
<file path=[Content_Types].xml><?xml version="1.0" encoding="utf-8"?>
<Types xmlns="http://schemas.openxmlformats.org/package/2006/content-types">
  <Default Extension="png" ContentType="image/png"/>
  <Default Extension="bin" ContentType="application/vnd.openxmlformats-officedocument.oleObject"/>
  <Default Extension="jpeg" ContentType="image/jpeg"/>
  <Default Extension="wmf" ContentType="image/x-wmf"/>
  <Default Extension="emf" ContentType="image/x-emf"/>
  <Default Extension="rels" ContentType="application/vnd.openxmlformats-package.relationships+xml"/>
  <Default Extension="xml" ContentType="application/xml"/>
  <Default Extension="vml" ContentType="application/vnd.openxmlformats-officedocument.vmlDrawin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slides/slide100.xml" ContentType="application/vnd.openxmlformats-officedocument.presentationml.slide+xml"/>
  <Override PartName="/ppt/slides/slide101.xml" ContentType="application/vnd.openxmlformats-officedocument.presentationml.slide+xml"/>
  <Override PartName="/ppt/slides/slide102.xml" ContentType="application/vnd.openxmlformats-officedocument.presentationml.slide+xml"/>
  <Override PartName="/ppt/slides/slide103.xml" ContentType="application/vnd.openxmlformats-officedocument.presentationml.slide+xml"/>
  <Override PartName="/ppt/slides/slide104.xml" ContentType="application/vnd.openxmlformats-officedocument.presentationml.slide+xml"/>
  <Override PartName="/ppt/slides/slide105.xml" ContentType="application/vnd.openxmlformats-officedocument.presentationml.slide+xml"/>
  <Override PartName="/ppt/slides/slide106.xml" ContentType="application/vnd.openxmlformats-officedocument.presentationml.slide+xml"/>
  <Override PartName="/ppt/slides/slide107.xml" ContentType="application/vnd.openxmlformats-officedocument.presentationml.slide+xml"/>
  <Override PartName="/ppt/slides/slide108.xml" ContentType="application/vnd.openxmlformats-officedocument.presentationml.slide+xml"/>
  <Override PartName="/ppt/slides/slide109.xml" ContentType="application/vnd.openxmlformats-officedocument.presentationml.slide+xml"/>
  <Override PartName="/ppt/slides/slide110.xml" ContentType="application/vnd.openxmlformats-officedocument.presentationml.slide+xml"/>
  <Override PartName="/ppt/slides/slide111.xml" ContentType="application/vnd.openxmlformats-officedocument.presentationml.slide+xml"/>
  <Override PartName="/ppt/slides/slide112.xml" ContentType="application/vnd.openxmlformats-officedocument.presentationml.slide+xml"/>
  <Override PartName="/ppt/slides/slide113.xml" ContentType="application/vnd.openxmlformats-officedocument.presentationml.slide+xml"/>
  <Override PartName="/ppt/slides/slide114.xml" ContentType="application/vnd.openxmlformats-officedocument.presentationml.slide+xml"/>
  <Override PartName="/ppt/slides/slide115.xml" ContentType="application/vnd.openxmlformats-officedocument.presentationml.slide+xml"/>
  <Override PartName="/ppt/slides/slide116.xml" ContentType="application/vnd.openxmlformats-officedocument.presentationml.slide+xml"/>
  <Override PartName="/ppt/slides/slide117.xml" ContentType="application/vnd.openxmlformats-officedocument.presentationml.slide+xml"/>
  <Override PartName="/ppt/slides/slide118.xml" ContentType="application/vnd.openxmlformats-officedocument.presentationml.slide+xml"/>
  <Override PartName="/ppt/slides/slide119.xml" ContentType="application/vnd.openxmlformats-officedocument.presentationml.slide+xml"/>
  <Override PartName="/ppt/slides/slide120.xml" ContentType="application/vnd.openxmlformats-officedocument.presentationml.slide+xml"/>
  <Override PartName="/ppt/slides/slide121.xml" ContentType="application/vnd.openxmlformats-officedocument.presentationml.slide+xml"/>
  <Override PartName="/ppt/slides/slide122.xml" ContentType="application/vnd.openxmlformats-officedocument.presentationml.slide+xml"/>
  <Override PartName="/ppt/slides/slide123.xml" ContentType="application/vnd.openxmlformats-officedocument.presentationml.slide+xml"/>
  <Override PartName="/ppt/slides/slide124.xml" ContentType="application/vnd.openxmlformats-officedocument.presentationml.slide+xml"/>
  <Override PartName="/ppt/slides/slide125.xml" ContentType="application/vnd.openxmlformats-officedocument.presentationml.slide+xml"/>
  <Override PartName="/ppt/slides/slide126.xml" ContentType="application/vnd.openxmlformats-officedocument.presentationml.slide+xml"/>
  <Override PartName="/ppt/slides/slide127.xml" ContentType="application/vnd.openxmlformats-officedocument.presentationml.slide+xml"/>
  <Override PartName="/ppt/slides/slide128.xml" ContentType="application/vnd.openxmlformats-officedocument.presentationml.slide+xml"/>
  <Override PartName="/ppt/slides/slide129.xml" ContentType="application/vnd.openxmlformats-officedocument.presentationml.slide+xml"/>
  <Override PartName="/ppt/slides/slide130.xml" ContentType="application/vnd.openxmlformats-officedocument.presentationml.slide+xml"/>
  <Override PartName="/ppt/slides/slide131.xml" ContentType="application/vnd.openxmlformats-officedocument.presentationml.slide+xml"/>
  <Override PartName="/ppt/slides/slide132.xml" ContentType="application/vnd.openxmlformats-officedocument.presentationml.slide+xml"/>
  <Override PartName="/ppt/slides/slide133.xml" ContentType="application/vnd.openxmlformats-officedocument.presentationml.slide+xml"/>
  <Override PartName="/ppt/slides/slide134.xml" ContentType="application/vnd.openxmlformats-officedocument.presentationml.slide+xml"/>
  <Override PartName="/ppt/slides/slide135.xml" ContentType="application/vnd.openxmlformats-officedocument.presentationml.slide+xml"/>
  <Override PartName="/ppt/slides/slide136.xml" ContentType="application/vnd.openxmlformats-officedocument.presentationml.slide+xml"/>
  <Override PartName="/ppt/slides/slide137.xml" ContentType="application/vnd.openxmlformats-officedocument.presentationml.slide+xml"/>
  <Override PartName="/ppt/slides/slide138.xml" ContentType="application/vnd.openxmlformats-officedocument.presentationml.slide+xml"/>
  <Override PartName="/ppt/slides/slide139.xml" ContentType="application/vnd.openxmlformats-officedocument.presentationml.slide+xml"/>
  <Override PartName="/ppt/slides/slide140.xml" ContentType="application/vnd.openxmlformats-officedocument.presentationml.slide+xml"/>
  <Override PartName="/ppt/slides/slide141.xml" ContentType="application/vnd.openxmlformats-officedocument.presentationml.slide+xml"/>
  <Override PartName="/ppt/slides/slide142.xml" ContentType="application/vnd.openxmlformats-officedocument.presentationml.slide+xml"/>
  <Override PartName="/ppt/slides/slide143.xml" ContentType="application/vnd.openxmlformats-officedocument.presentationml.slide+xml"/>
  <Override PartName="/ppt/slides/slide144.xml" ContentType="application/vnd.openxmlformats-officedocument.presentationml.slide+xml"/>
  <Override PartName="/ppt/slides/slide145.xml" ContentType="application/vnd.openxmlformats-officedocument.presentationml.slide+xml"/>
  <Override PartName="/ppt/slides/slide146.xml" ContentType="application/vnd.openxmlformats-officedocument.presentationml.slide+xml"/>
  <Override PartName="/ppt/slides/slide147.xml" ContentType="application/vnd.openxmlformats-officedocument.presentationml.slide+xml"/>
  <Override PartName="/ppt/slides/slide148.xml" ContentType="application/vnd.openxmlformats-officedocument.presentationml.slide+xml"/>
  <Override PartName="/ppt/slides/slide149.xml" ContentType="application/vnd.openxmlformats-officedocument.presentationml.slide+xml"/>
  <Override PartName="/ppt/slides/slide150.xml" ContentType="application/vnd.openxmlformats-officedocument.presentationml.slide+xml"/>
  <Override PartName="/ppt/slides/slide151.xml" ContentType="application/vnd.openxmlformats-officedocument.presentationml.slide+xml"/>
  <Override PartName="/ppt/slides/slide152.xml" ContentType="application/vnd.openxmlformats-officedocument.presentationml.slide+xml"/>
  <Override PartName="/ppt/slides/slide153.xml" ContentType="application/vnd.openxmlformats-officedocument.presentationml.slide+xml"/>
  <Override PartName="/ppt/slides/slide154.xml" ContentType="application/vnd.openxmlformats-officedocument.presentationml.slide+xml"/>
  <Override PartName="/ppt/slides/slide155.xml" ContentType="application/vnd.openxmlformats-officedocument.presentationml.slide+xml"/>
  <Override PartName="/ppt/slides/slide156.xml" ContentType="application/vnd.openxmlformats-officedocument.presentationml.slide+xml"/>
  <Override PartName="/ppt/slides/slide157.xml" ContentType="application/vnd.openxmlformats-officedocument.presentationml.slide+xml"/>
  <Override PartName="/ppt/slides/slide158.xml" ContentType="application/vnd.openxmlformats-officedocument.presentationml.slide+xml"/>
  <Override PartName="/ppt/slides/slide159.xml" ContentType="application/vnd.openxmlformats-officedocument.presentationml.slide+xml"/>
  <Override PartName="/ppt/slides/slide160.xml" ContentType="application/vnd.openxmlformats-officedocument.presentationml.slide+xml"/>
  <Override PartName="/ppt/slides/slide161.xml" ContentType="application/vnd.openxmlformats-officedocument.presentationml.slide+xml"/>
  <Override PartName="/ppt/slides/slide162.xml" ContentType="application/vnd.openxmlformats-officedocument.presentationml.slide+xml"/>
  <Override PartName="/ppt/slides/slide163.xml" ContentType="application/vnd.openxmlformats-officedocument.presentationml.slide+xml"/>
  <Override PartName="/ppt/slides/slide164.xml" ContentType="application/vnd.openxmlformats-officedocument.presentationml.slide+xml"/>
  <Override PartName="/ppt/slides/slide165.xml" ContentType="application/vnd.openxmlformats-officedocument.presentationml.slide+xml"/>
  <Override PartName="/ppt/slides/slide166.xml" ContentType="application/vnd.openxmlformats-officedocument.presentationml.slide+xml"/>
  <Override PartName="/ppt/slides/slide167.xml" ContentType="application/vnd.openxmlformats-officedocument.presentationml.slide+xml"/>
  <Override PartName="/ppt/slides/slide168.xml" ContentType="application/vnd.openxmlformats-officedocument.presentationml.slide+xml"/>
  <Override PartName="/ppt/slides/slide169.xml" ContentType="application/vnd.openxmlformats-officedocument.presentationml.slide+xml"/>
  <Override PartName="/ppt/slides/slide170.xml" ContentType="application/vnd.openxmlformats-officedocument.presentationml.slide+xml"/>
  <Override PartName="/ppt/slides/slide171.xml" ContentType="application/vnd.openxmlformats-officedocument.presentationml.slide+xml"/>
  <Override PartName="/ppt/slides/slide172.xml" ContentType="application/vnd.openxmlformats-officedocument.presentationml.slide+xml"/>
  <Override PartName="/ppt/slides/slide173.xml" ContentType="application/vnd.openxmlformats-officedocument.presentationml.slide+xml"/>
  <Override PartName="/ppt/slides/slide174.xml" ContentType="application/vnd.openxmlformats-officedocument.presentationml.slide+xml"/>
  <Override PartName="/ppt/slides/slide175.xml" ContentType="application/vnd.openxmlformats-officedocument.presentationml.slide+xml"/>
  <Override PartName="/ppt/slides/slide176.xml" ContentType="application/vnd.openxmlformats-officedocument.presentationml.slide+xml"/>
  <Override PartName="/ppt/slides/slide177.xml" ContentType="application/vnd.openxmlformats-officedocument.presentationml.slide+xml"/>
  <Override PartName="/ppt/slides/slide178.xml" ContentType="application/vnd.openxmlformats-officedocument.presentationml.slide+xml"/>
  <Override PartName="/ppt/slides/slide179.xml" ContentType="application/vnd.openxmlformats-officedocument.presentationml.slide+xml"/>
  <Override PartName="/ppt/slides/slide180.xml" ContentType="application/vnd.openxmlformats-officedocument.presentationml.slide+xml"/>
  <Override PartName="/ppt/slides/slide181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ppt/notesSlides/notesSlide36.xml" ContentType="application/vnd.openxmlformats-officedocument.presentationml.notesSlide+xml"/>
  <Override PartName="/ppt/notesSlides/notesSlide37.xml" ContentType="application/vnd.openxmlformats-officedocument.presentationml.notesSlide+xml"/>
  <Override PartName="/ppt/notesSlides/notesSlide38.xml" ContentType="application/vnd.openxmlformats-officedocument.presentationml.notesSlide+xml"/>
  <Override PartName="/ppt/notesSlides/notesSlide39.xml" ContentType="application/vnd.openxmlformats-officedocument.presentationml.notesSlide+xml"/>
  <Override PartName="/ppt/notesSlides/notesSlide40.xml" ContentType="application/vnd.openxmlformats-officedocument.presentationml.notesSlide+xml"/>
  <Override PartName="/ppt/notesSlides/notesSlide41.xml" ContentType="application/vnd.openxmlformats-officedocument.presentationml.notesSlide+xml"/>
  <Override PartName="/ppt/notesSlides/notesSlide42.xml" ContentType="application/vnd.openxmlformats-officedocument.presentationml.notesSlide+xml"/>
  <Override PartName="/ppt/notesSlides/notesSlide43.xml" ContentType="application/vnd.openxmlformats-officedocument.presentationml.notesSlide+xml"/>
  <Override PartName="/ppt/notesSlides/notesSlide44.xml" ContentType="application/vnd.openxmlformats-officedocument.presentationml.notesSlide+xml"/>
  <Override PartName="/ppt/notesSlides/notesSlide45.xml" ContentType="application/vnd.openxmlformats-officedocument.presentationml.notesSlide+xml"/>
  <Override PartName="/ppt/notesSlides/notesSlide46.xml" ContentType="application/vnd.openxmlformats-officedocument.presentationml.notesSlide+xml"/>
  <Override PartName="/ppt/notesSlides/notesSlide47.xml" ContentType="application/vnd.openxmlformats-officedocument.presentationml.notesSlide+xml"/>
  <Override PartName="/ppt/notesSlides/notesSlide48.xml" ContentType="application/vnd.openxmlformats-officedocument.presentationml.notesSlide+xml"/>
  <Override PartName="/ppt/notesSlides/notesSlide49.xml" ContentType="application/vnd.openxmlformats-officedocument.presentationml.notesSlide+xml"/>
  <Override PartName="/ppt/notesSlides/notesSlide50.xml" ContentType="application/vnd.openxmlformats-officedocument.presentationml.notesSlide+xml"/>
  <Override PartName="/ppt/notesSlides/notesSlide51.xml" ContentType="application/vnd.openxmlformats-officedocument.presentationml.notesSlide+xml"/>
  <Override PartName="/ppt/notesSlides/notesSlide52.xml" ContentType="application/vnd.openxmlformats-officedocument.presentationml.notesSlide+xml"/>
  <Override PartName="/ppt/notesSlides/notesSlide53.xml" ContentType="application/vnd.openxmlformats-officedocument.presentationml.notesSlide+xml"/>
  <Override PartName="/ppt/notesSlides/notesSlide54.xml" ContentType="application/vnd.openxmlformats-officedocument.presentationml.notesSlide+xml"/>
  <Override PartName="/ppt/notesSlides/notesSlide55.xml" ContentType="application/vnd.openxmlformats-officedocument.presentationml.notesSlide+xml"/>
  <Override PartName="/ppt/notesSlides/notesSlide56.xml" ContentType="application/vnd.openxmlformats-officedocument.presentationml.notesSlide+xml"/>
  <Override PartName="/ppt/notesSlides/notesSlide57.xml" ContentType="application/vnd.openxmlformats-officedocument.presentationml.notesSlide+xml"/>
  <Override PartName="/ppt/notesSlides/notesSlide58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notesMasterIdLst>
    <p:notesMasterId r:id="rId183"/>
  </p:notesMasterIdLst>
  <p:handoutMasterIdLst>
    <p:handoutMasterId r:id="rId184"/>
  </p:handoutMasterIdLst>
  <p:sldIdLst>
    <p:sldId id="1327" r:id="rId2"/>
    <p:sldId id="1326" r:id="rId3"/>
    <p:sldId id="1337" r:id="rId4"/>
    <p:sldId id="1338" r:id="rId5"/>
    <p:sldId id="1339" r:id="rId6"/>
    <p:sldId id="1340" r:id="rId7"/>
    <p:sldId id="1341" r:id="rId8"/>
    <p:sldId id="1342" r:id="rId9"/>
    <p:sldId id="1521" r:id="rId10"/>
    <p:sldId id="1522" r:id="rId11"/>
    <p:sldId id="1523" r:id="rId12"/>
    <p:sldId id="1524" r:id="rId13"/>
    <p:sldId id="1525" r:id="rId14"/>
    <p:sldId id="1526" r:id="rId15"/>
    <p:sldId id="1527" r:id="rId16"/>
    <p:sldId id="1528" r:id="rId17"/>
    <p:sldId id="1529" r:id="rId18"/>
    <p:sldId id="1530" r:id="rId19"/>
    <p:sldId id="1531" r:id="rId20"/>
    <p:sldId id="1532" r:id="rId21"/>
    <p:sldId id="1533" r:id="rId22"/>
    <p:sldId id="1534" r:id="rId23"/>
    <p:sldId id="1542" r:id="rId24"/>
    <p:sldId id="1544" r:id="rId25"/>
    <p:sldId id="1545" r:id="rId26"/>
    <p:sldId id="1547" r:id="rId27"/>
    <p:sldId id="1346" r:id="rId28"/>
    <p:sldId id="1347" r:id="rId29"/>
    <p:sldId id="1348" r:id="rId30"/>
    <p:sldId id="1349" r:id="rId31"/>
    <p:sldId id="1548" r:id="rId32"/>
    <p:sldId id="1350" r:id="rId33"/>
    <p:sldId id="1351" r:id="rId34"/>
    <p:sldId id="1352" r:id="rId35"/>
    <p:sldId id="1353" r:id="rId36"/>
    <p:sldId id="1354" r:id="rId37"/>
    <p:sldId id="1355" r:id="rId38"/>
    <p:sldId id="1356" r:id="rId39"/>
    <p:sldId id="1510" r:id="rId40"/>
    <p:sldId id="1580" r:id="rId41"/>
    <p:sldId id="1581" r:id="rId42"/>
    <p:sldId id="1585" r:id="rId43"/>
    <p:sldId id="1583" r:id="rId44"/>
    <p:sldId id="1586" r:id="rId45"/>
    <p:sldId id="1584" r:id="rId46"/>
    <p:sldId id="1518" r:id="rId47"/>
    <p:sldId id="1589" r:id="rId48"/>
    <p:sldId id="1590" r:id="rId49"/>
    <p:sldId id="1593" r:id="rId50"/>
    <p:sldId id="1594" r:id="rId51"/>
    <p:sldId id="1598" r:id="rId52"/>
    <p:sldId id="1600" r:id="rId53"/>
    <p:sldId id="1597" r:id="rId54"/>
    <p:sldId id="1599" r:id="rId55"/>
    <p:sldId id="1571" r:id="rId56"/>
    <p:sldId id="1572" r:id="rId57"/>
    <p:sldId id="1601" r:id="rId58"/>
    <p:sldId id="1602" r:id="rId59"/>
    <p:sldId id="1370" r:id="rId60"/>
    <p:sldId id="1371" r:id="rId61"/>
    <p:sldId id="1372" r:id="rId62"/>
    <p:sldId id="1373" r:id="rId63"/>
    <p:sldId id="1374" r:id="rId64"/>
    <p:sldId id="1375" r:id="rId65"/>
    <p:sldId id="1376" r:id="rId66"/>
    <p:sldId id="1377" r:id="rId67"/>
    <p:sldId id="1378" r:id="rId68"/>
    <p:sldId id="1379" r:id="rId69"/>
    <p:sldId id="1380" r:id="rId70"/>
    <p:sldId id="1381" r:id="rId71"/>
    <p:sldId id="1382" r:id="rId72"/>
    <p:sldId id="1383" r:id="rId73"/>
    <p:sldId id="1384" r:id="rId74"/>
    <p:sldId id="1385" r:id="rId75"/>
    <p:sldId id="1386" r:id="rId76"/>
    <p:sldId id="1387" r:id="rId77"/>
    <p:sldId id="1388" r:id="rId78"/>
    <p:sldId id="1389" r:id="rId79"/>
    <p:sldId id="1390" r:id="rId80"/>
    <p:sldId id="1391" r:id="rId81"/>
    <p:sldId id="1392" r:id="rId82"/>
    <p:sldId id="1393" r:id="rId83"/>
    <p:sldId id="1394" r:id="rId84"/>
    <p:sldId id="1395" r:id="rId85"/>
    <p:sldId id="1396" r:id="rId86"/>
    <p:sldId id="1397" r:id="rId87"/>
    <p:sldId id="1398" r:id="rId88"/>
    <p:sldId id="1399" r:id="rId89"/>
    <p:sldId id="1400" r:id="rId90"/>
    <p:sldId id="1401" r:id="rId91"/>
    <p:sldId id="1402" r:id="rId92"/>
    <p:sldId id="1403" r:id="rId93"/>
    <p:sldId id="1404" r:id="rId94"/>
    <p:sldId id="1405" r:id="rId95"/>
    <p:sldId id="1491" r:id="rId96"/>
    <p:sldId id="1502" r:id="rId97"/>
    <p:sldId id="1504" r:id="rId98"/>
    <p:sldId id="1503" r:id="rId99"/>
    <p:sldId id="1501" r:id="rId100"/>
    <p:sldId id="1500" r:id="rId101"/>
    <p:sldId id="1495" r:id="rId102"/>
    <p:sldId id="1506" r:id="rId103"/>
    <p:sldId id="1507" r:id="rId104"/>
    <p:sldId id="1505" r:id="rId105"/>
    <p:sldId id="1508" r:id="rId106"/>
    <p:sldId id="1414" r:id="rId107"/>
    <p:sldId id="1415" r:id="rId108"/>
    <p:sldId id="1416" r:id="rId109"/>
    <p:sldId id="1550" r:id="rId110"/>
    <p:sldId id="1551" r:id="rId111"/>
    <p:sldId id="1555" r:id="rId112"/>
    <p:sldId id="1559" r:id="rId113"/>
    <p:sldId id="1564" r:id="rId114"/>
    <p:sldId id="1565" r:id="rId115"/>
    <p:sldId id="1566" r:id="rId116"/>
    <p:sldId id="1567" r:id="rId117"/>
    <p:sldId id="1568" r:id="rId118"/>
    <p:sldId id="1557" r:id="rId119"/>
    <p:sldId id="1426" r:id="rId120"/>
    <p:sldId id="1427" r:id="rId121"/>
    <p:sldId id="1569" r:id="rId122"/>
    <p:sldId id="1428" r:id="rId123"/>
    <p:sldId id="1429" r:id="rId124"/>
    <p:sldId id="1430" r:id="rId125"/>
    <p:sldId id="1431" r:id="rId126"/>
    <p:sldId id="1432" r:id="rId127"/>
    <p:sldId id="1433" r:id="rId128"/>
    <p:sldId id="1434" r:id="rId129"/>
    <p:sldId id="1435" r:id="rId130"/>
    <p:sldId id="1436" r:id="rId131"/>
    <p:sldId id="1437" r:id="rId132"/>
    <p:sldId id="1438" r:id="rId133"/>
    <p:sldId id="1439" r:id="rId134"/>
    <p:sldId id="1440" r:id="rId135"/>
    <p:sldId id="1441" r:id="rId136"/>
    <p:sldId id="1442" r:id="rId137"/>
    <p:sldId id="1443" r:id="rId138"/>
    <p:sldId id="1444" r:id="rId139"/>
    <p:sldId id="1445" r:id="rId140"/>
    <p:sldId id="1446" r:id="rId141"/>
    <p:sldId id="1447" r:id="rId142"/>
    <p:sldId id="1448" r:id="rId143"/>
    <p:sldId id="1449" r:id="rId144"/>
    <p:sldId id="1450" r:id="rId145"/>
    <p:sldId id="1451" r:id="rId146"/>
    <p:sldId id="1452" r:id="rId147"/>
    <p:sldId id="1453" r:id="rId148"/>
    <p:sldId id="1454" r:id="rId149"/>
    <p:sldId id="1455" r:id="rId150"/>
    <p:sldId id="1456" r:id="rId151"/>
    <p:sldId id="1457" r:id="rId152"/>
    <p:sldId id="1458" r:id="rId153"/>
    <p:sldId id="1459" r:id="rId154"/>
    <p:sldId id="1460" r:id="rId155"/>
    <p:sldId id="1461" r:id="rId156"/>
    <p:sldId id="1462" r:id="rId157"/>
    <p:sldId id="1463" r:id="rId158"/>
    <p:sldId id="1464" r:id="rId159"/>
    <p:sldId id="1465" r:id="rId160"/>
    <p:sldId id="1466" r:id="rId161"/>
    <p:sldId id="1467" r:id="rId162"/>
    <p:sldId id="1468" r:id="rId163"/>
    <p:sldId id="1469" r:id="rId164"/>
    <p:sldId id="1470" r:id="rId165"/>
    <p:sldId id="1471" r:id="rId166"/>
    <p:sldId id="1472" r:id="rId167"/>
    <p:sldId id="1473" r:id="rId168"/>
    <p:sldId id="1474" r:id="rId169"/>
    <p:sldId id="1475" r:id="rId170"/>
    <p:sldId id="1476" r:id="rId171"/>
    <p:sldId id="1477" r:id="rId172"/>
    <p:sldId id="1478" r:id="rId173"/>
    <p:sldId id="1479" r:id="rId174"/>
    <p:sldId id="1480" r:id="rId175"/>
    <p:sldId id="1325" r:id="rId176"/>
    <p:sldId id="1307" r:id="rId177"/>
    <p:sldId id="1311" r:id="rId178"/>
    <p:sldId id="1320" r:id="rId179"/>
    <p:sldId id="1321" r:id="rId180"/>
    <p:sldId id="1322" r:id="rId181"/>
    <p:sldId id="1323" r:id="rId182"/>
  </p:sldIdLst>
  <p:sldSz cx="9144000" cy="6858000" type="screen4x3"/>
  <p:notesSz cx="6858000" cy="9144000"/>
  <p:defaultTextStyle>
    <a:defPPr>
      <a:defRPr lang="en-US"/>
    </a:defPPr>
    <a:lvl1pPr algn="ctr" rtl="0" fontAlgn="base">
      <a:spcBef>
        <a:spcPct val="0"/>
      </a:spcBef>
      <a:spcAft>
        <a:spcPct val="0"/>
      </a:spcAft>
      <a:defRPr sz="2800" kern="1200">
        <a:solidFill>
          <a:schemeClr val="tx1"/>
        </a:solidFill>
        <a:latin typeface="Times New Roman" pitchFamily="18" charset="0"/>
        <a:ea typeface="+mn-ea"/>
        <a:cs typeface="+mn-cs"/>
      </a:defRPr>
    </a:lvl1pPr>
    <a:lvl2pPr marL="457200" algn="ctr" rtl="0" fontAlgn="base">
      <a:spcBef>
        <a:spcPct val="0"/>
      </a:spcBef>
      <a:spcAft>
        <a:spcPct val="0"/>
      </a:spcAft>
      <a:defRPr sz="2800" kern="1200">
        <a:solidFill>
          <a:schemeClr val="tx1"/>
        </a:solidFill>
        <a:latin typeface="Times New Roman" pitchFamily="18" charset="0"/>
        <a:ea typeface="+mn-ea"/>
        <a:cs typeface="+mn-cs"/>
      </a:defRPr>
    </a:lvl2pPr>
    <a:lvl3pPr marL="914400" algn="ctr" rtl="0" fontAlgn="base">
      <a:spcBef>
        <a:spcPct val="0"/>
      </a:spcBef>
      <a:spcAft>
        <a:spcPct val="0"/>
      </a:spcAft>
      <a:defRPr sz="2800" kern="1200">
        <a:solidFill>
          <a:schemeClr val="tx1"/>
        </a:solidFill>
        <a:latin typeface="Times New Roman" pitchFamily="18" charset="0"/>
        <a:ea typeface="+mn-ea"/>
        <a:cs typeface="+mn-cs"/>
      </a:defRPr>
    </a:lvl3pPr>
    <a:lvl4pPr marL="1371600" algn="ctr" rtl="0" fontAlgn="base">
      <a:spcBef>
        <a:spcPct val="0"/>
      </a:spcBef>
      <a:spcAft>
        <a:spcPct val="0"/>
      </a:spcAft>
      <a:defRPr sz="2800" kern="1200">
        <a:solidFill>
          <a:schemeClr val="tx1"/>
        </a:solidFill>
        <a:latin typeface="Times New Roman" pitchFamily="18" charset="0"/>
        <a:ea typeface="+mn-ea"/>
        <a:cs typeface="+mn-cs"/>
      </a:defRPr>
    </a:lvl4pPr>
    <a:lvl5pPr marL="1828800" algn="ctr" rtl="0" fontAlgn="base">
      <a:spcBef>
        <a:spcPct val="0"/>
      </a:spcBef>
      <a:spcAft>
        <a:spcPct val="0"/>
      </a:spcAft>
      <a:defRPr sz="2800" kern="1200">
        <a:solidFill>
          <a:schemeClr val="tx1"/>
        </a:solidFill>
        <a:latin typeface="Times New Roman" pitchFamily="18" charset="0"/>
        <a:ea typeface="+mn-ea"/>
        <a:cs typeface="+mn-cs"/>
      </a:defRPr>
    </a:lvl5pPr>
    <a:lvl6pPr marL="2286000" algn="l" defTabSz="914400" rtl="0" eaLnBrk="1" latinLnBrk="0" hangingPunct="1">
      <a:defRPr sz="2800" kern="1200">
        <a:solidFill>
          <a:schemeClr val="tx1"/>
        </a:solidFill>
        <a:latin typeface="Times New Roman" pitchFamily="18" charset="0"/>
        <a:ea typeface="+mn-ea"/>
        <a:cs typeface="+mn-cs"/>
      </a:defRPr>
    </a:lvl6pPr>
    <a:lvl7pPr marL="2743200" algn="l" defTabSz="914400" rtl="0" eaLnBrk="1" latinLnBrk="0" hangingPunct="1">
      <a:defRPr sz="2800" kern="1200">
        <a:solidFill>
          <a:schemeClr val="tx1"/>
        </a:solidFill>
        <a:latin typeface="Times New Roman" pitchFamily="18" charset="0"/>
        <a:ea typeface="+mn-ea"/>
        <a:cs typeface="+mn-cs"/>
      </a:defRPr>
    </a:lvl7pPr>
    <a:lvl8pPr marL="3200400" algn="l" defTabSz="914400" rtl="0" eaLnBrk="1" latinLnBrk="0" hangingPunct="1">
      <a:defRPr sz="2800" kern="1200">
        <a:solidFill>
          <a:schemeClr val="tx1"/>
        </a:solidFill>
        <a:latin typeface="Times New Roman" pitchFamily="18" charset="0"/>
        <a:ea typeface="+mn-ea"/>
        <a:cs typeface="+mn-cs"/>
      </a:defRPr>
    </a:lvl8pPr>
    <a:lvl9pPr marL="3657600" algn="l" defTabSz="914400" rtl="0" eaLnBrk="1" latinLnBrk="0" hangingPunct="1">
      <a:defRPr sz="2800" kern="1200">
        <a:solidFill>
          <a:schemeClr val="tx1"/>
        </a:solidFill>
        <a:latin typeface="Times New Roman" pitchFamily="18" charset="0"/>
        <a:ea typeface="+mn-ea"/>
        <a:cs typeface="+mn-cs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AEAEAE"/>
    <a:srgbClr val="6B6B6B"/>
    <a:srgbClr val="BFBEC0"/>
    <a:srgbClr val="FF99FF"/>
    <a:srgbClr val="33CC33"/>
    <a:srgbClr val="339933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073A0DAA-6AF3-43AB-8588-CEC1D06C72B9}" styleName="Medium Style 2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dk1">
              <a:tint val="20000"/>
            </a:schemeClr>
          </a:solidFill>
        </a:fill>
      </a:tcStyle>
    </a:wholeTbl>
    <a:band1H>
      <a:tcStyle>
        <a:tcBdr/>
        <a:fill>
          <a:solidFill>
            <a:schemeClr val="dk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dk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dk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dk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dk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dk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2409" autoAdjust="0"/>
    <p:restoredTop sz="99762" autoAdjust="0"/>
  </p:normalViewPr>
  <p:slideViewPr>
    <p:cSldViewPr>
      <p:cViewPr varScale="1">
        <p:scale>
          <a:sx n="78" d="100"/>
          <a:sy n="78" d="100"/>
        </p:scale>
        <p:origin x="-1050" y="-96"/>
      </p:cViewPr>
      <p:guideLst>
        <p:guide orient="horz" pos="2160"/>
        <p:guide pos="2976"/>
      </p:guideLst>
    </p:cSldViewPr>
  </p:slideViewPr>
  <p:outlineViewPr>
    <p:cViewPr>
      <p:scale>
        <a:sx n="33" d="100"/>
        <a:sy n="33" d="100"/>
      </p:scale>
      <p:origin x="0" y="0"/>
    </p:cViewPr>
  </p:outlineViewPr>
  <p:notesTextViewPr>
    <p:cViewPr>
      <p:scale>
        <a:sx n="100" d="100"/>
        <a:sy n="100" d="100"/>
      </p:scale>
      <p:origin x="0" y="0"/>
    </p:cViewPr>
  </p:notesTextViewPr>
  <p:sorterViewPr>
    <p:cViewPr>
      <p:scale>
        <a:sx n="66" d="100"/>
        <a:sy n="66" d="100"/>
      </p:scale>
      <p:origin x="0" y="19554"/>
    </p:cViewPr>
  </p:sorterViewPr>
  <p:gridSpacing cx="76200" cy="76200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25.xml"/><Relationship Id="rId117" Type="http://schemas.openxmlformats.org/officeDocument/2006/relationships/slide" Target="slides/slide116.xml"/><Relationship Id="rId21" Type="http://schemas.openxmlformats.org/officeDocument/2006/relationships/slide" Target="slides/slide20.xml"/><Relationship Id="rId42" Type="http://schemas.openxmlformats.org/officeDocument/2006/relationships/slide" Target="slides/slide41.xml"/><Relationship Id="rId47" Type="http://schemas.openxmlformats.org/officeDocument/2006/relationships/slide" Target="slides/slide46.xml"/><Relationship Id="rId63" Type="http://schemas.openxmlformats.org/officeDocument/2006/relationships/slide" Target="slides/slide62.xml"/><Relationship Id="rId68" Type="http://schemas.openxmlformats.org/officeDocument/2006/relationships/slide" Target="slides/slide67.xml"/><Relationship Id="rId84" Type="http://schemas.openxmlformats.org/officeDocument/2006/relationships/slide" Target="slides/slide83.xml"/><Relationship Id="rId89" Type="http://schemas.openxmlformats.org/officeDocument/2006/relationships/slide" Target="slides/slide88.xml"/><Relationship Id="rId112" Type="http://schemas.openxmlformats.org/officeDocument/2006/relationships/slide" Target="slides/slide111.xml"/><Relationship Id="rId133" Type="http://schemas.openxmlformats.org/officeDocument/2006/relationships/slide" Target="slides/slide132.xml"/><Relationship Id="rId138" Type="http://schemas.openxmlformats.org/officeDocument/2006/relationships/slide" Target="slides/slide137.xml"/><Relationship Id="rId154" Type="http://schemas.openxmlformats.org/officeDocument/2006/relationships/slide" Target="slides/slide153.xml"/><Relationship Id="rId159" Type="http://schemas.openxmlformats.org/officeDocument/2006/relationships/slide" Target="slides/slide158.xml"/><Relationship Id="rId175" Type="http://schemas.openxmlformats.org/officeDocument/2006/relationships/slide" Target="slides/slide174.xml"/><Relationship Id="rId170" Type="http://schemas.openxmlformats.org/officeDocument/2006/relationships/slide" Target="slides/slide169.xml"/><Relationship Id="rId16" Type="http://schemas.openxmlformats.org/officeDocument/2006/relationships/slide" Target="slides/slide15.xml"/><Relationship Id="rId107" Type="http://schemas.openxmlformats.org/officeDocument/2006/relationships/slide" Target="slides/slide106.xml"/><Relationship Id="rId11" Type="http://schemas.openxmlformats.org/officeDocument/2006/relationships/slide" Target="slides/slide10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53" Type="http://schemas.openxmlformats.org/officeDocument/2006/relationships/slide" Target="slides/slide52.xml"/><Relationship Id="rId58" Type="http://schemas.openxmlformats.org/officeDocument/2006/relationships/slide" Target="slides/slide57.xml"/><Relationship Id="rId74" Type="http://schemas.openxmlformats.org/officeDocument/2006/relationships/slide" Target="slides/slide73.xml"/><Relationship Id="rId79" Type="http://schemas.openxmlformats.org/officeDocument/2006/relationships/slide" Target="slides/slide78.xml"/><Relationship Id="rId102" Type="http://schemas.openxmlformats.org/officeDocument/2006/relationships/slide" Target="slides/slide101.xml"/><Relationship Id="rId123" Type="http://schemas.openxmlformats.org/officeDocument/2006/relationships/slide" Target="slides/slide122.xml"/><Relationship Id="rId128" Type="http://schemas.openxmlformats.org/officeDocument/2006/relationships/slide" Target="slides/slide127.xml"/><Relationship Id="rId144" Type="http://schemas.openxmlformats.org/officeDocument/2006/relationships/slide" Target="slides/slide143.xml"/><Relationship Id="rId149" Type="http://schemas.openxmlformats.org/officeDocument/2006/relationships/slide" Target="slides/slide148.xml"/><Relationship Id="rId5" Type="http://schemas.openxmlformats.org/officeDocument/2006/relationships/slide" Target="slides/slide4.xml"/><Relationship Id="rId90" Type="http://schemas.openxmlformats.org/officeDocument/2006/relationships/slide" Target="slides/slide89.xml"/><Relationship Id="rId95" Type="http://schemas.openxmlformats.org/officeDocument/2006/relationships/slide" Target="slides/slide94.xml"/><Relationship Id="rId160" Type="http://schemas.openxmlformats.org/officeDocument/2006/relationships/slide" Target="slides/slide159.xml"/><Relationship Id="rId165" Type="http://schemas.openxmlformats.org/officeDocument/2006/relationships/slide" Target="slides/slide164.xml"/><Relationship Id="rId181" Type="http://schemas.openxmlformats.org/officeDocument/2006/relationships/slide" Target="slides/slide180.xml"/><Relationship Id="rId186" Type="http://schemas.openxmlformats.org/officeDocument/2006/relationships/viewProps" Target="viewProps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43" Type="http://schemas.openxmlformats.org/officeDocument/2006/relationships/slide" Target="slides/slide42.xml"/><Relationship Id="rId48" Type="http://schemas.openxmlformats.org/officeDocument/2006/relationships/slide" Target="slides/slide47.xml"/><Relationship Id="rId64" Type="http://schemas.openxmlformats.org/officeDocument/2006/relationships/slide" Target="slides/slide63.xml"/><Relationship Id="rId69" Type="http://schemas.openxmlformats.org/officeDocument/2006/relationships/slide" Target="slides/slide68.xml"/><Relationship Id="rId113" Type="http://schemas.openxmlformats.org/officeDocument/2006/relationships/slide" Target="slides/slide112.xml"/><Relationship Id="rId118" Type="http://schemas.openxmlformats.org/officeDocument/2006/relationships/slide" Target="slides/slide117.xml"/><Relationship Id="rId134" Type="http://schemas.openxmlformats.org/officeDocument/2006/relationships/slide" Target="slides/slide133.xml"/><Relationship Id="rId139" Type="http://schemas.openxmlformats.org/officeDocument/2006/relationships/slide" Target="slides/slide138.xml"/><Relationship Id="rId80" Type="http://schemas.openxmlformats.org/officeDocument/2006/relationships/slide" Target="slides/slide79.xml"/><Relationship Id="rId85" Type="http://schemas.openxmlformats.org/officeDocument/2006/relationships/slide" Target="slides/slide84.xml"/><Relationship Id="rId150" Type="http://schemas.openxmlformats.org/officeDocument/2006/relationships/slide" Target="slides/slide149.xml"/><Relationship Id="rId155" Type="http://schemas.openxmlformats.org/officeDocument/2006/relationships/slide" Target="slides/slide154.xml"/><Relationship Id="rId171" Type="http://schemas.openxmlformats.org/officeDocument/2006/relationships/slide" Target="slides/slide170.xml"/><Relationship Id="rId176" Type="http://schemas.openxmlformats.org/officeDocument/2006/relationships/slide" Target="slides/slide175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59" Type="http://schemas.openxmlformats.org/officeDocument/2006/relationships/slide" Target="slides/slide58.xml"/><Relationship Id="rId103" Type="http://schemas.openxmlformats.org/officeDocument/2006/relationships/slide" Target="slides/slide102.xml"/><Relationship Id="rId108" Type="http://schemas.openxmlformats.org/officeDocument/2006/relationships/slide" Target="slides/slide107.xml"/><Relationship Id="rId124" Type="http://schemas.openxmlformats.org/officeDocument/2006/relationships/slide" Target="slides/slide123.xml"/><Relationship Id="rId129" Type="http://schemas.openxmlformats.org/officeDocument/2006/relationships/slide" Target="slides/slide128.xml"/><Relationship Id="rId54" Type="http://schemas.openxmlformats.org/officeDocument/2006/relationships/slide" Target="slides/slide53.xml"/><Relationship Id="rId70" Type="http://schemas.openxmlformats.org/officeDocument/2006/relationships/slide" Target="slides/slide69.xml"/><Relationship Id="rId75" Type="http://schemas.openxmlformats.org/officeDocument/2006/relationships/slide" Target="slides/slide74.xml"/><Relationship Id="rId91" Type="http://schemas.openxmlformats.org/officeDocument/2006/relationships/slide" Target="slides/slide90.xml"/><Relationship Id="rId96" Type="http://schemas.openxmlformats.org/officeDocument/2006/relationships/slide" Target="slides/slide95.xml"/><Relationship Id="rId140" Type="http://schemas.openxmlformats.org/officeDocument/2006/relationships/slide" Target="slides/slide139.xml"/><Relationship Id="rId145" Type="http://schemas.openxmlformats.org/officeDocument/2006/relationships/slide" Target="slides/slide144.xml"/><Relationship Id="rId161" Type="http://schemas.openxmlformats.org/officeDocument/2006/relationships/slide" Target="slides/slide160.xml"/><Relationship Id="rId166" Type="http://schemas.openxmlformats.org/officeDocument/2006/relationships/slide" Target="slides/slide165.xml"/><Relationship Id="rId182" Type="http://schemas.openxmlformats.org/officeDocument/2006/relationships/slide" Target="slides/slide181.xml"/><Relationship Id="rId187" Type="http://schemas.openxmlformats.org/officeDocument/2006/relationships/theme" Target="theme/theme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49" Type="http://schemas.openxmlformats.org/officeDocument/2006/relationships/slide" Target="slides/slide48.xml"/><Relationship Id="rId114" Type="http://schemas.openxmlformats.org/officeDocument/2006/relationships/slide" Target="slides/slide113.xml"/><Relationship Id="rId119" Type="http://schemas.openxmlformats.org/officeDocument/2006/relationships/slide" Target="slides/slide118.xml"/><Relationship Id="rId44" Type="http://schemas.openxmlformats.org/officeDocument/2006/relationships/slide" Target="slides/slide43.xml"/><Relationship Id="rId60" Type="http://schemas.openxmlformats.org/officeDocument/2006/relationships/slide" Target="slides/slide59.xml"/><Relationship Id="rId65" Type="http://schemas.openxmlformats.org/officeDocument/2006/relationships/slide" Target="slides/slide64.xml"/><Relationship Id="rId81" Type="http://schemas.openxmlformats.org/officeDocument/2006/relationships/slide" Target="slides/slide80.xml"/><Relationship Id="rId86" Type="http://schemas.openxmlformats.org/officeDocument/2006/relationships/slide" Target="slides/slide85.xml"/><Relationship Id="rId130" Type="http://schemas.openxmlformats.org/officeDocument/2006/relationships/slide" Target="slides/slide129.xml"/><Relationship Id="rId135" Type="http://schemas.openxmlformats.org/officeDocument/2006/relationships/slide" Target="slides/slide134.xml"/><Relationship Id="rId151" Type="http://schemas.openxmlformats.org/officeDocument/2006/relationships/slide" Target="slides/slide150.xml"/><Relationship Id="rId156" Type="http://schemas.openxmlformats.org/officeDocument/2006/relationships/slide" Target="slides/slide155.xml"/><Relationship Id="rId177" Type="http://schemas.openxmlformats.org/officeDocument/2006/relationships/slide" Target="slides/slide176.xml"/><Relationship Id="rId172" Type="http://schemas.openxmlformats.org/officeDocument/2006/relationships/slide" Target="slides/slide171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39" Type="http://schemas.openxmlformats.org/officeDocument/2006/relationships/slide" Target="slides/slide38.xml"/><Relationship Id="rId109" Type="http://schemas.openxmlformats.org/officeDocument/2006/relationships/slide" Target="slides/slide108.xml"/><Relationship Id="rId34" Type="http://schemas.openxmlformats.org/officeDocument/2006/relationships/slide" Target="slides/slide33.xml"/><Relationship Id="rId50" Type="http://schemas.openxmlformats.org/officeDocument/2006/relationships/slide" Target="slides/slide49.xml"/><Relationship Id="rId55" Type="http://schemas.openxmlformats.org/officeDocument/2006/relationships/slide" Target="slides/slide54.xml"/><Relationship Id="rId76" Type="http://schemas.openxmlformats.org/officeDocument/2006/relationships/slide" Target="slides/slide75.xml"/><Relationship Id="rId97" Type="http://schemas.openxmlformats.org/officeDocument/2006/relationships/slide" Target="slides/slide96.xml"/><Relationship Id="rId104" Type="http://schemas.openxmlformats.org/officeDocument/2006/relationships/slide" Target="slides/slide103.xml"/><Relationship Id="rId120" Type="http://schemas.openxmlformats.org/officeDocument/2006/relationships/slide" Target="slides/slide119.xml"/><Relationship Id="rId125" Type="http://schemas.openxmlformats.org/officeDocument/2006/relationships/slide" Target="slides/slide124.xml"/><Relationship Id="rId141" Type="http://schemas.openxmlformats.org/officeDocument/2006/relationships/slide" Target="slides/slide140.xml"/><Relationship Id="rId146" Type="http://schemas.openxmlformats.org/officeDocument/2006/relationships/slide" Target="slides/slide145.xml"/><Relationship Id="rId167" Type="http://schemas.openxmlformats.org/officeDocument/2006/relationships/slide" Target="slides/slide166.xml"/><Relationship Id="rId188" Type="http://schemas.openxmlformats.org/officeDocument/2006/relationships/tableStyles" Target="tableStyles.xml"/><Relationship Id="rId7" Type="http://schemas.openxmlformats.org/officeDocument/2006/relationships/slide" Target="slides/slide6.xml"/><Relationship Id="rId71" Type="http://schemas.openxmlformats.org/officeDocument/2006/relationships/slide" Target="slides/slide70.xml"/><Relationship Id="rId92" Type="http://schemas.openxmlformats.org/officeDocument/2006/relationships/slide" Target="slides/slide91.xml"/><Relationship Id="rId162" Type="http://schemas.openxmlformats.org/officeDocument/2006/relationships/slide" Target="slides/slide161.xml"/><Relationship Id="rId183" Type="http://schemas.openxmlformats.org/officeDocument/2006/relationships/notesMaster" Target="notesMasters/notesMaster1.xml"/><Relationship Id="rId2" Type="http://schemas.openxmlformats.org/officeDocument/2006/relationships/slide" Target="slides/slide1.xml"/><Relationship Id="rId29" Type="http://schemas.openxmlformats.org/officeDocument/2006/relationships/slide" Target="slides/slide28.xml"/><Relationship Id="rId24" Type="http://schemas.openxmlformats.org/officeDocument/2006/relationships/slide" Target="slides/slide23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66" Type="http://schemas.openxmlformats.org/officeDocument/2006/relationships/slide" Target="slides/slide65.xml"/><Relationship Id="rId87" Type="http://schemas.openxmlformats.org/officeDocument/2006/relationships/slide" Target="slides/slide86.xml"/><Relationship Id="rId110" Type="http://schemas.openxmlformats.org/officeDocument/2006/relationships/slide" Target="slides/slide109.xml"/><Relationship Id="rId115" Type="http://schemas.openxmlformats.org/officeDocument/2006/relationships/slide" Target="slides/slide114.xml"/><Relationship Id="rId131" Type="http://schemas.openxmlformats.org/officeDocument/2006/relationships/slide" Target="slides/slide130.xml"/><Relationship Id="rId136" Type="http://schemas.openxmlformats.org/officeDocument/2006/relationships/slide" Target="slides/slide135.xml"/><Relationship Id="rId157" Type="http://schemas.openxmlformats.org/officeDocument/2006/relationships/slide" Target="slides/slide156.xml"/><Relationship Id="rId178" Type="http://schemas.openxmlformats.org/officeDocument/2006/relationships/slide" Target="slides/slide177.xml"/><Relationship Id="rId61" Type="http://schemas.openxmlformats.org/officeDocument/2006/relationships/slide" Target="slides/slide60.xml"/><Relationship Id="rId82" Type="http://schemas.openxmlformats.org/officeDocument/2006/relationships/slide" Target="slides/slide81.xml"/><Relationship Id="rId152" Type="http://schemas.openxmlformats.org/officeDocument/2006/relationships/slide" Target="slides/slide151.xml"/><Relationship Id="rId173" Type="http://schemas.openxmlformats.org/officeDocument/2006/relationships/slide" Target="slides/slide172.xml"/><Relationship Id="rId19" Type="http://schemas.openxmlformats.org/officeDocument/2006/relationships/slide" Target="slides/slide18.xml"/><Relationship Id="rId14" Type="http://schemas.openxmlformats.org/officeDocument/2006/relationships/slide" Target="slides/slide13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56" Type="http://schemas.openxmlformats.org/officeDocument/2006/relationships/slide" Target="slides/slide55.xml"/><Relationship Id="rId77" Type="http://schemas.openxmlformats.org/officeDocument/2006/relationships/slide" Target="slides/slide76.xml"/><Relationship Id="rId100" Type="http://schemas.openxmlformats.org/officeDocument/2006/relationships/slide" Target="slides/slide99.xml"/><Relationship Id="rId105" Type="http://schemas.openxmlformats.org/officeDocument/2006/relationships/slide" Target="slides/slide104.xml"/><Relationship Id="rId126" Type="http://schemas.openxmlformats.org/officeDocument/2006/relationships/slide" Target="slides/slide125.xml"/><Relationship Id="rId147" Type="http://schemas.openxmlformats.org/officeDocument/2006/relationships/slide" Target="slides/slide146.xml"/><Relationship Id="rId168" Type="http://schemas.openxmlformats.org/officeDocument/2006/relationships/slide" Target="slides/slide167.xml"/><Relationship Id="rId8" Type="http://schemas.openxmlformats.org/officeDocument/2006/relationships/slide" Target="slides/slide7.xml"/><Relationship Id="rId51" Type="http://schemas.openxmlformats.org/officeDocument/2006/relationships/slide" Target="slides/slide50.xml"/><Relationship Id="rId72" Type="http://schemas.openxmlformats.org/officeDocument/2006/relationships/slide" Target="slides/slide71.xml"/><Relationship Id="rId93" Type="http://schemas.openxmlformats.org/officeDocument/2006/relationships/slide" Target="slides/slide92.xml"/><Relationship Id="rId98" Type="http://schemas.openxmlformats.org/officeDocument/2006/relationships/slide" Target="slides/slide97.xml"/><Relationship Id="rId121" Type="http://schemas.openxmlformats.org/officeDocument/2006/relationships/slide" Target="slides/slide120.xml"/><Relationship Id="rId142" Type="http://schemas.openxmlformats.org/officeDocument/2006/relationships/slide" Target="slides/slide141.xml"/><Relationship Id="rId163" Type="http://schemas.openxmlformats.org/officeDocument/2006/relationships/slide" Target="slides/slide162.xml"/><Relationship Id="rId184" Type="http://schemas.openxmlformats.org/officeDocument/2006/relationships/handoutMaster" Target="handoutMasters/handoutMaster1.xml"/><Relationship Id="rId3" Type="http://schemas.openxmlformats.org/officeDocument/2006/relationships/slide" Target="slides/slide2.xml"/><Relationship Id="rId25" Type="http://schemas.openxmlformats.org/officeDocument/2006/relationships/slide" Target="slides/slide24.xml"/><Relationship Id="rId46" Type="http://schemas.openxmlformats.org/officeDocument/2006/relationships/slide" Target="slides/slide45.xml"/><Relationship Id="rId67" Type="http://schemas.openxmlformats.org/officeDocument/2006/relationships/slide" Target="slides/slide66.xml"/><Relationship Id="rId116" Type="http://schemas.openxmlformats.org/officeDocument/2006/relationships/slide" Target="slides/slide115.xml"/><Relationship Id="rId137" Type="http://schemas.openxmlformats.org/officeDocument/2006/relationships/slide" Target="slides/slide136.xml"/><Relationship Id="rId158" Type="http://schemas.openxmlformats.org/officeDocument/2006/relationships/slide" Target="slides/slide157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62" Type="http://schemas.openxmlformats.org/officeDocument/2006/relationships/slide" Target="slides/slide61.xml"/><Relationship Id="rId83" Type="http://schemas.openxmlformats.org/officeDocument/2006/relationships/slide" Target="slides/slide82.xml"/><Relationship Id="rId88" Type="http://schemas.openxmlformats.org/officeDocument/2006/relationships/slide" Target="slides/slide87.xml"/><Relationship Id="rId111" Type="http://schemas.openxmlformats.org/officeDocument/2006/relationships/slide" Target="slides/slide110.xml"/><Relationship Id="rId132" Type="http://schemas.openxmlformats.org/officeDocument/2006/relationships/slide" Target="slides/slide131.xml"/><Relationship Id="rId153" Type="http://schemas.openxmlformats.org/officeDocument/2006/relationships/slide" Target="slides/slide152.xml"/><Relationship Id="rId174" Type="http://schemas.openxmlformats.org/officeDocument/2006/relationships/slide" Target="slides/slide173.xml"/><Relationship Id="rId179" Type="http://schemas.openxmlformats.org/officeDocument/2006/relationships/slide" Target="slides/slide178.xml"/><Relationship Id="rId15" Type="http://schemas.openxmlformats.org/officeDocument/2006/relationships/slide" Target="slides/slide14.xml"/><Relationship Id="rId36" Type="http://schemas.openxmlformats.org/officeDocument/2006/relationships/slide" Target="slides/slide35.xml"/><Relationship Id="rId57" Type="http://schemas.openxmlformats.org/officeDocument/2006/relationships/slide" Target="slides/slide56.xml"/><Relationship Id="rId106" Type="http://schemas.openxmlformats.org/officeDocument/2006/relationships/slide" Target="slides/slide105.xml"/><Relationship Id="rId127" Type="http://schemas.openxmlformats.org/officeDocument/2006/relationships/slide" Target="slides/slide126.xml"/><Relationship Id="rId10" Type="http://schemas.openxmlformats.org/officeDocument/2006/relationships/slide" Target="slides/slide9.xml"/><Relationship Id="rId31" Type="http://schemas.openxmlformats.org/officeDocument/2006/relationships/slide" Target="slides/slide30.xml"/><Relationship Id="rId52" Type="http://schemas.openxmlformats.org/officeDocument/2006/relationships/slide" Target="slides/slide51.xml"/><Relationship Id="rId73" Type="http://schemas.openxmlformats.org/officeDocument/2006/relationships/slide" Target="slides/slide72.xml"/><Relationship Id="rId78" Type="http://schemas.openxmlformats.org/officeDocument/2006/relationships/slide" Target="slides/slide77.xml"/><Relationship Id="rId94" Type="http://schemas.openxmlformats.org/officeDocument/2006/relationships/slide" Target="slides/slide93.xml"/><Relationship Id="rId99" Type="http://schemas.openxmlformats.org/officeDocument/2006/relationships/slide" Target="slides/slide98.xml"/><Relationship Id="rId101" Type="http://schemas.openxmlformats.org/officeDocument/2006/relationships/slide" Target="slides/slide100.xml"/><Relationship Id="rId122" Type="http://schemas.openxmlformats.org/officeDocument/2006/relationships/slide" Target="slides/slide121.xml"/><Relationship Id="rId143" Type="http://schemas.openxmlformats.org/officeDocument/2006/relationships/slide" Target="slides/slide142.xml"/><Relationship Id="rId148" Type="http://schemas.openxmlformats.org/officeDocument/2006/relationships/slide" Target="slides/slide147.xml"/><Relationship Id="rId164" Type="http://schemas.openxmlformats.org/officeDocument/2006/relationships/slide" Target="slides/slide163.xml"/><Relationship Id="rId169" Type="http://schemas.openxmlformats.org/officeDocument/2006/relationships/slide" Target="slides/slide168.xml"/><Relationship Id="rId185" Type="http://schemas.openxmlformats.org/officeDocument/2006/relationships/presProps" Target="presProps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80" Type="http://schemas.openxmlformats.org/officeDocument/2006/relationships/slide" Target="slides/slide179.xml"/></Relationships>
</file>

<file path=ppt/drawings/_rels/vmlDrawing1.vml.rels><?xml version="1.0" encoding="UTF-8" standalone="yes"?>
<Relationships xmlns="http://schemas.openxmlformats.org/package/2006/relationships"><Relationship Id="rId3" Type="http://schemas.openxmlformats.org/officeDocument/2006/relationships/image" Target="../media/image10.wmf"/><Relationship Id="rId2" Type="http://schemas.openxmlformats.org/officeDocument/2006/relationships/image" Target="../media/image9.wmf"/><Relationship Id="rId1" Type="http://schemas.openxmlformats.org/officeDocument/2006/relationships/image" Target="../media/image8.wmf"/><Relationship Id="rId5" Type="http://schemas.openxmlformats.org/officeDocument/2006/relationships/image" Target="../media/image12.wmf"/><Relationship Id="rId4" Type="http://schemas.openxmlformats.org/officeDocument/2006/relationships/image" Target="../media/image11.wmf"/></Relationships>
</file>

<file path=ppt/drawings/_rels/vmlDrawing10.vml.rels><?xml version="1.0" encoding="UTF-8" standalone="yes"?>
<Relationships xmlns="http://schemas.openxmlformats.org/package/2006/relationships"><Relationship Id="rId1" Type="http://schemas.openxmlformats.org/officeDocument/2006/relationships/image" Target="../media/image51.wmf"/></Relationships>
</file>

<file path=ppt/drawings/_rels/vmlDrawing11.vml.rels><?xml version="1.0" encoding="UTF-8" standalone="yes"?>
<Relationships xmlns="http://schemas.openxmlformats.org/package/2006/relationships"><Relationship Id="rId1" Type="http://schemas.openxmlformats.org/officeDocument/2006/relationships/image" Target="../media/image52.wmf"/></Relationships>
</file>

<file path=ppt/drawings/_rels/vmlDrawing12.vml.rels><?xml version="1.0" encoding="UTF-8" standalone="yes"?>
<Relationships xmlns="http://schemas.openxmlformats.org/package/2006/relationships"><Relationship Id="rId3" Type="http://schemas.openxmlformats.org/officeDocument/2006/relationships/image" Target="../media/image58.wmf"/><Relationship Id="rId2" Type="http://schemas.openxmlformats.org/officeDocument/2006/relationships/image" Target="../media/image57.wmf"/><Relationship Id="rId1" Type="http://schemas.openxmlformats.org/officeDocument/2006/relationships/image" Target="../media/image56.wmf"/></Relationships>
</file>

<file path=ppt/drawings/_rels/vmlDrawing13.vml.rels><?xml version="1.0" encoding="UTF-8" standalone="yes"?>
<Relationships xmlns="http://schemas.openxmlformats.org/package/2006/relationships"><Relationship Id="rId3" Type="http://schemas.openxmlformats.org/officeDocument/2006/relationships/image" Target="../media/image61.wmf"/><Relationship Id="rId2" Type="http://schemas.openxmlformats.org/officeDocument/2006/relationships/image" Target="../media/image60.wmf"/><Relationship Id="rId1" Type="http://schemas.openxmlformats.org/officeDocument/2006/relationships/image" Target="../media/image59.wmf"/><Relationship Id="rId4" Type="http://schemas.openxmlformats.org/officeDocument/2006/relationships/image" Target="../media/image62.wmf"/></Relationships>
</file>

<file path=ppt/drawings/_rels/vmlDrawing14.vml.rels><?xml version="1.0" encoding="UTF-8" standalone="yes"?>
<Relationships xmlns="http://schemas.openxmlformats.org/package/2006/relationships"><Relationship Id="rId2" Type="http://schemas.openxmlformats.org/officeDocument/2006/relationships/image" Target="../media/image67.wmf"/><Relationship Id="rId1" Type="http://schemas.openxmlformats.org/officeDocument/2006/relationships/image" Target="../media/image66.wmf"/></Relationships>
</file>

<file path=ppt/drawings/_rels/vmlDrawing15.vml.rels><?xml version="1.0" encoding="UTF-8" standalone="yes"?>
<Relationships xmlns="http://schemas.openxmlformats.org/package/2006/relationships"><Relationship Id="rId3" Type="http://schemas.openxmlformats.org/officeDocument/2006/relationships/image" Target="../media/image70.wmf"/><Relationship Id="rId2" Type="http://schemas.openxmlformats.org/officeDocument/2006/relationships/image" Target="../media/image69.wmf"/><Relationship Id="rId1" Type="http://schemas.openxmlformats.org/officeDocument/2006/relationships/image" Target="../media/image68.wmf"/><Relationship Id="rId5" Type="http://schemas.openxmlformats.org/officeDocument/2006/relationships/image" Target="../media/image72.wmf"/><Relationship Id="rId4" Type="http://schemas.openxmlformats.org/officeDocument/2006/relationships/image" Target="../media/image71.wmf"/></Relationships>
</file>

<file path=ppt/drawings/_rels/vmlDrawing16.vml.rels><?xml version="1.0" encoding="UTF-8" standalone="yes"?>
<Relationships xmlns="http://schemas.openxmlformats.org/package/2006/relationships"><Relationship Id="rId1" Type="http://schemas.openxmlformats.org/officeDocument/2006/relationships/image" Target="../media/image74.wmf"/></Relationships>
</file>

<file path=ppt/drawings/_rels/vmlDrawing17.vml.rels><?xml version="1.0" encoding="UTF-8" standalone="yes"?>
<Relationships xmlns="http://schemas.openxmlformats.org/package/2006/relationships"><Relationship Id="rId2" Type="http://schemas.openxmlformats.org/officeDocument/2006/relationships/image" Target="../media/image76.wmf"/><Relationship Id="rId1" Type="http://schemas.openxmlformats.org/officeDocument/2006/relationships/image" Target="../media/image75.wmf"/></Relationships>
</file>

<file path=ppt/drawings/_rels/vmlDrawing18.vml.rels><?xml version="1.0" encoding="UTF-8" standalone="yes"?>
<Relationships xmlns="http://schemas.openxmlformats.org/package/2006/relationships"><Relationship Id="rId3" Type="http://schemas.openxmlformats.org/officeDocument/2006/relationships/image" Target="../media/image79.wmf"/><Relationship Id="rId2" Type="http://schemas.openxmlformats.org/officeDocument/2006/relationships/image" Target="../media/image60.wmf"/><Relationship Id="rId1" Type="http://schemas.openxmlformats.org/officeDocument/2006/relationships/image" Target="../media/image78.wmf"/><Relationship Id="rId5" Type="http://schemas.openxmlformats.org/officeDocument/2006/relationships/image" Target="../media/image81.wmf"/><Relationship Id="rId4" Type="http://schemas.openxmlformats.org/officeDocument/2006/relationships/image" Target="../media/image80.wmf"/></Relationships>
</file>

<file path=ppt/drawings/_rels/vmlDrawing19.vml.rels><?xml version="1.0" encoding="UTF-8" standalone="yes"?>
<Relationships xmlns="http://schemas.openxmlformats.org/package/2006/relationships"><Relationship Id="rId3" Type="http://schemas.openxmlformats.org/officeDocument/2006/relationships/image" Target="../media/image79.wmf"/><Relationship Id="rId2" Type="http://schemas.openxmlformats.org/officeDocument/2006/relationships/image" Target="../media/image60.wmf"/><Relationship Id="rId1" Type="http://schemas.openxmlformats.org/officeDocument/2006/relationships/image" Target="../media/image78.wmf"/><Relationship Id="rId6" Type="http://schemas.openxmlformats.org/officeDocument/2006/relationships/image" Target="../media/image82.wmf"/><Relationship Id="rId5" Type="http://schemas.openxmlformats.org/officeDocument/2006/relationships/image" Target="../media/image81.wmf"/><Relationship Id="rId4" Type="http://schemas.openxmlformats.org/officeDocument/2006/relationships/image" Target="../media/image80.wmf"/></Relationships>
</file>

<file path=ppt/drawings/_rels/vmlDrawing2.vml.rels><?xml version="1.0" encoding="UTF-8" standalone="yes"?>
<Relationships xmlns="http://schemas.openxmlformats.org/package/2006/relationships"><Relationship Id="rId2" Type="http://schemas.openxmlformats.org/officeDocument/2006/relationships/image" Target="../media/image18.wmf"/><Relationship Id="rId1" Type="http://schemas.openxmlformats.org/officeDocument/2006/relationships/image" Target="../media/image17.wmf"/></Relationships>
</file>

<file path=ppt/drawings/_rels/vmlDrawing20.vml.rels><?xml version="1.0" encoding="UTF-8" standalone="yes"?>
<Relationships xmlns="http://schemas.openxmlformats.org/package/2006/relationships"><Relationship Id="rId3" Type="http://schemas.openxmlformats.org/officeDocument/2006/relationships/image" Target="../media/image86.wmf"/><Relationship Id="rId2" Type="http://schemas.openxmlformats.org/officeDocument/2006/relationships/image" Target="../media/image85.wmf"/><Relationship Id="rId1" Type="http://schemas.openxmlformats.org/officeDocument/2006/relationships/image" Target="../media/image84.wmf"/></Relationships>
</file>

<file path=ppt/drawings/_rels/vmlDrawing21.vml.rels><?xml version="1.0" encoding="UTF-8" standalone="yes"?>
<Relationships xmlns="http://schemas.openxmlformats.org/package/2006/relationships"><Relationship Id="rId8" Type="http://schemas.openxmlformats.org/officeDocument/2006/relationships/image" Target="../media/image93.wmf"/><Relationship Id="rId3" Type="http://schemas.openxmlformats.org/officeDocument/2006/relationships/image" Target="../media/image80.wmf"/><Relationship Id="rId7" Type="http://schemas.openxmlformats.org/officeDocument/2006/relationships/image" Target="../media/image92.wmf"/><Relationship Id="rId2" Type="http://schemas.openxmlformats.org/officeDocument/2006/relationships/image" Target="../media/image88.wmf"/><Relationship Id="rId1" Type="http://schemas.openxmlformats.org/officeDocument/2006/relationships/image" Target="../media/image87.wmf"/><Relationship Id="rId6" Type="http://schemas.openxmlformats.org/officeDocument/2006/relationships/image" Target="../media/image91.wmf"/><Relationship Id="rId5" Type="http://schemas.openxmlformats.org/officeDocument/2006/relationships/image" Target="../media/image90.wmf"/><Relationship Id="rId4" Type="http://schemas.openxmlformats.org/officeDocument/2006/relationships/image" Target="../media/image89.wmf"/></Relationships>
</file>

<file path=ppt/drawings/_rels/vmlDrawing22.vml.rels><?xml version="1.0" encoding="UTF-8" standalone="yes"?>
<Relationships xmlns="http://schemas.openxmlformats.org/package/2006/relationships"><Relationship Id="rId8" Type="http://schemas.openxmlformats.org/officeDocument/2006/relationships/image" Target="../media/image79.wmf"/><Relationship Id="rId3" Type="http://schemas.openxmlformats.org/officeDocument/2006/relationships/image" Target="../media/image80.wmf"/><Relationship Id="rId7" Type="http://schemas.openxmlformats.org/officeDocument/2006/relationships/image" Target="../media/image60.wmf"/><Relationship Id="rId2" Type="http://schemas.openxmlformats.org/officeDocument/2006/relationships/image" Target="../media/image94.wmf"/><Relationship Id="rId1" Type="http://schemas.openxmlformats.org/officeDocument/2006/relationships/image" Target="../media/image87.wmf"/><Relationship Id="rId6" Type="http://schemas.openxmlformats.org/officeDocument/2006/relationships/image" Target="../media/image96.wmf"/><Relationship Id="rId5" Type="http://schemas.openxmlformats.org/officeDocument/2006/relationships/image" Target="../media/image95.wmf"/><Relationship Id="rId4" Type="http://schemas.openxmlformats.org/officeDocument/2006/relationships/image" Target="../media/image89.wmf"/></Relationships>
</file>

<file path=ppt/drawings/_rels/vmlDrawing23.vml.rels><?xml version="1.0" encoding="UTF-8" standalone="yes"?>
<Relationships xmlns="http://schemas.openxmlformats.org/package/2006/relationships"><Relationship Id="rId3" Type="http://schemas.openxmlformats.org/officeDocument/2006/relationships/image" Target="../media/image98.wmf"/><Relationship Id="rId2" Type="http://schemas.openxmlformats.org/officeDocument/2006/relationships/image" Target="../media/image87.wmf"/><Relationship Id="rId1" Type="http://schemas.openxmlformats.org/officeDocument/2006/relationships/image" Target="../media/image97.wmf"/><Relationship Id="rId4" Type="http://schemas.openxmlformats.org/officeDocument/2006/relationships/image" Target="../media/image99.wmf"/></Relationships>
</file>

<file path=ppt/drawings/_rels/vmlDrawing24.vml.rels><?xml version="1.0" encoding="UTF-8" standalone="yes"?>
<Relationships xmlns="http://schemas.openxmlformats.org/package/2006/relationships"><Relationship Id="rId2" Type="http://schemas.openxmlformats.org/officeDocument/2006/relationships/image" Target="../media/image102.wmf"/><Relationship Id="rId1" Type="http://schemas.openxmlformats.org/officeDocument/2006/relationships/image" Target="../media/image80.wmf"/></Relationships>
</file>

<file path=ppt/drawings/_rels/vmlDrawing25.vml.rels><?xml version="1.0" encoding="UTF-8" standalone="yes"?>
<Relationships xmlns="http://schemas.openxmlformats.org/package/2006/relationships"><Relationship Id="rId3" Type="http://schemas.openxmlformats.org/officeDocument/2006/relationships/image" Target="../media/image104.wmf"/><Relationship Id="rId2" Type="http://schemas.openxmlformats.org/officeDocument/2006/relationships/image" Target="../media/image89.wmf"/><Relationship Id="rId1" Type="http://schemas.openxmlformats.org/officeDocument/2006/relationships/image" Target="../media/image103.wmf"/></Relationships>
</file>

<file path=ppt/drawings/_rels/vmlDrawing26.vml.rels><?xml version="1.0" encoding="UTF-8" standalone="yes"?>
<Relationships xmlns="http://schemas.openxmlformats.org/package/2006/relationships"><Relationship Id="rId3" Type="http://schemas.openxmlformats.org/officeDocument/2006/relationships/image" Target="../media/image79.wmf"/><Relationship Id="rId2" Type="http://schemas.openxmlformats.org/officeDocument/2006/relationships/image" Target="../media/image105.wmf"/><Relationship Id="rId1" Type="http://schemas.openxmlformats.org/officeDocument/2006/relationships/image" Target="../media/image104.wmf"/></Relationships>
</file>

<file path=ppt/drawings/_rels/vmlDrawing27.vml.rels><?xml version="1.0" encoding="UTF-8" standalone="yes"?>
<Relationships xmlns="http://schemas.openxmlformats.org/package/2006/relationships"><Relationship Id="rId2" Type="http://schemas.openxmlformats.org/officeDocument/2006/relationships/image" Target="../media/image98.wmf"/><Relationship Id="rId1" Type="http://schemas.openxmlformats.org/officeDocument/2006/relationships/image" Target="../media/image87.wmf"/></Relationships>
</file>

<file path=ppt/drawings/_rels/vmlDrawing28.vml.rels><?xml version="1.0" encoding="UTF-8" standalone="yes"?>
<Relationships xmlns="http://schemas.openxmlformats.org/package/2006/relationships"><Relationship Id="rId3" Type="http://schemas.openxmlformats.org/officeDocument/2006/relationships/image" Target="../media/image107.wmf"/><Relationship Id="rId2" Type="http://schemas.openxmlformats.org/officeDocument/2006/relationships/image" Target="../media/image106.wmf"/><Relationship Id="rId1" Type="http://schemas.openxmlformats.org/officeDocument/2006/relationships/image" Target="../media/image98.wmf"/></Relationships>
</file>

<file path=ppt/drawings/_rels/vmlDrawing29.vml.rels><?xml version="1.0" encoding="UTF-8" standalone="yes"?>
<Relationships xmlns="http://schemas.openxmlformats.org/package/2006/relationships"><Relationship Id="rId2" Type="http://schemas.openxmlformats.org/officeDocument/2006/relationships/image" Target="../media/image109.wmf"/><Relationship Id="rId1" Type="http://schemas.openxmlformats.org/officeDocument/2006/relationships/image" Target="../media/image98.wmf"/></Relationships>
</file>

<file path=ppt/drawings/_rels/vmlDrawing3.vml.rels><?xml version="1.0" encoding="UTF-8" standalone="yes"?>
<Relationships xmlns="http://schemas.openxmlformats.org/package/2006/relationships"><Relationship Id="rId1" Type="http://schemas.openxmlformats.org/officeDocument/2006/relationships/image" Target="../media/image20.wmf"/></Relationships>
</file>

<file path=ppt/drawings/_rels/vmlDrawing30.vml.rels><?xml version="1.0" encoding="UTF-8" standalone="yes"?>
<Relationships xmlns="http://schemas.openxmlformats.org/package/2006/relationships"><Relationship Id="rId3" Type="http://schemas.openxmlformats.org/officeDocument/2006/relationships/image" Target="../media/image110.wmf"/><Relationship Id="rId2" Type="http://schemas.openxmlformats.org/officeDocument/2006/relationships/image" Target="../media/image98.wmf"/><Relationship Id="rId1" Type="http://schemas.openxmlformats.org/officeDocument/2006/relationships/image" Target="../media/image87.wmf"/></Relationships>
</file>

<file path=ppt/drawings/_rels/vmlDrawing31.vml.rels><?xml version="1.0" encoding="UTF-8" standalone="yes"?>
<Relationships xmlns="http://schemas.openxmlformats.org/package/2006/relationships"><Relationship Id="rId3" Type="http://schemas.openxmlformats.org/officeDocument/2006/relationships/image" Target="../media/image112.wmf"/><Relationship Id="rId2" Type="http://schemas.openxmlformats.org/officeDocument/2006/relationships/image" Target="../media/image98.wmf"/><Relationship Id="rId1" Type="http://schemas.openxmlformats.org/officeDocument/2006/relationships/image" Target="../media/image111.wmf"/><Relationship Id="rId4" Type="http://schemas.openxmlformats.org/officeDocument/2006/relationships/image" Target="../media/image113.wmf"/></Relationships>
</file>

<file path=ppt/drawings/_rels/vmlDrawing32.vml.rels><?xml version="1.0" encoding="UTF-8" standalone="yes"?>
<Relationships xmlns="http://schemas.openxmlformats.org/package/2006/relationships"><Relationship Id="rId3" Type="http://schemas.openxmlformats.org/officeDocument/2006/relationships/image" Target="../media/image115.wmf"/><Relationship Id="rId2" Type="http://schemas.openxmlformats.org/officeDocument/2006/relationships/image" Target="../media/image111.wmf"/><Relationship Id="rId1" Type="http://schemas.openxmlformats.org/officeDocument/2006/relationships/image" Target="../media/image114.wmf"/></Relationships>
</file>

<file path=ppt/drawings/_rels/vmlDrawing33.vml.rels><?xml version="1.0" encoding="UTF-8" standalone="yes"?>
<Relationships xmlns="http://schemas.openxmlformats.org/package/2006/relationships"><Relationship Id="rId3" Type="http://schemas.openxmlformats.org/officeDocument/2006/relationships/image" Target="../media/image118.wmf"/><Relationship Id="rId2" Type="http://schemas.openxmlformats.org/officeDocument/2006/relationships/image" Target="../media/image117.wmf"/><Relationship Id="rId1" Type="http://schemas.openxmlformats.org/officeDocument/2006/relationships/image" Target="../media/image116.wmf"/><Relationship Id="rId5" Type="http://schemas.openxmlformats.org/officeDocument/2006/relationships/image" Target="../media/image120.wmf"/><Relationship Id="rId4" Type="http://schemas.openxmlformats.org/officeDocument/2006/relationships/image" Target="../media/image119.wmf"/></Relationships>
</file>

<file path=ppt/drawings/_rels/vmlDrawing34.vml.rels><?xml version="1.0" encoding="UTF-8" standalone="yes"?>
<Relationships xmlns="http://schemas.openxmlformats.org/package/2006/relationships"><Relationship Id="rId3" Type="http://schemas.openxmlformats.org/officeDocument/2006/relationships/image" Target="../media/image123.wmf"/><Relationship Id="rId2" Type="http://schemas.openxmlformats.org/officeDocument/2006/relationships/image" Target="../media/image122.wmf"/><Relationship Id="rId1" Type="http://schemas.openxmlformats.org/officeDocument/2006/relationships/image" Target="../media/image121.wmf"/><Relationship Id="rId5" Type="http://schemas.openxmlformats.org/officeDocument/2006/relationships/image" Target="../media/image125.wmf"/><Relationship Id="rId4" Type="http://schemas.openxmlformats.org/officeDocument/2006/relationships/image" Target="../media/image124.wmf"/></Relationships>
</file>

<file path=ppt/drawings/_rels/vmlDrawing35.vml.rels><?xml version="1.0" encoding="UTF-8" standalone="yes"?>
<Relationships xmlns="http://schemas.openxmlformats.org/package/2006/relationships"><Relationship Id="rId2" Type="http://schemas.openxmlformats.org/officeDocument/2006/relationships/image" Target="../media/image122.wmf"/><Relationship Id="rId1" Type="http://schemas.openxmlformats.org/officeDocument/2006/relationships/image" Target="../media/image121.wmf"/></Relationships>
</file>

<file path=ppt/drawings/_rels/vmlDrawing36.vml.rels><?xml version="1.0" encoding="UTF-8" standalone="yes"?>
<Relationships xmlns="http://schemas.openxmlformats.org/package/2006/relationships"><Relationship Id="rId2" Type="http://schemas.openxmlformats.org/officeDocument/2006/relationships/image" Target="../media/image134.wmf"/><Relationship Id="rId1" Type="http://schemas.openxmlformats.org/officeDocument/2006/relationships/image" Target="../media/image133.wmf"/></Relationships>
</file>

<file path=ppt/drawings/_rels/vmlDrawing37.vml.rels><?xml version="1.0" encoding="UTF-8" standalone="yes"?>
<Relationships xmlns="http://schemas.openxmlformats.org/package/2006/relationships"><Relationship Id="rId3" Type="http://schemas.openxmlformats.org/officeDocument/2006/relationships/image" Target="../media/image137.wmf"/><Relationship Id="rId2" Type="http://schemas.openxmlformats.org/officeDocument/2006/relationships/image" Target="../media/image136.wmf"/><Relationship Id="rId1" Type="http://schemas.openxmlformats.org/officeDocument/2006/relationships/image" Target="../media/image135.wmf"/><Relationship Id="rId5" Type="http://schemas.openxmlformats.org/officeDocument/2006/relationships/image" Target="../media/image139.wmf"/><Relationship Id="rId4" Type="http://schemas.openxmlformats.org/officeDocument/2006/relationships/image" Target="../media/image138.wmf"/></Relationships>
</file>

<file path=ppt/drawings/_rels/vmlDrawing38.vml.rels><?xml version="1.0" encoding="UTF-8" standalone="yes"?>
<Relationships xmlns="http://schemas.openxmlformats.org/package/2006/relationships"><Relationship Id="rId2" Type="http://schemas.openxmlformats.org/officeDocument/2006/relationships/image" Target="../media/image141.wmf"/><Relationship Id="rId1" Type="http://schemas.openxmlformats.org/officeDocument/2006/relationships/image" Target="../media/image140.wmf"/></Relationships>
</file>

<file path=ppt/drawings/_rels/vmlDrawing39.vml.rels><?xml version="1.0" encoding="UTF-8" standalone="yes"?>
<Relationships xmlns="http://schemas.openxmlformats.org/package/2006/relationships"><Relationship Id="rId1" Type="http://schemas.openxmlformats.org/officeDocument/2006/relationships/image" Target="../media/image148.wmf"/></Relationships>
</file>

<file path=ppt/drawings/_rels/vmlDrawing4.vml.rels><?xml version="1.0" encoding="UTF-8" standalone="yes"?>
<Relationships xmlns="http://schemas.openxmlformats.org/package/2006/relationships"><Relationship Id="rId2" Type="http://schemas.openxmlformats.org/officeDocument/2006/relationships/image" Target="../media/image32.wmf"/><Relationship Id="rId1" Type="http://schemas.openxmlformats.org/officeDocument/2006/relationships/image" Target="../media/image31.wmf"/></Relationships>
</file>

<file path=ppt/drawings/_rels/vmlDrawing40.vml.rels><?xml version="1.0" encoding="UTF-8" standalone="yes"?>
<Relationships xmlns="http://schemas.openxmlformats.org/package/2006/relationships"><Relationship Id="rId1" Type="http://schemas.openxmlformats.org/officeDocument/2006/relationships/image" Target="../media/image148.wmf"/></Relationships>
</file>

<file path=ppt/drawings/_rels/vmlDrawing41.vml.rels><?xml version="1.0" encoding="UTF-8" standalone="yes"?>
<Relationships xmlns="http://schemas.openxmlformats.org/package/2006/relationships"><Relationship Id="rId1" Type="http://schemas.openxmlformats.org/officeDocument/2006/relationships/image" Target="../media/image151.wmf"/></Relationships>
</file>

<file path=ppt/drawings/_rels/vmlDrawing42.vml.rels><?xml version="1.0" encoding="UTF-8" standalone="yes"?>
<Relationships xmlns="http://schemas.openxmlformats.org/package/2006/relationships"><Relationship Id="rId1" Type="http://schemas.openxmlformats.org/officeDocument/2006/relationships/image" Target="../media/image163.wmf"/></Relationships>
</file>

<file path=ppt/drawings/_rels/vmlDrawing43.vml.rels><?xml version="1.0" encoding="UTF-8" standalone="yes"?>
<Relationships xmlns="http://schemas.openxmlformats.org/package/2006/relationships"><Relationship Id="rId1" Type="http://schemas.openxmlformats.org/officeDocument/2006/relationships/image" Target="../media/image163.wmf"/></Relationships>
</file>

<file path=ppt/drawings/_rels/vmlDrawing44.vml.rels><?xml version="1.0" encoding="UTF-8" standalone="yes"?>
<Relationships xmlns="http://schemas.openxmlformats.org/package/2006/relationships"><Relationship Id="rId1" Type="http://schemas.openxmlformats.org/officeDocument/2006/relationships/image" Target="../media/image163.wmf"/></Relationships>
</file>

<file path=ppt/drawings/_rels/vmlDrawing45.vml.rels><?xml version="1.0" encoding="UTF-8" standalone="yes"?>
<Relationships xmlns="http://schemas.openxmlformats.org/package/2006/relationships"><Relationship Id="rId2" Type="http://schemas.openxmlformats.org/officeDocument/2006/relationships/image" Target="../media/image163.wmf"/><Relationship Id="rId1" Type="http://schemas.openxmlformats.org/officeDocument/2006/relationships/image" Target="../media/image165.wmf"/></Relationships>
</file>

<file path=ppt/drawings/_rels/vmlDrawing46.vml.rels><?xml version="1.0" encoding="UTF-8" standalone="yes"?>
<Relationships xmlns="http://schemas.openxmlformats.org/package/2006/relationships"><Relationship Id="rId3" Type="http://schemas.openxmlformats.org/officeDocument/2006/relationships/image" Target="../media/image163.wmf"/><Relationship Id="rId2" Type="http://schemas.openxmlformats.org/officeDocument/2006/relationships/image" Target="../media/image167.wmf"/><Relationship Id="rId1" Type="http://schemas.openxmlformats.org/officeDocument/2006/relationships/image" Target="../media/image166.wmf"/></Relationships>
</file>

<file path=ppt/drawings/_rels/vmlDrawing47.vml.rels><?xml version="1.0" encoding="UTF-8" standalone="yes"?>
<Relationships xmlns="http://schemas.openxmlformats.org/package/2006/relationships"><Relationship Id="rId2" Type="http://schemas.openxmlformats.org/officeDocument/2006/relationships/image" Target="../media/image166.wmf"/><Relationship Id="rId1" Type="http://schemas.openxmlformats.org/officeDocument/2006/relationships/image" Target="../media/image169.wmf"/></Relationships>
</file>

<file path=ppt/drawings/_rels/vmlDrawing48.vml.rels><?xml version="1.0" encoding="UTF-8" standalone="yes"?>
<Relationships xmlns="http://schemas.openxmlformats.org/package/2006/relationships"><Relationship Id="rId1" Type="http://schemas.openxmlformats.org/officeDocument/2006/relationships/image" Target="../media/image166.wmf"/></Relationships>
</file>

<file path=ppt/drawings/_rels/vmlDrawing49.vml.rels><?xml version="1.0" encoding="UTF-8" standalone="yes"?>
<Relationships xmlns="http://schemas.openxmlformats.org/package/2006/relationships"><Relationship Id="rId1" Type="http://schemas.openxmlformats.org/officeDocument/2006/relationships/image" Target="../media/image166.wmf"/></Relationships>
</file>

<file path=ppt/drawings/_rels/vmlDrawing5.vml.rels><?xml version="1.0" encoding="UTF-8" standalone="yes"?>
<Relationships xmlns="http://schemas.openxmlformats.org/package/2006/relationships"><Relationship Id="rId2" Type="http://schemas.openxmlformats.org/officeDocument/2006/relationships/image" Target="../media/image35.wmf"/><Relationship Id="rId1" Type="http://schemas.openxmlformats.org/officeDocument/2006/relationships/image" Target="../media/image31.wmf"/></Relationships>
</file>

<file path=ppt/drawings/_rels/vmlDrawing50.vml.rels><?xml version="1.0" encoding="UTF-8" standalone="yes"?>
<Relationships xmlns="http://schemas.openxmlformats.org/package/2006/relationships"><Relationship Id="rId2" Type="http://schemas.openxmlformats.org/officeDocument/2006/relationships/image" Target="../media/image171.wmf"/><Relationship Id="rId1" Type="http://schemas.openxmlformats.org/officeDocument/2006/relationships/image" Target="../media/image166.wmf"/></Relationships>
</file>

<file path=ppt/drawings/_rels/vmlDrawing51.vml.rels><?xml version="1.0" encoding="UTF-8" standalone="yes"?>
<Relationships xmlns="http://schemas.openxmlformats.org/package/2006/relationships"><Relationship Id="rId2" Type="http://schemas.openxmlformats.org/officeDocument/2006/relationships/image" Target="../media/image176.wmf"/><Relationship Id="rId1" Type="http://schemas.openxmlformats.org/officeDocument/2006/relationships/image" Target="../media/image175.wmf"/></Relationships>
</file>

<file path=ppt/drawings/_rels/vmlDrawing52.vml.rels><?xml version="1.0" encoding="UTF-8" standalone="yes"?>
<Relationships xmlns="http://schemas.openxmlformats.org/package/2006/relationships"><Relationship Id="rId1" Type="http://schemas.openxmlformats.org/officeDocument/2006/relationships/image" Target="../media/image182.wmf"/></Relationships>
</file>

<file path=ppt/drawings/_rels/vmlDrawing53.vml.rels><?xml version="1.0" encoding="UTF-8" standalone="yes"?>
<Relationships xmlns="http://schemas.openxmlformats.org/package/2006/relationships"><Relationship Id="rId1" Type="http://schemas.openxmlformats.org/officeDocument/2006/relationships/image" Target="../media/image184.wmf"/></Relationships>
</file>

<file path=ppt/drawings/_rels/vmlDrawing54.vml.rels><?xml version="1.0" encoding="UTF-8" standalone="yes"?>
<Relationships xmlns="http://schemas.openxmlformats.org/package/2006/relationships"><Relationship Id="rId1" Type="http://schemas.openxmlformats.org/officeDocument/2006/relationships/image" Target="../media/image186.wmf"/></Relationships>
</file>

<file path=ppt/drawings/_rels/vmlDrawing55.vml.rels><?xml version="1.0" encoding="UTF-8" standalone="yes"?>
<Relationships xmlns="http://schemas.openxmlformats.org/package/2006/relationships"><Relationship Id="rId3" Type="http://schemas.openxmlformats.org/officeDocument/2006/relationships/image" Target="../media/image190.wmf"/><Relationship Id="rId2" Type="http://schemas.openxmlformats.org/officeDocument/2006/relationships/image" Target="../media/image189.wmf"/><Relationship Id="rId1" Type="http://schemas.openxmlformats.org/officeDocument/2006/relationships/image" Target="../media/image188.wmf"/></Relationships>
</file>

<file path=ppt/drawings/_rels/vmlDrawing6.vml.rels><?xml version="1.0" encoding="UTF-8" standalone="yes"?>
<Relationships xmlns="http://schemas.openxmlformats.org/package/2006/relationships"><Relationship Id="rId3" Type="http://schemas.openxmlformats.org/officeDocument/2006/relationships/image" Target="../media/image38.wmf"/><Relationship Id="rId2" Type="http://schemas.openxmlformats.org/officeDocument/2006/relationships/image" Target="../media/image37.wmf"/><Relationship Id="rId1" Type="http://schemas.openxmlformats.org/officeDocument/2006/relationships/image" Target="../media/image36.wmf"/></Relationships>
</file>

<file path=ppt/drawings/_rels/vmlDrawing7.vml.rels><?xml version="1.0" encoding="UTF-8" standalone="yes"?>
<Relationships xmlns="http://schemas.openxmlformats.org/package/2006/relationships"><Relationship Id="rId3" Type="http://schemas.openxmlformats.org/officeDocument/2006/relationships/image" Target="../media/image44.wmf"/><Relationship Id="rId2" Type="http://schemas.openxmlformats.org/officeDocument/2006/relationships/image" Target="../media/image43.wmf"/><Relationship Id="rId1" Type="http://schemas.openxmlformats.org/officeDocument/2006/relationships/image" Target="../media/image42.wmf"/><Relationship Id="rId5" Type="http://schemas.openxmlformats.org/officeDocument/2006/relationships/image" Target="../media/image46.wmf"/><Relationship Id="rId4" Type="http://schemas.openxmlformats.org/officeDocument/2006/relationships/image" Target="../media/image45.wmf"/></Relationships>
</file>

<file path=ppt/drawings/_rels/vmlDrawing8.vml.rels><?xml version="1.0" encoding="UTF-8" standalone="yes"?>
<Relationships xmlns="http://schemas.openxmlformats.org/package/2006/relationships"><Relationship Id="rId2" Type="http://schemas.openxmlformats.org/officeDocument/2006/relationships/image" Target="../media/image49.wmf"/><Relationship Id="rId1" Type="http://schemas.openxmlformats.org/officeDocument/2006/relationships/image" Target="../media/image48.wmf"/></Relationships>
</file>

<file path=ppt/drawings/_rels/vmlDrawing9.vml.rels><?xml version="1.0" encoding="UTF-8" standalone="yes"?>
<Relationships xmlns="http://schemas.openxmlformats.org/package/2006/relationships"><Relationship Id="rId2" Type="http://schemas.openxmlformats.org/officeDocument/2006/relationships/image" Target="../media/image51.wmf"/><Relationship Id="rId1" Type="http://schemas.openxmlformats.org/officeDocument/2006/relationships/image" Target="../media/image50.wmf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7506" name="Rectangle 2"/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0"/>
            <a:ext cx="29718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l">
              <a:defRPr sz="12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277507" name="Rectangle 3"/>
          <p:cNvSpPr>
            <a:spLocks noGrp="1" noChangeArrowheads="1"/>
          </p:cNvSpPr>
          <p:nvPr>
            <p:ph type="dt" sz="quarter" idx="1"/>
          </p:nvPr>
        </p:nvSpPr>
        <p:spPr bwMode="auto">
          <a:xfrm>
            <a:off x="3886200" y="0"/>
            <a:ext cx="29718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2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277508" name="Rectangle 4"/>
          <p:cNvSpPr>
            <a:spLocks noGrp="1" noChangeArrowheads="1"/>
          </p:cNvSpPr>
          <p:nvPr>
            <p:ph type="ftr" sz="quarter" idx="2"/>
          </p:nvPr>
        </p:nvSpPr>
        <p:spPr bwMode="auto">
          <a:xfrm>
            <a:off x="0" y="8686800"/>
            <a:ext cx="29718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l">
              <a:defRPr sz="12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277509" name="Rectangle 5"/>
          <p:cNvSpPr>
            <a:spLocks noGrp="1" noChangeArrowheads="1"/>
          </p:cNvSpPr>
          <p:nvPr>
            <p:ph type="sldNum" sz="quarter" idx="3"/>
          </p:nvPr>
        </p:nvSpPr>
        <p:spPr bwMode="auto">
          <a:xfrm>
            <a:off x="3886200" y="8686800"/>
            <a:ext cx="29718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200"/>
            </a:lvl1pPr>
          </a:lstStyle>
          <a:p>
            <a:pPr>
              <a:defRPr/>
            </a:pPr>
            <a:fld id="{04B05535-920D-4E7F-86FA-1D0AF7013960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36598158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802" name="Rectangle 2"/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0"/>
            <a:ext cx="29718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l">
              <a:defRPr sz="1200"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76803" name="Rectangle 3"/>
          <p:cNvSpPr>
            <a:spLocks noGrp="1" noChangeArrowheads="1"/>
          </p:cNvSpPr>
          <p:nvPr>
            <p:ph type="dt" idx="1"/>
          </p:nvPr>
        </p:nvSpPr>
        <p:spPr bwMode="auto">
          <a:xfrm>
            <a:off x="3886200" y="0"/>
            <a:ext cx="29718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200"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187396" name="Rectangle 4"/>
          <p:cNvSpPr>
            <a:spLocks noChangeArrowheads="1" noTextEdit="1"/>
          </p:cNvSpPr>
          <p:nvPr>
            <p:ph type="sldImg" idx="2"/>
          </p:nvPr>
        </p:nvSpPr>
        <p:spPr bwMode="auto">
          <a:xfrm>
            <a:off x="1143000" y="685800"/>
            <a:ext cx="4572000" cy="3429000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76805" name="Rectangle 5"/>
          <p:cNvSpPr>
            <a:spLocks noGrp="1" noChangeArrowheads="1"/>
          </p:cNvSpPr>
          <p:nvPr>
            <p:ph type="body" sz="quarter" idx="3"/>
          </p:nvPr>
        </p:nvSpPr>
        <p:spPr bwMode="auto">
          <a:xfrm>
            <a:off x="914400" y="4343400"/>
            <a:ext cx="5029200" cy="411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CA" noProof="0" smtClean="0"/>
              <a:t>Click to edit Master text styles</a:t>
            </a:r>
          </a:p>
          <a:p>
            <a:pPr lvl="1"/>
            <a:r>
              <a:rPr lang="en-CA" noProof="0" smtClean="0"/>
              <a:t>Second level</a:t>
            </a:r>
          </a:p>
          <a:p>
            <a:pPr lvl="2"/>
            <a:r>
              <a:rPr lang="en-CA" noProof="0" smtClean="0"/>
              <a:t>Third level</a:t>
            </a:r>
          </a:p>
          <a:p>
            <a:pPr lvl="3"/>
            <a:r>
              <a:rPr lang="en-CA" noProof="0" smtClean="0"/>
              <a:t>Fourth level</a:t>
            </a:r>
          </a:p>
          <a:p>
            <a:pPr lvl="4"/>
            <a:r>
              <a:rPr lang="en-CA" noProof="0" smtClean="0"/>
              <a:t>Fifth level</a:t>
            </a:r>
          </a:p>
        </p:txBody>
      </p:sp>
      <p:sp>
        <p:nvSpPr>
          <p:cNvPr id="76806" name="Rectangle 6"/>
          <p:cNvSpPr>
            <a:spLocks noGrp="1" noChangeArrowheads="1"/>
          </p:cNvSpPr>
          <p:nvPr>
            <p:ph type="ftr" sz="quarter" idx="4"/>
          </p:nvPr>
        </p:nvSpPr>
        <p:spPr bwMode="auto">
          <a:xfrm>
            <a:off x="0" y="8686800"/>
            <a:ext cx="29718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l">
              <a:defRPr sz="1200"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76807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xfrm>
            <a:off x="3886200" y="8686800"/>
            <a:ext cx="29718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200"/>
            </a:lvl1pPr>
          </a:lstStyle>
          <a:p>
            <a:pPr>
              <a:defRPr/>
            </a:pPr>
            <a:fld id="{6D555310-65CF-413E-99B9-0D4CDB1098A8}" type="slidenum">
              <a:rPr lang="en-CA"/>
              <a:pPr>
                <a:defRPr/>
              </a:pPr>
              <a:t>‹#›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2460894599"/>
      </p:ext>
    </p:extLst>
  </p:cSld>
  <p:clrMap bg1="lt1" tx1="dk1" bg2="lt2" tx2="dk2" accent1="accent1" accent2="accent2" accent3="accent3" accent4="accent4" accent5="accent5" accent6="accent6" hlink="hlink" folHlink="folHlink"/>
  <p:notesStyle>
    <a:lvl1pPr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 New Roman" pitchFamily="18" charset="0"/>
        <a:ea typeface="+mn-ea"/>
        <a:cs typeface="+mn-cs"/>
      </a:defRPr>
    </a:lvl1pPr>
    <a:lvl2pPr marL="4572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 New Roman" pitchFamily="18" charset="0"/>
        <a:ea typeface="+mn-ea"/>
        <a:cs typeface="+mn-cs"/>
      </a:defRPr>
    </a:lvl2pPr>
    <a:lvl3pPr marL="9144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 New Roman" pitchFamily="18" charset="0"/>
        <a:ea typeface="+mn-ea"/>
        <a:cs typeface="+mn-cs"/>
      </a:defRPr>
    </a:lvl3pPr>
    <a:lvl4pPr marL="13716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 New Roman" pitchFamily="18" charset="0"/>
        <a:ea typeface="+mn-ea"/>
        <a:cs typeface="+mn-cs"/>
      </a:defRPr>
    </a:lvl4pPr>
    <a:lvl5pPr marL="18288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 New Roman" pitchFamily="18" charset="0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3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4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5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7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4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6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7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8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9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0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1.xml"/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5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6.xml"/><Relationship Id="rId1" Type="http://schemas.openxmlformats.org/officeDocument/2006/relationships/notesMaster" Target="../notesMasters/notesMaster1.xml"/></Relationships>
</file>

<file path=ppt/notesSlides/_rels/notesSlide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7.xml"/><Relationship Id="rId1" Type="http://schemas.openxmlformats.org/officeDocument/2006/relationships/notesMaster" Target="../notesMasters/notesMaster1.xml"/></Relationships>
</file>

<file path=ppt/notesSlides/_rels/notesSlide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8.xml"/><Relationship Id="rId1" Type="http://schemas.openxmlformats.org/officeDocument/2006/relationships/notesMaster" Target="../notesMasters/notesMaster1.xml"/></Relationships>
</file>

<file path=ppt/notesSlides/_rels/notesSlide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9.xml"/><Relationship Id="rId1" Type="http://schemas.openxmlformats.org/officeDocument/2006/relationships/notesMaster" Target="../notesMasters/notesMaster1.xml"/></Relationships>
</file>

<file path=ppt/notesSlides/_rels/notesSlide4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0.xml"/><Relationship Id="rId1" Type="http://schemas.openxmlformats.org/officeDocument/2006/relationships/notesMaster" Target="../notesMasters/notesMaster1.xml"/></Relationships>
</file>

<file path=ppt/notesSlides/_rels/notesSlide4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1.xml"/><Relationship Id="rId1" Type="http://schemas.openxmlformats.org/officeDocument/2006/relationships/notesMaster" Target="../notesMasters/notesMaster1.xml"/></Relationships>
</file>

<file path=ppt/notesSlides/_rels/notesSlide4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0.xml"/><Relationship Id="rId1" Type="http://schemas.openxmlformats.org/officeDocument/2006/relationships/notesMaster" Target="../notesMasters/notesMaster1.xml"/></Relationships>
</file>

<file path=ppt/notesSlides/_rels/notesSlide4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1.xml"/><Relationship Id="rId1" Type="http://schemas.openxmlformats.org/officeDocument/2006/relationships/notesMaster" Target="../notesMasters/notesMaster1.xml"/></Relationships>
</file>

<file path=ppt/notesSlides/_rels/notesSlide4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2.xml"/><Relationship Id="rId1" Type="http://schemas.openxmlformats.org/officeDocument/2006/relationships/notesMaster" Target="../notesMasters/notesMaster1.xml"/></Relationships>
</file>

<file path=ppt/notesSlides/_rels/notesSlide4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3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5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4.xml"/><Relationship Id="rId1" Type="http://schemas.openxmlformats.org/officeDocument/2006/relationships/notesMaster" Target="../notesMasters/notesMaster1.xml"/></Relationships>
</file>

<file path=ppt/notesSlides/_rels/notesSlide5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5.xml"/><Relationship Id="rId1" Type="http://schemas.openxmlformats.org/officeDocument/2006/relationships/notesMaster" Target="../notesMasters/notesMaster1.xml"/></Relationships>
</file>

<file path=ppt/notesSlides/_rels/notesSlide5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9.xml"/><Relationship Id="rId1" Type="http://schemas.openxmlformats.org/officeDocument/2006/relationships/notesMaster" Target="../notesMasters/notesMaster1.xml"/></Relationships>
</file>

<file path=ppt/notesSlides/_rels/notesSlide5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5.xml"/><Relationship Id="rId1" Type="http://schemas.openxmlformats.org/officeDocument/2006/relationships/notesMaster" Target="../notesMasters/notesMaster1.xml"/></Relationships>
</file>

<file path=ppt/notesSlides/_rels/notesSlide5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6.xml"/><Relationship Id="rId1" Type="http://schemas.openxmlformats.org/officeDocument/2006/relationships/notesMaster" Target="../notesMasters/notesMaster1.xml"/></Relationships>
</file>

<file path=ppt/notesSlides/_rels/notesSlide5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8.xml"/><Relationship Id="rId1" Type="http://schemas.openxmlformats.org/officeDocument/2006/relationships/notesMaster" Target="../notesMasters/notesMaster1.xml"/></Relationships>
</file>

<file path=ppt/notesSlides/_rels/notesSlide5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9.xml"/><Relationship Id="rId1" Type="http://schemas.openxmlformats.org/officeDocument/2006/relationships/notesMaster" Target="../notesMasters/notesMaster1.xml"/></Relationships>
</file>

<file path=ppt/notesSlides/_rels/notesSlide5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0.xml"/><Relationship Id="rId1" Type="http://schemas.openxmlformats.org/officeDocument/2006/relationships/notesMaster" Target="../notesMasters/notesMaster1.xml"/></Relationships>
</file>

<file path=ppt/notesSlides/_rels/notesSlide5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1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8418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88419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CA" altLang="en-US" smtClean="0"/>
          </a:p>
        </p:txBody>
      </p:sp>
      <p:sp>
        <p:nvSpPr>
          <p:cNvPr id="188420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fld id="{9B8BAE14-8E53-4DB1-8B39-338776DB88F3}" type="slidenum">
              <a:rPr lang="en-CA" altLang="en-US" sz="1200" smtClean="0"/>
              <a:pPr eaLnBrk="1" hangingPunct="1"/>
              <a:t>1</a:t>
            </a:fld>
            <a:endParaRPr lang="en-CA" altLang="en-US" sz="1200" smtClean="0"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7634" name="Rectangle 7"/>
          <p:cNvSpPr txBox="1">
            <a:spLocks noGrp="1" noChangeArrowheads="1"/>
          </p:cNvSpPr>
          <p:nvPr/>
        </p:nvSpPr>
        <p:spPr bwMode="auto">
          <a:xfrm>
            <a:off x="3886200" y="8686800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/>
            <a:fld id="{1C54E829-31F3-4326-9DD3-A990BBFF88A8}" type="slidenum">
              <a:rPr lang="en-US" altLang="en-US" sz="1200"/>
              <a:pPr algn="r" eaLnBrk="1" hangingPunct="1"/>
              <a:t>25</a:t>
            </a:fld>
            <a:endParaRPr lang="en-US" altLang="en-US" sz="1200"/>
          </a:p>
        </p:txBody>
      </p:sp>
      <p:sp>
        <p:nvSpPr>
          <p:cNvPr id="197635" name="Rectangle 2"/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9763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8658" name="Rectangle 7"/>
          <p:cNvSpPr txBox="1">
            <a:spLocks noGrp="1" noChangeArrowheads="1"/>
          </p:cNvSpPr>
          <p:nvPr/>
        </p:nvSpPr>
        <p:spPr bwMode="auto">
          <a:xfrm>
            <a:off x="3886200" y="8686800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/>
            <a:fld id="{8D651812-3196-4FD7-88F5-1EEC8D39E1F1}" type="slidenum">
              <a:rPr lang="en-US" altLang="en-US" sz="1200"/>
              <a:pPr algn="r" eaLnBrk="1" hangingPunct="1"/>
              <a:t>26</a:t>
            </a:fld>
            <a:endParaRPr lang="en-US" altLang="en-US" sz="1200"/>
          </a:p>
        </p:txBody>
      </p:sp>
      <p:sp>
        <p:nvSpPr>
          <p:cNvPr id="198659" name="Rectangle 2"/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9866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9682" name="Rectangle 7"/>
          <p:cNvSpPr txBox="1">
            <a:spLocks noGrp="1" noChangeArrowheads="1"/>
          </p:cNvSpPr>
          <p:nvPr/>
        </p:nvSpPr>
        <p:spPr bwMode="auto">
          <a:xfrm>
            <a:off x="3886200" y="8686800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/>
            <a:fld id="{D3184AD4-9002-4D0C-9D68-30F4722070BC}" type="slidenum">
              <a:rPr lang="en-US" altLang="en-US" sz="1200"/>
              <a:pPr algn="r" eaLnBrk="1" hangingPunct="1"/>
              <a:t>27</a:t>
            </a:fld>
            <a:endParaRPr lang="en-US" altLang="en-US" sz="1200"/>
          </a:p>
        </p:txBody>
      </p:sp>
      <p:sp>
        <p:nvSpPr>
          <p:cNvPr id="199683" name="Rectangle 2"/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9968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0706" name="Rectangle 7"/>
          <p:cNvSpPr txBox="1">
            <a:spLocks noGrp="1" noChangeArrowheads="1"/>
          </p:cNvSpPr>
          <p:nvPr/>
        </p:nvSpPr>
        <p:spPr bwMode="auto">
          <a:xfrm>
            <a:off x="3886200" y="8686800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/>
            <a:fld id="{9ACD6D5E-3F7A-42C9-882A-40FC7918793F}" type="slidenum">
              <a:rPr lang="en-US" altLang="en-US" sz="1200"/>
              <a:pPr algn="r" eaLnBrk="1" hangingPunct="1"/>
              <a:t>28</a:t>
            </a:fld>
            <a:endParaRPr lang="en-US" altLang="en-US" sz="1200"/>
          </a:p>
        </p:txBody>
      </p:sp>
      <p:sp>
        <p:nvSpPr>
          <p:cNvPr id="200707" name="Rectangle 2"/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0070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1730" name="Rectangle 7"/>
          <p:cNvSpPr txBox="1">
            <a:spLocks noGrp="1" noChangeArrowheads="1"/>
          </p:cNvSpPr>
          <p:nvPr/>
        </p:nvSpPr>
        <p:spPr bwMode="auto">
          <a:xfrm>
            <a:off x="3886200" y="8686800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/>
            <a:fld id="{F2270504-2389-4346-87EB-9BDEFE728BDB}" type="slidenum">
              <a:rPr lang="en-US" altLang="en-US" sz="1200"/>
              <a:pPr algn="r" eaLnBrk="1" hangingPunct="1"/>
              <a:t>29</a:t>
            </a:fld>
            <a:endParaRPr lang="en-US" altLang="en-US" sz="1200"/>
          </a:p>
        </p:txBody>
      </p:sp>
      <p:sp>
        <p:nvSpPr>
          <p:cNvPr id="201731" name="Rectangle 2"/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0173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2754" name="Rectangle 7"/>
          <p:cNvSpPr txBox="1">
            <a:spLocks noGrp="1" noChangeArrowheads="1"/>
          </p:cNvSpPr>
          <p:nvPr/>
        </p:nvSpPr>
        <p:spPr bwMode="auto">
          <a:xfrm>
            <a:off x="3886200" y="8686800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/>
            <a:fld id="{D28354AE-FDA7-4819-A837-7D9A732C00A6}" type="slidenum">
              <a:rPr lang="en-US" altLang="en-US" sz="1200"/>
              <a:pPr algn="r" eaLnBrk="1" hangingPunct="1"/>
              <a:t>30</a:t>
            </a:fld>
            <a:endParaRPr lang="en-US" altLang="en-US" sz="1200"/>
          </a:p>
        </p:txBody>
      </p:sp>
      <p:sp>
        <p:nvSpPr>
          <p:cNvPr id="202755" name="Rectangle 2"/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0275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3778" name="Rectangle 7"/>
          <p:cNvSpPr txBox="1">
            <a:spLocks noGrp="1" noChangeArrowheads="1"/>
          </p:cNvSpPr>
          <p:nvPr/>
        </p:nvSpPr>
        <p:spPr bwMode="auto">
          <a:xfrm>
            <a:off x="3886200" y="8686800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/>
            <a:fld id="{85C06256-CFDF-4B7E-9CD2-A7EE30432493}" type="slidenum">
              <a:rPr lang="en-US" altLang="en-US" sz="1200"/>
              <a:pPr algn="r" eaLnBrk="1" hangingPunct="1"/>
              <a:t>31</a:t>
            </a:fld>
            <a:endParaRPr lang="en-US" altLang="en-US" sz="1200"/>
          </a:p>
        </p:txBody>
      </p:sp>
      <p:sp>
        <p:nvSpPr>
          <p:cNvPr id="203779" name="Rectangle 2"/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0378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802" name="Rectangle 7"/>
          <p:cNvSpPr txBox="1">
            <a:spLocks noGrp="1" noChangeArrowheads="1"/>
          </p:cNvSpPr>
          <p:nvPr/>
        </p:nvSpPr>
        <p:spPr bwMode="auto">
          <a:xfrm>
            <a:off x="3886200" y="8686800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/>
            <a:fld id="{6FFCE68C-3344-45BE-9A40-753C86E45388}" type="slidenum">
              <a:rPr lang="en-US" altLang="en-US" sz="1200"/>
              <a:pPr algn="r" eaLnBrk="1" hangingPunct="1"/>
              <a:t>32</a:t>
            </a:fld>
            <a:endParaRPr lang="en-US" altLang="en-US" sz="1200"/>
          </a:p>
        </p:txBody>
      </p:sp>
      <p:sp>
        <p:nvSpPr>
          <p:cNvPr id="204803" name="Rectangle 2"/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0480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826" name="Rectangle 7"/>
          <p:cNvSpPr txBox="1">
            <a:spLocks noGrp="1" noChangeArrowheads="1"/>
          </p:cNvSpPr>
          <p:nvPr/>
        </p:nvSpPr>
        <p:spPr bwMode="auto">
          <a:xfrm>
            <a:off x="3886200" y="8686800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/>
            <a:fld id="{6F3D3E9C-34BE-4827-BC76-8D0CCE186C23}" type="slidenum">
              <a:rPr lang="en-US" altLang="en-US" sz="1200"/>
              <a:pPr algn="r" eaLnBrk="1" hangingPunct="1"/>
              <a:t>33</a:t>
            </a:fld>
            <a:endParaRPr lang="en-US" altLang="en-US" sz="1200"/>
          </a:p>
        </p:txBody>
      </p:sp>
      <p:sp>
        <p:nvSpPr>
          <p:cNvPr id="205827" name="Rectangle 2"/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0582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6850" name="Rectangle 7"/>
          <p:cNvSpPr txBox="1">
            <a:spLocks noGrp="1" noChangeArrowheads="1"/>
          </p:cNvSpPr>
          <p:nvPr/>
        </p:nvSpPr>
        <p:spPr bwMode="auto">
          <a:xfrm>
            <a:off x="3886200" y="8686800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/>
            <a:fld id="{B30EDCE6-B6F2-45C6-98A1-E489E66A10B9}" type="slidenum">
              <a:rPr lang="en-US" altLang="en-US" sz="1200"/>
              <a:pPr algn="r" eaLnBrk="1" hangingPunct="1"/>
              <a:t>34</a:t>
            </a:fld>
            <a:endParaRPr lang="en-US" altLang="en-US" sz="1200"/>
          </a:p>
        </p:txBody>
      </p:sp>
      <p:sp>
        <p:nvSpPr>
          <p:cNvPr id="206851" name="Rectangle 2"/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0685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442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89443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CA" altLang="en-US" smtClean="0"/>
          </a:p>
        </p:txBody>
      </p:sp>
      <p:sp>
        <p:nvSpPr>
          <p:cNvPr id="189444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fld id="{462C8C34-1B5C-4A09-8C12-FA30F3F357D8}" type="slidenum">
              <a:rPr lang="en-CA" altLang="en-US" sz="1200" smtClean="0"/>
              <a:pPr eaLnBrk="1" hangingPunct="1"/>
              <a:t>2</a:t>
            </a:fld>
            <a:endParaRPr lang="en-CA" altLang="en-US" sz="1200" smtClean="0"/>
          </a:p>
        </p:txBody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874" name="Rectangle 7"/>
          <p:cNvSpPr txBox="1">
            <a:spLocks noGrp="1" noChangeArrowheads="1"/>
          </p:cNvSpPr>
          <p:nvPr/>
        </p:nvSpPr>
        <p:spPr bwMode="auto">
          <a:xfrm>
            <a:off x="3886200" y="8686800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/>
            <a:fld id="{834FE395-DA9E-4C40-AEC3-76E208C9F5CC}" type="slidenum">
              <a:rPr lang="en-US" altLang="en-US" sz="1200"/>
              <a:pPr algn="r" eaLnBrk="1" hangingPunct="1"/>
              <a:t>35</a:t>
            </a:fld>
            <a:endParaRPr lang="en-US" altLang="en-US" sz="1200"/>
          </a:p>
        </p:txBody>
      </p:sp>
      <p:sp>
        <p:nvSpPr>
          <p:cNvPr id="207875" name="Rectangle 2"/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0787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8898" name="Rectangle 7"/>
          <p:cNvSpPr txBox="1">
            <a:spLocks noGrp="1" noChangeArrowheads="1"/>
          </p:cNvSpPr>
          <p:nvPr/>
        </p:nvSpPr>
        <p:spPr bwMode="auto">
          <a:xfrm>
            <a:off x="3886200" y="8686800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/>
            <a:fld id="{3BE12A9B-DA52-4BAB-945A-072E2C5096C8}" type="slidenum">
              <a:rPr lang="en-US" altLang="en-US" sz="1200"/>
              <a:pPr algn="r" eaLnBrk="1" hangingPunct="1"/>
              <a:t>36</a:t>
            </a:fld>
            <a:endParaRPr lang="en-US" altLang="en-US" sz="1200"/>
          </a:p>
        </p:txBody>
      </p:sp>
      <p:sp>
        <p:nvSpPr>
          <p:cNvPr id="208899" name="Rectangle 2"/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0890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9922" name="Rectangle 7"/>
          <p:cNvSpPr txBox="1">
            <a:spLocks noGrp="1" noChangeArrowheads="1"/>
          </p:cNvSpPr>
          <p:nvPr/>
        </p:nvSpPr>
        <p:spPr bwMode="auto">
          <a:xfrm>
            <a:off x="3886200" y="8686800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/>
            <a:fld id="{662EC1E4-03B2-4FC9-B474-68941C06F8DE}" type="slidenum">
              <a:rPr lang="en-US" altLang="en-US" sz="1200"/>
              <a:pPr algn="r" eaLnBrk="1" hangingPunct="1"/>
              <a:t>37</a:t>
            </a:fld>
            <a:endParaRPr lang="en-US" altLang="en-US" sz="1200"/>
          </a:p>
        </p:txBody>
      </p:sp>
      <p:sp>
        <p:nvSpPr>
          <p:cNvPr id="209923" name="Rectangle 2"/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0992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0946" name="Rectangle 7"/>
          <p:cNvSpPr txBox="1">
            <a:spLocks noGrp="1" noChangeArrowheads="1"/>
          </p:cNvSpPr>
          <p:nvPr/>
        </p:nvSpPr>
        <p:spPr bwMode="auto">
          <a:xfrm>
            <a:off x="3886200" y="8686800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/>
            <a:fld id="{CC2D1583-110C-4686-85BF-31A58A049F77}" type="slidenum">
              <a:rPr lang="en-US" altLang="en-US" sz="1200"/>
              <a:pPr algn="r" eaLnBrk="1" hangingPunct="1"/>
              <a:t>38</a:t>
            </a:fld>
            <a:endParaRPr lang="en-US" altLang="en-US" sz="1200"/>
          </a:p>
        </p:txBody>
      </p:sp>
      <p:sp>
        <p:nvSpPr>
          <p:cNvPr id="210947" name="Rectangle 2"/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1094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1970" name="Rectangle 7"/>
          <p:cNvSpPr txBox="1">
            <a:spLocks noGrp="1" noChangeArrowheads="1"/>
          </p:cNvSpPr>
          <p:nvPr/>
        </p:nvSpPr>
        <p:spPr bwMode="auto">
          <a:xfrm>
            <a:off x="3886200" y="8686800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/>
            <a:fld id="{45DFE1A4-7BB5-43DD-9885-B9E0E43281D2}" type="slidenum">
              <a:rPr lang="en-US" altLang="en-US" sz="1200"/>
              <a:pPr algn="r" eaLnBrk="1" hangingPunct="1"/>
              <a:t>39</a:t>
            </a:fld>
            <a:endParaRPr lang="en-US" altLang="en-US" sz="1200"/>
          </a:p>
        </p:txBody>
      </p:sp>
      <p:sp>
        <p:nvSpPr>
          <p:cNvPr id="211971" name="Rectangle 2"/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1197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2994" name="Rectangle 7"/>
          <p:cNvSpPr txBox="1">
            <a:spLocks noGrp="1" noChangeArrowheads="1"/>
          </p:cNvSpPr>
          <p:nvPr/>
        </p:nvSpPr>
        <p:spPr bwMode="auto">
          <a:xfrm>
            <a:off x="3886200" y="8686800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/>
            <a:fld id="{11F83AF0-F6C1-480F-B9D3-EA05D9C1E69E}" type="slidenum">
              <a:rPr lang="en-US" altLang="en-US" sz="1200"/>
              <a:pPr algn="r" eaLnBrk="1" hangingPunct="1"/>
              <a:t>40</a:t>
            </a:fld>
            <a:endParaRPr lang="en-US" altLang="en-US" sz="1200"/>
          </a:p>
        </p:txBody>
      </p:sp>
      <p:sp>
        <p:nvSpPr>
          <p:cNvPr id="212995" name="Rectangle 2"/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1299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4018" name="Rectangle 7"/>
          <p:cNvSpPr txBox="1">
            <a:spLocks noGrp="1" noChangeArrowheads="1"/>
          </p:cNvSpPr>
          <p:nvPr/>
        </p:nvSpPr>
        <p:spPr bwMode="auto">
          <a:xfrm>
            <a:off x="3886200" y="8686800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/>
            <a:fld id="{8AD5DB4A-4F37-4305-957C-E72CA8295E40}" type="slidenum">
              <a:rPr lang="en-US" altLang="en-US" sz="1200"/>
              <a:pPr algn="r" eaLnBrk="1" hangingPunct="1"/>
              <a:t>41</a:t>
            </a:fld>
            <a:endParaRPr lang="en-US" altLang="en-US" sz="1200"/>
          </a:p>
        </p:txBody>
      </p:sp>
      <p:sp>
        <p:nvSpPr>
          <p:cNvPr id="214019" name="Rectangle 2"/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1402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042" name="Rectangle 7"/>
          <p:cNvSpPr txBox="1">
            <a:spLocks noGrp="1" noChangeArrowheads="1"/>
          </p:cNvSpPr>
          <p:nvPr/>
        </p:nvSpPr>
        <p:spPr bwMode="auto">
          <a:xfrm>
            <a:off x="3886200" y="8686800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/>
            <a:fld id="{3D81EE14-B40D-4D82-B325-BEA730337B81}" type="slidenum">
              <a:rPr lang="en-US" altLang="en-US" sz="1200"/>
              <a:pPr algn="r" eaLnBrk="1" hangingPunct="1"/>
              <a:t>42</a:t>
            </a:fld>
            <a:endParaRPr lang="en-US" altLang="en-US" sz="1200"/>
          </a:p>
        </p:txBody>
      </p:sp>
      <p:sp>
        <p:nvSpPr>
          <p:cNvPr id="215043" name="Rectangle 2"/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1504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6066" name="Rectangle 7"/>
          <p:cNvSpPr txBox="1">
            <a:spLocks noGrp="1" noChangeArrowheads="1"/>
          </p:cNvSpPr>
          <p:nvPr/>
        </p:nvSpPr>
        <p:spPr bwMode="auto">
          <a:xfrm>
            <a:off x="3886200" y="8686800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/>
            <a:fld id="{F822B4BA-2515-4385-8AC0-2EDFD83E2554}" type="slidenum">
              <a:rPr lang="en-US" altLang="en-US" sz="1200"/>
              <a:pPr algn="r" eaLnBrk="1" hangingPunct="1"/>
              <a:t>43</a:t>
            </a:fld>
            <a:endParaRPr lang="en-US" altLang="en-US" sz="1200"/>
          </a:p>
        </p:txBody>
      </p:sp>
      <p:sp>
        <p:nvSpPr>
          <p:cNvPr id="216067" name="Rectangle 2"/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1606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7090" name="Rectangle 7"/>
          <p:cNvSpPr txBox="1">
            <a:spLocks noGrp="1" noChangeArrowheads="1"/>
          </p:cNvSpPr>
          <p:nvPr/>
        </p:nvSpPr>
        <p:spPr bwMode="auto">
          <a:xfrm>
            <a:off x="3886200" y="8686800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/>
            <a:fld id="{7363024E-55DD-41CE-9AFB-F73E1D7B8C41}" type="slidenum">
              <a:rPr lang="en-US" altLang="en-US" sz="1200"/>
              <a:pPr algn="r" eaLnBrk="1" hangingPunct="1"/>
              <a:t>44</a:t>
            </a:fld>
            <a:endParaRPr lang="en-US" altLang="en-US" sz="1200"/>
          </a:p>
        </p:txBody>
      </p:sp>
      <p:sp>
        <p:nvSpPr>
          <p:cNvPr id="217091" name="Rectangle 2"/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1709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0466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90467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CA" altLang="en-US" smtClean="0"/>
          </a:p>
        </p:txBody>
      </p:sp>
      <p:sp>
        <p:nvSpPr>
          <p:cNvPr id="190468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fld id="{7B766B7C-2E14-4ED2-98E7-C9A54D5D0D7F}" type="slidenum">
              <a:rPr lang="en-CA" altLang="en-US" sz="1200" smtClean="0"/>
              <a:pPr eaLnBrk="1" hangingPunct="1"/>
              <a:t>3</a:t>
            </a:fld>
            <a:endParaRPr lang="en-CA" altLang="en-US" sz="1200" smtClean="0"/>
          </a:p>
        </p:txBody>
      </p:sp>
    </p:spTree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8114" name="Rectangle 7"/>
          <p:cNvSpPr txBox="1">
            <a:spLocks noGrp="1" noChangeArrowheads="1"/>
          </p:cNvSpPr>
          <p:nvPr/>
        </p:nvSpPr>
        <p:spPr bwMode="auto">
          <a:xfrm>
            <a:off x="3886200" y="8686800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/>
            <a:fld id="{610A3E8E-A307-4BBF-BE53-D50916D8C783}" type="slidenum">
              <a:rPr lang="en-US" altLang="en-US" sz="1200"/>
              <a:pPr algn="r" eaLnBrk="1" hangingPunct="1"/>
              <a:t>45</a:t>
            </a:fld>
            <a:endParaRPr lang="en-US" altLang="en-US" sz="1200"/>
          </a:p>
        </p:txBody>
      </p:sp>
      <p:sp>
        <p:nvSpPr>
          <p:cNvPr id="218115" name="Rectangle 2"/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1811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9138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219139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CA" altLang="en-US" smtClean="0"/>
          </a:p>
        </p:txBody>
      </p:sp>
      <p:sp>
        <p:nvSpPr>
          <p:cNvPr id="219140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fld id="{9F3660E9-B32C-4207-AC77-91B346FB6A0E}" type="slidenum">
              <a:rPr lang="en-CA" altLang="en-US" sz="1200" smtClean="0"/>
              <a:pPr eaLnBrk="1" hangingPunct="1"/>
              <a:t>47</a:t>
            </a:fld>
            <a:endParaRPr lang="en-CA" altLang="en-US" sz="1200" smtClean="0"/>
          </a:p>
        </p:txBody>
      </p:sp>
    </p:spTree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0162" name="Rectangle 7"/>
          <p:cNvSpPr txBox="1">
            <a:spLocks noGrp="1" noChangeArrowheads="1"/>
          </p:cNvSpPr>
          <p:nvPr/>
        </p:nvSpPr>
        <p:spPr bwMode="auto">
          <a:xfrm>
            <a:off x="3886200" y="8686800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/>
            <a:fld id="{89BF21AC-CC23-4687-A5D6-0D4A0195C1D4}" type="slidenum">
              <a:rPr lang="en-US" altLang="en-US" sz="1200"/>
              <a:pPr algn="r" eaLnBrk="1" hangingPunct="1"/>
              <a:t>64</a:t>
            </a:fld>
            <a:endParaRPr lang="en-US" altLang="en-US" sz="1200"/>
          </a:p>
        </p:txBody>
      </p:sp>
      <p:sp>
        <p:nvSpPr>
          <p:cNvPr id="220163" name="Rectangle 2"/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2016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1186" name="Rectangle 7"/>
          <p:cNvSpPr txBox="1">
            <a:spLocks noGrp="1" noChangeArrowheads="1"/>
          </p:cNvSpPr>
          <p:nvPr/>
        </p:nvSpPr>
        <p:spPr bwMode="auto">
          <a:xfrm>
            <a:off x="3886200" y="8686800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/>
            <a:fld id="{A8F4C1D0-2573-4B35-AF69-6AFEE709BD6B}" type="slidenum">
              <a:rPr lang="en-US" altLang="en-US" sz="1200"/>
              <a:pPr algn="r" eaLnBrk="1" hangingPunct="1"/>
              <a:t>106</a:t>
            </a:fld>
            <a:endParaRPr lang="en-US" altLang="en-US" sz="1200"/>
          </a:p>
        </p:txBody>
      </p:sp>
      <p:sp>
        <p:nvSpPr>
          <p:cNvPr id="221187" name="Rectangle 2"/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2118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2210" name="Rectangle 7"/>
          <p:cNvSpPr txBox="1">
            <a:spLocks noGrp="1" noChangeArrowheads="1"/>
          </p:cNvSpPr>
          <p:nvPr/>
        </p:nvSpPr>
        <p:spPr bwMode="auto">
          <a:xfrm>
            <a:off x="3886200" y="8686800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/>
            <a:fld id="{30B82364-2823-42AC-B19E-C0A08BF29BFD}" type="slidenum">
              <a:rPr lang="en-US" altLang="en-US" sz="1200"/>
              <a:pPr algn="r" eaLnBrk="1" hangingPunct="1"/>
              <a:t>107</a:t>
            </a:fld>
            <a:endParaRPr lang="en-US" altLang="en-US" sz="1200"/>
          </a:p>
        </p:txBody>
      </p:sp>
      <p:sp>
        <p:nvSpPr>
          <p:cNvPr id="222211" name="Rectangle 2"/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2221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3234" name="Rectangle 7"/>
          <p:cNvSpPr txBox="1">
            <a:spLocks noGrp="1" noChangeArrowheads="1"/>
          </p:cNvSpPr>
          <p:nvPr/>
        </p:nvSpPr>
        <p:spPr bwMode="auto">
          <a:xfrm>
            <a:off x="3886200" y="8686800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/>
            <a:fld id="{12B68000-E99B-49ED-9AE6-2615C9AC9AF9}" type="slidenum">
              <a:rPr lang="en-US" altLang="en-US" sz="1200"/>
              <a:pPr algn="r" eaLnBrk="1" hangingPunct="1"/>
              <a:t>108</a:t>
            </a:fld>
            <a:endParaRPr lang="en-US" altLang="en-US" sz="1200"/>
          </a:p>
        </p:txBody>
      </p:sp>
      <p:sp>
        <p:nvSpPr>
          <p:cNvPr id="223235" name="Rectangle 2"/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2323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4258" name="Rectangle 7"/>
          <p:cNvSpPr txBox="1">
            <a:spLocks noGrp="1" noChangeArrowheads="1"/>
          </p:cNvSpPr>
          <p:nvPr/>
        </p:nvSpPr>
        <p:spPr bwMode="auto">
          <a:xfrm>
            <a:off x="3886200" y="8686800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/>
            <a:fld id="{71D25C0F-F06C-41F3-A26B-0BA28D5CFD32}" type="slidenum">
              <a:rPr lang="en-US" altLang="en-US" sz="1200"/>
              <a:pPr algn="r" eaLnBrk="1" hangingPunct="1"/>
              <a:t>109</a:t>
            </a:fld>
            <a:endParaRPr lang="en-US" altLang="en-US" sz="1200"/>
          </a:p>
        </p:txBody>
      </p:sp>
      <p:sp>
        <p:nvSpPr>
          <p:cNvPr id="224259" name="Rectangle 2"/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2426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5282" name="Rectangle 7"/>
          <p:cNvSpPr txBox="1">
            <a:spLocks noGrp="1" noChangeArrowheads="1"/>
          </p:cNvSpPr>
          <p:nvPr/>
        </p:nvSpPr>
        <p:spPr bwMode="auto">
          <a:xfrm>
            <a:off x="3886200" y="8686800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/>
            <a:fld id="{AA9F81DE-0F60-4944-BB52-90A79C60729D}" type="slidenum">
              <a:rPr lang="en-US" altLang="en-US" sz="1200"/>
              <a:pPr algn="r" eaLnBrk="1" hangingPunct="1"/>
              <a:t>110</a:t>
            </a:fld>
            <a:endParaRPr lang="en-US" altLang="en-US" sz="1200"/>
          </a:p>
        </p:txBody>
      </p:sp>
      <p:sp>
        <p:nvSpPr>
          <p:cNvPr id="225283" name="Rectangle 2"/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2528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6306" name="Rectangle 7"/>
          <p:cNvSpPr txBox="1">
            <a:spLocks noGrp="1" noChangeArrowheads="1"/>
          </p:cNvSpPr>
          <p:nvPr/>
        </p:nvSpPr>
        <p:spPr bwMode="auto">
          <a:xfrm>
            <a:off x="3886200" y="8686800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/>
            <a:fld id="{1482D7AF-3316-4E1C-A722-12667B6F3AD9}" type="slidenum">
              <a:rPr lang="en-US" altLang="en-US" sz="1200"/>
              <a:pPr algn="r" eaLnBrk="1" hangingPunct="1"/>
              <a:t>111</a:t>
            </a:fld>
            <a:endParaRPr lang="en-US" altLang="en-US" sz="1200"/>
          </a:p>
        </p:txBody>
      </p:sp>
      <p:sp>
        <p:nvSpPr>
          <p:cNvPr id="226307" name="Rectangle 2"/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2630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7330" name="Rectangle 7"/>
          <p:cNvSpPr txBox="1">
            <a:spLocks noGrp="1" noChangeArrowheads="1"/>
          </p:cNvSpPr>
          <p:nvPr/>
        </p:nvSpPr>
        <p:spPr bwMode="auto">
          <a:xfrm>
            <a:off x="3886200" y="8686800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/>
            <a:fld id="{C2BEFAE3-3D5C-4868-90BB-DD16BE688EBD}" type="slidenum">
              <a:rPr lang="en-US" altLang="en-US" sz="1200"/>
              <a:pPr algn="r" eaLnBrk="1" hangingPunct="1"/>
              <a:t>115</a:t>
            </a:fld>
            <a:endParaRPr lang="en-US" altLang="en-US" sz="1200"/>
          </a:p>
        </p:txBody>
      </p:sp>
      <p:sp>
        <p:nvSpPr>
          <p:cNvPr id="227331" name="Rectangle 2"/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2733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1490" name="Rectangle 7"/>
          <p:cNvSpPr txBox="1">
            <a:spLocks noGrp="1" noChangeArrowheads="1"/>
          </p:cNvSpPr>
          <p:nvPr/>
        </p:nvSpPr>
        <p:spPr bwMode="auto">
          <a:xfrm>
            <a:off x="3886200" y="8686800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/>
            <a:fld id="{D81D1C3A-6DB2-4D1C-BF52-72FAA2646F2F}" type="slidenum">
              <a:rPr lang="en-US" altLang="en-US" sz="1200"/>
              <a:pPr algn="r" eaLnBrk="1" hangingPunct="1"/>
              <a:t>6</a:t>
            </a:fld>
            <a:endParaRPr lang="en-US" altLang="en-US" sz="1200"/>
          </a:p>
        </p:txBody>
      </p:sp>
      <p:sp>
        <p:nvSpPr>
          <p:cNvPr id="191491" name="Rectangle 2"/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9149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8354" name="Rectangle 7"/>
          <p:cNvSpPr txBox="1">
            <a:spLocks noGrp="1" noChangeArrowheads="1"/>
          </p:cNvSpPr>
          <p:nvPr/>
        </p:nvSpPr>
        <p:spPr bwMode="auto">
          <a:xfrm>
            <a:off x="3886200" y="8686800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/>
            <a:fld id="{DF9249AD-46A4-4657-B229-7F34813B35E1}" type="slidenum">
              <a:rPr lang="en-US" altLang="en-US" sz="1200"/>
              <a:pPr algn="r" eaLnBrk="1" hangingPunct="1"/>
              <a:t>116</a:t>
            </a:fld>
            <a:endParaRPr lang="en-US" altLang="en-US" sz="1200"/>
          </a:p>
        </p:txBody>
      </p:sp>
      <p:sp>
        <p:nvSpPr>
          <p:cNvPr id="228355" name="Rectangle 2"/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2835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9378" name="Rectangle 7"/>
          <p:cNvSpPr txBox="1">
            <a:spLocks noGrp="1" noChangeArrowheads="1"/>
          </p:cNvSpPr>
          <p:nvPr/>
        </p:nvSpPr>
        <p:spPr bwMode="auto">
          <a:xfrm>
            <a:off x="3886200" y="8686800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/>
            <a:fld id="{482659B4-0E0A-4752-86CA-E2855294C415}" type="slidenum">
              <a:rPr lang="en-US" altLang="en-US" sz="1200"/>
              <a:pPr algn="r" eaLnBrk="1" hangingPunct="1"/>
              <a:t>117</a:t>
            </a:fld>
            <a:endParaRPr lang="en-US" altLang="en-US" sz="1200"/>
          </a:p>
        </p:txBody>
      </p:sp>
      <p:sp>
        <p:nvSpPr>
          <p:cNvPr id="229379" name="Rectangle 2"/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2938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4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0402" name="Rectangle 7"/>
          <p:cNvSpPr txBox="1">
            <a:spLocks noGrp="1" noChangeArrowheads="1"/>
          </p:cNvSpPr>
          <p:nvPr/>
        </p:nvSpPr>
        <p:spPr bwMode="auto">
          <a:xfrm>
            <a:off x="3886200" y="8686800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/>
            <a:fld id="{6AB46F56-6BA8-422F-AEBB-D594111D6A2D}" type="slidenum">
              <a:rPr lang="en-US" altLang="en-US" sz="1200"/>
              <a:pPr algn="r" eaLnBrk="1" hangingPunct="1"/>
              <a:t>118</a:t>
            </a:fld>
            <a:endParaRPr lang="en-US" altLang="en-US" sz="1200"/>
          </a:p>
        </p:txBody>
      </p:sp>
      <p:sp>
        <p:nvSpPr>
          <p:cNvPr id="230403" name="Rectangle 2"/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3040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4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1426" name="Rectangle 7"/>
          <p:cNvSpPr txBox="1">
            <a:spLocks noGrp="1" noChangeArrowheads="1"/>
          </p:cNvSpPr>
          <p:nvPr/>
        </p:nvSpPr>
        <p:spPr bwMode="auto">
          <a:xfrm>
            <a:off x="3886200" y="8686800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/>
            <a:fld id="{C4C29516-E93F-4BF2-95B2-34AF4A46F1B8}" type="slidenum">
              <a:rPr lang="en-US" altLang="en-US" sz="1200"/>
              <a:pPr algn="r" eaLnBrk="1" hangingPunct="1"/>
              <a:t>119</a:t>
            </a:fld>
            <a:endParaRPr lang="en-US" altLang="en-US" sz="1200"/>
          </a:p>
        </p:txBody>
      </p:sp>
      <p:sp>
        <p:nvSpPr>
          <p:cNvPr id="231427" name="Rectangle 2"/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3142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4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2450" name="Rectangle 7"/>
          <p:cNvSpPr txBox="1">
            <a:spLocks noGrp="1" noChangeArrowheads="1"/>
          </p:cNvSpPr>
          <p:nvPr/>
        </p:nvSpPr>
        <p:spPr bwMode="auto">
          <a:xfrm>
            <a:off x="3886200" y="8686800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/>
            <a:fld id="{A1C3D2D5-4595-44E1-9448-036036E7DA41}" type="slidenum">
              <a:rPr lang="en-US" altLang="en-US" sz="1200"/>
              <a:pPr algn="r" eaLnBrk="1" hangingPunct="1"/>
              <a:t>120</a:t>
            </a:fld>
            <a:endParaRPr lang="en-US" altLang="en-US" sz="1200"/>
          </a:p>
        </p:txBody>
      </p:sp>
      <p:sp>
        <p:nvSpPr>
          <p:cNvPr id="232451" name="Rectangle 2"/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3245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4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3474" name="Rectangle 7"/>
          <p:cNvSpPr txBox="1">
            <a:spLocks noGrp="1" noChangeArrowheads="1"/>
          </p:cNvSpPr>
          <p:nvPr/>
        </p:nvSpPr>
        <p:spPr bwMode="auto">
          <a:xfrm>
            <a:off x="3886200" y="8686800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/>
            <a:fld id="{F089F4A5-528B-496F-B909-7EA7500D9303}" type="slidenum">
              <a:rPr lang="en-US" altLang="en-US" sz="1200"/>
              <a:pPr algn="r" eaLnBrk="1" hangingPunct="1"/>
              <a:t>121</a:t>
            </a:fld>
            <a:endParaRPr lang="en-US" altLang="en-US" sz="1200"/>
          </a:p>
        </p:txBody>
      </p:sp>
      <p:sp>
        <p:nvSpPr>
          <p:cNvPr id="233475" name="Rectangle 2"/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3347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4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4498" name="Rectangle 7"/>
          <p:cNvSpPr txBox="1">
            <a:spLocks noGrp="1" noChangeArrowheads="1"/>
          </p:cNvSpPr>
          <p:nvPr/>
        </p:nvSpPr>
        <p:spPr bwMode="auto">
          <a:xfrm>
            <a:off x="3886200" y="8686800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/>
            <a:fld id="{B77EA2B6-AB55-4CD2-8AF7-3BE2B8392610}" type="slidenum">
              <a:rPr lang="en-US" altLang="en-US" sz="1200"/>
              <a:pPr algn="r" eaLnBrk="1" hangingPunct="1"/>
              <a:t>150</a:t>
            </a:fld>
            <a:endParaRPr lang="en-US" altLang="en-US" sz="1200"/>
          </a:p>
        </p:txBody>
      </p:sp>
      <p:sp>
        <p:nvSpPr>
          <p:cNvPr id="234499" name="Rectangle 2"/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3450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4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522" name="Rectangle 7"/>
          <p:cNvSpPr txBox="1">
            <a:spLocks noGrp="1" noChangeArrowheads="1"/>
          </p:cNvSpPr>
          <p:nvPr/>
        </p:nvSpPr>
        <p:spPr bwMode="auto">
          <a:xfrm>
            <a:off x="3886200" y="8686800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/>
            <a:fld id="{B05F109B-755E-4D88-B235-5B8EA2E29850}" type="slidenum">
              <a:rPr lang="en-US" altLang="en-US" sz="1200"/>
              <a:pPr algn="r" eaLnBrk="1" hangingPunct="1"/>
              <a:t>151</a:t>
            </a:fld>
            <a:endParaRPr lang="en-US" altLang="en-US" sz="1200"/>
          </a:p>
        </p:txBody>
      </p:sp>
      <p:sp>
        <p:nvSpPr>
          <p:cNvPr id="235523" name="Rectangle 2"/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3552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4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6546" name="Rectangle 7"/>
          <p:cNvSpPr txBox="1">
            <a:spLocks noGrp="1" noChangeArrowheads="1"/>
          </p:cNvSpPr>
          <p:nvPr/>
        </p:nvSpPr>
        <p:spPr bwMode="auto">
          <a:xfrm>
            <a:off x="3886200" y="8686800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/>
            <a:fld id="{9E57360A-29FD-4D1B-9370-0A66C5A6BE91}" type="slidenum">
              <a:rPr lang="en-US" altLang="en-US" sz="1200"/>
              <a:pPr algn="r" eaLnBrk="1" hangingPunct="1"/>
              <a:t>152</a:t>
            </a:fld>
            <a:endParaRPr lang="en-US" altLang="en-US" sz="1200"/>
          </a:p>
        </p:txBody>
      </p:sp>
      <p:sp>
        <p:nvSpPr>
          <p:cNvPr id="236547" name="Rectangle 2"/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3654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4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7570" name="Rectangle 7"/>
          <p:cNvSpPr txBox="1">
            <a:spLocks noGrp="1" noChangeArrowheads="1"/>
          </p:cNvSpPr>
          <p:nvPr/>
        </p:nvSpPr>
        <p:spPr bwMode="auto">
          <a:xfrm>
            <a:off x="3886200" y="8686800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/>
            <a:fld id="{27984C84-ECC5-4020-89D7-CE19054E3D23}" type="slidenum">
              <a:rPr lang="en-US" altLang="en-US" sz="1200"/>
              <a:pPr algn="r" eaLnBrk="1" hangingPunct="1"/>
              <a:t>153</a:t>
            </a:fld>
            <a:endParaRPr lang="en-US" altLang="en-US" sz="1200"/>
          </a:p>
        </p:txBody>
      </p:sp>
      <p:sp>
        <p:nvSpPr>
          <p:cNvPr id="237571" name="Rectangle 2"/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3757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2514" name="Rectangle 7"/>
          <p:cNvSpPr txBox="1">
            <a:spLocks noGrp="1" noChangeArrowheads="1"/>
          </p:cNvSpPr>
          <p:nvPr/>
        </p:nvSpPr>
        <p:spPr bwMode="auto">
          <a:xfrm>
            <a:off x="3886200" y="8686800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/>
            <a:fld id="{DDFDFAE3-A824-4C5E-A650-F1A6F71BB2CB}" type="slidenum">
              <a:rPr lang="en-US" altLang="en-US" sz="1200"/>
              <a:pPr algn="r" eaLnBrk="1" hangingPunct="1"/>
              <a:t>7</a:t>
            </a:fld>
            <a:endParaRPr lang="en-US" altLang="en-US" sz="1200"/>
          </a:p>
        </p:txBody>
      </p:sp>
      <p:sp>
        <p:nvSpPr>
          <p:cNvPr id="192515" name="Rectangle 2"/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9251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5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8594" name="Rectangle 7"/>
          <p:cNvSpPr txBox="1">
            <a:spLocks noGrp="1" noChangeArrowheads="1"/>
          </p:cNvSpPr>
          <p:nvPr/>
        </p:nvSpPr>
        <p:spPr bwMode="auto">
          <a:xfrm>
            <a:off x="3886200" y="8686800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/>
            <a:fld id="{3BB031F3-AE43-4B81-AFD7-2A7AB26C4299}" type="slidenum">
              <a:rPr lang="en-US" altLang="en-US" sz="1200"/>
              <a:pPr algn="r" eaLnBrk="1" hangingPunct="1"/>
              <a:t>154</a:t>
            </a:fld>
            <a:endParaRPr lang="en-US" altLang="en-US" sz="1200"/>
          </a:p>
        </p:txBody>
      </p:sp>
      <p:sp>
        <p:nvSpPr>
          <p:cNvPr id="238595" name="Rectangle 2"/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3859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5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9618" name="Rectangle 7"/>
          <p:cNvSpPr txBox="1">
            <a:spLocks noGrp="1" noChangeArrowheads="1"/>
          </p:cNvSpPr>
          <p:nvPr/>
        </p:nvSpPr>
        <p:spPr bwMode="auto">
          <a:xfrm>
            <a:off x="3886200" y="8686800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/>
            <a:fld id="{77525AC3-1C86-4F12-A1B7-CA78219FA718}" type="slidenum">
              <a:rPr lang="en-US" altLang="en-US" sz="1200"/>
              <a:pPr algn="r" eaLnBrk="1" hangingPunct="1"/>
              <a:t>155</a:t>
            </a:fld>
            <a:endParaRPr lang="en-US" altLang="en-US" sz="1200"/>
          </a:p>
        </p:txBody>
      </p:sp>
      <p:sp>
        <p:nvSpPr>
          <p:cNvPr id="239619" name="Rectangle 2"/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3962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5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0642" name="Rectangle 7"/>
          <p:cNvSpPr txBox="1">
            <a:spLocks noGrp="1" noChangeArrowheads="1"/>
          </p:cNvSpPr>
          <p:nvPr/>
        </p:nvSpPr>
        <p:spPr bwMode="auto">
          <a:xfrm>
            <a:off x="3886200" y="8686800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/>
            <a:fld id="{E441032E-4B0C-4520-A25A-20F536807634}" type="slidenum">
              <a:rPr lang="en-US" altLang="en-US" sz="1200"/>
              <a:pPr algn="r" eaLnBrk="1" hangingPunct="1"/>
              <a:t>159</a:t>
            </a:fld>
            <a:endParaRPr lang="en-US" altLang="en-US" sz="1200"/>
          </a:p>
        </p:txBody>
      </p:sp>
      <p:sp>
        <p:nvSpPr>
          <p:cNvPr id="240643" name="Rectangle 2"/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4064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5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166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fld id="{F885C62E-7F05-42E9-A82D-B5C6E1C9D70F}" type="slidenum">
              <a:rPr lang="en-CA" altLang="en-US" sz="1200" smtClean="0"/>
              <a:pPr eaLnBrk="1" hangingPunct="1"/>
              <a:t>165</a:t>
            </a:fld>
            <a:endParaRPr lang="en-CA" altLang="en-US" sz="1200" smtClean="0"/>
          </a:p>
        </p:txBody>
      </p:sp>
      <p:sp>
        <p:nvSpPr>
          <p:cNvPr id="241667" name="Rectangle 2"/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4166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5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2690" name="Rectangle 7"/>
          <p:cNvSpPr txBox="1">
            <a:spLocks noGrp="1" noChangeArrowheads="1"/>
          </p:cNvSpPr>
          <p:nvPr/>
        </p:nvSpPr>
        <p:spPr bwMode="auto">
          <a:xfrm>
            <a:off x="3886200" y="8686800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/>
            <a:fld id="{6EBB3D1D-6825-4B96-B719-D0679D9FBBDA}" type="slidenum">
              <a:rPr lang="en-US" altLang="en-US" sz="1200"/>
              <a:pPr algn="r" eaLnBrk="1" hangingPunct="1"/>
              <a:t>176</a:t>
            </a:fld>
            <a:endParaRPr lang="en-US" altLang="en-US" sz="1200"/>
          </a:p>
        </p:txBody>
      </p:sp>
      <p:sp>
        <p:nvSpPr>
          <p:cNvPr id="242691" name="Rectangle 2"/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4269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5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3714" name="Rectangle 7"/>
          <p:cNvSpPr txBox="1">
            <a:spLocks noGrp="1" noChangeArrowheads="1"/>
          </p:cNvSpPr>
          <p:nvPr/>
        </p:nvSpPr>
        <p:spPr bwMode="auto">
          <a:xfrm>
            <a:off x="3886200" y="8686800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/>
            <a:fld id="{77B9478F-9D84-4D26-A080-EAB718935D94}" type="slidenum">
              <a:rPr lang="en-US" altLang="en-US" sz="1200"/>
              <a:pPr algn="r" eaLnBrk="1" hangingPunct="1"/>
              <a:t>178</a:t>
            </a:fld>
            <a:endParaRPr lang="en-US" altLang="en-US" sz="1200"/>
          </a:p>
        </p:txBody>
      </p:sp>
      <p:sp>
        <p:nvSpPr>
          <p:cNvPr id="243715" name="Rectangle 2"/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4371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5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4738" name="Rectangle 7"/>
          <p:cNvSpPr txBox="1">
            <a:spLocks noGrp="1" noChangeArrowheads="1"/>
          </p:cNvSpPr>
          <p:nvPr/>
        </p:nvSpPr>
        <p:spPr bwMode="auto">
          <a:xfrm>
            <a:off x="3886200" y="8686800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/>
            <a:fld id="{C4CEACD2-8FA1-4CE7-973A-9028735C2148}" type="slidenum">
              <a:rPr lang="en-US" altLang="en-US" sz="1200"/>
              <a:pPr algn="r" eaLnBrk="1" hangingPunct="1"/>
              <a:t>179</a:t>
            </a:fld>
            <a:endParaRPr lang="en-US" altLang="en-US" sz="1200"/>
          </a:p>
        </p:txBody>
      </p:sp>
      <p:sp>
        <p:nvSpPr>
          <p:cNvPr id="244739" name="Rectangle 2"/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4474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5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762" name="Rectangle 7"/>
          <p:cNvSpPr txBox="1">
            <a:spLocks noGrp="1" noChangeArrowheads="1"/>
          </p:cNvSpPr>
          <p:nvPr/>
        </p:nvSpPr>
        <p:spPr bwMode="auto">
          <a:xfrm>
            <a:off x="3886200" y="8686800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/>
            <a:fld id="{0B747962-7B68-4301-B7CF-A07900EA7EE7}" type="slidenum">
              <a:rPr lang="en-US" altLang="en-US" sz="1200"/>
              <a:pPr algn="r" eaLnBrk="1" hangingPunct="1"/>
              <a:t>180</a:t>
            </a:fld>
            <a:endParaRPr lang="en-US" altLang="en-US" sz="1200"/>
          </a:p>
        </p:txBody>
      </p:sp>
      <p:sp>
        <p:nvSpPr>
          <p:cNvPr id="245763" name="Rectangle 2"/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4576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5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6786" name="Rectangle 7"/>
          <p:cNvSpPr txBox="1">
            <a:spLocks noGrp="1" noChangeArrowheads="1"/>
          </p:cNvSpPr>
          <p:nvPr/>
        </p:nvSpPr>
        <p:spPr bwMode="auto">
          <a:xfrm>
            <a:off x="3886200" y="8686800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/>
            <a:fld id="{460D2BFA-5FA3-4D06-83B5-75195D85AC4E}" type="slidenum">
              <a:rPr lang="en-US" altLang="en-US" sz="1200"/>
              <a:pPr algn="r" eaLnBrk="1" hangingPunct="1"/>
              <a:t>181</a:t>
            </a:fld>
            <a:endParaRPr lang="en-US" altLang="en-US" sz="1200"/>
          </a:p>
        </p:txBody>
      </p:sp>
      <p:sp>
        <p:nvSpPr>
          <p:cNvPr id="246787" name="Rectangle 2"/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4678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3538" name="Rectangle 7"/>
          <p:cNvSpPr txBox="1">
            <a:spLocks noGrp="1" noChangeArrowheads="1"/>
          </p:cNvSpPr>
          <p:nvPr/>
        </p:nvSpPr>
        <p:spPr bwMode="auto">
          <a:xfrm>
            <a:off x="3886200" y="8686800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/>
            <a:fld id="{436BAA1F-FA7E-4919-93AD-2DBF9254BB26}" type="slidenum">
              <a:rPr lang="en-US" altLang="en-US" sz="1200"/>
              <a:pPr algn="r" eaLnBrk="1" hangingPunct="1"/>
              <a:t>8</a:t>
            </a:fld>
            <a:endParaRPr lang="en-US" altLang="en-US" sz="1200"/>
          </a:p>
        </p:txBody>
      </p:sp>
      <p:sp>
        <p:nvSpPr>
          <p:cNvPr id="193539" name="Rectangle 2"/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9354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562" name="Rectangle 7"/>
          <p:cNvSpPr txBox="1">
            <a:spLocks noGrp="1" noChangeArrowheads="1"/>
          </p:cNvSpPr>
          <p:nvPr/>
        </p:nvSpPr>
        <p:spPr bwMode="auto">
          <a:xfrm>
            <a:off x="3886200" y="8686800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/>
            <a:fld id="{52D89921-56B1-412F-8493-BBCF4BCDE727}" type="slidenum">
              <a:rPr lang="en-US" altLang="en-US" sz="1200"/>
              <a:pPr algn="r" eaLnBrk="1" hangingPunct="1"/>
              <a:t>22</a:t>
            </a:fld>
            <a:endParaRPr lang="en-US" altLang="en-US" sz="1200"/>
          </a:p>
        </p:txBody>
      </p:sp>
      <p:sp>
        <p:nvSpPr>
          <p:cNvPr id="194563" name="Rectangle 2"/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9456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5586" name="Rectangle 7"/>
          <p:cNvSpPr txBox="1">
            <a:spLocks noGrp="1" noChangeArrowheads="1"/>
          </p:cNvSpPr>
          <p:nvPr/>
        </p:nvSpPr>
        <p:spPr bwMode="auto">
          <a:xfrm>
            <a:off x="3886200" y="8686800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/>
            <a:fld id="{9D4B429D-8E52-4BBB-A2A4-361BF459308D}" type="slidenum">
              <a:rPr lang="en-US" altLang="en-US" sz="1200"/>
              <a:pPr algn="r" eaLnBrk="1" hangingPunct="1"/>
              <a:t>23</a:t>
            </a:fld>
            <a:endParaRPr lang="en-US" altLang="en-US" sz="1200"/>
          </a:p>
        </p:txBody>
      </p:sp>
      <p:sp>
        <p:nvSpPr>
          <p:cNvPr id="195587" name="Rectangle 2"/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9558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6610" name="Rectangle 7"/>
          <p:cNvSpPr txBox="1">
            <a:spLocks noGrp="1" noChangeArrowheads="1"/>
          </p:cNvSpPr>
          <p:nvPr/>
        </p:nvSpPr>
        <p:spPr bwMode="auto">
          <a:xfrm>
            <a:off x="3886200" y="8686800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/>
            <a:fld id="{ABF09160-6D79-4AA9-A2ED-33CBA52CB7D2}" type="slidenum">
              <a:rPr lang="en-US" altLang="en-US" sz="1200"/>
              <a:pPr algn="r" eaLnBrk="1" hangingPunct="1"/>
              <a:t>24</a:t>
            </a:fld>
            <a:endParaRPr lang="en-US" altLang="en-US" sz="1200"/>
          </a:p>
        </p:txBody>
      </p:sp>
      <p:sp>
        <p:nvSpPr>
          <p:cNvPr id="196611" name="Rectangle 2"/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9661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8EF6CBF-7374-4B0E-A7B9-16DA130EE91B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10706637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67F702C-27BA-43F1-A546-EBD20FD752BA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93281349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515100" y="609600"/>
            <a:ext cx="1943100" cy="54864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85800" y="609600"/>
            <a:ext cx="5676900" cy="54864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7C8B656-6E88-4F1C-87C5-3C1E29922C6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38453974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FFA311C-0151-4D58-97F5-DB81CE1B2BD5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02258213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EA2DBB4-970E-4986-BBF2-8A0CBD1BA5DC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34823577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85800" y="1981200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981200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4279B71-9CDC-43F8-97F4-31BB597C40A0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60555042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EC3F9D9-54F0-4772-9CA4-08F403EBA361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60029405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FBEE081-5B48-4FE3-8FAD-660EC4B6BC0E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28344883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7303A8B-E6B6-48DF-A96D-6E3CCC104938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72509699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D470BA8-242A-4D10-9837-6212DABE6FB4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49694688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CF78080-7EBD-4223-AE44-FA77E0ED2444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20643385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609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title style</a:t>
            </a: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981200"/>
            <a:ext cx="7772400" cy="411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text styles</a:t>
            </a:r>
          </a:p>
          <a:p>
            <a:pPr lvl="1"/>
            <a:r>
              <a:rPr lang="en-US" altLang="en-US" smtClean="0"/>
              <a:t>Second level</a:t>
            </a:r>
          </a:p>
          <a:p>
            <a:pPr lvl="2"/>
            <a:r>
              <a:rPr lang="en-US" altLang="en-US" smtClean="0"/>
              <a:t>Third level</a:t>
            </a:r>
          </a:p>
          <a:p>
            <a:pPr lvl="3"/>
            <a:r>
              <a:rPr lang="en-US" altLang="en-US" smtClean="0"/>
              <a:t>Fourth level</a:t>
            </a:r>
          </a:p>
          <a:p>
            <a:pPr lvl="4"/>
            <a:r>
              <a:rPr lang="en-US" altLang="en-US" smtClean="0"/>
              <a:t>Fifth level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l">
              <a:defRPr sz="14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/>
            </a:lvl1pPr>
          </a:lstStyle>
          <a:p>
            <a:pPr>
              <a:defRPr/>
            </a:pPr>
            <a:fld id="{F1953F10-D670-4F93-9609-D32D86F6B409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 bg1="dk2" tx1="lt1" bg2="dk1" tx2="lt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8" Type="http://schemas.openxmlformats.org/officeDocument/2006/relationships/slide" Target="slide39.xml"/><Relationship Id="rId13" Type="http://schemas.openxmlformats.org/officeDocument/2006/relationships/slide" Target="slide75.xml"/><Relationship Id="rId18" Type="http://schemas.openxmlformats.org/officeDocument/2006/relationships/slide" Target="slide100.xml"/><Relationship Id="rId3" Type="http://schemas.openxmlformats.org/officeDocument/2006/relationships/slide" Target="slide3.xml"/><Relationship Id="rId21" Type="http://schemas.openxmlformats.org/officeDocument/2006/relationships/slide" Target="slide147.xml"/><Relationship Id="rId7" Type="http://schemas.openxmlformats.org/officeDocument/2006/relationships/slide" Target="slide32.xml"/><Relationship Id="rId12" Type="http://schemas.openxmlformats.org/officeDocument/2006/relationships/slide" Target="slide72.xml"/><Relationship Id="rId17" Type="http://schemas.openxmlformats.org/officeDocument/2006/relationships/slide" Target="slide106.xml"/><Relationship Id="rId2" Type="http://schemas.openxmlformats.org/officeDocument/2006/relationships/notesSlide" Target="../notesSlides/notesSlide1.xml"/><Relationship Id="rId16" Type="http://schemas.openxmlformats.org/officeDocument/2006/relationships/slide" Target="slide94.xml"/><Relationship Id="rId20" Type="http://schemas.openxmlformats.org/officeDocument/2006/relationships/slide" Target="slide131.xml"/><Relationship Id="rId1" Type="http://schemas.openxmlformats.org/officeDocument/2006/relationships/slideLayout" Target="../slideLayouts/slideLayout6.xml"/><Relationship Id="rId6" Type="http://schemas.openxmlformats.org/officeDocument/2006/relationships/slide" Target="slide27.xml"/><Relationship Id="rId11" Type="http://schemas.openxmlformats.org/officeDocument/2006/relationships/slide" Target="slide67.xml"/><Relationship Id="rId24" Type="http://schemas.openxmlformats.org/officeDocument/2006/relationships/slide" Target="slide164.xml"/><Relationship Id="rId5" Type="http://schemas.openxmlformats.org/officeDocument/2006/relationships/slide" Target="slide16.xml"/><Relationship Id="rId15" Type="http://schemas.openxmlformats.org/officeDocument/2006/relationships/slide" Target="slide92.xml"/><Relationship Id="rId23" Type="http://schemas.openxmlformats.org/officeDocument/2006/relationships/slide" Target="slide162.xml"/><Relationship Id="rId10" Type="http://schemas.openxmlformats.org/officeDocument/2006/relationships/slide" Target="slide63.xml"/><Relationship Id="rId19" Type="http://schemas.openxmlformats.org/officeDocument/2006/relationships/slide" Target="slide124.xml"/><Relationship Id="rId4" Type="http://schemas.openxmlformats.org/officeDocument/2006/relationships/slide" Target="slide9.xml"/><Relationship Id="rId9" Type="http://schemas.openxmlformats.org/officeDocument/2006/relationships/slide" Target="slide59.xml"/><Relationship Id="rId14" Type="http://schemas.openxmlformats.org/officeDocument/2006/relationships/slide" Target="slide86.xml"/><Relationship Id="rId22" Type="http://schemas.openxmlformats.org/officeDocument/2006/relationships/slide" Target="slide150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png"/><Relationship Id="rId2" Type="http://schemas.openxmlformats.org/officeDocument/2006/relationships/image" Target="../media/image21.png"/><Relationship Id="rId1" Type="http://schemas.openxmlformats.org/officeDocument/2006/relationships/slideLayout" Target="../slideLayouts/slideLayout6.xml"/></Relationships>
</file>

<file path=ppt/slides/_rels/slide100.xml.rels><?xml version="1.0" encoding="UTF-8" standalone="yes"?>
<Relationships xmlns="http://schemas.openxmlformats.org/package/2006/relationships"><Relationship Id="rId8" Type="http://schemas.openxmlformats.org/officeDocument/2006/relationships/image" Target="../media/image167.wmf"/><Relationship Id="rId3" Type="http://schemas.openxmlformats.org/officeDocument/2006/relationships/image" Target="../media/image162.png"/><Relationship Id="rId7" Type="http://schemas.openxmlformats.org/officeDocument/2006/relationships/oleObject" Target="../embeddings/oleObject133.bin"/><Relationship Id="rId2" Type="http://schemas.openxmlformats.org/officeDocument/2006/relationships/slideLayout" Target="../slideLayouts/slideLayout4.xml"/><Relationship Id="rId1" Type="http://schemas.openxmlformats.org/officeDocument/2006/relationships/vmlDrawing" Target="../drawings/vmlDrawing46.vml"/><Relationship Id="rId6" Type="http://schemas.openxmlformats.org/officeDocument/2006/relationships/image" Target="../media/image166.wmf"/><Relationship Id="rId11" Type="http://schemas.openxmlformats.org/officeDocument/2006/relationships/image" Target="../media/image168.jpeg"/><Relationship Id="rId5" Type="http://schemas.openxmlformats.org/officeDocument/2006/relationships/oleObject" Target="../embeddings/oleObject132.bin"/><Relationship Id="rId10" Type="http://schemas.openxmlformats.org/officeDocument/2006/relationships/image" Target="../media/image163.wmf"/><Relationship Id="rId4" Type="http://schemas.openxmlformats.org/officeDocument/2006/relationships/image" Target="../media/image164.png"/><Relationship Id="rId9" Type="http://schemas.openxmlformats.org/officeDocument/2006/relationships/oleObject" Target="../embeddings/oleObject134.bin"/></Relationships>
</file>

<file path=ppt/slides/_rels/slide101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136.bin"/><Relationship Id="rId3" Type="http://schemas.openxmlformats.org/officeDocument/2006/relationships/image" Target="../media/image162.png"/><Relationship Id="rId7" Type="http://schemas.openxmlformats.org/officeDocument/2006/relationships/image" Target="../media/image170.jpeg"/><Relationship Id="rId2" Type="http://schemas.openxmlformats.org/officeDocument/2006/relationships/slideLayout" Target="../slideLayouts/slideLayout4.xml"/><Relationship Id="rId1" Type="http://schemas.openxmlformats.org/officeDocument/2006/relationships/vmlDrawing" Target="../drawings/vmlDrawing47.vml"/><Relationship Id="rId6" Type="http://schemas.openxmlformats.org/officeDocument/2006/relationships/image" Target="../media/image169.wmf"/><Relationship Id="rId5" Type="http://schemas.openxmlformats.org/officeDocument/2006/relationships/oleObject" Target="../embeddings/oleObject135.bin"/><Relationship Id="rId4" Type="http://schemas.openxmlformats.org/officeDocument/2006/relationships/image" Target="../media/image164.png"/><Relationship Id="rId9" Type="http://schemas.openxmlformats.org/officeDocument/2006/relationships/image" Target="../media/image166.wmf"/></Relationships>
</file>

<file path=ppt/slides/_rels/slide102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37.bin"/><Relationship Id="rId7" Type="http://schemas.openxmlformats.org/officeDocument/2006/relationships/image" Target="../media/image168.jpeg"/><Relationship Id="rId2" Type="http://schemas.openxmlformats.org/officeDocument/2006/relationships/slideLayout" Target="../slideLayouts/slideLayout4.xml"/><Relationship Id="rId1" Type="http://schemas.openxmlformats.org/officeDocument/2006/relationships/vmlDrawing" Target="../drawings/vmlDrawing48.vml"/><Relationship Id="rId6" Type="http://schemas.openxmlformats.org/officeDocument/2006/relationships/image" Target="../media/image164.png"/><Relationship Id="rId5" Type="http://schemas.openxmlformats.org/officeDocument/2006/relationships/image" Target="../media/image162.png"/><Relationship Id="rId4" Type="http://schemas.openxmlformats.org/officeDocument/2006/relationships/image" Target="../media/image166.wmf"/></Relationships>
</file>

<file path=ppt/slides/_rels/slide10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2.png"/><Relationship Id="rId2" Type="http://schemas.openxmlformats.org/officeDocument/2006/relationships/slideLayout" Target="../slideLayouts/slideLayout4.xml"/><Relationship Id="rId1" Type="http://schemas.openxmlformats.org/officeDocument/2006/relationships/vmlDrawing" Target="../drawings/vmlDrawing49.vml"/><Relationship Id="rId6" Type="http://schemas.openxmlformats.org/officeDocument/2006/relationships/image" Target="../media/image166.wmf"/><Relationship Id="rId5" Type="http://schemas.openxmlformats.org/officeDocument/2006/relationships/oleObject" Target="../embeddings/oleObject138.bin"/><Relationship Id="rId4" Type="http://schemas.openxmlformats.org/officeDocument/2006/relationships/image" Target="../media/image164.png"/></Relationships>
</file>

<file path=ppt/slides/_rels/slide104.xml.rels><?xml version="1.0" encoding="UTF-8" standalone="yes"?>
<Relationships xmlns="http://schemas.openxmlformats.org/package/2006/relationships"><Relationship Id="rId8" Type="http://schemas.openxmlformats.org/officeDocument/2006/relationships/image" Target="../media/image171.wmf"/><Relationship Id="rId3" Type="http://schemas.openxmlformats.org/officeDocument/2006/relationships/oleObject" Target="../embeddings/oleObject139.bin"/><Relationship Id="rId7" Type="http://schemas.openxmlformats.org/officeDocument/2006/relationships/oleObject" Target="../embeddings/oleObject140.bin"/><Relationship Id="rId2" Type="http://schemas.openxmlformats.org/officeDocument/2006/relationships/slideLayout" Target="../slideLayouts/slideLayout4.xml"/><Relationship Id="rId1" Type="http://schemas.openxmlformats.org/officeDocument/2006/relationships/vmlDrawing" Target="../drawings/vmlDrawing50.vml"/><Relationship Id="rId6" Type="http://schemas.openxmlformats.org/officeDocument/2006/relationships/image" Target="../media/image164.png"/><Relationship Id="rId5" Type="http://schemas.openxmlformats.org/officeDocument/2006/relationships/image" Target="../media/image162.png"/><Relationship Id="rId10" Type="http://schemas.openxmlformats.org/officeDocument/2006/relationships/image" Target="../media/image168.jpeg"/><Relationship Id="rId4" Type="http://schemas.openxmlformats.org/officeDocument/2006/relationships/image" Target="../media/image166.wmf"/><Relationship Id="rId9" Type="http://schemas.openxmlformats.org/officeDocument/2006/relationships/image" Target="../media/image170.jpeg"/></Relationships>
</file>

<file path=ppt/slides/_rels/slide10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4.png"/><Relationship Id="rId2" Type="http://schemas.openxmlformats.org/officeDocument/2006/relationships/image" Target="../media/image162.png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174.png"/><Relationship Id="rId5" Type="http://schemas.openxmlformats.org/officeDocument/2006/relationships/image" Target="../media/image173.jpeg"/><Relationship Id="rId4" Type="http://schemas.openxmlformats.org/officeDocument/2006/relationships/image" Target="../media/image172.jpeg"/></Relationships>
</file>

<file path=ppt/slides/_rels/slide106.xml.rels><?xml version="1.0" encoding="UTF-8" standalone="yes"?>
<Relationships xmlns="http://schemas.openxmlformats.org/package/2006/relationships"><Relationship Id="rId8" Type="http://schemas.openxmlformats.org/officeDocument/2006/relationships/image" Target="../media/image176.wmf"/><Relationship Id="rId3" Type="http://schemas.openxmlformats.org/officeDocument/2006/relationships/notesSlide" Target="../notesSlides/notesSlide33.xml"/><Relationship Id="rId7" Type="http://schemas.openxmlformats.org/officeDocument/2006/relationships/oleObject" Target="../embeddings/oleObject142.bin"/><Relationship Id="rId12" Type="http://schemas.openxmlformats.org/officeDocument/2006/relationships/image" Target="../media/image15.png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51.vml"/><Relationship Id="rId6" Type="http://schemas.openxmlformats.org/officeDocument/2006/relationships/image" Target="../media/image175.wmf"/><Relationship Id="rId11" Type="http://schemas.openxmlformats.org/officeDocument/2006/relationships/image" Target="../media/image14.png"/><Relationship Id="rId5" Type="http://schemas.openxmlformats.org/officeDocument/2006/relationships/oleObject" Target="../embeddings/oleObject141.bin"/><Relationship Id="rId10" Type="http://schemas.openxmlformats.org/officeDocument/2006/relationships/image" Target="../media/image19.png"/><Relationship Id="rId4" Type="http://schemas.openxmlformats.org/officeDocument/2006/relationships/image" Target="../media/image16.png"/><Relationship Id="rId9" Type="http://schemas.openxmlformats.org/officeDocument/2006/relationships/image" Target="../media/image2.png"/></Relationships>
</file>

<file path=ppt/slides/_rels/slide10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png"/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7.xml"/></Relationships>
</file>

<file path=ppt/slides/_rels/slide10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7.png"/><Relationship Id="rId2" Type="http://schemas.openxmlformats.org/officeDocument/2006/relationships/notesSlide" Target="../notesSlides/notesSlide35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80.png"/><Relationship Id="rId5" Type="http://schemas.openxmlformats.org/officeDocument/2006/relationships/image" Target="../media/image179.png"/><Relationship Id="rId4" Type="http://schemas.openxmlformats.org/officeDocument/2006/relationships/image" Target="../media/image178.png"/></Relationships>
</file>

<file path=ppt/slides/_rels/slide10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6.xml"/><Relationship Id="rId1" Type="http://schemas.openxmlformats.org/officeDocument/2006/relationships/slideLayout" Target="../slideLayouts/slideLayout7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png"/><Relationship Id="rId2" Type="http://schemas.openxmlformats.org/officeDocument/2006/relationships/image" Target="../media/image23.png"/><Relationship Id="rId1" Type="http://schemas.openxmlformats.org/officeDocument/2006/relationships/slideLayout" Target="../slideLayouts/slideLayout6.xml"/></Relationships>
</file>

<file path=ppt/slides/_rels/slide1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7.xml"/><Relationship Id="rId1" Type="http://schemas.openxmlformats.org/officeDocument/2006/relationships/slideLayout" Target="../slideLayouts/slideLayout7.xml"/></Relationships>
</file>

<file path=ppt/slides/_rels/slide1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7.png"/><Relationship Id="rId2" Type="http://schemas.openxmlformats.org/officeDocument/2006/relationships/notesSlide" Target="../notesSlides/notesSlide38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80.png"/><Relationship Id="rId5" Type="http://schemas.openxmlformats.org/officeDocument/2006/relationships/image" Target="../media/image179.png"/><Relationship Id="rId4" Type="http://schemas.openxmlformats.org/officeDocument/2006/relationships/image" Target="../media/image178.png"/></Relationships>
</file>

<file path=ppt/slides/_rels/slide1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1.png"/><Relationship Id="rId1" Type="http://schemas.openxmlformats.org/officeDocument/2006/relationships/slideLayout" Target="../slideLayouts/slideLayout6.xml"/></Relationships>
</file>

<file path=ppt/slides/_rels/slide1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3.png"/><Relationship Id="rId2" Type="http://schemas.openxmlformats.org/officeDocument/2006/relationships/slideLayout" Target="../slideLayouts/slideLayout6.xml"/><Relationship Id="rId1" Type="http://schemas.openxmlformats.org/officeDocument/2006/relationships/vmlDrawing" Target="../drawings/vmlDrawing52.vml"/><Relationship Id="rId5" Type="http://schemas.openxmlformats.org/officeDocument/2006/relationships/image" Target="../media/image182.wmf"/><Relationship Id="rId4" Type="http://schemas.openxmlformats.org/officeDocument/2006/relationships/oleObject" Target="../embeddings/oleObject143.bin"/></Relationships>
</file>

<file path=ppt/slides/_rels/slide1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5.png"/><Relationship Id="rId2" Type="http://schemas.openxmlformats.org/officeDocument/2006/relationships/slideLayout" Target="../slideLayouts/slideLayout6.xml"/><Relationship Id="rId1" Type="http://schemas.openxmlformats.org/officeDocument/2006/relationships/vmlDrawing" Target="../drawings/vmlDrawing53.vml"/><Relationship Id="rId5" Type="http://schemas.openxmlformats.org/officeDocument/2006/relationships/image" Target="../media/image184.wmf"/><Relationship Id="rId4" Type="http://schemas.openxmlformats.org/officeDocument/2006/relationships/oleObject" Target="../embeddings/oleObject144.bin"/></Relationships>
</file>

<file path=ppt/slides/_rels/slide1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notesSlide" Target="../notesSlides/notesSlide39.xml"/><Relationship Id="rId1" Type="http://schemas.openxmlformats.org/officeDocument/2006/relationships/slideLayout" Target="../slideLayouts/slideLayout7.xml"/></Relationships>
</file>

<file path=ppt/slides/_rels/slide1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0.xml"/><Relationship Id="rId1" Type="http://schemas.openxmlformats.org/officeDocument/2006/relationships/slideLayout" Target="../slideLayouts/slideLayout7.xml"/></Relationships>
</file>

<file path=ppt/slides/_rels/slide1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notesSlide" Target="../notesSlides/notesSlide41.xml"/><Relationship Id="rId1" Type="http://schemas.openxmlformats.org/officeDocument/2006/relationships/slideLayout" Target="../slideLayouts/slideLayout7.xml"/></Relationships>
</file>

<file path=ppt/slides/_rels/slide11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2.xml"/><Relationship Id="rId1" Type="http://schemas.openxmlformats.org/officeDocument/2006/relationships/slideLayout" Target="../slideLayouts/slideLayout7.xml"/></Relationships>
</file>

<file path=ppt/slides/_rels/slide11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3.xml"/><Relationship Id="rId1" Type="http://schemas.openxmlformats.org/officeDocument/2006/relationships/slideLayout" Target="../slideLayouts/slideLayout7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png"/><Relationship Id="rId2" Type="http://schemas.openxmlformats.org/officeDocument/2006/relationships/image" Target="../media/image23.png"/><Relationship Id="rId1" Type="http://schemas.openxmlformats.org/officeDocument/2006/relationships/slideLayout" Target="../slideLayouts/slideLayout6.xml"/></Relationships>
</file>

<file path=ppt/slides/_rels/slide12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4.xml"/><Relationship Id="rId1" Type="http://schemas.openxmlformats.org/officeDocument/2006/relationships/slideLayout" Target="../slideLayouts/slideLayout7.xml"/></Relationships>
</file>

<file path=ppt/slides/_rels/slide12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5.xml"/><Relationship Id="rId1" Type="http://schemas.openxmlformats.org/officeDocument/2006/relationships/slideLayout" Target="../slideLayouts/slideLayout7.xml"/></Relationships>
</file>

<file path=ppt/slides/_rels/slide1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png"/><Relationship Id="rId1" Type="http://schemas.openxmlformats.org/officeDocument/2006/relationships/slideLayout" Target="../slideLayouts/slideLayout6.xml"/></Relationships>
</file>

<file path=ppt/slides/_rels/slide1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6.xml"/><Relationship Id="rId5" Type="http://schemas.openxmlformats.org/officeDocument/2006/relationships/image" Target="../media/image26.png"/><Relationship Id="rId4" Type="http://schemas.openxmlformats.org/officeDocument/2006/relationships/image" Target="../media/image15.png"/></Relationships>
</file>

<file path=ppt/slides/_rels/slide1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7.png"/><Relationship Id="rId1" Type="http://schemas.openxmlformats.org/officeDocument/2006/relationships/slideLayout" Target="../slideLayouts/slideLayout7.xml"/></Relationships>
</file>

<file path=ppt/slides/_rels/slide1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9.png"/><Relationship Id="rId1" Type="http://schemas.openxmlformats.org/officeDocument/2006/relationships/slideLayout" Target="../slideLayouts/slideLayout7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.png"/><Relationship Id="rId7" Type="http://schemas.openxmlformats.org/officeDocument/2006/relationships/image" Target="../media/image26.png"/><Relationship Id="rId2" Type="http://schemas.openxmlformats.org/officeDocument/2006/relationships/image" Target="../media/image27.png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30.png"/><Relationship Id="rId5" Type="http://schemas.openxmlformats.org/officeDocument/2006/relationships/image" Target="../media/image23.png"/><Relationship Id="rId4" Type="http://schemas.openxmlformats.org/officeDocument/2006/relationships/image" Target="../media/image29.png"/></Relationships>
</file>

<file path=ppt/slides/_rels/slide15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6.xml"/><Relationship Id="rId1" Type="http://schemas.openxmlformats.org/officeDocument/2006/relationships/slideLayout" Target="../slideLayouts/slideLayout7.xml"/></Relationships>
</file>

<file path=ppt/slides/_rels/slide15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7.xml"/><Relationship Id="rId1" Type="http://schemas.openxmlformats.org/officeDocument/2006/relationships/slideLayout" Target="../slideLayouts/slideLayout7.xml"/></Relationships>
</file>

<file path=ppt/slides/_rels/slide15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8.xml"/><Relationship Id="rId1" Type="http://schemas.openxmlformats.org/officeDocument/2006/relationships/slideLayout" Target="../slideLayouts/slideLayout7.xml"/></Relationships>
</file>

<file path=ppt/slides/_rels/slide15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9.xml"/><Relationship Id="rId1" Type="http://schemas.openxmlformats.org/officeDocument/2006/relationships/slideLayout" Target="../slideLayouts/slideLayout7.xml"/></Relationships>
</file>

<file path=ppt/slides/_rels/slide15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0.xml"/><Relationship Id="rId1" Type="http://schemas.openxmlformats.org/officeDocument/2006/relationships/slideLayout" Target="../slideLayouts/slideLayout7.xml"/></Relationships>
</file>

<file path=ppt/slides/_rels/slide15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1.xml"/><Relationship Id="rId1" Type="http://schemas.openxmlformats.org/officeDocument/2006/relationships/slideLayout" Target="../slideLayouts/slideLayout7.xml"/></Relationships>
</file>

<file path=ppt/slides/_rels/slide1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58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45.bin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54.vml"/><Relationship Id="rId5" Type="http://schemas.openxmlformats.org/officeDocument/2006/relationships/image" Target="../media/image187.png"/><Relationship Id="rId4" Type="http://schemas.openxmlformats.org/officeDocument/2006/relationships/image" Target="../media/image186.wmf"/></Relationships>
</file>

<file path=ppt/slides/_rels/slide15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2.xml"/><Relationship Id="rId1" Type="http://schemas.openxmlformats.org/officeDocument/2006/relationships/slideLayout" Target="../slideLayouts/slideLayout7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png"/><Relationship Id="rId2" Type="http://schemas.openxmlformats.org/officeDocument/2006/relationships/image" Target="../media/image23.png"/><Relationship Id="rId1" Type="http://schemas.openxmlformats.org/officeDocument/2006/relationships/slideLayout" Target="../slideLayouts/slideLayout6.xml"/></Relationships>
</file>

<file path=ppt/slides/_rels/slide160.xml.rels><?xml version="1.0" encoding="UTF-8" standalone="yes"?>
<Relationships xmlns="http://schemas.openxmlformats.org/package/2006/relationships"><Relationship Id="rId8" Type="http://schemas.openxmlformats.org/officeDocument/2006/relationships/image" Target="../media/image190.wmf"/><Relationship Id="rId3" Type="http://schemas.openxmlformats.org/officeDocument/2006/relationships/oleObject" Target="../embeddings/oleObject146.bin"/><Relationship Id="rId7" Type="http://schemas.openxmlformats.org/officeDocument/2006/relationships/oleObject" Target="../embeddings/oleObject148.bin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55.vml"/><Relationship Id="rId6" Type="http://schemas.openxmlformats.org/officeDocument/2006/relationships/image" Target="../media/image189.wmf"/><Relationship Id="rId5" Type="http://schemas.openxmlformats.org/officeDocument/2006/relationships/oleObject" Target="../embeddings/oleObject147.bin"/><Relationship Id="rId4" Type="http://schemas.openxmlformats.org/officeDocument/2006/relationships/image" Target="../media/image188.wmf"/></Relationships>
</file>

<file path=ppt/slides/_rels/slide1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9.png"/><Relationship Id="rId1" Type="http://schemas.openxmlformats.org/officeDocument/2006/relationships/slideLayout" Target="../slideLayouts/slideLayout7.xml"/></Relationships>
</file>

<file path=ppt/slides/_rels/slide1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1.wmf"/><Relationship Id="rId1" Type="http://schemas.openxmlformats.org/officeDocument/2006/relationships/slideLayout" Target="../slideLayouts/slideLayout7.xml"/></Relationships>
</file>

<file path=ppt/slides/_rels/slide1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1.wmf"/><Relationship Id="rId1" Type="http://schemas.openxmlformats.org/officeDocument/2006/relationships/slideLayout" Target="../slideLayouts/slideLayout7.xml"/></Relationships>
</file>

<file path=ppt/slides/_rels/slide1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6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3.xml"/><Relationship Id="rId1" Type="http://schemas.openxmlformats.org/officeDocument/2006/relationships/slideLayout" Target="../slideLayouts/slideLayout1.xml"/></Relationships>
</file>

<file path=ppt/slides/_rels/slide16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6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6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6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png"/><Relationship Id="rId2" Type="http://schemas.openxmlformats.org/officeDocument/2006/relationships/image" Target="../media/image23.png"/><Relationship Id="rId1" Type="http://schemas.openxmlformats.org/officeDocument/2006/relationships/slideLayout" Target="../slideLayouts/slideLayout6.xml"/></Relationships>
</file>

<file path=ppt/slides/_rels/slide17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7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7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7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7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7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7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5.png"/><Relationship Id="rId2" Type="http://schemas.openxmlformats.org/officeDocument/2006/relationships/notesSlide" Target="../notesSlides/notesSlide54.xml"/><Relationship Id="rId1" Type="http://schemas.openxmlformats.org/officeDocument/2006/relationships/slideLayout" Target="../slideLayouts/slideLayout7.xml"/></Relationships>
</file>

<file path=ppt/slides/_rels/slide17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7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5.xml"/><Relationship Id="rId1" Type="http://schemas.openxmlformats.org/officeDocument/2006/relationships/slideLayout" Target="../slideLayouts/slideLayout7.xml"/></Relationships>
</file>

<file path=ppt/slides/_rels/slide17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6.xml"/><Relationship Id="rId1" Type="http://schemas.openxmlformats.org/officeDocument/2006/relationships/slideLayout" Target="../slideLayouts/slideLayout7.xml"/></Relationships>
</file>

<file path=ppt/slides/_rels/slide18.xml.rels><?xml version="1.0" encoding="UTF-8" standalone="yes"?>
<Relationships xmlns="http://schemas.openxmlformats.org/package/2006/relationships"><Relationship Id="rId8" Type="http://schemas.openxmlformats.org/officeDocument/2006/relationships/image" Target="../media/image32.wmf"/><Relationship Id="rId3" Type="http://schemas.openxmlformats.org/officeDocument/2006/relationships/image" Target="../media/image23.png"/><Relationship Id="rId7" Type="http://schemas.openxmlformats.org/officeDocument/2006/relationships/oleObject" Target="../embeddings/oleObject10.bin"/><Relationship Id="rId2" Type="http://schemas.openxmlformats.org/officeDocument/2006/relationships/slideLayout" Target="../slideLayouts/slideLayout6.xml"/><Relationship Id="rId1" Type="http://schemas.openxmlformats.org/officeDocument/2006/relationships/vmlDrawing" Target="../drawings/vmlDrawing4.vml"/><Relationship Id="rId6" Type="http://schemas.openxmlformats.org/officeDocument/2006/relationships/image" Target="../media/image31.wmf"/><Relationship Id="rId5" Type="http://schemas.openxmlformats.org/officeDocument/2006/relationships/oleObject" Target="../embeddings/oleObject9.bin"/><Relationship Id="rId4" Type="http://schemas.openxmlformats.org/officeDocument/2006/relationships/image" Target="../media/image24.png"/></Relationships>
</file>

<file path=ppt/slides/_rels/slide18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7.xml"/><Relationship Id="rId1" Type="http://schemas.openxmlformats.org/officeDocument/2006/relationships/slideLayout" Target="../slideLayouts/slideLayout7.xml"/></Relationships>
</file>

<file path=ppt/slides/_rels/slide18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8.xml"/><Relationship Id="rId1" Type="http://schemas.openxmlformats.org/officeDocument/2006/relationships/slideLayout" Target="../slideLayouts/slideLayout7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png"/><Relationship Id="rId2" Type="http://schemas.openxmlformats.org/officeDocument/2006/relationships/image" Target="../media/image23.png"/><Relationship Id="rId1" Type="http://schemas.openxmlformats.org/officeDocument/2006/relationships/slideLayout" Target="../slideLayouts/slideLayout6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hyperlink" Target="http://www.dspguide.com/ch8.htm" TargetMode="External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6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3.emf"/><Relationship Id="rId1" Type="http://schemas.openxmlformats.org/officeDocument/2006/relationships/slideLayout" Target="../slideLayouts/slideLayout6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emf"/><Relationship Id="rId1" Type="http://schemas.openxmlformats.org/officeDocument/2006/relationships/slideLayout" Target="../slideLayouts/slideLayout6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7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7.xml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15.png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16.png"/><Relationship Id="rId4" Type="http://schemas.openxmlformats.org/officeDocument/2006/relationships/image" Target="../media/image15.png"/></Relationships>
</file>

<file path=ppt/slides/_rels/slide26.xml.rels><?xml version="1.0" encoding="UTF-8" standalone="yes"?>
<Relationships xmlns="http://schemas.openxmlformats.org/package/2006/relationships"><Relationship Id="rId8" Type="http://schemas.openxmlformats.org/officeDocument/2006/relationships/image" Target="../media/image35.wmf"/><Relationship Id="rId3" Type="http://schemas.openxmlformats.org/officeDocument/2006/relationships/notesSlide" Target="../notesSlides/notesSlide11.xml"/><Relationship Id="rId7" Type="http://schemas.openxmlformats.org/officeDocument/2006/relationships/oleObject" Target="../embeddings/oleObject12.bin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5.vml"/><Relationship Id="rId6" Type="http://schemas.openxmlformats.org/officeDocument/2006/relationships/image" Target="../media/image31.wmf"/><Relationship Id="rId5" Type="http://schemas.openxmlformats.org/officeDocument/2006/relationships/oleObject" Target="../embeddings/oleObject11.bin"/><Relationship Id="rId4" Type="http://schemas.openxmlformats.org/officeDocument/2006/relationships/image" Target="../media/image16.png"/></Relationships>
</file>

<file path=ppt/slides/_rels/slide27.xml.rels><?xml version="1.0" encoding="UTF-8" standalone="yes"?>
<Relationships xmlns="http://schemas.openxmlformats.org/package/2006/relationships"><Relationship Id="rId8" Type="http://schemas.openxmlformats.org/officeDocument/2006/relationships/image" Target="../media/image39.png"/><Relationship Id="rId3" Type="http://schemas.openxmlformats.org/officeDocument/2006/relationships/notesSlide" Target="../notesSlides/notesSlide12.xml"/><Relationship Id="rId7" Type="http://schemas.openxmlformats.org/officeDocument/2006/relationships/image" Target="../media/image37.wmf"/><Relationship Id="rId12" Type="http://schemas.openxmlformats.org/officeDocument/2006/relationships/image" Target="../media/image41.png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6.vml"/><Relationship Id="rId6" Type="http://schemas.openxmlformats.org/officeDocument/2006/relationships/oleObject" Target="../embeddings/oleObject14.bin"/><Relationship Id="rId11" Type="http://schemas.openxmlformats.org/officeDocument/2006/relationships/image" Target="../media/image40.png"/><Relationship Id="rId5" Type="http://schemas.openxmlformats.org/officeDocument/2006/relationships/image" Target="../media/image36.wmf"/><Relationship Id="rId10" Type="http://schemas.openxmlformats.org/officeDocument/2006/relationships/image" Target="../media/image38.wmf"/><Relationship Id="rId4" Type="http://schemas.openxmlformats.org/officeDocument/2006/relationships/oleObject" Target="../embeddings/oleObject13.bin"/><Relationship Id="rId9" Type="http://schemas.openxmlformats.org/officeDocument/2006/relationships/oleObject" Target="../embeddings/oleObject15.bin"/></Relationships>
</file>

<file path=ppt/slides/_rels/slide28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18.bin"/><Relationship Id="rId13" Type="http://schemas.openxmlformats.org/officeDocument/2006/relationships/image" Target="../media/image45.wmf"/><Relationship Id="rId3" Type="http://schemas.openxmlformats.org/officeDocument/2006/relationships/notesSlide" Target="../notesSlides/notesSlide13.xml"/><Relationship Id="rId7" Type="http://schemas.openxmlformats.org/officeDocument/2006/relationships/image" Target="../media/image43.wmf"/><Relationship Id="rId12" Type="http://schemas.openxmlformats.org/officeDocument/2006/relationships/oleObject" Target="../embeddings/oleObject19.bin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7.vml"/><Relationship Id="rId6" Type="http://schemas.openxmlformats.org/officeDocument/2006/relationships/oleObject" Target="../embeddings/oleObject17.bin"/><Relationship Id="rId11" Type="http://schemas.openxmlformats.org/officeDocument/2006/relationships/image" Target="../media/image47.png"/><Relationship Id="rId5" Type="http://schemas.openxmlformats.org/officeDocument/2006/relationships/image" Target="../media/image42.wmf"/><Relationship Id="rId15" Type="http://schemas.openxmlformats.org/officeDocument/2006/relationships/image" Target="../media/image46.wmf"/><Relationship Id="rId10" Type="http://schemas.openxmlformats.org/officeDocument/2006/relationships/image" Target="../media/image39.png"/><Relationship Id="rId4" Type="http://schemas.openxmlformats.org/officeDocument/2006/relationships/oleObject" Target="../embeddings/oleObject16.bin"/><Relationship Id="rId9" Type="http://schemas.openxmlformats.org/officeDocument/2006/relationships/image" Target="../media/image44.wmf"/><Relationship Id="rId14" Type="http://schemas.openxmlformats.org/officeDocument/2006/relationships/oleObject" Target="../embeddings/oleObject20.bin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4.xml"/><Relationship Id="rId7" Type="http://schemas.openxmlformats.org/officeDocument/2006/relationships/image" Target="../media/image49.wmf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8.vml"/><Relationship Id="rId6" Type="http://schemas.openxmlformats.org/officeDocument/2006/relationships/oleObject" Target="../embeddings/oleObject22.bin"/><Relationship Id="rId5" Type="http://schemas.openxmlformats.org/officeDocument/2006/relationships/image" Target="../media/image48.wmf"/><Relationship Id="rId4" Type="http://schemas.openxmlformats.org/officeDocument/2006/relationships/oleObject" Target="../embeddings/oleObject21.bin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e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6.xml"/><Relationship Id="rId5" Type="http://schemas.openxmlformats.org/officeDocument/2006/relationships/image" Target="../media/image3.png"/><Relationship Id="rId4" Type="http://schemas.openxmlformats.org/officeDocument/2006/relationships/image" Target="../media/image2.png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5.xml"/><Relationship Id="rId7" Type="http://schemas.openxmlformats.org/officeDocument/2006/relationships/image" Target="../media/image51.wmf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9.vml"/><Relationship Id="rId6" Type="http://schemas.openxmlformats.org/officeDocument/2006/relationships/oleObject" Target="../embeddings/oleObject24.bin"/><Relationship Id="rId5" Type="http://schemas.openxmlformats.org/officeDocument/2006/relationships/image" Target="../media/image50.wmf"/><Relationship Id="rId4" Type="http://schemas.openxmlformats.org/officeDocument/2006/relationships/oleObject" Target="../embeddings/oleObject23.bin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6.xml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10.vml"/><Relationship Id="rId5" Type="http://schemas.openxmlformats.org/officeDocument/2006/relationships/image" Target="../media/image51.wmf"/><Relationship Id="rId4" Type="http://schemas.openxmlformats.org/officeDocument/2006/relationships/oleObject" Target="../embeddings/oleObject25.bin"/></Relationships>
</file>

<file path=ppt/slides/_rels/slide32.xml.rels><?xml version="1.0" encoding="UTF-8" standalone="yes"?>
<Relationships xmlns="http://schemas.openxmlformats.org/package/2006/relationships"><Relationship Id="rId8" Type="http://schemas.openxmlformats.org/officeDocument/2006/relationships/image" Target="../media/image55.png"/><Relationship Id="rId3" Type="http://schemas.openxmlformats.org/officeDocument/2006/relationships/notesSlide" Target="../notesSlides/notesSlide17.xml"/><Relationship Id="rId7" Type="http://schemas.openxmlformats.org/officeDocument/2006/relationships/image" Target="../media/image54.png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11.vml"/><Relationship Id="rId6" Type="http://schemas.openxmlformats.org/officeDocument/2006/relationships/image" Target="../media/image53.png"/><Relationship Id="rId5" Type="http://schemas.openxmlformats.org/officeDocument/2006/relationships/image" Target="../media/image52.wmf"/><Relationship Id="rId4" Type="http://schemas.openxmlformats.org/officeDocument/2006/relationships/oleObject" Target="../embeddings/oleObject26.bin"/></Relationships>
</file>

<file path=ppt/slides/_rels/slide33.xml.rels><?xml version="1.0" encoding="UTF-8" standalone="yes"?>
<Relationships xmlns="http://schemas.openxmlformats.org/package/2006/relationships"><Relationship Id="rId8" Type="http://schemas.openxmlformats.org/officeDocument/2006/relationships/image" Target="../media/image57.wmf"/><Relationship Id="rId3" Type="http://schemas.openxmlformats.org/officeDocument/2006/relationships/notesSlide" Target="../notesSlides/notesSlide18.xml"/><Relationship Id="rId7" Type="http://schemas.openxmlformats.org/officeDocument/2006/relationships/oleObject" Target="../embeddings/oleObject28.bin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12.vml"/><Relationship Id="rId6" Type="http://schemas.openxmlformats.org/officeDocument/2006/relationships/image" Target="../media/image55.png"/><Relationship Id="rId5" Type="http://schemas.openxmlformats.org/officeDocument/2006/relationships/image" Target="../media/image56.wmf"/><Relationship Id="rId10" Type="http://schemas.openxmlformats.org/officeDocument/2006/relationships/image" Target="../media/image58.wmf"/><Relationship Id="rId4" Type="http://schemas.openxmlformats.org/officeDocument/2006/relationships/oleObject" Target="../embeddings/oleObject27.bin"/><Relationship Id="rId9" Type="http://schemas.openxmlformats.org/officeDocument/2006/relationships/oleObject" Target="../embeddings/oleObject29.bin"/></Relationships>
</file>

<file path=ppt/slides/_rels/slide34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32.bin"/><Relationship Id="rId13" Type="http://schemas.openxmlformats.org/officeDocument/2006/relationships/image" Target="../media/image64.png"/><Relationship Id="rId3" Type="http://schemas.openxmlformats.org/officeDocument/2006/relationships/notesSlide" Target="../notesSlides/notesSlide19.xml"/><Relationship Id="rId7" Type="http://schemas.openxmlformats.org/officeDocument/2006/relationships/image" Target="../media/image60.wmf"/><Relationship Id="rId12" Type="http://schemas.openxmlformats.org/officeDocument/2006/relationships/image" Target="../media/image63.png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13.vml"/><Relationship Id="rId6" Type="http://schemas.openxmlformats.org/officeDocument/2006/relationships/oleObject" Target="../embeddings/oleObject31.bin"/><Relationship Id="rId11" Type="http://schemas.openxmlformats.org/officeDocument/2006/relationships/image" Target="../media/image62.wmf"/><Relationship Id="rId5" Type="http://schemas.openxmlformats.org/officeDocument/2006/relationships/image" Target="../media/image59.wmf"/><Relationship Id="rId10" Type="http://schemas.openxmlformats.org/officeDocument/2006/relationships/oleObject" Target="../embeddings/oleObject33.bin"/><Relationship Id="rId4" Type="http://schemas.openxmlformats.org/officeDocument/2006/relationships/oleObject" Target="../embeddings/oleObject30.bin"/><Relationship Id="rId9" Type="http://schemas.openxmlformats.org/officeDocument/2006/relationships/image" Target="../media/image61.wmf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5.png"/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7.xml"/></Relationships>
</file>

<file path=ppt/slides/_rels/slide36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1.xml"/><Relationship Id="rId7" Type="http://schemas.openxmlformats.org/officeDocument/2006/relationships/image" Target="../media/image67.wmf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14.vml"/><Relationship Id="rId6" Type="http://schemas.openxmlformats.org/officeDocument/2006/relationships/oleObject" Target="../embeddings/oleObject35.bin"/><Relationship Id="rId5" Type="http://schemas.openxmlformats.org/officeDocument/2006/relationships/image" Target="../media/image66.wmf"/><Relationship Id="rId4" Type="http://schemas.openxmlformats.org/officeDocument/2006/relationships/oleObject" Target="../embeddings/oleObject34.bin"/></Relationships>
</file>

<file path=ppt/slides/_rels/slide37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38.bin"/><Relationship Id="rId13" Type="http://schemas.openxmlformats.org/officeDocument/2006/relationships/image" Target="../media/image72.wmf"/><Relationship Id="rId3" Type="http://schemas.openxmlformats.org/officeDocument/2006/relationships/notesSlide" Target="../notesSlides/notesSlide22.xml"/><Relationship Id="rId7" Type="http://schemas.openxmlformats.org/officeDocument/2006/relationships/image" Target="../media/image69.wmf"/><Relationship Id="rId12" Type="http://schemas.openxmlformats.org/officeDocument/2006/relationships/oleObject" Target="../embeddings/oleObject40.bin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15.vml"/><Relationship Id="rId6" Type="http://schemas.openxmlformats.org/officeDocument/2006/relationships/oleObject" Target="../embeddings/oleObject37.bin"/><Relationship Id="rId11" Type="http://schemas.openxmlformats.org/officeDocument/2006/relationships/image" Target="../media/image71.wmf"/><Relationship Id="rId5" Type="http://schemas.openxmlformats.org/officeDocument/2006/relationships/image" Target="../media/image68.wmf"/><Relationship Id="rId10" Type="http://schemas.openxmlformats.org/officeDocument/2006/relationships/oleObject" Target="../embeddings/oleObject39.bin"/><Relationship Id="rId4" Type="http://schemas.openxmlformats.org/officeDocument/2006/relationships/oleObject" Target="../embeddings/oleObject36.bin"/><Relationship Id="rId9" Type="http://schemas.openxmlformats.org/officeDocument/2006/relationships/image" Target="../media/image70.wmf"/></Relationships>
</file>

<file path=ppt/slides/_rels/slide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73.png"/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7.xml"/></Relationships>
</file>

<file path=ppt/slides/_rels/slide39.xml.rels><?xml version="1.0" encoding="UTF-8" standalone="yes"?>
<Relationships xmlns="http://schemas.openxmlformats.org/package/2006/relationships"><Relationship Id="rId8" Type="http://schemas.openxmlformats.org/officeDocument/2006/relationships/image" Target="../media/image74.wmf"/><Relationship Id="rId3" Type="http://schemas.openxmlformats.org/officeDocument/2006/relationships/notesSlide" Target="../notesSlides/notesSlide24.xml"/><Relationship Id="rId7" Type="http://schemas.openxmlformats.org/officeDocument/2006/relationships/oleObject" Target="../embeddings/oleObject41.bin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16.vml"/><Relationship Id="rId6" Type="http://schemas.openxmlformats.org/officeDocument/2006/relationships/image" Target="../media/image16.png"/><Relationship Id="rId5" Type="http://schemas.openxmlformats.org/officeDocument/2006/relationships/image" Target="../media/image2.png"/><Relationship Id="rId4" Type="http://schemas.openxmlformats.org/officeDocument/2006/relationships/image" Target="../media/image65.pn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6.xml"/></Relationships>
</file>

<file path=ppt/slides/_rels/slide40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43.bin"/><Relationship Id="rId3" Type="http://schemas.openxmlformats.org/officeDocument/2006/relationships/notesSlide" Target="../notesSlides/notesSlide25.xml"/><Relationship Id="rId7" Type="http://schemas.openxmlformats.org/officeDocument/2006/relationships/image" Target="../media/image75.wmf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17.vml"/><Relationship Id="rId6" Type="http://schemas.openxmlformats.org/officeDocument/2006/relationships/oleObject" Target="../embeddings/oleObject42.bin"/><Relationship Id="rId5" Type="http://schemas.openxmlformats.org/officeDocument/2006/relationships/image" Target="../media/image16.png"/><Relationship Id="rId10" Type="http://schemas.openxmlformats.org/officeDocument/2006/relationships/image" Target="../media/image77.png"/><Relationship Id="rId4" Type="http://schemas.openxmlformats.org/officeDocument/2006/relationships/image" Target="../media/image2.png"/><Relationship Id="rId9" Type="http://schemas.openxmlformats.org/officeDocument/2006/relationships/image" Target="../media/image76.wmf"/></Relationships>
</file>

<file path=ppt/slides/_rels/slide41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45.bin"/><Relationship Id="rId13" Type="http://schemas.openxmlformats.org/officeDocument/2006/relationships/image" Target="../media/image80.wmf"/><Relationship Id="rId3" Type="http://schemas.openxmlformats.org/officeDocument/2006/relationships/notesSlide" Target="../notesSlides/notesSlide26.xml"/><Relationship Id="rId7" Type="http://schemas.openxmlformats.org/officeDocument/2006/relationships/image" Target="../media/image77.png"/><Relationship Id="rId12" Type="http://schemas.openxmlformats.org/officeDocument/2006/relationships/oleObject" Target="../embeddings/oleObject47.bin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18.vml"/><Relationship Id="rId6" Type="http://schemas.openxmlformats.org/officeDocument/2006/relationships/image" Target="../media/image78.wmf"/><Relationship Id="rId11" Type="http://schemas.openxmlformats.org/officeDocument/2006/relationships/image" Target="../media/image79.wmf"/><Relationship Id="rId5" Type="http://schemas.openxmlformats.org/officeDocument/2006/relationships/oleObject" Target="../embeddings/oleObject44.bin"/><Relationship Id="rId15" Type="http://schemas.openxmlformats.org/officeDocument/2006/relationships/image" Target="../media/image81.wmf"/><Relationship Id="rId10" Type="http://schemas.openxmlformats.org/officeDocument/2006/relationships/oleObject" Target="../embeddings/oleObject46.bin"/><Relationship Id="rId4" Type="http://schemas.openxmlformats.org/officeDocument/2006/relationships/image" Target="../media/image2.png"/><Relationship Id="rId9" Type="http://schemas.openxmlformats.org/officeDocument/2006/relationships/image" Target="../media/image60.wmf"/><Relationship Id="rId14" Type="http://schemas.openxmlformats.org/officeDocument/2006/relationships/oleObject" Target="../embeddings/oleObject48.bin"/></Relationships>
</file>

<file path=ppt/slides/_rels/slide42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50.bin"/><Relationship Id="rId13" Type="http://schemas.openxmlformats.org/officeDocument/2006/relationships/image" Target="../media/image80.wmf"/><Relationship Id="rId18" Type="http://schemas.openxmlformats.org/officeDocument/2006/relationships/image" Target="../media/image82.wmf"/><Relationship Id="rId3" Type="http://schemas.openxmlformats.org/officeDocument/2006/relationships/notesSlide" Target="../notesSlides/notesSlide27.xml"/><Relationship Id="rId7" Type="http://schemas.openxmlformats.org/officeDocument/2006/relationships/image" Target="../media/image77.png"/><Relationship Id="rId12" Type="http://schemas.openxmlformats.org/officeDocument/2006/relationships/oleObject" Target="../embeddings/oleObject52.bin"/><Relationship Id="rId17" Type="http://schemas.openxmlformats.org/officeDocument/2006/relationships/oleObject" Target="../embeddings/oleObject54.bin"/><Relationship Id="rId2" Type="http://schemas.openxmlformats.org/officeDocument/2006/relationships/slideLayout" Target="../slideLayouts/slideLayout7.xml"/><Relationship Id="rId16" Type="http://schemas.openxmlformats.org/officeDocument/2006/relationships/image" Target="../media/image83.png"/><Relationship Id="rId1" Type="http://schemas.openxmlformats.org/officeDocument/2006/relationships/vmlDrawing" Target="../drawings/vmlDrawing19.vml"/><Relationship Id="rId6" Type="http://schemas.openxmlformats.org/officeDocument/2006/relationships/image" Target="../media/image78.wmf"/><Relationship Id="rId11" Type="http://schemas.openxmlformats.org/officeDocument/2006/relationships/image" Target="../media/image79.wmf"/><Relationship Id="rId5" Type="http://schemas.openxmlformats.org/officeDocument/2006/relationships/oleObject" Target="../embeddings/oleObject49.bin"/><Relationship Id="rId15" Type="http://schemas.openxmlformats.org/officeDocument/2006/relationships/image" Target="../media/image81.wmf"/><Relationship Id="rId10" Type="http://schemas.openxmlformats.org/officeDocument/2006/relationships/oleObject" Target="../embeddings/oleObject51.bin"/><Relationship Id="rId4" Type="http://schemas.openxmlformats.org/officeDocument/2006/relationships/image" Target="../media/image2.png"/><Relationship Id="rId9" Type="http://schemas.openxmlformats.org/officeDocument/2006/relationships/image" Target="../media/image60.wmf"/><Relationship Id="rId14" Type="http://schemas.openxmlformats.org/officeDocument/2006/relationships/oleObject" Target="../embeddings/oleObject53.bin"/></Relationships>
</file>

<file path=ppt/slides/_rels/slide43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56.bin"/><Relationship Id="rId3" Type="http://schemas.openxmlformats.org/officeDocument/2006/relationships/notesSlide" Target="../notesSlides/notesSlide28.xml"/><Relationship Id="rId7" Type="http://schemas.openxmlformats.org/officeDocument/2006/relationships/image" Target="../media/image77.png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20.vml"/><Relationship Id="rId6" Type="http://schemas.openxmlformats.org/officeDocument/2006/relationships/image" Target="../media/image84.wmf"/><Relationship Id="rId11" Type="http://schemas.openxmlformats.org/officeDocument/2006/relationships/image" Target="../media/image86.wmf"/><Relationship Id="rId5" Type="http://schemas.openxmlformats.org/officeDocument/2006/relationships/oleObject" Target="../embeddings/oleObject55.bin"/><Relationship Id="rId10" Type="http://schemas.openxmlformats.org/officeDocument/2006/relationships/oleObject" Target="../embeddings/oleObject57.bin"/><Relationship Id="rId4" Type="http://schemas.openxmlformats.org/officeDocument/2006/relationships/image" Target="../media/image2.png"/><Relationship Id="rId9" Type="http://schemas.openxmlformats.org/officeDocument/2006/relationships/image" Target="../media/image85.wmf"/></Relationships>
</file>

<file path=ppt/slides/_rels/slide44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59.bin"/><Relationship Id="rId13" Type="http://schemas.openxmlformats.org/officeDocument/2006/relationships/image" Target="../media/image89.wmf"/><Relationship Id="rId18" Type="http://schemas.openxmlformats.org/officeDocument/2006/relationships/oleObject" Target="../embeddings/oleObject64.bin"/><Relationship Id="rId3" Type="http://schemas.openxmlformats.org/officeDocument/2006/relationships/notesSlide" Target="../notesSlides/notesSlide29.xml"/><Relationship Id="rId21" Type="http://schemas.openxmlformats.org/officeDocument/2006/relationships/image" Target="../media/image93.wmf"/><Relationship Id="rId7" Type="http://schemas.openxmlformats.org/officeDocument/2006/relationships/image" Target="../media/image87.wmf"/><Relationship Id="rId12" Type="http://schemas.openxmlformats.org/officeDocument/2006/relationships/oleObject" Target="../embeddings/oleObject61.bin"/><Relationship Id="rId17" Type="http://schemas.openxmlformats.org/officeDocument/2006/relationships/image" Target="../media/image91.wmf"/><Relationship Id="rId2" Type="http://schemas.openxmlformats.org/officeDocument/2006/relationships/slideLayout" Target="../slideLayouts/slideLayout7.xml"/><Relationship Id="rId16" Type="http://schemas.openxmlformats.org/officeDocument/2006/relationships/oleObject" Target="../embeddings/oleObject63.bin"/><Relationship Id="rId20" Type="http://schemas.openxmlformats.org/officeDocument/2006/relationships/oleObject" Target="../embeddings/oleObject65.bin"/><Relationship Id="rId1" Type="http://schemas.openxmlformats.org/officeDocument/2006/relationships/vmlDrawing" Target="../drawings/vmlDrawing21.vml"/><Relationship Id="rId6" Type="http://schemas.openxmlformats.org/officeDocument/2006/relationships/oleObject" Target="../embeddings/oleObject58.bin"/><Relationship Id="rId11" Type="http://schemas.openxmlformats.org/officeDocument/2006/relationships/image" Target="../media/image80.wmf"/><Relationship Id="rId5" Type="http://schemas.openxmlformats.org/officeDocument/2006/relationships/image" Target="../media/image77.png"/><Relationship Id="rId15" Type="http://schemas.openxmlformats.org/officeDocument/2006/relationships/image" Target="../media/image90.wmf"/><Relationship Id="rId10" Type="http://schemas.openxmlformats.org/officeDocument/2006/relationships/oleObject" Target="../embeddings/oleObject60.bin"/><Relationship Id="rId19" Type="http://schemas.openxmlformats.org/officeDocument/2006/relationships/image" Target="../media/image92.wmf"/><Relationship Id="rId4" Type="http://schemas.openxmlformats.org/officeDocument/2006/relationships/image" Target="../media/image2.png"/><Relationship Id="rId9" Type="http://schemas.openxmlformats.org/officeDocument/2006/relationships/image" Target="../media/image88.wmf"/><Relationship Id="rId14" Type="http://schemas.openxmlformats.org/officeDocument/2006/relationships/oleObject" Target="../embeddings/oleObject62.bin"/></Relationships>
</file>

<file path=ppt/slides/_rels/slide45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68.bin"/><Relationship Id="rId13" Type="http://schemas.openxmlformats.org/officeDocument/2006/relationships/image" Target="../media/image95.wmf"/><Relationship Id="rId18" Type="http://schemas.openxmlformats.org/officeDocument/2006/relationships/oleObject" Target="../embeddings/oleObject73.bin"/><Relationship Id="rId3" Type="http://schemas.openxmlformats.org/officeDocument/2006/relationships/notesSlide" Target="../notesSlides/notesSlide30.xml"/><Relationship Id="rId7" Type="http://schemas.openxmlformats.org/officeDocument/2006/relationships/image" Target="../media/image94.wmf"/><Relationship Id="rId12" Type="http://schemas.openxmlformats.org/officeDocument/2006/relationships/oleObject" Target="../embeddings/oleObject70.bin"/><Relationship Id="rId17" Type="http://schemas.openxmlformats.org/officeDocument/2006/relationships/image" Target="../media/image60.wmf"/><Relationship Id="rId2" Type="http://schemas.openxmlformats.org/officeDocument/2006/relationships/slideLayout" Target="../slideLayouts/slideLayout7.xml"/><Relationship Id="rId16" Type="http://schemas.openxmlformats.org/officeDocument/2006/relationships/oleObject" Target="../embeddings/oleObject72.bin"/><Relationship Id="rId1" Type="http://schemas.openxmlformats.org/officeDocument/2006/relationships/vmlDrawing" Target="../drawings/vmlDrawing22.vml"/><Relationship Id="rId6" Type="http://schemas.openxmlformats.org/officeDocument/2006/relationships/oleObject" Target="../embeddings/oleObject67.bin"/><Relationship Id="rId11" Type="http://schemas.openxmlformats.org/officeDocument/2006/relationships/image" Target="../media/image89.wmf"/><Relationship Id="rId5" Type="http://schemas.openxmlformats.org/officeDocument/2006/relationships/image" Target="../media/image87.wmf"/><Relationship Id="rId15" Type="http://schemas.openxmlformats.org/officeDocument/2006/relationships/image" Target="../media/image96.wmf"/><Relationship Id="rId10" Type="http://schemas.openxmlformats.org/officeDocument/2006/relationships/oleObject" Target="../embeddings/oleObject69.bin"/><Relationship Id="rId19" Type="http://schemas.openxmlformats.org/officeDocument/2006/relationships/image" Target="../media/image79.wmf"/><Relationship Id="rId4" Type="http://schemas.openxmlformats.org/officeDocument/2006/relationships/oleObject" Target="../embeddings/oleObject66.bin"/><Relationship Id="rId9" Type="http://schemas.openxmlformats.org/officeDocument/2006/relationships/image" Target="../media/image80.wmf"/><Relationship Id="rId14" Type="http://schemas.openxmlformats.org/officeDocument/2006/relationships/oleObject" Target="../embeddings/oleObject71.bin"/></Relationships>
</file>

<file path=ppt/slides/_rels/slide46.xml.rels><?xml version="1.0" encoding="UTF-8" standalone="yes"?>
<Relationships xmlns="http://schemas.openxmlformats.org/package/2006/relationships"><Relationship Id="rId8" Type="http://schemas.openxmlformats.org/officeDocument/2006/relationships/image" Target="../media/image87.wmf"/><Relationship Id="rId3" Type="http://schemas.openxmlformats.org/officeDocument/2006/relationships/image" Target="../media/image100.png"/><Relationship Id="rId7" Type="http://schemas.openxmlformats.org/officeDocument/2006/relationships/oleObject" Target="../embeddings/oleObject75.bin"/><Relationship Id="rId12" Type="http://schemas.openxmlformats.org/officeDocument/2006/relationships/image" Target="../media/image99.wmf"/><Relationship Id="rId2" Type="http://schemas.openxmlformats.org/officeDocument/2006/relationships/slideLayout" Target="../slideLayouts/slideLayout6.xml"/><Relationship Id="rId1" Type="http://schemas.openxmlformats.org/officeDocument/2006/relationships/vmlDrawing" Target="../drawings/vmlDrawing23.vml"/><Relationship Id="rId6" Type="http://schemas.openxmlformats.org/officeDocument/2006/relationships/image" Target="../media/image97.wmf"/><Relationship Id="rId11" Type="http://schemas.openxmlformats.org/officeDocument/2006/relationships/oleObject" Target="../embeddings/oleObject77.bin"/><Relationship Id="rId5" Type="http://schemas.openxmlformats.org/officeDocument/2006/relationships/oleObject" Target="../embeddings/oleObject74.bin"/><Relationship Id="rId10" Type="http://schemas.openxmlformats.org/officeDocument/2006/relationships/image" Target="../media/image98.wmf"/><Relationship Id="rId4" Type="http://schemas.openxmlformats.org/officeDocument/2006/relationships/image" Target="../media/image101.png"/><Relationship Id="rId9" Type="http://schemas.openxmlformats.org/officeDocument/2006/relationships/oleObject" Target="../embeddings/oleObject76.bin"/></Relationships>
</file>

<file path=ppt/slides/_rels/slide47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0.png"/><Relationship Id="rId3" Type="http://schemas.openxmlformats.org/officeDocument/2006/relationships/notesSlide" Target="../notesSlides/notesSlide31.xml"/><Relationship Id="rId7" Type="http://schemas.openxmlformats.org/officeDocument/2006/relationships/image" Target="../media/image102.wmf"/><Relationship Id="rId2" Type="http://schemas.openxmlformats.org/officeDocument/2006/relationships/slideLayout" Target="../slideLayouts/slideLayout6.xml"/><Relationship Id="rId1" Type="http://schemas.openxmlformats.org/officeDocument/2006/relationships/vmlDrawing" Target="../drawings/vmlDrawing24.vml"/><Relationship Id="rId6" Type="http://schemas.openxmlformats.org/officeDocument/2006/relationships/oleObject" Target="../embeddings/oleObject79.bin"/><Relationship Id="rId5" Type="http://schemas.openxmlformats.org/officeDocument/2006/relationships/image" Target="../media/image80.wmf"/><Relationship Id="rId4" Type="http://schemas.openxmlformats.org/officeDocument/2006/relationships/oleObject" Target="../embeddings/oleObject78.bin"/><Relationship Id="rId9" Type="http://schemas.openxmlformats.org/officeDocument/2006/relationships/image" Target="../media/image101.png"/></Relationships>
</file>

<file path=ppt/slides/_rels/slide48.xml.rels><?xml version="1.0" encoding="UTF-8" standalone="yes"?>
<Relationships xmlns="http://schemas.openxmlformats.org/package/2006/relationships"><Relationship Id="rId8" Type="http://schemas.openxmlformats.org/officeDocument/2006/relationships/image" Target="../media/image89.wmf"/><Relationship Id="rId3" Type="http://schemas.openxmlformats.org/officeDocument/2006/relationships/image" Target="../media/image100.png"/><Relationship Id="rId7" Type="http://schemas.openxmlformats.org/officeDocument/2006/relationships/oleObject" Target="../embeddings/oleObject81.bin"/><Relationship Id="rId2" Type="http://schemas.openxmlformats.org/officeDocument/2006/relationships/slideLayout" Target="../slideLayouts/slideLayout6.xml"/><Relationship Id="rId1" Type="http://schemas.openxmlformats.org/officeDocument/2006/relationships/vmlDrawing" Target="../drawings/vmlDrawing25.vml"/><Relationship Id="rId6" Type="http://schemas.openxmlformats.org/officeDocument/2006/relationships/image" Target="../media/image103.wmf"/><Relationship Id="rId5" Type="http://schemas.openxmlformats.org/officeDocument/2006/relationships/oleObject" Target="../embeddings/oleObject80.bin"/><Relationship Id="rId10" Type="http://schemas.openxmlformats.org/officeDocument/2006/relationships/image" Target="../media/image104.wmf"/><Relationship Id="rId4" Type="http://schemas.openxmlformats.org/officeDocument/2006/relationships/image" Target="../media/image101.png"/><Relationship Id="rId9" Type="http://schemas.openxmlformats.org/officeDocument/2006/relationships/oleObject" Target="../embeddings/oleObject82.bin"/></Relationships>
</file>

<file path=ppt/slides/_rels/slide49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5.wmf"/><Relationship Id="rId3" Type="http://schemas.openxmlformats.org/officeDocument/2006/relationships/image" Target="../media/image100.png"/><Relationship Id="rId7" Type="http://schemas.openxmlformats.org/officeDocument/2006/relationships/oleObject" Target="../embeddings/oleObject84.bin"/><Relationship Id="rId2" Type="http://schemas.openxmlformats.org/officeDocument/2006/relationships/slideLayout" Target="../slideLayouts/slideLayout6.xml"/><Relationship Id="rId1" Type="http://schemas.openxmlformats.org/officeDocument/2006/relationships/vmlDrawing" Target="../drawings/vmlDrawing26.vml"/><Relationship Id="rId6" Type="http://schemas.openxmlformats.org/officeDocument/2006/relationships/image" Target="../media/image104.wmf"/><Relationship Id="rId5" Type="http://schemas.openxmlformats.org/officeDocument/2006/relationships/oleObject" Target="../embeddings/oleObject83.bin"/><Relationship Id="rId10" Type="http://schemas.openxmlformats.org/officeDocument/2006/relationships/image" Target="../media/image79.wmf"/><Relationship Id="rId4" Type="http://schemas.openxmlformats.org/officeDocument/2006/relationships/image" Target="../media/image101.png"/><Relationship Id="rId9" Type="http://schemas.openxmlformats.org/officeDocument/2006/relationships/oleObject" Target="../embeddings/oleObject85.bin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6.xml"/></Relationships>
</file>

<file path=ppt/slides/_rels/slide50.xml.rels><?xml version="1.0" encoding="UTF-8" standalone="yes"?>
<Relationships xmlns="http://schemas.openxmlformats.org/package/2006/relationships"><Relationship Id="rId8" Type="http://schemas.openxmlformats.org/officeDocument/2006/relationships/image" Target="../media/image98.wmf"/><Relationship Id="rId3" Type="http://schemas.openxmlformats.org/officeDocument/2006/relationships/image" Target="../media/image100.png"/><Relationship Id="rId7" Type="http://schemas.openxmlformats.org/officeDocument/2006/relationships/oleObject" Target="../embeddings/oleObject87.bin"/><Relationship Id="rId2" Type="http://schemas.openxmlformats.org/officeDocument/2006/relationships/slideLayout" Target="../slideLayouts/slideLayout6.xml"/><Relationship Id="rId1" Type="http://schemas.openxmlformats.org/officeDocument/2006/relationships/vmlDrawing" Target="../drawings/vmlDrawing27.vml"/><Relationship Id="rId6" Type="http://schemas.openxmlformats.org/officeDocument/2006/relationships/image" Target="../media/image87.wmf"/><Relationship Id="rId5" Type="http://schemas.openxmlformats.org/officeDocument/2006/relationships/oleObject" Target="../embeddings/oleObject86.bin"/><Relationship Id="rId4" Type="http://schemas.openxmlformats.org/officeDocument/2006/relationships/image" Target="../media/image101.png"/></Relationships>
</file>

<file path=ppt/slides/_rels/slide51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6.wmf"/><Relationship Id="rId3" Type="http://schemas.openxmlformats.org/officeDocument/2006/relationships/image" Target="../media/image100.png"/><Relationship Id="rId7" Type="http://schemas.openxmlformats.org/officeDocument/2006/relationships/oleObject" Target="../embeddings/oleObject89.bin"/><Relationship Id="rId2" Type="http://schemas.openxmlformats.org/officeDocument/2006/relationships/slideLayout" Target="../slideLayouts/slideLayout6.xml"/><Relationship Id="rId1" Type="http://schemas.openxmlformats.org/officeDocument/2006/relationships/vmlDrawing" Target="../drawings/vmlDrawing28.vml"/><Relationship Id="rId6" Type="http://schemas.openxmlformats.org/officeDocument/2006/relationships/image" Target="../media/image98.wmf"/><Relationship Id="rId11" Type="http://schemas.openxmlformats.org/officeDocument/2006/relationships/image" Target="../media/image107.wmf"/><Relationship Id="rId5" Type="http://schemas.openxmlformats.org/officeDocument/2006/relationships/oleObject" Target="../embeddings/oleObject88.bin"/><Relationship Id="rId10" Type="http://schemas.openxmlformats.org/officeDocument/2006/relationships/oleObject" Target="../embeddings/oleObject90.bin"/><Relationship Id="rId4" Type="http://schemas.openxmlformats.org/officeDocument/2006/relationships/image" Target="../media/image101.png"/><Relationship Id="rId9" Type="http://schemas.openxmlformats.org/officeDocument/2006/relationships/image" Target="../media/image108.png"/></Relationships>
</file>

<file path=ppt/slides/_rels/slide52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9.wmf"/><Relationship Id="rId3" Type="http://schemas.openxmlformats.org/officeDocument/2006/relationships/image" Target="../media/image100.png"/><Relationship Id="rId7" Type="http://schemas.openxmlformats.org/officeDocument/2006/relationships/oleObject" Target="../embeddings/oleObject92.bin"/><Relationship Id="rId2" Type="http://schemas.openxmlformats.org/officeDocument/2006/relationships/slideLayout" Target="../slideLayouts/slideLayout6.xml"/><Relationship Id="rId1" Type="http://schemas.openxmlformats.org/officeDocument/2006/relationships/vmlDrawing" Target="../drawings/vmlDrawing29.vml"/><Relationship Id="rId6" Type="http://schemas.openxmlformats.org/officeDocument/2006/relationships/image" Target="../media/image98.wmf"/><Relationship Id="rId5" Type="http://schemas.openxmlformats.org/officeDocument/2006/relationships/oleObject" Target="../embeddings/oleObject91.bin"/><Relationship Id="rId4" Type="http://schemas.openxmlformats.org/officeDocument/2006/relationships/image" Target="../media/image101.png"/><Relationship Id="rId9" Type="http://schemas.openxmlformats.org/officeDocument/2006/relationships/image" Target="../media/image108.png"/></Relationships>
</file>

<file path=ppt/slides/_rels/slide53.xml.rels><?xml version="1.0" encoding="UTF-8" standalone="yes"?>
<Relationships xmlns="http://schemas.openxmlformats.org/package/2006/relationships"><Relationship Id="rId8" Type="http://schemas.openxmlformats.org/officeDocument/2006/relationships/image" Target="../media/image98.wmf"/><Relationship Id="rId3" Type="http://schemas.openxmlformats.org/officeDocument/2006/relationships/image" Target="../media/image100.png"/><Relationship Id="rId7" Type="http://schemas.openxmlformats.org/officeDocument/2006/relationships/oleObject" Target="../embeddings/oleObject94.bin"/><Relationship Id="rId2" Type="http://schemas.openxmlformats.org/officeDocument/2006/relationships/slideLayout" Target="../slideLayouts/slideLayout6.xml"/><Relationship Id="rId1" Type="http://schemas.openxmlformats.org/officeDocument/2006/relationships/vmlDrawing" Target="../drawings/vmlDrawing30.vml"/><Relationship Id="rId6" Type="http://schemas.openxmlformats.org/officeDocument/2006/relationships/image" Target="../media/image87.wmf"/><Relationship Id="rId5" Type="http://schemas.openxmlformats.org/officeDocument/2006/relationships/oleObject" Target="../embeddings/oleObject93.bin"/><Relationship Id="rId10" Type="http://schemas.openxmlformats.org/officeDocument/2006/relationships/image" Target="../media/image110.wmf"/><Relationship Id="rId4" Type="http://schemas.openxmlformats.org/officeDocument/2006/relationships/image" Target="../media/image101.png"/><Relationship Id="rId9" Type="http://schemas.openxmlformats.org/officeDocument/2006/relationships/oleObject" Target="../embeddings/oleObject95.bin"/></Relationships>
</file>

<file path=ppt/slides/_rels/slide54.xml.rels><?xml version="1.0" encoding="UTF-8" standalone="yes"?>
<Relationships xmlns="http://schemas.openxmlformats.org/package/2006/relationships"><Relationship Id="rId8" Type="http://schemas.openxmlformats.org/officeDocument/2006/relationships/image" Target="../media/image98.wmf"/><Relationship Id="rId3" Type="http://schemas.openxmlformats.org/officeDocument/2006/relationships/image" Target="../media/image100.png"/><Relationship Id="rId7" Type="http://schemas.openxmlformats.org/officeDocument/2006/relationships/oleObject" Target="../embeddings/oleObject97.bin"/><Relationship Id="rId12" Type="http://schemas.openxmlformats.org/officeDocument/2006/relationships/image" Target="../media/image113.wmf"/><Relationship Id="rId2" Type="http://schemas.openxmlformats.org/officeDocument/2006/relationships/slideLayout" Target="../slideLayouts/slideLayout6.xml"/><Relationship Id="rId1" Type="http://schemas.openxmlformats.org/officeDocument/2006/relationships/vmlDrawing" Target="../drawings/vmlDrawing31.vml"/><Relationship Id="rId6" Type="http://schemas.openxmlformats.org/officeDocument/2006/relationships/image" Target="../media/image111.wmf"/><Relationship Id="rId11" Type="http://schemas.openxmlformats.org/officeDocument/2006/relationships/oleObject" Target="../embeddings/oleObject99.bin"/><Relationship Id="rId5" Type="http://schemas.openxmlformats.org/officeDocument/2006/relationships/oleObject" Target="../embeddings/oleObject96.bin"/><Relationship Id="rId10" Type="http://schemas.openxmlformats.org/officeDocument/2006/relationships/image" Target="../media/image112.wmf"/><Relationship Id="rId4" Type="http://schemas.openxmlformats.org/officeDocument/2006/relationships/image" Target="../media/image101.png"/><Relationship Id="rId9" Type="http://schemas.openxmlformats.org/officeDocument/2006/relationships/oleObject" Target="../embeddings/oleObject98.bin"/></Relationships>
</file>

<file path=ppt/slides/_rels/slide55.xml.rels><?xml version="1.0" encoding="UTF-8" standalone="yes"?>
<Relationships xmlns="http://schemas.openxmlformats.org/package/2006/relationships"><Relationship Id="rId8" Type="http://schemas.openxmlformats.org/officeDocument/2006/relationships/image" Target="../media/image111.wmf"/><Relationship Id="rId3" Type="http://schemas.openxmlformats.org/officeDocument/2006/relationships/oleObject" Target="../embeddings/oleObject100.bin"/><Relationship Id="rId7" Type="http://schemas.openxmlformats.org/officeDocument/2006/relationships/oleObject" Target="../embeddings/oleObject101.bin"/><Relationship Id="rId2" Type="http://schemas.openxmlformats.org/officeDocument/2006/relationships/slideLayout" Target="../slideLayouts/slideLayout6.xml"/><Relationship Id="rId1" Type="http://schemas.openxmlformats.org/officeDocument/2006/relationships/vmlDrawing" Target="../drawings/vmlDrawing32.vml"/><Relationship Id="rId6" Type="http://schemas.openxmlformats.org/officeDocument/2006/relationships/image" Target="../media/image65.png"/><Relationship Id="rId5" Type="http://schemas.openxmlformats.org/officeDocument/2006/relationships/image" Target="../media/image33.emf"/><Relationship Id="rId10" Type="http://schemas.openxmlformats.org/officeDocument/2006/relationships/image" Target="../media/image115.wmf"/><Relationship Id="rId4" Type="http://schemas.openxmlformats.org/officeDocument/2006/relationships/image" Target="../media/image114.wmf"/><Relationship Id="rId9" Type="http://schemas.openxmlformats.org/officeDocument/2006/relationships/oleObject" Target="../embeddings/oleObject102.bin"/></Relationships>
</file>

<file path=ppt/slides/_rels/slide56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105.bin"/><Relationship Id="rId13" Type="http://schemas.openxmlformats.org/officeDocument/2006/relationships/image" Target="../media/image120.wmf"/><Relationship Id="rId3" Type="http://schemas.openxmlformats.org/officeDocument/2006/relationships/image" Target="../media/image4.png"/><Relationship Id="rId7" Type="http://schemas.openxmlformats.org/officeDocument/2006/relationships/image" Target="../media/image117.wmf"/><Relationship Id="rId12" Type="http://schemas.openxmlformats.org/officeDocument/2006/relationships/oleObject" Target="../embeddings/oleObject107.bin"/><Relationship Id="rId2" Type="http://schemas.openxmlformats.org/officeDocument/2006/relationships/slideLayout" Target="../slideLayouts/slideLayout6.xml"/><Relationship Id="rId1" Type="http://schemas.openxmlformats.org/officeDocument/2006/relationships/vmlDrawing" Target="../drawings/vmlDrawing33.vml"/><Relationship Id="rId6" Type="http://schemas.openxmlformats.org/officeDocument/2006/relationships/oleObject" Target="../embeddings/oleObject104.bin"/><Relationship Id="rId11" Type="http://schemas.openxmlformats.org/officeDocument/2006/relationships/image" Target="../media/image119.wmf"/><Relationship Id="rId5" Type="http://schemas.openxmlformats.org/officeDocument/2006/relationships/image" Target="../media/image116.wmf"/><Relationship Id="rId10" Type="http://schemas.openxmlformats.org/officeDocument/2006/relationships/oleObject" Target="../embeddings/oleObject106.bin"/><Relationship Id="rId4" Type="http://schemas.openxmlformats.org/officeDocument/2006/relationships/oleObject" Target="../embeddings/oleObject103.bin"/><Relationship Id="rId9" Type="http://schemas.openxmlformats.org/officeDocument/2006/relationships/image" Target="../media/image118.wmf"/></Relationships>
</file>

<file path=ppt/slides/_rels/slide57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110.bin"/><Relationship Id="rId13" Type="http://schemas.openxmlformats.org/officeDocument/2006/relationships/image" Target="../media/image125.wmf"/><Relationship Id="rId3" Type="http://schemas.openxmlformats.org/officeDocument/2006/relationships/image" Target="../media/image4.png"/><Relationship Id="rId7" Type="http://schemas.openxmlformats.org/officeDocument/2006/relationships/image" Target="../media/image122.wmf"/><Relationship Id="rId12" Type="http://schemas.openxmlformats.org/officeDocument/2006/relationships/oleObject" Target="../embeddings/oleObject112.bin"/><Relationship Id="rId2" Type="http://schemas.openxmlformats.org/officeDocument/2006/relationships/slideLayout" Target="../slideLayouts/slideLayout6.xml"/><Relationship Id="rId1" Type="http://schemas.openxmlformats.org/officeDocument/2006/relationships/vmlDrawing" Target="../drawings/vmlDrawing34.vml"/><Relationship Id="rId6" Type="http://schemas.openxmlformats.org/officeDocument/2006/relationships/oleObject" Target="../embeddings/oleObject109.bin"/><Relationship Id="rId11" Type="http://schemas.openxmlformats.org/officeDocument/2006/relationships/image" Target="../media/image124.wmf"/><Relationship Id="rId5" Type="http://schemas.openxmlformats.org/officeDocument/2006/relationships/image" Target="../media/image121.wmf"/><Relationship Id="rId10" Type="http://schemas.openxmlformats.org/officeDocument/2006/relationships/oleObject" Target="../embeddings/oleObject111.bin"/><Relationship Id="rId4" Type="http://schemas.openxmlformats.org/officeDocument/2006/relationships/oleObject" Target="../embeddings/oleObject108.bin"/><Relationship Id="rId9" Type="http://schemas.openxmlformats.org/officeDocument/2006/relationships/image" Target="../media/image123.wmf"/></Relationships>
</file>

<file path=ppt/slides/_rels/slide58.xml.rels><?xml version="1.0" encoding="UTF-8" standalone="yes"?>
<Relationships xmlns="http://schemas.openxmlformats.org/package/2006/relationships"><Relationship Id="rId8" Type="http://schemas.openxmlformats.org/officeDocument/2006/relationships/image" Target="../media/image5.png"/><Relationship Id="rId3" Type="http://schemas.openxmlformats.org/officeDocument/2006/relationships/image" Target="../media/image4.png"/><Relationship Id="rId7" Type="http://schemas.openxmlformats.org/officeDocument/2006/relationships/image" Target="../media/image122.wmf"/><Relationship Id="rId2" Type="http://schemas.openxmlformats.org/officeDocument/2006/relationships/slideLayout" Target="../slideLayouts/slideLayout6.xml"/><Relationship Id="rId1" Type="http://schemas.openxmlformats.org/officeDocument/2006/relationships/vmlDrawing" Target="../drawings/vmlDrawing35.vml"/><Relationship Id="rId6" Type="http://schemas.openxmlformats.org/officeDocument/2006/relationships/oleObject" Target="../embeddings/oleObject114.bin"/><Relationship Id="rId5" Type="http://schemas.openxmlformats.org/officeDocument/2006/relationships/image" Target="../media/image121.wmf"/><Relationship Id="rId4" Type="http://schemas.openxmlformats.org/officeDocument/2006/relationships/oleObject" Target="../embeddings/oleObject113.bin"/></Relationships>
</file>

<file path=ppt/slides/_rels/slide5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7.png"/><Relationship Id="rId2" Type="http://schemas.openxmlformats.org/officeDocument/2006/relationships/image" Target="../media/image126.png"/><Relationship Id="rId1" Type="http://schemas.openxmlformats.org/officeDocument/2006/relationships/slideLayout" Target="../slideLayouts/slideLayout6.xml"/></Relationships>
</file>

<file path=ppt/slides/_rels/slide6.xml.rels><?xml version="1.0" encoding="UTF-8" standalone="yes"?>
<Relationships xmlns="http://schemas.openxmlformats.org/package/2006/relationships"><Relationship Id="rId8" Type="http://schemas.openxmlformats.org/officeDocument/2006/relationships/image" Target="../media/image9.wmf"/><Relationship Id="rId13" Type="http://schemas.openxmlformats.org/officeDocument/2006/relationships/image" Target="../media/image2.png"/><Relationship Id="rId18" Type="http://schemas.openxmlformats.org/officeDocument/2006/relationships/image" Target="../media/image16.png"/><Relationship Id="rId3" Type="http://schemas.openxmlformats.org/officeDocument/2006/relationships/notesSlide" Target="../notesSlides/notesSlide4.xml"/><Relationship Id="rId7" Type="http://schemas.openxmlformats.org/officeDocument/2006/relationships/oleObject" Target="../embeddings/oleObject2.bin"/><Relationship Id="rId12" Type="http://schemas.openxmlformats.org/officeDocument/2006/relationships/image" Target="../media/image11.wmf"/><Relationship Id="rId17" Type="http://schemas.openxmlformats.org/officeDocument/2006/relationships/image" Target="../media/image12.wmf"/><Relationship Id="rId2" Type="http://schemas.openxmlformats.org/officeDocument/2006/relationships/slideLayout" Target="../slideLayouts/slideLayout7.xml"/><Relationship Id="rId16" Type="http://schemas.openxmlformats.org/officeDocument/2006/relationships/oleObject" Target="../embeddings/oleObject5.bin"/><Relationship Id="rId1" Type="http://schemas.openxmlformats.org/officeDocument/2006/relationships/vmlDrawing" Target="../drawings/vmlDrawing1.vml"/><Relationship Id="rId6" Type="http://schemas.openxmlformats.org/officeDocument/2006/relationships/image" Target="../media/image8.wmf"/><Relationship Id="rId11" Type="http://schemas.openxmlformats.org/officeDocument/2006/relationships/oleObject" Target="../embeddings/oleObject4.bin"/><Relationship Id="rId5" Type="http://schemas.openxmlformats.org/officeDocument/2006/relationships/oleObject" Target="../embeddings/oleObject1.bin"/><Relationship Id="rId15" Type="http://schemas.openxmlformats.org/officeDocument/2006/relationships/image" Target="../media/image15.png"/><Relationship Id="rId10" Type="http://schemas.openxmlformats.org/officeDocument/2006/relationships/image" Target="../media/image10.wmf"/><Relationship Id="rId4" Type="http://schemas.openxmlformats.org/officeDocument/2006/relationships/image" Target="../media/image13.png"/><Relationship Id="rId9" Type="http://schemas.openxmlformats.org/officeDocument/2006/relationships/oleObject" Target="../embeddings/oleObject3.bin"/><Relationship Id="rId14" Type="http://schemas.openxmlformats.org/officeDocument/2006/relationships/image" Target="../media/image14.png"/></Relationships>
</file>

<file path=ppt/slides/_rels/slide6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7.png"/><Relationship Id="rId2" Type="http://schemas.openxmlformats.org/officeDocument/2006/relationships/image" Target="../media/image126.png"/><Relationship Id="rId1" Type="http://schemas.openxmlformats.org/officeDocument/2006/relationships/slideLayout" Target="../slideLayouts/slideLayout6.xml"/><Relationship Id="rId5" Type="http://schemas.openxmlformats.org/officeDocument/2006/relationships/image" Target="../media/image129.png"/><Relationship Id="rId4" Type="http://schemas.openxmlformats.org/officeDocument/2006/relationships/image" Target="../media/image128.png"/></Relationships>
</file>

<file path=ppt/slides/_rels/slide6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7.png"/><Relationship Id="rId7" Type="http://schemas.openxmlformats.org/officeDocument/2006/relationships/image" Target="../media/image131.png"/><Relationship Id="rId2" Type="http://schemas.openxmlformats.org/officeDocument/2006/relationships/image" Target="../media/image126.png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130.png"/><Relationship Id="rId5" Type="http://schemas.openxmlformats.org/officeDocument/2006/relationships/image" Target="../media/image129.png"/><Relationship Id="rId4" Type="http://schemas.openxmlformats.org/officeDocument/2006/relationships/image" Target="../media/image128.png"/></Relationships>
</file>

<file path=ppt/slides/_rels/slide62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2.png"/><Relationship Id="rId3" Type="http://schemas.openxmlformats.org/officeDocument/2006/relationships/image" Target="../media/image127.png"/><Relationship Id="rId7" Type="http://schemas.openxmlformats.org/officeDocument/2006/relationships/image" Target="../media/image131.png"/><Relationship Id="rId2" Type="http://schemas.openxmlformats.org/officeDocument/2006/relationships/image" Target="../media/image126.png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130.png"/><Relationship Id="rId5" Type="http://schemas.openxmlformats.org/officeDocument/2006/relationships/image" Target="../media/image129.png"/><Relationship Id="rId4" Type="http://schemas.openxmlformats.org/officeDocument/2006/relationships/image" Target="../media/image128.png"/></Relationships>
</file>

<file path=ppt/slides/_rels/slide63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2.png"/><Relationship Id="rId3" Type="http://schemas.openxmlformats.org/officeDocument/2006/relationships/image" Target="../media/image127.png"/><Relationship Id="rId7" Type="http://schemas.openxmlformats.org/officeDocument/2006/relationships/image" Target="../media/image131.png"/><Relationship Id="rId2" Type="http://schemas.openxmlformats.org/officeDocument/2006/relationships/image" Target="../media/image126.png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130.png"/><Relationship Id="rId5" Type="http://schemas.openxmlformats.org/officeDocument/2006/relationships/image" Target="../media/image129.png"/><Relationship Id="rId4" Type="http://schemas.openxmlformats.org/officeDocument/2006/relationships/image" Target="../media/image128.png"/></Relationships>
</file>

<file path=ppt/slides/_rels/slide64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32.xml"/><Relationship Id="rId7" Type="http://schemas.openxmlformats.org/officeDocument/2006/relationships/image" Target="../media/image134.wmf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36.vml"/><Relationship Id="rId6" Type="http://schemas.openxmlformats.org/officeDocument/2006/relationships/oleObject" Target="../embeddings/oleObject116.bin"/><Relationship Id="rId5" Type="http://schemas.openxmlformats.org/officeDocument/2006/relationships/image" Target="../media/image133.wmf"/><Relationship Id="rId4" Type="http://schemas.openxmlformats.org/officeDocument/2006/relationships/oleObject" Target="../embeddings/oleObject115.bin"/></Relationships>
</file>

<file path=ppt/slides/_rels/slide65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7.wmf"/><Relationship Id="rId3" Type="http://schemas.openxmlformats.org/officeDocument/2006/relationships/oleObject" Target="../embeddings/oleObject117.bin"/><Relationship Id="rId7" Type="http://schemas.openxmlformats.org/officeDocument/2006/relationships/oleObject" Target="../embeddings/oleObject119.bin"/><Relationship Id="rId12" Type="http://schemas.openxmlformats.org/officeDocument/2006/relationships/image" Target="../media/image139.wmf"/><Relationship Id="rId2" Type="http://schemas.openxmlformats.org/officeDocument/2006/relationships/slideLayout" Target="../slideLayouts/slideLayout6.xml"/><Relationship Id="rId1" Type="http://schemas.openxmlformats.org/officeDocument/2006/relationships/vmlDrawing" Target="../drawings/vmlDrawing37.vml"/><Relationship Id="rId6" Type="http://schemas.openxmlformats.org/officeDocument/2006/relationships/image" Target="../media/image136.wmf"/><Relationship Id="rId11" Type="http://schemas.openxmlformats.org/officeDocument/2006/relationships/oleObject" Target="../embeddings/oleObject121.bin"/><Relationship Id="rId5" Type="http://schemas.openxmlformats.org/officeDocument/2006/relationships/oleObject" Target="../embeddings/oleObject118.bin"/><Relationship Id="rId10" Type="http://schemas.openxmlformats.org/officeDocument/2006/relationships/image" Target="../media/image138.wmf"/><Relationship Id="rId4" Type="http://schemas.openxmlformats.org/officeDocument/2006/relationships/image" Target="../media/image135.wmf"/><Relationship Id="rId9" Type="http://schemas.openxmlformats.org/officeDocument/2006/relationships/oleObject" Target="../embeddings/oleObject120.bin"/></Relationships>
</file>

<file path=ppt/slides/_rels/slide66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22.bin"/><Relationship Id="rId2" Type="http://schemas.openxmlformats.org/officeDocument/2006/relationships/slideLayout" Target="../slideLayouts/slideLayout6.xml"/><Relationship Id="rId1" Type="http://schemas.openxmlformats.org/officeDocument/2006/relationships/vmlDrawing" Target="../drawings/vmlDrawing38.vml"/><Relationship Id="rId6" Type="http://schemas.openxmlformats.org/officeDocument/2006/relationships/image" Target="../media/image141.wmf"/><Relationship Id="rId5" Type="http://schemas.openxmlformats.org/officeDocument/2006/relationships/oleObject" Target="../embeddings/oleObject123.bin"/><Relationship Id="rId4" Type="http://schemas.openxmlformats.org/officeDocument/2006/relationships/image" Target="../media/image140.wmf"/></Relationships>
</file>

<file path=ppt/slides/_rels/slide6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2.png"/><Relationship Id="rId1" Type="http://schemas.openxmlformats.org/officeDocument/2006/relationships/slideLayout" Target="../slideLayouts/slideLayout6.xml"/></Relationships>
</file>

<file path=ppt/slides/_rels/slide6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3.png"/><Relationship Id="rId2" Type="http://schemas.openxmlformats.org/officeDocument/2006/relationships/image" Target="../media/image142.png"/><Relationship Id="rId1" Type="http://schemas.openxmlformats.org/officeDocument/2006/relationships/slideLayout" Target="../slideLayouts/slideLayout6.xml"/><Relationship Id="rId4" Type="http://schemas.openxmlformats.org/officeDocument/2006/relationships/image" Target="../media/image144.png"/></Relationships>
</file>

<file path=ppt/slides/_rels/slide6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5.png"/><Relationship Id="rId2" Type="http://schemas.openxmlformats.org/officeDocument/2006/relationships/image" Target="../media/image142.png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147.png"/><Relationship Id="rId5" Type="http://schemas.openxmlformats.org/officeDocument/2006/relationships/image" Target="../media/image144.png"/><Relationship Id="rId4" Type="http://schemas.openxmlformats.org/officeDocument/2006/relationships/image" Target="../media/image146.png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image" Target="../media/image18.wmf"/><Relationship Id="rId3" Type="http://schemas.openxmlformats.org/officeDocument/2006/relationships/notesSlide" Target="../notesSlides/notesSlide5.xml"/><Relationship Id="rId7" Type="http://schemas.openxmlformats.org/officeDocument/2006/relationships/oleObject" Target="../embeddings/oleObject7.bin"/><Relationship Id="rId12" Type="http://schemas.openxmlformats.org/officeDocument/2006/relationships/image" Target="../media/image15.png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2.vml"/><Relationship Id="rId6" Type="http://schemas.openxmlformats.org/officeDocument/2006/relationships/image" Target="../media/image17.wmf"/><Relationship Id="rId11" Type="http://schemas.openxmlformats.org/officeDocument/2006/relationships/image" Target="../media/image14.png"/><Relationship Id="rId5" Type="http://schemas.openxmlformats.org/officeDocument/2006/relationships/oleObject" Target="../embeddings/oleObject6.bin"/><Relationship Id="rId10" Type="http://schemas.openxmlformats.org/officeDocument/2006/relationships/image" Target="../media/image19.png"/><Relationship Id="rId4" Type="http://schemas.openxmlformats.org/officeDocument/2006/relationships/image" Target="../media/image16.png"/><Relationship Id="rId9" Type="http://schemas.openxmlformats.org/officeDocument/2006/relationships/image" Target="../media/image2.png"/></Relationships>
</file>

<file path=ppt/slides/_rels/slide70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124.bin"/><Relationship Id="rId3" Type="http://schemas.openxmlformats.org/officeDocument/2006/relationships/image" Target="../media/image142.png"/><Relationship Id="rId7" Type="http://schemas.openxmlformats.org/officeDocument/2006/relationships/image" Target="../media/image147.png"/><Relationship Id="rId2" Type="http://schemas.openxmlformats.org/officeDocument/2006/relationships/slideLayout" Target="../slideLayouts/slideLayout6.xml"/><Relationship Id="rId1" Type="http://schemas.openxmlformats.org/officeDocument/2006/relationships/vmlDrawing" Target="../drawings/vmlDrawing39.vml"/><Relationship Id="rId6" Type="http://schemas.openxmlformats.org/officeDocument/2006/relationships/image" Target="../media/image144.png"/><Relationship Id="rId5" Type="http://schemas.openxmlformats.org/officeDocument/2006/relationships/image" Target="../media/image146.png"/><Relationship Id="rId4" Type="http://schemas.openxmlformats.org/officeDocument/2006/relationships/image" Target="../media/image145.png"/><Relationship Id="rId9" Type="http://schemas.openxmlformats.org/officeDocument/2006/relationships/image" Target="../media/image148.wmf"/></Relationships>
</file>

<file path=ppt/slides/_rels/slide71.xml.rels><?xml version="1.0" encoding="UTF-8" standalone="yes"?>
<Relationships xmlns="http://schemas.openxmlformats.org/package/2006/relationships"><Relationship Id="rId8" Type="http://schemas.openxmlformats.org/officeDocument/2006/relationships/image" Target="../media/image144.png"/><Relationship Id="rId3" Type="http://schemas.openxmlformats.org/officeDocument/2006/relationships/oleObject" Target="../embeddings/oleObject125.bin"/><Relationship Id="rId7" Type="http://schemas.openxmlformats.org/officeDocument/2006/relationships/image" Target="../media/image147.png"/><Relationship Id="rId2" Type="http://schemas.openxmlformats.org/officeDocument/2006/relationships/slideLayout" Target="../slideLayouts/slideLayout6.xml"/><Relationship Id="rId1" Type="http://schemas.openxmlformats.org/officeDocument/2006/relationships/vmlDrawing" Target="../drawings/vmlDrawing40.vml"/><Relationship Id="rId6" Type="http://schemas.openxmlformats.org/officeDocument/2006/relationships/image" Target="../media/image145.png"/><Relationship Id="rId5" Type="http://schemas.openxmlformats.org/officeDocument/2006/relationships/image" Target="../media/image142.png"/><Relationship Id="rId4" Type="http://schemas.openxmlformats.org/officeDocument/2006/relationships/image" Target="../media/image148.wmf"/></Relationships>
</file>

<file path=ppt/slides/_rels/slide7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4.png"/><Relationship Id="rId2" Type="http://schemas.openxmlformats.org/officeDocument/2006/relationships/image" Target="../media/image145.png"/><Relationship Id="rId1" Type="http://schemas.openxmlformats.org/officeDocument/2006/relationships/slideLayout" Target="../slideLayouts/slideLayout6.xml"/><Relationship Id="rId4" Type="http://schemas.openxmlformats.org/officeDocument/2006/relationships/image" Target="../media/image147.png"/></Relationships>
</file>

<file path=ppt/slides/_rels/slide7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9.png"/><Relationship Id="rId2" Type="http://schemas.openxmlformats.org/officeDocument/2006/relationships/image" Target="../media/image145.png"/><Relationship Id="rId1" Type="http://schemas.openxmlformats.org/officeDocument/2006/relationships/slideLayout" Target="../slideLayouts/slideLayout6.xml"/><Relationship Id="rId4" Type="http://schemas.openxmlformats.org/officeDocument/2006/relationships/image" Target="../media/image150.png"/></Relationships>
</file>

<file path=ppt/slides/_rels/slide7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1.png"/><Relationship Id="rId2" Type="http://schemas.openxmlformats.org/officeDocument/2006/relationships/image" Target="../media/image130.png"/><Relationship Id="rId1" Type="http://schemas.openxmlformats.org/officeDocument/2006/relationships/slideLayout" Target="../slideLayouts/slideLayout6.xml"/></Relationships>
</file>

<file path=ppt/slides/_rels/slide7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7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26.bin"/><Relationship Id="rId2" Type="http://schemas.openxmlformats.org/officeDocument/2006/relationships/slideLayout" Target="../slideLayouts/slideLayout6.xml"/><Relationship Id="rId1" Type="http://schemas.openxmlformats.org/officeDocument/2006/relationships/vmlDrawing" Target="../drawings/vmlDrawing41.vml"/><Relationship Id="rId4" Type="http://schemas.openxmlformats.org/officeDocument/2006/relationships/image" Target="../media/image151.wmf"/></Relationships>
</file>

<file path=ppt/slides/_rels/slide7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.png"/><Relationship Id="rId2" Type="http://schemas.openxmlformats.org/officeDocument/2006/relationships/image" Target="../media/image23.png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154.png"/><Relationship Id="rId5" Type="http://schemas.openxmlformats.org/officeDocument/2006/relationships/image" Target="../media/image153.png"/><Relationship Id="rId4" Type="http://schemas.openxmlformats.org/officeDocument/2006/relationships/image" Target="../media/image152.png"/></Relationships>
</file>

<file path=ppt/slides/_rels/slide8.xml.rels><?xml version="1.0" encoding="UTF-8" standalone="yes"?>
<Relationships xmlns="http://schemas.openxmlformats.org/package/2006/relationships"><Relationship Id="rId8" Type="http://schemas.openxmlformats.org/officeDocument/2006/relationships/image" Target="../media/image16.png"/><Relationship Id="rId3" Type="http://schemas.openxmlformats.org/officeDocument/2006/relationships/notesSlide" Target="../notesSlides/notesSlide6.xml"/><Relationship Id="rId7" Type="http://schemas.openxmlformats.org/officeDocument/2006/relationships/image" Target="../media/image15.png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3.vml"/><Relationship Id="rId6" Type="http://schemas.openxmlformats.org/officeDocument/2006/relationships/image" Target="../media/image14.png"/><Relationship Id="rId5" Type="http://schemas.openxmlformats.org/officeDocument/2006/relationships/image" Target="../media/image20.wmf"/><Relationship Id="rId4" Type="http://schemas.openxmlformats.org/officeDocument/2006/relationships/oleObject" Target="../embeddings/oleObject8.bin"/><Relationship Id="rId9" Type="http://schemas.openxmlformats.org/officeDocument/2006/relationships/image" Target="../media/image2.png"/></Relationships>
</file>

<file path=ppt/slides/_rels/slide8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png"/><Relationship Id="rId2" Type="http://schemas.openxmlformats.org/officeDocument/2006/relationships/image" Target="../media/image155.png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156.png"/><Relationship Id="rId5" Type="http://schemas.openxmlformats.org/officeDocument/2006/relationships/image" Target="../media/image30.png"/><Relationship Id="rId4" Type="http://schemas.openxmlformats.org/officeDocument/2006/relationships/image" Target="../media/image152.png"/></Relationships>
</file>

<file path=ppt/slides/_rels/slide8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6.png"/><Relationship Id="rId2" Type="http://schemas.openxmlformats.org/officeDocument/2006/relationships/image" Target="../media/image155.png"/><Relationship Id="rId1" Type="http://schemas.openxmlformats.org/officeDocument/2006/relationships/slideLayout" Target="../slideLayouts/slideLayout6.xml"/></Relationships>
</file>

<file path=ppt/slides/_rels/slide8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6.png"/><Relationship Id="rId2" Type="http://schemas.openxmlformats.org/officeDocument/2006/relationships/image" Target="../media/image155.png"/><Relationship Id="rId1" Type="http://schemas.openxmlformats.org/officeDocument/2006/relationships/slideLayout" Target="../slideLayouts/slideLayout6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png"/><Relationship Id="rId2" Type="http://schemas.openxmlformats.org/officeDocument/2006/relationships/image" Target="../media/image21.png"/><Relationship Id="rId1" Type="http://schemas.openxmlformats.org/officeDocument/2006/relationships/slideLayout" Target="../slideLayouts/slideLayout6.xml"/></Relationships>
</file>

<file path=ppt/slides/_rels/slide9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9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7.png"/><Relationship Id="rId1" Type="http://schemas.openxmlformats.org/officeDocument/2006/relationships/slideLayout" Target="../slideLayouts/slideLayout7.xml"/></Relationships>
</file>

<file path=ppt/slides/_rels/slide9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8.png"/><Relationship Id="rId1" Type="http://schemas.openxmlformats.org/officeDocument/2006/relationships/slideLayout" Target="../slideLayouts/slideLayout6.xml"/></Relationships>
</file>

<file path=ppt/slides/_rels/slide9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9.png"/><Relationship Id="rId1" Type="http://schemas.openxmlformats.org/officeDocument/2006/relationships/slideLayout" Target="../slideLayouts/slideLayout7.xml"/></Relationships>
</file>

<file path=ppt/slides/_rels/slide9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0.png"/><Relationship Id="rId1" Type="http://schemas.openxmlformats.org/officeDocument/2006/relationships/slideLayout" Target="../slideLayouts/slideLayout4.xml"/></Relationships>
</file>

<file path=ppt/slides/_rels/slide9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2.png"/><Relationship Id="rId2" Type="http://schemas.openxmlformats.org/officeDocument/2006/relationships/image" Target="../media/image161.png"/><Relationship Id="rId1" Type="http://schemas.openxmlformats.org/officeDocument/2006/relationships/slideLayout" Target="../slideLayouts/slideLayout4.xml"/></Relationships>
</file>

<file path=ppt/slides/_rels/slide9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2.png"/><Relationship Id="rId2" Type="http://schemas.openxmlformats.org/officeDocument/2006/relationships/slideLayout" Target="../slideLayouts/slideLayout4.xml"/><Relationship Id="rId1" Type="http://schemas.openxmlformats.org/officeDocument/2006/relationships/vmlDrawing" Target="../drawings/vmlDrawing42.vml"/><Relationship Id="rId6" Type="http://schemas.openxmlformats.org/officeDocument/2006/relationships/image" Target="../media/image163.wmf"/><Relationship Id="rId5" Type="http://schemas.openxmlformats.org/officeDocument/2006/relationships/oleObject" Target="../embeddings/oleObject127.bin"/><Relationship Id="rId4" Type="http://schemas.openxmlformats.org/officeDocument/2006/relationships/image" Target="../media/image164.png"/></Relationships>
</file>

<file path=ppt/slides/_rels/slide9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2.png"/><Relationship Id="rId2" Type="http://schemas.openxmlformats.org/officeDocument/2006/relationships/slideLayout" Target="../slideLayouts/slideLayout4.xml"/><Relationship Id="rId1" Type="http://schemas.openxmlformats.org/officeDocument/2006/relationships/vmlDrawing" Target="../drawings/vmlDrawing43.vml"/><Relationship Id="rId6" Type="http://schemas.openxmlformats.org/officeDocument/2006/relationships/image" Target="../media/image163.wmf"/><Relationship Id="rId5" Type="http://schemas.openxmlformats.org/officeDocument/2006/relationships/oleObject" Target="../embeddings/oleObject128.bin"/><Relationship Id="rId4" Type="http://schemas.openxmlformats.org/officeDocument/2006/relationships/image" Target="../media/image164.png"/></Relationships>
</file>

<file path=ppt/slides/_rels/slide9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2.png"/><Relationship Id="rId2" Type="http://schemas.openxmlformats.org/officeDocument/2006/relationships/slideLayout" Target="../slideLayouts/slideLayout4.xml"/><Relationship Id="rId1" Type="http://schemas.openxmlformats.org/officeDocument/2006/relationships/vmlDrawing" Target="../drawings/vmlDrawing44.vml"/><Relationship Id="rId6" Type="http://schemas.openxmlformats.org/officeDocument/2006/relationships/image" Target="../media/image163.wmf"/><Relationship Id="rId5" Type="http://schemas.openxmlformats.org/officeDocument/2006/relationships/oleObject" Target="../embeddings/oleObject129.bin"/><Relationship Id="rId4" Type="http://schemas.openxmlformats.org/officeDocument/2006/relationships/image" Target="../media/image164.png"/></Relationships>
</file>

<file path=ppt/slides/_rels/slide99.xml.rels><?xml version="1.0" encoding="UTF-8" standalone="yes"?>
<Relationships xmlns="http://schemas.openxmlformats.org/package/2006/relationships"><Relationship Id="rId8" Type="http://schemas.openxmlformats.org/officeDocument/2006/relationships/image" Target="../media/image163.wmf"/><Relationship Id="rId3" Type="http://schemas.openxmlformats.org/officeDocument/2006/relationships/image" Target="../media/image162.png"/><Relationship Id="rId7" Type="http://schemas.openxmlformats.org/officeDocument/2006/relationships/oleObject" Target="../embeddings/oleObject131.bin"/><Relationship Id="rId2" Type="http://schemas.openxmlformats.org/officeDocument/2006/relationships/slideLayout" Target="../slideLayouts/slideLayout4.xml"/><Relationship Id="rId1" Type="http://schemas.openxmlformats.org/officeDocument/2006/relationships/vmlDrawing" Target="../drawings/vmlDrawing45.vml"/><Relationship Id="rId6" Type="http://schemas.openxmlformats.org/officeDocument/2006/relationships/image" Target="../media/image165.wmf"/><Relationship Id="rId5" Type="http://schemas.openxmlformats.org/officeDocument/2006/relationships/oleObject" Target="../embeddings/oleObject130.bin"/><Relationship Id="rId4" Type="http://schemas.openxmlformats.org/officeDocument/2006/relationships/image" Target="../media/image164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Rectangle 29"/>
          <p:cNvSpPr>
            <a:spLocks noChangeArrowheads="1"/>
          </p:cNvSpPr>
          <p:nvPr/>
        </p:nvSpPr>
        <p:spPr bwMode="auto">
          <a:xfrm>
            <a:off x="711200" y="2001838"/>
            <a:ext cx="4241800" cy="4400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>
              <a:buFont typeface="Arial" charset="0"/>
              <a:buChar char="•"/>
            </a:pPr>
            <a:r>
              <a:rPr lang="en-US" altLang="en-US" sz="2000">
                <a:sym typeface="Symbol" pitchFamily="18" charset="2"/>
                <a:hlinkClick r:id="rId3" action="ppaction://hlinksldjump"/>
              </a:rPr>
              <a:t>Sum of  Sine/Cosine Functions</a:t>
            </a:r>
            <a:endParaRPr lang="en-US" altLang="en-US" sz="2000">
              <a:sym typeface="Symbol" pitchFamily="18" charset="2"/>
            </a:endParaRPr>
          </a:p>
          <a:p>
            <a:pPr algn="l" eaLnBrk="1" hangingPunct="1">
              <a:buFont typeface="Arial" charset="0"/>
              <a:buChar char="•"/>
            </a:pPr>
            <a:r>
              <a:rPr lang="en-US" altLang="en-US" sz="2000">
                <a:sym typeface="Symbol" pitchFamily="18" charset="2"/>
                <a:hlinkClick r:id="rId4" action="ppaction://hlinksldjump"/>
              </a:rPr>
              <a:t>A Pulse, Linearity, &amp; Periodic</a:t>
            </a:r>
            <a:endParaRPr lang="en-US" altLang="en-US" sz="2000">
              <a:sym typeface="Symbol" pitchFamily="18" charset="2"/>
            </a:endParaRPr>
          </a:p>
          <a:p>
            <a:pPr algn="l" eaLnBrk="1" hangingPunct="1">
              <a:buFont typeface="Arial" charset="0"/>
              <a:buChar char="•"/>
            </a:pPr>
            <a:r>
              <a:rPr lang="en-US" altLang="en-US" sz="2000">
                <a:sym typeface="Symbol" pitchFamily="18" charset="2"/>
                <a:hlinkClick r:id="rId5" action="ppaction://hlinksldjump"/>
              </a:rPr>
              <a:t>Duality</a:t>
            </a:r>
            <a:endParaRPr lang="en-US" altLang="en-US" sz="2000">
              <a:sym typeface="Symbol" pitchFamily="18" charset="2"/>
            </a:endParaRPr>
          </a:p>
          <a:p>
            <a:pPr algn="l" eaLnBrk="1" hangingPunct="1">
              <a:buFont typeface="Arial" charset="0"/>
              <a:buChar char="•"/>
            </a:pPr>
            <a:r>
              <a:rPr lang="en-US" altLang="en-US" sz="2000">
                <a:sym typeface="Symbol" pitchFamily="18" charset="2"/>
                <a:hlinkClick r:id="rId4" action="ppaction://hlinksldjump"/>
              </a:rPr>
              <a:t>Change of Basis</a:t>
            </a:r>
            <a:endParaRPr lang="en-US" altLang="en-US" sz="2000">
              <a:sym typeface="Symbol" pitchFamily="18" charset="2"/>
            </a:endParaRPr>
          </a:p>
          <a:p>
            <a:pPr algn="l" eaLnBrk="1" hangingPunct="1">
              <a:buFont typeface="Arial" charset="0"/>
              <a:buChar char="•"/>
            </a:pPr>
            <a:r>
              <a:rPr lang="en-US" altLang="en-US" sz="2000">
                <a:sym typeface="Symbol" pitchFamily="18" charset="2"/>
                <a:hlinkClick r:id="rId6" action="ppaction://hlinksldjump"/>
              </a:rPr>
              <a:t>Orthogonal Basis</a:t>
            </a:r>
            <a:endParaRPr lang="en-US" altLang="en-US" sz="2000">
              <a:sym typeface="Symbol" pitchFamily="18" charset="2"/>
            </a:endParaRPr>
          </a:p>
          <a:p>
            <a:pPr algn="l" eaLnBrk="1" hangingPunct="1">
              <a:buFont typeface="Arial" charset="0"/>
              <a:buChar char="•"/>
            </a:pPr>
            <a:r>
              <a:rPr lang="en-US" altLang="en-US" sz="2000">
                <a:sym typeface="Symbol" pitchFamily="18" charset="2"/>
                <a:hlinkClick r:id="rId7" action="ppaction://hlinksldjump"/>
              </a:rPr>
              <a:t>Rectangular vs Polar vs Complex</a:t>
            </a:r>
            <a:endParaRPr lang="en-US" altLang="en-US" sz="2000">
              <a:sym typeface="Symbol" pitchFamily="18" charset="2"/>
            </a:endParaRPr>
          </a:p>
          <a:p>
            <a:pPr algn="l" eaLnBrk="1" hangingPunct="1">
              <a:buFont typeface="Arial" charset="0"/>
              <a:buChar char="•"/>
            </a:pPr>
            <a:r>
              <a:rPr lang="en-US" altLang="en-US" sz="2000">
                <a:sym typeface="Symbol" pitchFamily="18" charset="2"/>
                <a:hlinkClick r:id="rId8" action="ppaction://hlinksldjump"/>
              </a:rPr>
              <a:t>Continuous Functions</a:t>
            </a:r>
            <a:endParaRPr lang="en-US" altLang="en-US" sz="2000">
              <a:sym typeface="Symbol" pitchFamily="18" charset="2"/>
            </a:endParaRPr>
          </a:p>
          <a:p>
            <a:pPr algn="l" eaLnBrk="1" hangingPunct="1">
              <a:buFont typeface="Arial" charset="0"/>
              <a:buChar char="•"/>
            </a:pPr>
            <a:r>
              <a:rPr lang="en-US" altLang="en-US" sz="2000">
                <a:sym typeface="Symbol" pitchFamily="18" charset="2"/>
                <a:hlinkClick r:id="rId9" action="ppaction://hlinksldjump"/>
              </a:rPr>
              <a:t>Radio Signal</a:t>
            </a:r>
            <a:endParaRPr lang="en-US" altLang="en-US" sz="2000">
              <a:sym typeface="Symbol" pitchFamily="18" charset="2"/>
            </a:endParaRPr>
          </a:p>
          <a:p>
            <a:pPr algn="l" eaLnBrk="1" hangingPunct="1">
              <a:buFont typeface="Arial" charset="0"/>
              <a:buChar char="•"/>
            </a:pPr>
            <a:r>
              <a:rPr lang="en-US" altLang="en-US" sz="2000">
                <a:sym typeface="Symbol" pitchFamily="18" charset="2"/>
                <a:hlinkClick r:id="rId10" action="ppaction://hlinksldjump"/>
              </a:rPr>
              <a:t>Convolution</a:t>
            </a:r>
            <a:endParaRPr lang="en-US" altLang="en-US" sz="2000">
              <a:sym typeface="Symbol" pitchFamily="18" charset="2"/>
            </a:endParaRPr>
          </a:p>
          <a:p>
            <a:pPr algn="l" eaLnBrk="1" hangingPunct="1">
              <a:buFont typeface="Arial" charset="0"/>
              <a:buChar char="•"/>
            </a:pPr>
            <a:r>
              <a:rPr lang="en-US" altLang="en-US" sz="2000">
                <a:sym typeface="Symbol" pitchFamily="18" charset="2"/>
                <a:hlinkClick r:id="rId11" action="ppaction://hlinksldjump"/>
              </a:rPr>
              <a:t>Linear Filter</a:t>
            </a:r>
            <a:endParaRPr lang="en-US" altLang="en-US" sz="2000">
              <a:sym typeface="Symbol" pitchFamily="18" charset="2"/>
            </a:endParaRPr>
          </a:p>
          <a:p>
            <a:pPr algn="l" eaLnBrk="1" hangingPunct="1">
              <a:buFont typeface="Arial" charset="0"/>
              <a:buChar char="•"/>
            </a:pPr>
            <a:r>
              <a:rPr lang="en-US" altLang="en-US" sz="2000">
                <a:sym typeface="Symbol" pitchFamily="18" charset="2"/>
                <a:hlinkClick r:id="rId12" action="ppaction://hlinksldjump"/>
              </a:rPr>
              <a:t>  *</a:t>
            </a:r>
            <a:endParaRPr lang="en-US" altLang="en-US" sz="2000">
              <a:sym typeface="Symbol" pitchFamily="18" charset="2"/>
            </a:endParaRPr>
          </a:p>
          <a:p>
            <a:pPr algn="l" eaLnBrk="1" hangingPunct="1">
              <a:buFont typeface="Arial" charset="0"/>
              <a:buChar char="•"/>
            </a:pPr>
            <a:r>
              <a:rPr lang="en-US" altLang="en-US" sz="2000">
                <a:sym typeface="Symbol" pitchFamily="18" charset="2"/>
                <a:hlinkClick r:id="rId13" action="ppaction://hlinksldjump"/>
              </a:rPr>
              <a:t>FFT in nlogn Time</a:t>
            </a:r>
            <a:endParaRPr lang="en-US" altLang="en-US" sz="2000">
              <a:sym typeface="Symbol" pitchFamily="18" charset="2"/>
            </a:endParaRPr>
          </a:p>
          <a:p>
            <a:pPr algn="l" eaLnBrk="1" hangingPunct="1">
              <a:buFont typeface="Arial" charset="0"/>
              <a:buChar char="•"/>
            </a:pPr>
            <a:r>
              <a:rPr lang="en-US" altLang="en-US" sz="2000">
                <a:sym typeface="Symbol" pitchFamily="18" charset="2"/>
                <a:hlinkClick r:id="rId14" action="ppaction://hlinksldjump"/>
              </a:rPr>
              <a:t>FFT Code</a:t>
            </a:r>
            <a:endParaRPr lang="en-US" altLang="en-US" sz="2000">
              <a:sym typeface="Symbol" pitchFamily="18" charset="2"/>
            </a:endParaRPr>
          </a:p>
          <a:p>
            <a:pPr algn="l" eaLnBrk="1" hangingPunct="1">
              <a:buFont typeface="Arial" charset="0"/>
              <a:buChar char="•"/>
            </a:pPr>
            <a:r>
              <a:rPr lang="en-US" altLang="en-US" sz="2000">
                <a:sym typeface="Symbol" pitchFamily="18" charset="2"/>
                <a:hlinkClick r:id="rId15" action="ppaction://hlinksldjump"/>
              </a:rPr>
              <a:t>FFT Butterfly</a:t>
            </a:r>
            <a:endParaRPr lang="en-US" altLang="en-US" sz="2000">
              <a:sym typeface="Symbol" pitchFamily="18" charset="2"/>
            </a:endParaRPr>
          </a:p>
        </p:txBody>
      </p:sp>
      <p:sp>
        <p:nvSpPr>
          <p:cNvPr id="2051" name="Rectangle 2"/>
          <p:cNvSpPr txBox="1">
            <a:spLocks noChangeArrowheads="1"/>
          </p:cNvSpPr>
          <p:nvPr/>
        </p:nvSpPr>
        <p:spPr bwMode="auto">
          <a:xfrm>
            <a:off x="1219200" y="744538"/>
            <a:ext cx="6781800" cy="1066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4400">
                <a:solidFill>
                  <a:schemeClr val="tx2"/>
                </a:solidFill>
              </a:rPr>
              <a:t>Fourier </a:t>
            </a:r>
            <a:br>
              <a:rPr lang="en-US" altLang="en-US" sz="4400">
                <a:solidFill>
                  <a:schemeClr val="tx2"/>
                </a:solidFill>
              </a:rPr>
            </a:br>
            <a:r>
              <a:rPr lang="en-US" altLang="en-US" sz="4400">
                <a:solidFill>
                  <a:schemeClr val="tx2"/>
                </a:solidFill>
              </a:rPr>
              <a:t>Transformations </a:t>
            </a:r>
          </a:p>
        </p:txBody>
      </p:sp>
      <p:sp>
        <p:nvSpPr>
          <p:cNvPr id="6" name="Rectangle 3"/>
          <p:cNvSpPr txBox="1">
            <a:spLocks noChangeArrowheads="1"/>
          </p:cNvSpPr>
          <p:nvPr/>
        </p:nvSpPr>
        <p:spPr>
          <a:xfrm>
            <a:off x="6858000" y="5559425"/>
            <a:ext cx="2462213" cy="762000"/>
          </a:xfrm>
          <a:prstGeom prst="rect">
            <a:avLst/>
          </a:prstGeom>
        </p:spPr>
        <p:txBody>
          <a:bodyPr/>
          <a:lstStyle/>
          <a:p>
            <a:pPr marL="342900" indent="-342900">
              <a:spcBef>
                <a:spcPct val="20000"/>
              </a:spcBef>
              <a:defRPr/>
            </a:pPr>
            <a:r>
              <a:rPr lang="en-US" sz="2400" b="1" kern="0" dirty="0">
                <a:solidFill>
                  <a:schemeClr val="tx2"/>
                </a:solidFill>
                <a:latin typeface="+mn-lt"/>
              </a:rPr>
              <a:t>Jeff Edmonds </a:t>
            </a:r>
          </a:p>
          <a:p>
            <a:pPr marL="342900" indent="-342900">
              <a:spcBef>
                <a:spcPct val="20000"/>
              </a:spcBef>
              <a:defRPr/>
            </a:pPr>
            <a:r>
              <a:rPr lang="en-US" sz="2400" b="1" kern="0" dirty="0">
                <a:solidFill>
                  <a:schemeClr val="tx2"/>
                </a:solidFill>
                <a:latin typeface="+mn-lt"/>
              </a:rPr>
              <a:t>York University</a:t>
            </a:r>
            <a:endParaRPr lang="en-US" sz="3200" kern="0" dirty="0">
              <a:latin typeface="+mn-lt"/>
            </a:endParaRPr>
          </a:p>
        </p:txBody>
      </p:sp>
      <p:sp>
        <p:nvSpPr>
          <p:cNvPr id="2053" name="Text Box 5"/>
          <p:cNvSpPr txBox="1">
            <a:spLocks noChangeArrowheads="1"/>
          </p:cNvSpPr>
          <p:nvPr/>
        </p:nvSpPr>
        <p:spPr bwMode="auto">
          <a:xfrm>
            <a:off x="7010400" y="6397625"/>
            <a:ext cx="2276475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274301" tIns="45717" rIns="274301" bIns="45717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2400" b="1">
                <a:solidFill>
                  <a:schemeClr val="accent2"/>
                </a:solidFill>
                <a:latin typeface="Comic Sans MS" pitchFamily="66" charset="0"/>
              </a:rPr>
              <a:t>COSC 6111</a:t>
            </a:r>
            <a:endParaRPr lang="en-US" altLang="en-US" sz="2400">
              <a:solidFill>
                <a:schemeClr val="accent2"/>
              </a:solidFill>
              <a:latin typeface="Arial Rounded MT Bold" pitchFamily="34" charset="0"/>
            </a:endParaRPr>
          </a:p>
        </p:txBody>
      </p:sp>
      <p:sp>
        <p:nvSpPr>
          <p:cNvPr id="2054" name="WordArt 7"/>
          <p:cNvSpPr>
            <a:spLocks noChangeArrowheads="1" noChangeShapeType="1" noTextEdit="1"/>
          </p:cNvSpPr>
          <p:nvPr/>
        </p:nvSpPr>
        <p:spPr bwMode="auto">
          <a:xfrm>
            <a:off x="2057400" y="152400"/>
            <a:ext cx="5257800" cy="685800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319"/>
              </a:avLst>
            </a:prstTxWarp>
          </a:bodyPr>
          <a:lstStyle/>
          <a:p>
            <a:r>
              <a:rPr lang="en-US" sz="1050" kern="10">
                <a:ln w="6350">
                  <a:solidFill>
                    <a:schemeClr val="accent2"/>
                  </a:solidFill>
                  <a:round/>
                  <a:headEnd/>
                  <a:tailEnd/>
                </a:ln>
                <a:solidFill>
                  <a:schemeClr val="tx2"/>
                </a:solidFill>
                <a:effectLst>
                  <a:outerShdw dist="35921" dir="2700000" algn="ctr" rotWithShape="0">
                    <a:srgbClr val="808080"/>
                  </a:outerShdw>
                </a:effectLst>
                <a:latin typeface="Arial"/>
                <a:cs typeface="Arial"/>
              </a:rPr>
              <a:t>Grad Algorithms</a:t>
            </a:r>
          </a:p>
        </p:txBody>
      </p:sp>
      <p:sp>
        <p:nvSpPr>
          <p:cNvPr id="2055" name="Rectangle 8"/>
          <p:cNvSpPr>
            <a:spLocks noChangeArrowheads="1"/>
          </p:cNvSpPr>
          <p:nvPr/>
        </p:nvSpPr>
        <p:spPr bwMode="auto">
          <a:xfrm>
            <a:off x="4749800" y="1998663"/>
            <a:ext cx="4241800" cy="2862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>
              <a:buFont typeface="Arial" charset="0"/>
              <a:buChar char="•"/>
            </a:pPr>
            <a:r>
              <a:rPr lang="en-US" altLang="en-US" sz="2000">
                <a:sym typeface="Symbol" pitchFamily="18" charset="2"/>
                <a:hlinkClick r:id="rId16" action="ppaction://hlinksldjump"/>
              </a:rPr>
              <a:t>JPG</a:t>
            </a:r>
            <a:endParaRPr lang="en-US" altLang="en-US" sz="2000">
              <a:sym typeface="Symbol" pitchFamily="18" charset="2"/>
            </a:endParaRPr>
          </a:p>
          <a:p>
            <a:pPr algn="l" eaLnBrk="1" hangingPunct="1">
              <a:buFont typeface="Arial" charset="0"/>
              <a:buChar char="•"/>
            </a:pPr>
            <a:r>
              <a:rPr lang="en-US" altLang="en-US" sz="2000">
                <a:sym typeface="Symbol" pitchFamily="18" charset="2"/>
                <a:hlinkClick r:id="rId17" action="ppaction://hlinksldjump"/>
              </a:rPr>
              <a:t>Polynomial Basis</a:t>
            </a:r>
            <a:endParaRPr lang="en-US" altLang="en-US" sz="2000">
              <a:sym typeface="Symbol" pitchFamily="18" charset="2"/>
            </a:endParaRPr>
          </a:p>
          <a:p>
            <a:pPr algn="l" eaLnBrk="1" hangingPunct="1">
              <a:buFont typeface="Arial" charset="0"/>
              <a:buChar char="•"/>
            </a:pPr>
            <a:r>
              <a:rPr lang="en-US" altLang="en-US" sz="2000">
                <a:sym typeface="Symbol" pitchFamily="18" charset="2"/>
                <a:hlinkClick r:id="rId18" action="ppaction://hlinksldjump"/>
              </a:rPr>
              <a:t>Evaluating &amp; Interpolating</a:t>
            </a:r>
            <a:endParaRPr lang="en-US" altLang="en-US" sz="2000">
              <a:sym typeface="Symbol" pitchFamily="18" charset="2"/>
            </a:endParaRPr>
          </a:p>
          <a:p>
            <a:pPr algn="l" eaLnBrk="1" hangingPunct="1">
              <a:buFont typeface="Arial" charset="0"/>
              <a:buChar char="•"/>
            </a:pPr>
            <a:r>
              <a:rPr lang="en-US" altLang="en-US" sz="2000">
                <a:sym typeface="Symbol" pitchFamily="18" charset="2"/>
                <a:hlinkClick r:id="rId19" action="ppaction://hlinksldjump"/>
              </a:rPr>
              <a:t>FFT in nlogn Time</a:t>
            </a:r>
            <a:endParaRPr lang="en-US" altLang="en-US" sz="2000">
              <a:sym typeface="Symbol" pitchFamily="18" charset="2"/>
            </a:endParaRPr>
          </a:p>
          <a:p>
            <a:pPr algn="l" eaLnBrk="1" hangingPunct="1">
              <a:buFont typeface="Arial" charset="0"/>
              <a:buChar char="•"/>
            </a:pPr>
            <a:r>
              <a:rPr lang="en-US" altLang="en-US" sz="2000">
                <a:sym typeface="Symbol" pitchFamily="18" charset="2"/>
                <a:hlinkClick r:id="rId20" action="ppaction://hlinksldjump"/>
              </a:rPr>
              <a:t>Roots of Unity</a:t>
            </a:r>
            <a:endParaRPr lang="en-US" altLang="en-US" sz="2000">
              <a:sym typeface="Symbol" pitchFamily="18" charset="2"/>
            </a:endParaRPr>
          </a:p>
          <a:p>
            <a:pPr algn="l" eaLnBrk="1" hangingPunct="1">
              <a:buFont typeface="Arial" charset="0"/>
              <a:buChar char="•"/>
            </a:pPr>
            <a:r>
              <a:rPr lang="en-US" altLang="en-US" sz="2000">
                <a:sym typeface="Symbol" pitchFamily="18" charset="2"/>
                <a:hlinkClick r:id="rId21" action="ppaction://hlinksldjump"/>
              </a:rPr>
              <a:t>Same FFT Code &amp; Butterfly</a:t>
            </a:r>
            <a:endParaRPr lang="en-US" altLang="en-US" sz="2000">
              <a:sym typeface="Symbol" pitchFamily="18" charset="2"/>
            </a:endParaRPr>
          </a:p>
          <a:p>
            <a:pPr algn="l" eaLnBrk="1" hangingPunct="1">
              <a:buFont typeface="Arial" charset="0"/>
              <a:buChar char="•"/>
            </a:pPr>
            <a:r>
              <a:rPr lang="en-US" altLang="en-US" sz="2000">
                <a:sym typeface="Symbol" pitchFamily="18" charset="2"/>
                <a:hlinkClick r:id="rId22" action="ppaction://hlinksldjump"/>
              </a:rPr>
              <a:t>Inverse FFT</a:t>
            </a:r>
            <a:endParaRPr lang="en-US" altLang="en-US" sz="2000">
              <a:sym typeface="Symbol" pitchFamily="18" charset="2"/>
            </a:endParaRPr>
          </a:p>
          <a:p>
            <a:pPr algn="l" eaLnBrk="1" hangingPunct="1">
              <a:buFont typeface="Arial" charset="0"/>
              <a:buChar char="•"/>
            </a:pPr>
            <a:r>
              <a:rPr lang="en-US" altLang="en-US" sz="2000">
                <a:sym typeface="Symbol" pitchFamily="18" charset="2"/>
                <a:hlinkClick r:id="rId23" action="ppaction://hlinksldjump"/>
              </a:rPr>
              <a:t>Polynomial Multiplication</a:t>
            </a:r>
            <a:endParaRPr lang="en-US" altLang="en-US" sz="2000">
              <a:sym typeface="Symbol" pitchFamily="18" charset="2"/>
            </a:endParaRPr>
          </a:p>
          <a:p>
            <a:pPr algn="l" eaLnBrk="1" hangingPunct="1">
              <a:buFont typeface="Arial" charset="0"/>
              <a:buChar char="•"/>
            </a:pPr>
            <a:r>
              <a:rPr lang="en-US" altLang="en-US" sz="2000">
                <a:sym typeface="Symbol" pitchFamily="18" charset="2"/>
                <a:hlinkClick r:id="rId24" action="ppaction://hlinksldjump"/>
              </a:rPr>
              <a:t>Integer  Multiplication</a:t>
            </a:r>
            <a:endParaRPr lang="en-US" altLang="en-US" sz="2000">
              <a:sym typeface="Symbol" pitchFamily="18" charset="2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66" name="Rectangle 5"/>
          <p:cNvSpPr>
            <a:spLocks noChangeArrowheads="1"/>
          </p:cNvSpPr>
          <p:nvPr/>
        </p:nvSpPr>
        <p:spPr bwMode="auto">
          <a:xfrm>
            <a:off x="685800" y="-228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4400">
                <a:solidFill>
                  <a:schemeClr val="tx2"/>
                </a:solidFill>
              </a:rPr>
              <a:t>Fourier Transformation </a:t>
            </a:r>
          </a:p>
        </p:txBody>
      </p:sp>
      <p:grpSp>
        <p:nvGrpSpPr>
          <p:cNvPr id="11267" name="Group 15"/>
          <p:cNvGrpSpPr>
            <a:grpSpLocks/>
          </p:cNvGrpSpPr>
          <p:nvPr/>
        </p:nvGrpSpPr>
        <p:grpSpPr bwMode="auto">
          <a:xfrm>
            <a:off x="1809750" y="742950"/>
            <a:ext cx="5561013" cy="481013"/>
            <a:chOff x="1809750" y="742950"/>
            <a:chExt cx="5561013" cy="481013"/>
          </a:xfrm>
        </p:grpSpPr>
        <p:sp>
          <p:nvSpPr>
            <p:cNvPr id="11279" name="Text Box 215"/>
            <p:cNvSpPr txBox="1">
              <a:spLocks noChangeArrowheads="1"/>
            </p:cNvSpPr>
            <p:nvPr/>
          </p:nvSpPr>
          <p:spPr bwMode="auto">
            <a:xfrm>
              <a:off x="1809750" y="742950"/>
              <a:ext cx="2066925" cy="4619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2400" i="1">
                  <a:solidFill>
                    <a:schemeClr val="tx2"/>
                  </a:solidFill>
                </a:rPr>
                <a:t>Time Domain </a:t>
              </a:r>
              <a:r>
                <a:rPr lang="en-US" altLang="en-US" sz="2400" i="1">
                  <a:solidFill>
                    <a:schemeClr val="accent1"/>
                  </a:solidFill>
                  <a:sym typeface="Symbol" pitchFamily="18" charset="2"/>
                </a:rPr>
                <a:t>y</a:t>
              </a:r>
              <a:endParaRPr lang="en-US" altLang="en-US" sz="2400">
                <a:solidFill>
                  <a:schemeClr val="accent1"/>
                </a:solidFill>
                <a:sym typeface="Symbol" pitchFamily="18" charset="2"/>
              </a:endParaRPr>
            </a:p>
          </p:txBody>
        </p:sp>
        <p:sp>
          <p:nvSpPr>
            <p:cNvPr id="11280" name="Text Box 215"/>
            <p:cNvSpPr txBox="1">
              <a:spLocks noChangeArrowheads="1"/>
            </p:cNvSpPr>
            <p:nvPr/>
          </p:nvSpPr>
          <p:spPr bwMode="auto">
            <a:xfrm>
              <a:off x="4495800" y="762000"/>
              <a:ext cx="2874963" cy="4619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2400" i="1">
                  <a:solidFill>
                    <a:schemeClr val="tx2"/>
                  </a:solidFill>
                </a:rPr>
                <a:t>Frequency Domain </a:t>
              </a:r>
              <a:r>
                <a:rPr lang="en-US" altLang="en-US" sz="2400" i="1">
                  <a:solidFill>
                    <a:schemeClr val="accent1"/>
                  </a:solidFill>
                </a:rPr>
                <a:t>Y</a:t>
              </a:r>
              <a:endParaRPr lang="en-US" altLang="en-US" sz="2400">
                <a:solidFill>
                  <a:schemeClr val="accent1"/>
                </a:solidFill>
                <a:sym typeface="Symbol" pitchFamily="18" charset="2"/>
              </a:endParaRPr>
            </a:p>
          </p:txBody>
        </p:sp>
      </p:grpSp>
      <p:grpSp>
        <p:nvGrpSpPr>
          <p:cNvPr id="11268" name="Group 51"/>
          <p:cNvGrpSpPr>
            <a:grpSpLocks/>
          </p:cNvGrpSpPr>
          <p:nvPr/>
        </p:nvGrpSpPr>
        <p:grpSpPr bwMode="auto">
          <a:xfrm>
            <a:off x="4648200" y="1236663"/>
            <a:ext cx="2247900" cy="2768600"/>
            <a:chOff x="4648200" y="1236134"/>
            <a:chExt cx="2247900" cy="2768598"/>
          </a:xfrm>
        </p:grpSpPr>
        <p:pic>
          <p:nvPicPr>
            <p:cNvPr id="11276" name="Picture 14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648200" y="1236134"/>
              <a:ext cx="2247900" cy="22955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277" name="Text Box 4"/>
            <p:cNvSpPr txBox="1">
              <a:spLocks noChangeArrowheads="1"/>
            </p:cNvSpPr>
            <p:nvPr/>
          </p:nvSpPr>
          <p:spPr bwMode="auto">
            <a:xfrm>
              <a:off x="4800603" y="3547532"/>
              <a:ext cx="1933575" cy="457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US" altLang="en-US" sz="2400"/>
                <a:t>Delta function</a:t>
              </a:r>
            </a:p>
          </p:txBody>
        </p:sp>
        <p:sp>
          <p:nvSpPr>
            <p:cNvPr id="11278" name="Rectangle 15"/>
            <p:cNvSpPr>
              <a:spLocks noChangeArrowheads="1"/>
            </p:cNvSpPr>
            <p:nvPr/>
          </p:nvSpPr>
          <p:spPr bwMode="auto">
            <a:xfrm>
              <a:off x="5105400" y="1456267"/>
              <a:ext cx="1371600" cy="246221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1000">
                  <a:solidFill>
                    <a:schemeClr val="bg2"/>
                  </a:solidFill>
                </a:rPr>
                <a:t>Impulse at </a:t>
              </a:r>
              <a:r>
                <a:rPr lang="en-US" altLang="en-US" sz="1000" i="1">
                  <a:solidFill>
                    <a:schemeClr val="bg2"/>
                  </a:solidFill>
                </a:rPr>
                <a:t>Y</a:t>
              </a:r>
              <a:r>
                <a:rPr lang="en-US" altLang="en-US" sz="1000" i="1" baseline="-25000">
                  <a:solidFill>
                    <a:schemeClr val="bg2"/>
                  </a:solidFill>
                </a:rPr>
                <a:t>re</a:t>
              </a:r>
              <a:r>
                <a:rPr lang="en-US" altLang="en-US" sz="1000">
                  <a:solidFill>
                    <a:schemeClr val="bg2"/>
                  </a:solidFill>
                </a:rPr>
                <a:t>[8]</a:t>
              </a:r>
              <a:endParaRPr lang="en-US" altLang="en-US" sz="1000">
                <a:solidFill>
                  <a:schemeClr val="bg2"/>
                </a:solidFill>
                <a:sym typeface="Symbol" pitchFamily="18" charset="2"/>
              </a:endParaRPr>
            </a:p>
          </p:txBody>
        </p:sp>
      </p:grpSp>
      <p:grpSp>
        <p:nvGrpSpPr>
          <p:cNvPr id="11269" name="Group 50"/>
          <p:cNvGrpSpPr>
            <a:grpSpLocks/>
          </p:cNvGrpSpPr>
          <p:nvPr/>
        </p:nvGrpSpPr>
        <p:grpSpPr bwMode="auto">
          <a:xfrm>
            <a:off x="1871663" y="1219200"/>
            <a:ext cx="2343150" cy="2755900"/>
            <a:chOff x="1871135" y="1219200"/>
            <a:chExt cx="2343150" cy="2756132"/>
          </a:xfrm>
        </p:grpSpPr>
        <p:pic>
          <p:nvPicPr>
            <p:cNvPr id="11273" name="Picture 15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871135" y="1219200"/>
              <a:ext cx="2343150" cy="23336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274" name="Text Box 3"/>
            <p:cNvSpPr txBox="1">
              <a:spLocks noChangeArrowheads="1"/>
            </p:cNvSpPr>
            <p:nvPr/>
          </p:nvSpPr>
          <p:spPr bwMode="auto">
            <a:xfrm>
              <a:off x="2133600" y="3513667"/>
              <a:ext cx="1765227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US" altLang="en-US" sz="2400"/>
                <a:t>Cosine wave</a:t>
              </a:r>
            </a:p>
          </p:txBody>
        </p:sp>
        <p:sp>
          <p:nvSpPr>
            <p:cNvPr id="11275" name="Rectangle 20"/>
            <p:cNvSpPr>
              <a:spLocks noChangeArrowheads="1"/>
            </p:cNvSpPr>
            <p:nvPr/>
          </p:nvSpPr>
          <p:spPr bwMode="auto">
            <a:xfrm>
              <a:off x="2421466" y="1438646"/>
              <a:ext cx="1371600" cy="246221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1000">
                  <a:solidFill>
                    <a:schemeClr val="bg2"/>
                  </a:solidFill>
                </a:rPr>
                <a:t>Cosine with f=8</a:t>
              </a:r>
              <a:endParaRPr lang="en-US" altLang="en-US" sz="1000">
                <a:solidFill>
                  <a:schemeClr val="bg2"/>
                </a:solidFill>
                <a:sym typeface="Symbol" pitchFamily="18" charset="2"/>
              </a:endParaRPr>
            </a:p>
          </p:txBody>
        </p:sp>
      </p:grpSp>
      <p:sp>
        <p:nvSpPr>
          <p:cNvPr id="11270" name="Text Box 215"/>
          <p:cNvSpPr txBox="1">
            <a:spLocks noChangeArrowheads="1"/>
          </p:cNvSpPr>
          <p:nvPr/>
        </p:nvSpPr>
        <p:spPr bwMode="auto">
          <a:xfrm>
            <a:off x="7407275" y="17463"/>
            <a:ext cx="1457325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000">
                <a:solidFill>
                  <a:schemeClr val="tx2"/>
                </a:solidFill>
              </a:rPr>
              <a:t>Single Pulse</a:t>
            </a:r>
            <a:endParaRPr lang="en-US" altLang="en-US" sz="2000">
              <a:sym typeface="Symbol" pitchFamily="18" charset="2"/>
            </a:endParaRPr>
          </a:p>
        </p:txBody>
      </p:sp>
      <p:sp>
        <p:nvSpPr>
          <p:cNvPr id="18" name="Rectangle 17"/>
          <p:cNvSpPr>
            <a:spLocks noChangeArrowheads="1"/>
          </p:cNvSpPr>
          <p:nvPr/>
        </p:nvSpPr>
        <p:spPr bwMode="auto">
          <a:xfrm>
            <a:off x="249238" y="4503738"/>
            <a:ext cx="6684962" cy="830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/>
            <a:r>
              <a:rPr lang="en-US" altLang="en-US" sz="2400">
                <a:sym typeface="Symbol" pitchFamily="18" charset="2"/>
              </a:rPr>
              <a:t>In the discrete world, </a:t>
            </a:r>
            <a:br>
              <a:rPr lang="en-US" altLang="en-US" sz="2400">
                <a:sym typeface="Symbol" pitchFamily="18" charset="2"/>
              </a:rPr>
            </a:br>
            <a:r>
              <a:rPr lang="en-US" altLang="en-US" sz="2400">
                <a:sym typeface="Symbol" pitchFamily="18" charset="2"/>
              </a:rPr>
              <a:t>    delta has one nonzero value, which is delta(8) = 1.</a:t>
            </a:r>
            <a:endParaRPr lang="en-CA" altLang="en-US" sz="2400"/>
          </a:p>
        </p:txBody>
      </p:sp>
      <p:sp>
        <p:nvSpPr>
          <p:cNvPr id="19" name="Rectangle 18"/>
          <p:cNvSpPr>
            <a:spLocks noChangeArrowheads="1"/>
          </p:cNvSpPr>
          <p:nvPr/>
        </p:nvSpPr>
        <p:spPr bwMode="auto">
          <a:xfrm>
            <a:off x="228600" y="5341938"/>
            <a:ext cx="4762500" cy="1200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/>
            <a:r>
              <a:rPr lang="en-US" altLang="en-US" sz="2400">
                <a:sym typeface="Symbol" pitchFamily="18" charset="2"/>
              </a:rPr>
              <a:t>In the continuous world, </a:t>
            </a:r>
            <a:br>
              <a:rPr lang="en-US" altLang="en-US" sz="2400">
                <a:sym typeface="Symbol" pitchFamily="18" charset="2"/>
              </a:rPr>
            </a:br>
            <a:r>
              <a:rPr lang="en-US" altLang="en-US" sz="2400">
                <a:sym typeface="Symbol" pitchFamily="18" charset="2"/>
              </a:rPr>
              <a:t>    delta has the value </a:t>
            </a:r>
            <a:r>
              <a:rPr lang="en-US" altLang="en-US" sz="2400" baseline="30000">
                <a:sym typeface="Symbol" pitchFamily="18" charset="2"/>
              </a:rPr>
              <a:t>1</a:t>
            </a:r>
            <a:r>
              <a:rPr lang="en-US" altLang="en-US" sz="2400">
                <a:sym typeface="Symbol" pitchFamily="18" charset="2"/>
              </a:rPr>
              <a:t>/</a:t>
            </a:r>
            <a:r>
              <a:rPr lang="en-US" altLang="en-US" sz="2400" baseline="-25000">
                <a:sym typeface="Symbol" pitchFamily="18" charset="2"/>
              </a:rPr>
              <a:t></a:t>
            </a:r>
            <a:r>
              <a:rPr lang="en-US" altLang="en-US" sz="2400">
                <a:sym typeface="Symbol" pitchFamily="18" charset="2"/>
              </a:rPr>
              <a:t> for a width </a:t>
            </a:r>
            <a:br>
              <a:rPr lang="en-US" altLang="en-US" sz="2400">
                <a:sym typeface="Symbol" pitchFamily="18" charset="2"/>
              </a:rPr>
            </a:br>
            <a:r>
              <a:rPr lang="en-US" altLang="en-US" sz="2400">
                <a:sym typeface="Symbol" pitchFamily="18" charset="2"/>
              </a:rPr>
              <a:t>    for a total area of one.</a:t>
            </a:r>
            <a:endParaRPr lang="en-CA" altLang="en-US" sz="240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19" grpId="0"/>
    </p:bldLst>
  </p:timing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426" name="Rectangle 6"/>
          <p:cNvSpPr>
            <a:spLocks noChangeArrowheads="1"/>
          </p:cNvSpPr>
          <p:nvPr/>
        </p:nvSpPr>
        <p:spPr bwMode="auto">
          <a:xfrm>
            <a:off x="685800" y="-228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4400">
                <a:solidFill>
                  <a:schemeClr val="tx2"/>
                </a:solidFill>
              </a:rPr>
              <a:t>Fourier Transformation </a:t>
            </a:r>
          </a:p>
        </p:txBody>
      </p:sp>
      <p:sp>
        <p:nvSpPr>
          <p:cNvPr id="103427" name="Text Box 215"/>
          <p:cNvSpPr txBox="1">
            <a:spLocks noChangeArrowheads="1"/>
          </p:cNvSpPr>
          <p:nvPr/>
        </p:nvSpPr>
        <p:spPr bwMode="auto">
          <a:xfrm>
            <a:off x="7016750" y="17463"/>
            <a:ext cx="2239963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000">
                <a:solidFill>
                  <a:schemeClr val="tx2"/>
                </a:solidFill>
                <a:sym typeface="Symbol" pitchFamily="18" charset="2"/>
              </a:rPr>
              <a:t>JPG</a:t>
            </a:r>
            <a:br>
              <a:rPr lang="en-US" altLang="en-US" sz="2000">
                <a:solidFill>
                  <a:schemeClr val="tx2"/>
                </a:solidFill>
                <a:sym typeface="Symbol" pitchFamily="18" charset="2"/>
              </a:rPr>
            </a:br>
            <a:r>
              <a:rPr lang="en-US" altLang="en-US" sz="2000">
                <a:solidFill>
                  <a:schemeClr val="tx2"/>
                </a:solidFill>
                <a:sym typeface="Symbol" pitchFamily="18" charset="2"/>
              </a:rPr>
              <a:t>Image Compression</a:t>
            </a:r>
            <a:endParaRPr lang="en-US" altLang="en-US" sz="2000">
              <a:sym typeface="Symbol" pitchFamily="18" charset="2"/>
            </a:endParaRPr>
          </a:p>
        </p:txBody>
      </p:sp>
      <p:sp>
        <p:nvSpPr>
          <p:cNvPr id="10" name="Text Box 215"/>
          <p:cNvSpPr txBox="1">
            <a:spLocks noChangeArrowheads="1"/>
          </p:cNvSpPr>
          <p:nvPr/>
        </p:nvSpPr>
        <p:spPr bwMode="auto">
          <a:xfrm>
            <a:off x="304800" y="1828800"/>
            <a:ext cx="338772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/>
            <a:r>
              <a:rPr lang="en-CA" altLang="en-US" sz="2400"/>
              <a:t>The first basis is constant.</a:t>
            </a:r>
          </a:p>
        </p:txBody>
      </p:sp>
      <p:pic>
        <p:nvPicPr>
          <p:cNvPr id="103429" name="Picture 9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" y="609600"/>
            <a:ext cx="1192213" cy="1219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3430" name="Picture 7" descr="http://www.dspguide.com/graphics/F_27_10.gif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68825" y="619125"/>
            <a:ext cx="4435475" cy="42560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aphicFrame>
        <p:nvGraphicFramePr>
          <p:cNvPr id="103431" name="Object 3"/>
          <p:cNvGraphicFramePr>
            <a:graphicFrameLocks noChangeAspect="1"/>
          </p:cNvGraphicFramePr>
          <p:nvPr/>
        </p:nvGraphicFramePr>
        <p:xfrm>
          <a:off x="4724400" y="5029200"/>
          <a:ext cx="4143375" cy="86201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03444" name="Equation" r:id="rId5" imgW="2933700" imgH="609600" progId="Equation.3">
                  <p:embed/>
                </p:oleObj>
              </mc:Choice>
              <mc:Fallback>
                <p:oleObj name="Equation" r:id="rId5" imgW="2933700" imgH="609600" progId="Equation.3">
                  <p:embed/>
                  <p:pic>
                    <p:nvPicPr>
                      <p:cNvPr id="0" name="Object 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724400" y="5029200"/>
                        <a:ext cx="4143375" cy="862013"/>
                      </a:xfrm>
                      <a:prstGeom prst="rect">
                        <a:avLst/>
                      </a:prstGeom>
                      <a:solidFill>
                        <a:schemeClr val="tx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7" name="Object 6"/>
          <p:cNvGraphicFramePr>
            <a:graphicFrameLocks noChangeAspect="1"/>
          </p:cNvGraphicFramePr>
          <p:nvPr/>
        </p:nvGraphicFramePr>
        <p:xfrm>
          <a:off x="533400" y="2419350"/>
          <a:ext cx="1093788" cy="34131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03445" name="Equation" r:id="rId7" imgW="774364" imgH="241195" progId="Equation.3">
                  <p:embed/>
                </p:oleObj>
              </mc:Choice>
              <mc:Fallback>
                <p:oleObj name="Equation" r:id="rId7" imgW="774364" imgH="241195" progId="Equation.3">
                  <p:embed/>
                  <p:pic>
                    <p:nvPicPr>
                      <p:cNvPr id="0" name="Object 6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33400" y="2419350"/>
                        <a:ext cx="1093788" cy="341313"/>
                      </a:xfrm>
                      <a:prstGeom prst="rect">
                        <a:avLst/>
                      </a:prstGeom>
                      <a:solidFill>
                        <a:schemeClr val="tx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9" name="Text Box 215"/>
          <p:cNvSpPr txBox="1">
            <a:spLocks noChangeArrowheads="1"/>
          </p:cNvSpPr>
          <p:nvPr/>
        </p:nvSpPr>
        <p:spPr bwMode="auto">
          <a:xfrm>
            <a:off x="260350" y="2971800"/>
            <a:ext cx="2679700" cy="1200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CA" altLang="en-US" sz="2400"/>
              <a:t>Its coefficient gives </a:t>
            </a:r>
          </a:p>
          <a:p>
            <a:pPr eaLnBrk="1" hangingPunct="1"/>
            <a:r>
              <a:rPr lang="en-CA" altLang="en-US" sz="2400"/>
              <a:t>the average value </a:t>
            </a:r>
            <a:br>
              <a:rPr lang="en-CA" altLang="en-US" sz="2400"/>
            </a:br>
            <a:r>
              <a:rPr lang="en-CA" altLang="en-US" sz="2400"/>
              <a:t>in within block.</a:t>
            </a:r>
            <a:endParaRPr lang="en-US" altLang="en-US" sz="2400"/>
          </a:p>
        </p:txBody>
      </p:sp>
      <p:sp>
        <p:nvSpPr>
          <p:cNvPr id="20" name="Rectangle 19"/>
          <p:cNvSpPr/>
          <p:nvPr/>
        </p:nvSpPr>
        <p:spPr>
          <a:xfrm>
            <a:off x="4800600" y="762000"/>
            <a:ext cx="1600200" cy="990600"/>
          </a:xfrm>
          <a:prstGeom prst="rect">
            <a:avLst/>
          </a:prstGeom>
          <a:noFill/>
          <a:ln w="190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>
              <a:defRPr/>
            </a:pPr>
            <a:endParaRPr lang="en-CA"/>
          </a:p>
        </p:txBody>
      </p:sp>
      <p:graphicFrame>
        <p:nvGraphicFramePr>
          <p:cNvPr id="103435" name="Object 2"/>
          <p:cNvGraphicFramePr>
            <a:graphicFrameLocks noChangeAspect="1"/>
          </p:cNvGraphicFramePr>
          <p:nvPr/>
        </p:nvGraphicFramePr>
        <p:xfrm>
          <a:off x="1460500" y="838200"/>
          <a:ext cx="2925763" cy="60801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03446" name="Equation" r:id="rId9" imgW="2070100" imgH="431800" progId="Equation.3">
                  <p:embed/>
                </p:oleObj>
              </mc:Choice>
              <mc:Fallback>
                <p:oleObj name="Equation" r:id="rId9" imgW="2070100" imgH="431800" progId="Equation.3">
                  <p:embed/>
                  <p:pic>
                    <p:nvPicPr>
                      <p:cNvPr id="0" name="Object 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0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460500" y="838200"/>
                        <a:ext cx="2925763" cy="608013"/>
                      </a:xfrm>
                      <a:prstGeom prst="rect">
                        <a:avLst/>
                      </a:prstGeom>
                      <a:solidFill>
                        <a:schemeClr val="tx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4" name="Text Box 215"/>
          <p:cNvSpPr txBox="1">
            <a:spLocks noChangeArrowheads="1"/>
          </p:cNvSpPr>
          <p:nvPr/>
        </p:nvSpPr>
        <p:spPr bwMode="auto">
          <a:xfrm>
            <a:off x="312738" y="4221163"/>
            <a:ext cx="4094162" cy="1570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CA" altLang="en-US" sz="2400"/>
              <a:t>Because many images have</a:t>
            </a:r>
            <a:br>
              <a:rPr lang="en-CA" altLang="en-US" sz="2400"/>
            </a:br>
            <a:r>
              <a:rPr lang="en-CA" altLang="en-US" sz="2400"/>
              <a:t>large blocks of the same colour,</a:t>
            </a:r>
          </a:p>
          <a:p>
            <a:pPr eaLnBrk="1" hangingPunct="1"/>
            <a:r>
              <a:rPr lang="en-CA" altLang="en-US" sz="2400"/>
              <a:t>this one coefficient gives much</a:t>
            </a:r>
            <a:br>
              <a:rPr lang="en-CA" altLang="en-US" sz="2400"/>
            </a:br>
            <a:r>
              <a:rPr lang="en-CA" altLang="en-US" sz="2400"/>
              <a:t>of the key information!</a:t>
            </a:r>
          </a:p>
        </p:txBody>
      </p:sp>
      <p:grpSp>
        <p:nvGrpSpPr>
          <p:cNvPr id="3" name="Group 22"/>
          <p:cNvGrpSpPr>
            <a:grpSpLocks/>
          </p:cNvGrpSpPr>
          <p:nvPr/>
        </p:nvGrpSpPr>
        <p:grpSpPr bwMode="auto">
          <a:xfrm>
            <a:off x="4495800" y="4429125"/>
            <a:ext cx="2028825" cy="2200275"/>
            <a:chOff x="6084168" y="4124325"/>
            <a:chExt cx="2028825" cy="2200275"/>
          </a:xfrm>
        </p:grpSpPr>
        <p:pic>
          <p:nvPicPr>
            <p:cNvPr id="103441" name="Picture 15"/>
            <p:cNvPicPr>
              <a:picLocks noChangeAspect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084168" y="4124325"/>
              <a:ext cx="2028825" cy="2200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03442" name="Oval 20"/>
            <p:cNvSpPr>
              <a:spLocks noChangeArrowheads="1"/>
            </p:cNvSpPr>
            <p:nvPr/>
          </p:nvSpPr>
          <p:spPr bwMode="auto">
            <a:xfrm>
              <a:off x="6400800" y="4166027"/>
              <a:ext cx="1447800" cy="735747"/>
            </a:xfrm>
            <a:prstGeom prst="ellipse">
              <a:avLst/>
            </a:prstGeom>
            <a:noFill/>
            <a:ln w="25400" algn="ctr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03443" name="Oval 21"/>
            <p:cNvSpPr>
              <a:spLocks noChangeArrowheads="1"/>
            </p:cNvSpPr>
            <p:nvPr/>
          </p:nvSpPr>
          <p:spPr bwMode="auto">
            <a:xfrm>
              <a:off x="6400800" y="5410200"/>
              <a:ext cx="1447800" cy="735747"/>
            </a:xfrm>
            <a:prstGeom prst="ellipse">
              <a:avLst/>
            </a:prstGeom>
            <a:noFill/>
            <a:ln w="25400" algn="ctr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</p:grpSp>
      <p:cxnSp>
        <p:nvCxnSpPr>
          <p:cNvPr id="24" name="Straight Arrow Connector 23"/>
          <p:cNvCxnSpPr>
            <a:cxnSpLocks noChangeShapeType="1"/>
          </p:cNvCxnSpPr>
          <p:nvPr/>
        </p:nvCxnSpPr>
        <p:spPr bwMode="auto">
          <a:xfrm flipV="1">
            <a:off x="1905000" y="2133600"/>
            <a:ext cx="4572000" cy="990600"/>
          </a:xfrm>
          <a:prstGeom prst="straightConnector1">
            <a:avLst/>
          </a:prstGeom>
          <a:noFill/>
          <a:ln w="25400" algn="ctr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29" name="Rectangle 28"/>
          <p:cNvSpPr/>
          <p:nvPr/>
        </p:nvSpPr>
        <p:spPr bwMode="auto">
          <a:xfrm>
            <a:off x="1447800" y="685800"/>
            <a:ext cx="1079500" cy="1079500"/>
          </a:xfrm>
          <a:prstGeom prst="rect">
            <a:avLst/>
          </a:prstGeom>
          <a:solidFill>
            <a:schemeClr val="tx1">
              <a:lumMod val="65000"/>
            </a:schemeClr>
          </a:solidFill>
          <a:ln w="25400" algn="ctr">
            <a:noFill/>
            <a:round/>
            <a:headEnd/>
            <a:tailEnd/>
          </a:ln>
        </p:spPr>
        <p:txBody>
          <a:bodyPr wrap="none" anchor="ctr">
            <a:spAutoFit/>
          </a:bodyPr>
          <a:lstStyle/>
          <a:p>
            <a:pPr>
              <a:defRPr/>
            </a:pPr>
            <a:endParaRPr lang="en-CA"/>
          </a:p>
        </p:txBody>
      </p:sp>
      <p:sp>
        <p:nvSpPr>
          <p:cNvPr id="30" name="Rectangle 29"/>
          <p:cNvSpPr/>
          <p:nvPr/>
        </p:nvSpPr>
        <p:spPr>
          <a:xfrm>
            <a:off x="6494463" y="2116138"/>
            <a:ext cx="76200" cy="76200"/>
          </a:xfrm>
          <a:prstGeom prst="rect">
            <a:avLst/>
          </a:prstGeom>
          <a:noFill/>
          <a:ln w="190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>
              <a:defRPr/>
            </a:pPr>
            <a:endParaRPr lang="en-CA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 nodeType="clickPar">
                      <p:stCondLst>
                        <p:cond delay="indefinite"/>
                      </p:stCondLst>
                      <p:childTnLst>
                        <p:par>
                          <p:cTn id="1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 nodeType="clickPar">
                      <p:stCondLst>
                        <p:cond delay="indefinite"/>
                      </p:stCondLst>
                      <p:childTnLst>
                        <p:par>
                          <p:cTn id="3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1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1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 nodeType="clickPar">
                      <p:stCondLst>
                        <p:cond delay="indefinite"/>
                      </p:stCondLst>
                      <p:childTnLst>
                        <p:par>
                          <p:cTn id="4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 nodeType="clickPar">
                      <p:stCondLst>
                        <p:cond delay="indefinite"/>
                      </p:stCondLst>
                      <p:childTnLst>
                        <p:par>
                          <p:cTn id="5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1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1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" grpId="0" animBg="1"/>
      <p:bldP spid="29" grpId="0" animBg="1"/>
      <p:bldP spid="30" grpId="0" animBg="1"/>
    </p:bldLst>
  </p:timing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450" name="Rectangle 6"/>
          <p:cNvSpPr>
            <a:spLocks noChangeArrowheads="1"/>
          </p:cNvSpPr>
          <p:nvPr/>
        </p:nvSpPr>
        <p:spPr bwMode="auto">
          <a:xfrm>
            <a:off x="685800" y="-228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4400">
                <a:solidFill>
                  <a:schemeClr val="tx2"/>
                </a:solidFill>
              </a:rPr>
              <a:t>Fourier Transformation </a:t>
            </a:r>
          </a:p>
        </p:txBody>
      </p:sp>
      <p:sp>
        <p:nvSpPr>
          <p:cNvPr id="104451" name="Text Box 215"/>
          <p:cNvSpPr txBox="1">
            <a:spLocks noChangeArrowheads="1"/>
          </p:cNvSpPr>
          <p:nvPr/>
        </p:nvSpPr>
        <p:spPr bwMode="auto">
          <a:xfrm>
            <a:off x="7016750" y="17463"/>
            <a:ext cx="2239963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000">
                <a:solidFill>
                  <a:schemeClr val="tx2"/>
                </a:solidFill>
                <a:sym typeface="Symbol" pitchFamily="18" charset="2"/>
              </a:rPr>
              <a:t>JPG</a:t>
            </a:r>
            <a:br>
              <a:rPr lang="en-US" altLang="en-US" sz="2000">
                <a:solidFill>
                  <a:schemeClr val="tx2"/>
                </a:solidFill>
                <a:sym typeface="Symbol" pitchFamily="18" charset="2"/>
              </a:rPr>
            </a:br>
            <a:r>
              <a:rPr lang="en-US" altLang="en-US" sz="2000">
                <a:solidFill>
                  <a:schemeClr val="tx2"/>
                </a:solidFill>
                <a:sym typeface="Symbol" pitchFamily="18" charset="2"/>
              </a:rPr>
              <a:t>Image Compression</a:t>
            </a:r>
            <a:endParaRPr lang="en-US" altLang="en-US" sz="2000">
              <a:sym typeface="Symbol" pitchFamily="18" charset="2"/>
            </a:endParaRPr>
          </a:p>
        </p:txBody>
      </p:sp>
      <p:pic>
        <p:nvPicPr>
          <p:cNvPr id="104452" name="Picture 9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" y="609600"/>
            <a:ext cx="1192213" cy="1219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7" name="Text Box 215"/>
          <p:cNvSpPr txBox="1">
            <a:spLocks noChangeArrowheads="1"/>
          </p:cNvSpPr>
          <p:nvPr/>
        </p:nvSpPr>
        <p:spPr bwMode="auto">
          <a:xfrm>
            <a:off x="76200" y="4800600"/>
            <a:ext cx="4351338" cy="1200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CA" altLang="en-US" sz="2400"/>
              <a:t>Its (pos or neg) coefficient gives </a:t>
            </a:r>
          </a:p>
          <a:p>
            <a:pPr eaLnBrk="1" hangingPunct="1"/>
            <a:r>
              <a:rPr lang="en-CA" altLang="en-US" sz="2400"/>
              <a:t> whether left to right the value</a:t>
            </a:r>
            <a:br>
              <a:rPr lang="en-CA" altLang="en-US" sz="2400"/>
            </a:br>
            <a:r>
              <a:rPr lang="en-CA" altLang="en-US" sz="2400"/>
              <a:t> tends to increase or decrease.</a:t>
            </a:r>
          </a:p>
        </p:txBody>
      </p:sp>
      <p:pic>
        <p:nvPicPr>
          <p:cNvPr id="104454" name="Picture 7" descr="http://www.dspguide.com/graphics/F_27_10.gif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68825" y="619125"/>
            <a:ext cx="4435475" cy="42560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9" name="Rectangle 18"/>
          <p:cNvSpPr/>
          <p:nvPr/>
        </p:nvSpPr>
        <p:spPr>
          <a:xfrm>
            <a:off x="6773863" y="846138"/>
            <a:ext cx="1371600" cy="863600"/>
          </a:xfrm>
          <a:prstGeom prst="rect">
            <a:avLst/>
          </a:prstGeom>
          <a:noFill/>
          <a:ln w="190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>
              <a:defRPr/>
            </a:pPr>
            <a:endParaRPr lang="en-CA"/>
          </a:p>
        </p:txBody>
      </p:sp>
      <p:grpSp>
        <p:nvGrpSpPr>
          <p:cNvPr id="4" name="Group 50"/>
          <p:cNvGrpSpPr>
            <a:grpSpLocks/>
          </p:cNvGrpSpPr>
          <p:nvPr/>
        </p:nvGrpSpPr>
        <p:grpSpPr bwMode="auto">
          <a:xfrm>
            <a:off x="574675" y="1828800"/>
            <a:ext cx="3038475" cy="2720975"/>
            <a:chOff x="574905" y="1828800"/>
            <a:chExt cx="3038245" cy="2721184"/>
          </a:xfrm>
        </p:grpSpPr>
        <p:sp>
          <p:nvSpPr>
            <p:cNvPr id="104468" name="Text Box 215"/>
            <p:cNvSpPr txBox="1">
              <a:spLocks noChangeArrowheads="1"/>
            </p:cNvSpPr>
            <p:nvPr/>
          </p:nvSpPr>
          <p:spPr bwMode="auto">
            <a:xfrm>
              <a:off x="574905" y="1828800"/>
              <a:ext cx="2762295" cy="8309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CA" altLang="en-US" sz="2400"/>
                <a:t>The second basis </a:t>
              </a:r>
              <a:br>
                <a:rPr lang="en-CA" altLang="en-US" sz="2400"/>
              </a:br>
              <a:r>
                <a:rPr lang="en-CA" altLang="en-US" sz="2400"/>
                <a:t> “slopes” left to right</a:t>
              </a:r>
            </a:p>
          </p:txBody>
        </p:sp>
        <p:graphicFrame>
          <p:nvGraphicFramePr>
            <p:cNvPr id="104469" name="Object 6"/>
            <p:cNvGraphicFramePr>
              <a:graphicFrameLocks noChangeAspect="1"/>
            </p:cNvGraphicFramePr>
            <p:nvPr/>
          </p:nvGraphicFramePr>
          <p:xfrm>
            <a:off x="1139825" y="2716213"/>
            <a:ext cx="2473325" cy="611187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104471" name="Equation" r:id="rId5" imgW="1752600" imgH="431800" progId="Equation.3">
                    <p:embed/>
                  </p:oleObj>
                </mc:Choice>
                <mc:Fallback>
                  <p:oleObj name="Equation" r:id="rId5" imgW="1752600" imgH="431800" progId="Equation.3">
                    <p:embed/>
                    <p:pic>
                      <p:nvPicPr>
                        <p:cNvPr id="0" name="Object 6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6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1139825" y="2716213"/>
                          <a:ext cx="2473325" cy="611187"/>
                        </a:xfrm>
                        <a:prstGeom prst="rect">
                          <a:avLst/>
                        </a:prstGeom>
                        <a:solidFill>
                          <a:schemeClr val="tx1"/>
                        </a:solidFill>
                        <a:ln>
                          <a:noFill/>
                        </a:ln>
                        <a:effectLst/>
                        <a:extLs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rgbClr val="808080"/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pic>
          <p:nvPicPr>
            <p:cNvPr id="104470" name="Picture 11"/>
            <p:cNvPicPr>
              <a:picLocks noChangeAspect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447800" y="3429000"/>
              <a:ext cx="1800200" cy="11209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5" name="Group 39"/>
          <p:cNvGrpSpPr>
            <a:grpSpLocks/>
          </p:cNvGrpSpPr>
          <p:nvPr/>
        </p:nvGrpSpPr>
        <p:grpSpPr bwMode="auto">
          <a:xfrm>
            <a:off x="1447800" y="685800"/>
            <a:ext cx="1019175" cy="1079500"/>
            <a:chOff x="1447800" y="685800"/>
            <a:chExt cx="1018593" cy="1080000"/>
          </a:xfrm>
        </p:grpSpPr>
        <p:sp>
          <p:nvSpPr>
            <p:cNvPr id="20" name="Rectangle 19"/>
            <p:cNvSpPr/>
            <p:nvPr/>
          </p:nvSpPr>
          <p:spPr bwMode="auto">
            <a:xfrm>
              <a:off x="1447800" y="685800"/>
              <a:ext cx="130101" cy="1080000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25400" algn="ctr">
              <a:noFill/>
              <a:round/>
              <a:headEnd/>
              <a:tailEnd/>
            </a:ln>
          </p:spPr>
          <p:txBody>
            <a:bodyPr wrap="none" anchor="ctr">
              <a:spAutoFit/>
            </a:bodyPr>
            <a:lstStyle/>
            <a:p>
              <a:pPr>
                <a:defRPr/>
              </a:pPr>
              <a:endParaRPr lang="en-CA"/>
            </a:p>
          </p:txBody>
        </p:sp>
        <p:sp>
          <p:nvSpPr>
            <p:cNvPr id="33" name="Rectangle 32"/>
            <p:cNvSpPr/>
            <p:nvPr/>
          </p:nvSpPr>
          <p:spPr bwMode="auto">
            <a:xfrm>
              <a:off x="1574727" y="685800"/>
              <a:ext cx="130101" cy="1080000"/>
            </a:xfrm>
            <a:prstGeom prst="rect">
              <a:avLst/>
            </a:prstGeom>
            <a:solidFill>
              <a:schemeClr val="bg2">
                <a:lumMod val="65000"/>
                <a:lumOff val="35000"/>
              </a:schemeClr>
            </a:solidFill>
            <a:ln w="25400" algn="ctr">
              <a:noFill/>
              <a:round/>
              <a:headEnd/>
              <a:tailEnd/>
            </a:ln>
          </p:spPr>
          <p:txBody>
            <a:bodyPr wrap="none" anchor="ctr">
              <a:spAutoFit/>
            </a:bodyPr>
            <a:lstStyle/>
            <a:p>
              <a:pPr>
                <a:defRPr/>
              </a:pPr>
              <a:endParaRPr lang="en-CA"/>
            </a:p>
          </p:txBody>
        </p:sp>
        <p:sp>
          <p:nvSpPr>
            <p:cNvPr id="104462" name="Rectangle 33"/>
            <p:cNvSpPr>
              <a:spLocks noChangeArrowheads="1"/>
            </p:cNvSpPr>
            <p:nvPr/>
          </p:nvSpPr>
          <p:spPr bwMode="auto">
            <a:xfrm>
              <a:off x="1701798" y="685800"/>
              <a:ext cx="129600" cy="1080000"/>
            </a:xfrm>
            <a:prstGeom prst="rect">
              <a:avLst/>
            </a:prstGeom>
            <a:solidFill>
              <a:srgbClr val="6B6B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35" name="Rectangle 34"/>
            <p:cNvSpPr/>
            <p:nvPr/>
          </p:nvSpPr>
          <p:spPr bwMode="auto">
            <a:xfrm>
              <a:off x="1828582" y="685800"/>
              <a:ext cx="130101" cy="1080000"/>
            </a:xfrm>
            <a:prstGeom prst="rect">
              <a:avLst/>
            </a:prstGeom>
            <a:solidFill>
              <a:schemeClr val="tx1">
                <a:lumMod val="50000"/>
              </a:schemeClr>
            </a:solidFill>
            <a:ln w="25400" algn="ctr">
              <a:noFill/>
              <a:round/>
              <a:headEnd/>
              <a:tailEnd/>
            </a:ln>
          </p:spPr>
          <p:txBody>
            <a:bodyPr wrap="none" anchor="ctr">
              <a:spAutoFit/>
            </a:bodyPr>
            <a:lstStyle/>
            <a:p>
              <a:pPr>
                <a:defRPr/>
              </a:pPr>
              <a:endParaRPr lang="en-CA"/>
            </a:p>
          </p:txBody>
        </p:sp>
        <p:sp>
          <p:nvSpPr>
            <p:cNvPr id="104464" name="Rectangle 35"/>
            <p:cNvSpPr>
              <a:spLocks noChangeArrowheads="1"/>
            </p:cNvSpPr>
            <p:nvPr/>
          </p:nvSpPr>
          <p:spPr bwMode="auto">
            <a:xfrm>
              <a:off x="1955796" y="685800"/>
              <a:ext cx="129600" cy="1080000"/>
            </a:xfrm>
            <a:prstGeom prst="rect">
              <a:avLst/>
            </a:prstGeom>
            <a:solidFill>
              <a:srgbClr val="AEAE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04465" name="Rectangle 36"/>
            <p:cNvSpPr>
              <a:spLocks noChangeArrowheads="1"/>
            </p:cNvSpPr>
            <p:nvPr/>
          </p:nvSpPr>
          <p:spPr bwMode="auto">
            <a:xfrm>
              <a:off x="2082795" y="685800"/>
              <a:ext cx="129600" cy="1080000"/>
            </a:xfrm>
            <a:prstGeom prst="rect">
              <a:avLst/>
            </a:prstGeom>
            <a:solidFill>
              <a:srgbClr val="BFBE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38" name="Rectangle 37"/>
            <p:cNvSpPr/>
            <p:nvPr/>
          </p:nvSpPr>
          <p:spPr bwMode="auto">
            <a:xfrm>
              <a:off x="2209365" y="685800"/>
              <a:ext cx="130101" cy="1080000"/>
            </a:xfrm>
            <a:prstGeom prst="rect">
              <a:avLst/>
            </a:prstGeom>
            <a:solidFill>
              <a:schemeClr val="tx1">
                <a:lumMod val="85000"/>
              </a:schemeClr>
            </a:solidFill>
            <a:ln w="25400" algn="ctr">
              <a:noFill/>
              <a:round/>
              <a:headEnd/>
              <a:tailEnd/>
            </a:ln>
          </p:spPr>
          <p:txBody>
            <a:bodyPr wrap="none" anchor="ctr">
              <a:spAutoFit/>
            </a:bodyPr>
            <a:lstStyle/>
            <a:p>
              <a:pPr>
                <a:defRPr/>
              </a:pPr>
              <a:endParaRPr lang="en-CA"/>
            </a:p>
          </p:txBody>
        </p:sp>
        <p:sp>
          <p:nvSpPr>
            <p:cNvPr id="39" name="Rectangle 38"/>
            <p:cNvSpPr/>
            <p:nvPr/>
          </p:nvSpPr>
          <p:spPr bwMode="auto">
            <a:xfrm>
              <a:off x="2336292" y="685800"/>
              <a:ext cx="130101" cy="1080000"/>
            </a:xfrm>
            <a:prstGeom prst="rect">
              <a:avLst/>
            </a:prstGeom>
            <a:solidFill>
              <a:schemeClr val="tx1">
                <a:lumMod val="95000"/>
              </a:schemeClr>
            </a:solidFill>
            <a:ln w="25400" algn="ctr">
              <a:noFill/>
              <a:round/>
              <a:headEnd/>
              <a:tailEnd/>
            </a:ln>
          </p:spPr>
          <p:txBody>
            <a:bodyPr wrap="none" anchor="ctr">
              <a:spAutoFit/>
            </a:bodyPr>
            <a:lstStyle/>
            <a:p>
              <a:pPr>
                <a:defRPr/>
              </a:pPr>
              <a:endParaRPr lang="en-CA"/>
            </a:p>
          </p:txBody>
        </p:sp>
      </p:grpSp>
      <p:sp>
        <p:nvSpPr>
          <p:cNvPr id="50" name="Rectangle 49"/>
          <p:cNvSpPr/>
          <p:nvPr/>
        </p:nvSpPr>
        <p:spPr>
          <a:xfrm>
            <a:off x="6596063" y="2125663"/>
            <a:ext cx="76200" cy="76200"/>
          </a:xfrm>
          <a:prstGeom prst="rect">
            <a:avLst/>
          </a:prstGeom>
          <a:noFill/>
          <a:ln w="190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>
              <a:defRPr/>
            </a:pPr>
            <a:endParaRPr lang="en-CA"/>
          </a:p>
        </p:txBody>
      </p:sp>
      <p:graphicFrame>
        <p:nvGraphicFramePr>
          <p:cNvPr id="104459" name="Object 3"/>
          <p:cNvGraphicFramePr>
            <a:graphicFrameLocks noChangeAspect="1"/>
          </p:cNvGraphicFramePr>
          <p:nvPr/>
        </p:nvGraphicFramePr>
        <p:xfrm>
          <a:off x="4724400" y="5029200"/>
          <a:ext cx="4143375" cy="86201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04472" name="Equation" r:id="rId8" imgW="2933700" imgH="609600" progId="Equation.3">
                  <p:embed/>
                </p:oleObj>
              </mc:Choice>
              <mc:Fallback>
                <p:oleObj name="Equation" r:id="rId8" imgW="2933700" imgH="609600" progId="Equation.3">
                  <p:embed/>
                  <p:pic>
                    <p:nvPicPr>
                      <p:cNvPr id="0" name="Object 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9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724400" y="5029200"/>
                        <a:ext cx="4143375" cy="862013"/>
                      </a:xfrm>
                      <a:prstGeom prst="rect">
                        <a:avLst/>
                      </a:prstGeom>
                      <a:solidFill>
                        <a:schemeClr val="tx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1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1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" grpId="0" animBg="1"/>
      <p:bldP spid="50" grpId="0" animBg="1"/>
    </p:bldLst>
  </p:timing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05474" name="Object 3"/>
          <p:cNvGraphicFramePr>
            <a:graphicFrameLocks noChangeAspect="1"/>
          </p:cNvGraphicFramePr>
          <p:nvPr/>
        </p:nvGraphicFramePr>
        <p:xfrm>
          <a:off x="4724400" y="5029200"/>
          <a:ext cx="4143375" cy="86201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05495" name="Equation" r:id="rId3" imgW="2933700" imgH="609600" progId="Equation.3">
                  <p:embed/>
                </p:oleObj>
              </mc:Choice>
              <mc:Fallback>
                <p:oleObj name="Equation" r:id="rId3" imgW="2933700" imgH="609600" progId="Equation.3">
                  <p:embed/>
                  <p:pic>
                    <p:nvPicPr>
                      <p:cNvPr id="0" name="Object 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724400" y="5029200"/>
                        <a:ext cx="4143375" cy="862013"/>
                      </a:xfrm>
                      <a:prstGeom prst="rect">
                        <a:avLst/>
                      </a:prstGeom>
                      <a:solidFill>
                        <a:schemeClr val="tx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05475" name="Rectangle 6"/>
          <p:cNvSpPr>
            <a:spLocks noChangeArrowheads="1"/>
          </p:cNvSpPr>
          <p:nvPr/>
        </p:nvSpPr>
        <p:spPr bwMode="auto">
          <a:xfrm>
            <a:off x="685800" y="-228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4400">
                <a:solidFill>
                  <a:schemeClr val="tx2"/>
                </a:solidFill>
              </a:rPr>
              <a:t>Fourier Transformation </a:t>
            </a:r>
          </a:p>
        </p:txBody>
      </p:sp>
      <p:sp>
        <p:nvSpPr>
          <p:cNvPr id="105476" name="Text Box 215"/>
          <p:cNvSpPr txBox="1">
            <a:spLocks noChangeArrowheads="1"/>
          </p:cNvSpPr>
          <p:nvPr/>
        </p:nvSpPr>
        <p:spPr bwMode="auto">
          <a:xfrm>
            <a:off x="7016750" y="17463"/>
            <a:ext cx="2239963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000">
                <a:solidFill>
                  <a:schemeClr val="tx2"/>
                </a:solidFill>
                <a:sym typeface="Symbol" pitchFamily="18" charset="2"/>
              </a:rPr>
              <a:t>JPG</a:t>
            </a:r>
            <a:br>
              <a:rPr lang="en-US" altLang="en-US" sz="2000">
                <a:solidFill>
                  <a:schemeClr val="tx2"/>
                </a:solidFill>
                <a:sym typeface="Symbol" pitchFamily="18" charset="2"/>
              </a:rPr>
            </a:br>
            <a:r>
              <a:rPr lang="en-US" altLang="en-US" sz="2000">
                <a:solidFill>
                  <a:schemeClr val="tx2"/>
                </a:solidFill>
                <a:sym typeface="Symbol" pitchFamily="18" charset="2"/>
              </a:rPr>
              <a:t>Image Compression</a:t>
            </a:r>
            <a:endParaRPr lang="en-US" altLang="en-US" sz="2000">
              <a:sym typeface="Symbol" pitchFamily="18" charset="2"/>
            </a:endParaRPr>
          </a:p>
        </p:txBody>
      </p:sp>
      <p:pic>
        <p:nvPicPr>
          <p:cNvPr id="105477" name="Picture 9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" y="609600"/>
            <a:ext cx="1192213" cy="1219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5478" name="Picture 7" descr="http://www.dspguide.com/graphics/F_27_10.gif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68825" y="619125"/>
            <a:ext cx="4435475" cy="42560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5479" name="Text Box 215"/>
          <p:cNvSpPr txBox="1">
            <a:spLocks noChangeArrowheads="1"/>
          </p:cNvSpPr>
          <p:nvPr/>
        </p:nvSpPr>
        <p:spPr bwMode="auto">
          <a:xfrm>
            <a:off x="574675" y="1828800"/>
            <a:ext cx="2762250" cy="830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CA" altLang="en-US" sz="2400"/>
              <a:t>The second basis </a:t>
            </a:r>
            <a:br>
              <a:rPr lang="en-CA" altLang="en-US" sz="2400"/>
            </a:br>
            <a:r>
              <a:rPr lang="en-CA" altLang="en-US" sz="2400"/>
              <a:t> “slopes” left to right</a:t>
            </a:r>
          </a:p>
        </p:txBody>
      </p:sp>
      <p:grpSp>
        <p:nvGrpSpPr>
          <p:cNvPr id="105480" name="Group 39"/>
          <p:cNvGrpSpPr>
            <a:grpSpLocks/>
          </p:cNvGrpSpPr>
          <p:nvPr/>
        </p:nvGrpSpPr>
        <p:grpSpPr bwMode="auto">
          <a:xfrm>
            <a:off x="1447800" y="685800"/>
            <a:ext cx="1019175" cy="1079500"/>
            <a:chOff x="1447800" y="685800"/>
            <a:chExt cx="1018593" cy="1080000"/>
          </a:xfrm>
        </p:grpSpPr>
        <p:sp>
          <p:nvSpPr>
            <p:cNvPr id="20" name="Rectangle 19"/>
            <p:cNvSpPr/>
            <p:nvPr/>
          </p:nvSpPr>
          <p:spPr bwMode="auto">
            <a:xfrm>
              <a:off x="1447800" y="685800"/>
              <a:ext cx="130101" cy="1080000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25400" algn="ctr">
              <a:noFill/>
              <a:round/>
              <a:headEnd/>
              <a:tailEnd/>
            </a:ln>
          </p:spPr>
          <p:txBody>
            <a:bodyPr wrap="none" anchor="ctr">
              <a:spAutoFit/>
            </a:bodyPr>
            <a:lstStyle/>
            <a:p>
              <a:pPr>
                <a:defRPr/>
              </a:pPr>
              <a:endParaRPr lang="en-CA"/>
            </a:p>
          </p:txBody>
        </p:sp>
        <p:sp>
          <p:nvSpPr>
            <p:cNvPr id="33" name="Rectangle 32"/>
            <p:cNvSpPr/>
            <p:nvPr/>
          </p:nvSpPr>
          <p:spPr bwMode="auto">
            <a:xfrm>
              <a:off x="1574727" y="685800"/>
              <a:ext cx="130101" cy="1080000"/>
            </a:xfrm>
            <a:prstGeom prst="rect">
              <a:avLst/>
            </a:prstGeom>
            <a:solidFill>
              <a:schemeClr val="bg2">
                <a:lumMod val="65000"/>
                <a:lumOff val="35000"/>
              </a:schemeClr>
            </a:solidFill>
            <a:ln w="25400" algn="ctr">
              <a:noFill/>
              <a:round/>
              <a:headEnd/>
              <a:tailEnd/>
            </a:ln>
          </p:spPr>
          <p:txBody>
            <a:bodyPr wrap="none" anchor="ctr">
              <a:spAutoFit/>
            </a:bodyPr>
            <a:lstStyle/>
            <a:p>
              <a:pPr>
                <a:defRPr/>
              </a:pPr>
              <a:endParaRPr lang="en-CA"/>
            </a:p>
          </p:txBody>
        </p:sp>
        <p:sp>
          <p:nvSpPr>
            <p:cNvPr id="105489" name="Rectangle 33"/>
            <p:cNvSpPr>
              <a:spLocks noChangeArrowheads="1"/>
            </p:cNvSpPr>
            <p:nvPr/>
          </p:nvSpPr>
          <p:spPr bwMode="auto">
            <a:xfrm>
              <a:off x="1701798" y="685800"/>
              <a:ext cx="129600" cy="1080000"/>
            </a:xfrm>
            <a:prstGeom prst="rect">
              <a:avLst/>
            </a:prstGeom>
            <a:solidFill>
              <a:srgbClr val="6B6B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35" name="Rectangle 34"/>
            <p:cNvSpPr/>
            <p:nvPr/>
          </p:nvSpPr>
          <p:spPr bwMode="auto">
            <a:xfrm>
              <a:off x="1828582" y="685800"/>
              <a:ext cx="130101" cy="1080000"/>
            </a:xfrm>
            <a:prstGeom prst="rect">
              <a:avLst/>
            </a:prstGeom>
            <a:solidFill>
              <a:schemeClr val="tx1">
                <a:lumMod val="50000"/>
              </a:schemeClr>
            </a:solidFill>
            <a:ln w="25400" algn="ctr">
              <a:noFill/>
              <a:round/>
              <a:headEnd/>
              <a:tailEnd/>
            </a:ln>
          </p:spPr>
          <p:txBody>
            <a:bodyPr wrap="none" anchor="ctr">
              <a:spAutoFit/>
            </a:bodyPr>
            <a:lstStyle/>
            <a:p>
              <a:pPr>
                <a:defRPr/>
              </a:pPr>
              <a:endParaRPr lang="en-CA"/>
            </a:p>
          </p:txBody>
        </p:sp>
        <p:sp>
          <p:nvSpPr>
            <p:cNvPr id="105491" name="Rectangle 35"/>
            <p:cNvSpPr>
              <a:spLocks noChangeArrowheads="1"/>
            </p:cNvSpPr>
            <p:nvPr/>
          </p:nvSpPr>
          <p:spPr bwMode="auto">
            <a:xfrm>
              <a:off x="1955796" y="685800"/>
              <a:ext cx="129600" cy="1080000"/>
            </a:xfrm>
            <a:prstGeom prst="rect">
              <a:avLst/>
            </a:prstGeom>
            <a:solidFill>
              <a:srgbClr val="AEAE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05492" name="Rectangle 36"/>
            <p:cNvSpPr>
              <a:spLocks noChangeArrowheads="1"/>
            </p:cNvSpPr>
            <p:nvPr/>
          </p:nvSpPr>
          <p:spPr bwMode="auto">
            <a:xfrm>
              <a:off x="2082795" y="685800"/>
              <a:ext cx="129600" cy="1080000"/>
            </a:xfrm>
            <a:prstGeom prst="rect">
              <a:avLst/>
            </a:prstGeom>
            <a:solidFill>
              <a:srgbClr val="BFBE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38" name="Rectangle 37"/>
            <p:cNvSpPr/>
            <p:nvPr/>
          </p:nvSpPr>
          <p:spPr bwMode="auto">
            <a:xfrm>
              <a:off x="2209365" y="685800"/>
              <a:ext cx="130101" cy="1080000"/>
            </a:xfrm>
            <a:prstGeom prst="rect">
              <a:avLst/>
            </a:prstGeom>
            <a:solidFill>
              <a:schemeClr val="tx1">
                <a:lumMod val="85000"/>
              </a:schemeClr>
            </a:solidFill>
            <a:ln w="25400" algn="ctr">
              <a:noFill/>
              <a:round/>
              <a:headEnd/>
              <a:tailEnd/>
            </a:ln>
          </p:spPr>
          <p:txBody>
            <a:bodyPr wrap="none" anchor="ctr">
              <a:spAutoFit/>
            </a:bodyPr>
            <a:lstStyle/>
            <a:p>
              <a:pPr>
                <a:defRPr/>
              </a:pPr>
              <a:endParaRPr lang="en-CA"/>
            </a:p>
          </p:txBody>
        </p:sp>
        <p:sp>
          <p:nvSpPr>
            <p:cNvPr id="39" name="Rectangle 38"/>
            <p:cNvSpPr/>
            <p:nvPr/>
          </p:nvSpPr>
          <p:spPr bwMode="auto">
            <a:xfrm>
              <a:off x="2336292" y="685800"/>
              <a:ext cx="130101" cy="1080000"/>
            </a:xfrm>
            <a:prstGeom prst="rect">
              <a:avLst/>
            </a:prstGeom>
            <a:solidFill>
              <a:schemeClr val="tx1">
                <a:lumMod val="95000"/>
              </a:schemeClr>
            </a:solidFill>
            <a:ln w="25400" algn="ctr">
              <a:noFill/>
              <a:round/>
              <a:headEnd/>
              <a:tailEnd/>
            </a:ln>
          </p:spPr>
          <p:txBody>
            <a:bodyPr wrap="none" anchor="ctr">
              <a:spAutoFit/>
            </a:bodyPr>
            <a:lstStyle/>
            <a:p>
              <a:pPr>
                <a:defRPr/>
              </a:pPr>
              <a:endParaRPr lang="en-CA"/>
            </a:p>
          </p:txBody>
        </p:sp>
      </p:grpSp>
      <p:sp>
        <p:nvSpPr>
          <p:cNvPr id="32" name="Text Box 215"/>
          <p:cNvSpPr txBox="1">
            <a:spLocks noChangeArrowheads="1"/>
          </p:cNvSpPr>
          <p:nvPr/>
        </p:nvSpPr>
        <p:spPr bwMode="auto">
          <a:xfrm>
            <a:off x="228600" y="4221163"/>
            <a:ext cx="4167188" cy="1570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CA" altLang="en-US" sz="2400"/>
              <a:t>Because many images have</a:t>
            </a:r>
            <a:br>
              <a:rPr lang="en-CA" altLang="en-US" sz="2400"/>
            </a:br>
            <a:r>
              <a:rPr lang="en-CA" altLang="en-US" sz="2400"/>
              <a:t>have a gradual change in colour,</a:t>
            </a:r>
          </a:p>
          <a:p>
            <a:pPr eaLnBrk="1" hangingPunct="1"/>
            <a:r>
              <a:rPr lang="en-CA" altLang="en-US" sz="2400"/>
              <a:t>this one coefficient gives more</a:t>
            </a:r>
            <a:br>
              <a:rPr lang="en-CA" altLang="en-US" sz="2400"/>
            </a:br>
            <a:r>
              <a:rPr lang="en-CA" altLang="en-US" sz="2400"/>
              <a:t>key information!</a:t>
            </a:r>
          </a:p>
        </p:txBody>
      </p:sp>
      <p:grpSp>
        <p:nvGrpSpPr>
          <p:cNvPr id="4" name="Group 56"/>
          <p:cNvGrpSpPr>
            <a:grpSpLocks/>
          </p:cNvGrpSpPr>
          <p:nvPr/>
        </p:nvGrpSpPr>
        <p:grpSpPr bwMode="auto">
          <a:xfrm>
            <a:off x="4495800" y="4429125"/>
            <a:ext cx="2028825" cy="2200275"/>
            <a:chOff x="4495800" y="4429125"/>
            <a:chExt cx="2028825" cy="2200275"/>
          </a:xfrm>
        </p:grpSpPr>
        <p:pic>
          <p:nvPicPr>
            <p:cNvPr id="105485" name="Picture 40"/>
            <p:cNvPicPr>
              <a:picLocks noChangeAspect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495800" y="4429125"/>
              <a:ext cx="2028825" cy="2200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4" name="Rectangle 53"/>
            <p:cNvSpPr/>
            <p:nvPr/>
          </p:nvSpPr>
          <p:spPr>
            <a:xfrm>
              <a:off x="5530850" y="6078538"/>
              <a:ext cx="107950" cy="107950"/>
            </a:xfrm>
            <a:prstGeom prst="rect">
              <a:avLst/>
            </a:prstGeom>
            <a:noFill/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>
                <a:defRPr/>
              </a:pPr>
              <a:endParaRPr lang="en-CA"/>
            </a:p>
          </p:txBody>
        </p:sp>
      </p:grpSp>
      <p:sp>
        <p:nvSpPr>
          <p:cNvPr id="40" name="Rectangle 39"/>
          <p:cNvSpPr/>
          <p:nvPr/>
        </p:nvSpPr>
        <p:spPr>
          <a:xfrm>
            <a:off x="6773863" y="846138"/>
            <a:ext cx="1371600" cy="863600"/>
          </a:xfrm>
          <a:prstGeom prst="rect">
            <a:avLst/>
          </a:prstGeom>
          <a:noFill/>
          <a:ln w="190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>
              <a:defRPr/>
            </a:pPr>
            <a:endParaRPr lang="en-CA"/>
          </a:p>
        </p:txBody>
      </p:sp>
      <p:sp>
        <p:nvSpPr>
          <p:cNvPr id="50" name="Rectangle 49"/>
          <p:cNvSpPr/>
          <p:nvPr/>
        </p:nvSpPr>
        <p:spPr>
          <a:xfrm>
            <a:off x="6596063" y="2125663"/>
            <a:ext cx="76200" cy="76200"/>
          </a:xfrm>
          <a:prstGeom prst="rect">
            <a:avLst/>
          </a:prstGeom>
          <a:noFill/>
          <a:ln w="190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>
              <a:defRPr/>
            </a:pPr>
            <a:endParaRPr lang="en-CA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3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3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498" name="Rectangle 6"/>
          <p:cNvSpPr>
            <a:spLocks noChangeArrowheads="1"/>
          </p:cNvSpPr>
          <p:nvPr/>
        </p:nvSpPr>
        <p:spPr bwMode="auto">
          <a:xfrm>
            <a:off x="685800" y="-228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4400">
                <a:solidFill>
                  <a:schemeClr val="tx2"/>
                </a:solidFill>
              </a:rPr>
              <a:t>Fourier Transformation </a:t>
            </a:r>
          </a:p>
        </p:txBody>
      </p:sp>
      <p:sp>
        <p:nvSpPr>
          <p:cNvPr id="106499" name="Text Box 215"/>
          <p:cNvSpPr txBox="1">
            <a:spLocks noChangeArrowheads="1"/>
          </p:cNvSpPr>
          <p:nvPr/>
        </p:nvSpPr>
        <p:spPr bwMode="auto">
          <a:xfrm>
            <a:off x="7016750" y="17463"/>
            <a:ext cx="2239963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000">
                <a:solidFill>
                  <a:schemeClr val="tx2"/>
                </a:solidFill>
                <a:sym typeface="Symbol" pitchFamily="18" charset="2"/>
              </a:rPr>
              <a:t>JPG</a:t>
            </a:r>
            <a:br>
              <a:rPr lang="en-US" altLang="en-US" sz="2000">
                <a:solidFill>
                  <a:schemeClr val="tx2"/>
                </a:solidFill>
                <a:sym typeface="Symbol" pitchFamily="18" charset="2"/>
              </a:rPr>
            </a:br>
            <a:r>
              <a:rPr lang="en-US" altLang="en-US" sz="2000">
                <a:solidFill>
                  <a:schemeClr val="tx2"/>
                </a:solidFill>
                <a:sym typeface="Symbol" pitchFamily="18" charset="2"/>
              </a:rPr>
              <a:t>Image Compression</a:t>
            </a:r>
            <a:endParaRPr lang="en-US" altLang="en-US" sz="2000">
              <a:sym typeface="Symbol" pitchFamily="18" charset="2"/>
            </a:endParaRPr>
          </a:p>
        </p:txBody>
      </p:sp>
      <p:pic>
        <p:nvPicPr>
          <p:cNvPr id="106500" name="Picture 9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" y="609600"/>
            <a:ext cx="1192213" cy="1219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7" name="Text Box 215"/>
          <p:cNvSpPr txBox="1">
            <a:spLocks noChangeArrowheads="1"/>
          </p:cNvSpPr>
          <p:nvPr/>
        </p:nvSpPr>
        <p:spPr bwMode="auto">
          <a:xfrm>
            <a:off x="152400" y="1981200"/>
            <a:ext cx="4259263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/>
            <a:r>
              <a:rPr lang="en-CA" altLang="en-US" sz="2400"/>
              <a:t>A similar basis for top to bottom.</a:t>
            </a:r>
            <a:endParaRPr lang="en-US" altLang="en-US" sz="2400"/>
          </a:p>
        </p:txBody>
      </p:sp>
      <p:pic>
        <p:nvPicPr>
          <p:cNvPr id="106502" name="Picture 7" descr="http://www.dspguide.com/graphics/F_27_10.gif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68825" y="619125"/>
            <a:ext cx="4435475" cy="42560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06503" name="Group 39"/>
          <p:cNvGrpSpPr>
            <a:grpSpLocks/>
          </p:cNvGrpSpPr>
          <p:nvPr/>
        </p:nvGrpSpPr>
        <p:grpSpPr bwMode="auto">
          <a:xfrm>
            <a:off x="1447800" y="685800"/>
            <a:ext cx="1019175" cy="1079500"/>
            <a:chOff x="1447800" y="685800"/>
            <a:chExt cx="1018593" cy="1080000"/>
          </a:xfrm>
        </p:grpSpPr>
        <p:sp>
          <p:nvSpPr>
            <p:cNvPr id="20" name="Rectangle 19"/>
            <p:cNvSpPr/>
            <p:nvPr/>
          </p:nvSpPr>
          <p:spPr bwMode="auto">
            <a:xfrm>
              <a:off x="1447800" y="685800"/>
              <a:ext cx="130101" cy="1080000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25400" algn="ctr">
              <a:noFill/>
              <a:round/>
              <a:headEnd/>
              <a:tailEnd/>
            </a:ln>
          </p:spPr>
          <p:txBody>
            <a:bodyPr wrap="none" anchor="ctr">
              <a:spAutoFit/>
            </a:bodyPr>
            <a:lstStyle/>
            <a:p>
              <a:pPr>
                <a:defRPr/>
              </a:pPr>
              <a:endParaRPr lang="en-CA"/>
            </a:p>
          </p:txBody>
        </p:sp>
        <p:sp>
          <p:nvSpPr>
            <p:cNvPr id="33" name="Rectangle 32"/>
            <p:cNvSpPr/>
            <p:nvPr/>
          </p:nvSpPr>
          <p:spPr bwMode="auto">
            <a:xfrm>
              <a:off x="1574727" y="685800"/>
              <a:ext cx="130101" cy="1080000"/>
            </a:xfrm>
            <a:prstGeom prst="rect">
              <a:avLst/>
            </a:prstGeom>
            <a:solidFill>
              <a:schemeClr val="bg2">
                <a:lumMod val="65000"/>
                <a:lumOff val="35000"/>
              </a:schemeClr>
            </a:solidFill>
            <a:ln w="25400" algn="ctr">
              <a:noFill/>
              <a:round/>
              <a:headEnd/>
              <a:tailEnd/>
            </a:ln>
          </p:spPr>
          <p:txBody>
            <a:bodyPr wrap="none" anchor="ctr">
              <a:spAutoFit/>
            </a:bodyPr>
            <a:lstStyle/>
            <a:p>
              <a:pPr>
                <a:defRPr/>
              </a:pPr>
              <a:endParaRPr lang="en-CA"/>
            </a:p>
          </p:txBody>
        </p:sp>
        <p:sp>
          <p:nvSpPr>
            <p:cNvPr id="106517" name="Rectangle 33"/>
            <p:cNvSpPr>
              <a:spLocks noChangeArrowheads="1"/>
            </p:cNvSpPr>
            <p:nvPr/>
          </p:nvSpPr>
          <p:spPr bwMode="auto">
            <a:xfrm>
              <a:off x="1701798" y="685800"/>
              <a:ext cx="129600" cy="1080000"/>
            </a:xfrm>
            <a:prstGeom prst="rect">
              <a:avLst/>
            </a:prstGeom>
            <a:solidFill>
              <a:srgbClr val="6B6B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35" name="Rectangle 34"/>
            <p:cNvSpPr/>
            <p:nvPr/>
          </p:nvSpPr>
          <p:spPr bwMode="auto">
            <a:xfrm>
              <a:off x="1828582" y="685800"/>
              <a:ext cx="130101" cy="1080000"/>
            </a:xfrm>
            <a:prstGeom prst="rect">
              <a:avLst/>
            </a:prstGeom>
            <a:solidFill>
              <a:schemeClr val="tx1">
                <a:lumMod val="50000"/>
              </a:schemeClr>
            </a:solidFill>
            <a:ln w="25400" algn="ctr">
              <a:noFill/>
              <a:round/>
              <a:headEnd/>
              <a:tailEnd/>
            </a:ln>
          </p:spPr>
          <p:txBody>
            <a:bodyPr wrap="none" anchor="ctr">
              <a:spAutoFit/>
            </a:bodyPr>
            <a:lstStyle/>
            <a:p>
              <a:pPr>
                <a:defRPr/>
              </a:pPr>
              <a:endParaRPr lang="en-CA"/>
            </a:p>
          </p:txBody>
        </p:sp>
        <p:sp>
          <p:nvSpPr>
            <p:cNvPr id="106519" name="Rectangle 35"/>
            <p:cNvSpPr>
              <a:spLocks noChangeArrowheads="1"/>
            </p:cNvSpPr>
            <p:nvPr/>
          </p:nvSpPr>
          <p:spPr bwMode="auto">
            <a:xfrm>
              <a:off x="1955796" y="685800"/>
              <a:ext cx="129600" cy="1080000"/>
            </a:xfrm>
            <a:prstGeom prst="rect">
              <a:avLst/>
            </a:prstGeom>
            <a:solidFill>
              <a:srgbClr val="AEAE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06520" name="Rectangle 36"/>
            <p:cNvSpPr>
              <a:spLocks noChangeArrowheads="1"/>
            </p:cNvSpPr>
            <p:nvPr/>
          </p:nvSpPr>
          <p:spPr bwMode="auto">
            <a:xfrm>
              <a:off x="2082795" y="685800"/>
              <a:ext cx="129600" cy="1080000"/>
            </a:xfrm>
            <a:prstGeom prst="rect">
              <a:avLst/>
            </a:prstGeom>
            <a:solidFill>
              <a:srgbClr val="BFBE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38" name="Rectangle 37"/>
            <p:cNvSpPr/>
            <p:nvPr/>
          </p:nvSpPr>
          <p:spPr bwMode="auto">
            <a:xfrm>
              <a:off x="2209365" y="685800"/>
              <a:ext cx="130101" cy="1080000"/>
            </a:xfrm>
            <a:prstGeom prst="rect">
              <a:avLst/>
            </a:prstGeom>
            <a:solidFill>
              <a:schemeClr val="tx1">
                <a:lumMod val="85000"/>
              </a:schemeClr>
            </a:solidFill>
            <a:ln w="25400" algn="ctr">
              <a:noFill/>
              <a:round/>
              <a:headEnd/>
              <a:tailEnd/>
            </a:ln>
          </p:spPr>
          <p:txBody>
            <a:bodyPr wrap="none" anchor="ctr">
              <a:spAutoFit/>
            </a:bodyPr>
            <a:lstStyle/>
            <a:p>
              <a:pPr>
                <a:defRPr/>
              </a:pPr>
              <a:endParaRPr lang="en-CA"/>
            </a:p>
          </p:txBody>
        </p:sp>
        <p:sp>
          <p:nvSpPr>
            <p:cNvPr id="39" name="Rectangle 38"/>
            <p:cNvSpPr/>
            <p:nvPr/>
          </p:nvSpPr>
          <p:spPr bwMode="auto">
            <a:xfrm>
              <a:off x="2336292" y="685800"/>
              <a:ext cx="130101" cy="1080000"/>
            </a:xfrm>
            <a:prstGeom prst="rect">
              <a:avLst/>
            </a:prstGeom>
            <a:solidFill>
              <a:schemeClr val="tx1">
                <a:lumMod val="95000"/>
              </a:schemeClr>
            </a:solidFill>
            <a:ln w="25400" algn="ctr">
              <a:noFill/>
              <a:round/>
              <a:headEnd/>
              <a:tailEnd/>
            </a:ln>
          </p:spPr>
          <p:txBody>
            <a:bodyPr wrap="none" anchor="ctr">
              <a:spAutoFit/>
            </a:bodyPr>
            <a:lstStyle/>
            <a:p>
              <a:pPr>
                <a:defRPr/>
              </a:pPr>
              <a:endParaRPr lang="en-CA"/>
            </a:p>
          </p:txBody>
        </p:sp>
      </p:grpSp>
      <p:grpSp>
        <p:nvGrpSpPr>
          <p:cNvPr id="4" name="Group 40"/>
          <p:cNvGrpSpPr>
            <a:grpSpLocks/>
          </p:cNvGrpSpPr>
          <p:nvPr/>
        </p:nvGrpSpPr>
        <p:grpSpPr bwMode="auto">
          <a:xfrm rot="-5400000">
            <a:off x="2667000" y="673101"/>
            <a:ext cx="1019175" cy="1079500"/>
            <a:chOff x="1447802" y="685799"/>
            <a:chExt cx="1018592" cy="1080001"/>
          </a:xfrm>
        </p:grpSpPr>
        <p:sp>
          <p:nvSpPr>
            <p:cNvPr id="42" name="Rectangle 41"/>
            <p:cNvSpPr/>
            <p:nvPr/>
          </p:nvSpPr>
          <p:spPr bwMode="auto">
            <a:xfrm>
              <a:off x="1447802" y="685799"/>
              <a:ext cx="130101" cy="1080001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25400" algn="ctr">
              <a:noFill/>
              <a:round/>
              <a:headEnd/>
              <a:tailEnd/>
            </a:ln>
          </p:spPr>
          <p:txBody>
            <a:bodyPr wrap="none" anchor="ctr">
              <a:spAutoFit/>
            </a:bodyPr>
            <a:lstStyle/>
            <a:p>
              <a:pPr>
                <a:defRPr/>
              </a:pPr>
              <a:endParaRPr lang="en-CA"/>
            </a:p>
          </p:txBody>
        </p:sp>
        <p:sp>
          <p:nvSpPr>
            <p:cNvPr id="43" name="Rectangle 42"/>
            <p:cNvSpPr/>
            <p:nvPr/>
          </p:nvSpPr>
          <p:spPr bwMode="auto">
            <a:xfrm>
              <a:off x="1574729" y="685799"/>
              <a:ext cx="130101" cy="1080001"/>
            </a:xfrm>
            <a:prstGeom prst="rect">
              <a:avLst/>
            </a:prstGeom>
            <a:solidFill>
              <a:schemeClr val="bg2">
                <a:lumMod val="65000"/>
                <a:lumOff val="35000"/>
              </a:schemeClr>
            </a:solidFill>
            <a:ln w="25400" algn="ctr">
              <a:noFill/>
              <a:round/>
              <a:headEnd/>
              <a:tailEnd/>
            </a:ln>
          </p:spPr>
          <p:txBody>
            <a:bodyPr wrap="none" anchor="ctr">
              <a:spAutoFit/>
            </a:bodyPr>
            <a:lstStyle/>
            <a:p>
              <a:pPr>
                <a:defRPr/>
              </a:pPr>
              <a:endParaRPr lang="en-CA"/>
            </a:p>
          </p:txBody>
        </p:sp>
        <p:sp>
          <p:nvSpPr>
            <p:cNvPr id="106509" name="Rectangle 43"/>
            <p:cNvSpPr>
              <a:spLocks noChangeArrowheads="1"/>
            </p:cNvSpPr>
            <p:nvPr/>
          </p:nvSpPr>
          <p:spPr bwMode="auto">
            <a:xfrm>
              <a:off x="1701800" y="685799"/>
              <a:ext cx="129600" cy="1080000"/>
            </a:xfrm>
            <a:prstGeom prst="rect">
              <a:avLst/>
            </a:prstGeom>
            <a:solidFill>
              <a:srgbClr val="6B6B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45" name="Rectangle 44"/>
            <p:cNvSpPr/>
            <p:nvPr/>
          </p:nvSpPr>
          <p:spPr bwMode="auto">
            <a:xfrm>
              <a:off x="1828584" y="685799"/>
              <a:ext cx="130101" cy="1080001"/>
            </a:xfrm>
            <a:prstGeom prst="rect">
              <a:avLst/>
            </a:prstGeom>
            <a:solidFill>
              <a:schemeClr val="tx1">
                <a:lumMod val="50000"/>
              </a:schemeClr>
            </a:solidFill>
            <a:ln w="25400" algn="ctr">
              <a:noFill/>
              <a:round/>
              <a:headEnd/>
              <a:tailEnd/>
            </a:ln>
          </p:spPr>
          <p:txBody>
            <a:bodyPr wrap="none" anchor="ctr">
              <a:spAutoFit/>
            </a:bodyPr>
            <a:lstStyle/>
            <a:p>
              <a:pPr>
                <a:defRPr/>
              </a:pPr>
              <a:endParaRPr lang="en-CA"/>
            </a:p>
          </p:txBody>
        </p:sp>
        <p:sp>
          <p:nvSpPr>
            <p:cNvPr id="106511" name="Rectangle 45"/>
            <p:cNvSpPr>
              <a:spLocks noChangeArrowheads="1"/>
            </p:cNvSpPr>
            <p:nvPr/>
          </p:nvSpPr>
          <p:spPr bwMode="auto">
            <a:xfrm>
              <a:off x="1955797" y="685800"/>
              <a:ext cx="129600" cy="1080000"/>
            </a:xfrm>
            <a:prstGeom prst="rect">
              <a:avLst/>
            </a:prstGeom>
            <a:solidFill>
              <a:srgbClr val="AEAE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06512" name="Rectangle 46"/>
            <p:cNvSpPr>
              <a:spLocks noChangeArrowheads="1"/>
            </p:cNvSpPr>
            <p:nvPr/>
          </p:nvSpPr>
          <p:spPr bwMode="auto">
            <a:xfrm>
              <a:off x="2082796" y="685800"/>
              <a:ext cx="129600" cy="1080000"/>
            </a:xfrm>
            <a:prstGeom prst="rect">
              <a:avLst/>
            </a:prstGeom>
            <a:solidFill>
              <a:srgbClr val="BFBE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48" name="Rectangle 47"/>
            <p:cNvSpPr/>
            <p:nvPr/>
          </p:nvSpPr>
          <p:spPr bwMode="auto">
            <a:xfrm>
              <a:off x="2209366" y="685799"/>
              <a:ext cx="130101" cy="1080001"/>
            </a:xfrm>
            <a:prstGeom prst="rect">
              <a:avLst/>
            </a:prstGeom>
            <a:solidFill>
              <a:schemeClr val="tx1">
                <a:lumMod val="85000"/>
              </a:schemeClr>
            </a:solidFill>
            <a:ln w="25400" algn="ctr">
              <a:noFill/>
              <a:round/>
              <a:headEnd/>
              <a:tailEnd/>
            </a:ln>
          </p:spPr>
          <p:txBody>
            <a:bodyPr wrap="none" anchor="ctr">
              <a:spAutoFit/>
            </a:bodyPr>
            <a:lstStyle/>
            <a:p>
              <a:pPr>
                <a:defRPr/>
              </a:pPr>
              <a:endParaRPr lang="en-CA"/>
            </a:p>
          </p:txBody>
        </p:sp>
        <p:sp>
          <p:nvSpPr>
            <p:cNvPr id="49" name="Rectangle 48"/>
            <p:cNvSpPr/>
            <p:nvPr/>
          </p:nvSpPr>
          <p:spPr bwMode="auto">
            <a:xfrm>
              <a:off x="2336293" y="685799"/>
              <a:ext cx="130101" cy="1080001"/>
            </a:xfrm>
            <a:prstGeom prst="rect">
              <a:avLst/>
            </a:prstGeom>
            <a:solidFill>
              <a:schemeClr val="tx1">
                <a:lumMod val="95000"/>
              </a:schemeClr>
            </a:solidFill>
            <a:ln w="25400" algn="ctr">
              <a:noFill/>
              <a:round/>
              <a:headEnd/>
              <a:tailEnd/>
            </a:ln>
          </p:spPr>
          <p:txBody>
            <a:bodyPr wrap="none" anchor="ctr">
              <a:spAutoFit/>
            </a:bodyPr>
            <a:lstStyle/>
            <a:p>
              <a:pPr>
                <a:defRPr/>
              </a:pPr>
              <a:endParaRPr lang="en-CA"/>
            </a:p>
          </p:txBody>
        </p:sp>
      </p:grpSp>
      <p:sp>
        <p:nvSpPr>
          <p:cNvPr id="50" name="Rectangle 49"/>
          <p:cNvSpPr/>
          <p:nvPr/>
        </p:nvSpPr>
        <p:spPr>
          <a:xfrm>
            <a:off x="6502400" y="2209800"/>
            <a:ext cx="76200" cy="76200"/>
          </a:xfrm>
          <a:prstGeom prst="rect">
            <a:avLst/>
          </a:prstGeom>
          <a:noFill/>
          <a:ln w="190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>
              <a:defRPr/>
            </a:pPr>
            <a:endParaRPr lang="en-CA"/>
          </a:p>
        </p:txBody>
      </p:sp>
      <p:graphicFrame>
        <p:nvGraphicFramePr>
          <p:cNvPr id="106506" name="Object 3"/>
          <p:cNvGraphicFramePr>
            <a:graphicFrameLocks noChangeAspect="1"/>
          </p:cNvGraphicFramePr>
          <p:nvPr/>
        </p:nvGraphicFramePr>
        <p:xfrm>
          <a:off x="4724400" y="5029200"/>
          <a:ext cx="4143375" cy="86201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06523" name="Equation" r:id="rId5" imgW="2933700" imgH="609600" progId="Equation.3">
                  <p:embed/>
                </p:oleObj>
              </mc:Choice>
              <mc:Fallback>
                <p:oleObj name="Equation" r:id="rId5" imgW="2933700" imgH="609600" progId="Equation.3">
                  <p:embed/>
                  <p:pic>
                    <p:nvPicPr>
                      <p:cNvPr id="0" name="Object 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724400" y="5029200"/>
                        <a:ext cx="4143375" cy="862013"/>
                      </a:xfrm>
                      <a:prstGeom prst="rect">
                        <a:avLst/>
                      </a:prstGeom>
                      <a:solidFill>
                        <a:schemeClr val="tx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" grpId="0"/>
      <p:bldP spid="50" grpId="0" animBg="1"/>
    </p:bldLst>
  </p:timing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07522" name="Object 3"/>
          <p:cNvGraphicFramePr>
            <a:graphicFrameLocks noChangeAspect="1"/>
          </p:cNvGraphicFramePr>
          <p:nvPr/>
        </p:nvGraphicFramePr>
        <p:xfrm>
          <a:off x="4724400" y="5029200"/>
          <a:ext cx="4143375" cy="86201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07550" name="Equation" r:id="rId3" imgW="2933700" imgH="609600" progId="Equation.3">
                  <p:embed/>
                </p:oleObj>
              </mc:Choice>
              <mc:Fallback>
                <p:oleObj name="Equation" r:id="rId3" imgW="2933700" imgH="609600" progId="Equation.3">
                  <p:embed/>
                  <p:pic>
                    <p:nvPicPr>
                      <p:cNvPr id="0" name="Object 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724400" y="5029200"/>
                        <a:ext cx="4143375" cy="862013"/>
                      </a:xfrm>
                      <a:prstGeom prst="rect">
                        <a:avLst/>
                      </a:prstGeom>
                      <a:solidFill>
                        <a:schemeClr val="tx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07523" name="Rectangle 6"/>
          <p:cNvSpPr>
            <a:spLocks noChangeArrowheads="1"/>
          </p:cNvSpPr>
          <p:nvPr/>
        </p:nvSpPr>
        <p:spPr bwMode="auto">
          <a:xfrm>
            <a:off x="685800" y="-228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4400">
                <a:solidFill>
                  <a:schemeClr val="tx2"/>
                </a:solidFill>
              </a:rPr>
              <a:t>Fourier Transformation </a:t>
            </a:r>
          </a:p>
        </p:txBody>
      </p:sp>
      <p:sp>
        <p:nvSpPr>
          <p:cNvPr id="107524" name="Text Box 215"/>
          <p:cNvSpPr txBox="1">
            <a:spLocks noChangeArrowheads="1"/>
          </p:cNvSpPr>
          <p:nvPr/>
        </p:nvSpPr>
        <p:spPr bwMode="auto">
          <a:xfrm>
            <a:off x="7016750" y="17463"/>
            <a:ext cx="2239963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000">
                <a:solidFill>
                  <a:schemeClr val="tx2"/>
                </a:solidFill>
                <a:sym typeface="Symbol" pitchFamily="18" charset="2"/>
              </a:rPr>
              <a:t>JPG</a:t>
            </a:r>
            <a:br>
              <a:rPr lang="en-US" altLang="en-US" sz="2000">
                <a:solidFill>
                  <a:schemeClr val="tx2"/>
                </a:solidFill>
                <a:sym typeface="Symbol" pitchFamily="18" charset="2"/>
              </a:rPr>
            </a:br>
            <a:r>
              <a:rPr lang="en-US" altLang="en-US" sz="2000">
                <a:solidFill>
                  <a:schemeClr val="tx2"/>
                </a:solidFill>
                <a:sym typeface="Symbol" pitchFamily="18" charset="2"/>
              </a:rPr>
              <a:t>Image Compression</a:t>
            </a:r>
            <a:endParaRPr lang="en-US" altLang="en-US" sz="2000">
              <a:sym typeface="Symbol" pitchFamily="18" charset="2"/>
            </a:endParaRPr>
          </a:p>
        </p:txBody>
      </p:sp>
      <p:pic>
        <p:nvPicPr>
          <p:cNvPr id="107525" name="Picture 9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" y="609600"/>
            <a:ext cx="1192213" cy="1219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7526" name="Picture 7" descr="http://www.dspguide.com/graphics/F_27_10.gif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68825" y="619125"/>
            <a:ext cx="4435475" cy="42560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3" name="Group 60"/>
          <p:cNvGrpSpPr>
            <a:grpSpLocks/>
          </p:cNvGrpSpPr>
          <p:nvPr/>
        </p:nvGrpSpPr>
        <p:grpSpPr bwMode="auto">
          <a:xfrm>
            <a:off x="304800" y="1828800"/>
            <a:ext cx="6273800" cy="2362200"/>
            <a:chOff x="304800" y="1828800"/>
            <a:chExt cx="6273801" cy="2362200"/>
          </a:xfrm>
        </p:grpSpPr>
        <p:sp>
          <p:nvSpPr>
            <p:cNvPr id="19" name="Rectangle 18"/>
            <p:cNvSpPr/>
            <p:nvPr/>
          </p:nvSpPr>
          <p:spPr>
            <a:xfrm>
              <a:off x="4648201" y="2319338"/>
              <a:ext cx="1371600" cy="863600"/>
            </a:xfrm>
            <a:prstGeom prst="rect">
              <a:avLst/>
            </a:prstGeom>
            <a:noFill/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>
                <a:defRPr/>
              </a:pPr>
              <a:endParaRPr lang="en-CA"/>
            </a:p>
          </p:txBody>
        </p:sp>
        <p:graphicFrame>
          <p:nvGraphicFramePr>
            <p:cNvPr id="107544" name="Object 6"/>
            <p:cNvGraphicFramePr>
              <a:graphicFrameLocks noChangeAspect="1"/>
            </p:cNvGraphicFramePr>
            <p:nvPr/>
          </p:nvGraphicFramePr>
          <p:xfrm>
            <a:off x="1077913" y="2335213"/>
            <a:ext cx="2598737" cy="611187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107551" name="Equation" r:id="rId7" imgW="1841500" imgH="431800" progId="Equation.3">
                    <p:embed/>
                  </p:oleObj>
                </mc:Choice>
                <mc:Fallback>
                  <p:oleObj name="Equation" r:id="rId7" imgW="1841500" imgH="431800" progId="Equation.3">
                    <p:embed/>
                    <p:pic>
                      <p:nvPicPr>
                        <p:cNvPr id="0" name="Object 6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8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1077913" y="2335213"/>
                          <a:ext cx="2598737" cy="611187"/>
                        </a:xfrm>
                        <a:prstGeom prst="rect">
                          <a:avLst/>
                        </a:prstGeom>
                        <a:solidFill>
                          <a:schemeClr val="tx1"/>
                        </a:solidFill>
                        <a:ln>
                          <a:noFill/>
                        </a:ln>
                        <a:effectLst/>
                        <a:extLs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rgbClr val="808080"/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sp>
          <p:nvSpPr>
            <p:cNvPr id="50" name="Rectangle 49"/>
            <p:cNvSpPr/>
            <p:nvPr/>
          </p:nvSpPr>
          <p:spPr>
            <a:xfrm>
              <a:off x="6502401" y="2303463"/>
              <a:ext cx="76200" cy="76200"/>
            </a:xfrm>
            <a:prstGeom prst="rect">
              <a:avLst/>
            </a:prstGeom>
            <a:noFill/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>
                <a:defRPr/>
              </a:pPr>
              <a:endParaRPr lang="en-CA"/>
            </a:p>
          </p:txBody>
        </p:sp>
        <p:grpSp>
          <p:nvGrpSpPr>
            <p:cNvPr id="107546" name="Group 30"/>
            <p:cNvGrpSpPr>
              <a:grpSpLocks/>
            </p:cNvGrpSpPr>
            <p:nvPr/>
          </p:nvGrpSpPr>
          <p:grpSpPr bwMode="auto">
            <a:xfrm>
              <a:off x="1464734" y="3039533"/>
              <a:ext cx="1800200" cy="1151467"/>
              <a:chOff x="1524000" y="3886200"/>
              <a:chExt cx="1800200" cy="1151467"/>
            </a:xfrm>
          </p:grpSpPr>
          <p:pic>
            <p:nvPicPr>
              <p:cNvPr id="107548" name="Picture 31"/>
              <p:cNvPicPr>
                <a:picLocks noChangeAspect="1"/>
              </p:cNvPicPr>
              <p:nvPr/>
            </p:nvPicPr>
            <p:blipFill>
              <a:blip r:embed="rId9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524000" y="3886200"/>
                <a:ext cx="1800200" cy="11209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07549" name="Picture 39"/>
              <p:cNvPicPr>
                <a:picLocks noChangeAspect="1"/>
              </p:cNvPicPr>
              <p:nvPr/>
            </p:nvPicPr>
            <p:blipFill>
              <a:blip r:embed="rId9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r="52498" b="-2719"/>
              <a:stretch>
                <a:fillRect/>
              </a:stretch>
            </p:blipFill>
            <p:spPr bwMode="auto">
              <a:xfrm flipH="1">
                <a:off x="2412999" y="3886200"/>
                <a:ext cx="855134" cy="115146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sp>
          <p:nvSpPr>
            <p:cNvPr id="107547" name="Text Box 215"/>
            <p:cNvSpPr txBox="1">
              <a:spLocks noChangeArrowheads="1"/>
            </p:cNvSpPr>
            <p:nvPr/>
          </p:nvSpPr>
          <p:spPr bwMode="auto">
            <a:xfrm>
              <a:off x="304800" y="1828800"/>
              <a:ext cx="2444900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CA" altLang="en-US" sz="2400"/>
                <a:t>The &lt;0,2&gt; basis is</a:t>
              </a:r>
              <a:endParaRPr lang="en-US" altLang="en-US" sz="2400"/>
            </a:p>
          </p:txBody>
        </p:sp>
      </p:grpSp>
      <p:sp>
        <p:nvSpPr>
          <p:cNvPr id="51" name="Text Box 215"/>
          <p:cNvSpPr txBox="1">
            <a:spLocks noChangeArrowheads="1"/>
          </p:cNvSpPr>
          <p:nvPr/>
        </p:nvSpPr>
        <p:spPr bwMode="auto">
          <a:xfrm>
            <a:off x="457200" y="4659313"/>
            <a:ext cx="3856038" cy="831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CA" altLang="en-US" sz="2400"/>
              <a:t>whether the value tends to be </a:t>
            </a:r>
            <a:br>
              <a:rPr lang="en-CA" altLang="en-US" sz="2400"/>
            </a:br>
            <a:r>
              <a:rPr lang="en-CA" altLang="en-US" sz="2400"/>
              <a:t> smaller in the middle.</a:t>
            </a:r>
            <a:endParaRPr lang="en-US" altLang="en-US" sz="2400"/>
          </a:p>
        </p:txBody>
      </p:sp>
      <p:grpSp>
        <p:nvGrpSpPr>
          <p:cNvPr id="6" name="Group 57"/>
          <p:cNvGrpSpPr>
            <a:grpSpLocks/>
          </p:cNvGrpSpPr>
          <p:nvPr/>
        </p:nvGrpSpPr>
        <p:grpSpPr bwMode="auto">
          <a:xfrm rot="5400000">
            <a:off x="1447800" y="685801"/>
            <a:ext cx="1000125" cy="1079500"/>
            <a:chOff x="1447800" y="685800"/>
            <a:chExt cx="999064" cy="1080000"/>
          </a:xfrm>
        </p:grpSpPr>
        <p:sp>
          <p:nvSpPr>
            <p:cNvPr id="20" name="Rectangle 19"/>
            <p:cNvSpPr/>
            <p:nvPr/>
          </p:nvSpPr>
          <p:spPr bwMode="auto">
            <a:xfrm>
              <a:off x="1447800" y="685800"/>
              <a:ext cx="130037" cy="1080000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25400" algn="ctr">
              <a:noFill/>
              <a:round/>
              <a:headEnd/>
              <a:tailEnd/>
            </a:ln>
          </p:spPr>
          <p:txBody>
            <a:bodyPr wrap="none" anchor="ctr">
              <a:spAutoFit/>
            </a:bodyPr>
            <a:lstStyle/>
            <a:p>
              <a:pPr>
                <a:defRPr/>
              </a:pPr>
              <a:endParaRPr lang="en-CA"/>
            </a:p>
          </p:txBody>
        </p:sp>
        <p:sp>
          <p:nvSpPr>
            <p:cNvPr id="107536" name="Rectangle 33"/>
            <p:cNvSpPr>
              <a:spLocks noChangeArrowheads="1"/>
            </p:cNvSpPr>
            <p:nvPr/>
          </p:nvSpPr>
          <p:spPr bwMode="auto">
            <a:xfrm>
              <a:off x="1572198" y="685800"/>
              <a:ext cx="129600" cy="1080000"/>
            </a:xfrm>
            <a:prstGeom prst="rect">
              <a:avLst/>
            </a:prstGeom>
            <a:solidFill>
              <a:srgbClr val="6B6B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07537" name="Rectangle 35"/>
            <p:cNvSpPr>
              <a:spLocks noChangeArrowheads="1"/>
            </p:cNvSpPr>
            <p:nvPr/>
          </p:nvSpPr>
          <p:spPr bwMode="auto">
            <a:xfrm>
              <a:off x="1699203" y="685800"/>
              <a:ext cx="129600" cy="1080000"/>
            </a:xfrm>
            <a:prstGeom prst="rect">
              <a:avLst/>
            </a:prstGeom>
            <a:solidFill>
              <a:srgbClr val="AEAE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39" name="Rectangle 38"/>
            <p:cNvSpPr/>
            <p:nvPr/>
          </p:nvSpPr>
          <p:spPr bwMode="auto">
            <a:xfrm>
              <a:off x="1820466" y="685800"/>
              <a:ext cx="130037" cy="1080000"/>
            </a:xfrm>
            <a:prstGeom prst="rect">
              <a:avLst/>
            </a:prstGeom>
            <a:solidFill>
              <a:schemeClr val="tx1">
                <a:lumMod val="95000"/>
              </a:schemeClr>
            </a:solidFill>
            <a:ln w="25400" algn="ctr">
              <a:noFill/>
              <a:round/>
              <a:headEnd/>
              <a:tailEnd/>
            </a:ln>
          </p:spPr>
          <p:txBody>
            <a:bodyPr wrap="none" anchor="ctr">
              <a:spAutoFit/>
            </a:bodyPr>
            <a:lstStyle/>
            <a:p>
              <a:pPr>
                <a:defRPr/>
              </a:pPr>
              <a:endParaRPr lang="en-CA"/>
            </a:p>
          </p:txBody>
        </p:sp>
        <p:sp>
          <p:nvSpPr>
            <p:cNvPr id="54" name="Rectangle 53"/>
            <p:cNvSpPr/>
            <p:nvPr/>
          </p:nvSpPr>
          <p:spPr bwMode="auto">
            <a:xfrm flipH="1">
              <a:off x="2316827" y="685800"/>
              <a:ext cx="130037" cy="1080000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25400" algn="ctr">
              <a:noFill/>
              <a:round/>
              <a:headEnd/>
              <a:tailEnd/>
            </a:ln>
          </p:spPr>
          <p:txBody>
            <a:bodyPr wrap="none" anchor="ctr">
              <a:spAutoFit/>
            </a:bodyPr>
            <a:lstStyle/>
            <a:p>
              <a:pPr>
                <a:defRPr/>
              </a:pPr>
              <a:endParaRPr lang="en-CA"/>
            </a:p>
          </p:txBody>
        </p:sp>
        <p:sp>
          <p:nvSpPr>
            <p:cNvPr id="107540" name="Rectangle 54"/>
            <p:cNvSpPr>
              <a:spLocks noChangeArrowheads="1"/>
            </p:cNvSpPr>
            <p:nvPr/>
          </p:nvSpPr>
          <p:spPr bwMode="auto">
            <a:xfrm flipH="1">
              <a:off x="2192866" y="685800"/>
              <a:ext cx="129600" cy="1080000"/>
            </a:xfrm>
            <a:prstGeom prst="rect">
              <a:avLst/>
            </a:prstGeom>
            <a:solidFill>
              <a:srgbClr val="6B6B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07541" name="Rectangle 55"/>
            <p:cNvSpPr>
              <a:spLocks noChangeArrowheads="1"/>
            </p:cNvSpPr>
            <p:nvPr/>
          </p:nvSpPr>
          <p:spPr bwMode="auto">
            <a:xfrm flipH="1">
              <a:off x="2065861" y="685800"/>
              <a:ext cx="129600" cy="1080000"/>
            </a:xfrm>
            <a:prstGeom prst="rect">
              <a:avLst/>
            </a:prstGeom>
            <a:solidFill>
              <a:srgbClr val="AEAE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57" name="Rectangle 56"/>
            <p:cNvSpPr/>
            <p:nvPr/>
          </p:nvSpPr>
          <p:spPr bwMode="auto">
            <a:xfrm flipH="1">
              <a:off x="1944160" y="685800"/>
              <a:ext cx="130037" cy="1080000"/>
            </a:xfrm>
            <a:prstGeom prst="rect">
              <a:avLst/>
            </a:prstGeom>
            <a:solidFill>
              <a:schemeClr val="tx1">
                <a:lumMod val="95000"/>
              </a:schemeClr>
            </a:solidFill>
            <a:ln w="25400" algn="ctr">
              <a:noFill/>
              <a:round/>
              <a:headEnd/>
              <a:tailEnd/>
            </a:ln>
          </p:spPr>
          <p:txBody>
            <a:bodyPr wrap="none" anchor="ctr">
              <a:spAutoFit/>
            </a:bodyPr>
            <a:lstStyle/>
            <a:p>
              <a:pPr>
                <a:defRPr/>
              </a:pPr>
              <a:endParaRPr lang="en-CA"/>
            </a:p>
          </p:txBody>
        </p:sp>
      </p:grpSp>
      <p:sp>
        <p:nvSpPr>
          <p:cNvPr id="59" name="Text Box 215"/>
          <p:cNvSpPr txBox="1">
            <a:spLocks noChangeArrowheads="1"/>
          </p:cNvSpPr>
          <p:nvPr/>
        </p:nvSpPr>
        <p:spPr bwMode="auto">
          <a:xfrm>
            <a:off x="885825" y="4267200"/>
            <a:ext cx="2601913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/>
            <a:r>
              <a:rPr lang="en-CA" altLang="en-US" sz="2400"/>
              <a:t>Its coefficient gives</a:t>
            </a:r>
            <a:endParaRPr lang="en-US" altLang="en-US" sz="2400"/>
          </a:p>
        </p:txBody>
      </p:sp>
      <p:sp>
        <p:nvSpPr>
          <p:cNvPr id="62" name="Text Box 215"/>
          <p:cNvSpPr txBox="1">
            <a:spLocks noChangeArrowheads="1"/>
          </p:cNvSpPr>
          <p:nvPr/>
        </p:nvSpPr>
        <p:spPr bwMode="auto">
          <a:xfrm>
            <a:off x="520700" y="5646738"/>
            <a:ext cx="3879850" cy="830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CA" altLang="en-US" sz="2400"/>
              <a:t>This helps display </a:t>
            </a:r>
            <a:br>
              <a:rPr lang="en-CA" altLang="en-US" sz="2400"/>
            </a:br>
            <a:r>
              <a:rPr lang="en-CA" altLang="en-US" sz="2400"/>
              <a:t>the horizontal lines in images </a:t>
            </a:r>
            <a:endParaRPr lang="en-US" altLang="en-US" sz="2400"/>
          </a:p>
        </p:txBody>
      </p:sp>
      <p:grpSp>
        <p:nvGrpSpPr>
          <p:cNvPr id="7" name="Group 65"/>
          <p:cNvGrpSpPr>
            <a:grpSpLocks/>
          </p:cNvGrpSpPr>
          <p:nvPr/>
        </p:nvGrpSpPr>
        <p:grpSpPr bwMode="auto">
          <a:xfrm>
            <a:off x="4495800" y="4429125"/>
            <a:ext cx="2028825" cy="2200275"/>
            <a:chOff x="4495800" y="4429125"/>
            <a:chExt cx="2028825" cy="2200275"/>
          </a:xfrm>
        </p:grpSpPr>
        <p:pic>
          <p:nvPicPr>
            <p:cNvPr id="107533" name="Picture 63"/>
            <p:cNvPicPr>
              <a:picLocks noChangeAspect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495800" y="4429125"/>
              <a:ext cx="2028825" cy="2200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5" name="Rectangle 64"/>
            <p:cNvSpPr/>
            <p:nvPr/>
          </p:nvSpPr>
          <p:spPr>
            <a:xfrm>
              <a:off x="4616450" y="5099050"/>
              <a:ext cx="107950" cy="107950"/>
            </a:xfrm>
            <a:prstGeom prst="rect">
              <a:avLst/>
            </a:prstGeom>
            <a:noFill/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>
                <a:defRPr/>
              </a:pPr>
              <a:endParaRPr lang="en-CA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 nodeType="clickPar">
                      <p:stCondLst>
                        <p:cond delay="indefinite"/>
                      </p:stCondLst>
                      <p:childTnLst>
                        <p:par>
                          <p:cTn id="2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6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6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546" name="Rectangle 6"/>
          <p:cNvSpPr>
            <a:spLocks noChangeArrowheads="1"/>
          </p:cNvSpPr>
          <p:nvPr/>
        </p:nvSpPr>
        <p:spPr bwMode="auto">
          <a:xfrm>
            <a:off x="685800" y="-228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4400">
                <a:solidFill>
                  <a:schemeClr val="tx2"/>
                </a:solidFill>
              </a:rPr>
              <a:t>Fourier Transformation </a:t>
            </a:r>
          </a:p>
        </p:txBody>
      </p:sp>
      <p:sp>
        <p:nvSpPr>
          <p:cNvPr id="108547" name="Text Box 215"/>
          <p:cNvSpPr txBox="1">
            <a:spLocks noChangeArrowheads="1"/>
          </p:cNvSpPr>
          <p:nvPr/>
        </p:nvSpPr>
        <p:spPr bwMode="auto">
          <a:xfrm>
            <a:off x="7016750" y="17463"/>
            <a:ext cx="2239963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000">
                <a:solidFill>
                  <a:schemeClr val="tx2"/>
                </a:solidFill>
                <a:sym typeface="Symbol" pitchFamily="18" charset="2"/>
              </a:rPr>
              <a:t>JPG</a:t>
            </a:r>
            <a:br>
              <a:rPr lang="en-US" altLang="en-US" sz="2000">
                <a:solidFill>
                  <a:schemeClr val="tx2"/>
                </a:solidFill>
                <a:sym typeface="Symbol" pitchFamily="18" charset="2"/>
              </a:rPr>
            </a:br>
            <a:r>
              <a:rPr lang="en-US" altLang="en-US" sz="2000">
                <a:solidFill>
                  <a:schemeClr val="tx2"/>
                </a:solidFill>
                <a:sym typeface="Symbol" pitchFamily="18" charset="2"/>
              </a:rPr>
              <a:t>Image Compression</a:t>
            </a:r>
            <a:endParaRPr lang="en-US" altLang="en-US" sz="2000">
              <a:sym typeface="Symbol" pitchFamily="18" charset="2"/>
            </a:endParaRPr>
          </a:p>
        </p:txBody>
      </p:sp>
      <p:pic>
        <p:nvPicPr>
          <p:cNvPr id="108548" name="Picture 9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" y="609600"/>
            <a:ext cx="1192213" cy="1219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8549" name="Picture 7" descr="http://www.dspguide.com/graphics/F_27_10.gif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68825" y="619125"/>
            <a:ext cx="4435475" cy="42560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" name="Isosceles Triangle 29"/>
          <p:cNvSpPr>
            <a:spLocks noChangeArrowheads="1"/>
          </p:cNvSpPr>
          <p:nvPr/>
        </p:nvSpPr>
        <p:spPr bwMode="auto">
          <a:xfrm rot="-2664563">
            <a:off x="6272213" y="2039938"/>
            <a:ext cx="685800" cy="381000"/>
          </a:xfrm>
          <a:prstGeom prst="triangle">
            <a:avLst>
              <a:gd name="adj" fmla="val 50000"/>
            </a:avLst>
          </a:prstGeom>
          <a:noFill/>
          <a:ln w="25400" algn="ctr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CA" altLang="en-US"/>
          </a:p>
        </p:txBody>
      </p:sp>
      <p:sp>
        <p:nvSpPr>
          <p:cNvPr id="35" name="Text Box 215"/>
          <p:cNvSpPr txBox="1">
            <a:spLocks noChangeArrowheads="1"/>
          </p:cNvSpPr>
          <p:nvPr/>
        </p:nvSpPr>
        <p:spPr bwMode="auto">
          <a:xfrm>
            <a:off x="-152400" y="1677988"/>
            <a:ext cx="4779963" cy="267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CA" altLang="en-US" sz="2400"/>
              <a:t>As seen, </a:t>
            </a:r>
            <a:br>
              <a:rPr lang="en-CA" altLang="en-US" sz="2400"/>
            </a:br>
            <a:r>
              <a:rPr lang="en-CA" altLang="en-US" sz="2400"/>
              <a:t>the low frequency components </a:t>
            </a:r>
            <a:br>
              <a:rPr lang="en-CA" altLang="en-US" sz="2400"/>
            </a:br>
            <a:r>
              <a:rPr lang="en-CA" altLang="en-US" sz="2400"/>
              <a:t>of a signal are more important.</a:t>
            </a:r>
          </a:p>
          <a:p>
            <a:pPr eaLnBrk="1" hangingPunct="1"/>
            <a:r>
              <a:rPr lang="en-CA" altLang="en-US" sz="2400"/>
              <a:t>Removing 90% of the bits from </a:t>
            </a:r>
            <a:br>
              <a:rPr lang="en-CA" altLang="en-US" sz="2400"/>
            </a:br>
            <a:r>
              <a:rPr lang="en-CA" altLang="en-US" sz="2400"/>
              <a:t>the high frequency components</a:t>
            </a:r>
          </a:p>
          <a:p>
            <a:pPr eaLnBrk="1" hangingPunct="1"/>
            <a:r>
              <a:rPr lang="en-CA" altLang="en-US" sz="2400"/>
              <a:t>might remove, only 5% </a:t>
            </a:r>
            <a:br>
              <a:rPr lang="en-CA" altLang="en-US" sz="2400"/>
            </a:br>
            <a:r>
              <a:rPr lang="en-CA" altLang="en-US" sz="2400"/>
              <a:t>of the encoded information.</a:t>
            </a:r>
            <a:endParaRPr lang="en-US" altLang="en-US" sz="2400"/>
          </a:p>
        </p:txBody>
      </p:sp>
      <p:pic>
        <p:nvPicPr>
          <p:cNvPr id="37" name="Content Placeholder 4"/>
          <p:cNvPicPr>
            <a:picLocks noGrp="1" noChangeAspect="1"/>
          </p:cNvPicPr>
          <p:nvPr>
            <p:ph sz="half" idx="1"/>
          </p:nvPr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1331913" y="4495800"/>
            <a:ext cx="2028825" cy="2209800"/>
          </a:xfrm>
        </p:spPr>
      </p:pic>
      <p:pic>
        <p:nvPicPr>
          <p:cNvPr id="38" name="Picture 37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719513" y="4495800"/>
            <a:ext cx="2028825" cy="2228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72388" name="Picture 4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722688" y="6545263"/>
            <a:ext cx="2000250" cy="1698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3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3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23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7238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2723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3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3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0" grpId="0" animBg="1"/>
    </p:bldLst>
  </p:timing>
</p:sld>
</file>

<file path=ppt/slides/slide1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570" name="Rectangle 54"/>
          <p:cNvSpPr>
            <a:spLocks noChangeArrowheads="1"/>
          </p:cNvSpPr>
          <p:nvPr/>
        </p:nvSpPr>
        <p:spPr bwMode="auto">
          <a:xfrm>
            <a:off x="685800" y="-228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4400">
                <a:solidFill>
                  <a:schemeClr val="tx2"/>
                </a:solidFill>
              </a:rPr>
              <a:t>Fourier Transformation </a:t>
            </a:r>
          </a:p>
        </p:txBody>
      </p:sp>
      <p:pic>
        <p:nvPicPr>
          <p:cNvPr id="109571" name="Picture 58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486400" y="712788"/>
            <a:ext cx="3552825" cy="55356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aphicFrame>
        <p:nvGraphicFramePr>
          <p:cNvPr id="109572" name="Object 71"/>
          <p:cNvGraphicFramePr>
            <a:graphicFrameLocks noChangeAspect="1"/>
          </p:cNvGraphicFramePr>
          <p:nvPr/>
        </p:nvGraphicFramePr>
        <p:xfrm>
          <a:off x="447675" y="3733800"/>
          <a:ext cx="2905125" cy="6445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09597" name="Equation" r:id="rId5" imgW="2057400" imgH="457200" progId="Equation.3">
                  <p:embed/>
                </p:oleObj>
              </mc:Choice>
              <mc:Fallback>
                <p:oleObj name="Equation" r:id="rId5" imgW="2057400" imgH="457200" progId="Equation.3">
                  <p:embed/>
                  <p:pic>
                    <p:nvPicPr>
                      <p:cNvPr id="0" name="Object 7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47675" y="3733800"/>
                        <a:ext cx="2905125" cy="644525"/>
                      </a:xfrm>
                      <a:prstGeom prst="rect">
                        <a:avLst/>
                      </a:prstGeom>
                      <a:solidFill>
                        <a:schemeClr val="tx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09573" name="Object 9"/>
          <p:cNvGraphicFramePr>
            <a:graphicFrameLocks noChangeAspect="1"/>
          </p:cNvGraphicFramePr>
          <p:nvPr/>
        </p:nvGraphicFramePr>
        <p:xfrm>
          <a:off x="169863" y="4487863"/>
          <a:ext cx="4414837" cy="6445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09598" name="Equation" r:id="rId7" imgW="3124200" imgH="457200" progId="Equation.3">
                  <p:embed/>
                </p:oleObj>
              </mc:Choice>
              <mc:Fallback>
                <p:oleObj name="Equation" r:id="rId7" imgW="3124200" imgH="457200" progId="Equation.3">
                  <p:embed/>
                  <p:pic>
                    <p:nvPicPr>
                      <p:cNvPr id="0" name="Object 9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69863" y="4487863"/>
                        <a:ext cx="4414837" cy="644525"/>
                      </a:xfrm>
                      <a:prstGeom prst="rect">
                        <a:avLst/>
                      </a:prstGeom>
                      <a:solidFill>
                        <a:schemeClr val="tx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109574" name="Group 157"/>
          <p:cNvGrpSpPr>
            <a:grpSpLocks/>
          </p:cNvGrpSpPr>
          <p:nvPr/>
        </p:nvGrpSpPr>
        <p:grpSpPr bwMode="auto">
          <a:xfrm>
            <a:off x="414338" y="639763"/>
            <a:ext cx="5024437" cy="1036637"/>
            <a:chOff x="414491" y="640488"/>
            <a:chExt cx="5024284" cy="1035912"/>
          </a:xfrm>
        </p:grpSpPr>
        <p:pic>
          <p:nvPicPr>
            <p:cNvPr id="109591" name="Picture 56"/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514600" y="685800"/>
              <a:ext cx="2924175" cy="97197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09592" name="Rectangle 64"/>
            <p:cNvSpPr>
              <a:spLocks noChangeArrowheads="1"/>
            </p:cNvSpPr>
            <p:nvPr/>
          </p:nvSpPr>
          <p:spPr bwMode="auto">
            <a:xfrm>
              <a:off x="414491" y="877669"/>
              <a:ext cx="1768433" cy="646331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1800">
                  <a:solidFill>
                    <a:schemeClr val="bg2"/>
                  </a:solidFill>
                </a:rPr>
                <a:t>A continuous </a:t>
              </a:r>
            </a:p>
            <a:p>
              <a:pPr eaLnBrk="1" hangingPunct="1"/>
              <a:r>
                <a:rPr lang="en-US" altLang="en-US" sz="1800">
                  <a:solidFill>
                    <a:schemeClr val="bg2"/>
                  </a:solidFill>
                </a:rPr>
                <a:t>periodic function</a:t>
              </a:r>
            </a:p>
          </p:txBody>
        </p:sp>
        <p:cxnSp>
          <p:nvCxnSpPr>
            <p:cNvPr id="109593" name="Straight Arrow Connector 67"/>
            <p:cNvCxnSpPr>
              <a:cxnSpLocks noChangeShapeType="1"/>
            </p:cNvCxnSpPr>
            <p:nvPr/>
          </p:nvCxnSpPr>
          <p:spPr bwMode="auto">
            <a:xfrm>
              <a:off x="5157100" y="1474056"/>
              <a:ext cx="228600" cy="0"/>
            </a:xfrm>
            <a:prstGeom prst="straightConnector1">
              <a:avLst/>
            </a:prstGeom>
            <a:noFill/>
            <a:ln w="12700" algn="ctr">
              <a:solidFill>
                <a:schemeClr val="bg2"/>
              </a:solidFill>
              <a:round/>
              <a:headEnd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09594" name="TextBox 68"/>
            <p:cNvSpPr txBox="1">
              <a:spLocks noChangeArrowheads="1"/>
            </p:cNvSpPr>
            <p:nvPr/>
          </p:nvSpPr>
          <p:spPr bwMode="auto">
            <a:xfrm>
              <a:off x="5156202" y="1414790"/>
              <a:ext cx="22313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CA" altLang="en-US" sz="1100">
                  <a:solidFill>
                    <a:schemeClr val="bg2"/>
                  </a:solidFill>
                </a:rPr>
                <a:t>t</a:t>
              </a:r>
            </a:p>
          </p:txBody>
        </p:sp>
        <p:sp>
          <p:nvSpPr>
            <p:cNvPr id="109595" name="Rectangle 71"/>
            <p:cNvSpPr>
              <a:spLocks noChangeArrowheads="1"/>
            </p:cNvSpPr>
            <p:nvPr/>
          </p:nvSpPr>
          <p:spPr bwMode="auto">
            <a:xfrm>
              <a:off x="3826934" y="1437101"/>
              <a:ext cx="38985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900">
                  <a:solidFill>
                    <a:schemeClr val="bg2"/>
                  </a:solidFill>
                </a:rPr>
                <a:t>time</a:t>
              </a:r>
            </a:p>
          </p:txBody>
        </p:sp>
        <p:sp>
          <p:nvSpPr>
            <p:cNvPr id="109596" name="Rectangle 74"/>
            <p:cNvSpPr>
              <a:spLocks noChangeArrowheads="1"/>
            </p:cNvSpPr>
            <p:nvPr/>
          </p:nvSpPr>
          <p:spPr bwMode="auto">
            <a:xfrm>
              <a:off x="2446867" y="640488"/>
              <a:ext cx="44275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1400">
                  <a:solidFill>
                    <a:schemeClr val="bg2"/>
                  </a:solidFill>
                </a:rPr>
                <a:t>y(t)</a:t>
              </a:r>
            </a:p>
          </p:txBody>
        </p:sp>
      </p:grpSp>
      <p:sp>
        <p:nvSpPr>
          <p:cNvPr id="109575" name="Rectangle 98"/>
          <p:cNvSpPr>
            <a:spLocks noChangeArrowheads="1"/>
          </p:cNvSpPr>
          <p:nvPr/>
        </p:nvSpPr>
        <p:spPr bwMode="auto">
          <a:xfrm>
            <a:off x="449263" y="2743200"/>
            <a:ext cx="2803525" cy="923925"/>
          </a:xfrm>
          <a:prstGeom prst="rect">
            <a:avLst/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/>
            <a:r>
              <a:rPr lang="en-US" altLang="en-US" sz="1800">
                <a:solidFill>
                  <a:schemeClr val="bg2"/>
                </a:solidFill>
              </a:rPr>
              <a:t>The function </a:t>
            </a:r>
            <a:r>
              <a:rPr lang="en-US" altLang="en-US" sz="1800" i="1">
                <a:solidFill>
                  <a:schemeClr val="bg2"/>
                </a:solidFill>
              </a:rPr>
              <a:t>y</a:t>
            </a:r>
            <a:r>
              <a:rPr lang="en-US" altLang="en-US" sz="1800">
                <a:solidFill>
                  <a:schemeClr val="bg2"/>
                </a:solidFill>
              </a:rPr>
              <a:t> is expressed</a:t>
            </a:r>
            <a:br>
              <a:rPr lang="en-US" altLang="en-US" sz="1800">
                <a:solidFill>
                  <a:schemeClr val="bg2"/>
                </a:solidFill>
              </a:rPr>
            </a:br>
            <a:r>
              <a:rPr lang="en-US" altLang="en-US" sz="1800">
                <a:solidFill>
                  <a:schemeClr val="bg2"/>
                </a:solidFill>
              </a:rPr>
              <a:t>as a linear combination of </a:t>
            </a:r>
            <a:br>
              <a:rPr lang="en-US" altLang="en-US" sz="1800">
                <a:solidFill>
                  <a:schemeClr val="bg2"/>
                </a:solidFill>
              </a:rPr>
            </a:br>
            <a:r>
              <a:rPr lang="en-US" altLang="en-US" sz="1800">
                <a:solidFill>
                  <a:schemeClr val="bg2"/>
                </a:solidFill>
              </a:rPr>
              <a:t>the basis functions </a:t>
            </a:r>
            <a:r>
              <a:rPr lang="en-US" altLang="en-US" sz="1800" i="1">
                <a:solidFill>
                  <a:schemeClr val="bg2"/>
                </a:solidFill>
              </a:rPr>
              <a:t>c</a:t>
            </a:r>
            <a:r>
              <a:rPr lang="en-US" altLang="en-US" sz="1800" i="1" baseline="-25000">
                <a:solidFill>
                  <a:schemeClr val="bg2"/>
                </a:solidFill>
              </a:rPr>
              <a:t>f</a:t>
            </a:r>
            <a:r>
              <a:rPr lang="en-US" altLang="en-US" sz="1800">
                <a:solidFill>
                  <a:schemeClr val="bg2"/>
                </a:solidFill>
              </a:rPr>
              <a:t> and </a:t>
            </a:r>
            <a:r>
              <a:rPr lang="en-US" altLang="en-US" sz="1800" i="1">
                <a:solidFill>
                  <a:schemeClr val="bg2"/>
                </a:solidFill>
              </a:rPr>
              <a:t>s</a:t>
            </a:r>
            <a:r>
              <a:rPr lang="en-US" altLang="en-US" sz="1800" i="1" baseline="-25000">
                <a:solidFill>
                  <a:schemeClr val="bg2"/>
                </a:solidFill>
              </a:rPr>
              <a:t>f</a:t>
            </a:r>
            <a:r>
              <a:rPr lang="en-US" altLang="en-US" sz="1800">
                <a:solidFill>
                  <a:schemeClr val="bg2"/>
                </a:solidFill>
              </a:rPr>
              <a:t>. </a:t>
            </a:r>
          </a:p>
        </p:txBody>
      </p:sp>
      <p:grpSp>
        <p:nvGrpSpPr>
          <p:cNvPr id="109576" name="Group 109"/>
          <p:cNvGrpSpPr>
            <a:grpSpLocks/>
          </p:cNvGrpSpPr>
          <p:nvPr/>
        </p:nvGrpSpPr>
        <p:grpSpPr bwMode="auto">
          <a:xfrm>
            <a:off x="457200" y="5183188"/>
            <a:ext cx="3505200" cy="1611312"/>
            <a:chOff x="457200" y="5182460"/>
            <a:chExt cx="3505200" cy="1611537"/>
          </a:xfrm>
        </p:grpSpPr>
        <p:pic>
          <p:nvPicPr>
            <p:cNvPr id="109586" name="Picture 10"/>
            <p:cNvPicPr>
              <a:picLocks noChangeAspect="1" noChangeArrowheads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57200" y="5182460"/>
              <a:ext cx="3505200" cy="16115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09587" name="Rectangle 105"/>
            <p:cNvSpPr>
              <a:spLocks noChangeArrowheads="1"/>
            </p:cNvSpPr>
            <p:nvPr/>
          </p:nvSpPr>
          <p:spPr bwMode="auto">
            <a:xfrm>
              <a:off x="940159" y="5695834"/>
              <a:ext cx="312906" cy="230832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US" altLang="en-US" sz="900" i="1">
                  <a:solidFill>
                    <a:schemeClr val="bg2"/>
                  </a:solidFill>
                </a:rPr>
                <a:t>y</a:t>
              </a:r>
              <a:r>
                <a:rPr lang="en-US" altLang="en-US" sz="900">
                  <a:solidFill>
                    <a:schemeClr val="bg2"/>
                  </a:solidFill>
                </a:rPr>
                <a:t>[]</a:t>
              </a:r>
            </a:p>
          </p:txBody>
        </p:sp>
        <p:sp>
          <p:nvSpPr>
            <p:cNvPr id="109588" name="Rectangle 106"/>
            <p:cNvSpPr>
              <a:spLocks noChangeArrowheads="1"/>
            </p:cNvSpPr>
            <p:nvPr/>
          </p:nvSpPr>
          <p:spPr bwMode="auto">
            <a:xfrm>
              <a:off x="2607734" y="5712768"/>
              <a:ext cx="405880" cy="230832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US" altLang="en-US" sz="900" i="1">
                  <a:solidFill>
                    <a:schemeClr val="bg2"/>
                  </a:solidFill>
                </a:rPr>
                <a:t>Y</a:t>
              </a:r>
              <a:r>
                <a:rPr lang="en-US" altLang="en-US" sz="900" i="1" baseline="-25000">
                  <a:solidFill>
                    <a:schemeClr val="bg2"/>
                  </a:solidFill>
                </a:rPr>
                <a:t>Re</a:t>
              </a:r>
              <a:r>
                <a:rPr lang="en-US" altLang="en-US" sz="900">
                  <a:solidFill>
                    <a:schemeClr val="bg2"/>
                  </a:solidFill>
                </a:rPr>
                <a:t>[]</a:t>
              </a:r>
            </a:p>
          </p:txBody>
        </p:sp>
        <p:sp>
          <p:nvSpPr>
            <p:cNvPr id="109589" name="Rectangle 107"/>
            <p:cNvSpPr>
              <a:spLocks noChangeArrowheads="1"/>
            </p:cNvSpPr>
            <p:nvPr/>
          </p:nvSpPr>
          <p:spPr bwMode="auto">
            <a:xfrm>
              <a:off x="3352800" y="5706536"/>
              <a:ext cx="407484" cy="230832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US" altLang="en-US" sz="900" i="1">
                  <a:solidFill>
                    <a:schemeClr val="bg2"/>
                  </a:solidFill>
                </a:rPr>
                <a:t>Y</a:t>
              </a:r>
              <a:r>
                <a:rPr lang="en-US" altLang="en-US" sz="900" i="1" baseline="-25000">
                  <a:solidFill>
                    <a:schemeClr val="bg2"/>
                  </a:solidFill>
                </a:rPr>
                <a:t>Im</a:t>
              </a:r>
              <a:r>
                <a:rPr lang="en-US" altLang="en-US" sz="900">
                  <a:solidFill>
                    <a:schemeClr val="bg2"/>
                  </a:solidFill>
                </a:rPr>
                <a:t>[]</a:t>
              </a:r>
            </a:p>
          </p:txBody>
        </p:sp>
        <p:sp>
          <p:nvSpPr>
            <p:cNvPr id="109590" name="Rectangle 108"/>
            <p:cNvSpPr>
              <a:spLocks noChangeArrowheads="1"/>
            </p:cNvSpPr>
            <p:nvPr/>
          </p:nvSpPr>
          <p:spPr bwMode="auto">
            <a:xfrm>
              <a:off x="3572933" y="6527802"/>
              <a:ext cx="325730" cy="230832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US" altLang="en-US" sz="900" i="1">
                  <a:solidFill>
                    <a:schemeClr val="bg2"/>
                  </a:solidFill>
                </a:rPr>
                <a:t>Y</a:t>
              </a:r>
              <a:r>
                <a:rPr lang="en-US" altLang="en-US" sz="900">
                  <a:solidFill>
                    <a:schemeClr val="bg2"/>
                  </a:solidFill>
                </a:rPr>
                <a:t>[]</a:t>
              </a:r>
            </a:p>
          </p:txBody>
        </p:sp>
      </p:grpSp>
      <p:grpSp>
        <p:nvGrpSpPr>
          <p:cNvPr id="109577" name="Group 33"/>
          <p:cNvGrpSpPr>
            <a:grpSpLocks/>
          </p:cNvGrpSpPr>
          <p:nvPr/>
        </p:nvGrpSpPr>
        <p:grpSpPr bwMode="auto">
          <a:xfrm>
            <a:off x="414338" y="1600200"/>
            <a:ext cx="5116512" cy="1100138"/>
            <a:chOff x="414338" y="1600200"/>
            <a:chExt cx="5116452" cy="1100480"/>
          </a:xfrm>
        </p:grpSpPr>
        <p:pic>
          <p:nvPicPr>
            <p:cNvPr id="109580" name="Picture 57"/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514512" y="1704410"/>
              <a:ext cx="2895688" cy="9623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09581" name="Rectangle 59"/>
            <p:cNvSpPr>
              <a:spLocks noChangeArrowheads="1"/>
            </p:cNvSpPr>
            <p:nvPr/>
          </p:nvSpPr>
          <p:spPr bwMode="auto">
            <a:xfrm>
              <a:off x="414338" y="1600200"/>
              <a:ext cx="1768487" cy="923156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1800">
                  <a:solidFill>
                    <a:schemeClr val="bg2"/>
                  </a:solidFill>
                </a:rPr>
                <a:t>A discrete</a:t>
              </a:r>
            </a:p>
            <a:p>
              <a:pPr eaLnBrk="1" hangingPunct="1"/>
              <a:r>
                <a:rPr lang="en-US" altLang="en-US" sz="1800">
                  <a:solidFill>
                    <a:schemeClr val="bg2"/>
                  </a:solidFill>
                </a:rPr>
                <a:t>periodic function</a:t>
              </a:r>
            </a:p>
            <a:p>
              <a:pPr eaLnBrk="1" hangingPunct="1"/>
              <a:r>
                <a:rPr lang="en-US" altLang="en-US" sz="1800">
                  <a:solidFill>
                    <a:schemeClr val="bg2"/>
                  </a:solidFill>
                </a:rPr>
                <a:t>Time Domain</a:t>
              </a:r>
            </a:p>
          </p:txBody>
        </p:sp>
        <p:pic>
          <p:nvPicPr>
            <p:cNvPr id="109582" name="Picture 64"/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581344" y="2505962"/>
              <a:ext cx="838226" cy="1436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cxnSp>
          <p:nvCxnSpPr>
            <p:cNvPr id="109583" name="Straight Arrow Connector 128"/>
            <p:cNvCxnSpPr>
              <a:cxnSpLocks noChangeShapeType="1"/>
            </p:cNvCxnSpPr>
            <p:nvPr/>
          </p:nvCxnSpPr>
          <p:spPr bwMode="auto">
            <a:xfrm>
              <a:off x="5038078" y="2480569"/>
              <a:ext cx="228607" cy="0"/>
            </a:xfrm>
            <a:prstGeom prst="straightConnector1">
              <a:avLst/>
            </a:prstGeom>
            <a:noFill/>
            <a:ln w="12700" algn="ctr">
              <a:solidFill>
                <a:schemeClr val="bg2"/>
              </a:solidFill>
              <a:round/>
              <a:headEnd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39" name="TextBox 129"/>
            <p:cNvSpPr txBox="1">
              <a:spLocks noChangeArrowheads="1"/>
            </p:cNvSpPr>
            <p:nvPr/>
          </p:nvSpPr>
          <p:spPr bwMode="auto">
            <a:xfrm>
              <a:off x="4784674" y="2438661"/>
              <a:ext cx="746116" cy="26201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pPr>
                <a:defRPr/>
              </a:pPr>
              <a:r>
                <a:rPr lang="en-CA" sz="1050" dirty="0">
                  <a:solidFill>
                    <a:schemeClr val="bg2"/>
                  </a:solidFill>
                </a:rPr>
                <a:t>j</a:t>
              </a:r>
              <a:r>
                <a:rPr lang="en-CA" sz="1050" dirty="0">
                  <a:solidFill>
                    <a:schemeClr val="bg2"/>
                  </a:solidFill>
                  <a:sym typeface="Symbol"/>
                </a:rPr>
                <a:t>[</a:t>
              </a:r>
              <a:r>
                <a:rPr lang="en-CA" sz="1050" dirty="0" err="1">
                  <a:solidFill>
                    <a:schemeClr val="bg2"/>
                  </a:solidFill>
                  <a:sym typeface="Symbol"/>
                </a:rPr>
                <a:t>0,n</a:t>
              </a:r>
              <a:r>
                <a:rPr lang="en-CA" sz="1050" dirty="0">
                  <a:solidFill>
                    <a:schemeClr val="bg2"/>
                  </a:solidFill>
                  <a:sym typeface="Symbol"/>
                </a:rPr>
                <a:t>-1] </a:t>
              </a:r>
              <a:endParaRPr lang="en-CA" sz="1050" dirty="0">
                <a:solidFill>
                  <a:schemeClr val="bg2"/>
                </a:solidFill>
              </a:endParaRPr>
            </a:p>
          </p:txBody>
        </p:sp>
        <p:sp>
          <p:nvSpPr>
            <p:cNvPr id="109585" name="Rectangle 155"/>
            <p:cNvSpPr>
              <a:spLocks noChangeArrowheads="1"/>
            </p:cNvSpPr>
            <p:nvPr/>
          </p:nvSpPr>
          <p:spPr bwMode="auto">
            <a:xfrm>
              <a:off x="2455244" y="1639548"/>
              <a:ext cx="442763" cy="30771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1400">
                  <a:solidFill>
                    <a:schemeClr val="bg2"/>
                  </a:solidFill>
                </a:rPr>
                <a:t>y[j]</a:t>
              </a:r>
            </a:p>
          </p:txBody>
        </p:sp>
      </p:grpSp>
      <p:sp>
        <p:nvSpPr>
          <p:cNvPr id="34" name="Text Box 215"/>
          <p:cNvSpPr txBox="1">
            <a:spLocks noChangeArrowheads="1"/>
          </p:cNvSpPr>
          <p:nvPr/>
        </p:nvSpPr>
        <p:spPr bwMode="auto">
          <a:xfrm>
            <a:off x="3657600" y="3008313"/>
            <a:ext cx="1649413" cy="9540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>
                <a:solidFill>
                  <a:srgbClr val="FF0000"/>
                </a:solidFill>
                <a:sym typeface="Symbol" pitchFamily="18" charset="2"/>
              </a:rPr>
              <a:t>What we </a:t>
            </a:r>
            <a:br>
              <a:rPr lang="en-US" altLang="en-US">
                <a:solidFill>
                  <a:srgbClr val="FF0000"/>
                </a:solidFill>
                <a:sym typeface="Symbol" pitchFamily="18" charset="2"/>
              </a:rPr>
            </a:br>
            <a:r>
              <a:rPr lang="en-US" altLang="en-US">
                <a:solidFill>
                  <a:srgbClr val="FF0000"/>
                </a:solidFill>
                <a:sym typeface="Symbol" pitchFamily="18" charset="2"/>
              </a:rPr>
              <a:t>did before</a:t>
            </a:r>
          </a:p>
        </p:txBody>
      </p:sp>
      <p:sp>
        <p:nvSpPr>
          <p:cNvPr id="109579" name="Text Box 215"/>
          <p:cNvSpPr txBox="1">
            <a:spLocks noChangeArrowheads="1"/>
          </p:cNvSpPr>
          <p:nvPr/>
        </p:nvSpPr>
        <p:spPr bwMode="auto">
          <a:xfrm>
            <a:off x="7453313" y="17463"/>
            <a:ext cx="1365250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000">
                <a:solidFill>
                  <a:schemeClr val="tx2"/>
                </a:solidFill>
              </a:rPr>
              <a:t>Polynomial</a:t>
            </a:r>
            <a:br>
              <a:rPr lang="en-US" altLang="en-US" sz="2000">
                <a:solidFill>
                  <a:schemeClr val="tx2"/>
                </a:solidFill>
              </a:rPr>
            </a:br>
            <a:r>
              <a:rPr lang="en-US" altLang="en-US" sz="2000">
                <a:solidFill>
                  <a:schemeClr val="tx2"/>
                </a:solidFill>
              </a:rPr>
              <a:t>Basis</a:t>
            </a:r>
            <a:endParaRPr lang="en-US" altLang="en-US" sz="2000">
              <a:sym typeface="Symbol" pitchFamily="18" charset="2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594" name="Rectangle 54"/>
          <p:cNvSpPr>
            <a:spLocks noChangeArrowheads="1"/>
          </p:cNvSpPr>
          <p:nvPr/>
        </p:nvSpPr>
        <p:spPr bwMode="auto">
          <a:xfrm>
            <a:off x="685800" y="-228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4400">
                <a:solidFill>
                  <a:schemeClr val="tx2"/>
                </a:solidFill>
              </a:rPr>
              <a:t>Fourier Transformation </a:t>
            </a:r>
          </a:p>
        </p:txBody>
      </p:sp>
      <p:pic>
        <p:nvPicPr>
          <p:cNvPr id="110595" name="Picture 58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486400" y="712788"/>
            <a:ext cx="3552825" cy="55356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29" name="Straight Connector 28"/>
          <p:cNvCxnSpPr>
            <a:cxnSpLocks noChangeShapeType="1"/>
          </p:cNvCxnSpPr>
          <p:nvPr/>
        </p:nvCxnSpPr>
        <p:spPr bwMode="auto">
          <a:xfrm flipV="1">
            <a:off x="5351463" y="635000"/>
            <a:ext cx="3581400" cy="54864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43" name="Text Box 215"/>
          <p:cNvSpPr txBox="1">
            <a:spLocks noChangeArrowheads="1"/>
          </p:cNvSpPr>
          <p:nvPr/>
        </p:nvSpPr>
        <p:spPr bwMode="auto">
          <a:xfrm>
            <a:off x="1549400" y="2362200"/>
            <a:ext cx="2566988" cy="138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>
                <a:sym typeface="Symbol" pitchFamily="18" charset="2"/>
              </a:rPr>
              <a:t>Instead of using </a:t>
            </a:r>
            <a:br>
              <a:rPr lang="en-US" altLang="en-US">
                <a:sym typeface="Symbol" pitchFamily="18" charset="2"/>
              </a:rPr>
            </a:br>
            <a:r>
              <a:rPr lang="en-US" altLang="en-US">
                <a:sym typeface="Symbol" pitchFamily="18" charset="2"/>
              </a:rPr>
              <a:t>sine and cosines</a:t>
            </a:r>
            <a:br>
              <a:rPr lang="en-US" altLang="en-US">
                <a:sym typeface="Symbol" pitchFamily="18" charset="2"/>
              </a:rPr>
            </a:br>
            <a:r>
              <a:rPr lang="en-US" altLang="en-US">
                <a:sym typeface="Symbol" pitchFamily="18" charset="2"/>
              </a:rPr>
              <a:t>as the basis,</a:t>
            </a:r>
          </a:p>
        </p:txBody>
      </p:sp>
      <p:sp>
        <p:nvSpPr>
          <p:cNvPr id="110598" name="Text Box 215"/>
          <p:cNvSpPr txBox="1">
            <a:spLocks noChangeArrowheads="1"/>
          </p:cNvSpPr>
          <p:nvPr/>
        </p:nvSpPr>
        <p:spPr bwMode="auto">
          <a:xfrm>
            <a:off x="7453313" y="17463"/>
            <a:ext cx="1365250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000">
                <a:solidFill>
                  <a:schemeClr val="tx2"/>
                </a:solidFill>
              </a:rPr>
              <a:t>Polynomial</a:t>
            </a:r>
            <a:br>
              <a:rPr lang="en-US" altLang="en-US" sz="2000">
                <a:solidFill>
                  <a:schemeClr val="tx2"/>
                </a:solidFill>
              </a:rPr>
            </a:br>
            <a:r>
              <a:rPr lang="en-US" altLang="en-US" sz="2000">
                <a:solidFill>
                  <a:schemeClr val="tx2"/>
                </a:solidFill>
              </a:rPr>
              <a:t>Basis</a:t>
            </a:r>
            <a:endParaRPr lang="en-US" altLang="en-US" sz="2000">
              <a:sym typeface="Symbol" pitchFamily="18" charset="2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4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4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618" name="Rectangle 54"/>
          <p:cNvSpPr>
            <a:spLocks noChangeArrowheads="1"/>
          </p:cNvSpPr>
          <p:nvPr/>
        </p:nvSpPr>
        <p:spPr bwMode="auto">
          <a:xfrm>
            <a:off x="685800" y="-228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4400">
                <a:solidFill>
                  <a:schemeClr val="tx2"/>
                </a:solidFill>
              </a:rPr>
              <a:t>Fourier Transformation </a:t>
            </a:r>
          </a:p>
        </p:txBody>
      </p:sp>
      <p:sp>
        <p:nvSpPr>
          <p:cNvPr id="111619" name="Text Box 215"/>
          <p:cNvSpPr txBox="1">
            <a:spLocks noChangeArrowheads="1"/>
          </p:cNvSpPr>
          <p:nvPr/>
        </p:nvSpPr>
        <p:spPr bwMode="auto">
          <a:xfrm>
            <a:off x="1549400" y="2362200"/>
            <a:ext cx="2566988" cy="138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>
                <a:sym typeface="Symbol" pitchFamily="18" charset="2"/>
              </a:rPr>
              <a:t>Instead of using </a:t>
            </a:r>
            <a:br>
              <a:rPr lang="en-US" altLang="en-US">
                <a:sym typeface="Symbol" pitchFamily="18" charset="2"/>
              </a:rPr>
            </a:br>
            <a:r>
              <a:rPr lang="en-US" altLang="en-US">
                <a:sym typeface="Symbol" pitchFamily="18" charset="2"/>
              </a:rPr>
              <a:t>sine and cosines</a:t>
            </a:r>
            <a:br>
              <a:rPr lang="en-US" altLang="en-US">
                <a:sym typeface="Symbol" pitchFamily="18" charset="2"/>
              </a:rPr>
            </a:br>
            <a:r>
              <a:rPr lang="en-US" altLang="en-US">
                <a:sym typeface="Symbol" pitchFamily="18" charset="2"/>
              </a:rPr>
              <a:t>as the basis,</a:t>
            </a:r>
          </a:p>
        </p:txBody>
      </p:sp>
      <p:grpSp>
        <p:nvGrpSpPr>
          <p:cNvPr id="2" name="Group 12"/>
          <p:cNvGrpSpPr>
            <a:grpSpLocks/>
          </p:cNvGrpSpPr>
          <p:nvPr/>
        </p:nvGrpSpPr>
        <p:grpSpPr bwMode="auto">
          <a:xfrm>
            <a:off x="6215063" y="779463"/>
            <a:ext cx="2743200" cy="5791200"/>
            <a:chOff x="6248400" y="533400"/>
            <a:chExt cx="2743200" cy="5791200"/>
          </a:xfrm>
        </p:grpSpPr>
        <p:sp>
          <p:nvSpPr>
            <p:cNvPr id="111623" name="Rectangle 13"/>
            <p:cNvSpPr>
              <a:spLocks noChangeArrowheads="1"/>
            </p:cNvSpPr>
            <p:nvPr/>
          </p:nvSpPr>
          <p:spPr bwMode="auto">
            <a:xfrm>
              <a:off x="6248400" y="533400"/>
              <a:ext cx="2743200" cy="5791200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pic>
          <p:nvPicPr>
            <p:cNvPr id="111624" name="Picture 2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290735" y="558804"/>
              <a:ext cx="2666374" cy="1440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1625" name="Picture 3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273801" y="1998137"/>
              <a:ext cx="2711796" cy="1432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1626" name="Picture 4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282268" y="3429003"/>
              <a:ext cx="2686927" cy="1440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1627" name="Picture 5"/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282268" y="4859869"/>
              <a:ext cx="2696000" cy="1440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19" name="Rectangle 18"/>
          <p:cNvSpPr>
            <a:spLocks noChangeArrowheads="1"/>
          </p:cNvSpPr>
          <p:nvPr/>
        </p:nvSpPr>
        <p:spPr bwMode="auto">
          <a:xfrm>
            <a:off x="1347788" y="3733800"/>
            <a:ext cx="3173412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>
                <a:sym typeface="Symbol" pitchFamily="18" charset="2"/>
              </a:rPr>
              <a:t>We use polynomials.</a:t>
            </a:r>
          </a:p>
        </p:txBody>
      </p:sp>
      <p:sp>
        <p:nvSpPr>
          <p:cNvPr id="111622" name="Text Box 215"/>
          <p:cNvSpPr txBox="1">
            <a:spLocks noChangeArrowheads="1"/>
          </p:cNvSpPr>
          <p:nvPr/>
        </p:nvSpPr>
        <p:spPr bwMode="auto">
          <a:xfrm>
            <a:off x="7453313" y="17463"/>
            <a:ext cx="1365250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000">
                <a:solidFill>
                  <a:schemeClr val="tx2"/>
                </a:solidFill>
              </a:rPr>
              <a:t>Polynomial</a:t>
            </a:r>
            <a:br>
              <a:rPr lang="en-US" altLang="en-US" sz="2000">
                <a:solidFill>
                  <a:schemeClr val="tx2"/>
                </a:solidFill>
              </a:rPr>
            </a:br>
            <a:r>
              <a:rPr lang="en-US" altLang="en-US" sz="2000">
                <a:solidFill>
                  <a:schemeClr val="tx2"/>
                </a:solidFill>
              </a:rPr>
              <a:t>Basis</a:t>
            </a:r>
            <a:endParaRPr lang="en-US" altLang="en-US" sz="2000">
              <a:sym typeface="Symbol" pitchFamily="18" charset="2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" grpId="0"/>
    </p:bldLst>
  </p:timing>
</p:sld>
</file>

<file path=ppt/slides/slide1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7847" name="Text Box 215"/>
          <p:cNvSpPr txBox="1">
            <a:spLocks noChangeArrowheads="1"/>
          </p:cNvSpPr>
          <p:nvPr/>
        </p:nvSpPr>
        <p:spPr bwMode="auto">
          <a:xfrm>
            <a:off x="325438" y="596900"/>
            <a:ext cx="7416800" cy="9540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/>
            <a:r>
              <a:rPr lang="en-US" altLang="en-US">
                <a:solidFill>
                  <a:schemeClr val="tx2"/>
                </a:solidFill>
              </a:rPr>
              <a:t>Change of Basis: </a:t>
            </a:r>
            <a:r>
              <a:rPr lang="en-US" altLang="en-US" i="1">
                <a:solidFill>
                  <a:schemeClr val="accent1"/>
                </a:solidFill>
              </a:rPr>
              <a:t>T</a:t>
            </a:r>
            <a:r>
              <a:rPr lang="en-US" altLang="en-US">
                <a:solidFill>
                  <a:schemeClr val="accent1"/>
                </a:solidFill>
              </a:rPr>
              <a:t>([</a:t>
            </a:r>
            <a:r>
              <a:rPr lang="en-US" altLang="en-US" i="1">
                <a:solidFill>
                  <a:schemeClr val="accent1"/>
                </a:solidFill>
              </a:rPr>
              <a:t>a</a:t>
            </a:r>
            <a:r>
              <a:rPr lang="en-US" altLang="en-US" baseline="-25000">
                <a:solidFill>
                  <a:schemeClr val="accent1"/>
                </a:solidFill>
              </a:rPr>
              <a:t>1</a:t>
            </a:r>
            <a:r>
              <a:rPr lang="en-US" altLang="en-US">
                <a:solidFill>
                  <a:schemeClr val="accent1"/>
                </a:solidFill>
              </a:rPr>
              <a:t>,</a:t>
            </a:r>
            <a:r>
              <a:rPr lang="en-US" altLang="en-US" i="1">
                <a:solidFill>
                  <a:schemeClr val="accent1"/>
                </a:solidFill>
              </a:rPr>
              <a:t>a</a:t>
            </a:r>
            <a:r>
              <a:rPr lang="en-US" altLang="en-US" baseline="-25000">
                <a:solidFill>
                  <a:schemeClr val="accent1"/>
                </a:solidFill>
              </a:rPr>
              <a:t>2</a:t>
            </a:r>
            <a:r>
              <a:rPr lang="en-US" altLang="en-US">
                <a:solidFill>
                  <a:schemeClr val="accent1"/>
                </a:solidFill>
              </a:rPr>
              <a:t>,…,</a:t>
            </a:r>
            <a:r>
              <a:rPr lang="en-US" altLang="en-US" i="1">
                <a:solidFill>
                  <a:schemeClr val="accent1"/>
                </a:solidFill>
              </a:rPr>
              <a:t>a</a:t>
            </a:r>
            <a:r>
              <a:rPr lang="en-US" altLang="en-US" baseline="-25000">
                <a:solidFill>
                  <a:schemeClr val="accent1"/>
                </a:solidFill>
              </a:rPr>
              <a:t>d</a:t>
            </a:r>
            <a:r>
              <a:rPr lang="en-US" altLang="en-US">
                <a:solidFill>
                  <a:schemeClr val="accent1"/>
                </a:solidFill>
              </a:rPr>
              <a:t>]) = [</a:t>
            </a:r>
            <a:r>
              <a:rPr lang="en-US" altLang="en-US" i="1">
                <a:solidFill>
                  <a:schemeClr val="accent1"/>
                </a:solidFill>
              </a:rPr>
              <a:t>A</a:t>
            </a:r>
            <a:r>
              <a:rPr lang="en-US" altLang="en-US" baseline="-25000">
                <a:solidFill>
                  <a:schemeClr val="accent1"/>
                </a:solidFill>
              </a:rPr>
              <a:t>1</a:t>
            </a:r>
            <a:r>
              <a:rPr lang="en-US" altLang="en-US">
                <a:solidFill>
                  <a:schemeClr val="accent1"/>
                </a:solidFill>
              </a:rPr>
              <a:t>,</a:t>
            </a:r>
            <a:r>
              <a:rPr lang="en-US" altLang="en-US" i="1">
                <a:solidFill>
                  <a:schemeClr val="accent1"/>
                </a:solidFill>
              </a:rPr>
              <a:t>A</a:t>
            </a:r>
            <a:r>
              <a:rPr lang="en-US" altLang="en-US" baseline="-25000">
                <a:solidFill>
                  <a:schemeClr val="accent1"/>
                </a:solidFill>
              </a:rPr>
              <a:t>2</a:t>
            </a:r>
            <a:r>
              <a:rPr lang="en-US" altLang="en-US">
                <a:solidFill>
                  <a:schemeClr val="accent1"/>
                </a:solidFill>
              </a:rPr>
              <a:t>,…,</a:t>
            </a:r>
            <a:r>
              <a:rPr lang="en-US" altLang="en-US" i="1">
                <a:solidFill>
                  <a:schemeClr val="accent1"/>
                </a:solidFill>
              </a:rPr>
              <a:t>A</a:t>
            </a:r>
            <a:r>
              <a:rPr lang="en-US" altLang="en-US" baseline="-25000">
                <a:solidFill>
                  <a:schemeClr val="accent1"/>
                </a:solidFill>
              </a:rPr>
              <a:t>d</a:t>
            </a:r>
            <a:r>
              <a:rPr lang="en-US" altLang="en-US">
                <a:solidFill>
                  <a:schemeClr val="accent1"/>
                </a:solidFill>
              </a:rPr>
              <a:t>]</a:t>
            </a:r>
            <a:endParaRPr lang="en-US" altLang="en-US" i="1">
              <a:solidFill>
                <a:schemeClr val="accent1"/>
              </a:solidFill>
            </a:endParaRPr>
          </a:p>
          <a:p>
            <a:pPr lvl="1" algn="l" eaLnBrk="1" hangingPunct="1"/>
            <a:r>
              <a:rPr lang="en-US" altLang="en-US">
                <a:sym typeface="Symbol" pitchFamily="18" charset="2"/>
              </a:rPr>
              <a:t>Changes the basis used to describe an object.</a:t>
            </a:r>
          </a:p>
        </p:txBody>
      </p:sp>
      <p:sp>
        <p:nvSpPr>
          <p:cNvPr id="2" name="Text Box 215"/>
          <p:cNvSpPr txBox="1">
            <a:spLocks noChangeArrowheads="1"/>
          </p:cNvSpPr>
          <p:nvPr/>
        </p:nvSpPr>
        <p:spPr bwMode="auto">
          <a:xfrm>
            <a:off x="325438" y="1484313"/>
            <a:ext cx="7378700" cy="2227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>
              <a:buFontTx/>
              <a:buChar char="•"/>
            </a:pPr>
            <a:r>
              <a:rPr lang="en-US" altLang="en-US"/>
              <a:t>The </a:t>
            </a:r>
            <a:r>
              <a:rPr lang="en-US" altLang="en-US">
                <a:solidFill>
                  <a:schemeClr val="tx2"/>
                </a:solidFill>
              </a:rPr>
              <a:t>Time</a:t>
            </a:r>
            <a:r>
              <a:rPr lang="en-US" altLang="en-US"/>
              <a:t> </a:t>
            </a:r>
            <a:r>
              <a:rPr lang="en-US" altLang="en-US">
                <a:solidFill>
                  <a:schemeClr val="tx2"/>
                </a:solidFill>
              </a:rPr>
              <a:t>basis</a:t>
            </a:r>
            <a:r>
              <a:rPr lang="en-US" altLang="en-US"/>
              <a:t> of a vector space:</a:t>
            </a:r>
          </a:p>
          <a:p>
            <a:pPr lvl="1" algn="l" eaLnBrk="1" hangingPunct="1">
              <a:buFontTx/>
              <a:buChar char="•"/>
            </a:pPr>
            <a:r>
              <a:rPr lang="en-US" altLang="en-US"/>
              <a:t>A tuple  </a:t>
            </a:r>
            <a:r>
              <a:rPr lang="en-US" altLang="en-US" i="1">
                <a:solidFill>
                  <a:schemeClr val="accent1"/>
                </a:solidFill>
              </a:rPr>
              <a:t>&lt;w</a:t>
            </a:r>
            <a:r>
              <a:rPr lang="en-US" altLang="en-US" i="1" baseline="-25000">
                <a:solidFill>
                  <a:schemeClr val="accent1"/>
                </a:solidFill>
              </a:rPr>
              <a:t>1</a:t>
            </a:r>
            <a:r>
              <a:rPr lang="en-US" altLang="en-US" i="1">
                <a:solidFill>
                  <a:schemeClr val="accent1"/>
                </a:solidFill>
              </a:rPr>
              <a:t>,w</a:t>
            </a:r>
            <a:r>
              <a:rPr lang="en-US" altLang="en-US" i="1" baseline="-25000">
                <a:solidFill>
                  <a:schemeClr val="accent1"/>
                </a:solidFill>
              </a:rPr>
              <a:t>2</a:t>
            </a:r>
            <a:r>
              <a:rPr lang="en-US" altLang="en-US" i="1">
                <a:solidFill>
                  <a:schemeClr val="accent1"/>
                </a:solidFill>
              </a:rPr>
              <a:t>,…,w</a:t>
            </a:r>
            <a:r>
              <a:rPr lang="en-US" altLang="en-US" i="1" baseline="-25000">
                <a:solidFill>
                  <a:schemeClr val="accent1"/>
                </a:solidFill>
              </a:rPr>
              <a:t>d</a:t>
            </a:r>
            <a:r>
              <a:rPr lang="en-US" altLang="en-US" i="1">
                <a:solidFill>
                  <a:schemeClr val="accent1"/>
                </a:solidFill>
              </a:rPr>
              <a:t>&gt;</a:t>
            </a:r>
            <a:r>
              <a:rPr lang="en-US" altLang="en-US"/>
              <a:t> of basis objects</a:t>
            </a:r>
          </a:p>
          <a:p>
            <a:pPr lvl="1" algn="l" eaLnBrk="1" hangingPunct="1">
              <a:buFontTx/>
              <a:buChar char="•"/>
            </a:pPr>
            <a:r>
              <a:rPr lang="en-US" altLang="en-US"/>
              <a:t>Linearly independent</a:t>
            </a:r>
            <a:endParaRPr lang="en-US" altLang="en-US">
              <a:sym typeface="Symbol" pitchFamily="18" charset="2"/>
            </a:endParaRPr>
          </a:p>
          <a:p>
            <a:pPr lvl="1" algn="l" eaLnBrk="1" hangingPunct="1">
              <a:buFontTx/>
              <a:buChar char="•"/>
            </a:pPr>
            <a:r>
              <a:rPr lang="en-US" altLang="en-US">
                <a:sym typeface="Symbol" pitchFamily="18" charset="2"/>
              </a:rPr>
              <a:t>Spans the space uniquely</a:t>
            </a:r>
            <a:br>
              <a:rPr lang="en-US" altLang="en-US">
                <a:sym typeface="Symbol" pitchFamily="18" charset="2"/>
              </a:rPr>
            </a:br>
            <a:r>
              <a:rPr lang="en-US" altLang="en-US">
                <a:sym typeface="Symbol" pitchFamily="18" charset="2"/>
              </a:rPr>
              <a:t> </a:t>
            </a:r>
            <a:r>
              <a:rPr lang="en-US" altLang="en-US">
                <a:solidFill>
                  <a:schemeClr val="accent1"/>
                </a:solidFill>
                <a:latin typeface="Symbol" pitchFamily="18" charset="2"/>
              </a:rPr>
              <a:t>"</a:t>
            </a:r>
            <a:r>
              <a:rPr lang="en-US" altLang="en-US" i="1">
                <a:solidFill>
                  <a:schemeClr val="accent1"/>
                </a:solidFill>
              </a:rPr>
              <a:t>v </a:t>
            </a:r>
            <a:r>
              <a:rPr lang="en-US" altLang="en-US">
                <a:solidFill>
                  <a:schemeClr val="accent1"/>
                </a:solidFill>
                <a:latin typeface="Symbol" pitchFamily="18" charset="2"/>
              </a:rPr>
              <a:t>$</a:t>
            </a:r>
            <a:r>
              <a:rPr lang="en-US" altLang="en-US">
                <a:solidFill>
                  <a:schemeClr val="accent1"/>
                </a:solidFill>
              </a:rPr>
              <a:t>[</a:t>
            </a:r>
            <a:r>
              <a:rPr lang="en-US" altLang="en-US" i="1">
                <a:solidFill>
                  <a:schemeClr val="accent1"/>
                </a:solidFill>
              </a:rPr>
              <a:t>a</a:t>
            </a:r>
            <a:r>
              <a:rPr lang="en-US" altLang="en-US" i="1" baseline="-25000">
                <a:solidFill>
                  <a:schemeClr val="accent1"/>
                </a:solidFill>
              </a:rPr>
              <a:t>1</a:t>
            </a:r>
            <a:r>
              <a:rPr lang="en-US" altLang="en-US" i="1">
                <a:solidFill>
                  <a:schemeClr val="accent1"/>
                </a:solidFill>
              </a:rPr>
              <a:t>,a</a:t>
            </a:r>
            <a:r>
              <a:rPr lang="en-US" altLang="en-US" i="1" baseline="-25000">
                <a:solidFill>
                  <a:schemeClr val="accent1"/>
                </a:solidFill>
              </a:rPr>
              <a:t>2</a:t>
            </a:r>
            <a:r>
              <a:rPr lang="en-US" altLang="en-US" i="1">
                <a:solidFill>
                  <a:schemeClr val="accent1"/>
                </a:solidFill>
              </a:rPr>
              <a:t>,…,a</a:t>
            </a:r>
            <a:r>
              <a:rPr lang="en-US" altLang="en-US" i="1" baseline="-25000">
                <a:solidFill>
                  <a:schemeClr val="accent1"/>
                </a:solidFill>
              </a:rPr>
              <a:t>d</a:t>
            </a:r>
            <a:r>
              <a:rPr lang="en-US" altLang="en-US">
                <a:solidFill>
                  <a:schemeClr val="accent1"/>
                </a:solidFill>
              </a:rPr>
              <a:t>],</a:t>
            </a:r>
            <a:r>
              <a:rPr lang="en-US" altLang="en-US" i="1">
                <a:solidFill>
                  <a:schemeClr val="accent1"/>
                </a:solidFill>
              </a:rPr>
              <a:t>  </a:t>
            </a: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v = a</a:t>
            </a:r>
            <a:r>
              <a:rPr lang="en-US" altLang="en-US" i="1" baseline="-25000">
                <a:solidFill>
                  <a:schemeClr val="accent1"/>
                </a:solidFill>
              </a:rPr>
              <a:t>1</a:t>
            </a:r>
            <a:r>
              <a:rPr lang="en-US" altLang="en-US" i="1">
                <a:solidFill>
                  <a:schemeClr val="accent1"/>
                </a:solidFill>
              </a:rPr>
              <a:t>w</a:t>
            </a:r>
            <a:r>
              <a:rPr lang="en-US" altLang="en-US" i="1" baseline="-25000">
                <a:solidFill>
                  <a:schemeClr val="accent1"/>
                </a:solidFill>
              </a:rPr>
              <a:t>1</a:t>
            </a:r>
            <a:r>
              <a:rPr lang="en-US" altLang="en-US" i="1">
                <a:solidFill>
                  <a:schemeClr val="accent1"/>
                </a:solidFill>
              </a:rPr>
              <a:t>+a</a:t>
            </a:r>
            <a:r>
              <a:rPr lang="en-US" altLang="en-US" i="1" baseline="-25000">
                <a:solidFill>
                  <a:schemeClr val="accent1"/>
                </a:solidFill>
              </a:rPr>
              <a:t>2</a:t>
            </a:r>
            <a:r>
              <a:rPr lang="en-US" altLang="en-US" i="1">
                <a:solidFill>
                  <a:schemeClr val="accent1"/>
                </a:solidFill>
              </a:rPr>
              <a:t>w</a:t>
            </a:r>
            <a:r>
              <a:rPr lang="en-US" altLang="en-US" i="1" baseline="-25000">
                <a:solidFill>
                  <a:schemeClr val="accent1"/>
                </a:solidFill>
              </a:rPr>
              <a:t>2</a:t>
            </a:r>
            <a:r>
              <a:rPr lang="en-US" altLang="en-US" i="1">
                <a:solidFill>
                  <a:schemeClr val="accent1"/>
                </a:solidFill>
              </a:rPr>
              <a:t> +… + a</a:t>
            </a:r>
            <a:r>
              <a:rPr lang="en-US" altLang="en-US" i="1" baseline="-25000">
                <a:solidFill>
                  <a:schemeClr val="accent1"/>
                </a:solidFill>
              </a:rPr>
              <a:t>d</a:t>
            </a:r>
            <a:r>
              <a:rPr lang="en-US" altLang="en-US" i="1">
                <a:solidFill>
                  <a:schemeClr val="accent1"/>
                </a:solidFill>
              </a:rPr>
              <a:t>w</a:t>
            </a:r>
            <a:r>
              <a:rPr lang="en-US" altLang="en-US" i="1" baseline="-25000">
                <a:solidFill>
                  <a:schemeClr val="accent1"/>
                </a:solidFill>
              </a:rPr>
              <a:t>d</a:t>
            </a:r>
            <a:endParaRPr lang="en-US" altLang="en-US">
              <a:sym typeface="Symbol" pitchFamily="18" charset="2"/>
            </a:endParaRPr>
          </a:p>
        </p:txBody>
      </p:sp>
      <p:sp>
        <p:nvSpPr>
          <p:cNvPr id="5" name="Text Box 215"/>
          <p:cNvSpPr txBox="1">
            <a:spLocks noChangeArrowheads="1"/>
          </p:cNvSpPr>
          <p:nvPr/>
        </p:nvSpPr>
        <p:spPr bwMode="auto">
          <a:xfrm>
            <a:off x="304800" y="3643313"/>
            <a:ext cx="7716838" cy="22463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>
              <a:buFontTx/>
              <a:buChar char="•"/>
            </a:pPr>
            <a:r>
              <a:rPr lang="en-US" altLang="en-US"/>
              <a:t>The </a:t>
            </a:r>
            <a:r>
              <a:rPr lang="en-US" altLang="en-US">
                <a:solidFill>
                  <a:schemeClr val="tx2"/>
                </a:solidFill>
              </a:rPr>
              <a:t>Polynomial basis</a:t>
            </a:r>
            <a:r>
              <a:rPr lang="en-US" altLang="en-US"/>
              <a:t> of a vector space:</a:t>
            </a:r>
          </a:p>
          <a:p>
            <a:pPr lvl="1" algn="l" eaLnBrk="1" hangingPunct="1">
              <a:buFontTx/>
              <a:buChar char="•"/>
            </a:pPr>
            <a:r>
              <a:rPr lang="en-US" altLang="en-US"/>
              <a:t>A tuple  </a:t>
            </a:r>
            <a:r>
              <a:rPr lang="en-US" altLang="en-US" i="1">
                <a:solidFill>
                  <a:schemeClr val="accent1"/>
                </a:solidFill>
              </a:rPr>
              <a:t>&lt;W</a:t>
            </a:r>
            <a:r>
              <a:rPr lang="en-US" altLang="en-US" i="1" baseline="-25000">
                <a:solidFill>
                  <a:schemeClr val="accent1"/>
                </a:solidFill>
              </a:rPr>
              <a:t>1</a:t>
            </a:r>
            <a:r>
              <a:rPr lang="en-US" altLang="en-US" i="1">
                <a:solidFill>
                  <a:schemeClr val="accent1"/>
                </a:solidFill>
              </a:rPr>
              <a:t>,W</a:t>
            </a:r>
            <a:r>
              <a:rPr lang="en-US" altLang="en-US" i="1" baseline="-25000">
                <a:solidFill>
                  <a:schemeClr val="accent1"/>
                </a:solidFill>
              </a:rPr>
              <a:t>2</a:t>
            </a:r>
            <a:r>
              <a:rPr lang="en-US" altLang="en-US" i="1">
                <a:solidFill>
                  <a:schemeClr val="accent1"/>
                </a:solidFill>
              </a:rPr>
              <a:t>,…,W</a:t>
            </a:r>
            <a:r>
              <a:rPr lang="en-US" altLang="en-US" i="1" baseline="-25000">
                <a:solidFill>
                  <a:schemeClr val="accent1"/>
                </a:solidFill>
              </a:rPr>
              <a:t>d</a:t>
            </a:r>
            <a:r>
              <a:rPr lang="en-US" altLang="en-US" i="1">
                <a:solidFill>
                  <a:schemeClr val="accent1"/>
                </a:solidFill>
              </a:rPr>
              <a:t>&gt;</a:t>
            </a:r>
            <a:r>
              <a:rPr lang="en-US" altLang="en-US"/>
              <a:t> of basis objects</a:t>
            </a:r>
          </a:p>
          <a:p>
            <a:pPr lvl="1" algn="l" eaLnBrk="1" hangingPunct="1">
              <a:buFontTx/>
              <a:buChar char="•"/>
            </a:pPr>
            <a:r>
              <a:rPr lang="en-US" altLang="en-US"/>
              <a:t>Linearly independent</a:t>
            </a:r>
            <a:endParaRPr lang="en-US" altLang="en-US">
              <a:sym typeface="Symbol" pitchFamily="18" charset="2"/>
            </a:endParaRPr>
          </a:p>
          <a:p>
            <a:pPr lvl="1" algn="l" eaLnBrk="1" hangingPunct="1">
              <a:buFontTx/>
              <a:buChar char="•"/>
            </a:pPr>
            <a:r>
              <a:rPr lang="en-US" altLang="en-US">
                <a:sym typeface="Symbol" pitchFamily="18" charset="2"/>
              </a:rPr>
              <a:t>Spans the space uniquely</a:t>
            </a:r>
            <a:br>
              <a:rPr lang="en-US" altLang="en-US">
                <a:sym typeface="Symbol" pitchFamily="18" charset="2"/>
              </a:rPr>
            </a:br>
            <a:r>
              <a:rPr lang="en-US" altLang="en-US">
                <a:sym typeface="Symbol" pitchFamily="18" charset="2"/>
              </a:rPr>
              <a:t> </a:t>
            </a:r>
            <a:r>
              <a:rPr lang="en-US" altLang="en-US">
                <a:solidFill>
                  <a:schemeClr val="accent1"/>
                </a:solidFill>
                <a:latin typeface="Symbol" pitchFamily="18" charset="2"/>
              </a:rPr>
              <a:t>"</a:t>
            </a:r>
            <a:r>
              <a:rPr lang="en-US" altLang="en-US" i="1">
                <a:solidFill>
                  <a:schemeClr val="accent1"/>
                </a:solidFill>
              </a:rPr>
              <a:t>v </a:t>
            </a:r>
            <a:r>
              <a:rPr lang="en-US" altLang="en-US">
                <a:solidFill>
                  <a:schemeClr val="accent1"/>
                </a:solidFill>
                <a:latin typeface="Symbol" pitchFamily="18" charset="2"/>
              </a:rPr>
              <a:t>$</a:t>
            </a:r>
            <a:r>
              <a:rPr lang="en-US" altLang="en-US">
                <a:solidFill>
                  <a:schemeClr val="accent1"/>
                </a:solidFill>
              </a:rPr>
              <a:t>[</a:t>
            </a:r>
            <a:r>
              <a:rPr lang="en-US" altLang="en-US" i="1">
                <a:solidFill>
                  <a:schemeClr val="accent1"/>
                </a:solidFill>
              </a:rPr>
              <a:t>A</a:t>
            </a:r>
            <a:r>
              <a:rPr lang="en-US" altLang="en-US" i="1" baseline="-25000">
                <a:solidFill>
                  <a:schemeClr val="accent1"/>
                </a:solidFill>
              </a:rPr>
              <a:t>1</a:t>
            </a:r>
            <a:r>
              <a:rPr lang="en-US" altLang="en-US" i="1">
                <a:solidFill>
                  <a:schemeClr val="accent1"/>
                </a:solidFill>
              </a:rPr>
              <a:t>,A</a:t>
            </a:r>
            <a:r>
              <a:rPr lang="en-US" altLang="en-US" i="1" baseline="-25000">
                <a:solidFill>
                  <a:schemeClr val="accent1"/>
                </a:solidFill>
              </a:rPr>
              <a:t>2</a:t>
            </a:r>
            <a:r>
              <a:rPr lang="en-US" altLang="en-US" i="1">
                <a:solidFill>
                  <a:schemeClr val="accent1"/>
                </a:solidFill>
              </a:rPr>
              <a:t>,…,A</a:t>
            </a:r>
            <a:r>
              <a:rPr lang="en-US" altLang="en-US" i="1" baseline="-25000">
                <a:solidFill>
                  <a:schemeClr val="accent1"/>
                </a:solidFill>
              </a:rPr>
              <a:t>d</a:t>
            </a:r>
            <a:r>
              <a:rPr lang="en-US" altLang="en-US">
                <a:solidFill>
                  <a:schemeClr val="accent1"/>
                </a:solidFill>
              </a:rPr>
              <a:t>]</a:t>
            </a:r>
            <a:r>
              <a:rPr lang="en-US" altLang="en-US" i="1">
                <a:solidFill>
                  <a:schemeClr val="accent1"/>
                </a:solidFill>
              </a:rPr>
              <a:t>,  </a:t>
            </a: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v = A</a:t>
            </a:r>
            <a:r>
              <a:rPr lang="en-US" altLang="en-US" i="1" baseline="-25000">
                <a:solidFill>
                  <a:schemeClr val="accent1"/>
                </a:solidFill>
              </a:rPr>
              <a:t>1</a:t>
            </a:r>
            <a:r>
              <a:rPr lang="en-US" altLang="en-US" i="1">
                <a:solidFill>
                  <a:schemeClr val="accent1"/>
                </a:solidFill>
              </a:rPr>
              <a:t>W</a:t>
            </a:r>
            <a:r>
              <a:rPr lang="en-US" altLang="en-US" i="1" baseline="-25000">
                <a:solidFill>
                  <a:schemeClr val="accent1"/>
                </a:solidFill>
              </a:rPr>
              <a:t>1</a:t>
            </a:r>
            <a:r>
              <a:rPr lang="en-US" altLang="en-US" i="1">
                <a:solidFill>
                  <a:schemeClr val="accent1"/>
                </a:solidFill>
              </a:rPr>
              <a:t>+A</a:t>
            </a:r>
            <a:r>
              <a:rPr lang="en-US" altLang="en-US" i="1" baseline="-25000">
                <a:solidFill>
                  <a:schemeClr val="accent1"/>
                </a:solidFill>
              </a:rPr>
              <a:t>2</a:t>
            </a:r>
            <a:r>
              <a:rPr lang="en-US" altLang="en-US" i="1">
                <a:solidFill>
                  <a:schemeClr val="accent1"/>
                </a:solidFill>
              </a:rPr>
              <a:t>W</a:t>
            </a:r>
            <a:r>
              <a:rPr lang="en-US" altLang="en-US" i="1" baseline="-25000">
                <a:solidFill>
                  <a:schemeClr val="accent1"/>
                </a:solidFill>
              </a:rPr>
              <a:t>2</a:t>
            </a:r>
            <a:r>
              <a:rPr lang="en-US" altLang="en-US" i="1">
                <a:solidFill>
                  <a:schemeClr val="accent1"/>
                </a:solidFill>
              </a:rPr>
              <a:t> +… + A</a:t>
            </a:r>
            <a:r>
              <a:rPr lang="en-US" altLang="en-US" i="1" baseline="-25000">
                <a:solidFill>
                  <a:schemeClr val="accent1"/>
                </a:solidFill>
              </a:rPr>
              <a:t>d</a:t>
            </a:r>
            <a:r>
              <a:rPr lang="en-US" altLang="en-US" i="1">
                <a:solidFill>
                  <a:schemeClr val="accent1"/>
                </a:solidFill>
              </a:rPr>
              <a:t>W</a:t>
            </a:r>
            <a:r>
              <a:rPr lang="en-US" altLang="en-US" i="1" baseline="-25000">
                <a:solidFill>
                  <a:schemeClr val="accent1"/>
                </a:solidFill>
              </a:rPr>
              <a:t>d</a:t>
            </a:r>
          </a:p>
        </p:txBody>
      </p:sp>
      <p:sp>
        <p:nvSpPr>
          <p:cNvPr id="112645" name="Text Box 215"/>
          <p:cNvSpPr txBox="1">
            <a:spLocks noChangeArrowheads="1"/>
          </p:cNvSpPr>
          <p:nvPr/>
        </p:nvSpPr>
        <p:spPr bwMode="auto">
          <a:xfrm>
            <a:off x="7453313" y="17463"/>
            <a:ext cx="1365250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000">
                <a:solidFill>
                  <a:schemeClr val="tx2"/>
                </a:solidFill>
              </a:rPr>
              <a:t>Polynomial</a:t>
            </a:r>
            <a:br>
              <a:rPr lang="en-US" altLang="en-US" sz="2000">
                <a:solidFill>
                  <a:schemeClr val="tx2"/>
                </a:solidFill>
              </a:rPr>
            </a:br>
            <a:r>
              <a:rPr lang="en-US" altLang="en-US" sz="2000">
                <a:solidFill>
                  <a:schemeClr val="tx2"/>
                </a:solidFill>
              </a:rPr>
              <a:t>Basis</a:t>
            </a:r>
            <a:endParaRPr lang="en-US" altLang="en-US" sz="2000">
              <a:sym typeface="Symbol" pitchFamily="18" charset="2"/>
            </a:endParaRPr>
          </a:p>
        </p:txBody>
      </p:sp>
      <p:sp>
        <p:nvSpPr>
          <p:cNvPr id="112646" name="Rectangle 54"/>
          <p:cNvSpPr>
            <a:spLocks noChangeArrowheads="1"/>
          </p:cNvSpPr>
          <p:nvPr/>
        </p:nvSpPr>
        <p:spPr bwMode="auto">
          <a:xfrm>
            <a:off x="790575" y="-211138"/>
            <a:ext cx="7772400" cy="11430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4400">
                <a:solidFill>
                  <a:schemeClr val="tx2"/>
                </a:solidFill>
              </a:rPr>
              <a:t>Fourier Transformation 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8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978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978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7847" grpId="0"/>
      <p:bldP spid="2" grpId="0"/>
      <p:bldP spid="5" grpId="0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90" name="Rectangle 5"/>
          <p:cNvSpPr>
            <a:spLocks noChangeArrowheads="1"/>
          </p:cNvSpPr>
          <p:nvPr/>
        </p:nvSpPr>
        <p:spPr bwMode="auto">
          <a:xfrm>
            <a:off x="685800" y="-228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4400">
                <a:solidFill>
                  <a:schemeClr val="tx2"/>
                </a:solidFill>
              </a:rPr>
              <a:t>Fourier Transformation </a:t>
            </a:r>
          </a:p>
        </p:txBody>
      </p:sp>
      <p:sp>
        <p:nvSpPr>
          <p:cNvPr id="12291" name="Text Box 215"/>
          <p:cNvSpPr txBox="1">
            <a:spLocks noChangeArrowheads="1"/>
          </p:cNvSpPr>
          <p:nvPr/>
        </p:nvSpPr>
        <p:spPr bwMode="auto">
          <a:xfrm>
            <a:off x="1809750" y="742950"/>
            <a:ext cx="206692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400" i="1">
                <a:solidFill>
                  <a:schemeClr val="tx2"/>
                </a:solidFill>
              </a:rPr>
              <a:t>Time Domain </a:t>
            </a:r>
            <a:r>
              <a:rPr lang="en-US" altLang="en-US" sz="2400" i="1">
                <a:solidFill>
                  <a:schemeClr val="accent1"/>
                </a:solidFill>
                <a:sym typeface="Symbol" pitchFamily="18" charset="2"/>
              </a:rPr>
              <a:t>y</a:t>
            </a:r>
            <a:endParaRPr lang="en-US" altLang="en-US" sz="2400">
              <a:solidFill>
                <a:schemeClr val="accent1"/>
              </a:solidFill>
              <a:sym typeface="Symbol" pitchFamily="18" charset="2"/>
            </a:endParaRPr>
          </a:p>
        </p:txBody>
      </p:sp>
      <p:sp>
        <p:nvSpPr>
          <p:cNvPr id="12292" name="Text Box 215"/>
          <p:cNvSpPr txBox="1">
            <a:spLocks noChangeArrowheads="1"/>
          </p:cNvSpPr>
          <p:nvPr/>
        </p:nvSpPr>
        <p:spPr bwMode="auto">
          <a:xfrm>
            <a:off x="4495800" y="762000"/>
            <a:ext cx="2874963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400" i="1">
                <a:solidFill>
                  <a:schemeClr val="tx2"/>
                </a:solidFill>
              </a:rPr>
              <a:t>Frequency Domain </a:t>
            </a:r>
            <a:r>
              <a:rPr lang="en-US" altLang="en-US" sz="2400" i="1">
                <a:solidFill>
                  <a:schemeClr val="accent1"/>
                </a:solidFill>
              </a:rPr>
              <a:t>Y</a:t>
            </a:r>
            <a:endParaRPr lang="en-US" altLang="en-US" sz="2400">
              <a:solidFill>
                <a:schemeClr val="accent1"/>
              </a:solidFill>
              <a:sym typeface="Symbol" pitchFamily="18" charset="2"/>
            </a:endParaRPr>
          </a:p>
        </p:txBody>
      </p:sp>
      <p:sp>
        <p:nvSpPr>
          <p:cNvPr id="9" name="Rectangle 8"/>
          <p:cNvSpPr>
            <a:spLocks noChangeArrowheads="1"/>
          </p:cNvSpPr>
          <p:nvPr/>
        </p:nvSpPr>
        <p:spPr bwMode="auto">
          <a:xfrm>
            <a:off x="5056188" y="4191000"/>
            <a:ext cx="1628775" cy="830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400">
                <a:sym typeface="Symbol" pitchFamily="18" charset="2"/>
              </a:rPr>
              <a:t>A different </a:t>
            </a:r>
            <a:br>
              <a:rPr lang="en-US" altLang="en-US" sz="2400">
                <a:sym typeface="Symbol" pitchFamily="18" charset="2"/>
              </a:rPr>
            </a:br>
            <a:r>
              <a:rPr lang="en-US" altLang="en-US" sz="2400">
                <a:sym typeface="Symbol" pitchFamily="18" charset="2"/>
              </a:rPr>
              <a:t>coefficient?</a:t>
            </a:r>
            <a:endParaRPr lang="en-CA" altLang="en-US" sz="2400"/>
          </a:p>
        </p:txBody>
      </p:sp>
      <p:grpSp>
        <p:nvGrpSpPr>
          <p:cNvPr id="2" name="Group 23"/>
          <p:cNvGrpSpPr>
            <a:grpSpLocks/>
          </p:cNvGrpSpPr>
          <p:nvPr/>
        </p:nvGrpSpPr>
        <p:grpSpPr bwMode="auto">
          <a:xfrm>
            <a:off x="4648200" y="1220788"/>
            <a:ext cx="2247900" cy="2784475"/>
            <a:chOff x="4648200" y="1221316"/>
            <a:chExt cx="2247900" cy="2783416"/>
          </a:xfrm>
        </p:grpSpPr>
        <p:sp>
          <p:nvSpPr>
            <p:cNvPr id="12301" name="Text Box 4"/>
            <p:cNvSpPr txBox="1">
              <a:spLocks noChangeArrowheads="1"/>
            </p:cNvSpPr>
            <p:nvPr/>
          </p:nvSpPr>
          <p:spPr bwMode="auto">
            <a:xfrm>
              <a:off x="4800603" y="3547532"/>
              <a:ext cx="1933575" cy="457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US" altLang="en-US" sz="2400"/>
                <a:t>Delta function</a:t>
              </a:r>
            </a:p>
          </p:txBody>
        </p:sp>
        <p:pic>
          <p:nvPicPr>
            <p:cNvPr id="12302" name="Picture 11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648200" y="1221316"/>
              <a:ext cx="2247900" cy="22669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2303" name="Rectangle 15"/>
            <p:cNvSpPr>
              <a:spLocks noChangeArrowheads="1"/>
            </p:cNvSpPr>
            <p:nvPr/>
          </p:nvSpPr>
          <p:spPr bwMode="auto">
            <a:xfrm>
              <a:off x="5105400" y="1456267"/>
              <a:ext cx="1371600" cy="246221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1000">
                  <a:solidFill>
                    <a:schemeClr val="bg2"/>
                  </a:solidFill>
                </a:rPr>
                <a:t>Impulse at </a:t>
              </a:r>
              <a:r>
                <a:rPr lang="en-US" altLang="en-US" sz="1000" i="1">
                  <a:solidFill>
                    <a:schemeClr val="bg2"/>
                  </a:solidFill>
                </a:rPr>
                <a:t>Y</a:t>
              </a:r>
              <a:r>
                <a:rPr lang="en-US" altLang="en-US" sz="1000" i="1" baseline="-25000">
                  <a:solidFill>
                    <a:schemeClr val="bg2"/>
                  </a:solidFill>
                </a:rPr>
                <a:t>re</a:t>
              </a:r>
              <a:r>
                <a:rPr lang="en-US" altLang="en-US" sz="1000">
                  <a:solidFill>
                    <a:schemeClr val="bg2"/>
                  </a:solidFill>
                </a:rPr>
                <a:t>[4]</a:t>
              </a:r>
              <a:endParaRPr lang="en-US" altLang="en-US" sz="1000">
                <a:solidFill>
                  <a:schemeClr val="bg2"/>
                </a:solidFill>
                <a:sym typeface="Symbol" pitchFamily="18" charset="2"/>
              </a:endParaRPr>
            </a:p>
          </p:txBody>
        </p:sp>
      </p:grpSp>
      <p:grpSp>
        <p:nvGrpSpPr>
          <p:cNvPr id="3" name="Group 24"/>
          <p:cNvGrpSpPr>
            <a:grpSpLocks/>
          </p:cNvGrpSpPr>
          <p:nvPr/>
        </p:nvGrpSpPr>
        <p:grpSpPr bwMode="auto">
          <a:xfrm>
            <a:off x="1876425" y="1219200"/>
            <a:ext cx="2314575" cy="2755900"/>
            <a:chOff x="1876425" y="1219200"/>
            <a:chExt cx="2314575" cy="2756132"/>
          </a:xfrm>
        </p:grpSpPr>
        <p:pic>
          <p:nvPicPr>
            <p:cNvPr id="12298" name="Picture 13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876425" y="1219200"/>
              <a:ext cx="2314575" cy="2286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2299" name="Text Box 3"/>
            <p:cNvSpPr txBox="1">
              <a:spLocks noChangeArrowheads="1"/>
            </p:cNvSpPr>
            <p:nvPr/>
          </p:nvSpPr>
          <p:spPr bwMode="auto">
            <a:xfrm>
              <a:off x="2133600" y="3513667"/>
              <a:ext cx="1765227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US" altLang="en-US" sz="2400"/>
                <a:t>Cosine wave</a:t>
              </a:r>
            </a:p>
          </p:txBody>
        </p:sp>
        <p:sp>
          <p:nvSpPr>
            <p:cNvPr id="12300" name="Rectangle 20"/>
            <p:cNvSpPr>
              <a:spLocks noChangeArrowheads="1"/>
            </p:cNvSpPr>
            <p:nvPr/>
          </p:nvSpPr>
          <p:spPr bwMode="auto">
            <a:xfrm>
              <a:off x="2412999" y="1438646"/>
              <a:ext cx="1371600" cy="246221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1000">
                  <a:solidFill>
                    <a:schemeClr val="bg2"/>
                  </a:solidFill>
                </a:rPr>
                <a:t>Cosine with f=4</a:t>
              </a:r>
              <a:endParaRPr lang="en-US" altLang="en-US" sz="1000">
                <a:solidFill>
                  <a:schemeClr val="bg2"/>
                </a:solidFill>
                <a:sym typeface="Symbol" pitchFamily="18" charset="2"/>
              </a:endParaRPr>
            </a:p>
          </p:txBody>
        </p:sp>
      </p:grpSp>
      <p:sp>
        <p:nvSpPr>
          <p:cNvPr id="26" name="Rectangle 25"/>
          <p:cNvSpPr>
            <a:spLocks noChangeArrowheads="1"/>
          </p:cNvSpPr>
          <p:nvPr/>
        </p:nvSpPr>
        <p:spPr bwMode="auto">
          <a:xfrm>
            <a:off x="2179638" y="4191000"/>
            <a:ext cx="1597025" cy="830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400">
                <a:sym typeface="Symbol" pitchFamily="18" charset="2"/>
              </a:rPr>
              <a:t>A different </a:t>
            </a:r>
            <a:br>
              <a:rPr lang="en-US" altLang="en-US" sz="2400">
                <a:sym typeface="Symbol" pitchFamily="18" charset="2"/>
              </a:rPr>
            </a:br>
            <a:r>
              <a:rPr lang="en-US" altLang="en-US" sz="2400">
                <a:sym typeface="Symbol" pitchFamily="18" charset="2"/>
              </a:rPr>
              <a:t>frequency.</a:t>
            </a:r>
            <a:endParaRPr lang="en-CA" altLang="en-US" sz="2400"/>
          </a:p>
        </p:txBody>
      </p:sp>
      <p:sp>
        <p:nvSpPr>
          <p:cNvPr id="12297" name="Text Box 215"/>
          <p:cNvSpPr txBox="1">
            <a:spLocks noChangeArrowheads="1"/>
          </p:cNvSpPr>
          <p:nvPr/>
        </p:nvSpPr>
        <p:spPr bwMode="auto">
          <a:xfrm>
            <a:off x="7407275" y="17463"/>
            <a:ext cx="1457325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000">
                <a:solidFill>
                  <a:schemeClr val="tx2"/>
                </a:solidFill>
              </a:rPr>
              <a:t>Single Pulse</a:t>
            </a:r>
            <a:endParaRPr lang="en-US" altLang="en-US" sz="2000">
              <a:sym typeface="Symbol" pitchFamily="18" charset="2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  <p:bldP spid="26" grpId="0"/>
    </p:bldLst>
  </p:timing>
</p:sld>
</file>

<file path=ppt/slides/slide1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" name="Rectangle 27"/>
          <p:cNvSpPr>
            <a:spLocks noChangeArrowheads="1"/>
          </p:cNvSpPr>
          <p:nvPr/>
        </p:nvSpPr>
        <p:spPr bwMode="auto">
          <a:xfrm>
            <a:off x="2592388" y="5521325"/>
            <a:ext cx="873125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>
                <a:solidFill>
                  <a:schemeClr val="accent1"/>
                </a:solidFill>
              </a:rPr>
              <a:t>[3,2]</a:t>
            </a:r>
            <a:endParaRPr lang="en-CA" altLang="en-US"/>
          </a:p>
        </p:txBody>
      </p:sp>
      <p:grpSp>
        <p:nvGrpSpPr>
          <p:cNvPr id="2" name="Group 115"/>
          <p:cNvGrpSpPr>
            <a:grpSpLocks/>
          </p:cNvGrpSpPr>
          <p:nvPr/>
        </p:nvGrpSpPr>
        <p:grpSpPr bwMode="auto">
          <a:xfrm>
            <a:off x="1762125" y="3981450"/>
            <a:ext cx="1371600" cy="914400"/>
            <a:chOff x="1762311" y="3293534"/>
            <a:chExt cx="1371600" cy="914400"/>
          </a:xfrm>
        </p:grpSpPr>
        <p:sp>
          <p:nvSpPr>
            <p:cNvPr id="113728" name="Line 63"/>
            <p:cNvSpPr>
              <a:spLocks noChangeShapeType="1"/>
            </p:cNvSpPr>
            <p:nvPr/>
          </p:nvSpPr>
          <p:spPr bwMode="auto">
            <a:xfrm flipV="1">
              <a:off x="1762311" y="3293534"/>
              <a:ext cx="1371600" cy="914400"/>
            </a:xfrm>
            <a:prstGeom prst="line">
              <a:avLst/>
            </a:prstGeom>
            <a:noFill/>
            <a:ln w="38100">
              <a:solidFill>
                <a:srgbClr val="CC99FF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>
              <a:spAutoFit/>
            </a:bodyPr>
            <a:lstStyle/>
            <a:p>
              <a:endParaRPr lang="en-US"/>
            </a:p>
          </p:txBody>
        </p:sp>
        <p:sp>
          <p:nvSpPr>
            <p:cNvPr id="113729" name="Rectangle 56"/>
            <p:cNvSpPr>
              <a:spLocks noChangeArrowheads="1"/>
            </p:cNvSpPr>
            <p:nvPr/>
          </p:nvSpPr>
          <p:spPr bwMode="auto">
            <a:xfrm>
              <a:off x="1837454" y="3367092"/>
              <a:ext cx="669926" cy="5191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i="1">
                  <a:solidFill>
                    <a:schemeClr val="accent1"/>
                  </a:solidFill>
                </a:rPr>
                <a:t>v =</a:t>
              </a:r>
            </a:p>
          </p:txBody>
        </p:sp>
      </p:grpSp>
      <p:sp>
        <p:nvSpPr>
          <p:cNvPr id="142394" name="Rectangle 26"/>
          <p:cNvSpPr>
            <a:spLocks noChangeArrowheads="1"/>
          </p:cNvSpPr>
          <p:nvPr/>
        </p:nvSpPr>
        <p:spPr bwMode="auto">
          <a:xfrm>
            <a:off x="1198563" y="5503863"/>
            <a:ext cx="1546225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>
                <a:solidFill>
                  <a:schemeClr val="accent1"/>
                </a:solidFill>
              </a:rPr>
              <a:t>[</a:t>
            </a:r>
            <a:r>
              <a:rPr lang="en-US" altLang="en-US" i="1">
                <a:solidFill>
                  <a:schemeClr val="accent1"/>
                </a:solidFill>
              </a:rPr>
              <a:t>a</a:t>
            </a:r>
            <a:r>
              <a:rPr lang="en-US" altLang="en-US" i="1" baseline="-25000">
                <a:solidFill>
                  <a:schemeClr val="accent1"/>
                </a:solidFill>
              </a:rPr>
              <a:t>1</a:t>
            </a:r>
            <a:r>
              <a:rPr lang="en-US" altLang="en-US" i="1">
                <a:solidFill>
                  <a:schemeClr val="accent1"/>
                </a:solidFill>
              </a:rPr>
              <a:t>,a</a:t>
            </a:r>
            <a:r>
              <a:rPr lang="en-US" altLang="en-US" i="1" baseline="-25000">
                <a:solidFill>
                  <a:schemeClr val="accent1"/>
                </a:solidFill>
              </a:rPr>
              <a:t>2</a:t>
            </a:r>
            <a:r>
              <a:rPr lang="en-US" altLang="en-US">
                <a:solidFill>
                  <a:schemeClr val="accent1"/>
                </a:solidFill>
              </a:rPr>
              <a:t>]</a:t>
            </a:r>
            <a:r>
              <a:rPr lang="en-US" altLang="en-US" i="1">
                <a:solidFill>
                  <a:schemeClr val="accent1"/>
                </a:solidFill>
              </a:rPr>
              <a:t> =</a:t>
            </a:r>
            <a:endParaRPr lang="en-CA" altLang="en-US"/>
          </a:p>
        </p:txBody>
      </p:sp>
      <p:sp>
        <p:nvSpPr>
          <p:cNvPr id="5" name="Rectangle 27"/>
          <p:cNvSpPr>
            <a:spLocks noChangeArrowheads="1"/>
          </p:cNvSpPr>
          <p:nvPr/>
        </p:nvSpPr>
        <p:spPr bwMode="auto">
          <a:xfrm>
            <a:off x="5292725" y="5503863"/>
            <a:ext cx="1565275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>
                <a:solidFill>
                  <a:schemeClr val="accent1"/>
                </a:solidFill>
              </a:rPr>
              <a:t>[1</a:t>
            </a:r>
            <a:r>
              <a:rPr lang="en-US" altLang="en-US" baseline="30000">
                <a:solidFill>
                  <a:schemeClr val="accent1"/>
                </a:solidFill>
              </a:rPr>
              <a:t>1</a:t>
            </a:r>
            <a:r>
              <a:rPr lang="en-US" altLang="en-US">
                <a:solidFill>
                  <a:schemeClr val="accent1"/>
                </a:solidFill>
              </a:rPr>
              <a:t>/</a:t>
            </a:r>
            <a:r>
              <a:rPr lang="en-US" altLang="en-US" baseline="-25000">
                <a:solidFill>
                  <a:schemeClr val="accent1"/>
                </a:solidFill>
              </a:rPr>
              <a:t>5</a:t>
            </a:r>
            <a:r>
              <a:rPr lang="en-US" altLang="en-US">
                <a:solidFill>
                  <a:schemeClr val="accent1"/>
                </a:solidFill>
              </a:rPr>
              <a:t>,3</a:t>
            </a:r>
            <a:r>
              <a:rPr lang="en-US" altLang="en-US" baseline="30000">
                <a:solidFill>
                  <a:schemeClr val="accent1"/>
                </a:solidFill>
              </a:rPr>
              <a:t>2</a:t>
            </a:r>
            <a:r>
              <a:rPr lang="en-US" altLang="en-US">
                <a:solidFill>
                  <a:schemeClr val="accent1"/>
                </a:solidFill>
              </a:rPr>
              <a:t>/</a:t>
            </a:r>
            <a:r>
              <a:rPr lang="en-US" altLang="en-US" baseline="-25000">
                <a:solidFill>
                  <a:schemeClr val="accent1"/>
                </a:solidFill>
              </a:rPr>
              <a:t>5</a:t>
            </a:r>
            <a:r>
              <a:rPr lang="en-US" altLang="en-US">
                <a:solidFill>
                  <a:schemeClr val="accent1"/>
                </a:solidFill>
              </a:rPr>
              <a:t>]</a:t>
            </a:r>
            <a:endParaRPr lang="en-CA" altLang="en-US"/>
          </a:p>
        </p:txBody>
      </p:sp>
      <p:sp>
        <p:nvSpPr>
          <p:cNvPr id="142383" name="Rectangle 26"/>
          <p:cNvSpPr>
            <a:spLocks noChangeArrowheads="1"/>
          </p:cNvSpPr>
          <p:nvPr/>
        </p:nvSpPr>
        <p:spPr bwMode="auto">
          <a:xfrm>
            <a:off x="3925888" y="5489575"/>
            <a:ext cx="1565275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>
                <a:solidFill>
                  <a:schemeClr val="accent1"/>
                </a:solidFill>
              </a:rPr>
              <a:t>[</a:t>
            </a:r>
            <a:r>
              <a:rPr lang="en-US" altLang="en-US" i="1">
                <a:solidFill>
                  <a:schemeClr val="accent1"/>
                </a:solidFill>
              </a:rPr>
              <a:t>A</a:t>
            </a:r>
            <a:r>
              <a:rPr lang="en-US" altLang="en-US" i="1" baseline="-25000">
                <a:solidFill>
                  <a:schemeClr val="accent1"/>
                </a:solidFill>
              </a:rPr>
              <a:t>1</a:t>
            </a:r>
            <a:r>
              <a:rPr lang="en-US" altLang="en-US" i="1">
                <a:solidFill>
                  <a:schemeClr val="accent1"/>
                </a:solidFill>
              </a:rPr>
              <a:t>,A</a:t>
            </a:r>
            <a:r>
              <a:rPr lang="en-US" altLang="en-US" i="1" baseline="-25000">
                <a:solidFill>
                  <a:schemeClr val="accent1"/>
                </a:solidFill>
              </a:rPr>
              <a:t>2</a:t>
            </a:r>
            <a:r>
              <a:rPr lang="en-US" altLang="en-US">
                <a:solidFill>
                  <a:schemeClr val="accent1"/>
                </a:solidFill>
              </a:rPr>
              <a:t>]</a:t>
            </a:r>
            <a:r>
              <a:rPr lang="en-US" altLang="en-US" i="1">
                <a:solidFill>
                  <a:schemeClr val="accent1"/>
                </a:solidFill>
              </a:rPr>
              <a:t> =</a:t>
            </a:r>
            <a:endParaRPr lang="en-CA" altLang="en-US"/>
          </a:p>
        </p:txBody>
      </p:sp>
      <p:sp>
        <p:nvSpPr>
          <p:cNvPr id="113671" name="Text Box 215"/>
          <p:cNvSpPr txBox="1">
            <a:spLocks noChangeArrowheads="1"/>
          </p:cNvSpPr>
          <p:nvPr/>
        </p:nvSpPr>
        <p:spPr bwMode="auto">
          <a:xfrm>
            <a:off x="325438" y="596900"/>
            <a:ext cx="7416800" cy="9540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/>
            <a:r>
              <a:rPr lang="en-US" altLang="en-US">
                <a:solidFill>
                  <a:schemeClr val="tx2"/>
                </a:solidFill>
              </a:rPr>
              <a:t>Change of Basis: </a:t>
            </a:r>
            <a:r>
              <a:rPr lang="en-US" altLang="en-US" i="1">
                <a:solidFill>
                  <a:schemeClr val="accent1"/>
                </a:solidFill>
              </a:rPr>
              <a:t>T</a:t>
            </a:r>
            <a:r>
              <a:rPr lang="en-US" altLang="en-US">
                <a:solidFill>
                  <a:schemeClr val="accent1"/>
                </a:solidFill>
              </a:rPr>
              <a:t>([</a:t>
            </a:r>
            <a:r>
              <a:rPr lang="en-US" altLang="en-US" i="1">
                <a:solidFill>
                  <a:schemeClr val="accent1"/>
                </a:solidFill>
              </a:rPr>
              <a:t>a</a:t>
            </a:r>
            <a:r>
              <a:rPr lang="en-US" altLang="en-US" baseline="-25000">
                <a:solidFill>
                  <a:schemeClr val="accent1"/>
                </a:solidFill>
              </a:rPr>
              <a:t>1</a:t>
            </a:r>
            <a:r>
              <a:rPr lang="en-US" altLang="en-US">
                <a:solidFill>
                  <a:schemeClr val="accent1"/>
                </a:solidFill>
              </a:rPr>
              <a:t>,</a:t>
            </a:r>
            <a:r>
              <a:rPr lang="en-US" altLang="en-US" i="1">
                <a:solidFill>
                  <a:schemeClr val="accent1"/>
                </a:solidFill>
              </a:rPr>
              <a:t>a</a:t>
            </a:r>
            <a:r>
              <a:rPr lang="en-US" altLang="en-US" baseline="-25000">
                <a:solidFill>
                  <a:schemeClr val="accent1"/>
                </a:solidFill>
              </a:rPr>
              <a:t>2</a:t>
            </a:r>
            <a:r>
              <a:rPr lang="en-US" altLang="en-US">
                <a:solidFill>
                  <a:schemeClr val="accent1"/>
                </a:solidFill>
              </a:rPr>
              <a:t>,…,</a:t>
            </a:r>
            <a:r>
              <a:rPr lang="en-US" altLang="en-US" i="1">
                <a:solidFill>
                  <a:schemeClr val="accent1"/>
                </a:solidFill>
              </a:rPr>
              <a:t>a</a:t>
            </a:r>
            <a:r>
              <a:rPr lang="en-US" altLang="en-US" baseline="-25000">
                <a:solidFill>
                  <a:schemeClr val="accent1"/>
                </a:solidFill>
              </a:rPr>
              <a:t>d</a:t>
            </a:r>
            <a:r>
              <a:rPr lang="en-US" altLang="en-US">
                <a:solidFill>
                  <a:schemeClr val="accent1"/>
                </a:solidFill>
              </a:rPr>
              <a:t>]) = [</a:t>
            </a:r>
            <a:r>
              <a:rPr lang="en-US" altLang="en-US" i="1">
                <a:solidFill>
                  <a:schemeClr val="accent1"/>
                </a:solidFill>
              </a:rPr>
              <a:t>A</a:t>
            </a:r>
            <a:r>
              <a:rPr lang="en-US" altLang="en-US" baseline="-25000">
                <a:solidFill>
                  <a:schemeClr val="accent1"/>
                </a:solidFill>
              </a:rPr>
              <a:t>1</a:t>
            </a:r>
            <a:r>
              <a:rPr lang="en-US" altLang="en-US">
                <a:solidFill>
                  <a:schemeClr val="accent1"/>
                </a:solidFill>
              </a:rPr>
              <a:t>,</a:t>
            </a:r>
            <a:r>
              <a:rPr lang="en-US" altLang="en-US" i="1">
                <a:solidFill>
                  <a:schemeClr val="accent1"/>
                </a:solidFill>
              </a:rPr>
              <a:t>A</a:t>
            </a:r>
            <a:r>
              <a:rPr lang="en-US" altLang="en-US" baseline="-25000">
                <a:solidFill>
                  <a:schemeClr val="accent1"/>
                </a:solidFill>
              </a:rPr>
              <a:t>2</a:t>
            </a:r>
            <a:r>
              <a:rPr lang="en-US" altLang="en-US">
                <a:solidFill>
                  <a:schemeClr val="accent1"/>
                </a:solidFill>
              </a:rPr>
              <a:t>,…,</a:t>
            </a:r>
            <a:r>
              <a:rPr lang="en-US" altLang="en-US" i="1">
                <a:solidFill>
                  <a:schemeClr val="accent1"/>
                </a:solidFill>
              </a:rPr>
              <a:t>A</a:t>
            </a:r>
            <a:r>
              <a:rPr lang="en-US" altLang="en-US" baseline="-25000">
                <a:solidFill>
                  <a:schemeClr val="accent1"/>
                </a:solidFill>
              </a:rPr>
              <a:t>d</a:t>
            </a:r>
            <a:r>
              <a:rPr lang="en-US" altLang="en-US">
                <a:solidFill>
                  <a:schemeClr val="accent1"/>
                </a:solidFill>
              </a:rPr>
              <a:t>]</a:t>
            </a:r>
            <a:endParaRPr lang="en-US" altLang="en-US" i="1">
              <a:solidFill>
                <a:schemeClr val="accent1"/>
              </a:solidFill>
            </a:endParaRPr>
          </a:p>
          <a:p>
            <a:pPr lvl="1" algn="l" eaLnBrk="1" hangingPunct="1"/>
            <a:r>
              <a:rPr lang="en-US" altLang="en-US">
                <a:sym typeface="Symbol" pitchFamily="18" charset="2"/>
              </a:rPr>
              <a:t>Changes the basis used to describe an object.</a:t>
            </a:r>
          </a:p>
        </p:txBody>
      </p:sp>
      <p:sp>
        <p:nvSpPr>
          <p:cNvPr id="113672" name="Text Box 215"/>
          <p:cNvSpPr txBox="1">
            <a:spLocks noChangeArrowheads="1"/>
          </p:cNvSpPr>
          <p:nvPr/>
        </p:nvSpPr>
        <p:spPr bwMode="auto">
          <a:xfrm>
            <a:off x="325438" y="1339850"/>
            <a:ext cx="7083425" cy="522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/>
            <a:r>
              <a:rPr lang="en-US" altLang="en-US">
                <a:solidFill>
                  <a:schemeClr val="accent1"/>
                </a:solidFill>
                <a:latin typeface="Symbol" pitchFamily="18" charset="2"/>
              </a:rPr>
              <a:t>"</a:t>
            </a:r>
            <a:r>
              <a:rPr lang="en-US" altLang="en-US" i="1">
                <a:solidFill>
                  <a:schemeClr val="accent1"/>
                </a:solidFill>
              </a:rPr>
              <a:t>v </a:t>
            </a:r>
            <a:r>
              <a:rPr lang="en-US" altLang="en-US">
                <a:solidFill>
                  <a:schemeClr val="accent1"/>
                </a:solidFill>
                <a:latin typeface="Symbol" pitchFamily="18" charset="2"/>
              </a:rPr>
              <a:t>$</a:t>
            </a:r>
            <a:r>
              <a:rPr lang="en-US" altLang="en-US">
                <a:solidFill>
                  <a:schemeClr val="accent1"/>
                </a:solidFill>
              </a:rPr>
              <a:t>[</a:t>
            </a:r>
            <a:r>
              <a:rPr lang="en-US" altLang="en-US" i="1">
                <a:solidFill>
                  <a:schemeClr val="accent1"/>
                </a:solidFill>
              </a:rPr>
              <a:t>a</a:t>
            </a:r>
            <a:r>
              <a:rPr lang="en-US" altLang="en-US" i="1" baseline="-25000">
                <a:solidFill>
                  <a:schemeClr val="accent1"/>
                </a:solidFill>
              </a:rPr>
              <a:t>1</a:t>
            </a:r>
            <a:r>
              <a:rPr lang="en-US" altLang="en-US" i="1">
                <a:solidFill>
                  <a:schemeClr val="accent1"/>
                </a:solidFill>
              </a:rPr>
              <a:t>,a</a:t>
            </a:r>
            <a:r>
              <a:rPr lang="en-US" altLang="en-US" i="1" baseline="-25000">
                <a:solidFill>
                  <a:schemeClr val="accent1"/>
                </a:solidFill>
              </a:rPr>
              <a:t>2</a:t>
            </a:r>
            <a:r>
              <a:rPr lang="en-US" altLang="en-US" i="1">
                <a:solidFill>
                  <a:schemeClr val="accent1"/>
                </a:solidFill>
              </a:rPr>
              <a:t>,…,a</a:t>
            </a:r>
            <a:r>
              <a:rPr lang="en-US" altLang="en-US" i="1" baseline="-25000">
                <a:solidFill>
                  <a:schemeClr val="accent1"/>
                </a:solidFill>
              </a:rPr>
              <a:t>d</a:t>
            </a:r>
            <a:r>
              <a:rPr lang="en-US" altLang="en-US">
                <a:solidFill>
                  <a:schemeClr val="accent1"/>
                </a:solidFill>
              </a:rPr>
              <a:t>],</a:t>
            </a:r>
            <a:r>
              <a:rPr lang="en-US" altLang="en-US" i="1">
                <a:solidFill>
                  <a:schemeClr val="accent1"/>
                </a:solidFill>
              </a:rPr>
              <a:t>  </a:t>
            </a:r>
            <a:r>
              <a:rPr lang="en-US" altLang="en-US">
                <a:sym typeface="Symbol" pitchFamily="18" charset="2"/>
              </a:rPr>
              <a:t> </a:t>
            </a: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v = a</a:t>
            </a:r>
            <a:r>
              <a:rPr lang="en-US" altLang="en-US" i="1" baseline="-25000">
                <a:solidFill>
                  <a:schemeClr val="accent1"/>
                </a:solidFill>
              </a:rPr>
              <a:t>1</a:t>
            </a:r>
            <a:r>
              <a:rPr lang="en-US" altLang="en-US" i="1">
                <a:solidFill>
                  <a:schemeClr val="accent1"/>
                </a:solidFill>
              </a:rPr>
              <a:t>w</a:t>
            </a:r>
            <a:r>
              <a:rPr lang="en-US" altLang="en-US" i="1" baseline="-25000">
                <a:solidFill>
                  <a:schemeClr val="accent1"/>
                </a:solidFill>
              </a:rPr>
              <a:t>1 </a:t>
            </a:r>
            <a:r>
              <a:rPr lang="en-US" altLang="en-US" i="1">
                <a:solidFill>
                  <a:schemeClr val="accent1"/>
                </a:solidFill>
              </a:rPr>
              <a:t>+a</a:t>
            </a:r>
            <a:r>
              <a:rPr lang="en-US" altLang="en-US" i="1" baseline="-25000">
                <a:solidFill>
                  <a:schemeClr val="accent1"/>
                </a:solidFill>
              </a:rPr>
              <a:t>2</a:t>
            </a:r>
            <a:r>
              <a:rPr lang="en-US" altLang="en-US" i="1">
                <a:solidFill>
                  <a:schemeClr val="accent1"/>
                </a:solidFill>
              </a:rPr>
              <a:t>w</a:t>
            </a:r>
            <a:r>
              <a:rPr lang="en-US" altLang="en-US" i="1" baseline="-25000">
                <a:solidFill>
                  <a:schemeClr val="accent1"/>
                </a:solidFill>
              </a:rPr>
              <a:t>2</a:t>
            </a:r>
            <a:r>
              <a:rPr lang="en-US" altLang="en-US" i="1">
                <a:solidFill>
                  <a:schemeClr val="accent1"/>
                </a:solidFill>
              </a:rPr>
              <a:t>  </a:t>
            </a:r>
            <a:r>
              <a:rPr lang="en-US" altLang="en-US" sz="1400" i="1">
                <a:solidFill>
                  <a:schemeClr val="accent1"/>
                </a:solidFill>
              </a:rPr>
              <a:t> </a:t>
            </a:r>
            <a:r>
              <a:rPr lang="en-US" altLang="en-US" i="1">
                <a:solidFill>
                  <a:schemeClr val="accent1"/>
                </a:solidFill>
              </a:rPr>
              <a:t>+… + a</a:t>
            </a:r>
            <a:r>
              <a:rPr lang="en-US" altLang="en-US" i="1" baseline="-25000">
                <a:solidFill>
                  <a:schemeClr val="accent1"/>
                </a:solidFill>
              </a:rPr>
              <a:t>d</a:t>
            </a:r>
            <a:r>
              <a:rPr lang="en-US" altLang="en-US" i="1">
                <a:solidFill>
                  <a:schemeClr val="accent1"/>
                </a:solidFill>
              </a:rPr>
              <a:t>w</a:t>
            </a:r>
            <a:r>
              <a:rPr lang="en-US" altLang="en-US" i="1" baseline="-25000">
                <a:solidFill>
                  <a:schemeClr val="accent1"/>
                </a:solidFill>
              </a:rPr>
              <a:t>d</a:t>
            </a:r>
            <a:endParaRPr lang="en-US" altLang="en-US">
              <a:sym typeface="Symbol" pitchFamily="18" charset="2"/>
            </a:endParaRPr>
          </a:p>
        </p:txBody>
      </p:sp>
      <p:sp>
        <p:nvSpPr>
          <p:cNvPr id="113673" name="Text Box 215"/>
          <p:cNvSpPr txBox="1">
            <a:spLocks noChangeArrowheads="1"/>
          </p:cNvSpPr>
          <p:nvPr/>
        </p:nvSpPr>
        <p:spPr bwMode="auto">
          <a:xfrm>
            <a:off x="304800" y="1762125"/>
            <a:ext cx="7329488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/>
            <a:r>
              <a:rPr lang="en-US" altLang="en-US">
                <a:solidFill>
                  <a:schemeClr val="accent1"/>
                </a:solidFill>
                <a:latin typeface="Symbol" pitchFamily="18" charset="2"/>
              </a:rPr>
              <a:t>"</a:t>
            </a:r>
            <a:r>
              <a:rPr lang="en-US" altLang="en-US" i="1">
                <a:solidFill>
                  <a:schemeClr val="accent1"/>
                </a:solidFill>
              </a:rPr>
              <a:t>v </a:t>
            </a:r>
            <a:r>
              <a:rPr lang="en-US" altLang="en-US">
                <a:solidFill>
                  <a:schemeClr val="accent1"/>
                </a:solidFill>
                <a:latin typeface="Symbol" pitchFamily="18" charset="2"/>
              </a:rPr>
              <a:t>$</a:t>
            </a:r>
            <a:r>
              <a:rPr lang="en-US" altLang="en-US">
                <a:solidFill>
                  <a:schemeClr val="accent1"/>
                </a:solidFill>
              </a:rPr>
              <a:t>[</a:t>
            </a:r>
            <a:r>
              <a:rPr lang="en-US" altLang="en-US" i="1">
                <a:solidFill>
                  <a:schemeClr val="accent1"/>
                </a:solidFill>
              </a:rPr>
              <a:t>A</a:t>
            </a:r>
            <a:r>
              <a:rPr lang="en-US" altLang="en-US" i="1" baseline="-25000">
                <a:solidFill>
                  <a:schemeClr val="accent1"/>
                </a:solidFill>
              </a:rPr>
              <a:t>1</a:t>
            </a:r>
            <a:r>
              <a:rPr lang="en-US" altLang="en-US" i="1">
                <a:solidFill>
                  <a:schemeClr val="accent1"/>
                </a:solidFill>
              </a:rPr>
              <a:t>,A</a:t>
            </a:r>
            <a:r>
              <a:rPr lang="en-US" altLang="en-US" i="1" baseline="-25000">
                <a:solidFill>
                  <a:schemeClr val="accent1"/>
                </a:solidFill>
              </a:rPr>
              <a:t>2</a:t>
            </a:r>
            <a:r>
              <a:rPr lang="en-US" altLang="en-US" i="1">
                <a:solidFill>
                  <a:schemeClr val="accent1"/>
                </a:solidFill>
              </a:rPr>
              <a:t>,…,A</a:t>
            </a:r>
            <a:r>
              <a:rPr lang="en-US" altLang="en-US" i="1" baseline="-25000">
                <a:solidFill>
                  <a:schemeClr val="accent1"/>
                </a:solidFill>
              </a:rPr>
              <a:t>d</a:t>
            </a:r>
            <a:r>
              <a:rPr lang="en-US" altLang="en-US">
                <a:solidFill>
                  <a:schemeClr val="accent1"/>
                </a:solidFill>
              </a:rPr>
              <a:t>],</a:t>
            </a:r>
            <a:r>
              <a:rPr lang="en-US" altLang="en-US" i="1">
                <a:solidFill>
                  <a:schemeClr val="accent1"/>
                </a:solidFill>
              </a:rPr>
              <a:t> </a:t>
            </a:r>
            <a:r>
              <a:rPr lang="en-US" altLang="en-US">
                <a:sym typeface="Symbol" pitchFamily="18" charset="2"/>
              </a:rPr>
              <a:t> </a:t>
            </a: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v = A</a:t>
            </a:r>
            <a:r>
              <a:rPr lang="en-US" altLang="en-US" i="1" baseline="-25000">
                <a:solidFill>
                  <a:schemeClr val="accent1"/>
                </a:solidFill>
              </a:rPr>
              <a:t>1</a:t>
            </a:r>
            <a:r>
              <a:rPr lang="en-US" altLang="en-US" i="1">
                <a:solidFill>
                  <a:schemeClr val="accent1"/>
                </a:solidFill>
              </a:rPr>
              <a:t>W</a:t>
            </a:r>
            <a:r>
              <a:rPr lang="en-US" altLang="en-US" i="1" baseline="-25000">
                <a:solidFill>
                  <a:schemeClr val="accent1"/>
                </a:solidFill>
              </a:rPr>
              <a:t>1</a:t>
            </a:r>
            <a:r>
              <a:rPr lang="en-US" altLang="en-US" i="1">
                <a:solidFill>
                  <a:schemeClr val="accent1"/>
                </a:solidFill>
              </a:rPr>
              <a:t>+A</a:t>
            </a:r>
            <a:r>
              <a:rPr lang="en-US" altLang="en-US" i="1" baseline="-25000">
                <a:solidFill>
                  <a:schemeClr val="accent1"/>
                </a:solidFill>
              </a:rPr>
              <a:t>2</a:t>
            </a:r>
            <a:r>
              <a:rPr lang="en-US" altLang="en-US" i="1">
                <a:solidFill>
                  <a:schemeClr val="accent1"/>
                </a:solidFill>
              </a:rPr>
              <a:t>W</a:t>
            </a:r>
            <a:r>
              <a:rPr lang="en-US" altLang="en-US" i="1" baseline="-25000">
                <a:solidFill>
                  <a:schemeClr val="accent1"/>
                </a:solidFill>
              </a:rPr>
              <a:t>2</a:t>
            </a:r>
            <a:r>
              <a:rPr lang="en-US" altLang="en-US" i="1">
                <a:solidFill>
                  <a:schemeClr val="accent1"/>
                </a:solidFill>
              </a:rPr>
              <a:t> +… + A</a:t>
            </a:r>
            <a:r>
              <a:rPr lang="en-US" altLang="en-US" i="1" baseline="-25000">
                <a:solidFill>
                  <a:schemeClr val="accent1"/>
                </a:solidFill>
              </a:rPr>
              <a:t>d</a:t>
            </a:r>
            <a:r>
              <a:rPr lang="en-US" altLang="en-US" i="1">
                <a:solidFill>
                  <a:schemeClr val="accent1"/>
                </a:solidFill>
              </a:rPr>
              <a:t>W</a:t>
            </a:r>
            <a:r>
              <a:rPr lang="en-US" altLang="en-US" i="1" baseline="-25000">
                <a:solidFill>
                  <a:schemeClr val="accent1"/>
                </a:solidFill>
              </a:rPr>
              <a:t>d</a:t>
            </a:r>
            <a:endParaRPr lang="en-US" altLang="en-US">
              <a:sym typeface="Symbol" pitchFamily="18" charset="2"/>
            </a:endParaRPr>
          </a:p>
        </p:txBody>
      </p:sp>
      <p:grpSp>
        <p:nvGrpSpPr>
          <p:cNvPr id="3" name="Group 74"/>
          <p:cNvGrpSpPr>
            <a:grpSpLocks/>
          </p:cNvGrpSpPr>
          <p:nvPr/>
        </p:nvGrpSpPr>
        <p:grpSpPr bwMode="auto">
          <a:xfrm>
            <a:off x="1100138" y="2220913"/>
            <a:ext cx="2390775" cy="954087"/>
            <a:chOff x="31870" y="2209800"/>
            <a:chExt cx="2391482" cy="954107"/>
          </a:xfrm>
        </p:grpSpPr>
        <p:sp>
          <p:nvSpPr>
            <p:cNvPr id="113726" name="Rectangle 54"/>
            <p:cNvSpPr>
              <a:spLocks noChangeArrowheads="1"/>
            </p:cNvSpPr>
            <p:nvPr/>
          </p:nvSpPr>
          <p:spPr bwMode="auto">
            <a:xfrm>
              <a:off x="948268" y="2209800"/>
              <a:ext cx="1475084" cy="954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US" altLang="en-US" i="1">
                  <a:solidFill>
                    <a:schemeClr val="accent1"/>
                  </a:solidFill>
                </a:rPr>
                <a:t>=</a:t>
              </a:r>
              <a:r>
                <a:rPr lang="en-US" altLang="en-US">
                  <a:solidFill>
                    <a:schemeClr val="accent1"/>
                  </a:solidFill>
                </a:rPr>
                <a:t>[</a:t>
              </a:r>
              <a:r>
                <a:rPr lang="en-US" altLang="en-US" i="1">
                  <a:solidFill>
                    <a:schemeClr val="accent1"/>
                  </a:solidFill>
                </a:rPr>
                <a:t>w</a:t>
              </a:r>
              <a:r>
                <a:rPr lang="en-US" altLang="en-US" i="1" baseline="-25000">
                  <a:solidFill>
                    <a:schemeClr val="accent1"/>
                  </a:solidFill>
                </a:rPr>
                <a:t>1</a:t>
              </a:r>
              <a:r>
                <a:rPr lang="en-US" altLang="en-US" i="1">
                  <a:solidFill>
                    <a:schemeClr val="accent1"/>
                  </a:solidFill>
                </a:rPr>
                <a:t>,w</a:t>
              </a:r>
              <a:r>
                <a:rPr lang="en-US" altLang="en-US" i="1" baseline="-25000">
                  <a:solidFill>
                    <a:schemeClr val="accent1"/>
                  </a:solidFill>
                </a:rPr>
                <a:t>2</a:t>
              </a:r>
              <a:r>
                <a:rPr lang="en-US" altLang="en-US">
                  <a:solidFill>
                    <a:schemeClr val="accent1"/>
                  </a:solidFill>
                </a:rPr>
                <a:t>]</a:t>
              </a:r>
              <a:br>
                <a:rPr lang="en-US" altLang="en-US">
                  <a:solidFill>
                    <a:schemeClr val="accent1"/>
                  </a:solidFill>
                </a:rPr>
              </a:br>
              <a:r>
                <a:rPr lang="en-US" altLang="en-US">
                  <a:solidFill>
                    <a:schemeClr val="accent1"/>
                  </a:solidFill>
                </a:rPr>
                <a:t>=[     ,   ]</a:t>
              </a:r>
            </a:p>
          </p:txBody>
        </p:sp>
        <p:sp>
          <p:nvSpPr>
            <p:cNvPr id="113727" name="Rectangle 65"/>
            <p:cNvSpPr>
              <a:spLocks noChangeArrowheads="1"/>
            </p:cNvSpPr>
            <p:nvPr/>
          </p:nvSpPr>
          <p:spPr bwMode="auto">
            <a:xfrm>
              <a:off x="31870" y="2209800"/>
              <a:ext cx="1114918" cy="70790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2000" i="1">
                  <a:solidFill>
                    <a:schemeClr val="accent1"/>
                  </a:solidFill>
                </a:rPr>
                <a:t>Standard</a:t>
              </a:r>
              <a:br>
                <a:rPr lang="en-US" altLang="en-US" sz="2000" i="1">
                  <a:solidFill>
                    <a:schemeClr val="accent1"/>
                  </a:solidFill>
                </a:rPr>
              </a:br>
              <a:r>
                <a:rPr lang="en-US" altLang="en-US" sz="2000" i="1">
                  <a:solidFill>
                    <a:schemeClr val="accent1"/>
                  </a:solidFill>
                </a:rPr>
                <a:t>Basis </a:t>
              </a:r>
              <a:endParaRPr lang="en-CA" altLang="en-US" sz="2000"/>
            </a:p>
          </p:txBody>
        </p:sp>
      </p:grpSp>
      <p:grpSp>
        <p:nvGrpSpPr>
          <p:cNvPr id="4" name="Group 114"/>
          <p:cNvGrpSpPr>
            <a:grpSpLocks/>
          </p:cNvGrpSpPr>
          <p:nvPr/>
        </p:nvGrpSpPr>
        <p:grpSpPr bwMode="auto">
          <a:xfrm>
            <a:off x="1779588" y="3989388"/>
            <a:ext cx="1373187" cy="939800"/>
            <a:chOff x="1779246" y="3302001"/>
            <a:chExt cx="1373944" cy="939802"/>
          </a:xfrm>
        </p:grpSpPr>
        <p:sp>
          <p:nvSpPr>
            <p:cNvPr id="113721" name="Line 5"/>
            <p:cNvSpPr>
              <a:spLocks noChangeShapeType="1"/>
            </p:cNvSpPr>
            <p:nvPr/>
          </p:nvSpPr>
          <p:spPr bwMode="auto">
            <a:xfrm rot="5400000" flipH="1" flipV="1">
              <a:off x="2453510" y="4007803"/>
              <a:ext cx="1" cy="468000"/>
            </a:xfrm>
            <a:prstGeom prst="line">
              <a:avLst/>
            </a:prstGeom>
            <a:noFill/>
            <a:ln w="38100">
              <a:solidFill>
                <a:srgbClr val="FF00FF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>
              <a:spAutoFit/>
            </a:bodyPr>
            <a:lstStyle/>
            <a:p>
              <a:endParaRPr lang="en-US"/>
            </a:p>
          </p:txBody>
        </p:sp>
        <p:sp>
          <p:nvSpPr>
            <p:cNvPr id="113722" name="Line 5"/>
            <p:cNvSpPr>
              <a:spLocks noChangeShapeType="1"/>
            </p:cNvSpPr>
            <p:nvPr/>
          </p:nvSpPr>
          <p:spPr bwMode="auto">
            <a:xfrm flipH="1" flipV="1">
              <a:off x="3142378" y="3773799"/>
              <a:ext cx="1" cy="468000"/>
            </a:xfrm>
            <a:prstGeom prst="line">
              <a:avLst/>
            </a:prstGeom>
            <a:noFill/>
            <a:ln w="38100">
              <a:solidFill>
                <a:srgbClr val="FF00FF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>
              <a:spAutoFit/>
            </a:bodyPr>
            <a:lstStyle/>
            <a:p>
              <a:endParaRPr lang="en-US"/>
            </a:p>
          </p:txBody>
        </p:sp>
        <p:sp>
          <p:nvSpPr>
            <p:cNvPr id="113723" name="Line 5"/>
            <p:cNvSpPr>
              <a:spLocks noChangeShapeType="1"/>
            </p:cNvSpPr>
            <p:nvPr/>
          </p:nvSpPr>
          <p:spPr bwMode="auto">
            <a:xfrm rot="5400000" flipH="1" flipV="1">
              <a:off x="2919189" y="4007803"/>
              <a:ext cx="1" cy="468000"/>
            </a:xfrm>
            <a:prstGeom prst="line">
              <a:avLst/>
            </a:prstGeom>
            <a:noFill/>
            <a:ln w="38100">
              <a:solidFill>
                <a:srgbClr val="FF00FF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>
              <a:spAutoFit/>
            </a:bodyPr>
            <a:lstStyle/>
            <a:p>
              <a:endParaRPr lang="en-US"/>
            </a:p>
          </p:txBody>
        </p:sp>
        <p:sp>
          <p:nvSpPr>
            <p:cNvPr id="113724" name="Line 5"/>
            <p:cNvSpPr>
              <a:spLocks noChangeShapeType="1"/>
            </p:cNvSpPr>
            <p:nvPr/>
          </p:nvSpPr>
          <p:spPr bwMode="auto">
            <a:xfrm rot="5400000" flipH="1" flipV="1">
              <a:off x="2013245" y="4007803"/>
              <a:ext cx="1" cy="468000"/>
            </a:xfrm>
            <a:prstGeom prst="line">
              <a:avLst/>
            </a:prstGeom>
            <a:noFill/>
            <a:ln w="38100">
              <a:solidFill>
                <a:srgbClr val="FF00FF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>
              <a:spAutoFit/>
            </a:bodyPr>
            <a:lstStyle/>
            <a:p>
              <a:endParaRPr lang="en-US"/>
            </a:p>
          </p:txBody>
        </p:sp>
        <p:sp>
          <p:nvSpPr>
            <p:cNvPr id="113725" name="Line 5"/>
            <p:cNvSpPr>
              <a:spLocks noChangeShapeType="1"/>
            </p:cNvSpPr>
            <p:nvPr/>
          </p:nvSpPr>
          <p:spPr bwMode="auto">
            <a:xfrm flipH="1" flipV="1">
              <a:off x="3142378" y="3302001"/>
              <a:ext cx="1" cy="468000"/>
            </a:xfrm>
            <a:prstGeom prst="line">
              <a:avLst/>
            </a:prstGeom>
            <a:noFill/>
            <a:ln w="38100">
              <a:solidFill>
                <a:srgbClr val="FF00FF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>
              <a:spAutoFit/>
            </a:bodyPr>
            <a:lstStyle/>
            <a:p>
              <a:endParaRPr lang="en-US"/>
            </a:p>
          </p:txBody>
        </p:sp>
      </p:grpSp>
      <p:grpSp>
        <p:nvGrpSpPr>
          <p:cNvPr id="6" name="Group 116"/>
          <p:cNvGrpSpPr>
            <a:grpSpLocks/>
          </p:cNvGrpSpPr>
          <p:nvPr/>
        </p:nvGrpSpPr>
        <p:grpSpPr bwMode="auto">
          <a:xfrm>
            <a:off x="4875213" y="3690938"/>
            <a:ext cx="1465262" cy="1617662"/>
            <a:chOff x="4875690" y="3003311"/>
            <a:chExt cx="1465012" cy="1617411"/>
          </a:xfrm>
        </p:grpSpPr>
        <p:sp>
          <p:nvSpPr>
            <p:cNvPr id="113715" name="Line 5"/>
            <p:cNvSpPr>
              <a:spLocks noChangeShapeType="1"/>
            </p:cNvSpPr>
            <p:nvPr/>
          </p:nvSpPr>
          <p:spPr bwMode="auto">
            <a:xfrm rot="2160000" flipH="1" flipV="1">
              <a:off x="5532051" y="4148686"/>
              <a:ext cx="1" cy="468000"/>
            </a:xfrm>
            <a:prstGeom prst="line">
              <a:avLst/>
            </a:prstGeom>
            <a:noFill/>
            <a:ln w="38100">
              <a:solidFill>
                <a:srgbClr val="FF00FF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>
              <a:spAutoFit/>
            </a:bodyPr>
            <a:lstStyle/>
            <a:p>
              <a:endParaRPr lang="en-US"/>
            </a:p>
          </p:txBody>
        </p:sp>
        <p:sp>
          <p:nvSpPr>
            <p:cNvPr id="113716" name="Line 5"/>
            <p:cNvSpPr>
              <a:spLocks noChangeShapeType="1"/>
            </p:cNvSpPr>
            <p:nvPr/>
          </p:nvSpPr>
          <p:spPr bwMode="auto">
            <a:xfrm rot="2160000" flipH="1" flipV="1">
              <a:off x="5798834" y="3765308"/>
              <a:ext cx="1" cy="468000"/>
            </a:xfrm>
            <a:prstGeom prst="line">
              <a:avLst/>
            </a:prstGeom>
            <a:noFill/>
            <a:ln w="38100">
              <a:solidFill>
                <a:srgbClr val="FF00FF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>
              <a:spAutoFit/>
            </a:bodyPr>
            <a:lstStyle/>
            <a:p>
              <a:endParaRPr lang="en-US"/>
            </a:p>
          </p:txBody>
        </p:sp>
        <p:sp>
          <p:nvSpPr>
            <p:cNvPr id="113717" name="Line 5"/>
            <p:cNvSpPr>
              <a:spLocks noChangeShapeType="1"/>
            </p:cNvSpPr>
            <p:nvPr/>
          </p:nvSpPr>
          <p:spPr bwMode="auto">
            <a:xfrm rot="2160000" flipH="1" flipV="1">
              <a:off x="6069772" y="3392775"/>
              <a:ext cx="1" cy="468000"/>
            </a:xfrm>
            <a:prstGeom prst="line">
              <a:avLst/>
            </a:prstGeom>
            <a:noFill/>
            <a:ln w="38100">
              <a:solidFill>
                <a:srgbClr val="FF00FF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>
              <a:spAutoFit/>
            </a:bodyPr>
            <a:lstStyle/>
            <a:p>
              <a:endParaRPr lang="en-US"/>
            </a:p>
          </p:txBody>
        </p:sp>
        <p:sp>
          <p:nvSpPr>
            <p:cNvPr id="113718" name="Line 5"/>
            <p:cNvSpPr>
              <a:spLocks noChangeShapeType="1"/>
            </p:cNvSpPr>
            <p:nvPr/>
          </p:nvSpPr>
          <p:spPr bwMode="auto">
            <a:xfrm rot="2160000" flipH="1" flipV="1">
              <a:off x="6340701" y="3003311"/>
              <a:ext cx="1" cy="468000"/>
            </a:xfrm>
            <a:prstGeom prst="line">
              <a:avLst/>
            </a:prstGeom>
            <a:noFill/>
            <a:ln w="38100">
              <a:solidFill>
                <a:srgbClr val="FF00FF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>
              <a:spAutoFit/>
            </a:bodyPr>
            <a:lstStyle/>
            <a:p>
              <a:endParaRPr lang="en-US"/>
            </a:p>
          </p:txBody>
        </p:sp>
        <p:sp>
          <p:nvSpPr>
            <p:cNvPr id="113719" name="Line 5"/>
            <p:cNvSpPr>
              <a:spLocks noChangeShapeType="1"/>
            </p:cNvSpPr>
            <p:nvPr/>
          </p:nvSpPr>
          <p:spPr bwMode="auto">
            <a:xfrm rot="7560000" flipH="1" flipV="1">
              <a:off x="5109689" y="4115790"/>
              <a:ext cx="1" cy="468000"/>
            </a:xfrm>
            <a:prstGeom prst="line">
              <a:avLst/>
            </a:prstGeom>
            <a:noFill/>
            <a:ln w="38100">
              <a:solidFill>
                <a:srgbClr val="FF00FF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>
              <a:spAutoFit/>
            </a:bodyPr>
            <a:lstStyle/>
            <a:p>
              <a:endParaRPr lang="en-US"/>
            </a:p>
          </p:txBody>
        </p:sp>
        <p:sp>
          <p:nvSpPr>
            <p:cNvPr id="113720" name="Line 5"/>
            <p:cNvSpPr>
              <a:spLocks noChangeShapeType="1"/>
            </p:cNvSpPr>
            <p:nvPr/>
          </p:nvSpPr>
          <p:spPr bwMode="auto">
            <a:xfrm rot="7560000" flipH="1" flipV="1">
              <a:off x="5482222" y="4386722"/>
              <a:ext cx="1" cy="468000"/>
            </a:xfrm>
            <a:prstGeom prst="line">
              <a:avLst/>
            </a:prstGeom>
            <a:noFill/>
            <a:ln w="38100">
              <a:solidFill>
                <a:srgbClr val="FF00FF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>
              <a:spAutoFit/>
            </a:bodyPr>
            <a:lstStyle/>
            <a:p>
              <a:endParaRPr lang="en-US"/>
            </a:p>
          </p:txBody>
        </p:sp>
      </p:grpSp>
      <p:grpSp>
        <p:nvGrpSpPr>
          <p:cNvPr id="7" name="Group 118"/>
          <p:cNvGrpSpPr>
            <a:grpSpLocks/>
          </p:cNvGrpSpPr>
          <p:nvPr/>
        </p:nvGrpSpPr>
        <p:grpSpPr bwMode="auto">
          <a:xfrm>
            <a:off x="2439988" y="2667000"/>
            <a:ext cx="685800" cy="468313"/>
            <a:chOff x="2439645" y="2667000"/>
            <a:chExt cx="685800" cy="468000"/>
          </a:xfrm>
        </p:grpSpPr>
        <p:sp>
          <p:nvSpPr>
            <p:cNvPr id="113713" name="Line 5"/>
            <p:cNvSpPr>
              <a:spLocks noChangeShapeType="1"/>
            </p:cNvSpPr>
            <p:nvPr/>
          </p:nvSpPr>
          <p:spPr bwMode="auto">
            <a:xfrm flipH="1" flipV="1">
              <a:off x="3125444" y="2667000"/>
              <a:ext cx="1" cy="468000"/>
            </a:xfrm>
            <a:prstGeom prst="line">
              <a:avLst/>
            </a:prstGeom>
            <a:noFill/>
            <a:ln w="38100">
              <a:solidFill>
                <a:srgbClr val="FF00FF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>
              <a:spAutoFit/>
            </a:bodyPr>
            <a:lstStyle/>
            <a:p>
              <a:endParaRPr lang="en-US"/>
            </a:p>
          </p:txBody>
        </p:sp>
        <p:sp>
          <p:nvSpPr>
            <p:cNvPr id="113714" name="Line 5"/>
            <p:cNvSpPr>
              <a:spLocks noChangeShapeType="1"/>
            </p:cNvSpPr>
            <p:nvPr/>
          </p:nvSpPr>
          <p:spPr bwMode="auto">
            <a:xfrm rot="5400000" flipH="1" flipV="1">
              <a:off x="2673644" y="2712399"/>
              <a:ext cx="1" cy="468000"/>
            </a:xfrm>
            <a:prstGeom prst="line">
              <a:avLst/>
            </a:prstGeom>
            <a:noFill/>
            <a:ln w="38100">
              <a:solidFill>
                <a:srgbClr val="FF00FF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>
              <a:spAutoFit/>
            </a:bodyPr>
            <a:lstStyle/>
            <a:p>
              <a:endParaRPr lang="en-US"/>
            </a:p>
          </p:txBody>
        </p:sp>
      </p:grpSp>
      <p:grpSp>
        <p:nvGrpSpPr>
          <p:cNvPr id="8" name="Group 117"/>
          <p:cNvGrpSpPr>
            <a:grpSpLocks/>
          </p:cNvGrpSpPr>
          <p:nvPr/>
        </p:nvGrpSpPr>
        <p:grpSpPr bwMode="auto">
          <a:xfrm>
            <a:off x="4929188" y="3971925"/>
            <a:ext cx="1371600" cy="914400"/>
            <a:chOff x="4928843" y="3285064"/>
            <a:chExt cx="1371600" cy="914400"/>
          </a:xfrm>
        </p:grpSpPr>
        <p:sp>
          <p:nvSpPr>
            <p:cNvPr id="113711" name="Line 63"/>
            <p:cNvSpPr>
              <a:spLocks noChangeShapeType="1"/>
            </p:cNvSpPr>
            <p:nvPr/>
          </p:nvSpPr>
          <p:spPr bwMode="auto">
            <a:xfrm flipV="1">
              <a:off x="4928843" y="3285064"/>
              <a:ext cx="1371600" cy="914400"/>
            </a:xfrm>
            <a:prstGeom prst="line">
              <a:avLst/>
            </a:prstGeom>
            <a:noFill/>
            <a:ln w="38100">
              <a:solidFill>
                <a:srgbClr val="CC99FF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>
              <a:spAutoFit/>
            </a:bodyPr>
            <a:lstStyle/>
            <a:p>
              <a:endParaRPr lang="en-US"/>
            </a:p>
          </p:txBody>
        </p:sp>
        <p:sp>
          <p:nvSpPr>
            <p:cNvPr id="113712" name="Rectangle 56"/>
            <p:cNvSpPr>
              <a:spLocks noChangeArrowheads="1"/>
            </p:cNvSpPr>
            <p:nvPr/>
          </p:nvSpPr>
          <p:spPr bwMode="auto">
            <a:xfrm>
              <a:off x="5037851" y="3369734"/>
              <a:ext cx="669926" cy="5191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i="1">
                  <a:solidFill>
                    <a:schemeClr val="accent1"/>
                  </a:solidFill>
                </a:rPr>
                <a:t>v =</a:t>
              </a:r>
            </a:p>
          </p:txBody>
        </p:sp>
      </p:grpSp>
      <p:sp>
        <p:nvSpPr>
          <p:cNvPr id="113679" name="Text Box 215"/>
          <p:cNvSpPr txBox="1">
            <a:spLocks noChangeArrowheads="1"/>
          </p:cNvSpPr>
          <p:nvPr/>
        </p:nvSpPr>
        <p:spPr bwMode="auto">
          <a:xfrm>
            <a:off x="7453313" y="17463"/>
            <a:ext cx="1365250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000">
                <a:solidFill>
                  <a:schemeClr val="tx2"/>
                </a:solidFill>
              </a:rPr>
              <a:t>Polynomial</a:t>
            </a:r>
            <a:br>
              <a:rPr lang="en-US" altLang="en-US" sz="2000">
                <a:solidFill>
                  <a:schemeClr val="tx2"/>
                </a:solidFill>
              </a:rPr>
            </a:br>
            <a:r>
              <a:rPr lang="en-US" altLang="en-US" sz="2000">
                <a:solidFill>
                  <a:schemeClr val="tx2"/>
                </a:solidFill>
              </a:rPr>
              <a:t>Basis</a:t>
            </a:r>
            <a:endParaRPr lang="en-US" altLang="en-US" sz="2000">
              <a:sym typeface="Symbol" pitchFamily="18" charset="2"/>
            </a:endParaRPr>
          </a:p>
        </p:txBody>
      </p:sp>
      <p:grpSp>
        <p:nvGrpSpPr>
          <p:cNvPr id="9" name="Group 76"/>
          <p:cNvGrpSpPr>
            <a:grpSpLocks/>
          </p:cNvGrpSpPr>
          <p:nvPr/>
        </p:nvGrpSpPr>
        <p:grpSpPr bwMode="auto">
          <a:xfrm>
            <a:off x="4141788" y="2243138"/>
            <a:ext cx="3706812" cy="1209675"/>
            <a:chOff x="3072940" y="2175935"/>
            <a:chExt cx="3707013" cy="1209131"/>
          </a:xfrm>
        </p:grpSpPr>
        <p:sp>
          <p:nvSpPr>
            <p:cNvPr id="113709" name="Rectangle 66"/>
            <p:cNvSpPr>
              <a:spLocks noChangeArrowheads="1"/>
            </p:cNvSpPr>
            <p:nvPr/>
          </p:nvSpPr>
          <p:spPr bwMode="auto">
            <a:xfrm>
              <a:off x="3072940" y="2175935"/>
              <a:ext cx="803464" cy="7075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2000" i="1">
                  <a:solidFill>
                    <a:schemeClr val="accent1"/>
                  </a:solidFill>
                </a:rPr>
                <a:t>New</a:t>
              </a:r>
              <a:br>
                <a:rPr lang="en-US" altLang="en-US" sz="2000" i="1">
                  <a:solidFill>
                    <a:schemeClr val="accent1"/>
                  </a:solidFill>
                </a:rPr>
              </a:br>
              <a:r>
                <a:rPr lang="en-US" altLang="en-US" sz="2000" i="1">
                  <a:solidFill>
                    <a:schemeClr val="accent1"/>
                  </a:solidFill>
                </a:rPr>
                <a:t>Basis </a:t>
              </a:r>
              <a:endParaRPr lang="en-CA" altLang="en-US" sz="2000"/>
            </a:p>
          </p:txBody>
        </p:sp>
        <p:sp>
          <p:nvSpPr>
            <p:cNvPr id="113710" name="Rectangle 54"/>
            <p:cNvSpPr>
              <a:spLocks noChangeArrowheads="1"/>
            </p:cNvSpPr>
            <p:nvPr/>
          </p:nvSpPr>
          <p:spPr bwMode="auto">
            <a:xfrm>
              <a:off x="3690646" y="2246293"/>
              <a:ext cx="3089307" cy="11387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US" altLang="en-US" i="1">
                  <a:solidFill>
                    <a:schemeClr val="accent1"/>
                  </a:solidFill>
                </a:rPr>
                <a:t>=</a:t>
              </a:r>
              <a:r>
                <a:rPr lang="en-US" altLang="en-US">
                  <a:solidFill>
                    <a:schemeClr val="accent1"/>
                  </a:solidFill>
                </a:rPr>
                <a:t>[</a:t>
              </a:r>
              <a:r>
                <a:rPr lang="en-US" altLang="en-US" i="1">
                  <a:solidFill>
                    <a:schemeClr val="accent1"/>
                  </a:solidFill>
                </a:rPr>
                <a:t>W</a:t>
              </a:r>
              <a:r>
                <a:rPr lang="en-US" altLang="en-US" i="1" baseline="-25000">
                  <a:solidFill>
                    <a:schemeClr val="accent1"/>
                  </a:solidFill>
                </a:rPr>
                <a:t>1</a:t>
              </a:r>
              <a:r>
                <a:rPr lang="en-US" altLang="en-US" i="1">
                  <a:solidFill>
                    <a:schemeClr val="accent1"/>
                  </a:solidFill>
                </a:rPr>
                <a:t>,W</a:t>
              </a:r>
              <a:r>
                <a:rPr lang="en-US" altLang="en-US" i="1" baseline="-25000">
                  <a:solidFill>
                    <a:schemeClr val="accent1"/>
                  </a:solidFill>
                </a:rPr>
                <a:t>2</a:t>
              </a:r>
              <a:r>
                <a:rPr lang="en-US" altLang="en-US">
                  <a:solidFill>
                    <a:schemeClr val="accent1"/>
                  </a:solidFill>
                </a:rPr>
                <a:t>]</a:t>
              </a:r>
              <a:br>
                <a:rPr lang="en-US" altLang="en-US">
                  <a:solidFill>
                    <a:schemeClr val="accent1"/>
                  </a:solidFill>
                </a:rPr>
              </a:br>
              <a:r>
                <a:rPr lang="en-US" altLang="en-US">
                  <a:solidFill>
                    <a:schemeClr val="accent1"/>
                  </a:solidFill>
                </a:rPr>
                <a:t>=</a:t>
              </a:r>
              <a:r>
                <a:rPr lang="en-US" altLang="en-US" sz="4000">
                  <a:solidFill>
                    <a:schemeClr val="accent1"/>
                  </a:solidFill>
                </a:rPr>
                <a:t>[   </a:t>
              </a:r>
              <a:r>
                <a:rPr lang="en-US" altLang="en-US">
                  <a:solidFill>
                    <a:schemeClr val="accent1"/>
                  </a:solidFill>
                </a:rPr>
                <a:t>       ,              </a:t>
              </a:r>
              <a:r>
                <a:rPr lang="en-US" altLang="en-US" sz="4000">
                  <a:solidFill>
                    <a:schemeClr val="accent1"/>
                  </a:solidFill>
                </a:rPr>
                <a:t>]</a:t>
              </a:r>
              <a:endParaRPr lang="en-US" altLang="en-US">
                <a:solidFill>
                  <a:schemeClr val="accent1"/>
                </a:solidFill>
              </a:endParaRPr>
            </a:p>
          </p:txBody>
        </p:sp>
      </p:grpSp>
      <p:grpSp>
        <p:nvGrpSpPr>
          <p:cNvPr id="10" name="Group 51"/>
          <p:cNvGrpSpPr>
            <a:grpSpLocks/>
          </p:cNvGrpSpPr>
          <p:nvPr/>
        </p:nvGrpSpPr>
        <p:grpSpPr bwMode="auto">
          <a:xfrm>
            <a:off x="5045075" y="2928938"/>
            <a:ext cx="2432050" cy="863600"/>
            <a:chOff x="5045083" y="2928938"/>
            <a:chExt cx="2432038" cy="863600"/>
          </a:xfrm>
        </p:grpSpPr>
        <p:grpSp>
          <p:nvGrpSpPr>
            <p:cNvPr id="113697" name="Group 104"/>
            <p:cNvGrpSpPr>
              <a:grpSpLocks/>
            </p:cNvGrpSpPr>
            <p:nvPr/>
          </p:nvGrpSpPr>
          <p:grpSpPr bwMode="auto">
            <a:xfrm>
              <a:off x="5045083" y="2966407"/>
              <a:ext cx="1431917" cy="766938"/>
              <a:chOff x="2666388" y="3650426"/>
              <a:chExt cx="1432090" cy="767881"/>
            </a:xfrm>
          </p:grpSpPr>
          <p:sp>
            <p:nvSpPr>
              <p:cNvPr id="113704" name="Line 5"/>
              <p:cNvSpPr>
                <a:spLocks noChangeShapeType="1"/>
              </p:cNvSpPr>
              <p:nvPr/>
            </p:nvSpPr>
            <p:spPr bwMode="auto">
              <a:xfrm rot="7560000" flipH="1" flipV="1">
                <a:off x="3567508" y="3590857"/>
                <a:ext cx="1" cy="468000"/>
              </a:xfrm>
              <a:prstGeom prst="line">
                <a:avLst/>
              </a:prstGeom>
              <a:noFill/>
              <a:ln w="38100">
                <a:solidFill>
                  <a:srgbClr val="FF00FF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anchor="ctr">
                <a:spAutoFit/>
              </a:bodyPr>
              <a:lstStyle/>
              <a:p>
                <a:endParaRPr lang="en-US"/>
              </a:p>
            </p:txBody>
          </p:sp>
          <p:cxnSp>
            <p:nvCxnSpPr>
              <p:cNvPr id="113705" name="Straight Connector 83"/>
              <p:cNvCxnSpPr>
                <a:cxnSpLocks noChangeShapeType="1"/>
              </p:cNvCxnSpPr>
              <p:nvPr/>
            </p:nvCxnSpPr>
            <p:spPr bwMode="auto">
              <a:xfrm>
                <a:off x="3361966" y="3666067"/>
                <a:ext cx="0" cy="280800"/>
              </a:xfrm>
              <a:prstGeom prst="line">
                <a:avLst/>
              </a:prstGeom>
              <a:noFill/>
              <a:ln w="22225" algn="ctr">
                <a:solidFill>
                  <a:schemeClr val="accent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3706" name="Straight Connector 86"/>
              <p:cNvCxnSpPr>
                <a:cxnSpLocks noChangeShapeType="1"/>
              </p:cNvCxnSpPr>
              <p:nvPr/>
            </p:nvCxnSpPr>
            <p:spPr bwMode="auto">
              <a:xfrm rot="-5400000">
                <a:off x="3552699" y="3763200"/>
                <a:ext cx="0" cy="374400"/>
              </a:xfrm>
              <a:prstGeom prst="line">
                <a:avLst/>
              </a:prstGeom>
              <a:noFill/>
              <a:ln w="22225" algn="ctr">
                <a:solidFill>
                  <a:schemeClr val="accent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sp>
            <p:nvSpPr>
              <p:cNvPr id="113707" name="Rectangle 124"/>
              <p:cNvSpPr>
                <a:spLocks noChangeArrowheads="1"/>
              </p:cNvSpPr>
              <p:nvPr/>
            </p:nvSpPr>
            <p:spPr bwMode="auto">
              <a:xfrm>
                <a:off x="3022599" y="3953933"/>
                <a:ext cx="1075879" cy="46437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r>
                  <a:rPr lang="en-US" altLang="en-US" sz="1800" i="1">
                    <a:solidFill>
                      <a:schemeClr val="accent1"/>
                    </a:solidFill>
                  </a:rPr>
                  <a:t>W</a:t>
                </a:r>
                <a:r>
                  <a:rPr lang="en-US" altLang="en-US" sz="1800" i="1" baseline="-25000">
                    <a:solidFill>
                      <a:schemeClr val="accent1"/>
                    </a:solidFill>
                  </a:rPr>
                  <a:t>1</a:t>
                </a:r>
                <a:r>
                  <a:rPr lang="en-US" altLang="en-US" sz="1800">
                    <a:solidFill>
                      <a:schemeClr val="accent1"/>
                    </a:solidFill>
                  </a:rPr>
                  <a:t>[1]</a:t>
                </a:r>
                <a:endParaRPr lang="en-CA" altLang="en-US" sz="1800"/>
              </a:p>
            </p:txBody>
          </p:sp>
          <p:sp>
            <p:nvSpPr>
              <p:cNvPr id="113708" name="Rectangle 124"/>
              <p:cNvSpPr>
                <a:spLocks noChangeArrowheads="1"/>
              </p:cNvSpPr>
              <p:nvPr/>
            </p:nvSpPr>
            <p:spPr bwMode="auto">
              <a:xfrm>
                <a:off x="2666388" y="3650426"/>
                <a:ext cx="771079" cy="46437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r>
                  <a:rPr lang="en-US" altLang="en-US" sz="1800" i="1">
                    <a:solidFill>
                      <a:schemeClr val="accent1"/>
                    </a:solidFill>
                  </a:rPr>
                  <a:t>W</a:t>
                </a:r>
                <a:r>
                  <a:rPr lang="en-US" altLang="en-US" sz="1800" i="1" baseline="-25000">
                    <a:solidFill>
                      <a:schemeClr val="accent1"/>
                    </a:solidFill>
                  </a:rPr>
                  <a:t>1</a:t>
                </a:r>
                <a:r>
                  <a:rPr lang="en-US" altLang="en-US" sz="1800">
                    <a:solidFill>
                      <a:schemeClr val="accent1"/>
                    </a:solidFill>
                  </a:rPr>
                  <a:t>[2]</a:t>
                </a:r>
                <a:endParaRPr lang="en-CA" altLang="en-US" sz="1800"/>
              </a:p>
            </p:txBody>
          </p:sp>
        </p:grpSp>
        <p:grpSp>
          <p:nvGrpSpPr>
            <p:cNvPr id="113698" name="Group 142"/>
            <p:cNvGrpSpPr>
              <a:grpSpLocks/>
            </p:cNvGrpSpPr>
            <p:nvPr/>
          </p:nvGrpSpPr>
          <p:grpSpPr bwMode="auto">
            <a:xfrm>
              <a:off x="6096000" y="2928938"/>
              <a:ext cx="1381121" cy="863600"/>
              <a:chOff x="4867721" y="3477445"/>
              <a:chExt cx="1381288" cy="864662"/>
            </a:xfrm>
          </p:grpSpPr>
          <p:cxnSp>
            <p:nvCxnSpPr>
              <p:cNvPr id="113699" name="Straight Connector 130"/>
              <p:cNvCxnSpPr>
                <a:cxnSpLocks noChangeShapeType="1"/>
              </p:cNvCxnSpPr>
              <p:nvPr/>
            </p:nvCxnSpPr>
            <p:spPr bwMode="auto">
              <a:xfrm rot="5400000">
                <a:off x="5398203" y="3762734"/>
                <a:ext cx="0" cy="280800"/>
              </a:xfrm>
              <a:prstGeom prst="line">
                <a:avLst/>
              </a:prstGeom>
              <a:noFill/>
              <a:ln w="22225" algn="ctr">
                <a:solidFill>
                  <a:schemeClr val="accent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3700" name="Straight Connector 131"/>
              <p:cNvCxnSpPr>
                <a:cxnSpLocks noChangeShapeType="1"/>
              </p:cNvCxnSpPr>
              <p:nvPr/>
            </p:nvCxnSpPr>
            <p:spPr bwMode="auto">
              <a:xfrm>
                <a:off x="5545669" y="3543067"/>
                <a:ext cx="0" cy="374400"/>
              </a:xfrm>
              <a:prstGeom prst="line">
                <a:avLst/>
              </a:prstGeom>
              <a:noFill/>
              <a:ln w="22225" algn="ctr">
                <a:solidFill>
                  <a:schemeClr val="accent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sp>
            <p:nvSpPr>
              <p:cNvPr id="113701" name="Line 5"/>
              <p:cNvSpPr>
                <a:spLocks noChangeShapeType="1"/>
              </p:cNvSpPr>
              <p:nvPr/>
            </p:nvSpPr>
            <p:spPr bwMode="auto">
              <a:xfrm rot="2160000" flipH="1" flipV="1">
                <a:off x="5416593" y="3477445"/>
                <a:ext cx="1" cy="468000"/>
              </a:xfrm>
              <a:prstGeom prst="line">
                <a:avLst/>
              </a:prstGeom>
              <a:noFill/>
              <a:ln w="38100">
                <a:solidFill>
                  <a:srgbClr val="FF00FF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113702" name="Rectangle 124"/>
              <p:cNvSpPr>
                <a:spLocks noChangeArrowheads="1"/>
              </p:cNvSpPr>
              <p:nvPr/>
            </p:nvSpPr>
            <p:spPr bwMode="auto">
              <a:xfrm>
                <a:off x="4867721" y="3877733"/>
                <a:ext cx="1075879" cy="46437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r>
                  <a:rPr lang="en-US" altLang="en-US" sz="1800" i="1">
                    <a:solidFill>
                      <a:schemeClr val="accent1"/>
                    </a:solidFill>
                  </a:rPr>
                  <a:t>W</a:t>
                </a:r>
                <a:r>
                  <a:rPr lang="en-US" altLang="en-US" sz="1800" i="1" baseline="-25000">
                    <a:solidFill>
                      <a:schemeClr val="accent1"/>
                    </a:solidFill>
                  </a:rPr>
                  <a:t>2</a:t>
                </a:r>
                <a:r>
                  <a:rPr lang="en-US" altLang="en-US" sz="1800">
                    <a:solidFill>
                      <a:schemeClr val="accent1"/>
                    </a:solidFill>
                  </a:rPr>
                  <a:t>[1]</a:t>
                </a:r>
                <a:endParaRPr lang="en-CA" altLang="en-US" sz="1800"/>
              </a:p>
            </p:txBody>
          </p:sp>
          <p:sp>
            <p:nvSpPr>
              <p:cNvPr id="113703" name="Rectangle 124"/>
              <p:cNvSpPr>
                <a:spLocks noChangeArrowheads="1"/>
              </p:cNvSpPr>
              <p:nvPr/>
            </p:nvSpPr>
            <p:spPr bwMode="auto">
              <a:xfrm>
                <a:off x="5477930" y="3530601"/>
                <a:ext cx="771079" cy="46437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r>
                  <a:rPr lang="en-US" altLang="en-US" sz="1800" i="1">
                    <a:solidFill>
                      <a:schemeClr val="accent1"/>
                    </a:solidFill>
                  </a:rPr>
                  <a:t>W</a:t>
                </a:r>
                <a:r>
                  <a:rPr lang="en-US" altLang="en-US" sz="1800" i="1" baseline="-25000">
                    <a:solidFill>
                      <a:schemeClr val="accent1"/>
                    </a:solidFill>
                  </a:rPr>
                  <a:t>2</a:t>
                </a:r>
                <a:r>
                  <a:rPr lang="en-US" altLang="en-US" sz="1800">
                    <a:solidFill>
                      <a:schemeClr val="accent1"/>
                    </a:solidFill>
                  </a:rPr>
                  <a:t>[2]</a:t>
                </a:r>
                <a:endParaRPr lang="en-CA" altLang="en-US" sz="1800"/>
              </a:p>
            </p:txBody>
          </p:sp>
        </p:grpSp>
      </p:grpSp>
      <p:grpSp>
        <p:nvGrpSpPr>
          <p:cNvPr id="13" name="Group 158"/>
          <p:cNvGrpSpPr>
            <a:grpSpLocks/>
          </p:cNvGrpSpPr>
          <p:nvPr/>
        </p:nvGrpSpPr>
        <p:grpSpPr bwMode="auto">
          <a:xfrm>
            <a:off x="2667000" y="5969000"/>
            <a:ext cx="3328988" cy="965200"/>
            <a:chOff x="2667000" y="3530601"/>
            <a:chExt cx="3329758" cy="965199"/>
          </a:xfrm>
        </p:grpSpPr>
        <p:sp>
          <p:nvSpPr>
            <p:cNvPr id="113684" name="Rectangle 48"/>
            <p:cNvSpPr>
              <a:spLocks noChangeArrowheads="1"/>
            </p:cNvSpPr>
            <p:nvPr/>
          </p:nvSpPr>
          <p:spPr bwMode="auto">
            <a:xfrm>
              <a:off x="2667000" y="3530601"/>
              <a:ext cx="3329758" cy="9233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US" altLang="en-US" sz="5400">
                  <a:solidFill>
                    <a:schemeClr val="accent1"/>
                  </a:solidFill>
                </a:rPr>
                <a:t>[      ][ ] </a:t>
              </a:r>
              <a:r>
                <a:rPr lang="en-US" altLang="en-US">
                  <a:solidFill>
                    <a:schemeClr val="accent1"/>
                  </a:solidFill>
                </a:rPr>
                <a:t>=</a:t>
              </a:r>
              <a:r>
                <a:rPr lang="en-US" altLang="en-US" sz="5400">
                  <a:solidFill>
                    <a:schemeClr val="accent1"/>
                  </a:solidFill>
                </a:rPr>
                <a:t>[ ]</a:t>
              </a:r>
              <a:endParaRPr lang="en-CA" altLang="en-US" sz="5400"/>
            </a:p>
          </p:txBody>
        </p:sp>
        <p:grpSp>
          <p:nvGrpSpPr>
            <p:cNvPr id="113685" name="Group 139"/>
            <p:cNvGrpSpPr>
              <a:grpSpLocks/>
            </p:cNvGrpSpPr>
            <p:nvPr/>
          </p:nvGrpSpPr>
          <p:grpSpPr bwMode="auto">
            <a:xfrm>
              <a:off x="2689225" y="3716869"/>
              <a:ext cx="1090266" cy="762000"/>
              <a:chOff x="5327464" y="3962400"/>
              <a:chExt cx="1090266" cy="762000"/>
            </a:xfrm>
          </p:grpSpPr>
          <p:sp>
            <p:nvSpPr>
              <p:cNvPr id="113695" name="Rectangle 124"/>
              <p:cNvSpPr>
                <a:spLocks noChangeArrowheads="1"/>
              </p:cNvSpPr>
              <p:nvPr/>
            </p:nvSpPr>
            <p:spPr bwMode="auto">
              <a:xfrm>
                <a:off x="5327464" y="3962400"/>
                <a:ext cx="1075879" cy="46437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r>
                  <a:rPr lang="en-US" altLang="en-US" sz="1800" i="1">
                    <a:solidFill>
                      <a:schemeClr val="accent1"/>
                    </a:solidFill>
                  </a:rPr>
                  <a:t>W</a:t>
                </a:r>
                <a:r>
                  <a:rPr lang="en-US" altLang="en-US" sz="1800" i="1" baseline="-25000">
                    <a:solidFill>
                      <a:schemeClr val="accent1"/>
                    </a:solidFill>
                  </a:rPr>
                  <a:t>1</a:t>
                </a:r>
                <a:r>
                  <a:rPr lang="en-US" altLang="en-US" sz="1800">
                    <a:solidFill>
                      <a:schemeClr val="accent1"/>
                    </a:solidFill>
                  </a:rPr>
                  <a:t>[1]</a:t>
                </a:r>
                <a:endParaRPr lang="en-CA" altLang="en-US" sz="1800"/>
              </a:p>
            </p:txBody>
          </p:sp>
          <p:sp>
            <p:nvSpPr>
              <p:cNvPr id="113696" name="Rectangle 124"/>
              <p:cNvSpPr>
                <a:spLocks noChangeArrowheads="1"/>
              </p:cNvSpPr>
              <p:nvPr/>
            </p:nvSpPr>
            <p:spPr bwMode="auto">
              <a:xfrm>
                <a:off x="5341851" y="4260026"/>
                <a:ext cx="1075879" cy="46437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r>
                  <a:rPr lang="en-US" altLang="en-US" sz="1800" i="1">
                    <a:solidFill>
                      <a:schemeClr val="accent1"/>
                    </a:solidFill>
                  </a:rPr>
                  <a:t>W</a:t>
                </a:r>
                <a:r>
                  <a:rPr lang="en-US" altLang="en-US" sz="1800" i="1" baseline="-25000">
                    <a:solidFill>
                      <a:schemeClr val="accent1"/>
                    </a:solidFill>
                  </a:rPr>
                  <a:t>1</a:t>
                </a:r>
                <a:r>
                  <a:rPr lang="en-US" altLang="en-US" sz="1800">
                    <a:solidFill>
                      <a:schemeClr val="accent1"/>
                    </a:solidFill>
                  </a:rPr>
                  <a:t>[2]</a:t>
                </a:r>
                <a:endParaRPr lang="en-CA" altLang="en-US" sz="1800"/>
              </a:p>
            </p:txBody>
          </p:sp>
        </p:grpSp>
        <p:grpSp>
          <p:nvGrpSpPr>
            <p:cNvPr id="113686" name="Group 139"/>
            <p:cNvGrpSpPr>
              <a:grpSpLocks/>
            </p:cNvGrpSpPr>
            <p:nvPr/>
          </p:nvGrpSpPr>
          <p:grpSpPr bwMode="auto">
            <a:xfrm>
              <a:off x="3276603" y="3733800"/>
              <a:ext cx="1090266" cy="762000"/>
              <a:chOff x="5327464" y="3962400"/>
              <a:chExt cx="1090266" cy="762000"/>
            </a:xfrm>
          </p:grpSpPr>
          <p:sp>
            <p:nvSpPr>
              <p:cNvPr id="113693" name="Rectangle 124"/>
              <p:cNvSpPr>
                <a:spLocks noChangeArrowheads="1"/>
              </p:cNvSpPr>
              <p:nvPr/>
            </p:nvSpPr>
            <p:spPr bwMode="auto">
              <a:xfrm>
                <a:off x="5327464" y="3962400"/>
                <a:ext cx="1075879" cy="46437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r>
                  <a:rPr lang="en-US" altLang="en-US" sz="1800" i="1">
                    <a:solidFill>
                      <a:schemeClr val="accent1"/>
                    </a:solidFill>
                  </a:rPr>
                  <a:t>W</a:t>
                </a:r>
                <a:r>
                  <a:rPr lang="en-US" altLang="en-US" sz="1800" i="1" baseline="-25000">
                    <a:solidFill>
                      <a:schemeClr val="accent1"/>
                    </a:solidFill>
                  </a:rPr>
                  <a:t>2</a:t>
                </a:r>
                <a:r>
                  <a:rPr lang="en-US" altLang="en-US" sz="1800">
                    <a:solidFill>
                      <a:schemeClr val="accent1"/>
                    </a:solidFill>
                  </a:rPr>
                  <a:t>[1]</a:t>
                </a:r>
                <a:endParaRPr lang="en-CA" altLang="en-US" sz="1800"/>
              </a:p>
            </p:txBody>
          </p:sp>
          <p:sp>
            <p:nvSpPr>
              <p:cNvPr id="113694" name="Rectangle 124"/>
              <p:cNvSpPr>
                <a:spLocks noChangeArrowheads="1"/>
              </p:cNvSpPr>
              <p:nvPr/>
            </p:nvSpPr>
            <p:spPr bwMode="auto">
              <a:xfrm>
                <a:off x="5341851" y="4260026"/>
                <a:ext cx="1075879" cy="46437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r>
                  <a:rPr lang="en-US" altLang="en-US" sz="1800" i="1">
                    <a:solidFill>
                      <a:schemeClr val="accent1"/>
                    </a:solidFill>
                  </a:rPr>
                  <a:t>W</a:t>
                </a:r>
                <a:r>
                  <a:rPr lang="en-US" altLang="en-US" sz="1800" i="1" baseline="-25000">
                    <a:solidFill>
                      <a:schemeClr val="accent1"/>
                    </a:solidFill>
                  </a:rPr>
                  <a:t>2</a:t>
                </a:r>
                <a:r>
                  <a:rPr lang="en-US" altLang="en-US" sz="1800">
                    <a:solidFill>
                      <a:schemeClr val="accent1"/>
                    </a:solidFill>
                  </a:rPr>
                  <a:t>[2]</a:t>
                </a:r>
                <a:endParaRPr lang="en-CA" altLang="en-US" sz="1800"/>
              </a:p>
            </p:txBody>
          </p:sp>
        </p:grpSp>
        <p:grpSp>
          <p:nvGrpSpPr>
            <p:cNvPr id="113687" name="Group 68"/>
            <p:cNvGrpSpPr>
              <a:grpSpLocks/>
            </p:cNvGrpSpPr>
            <p:nvPr/>
          </p:nvGrpSpPr>
          <p:grpSpPr bwMode="auto">
            <a:xfrm>
              <a:off x="5357470" y="3725336"/>
              <a:ext cx="550333" cy="606954"/>
              <a:chOff x="4391210" y="6005512"/>
              <a:chExt cx="550333" cy="606954"/>
            </a:xfrm>
          </p:grpSpPr>
          <p:sp>
            <p:nvSpPr>
              <p:cNvPr id="113691" name="Rectangle 124"/>
              <p:cNvSpPr>
                <a:spLocks noChangeArrowheads="1"/>
              </p:cNvSpPr>
              <p:nvPr/>
            </p:nvSpPr>
            <p:spPr bwMode="auto">
              <a:xfrm>
                <a:off x="4391210" y="6005512"/>
                <a:ext cx="546100" cy="3698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l" eaLnBrk="1" hangingPunct="1"/>
                <a:r>
                  <a:rPr lang="en-CA" altLang="en-US" sz="1800" i="1">
                    <a:solidFill>
                      <a:schemeClr val="accent1"/>
                    </a:solidFill>
                  </a:rPr>
                  <a:t>a</a:t>
                </a:r>
                <a:r>
                  <a:rPr lang="en-CA" altLang="en-US" sz="1800" baseline="-25000">
                    <a:solidFill>
                      <a:schemeClr val="accent1"/>
                    </a:solidFill>
                  </a:rPr>
                  <a:t>1</a:t>
                </a:r>
              </a:p>
            </p:txBody>
          </p:sp>
          <p:sp>
            <p:nvSpPr>
              <p:cNvPr id="113692" name="Rectangle 124"/>
              <p:cNvSpPr>
                <a:spLocks noChangeArrowheads="1"/>
              </p:cNvSpPr>
              <p:nvPr/>
            </p:nvSpPr>
            <p:spPr bwMode="auto">
              <a:xfrm>
                <a:off x="4395443" y="6242579"/>
                <a:ext cx="546100" cy="3698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l" eaLnBrk="1" hangingPunct="1"/>
                <a:r>
                  <a:rPr lang="en-CA" altLang="en-US" sz="1800" i="1">
                    <a:solidFill>
                      <a:schemeClr val="accent1"/>
                    </a:solidFill>
                  </a:rPr>
                  <a:t>a</a:t>
                </a:r>
                <a:r>
                  <a:rPr lang="en-CA" altLang="en-US" sz="1800" baseline="-25000">
                    <a:solidFill>
                      <a:schemeClr val="accent1"/>
                    </a:solidFill>
                  </a:rPr>
                  <a:t>2</a:t>
                </a:r>
              </a:p>
            </p:txBody>
          </p:sp>
        </p:grpSp>
        <p:grpSp>
          <p:nvGrpSpPr>
            <p:cNvPr id="113688" name="Group 131"/>
            <p:cNvGrpSpPr>
              <a:grpSpLocks/>
            </p:cNvGrpSpPr>
            <p:nvPr/>
          </p:nvGrpSpPr>
          <p:grpSpPr bwMode="auto">
            <a:xfrm>
              <a:off x="4366869" y="3767671"/>
              <a:ext cx="550333" cy="606954"/>
              <a:chOff x="3370978" y="6019803"/>
              <a:chExt cx="550333" cy="606954"/>
            </a:xfrm>
          </p:grpSpPr>
          <p:sp>
            <p:nvSpPr>
              <p:cNvPr id="113689" name="Rectangle 124"/>
              <p:cNvSpPr>
                <a:spLocks noChangeArrowheads="1"/>
              </p:cNvSpPr>
              <p:nvPr/>
            </p:nvSpPr>
            <p:spPr bwMode="auto">
              <a:xfrm>
                <a:off x="3370978" y="6019803"/>
                <a:ext cx="546100" cy="3698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l" eaLnBrk="1" hangingPunct="1"/>
                <a:r>
                  <a:rPr lang="en-CA" altLang="en-US" sz="1800" i="1">
                    <a:solidFill>
                      <a:schemeClr val="accent1"/>
                    </a:solidFill>
                  </a:rPr>
                  <a:t>A</a:t>
                </a:r>
                <a:r>
                  <a:rPr lang="en-CA" altLang="en-US" sz="1800" baseline="-25000">
                    <a:solidFill>
                      <a:schemeClr val="accent1"/>
                    </a:solidFill>
                  </a:rPr>
                  <a:t>1</a:t>
                </a:r>
              </a:p>
            </p:txBody>
          </p:sp>
          <p:sp>
            <p:nvSpPr>
              <p:cNvPr id="113690" name="Rectangle 124"/>
              <p:cNvSpPr>
                <a:spLocks noChangeArrowheads="1"/>
              </p:cNvSpPr>
              <p:nvPr/>
            </p:nvSpPr>
            <p:spPr bwMode="auto">
              <a:xfrm>
                <a:off x="3375211" y="6256870"/>
                <a:ext cx="546100" cy="3698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l" eaLnBrk="1" hangingPunct="1"/>
                <a:r>
                  <a:rPr lang="en-CA" altLang="en-US" sz="1800" i="1">
                    <a:solidFill>
                      <a:schemeClr val="accent1"/>
                    </a:solidFill>
                  </a:rPr>
                  <a:t>A</a:t>
                </a:r>
                <a:r>
                  <a:rPr lang="en-CA" altLang="en-US" sz="1800" baseline="-25000">
                    <a:solidFill>
                      <a:schemeClr val="accent1"/>
                    </a:solidFill>
                  </a:rPr>
                  <a:t>2</a:t>
                </a:r>
              </a:p>
            </p:txBody>
          </p:sp>
        </p:grpSp>
      </p:grpSp>
      <p:sp>
        <p:nvSpPr>
          <p:cNvPr id="113683" name="Rectangle 54"/>
          <p:cNvSpPr>
            <a:spLocks noChangeArrowheads="1"/>
          </p:cNvSpPr>
          <p:nvPr/>
        </p:nvSpPr>
        <p:spPr bwMode="auto">
          <a:xfrm>
            <a:off x="790575" y="-211138"/>
            <a:ext cx="7772400" cy="11430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4400">
                <a:solidFill>
                  <a:schemeClr val="tx2"/>
                </a:solidFill>
              </a:rPr>
              <a:t>Fourier Transformation 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3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4239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423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 nodeType="clickPar">
                      <p:stCondLst>
                        <p:cond delay="indefinite"/>
                      </p:stCondLst>
                      <p:childTnLst>
                        <p:par>
                          <p:cTn id="4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 nodeType="clickPar">
                      <p:stCondLst>
                        <p:cond delay="indefinite"/>
                      </p:stCondLst>
                      <p:childTnLst>
                        <p:par>
                          <p:cTn id="5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5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3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14238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1423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 nodeType="clickPar">
                      <p:stCondLst>
                        <p:cond delay="indefinite"/>
                      </p:stCondLst>
                      <p:childTnLst>
                        <p:par>
                          <p:cTn id="6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1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 nodeType="clickPar">
                      <p:stCondLst>
                        <p:cond delay="indefinite"/>
                      </p:stCondLst>
                      <p:childTnLst>
                        <p:par>
                          <p:cTn id="6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7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9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0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 nodeType="clickPar">
                      <p:stCondLst>
                        <p:cond delay="indefinite"/>
                      </p:stCondLst>
                      <p:childTnLst>
                        <p:par>
                          <p:cTn id="7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5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6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8" grpId="0"/>
      <p:bldP spid="142394" grpId="0"/>
      <p:bldP spid="5" grpId="0"/>
      <p:bldP spid="142383" grpId="0"/>
    </p:bldLst>
  </p:timing>
</p:sld>
</file>

<file path=ppt/slides/slide1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690" name="Rectangle 54"/>
          <p:cNvSpPr>
            <a:spLocks noChangeArrowheads="1"/>
          </p:cNvSpPr>
          <p:nvPr/>
        </p:nvSpPr>
        <p:spPr bwMode="auto">
          <a:xfrm>
            <a:off x="790575" y="-211138"/>
            <a:ext cx="7772400" cy="11430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4400">
                <a:solidFill>
                  <a:schemeClr val="tx2"/>
                </a:solidFill>
              </a:rPr>
              <a:t>Fourier Transformation </a:t>
            </a:r>
          </a:p>
        </p:txBody>
      </p:sp>
      <p:sp>
        <p:nvSpPr>
          <p:cNvPr id="218" name="Text Box 215"/>
          <p:cNvSpPr txBox="1">
            <a:spLocks noChangeArrowheads="1"/>
          </p:cNvSpPr>
          <p:nvPr/>
        </p:nvSpPr>
        <p:spPr bwMode="auto">
          <a:xfrm>
            <a:off x="1143000" y="1338263"/>
            <a:ext cx="5729288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/>
            <a:r>
              <a:rPr lang="en-US" altLang="en-US">
                <a:solidFill>
                  <a:schemeClr val="accent1"/>
                </a:solidFill>
                <a:latin typeface="Symbol" pitchFamily="18" charset="2"/>
              </a:rPr>
              <a:t> </a:t>
            </a:r>
            <a:r>
              <a:rPr lang="en-US" altLang="en-US" i="1">
                <a:solidFill>
                  <a:schemeClr val="accent1"/>
                </a:solidFill>
              </a:rPr>
              <a:t>f = a</a:t>
            </a:r>
            <a:r>
              <a:rPr lang="en-US" altLang="en-US" i="1" baseline="-25000">
                <a:solidFill>
                  <a:schemeClr val="accent1"/>
                </a:solidFill>
              </a:rPr>
              <a:t>0</a:t>
            </a:r>
            <a:r>
              <a:rPr lang="en-US" altLang="en-US">
                <a:solidFill>
                  <a:schemeClr val="accent1"/>
                </a:solidFill>
                <a:cs typeface="Times New Roman" pitchFamily="18" charset="0"/>
              </a:rPr>
              <a:t>∙</a:t>
            </a:r>
            <a:r>
              <a:rPr lang="en-US" altLang="en-US" i="1">
                <a:solidFill>
                  <a:schemeClr val="accent1"/>
                </a:solidFill>
              </a:rPr>
              <a:t>B</a:t>
            </a:r>
            <a:r>
              <a:rPr lang="en-US" altLang="en-US" i="1" baseline="-25000">
                <a:solidFill>
                  <a:schemeClr val="accent1"/>
                </a:solidFill>
              </a:rPr>
              <a:t>0</a:t>
            </a:r>
            <a:r>
              <a:rPr lang="en-US" altLang="en-US" i="1">
                <a:solidFill>
                  <a:schemeClr val="accent1"/>
                </a:solidFill>
              </a:rPr>
              <a:t>+a</a:t>
            </a:r>
            <a:r>
              <a:rPr lang="en-US" altLang="en-US" i="1" baseline="-25000">
                <a:solidFill>
                  <a:schemeClr val="accent1"/>
                </a:solidFill>
              </a:rPr>
              <a:t>1</a:t>
            </a:r>
            <a:r>
              <a:rPr lang="en-US" altLang="en-US">
                <a:solidFill>
                  <a:schemeClr val="accent1"/>
                </a:solidFill>
                <a:cs typeface="Times New Roman" pitchFamily="18" charset="0"/>
              </a:rPr>
              <a:t>∙</a:t>
            </a:r>
            <a:r>
              <a:rPr lang="en-US" altLang="en-US" i="1">
                <a:solidFill>
                  <a:schemeClr val="accent1"/>
                </a:solidFill>
              </a:rPr>
              <a:t>B</a:t>
            </a:r>
            <a:r>
              <a:rPr lang="en-US" altLang="en-US" i="1" baseline="-25000">
                <a:solidFill>
                  <a:schemeClr val="accent1"/>
                </a:solidFill>
              </a:rPr>
              <a:t>1</a:t>
            </a:r>
            <a:r>
              <a:rPr lang="en-US" altLang="en-US" i="1">
                <a:solidFill>
                  <a:schemeClr val="accent1"/>
                </a:solidFill>
              </a:rPr>
              <a:t>+a</a:t>
            </a:r>
            <a:r>
              <a:rPr lang="en-US" altLang="en-US" i="1" baseline="-25000">
                <a:solidFill>
                  <a:schemeClr val="accent1"/>
                </a:solidFill>
              </a:rPr>
              <a:t>2</a:t>
            </a:r>
            <a:r>
              <a:rPr lang="en-US" altLang="en-US">
                <a:solidFill>
                  <a:schemeClr val="accent1"/>
                </a:solidFill>
                <a:cs typeface="Times New Roman" pitchFamily="18" charset="0"/>
              </a:rPr>
              <a:t>∙</a:t>
            </a:r>
            <a:r>
              <a:rPr lang="en-US" altLang="en-US" i="1">
                <a:solidFill>
                  <a:schemeClr val="accent1"/>
                </a:solidFill>
              </a:rPr>
              <a:t>B</a:t>
            </a:r>
            <a:r>
              <a:rPr lang="en-US" altLang="en-US" i="1" baseline="-25000">
                <a:solidFill>
                  <a:schemeClr val="accent1"/>
                </a:solidFill>
              </a:rPr>
              <a:t>2</a:t>
            </a:r>
            <a:r>
              <a:rPr lang="en-US" altLang="en-US" i="1">
                <a:solidFill>
                  <a:schemeClr val="accent1"/>
                </a:solidFill>
              </a:rPr>
              <a:t> +… + a</a:t>
            </a:r>
            <a:r>
              <a:rPr lang="en-US" altLang="en-US" i="1" baseline="-25000">
                <a:solidFill>
                  <a:schemeClr val="accent1"/>
                </a:solidFill>
              </a:rPr>
              <a:t>n-1</a:t>
            </a:r>
            <a:r>
              <a:rPr lang="en-US" altLang="en-US">
                <a:solidFill>
                  <a:schemeClr val="accent1"/>
                </a:solidFill>
                <a:cs typeface="Times New Roman" pitchFamily="18" charset="0"/>
              </a:rPr>
              <a:t>∙</a:t>
            </a:r>
            <a:r>
              <a:rPr lang="en-US" altLang="en-US" i="1">
                <a:solidFill>
                  <a:schemeClr val="accent1"/>
                </a:solidFill>
              </a:rPr>
              <a:t>B</a:t>
            </a:r>
            <a:r>
              <a:rPr lang="en-US" altLang="en-US" i="1" baseline="-25000">
                <a:solidFill>
                  <a:schemeClr val="accent1"/>
                </a:solidFill>
              </a:rPr>
              <a:t>n-1</a:t>
            </a:r>
            <a:endParaRPr lang="en-US" altLang="en-US">
              <a:sym typeface="Symbol" pitchFamily="18" charset="2"/>
            </a:endParaRPr>
          </a:p>
        </p:txBody>
      </p:sp>
      <p:sp>
        <p:nvSpPr>
          <p:cNvPr id="97" name="Rectangle 54"/>
          <p:cNvSpPr>
            <a:spLocks noChangeArrowheads="1"/>
          </p:cNvSpPr>
          <p:nvPr/>
        </p:nvSpPr>
        <p:spPr bwMode="auto">
          <a:xfrm>
            <a:off x="5075238" y="2209800"/>
            <a:ext cx="1706562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/>
            <a:r>
              <a:rPr lang="en-US" altLang="en-US" i="1">
                <a:solidFill>
                  <a:schemeClr val="accent1"/>
                </a:solidFill>
              </a:rPr>
              <a:t>=</a:t>
            </a:r>
            <a:r>
              <a:rPr lang="en-US" altLang="en-US">
                <a:solidFill>
                  <a:schemeClr val="accent1"/>
                </a:solidFill>
              </a:rPr>
              <a:t>[</a:t>
            </a:r>
            <a:r>
              <a:rPr lang="en-US" altLang="en-US" i="1">
                <a:solidFill>
                  <a:schemeClr val="accent1"/>
                </a:solidFill>
              </a:rPr>
              <a:t>B</a:t>
            </a:r>
            <a:r>
              <a:rPr lang="en-US" altLang="en-US" i="1" baseline="-25000">
                <a:solidFill>
                  <a:schemeClr val="accent1"/>
                </a:solidFill>
              </a:rPr>
              <a:t>0</a:t>
            </a:r>
            <a:r>
              <a:rPr lang="en-US" altLang="en-US" i="1">
                <a:solidFill>
                  <a:schemeClr val="accent1"/>
                </a:solidFill>
              </a:rPr>
              <a:t>,B</a:t>
            </a:r>
            <a:r>
              <a:rPr lang="en-US" altLang="en-US" i="1" baseline="-25000">
                <a:solidFill>
                  <a:schemeClr val="accent1"/>
                </a:solidFill>
              </a:rPr>
              <a:t>1</a:t>
            </a:r>
            <a:r>
              <a:rPr lang="en-US" altLang="en-US" i="1">
                <a:solidFill>
                  <a:schemeClr val="accent1"/>
                </a:solidFill>
              </a:rPr>
              <a:t>,..</a:t>
            </a:r>
            <a:r>
              <a:rPr lang="en-US" altLang="en-US">
                <a:solidFill>
                  <a:schemeClr val="accent1"/>
                </a:solidFill>
              </a:rPr>
              <a:t>]</a:t>
            </a:r>
          </a:p>
        </p:txBody>
      </p:sp>
      <p:grpSp>
        <p:nvGrpSpPr>
          <p:cNvPr id="2" name="Group 117"/>
          <p:cNvGrpSpPr>
            <a:grpSpLocks/>
          </p:cNvGrpSpPr>
          <p:nvPr/>
        </p:nvGrpSpPr>
        <p:grpSpPr bwMode="auto">
          <a:xfrm>
            <a:off x="4929188" y="3317875"/>
            <a:ext cx="1371600" cy="915988"/>
            <a:chOff x="4928843" y="3285064"/>
            <a:chExt cx="1371600" cy="914400"/>
          </a:xfrm>
        </p:grpSpPr>
        <p:sp>
          <p:nvSpPr>
            <p:cNvPr id="114749" name="Line 63"/>
            <p:cNvSpPr>
              <a:spLocks noChangeShapeType="1"/>
            </p:cNvSpPr>
            <p:nvPr/>
          </p:nvSpPr>
          <p:spPr bwMode="auto">
            <a:xfrm flipV="1">
              <a:off x="4928843" y="3285064"/>
              <a:ext cx="1371600" cy="914400"/>
            </a:xfrm>
            <a:prstGeom prst="line">
              <a:avLst/>
            </a:prstGeom>
            <a:noFill/>
            <a:ln w="38100">
              <a:solidFill>
                <a:srgbClr val="CC99FF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>
              <a:spAutoFit/>
            </a:bodyPr>
            <a:lstStyle/>
            <a:p>
              <a:endParaRPr lang="en-US"/>
            </a:p>
          </p:txBody>
        </p:sp>
        <p:sp>
          <p:nvSpPr>
            <p:cNvPr id="114750" name="Rectangle 56"/>
            <p:cNvSpPr>
              <a:spLocks noChangeArrowheads="1"/>
            </p:cNvSpPr>
            <p:nvPr/>
          </p:nvSpPr>
          <p:spPr bwMode="auto">
            <a:xfrm>
              <a:off x="5064735" y="3369734"/>
              <a:ext cx="616157" cy="5229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i="1">
                  <a:solidFill>
                    <a:schemeClr val="accent1"/>
                  </a:solidFill>
                </a:rPr>
                <a:t>f =</a:t>
              </a:r>
            </a:p>
          </p:txBody>
        </p:sp>
      </p:grpSp>
      <p:grpSp>
        <p:nvGrpSpPr>
          <p:cNvPr id="3" name="Group 66"/>
          <p:cNvGrpSpPr>
            <a:grpSpLocks/>
          </p:cNvGrpSpPr>
          <p:nvPr/>
        </p:nvGrpSpPr>
        <p:grpSpPr bwMode="auto">
          <a:xfrm>
            <a:off x="3860800" y="2243138"/>
            <a:ext cx="3149600" cy="2576512"/>
            <a:chOff x="3860277" y="2243138"/>
            <a:chExt cx="3150123" cy="2576512"/>
          </a:xfrm>
        </p:grpSpPr>
        <p:grpSp>
          <p:nvGrpSpPr>
            <p:cNvPr id="114733" name="Group 145"/>
            <p:cNvGrpSpPr>
              <a:grpSpLocks/>
            </p:cNvGrpSpPr>
            <p:nvPr/>
          </p:nvGrpSpPr>
          <p:grpSpPr bwMode="auto">
            <a:xfrm>
              <a:off x="3962400" y="4171950"/>
              <a:ext cx="3048000" cy="647700"/>
              <a:chOff x="3962400" y="4171890"/>
              <a:chExt cx="3048000" cy="647895"/>
            </a:xfrm>
          </p:grpSpPr>
          <p:sp>
            <p:nvSpPr>
              <p:cNvPr id="114747" name="Rectangle 26"/>
              <p:cNvSpPr>
                <a:spLocks noChangeArrowheads="1"/>
              </p:cNvSpPr>
              <p:nvPr/>
            </p:nvSpPr>
            <p:spPr bwMode="auto">
              <a:xfrm>
                <a:off x="3962400" y="4419601"/>
                <a:ext cx="1525243" cy="4001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r>
                  <a:rPr lang="en-US" altLang="en-US" sz="2000" i="1">
                    <a:solidFill>
                      <a:schemeClr val="accent1"/>
                    </a:solidFill>
                  </a:rPr>
                  <a:t>    a</a:t>
                </a:r>
                <a:r>
                  <a:rPr lang="en-US" altLang="en-US" sz="2000" i="1" baseline="-25000">
                    <a:solidFill>
                      <a:schemeClr val="accent1"/>
                    </a:solidFill>
                  </a:rPr>
                  <a:t>0</a:t>
                </a:r>
                <a:r>
                  <a:rPr lang="en-US" altLang="en-US" sz="2000">
                    <a:solidFill>
                      <a:schemeClr val="accent1"/>
                    </a:solidFill>
                  </a:rPr>
                  <a:t> =1</a:t>
                </a:r>
                <a:r>
                  <a:rPr lang="en-US" altLang="en-US" sz="2000" baseline="30000">
                    <a:solidFill>
                      <a:schemeClr val="accent1"/>
                    </a:solidFill>
                  </a:rPr>
                  <a:t>1</a:t>
                </a:r>
                <a:r>
                  <a:rPr lang="en-US" altLang="en-US" sz="2000">
                    <a:solidFill>
                      <a:schemeClr val="accent1"/>
                    </a:solidFill>
                  </a:rPr>
                  <a:t>/</a:t>
                </a:r>
                <a:r>
                  <a:rPr lang="en-US" altLang="en-US" sz="2000" baseline="-25000">
                    <a:solidFill>
                      <a:schemeClr val="accent1"/>
                    </a:solidFill>
                  </a:rPr>
                  <a:t>5</a:t>
                </a:r>
                <a:endParaRPr lang="en-CA" altLang="en-US" sz="2000"/>
              </a:p>
            </p:txBody>
          </p:sp>
          <p:sp>
            <p:nvSpPr>
              <p:cNvPr id="114748" name="Rectangle 26"/>
              <p:cNvSpPr>
                <a:spLocks noChangeArrowheads="1"/>
              </p:cNvSpPr>
              <p:nvPr/>
            </p:nvSpPr>
            <p:spPr bwMode="auto">
              <a:xfrm>
                <a:off x="5562600" y="4171890"/>
                <a:ext cx="1447800" cy="4001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l" eaLnBrk="1" hangingPunct="1"/>
                <a:r>
                  <a:rPr lang="en-US" altLang="en-US" sz="2000" i="1">
                    <a:solidFill>
                      <a:schemeClr val="accent1"/>
                    </a:solidFill>
                  </a:rPr>
                  <a:t>  a</a:t>
                </a:r>
                <a:r>
                  <a:rPr lang="en-US" altLang="en-US" sz="2000" i="1" baseline="-25000">
                    <a:solidFill>
                      <a:schemeClr val="accent1"/>
                    </a:solidFill>
                  </a:rPr>
                  <a:t>1</a:t>
                </a:r>
                <a:r>
                  <a:rPr lang="en-US" altLang="en-US" sz="2000">
                    <a:solidFill>
                      <a:schemeClr val="accent1"/>
                    </a:solidFill>
                  </a:rPr>
                  <a:t> =3</a:t>
                </a:r>
                <a:r>
                  <a:rPr lang="en-US" altLang="en-US" sz="2000" baseline="30000">
                    <a:solidFill>
                      <a:schemeClr val="accent1"/>
                    </a:solidFill>
                  </a:rPr>
                  <a:t>2</a:t>
                </a:r>
                <a:r>
                  <a:rPr lang="en-US" altLang="en-US" sz="2000">
                    <a:solidFill>
                      <a:schemeClr val="accent1"/>
                    </a:solidFill>
                  </a:rPr>
                  <a:t>/</a:t>
                </a:r>
                <a:r>
                  <a:rPr lang="en-US" altLang="en-US" sz="2000" baseline="-25000">
                    <a:solidFill>
                      <a:schemeClr val="accent1"/>
                    </a:solidFill>
                  </a:rPr>
                  <a:t>5</a:t>
                </a:r>
                <a:endParaRPr lang="en-CA" altLang="en-US" sz="2000"/>
              </a:p>
            </p:txBody>
          </p:sp>
        </p:grpSp>
        <p:grpSp>
          <p:nvGrpSpPr>
            <p:cNvPr id="114734" name="Group 116"/>
            <p:cNvGrpSpPr>
              <a:grpSpLocks/>
            </p:cNvGrpSpPr>
            <p:nvPr/>
          </p:nvGrpSpPr>
          <p:grpSpPr bwMode="auto">
            <a:xfrm>
              <a:off x="4876136" y="3030096"/>
              <a:ext cx="1464339" cy="1618104"/>
              <a:chOff x="4875690" y="3003311"/>
              <a:chExt cx="1465012" cy="1617411"/>
            </a:xfrm>
          </p:grpSpPr>
          <p:sp>
            <p:nvSpPr>
              <p:cNvPr id="114741" name="Line 5"/>
              <p:cNvSpPr>
                <a:spLocks noChangeShapeType="1"/>
              </p:cNvSpPr>
              <p:nvPr/>
            </p:nvSpPr>
            <p:spPr bwMode="auto">
              <a:xfrm rot="2160000" flipH="1" flipV="1">
                <a:off x="5532051" y="4148686"/>
                <a:ext cx="1" cy="468000"/>
              </a:xfrm>
              <a:prstGeom prst="line">
                <a:avLst/>
              </a:prstGeom>
              <a:noFill/>
              <a:ln w="38100">
                <a:solidFill>
                  <a:srgbClr val="FF00FF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114742" name="Line 5"/>
              <p:cNvSpPr>
                <a:spLocks noChangeShapeType="1"/>
              </p:cNvSpPr>
              <p:nvPr/>
            </p:nvSpPr>
            <p:spPr bwMode="auto">
              <a:xfrm rot="2160000" flipH="1" flipV="1">
                <a:off x="5798834" y="3765308"/>
                <a:ext cx="1" cy="468000"/>
              </a:xfrm>
              <a:prstGeom prst="line">
                <a:avLst/>
              </a:prstGeom>
              <a:noFill/>
              <a:ln w="38100">
                <a:solidFill>
                  <a:srgbClr val="FF00FF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114743" name="Line 5"/>
              <p:cNvSpPr>
                <a:spLocks noChangeShapeType="1"/>
              </p:cNvSpPr>
              <p:nvPr/>
            </p:nvSpPr>
            <p:spPr bwMode="auto">
              <a:xfrm rot="2160000" flipH="1" flipV="1">
                <a:off x="6069772" y="3392775"/>
                <a:ext cx="1" cy="468000"/>
              </a:xfrm>
              <a:prstGeom prst="line">
                <a:avLst/>
              </a:prstGeom>
              <a:noFill/>
              <a:ln w="38100">
                <a:solidFill>
                  <a:srgbClr val="FF00FF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114744" name="Line 5"/>
              <p:cNvSpPr>
                <a:spLocks noChangeShapeType="1"/>
              </p:cNvSpPr>
              <p:nvPr/>
            </p:nvSpPr>
            <p:spPr bwMode="auto">
              <a:xfrm rot="2160000" flipH="1" flipV="1">
                <a:off x="6340701" y="3003311"/>
                <a:ext cx="1" cy="468000"/>
              </a:xfrm>
              <a:prstGeom prst="line">
                <a:avLst/>
              </a:prstGeom>
              <a:noFill/>
              <a:ln w="38100">
                <a:solidFill>
                  <a:srgbClr val="FF00FF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114745" name="Line 5"/>
              <p:cNvSpPr>
                <a:spLocks noChangeShapeType="1"/>
              </p:cNvSpPr>
              <p:nvPr/>
            </p:nvSpPr>
            <p:spPr bwMode="auto">
              <a:xfrm rot="7560000" flipH="1" flipV="1">
                <a:off x="5109689" y="4115790"/>
                <a:ext cx="1" cy="468000"/>
              </a:xfrm>
              <a:prstGeom prst="line">
                <a:avLst/>
              </a:prstGeom>
              <a:noFill/>
              <a:ln w="38100">
                <a:solidFill>
                  <a:srgbClr val="FF00FF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114746" name="Line 5"/>
              <p:cNvSpPr>
                <a:spLocks noChangeShapeType="1"/>
              </p:cNvSpPr>
              <p:nvPr/>
            </p:nvSpPr>
            <p:spPr bwMode="auto">
              <a:xfrm rot="7560000" flipH="1" flipV="1">
                <a:off x="5482222" y="4386722"/>
                <a:ext cx="1" cy="468000"/>
              </a:xfrm>
              <a:prstGeom prst="line">
                <a:avLst/>
              </a:prstGeom>
              <a:noFill/>
              <a:ln w="38100">
                <a:solidFill>
                  <a:srgbClr val="FF00FF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anchor="ctr">
                <a:spAutoFit/>
              </a:bodyPr>
              <a:lstStyle/>
              <a:p>
                <a:endParaRPr lang="en-US"/>
              </a:p>
            </p:txBody>
          </p:sp>
        </p:grpSp>
        <p:grpSp>
          <p:nvGrpSpPr>
            <p:cNvPr id="114735" name="Group 121"/>
            <p:cNvGrpSpPr>
              <a:grpSpLocks/>
            </p:cNvGrpSpPr>
            <p:nvPr/>
          </p:nvGrpSpPr>
          <p:grpSpPr bwMode="auto">
            <a:xfrm>
              <a:off x="3860277" y="2243138"/>
              <a:ext cx="2350721" cy="1018791"/>
              <a:chOff x="3859363" y="2243665"/>
              <a:chExt cx="2351801" cy="1018355"/>
            </a:xfrm>
          </p:grpSpPr>
          <p:sp>
            <p:nvSpPr>
              <p:cNvPr id="114736" name="Rectangle 95"/>
              <p:cNvSpPr>
                <a:spLocks noChangeArrowheads="1"/>
              </p:cNvSpPr>
              <p:nvPr/>
            </p:nvSpPr>
            <p:spPr bwMode="auto">
              <a:xfrm>
                <a:off x="3859363" y="2243665"/>
                <a:ext cx="1366708" cy="70758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r>
                  <a:rPr lang="en-US" altLang="en-US" sz="2000" i="1">
                    <a:solidFill>
                      <a:schemeClr val="accent1"/>
                    </a:solidFill>
                  </a:rPr>
                  <a:t>Polynomial</a:t>
                </a:r>
                <a:br>
                  <a:rPr lang="en-US" altLang="en-US" sz="2000" i="1">
                    <a:solidFill>
                      <a:schemeClr val="accent1"/>
                    </a:solidFill>
                  </a:rPr>
                </a:br>
                <a:r>
                  <a:rPr lang="en-US" altLang="en-US" sz="2000" i="1">
                    <a:solidFill>
                      <a:schemeClr val="accent1"/>
                    </a:solidFill>
                  </a:rPr>
                  <a:t>Basis </a:t>
                </a:r>
                <a:endParaRPr lang="en-CA" altLang="en-US" sz="2000"/>
              </a:p>
            </p:txBody>
          </p:sp>
          <p:grpSp>
            <p:nvGrpSpPr>
              <p:cNvPr id="114737" name="Group 120"/>
              <p:cNvGrpSpPr>
                <a:grpSpLocks/>
              </p:cNvGrpSpPr>
              <p:nvPr/>
            </p:nvGrpSpPr>
            <p:grpSpPr bwMode="auto">
              <a:xfrm>
                <a:off x="5138156" y="2794020"/>
                <a:ext cx="703011" cy="468000"/>
                <a:chOff x="5138156" y="2794020"/>
                <a:chExt cx="703011" cy="468000"/>
              </a:xfrm>
            </p:grpSpPr>
            <p:sp>
              <p:nvSpPr>
                <p:cNvPr id="114739" name="Line 5"/>
                <p:cNvSpPr>
                  <a:spLocks noChangeShapeType="1"/>
                </p:cNvSpPr>
                <p:nvPr/>
              </p:nvSpPr>
              <p:spPr bwMode="auto">
                <a:xfrm rot="7560000" flipH="1" flipV="1">
                  <a:off x="5372155" y="2799143"/>
                  <a:ext cx="1" cy="468000"/>
                </a:xfrm>
                <a:prstGeom prst="line">
                  <a:avLst/>
                </a:prstGeom>
                <a:noFill/>
                <a:ln w="38100">
                  <a:solidFill>
                    <a:srgbClr val="FF00FF"/>
                  </a:solidFill>
                  <a:round/>
                  <a:headEnd/>
                  <a:tailEnd type="triangle" w="med" len="med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en-US"/>
                </a:p>
              </p:txBody>
            </p:sp>
            <p:sp>
              <p:nvSpPr>
                <p:cNvPr id="114740" name="Line 5"/>
                <p:cNvSpPr>
                  <a:spLocks noChangeShapeType="1"/>
                </p:cNvSpPr>
                <p:nvPr/>
              </p:nvSpPr>
              <p:spPr bwMode="auto">
                <a:xfrm rot="2160000" flipH="1" flipV="1">
                  <a:off x="5841166" y="2794020"/>
                  <a:ext cx="1" cy="468000"/>
                </a:xfrm>
                <a:prstGeom prst="line">
                  <a:avLst/>
                </a:prstGeom>
                <a:noFill/>
                <a:ln w="38100">
                  <a:solidFill>
                    <a:srgbClr val="FF00FF"/>
                  </a:solidFill>
                  <a:round/>
                  <a:headEnd/>
                  <a:tailEnd type="triangle" w="med" len="med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en-US"/>
                </a:p>
              </p:txBody>
            </p:sp>
          </p:grpSp>
          <p:sp>
            <p:nvSpPr>
              <p:cNvPr id="114738" name="Rectangle 54"/>
              <p:cNvSpPr>
                <a:spLocks noChangeArrowheads="1"/>
              </p:cNvSpPr>
              <p:nvPr/>
            </p:nvSpPr>
            <p:spPr bwMode="auto">
              <a:xfrm>
                <a:off x="4776156" y="2677180"/>
                <a:ext cx="1435008" cy="52322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l" eaLnBrk="1" hangingPunct="1"/>
                <a:r>
                  <a:rPr lang="en-US" altLang="en-US">
                    <a:solidFill>
                      <a:schemeClr val="accent1"/>
                    </a:solidFill>
                  </a:rPr>
                  <a:t>=[     ,   ]</a:t>
                </a:r>
              </a:p>
            </p:txBody>
          </p:sp>
        </p:grpSp>
      </p:grpSp>
      <p:sp>
        <p:nvSpPr>
          <p:cNvPr id="114695" name="Text Box 215"/>
          <p:cNvSpPr txBox="1">
            <a:spLocks noChangeArrowheads="1"/>
          </p:cNvSpPr>
          <p:nvPr/>
        </p:nvSpPr>
        <p:spPr bwMode="auto">
          <a:xfrm>
            <a:off x="325438" y="596900"/>
            <a:ext cx="8429625" cy="9540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/>
            <a:r>
              <a:rPr lang="en-US" altLang="en-US">
                <a:solidFill>
                  <a:schemeClr val="tx2"/>
                </a:solidFill>
              </a:rPr>
              <a:t>Change of Basis: </a:t>
            </a:r>
            <a:r>
              <a:rPr lang="en-US" altLang="en-US" i="1">
                <a:solidFill>
                  <a:schemeClr val="accent1"/>
                </a:solidFill>
              </a:rPr>
              <a:t>T</a:t>
            </a:r>
            <a:r>
              <a:rPr lang="en-US" altLang="en-US">
                <a:solidFill>
                  <a:schemeClr val="accent1"/>
                </a:solidFill>
              </a:rPr>
              <a:t>([</a:t>
            </a:r>
            <a:r>
              <a:rPr lang="en-US" altLang="en-US" i="1">
                <a:solidFill>
                  <a:schemeClr val="accent1"/>
                </a:solidFill>
              </a:rPr>
              <a:t>y</a:t>
            </a:r>
            <a:r>
              <a:rPr lang="en-US" altLang="en-US">
                <a:solidFill>
                  <a:schemeClr val="accent1"/>
                </a:solidFill>
              </a:rPr>
              <a:t>[0],</a:t>
            </a:r>
            <a:r>
              <a:rPr lang="en-US" altLang="en-US" i="1">
                <a:solidFill>
                  <a:schemeClr val="accent1"/>
                </a:solidFill>
              </a:rPr>
              <a:t>y</a:t>
            </a:r>
            <a:r>
              <a:rPr lang="en-US" altLang="en-US">
                <a:solidFill>
                  <a:schemeClr val="accent1"/>
                </a:solidFill>
              </a:rPr>
              <a:t>[1],…,</a:t>
            </a:r>
            <a:r>
              <a:rPr lang="en-US" altLang="en-US" i="1">
                <a:solidFill>
                  <a:schemeClr val="accent1"/>
                </a:solidFill>
              </a:rPr>
              <a:t> y</a:t>
            </a:r>
            <a:r>
              <a:rPr lang="en-US" altLang="en-US">
                <a:solidFill>
                  <a:schemeClr val="accent1"/>
                </a:solidFill>
              </a:rPr>
              <a:t>[n-1]]) = [</a:t>
            </a:r>
            <a:r>
              <a:rPr lang="en-US" altLang="en-US" i="1">
                <a:solidFill>
                  <a:schemeClr val="accent1"/>
                </a:solidFill>
              </a:rPr>
              <a:t>a</a:t>
            </a:r>
            <a:r>
              <a:rPr lang="en-US" altLang="en-US" baseline="-25000">
                <a:solidFill>
                  <a:schemeClr val="accent1"/>
                </a:solidFill>
              </a:rPr>
              <a:t>1</a:t>
            </a:r>
            <a:r>
              <a:rPr lang="en-US" altLang="en-US">
                <a:solidFill>
                  <a:schemeClr val="accent1"/>
                </a:solidFill>
              </a:rPr>
              <a:t>,</a:t>
            </a:r>
            <a:r>
              <a:rPr lang="en-US" altLang="en-US" i="1">
                <a:solidFill>
                  <a:schemeClr val="accent1"/>
                </a:solidFill>
              </a:rPr>
              <a:t>a</a:t>
            </a:r>
            <a:r>
              <a:rPr lang="en-US" altLang="en-US" baseline="-25000">
                <a:solidFill>
                  <a:schemeClr val="accent1"/>
                </a:solidFill>
              </a:rPr>
              <a:t>2</a:t>
            </a:r>
            <a:r>
              <a:rPr lang="en-US" altLang="en-US">
                <a:solidFill>
                  <a:schemeClr val="accent1"/>
                </a:solidFill>
              </a:rPr>
              <a:t>,…,</a:t>
            </a:r>
            <a:r>
              <a:rPr lang="en-US" altLang="en-US" i="1">
                <a:solidFill>
                  <a:schemeClr val="accent1"/>
                </a:solidFill>
              </a:rPr>
              <a:t>a</a:t>
            </a:r>
            <a:r>
              <a:rPr lang="en-US" altLang="en-US" baseline="-25000">
                <a:solidFill>
                  <a:schemeClr val="accent1"/>
                </a:solidFill>
              </a:rPr>
              <a:t>n-1</a:t>
            </a:r>
            <a:r>
              <a:rPr lang="en-US" altLang="en-US">
                <a:solidFill>
                  <a:schemeClr val="accent1"/>
                </a:solidFill>
              </a:rPr>
              <a:t>]</a:t>
            </a:r>
            <a:endParaRPr lang="en-US" altLang="en-US" i="1">
              <a:solidFill>
                <a:schemeClr val="accent1"/>
              </a:solidFill>
            </a:endParaRPr>
          </a:p>
          <a:p>
            <a:pPr lvl="1" algn="l" eaLnBrk="1" hangingPunct="1"/>
            <a:r>
              <a:rPr lang="en-US" altLang="en-US">
                <a:sym typeface="Symbol" pitchFamily="18" charset="2"/>
              </a:rPr>
              <a:t>Changes the basis used to describe an object.</a:t>
            </a:r>
          </a:p>
        </p:txBody>
      </p:sp>
      <p:grpSp>
        <p:nvGrpSpPr>
          <p:cNvPr id="8" name="Group 94"/>
          <p:cNvGrpSpPr>
            <a:grpSpLocks/>
          </p:cNvGrpSpPr>
          <p:nvPr/>
        </p:nvGrpSpPr>
        <p:grpSpPr bwMode="auto">
          <a:xfrm>
            <a:off x="1320800" y="4953000"/>
            <a:ext cx="3098800" cy="1657350"/>
            <a:chOff x="1320461" y="4953000"/>
            <a:chExt cx="3099139" cy="1656821"/>
          </a:xfrm>
        </p:grpSpPr>
        <p:sp>
          <p:nvSpPr>
            <p:cNvPr id="114707" name="Rectangle 56"/>
            <p:cNvSpPr>
              <a:spLocks noChangeArrowheads="1"/>
            </p:cNvSpPr>
            <p:nvPr/>
          </p:nvSpPr>
          <p:spPr bwMode="auto">
            <a:xfrm>
              <a:off x="1320461" y="4953000"/>
              <a:ext cx="1981200" cy="369483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US" altLang="en-US" sz="1800">
                  <a:solidFill>
                    <a:schemeClr val="bg2"/>
                  </a:solidFill>
                </a:rPr>
                <a:t>A discrete function</a:t>
              </a:r>
            </a:p>
          </p:txBody>
        </p:sp>
        <p:grpSp>
          <p:nvGrpSpPr>
            <p:cNvPr id="114708" name="Group 32"/>
            <p:cNvGrpSpPr>
              <a:grpSpLocks/>
            </p:cNvGrpSpPr>
            <p:nvPr/>
          </p:nvGrpSpPr>
          <p:grpSpPr bwMode="auto">
            <a:xfrm>
              <a:off x="1320461" y="5327073"/>
              <a:ext cx="3099139" cy="1282748"/>
              <a:chOff x="838200" y="3505200"/>
              <a:chExt cx="6582242" cy="3126698"/>
            </a:xfrm>
          </p:grpSpPr>
          <p:sp>
            <p:nvSpPr>
              <p:cNvPr id="114709" name="Rectangle 70"/>
              <p:cNvSpPr>
                <a:spLocks noChangeArrowheads="1"/>
              </p:cNvSpPr>
              <p:nvPr/>
            </p:nvSpPr>
            <p:spPr bwMode="auto">
              <a:xfrm>
                <a:off x="838200" y="3505200"/>
                <a:ext cx="6480000" cy="2971800"/>
              </a:xfrm>
              <a:prstGeom prst="rect">
                <a:avLst/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CA" altLang="en-US"/>
              </a:p>
            </p:txBody>
          </p:sp>
          <p:grpSp>
            <p:nvGrpSpPr>
              <p:cNvPr id="114710" name="Group 6"/>
              <p:cNvGrpSpPr>
                <a:grpSpLocks/>
              </p:cNvGrpSpPr>
              <p:nvPr/>
            </p:nvGrpSpPr>
            <p:grpSpPr bwMode="auto">
              <a:xfrm>
                <a:off x="990601" y="4114803"/>
                <a:ext cx="6172200" cy="1905002"/>
                <a:chOff x="624" y="1632"/>
                <a:chExt cx="3888" cy="1200"/>
              </a:xfrm>
            </p:grpSpPr>
            <p:sp>
              <p:nvSpPr>
                <p:cNvPr id="114731" name="Line 7"/>
                <p:cNvSpPr>
                  <a:spLocks noChangeShapeType="1"/>
                </p:cNvSpPr>
                <p:nvPr/>
              </p:nvSpPr>
              <p:spPr bwMode="auto">
                <a:xfrm>
                  <a:off x="624" y="1632"/>
                  <a:ext cx="0" cy="1200"/>
                </a:xfrm>
                <a:prstGeom prst="line">
                  <a:avLst/>
                </a:prstGeom>
                <a:noFill/>
                <a:ln w="254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en-US"/>
                </a:p>
              </p:txBody>
            </p:sp>
            <p:sp>
              <p:nvSpPr>
                <p:cNvPr id="114732" name="Line 8"/>
                <p:cNvSpPr>
                  <a:spLocks noChangeShapeType="1"/>
                </p:cNvSpPr>
                <p:nvPr/>
              </p:nvSpPr>
              <p:spPr bwMode="auto">
                <a:xfrm>
                  <a:off x="624" y="2832"/>
                  <a:ext cx="3888" cy="0"/>
                </a:xfrm>
                <a:prstGeom prst="line">
                  <a:avLst/>
                </a:prstGeom>
                <a:noFill/>
                <a:ln w="254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en-US"/>
                </a:p>
              </p:txBody>
            </p:sp>
          </p:grpSp>
          <p:sp>
            <p:nvSpPr>
              <p:cNvPr id="114711" name="Text Box 215"/>
              <p:cNvSpPr txBox="1">
                <a:spLocks noChangeArrowheads="1"/>
              </p:cNvSpPr>
              <p:nvPr/>
            </p:nvSpPr>
            <p:spPr bwMode="auto">
              <a:xfrm>
                <a:off x="6858001" y="5881692"/>
                <a:ext cx="562441" cy="75020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l" eaLnBrk="1" hangingPunct="1"/>
                <a:r>
                  <a:rPr lang="en-US" altLang="en-US" sz="1400" i="1">
                    <a:solidFill>
                      <a:schemeClr val="bg2"/>
                    </a:solidFill>
                  </a:rPr>
                  <a:t>x</a:t>
                </a:r>
                <a:endParaRPr lang="en-US" altLang="en-US" sz="1400">
                  <a:solidFill>
                    <a:schemeClr val="bg2"/>
                  </a:solidFill>
                  <a:sym typeface="Symbol" pitchFamily="18" charset="2"/>
                </a:endParaRPr>
              </a:p>
            </p:txBody>
          </p:sp>
          <p:sp>
            <p:nvSpPr>
              <p:cNvPr id="114712" name="Oval 11"/>
              <p:cNvSpPr>
                <a:spLocks noChangeArrowheads="1"/>
              </p:cNvSpPr>
              <p:nvPr/>
            </p:nvSpPr>
            <p:spPr bwMode="auto">
              <a:xfrm>
                <a:off x="1176338" y="5345117"/>
                <a:ext cx="76200" cy="76200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CA" altLang="en-US"/>
              </a:p>
            </p:txBody>
          </p:sp>
          <p:sp>
            <p:nvSpPr>
              <p:cNvPr id="114713" name="Oval 12"/>
              <p:cNvSpPr>
                <a:spLocks noChangeArrowheads="1"/>
              </p:cNvSpPr>
              <p:nvPr/>
            </p:nvSpPr>
            <p:spPr bwMode="auto">
              <a:xfrm>
                <a:off x="1492251" y="4984754"/>
                <a:ext cx="76200" cy="76200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CA" altLang="en-US"/>
              </a:p>
            </p:txBody>
          </p:sp>
          <p:sp>
            <p:nvSpPr>
              <p:cNvPr id="114714" name="Oval 13"/>
              <p:cNvSpPr>
                <a:spLocks noChangeArrowheads="1"/>
              </p:cNvSpPr>
              <p:nvPr/>
            </p:nvSpPr>
            <p:spPr bwMode="auto">
              <a:xfrm>
                <a:off x="1871663" y="4768854"/>
                <a:ext cx="76200" cy="76200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CA" altLang="en-US"/>
              </a:p>
            </p:txBody>
          </p:sp>
          <p:sp>
            <p:nvSpPr>
              <p:cNvPr id="114715" name="Oval 14"/>
              <p:cNvSpPr>
                <a:spLocks noChangeArrowheads="1"/>
              </p:cNvSpPr>
              <p:nvPr/>
            </p:nvSpPr>
            <p:spPr bwMode="auto">
              <a:xfrm>
                <a:off x="2209801" y="4778379"/>
                <a:ext cx="76200" cy="76200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CA" altLang="en-US"/>
              </a:p>
            </p:txBody>
          </p:sp>
          <p:sp>
            <p:nvSpPr>
              <p:cNvPr id="114716" name="Oval 15"/>
              <p:cNvSpPr>
                <a:spLocks noChangeArrowheads="1"/>
              </p:cNvSpPr>
              <p:nvPr/>
            </p:nvSpPr>
            <p:spPr bwMode="auto">
              <a:xfrm>
                <a:off x="2590801" y="5029204"/>
                <a:ext cx="76200" cy="76200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CA" altLang="en-US"/>
              </a:p>
            </p:txBody>
          </p:sp>
          <p:sp>
            <p:nvSpPr>
              <p:cNvPr id="114717" name="Oval 16"/>
              <p:cNvSpPr>
                <a:spLocks noChangeArrowheads="1"/>
              </p:cNvSpPr>
              <p:nvPr/>
            </p:nvSpPr>
            <p:spPr bwMode="auto">
              <a:xfrm>
                <a:off x="2973388" y="5300667"/>
                <a:ext cx="76200" cy="76200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CA" altLang="en-US"/>
              </a:p>
            </p:txBody>
          </p:sp>
          <p:sp>
            <p:nvSpPr>
              <p:cNvPr id="114718" name="Oval 17"/>
              <p:cNvSpPr>
                <a:spLocks noChangeArrowheads="1"/>
              </p:cNvSpPr>
              <p:nvPr/>
            </p:nvSpPr>
            <p:spPr bwMode="auto">
              <a:xfrm>
                <a:off x="3309938" y="5475292"/>
                <a:ext cx="76200" cy="76200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CA" altLang="en-US"/>
              </a:p>
            </p:txBody>
          </p:sp>
          <p:sp>
            <p:nvSpPr>
              <p:cNvPr id="114719" name="Oval 18"/>
              <p:cNvSpPr>
                <a:spLocks noChangeArrowheads="1"/>
              </p:cNvSpPr>
              <p:nvPr/>
            </p:nvSpPr>
            <p:spPr bwMode="auto">
              <a:xfrm>
                <a:off x="3703638" y="5508630"/>
                <a:ext cx="76200" cy="76200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CA" altLang="en-US"/>
              </a:p>
            </p:txBody>
          </p:sp>
          <p:sp>
            <p:nvSpPr>
              <p:cNvPr id="114720" name="Oval 19"/>
              <p:cNvSpPr>
                <a:spLocks noChangeArrowheads="1"/>
              </p:cNvSpPr>
              <p:nvPr/>
            </p:nvSpPr>
            <p:spPr bwMode="auto">
              <a:xfrm>
                <a:off x="4019551" y="5421317"/>
                <a:ext cx="76200" cy="76200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CA" altLang="en-US"/>
              </a:p>
            </p:txBody>
          </p:sp>
          <p:sp>
            <p:nvSpPr>
              <p:cNvPr id="114721" name="Oval 20"/>
              <p:cNvSpPr>
                <a:spLocks noChangeArrowheads="1"/>
              </p:cNvSpPr>
              <p:nvPr/>
            </p:nvSpPr>
            <p:spPr bwMode="auto">
              <a:xfrm>
                <a:off x="4335463" y="5257805"/>
                <a:ext cx="76200" cy="76200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CA" altLang="en-US"/>
              </a:p>
            </p:txBody>
          </p:sp>
          <p:sp>
            <p:nvSpPr>
              <p:cNvPr id="114722" name="Oval 21"/>
              <p:cNvSpPr>
                <a:spLocks noChangeArrowheads="1"/>
              </p:cNvSpPr>
              <p:nvPr/>
            </p:nvSpPr>
            <p:spPr bwMode="auto">
              <a:xfrm>
                <a:off x="4651376" y="5073654"/>
                <a:ext cx="76200" cy="76200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CA" altLang="en-US"/>
              </a:p>
            </p:txBody>
          </p:sp>
          <p:sp>
            <p:nvSpPr>
              <p:cNvPr id="114723" name="Oval 22"/>
              <p:cNvSpPr>
                <a:spLocks noChangeArrowheads="1"/>
              </p:cNvSpPr>
              <p:nvPr/>
            </p:nvSpPr>
            <p:spPr bwMode="auto">
              <a:xfrm>
                <a:off x="4967288" y="4856167"/>
                <a:ext cx="76200" cy="76200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CA" altLang="en-US"/>
              </a:p>
            </p:txBody>
          </p:sp>
          <p:sp>
            <p:nvSpPr>
              <p:cNvPr id="114724" name="Oval 23"/>
              <p:cNvSpPr>
                <a:spLocks noChangeArrowheads="1"/>
              </p:cNvSpPr>
              <p:nvPr/>
            </p:nvSpPr>
            <p:spPr bwMode="auto">
              <a:xfrm>
                <a:off x="5283201" y="4638679"/>
                <a:ext cx="76200" cy="76200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CA" altLang="en-US"/>
              </a:p>
            </p:txBody>
          </p:sp>
          <p:sp>
            <p:nvSpPr>
              <p:cNvPr id="114725" name="Oval 24"/>
              <p:cNvSpPr>
                <a:spLocks noChangeArrowheads="1"/>
              </p:cNvSpPr>
              <p:nvPr/>
            </p:nvSpPr>
            <p:spPr bwMode="auto">
              <a:xfrm>
                <a:off x="5599113" y="4440241"/>
                <a:ext cx="76200" cy="76200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CA" altLang="en-US"/>
              </a:p>
            </p:txBody>
          </p:sp>
          <p:sp>
            <p:nvSpPr>
              <p:cNvPr id="114726" name="Oval 25"/>
              <p:cNvSpPr>
                <a:spLocks noChangeArrowheads="1"/>
              </p:cNvSpPr>
              <p:nvPr/>
            </p:nvSpPr>
            <p:spPr bwMode="auto">
              <a:xfrm>
                <a:off x="5915026" y="4252916"/>
                <a:ext cx="76200" cy="76200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CA" altLang="en-US"/>
              </a:p>
            </p:txBody>
          </p:sp>
          <p:sp>
            <p:nvSpPr>
              <p:cNvPr id="114727" name="Oval 26"/>
              <p:cNvSpPr>
                <a:spLocks noChangeArrowheads="1"/>
              </p:cNvSpPr>
              <p:nvPr/>
            </p:nvSpPr>
            <p:spPr bwMode="auto">
              <a:xfrm>
                <a:off x="6230938" y="4121154"/>
                <a:ext cx="76200" cy="76200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CA" altLang="en-US"/>
              </a:p>
            </p:txBody>
          </p:sp>
          <p:sp>
            <p:nvSpPr>
              <p:cNvPr id="114728" name="Oval 27"/>
              <p:cNvSpPr>
                <a:spLocks noChangeArrowheads="1"/>
              </p:cNvSpPr>
              <p:nvPr/>
            </p:nvSpPr>
            <p:spPr bwMode="auto">
              <a:xfrm>
                <a:off x="6546851" y="4078291"/>
                <a:ext cx="76200" cy="76200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CA" altLang="en-US"/>
              </a:p>
            </p:txBody>
          </p:sp>
          <p:sp>
            <p:nvSpPr>
              <p:cNvPr id="114729" name="Oval 28"/>
              <p:cNvSpPr>
                <a:spLocks noChangeArrowheads="1"/>
              </p:cNvSpPr>
              <p:nvPr/>
            </p:nvSpPr>
            <p:spPr bwMode="auto">
              <a:xfrm>
                <a:off x="6862763" y="4116391"/>
                <a:ext cx="76200" cy="76200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CA" altLang="en-US"/>
              </a:p>
            </p:txBody>
          </p:sp>
          <p:sp>
            <p:nvSpPr>
              <p:cNvPr id="114730" name="Rectangle 30"/>
              <p:cNvSpPr>
                <a:spLocks noChangeArrowheads="1"/>
              </p:cNvSpPr>
              <p:nvPr/>
            </p:nvSpPr>
            <p:spPr bwMode="auto">
              <a:xfrm>
                <a:off x="1223578" y="3581401"/>
                <a:ext cx="919926" cy="75020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r>
                  <a:rPr lang="en-US" altLang="en-US" sz="1400" i="1">
                    <a:solidFill>
                      <a:schemeClr val="bg2"/>
                    </a:solidFill>
                    <a:sym typeface="Symbol" pitchFamily="18" charset="2"/>
                  </a:rPr>
                  <a:t>f(x)</a:t>
                </a:r>
              </a:p>
            </p:txBody>
          </p:sp>
        </p:grpSp>
      </p:grpSp>
      <p:grpSp>
        <p:nvGrpSpPr>
          <p:cNvPr id="11" name="Group 12"/>
          <p:cNvGrpSpPr>
            <a:grpSpLocks/>
          </p:cNvGrpSpPr>
          <p:nvPr/>
        </p:nvGrpSpPr>
        <p:grpSpPr bwMode="auto">
          <a:xfrm>
            <a:off x="6967538" y="2209800"/>
            <a:ext cx="2100262" cy="4437063"/>
            <a:chOff x="6248400" y="533400"/>
            <a:chExt cx="2743200" cy="5791200"/>
          </a:xfrm>
        </p:grpSpPr>
        <p:sp>
          <p:nvSpPr>
            <p:cNvPr id="114702" name="Rectangle 13"/>
            <p:cNvSpPr>
              <a:spLocks noChangeArrowheads="1"/>
            </p:cNvSpPr>
            <p:nvPr/>
          </p:nvSpPr>
          <p:spPr bwMode="auto">
            <a:xfrm>
              <a:off x="6248400" y="533400"/>
              <a:ext cx="2743200" cy="5791200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pic>
          <p:nvPicPr>
            <p:cNvPr id="114703" name="Picture 2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290735" y="558804"/>
              <a:ext cx="2666374" cy="1440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4704" name="Picture 3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273801" y="1998137"/>
              <a:ext cx="2711796" cy="1432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4705" name="Picture 4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282268" y="3429003"/>
              <a:ext cx="2686927" cy="1440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4706" name="Picture 5"/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282268" y="4859869"/>
              <a:ext cx="2696000" cy="1440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104" name="Text Box 215"/>
          <p:cNvSpPr txBox="1">
            <a:spLocks noChangeArrowheads="1"/>
          </p:cNvSpPr>
          <p:nvPr/>
        </p:nvSpPr>
        <p:spPr bwMode="auto">
          <a:xfrm>
            <a:off x="804863" y="1795463"/>
            <a:ext cx="5989637" cy="5222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/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f(x) = a</a:t>
            </a:r>
            <a:r>
              <a:rPr lang="en-US" altLang="en-US" i="1" baseline="-25000">
                <a:solidFill>
                  <a:schemeClr val="accent1"/>
                </a:solidFill>
              </a:rPr>
              <a:t>0        </a:t>
            </a:r>
            <a:r>
              <a:rPr lang="en-US" altLang="en-US" i="1">
                <a:solidFill>
                  <a:schemeClr val="accent1"/>
                </a:solidFill>
              </a:rPr>
              <a:t>+a</a:t>
            </a:r>
            <a:r>
              <a:rPr lang="en-US" altLang="en-US" i="1" baseline="-25000">
                <a:solidFill>
                  <a:schemeClr val="accent1"/>
                </a:solidFill>
              </a:rPr>
              <a:t>1</a:t>
            </a:r>
            <a:r>
              <a:rPr lang="en-US" altLang="en-US" i="1">
                <a:solidFill>
                  <a:schemeClr val="accent1"/>
                </a:solidFill>
              </a:rPr>
              <a:t>x   +a</a:t>
            </a:r>
            <a:r>
              <a:rPr lang="en-US" altLang="en-US" i="1" baseline="-25000">
                <a:solidFill>
                  <a:schemeClr val="accent1"/>
                </a:solidFill>
              </a:rPr>
              <a:t>2</a:t>
            </a:r>
            <a:r>
              <a:rPr lang="en-US" altLang="en-US" i="1">
                <a:solidFill>
                  <a:schemeClr val="accent1"/>
                </a:solidFill>
              </a:rPr>
              <a:t>x</a:t>
            </a:r>
            <a:r>
              <a:rPr lang="en-US" altLang="en-US" i="1" baseline="30000">
                <a:solidFill>
                  <a:schemeClr val="accent1"/>
                </a:solidFill>
              </a:rPr>
              <a:t>2</a:t>
            </a:r>
            <a:r>
              <a:rPr lang="en-US" altLang="en-US" i="1">
                <a:solidFill>
                  <a:schemeClr val="accent1"/>
                </a:solidFill>
              </a:rPr>
              <a:t>   + …+ a</a:t>
            </a:r>
            <a:r>
              <a:rPr lang="en-US" altLang="en-US" i="1" baseline="-25000">
                <a:solidFill>
                  <a:schemeClr val="accent1"/>
                </a:solidFill>
              </a:rPr>
              <a:t>n-1</a:t>
            </a:r>
            <a:r>
              <a:rPr lang="en-US" altLang="en-US" i="1">
                <a:solidFill>
                  <a:schemeClr val="accent1"/>
                </a:solidFill>
              </a:rPr>
              <a:t>x</a:t>
            </a:r>
            <a:r>
              <a:rPr lang="en-US" altLang="en-US" i="1" baseline="30000">
                <a:solidFill>
                  <a:schemeClr val="accent1"/>
                </a:solidFill>
              </a:rPr>
              <a:t>n-1</a:t>
            </a:r>
          </a:p>
        </p:txBody>
      </p:sp>
      <p:sp>
        <p:nvSpPr>
          <p:cNvPr id="105" name="Text Box 215"/>
          <p:cNvSpPr txBox="1">
            <a:spLocks noChangeArrowheads="1"/>
          </p:cNvSpPr>
          <p:nvPr/>
        </p:nvSpPr>
        <p:spPr bwMode="auto">
          <a:xfrm>
            <a:off x="838200" y="2971800"/>
            <a:ext cx="2435225" cy="9540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/>
            <a:r>
              <a:rPr lang="en-US" altLang="en-US">
                <a:sym typeface="Symbol" pitchFamily="18" charset="2"/>
              </a:rPr>
              <a:t>coefficients of </a:t>
            </a:r>
            <a:br>
              <a:rPr lang="en-US" altLang="en-US">
                <a:sym typeface="Symbol" pitchFamily="18" charset="2"/>
              </a:rPr>
            </a:br>
            <a:r>
              <a:rPr lang="en-US" altLang="en-US">
                <a:sym typeface="Symbol" pitchFamily="18" charset="2"/>
              </a:rPr>
              <a:t>the polynomial </a:t>
            </a:r>
            <a:endParaRPr lang="en-US" altLang="en-US" i="1" baseline="30000">
              <a:solidFill>
                <a:schemeClr val="accent1"/>
              </a:solidFill>
            </a:endParaRPr>
          </a:p>
        </p:txBody>
      </p:sp>
      <p:sp>
        <p:nvSpPr>
          <p:cNvPr id="106" name="Rectangle 105"/>
          <p:cNvSpPr>
            <a:spLocks noChangeArrowheads="1"/>
          </p:cNvSpPr>
          <p:nvPr/>
        </p:nvSpPr>
        <p:spPr bwMode="auto">
          <a:xfrm>
            <a:off x="311150" y="2514600"/>
            <a:ext cx="2444750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>
                <a:solidFill>
                  <a:schemeClr val="accent1"/>
                </a:solidFill>
              </a:rPr>
              <a:t>[</a:t>
            </a:r>
            <a:r>
              <a:rPr lang="en-US" altLang="en-US" i="1">
                <a:solidFill>
                  <a:schemeClr val="accent1"/>
                </a:solidFill>
              </a:rPr>
              <a:t>a</a:t>
            </a:r>
            <a:r>
              <a:rPr lang="en-US" altLang="en-US" baseline="-25000">
                <a:solidFill>
                  <a:schemeClr val="accent1"/>
                </a:solidFill>
              </a:rPr>
              <a:t>1</a:t>
            </a:r>
            <a:r>
              <a:rPr lang="en-US" altLang="en-US">
                <a:solidFill>
                  <a:schemeClr val="accent1"/>
                </a:solidFill>
              </a:rPr>
              <a:t>,</a:t>
            </a:r>
            <a:r>
              <a:rPr lang="en-US" altLang="en-US" i="1">
                <a:solidFill>
                  <a:schemeClr val="accent1"/>
                </a:solidFill>
              </a:rPr>
              <a:t>a</a:t>
            </a:r>
            <a:r>
              <a:rPr lang="en-US" altLang="en-US" baseline="-25000">
                <a:solidFill>
                  <a:schemeClr val="accent1"/>
                </a:solidFill>
              </a:rPr>
              <a:t>2</a:t>
            </a:r>
            <a:r>
              <a:rPr lang="en-US" altLang="en-US">
                <a:solidFill>
                  <a:schemeClr val="accent1"/>
                </a:solidFill>
              </a:rPr>
              <a:t>,…,</a:t>
            </a:r>
            <a:r>
              <a:rPr lang="en-US" altLang="en-US" i="1">
                <a:solidFill>
                  <a:schemeClr val="accent1"/>
                </a:solidFill>
              </a:rPr>
              <a:t>a</a:t>
            </a:r>
            <a:r>
              <a:rPr lang="en-US" altLang="en-US" baseline="-25000">
                <a:solidFill>
                  <a:schemeClr val="accent1"/>
                </a:solidFill>
              </a:rPr>
              <a:t>n-1</a:t>
            </a:r>
            <a:r>
              <a:rPr lang="en-US" altLang="en-US">
                <a:solidFill>
                  <a:schemeClr val="accent1"/>
                </a:solidFill>
              </a:rPr>
              <a:t>] =</a:t>
            </a:r>
            <a:endParaRPr lang="en-CA" altLang="en-US"/>
          </a:p>
        </p:txBody>
      </p:sp>
      <p:sp>
        <p:nvSpPr>
          <p:cNvPr id="114701" name="Text Box 215"/>
          <p:cNvSpPr txBox="1">
            <a:spLocks noChangeArrowheads="1"/>
          </p:cNvSpPr>
          <p:nvPr/>
        </p:nvSpPr>
        <p:spPr bwMode="auto">
          <a:xfrm>
            <a:off x="7453313" y="17463"/>
            <a:ext cx="1365250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000">
                <a:solidFill>
                  <a:schemeClr val="tx2"/>
                </a:solidFill>
              </a:rPr>
              <a:t>Polynomial</a:t>
            </a:r>
            <a:br>
              <a:rPr lang="en-US" altLang="en-US" sz="2000">
                <a:solidFill>
                  <a:schemeClr val="tx2"/>
                </a:solidFill>
              </a:rPr>
            </a:br>
            <a:r>
              <a:rPr lang="en-US" altLang="en-US" sz="2000">
                <a:solidFill>
                  <a:schemeClr val="tx2"/>
                </a:solidFill>
              </a:rPr>
              <a:t>Basis</a:t>
            </a:r>
            <a:endParaRPr lang="en-US" altLang="en-US" sz="2000">
              <a:sym typeface="Symbol" pitchFamily="18" charset="2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 nodeType="clickPar">
                      <p:stCondLst>
                        <p:cond delay="indefinite"/>
                      </p:stCondLst>
                      <p:childTnLst>
                        <p:par>
                          <p:cTn id="3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1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2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2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 nodeType="clickPar">
                      <p:stCondLst>
                        <p:cond delay="indefinite"/>
                      </p:stCondLst>
                      <p:childTnLst>
                        <p:par>
                          <p:cTn id="3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7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 nodeType="clickPar">
                      <p:stCondLst>
                        <p:cond delay="indefinite"/>
                      </p:stCondLst>
                      <p:childTnLst>
                        <p:par>
                          <p:cTn id="4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3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10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10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 nodeType="clickPar">
                      <p:stCondLst>
                        <p:cond delay="indefinite"/>
                      </p:stCondLst>
                      <p:childTnLst>
                        <p:par>
                          <p:cTn id="4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9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10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10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8" grpId="0"/>
      <p:bldP spid="97" grpId="0"/>
      <p:bldP spid="104" grpId="0"/>
      <p:bldP spid="105" grpId="0"/>
      <p:bldP spid="106" grpId="0"/>
    </p:bldLst>
  </p:timing>
</p:sld>
</file>

<file path=ppt/slides/slide1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" name="Rectangle 33"/>
          <p:cNvSpPr>
            <a:spLocks noChangeArrowheads="1"/>
          </p:cNvSpPr>
          <p:nvPr/>
        </p:nvSpPr>
        <p:spPr bwMode="auto">
          <a:xfrm>
            <a:off x="428625" y="685800"/>
            <a:ext cx="7467600" cy="1816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/>
            <a:r>
              <a:rPr lang="en-US" altLang="en-US">
                <a:sym typeface="Symbol" pitchFamily="18" charset="2"/>
              </a:rPr>
              <a:t>Have you seen Taylor Expansions of a Function?</a:t>
            </a:r>
          </a:p>
          <a:p>
            <a:pPr algn="l" eaLnBrk="1" hangingPunct="1"/>
            <a:r>
              <a:rPr lang="en-US" altLang="en-US">
                <a:sym typeface="Symbol" pitchFamily="18" charset="2"/>
              </a:rPr>
              <a:t>They show that functions </a:t>
            </a: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f(x)</a:t>
            </a:r>
            <a:r>
              <a:rPr lang="en-US" altLang="en-US">
                <a:solidFill>
                  <a:schemeClr val="accent1"/>
                </a:solidFill>
                <a:sym typeface="Symbol" pitchFamily="18" charset="2"/>
              </a:rPr>
              <a:t> </a:t>
            </a:r>
            <a:r>
              <a:rPr lang="en-US" altLang="en-US">
                <a:sym typeface="Symbol" pitchFamily="18" charset="2"/>
              </a:rPr>
              <a:t>can be expressed by </a:t>
            </a:r>
            <a:br>
              <a:rPr lang="en-US" altLang="en-US">
                <a:sym typeface="Symbol" pitchFamily="18" charset="2"/>
              </a:rPr>
            </a:br>
            <a:r>
              <a:rPr lang="en-US" altLang="en-US">
                <a:sym typeface="Symbol" pitchFamily="18" charset="2"/>
              </a:rPr>
              <a:t>specifying the coefficients of the polynomial.</a:t>
            </a:r>
          </a:p>
          <a:p>
            <a:pPr lvl="1" algn="l" eaLnBrk="1" hangingPunct="1"/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F(x) = a</a:t>
            </a:r>
            <a:r>
              <a:rPr lang="en-US" altLang="en-US" i="1" baseline="-25000">
                <a:solidFill>
                  <a:schemeClr val="accent1"/>
                </a:solidFill>
              </a:rPr>
              <a:t>0</a:t>
            </a:r>
            <a:r>
              <a:rPr lang="en-US" altLang="en-US" i="1">
                <a:solidFill>
                  <a:schemeClr val="accent1"/>
                </a:solidFill>
              </a:rPr>
              <a:t>+a</a:t>
            </a:r>
            <a:r>
              <a:rPr lang="en-US" altLang="en-US" i="1" baseline="-25000">
                <a:solidFill>
                  <a:schemeClr val="accent1"/>
                </a:solidFill>
              </a:rPr>
              <a:t>1</a:t>
            </a:r>
            <a:r>
              <a:rPr lang="en-US" altLang="en-US" i="1">
                <a:solidFill>
                  <a:schemeClr val="accent1"/>
                </a:solidFill>
              </a:rPr>
              <a:t>x +a</a:t>
            </a:r>
            <a:r>
              <a:rPr lang="en-US" altLang="en-US" i="1" baseline="-25000">
                <a:solidFill>
                  <a:schemeClr val="accent1"/>
                </a:solidFill>
              </a:rPr>
              <a:t>2</a:t>
            </a:r>
            <a:r>
              <a:rPr lang="en-US" altLang="en-US" i="1">
                <a:solidFill>
                  <a:schemeClr val="accent1"/>
                </a:solidFill>
              </a:rPr>
              <a:t>x</a:t>
            </a:r>
            <a:r>
              <a:rPr lang="en-US" altLang="en-US" i="1" baseline="30000">
                <a:solidFill>
                  <a:schemeClr val="accent1"/>
                </a:solidFill>
              </a:rPr>
              <a:t>2</a:t>
            </a:r>
            <a:r>
              <a:rPr lang="en-US" altLang="en-US" i="1">
                <a:solidFill>
                  <a:schemeClr val="accent1"/>
                </a:solidFill>
              </a:rPr>
              <a:t> +a</a:t>
            </a:r>
            <a:r>
              <a:rPr lang="en-US" altLang="en-US" i="1" baseline="-25000">
                <a:solidFill>
                  <a:schemeClr val="accent1"/>
                </a:solidFill>
              </a:rPr>
              <a:t>3</a:t>
            </a:r>
            <a:r>
              <a:rPr lang="en-US" altLang="en-US" i="1">
                <a:solidFill>
                  <a:schemeClr val="accent1"/>
                </a:solidFill>
              </a:rPr>
              <a:t>x</a:t>
            </a:r>
            <a:r>
              <a:rPr lang="en-US" altLang="en-US" i="1" baseline="30000">
                <a:solidFill>
                  <a:schemeClr val="accent1"/>
                </a:solidFill>
              </a:rPr>
              <a:t>3</a:t>
            </a:r>
            <a:r>
              <a:rPr lang="en-US" altLang="en-US" i="1">
                <a:solidFill>
                  <a:schemeClr val="accent1"/>
                </a:solidFill>
              </a:rPr>
              <a:t> + …</a:t>
            </a:r>
          </a:p>
        </p:txBody>
      </p:sp>
      <p:grpSp>
        <p:nvGrpSpPr>
          <p:cNvPr id="2" name="Group 7"/>
          <p:cNvGrpSpPr>
            <a:grpSpLocks/>
          </p:cNvGrpSpPr>
          <p:nvPr/>
        </p:nvGrpSpPr>
        <p:grpSpPr bwMode="auto">
          <a:xfrm>
            <a:off x="1703388" y="2873375"/>
            <a:ext cx="6069012" cy="3679825"/>
            <a:chOff x="1703388" y="2491845"/>
            <a:chExt cx="6069012" cy="3680355"/>
          </a:xfrm>
        </p:grpSpPr>
        <p:sp>
          <p:nvSpPr>
            <p:cNvPr id="115718" name="Rectangle 36"/>
            <p:cNvSpPr>
              <a:spLocks noChangeArrowheads="1"/>
            </p:cNvSpPr>
            <p:nvPr/>
          </p:nvSpPr>
          <p:spPr bwMode="auto">
            <a:xfrm>
              <a:off x="1703388" y="2491845"/>
              <a:ext cx="2667000" cy="954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>
                  <a:sym typeface="Symbol" pitchFamily="18" charset="2"/>
                </a:rPr>
                <a:t>Eg: </a:t>
              </a:r>
              <a:r>
                <a:rPr lang="en-US" altLang="en-US" i="1">
                  <a:solidFill>
                    <a:schemeClr val="accent1"/>
                  </a:solidFill>
                  <a:sym typeface="Symbol" pitchFamily="18" charset="2"/>
                </a:rPr>
                <a:t>f(x) = 1/(1-x)</a:t>
              </a:r>
              <a:endParaRPr lang="en-CA" altLang="en-US">
                <a:sym typeface="Symbol" pitchFamily="18" charset="2"/>
              </a:endParaRPr>
            </a:p>
            <a:p>
              <a:pPr algn="l" eaLnBrk="1" hangingPunct="1"/>
              <a:r>
                <a:rPr lang="en-CA" altLang="en-US" i="1">
                  <a:solidFill>
                    <a:schemeClr val="accent1"/>
                  </a:solidFill>
                  <a:sym typeface="Symbol" pitchFamily="18" charset="2"/>
                </a:rPr>
                <a:t>      F(x) = </a:t>
              </a:r>
              <a:endParaRPr lang="en-US" altLang="en-US" i="1">
                <a:solidFill>
                  <a:schemeClr val="accent1"/>
                </a:solidFill>
                <a:sym typeface="Symbol" pitchFamily="18" charset="2"/>
              </a:endParaRPr>
            </a:p>
          </p:txBody>
        </p:sp>
        <p:sp>
          <p:nvSpPr>
            <p:cNvPr id="115719" name="Rectangle 37"/>
            <p:cNvSpPr>
              <a:spLocks noChangeArrowheads="1"/>
            </p:cNvSpPr>
            <p:nvPr/>
          </p:nvSpPr>
          <p:spPr bwMode="auto">
            <a:xfrm>
              <a:off x="3276600" y="2886075"/>
              <a:ext cx="4495800" cy="5238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US" altLang="en-US" i="1">
                  <a:solidFill>
                    <a:schemeClr val="accent1"/>
                  </a:solidFill>
                  <a:sym typeface="Symbol" pitchFamily="18" charset="2"/>
                </a:rPr>
                <a:t>1</a:t>
              </a:r>
              <a:r>
                <a:rPr lang="en-US" altLang="en-US" i="1">
                  <a:solidFill>
                    <a:schemeClr val="accent1"/>
                  </a:solidFill>
                </a:rPr>
                <a:t>+x +x</a:t>
              </a:r>
              <a:r>
                <a:rPr lang="en-US" altLang="en-US" i="1" baseline="30000">
                  <a:solidFill>
                    <a:schemeClr val="accent1"/>
                  </a:solidFill>
                </a:rPr>
                <a:t>2</a:t>
              </a:r>
              <a:r>
                <a:rPr lang="en-US" altLang="en-US" i="1">
                  <a:solidFill>
                    <a:schemeClr val="accent1"/>
                  </a:solidFill>
                </a:rPr>
                <a:t> +x</a:t>
              </a:r>
              <a:r>
                <a:rPr lang="en-US" altLang="en-US" i="1" baseline="30000">
                  <a:solidFill>
                    <a:schemeClr val="accent1"/>
                  </a:solidFill>
                </a:rPr>
                <a:t>3</a:t>
              </a:r>
              <a:r>
                <a:rPr lang="en-US" altLang="en-US" i="1">
                  <a:solidFill>
                    <a:schemeClr val="accent1"/>
                  </a:solidFill>
                </a:rPr>
                <a:t> + …</a:t>
              </a:r>
              <a:endParaRPr lang="en-CA" altLang="en-US"/>
            </a:p>
          </p:txBody>
        </p:sp>
        <p:pic>
          <p:nvPicPr>
            <p:cNvPr id="115720" name="Picture 4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162175" y="3362325"/>
              <a:ext cx="4391025" cy="28098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115716" name="Rectangle 54"/>
          <p:cNvSpPr>
            <a:spLocks noChangeArrowheads="1"/>
          </p:cNvSpPr>
          <p:nvPr/>
        </p:nvSpPr>
        <p:spPr bwMode="auto">
          <a:xfrm>
            <a:off x="790575" y="-211138"/>
            <a:ext cx="7772400" cy="11430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4400">
                <a:solidFill>
                  <a:schemeClr val="tx2"/>
                </a:solidFill>
              </a:rPr>
              <a:t>Fourier Transformation </a:t>
            </a:r>
          </a:p>
        </p:txBody>
      </p:sp>
      <p:sp>
        <p:nvSpPr>
          <p:cNvPr id="115717" name="Text Box 215"/>
          <p:cNvSpPr txBox="1">
            <a:spLocks noChangeArrowheads="1"/>
          </p:cNvSpPr>
          <p:nvPr/>
        </p:nvSpPr>
        <p:spPr bwMode="auto">
          <a:xfrm>
            <a:off x="7453313" y="17463"/>
            <a:ext cx="1365250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000">
                <a:solidFill>
                  <a:schemeClr val="tx2"/>
                </a:solidFill>
              </a:rPr>
              <a:t>Polynomial</a:t>
            </a:r>
            <a:br>
              <a:rPr lang="en-US" altLang="en-US" sz="2000">
                <a:solidFill>
                  <a:schemeClr val="tx2"/>
                </a:solidFill>
              </a:rPr>
            </a:br>
            <a:r>
              <a:rPr lang="en-US" altLang="en-US" sz="2000">
                <a:solidFill>
                  <a:schemeClr val="tx2"/>
                </a:solidFill>
              </a:rPr>
              <a:t>Basis</a:t>
            </a:r>
            <a:endParaRPr lang="en-US" altLang="en-US" sz="2000">
              <a:sym typeface="Symbol" pitchFamily="18" charset="2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3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3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3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3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3"/>
          <p:cNvGrpSpPr>
            <a:grpSpLocks/>
          </p:cNvGrpSpPr>
          <p:nvPr/>
        </p:nvGrpSpPr>
        <p:grpSpPr bwMode="auto">
          <a:xfrm>
            <a:off x="1885950" y="2743200"/>
            <a:ext cx="4972050" cy="3962400"/>
            <a:chOff x="3532717" y="2133600"/>
            <a:chExt cx="5428721" cy="4572000"/>
          </a:xfrm>
        </p:grpSpPr>
        <p:pic>
          <p:nvPicPr>
            <p:cNvPr id="116742" name="Picture 2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r="1218" b="24641"/>
            <a:stretch>
              <a:fillRect/>
            </a:stretch>
          </p:blipFill>
          <p:spPr bwMode="auto">
            <a:xfrm>
              <a:off x="4191000" y="2133600"/>
              <a:ext cx="4770438" cy="4572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aphicFrame>
          <p:nvGraphicFramePr>
            <p:cNvPr id="116743" name="Object 2"/>
            <p:cNvGraphicFramePr>
              <a:graphicFrameLocks noChangeAspect="1"/>
            </p:cNvGraphicFramePr>
            <p:nvPr/>
          </p:nvGraphicFramePr>
          <p:xfrm>
            <a:off x="3532717" y="2448983"/>
            <a:ext cx="666750" cy="438150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116744" name="Equation" r:id="rId4" imgW="304536" imgH="203024" progId="Equation.3">
                    <p:embed/>
                  </p:oleObj>
                </mc:Choice>
                <mc:Fallback>
                  <p:oleObj name="Equation" r:id="rId4" imgW="304536" imgH="203024" progId="Equation.3">
                    <p:embed/>
                    <p:pic>
                      <p:nvPicPr>
                        <p:cNvPr id="0" name="Object 2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5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3532717" y="2448983"/>
                          <a:ext cx="666750" cy="438150"/>
                        </a:xfrm>
                        <a:prstGeom prst="rect">
                          <a:avLst/>
                        </a:prstGeom>
                        <a:solidFill>
                          <a:schemeClr val="tx1"/>
                        </a:solidFill>
                        <a:ln>
                          <a:noFill/>
                        </a:ln>
                        <a:effectLst/>
                        <a:extLs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chemeClr val="tx1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</p:grpSp>
      <p:sp>
        <p:nvSpPr>
          <p:cNvPr id="116739" name="Rectangle 15"/>
          <p:cNvSpPr>
            <a:spLocks noChangeArrowheads="1"/>
          </p:cNvSpPr>
          <p:nvPr/>
        </p:nvSpPr>
        <p:spPr bwMode="auto">
          <a:xfrm>
            <a:off x="428625" y="685800"/>
            <a:ext cx="7467600" cy="1816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/>
            <a:r>
              <a:rPr lang="en-US" altLang="en-US">
                <a:sym typeface="Symbol" pitchFamily="18" charset="2"/>
              </a:rPr>
              <a:t>Have you seen Taylor Expansions of a Function?</a:t>
            </a:r>
          </a:p>
          <a:p>
            <a:pPr algn="l" eaLnBrk="1" hangingPunct="1"/>
            <a:r>
              <a:rPr lang="en-US" altLang="en-US">
                <a:sym typeface="Symbol" pitchFamily="18" charset="2"/>
              </a:rPr>
              <a:t>They show that functions </a:t>
            </a: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f(x)</a:t>
            </a:r>
            <a:r>
              <a:rPr lang="en-US" altLang="en-US">
                <a:solidFill>
                  <a:schemeClr val="accent1"/>
                </a:solidFill>
                <a:sym typeface="Symbol" pitchFamily="18" charset="2"/>
              </a:rPr>
              <a:t> </a:t>
            </a:r>
            <a:r>
              <a:rPr lang="en-US" altLang="en-US">
                <a:sym typeface="Symbol" pitchFamily="18" charset="2"/>
              </a:rPr>
              <a:t>can be expressed by </a:t>
            </a:r>
            <a:br>
              <a:rPr lang="en-US" altLang="en-US">
                <a:sym typeface="Symbol" pitchFamily="18" charset="2"/>
              </a:rPr>
            </a:br>
            <a:r>
              <a:rPr lang="en-US" altLang="en-US">
                <a:sym typeface="Symbol" pitchFamily="18" charset="2"/>
              </a:rPr>
              <a:t>specifying the coefficients of the polynomial.</a:t>
            </a:r>
          </a:p>
          <a:p>
            <a:pPr lvl="1" algn="l" eaLnBrk="1" hangingPunct="1"/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F(x) = a</a:t>
            </a:r>
            <a:r>
              <a:rPr lang="en-US" altLang="en-US" i="1" baseline="-25000">
                <a:solidFill>
                  <a:schemeClr val="accent1"/>
                </a:solidFill>
              </a:rPr>
              <a:t>0</a:t>
            </a:r>
            <a:r>
              <a:rPr lang="en-US" altLang="en-US" i="1">
                <a:solidFill>
                  <a:schemeClr val="accent1"/>
                </a:solidFill>
              </a:rPr>
              <a:t>+a</a:t>
            </a:r>
            <a:r>
              <a:rPr lang="en-US" altLang="en-US" i="1" baseline="-25000">
                <a:solidFill>
                  <a:schemeClr val="accent1"/>
                </a:solidFill>
              </a:rPr>
              <a:t>1</a:t>
            </a:r>
            <a:r>
              <a:rPr lang="en-US" altLang="en-US" i="1">
                <a:solidFill>
                  <a:schemeClr val="accent1"/>
                </a:solidFill>
              </a:rPr>
              <a:t>x +a</a:t>
            </a:r>
            <a:r>
              <a:rPr lang="en-US" altLang="en-US" i="1" baseline="-25000">
                <a:solidFill>
                  <a:schemeClr val="accent1"/>
                </a:solidFill>
              </a:rPr>
              <a:t>2</a:t>
            </a:r>
            <a:r>
              <a:rPr lang="en-US" altLang="en-US" i="1">
                <a:solidFill>
                  <a:schemeClr val="accent1"/>
                </a:solidFill>
              </a:rPr>
              <a:t>x</a:t>
            </a:r>
            <a:r>
              <a:rPr lang="en-US" altLang="en-US" i="1" baseline="30000">
                <a:solidFill>
                  <a:schemeClr val="accent1"/>
                </a:solidFill>
              </a:rPr>
              <a:t>2</a:t>
            </a:r>
            <a:r>
              <a:rPr lang="en-US" altLang="en-US" i="1">
                <a:solidFill>
                  <a:schemeClr val="accent1"/>
                </a:solidFill>
              </a:rPr>
              <a:t> +a</a:t>
            </a:r>
            <a:r>
              <a:rPr lang="en-US" altLang="en-US" i="1" baseline="-25000">
                <a:solidFill>
                  <a:schemeClr val="accent1"/>
                </a:solidFill>
              </a:rPr>
              <a:t>3</a:t>
            </a:r>
            <a:r>
              <a:rPr lang="en-US" altLang="en-US" i="1">
                <a:solidFill>
                  <a:schemeClr val="accent1"/>
                </a:solidFill>
              </a:rPr>
              <a:t>x</a:t>
            </a:r>
            <a:r>
              <a:rPr lang="en-US" altLang="en-US" i="1" baseline="30000">
                <a:solidFill>
                  <a:schemeClr val="accent1"/>
                </a:solidFill>
              </a:rPr>
              <a:t>3</a:t>
            </a:r>
            <a:r>
              <a:rPr lang="en-US" altLang="en-US" i="1">
                <a:solidFill>
                  <a:schemeClr val="accent1"/>
                </a:solidFill>
              </a:rPr>
              <a:t> + …</a:t>
            </a:r>
          </a:p>
        </p:txBody>
      </p:sp>
      <p:sp>
        <p:nvSpPr>
          <p:cNvPr id="116740" name="Rectangle 54"/>
          <p:cNvSpPr>
            <a:spLocks noChangeArrowheads="1"/>
          </p:cNvSpPr>
          <p:nvPr/>
        </p:nvSpPr>
        <p:spPr bwMode="auto">
          <a:xfrm>
            <a:off x="790575" y="-211138"/>
            <a:ext cx="7772400" cy="11430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4400">
                <a:solidFill>
                  <a:schemeClr val="tx2"/>
                </a:solidFill>
              </a:rPr>
              <a:t>Fourier Transformation </a:t>
            </a:r>
          </a:p>
        </p:txBody>
      </p:sp>
      <p:sp>
        <p:nvSpPr>
          <p:cNvPr id="116741" name="Text Box 215"/>
          <p:cNvSpPr txBox="1">
            <a:spLocks noChangeArrowheads="1"/>
          </p:cNvSpPr>
          <p:nvPr/>
        </p:nvSpPr>
        <p:spPr bwMode="auto">
          <a:xfrm>
            <a:off x="7453313" y="17463"/>
            <a:ext cx="1365250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000">
                <a:solidFill>
                  <a:schemeClr val="tx2"/>
                </a:solidFill>
              </a:rPr>
              <a:t>Polynomial</a:t>
            </a:r>
            <a:br>
              <a:rPr lang="en-US" altLang="en-US" sz="2000">
                <a:solidFill>
                  <a:schemeClr val="tx2"/>
                </a:solidFill>
              </a:rPr>
            </a:br>
            <a:r>
              <a:rPr lang="en-US" altLang="en-US" sz="2000">
                <a:solidFill>
                  <a:schemeClr val="tx2"/>
                </a:solidFill>
              </a:rPr>
              <a:t>Basis</a:t>
            </a:r>
            <a:endParaRPr lang="en-US" altLang="en-US" sz="2000">
              <a:sym typeface="Symbol" pitchFamily="18" charset="2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2"/>
          <p:cNvGrpSpPr>
            <a:grpSpLocks/>
          </p:cNvGrpSpPr>
          <p:nvPr/>
        </p:nvGrpSpPr>
        <p:grpSpPr bwMode="auto">
          <a:xfrm>
            <a:off x="1600200" y="2743200"/>
            <a:ext cx="5257800" cy="3962400"/>
            <a:chOff x="2150534" y="2133600"/>
            <a:chExt cx="5799666" cy="4572000"/>
          </a:xfrm>
        </p:grpSpPr>
        <p:pic>
          <p:nvPicPr>
            <p:cNvPr id="117766" name="Picture 2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b="24194"/>
            <a:stretch>
              <a:fillRect/>
            </a:stretch>
          </p:blipFill>
          <p:spPr bwMode="auto">
            <a:xfrm>
              <a:off x="3276600" y="2133600"/>
              <a:ext cx="4673600" cy="4572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aphicFrame>
          <p:nvGraphicFramePr>
            <p:cNvPr id="117767" name="Object 2"/>
            <p:cNvGraphicFramePr>
              <a:graphicFrameLocks noChangeAspect="1"/>
            </p:cNvGraphicFramePr>
            <p:nvPr/>
          </p:nvGraphicFramePr>
          <p:xfrm>
            <a:off x="2150534" y="2590800"/>
            <a:ext cx="1138238" cy="438150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117768" name="Equation" r:id="rId4" imgW="520474" imgH="203112" progId="Equation.3">
                    <p:embed/>
                  </p:oleObj>
                </mc:Choice>
                <mc:Fallback>
                  <p:oleObj name="Equation" r:id="rId4" imgW="520474" imgH="203112" progId="Equation.3">
                    <p:embed/>
                    <p:pic>
                      <p:nvPicPr>
                        <p:cNvPr id="0" name="Object 2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5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2150534" y="2590800"/>
                          <a:ext cx="1138238" cy="438150"/>
                        </a:xfrm>
                        <a:prstGeom prst="rect">
                          <a:avLst/>
                        </a:prstGeom>
                        <a:solidFill>
                          <a:schemeClr val="tx1"/>
                        </a:solidFill>
                        <a:ln>
                          <a:noFill/>
                        </a:ln>
                        <a:effectLst/>
                        <a:extLs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chemeClr val="tx1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</p:grpSp>
      <p:sp>
        <p:nvSpPr>
          <p:cNvPr id="117763" name="Rectangle 13"/>
          <p:cNvSpPr>
            <a:spLocks noChangeArrowheads="1"/>
          </p:cNvSpPr>
          <p:nvPr/>
        </p:nvSpPr>
        <p:spPr bwMode="auto">
          <a:xfrm>
            <a:off x="428625" y="685800"/>
            <a:ext cx="7467600" cy="1816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/>
            <a:r>
              <a:rPr lang="en-US" altLang="en-US">
                <a:sym typeface="Symbol" pitchFamily="18" charset="2"/>
              </a:rPr>
              <a:t>Have you seen Taylor Expansions of a Function?</a:t>
            </a:r>
          </a:p>
          <a:p>
            <a:pPr algn="l" eaLnBrk="1" hangingPunct="1"/>
            <a:r>
              <a:rPr lang="en-US" altLang="en-US">
                <a:sym typeface="Symbol" pitchFamily="18" charset="2"/>
              </a:rPr>
              <a:t>They show that functions </a:t>
            </a: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f(x)</a:t>
            </a:r>
            <a:r>
              <a:rPr lang="en-US" altLang="en-US">
                <a:solidFill>
                  <a:schemeClr val="accent1"/>
                </a:solidFill>
                <a:sym typeface="Symbol" pitchFamily="18" charset="2"/>
              </a:rPr>
              <a:t> </a:t>
            </a:r>
            <a:r>
              <a:rPr lang="en-US" altLang="en-US">
                <a:sym typeface="Symbol" pitchFamily="18" charset="2"/>
              </a:rPr>
              <a:t>can be expressed by </a:t>
            </a:r>
            <a:br>
              <a:rPr lang="en-US" altLang="en-US">
                <a:sym typeface="Symbol" pitchFamily="18" charset="2"/>
              </a:rPr>
            </a:br>
            <a:r>
              <a:rPr lang="en-US" altLang="en-US">
                <a:sym typeface="Symbol" pitchFamily="18" charset="2"/>
              </a:rPr>
              <a:t>specifying the coefficients of the polynomial.</a:t>
            </a:r>
          </a:p>
          <a:p>
            <a:pPr lvl="1" algn="l" eaLnBrk="1" hangingPunct="1"/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F(x) = a</a:t>
            </a:r>
            <a:r>
              <a:rPr lang="en-US" altLang="en-US" i="1" baseline="-25000">
                <a:solidFill>
                  <a:schemeClr val="accent1"/>
                </a:solidFill>
              </a:rPr>
              <a:t>0</a:t>
            </a:r>
            <a:r>
              <a:rPr lang="en-US" altLang="en-US" i="1">
                <a:solidFill>
                  <a:schemeClr val="accent1"/>
                </a:solidFill>
              </a:rPr>
              <a:t>+a</a:t>
            </a:r>
            <a:r>
              <a:rPr lang="en-US" altLang="en-US" i="1" baseline="-25000">
                <a:solidFill>
                  <a:schemeClr val="accent1"/>
                </a:solidFill>
              </a:rPr>
              <a:t>1</a:t>
            </a:r>
            <a:r>
              <a:rPr lang="en-US" altLang="en-US" i="1">
                <a:solidFill>
                  <a:schemeClr val="accent1"/>
                </a:solidFill>
              </a:rPr>
              <a:t>x +a</a:t>
            </a:r>
            <a:r>
              <a:rPr lang="en-US" altLang="en-US" i="1" baseline="-25000">
                <a:solidFill>
                  <a:schemeClr val="accent1"/>
                </a:solidFill>
              </a:rPr>
              <a:t>2</a:t>
            </a:r>
            <a:r>
              <a:rPr lang="en-US" altLang="en-US" i="1">
                <a:solidFill>
                  <a:schemeClr val="accent1"/>
                </a:solidFill>
              </a:rPr>
              <a:t>x</a:t>
            </a:r>
            <a:r>
              <a:rPr lang="en-US" altLang="en-US" i="1" baseline="30000">
                <a:solidFill>
                  <a:schemeClr val="accent1"/>
                </a:solidFill>
              </a:rPr>
              <a:t>2</a:t>
            </a:r>
            <a:r>
              <a:rPr lang="en-US" altLang="en-US" i="1">
                <a:solidFill>
                  <a:schemeClr val="accent1"/>
                </a:solidFill>
              </a:rPr>
              <a:t> +a</a:t>
            </a:r>
            <a:r>
              <a:rPr lang="en-US" altLang="en-US" i="1" baseline="-25000">
                <a:solidFill>
                  <a:schemeClr val="accent1"/>
                </a:solidFill>
              </a:rPr>
              <a:t>3</a:t>
            </a:r>
            <a:r>
              <a:rPr lang="en-US" altLang="en-US" i="1">
                <a:solidFill>
                  <a:schemeClr val="accent1"/>
                </a:solidFill>
              </a:rPr>
              <a:t>x</a:t>
            </a:r>
            <a:r>
              <a:rPr lang="en-US" altLang="en-US" i="1" baseline="30000">
                <a:solidFill>
                  <a:schemeClr val="accent1"/>
                </a:solidFill>
              </a:rPr>
              <a:t>3</a:t>
            </a:r>
            <a:r>
              <a:rPr lang="en-US" altLang="en-US" i="1">
                <a:solidFill>
                  <a:schemeClr val="accent1"/>
                </a:solidFill>
              </a:rPr>
              <a:t> + …</a:t>
            </a:r>
          </a:p>
        </p:txBody>
      </p:sp>
      <p:sp>
        <p:nvSpPr>
          <p:cNvPr id="117764" name="Rectangle 54"/>
          <p:cNvSpPr>
            <a:spLocks noChangeArrowheads="1"/>
          </p:cNvSpPr>
          <p:nvPr/>
        </p:nvSpPr>
        <p:spPr bwMode="auto">
          <a:xfrm>
            <a:off x="790575" y="-211138"/>
            <a:ext cx="7772400" cy="11430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4400">
                <a:solidFill>
                  <a:schemeClr val="tx2"/>
                </a:solidFill>
              </a:rPr>
              <a:t>Fourier Transformation </a:t>
            </a:r>
          </a:p>
        </p:txBody>
      </p:sp>
      <p:sp>
        <p:nvSpPr>
          <p:cNvPr id="117765" name="Text Box 215"/>
          <p:cNvSpPr txBox="1">
            <a:spLocks noChangeArrowheads="1"/>
          </p:cNvSpPr>
          <p:nvPr/>
        </p:nvSpPr>
        <p:spPr bwMode="auto">
          <a:xfrm>
            <a:off x="7453313" y="17463"/>
            <a:ext cx="1365250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000">
                <a:solidFill>
                  <a:schemeClr val="tx2"/>
                </a:solidFill>
              </a:rPr>
              <a:t>Polynomial</a:t>
            </a:r>
            <a:br>
              <a:rPr lang="en-US" altLang="en-US" sz="2000">
                <a:solidFill>
                  <a:schemeClr val="tx2"/>
                </a:solidFill>
              </a:rPr>
            </a:br>
            <a:r>
              <a:rPr lang="en-US" altLang="en-US" sz="2000">
                <a:solidFill>
                  <a:schemeClr val="tx2"/>
                </a:solidFill>
              </a:rPr>
              <a:t>Basis</a:t>
            </a:r>
            <a:endParaRPr lang="en-US" altLang="en-US" sz="2000">
              <a:sym typeface="Symbol" pitchFamily="18" charset="2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Text Box 215"/>
          <p:cNvSpPr txBox="1">
            <a:spLocks noChangeArrowheads="1"/>
          </p:cNvSpPr>
          <p:nvPr/>
        </p:nvSpPr>
        <p:spPr bwMode="auto">
          <a:xfrm>
            <a:off x="325438" y="596900"/>
            <a:ext cx="8429625" cy="9540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/>
            <a:r>
              <a:rPr lang="en-US" altLang="en-US">
                <a:solidFill>
                  <a:schemeClr val="tx2"/>
                </a:solidFill>
              </a:rPr>
              <a:t>Change of Basis: </a:t>
            </a:r>
            <a:r>
              <a:rPr lang="en-US" altLang="en-US" i="1">
                <a:solidFill>
                  <a:schemeClr val="accent1"/>
                </a:solidFill>
              </a:rPr>
              <a:t>T</a:t>
            </a:r>
            <a:r>
              <a:rPr lang="en-US" altLang="en-US">
                <a:solidFill>
                  <a:schemeClr val="accent1"/>
                </a:solidFill>
              </a:rPr>
              <a:t>([</a:t>
            </a:r>
            <a:r>
              <a:rPr lang="en-US" altLang="en-US" i="1">
                <a:solidFill>
                  <a:schemeClr val="accent1"/>
                </a:solidFill>
              </a:rPr>
              <a:t>y</a:t>
            </a:r>
            <a:r>
              <a:rPr lang="en-US" altLang="en-US">
                <a:solidFill>
                  <a:schemeClr val="accent1"/>
                </a:solidFill>
              </a:rPr>
              <a:t>[0],</a:t>
            </a:r>
            <a:r>
              <a:rPr lang="en-US" altLang="en-US" i="1">
                <a:solidFill>
                  <a:schemeClr val="accent1"/>
                </a:solidFill>
              </a:rPr>
              <a:t>y</a:t>
            </a:r>
            <a:r>
              <a:rPr lang="en-US" altLang="en-US">
                <a:solidFill>
                  <a:schemeClr val="accent1"/>
                </a:solidFill>
              </a:rPr>
              <a:t>[1],…,</a:t>
            </a:r>
            <a:r>
              <a:rPr lang="en-US" altLang="en-US" i="1">
                <a:solidFill>
                  <a:schemeClr val="accent1"/>
                </a:solidFill>
              </a:rPr>
              <a:t> y</a:t>
            </a:r>
            <a:r>
              <a:rPr lang="en-US" altLang="en-US">
                <a:solidFill>
                  <a:schemeClr val="accent1"/>
                </a:solidFill>
              </a:rPr>
              <a:t>[n-1]]) = [</a:t>
            </a:r>
            <a:r>
              <a:rPr lang="en-US" altLang="en-US" i="1">
                <a:solidFill>
                  <a:schemeClr val="accent1"/>
                </a:solidFill>
              </a:rPr>
              <a:t>a</a:t>
            </a:r>
            <a:r>
              <a:rPr lang="en-US" altLang="en-US" baseline="-25000">
                <a:solidFill>
                  <a:schemeClr val="accent1"/>
                </a:solidFill>
              </a:rPr>
              <a:t>1</a:t>
            </a:r>
            <a:r>
              <a:rPr lang="en-US" altLang="en-US">
                <a:solidFill>
                  <a:schemeClr val="accent1"/>
                </a:solidFill>
              </a:rPr>
              <a:t>,</a:t>
            </a:r>
            <a:r>
              <a:rPr lang="en-US" altLang="en-US" i="1">
                <a:solidFill>
                  <a:schemeClr val="accent1"/>
                </a:solidFill>
              </a:rPr>
              <a:t>a</a:t>
            </a:r>
            <a:r>
              <a:rPr lang="en-US" altLang="en-US" baseline="-25000">
                <a:solidFill>
                  <a:schemeClr val="accent1"/>
                </a:solidFill>
              </a:rPr>
              <a:t>2</a:t>
            </a:r>
            <a:r>
              <a:rPr lang="en-US" altLang="en-US">
                <a:solidFill>
                  <a:schemeClr val="accent1"/>
                </a:solidFill>
              </a:rPr>
              <a:t>,…,</a:t>
            </a:r>
            <a:r>
              <a:rPr lang="en-US" altLang="en-US" i="1">
                <a:solidFill>
                  <a:schemeClr val="accent1"/>
                </a:solidFill>
              </a:rPr>
              <a:t>a</a:t>
            </a:r>
            <a:r>
              <a:rPr lang="en-US" altLang="en-US" baseline="-25000">
                <a:solidFill>
                  <a:schemeClr val="accent1"/>
                </a:solidFill>
              </a:rPr>
              <a:t>n-1</a:t>
            </a:r>
            <a:r>
              <a:rPr lang="en-US" altLang="en-US">
                <a:solidFill>
                  <a:schemeClr val="accent1"/>
                </a:solidFill>
              </a:rPr>
              <a:t>]</a:t>
            </a:r>
            <a:endParaRPr lang="en-US" altLang="en-US" i="1">
              <a:solidFill>
                <a:schemeClr val="accent1"/>
              </a:solidFill>
            </a:endParaRPr>
          </a:p>
          <a:p>
            <a:pPr lvl="1" algn="l" eaLnBrk="1" hangingPunct="1"/>
            <a:r>
              <a:rPr lang="en-US" altLang="en-US">
                <a:sym typeface="Symbol" pitchFamily="18" charset="2"/>
              </a:rPr>
              <a:t>Changes the basis used to describe an object.</a:t>
            </a:r>
          </a:p>
        </p:txBody>
      </p:sp>
      <p:grpSp>
        <p:nvGrpSpPr>
          <p:cNvPr id="2" name="Group 222"/>
          <p:cNvGrpSpPr>
            <a:grpSpLocks/>
          </p:cNvGrpSpPr>
          <p:nvPr/>
        </p:nvGrpSpPr>
        <p:grpSpPr bwMode="auto">
          <a:xfrm>
            <a:off x="1255713" y="2220913"/>
            <a:ext cx="2224087" cy="914400"/>
            <a:chOff x="1255602" y="2220892"/>
            <a:chExt cx="2224197" cy="914108"/>
          </a:xfrm>
        </p:grpSpPr>
        <p:sp>
          <p:nvSpPr>
            <p:cNvPr id="118891" name="Rectangle 65"/>
            <p:cNvSpPr>
              <a:spLocks noChangeArrowheads="1"/>
            </p:cNvSpPr>
            <p:nvPr/>
          </p:nvSpPr>
          <p:spPr bwMode="auto">
            <a:xfrm>
              <a:off x="1255602" y="2220892"/>
              <a:ext cx="803539" cy="7076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2000" i="1">
                  <a:solidFill>
                    <a:schemeClr val="accent1"/>
                  </a:solidFill>
                </a:rPr>
                <a:t>Time </a:t>
              </a:r>
              <a:br>
                <a:rPr lang="en-US" altLang="en-US" sz="2000" i="1">
                  <a:solidFill>
                    <a:schemeClr val="accent1"/>
                  </a:solidFill>
                </a:rPr>
              </a:br>
              <a:r>
                <a:rPr lang="en-US" altLang="en-US" sz="2000" i="1">
                  <a:solidFill>
                    <a:schemeClr val="accent1"/>
                  </a:solidFill>
                </a:rPr>
                <a:t>Basis </a:t>
              </a:r>
              <a:endParaRPr lang="en-CA" altLang="en-US" sz="2000"/>
            </a:p>
          </p:txBody>
        </p:sp>
        <p:grpSp>
          <p:nvGrpSpPr>
            <p:cNvPr id="118892" name="Group 218"/>
            <p:cNvGrpSpPr>
              <a:grpSpLocks/>
            </p:cNvGrpSpPr>
            <p:nvPr/>
          </p:nvGrpSpPr>
          <p:grpSpPr bwMode="auto">
            <a:xfrm>
              <a:off x="2044791" y="2600980"/>
              <a:ext cx="1435008" cy="534020"/>
              <a:chOff x="2044791" y="2600980"/>
              <a:chExt cx="1435008" cy="534020"/>
            </a:xfrm>
          </p:grpSpPr>
          <p:sp>
            <p:nvSpPr>
              <p:cNvPr id="118893" name="Rectangle 54"/>
              <p:cNvSpPr>
                <a:spLocks noChangeArrowheads="1"/>
              </p:cNvSpPr>
              <p:nvPr/>
            </p:nvSpPr>
            <p:spPr bwMode="auto">
              <a:xfrm>
                <a:off x="2044791" y="2600980"/>
                <a:ext cx="1435008" cy="52322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l" eaLnBrk="1" hangingPunct="1"/>
                <a:r>
                  <a:rPr lang="en-US" altLang="en-US">
                    <a:solidFill>
                      <a:schemeClr val="accent1"/>
                    </a:solidFill>
                  </a:rPr>
                  <a:t>=[     ,   ]</a:t>
                </a:r>
              </a:p>
            </p:txBody>
          </p:sp>
          <p:grpSp>
            <p:nvGrpSpPr>
              <p:cNvPr id="118894" name="Group 118"/>
              <p:cNvGrpSpPr>
                <a:grpSpLocks/>
              </p:cNvGrpSpPr>
              <p:nvPr/>
            </p:nvGrpSpPr>
            <p:grpSpPr bwMode="auto">
              <a:xfrm>
                <a:off x="2439645" y="2667000"/>
                <a:ext cx="685800" cy="468000"/>
                <a:chOff x="2439645" y="2667000"/>
                <a:chExt cx="685800" cy="468000"/>
              </a:xfrm>
            </p:grpSpPr>
            <p:sp>
              <p:nvSpPr>
                <p:cNvPr id="118895" name="Line 5"/>
                <p:cNvSpPr>
                  <a:spLocks noChangeShapeType="1"/>
                </p:cNvSpPr>
                <p:nvPr/>
              </p:nvSpPr>
              <p:spPr bwMode="auto">
                <a:xfrm flipH="1" flipV="1">
                  <a:off x="3125444" y="2667000"/>
                  <a:ext cx="1" cy="468000"/>
                </a:xfrm>
                <a:prstGeom prst="line">
                  <a:avLst/>
                </a:prstGeom>
                <a:noFill/>
                <a:ln w="38100">
                  <a:solidFill>
                    <a:srgbClr val="FF00FF"/>
                  </a:solidFill>
                  <a:round/>
                  <a:headEnd/>
                  <a:tailEnd type="triangle" w="med" len="med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en-US"/>
                </a:p>
              </p:txBody>
            </p:sp>
            <p:sp>
              <p:nvSpPr>
                <p:cNvPr id="118896" name="Line 5"/>
                <p:cNvSpPr>
                  <a:spLocks noChangeShapeType="1"/>
                </p:cNvSpPr>
                <p:nvPr/>
              </p:nvSpPr>
              <p:spPr bwMode="auto">
                <a:xfrm rot="5400000" flipH="1" flipV="1">
                  <a:off x="2673644" y="2712399"/>
                  <a:ext cx="1" cy="468000"/>
                </a:xfrm>
                <a:prstGeom prst="line">
                  <a:avLst/>
                </a:prstGeom>
                <a:noFill/>
                <a:ln w="38100">
                  <a:solidFill>
                    <a:srgbClr val="FF00FF"/>
                  </a:solidFill>
                  <a:round/>
                  <a:headEnd/>
                  <a:tailEnd type="triangle" w="med" len="med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en-US"/>
                </a:p>
              </p:txBody>
            </p:sp>
          </p:grpSp>
        </p:grpSp>
      </p:grpSp>
      <p:sp>
        <p:nvSpPr>
          <p:cNvPr id="142392" name="Line 63"/>
          <p:cNvSpPr>
            <a:spLocks noChangeShapeType="1"/>
          </p:cNvSpPr>
          <p:nvPr/>
        </p:nvSpPr>
        <p:spPr bwMode="auto">
          <a:xfrm flipV="1">
            <a:off x="1762125" y="3305175"/>
            <a:ext cx="1371600" cy="914400"/>
          </a:xfrm>
          <a:prstGeom prst="line">
            <a:avLst/>
          </a:prstGeom>
          <a:noFill/>
          <a:ln w="38100">
            <a:solidFill>
              <a:srgbClr val="CC99FF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142393" name="Rectangle 56"/>
          <p:cNvSpPr>
            <a:spLocks noChangeArrowheads="1"/>
          </p:cNvSpPr>
          <p:nvPr/>
        </p:nvSpPr>
        <p:spPr bwMode="auto">
          <a:xfrm>
            <a:off x="1865313" y="3378200"/>
            <a:ext cx="614362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i="1">
                <a:solidFill>
                  <a:schemeClr val="accent1"/>
                </a:solidFill>
              </a:rPr>
              <a:t>f =</a:t>
            </a:r>
          </a:p>
        </p:txBody>
      </p:sp>
      <p:sp>
        <p:nvSpPr>
          <p:cNvPr id="118790" name="Rectangle 54"/>
          <p:cNvSpPr>
            <a:spLocks noChangeArrowheads="1"/>
          </p:cNvSpPr>
          <p:nvPr/>
        </p:nvSpPr>
        <p:spPr bwMode="auto">
          <a:xfrm>
            <a:off x="790575" y="-211138"/>
            <a:ext cx="7772400" cy="11430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4400">
                <a:solidFill>
                  <a:schemeClr val="tx2"/>
                </a:solidFill>
              </a:rPr>
              <a:t>Fourier Transformation </a:t>
            </a:r>
          </a:p>
        </p:txBody>
      </p:sp>
      <p:grpSp>
        <p:nvGrpSpPr>
          <p:cNvPr id="5" name="Group 219"/>
          <p:cNvGrpSpPr>
            <a:grpSpLocks/>
          </p:cNvGrpSpPr>
          <p:nvPr/>
        </p:nvGrpSpPr>
        <p:grpSpPr bwMode="auto">
          <a:xfrm>
            <a:off x="1905000" y="3505200"/>
            <a:ext cx="2330450" cy="1103313"/>
            <a:chOff x="2115423" y="3505200"/>
            <a:chExt cx="2330818" cy="1102844"/>
          </a:xfrm>
        </p:grpSpPr>
        <p:sp>
          <p:nvSpPr>
            <p:cNvPr id="118889" name="Rectangle 26"/>
            <p:cNvSpPr>
              <a:spLocks noChangeArrowheads="1"/>
            </p:cNvSpPr>
            <p:nvPr/>
          </p:nvSpPr>
          <p:spPr bwMode="auto">
            <a:xfrm>
              <a:off x="2115423" y="4207934"/>
              <a:ext cx="1416418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2000" i="1">
                  <a:solidFill>
                    <a:schemeClr val="accent1"/>
                  </a:solidFill>
                </a:rPr>
                <a:t>y</a:t>
              </a:r>
              <a:r>
                <a:rPr lang="en-US" altLang="en-US" sz="2000">
                  <a:solidFill>
                    <a:schemeClr val="accent1"/>
                  </a:solidFill>
                </a:rPr>
                <a:t>[0]</a:t>
              </a:r>
              <a:r>
                <a:rPr lang="en-US" altLang="en-US" sz="2000" i="1">
                  <a:solidFill>
                    <a:schemeClr val="accent1"/>
                  </a:solidFill>
                </a:rPr>
                <a:t>=3</a:t>
              </a:r>
              <a:endParaRPr lang="en-CA" altLang="en-US" sz="2000"/>
            </a:p>
          </p:txBody>
        </p:sp>
        <p:sp>
          <p:nvSpPr>
            <p:cNvPr id="118890" name="Rectangle 26"/>
            <p:cNvSpPr>
              <a:spLocks noChangeArrowheads="1"/>
            </p:cNvSpPr>
            <p:nvPr/>
          </p:nvSpPr>
          <p:spPr bwMode="auto">
            <a:xfrm>
              <a:off x="3158065" y="3505200"/>
              <a:ext cx="1288176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2000" i="1">
                  <a:solidFill>
                    <a:schemeClr val="accent1"/>
                  </a:solidFill>
                </a:rPr>
                <a:t>y</a:t>
              </a:r>
              <a:r>
                <a:rPr lang="en-US" altLang="en-US" sz="2000">
                  <a:solidFill>
                    <a:schemeClr val="accent1"/>
                  </a:solidFill>
                </a:rPr>
                <a:t>[1]</a:t>
              </a:r>
              <a:r>
                <a:rPr lang="en-US" altLang="en-US" sz="2000" i="1">
                  <a:solidFill>
                    <a:schemeClr val="accent1"/>
                  </a:solidFill>
                </a:rPr>
                <a:t>=2</a:t>
              </a:r>
              <a:endParaRPr lang="en-CA" altLang="en-US" sz="2000"/>
            </a:p>
          </p:txBody>
        </p:sp>
      </p:grpSp>
      <p:sp>
        <p:nvSpPr>
          <p:cNvPr id="73" name="Rectangle 54"/>
          <p:cNvSpPr>
            <a:spLocks noChangeArrowheads="1"/>
          </p:cNvSpPr>
          <p:nvPr/>
        </p:nvSpPr>
        <p:spPr bwMode="auto">
          <a:xfrm>
            <a:off x="2024063" y="2176463"/>
            <a:ext cx="1646237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/>
            <a:r>
              <a:rPr lang="en-US" altLang="en-US" i="1">
                <a:solidFill>
                  <a:schemeClr val="accent1"/>
                </a:solidFill>
              </a:rPr>
              <a:t>=</a:t>
            </a:r>
            <a:r>
              <a:rPr lang="en-US" altLang="en-US">
                <a:solidFill>
                  <a:schemeClr val="accent1"/>
                </a:solidFill>
              </a:rPr>
              <a:t>[</a:t>
            </a:r>
            <a:r>
              <a:rPr lang="en-US" altLang="en-US" i="1">
                <a:solidFill>
                  <a:schemeClr val="accent1"/>
                </a:solidFill>
              </a:rPr>
              <a:t>I</a:t>
            </a:r>
            <a:r>
              <a:rPr lang="en-US" altLang="en-US" i="1" baseline="-25000">
                <a:solidFill>
                  <a:schemeClr val="accent1"/>
                </a:solidFill>
              </a:rPr>
              <a:t>0</a:t>
            </a:r>
            <a:r>
              <a:rPr lang="en-US" altLang="en-US" i="1">
                <a:solidFill>
                  <a:schemeClr val="accent1"/>
                </a:solidFill>
              </a:rPr>
              <a:t>,I</a:t>
            </a:r>
            <a:r>
              <a:rPr lang="en-US" altLang="en-US" i="1" baseline="-25000">
                <a:solidFill>
                  <a:schemeClr val="accent1"/>
                </a:solidFill>
              </a:rPr>
              <a:t>1</a:t>
            </a:r>
            <a:r>
              <a:rPr lang="en-US" altLang="en-US" i="1">
                <a:solidFill>
                  <a:schemeClr val="accent1"/>
                </a:solidFill>
              </a:rPr>
              <a:t>,…</a:t>
            </a:r>
            <a:r>
              <a:rPr lang="en-US" altLang="en-US">
                <a:solidFill>
                  <a:schemeClr val="accent1"/>
                </a:solidFill>
              </a:rPr>
              <a:t>]</a:t>
            </a:r>
          </a:p>
        </p:txBody>
      </p:sp>
      <p:sp>
        <p:nvSpPr>
          <p:cNvPr id="75" name="Rectangle 54"/>
          <p:cNvSpPr>
            <a:spLocks noChangeArrowheads="1"/>
          </p:cNvSpPr>
          <p:nvPr/>
        </p:nvSpPr>
        <p:spPr bwMode="auto">
          <a:xfrm>
            <a:off x="2024063" y="2193925"/>
            <a:ext cx="1116012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/>
            <a:r>
              <a:rPr lang="en-US" altLang="en-US" i="1">
                <a:solidFill>
                  <a:schemeClr val="accent1"/>
                </a:solidFill>
              </a:rPr>
              <a:t>=</a:t>
            </a:r>
            <a:r>
              <a:rPr lang="en-US" altLang="en-US">
                <a:solidFill>
                  <a:schemeClr val="accent1"/>
                </a:solidFill>
              </a:rPr>
              <a:t>[</a:t>
            </a:r>
            <a:r>
              <a:rPr lang="en-US" altLang="en-US" i="1">
                <a:solidFill>
                  <a:schemeClr val="accent1"/>
                </a:solidFill>
              </a:rPr>
              <a:t>?,?</a:t>
            </a:r>
            <a:r>
              <a:rPr lang="en-US" altLang="en-US">
                <a:solidFill>
                  <a:schemeClr val="accent1"/>
                </a:solidFill>
              </a:rPr>
              <a:t>]</a:t>
            </a:r>
          </a:p>
        </p:txBody>
      </p:sp>
      <p:grpSp>
        <p:nvGrpSpPr>
          <p:cNvPr id="6" name="Group 114"/>
          <p:cNvGrpSpPr>
            <a:grpSpLocks/>
          </p:cNvGrpSpPr>
          <p:nvPr/>
        </p:nvGrpSpPr>
        <p:grpSpPr bwMode="auto">
          <a:xfrm>
            <a:off x="1779588" y="3327400"/>
            <a:ext cx="1373187" cy="939800"/>
            <a:chOff x="1779246" y="3302001"/>
            <a:chExt cx="1373944" cy="939802"/>
          </a:xfrm>
        </p:grpSpPr>
        <p:sp>
          <p:nvSpPr>
            <p:cNvPr id="118884" name="Line 5"/>
            <p:cNvSpPr>
              <a:spLocks noChangeShapeType="1"/>
            </p:cNvSpPr>
            <p:nvPr/>
          </p:nvSpPr>
          <p:spPr bwMode="auto">
            <a:xfrm rot="5400000" flipH="1" flipV="1">
              <a:off x="2453510" y="4007803"/>
              <a:ext cx="1" cy="468000"/>
            </a:xfrm>
            <a:prstGeom prst="line">
              <a:avLst/>
            </a:prstGeom>
            <a:noFill/>
            <a:ln w="38100">
              <a:solidFill>
                <a:srgbClr val="FF00FF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>
              <a:spAutoFit/>
            </a:bodyPr>
            <a:lstStyle/>
            <a:p>
              <a:endParaRPr lang="en-US"/>
            </a:p>
          </p:txBody>
        </p:sp>
        <p:sp>
          <p:nvSpPr>
            <p:cNvPr id="118885" name="Line 5"/>
            <p:cNvSpPr>
              <a:spLocks noChangeShapeType="1"/>
            </p:cNvSpPr>
            <p:nvPr/>
          </p:nvSpPr>
          <p:spPr bwMode="auto">
            <a:xfrm flipH="1" flipV="1">
              <a:off x="3142378" y="3773799"/>
              <a:ext cx="1" cy="468000"/>
            </a:xfrm>
            <a:prstGeom prst="line">
              <a:avLst/>
            </a:prstGeom>
            <a:noFill/>
            <a:ln w="38100">
              <a:solidFill>
                <a:srgbClr val="FF00FF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>
              <a:spAutoFit/>
            </a:bodyPr>
            <a:lstStyle/>
            <a:p>
              <a:endParaRPr lang="en-US"/>
            </a:p>
          </p:txBody>
        </p:sp>
        <p:sp>
          <p:nvSpPr>
            <p:cNvPr id="118886" name="Line 5"/>
            <p:cNvSpPr>
              <a:spLocks noChangeShapeType="1"/>
            </p:cNvSpPr>
            <p:nvPr/>
          </p:nvSpPr>
          <p:spPr bwMode="auto">
            <a:xfrm rot="5400000" flipH="1" flipV="1">
              <a:off x="2919189" y="4007803"/>
              <a:ext cx="1" cy="468000"/>
            </a:xfrm>
            <a:prstGeom prst="line">
              <a:avLst/>
            </a:prstGeom>
            <a:noFill/>
            <a:ln w="38100">
              <a:solidFill>
                <a:srgbClr val="FF00FF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>
              <a:spAutoFit/>
            </a:bodyPr>
            <a:lstStyle/>
            <a:p>
              <a:endParaRPr lang="en-US"/>
            </a:p>
          </p:txBody>
        </p:sp>
        <p:sp>
          <p:nvSpPr>
            <p:cNvPr id="118887" name="Line 5"/>
            <p:cNvSpPr>
              <a:spLocks noChangeShapeType="1"/>
            </p:cNvSpPr>
            <p:nvPr/>
          </p:nvSpPr>
          <p:spPr bwMode="auto">
            <a:xfrm rot="5400000" flipH="1" flipV="1">
              <a:off x="2013245" y="4007803"/>
              <a:ext cx="1" cy="468000"/>
            </a:xfrm>
            <a:prstGeom prst="line">
              <a:avLst/>
            </a:prstGeom>
            <a:noFill/>
            <a:ln w="38100">
              <a:solidFill>
                <a:srgbClr val="FF00FF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>
              <a:spAutoFit/>
            </a:bodyPr>
            <a:lstStyle/>
            <a:p>
              <a:endParaRPr lang="en-US"/>
            </a:p>
          </p:txBody>
        </p:sp>
        <p:sp>
          <p:nvSpPr>
            <p:cNvPr id="118888" name="Line 5"/>
            <p:cNvSpPr>
              <a:spLocks noChangeShapeType="1"/>
            </p:cNvSpPr>
            <p:nvPr/>
          </p:nvSpPr>
          <p:spPr bwMode="auto">
            <a:xfrm flipH="1" flipV="1">
              <a:off x="3142378" y="3302001"/>
              <a:ext cx="1" cy="468000"/>
            </a:xfrm>
            <a:prstGeom prst="line">
              <a:avLst/>
            </a:prstGeom>
            <a:noFill/>
            <a:ln w="38100">
              <a:solidFill>
                <a:srgbClr val="FF00FF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>
              <a:spAutoFit/>
            </a:bodyPr>
            <a:lstStyle/>
            <a:p>
              <a:endParaRPr lang="en-US"/>
            </a:p>
          </p:txBody>
        </p:sp>
      </p:grpSp>
      <p:grpSp>
        <p:nvGrpSpPr>
          <p:cNvPr id="7" name="Group 216"/>
          <p:cNvGrpSpPr>
            <a:grpSpLocks/>
          </p:cNvGrpSpPr>
          <p:nvPr/>
        </p:nvGrpSpPr>
        <p:grpSpPr bwMode="auto">
          <a:xfrm>
            <a:off x="5262563" y="2057400"/>
            <a:ext cx="3119437" cy="1371600"/>
            <a:chOff x="5105400" y="2362200"/>
            <a:chExt cx="3118943" cy="1371600"/>
          </a:xfrm>
        </p:grpSpPr>
        <p:sp>
          <p:nvSpPr>
            <p:cNvPr id="118828" name="Rectangle 94"/>
            <p:cNvSpPr>
              <a:spLocks noChangeArrowheads="1"/>
            </p:cNvSpPr>
            <p:nvPr/>
          </p:nvSpPr>
          <p:spPr bwMode="auto">
            <a:xfrm>
              <a:off x="5181600" y="2362200"/>
              <a:ext cx="2971800" cy="1371600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18829" name="Rectangle 83"/>
            <p:cNvSpPr>
              <a:spLocks noChangeArrowheads="1"/>
            </p:cNvSpPr>
            <p:nvPr/>
          </p:nvSpPr>
          <p:spPr bwMode="auto">
            <a:xfrm>
              <a:off x="5215090" y="2373868"/>
              <a:ext cx="2921376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1800">
                  <a:solidFill>
                    <a:schemeClr val="bg2"/>
                  </a:solidFill>
                </a:rPr>
                <a:t>The time basis</a:t>
              </a:r>
              <a:endParaRPr lang="en-US" altLang="en-US" sz="1800" i="1" baseline="-25000">
                <a:solidFill>
                  <a:schemeClr val="accent1"/>
                </a:solidFill>
              </a:endParaRPr>
            </a:p>
          </p:txBody>
        </p:sp>
        <p:pic>
          <p:nvPicPr>
            <p:cNvPr id="118830" name="Picture 64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112934" y="3522379"/>
              <a:ext cx="838200" cy="1436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cxnSp>
          <p:nvCxnSpPr>
            <p:cNvPr id="118831" name="Straight Arrow Connector 87"/>
            <p:cNvCxnSpPr>
              <a:cxnSpLocks noChangeShapeType="1"/>
            </p:cNvCxnSpPr>
            <p:nvPr/>
          </p:nvCxnSpPr>
          <p:spPr bwMode="auto">
            <a:xfrm>
              <a:off x="7840133" y="3505200"/>
              <a:ext cx="228600" cy="0"/>
            </a:xfrm>
            <a:prstGeom prst="straightConnector1">
              <a:avLst/>
            </a:prstGeom>
            <a:noFill/>
            <a:ln w="12700" algn="ctr">
              <a:solidFill>
                <a:schemeClr val="bg2"/>
              </a:solidFill>
              <a:round/>
              <a:headEnd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18832" name="TextBox 89"/>
            <p:cNvSpPr txBox="1">
              <a:spLocks noChangeArrowheads="1"/>
            </p:cNvSpPr>
            <p:nvPr/>
          </p:nvSpPr>
          <p:spPr bwMode="auto">
            <a:xfrm>
              <a:off x="7838052" y="3472190"/>
              <a:ext cx="255159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CA" altLang="en-US" sz="1100">
                  <a:solidFill>
                    <a:schemeClr val="bg2"/>
                  </a:solidFill>
                </a:rPr>
                <a:t>x</a:t>
              </a:r>
            </a:p>
          </p:txBody>
        </p:sp>
        <p:sp>
          <p:nvSpPr>
            <p:cNvPr id="118833" name="Rectangle 90"/>
            <p:cNvSpPr>
              <a:spLocks noChangeArrowheads="1"/>
            </p:cNvSpPr>
            <p:nvPr/>
          </p:nvSpPr>
          <p:spPr bwMode="auto">
            <a:xfrm>
              <a:off x="5120629" y="2590800"/>
              <a:ext cx="485953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US" altLang="en-US" sz="1400">
                  <a:solidFill>
                    <a:schemeClr val="bg2"/>
                  </a:solidFill>
                </a:rPr>
                <a:t>I</a:t>
              </a:r>
              <a:r>
                <a:rPr lang="en-US" altLang="en-US" sz="1400" baseline="-25000">
                  <a:solidFill>
                    <a:schemeClr val="bg2"/>
                  </a:solidFill>
                </a:rPr>
                <a:t>j</a:t>
              </a:r>
              <a:r>
                <a:rPr lang="en-US" altLang="en-US" sz="1400">
                  <a:solidFill>
                    <a:schemeClr val="bg2"/>
                  </a:solidFill>
                </a:rPr>
                <a:t>[x]</a:t>
              </a:r>
            </a:p>
          </p:txBody>
        </p:sp>
        <p:sp>
          <p:nvSpPr>
            <p:cNvPr id="118834" name="Rectangle 166"/>
            <p:cNvSpPr>
              <a:spLocks noChangeArrowheads="1"/>
            </p:cNvSpPr>
            <p:nvPr/>
          </p:nvSpPr>
          <p:spPr bwMode="auto">
            <a:xfrm>
              <a:off x="5452526" y="3183460"/>
              <a:ext cx="45719" cy="45719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18835" name="Rectangle 167"/>
            <p:cNvSpPr>
              <a:spLocks noChangeArrowheads="1"/>
            </p:cNvSpPr>
            <p:nvPr/>
          </p:nvSpPr>
          <p:spPr bwMode="auto">
            <a:xfrm>
              <a:off x="5511789" y="3183460"/>
              <a:ext cx="45719" cy="45719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18836" name="Rectangle 168"/>
            <p:cNvSpPr>
              <a:spLocks noChangeArrowheads="1"/>
            </p:cNvSpPr>
            <p:nvPr/>
          </p:nvSpPr>
          <p:spPr bwMode="auto">
            <a:xfrm>
              <a:off x="5571052" y="3183460"/>
              <a:ext cx="45719" cy="45719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18837" name="Rectangle 169"/>
            <p:cNvSpPr>
              <a:spLocks noChangeArrowheads="1"/>
            </p:cNvSpPr>
            <p:nvPr/>
          </p:nvSpPr>
          <p:spPr bwMode="auto">
            <a:xfrm>
              <a:off x="5630315" y="3183460"/>
              <a:ext cx="45719" cy="45719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18838" name="Rectangle 170"/>
            <p:cNvSpPr>
              <a:spLocks noChangeArrowheads="1"/>
            </p:cNvSpPr>
            <p:nvPr/>
          </p:nvSpPr>
          <p:spPr bwMode="auto">
            <a:xfrm>
              <a:off x="5689578" y="3183460"/>
              <a:ext cx="45719" cy="45719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18839" name="Rectangle 171"/>
            <p:cNvSpPr>
              <a:spLocks noChangeArrowheads="1"/>
            </p:cNvSpPr>
            <p:nvPr/>
          </p:nvSpPr>
          <p:spPr bwMode="auto">
            <a:xfrm>
              <a:off x="5748841" y="3183460"/>
              <a:ext cx="45719" cy="45719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18840" name="Rectangle 172"/>
            <p:cNvSpPr>
              <a:spLocks noChangeArrowheads="1"/>
            </p:cNvSpPr>
            <p:nvPr/>
          </p:nvSpPr>
          <p:spPr bwMode="auto">
            <a:xfrm>
              <a:off x="5808104" y="3183460"/>
              <a:ext cx="45719" cy="45719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18841" name="Rectangle 173"/>
            <p:cNvSpPr>
              <a:spLocks noChangeArrowheads="1"/>
            </p:cNvSpPr>
            <p:nvPr/>
          </p:nvSpPr>
          <p:spPr bwMode="auto">
            <a:xfrm>
              <a:off x="5867367" y="3183460"/>
              <a:ext cx="45719" cy="45719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18842" name="Rectangle 174"/>
            <p:cNvSpPr>
              <a:spLocks noChangeArrowheads="1"/>
            </p:cNvSpPr>
            <p:nvPr/>
          </p:nvSpPr>
          <p:spPr bwMode="auto">
            <a:xfrm>
              <a:off x="5926630" y="3183460"/>
              <a:ext cx="45719" cy="45719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18843" name="Rectangle 175"/>
            <p:cNvSpPr>
              <a:spLocks noChangeArrowheads="1"/>
            </p:cNvSpPr>
            <p:nvPr/>
          </p:nvSpPr>
          <p:spPr bwMode="auto">
            <a:xfrm>
              <a:off x="5985893" y="3183460"/>
              <a:ext cx="45719" cy="45719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18844" name="Rectangle 176"/>
            <p:cNvSpPr>
              <a:spLocks noChangeArrowheads="1"/>
            </p:cNvSpPr>
            <p:nvPr/>
          </p:nvSpPr>
          <p:spPr bwMode="auto">
            <a:xfrm>
              <a:off x="6045156" y="3183460"/>
              <a:ext cx="45719" cy="45719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18845" name="Rectangle 177"/>
            <p:cNvSpPr>
              <a:spLocks noChangeArrowheads="1"/>
            </p:cNvSpPr>
            <p:nvPr/>
          </p:nvSpPr>
          <p:spPr bwMode="auto">
            <a:xfrm>
              <a:off x="6104419" y="3183460"/>
              <a:ext cx="45719" cy="45719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18846" name="Rectangle 178"/>
            <p:cNvSpPr>
              <a:spLocks noChangeArrowheads="1"/>
            </p:cNvSpPr>
            <p:nvPr/>
          </p:nvSpPr>
          <p:spPr bwMode="auto">
            <a:xfrm>
              <a:off x="6163682" y="3183460"/>
              <a:ext cx="45719" cy="45719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18847" name="Rectangle 179"/>
            <p:cNvSpPr>
              <a:spLocks noChangeArrowheads="1"/>
            </p:cNvSpPr>
            <p:nvPr/>
          </p:nvSpPr>
          <p:spPr bwMode="auto">
            <a:xfrm>
              <a:off x="6222945" y="3183460"/>
              <a:ext cx="45719" cy="45719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18848" name="Rectangle 180"/>
            <p:cNvSpPr>
              <a:spLocks noChangeArrowheads="1"/>
            </p:cNvSpPr>
            <p:nvPr/>
          </p:nvSpPr>
          <p:spPr bwMode="auto">
            <a:xfrm>
              <a:off x="6282208" y="3183460"/>
              <a:ext cx="45719" cy="45719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18849" name="Rectangle 181"/>
            <p:cNvSpPr>
              <a:spLocks noChangeArrowheads="1"/>
            </p:cNvSpPr>
            <p:nvPr/>
          </p:nvSpPr>
          <p:spPr bwMode="auto">
            <a:xfrm>
              <a:off x="6341471" y="3183460"/>
              <a:ext cx="45719" cy="45719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18850" name="Rectangle 182"/>
            <p:cNvSpPr>
              <a:spLocks noChangeArrowheads="1"/>
            </p:cNvSpPr>
            <p:nvPr/>
          </p:nvSpPr>
          <p:spPr bwMode="auto">
            <a:xfrm>
              <a:off x="6400734" y="3002281"/>
              <a:ext cx="45719" cy="45719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18851" name="Rectangle 183"/>
            <p:cNvSpPr>
              <a:spLocks noChangeArrowheads="1"/>
            </p:cNvSpPr>
            <p:nvPr/>
          </p:nvSpPr>
          <p:spPr bwMode="auto">
            <a:xfrm>
              <a:off x="6459997" y="3183460"/>
              <a:ext cx="45719" cy="45719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18852" name="Rectangle 184"/>
            <p:cNvSpPr>
              <a:spLocks noChangeArrowheads="1"/>
            </p:cNvSpPr>
            <p:nvPr/>
          </p:nvSpPr>
          <p:spPr bwMode="auto">
            <a:xfrm>
              <a:off x="6519260" y="3183460"/>
              <a:ext cx="45719" cy="45719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18853" name="Rectangle 185"/>
            <p:cNvSpPr>
              <a:spLocks noChangeArrowheads="1"/>
            </p:cNvSpPr>
            <p:nvPr/>
          </p:nvSpPr>
          <p:spPr bwMode="auto">
            <a:xfrm>
              <a:off x="6578523" y="3183460"/>
              <a:ext cx="45719" cy="45719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18854" name="Rectangle 186"/>
            <p:cNvSpPr>
              <a:spLocks noChangeArrowheads="1"/>
            </p:cNvSpPr>
            <p:nvPr/>
          </p:nvSpPr>
          <p:spPr bwMode="auto">
            <a:xfrm>
              <a:off x="6637786" y="3183460"/>
              <a:ext cx="45719" cy="45719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18855" name="Rectangle 187"/>
            <p:cNvSpPr>
              <a:spLocks noChangeArrowheads="1"/>
            </p:cNvSpPr>
            <p:nvPr/>
          </p:nvSpPr>
          <p:spPr bwMode="auto">
            <a:xfrm>
              <a:off x="6697049" y="3183460"/>
              <a:ext cx="45719" cy="45719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18856" name="Rectangle 188"/>
            <p:cNvSpPr>
              <a:spLocks noChangeArrowheads="1"/>
            </p:cNvSpPr>
            <p:nvPr/>
          </p:nvSpPr>
          <p:spPr bwMode="auto">
            <a:xfrm>
              <a:off x="6756312" y="3183460"/>
              <a:ext cx="45719" cy="45719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18857" name="Rectangle 189"/>
            <p:cNvSpPr>
              <a:spLocks noChangeArrowheads="1"/>
            </p:cNvSpPr>
            <p:nvPr/>
          </p:nvSpPr>
          <p:spPr bwMode="auto">
            <a:xfrm>
              <a:off x="6815575" y="3183460"/>
              <a:ext cx="45719" cy="45719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18858" name="Rectangle 190"/>
            <p:cNvSpPr>
              <a:spLocks noChangeArrowheads="1"/>
            </p:cNvSpPr>
            <p:nvPr/>
          </p:nvSpPr>
          <p:spPr bwMode="auto">
            <a:xfrm>
              <a:off x="6874838" y="3183460"/>
              <a:ext cx="45719" cy="45719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18859" name="Rectangle 191"/>
            <p:cNvSpPr>
              <a:spLocks noChangeArrowheads="1"/>
            </p:cNvSpPr>
            <p:nvPr/>
          </p:nvSpPr>
          <p:spPr bwMode="auto">
            <a:xfrm>
              <a:off x="6934101" y="3183460"/>
              <a:ext cx="45719" cy="45719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18860" name="Rectangle 192"/>
            <p:cNvSpPr>
              <a:spLocks noChangeArrowheads="1"/>
            </p:cNvSpPr>
            <p:nvPr/>
          </p:nvSpPr>
          <p:spPr bwMode="auto">
            <a:xfrm>
              <a:off x="6993364" y="3183460"/>
              <a:ext cx="45719" cy="45719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18861" name="Rectangle 193"/>
            <p:cNvSpPr>
              <a:spLocks noChangeArrowheads="1"/>
            </p:cNvSpPr>
            <p:nvPr/>
          </p:nvSpPr>
          <p:spPr bwMode="auto">
            <a:xfrm>
              <a:off x="7052627" y="3183460"/>
              <a:ext cx="45719" cy="45719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18862" name="Rectangle 194"/>
            <p:cNvSpPr>
              <a:spLocks noChangeArrowheads="1"/>
            </p:cNvSpPr>
            <p:nvPr/>
          </p:nvSpPr>
          <p:spPr bwMode="auto">
            <a:xfrm>
              <a:off x="7111890" y="3183460"/>
              <a:ext cx="45719" cy="45719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18863" name="Rectangle 195"/>
            <p:cNvSpPr>
              <a:spLocks noChangeArrowheads="1"/>
            </p:cNvSpPr>
            <p:nvPr/>
          </p:nvSpPr>
          <p:spPr bwMode="auto">
            <a:xfrm>
              <a:off x="7171153" y="3183460"/>
              <a:ext cx="45719" cy="45719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18864" name="Rectangle 196"/>
            <p:cNvSpPr>
              <a:spLocks noChangeArrowheads="1"/>
            </p:cNvSpPr>
            <p:nvPr/>
          </p:nvSpPr>
          <p:spPr bwMode="auto">
            <a:xfrm>
              <a:off x="7230416" y="3183460"/>
              <a:ext cx="45719" cy="45719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18865" name="Rectangle 197"/>
            <p:cNvSpPr>
              <a:spLocks noChangeArrowheads="1"/>
            </p:cNvSpPr>
            <p:nvPr/>
          </p:nvSpPr>
          <p:spPr bwMode="auto">
            <a:xfrm>
              <a:off x="7289679" y="3183460"/>
              <a:ext cx="45719" cy="45719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18866" name="Rectangle 198"/>
            <p:cNvSpPr>
              <a:spLocks noChangeArrowheads="1"/>
            </p:cNvSpPr>
            <p:nvPr/>
          </p:nvSpPr>
          <p:spPr bwMode="auto">
            <a:xfrm>
              <a:off x="7348942" y="3183460"/>
              <a:ext cx="45719" cy="45719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18867" name="Rectangle 199"/>
            <p:cNvSpPr>
              <a:spLocks noChangeArrowheads="1"/>
            </p:cNvSpPr>
            <p:nvPr/>
          </p:nvSpPr>
          <p:spPr bwMode="auto">
            <a:xfrm>
              <a:off x="7408205" y="3183460"/>
              <a:ext cx="45719" cy="45719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18868" name="Rectangle 200"/>
            <p:cNvSpPr>
              <a:spLocks noChangeArrowheads="1"/>
            </p:cNvSpPr>
            <p:nvPr/>
          </p:nvSpPr>
          <p:spPr bwMode="auto">
            <a:xfrm>
              <a:off x="7467468" y="3183460"/>
              <a:ext cx="45719" cy="45719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18869" name="Rectangle 201"/>
            <p:cNvSpPr>
              <a:spLocks noChangeArrowheads="1"/>
            </p:cNvSpPr>
            <p:nvPr/>
          </p:nvSpPr>
          <p:spPr bwMode="auto">
            <a:xfrm>
              <a:off x="7526731" y="3183460"/>
              <a:ext cx="45719" cy="45719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18870" name="Rectangle 202"/>
            <p:cNvSpPr>
              <a:spLocks noChangeArrowheads="1"/>
            </p:cNvSpPr>
            <p:nvPr/>
          </p:nvSpPr>
          <p:spPr bwMode="auto">
            <a:xfrm>
              <a:off x="7585994" y="3183460"/>
              <a:ext cx="45719" cy="45719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18871" name="Rectangle 203"/>
            <p:cNvSpPr>
              <a:spLocks noChangeArrowheads="1"/>
            </p:cNvSpPr>
            <p:nvPr/>
          </p:nvSpPr>
          <p:spPr bwMode="auto">
            <a:xfrm>
              <a:off x="7645257" y="3183460"/>
              <a:ext cx="45719" cy="45719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18872" name="Rectangle 204"/>
            <p:cNvSpPr>
              <a:spLocks noChangeArrowheads="1"/>
            </p:cNvSpPr>
            <p:nvPr/>
          </p:nvSpPr>
          <p:spPr bwMode="auto">
            <a:xfrm>
              <a:off x="7704520" y="3183460"/>
              <a:ext cx="45719" cy="45719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18873" name="Rectangle 205"/>
            <p:cNvSpPr>
              <a:spLocks noChangeArrowheads="1"/>
            </p:cNvSpPr>
            <p:nvPr/>
          </p:nvSpPr>
          <p:spPr bwMode="auto">
            <a:xfrm>
              <a:off x="7763783" y="3183460"/>
              <a:ext cx="45719" cy="45719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18874" name="Rectangle 206"/>
            <p:cNvSpPr>
              <a:spLocks noChangeArrowheads="1"/>
            </p:cNvSpPr>
            <p:nvPr/>
          </p:nvSpPr>
          <p:spPr bwMode="auto">
            <a:xfrm>
              <a:off x="7823046" y="3183460"/>
              <a:ext cx="45719" cy="45719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18875" name="Rectangle 207"/>
            <p:cNvSpPr>
              <a:spLocks noChangeArrowheads="1"/>
            </p:cNvSpPr>
            <p:nvPr/>
          </p:nvSpPr>
          <p:spPr bwMode="auto">
            <a:xfrm>
              <a:off x="7882309" y="3183460"/>
              <a:ext cx="45719" cy="45719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18876" name="Rectangle 208"/>
            <p:cNvSpPr>
              <a:spLocks noChangeArrowheads="1"/>
            </p:cNvSpPr>
            <p:nvPr/>
          </p:nvSpPr>
          <p:spPr bwMode="auto">
            <a:xfrm>
              <a:off x="7941572" y="3183460"/>
              <a:ext cx="45719" cy="45719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18877" name="Rectangle 209"/>
            <p:cNvSpPr>
              <a:spLocks noChangeArrowheads="1"/>
            </p:cNvSpPr>
            <p:nvPr/>
          </p:nvSpPr>
          <p:spPr bwMode="auto">
            <a:xfrm>
              <a:off x="8000835" y="3183460"/>
              <a:ext cx="45719" cy="45719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18878" name="Rectangle 210"/>
            <p:cNvSpPr>
              <a:spLocks noChangeArrowheads="1"/>
            </p:cNvSpPr>
            <p:nvPr/>
          </p:nvSpPr>
          <p:spPr bwMode="auto">
            <a:xfrm>
              <a:off x="8060098" y="3183460"/>
              <a:ext cx="45719" cy="45719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18879" name="Rectangle 211"/>
            <p:cNvSpPr>
              <a:spLocks noChangeArrowheads="1"/>
            </p:cNvSpPr>
            <p:nvPr/>
          </p:nvSpPr>
          <p:spPr bwMode="auto">
            <a:xfrm>
              <a:off x="8119361" y="3183460"/>
              <a:ext cx="45719" cy="45719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18880" name="Rectangle 212"/>
            <p:cNvSpPr>
              <a:spLocks noChangeArrowheads="1"/>
            </p:cNvSpPr>
            <p:nvPr/>
          </p:nvSpPr>
          <p:spPr bwMode="auto">
            <a:xfrm>
              <a:off x="8178624" y="2971785"/>
              <a:ext cx="45719" cy="45719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214" name="Rectangle 213"/>
            <p:cNvSpPr/>
            <p:nvPr/>
          </p:nvSpPr>
          <p:spPr>
            <a:xfrm>
              <a:off x="5105400" y="3065463"/>
              <a:ext cx="634899" cy="260350"/>
            </a:xfrm>
            <a:prstGeom prst="rect">
              <a:avLst/>
            </a:prstGeom>
            <a:noFill/>
          </p:spPr>
          <p:txBody>
            <a:bodyPr>
              <a:spAutoFit/>
            </a:bodyPr>
            <a:lstStyle/>
            <a:p>
              <a:pPr algn="l">
                <a:defRPr/>
              </a:pPr>
              <a:r>
                <a:rPr lang="en-US" sz="1050" dirty="0">
                  <a:solidFill>
                    <a:schemeClr val="bg2"/>
                  </a:solidFill>
                </a:rPr>
                <a:t>zero</a:t>
              </a:r>
            </a:p>
          </p:txBody>
        </p:sp>
        <p:sp>
          <p:nvSpPr>
            <p:cNvPr id="215" name="Rectangle 214"/>
            <p:cNvSpPr/>
            <p:nvPr/>
          </p:nvSpPr>
          <p:spPr>
            <a:xfrm>
              <a:off x="5105400" y="2895600"/>
              <a:ext cx="634899" cy="261938"/>
            </a:xfrm>
            <a:prstGeom prst="rect">
              <a:avLst/>
            </a:prstGeom>
            <a:noFill/>
          </p:spPr>
          <p:txBody>
            <a:bodyPr>
              <a:spAutoFit/>
            </a:bodyPr>
            <a:lstStyle/>
            <a:p>
              <a:pPr algn="l">
                <a:defRPr/>
              </a:pPr>
              <a:r>
                <a:rPr lang="en-US" sz="1050" dirty="0">
                  <a:solidFill>
                    <a:schemeClr val="bg2"/>
                  </a:solidFill>
                </a:rPr>
                <a:t>one</a:t>
              </a:r>
            </a:p>
          </p:txBody>
        </p:sp>
        <p:sp>
          <p:nvSpPr>
            <p:cNvPr id="216" name="Rectangle 215"/>
            <p:cNvSpPr/>
            <p:nvPr/>
          </p:nvSpPr>
          <p:spPr>
            <a:xfrm>
              <a:off x="6316470" y="3176588"/>
              <a:ext cx="228564" cy="260350"/>
            </a:xfrm>
            <a:prstGeom prst="rect">
              <a:avLst/>
            </a:prstGeom>
            <a:noFill/>
          </p:spPr>
          <p:txBody>
            <a:bodyPr>
              <a:spAutoFit/>
            </a:bodyPr>
            <a:lstStyle/>
            <a:p>
              <a:pPr algn="l">
                <a:defRPr/>
              </a:pPr>
              <a:r>
                <a:rPr lang="en-US" sz="1050" dirty="0">
                  <a:solidFill>
                    <a:schemeClr val="bg2"/>
                  </a:solidFill>
                </a:rPr>
                <a:t>j</a:t>
              </a:r>
            </a:p>
          </p:txBody>
        </p:sp>
      </p:grpSp>
      <p:sp>
        <p:nvSpPr>
          <p:cNvPr id="218" name="Text Box 215"/>
          <p:cNvSpPr txBox="1">
            <a:spLocks noChangeArrowheads="1"/>
          </p:cNvSpPr>
          <p:nvPr/>
        </p:nvSpPr>
        <p:spPr bwMode="auto">
          <a:xfrm>
            <a:off x="49213" y="1347788"/>
            <a:ext cx="9247187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/>
            <a:r>
              <a:rPr lang="en-US" altLang="en-US">
                <a:solidFill>
                  <a:schemeClr val="accent1"/>
                </a:solidFill>
                <a:latin typeface="Symbol" pitchFamily="18" charset="2"/>
              </a:rPr>
              <a:t> "</a:t>
            </a:r>
            <a:r>
              <a:rPr lang="en-US" altLang="en-US" i="1">
                <a:solidFill>
                  <a:schemeClr val="accent1"/>
                </a:solidFill>
              </a:rPr>
              <a:t>y </a:t>
            </a:r>
            <a:r>
              <a:rPr lang="en-US" altLang="en-US">
                <a:solidFill>
                  <a:schemeClr val="accent1"/>
                </a:solidFill>
                <a:latin typeface="Symbol" pitchFamily="18" charset="2"/>
              </a:rPr>
              <a:t>$</a:t>
            </a:r>
            <a:r>
              <a:rPr lang="en-US" altLang="en-US">
                <a:solidFill>
                  <a:schemeClr val="accent1"/>
                </a:solidFill>
              </a:rPr>
              <a:t>[</a:t>
            </a:r>
            <a:r>
              <a:rPr lang="en-US" altLang="en-US" i="1">
                <a:solidFill>
                  <a:schemeClr val="accent1"/>
                </a:solidFill>
              </a:rPr>
              <a:t>y</a:t>
            </a:r>
            <a:r>
              <a:rPr lang="en-US" altLang="en-US">
                <a:solidFill>
                  <a:schemeClr val="accent1"/>
                </a:solidFill>
              </a:rPr>
              <a:t>[0]</a:t>
            </a:r>
            <a:r>
              <a:rPr lang="en-US" altLang="en-US" i="1">
                <a:solidFill>
                  <a:schemeClr val="accent1"/>
                </a:solidFill>
              </a:rPr>
              <a:t>,y</a:t>
            </a:r>
            <a:r>
              <a:rPr lang="en-US" altLang="en-US">
                <a:solidFill>
                  <a:schemeClr val="accent1"/>
                </a:solidFill>
              </a:rPr>
              <a:t>[1]</a:t>
            </a:r>
            <a:r>
              <a:rPr lang="en-US" altLang="en-US" i="1">
                <a:solidFill>
                  <a:schemeClr val="accent1"/>
                </a:solidFill>
              </a:rPr>
              <a:t>,…,y</a:t>
            </a:r>
            <a:r>
              <a:rPr lang="en-US" altLang="en-US">
                <a:solidFill>
                  <a:schemeClr val="accent1"/>
                </a:solidFill>
              </a:rPr>
              <a:t>[n-1]],</a:t>
            </a:r>
            <a:r>
              <a:rPr lang="en-US" altLang="en-US" i="1">
                <a:solidFill>
                  <a:schemeClr val="accent1"/>
                </a:solidFill>
              </a:rPr>
              <a:t>  </a:t>
            </a:r>
            <a:r>
              <a:rPr lang="en-US" altLang="en-US">
                <a:sym typeface="Symbol" pitchFamily="18" charset="2"/>
              </a:rPr>
              <a:t> </a:t>
            </a: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y = </a:t>
            </a:r>
            <a:r>
              <a:rPr lang="en-US" altLang="en-US" i="1">
                <a:solidFill>
                  <a:schemeClr val="accent1"/>
                </a:solidFill>
              </a:rPr>
              <a:t>y</a:t>
            </a:r>
            <a:r>
              <a:rPr lang="en-US" altLang="en-US">
                <a:solidFill>
                  <a:schemeClr val="accent1"/>
                </a:solidFill>
              </a:rPr>
              <a:t>[0]</a:t>
            </a:r>
            <a:r>
              <a:rPr lang="en-US" altLang="en-US" i="1">
                <a:solidFill>
                  <a:schemeClr val="accent1"/>
                </a:solidFill>
              </a:rPr>
              <a:t>I</a:t>
            </a:r>
            <a:r>
              <a:rPr lang="en-US" altLang="en-US" i="1" baseline="-25000">
                <a:solidFill>
                  <a:schemeClr val="accent1"/>
                </a:solidFill>
              </a:rPr>
              <a:t>0 </a:t>
            </a:r>
            <a:r>
              <a:rPr lang="en-US" altLang="en-US" i="1">
                <a:solidFill>
                  <a:schemeClr val="accent1"/>
                </a:solidFill>
              </a:rPr>
              <a:t>+y</a:t>
            </a:r>
            <a:r>
              <a:rPr lang="en-US" altLang="en-US">
                <a:solidFill>
                  <a:schemeClr val="accent1"/>
                </a:solidFill>
              </a:rPr>
              <a:t>[1]</a:t>
            </a:r>
            <a:r>
              <a:rPr lang="en-US" altLang="en-US" i="1">
                <a:solidFill>
                  <a:schemeClr val="accent1"/>
                </a:solidFill>
              </a:rPr>
              <a:t>I</a:t>
            </a:r>
            <a:r>
              <a:rPr lang="en-US" altLang="en-US" i="1" baseline="-25000">
                <a:solidFill>
                  <a:schemeClr val="accent1"/>
                </a:solidFill>
              </a:rPr>
              <a:t>1</a:t>
            </a:r>
            <a:r>
              <a:rPr lang="en-US" altLang="en-US" i="1">
                <a:solidFill>
                  <a:schemeClr val="accent1"/>
                </a:solidFill>
              </a:rPr>
              <a:t>  </a:t>
            </a:r>
            <a:r>
              <a:rPr lang="en-US" altLang="en-US" sz="1400" i="1">
                <a:solidFill>
                  <a:schemeClr val="accent1"/>
                </a:solidFill>
              </a:rPr>
              <a:t> </a:t>
            </a:r>
            <a:r>
              <a:rPr lang="en-US" altLang="en-US" i="1">
                <a:solidFill>
                  <a:schemeClr val="accent1"/>
                </a:solidFill>
              </a:rPr>
              <a:t>+… + y</a:t>
            </a:r>
            <a:r>
              <a:rPr lang="en-US" altLang="en-US">
                <a:solidFill>
                  <a:schemeClr val="accent1"/>
                </a:solidFill>
              </a:rPr>
              <a:t>[</a:t>
            </a:r>
            <a:r>
              <a:rPr lang="en-US" altLang="en-US" i="1">
                <a:solidFill>
                  <a:schemeClr val="accent1"/>
                </a:solidFill>
              </a:rPr>
              <a:t>n</a:t>
            </a:r>
            <a:r>
              <a:rPr lang="en-US" altLang="en-US">
                <a:solidFill>
                  <a:schemeClr val="accent1"/>
                </a:solidFill>
              </a:rPr>
              <a:t>-1]</a:t>
            </a:r>
            <a:r>
              <a:rPr lang="en-US" altLang="en-US" i="1">
                <a:solidFill>
                  <a:schemeClr val="accent1"/>
                </a:solidFill>
              </a:rPr>
              <a:t>I</a:t>
            </a:r>
            <a:r>
              <a:rPr lang="en-US" altLang="en-US" i="1" baseline="-25000">
                <a:solidFill>
                  <a:schemeClr val="accent1"/>
                </a:solidFill>
              </a:rPr>
              <a:t>n-1</a:t>
            </a:r>
            <a:endParaRPr lang="en-US" altLang="en-US">
              <a:sym typeface="Symbol" pitchFamily="18" charset="2"/>
            </a:endParaRPr>
          </a:p>
        </p:txBody>
      </p:sp>
      <p:sp>
        <p:nvSpPr>
          <p:cNvPr id="118797" name="Text Box 215"/>
          <p:cNvSpPr txBox="1">
            <a:spLocks noChangeArrowheads="1"/>
          </p:cNvSpPr>
          <p:nvPr/>
        </p:nvSpPr>
        <p:spPr bwMode="auto">
          <a:xfrm>
            <a:off x="7453313" y="17463"/>
            <a:ext cx="1365250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000">
                <a:solidFill>
                  <a:schemeClr val="tx2"/>
                </a:solidFill>
              </a:rPr>
              <a:t>Polynomial</a:t>
            </a:r>
            <a:br>
              <a:rPr lang="en-US" altLang="en-US" sz="2000">
                <a:solidFill>
                  <a:schemeClr val="tx2"/>
                </a:solidFill>
              </a:rPr>
            </a:br>
            <a:r>
              <a:rPr lang="en-US" altLang="en-US" sz="2000">
                <a:solidFill>
                  <a:schemeClr val="tx2"/>
                </a:solidFill>
              </a:rPr>
              <a:t>Basis</a:t>
            </a:r>
            <a:endParaRPr lang="en-US" altLang="en-US" sz="2000">
              <a:sym typeface="Symbol" pitchFamily="18" charset="2"/>
            </a:endParaRPr>
          </a:p>
        </p:txBody>
      </p:sp>
      <p:grpSp>
        <p:nvGrpSpPr>
          <p:cNvPr id="8" name="Group 94"/>
          <p:cNvGrpSpPr>
            <a:grpSpLocks/>
          </p:cNvGrpSpPr>
          <p:nvPr/>
        </p:nvGrpSpPr>
        <p:grpSpPr bwMode="auto">
          <a:xfrm>
            <a:off x="1320800" y="4953000"/>
            <a:ext cx="3098800" cy="1657350"/>
            <a:chOff x="1320461" y="4953000"/>
            <a:chExt cx="3099139" cy="1656821"/>
          </a:xfrm>
        </p:grpSpPr>
        <p:sp>
          <p:nvSpPr>
            <p:cNvPr id="118802" name="Rectangle 56"/>
            <p:cNvSpPr>
              <a:spLocks noChangeArrowheads="1"/>
            </p:cNvSpPr>
            <p:nvPr/>
          </p:nvSpPr>
          <p:spPr bwMode="auto">
            <a:xfrm>
              <a:off x="1320461" y="4953000"/>
              <a:ext cx="1981200" cy="369483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US" altLang="en-US" sz="1800">
                  <a:solidFill>
                    <a:schemeClr val="bg2"/>
                  </a:solidFill>
                </a:rPr>
                <a:t>A discrete function</a:t>
              </a:r>
            </a:p>
          </p:txBody>
        </p:sp>
        <p:grpSp>
          <p:nvGrpSpPr>
            <p:cNvPr id="118803" name="Group 32"/>
            <p:cNvGrpSpPr>
              <a:grpSpLocks/>
            </p:cNvGrpSpPr>
            <p:nvPr/>
          </p:nvGrpSpPr>
          <p:grpSpPr bwMode="auto">
            <a:xfrm>
              <a:off x="1320461" y="5327073"/>
              <a:ext cx="3099139" cy="1282748"/>
              <a:chOff x="838200" y="3505200"/>
              <a:chExt cx="6582242" cy="3126698"/>
            </a:xfrm>
          </p:grpSpPr>
          <p:sp>
            <p:nvSpPr>
              <p:cNvPr id="118804" name="Rectangle 97"/>
              <p:cNvSpPr>
                <a:spLocks noChangeArrowheads="1"/>
              </p:cNvSpPr>
              <p:nvPr/>
            </p:nvSpPr>
            <p:spPr bwMode="auto">
              <a:xfrm>
                <a:off x="838200" y="3505200"/>
                <a:ext cx="6480000" cy="2971800"/>
              </a:xfrm>
              <a:prstGeom prst="rect">
                <a:avLst/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CA" altLang="en-US"/>
              </a:p>
            </p:txBody>
          </p:sp>
          <p:grpSp>
            <p:nvGrpSpPr>
              <p:cNvPr id="118805" name="Group 6"/>
              <p:cNvGrpSpPr>
                <a:grpSpLocks/>
              </p:cNvGrpSpPr>
              <p:nvPr/>
            </p:nvGrpSpPr>
            <p:grpSpPr bwMode="auto">
              <a:xfrm>
                <a:off x="990601" y="4114803"/>
                <a:ext cx="6172200" cy="1905002"/>
                <a:chOff x="624" y="1632"/>
                <a:chExt cx="3888" cy="1200"/>
              </a:xfrm>
            </p:grpSpPr>
            <p:sp>
              <p:nvSpPr>
                <p:cNvPr id="118826" name="Line 7"/>
                <p:cNvSpPr>
                  <a:spLocks noChangeShapeType="1"/>
                </p:cNvSpPr>
                <p:nvPr/>
              </p:nvSpPr>
              <p:spPr bwMode="auto">
                <a:xfrm>
                  <a:off x="624" y="1632"/>
                  <a:ext cx="0" cy="1200"/>
                </a:xfrm>
                <a:prstGeom prst="line">
                  <a:avLst/>
                </a:prstGeom>
                <a:noFill/>
                <a:ln w="254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en-US"/>
                </a:p>
              </p:txBody>
            </p:sp>
            <p:sp>
              <p:nvSpPr>
                <p:cNvPr id="118827" name="Line 8"/>
                <p:cNvSpPr>
                  <a:spLocks noChangeShapeType="1"/>
                </p:cNvSpPr>
                <p:nvPr/>
              </p:nvSpPr>
              <p:spPr bwMode="auto">
                <a:xfrm>
                  <a:off x="624" y="2832"/>
                  <a:ext cx="3888" cy="0"/>
                </a:xfrm>
                <a:prstGeom prst="line">
                  <a:avLst/>
                </a:prstGeom>
                <a:noFill/>
                <a:ln w="254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en-US"/>
                </a:p>
              </p:txBody>
            </p:sp>
          </p:grpSp>
          <p:sp>
            <p:nvSpPr>
              <p:cNvPr id="118806" name="Text Box 215"/>
              <p:cNvSpPr txBox="1">
                <a:spLocks noChangeArrowheads="1"/>
              </p:cNvSpPr>
              <p:nvPr/>
            </p:nvSpPr>
            <p:spPr bwMode="auto">
              <a:xfrm>
                <a:off x="6858001" y="5881692"/>
                <a:ext cx="562441" cy="75020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l" eaLnBrk="1" hangingPunct="1"/>
                <a:r>
                  <a:rPr lang="en-US" altLang="en-US" sz="1400" i="1">
                    <a:solidFill>
                      <a:schemeClr val="bg2"/>
                    </a:solidFill>
                  </a:rPr>
                  <a:t>x</a:t>
                </a:r>
                <a:endParaRPr lang="en-US" altLang="en-US" sz="1400">
                  <a:solidFill>
                    <a:schemeClr val="bg2"/>
                  </a:solidFill>
                  <a:sym typeface="Symbol" pitchFamily="18" charset="2"/>
                </a:endParaRPr>
              </a:p>
            </p:txBody>
          </p:sp>
          <p:sp>
            <p:nvSpPr>
              <p:cNvPr id="118807" name="Oval 11"/>
              <p:cNvSpPr>
                <a:spLocks noChangeArrowheads="1"/>
              </p:cNvSpPr>
              <p:nvPr/>
            </p:nvSpPr>
            <p:spPr bwMode="auto">
              <a:xfrm>
                <a:off x="1176338" y="5345117"/>
                <a:ext cx="76200" cy="76200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CA" altLang="en-US"/>
              </a:p>
            </p:txBody>
          </p:sp>
          <p:sp>
            <p:nvSpPr>
              <p:cNvPr id="118808" name="Oval 12"/>
              <p:cNvSpPr>
                <a:spLocks noChangeArrowheads="1"/>
              </p:cNvSpPr>
              <p:nvPr/>
            </p:nvSpPr>
            <p:spPr bwMode="auto">
              <a:xfrm>
                <a:off x="1492251" y="4984754"/>
                <a:ext cx="76200" cy="76200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CA" altLang="en-US"/>
              </a:p>
            </p:txBody>
          </p:sp>
          <p:sp>
            <p:nvSpPr>
              <p:cNvPr id="118809" name="Oval 13"/>
              <p:cNvSpPr>
                <a:spLocks noChangeArrowheads="1"/>
              </p:cNvSpPr>
              <p:nvPr/>
            </p:nvSpPr>
            <p:spPr bwMode="auto">
              <a:xfrm>
                <a:off x="1871663" y="4768854"/>
                <a:ext cx="76200" cy="76200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CA" altLang="en-US"/>
              </a:p>
            </p:txBody>
          </p:sp>
          <p:sp>
            <p:nvSpPr>
              <p:cNvPr id="118810" name="Oval 14"/>
              <p:cNvSpPr>
                <a:spLocks noChangeArrowheads="1"/>
              </p:cNvSpPr>
              <p:nvPr/>
            </p:nvSpPr>
            <p:spPr bwMode="auto">
              <a:xfrm>
                <a:off x="2209801" y="4778379"/>
                <a:ext cx="76200" cy="76200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CA" altLang="en-US"/>
              </a:p>
            </p:txBody>
          </p:sp>
          <p:sp>
            <p:nvSpPr>
              <p:cNvPr id="118811" name="Oval 15"/>
              <p:cNvSpPr>
                <a:spLocks noChangeArrowheads="1"/>
              </p:cNvSpPr>
              <p:nvPr/>
            </p:nvSpPr>
            <p:spPr bwMode="auto">
              <a:xfrm>
                <a:off x="2590801" y="5029204"/>
                <a:ext cx="76200" cy="76200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CA" altLang="en-US"/>
              </a:p>
            </p:txBody>
          </p:sp>
          <p:sp>
            <p:nvSpPr>
              <p:cNvPr id="118812" name="Oval 16"/>
              <p:cNvSpPr>
                <a:spLocks noChangeArrowheads="1"/>
              </p:cNvSpPr>
              <p:nvPr/>
            </p:nvSpPr>
            <p:spPr bwMode="auto">
              <a:xfrm>
                <a:off x="2973388" y="5300667"/>
                <a:ext cx="76200" cy="76200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CA" altLang="en-US"/>
              </a:p>
            </p:txBody>
          </p:sp>
          <p:sp>
            <p:nvSpPr>
              <p:cNvPr id="118813" name="Oval 17"/>
              <p:cNvSpPr>
                <a:spLocks noChangeArrowheads="1"/>
              </p:cNvSpPr>
              <p:nvPr/>
            </p:nvSpPr>
            <p:spPr bwMode="auto">
              <a:xfrm>
                <a:off x="3309938" y="5475292"/>
                <a:ext cx="76200" cy="76200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CA" altLang="en-US"/>
              </a:p>
            </p:txBody>
          </p:sp>
          <p:sp>
            <p:nvSpPr>
              <p:cNvPr id="118814" name="Oval 18"/>
              <p:cNvSpPr>
                <a:spLocks noChangeArrowheads="1"/>
              </p:cNvSpPr>
              <p:nvPr/>
            </p:nvSpPr>
            <p:spPr bwMode="auto">
              <a:xfrm>
                <a:off x="3703638" y="5508630"/>
                <a:ext cx="76200" cy="76200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CA" altLang="en-US"/>
              </a:p>
            </p:txBody>
          </p:sp>
          <p:sp>
            <p:nvSpPr>
              <p:cNvPr id="118815" name="Oval 19"/>
              <p:cNvSpPr>
                <a:spLocks noChangeArrowheads="1"/>
              </p:cNvSpPr>
              <p:nvPr/>
            </p:nvSpPr>
            <p:spPr bwMode="auto">
              <a:xfrm>
                <a:off x="4019551" y="5421317"/>
                <a:ext cx="76200" cy="76200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CA" altLang="en-US"/>
              </a:p>
            </p:txBody>
          </p:sp>
          <p:sp>
            <p:nvSpPr>
              <p:cNvPr id="118816" name="Oval 20"/>
              <p:cNvSpPr>
                <a:spLocks noChangeArrowheads="1"/>
              </p:cNvSpPr>
              <p:nvPr/>
            </p:nvSpPr>
            <p:spPr bwMode="auto">
              <a:xfrm>
                <a:off x="4335463" y="5257805"/>
                <a:ext cx="76200" cy="76200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CA" altLang="en-US"/>
              </a:p>
            </p:txBody>
          </p:sp>
          <p:sp>
            <p:nvSpPr>
              <p:cNvPr id="118817" name="Oval 21"/>
              <p:cNvSpPr>
                <a:spLocks noChangeArrowheads="1"/>
              </p:cNvSpPr>
              <p:nvPr/>
            </p:nvSpPr>
            <p:spPr bwMode="auto">
              <a:xfrm>
                <a:off x="4651376" y="5073654"/>
                <a:ext cx="76200" cy="76200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CA" altLang="en-US"/>
              </a:p>
            </p:txBody>
          </p:sp>
          <p:sp>
            <p:nvSpPr>
              <p:cNvPr id="118818" name="Oval 22"/>
              <p:cNvSpPr>
                <a:spLocks noChangeArrowheads="1"/>
              </p:cNvSpPr>
              <p:nvPr/>
            </p:nvSpPr>
            <p:spPr bwMode="auto">
              <a:xfrm>
                <a:off x="4967288" y="4856167"/>
                <a:ext cx="76200" cy="76200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CA" altLang="en-US"/>
              </a:p>
            </p:txBody>
          </p:sp>
          <p:sp>
            <p:nvSpPr>
              <p:cNvPr id="118819" name="Oval 23"/>
              <p:cNvSpPr>
                <a:spLocks noChangeArrowheads="1"/>
              </p:cNvSpPr>
              <p:nvPr/>
            </p:nvSpPr>
            <p:spPr bwMode="auto">
              <a:xfrm>
                <a:off x="5283201" y="4638679"/>
                <a:ext cx="76200" cy="76200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CA" altLang="en-US"/>
              </a:p>
            </p:txBody>
          </p:sp>
          <p:sp>
            <p:nvSpPr>
              <p:cNvPr id="118820" name="Oval 24"/>
              <p:cNvSpPr>
                <a:spLocks noChangeArrowheads="1"/>
              </p:cNvSpPr>
              <p:nvPr/>
            </p:nvSpPr>
            <p:spPr bwMode="auto">
              <a:xfrm>
                <a:off x="5599113" y="4440241"/>
                <a:ext cx="76200" cy="76200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CA" altLang="en-US"/>
              </a:p>
            </p:txBody>
          </p:sp>
          <p:sp>
            <p:nvSpPr>
              <p:cNvPr id="118821" name="Oval 25"/>
              <p:cNvSpPr>
                <a:spLocks noChangeArrowheads="1"/>
              </p:cNvSpPr>
              <p:nvPr/>
            </p:nvSpPr>
            <p:spPr bwMode="auto">
              <a:xfrm>
                <a:off x="5915026" y="4252916"/>
                <a:ext cx="76200" cy="76200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CA" altLang="en-US"/>
              </a:p>
            </p:txBody>
          </p:sp>
          <p:sp>
            <p:nvSpPr>
              <p:cNvPr id="118822" name="Oval 26"/>
              <p:cNvSpPr>
                <a:spLocks noChangeArrowheads="1"/>
              </p:cNvSpPr>
              <p:nvPr/>
            </p:nvSpPr>
            <p:spPr bwMode="auto">
              <a:xfrm>
                <a:off x="6230938" y="4121154"/>
                <a:ext cx="76200" cy="76200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CA" altLang="en-US"/>
              </a:p>
            </p:txBody>
          </p:sp>
          <p:sp>
            <p:nvSpPr>
              <p:cNvPr id="118823" name="Oval 27"/>
              <p:cNvSpPr>
                <a:spLocks noChangeArrowheads="1"/>
              </p:cNvSpPr>
              <p:nvPr/>
            </p:nvSpPr>
            <p:spPr bwMode="auto">
              <a:xfrm>
                <a:off x="6546851" y="4078291"/>
                <a:ext cx="76200" cy="76200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CA" altLang="en-US"/>
              </a:p>
            </p:txBody>
          </p:sp>
          <p:sp>
            <p:nvSpPr>
              <p:cNvPr id="118824" name="Oval 28"/>
              <p:cNvSpPr>
                <a:spLocks noChangeArrowheads="1"/>
              </p:cNvSpPr>
              <p:nvPr/>
            </p:nvSpPr>
            <p:spPr bwMode="auto">
              <a:xfrm>
                <a:off x="6862763" y="4116391"/>
                <a:ext cx="76200" cy="76200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CA" altLang="en-US"/>
              </a:p>
            </p:txBody>
          </p:sp>
          <p:sp>
            <p:nvSpPr>
              <p:cNvPr id="118825" name="Rectangle 30"/>
              <p:cNvSpPr>
                <a:spLocks noChangeArrowheads="1"/>
              </p:cNvSpPr>
              <p:nvPr/>
            </p:nvSpPr>
            <p:spPr bwMode="auto">
              <a:xfrm>
                <a:off x="1223578" y="3581401"/>
                <a:ext cx="919926" cy="75020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r>
                  <a:rPr lang="en-US" altLang="en-US" sz="1400" i="1">
                    <a:solidFill>
                      <a:schemeClr val="bg2"/>
                    </a:solidFill>
                    <a:sym typeface="Symbol" pitchFamily="18" charset="2"/>
                  </a:rPr>
                  <a:t>f(x)</a:t>
                </a:r>
              </a:p>
            </p:txBody>
          </p:sp>
        </p:grpSp>
      </p:grpSp>
      <p:sp>
        <p:nvSpPr>
          <p:cNvPr id="122" name="Rectangle 31"/>
          <p:cNvSpPr>
            <a:spLocks noChangeArrowheads="1"/>
          </p:cNvSpPr>
          <p:nvPr/>
        </p:nvSpPr>
        <p:spPr bwMode="auto">
          <a:xfrm>
            <a:off x="4868863" y="3730625"/>
            <a:ext cx="3786187" cy="9540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lvl="1" algn="l" eaLnBrk="1" hangingPunct="1"/>
            <a:r>
              <a:rPr lang="en-US" altLang="en-US"/>
              <a:t>the value </a:t>
            </a:r>
            <a:r>
              <a:rPr lang="en-US" altLang="en-US" i="1">
                <a:solidFill>
                  <a:schemeClr val="accent1"/>
                </a:solidFill>
              </a:rPr>
              <a:t>f(j)</a:t>
            </a:r>
            <a:r>
              <a:rPr lang="en-US" altLang="en-US"/>
              <a:t> </a:t>
            </a:r>
            <a:br>
              <a:rPr lang="en-US" altLang="en-US"/>
            </a:br>
            <a:r>
              <a:rPr lang="en-US" altLang="en-US"/>
              <a:t>of the function at </a:t>
            </a:r>
            <a:r>
              <a:rPr lang="en-US" altLang="en-US" i="1">
                <a:solidFill>
                  <a:schemeClr val="accent1"/>
                </a:solidFill>
              </a:rPr>
              <a:t>x=j</a:t>
            </a:r>
            <a:r>
              <a:rPr lang="en-US" altLang="en-US"/>
              <a:t>.</a:t>
            </a:r>
          </a:p>
        </p:txBody>
      </p:sp>
      <p:sp>
        <p:nvSpPr>
          <p:cNvPr id="123" name="Rectangle 122"/>
          <p:cNvSpPr>
            <a:spLocks noChangeArrowheads="1"/>
          </p:cNvSpPr>
          <p:nvPr/>
        </p:nvSpPr>
        <p:spPr bwMode="auto">
          <a:xfrm>
            <a:off x="4414838" y="3733800"/>
            <a:ext cx="995362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>
                <a:solidFill>
                  <a:schemeClr val="accent1"/>
                </a:solidFill>
              </a:rPr>
              <a:t>y[</a:t>
            </a:r>
            <a:r>
              <a:rPr lang="en-US" altLang="en-US" i="1">
                <a:solidFill>
                  <a:schemeClr val="accent1"/>
                </a:solidFill>
              </a:rPr>
              <a:t>j</a:t>
            </a:r>
            <a:r>
              <a:rPr lang="en-US" altLang="en-US">
                <a:solidFill>
                  <a:schemeClr val="accent1"/>
                </a:solidFill>
              </a:rPr>
              <a:t>] =</a:t>
            </a:r>
            <a:endParaRPr lang="en-CA" altLang="en-US"/>
          </a:p>
        </p:txBody>
      </p:sp>
      <p:sp>
        <p:nvSpPr>
          <p:cNvPr id="124" name="Rectangle 31"/>
          <p:cNvSpPr>
            <a:spLocks noChangeArrowheads="1"/>
          </p:cNvSpPr>
          <p:nvPr/>
        </p:nvSpPr>
        <p:spPr bwMode="auto">
          <a:xfrm>
            <a:off x="4724400" y="4760913"/>
            <a:ext cx="3786188" cy="9540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lvl="1" algn="l" eaLnBrk="1" hangingPunct="1"/>
            <a:r>
              <a:rPr lang="en-US" altLang="en-US"/>
              <a:t>the value </a:t>
            </a:r>
            <a:r>
              <a:rPr lang="en-US" altLang="en-US" i="1">
                <a:solidFill>
                  <a:schemeClr val="accent1"/>
                </a:solidFill>
              </a:rPr>
              <a:t>f(j)</a:t>
            </a:r>
            <a:r>
              <a:rPr lang="en-US" altLang="en-US"/>
              <a:t> </a:t>
            </a:r>
            <a:br>
              <a:rPr lang="en-US" altLang="en-US"/>
            </a:br>
            <a:r>
              <a:rPr lang="en-US" altLang="en-US"/>
              <a:t>of the function at </a:t>
            </a:r>
            <a:r>
              <a:rPr lang="en-US" altLang="en-US" i="1">
                <a:solidFill>
                  <a:schemeClr val="accent1"/>
                </a:solidFill>
              </a:rPr>
              <a:t>x=j</a:t>
            </a:r>
            <a:r>
              <a:rPr lang="en-US" altLang="en-US"/>
              <a:t>.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3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423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423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3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4239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4239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 nodeType="clickPar">
                      <p:stCondLst>
                        <p:cond delay="indefinite"/>
                      </p:stCondLst>
                      <p:childTnLst>
                        <p:par>
                          <p:cTn id="1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 nodeType="clickPar">
                      <p:stCondLst>
                        <p:cond delay="indefinite"/>
                      </p:stCondLst>
                      <p:childTnLst>
                        <p:par>
                          <p:cTn id="3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7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 nodeType="clickPar">
                      <p:stCondLst>
                        <p:cond delay="indefinite"/>
                      </p:stCondLst>
                      <p:childTnLst>
                        <p:par>
                          <p:cTn id="4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9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2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2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 nodeType="clickPar">
                      <p:stCondLst>
                        <p:cond delay="indefinite"/>
                      </p:stCondLst>
                      <p:childTnLst>
                        <p:par>
                          <p:cTn id="5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5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1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1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 nodeType="clickPar">
                      <p:stCondLst>
                        <p:cond delay="indefinite"/>
                      </p:stCondLst>
                      <p:childTnLst>
                        <p:par>
                          <p:cTn id="6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1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5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 nodeType="clickPar">
                      <p:stCondLst>
                        <p:cond delay="indefinite"/>
                      </p:stCondLst>
                      <p:childTnLst>
                        <p:par>
                          <p:cTn id="6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7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9" dur="500" fill="hold"/>
                                        <p:tgtEl>
                                          <p:spTgt spid="1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0" dur="500" fill="hold"/>
                                        <p:tgtEl>
                                          <p:spTgt spid="1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2392" grpId="0" animBg="1"/>
      <p:bldP spid="142393" grpId="0"/>
      <p:bldP spid="73" grpId="0"/>
      <p:bldP spid="75" grpId="0"/>
      <p:bldP spid="75" grpId="1"/>
      <p:bldP spid="218" grpId="0"/>
      <p:bldP spid="122" grpId="0"/>
      <p:bldP spid="123" grpId="0"/>
      <p:bldP spid="124" grpId="0"/>
    </p:bldLst>
  </p:timing>
</p:sld>
</file>

<file path=ppt/slides/slide1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810" name="Rectangle 54"/>
          <p:cNvSpPr>
            <a:spLocks noChangeArrowheads="1"/>
          </p:cNvSpPr>
          <p:nvPr/>
        </p:nvSpPr>
        <p:spPr bwMode="auto">
          <a:xfrm>
            <a:off x="685800" y="-228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4400">
                <a:solidFill>
                  <a:schemeClr val="tx2"/>
                </a:solidFill>
              </a:rPr>
              <a:t>Fourier Transformation </a:t>
            </a:r>
          </a:p>
        </p:txBody>
      </p:sp>
      <p:sp>
        <p:nvSpPr>
          <p:cNvPr id="112643" name="Text Box 215"/>
          <p:cNvSpPr txBox="1">
            <a:spLocks noChangeArrowheads="1"/>
          </p:cNvSpPr>
          <p:nvPr/>
        </p:nvSpPr>
        <p:spPr bwMode="auto">
          <a:xfrm>
            <a:off x="304800" y="2362200"/>
            <a:ext cx="3192463" cy="138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>
                <a:sym typeface="Symbol" pitchFamily="18" charset="2"/>
              </a:rPr>
              <a:t>Instead of evaluating</a:t>
            </a:r>
            <a:br>
              <a:rPr lang="en-US" altLang="en-US">
                <a:sym typeface="Symbol" pitchFamily="18" charset="2"/>
              </a:rPr>
            </a:br>
            <a:r>
              <a:rPr lang="en-US" altLang="en-US">
                <a:sym typeface="Symbol" pitchFamily="18" charset="2"/>
              </a:rPr>
              <a:t>the polynomials on</a:t>
            </a:r>
            <a:br>
              <a:rPr lang="en-US" altLang="en-US">
                <a:sym typeface="Symbol" pitchFamily="18" charset="2"/>
              </a:rPr>
            </a:br>
            <a:r>
              <a:rPr lang="en-US" altLang="en-US" i="1">
                <a:sym typeface="Symbol" pitchFamily="18" charset="2"/>
              </a:rPr>
              <a:t>j </a:t>
            </a:r>
            <a:r>
              <a:rPr lang="en-US" altLang="en-US">
                <a:sym typeface="Symbol" pitchFamily="18" charset="2"/>
              </a:rPr>
              <a:t>= 0, 1, 2,…, </a:t>
            </a:r>
            <a:r>
              <a:rPr lang="en-US" altLang="en-US" i="1">
                <a:sym typeface="Symbol" pitchFamily="18" charset="2"/>
              </a:rPr>
              <a:t>n</a:t>
            </a:r>
            <a:r>
              <a:rPr lang="en-US" altLang="en-US">
                <a:sym typeface="Symbol" pitchFamily="18" charset="2"/>
              </a:rPr>
              <a:t>-1</a:t>
            </a:r>
          </a:p>
        </p:txBody>
      </p:sp>
      <p:sp>
        <p:nvSpPr>
          <p:cNvPr id="12" name="Text Box 215"/>
          <p:cNvSpPr txBox="1">
            <a:spLocks noChangeArrowheads="1"/>
          </p:cNvSpPr>
          <p:nvPr/>
        </p:nvSpPr>
        <p:spPr bwMode="auto">
          <a:xfrm>
            <a:off x="681038" y="3886200"/>
            <a:ext cx="2578100" cy="138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>
                <a:sym typeface="Symbol" pitchFamily="18" charset="2"/>
              </a:rPr>
              <a:t>We evaluate</a:t>
            </a:r>
            <a:br>
              <a:rPr lang="en-US" altLang="en-US">
                <a:sym typeface="Symbol" pitchFamily="18" charset="2"/>
              </a:rPr>
            </a:br>
            <a:r>
              <a:rPr lang="en-US" altLang="en-US">
                <a:sym typeface="Symbol" pitchFamily="18" charset="2"/>
              </a:rPr>
              <a:t>them on</a:t>
            </a:r>
            <a:br>
              <a:rPr lang="en-US" altLang="en-US">
                <a:sym typeface="Symbol" pitchFamily="18" charset="2"/>
              </a:rPr>
            </a:br>
            <a:r>
              <a:rPr lang="en-US" altLang="en-US" i="1">
                <a:sym typeface="Symbol" pitchFamily="18" charset="2"/>
              </a:rPr>
              <a:t>x</a:t>
            </a:r>
            <a:r>
              <a:rPr lang="en-US" altLang="en-US" baseline="-25000">
                <a:sym typeface="Symbol" pitchFamily="18" charset="2"/>
              </a:rPr>
              <a:t>0</a:t>
            </a:r>
            <a:r>
              <a:rPr lang="en-US" altLang="en-US">
                <a:sym typeface="Symbol" pitchFamily="18" charset="2"/>
              </a:rPr>
              <a:t>, </a:t>
            </a:r>
            <a:r>
              <a:rPr lang="en-US" altLang="en-US" i="1">
                <a:sym typeface="Symbol" pitchFamily="18" charset="2"/>
              </a:rPr>
              <a:t>x</a:t>
            </a:r>
            <a:r>
              <a:rPr lang="en-US" altLang="en-US" baseline="-25000">
                <a:sym typeface="Symbol" pitchFamily="18" charset="2"/>
              </a:rPr>
              <a:t>1</a:t>
            </a:r>
            <a:r>
              <a:rPr lang="en-US" altLang="en-US">
                <a:sym typeface="Symbol" pitchFamily="18" charset="2"/>
              </a:rPr>
              <a:t>,</a:t>
            </a:r>
            <a:r>
              <a:rPr lang="en-US" altLang="en-US" i="1">
                <a:sym typeface="Symbol" pitchFamily="18" charset="2"/>
              </a:rPr>
              <a:t> x</a:t>
            </a:r>
            <a:r>
              <a:rPr lang="en-US" altLang="en-US" baseline="-25000">
                <a:sym typeface="Symbol" pitchFamily="18" charset="2"/>
              </a:rPr>
              <a:t>2</a:t>
            </a:r>
            <a:r>
              <a:rPr lang="en-US" altLang="en-US">
                <a:sym typeface="Symbol" pitchFamily="18" charset="2"/>
              </a:rPr>
              <a:t>,</a:t>
            </a:r>
            <a:r>
              <a:rPr lang="en-US" altLang="en-US" i="1">
                <a:sym typeface="Symbol" pitchFamily="18" charset="2"/>
              </a:rPr>
              <a:t> </a:t>
            </a:r>
            <a:r>
              <a:rPr lang="en-US" altLang="en-US">
                <a:sym typeface="Symbol" pitchFamily="18" charset="2"/>
              </a:rPr>
              <a:t>…, </a:t>
            </a:r>
            <a:r>
              <a:rPr lang="en-US" altLang="en-US" i="1">
                <a:sym typeface="Symbol" pitchFamily="18" charset="2"/>
              </a:rPr>
              <a:t>x</a:t>
            </a:r>
            <a:r>
              <a:rPr lang="en-US" altLang="en-US" i="1" baseline="-25000">
                <a:sym typeface="Symbol" pitchFamily="18" charset="2"/>
              </a:rPr>
              <a:t>n</a:t>
            </a:r>
            <a:r>
              <a:rPr lang="en-US" altLang="en-US" baseline="-25000">
                <a:sym typeface="Symbol" pitchFamily="18" charset="2"/>
              </a:rPr>
              <a:t>-1</a:t>
            </a:r>
            <a:endParaRPr lang="en-US" altLang="en-US">
              <a:sym typeface="Symbol" pitchFamily="18" charset="2"/>
            </a:endParaRPr>
          </a:p>
        </p:txBody>
      </p:sp>
      <p:sp>
        <p:nvSpPr>
          <p:cNvPr id="24" name="Text Box 215"/>
          <p:cNvSpPr txBox="1">
            <a:spLocks noChangeArrowheads="1"/>
          </p:cNvSpPr>
          <p:nvPr/>
        </p:nvSpPr>
        <p:spPr bwMode="auto">
          <a:xfrm>
            <a:off x="488950" y="5321300"/>
            <a:ext cx="3101975" cy="9540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>
                <a:sym typeface="Symbol" pitchFamily="18" charset="2"/>
              </a:rPr>
              <a:t>These </a:t>
            </a:r>
            <a:r>
              <a:rPr lang="en-US" altLang="en-US" i="1">
                <a:sym typeface="Symbol" pitchFamily="18" charset="2"/>
              </a:rPr>
              <a:t>x</a:t>
            </a:r>
            <a:r>
              <a:rPr lang="en-US" altLang="en-US" baseline="-25000">
                <a:sym typeface="Symbol" pitchFamily="18" charset="2"/>
              </a:rPr>
              <a:t>j </a:t>
            </a:r>
            <a:r>
              <a:rPr lang="en-US" altLang="en-US">
                <a:sym typeface="Symbol" pitchFamily="18" charset="2"/>
              </a:rPr>
              <a:t>are </a:t>
            </a:r>
            <a:br>
              <a:rPr lang="en-US" altLang="en-US">
                <a:sym typeface="Symbol" pitchFamily="18" charset="2"/>
              </a:rPr>
            </a:br>
            <a:r>
              <a:rPr lang="en-US" altLang="en-US">
                <a:sym typeface="Symbol" pitchFamily="18" charset="2"/>
              </a:rPr>
              <a:t>special fixed values.</a:t>
            </a:r>
          </a:p>
        </p:txBody>
      </p:sp>
      <p:sp>
        <p:nvSpPr>
          <p:cNvPr id="25" name="Text Box 215"/>
          <p:cNvSpPr txBox="1">
            <a:spLocks noChangeArrowheads="1"/>
          </p:cNvSpPr>
          <p:nvPr/>
        </p:nvSpPr>
        <p:spPr bwMode="auto">
          <a:xfrm>
            <a:off x="381000" y="6324600"/>
            <a:ext cx="3387725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>
                <a:sym typeface="Symbol" pitchFamily="18" charset="2"/>
              </a:rPr>
              <a:t>Later we set </a:t>
            </a:r>
            <a:r>
              <a:rPr lang="en-US" altLang="en-US" i="1">
                <a:sym typeface="Symbol" pitchFamily="18" charset="2"/>
              </a:rPr>
              <a:t>x</a:t>
            </a:r>
            <a:r>
              <a:rPr lang="en-US" altLang="en-US" baseline="-25000">
                <a:sym typeface="Symbol" pitchFamily="18" charset="2"/>
              </a:rPr>
              <a:t>j </a:t>
            </a:r>
            <a:r>
              <a:rPr lang="en-US" altLang="en-US">
                <a:sym typeface="Symbol" pitchFamily="18" charset="2"/>
              </a:rPr>
              <a:t>= e</a:t>
            </a:r>
            <a:r>
              <a:rPr lang="en-US" altLang="en-US" baseline="30000">
                <a:sym typeface="Symbol" pitchFamily="18" charset="2"/>
              </a:rPr>
              <a:t>2i j/</a:t>
            </a:r>
            <a:r>
              <a:rPr lang="en-US" altLang="en-US" i="1" baseline="30000">
                <a:sym typeface="Symbol" pitchFamily="18" charset="2"/>
              </a:rPr>
              <a:t>n</a:t>
            </a:r>
          </a:p>
        </p:txBody>
      </p:sp>
      <p:sp>
        <p:nvSpPr>
          <p:cNvPr id="119815" name="Text Box 215"/>
          <p:cNvSpPr txBox="1">
            <a:spLocks noChangeArrowheads="1"/>
          </p:cNvSpPr>
          <p:nvPr/>
        </p:nvSpPr>
        <p:spPr bwMode="auto">
          <a:xfrm>
            <a:off x="7453313" y="17463"/>
            <a:ext cx="1365250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000">
                <a:solidFill>
                  <a:schemeClr val="tx2"/>
                </a:solidFill>
              </a:rPr>
              <a:t>Polynomial</a:t>
            </a:r>
            <a:br>
              <a:rPr lang="en-US" altLang="en-US" sz="2000">
                <a:solidFill>
                  <a:schemeClr val="tx2"/>
                </a:solidFill>
              </a:rPr>
            </a:br>
            <a:r>
              <a:rPr lang="en-US" altLang="en-US" sz="2000">
                <a:solidFill>
                  <a:schemeClr val="tx2"/>
                </a:solidFill>
              </a:rPr>
              <a:t>Basis</a:t>
            </a:r>
            <a:endParaRPr lang="en-US" altLang="en-US" sz="2000">
              <a:sym typeface="Symbol" pitchFamily="18" charset="2"/>
            </a:endParaRPr>
          </a:p>
        </p:txBody>
      </p:sp>
      <p:sp>
        <p:nvSpPr>
          <p:cNvPr id="119816" name="Rectangle 31"/>
          <p:cNvSpPr>
            <a:spLocks noChangeArrowheads="1"/>
          </p:cNvSpPr>
          <p:nvPr/>
        </p:nvSpPr>
        <p:spPr bwMode="auto">
          <a:xfrm>
            <a:off x="4868863" y="3730625"/>
            <a:ext cx="3786187" cy="9540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lvl="1" algn="l" eaLnBrk="1" hangingPunct="1"/>
            <a:r>
              <a:rPr lang="en-US" altLang="en-US"/>
              <a:t>the value </a:t>
            </a:r>
            <a:r>
              <a:rPr lang="en-US" altLang="en-US" i="1">
                <a:solidFill>
                  <a:schemeClr val="accent1"/>
                </a:solidFill>
              </a:rPr>
              <a:t>f(j)</a:t>
            </a:r>
            <a:r>
              <a:rPr lang="en-US" altLang="en-US"/>
              <a:t> </a:t>
            </a:r>
            <a:br>
              <a:rPr lang="en-US" altLang="en-US"/>
            </a:br>
            <a:r>
              <a:rPr lang="en-US" altLang="en-US"/>
              <a:t>of the function at </a:t>
            </a:r>
            <a:r>
              <a:rPr lang="en-US" altLang="en-US" i="1">
                <a:solidFill>
                  <a:schemeClr val="accent1"/>
                </a:solidFill>
              </a:rPr>
              <a:t>x=j</a:t>
            </a:r>
            <a:r>
              <a:rPr lang="en-US" altLang="en-US"/>
              <a:t>.</a:t>
            </a:r>
          </a:p>
        </p:txBody>
      </p:sp>
      <p:sp>
        <p:nvSpPr>
          <p:cNvPr id="119817" name="Rectangle 14"/>
          <p:cNvSpPr>
            <a:spLocks noChangeArrowheads="1"/>
          </p:cNvSpPr>
          <p:nvPr/>
        </p:nvSpPr>
        <p:spPr bwMode="auto">
          <a:xfrm>
            <a:off x="4414838" y="3733800"/>
            <a:ext cx="995362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>
                <a:solidFill>
                  <a:schemeClr val="accent1"/>
                </a:solidFill>
              </a:rPr>
              <a:t>y[</a:t>
            </a:r>
            <a:r>
              <a:rPr lang="en-US" altLang="en-US" i="1">
                <a:solidFill>
                  <a:schemeClr val="accent1"/>
                </a:solidFill>
              </a:rPr>
              <a:t>j</a:t>
            </a:r>
            <a:r>
              <a:rPr lang="en-US" altLang="en-US">
                <a:solidFill>
                  <a:schemeClr val="accent1"/>
                </a:solidFill>
              </a:rPr>
              <a:t>] =</a:t>
            </a:r>
            <a:endParaRPr lang="en-CA" altLang="en-US"/>
          </a:p>
        </p:txBody>
      </p:sp>
      <p:sp>
        <p:nvSpPr>
          <p:cNvPr id="119818" name="Rectangle 31"/>
          <p:cNvSpPr>
            <a:spLocks noChangeArrowheads="1"/>
          </p:cNvSpPr>
          <p:nvPr/>
        </p:nvSpPr>
        <p:spPr bwMode="auto">
          <a:xfrm>
            <a:off x="4724400" y="4760913"/>
            <a:ext cx="3786188" cy="9540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lvl="1" algn="l" eaLnBrk="1" hangingPunct="1"/>
            <a:r>
              <a:rPr lang="en-US" altLang="en-US"/>
              <a:t>the value </a:t>
            </a:r>
            <a:r>
              <a:rPr lang="en-US" altLang="en-US" i="1">
                <a:solidFill>
                  <a:schemeClr val="accent1"/>
                </a:solidFill>
              </a:rPr>
              <a:t>f(j)</a:t>
            </a:r>
            <a:r>
              <a:rPr lang="en-US" altLang="en-US"/>
              <a:t> </a:t>
            </a:r>
            <a:br>
              <a:rPr lang="en-US" altLang="en-US"/>
            </a:br>
            <a:r>
              <a:rPr lang="en-US" altLang="en-US"/>
              <a:t>of the function at </a:t>
            </a:r>
            <a:r>
              <a:rPr lang="en-US" altLang="en-US" i="1">
                <a:solidFill>
                  <a:schemeClr val="accent1"/>
                </a:solidFill>
              </a:rPr>
              <a:t>x=j</a:t>
            </a:r>
            <a:r>
              <a:rPr lang="en-US" altLang="en-US"/>
              <a:t>.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6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126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126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2643" grpId="0"/>
      <p:bldP spid="12" grpId="0"/>
      <p:bldP spid="24" grpId="0"/>
      <p:bldP spid="25" grpId="0"/>
    </p:bldLst>
  </p:timing>
</p:sld>
</file>

<file path=ppt/slides/slide1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834" name="Text Box 215"/>
          <p:cNvSpPr txBox="1">
            <a:spLocks noChangeArrowheads="1"/>
          </p:cNvSpPr>
          <p:nvPr/>
        </p:nvSpPr>
        <p:spPr bwMode="auto">
          <a:xfrm>
            <a:off x="325438" y="596900"/>
            <a:ext cx="8429625" cy="9540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/>
            <a:r>
              <a:rPr lang="en-US" altLang="en-US">
                <a:solidFill>
                  <a:schemeClr val="tx2"/>
                </a:solidFill>
              </a:rPr>
              <a:t>Change of Basis: </a:t>
            </a:r>
            <a:r>
              <a:rPr lang="en-US" altLang="en-US" i="1">
                <a:solidFill>
                  <a:schemeClr val="accent1"/>
                </a:solidFill>
              </a:rPr>
              <a:t>T</a:t>
            </a:r>
            <a:r>
              <a:rPr lang="en-US" altLang="en-US">
                <a:solidFill>
                  <a:schemeClr val="accent1"/>
                </a:solidFill>
              </a:rPr>
              <a:t>([</a:t>
            </a:r>
            <a:r>
              <a:rPr lang="en-US" altLang="en-US" i="1">
                <a:solidFill>
                  <a:schemeClr val="accent1"/>
                </a:solidFill>
              </a:rPr>
              <a:t>y</a:t>
            </a:r>
            <a:r>
              <a:rPr lang="en-US" altLang="en-US">
                <a:solidFill>
                  <a:schemeClr val="accent1"/>
                </a:solidFill>
              </a:rPr>
              <a:t>[0],</a:t>
            </a:r>
            <a:r>
              <a:rPr lang="en-US" altLang="en-US" i="1">
                <a:solidFill>
                  <a:schemeClr val="accent1"/>
                </a:solidFill>
              </a:rPr>
              <a:t>y</a:t>
            </a:r>
            <a:r>
              <a:rPr lang="en-US" altLang="en-US">
                <a:solidFill>
                  <a:schemeClr val="accent1"/>
                </a:solidFill>
              </a:rPr>
              <a:t>[1],…,</a:t>
            </a:r>
            <a:r>
              <a:rPr lang="en-US" altLang="en-US" i="1">
                <a:solidFill>
                  <a:schemeClr val="accent1"/>
                </a:solidFill>
              </a:rPr>
              <a:t> y</a:t>
            </a:r>
            <a:r>
              <a:rPr lang="en-US" altLang="en-US">
                <a:solidFill>
                  <a:schemeClr val="accent1"/>
                </a:solidFill>
              </a:rPr>
              <a:t>[n-1]]) = [</a:t>
            </a:r>
            <a:r>
              <a:rPr lang="en-US" altLang="en-US" i="1">
                <a:solidFill>
                  <a:schemeClr val="accent1"/>
                </a:solidFill>
              </a:rPr>
              <a:t>a</a:t>
            </a:r>
            <a:r>
              <a:rPr lang="en-US" altLang="en-US" baseline="-25000">
                <a:solidFill>
                  <a:schemeClr val="accent1"/>
                </a:solidFill>
              </a:rPr>
              <a:t>1</a:t>
            </a:r>
            <a:r>
              <a:rPr lang="en-US" altLang="en-US">
                <a:solidFill>
                  <a:schemeClr val="accent1"/>
                </a:solidFill>
              </a:rPr>
              <a:t>,</a:t>
            </a:r>
            <a:r>
              <a:rPr lang="en-US" altLang="en-US" i="1">
                <a:solidFill>
                  <a:schemeClr val="accent1"/>
                </a:solidFill>
              </a:rPr>
              <a:t>a</a:t>
            </a:r>
            <a:r>
              <a:rPr lang="en-US" altLang="en-US" baseline="-25000">
                <a:solidFill>
                  <a:schemeClr val="accent1"/>
                </a:solidFill>
              </a:rPr>
              <a:t>2</a:t>
            </a:r>
            <a:r>
              <a:rPr lang="en-US" altLang="en-US">
                <a:solidFill>
                  <a:schemeClr val="accent1"/>
                </a:solidFill>
              </a:rPr>
              <a:t>,…,</a:t>
            </a:r>
            <a:r>
              <a:rPr lang="en-US" altLang="en-US" i="1">
                <a:solidFill>
                  <a:schemeClr val="accent1"/>
                </a:solidFill>
              </a:rPr>
              <a:t>a</a:t>
            </a:r>
            <a:r>
              <a:rPr lang="en-US" altLang="en-US" baseline="-25000">
                <a:solidFill>
                  <a:schemeClr val="accent1"/>
                </a:solidFill>
              </a:rPr>
              <a:t>n-1</a:t>
            </a:r>
            <a:r>
              <a:rPr lang="en-US" altLang="en-US">
                <a:solidFill>
                  <a:schemeClr val="accent1"/>
                </a:solidFill>
              </a:rPr>
              <a:t>]</a:t>
            </a:r>
            <a:endParaRPr lang="en-US" altLang="en-US" i="1">
              <a:solidFill>
                <a:schemeClr val="accent1"/>
              </a:solidFill>
            </a:endParaRPr>
          </a:p>
          <a:p>
            <a:pPr lvl="1" algn="l" eaLnBrk="1" hangingPunct="1"/>
            <a:r>
              <a:rPr lang="en-US" altLang="en-US">
                <a:sym typeface="Symbol" pitchFamily="18" charset="2"/>
              </a:rPr>
              <a:t>Changes the basis used to describe an object.</a:t>
            </a:r>
          </a:p>
        </p:txBody>
      </p:sp>
      <p:grpSp>
        <p:nvGrpSpPr>
          <p:cNvPr id="120835" name="Group 222"/>
          <p:cNvGrpSpPr>
            <a:grpSpLocks/>
          </p:cNvGrpSpPr>
          <p:nvPr/>
        </p:nvGrpSpPr>
        <p:grpSpPr bwMode="auto">
          <a:xfrm>
            <a:off x="1255713" y="2220913"/>
            <a:ext cx="2224087" cy="914400"/>
            <a:chOff x="1255602" y="2220892"/>
            <a:chExt cx="2224197" cy="914108"/>
          </a:xfrm>
        </p:grpSpPr>
        <p:sp>
          <p:nvSpPr>
            <p:cNvPr id="120940" name="Rectangle 65"/>
            <p:cNvSpPr>
              <a:spLocks noChangeArrowheads="1"/>
            </p:cNvSpPr>
            <p:nvPr/>
          </p:nvSpPr>
          <p:spPr bwMode="auto">
            <a:xfrm>
              <a:off x="1255602" y="2220892"/>
              <a:ext cx="803539" cy="7076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2000" i="1">
                  <a:solidFill>
                    <a:schemeClr val="accent1"/>
                  </a:solidFill>
                </a:rPr>
                <a:t>Time </a:t>
              </a:r>
              <a:br>
                <a:rPr lang="en-US" altLang="en-US" sz="2000" i="1">
                  <a:solidFill>
                    <a:schemeClr val="accent1"/>
                  </a:solidFill>
                </a:rPr>
              </a:br>
              <a:r>
                <a:rPr lang="en-US" altLang="en-US" sz="2000" i="1">
                  <a:solidFill>
                    <a:schemeClr val="accent1"/>
                  </a:solidFill>
                </a:rPr>
                <a:t>Basis </a:t>
              </a:r>
              <a:endParaRPr lang="en-CA" altLang="en-US" sz="2000"/>
            </a:p>
          </p:txBody>
        </p:sp>
        <p:grpSp>
          <p:nvGrpSpPr>
            <p:cNvPr id="120941" name="Group 218"/>
            <p:cNvGrpSpPr>
              <a:grpSpLocks/>
            </p:cNvGrpSpPr>
            <p:nvPr/>
          </p:nvGrpSpPr>
          <p:grpSpPr bwMode="auto">
            <a:xfrm>
              <a:off x="2044791" y="2600980"/>
              <a:ext cx="1435008" cy="534020"/>
              <a:chOff x="2044791" y="2600980"/>
              <a:chExt cx="1435008" cy="534020"/>
            </a:xfrm>
          </p:grpSpPr>
          <p:sp>
            <p:nvSpPr>
              <p:cNvPr id="120942" name="Rectangle 54"/>
              <p:cNvSpPr>
                <a:spLocks noChangeArrowheads="1"/>
              </p:cNvSpPr>
              <p:nvPr/>
            </p:nvSpPr>
            <p:spPr bwMode="auto">
              <a:xfrm>
                <a:off x="2044791" y="2600980"/>
                <a:ext cx="1435008" cy="52322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l" eaLnBrk="1" hangingPunct="1"/>
                <a:r>
                  <a:rPr lang="en-US" altLang="en-US">
                    <a:solidFill>
                      <a:schemeClr val="accent1"/>
                    </a:solidFill>
                  </a:rPr>
                  <a:t>=[     ,   ]</a:t>
                </a:r>
              </a:p>
            </p:txBody>
          </p:sp>
          <p:grpSp>
            <p:nvGrpSpPr>
              <p:cNvPr id="120943" name="Group 118"/>
              <p:cNvGrpSpPr>
                <a:grpSpLocks/>
              </p:cNvGrpSpPr>
              <p:nvPr/>
            </p:nvGrpSpPr>
            <p:grpSpPr bwMode="auto">
              <a:xfrm>
                <a:off x="2439645" y="2667000"/>
                <a:ext cx="685800" cy="468000"/>
                <a:chOff x="2439645" y="2667000"/>
                <a:chExt cx="685800" cy="468000"/>
              </a:xfrm>
            </p:grpSpPr>
            <p:sp>
              <p:nvSpPr>
                <p:cNvPr id="120944" name="Line 5"/>
                <p:cNvSpPr>
                  <a:spLocks noChangeShapeType="1"/>
                </p:cNvSpPr>
                <p:nvPr/>
              </p:nvSpPr>
              <p:spPr bwMode="auto">
                <a:xfrm flipH="1" flipV="1">
                  <a:off x="3125444" y="2667000"/>
                  <a:ext cx="1" cy="468000"/>
                </a:xfrm>
                <a:prstGeom prst="line">
                  <a:avLst/>
                </a:prstGeom>
                <a:noFill/>
                <a:ln w="38100">
                  <a:solidFill>
                    <a:srgbClr val="FF00FF"/>
                  </a:solidFill>
                  <a:round/>
                  <a:headEnd/>
                  <a:tailEnd type="triangle" w="med" len="med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en-US"/>
                </a:p>
              </p:txBody>
            </p:sp>
            <p:sp>
              <p:nvSpPr>
                <p:cNvPr id="120945" name="Line 5"/>
                <p:cNvSpPr>
                  <a:spLocks noChangeShapeType="1"/>
                </p:cNvSpPr>
                <p:nvPr/>
              </p:nvSpPr>
              <p:spPr bwMode="auto">
                <a:xfrm rot="5400000" flipH="1" flipV="1">
                  <a:off x="2673644" y="2712399"/>
                  <a:ext cx="1" cy="468000"/>
                </a:xfrm>
                <a:prstGeom prst="line">
                  <a:avLst/>
                </a:prstGeom>
                <a:noFill/>
                <a:ln w="38100">
                  <a:solidFill>
                    <a:srgbClr val="FF00FF"/>
                  </a:solidFill>
                  <a:round/>
                  <a:headEnd/>
                  <a:tailEnd type="triangle" w="med" len="med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en-US"/>
                </a:p>
              </p:txBody>
            </p:sp>
          </p:grpSp>
        </p:grpSp>
      </p:grpSp>
      <p:sp>
        <p:nvSpPr>
          <p:cNvPr id="120836" name="Line 63"/>
          <p:cNvSpPr>
            <a:spLocks noChangeShapeType="1"/>
          </p:cNvSpPr>
          <p:nvPr/>
        </p:nvSpPr>
        <p:spPr bwMode="auto">
          <a:xfrm flipV="1">
            <a:off x="1762125" y="3305175"/>
            <a:ext cx="1371600" cy="914400"/>
          </a:xfrm>
          <a:prstGeom prst="line">
            <a:avLst/>
          </a:prstGeom>
          <a:noFill/>
          <a:ln w="38100">
            <a:solidFill>
              <a:srgbClr val="CC99FF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120837" name="Rectangle 56"/>
          <p:cNvSpPr>
            <a:spLocks noChangeArrowheads="1"/>
          </p:cNvSpPr>
          <p:nvPr/>
        </p:nvSpPr>
        <p:spPr bwMode="auto">
          <a:xfrm>
            <a:off x="1865313" y="3378200"/>
            <a:ext cx="614362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i="1">
                <a:solidFill>
                  <a:schemeClr val="accent1"/>
                </a:solidFill>
              </a:rPr>
              <a:t>f =</a:t>
            </a:r>
          </a:p>
        </p:txBody>
      </p:sp>
      <p:sp>
        <p:nvSpPr>
          <p:cNvPr id="120838" name="Rectangle 54"/>
          <p:cNvSpPr>
            <a:spLocks noChangeArrowheads="1"/>
          </p:cNvSpPr>
          <p:nvPr/>
        </p:nvSpPr>
        <p:spPr bwMode="auto">
          <a:xfrm>
            <a:off x="790575" y="-211138"/>
            <a:ext cx="7772400" cy="11430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4400">
                <a:solidFill>
                  <a:schemeClr val="tx2"/>
                </a:solidFill>
              </a:rPr>
              <a:t>Fourier Transformation </a:t>
            </a:r>
          </a:p>
        </p:txBody>
      </p:sp>
      <p:grpSp>
        <p:nvGrpSpPr>
          <p:cNvPr id="120839" name="Group 219"/>
          <p:cNvGrpSpPr>
            <a:grpSpLocks/>
          </p:cNvGrpSpPr>
          <p:nvPr/>
        </p:nvGrpSpPr>
        <p:grpSpPr bwMode="auto">
          <a:xfrm>
            <a:off x="1905000" y="3505200"/>
            <a:ext cx="2330450" cy="1103313"/>
            <a:chOff x="2115423" y="3505200"/>
            <a:chExt cx="2330818" cy="1102844"/>
          </a:xfrm>
        </p:grpSpPr>
        <p:sp>
          <p:nvSpPr>
            <p:cNvPr id="120938" name="Rectangle 26"/>
            <p:cNvSpPr>
              <a:spLocks noChangeArrowheads="1"/>
            </p:cNvSpPr>
            <p:nvPr/>
          </p:nvSpPr>
          <p:spPr bwMode="auto">
            <a:xfrm>
              <a:off x="2115423" y="4207934"/>
              <a:ext cx="1416418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2000" i="1">
                  <a:solidFill>
                    <a:schemeClr val="accent1"/>
                  </a:solidFill>
                </a:rPr>
                <a:t>y</a:t>
              </a:r>
              <a:r>
                <a:rPr lang="en-US" altLang="en-US" sz="2000">
                  <a:solidFill>
                    <a:schemeClr val="accent1"/>
                  </a:solidFill>
                </a:rPr>
                <a:t>[0]</a:t>
              </a:r>
              <a:r>
                <a:rPr lang="en-US" altLang="en-US" sz="2000" i="1">
                  <a:solidFill>
                    <a:schemeClr val="accent1"/>
                  </a:solidFill>
                </a:rPr>
                <a:t>=3</a:t>
              </a:r>
              <a:endParaRPr lang="en-CA" altLang="en-US" sz="2000"/>
            </a:p>
          </p:txBody>
        </p:sp>
        <p:sp>
          <p:nvSpPr>
            <p:cNvPr id="120939" name="Rectangle 26"/>
            <p:cNvSpPr>
              <a:spLocks noChangeArrowheads="1"/>
            </p:cNvSpPr>
            <p:nvPr/>
          </p:nvSpPr>
          <p:spPr bwMode="auto">
            <a:xfrm>
              <a:off x="3158065" y="3505200"/>
              <a:ext cx="1288176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2000" i="1">
                  <a:solidFill>
                    <a:schemeClr val="accent1"/>
                  </a:solidFill>
                </a:rPr>
                <a:t>y</a:t>
              </a:r>
              <a:r>
                <a:rPr lang="en-US" altLang="en-US" sz="2000">
                  <a:solidFill>
                    <a:schemeClr val="accent1"/>
                  </a:solidFill>
                </a:rPr>
                <a:t>[1]</a:t>
              </a:r>
              <a:r>
                <a:rPr lang="en-US" altLang="en-US" sz="2000" i="1">
                  <a:solidFill>
                    <a:schemeClr val="accent1"/>
                  </a:solidFill>
                </a:rPr>
                <a:t>=2</a:t>
              </a:r>
              <a:endParaRPr lang="en-CA" altLang="en-US" sz="2000"/>
            </a:p>
          </p:txBody>
        </p:sp>
      </p:grpSp>
      <p:sp>
        <p:nvSpPr>
          <p:cNvPr id="73" name="Rectangle 54"/>
          <p:cNvSpPr>
            <a:spLocks noChangeArrowheads="1"/>
          </p:cNvSpPr>
          <p:nvPr/>
        </p:nvSpPr>
        <p:spPr bwMode="auto">
          <a:xfrm>
            <a:off x="2024063" y="2176463"/>
            <a:ext cx="1646237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/>
            <a:r>
              <a:rPr lang="en-US" altLang="en-US" i="1">
                <a:solidFill>
                  <a:schemeClr val="accent1"/>
                </a:solidFill>
              </a:rPr>
              <a:t>=</a:t>
            </a:r>
            <a:r>
              <a:rPr lang="en-US" altLang="en-US">
                <a:solidFill>
                  <a:schemeClr val="accent1"/>
                </a:solidFill>
              </a:rPr>
              <a:t>[</a:t>
            </a:r>
            <a:r>
              <a:rPr lang="en-US" altLang="en-US" i="1">
                <a:solidFill>
                  <a:schemeClr val="accent1"/>
                </a:solidFill>
              </a:rPr>
              <a:t>I</a:t>
            </a:r>
            <a:r>
              <a:rPr lang="en-US" altLang="en-US" i="1" baseline="-25000">
                <a:solidFill>
                  <a:schemeClr val="accent1"/>
                </a:solidFill>
              </a:rPr>
              <a:t>0</a:t>
            </a:r>
            <a:r>
              <a:rPr lang="en-US" altLang="en-US" i="1">
                <a:solidFill>
                  <a:schemeClr val="accent1"/>
                </a:solidFill>
              </a:rPr>
              <a:t>,I</a:t>
            </a:r>
            <a:r>
              <a:rPr lang="en-US" altLang="en-US" i="1" baseline="-25000">
                <a:solidFill>
                  <a:schemeClr val="accent1"/>
                </a:solidFill>
              </a:rPr>
              <a:t>1</a:t>
            </a:r>
            <a:r>
              <a:rPr lang="en-US" altLang="en-US" i="1">
                <a:solidFill>
                  <a:schemeClr val="accent1"/>
                </a:solidFill>
              </a:rPr>
              <a:t>,…</a:t>
            </a:r>
            <a:r>
              <a:rPr lang="en-US" altLang="en-US">
                <a:solidFill>
                  <a:schemeClr val="accent1"/>
                </a:solidFill>
              </a:rPr>
              <a:t>]</a:t>
            </a:r>
          </a:p>
        </p:txBody>
      </p:sp>
      <p:sp>
        <p:nvSpPr>
          <p:cNvPr id="75" name="Rectangle 54"/>
          <p:cNvSpPr>
            <a:spLocks noChangeArrowheads="1"/>
          </p:cNvSpPr>
          <p:nvPr/>
        </p:nvSpPr>
        <p:spPr bwMode="auto">
          <a:xfrm>
            <a:off x="2024063" y="2193925"/>
            <a:ext cx="1116012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/>
            <a:r>
              <a:rPr lang="en-US" altLang="en-US" i="1">
                <a:solidFill>
                  <a:schemeClr val="accent1"/>
                </a:solidFill>
              </a:rPr>
              <a:t>=</a:t>
            </a:r>
            <a:r>
              <a:rPr lang="en-US" altLang="en-US">
                <a:solidFill>
                  <a:schemeClr val="accent1"/>
                </a:solidFill>
              </a:rPr>
              <a:t>[</a:t>
            </a:r>
            <a:r>
              <a:rPr lang="en-US" altLang="en-US" i="1">
                <a:solidFill>
                  <a:schemeClr val="accent1"/>
                </a:solidFill>
              </a:rPr>
              <a:t>?,?</a:t>
            </a:r>
            <a:r>
              <a:rPr lang="en-US" altLang="en-US">
                <a:solidFill>
                  <a:schemeClr val="accent1"/>
                </a:solidFill>
              </a:rPr>
              <a:t>]</a:t>
            </a:r>
          </a:p>
        </p:txBody>
      </p:sp>
      <p:grpSp>
        <p:nvGrpSpPr>
          <p:cNvPr id="120842" name="Group 114"/>
          <p:cNvGrpSpPr>
            <a:grpSpLocks/>
          </p:cNvGrpSpPr>
          <p:nvPr/>
        </p:nvGrpSpPr>
        <p:grpSpPr bwMode="auto">
          <a:xfrm>
            <a:off x="1779588" y="3327400"/>
            <a:ext cx="1373187" cy="939800"/>
            <a:chOff x="1779246" y="3302001"/>
            <a:chExt cx="1373944" cy="939802"/>
          </a:xfrm>
        </p:grpSpPr>
        <p:sp>
          <p:nvSpPr>
            <p:cNvPr id="120933" name="Line 5"/>
            <p:cNvSpPr>
              <a:spLocks noChangeShapeType="1"/>
            </p:cNvSpPr>
            <p:nvPr/>
          </p:nvSpPr>
          <p:spPr bwMode="auto">
            <a:xfrm rot="5400000" flipH="1" flipV="1">
              <a:off x="2453510" y="4007803"/>
              <a:ext cx="1" cy="468000"/>
            </a:xfrm>
            <a:prstGeom prst="line">
              <a:avLst/>
            </a:prstGeom>
            <a:noFill/>
            <a:ln w="38100">
              <a:solidFill>
                <a:srgbClr val="FF00FF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>
              <a:spAutoFit/>
            </a:bodyPr>
            <a:lstStyle/>
            <a:p>
              <a:endParaRPr lang="en-US"/>
            </a:p>
          </p:txBody>
        </p:sp>
        <p:sp>
          <p:nvSpPr>
            <p:cNvPr id="120934" name="Line 5"/>
            <p:cNvSpPr>
              <a:spLocks noChangeShapeType="1"/>
            </p:cNvSpPr>
            <p:nvPr/>
          </p:nvSpPr>
          <p:spPr bwMode="auto">
            <a:xfrm flipH="1" flipV="1">
              <a:off x="3142378" y="3773799"/>
              <a:ext cx="1" cy="468000"/>
            </a:xfrm>
            <a:prstGeom prst="line">
              <a:avLst/>
            </a:prstGeom>
            <a:noFill/>
            <a:ln w="38100">
              <a:solidFill>
                <a:srgbClr val="FF00FF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>
              <a:spAutoFit/>
            </a:bodyPr>
            <a:lstStyle/>
            <a:p>
              <a:endParaRPr lang="en-US"/>
            </a:p>
          </p:txBody>
        </p:sp>
        <p:sp>
          <p:nvSpPr>
            <p:cNvPr id="120935" name="Line 5"/>
            <p:cNvSpPr>
              <a:spLocks noChangeShapeType="1"/>
            </p:cNvSpPr>
            <p:nvPr/>
          </p:nvSpPr>
          <p:spPr bwMode="auto">
            <a:xfrm rot="5400000" flipH="1" flipV="1">
              <a:off x="2919189" y="4007803"/>
              <a:ext cx="1" cy="468000"/>
            </a:xfrm>
            <a:prstGeom prst="line">
              <a:avLst/>
            </a:prstGeom>
            <a:noFill/>
            <a:ln w="38100">
              <a:solidFill>
                <a:srgbClr val="FF00FF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>
              <a:spAutoFit/>
            </a:bodyPr>
            <a:lstStyle/>
            <a:p>
              <a:endParaRPr lang="en-US"/>
            </a:p>
          </p:txBody>
        </p:sp>
        <p:sp>
          <p:nvSpPr>
            <p:cNvPr id="120936" name="Line 5"/>
            <p:cNvSpPr>
              <a:spLocks noChangeShapeType="1"/>
            </p:cNvSpPr>
            <p:nvPr/>
          </p:nvSpPr>
          <p:spPr bwMode="auto">
            <a:xfrm rot="5400000" flipH="1" flipV="1">
              <a:off x="2013245" y="4007803"/>
              <a:ext cx="1" cy="468000"/>
            </a:xfrm>
            <a:prstGeom prst="line">
              <a:avLst/>
            </a:prstGeom>
            <a:noFill/>
            <a:ln w="38100">
              <a:solidFill>
                <a:srgbClr val="FF00FF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>
              <a:spAutoFit/>
            </a:bodyPr>
            <a:lstStyle/>
            <a:p>
              <a:endParaRPr lang="en-US"/>
            </a:p>
          </p:txBody>
        </p:sp>
        <p:sp>
          <p:nvSpPr>
            <p:cNvPr id="120937" name="Line 5"/>
            <p:cNvSpPr>
              <a:spLocks noChangeShapeType="1"/>
            </p:cNvSpPr>
            <p:nvPr/>
          </p:nvSpPr>
          <p:spPr bwMode="auto">
            <a:xfrm flipH="1" flipV="1">
              <a:off x="3142378" y="3302001"/>
              <a:ext cx="1" cy="468000"/>
            </a:xfrm>
            <a:prstGeom prst="line">
              <a:avLst/>
            </a:prstGeom>
            <a:noFill/>
            <a:ln w="38100">
              <a:solidFill>
                <a:srgbClr val="FF00FF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>
              <a:spAutoFit/>
            </a:bodyPr>
            <a:lstStyle/>
            <a:p>
              <a:endParaRPr lang="en-US"/>
            </a:p>
          </p:txBody>
        </p:sp>
      </p:grpSp>
      <p:grpSp>
        <p:nvGrpSpPr>
          <p:cNvPr id="7" name="Group 216"/>
          <p:cNvGrpSpPr>
            <a:grpSpLocks/>
          </p:cNvGrpSpPr>
          <p:nvPr/>
        </p:nvGrpSpPr>
        <p:grpSpPr bwMode="auto">
          <a:xfrm>
            <a:off x="5262563" y="2057400"/>
            <a:ext cx="3119437" cy="1371600"/>
            <a:chOff x="5105400" y="2362200"/>
            <a:chExt cx="3118943" cy="1371600"/>
          </a:xfrm>
        </p:grpSpPr>
        <p:sp>
          <p:nvSpPr>
            <p:cNvPr id="120877" name="Rectangle 94"/>
            <p:cNvSpPr>
              <a:spLocks noChangeArrowheads="1"/>
            </p:cNvSpPr>
            <p:nvPr/>
          </p:nvSpPr>
          <p:spPr bwMode="auto">
            <a:xfrm>
              <a:off x="5181600" y="2362200"/>
              <a:ext cx="2971800" cy="1371600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20878" name="Rectangle 83"/>
            <p:cNvSpPr>
              <a:spLocks noChangeArrowheads="1"/>
            </p:cNvSpPr>
            <p:nvPr/>
          </p:nvSpPr>
          <p:spPr bwMode="auto">
            <a:xfrm>
              <a:off x="5215090" y="2373868"/>
              <a:ext cx="2921376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1800">
                  <a:solidFill>
                    <a:schemeClr val="bg2"/>
                  </a:solidFill>
                </a:rPr>
                <a:t>The time basis</a:t>
              </a:r>
              <a:endParaRPr lang="en-US" altLang="en-US" sz="1800" i="1" baseline="-25000">
                <a:solidFill>
                  <a:schemeClr val="accent1"/>
                </a:solidFill>
              </a:endParaRPr>
            </a:p>
          </p:txBody>
        </p:sp>
        <p:pic>
          <p:nvPicPr>
            <p:cNvPr id="120879" name="Picture 64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112934" y="3522379"/>
              <a:ext cx="838200" cy="1436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cxnSp>
          <p:nvCxnSpPr>
            <p:cNvPr id="120880" name="Straight Arrow Connector 87"/>
            <p:cNvCxnSpPr>
              <a:cxnSpLocks noChangeShapeType="1"/>
            </p:cNvCxnSpPr>
            <p:nvPr/>
          </p:nvCxnSpPr>
          <p:spPr bwMode="auto">
            <a:xfrm>
              <a:off x="7840133" y="3505200"/>
              <a:ext cx="228600" cy="0"/>
            </a:xfrm>
            <a:prstGeom prst="straightConnector1">
              <a:avLst/>
            </a:prstGeom>
            <a:noFill/>
            <a:ln w="12700" algn="ctr">
              <a:solidFill>
                <a:schemeClr val="bg2"/>
              </a:solidFill>
              <a:round/>
              <a:headEnd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20881" name="TextBox 89"/>
            <p:cNvSpPr txBox="1">
              <a:spLocks noChangeArrowheads="1"/>
            </p:cNvSpPr>
            <p:nvPr/>
          </p:nvSpPr>
          <p:spPr bwMode="auto">
            <a:xfrm>
              <a:off x="7838052" y="3472190"/>
              <a:ext cx="255159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CA" altLang="en-US" sz="1100">
                  <a:solidFill>
                    <a:schemeClr val="bg2"/>
                  </a:solidFill>
                </a:rPr>
                <a:t>x</a:t>
              </a:r>
            </a:p>
          </p:txBody>
        </p:sp>
        <p:sp>
          <p:nvSpPr>
            <p:cNvPr id="120882" name="Rectangle 90"/>
            <p:cNvSpPr>
              <a:spLocks noChangeArrowheads="1"/>
            </p:cNvSpPr>
            <p:nvPr/>
          </p:nvSpPr>
          <p:spPr bwMode="auto">
            <a:xfrm>
              <a:off x="5120629" y="2590800"/>
              <a:ext cx="485953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US" altLang="en-US" sz="1400">
                  <a:solidFill>
                    <a:schemeClr val="bg2"/>
                  </a:solidFill>
                </a:rPr>
                <a:t>I</a:t>
              </a:r>
              <a:r>
                <a:rPr lang="en-US" altLang="en-US" sz="1400" baseline="-25000">
                  <a:solidFill>
                    <a:schemeClr val="bg2"/>
                  </a:solidFill>
                </a:rPr>
                <a:t>j</a:t>
              </a:r>
              <a:r>
                <a:rPr lang="en-US" altLang="en-US" sz="1400">
                  <a:solidFill>
                    <a:schemeClr val="bg2"/>
                  </a:solidFill>
                </a:rPr>
                <a:t>[x]</a:t>
              </a:r>
            </a:p>
          </p:txBody>
        </p:sp>
        <p:sp>
          <p:nvSpPr>
            <p:cNvPr id="120883" name="Rectangle 166"/>
            <p:cNvSpPr>
              <a:spLocks noChangeArrowheads="1"/>
            </p:cNvSpPr>
            <p:nvPr/>
          </p:nvSpPr>
          <p:spPr bwMode="auto">
            <a:xfrm>
              <a:off x="5452526" y="3183460"/>
              <a:ext cx="45719" cy="45719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20884" name="Rectangle 167"/>
            <p:cNvSpPr>
              <a:spLocks noChangeArrowheads="1"/>
            </p:cNvSpPr>
            <p:nvPr/>
          </p:nvSpPr>
          <p:spPr bwMode="auto">
            <a:xfrm>
              <a:off x="5511789" y="3183460"/>
              <a:ext cx="45719" cy="45719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20885" name="Rectangle 168"/>
            <p:cNvSpPr>
              <a:spLocks noChangeArrowheads="1"/>
            </p:cNvSpPr>
            <p:nvPr/>
          </p:nvSpPr>
          <p:spPr bwMode="auto">
            <a:xfrm>
              <a:off x="5571052" y="3183460"/>
              <a:ext cx="45719" cy="45719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20886" name="Rectangle 169"/>
            <p:cNvSpPr>
              <a:spLocks noChangeArrowheads="1"/>
            </p:cNvSpPr>
            <p:nvPr/>
          </p:nvSpPr>
          <p:spPr bwMode="auto">
            <a:xfrm>
              <a:off x="5630315" y="3183460"/>
              <a:ext cx="45719" cy="45719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20887" name="Rectangle 170"/>
            <p:cNvSpPr>
              <a:spLocks noChangeArrowheads="1"/>
            </p:cNvSpPr>
            <p:nvPr/>
          </p:nvSpPr>
          <p:spPr bwMode="auto">
            <a:xfrm>
              <a:off x="5689578" y="3183460"/>
              <a:ext cx="45719" cy="45719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20888" name="Rectangle 171"/>
            <p:cNvSpPr>
              <a:spLocks noChangeArrowheads="1"/>
            </p:cNvSpPr>
            <p:nvPr/>
          </p:nvSpPr>
          <p:spPr bwMode="auto">
            <a:xfrm>
              <a:off x="5748841" y="3183460"/>
              <a:ext cx="45719" cy="45719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20889" name="Rectangle 172"/>
            <p:cNvSpPr>
              <a:spLocks noChangeArrowheads="1"/>
            </p:cNvSpPr>
            <p:nvPr/>
          </p:nvSpPr>
          <p:spPr bwMode="auto">
            <a:xfrm>
              <a:off x="5808104" y="3183460"/>
              <a:ext cx="45719" cy="45719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20890" name="Rectangle 173"/>
            <p:cNvSpPr>
              <a:spLocks noChangeArrowheads="1"/>
            </p:cNvSpPr>
            <p:nvPr/>
          </p:nvSpPr>
          <p:spPr bwMode="auto">
            <a:xfrm>
              <a:off x="5867367" y="3183460"/>
              <a:ext cx="45719" cy="45719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20891" name="Rectangle 174"/>
            <p:cNvSpPr>
              <a:spLocks noChangeArrowheads="1"/>
            </p:cNvSpPr>
            <p:nvPr/>
          </p:nvSpPr>
          <p:spPr bwMode="auto">
            <a:xfrm>
              <a:off x="5926630" y="3183460"/>
              <a:ext cx="45719" cy="45719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20892" name="Rectangle 175"/>
            <p:cNvSpPr>
              <a:spLocks noChangeArrowheads="1"/>
            </p:cNvSpPr>
            <p:nvPr/>
          </p:nvSpPr>
          <p:spPr bwMode="auto">
            <a:xfrm>
              <a:off x="5985893" y="3183460"/>
              <a:ext cx="45719" cy="45719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20893" name="Rectangle 176"/>
            <p:cNvSpPr>
              <a:spLocks noChangeArrowheads="1"/>
            </p:cNvSpPr>
            <p:nvPr/>
          </p:nvSpPr>
          <p:spPr bwMode="auto">
            <a:xfrm>
              <a:off x="6045156" y="3183460"/>
              <a:ext cx="45719" cy="45719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20894" name="Rectangle 177"/>
            <p:cNvSpPr>
              <a:spLocks noChangeArrowheads="1"/>
            </p:cNvSpPr>
            <p:nvPr/>
          </p:nvSpPr>
          <p:spPr bwMode="auto">
            <a:xfrm>
              <a:off x="6104419" y="3183460"/>
              <a:ext cx="45719" cy="45719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20895" name="Rectangle 178"/>
            <p:cNvSpPr>
              <a:spLocks noChangeArrowheads="1"/>
            </p:cNvSpPr>
            <p:nvPr/>
          </p:nvSpPr>
          <p:spPr bwMode="auto">
            <a:xfrm>
              <a:off x="6163682" y="3183460"/>
              <a:ext cx="45719" cy="45719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20896" name="Rectangle 179"/>
            <p:cNvSpPr>
              <a:spLocks noChangeArrowheads="1"/>
            </p:cNvSpPr>
            <p:nvPr/>
          </p:nvSpPr>
          <p:spPr bwMode="auto">
            <a:xfrm>
              <a:off x="6222945" y="3183460"/>
              <a:ext cx="45719" cy="45719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20897" name="Rectangle 180"/>
            <p:cNvSpPr>
              <a:spLocks noChangeArrowheads="1"/>
            </p:cNvSpPr>
            <p:nvPr/>
          </p:nvSpPr>
          <p:spPr bwMode="auto">
            <a:xfrm>
              <a:off x="6282208" y="3183460"/>
              <a:ext cx="45719" cy="45719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20898" name="Rectangle 181"/>
            <p:cNvSpPr>
              <a:spLocks noChangeArrowheads="1"/>
            </p:cNvSpPr>
            <p:nvPr/>
          </p:nvSpPr>
          <p:spPr bwMode="auto">
            <a:xfrm>
              <a:off x="6341471" y="3183460"/>
              <a:ext cx="45719" cy="45719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20899" name="Rectangle 182"/>
            <p:cNvSpPr>
              <a:spLocks noChangeArrowheads="1"/>
            </p:cNvSpPr>
            <p:nvPr/>
          </p:nvSpPr>
          <p:spPr bwMode="auto">
            <a:xfrm>
              <a:off x="6400734" y="3002281"/>
              <a:ext cx="45719" cy="45719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20900" name="Rectangle 183"/>
            <p:cNvSpPr>
              <a:spLocks noChangeArrowheads="1"/>
            </p:cNvSpPr>
            <p:nvPr/>
          </p:nvSpPr>
          <p:spPr bwMode="auto">
            <a:xfrm>
              <a:off x="6459997" y="3183460"/>
              <a:ext cx="45719" cy="45719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20901" name="Rectangle 184"/>
            <p:cNvSpPr>
              <a:spLocks noChangeArrowheads="1"/>
            </p:cNvSpPr>
            <p:nvPr/>
          </p:nvSpPr>
          <p:spPr bwMode="auto">
            <a:xfrm>
              <a:off x="6519260" y="3183460"/>
              <a:ext cx="45719" cy="45719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20902" name="Rectangle 185"/>
            <p:cNvSpPr>
              <a:spLocks noChangeArrowheads="1"/>
            </p:cNvSpPr>
            <p:nvPr/>
          </p:nvSpPr>
          <p:spPr bwMode="auto">
            <a:xfrm>
              <a:off x="6578523" y="3183460"/>
              <a:ext cx="45719" cy="45719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20903" name="Rectangle 186"/>
            <p:cNvSpPr>
              <a:spLocks noChangeArrowheads="1"/>
            </p:cNvSpPr>
            <p:nvPr/>
          </p:nvSpPr>
          <p:spPr bwMode="auto">
            <a:xfrm>
              <a:off x="6637786" y="3183460"/>
              <a:ext cx="45719" cy="45719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20904" name="Rectangle 187"/>
            <p:cNvSpPr>
              <a:spLocks noChangeArrowheads="1"/>
            </p:cNvSpPr>
            <p:nvPr/>
          </p:nvSpPr>
          <p:spPr bwMode="auto">
            <a:xfrm>
              <a:off x="6697049" y="3183460"/>
              <a:ext cx="45719" cy="45719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20905" name="Rectangle 188"/>
            <p:cNvSpPr>
              <a:spLocks noChangeArrowheads="1"/>
            </p:cNvSpPr>
            <p:nvPr/>
          </p:nvSpPr>
          <p:spPr bwMode="auto">
            <a:xfrm>
              <a:off x="6756312" y="3183460"/>
              <a:ext cx="45719" cy="45719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20906" name="Rectangle 189"/>
            <p:cNvSpPr>
              <a:spLocks noChangeArrowheads="1"/>
            </p:cNvSpPr>
            <p:nvPr/>
          </p:nvSpPr>
          <p:spPr bwMode="auto">
            <a:xfrm>
              <a:off x="6815575" y="3183460"/>
              <a:ext cx="45719" cy="45719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20907" name="Rectangle 190"/>
            <p:cNvSpPr>
              <a:spLocks noChangeArrowheads="1"/>
            </p:cNvSpPr>
            <p:nvPr/>
          </p:nvSpPr>
          <p:spPr bwMode="auto">
            <a:xfrm>
              <a:off x="6874838" y="3183460"/>
              <a:ext cx="45719" cy="45719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20908" name="Rectangle 191"/>
            <p:cNvSpPr>
              <a:spLocks noChangeArrowheads="1"/>
            </p:cNvSpPr>
            <p:nvPr/>
          </p:nvSpPr>
          <p:spPr bwMode="auto">
            <a:xfrm>
              <a:off x="6934101" y="3183460"/>
              <a:ext cx="45719" cy="45719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20909" name="Rectangle 192"/>
            <p:cNvSpPr>
              <a:spLocks noChangeArrowheads="1"/>
            </p:cNvSpPr>
            <p:nvPr/>
          </p:nvSpPr>
          <p:spPr bwMode="auto">
            <a:xfrm>
              <a:off x="6993364" y="3183460"/>
              <a:ext cx="45719" cy="45719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20910" name="Rectangle 193"/>
            <p:cNvSpPr>
              <a:spLocks noChangeArrowheads="1"/>
            </p:cNvSpPr>
            <p:nvPr/>
          </p:nvSpPr>
          <p:spPr bwMode="auto">
            <a:xfrm>
              <a:off x="7052627" y="3183460"/>
              <a:ext cx="45719" cy="45719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20911" name="Rectangle 194"/>
            <p:cNvSpPr>
              <a:spLocks noChangeArrowheads="1"/>
            </p:cNvSpPr>
            <p:nvPr/>
          </p:nvSpPr>
          <p:spPr bwMode="auto">
            <a:xfrm>
              <a:off x="7111890" y="3183460"/>
              <a:ext cx="45719" cy="45719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20912" name="Rectangle 195"/>
            <p:cNvSpPr>
              <a:spLocks noChangeArrowheads="1"/>
            </p:cNvSpPr>
            <p:nvPr/>
          </p:nvSpPr>
          <p:spPr bwMode="auto">
            <a:xfrm>
              <a:off x="7171153" y="3183460"/>
              <a:ext cx="45719" cy="45719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20913" name="Rectangle 196"/>
            <p:cNvSpPr>
              <a:spLocks noChangeArrowheads="1"/>
            </p:cNvSpPr>
            <p:nvPr/>
          </p:nvSpPr>
          <p:spPr bwMode="auto">
            <a:xfrm>
              <a:off x="7230416" y="3183460"/>
              <a:ext cx="45719" cy="45719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20914" name="Rectangle 197"/>
            <p:cNvSpPr>
              <a:spLocks noChangeArrowheads="1"/>
            </p:cNvSpPr>
            <p:nvPr/>
          </p:nvSpPr>
          <p:spPr bwMode="auto">
            <a:xfrm>
              <a:off x="7289679" y="3183460"/>
              <a:ext cx="45719" cy="45719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20915" name="Rectangle 198"/>
            <p:cNvSpPr>
              <a:spLocks noChangeArrowheads="1"/>
            </p:cNvSpPr>
            <p:nvPr/>
          </p:nvSpPr>
          <p:spPr bwMode="auto">
            <a:xfrm>
              <a:off x="7348942" y="3183460"/>
              <a:ext cx="45719" cy="45719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20916" name="Rectangle 199"/>
            <p:cNvSpPr>
              <a:spLocks noChangeArrowheads="1"/>
            </p:cNvSpPr>
            <p:nvPr/>
          </p:nvSpPr>
          <p:spPr bwMode="auto">
            <a:xfrm>
              <a:off x="7408205" y="3183460"/>
              <a:ext cx="45719" cy="45719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20917" name="Rectangle 200"/>
            <p:cNvSpPr>
              <a:spLocks noChangeArrowheads="1"/>
            </p:cNvSpPr>
            <p:nvPr/>
          </p:nvSpPr>
          <p:spPr bwMode="auto">
            <a:xfrm>
              <a:off x="7467468" y="3183460"/>
              <a:ext cx="45719" cy="45719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20918" name="Rectangle 201"/>
            <p:cNvSpPr>
              <a:spLocks noChangeArrowheads="1"/>
            </p:cNvSpPr>
            <p:nvPr/>
          </p:nvSpPr>
          <p:spPr bwMode="auto">
            <a:xfrm>
              <a:off x="7526731" y="3183460"/>
              <a:ext cx="45719" cy="45719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20919" name="Rectangle 202"/>
            <p:cNvSpPr>
              <a:spLocks noChangeArrowheads="1"/>
            </p:cNvSpPr>
            <p:nvPr/>
          </p:nvSpPr>
          <p:spPr bwMode="auto">
            <a:xfrm>
              <a:off x="7585994" y="3183460"/>
              <a:ext cx="45719" cy="45719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20920" name="Rectangle 203"/>
            <p:cNvSpPr>
              <a:spLocks noChangeArrowheads="1"/>
            </p:cNvSpPr>
            <p:nvPr/>
          </p:nvSpPr>
          <p:spPr bwMode="auto">
            <a:xfrm>
              <a:off x="7645257" y="3183460"/>
              <a:ext cx="45719" cy="45719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20921" name="Rectangle 204"/>
            <p:cNvSpPr>
              <a:spLocks noChangeArrowheads="1"/>
            </p:cNvSpPr>
            <p:nvPr/>
          </p:nvSpPr>
          <p:spPr bwMode="auto">
            <a:xfrm>
              <a:off x="7704520" y="3183460"/>
              <a:ext cx="45719" cy="45719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20922" name="Rectangle 205"/>
            <p:cNvSpPr>
              <a:spLocks noChangeArrowheads="1"/>
            </p:cNvSpPr>
            <p:nvPr/>
          </p:nvSpPr>
          <p:spPr bwMode="auto">
            <a:xfrm>
              <a:off x="7763783" y="3183460"/>
              <a:ext cx="45719" cy="45719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20923" name="Rectangle 206"/>
            <p:cNvSpPr>
              <a:spLocks noChangeArrowheads="1"/>
            </p:cNvSpPr>
            <p:nvPr/>
          </p:nvSpPr>
          <p:spPr bwMode="auto">
            <a:xfrm>
              <a:off x="7823046" y="3183460"/>
              <a:ext cx="45719" cy="45719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20924" name="Rectangle 207"/>
            <p:cNvSpPr>
              <a:spLocks noChangeArrowheads="1"/>
            </p:cNvSpPr>
            <p:nvPr/>
          </p:nvSpPr>
          <p:spPr bwMode="auto">
            <a:xfrm>
              <a:off x="7882309" y="3183460"/>
              <a:ext cx="45719" cy="45719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20925" name="Rectangle 208"/>
            <p:cNvSpPr>
              <a:spLocks noChangeArrowheads="1"/>
            </p:cNvSpPr>
            <p:nvPr/>
          </p:nvSpPr>
          <p:spPr bwMode="auto">
            <a:xfrm>
              <a:off x="7941572" y="3183460"/>
              <a:ext cx="45719" cy="45719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20926" name="Rectangle 209"/>
            <p:cNvSpPr>
              <a:spLocks noChangeArrowheads="1"/>
            </p:cNvSpPr>
            <p:nvPr/>
          </p:nvSpPr>
          <p:spPr bwMode="auto">
            <a:xfrm>
              <a:off x="8000835" y="3183460"/>
              <a:ext cx="45719" cy="45719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20927" name="Rectangle 210"/>
            <p:cNvSpPr>
              <a:spLocks noChangeArrowheads="1"/>
            </p:cNvSpPr>
            <p:nvPr/>
          </p:nvSpPr>
          <p:spPr bwMode="auto">
            <a:xfrm>
              <a:off x="8060098" y="3183460"/>
              <a:ext cx="45719" cy="45719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20928" name="Rectangle 211"/>
            <p:cNvSpPr>
              <a:spLocks noChangeArrowheads="1"/>
            </p:cNvSpPr>
            <p:nvPr/>
          </p:nvSpPr>
          <p:spPr bwMode="auto">
            <a:xfrm>
              <a:off x="8119361" y="3183460"/>
              <a:ext cx="45719" cy="45719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20929" name="Rectangle 212"/>
            <p:cNvSpPr>
              <a:spLocks noChangeArrowheads="1"/>
            </p:cNvSpPr>
            <p:nvPr/>
          </p:nvSpPr>
          <p:spPr bwMode="auto">
            <a:xfrm>
              <a:off x="8178624" y="2971785"/>
              <a:ext cx="45719" cy="45719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214" name="Rectangle 213"/>
            <p:cNvSpPr/>
            <p:nvPr/>
          </p:nvSpPr>
          <p:spPr>
            <a:xfrm>
              <a:off x="5105400" y="3065463"/>
              <a:ext cx="634899" cy="260350"/>
            </a:xfrm>
            <a:prstGeom prst="rect">
              <a:avLst/>
            </a:prstGeom>
            <a:noFill/>
          </p:spPr>
          <p:txBody>
            <a:bodyPr>
              <a:spAutoFit/>
            </a:bodyPr>
            <a:lstStyle/>
            <a:p>
              <a:pPr algn="l">
                <a:defRPr/>
              </a:pPr>
              <a:r>
                <a:rPr lang="en-US" sz="1050" dirty="0">
                  <a:solidFill>
                    <a:schemeClr val="bg2"/>
                  </a:solidFill>
                </a:rPr>
                <a:t>zero</a:t>
              </a:r>
            </a:p>
          </p:txBody>
        </p:sp>
        <p:sp>
          <p:nvSpPr>
            <p:cNvPr id="215" name="Rectangle 214"/>
            <p:cNvSpPr/>
            <p:nvPr/>
          </p:nvSpPr>
          <p:spPr>
            <a:xfrm>
              <a:off x="5105400" y="2895600"/>
              <a:ext cx="634899" cy="261938"/>
            </a:xfrm>
            <a:prstGeom prst="rect">
              <a:avLst/>
            </a:prstGeom>
            <a:noFill/>
          </p:spPr>
          <p:txBody>
            <a:bodyPr>
              <a:spAutoFit/>
            </a:bodyPr>
            <a:lstStyle/>
            <a:p>
              <a:pPr algn="l">
                <a:defRPr/>
              </a:pPr>
              <a:r>
                <a:rPr lang="en-US" sz="1050" dirty="0">
                  <a:solidFill>
                    <a:schemeClr val="bg2"/>
                  </a:solidFill>
                </a:rPr>
                <a:t>one</a:t>
              </a:r>
            </a:p>
          </p:txBody>
        </p:sp>
        <p:sp>
          <p:nvSpPr>
            <p:cNvPr id="216" name="Rectangle 215"/>
            <p:cNvSpPr/>
            <p:nvPr/>
          </p:nvSpPr>
          <p:spPr>
            <a:xfrm>
              <a:off x="6316470" y="3176588"/>
              <a:ext cx="384114" cy="254000"/>
            </a:xfrm>
            <a:prstGeom prst="rect">
              <a:avLst/>
            </a:prstGeom>
            <a:noFill/>
          </p:spPr>
          <p:txBody>
            <a:bodyPr>
              <a:spAutoFit/>
            </a:bodyPr>
            <a:lstStyle/>
            <a:p>
              <a:pPr algn="l">
                <a:defRPr/>
              </a:pPr>
              <a:r>
                <a:rPr lang="en-US" sz="1050" dirty="0" err="1">
                  <a:solidFill>
                    <a:schemeClr val="bg2"/>
                  </a:solidFill>
                </a:rPr>
                <a:t>x</a:t>
              </a:r>
              <a:r>
                <a:rPr lang="en-US" sz="1050" baseline="-25000" dirty="0" err="1">
                  <a:solidFill>
                    <a:schemeClr val="bg2"/>
                  </a:solidFill>
                </a:rPr>
                <a:t>j</a:t>
              </a:r>
              <a:endParaRPr lang="en-US" sz="1050" baseline="-25000" dirty="0">
                <a:solidFill>
                  <a:schemeClr val="bg2"/>
                </a:solidFill>
              </a:endParaRPr>
            </a:p>
          </p:txBody>
        </p:sp>
      </p:grpSp>
      <p:sp>
        <p:nvSpPr>
          <p:cNvPr id="120844" name="Text Box 215"/>
          <p:cNvSpPr txBox="1">
            <a:spLocks noChangeArrowheads="1"/>
          </p:cNvSpPr>
          <p:nvPr/>
        </p:nvSpPr>
        <p:spPr bwMode="auto">
          <a:xfrm>
            <a:off x="49213" y="1347788"/>
            <a:ext cx="9247187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/>
            <a:r>
              <a:rPr lang="en-US" altLang="en-US">
                <a:solidFill>
                  <a:schemeClr val="accent1"/>
                </a:solidFill>
                <a:latin typeface="Symbol" pitchFamily="18" charset="2"/>
              </a:rPr>
              <a:t> "</a:t>
            </a:r>
            <a:r>
              <a:rPr lang="en-US" altLang="en-US" i="1">
                <a:solidFill>
                  <a:schemeClr val="accent1"/>
                </a:solidFill>
              </a:rPr>
              <a:t>y </a:t>
            </a:r>
            <a:r>
              <a:rPr lang="en-US" altLang="en-US">
                <a:solidFill>
                  <a:schemeClr val="accent1"/>
                </a:solidFill>
                <a:latin typeface="Symbol" pitchFamily="18" charset="2"/>
              </a:rPr>
              <a:t>$</a:t>
            </a:r>
            <a:r>
              <a:rPr lang="en-US" altLang="en-US">
                <a:solidFill>
                  <a:schemeClr val="accent1"/>
                </a:solidFill>
              </a:rPr>
              <a:t>[</a:t>
            </a:r>
            <a:r>
              <a:rPr lang="en-US" altLang="en-US" i="1">
                <a:solidFill>
                  <a:schemeClr val="accent1"/>
                </a:solidFill>
              </a:rPr>
              <a:t>y</a:t>
            </a:r>
            <a:r>
              <a:rPr lang="en-US" altLang="en-US">
                <a:solidFill>
                  <a:schemeClr val="accent1"/>
                </a:solidFill>
              </a:rPr>
              <a:t>[0]</a:t>
            </a:r>
            <a:r>
              <a:rPr lang="en-US" altLang="en-US" i="1">
                <a:solidFill>
                  <a:schemeClr val="accent1"/>
                </a:solidFill>
              </a:rPr>
              <a:t>,y</a:t>
            </a:r>
            <a:r>
              <a:rPr lang="en-US" altLang="en-US">
                <a:solidFill>
                  <a:schemeClr val="accent1"/>
                </a:solidFill>
              </a:rPr>
              <a:t>[1]</a:t>
            </a:r>
            <a:r>
              <a:rPr lang="en-US" altLang="en-US" i="1">
                <a:solidFill>
                  <a:schemeClr val="accent1"/>
                </a:solidFill>
              </a:rPr>
              <a:t>,…,y</a:t>
            </a:r>
            <a:r>
              <a:rPr lang="en-US" altLang="en-US">
                <a:solidFill>
                  <a:schemeClr val="accent1"/>
                </a:solidFill>
              </a:rPr>
              <a:t>[n-1]],</a:t>
            </a:r>
            <a:r>
              <a:rPr lang="en-US" altLang="en-US" i="1">
                <a:solidFill>
                  <a:schemeClr val="accent1"/>
                </a:solidFill>
              </a:rPr>
              <a:t>  </a:t>
            </a:r>
            <a:r>
              <a:rPr lang="en-US" altLang="en-US">
                <a:sym typeface="Symbol" pitchFamily="18" charset="2"/>
              </a:rPr>
              <a:t> </a:t>
            </a: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y = </a:t>
            </a:r>
            <a:r>
              <a:rPr lang="en-US" altLang="en-US" i="1">
                <a:solidFill>
                  <a:schemeClr val="accent1"/>
                </a:solidFill>
              </a:rPr>
              <a:t>y</a:t>
            </a:r>
            <a:r>
              <a:rPr lang="en-US" altLang="en-US">
                <a:solidFill>
                  <a:schemeClr val="accent1"/>
                </a:solidFill>
              </a:rPr>
              <a:t>[0]</a:t>
            </a:r>
            <a:r>
              <a:rPr lang="en-US" altLang="en-US" i="1">
                <a:solidFill>
                  <a:schemeClr val="accent1"/>
                </a:solidFill>
              </a:rPr>
              <a:t>I</a:t>
            </a:r>
            <a:r>
              <a:rPr lang="en-US" altLang="en-US" i="1" baseline="-25000">
                <a:solidFill>
                  <a:schemeClr val="accent1"/>
                </a:solidFill>
              </a:rPr>
              <a:t>0 </a:t>
            </a:r>
            <a:r>
              <a:rPr lang="en-US" altLang="en-US" i="1">
                <a:solidFill>
                  <a:schemeClr val="accent1"/>
                </a:solidFill>
              </a:rPr>
              <a:t>+y</a:t>
            </a:r>
            <a:r>
              <a:rPr lang="en-US" altLang="en-US">
                <a:solidFill>
                  <a:schemeClr val="accent1"/>
                </a:solidFill>
              </a:rPr>
              <a:t>[1]</a:t>
            </a:r>
            <a:r>
              <a:rPr lang="en-US" altLang="en-US" i="1">
                <a:solidFill>
                  <a:schemeClr val="accent1"/>
                </a:solidFill>
              </a:rPr>
              <a:t>I</a:t>
            </a:r>
            <a:r>
              <a:rPr lang="en-US" altLang="en-US" i="1" baseline="-25000">
                <a:solidFill>
                  <a:schemeClr val="accent1"/>
                </a:solidFill>
              </a:rPr>
              <a:t>1</a:t>
            </a:r>
            <a:r>
              <a:rPr lang="en-US" altLang="en-US" i="1">
                <a:solidFill>
                  <a:schemeClr val="accent1"/>
                </a:solidFill>
              </a:rPr>
              <a:t>  </a:t>
            </a:r>
            <a:r>
              <a:rPr lang="en-US" altLang="en-US" sz="1400" i="1">
                <a:solidFill>
                  <a:schemeClr val="accent1"/>
                </a:solidFill>
              </a:rPr>
              <a:t> </a:t>
            </a:r>
            <a:r>
              <a:rPr lang="en-US" altLang="en-US" i="1">
                <a:solidFill>
                  <a:schemeClr val="accent1"/>
                </a:solidFill>
              </a:rPr>
              <a:t>+… + y</a:t>
            </a:r>
            <a:r>
              <a:rPr lang="en-US" altLang="en-US">
                <a:solidFill>
                  <a:schemeClr val="accent1"/>
                </a:solidFill>
              </a:rPr>
              <a:t>[</a:t>
            </a:r>
            <a:r>
              <a:rPr lang="en-US" altLang="en-US" i="1">
                <a:solidFill>
                  <a:schemeClr val="accent1"/>
                </a:solidFill>
              </a:rPr>
              <a:t>n</a:t>
            </a:r>
            <a:r>
              <a:rPr lang="en-US" altLang="en-US">
                <a:solidFill>
                  <a:schemeClr val="accent1"/>
                </a:solidFill>
              </a:rPr>
              <a:t>-1]</a:t>
            </a:r>
            <a:r>
              <a:rPr lang="en-US" altLang="en-US" i="1">
                <a:solidFill>
                  <a:schemeClr val="accent1"/>
                </a:solidFill>
              </a:rPr>
              <a:t>I</a:t>
            </a:r>
            <a:r>
              <a:rPr lang="en-US" altLang="en-US" i="1" baseline="-25000">
                <a:solidFill>
                  <a:schemeClr val="accent1"/>
                </a:solidFill>
              </a:rPr>
              <a:t>n-1</a:t>
            </a:r>
            <a:endParaRPr lang="en-US" altLang="en-US">
              <a:sym typeface="Symbol" pitchFamily="18" charset="2"/>
            </a:endParaRPr>
          </a:p>
        </p:txBody>
      </p:sp>
      <p:sp>
        <p:nvSpPr>
          <p:cNvPr id="120845" name="Text Box 215"/>
          <p:cNvSpPr txBox="1">
            <a:spLocks noChangeArrowheads="1"/>
          </p:cNvSpPr>
          <p:nvPr/>
        </p:nvSpPr>
        <p:spPr bwMode="auto">
          <a:xfrm>
            <a:off x="7453313" y="17463"/>
            <a:ext cx="1365250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000">
                <a:solidFill>
                  <a:schemeClr val="tx2"/>
                </a:solidFill>
              </a:rPr>
              <a:t>Polynomial</a:t>
            </a:r>
            <a:br>
              <a:rPr lang="en-US" altLang="en-US" sz="2000">
                <a:solidFill>
                  <a:schemeClr val="tx2"/>
                </a:solidFill>
              </a:rPr>
            </a:br>
            <a:r>
              <a:rPr lang="en-US" altLang="en-US" sz="2000">
                <a:solidFill>
                  <a:schemeClr val="tx2"/>
                </a:solidFill>
              </a:rPr>
              <a:t>Basis</a:t>
            </a:r>
            <a:endParaRPr lang="en-US" altLang="en-US" sz="2000">
              <a:sym typeface="Symbol" pitchFamily="18" charset="2"/>
            </a:endParaRPr>
          </a:p>
        </p:txBody>
      </p:sp>
      <p:grpSp>
        <p:nvGrpSpPr>
          <p:cNvPr id="120846" name="Group 94"/>
          <p:cNvGrpSpPr>
            <a:grpSpLocks/>
          </p:cNvGrpSpPr>
          <p:nvPr/>
        </p:nvGrpSpPr>
        <p:grpSpPr bwMode="auto">
          <a:xfrm>
            <a:off x="1320800" y="4953000"/>
            <a:ext cx="3098800" cy="1657350"/>
            <a:chOff x="1320461" y="4953000"/>
            <a:chExt cx="3099139" cy="1656821"/>
          </a:xfrm>
        </p:grpSpPr>
        <p:sp>
          <p:nvSpPr>
            <p:cNvPr id="120851" name="Rectangle 56"/>
            <p:cNvSpPr>
              <a:spLocks noChangeArrowheads="1"/>
            </p:cNvSpPr>
            <p:nvPr/>
          </p:nvSpPr>
          <p:spPr bwMode="auto">
            <a:xfrm>
              <a:off x="1320461" y="4953000"/>
              <a:ext cx="1981200" cy="369483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US" altLang="en-US" sz="1800">
                  <a:solidFill>
                    <a:schemeClr val="bg2"/>
                  </a:solidFill>
                </a:rPr>
                <a:t>A discrete function</a:t>
              </a:r>
            </a:p>
          </p:txBody>
        </p:sp>
        <p:grpSp>
          <p:nvGrpSpPr>
            <p:cNvPr id="120852" name="Group 32"/>
            <p:cNvGrpSpPr>
              <a:grpSpLocks/>
            </p:cNvGrpSpPr>
            <p:nvPr/>
          </p:nvGrpSpPr>
          <p:grpSpPr bwMode="auto">
            <a:xfrm>
              <a:off x="1320461" y="5327073"/>
              <a:ext cx="3099139" cy="1282748"/>
              <a:chOff x="838200" y="3505200"/>
              <a:chExt cx="6582242" cy="3126698"/>
            </a:xfrm>
          </p:grpSpPr>
          <p:sp>
            <p:nvSpPr>
              <p:cNvPr id="120853" name="Rectangle 97"/>
              <p:cNvSpPr>
                <a:spLocks noChangeArrowheads="1"/>
              </p:cNvSpPr>
              <p:nvPr/>
            </p:nvSpPr>
            <p:spPr bwMode="auto">
              <a:xfrm>
                <a:off x="838200" y="3505200"/>
                <a:ext cx="6480000" cy="2971800"/>
              </a:xfrm>
              <a:prstGeom prst="rect">
                <a:avLst/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CA" altLang="en-US"/>
              </a:p>
            </p:txBody>
          </p:sp>
          <p:grpSp>
            <p:nvGrpSpPr>
              <p:cNvPr id="120854" name="Group 6"/>
              <p:cNvGrpSpPr>
                <a:grpSpLocks/>
              </p:cNvGrpSpPr>
              <p:nvPr/>
            </p:nvGrpSpPr>
            <p:grpSpPr bwMode="auto">
              <a:xfrm>
                <a:off x="990601" y="4114803"/>
                <a:ext cx="6172200" cy="1905002"/>
                <a:chOff x="624" y="1632"/>
                <a:chExt cx="3888" cy="1200"/>
              </a:xfrm>
            </p:grpSpPr>
            <p:sp>
              <p:nvSpPr>
                <p:cNvPr id="120875" name="Line 7"/>
                <p:cNvSpPr>
                  <a:spLocks noChangeShapeType="1"/>
                </p:cNvSpPr>
                <p:nvPr/>
              </p:nvSpPr>
              <p:spPr bwMode="auto">
                <a:xfrm>
                  <a:off x="624" y="1632"/>
                  <a:ext cx="0" cy="1200"/>
                </a:xfrm>
                <a:prstGeom prst="line">
                  <a:avLst/>
                </a:prstGeom>
                <a:noFill/>
                <a:ln w="254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en-US"/>
                </a:p>
              </p:txBody>
            </p:sp>
            <p:sp>
              <p:nvSpPr>
                <p:cNvPr id="120876" name="Line 8"/>
                <p:cNvSpPr>
                  <a:spLocks noChangeShapeType="1"/>
                </p:cNvSpPr>
                <p:nvPr/>
              </p:nvSpPr>
              <p:spPr bwMode="auto">
                <a:xfrm>
                  <a:off x="624" y="2832"/>
                  <a:ext cx="3888" cy="0"/>
                </a:xfrm>
                <a:prstGeom prst="line">
                  <a:avLst/>
                </a:prstGeom>
                <a:noFill/>
                <a:ln w="254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en-US"/>
                </a:p>
              </p:txBody>
            </p:sp>
          </p:grpSp>
          <p:sp>
            <p:nvSpPr>
              <p:cNvPr id="120855" name="Text Box 215"/>
              <p:cNvSpPr txBox="1">
                <a:spLocks noChangeArrowheads="1"/>
              </p:cNvSpPr>
              <p:nvPr/>
            </p:nvSpPr>
            <p:spPr bwMode="auto">
              <a:xfrm>
                <a:off x="6858001" y="5881692"/>
                <a:ext cx="562441" cy="75020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l" eaLnBrk="1" hangingPunct="1"/>
                <a:r>
                  <a:rPr lang="en-US" altLang="en-US" sz="1400" i="1">
                    <a:solidFill>
                      <a:schemeClr val="bg2"/>
                    </a:solidFill>
                  </a:rPr>
                  <a:t>x</a:t>
                </a:r>
                <a:endParaRPr lang="en-US" altLang="en-US" sz="1400">
                  <a:solidFill>
                    <a:schemeClr val="bg2"/>
                  </a:solidFill>
                  <a:sym typeface="Symbol" pitchFamily="18" charset="2"/>
                </a:endParaRPr>
              </a:p>
            </p:txBody>
          </p:sp>
          <p:sp>
            <p:nvSpPr>
              <p:cNvPr id="120856" name="Oval 11"/>
              <p:cNvSpPr>
                <a:spLocks noChangeArrowheads="1"/>
              </p:cNvSpPr>
              <p:nvPr/>
            </p:nvSpPr>
            <p:spPr bwMode="auto">
              <a:xfrm>
                <a:off x="1176338" y="5345117"/>
                <a:ext cx="76200" cy="76200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CA" altLang="en-US"/>
              </a:p>
            </p:txBody>
          </p:sp>
          <p:sp>
            <p:nvSpPr>
              <p:cNvPr id="120857" name="Oval 12"/>
              <p:cNvSpPr>
                <a:spLocks noChangeArrowheads="1"/>
              </p:cNvSpPr>
              <p:nvPr/>
            </p:nvSpPr>
            <p:spPr bwMode="auto">
              <a:xfrm>
                <a:off x="1492251" y="4984754"/>
                <a:ext cx="76200" cy="76200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CA" altLang="en-US"/>
              </a:p>
            </p:txBody>
          </p:sp>
          <p:sp>
            <p:nvSpPr>
              <p:cNvPr id="120858" name="Oval 13"/>
              <p:cNvSpPr>
                <a:spLocks noChangeArrowheads="1"/>
              </p:cNvSpPr>
              <p:nvPr/>
            </p:nvSpPr>
            <p:spPr bwMode="auto">
              <a:xfrm>
                <a:off x="1871663" y="4768854"/>
                <a:ext cx="76200" cy="76200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CA" altLang="en-US"/>
              </a:p>
            </p:txBody>
          </p:sp>
          <p:sp>
            <p:nvSpPr>
              <p:cNvPr id="120859" name="Oval 14"/>
              <p:cNvSpPr>
                <a:spLocks noChangeArrowheads="1"/>
              </p:cNvSpPr>
              <p:nvPr/>
            </p:nvSpPr>
            <p:spPr bwMode="auto">
              <a:xfrm>
                <a:off x="2209801" y="4778379"/>
                <a:ext cx="76200" cy="76200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CA" altLang="en-US"/>
              </a:p>
            </p:txBody>
          </p:sp>
          <p:sp>
            <p:nvSpPr>
              <p:cNvPr id="120860" name="Oval 15"/>
              <p:cNvSpPr>
                <a:spLocks noChangeArrowheads="1"/>
              </p:cNvSpPr>
              <p:nvPr/>
            </p:nvSpPr>
            <p:spPr bwMode="auto">
              <a:xfrm>
                <a:off x="2590801" y="5029204"/>
                <a:ext cx="76200" cy="76200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CA" altLang="en-US"/>
              </a:p>
            </p:txBody>
          </p:sp>
          <p:sp>
            <p:nvSpPr>
              <p:cNvPr id="120861" name="Oval 16"/>
              <p:cNvSpPr>
                <a:spLocks noChangeArrowheads="1"/>
              </p:cNvSpPr>
              <p:nvPr/>
            </p:nvSpPr>
            <p:spPr bwMode="auto">
              <a:xfrm>
                <a:off x="2973388" y="5300667"/>
                <a:ext cx="76200" cy="76200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CA" altLang="en-US"/>
              </a:p>
            </p:txBody>
          </p:sp>
          <p:sp>
            <p:nvSpPr>
              <p:cNvPr id="120862" name="Oval 17"/>
              <p:cNvSpPr>
                <a:spLocks noChangeArrowheads="1"/>
              </p:cNvSpPr>
              <p:nvPr/>
            </p:nvSpPr>
            <p:spPr bwMode="auto">
              <a:xfrm>
                <a:off x="3309938" y="5475292"/>
                <a:ext cx="76200" cy="76200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CA" altLang="en-US"/>
              </a:p>
            </p:txBody>
          </p:sp>
          <p:sp>
            <p:nvSpPr>
              <p:cNvPr id="120863" name="Oval 18"/>
              <p:cNvSpPr>
                <a:spLocks noChangeArrowheads="1"/>
              </p:cNvSpPr>
              <p:nvPr/>
            </p:nvSpPr>
            <p:spPr bwMode="auto">
              <a:xfrm>
                <a:off x="3703638" y="5508630"/>
                <a:ext cx="76200" cy="76200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CA" altLang="en-US"/>
              </a:p>
            </p:txBody>
          </p:sp>
          <p:sp>
            <p:nvSpPr>
              <p:cNvPr id="120864" name="Oval 19"/>
              <p:cNvSpPr>
                <a:spLocks noChangeArrowheads="1"/>
              </p:cNvSpPr>
              <p:nvPr/>
            </p:nvSpPr>
            <p:spPr bwMode="auto">
              <a:xfrm>
                <a:off x="4019551" y="5421317"/>
                <a:ext cx="76200" cy="76200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CA" altLang="en-US"/>
              </a:p>
            </p:txBody>
          </p:sp>
          <p:sp>
            <p:nvSpPr>
              <p:cNvPr id="120865" name="Oval 20"/>
              <p:cNvSpPr>
                <a:spLocks noChangeArrowheads="1"/>
              </p:cNvSpPr>
              <p:nvPr/>
            </p:nvSpPr>
            <p:spPr bwMode="auto">
              <a:xfrm>
                <a:off x="4335463" y="5257805"/>
                <a:ext cx="76200" cy="76200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CA" altLang="en-US"/>
              </a:p>
            </p:txBody>
          </p:sp>
          <p:sp>
            <p:nvSpPr>
              <p:cNvPr id="120866" name="Oval 21"/>
              <p:cNvSpPr>
                <a:spLocks noChangeArrowheads="1"/>
              </p:cNvSpPr>
              <p:nvPr/>
            </p:nvSpPr>
            <p:spPr bwMode="auto">
              <a:xfrm>
                <a:off x="4651376" y="5073654"/>
                <a:ext cx="76200" cy="76200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CA" altLang="en-US"/>
              </a:p>
            </p:txBody>
          </p:sp>
          <p:sp>
            <p:nvSpPr>
              <p:cNvPr id="120867" name="Oval 22"/>
              <p:cNvSpPr>
                <a:spLocks noChangeArrowheads="1"/>
              </p:cNvSpPr>
              <p:nvPr/>
            </p:nvSpPr>
            <p:spPr bwMode="auto">
              <a:xfrm>
                <a:off x="4967288" y="4856167"/>
                <a:ext cx="76200" cy="76200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CA" altLang="en-US"/>
              </a:p>
            </p:txBody>
          </p:sp>
          <p:sp>
            <p:nvSpPr>
              <p:cNvPr id="120868" name="Oval 23"/>
              <p:cNvSpPr>
                <a:spLocks noChangeArrowheads="1"/>
              </p:cNvSpPr>
              <p:nvPr/>
            </p:nvSpPr>
            <p:spPr bwMode="auto">
              <a:xfrm>
                <a:off x="5283201" y="4638679"/>
                <a:ext cx="76200" cy="76200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CA" altLang="en-US"/>
              </a:p>
            </p:txBody>
          </p:sp>
          <p:sp>
            <p:nvSpPr>
              <p:cNvPr id="120869" name="Oval 24"/>
              <p:cNvSpPr>
                <a:spLocks noChangeArrowheads="1"/>
              </p:cNvSpPr>
              <p:nvPr/>
            </p:nvSpPr>
            <p:spPr bwMode="auto">
              <a:xfrm>
                <a:off x="5599113" y="4440241"/>
                <a:ext cx="76200" cy="76200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CA" altLang="en-US"/>
              </a:p>
            </p:txBody>
          </p:sp>
          <p:sp>
            <p:nvSpPr>
              <p:cNvPr id="120870" name="Oval 25"/>
              <p:cNvSpPr>
                <a:spLocks noChangeArrowheads="1"/>
              </p:cNvSpPr>
              <p:nvPr/>
            </p:nvSpPr>
            <p:spPr bwMode="auto">
              <a:xfrm>
                <a:off x="5915026" y="4252916"/>
                <a:ext cx="76200" cy="76200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CA" altLang="en-US"/>
              </a:p>
            </p:txBody>
          </p:sp>
          <p:sp>
            <p:nvSpPr>
              <p:cNvPr id="120871" name="Oval 26"/>
              <p:cNvSpPr>
                <a:spLocks noChangeArrowheads="1"/>
              </p:cNvSpPr>
              <p:nvPr/>
            </p:nvSpPr>
            <p:spPr bwMode="auto">
              <a:xfrm>
                <a:off x="6230938" y="4121154"/>
                <a:ext cx="76200" cy="76200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CA" altLang="en-US"/>
              </a:p>
            </p:txBody>
          </p:sp>
          <p:sp>
            <p:nvSpPr>
              <p:cNvPr id="120872" name="Oval 27"/>
              <p:cNvSpPr>
                <a:spLocks noChangeArrowheads="1"/>
              </p:cNvSpPr>
              <p:nvPr/>
            </p:nvSpPr>
            <p:spPr bwMode="auto">
              <a:xfrm>
                <a:off x="6546851" y="4078291"/>
                <a:ext cx="76200" cy="76200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CA" altLang="en-US"/>
              </a:p>
            </p:txBody>
          </p:sp>
          <p:sp>
            <p:nvSpPr>
              <p:cNvPr id="120873" name="Oval 28"/>
              <p:cNvSpPr>
                <a:spLocks noChangeArrowheads="1"/>
              </p:cNvSpPr>
              <p:nvPr/>
            </p:nvSpPr>
            <p:spPr bwMode="auto">
              <a:xfrm>
                <a:off x="6862763" y="4116391"/>
                <a:ext cx="76200" cy="76200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CA" altLang="en-US"/>
              </a:p>
            </p:txBody>
          </p:sp>
          <p:sp>
            <p:nvSpPr>
              <p:cNvPr id="120874" name="Rectangle 30"/>
              <p:cNvSpPr>
                <a:spLocks noChangeArrowheads="1"/>
              </p:cNvSpPr>
              <p:nvPr/>
            </p:nvSpPr>
            <p:spPr bwMode="auto">
              <a:xfrm>
                <a:off x="1223578" y="3581401"/>
                <a:ext cx="919926" cy="75020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r>
                  <a:rPr lang="en-US" altLang="en-US" sz="1400" i="1">
                    <a:solidFill>
                      <a:schemeClr val="bg2"/>
                    </a:solidFill>
                    <a:sym typeface="Symbol" pitchFamily="18" charset="2"/>
                  </a:rPr>
                  <a:t>f(x)</a:t>
                </a:r>
              </a:p>
            </p:txBody>
          </p:sp>
        </p:grpSp>
      </p:grpSp>
      <p:sp>
        <p:nvSpPr>
          <p:cNvPr id="122" name="Rectangle 31"/>
          <p:cNvSpPr>
            <a:spLocks noChangeArrowheads="1"/>
          </p:cNvSpPr>
          <p:nvPr/>
        </p:nvSpPr>
        <p:spPr bwMode="auto">
          <a:xfrm>
            <a:off x="4868863" y="3730625"/>
            <a:ext cx="3786187" cy="9540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lvl="1" algn="l" eaLnBrk="1" hangingPunct="1"/>
            <a:r>
              <a:rPr lang="en-US" altLang="en-US"/>
              <a:t>the value </a:t>
            </a:r>
            <a:r>
              <a:rPr lang="en-US" altLang="en-US" i="1">
                <a:solidFill>
                  <a:schemeClr val="accent1"/>
                </a:solidFill>
              </a:rPr>
              <a:t>f(x</a:t>
            </a:r>
            <a:r>
              <a:rPr lang="en-US" altLang="en-US" i="1" baseline="-25000">
                <a:solidFill>
                  <a:schemeClr val="accent1"/>
                </a:solidFill>
              </a:rPr>
              <a:t>j</a:t>
            </a:r>
            <a:r>
              <a:rPr lang="en-US" altLang="en-US" i="1">
                <a:solidFill>
                  <a:schemeClr val="accent1"/>
                </a:solidFill>
              </a:rPr>
              <a:t>)</a:t>
            </a:r>
            <a:r>
              <a:rPr lang="en-US" altLang="en-US"/>
              <a:t> </a:t>
            </a:r>
            <a:br>
              <a:rPr lang="en-US" altLang="en-US"/>
            </a:br>
            <a:r>
              <a:rPr lang="en-US" altLang="en-US"/>
              <a:t>of the function at </a:t>
            </a:r>
            <a:r>
              <a:rPr lang="en-US" altLang="en-US" i="1">
                <a:solidFill>
                  <a:schemeClr val="accent1"/>
                </a:solidFill>
              </a:rPr>
              <a:t>x=j</a:t>
            </a:r>
            <a:r>
              <a:rPr lang="en-US" altLang="en-US"/>
              <a:t>.</a:t>
            </a:r>
          </a:p>
        </p:txBody>
      </p:sp>
      <p:sp>
        <p:nvSpPr>
          <p:cNvPr id="123" name="Rectangle 122"/>
          <p:cNvSpPr>
            <a:spLocks noChangeArrowheads="1"/>
          </p:cNvSpPr>
          <p:nvPr/>
        </p:nvSpPr>
        <p:spPr bwMode="auto">
          <a:xfrm>
            <a:off x="4414838" y="3733800"/>
            <a:ext cx="995362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>
                <a:solidFill>
                  <a:schemeClr val="accent1"/>
                </a:solidFill>
              </a:rPr>
              <a:t>y[</a:t>
            </a:r>
            <a:r>
              <a:rPr lang="en-US" altLang="en-US" i="1">
                <a:solidFill>
                  <a:schemeClr val="accent1"/>
                </a:solidFill>
              </a:rPr>
              <a:t>j</a:t>
            </a:r>
            <a:r>
              <a:rPr lang="en-US" altLang="en-US">
                <a:solidFill>
                  <a:schemeClr val="accent1"/>
                </a:solidFill>
              </a:rPr>
              <a:t>] =</a:t>
            </a:r>
            <a:endParaRPr lang="en-CA" altLang="en-US"/>
          </a:p>
        </p:txBody>
      </p:sp>
      <p:sp>
        <p:nvSpPr>
          <p:cNvPr id="124" name="Rectangle 31"/>
          <p:cNvSpPr>
            <a:spLocks noChangeArrowheads="1"/>
          </p:cNvSpPr>
          <p:nvPr/>
        </p:nvSpPr>
        <p:spPr bwMode="auto">
          <a:xfrm>
            <a:off x="4724400" y="4760913"/>
            <a:ext cx="3786188" cy="9540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lvl="1" algn="l" eaLnBrk="1" hangingPunct="1"/>
            <a:r>
              <a:rPr lang="en-US" altLang="en-US"/>
              <a:t>the value </a:t>
            </a:r>
            <a:r>
              <a:rPr lang="en-US" altLang="en-US" i="1">
                <a:solidFill>
                  <a:schemeClr val="accent1"/>
                </a:solidFill>
              </a:rPr>
              <a:t>f(j)</a:t>
            </a:r>
            <a:r>
              <a:rPr lang="en-US" altLang="en-US"/>
              <a:t> </a:t>
            </a:r>
            <a:br>
              <a:rPr lang="en-US" altLang="en-US"/>
            </a:br>
            <a:r>
              <a:rPr lang="en-US" altLang="en-US"/>
              <a:t>of the function at </a:t>
            </a:r>
            <a:r>
              <a:rPr lang="en-US" altLang="en-US" i="1">
                <a:solidFill>
                  <a:schemeClr val="accent1"/>
                </a:solidFill>
              </a:rPr>
              <a:t>x=j</a:t>
            </a:r>
            <a:r>
              <a:rPr lang="en-US" altLang="en-US"/>
              <a:t>.</a:t>
            </a:r>
          </a:p>
        </p:txBody>
      </p:sp>
      <p:sp>
        <p:nvSpPr>
          <p:cNvPr id="125" name="Text Box 215"/>
          <p:cNvSpPr txBox="1">
            <a:spLocks noChangeArrowheads="1"/>
          </p:cNvSpPr>
          <p:nvPr/>
        </p:nvSpPr>
        <p:spPr bwMode="auto">
          <a:xfrm>
            <a:off x="1409700" y="6281738"/>
            <a:ext cx="2781300" cy="277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/>
            <a:r>
              <a:rPr lang="en-US" altLang="en-US" sz="1200" i="1">
                <a:solidFill>
                  <a:schemeClr val="accent1"/>
                </a:solidFill>
              </a:rPr>
              <a:t>x</a:t>
            </a:r>
            <a:r>
              <a:rPr lang="en-US" altLang="en-US" sz="1200" i="1" baseline="-25000">
                <a:solidFill>
                  <a:schemeClr val="accent1"/>
                </a:solidFill>
              </a:rPr>
              <a:t>0</a:t>
            </a:r>
            <a:r>
              <a:rPr lang="en-US" altLang="en-US" sz="1200" i="1">
                <a:solidFill>
                  <a:schemeClr val="accent1"/>
                </a:solidFill>
              </a:rPr>
              <a:t> x</a:t>
            </a:r>
            <a:r>
              <a:rPr lang="en-US" altLang="en-US" sz="1200" i="1" baseline="-25000">
                <a:solidFill>
                  <a:schemeClr val="accent1"/>
                </a:solidFill>
              </a:rPr>
              <a:t>1</a:t>
            </a:r>
            <a:r>
              <a:rPr lang="en-US" altLang="en-US" sz="1200" i="1">
                <a:solidFill>
                  <a:schemeClr val="accent1"/>
                </a:solidFill>
              </a:rPr>
              <a:t> x</a:t>
            </a:r>
            <a:r>
              <a:rPr lang="en-US" altLang="en-US" sz="1200" i="1" baseline="-25000">
                <a:solidFill>
                  <a:schemeClr val="accent1"/>
                </a:solidFill>
              </a:rPr>
              <a:t>2</a:t>
            </a:r>
            <a:r>
              <a:rPr lang="en-US" altLang="en-US" sz="1200" i="1">
                <a:solidFill>
                  <a:schemeClr val="accent1"/>
                </a:solidFill>
              </a:rPr>
              <a:t> x</a:t>
            </a:r>
            <a:r>
              <a:rPr lang="en-US" altLang="en-US" sz="1200" i="1" baseline="-25000">
                <a:solidFill>
                  <a:schemeClr val="accent1"/>
                </a:solidFill>
              </a:rPr>
              <a:t>3</a:t>
            </a:r>
            <a:r>
              <a:rPr lang="en-US" altLang="en-US" sz="1200" i="1">
                <a:solidFill>
                  <a:schemeClr val="accent1"/>
                </a:solidFill>
              </a:rPr>
              <a:t> x</a:t>
            </a:r>
            <a:r>
              <a:rPr lang="en-US" altLang="en-US" sz="1200" i="1" baseline="-25000">
                <a:solidFill>
                  <a:schemeClr val="accent1"/>
                </a:solidFill>
              </a:rPr>
              <a:t>4               </a:t>
            </a:r>
            <a:r>
              <a:rPr lang="en-US" altLang="en-US" sz="1200" i="1">
                <a:solidFill>
                  <a:schemeClr val="accent1"/>
                </a:solidFill>
              </a:rPr>
              <a:t> …                            x</a:t>
            </a:r>
            <a:r>
              <a:rPr lang="en-US" altLang="en-US" sz="1200" i="1" baseline="-25000">
                <a:solidFill>
                  <a:schemeClr val="accent1"/>
                </a:solidFill>
              </a:rPr>
              <a:t>n-1</a:t>
            </a:r>
            <a:endParaRPr lang="en-US" altLang="en-US" sz="1200">
              <a:sym typeface="Symbol" pitchFamily="18" charset="2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1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1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 nodeType="clickPar">
                      <p:stCondLst>
                        <p:cond delay="indefinite"/>
                      </p:stCondLst>
                      <p:childTnLst>
                        <p:par>
                          <p:cTn id="4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1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1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3" grpId="0"/>
      <p:bldP spid="75" grpId="0"/>
      <p:bldP spid="75" grpId="1"/>
      <p:bldP spid="122" grpId="0"/>
      <p:bldP spid="123" grpId="0"/>
      <p:bldP spid="124" grpId="0"/>
      <p:bldP spid="125" grpId="0"/>
    </p:bldLst>
  </p:timing>
</p:sld>
</file>

<file path=ppt/slides/slide1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7847" name="Text Box 215"/>
          <p:cNvSpPr txBox="1">
            <a:spLocks noChangeArrowheads="1"/>
          </p:cNvSpPr>
          <p:nvPr/>
        </p:nvSpPr>
        <p:spPr bwMode="auto">
          <a:xfrm>
            <a:off x="325438" y="730250"/>
            <a:ext cx="6284912" cy="94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>
              <a:buFontTx/>
              <a:buChar char="•"/>
            </a:pPr>
            <a:r>
              <a:rPr lang="en-US" altLang="en-US"/>
              <a:t>A </a:t>
            </a:r>
            <a:r>
              <a:rPr lang="en-US" altLang="en-US">
                <a:solidFill>
                  <a:schemeClr val="tx2"/>
                </a:solidFill>
              </a:rPr>
              <a:t>Fourier Transform</a:t>
            </a:r>
            <a:r>
              <a:rPr lang="en-US" altLang="en-US"/>
              <a:t> is a change in basis.</a:t>
            </a:r>
          </a:p>
          <a:p>
            <a:pPr algn="l" eaLnBrk="1" hangingPunct="1">
              <a:buFontTx/>
              <a:buChar char="•"/>
            </a:pPr>
            <a:r>
              <a:rPr lang="en-US" altLang="en-US"/>
              <a:t>It changes the representation of a function</a:t>
            </a:r>
          </a:p>
        </p:txBody>
      </p:sp>
      <p:sp>
        <p:nvSpPr>
          <p:cNvPr id="238624" name="Text Box 215"/>
          <p:cNvSpPr txBox="1">
            <a:spLocks noChangeArrowheads="1"/>
          </p:cNvSpPr>
          <p:nvPr/>
        </p:nvSpPr>
        <p:spPr bwMode="auto">
          <a:xfrm>
            <a:off x="781050" y="1766888"/>
            <a:ext cx="5970588" cy="94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>
              <a:buFontTx/>
              <a:buChar char="•"/>
            </a:pPr>
            <a:r>
              <a:rPr lang="en-US" altLang="en-US">
                <a:sym typeface="Symbol" pitchFamily="18" charset="2"/>
              </a:rPr>
              <a:t>from the coefficients of the polynomial </a:t>
            </a:r>
            <a:br>
              <a:rPr lang="en-US" altLang="en-US">
                <a:sym typeface="Symbol" pitchFamily="18" charset="2"/>
              </a:rPr>
            </a:br>
            <a:r>
              <a:rPr lang="en-US" altLang="en-US">
                <a:sym typeface="Symbol" pitchFamily="18" charset="2"/>
              </a:rPr>
              <a:t>   </a:t>
            </a: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f(x) = a</a:t>
            </a:r>
            <a:r>
              <a:rPr lang="en-US" altLang="en-US" i="1" baseline="-25000">
                <a:solidFill>
                  <a:schemeClr val="accent1"/>
                </a:solidFill>
              </a:rPr>
              <a:t>0</a:t>
            </a:r>
            <a:r>
              <a:rPr lang="en-US" altLang="en-US" i="1">
                <a:solidFill>
                  <a:schemeClr val="accent1"/>
                </a:solidFill>
              </a:rPr>
              <a:t>+a</a:t>
            </a:r>
            <a:r>
              <a:rPr lang="en-US" altLang="en-US" i="1" baseline="-25000">
                <a:solidFill>
                  <a:schemeClr val="accent1"/>
                </a:solidFill>
              </a:rPr>
              <a:t>1</a:t>
            </a:r>
            <a:r>
              <a:rPr lang="en-US" altLang="en-US" i="1">
                <a:solidFill>
                  <a:schemeClr val="accent1"/>
                </a:solidFill>
              </a:rPr>
              <a:t>x +a</a:t>
            </a:r>
            <a:r>
              <a:rPr lang="en-US" altLang="en-US" i="1" baseline="-25000">
                <a:solidFill>
                  <a:schemeClr val="accent1"/>
                </a:solidFill>
              </a:rPr>
              <a:t>2</a:t>
            </a:r>
            <a:r>
              <a:rPr lang="en-US" altLang="en-US" i="1">
                <a:solidFill>
                  <a:schemeClr val="accent1"/>
                </a:solidFill>
              </a:rPr>
              <a:t>x</a:t>
            </a:r>
            <a:r>
              <a:rPr lang="en-US" altLang="en-US" i="1" baseline="30000">
                <a:solidFill>
                  <a:schemeClr val="accent1"/>
                </a:solidFill>
              </a:rPr>
              <a:t>2</a:t>
            </a:r>
            <a:r>
              <a:rPr lang="en-US" altLang="en-US" i="1">
                <a:solidFill>
                  <a:schemeClr val="accent1"/>
                </a:solidFill>
              </a:rPr>
              <a:t> + … + a</a:t>
            </a:r>
            <a:r>
              <a:rPr lang="en-US" altLang="en-US" i="1" baseline="-25000">
                <a:solidFill>
                  <a:schemeClr val="accent1"/>
                </a:solidFill>
              </a:rPr>
              <a:t>n-1</a:t>
            </a:r>
            <a:r>
              <a:rPr lang="en-US" altLang="en-US" i="1">
                <a:solidFill>
                  <a:schemeClr val="accent1"/>
                </a:solidFill>
              </a:rPr>
              <a:t>x</a:t>
            </a:r>
            <a:r>
              <a:rPr lang="en-US" altLang="en-US" i="1" baseline="30000">
                <a:solidFill>
                  <a:schemeClr val="accent1"/>
                </a:solidFill>
              </a:rPr>
              <a:t>n-1</a:t>
            </a:r>
          </a:p>
        </p:txBody>
      </p:sp>
      <p:sp>
        <p:nvSpPr>
          <p:cNvPr id="238626" name="Text Box 215"/>
          <p:cNvSpPr txBox="1">
            <a:spLocks noChangeArrowheads="1"/>
          </p:cNvSpPr>
          <p:nvPr/>
        </p:nvSpPr>
        <p:spPr bwMode="auto">
          <a:xfrm>
            <a:off x="228600" y="6369050"/>
            <a:ext cx="6623050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>
              <a:buFontTx/>
              <a:buChar char="•"/>
            </a:pPr>
            <a:r>
              <a:rPr lang="en-US" altLang="en-US">
                <a:sym typeface="Symbol" pitchFamily="18" charset="2"/>
              </a:rPr>
              <a:t>This amounts to evaluating</a:t>
            </a: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 f</a:t>
            </a:r>
            <a:r>
              <a:rPr lang="en-US" altLang="en-US">
                <a:sym typeface="Symbol" pitchFamily="18" charset="2"/>
              </a:rPr>
              <a:t> at these points.</a:t>
            </a:r>
            <a:endParaRPr lang="en-US" altLang="en-US" i="1" baseline="30000">
              <a:solidFill>
                <a:schemeClr val="accent1"/>
              </a:solidFill>
            </a:endParaRPr>
          </a:p>
        </p:txBody>
      </p:sp>
      <p:sp>
        <p:nvSpPr>
          <p:cNvPr id="121861" name="Text Box 215"/>
          <p:cNvSpPr txBox="1">
            <a:spLocks noChangeArrowheads="1"/>
          </p:cNvSpPr>
          <p:nvPr/>
        </p:nvSpPr>
        <p:spPr bwMode="auto">
          <a:xfrm>
            <a:off x="7358063" y="17463"/>
            <a:ext cx="1555750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000">
                <a:solidFill>
                  <a:schemeClr val="tx2"/>
                </a:solidFill>
              </a:rPr>
              <a:t>Evaluating &amp;</a:t>
            </a:r>
            <a:br>
              <a:rPr lang="en-US" altLang="en-US" sz="2000">
                <a:solidFill>
                  <a:schemeClr val="tx2"/>
                </a:solidFill>
              </a:rPr>
            </a:br>
            <a:r>
              <a:rPr lang="en-US" altLang="en-US" sz="2000">
                <a:solidFill>
                  <a:schemeClr val="tx2"/>
                </a:solidFill>
              </a:rPr>
              <a:t>Interpolating</a:t>
            </a:r>
            <a:endParaRPr lang="en-US" altLang="en-US" sz="2000">
              <a:sym typeface="Symbol" pitchFamily="18" charset="2"/>
            </a:endParaRPr>
          </a:p>
        </p:txBody>
      </p:sp>
      <p:grpSp>
        <p:nvGrpSpPr>
          <p:cNvPr id="2" name="Group 38"/>
          <p:cNvGrpSpPr>
            <a:grpSpLocks/>
          </p:cNvGrpSpPr>
          <p:nvPr/>
        </p:nvGrpSpPr>
        <p:grpSpPr bwMode="auto">
          <a:xfrm>
            <a:off x="303213" y="2847975"/>
            <a:ext cx="7015162" cy="3629025"/>
            <a:chOff x="303213" y="2847977"/>
            <a:chExt cx="7014987" cy="3629023"/>
          </a:xfrm>
        </p:grpSpPr>
        <p:sp>
          <p:nvSpPr>
            <p:cNvPr id="121865" name="Rectangle 33"/>
            <p:cNvSpPr>
              <a:spLocks noChangeArrowheads="1"/>
            </p:cNvSpPr>
            <p:nvPr/>
          </p:nvSpPr>
          <p:spPr bwMode="auto">
            <a:xfrm>
              <a:off x="838200" y="3505200"/>
              <a:ext cx="6480000" cy="2971800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grpSp>
          <p:nvGrpSpPr>
            <p:cNvPr id="121866" name="Group 6"/>
            <p:cNvGrpSpPr>
              <a:grpSpLocks/>
            </p:cNvGrpSpPr>
            <p:nvPr/>
          </p:nvGrpSpPr>
          <p:grpSpPr bwMode="auto">
            <a:xfrm>
              <a:off x="990601" y="4114803"/>
              <a:ext cx="6172200" cy="1905002"/>
              <a:chOff x="624" y="1632"/>
              <a:chExt cx="3888" cy="1200"/>
            </a:xfrm>
          </p:grpSpPr>
          <p:sp>
            <p:nvSpPr>
              <p:cNvPr id="121890" name="Line 7"/>
              <p:cNvSpPr>
                <a:spLocks noChangeShapeType="1"/>
              </p:cNvSpPr>
              <p:nvPr/>
            </p:nvSpPr>
            <p:spPr bwMode="auto">
              <a:xfrm>
                <a:off x="624" y="1632"/>
                <a:ext cx="0" cy="1200"/>
              </a:xfrm>
              <a:prstGeom prst="line">
                <a:avLst/>
              </a:prstGeom>
              <a:noFill/>
              <a:ln w="25400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121891" name="Line 8"/>
              <p:cNvSpPr>
                <a:spLocks noChangeShapeType="1"/>
              </p:cNvSpPr>
              <p:nvPr/>
            </p:nvSpPr>
            <p:spPr bwMode="auto">
              <a:xfrm>
                <a:off x="624" y="2832"/>
                <a:ext cx="3888" cy="0"/>
              </a:xfrm>
              <a:prstGeom prst="line">
                <a:avLst/>
              </a:prstGeom>
              <a:noFill/>
              <a:ln w="25400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anchor="ctr">
                <a:spAutoFit/>
              </a:bodyPr>
              <a:lstStyle/>
              <a:p>
                <a:endParaRPr lang="en-US"/>
              </a:p>
            </p:txBody>
          </p:sp>
        </p:grpSp>
        <p:sp>
          <p:nvSpPr>
            <p:cNvPr id="121867" name="Text Box 215"/>
            <p:cNvSpPr txBox="1">
              <a:spLocks noChangeArrowheads="1"/>
            </p:cNvSpPr>
            <p:nvPr/>
          </p:nvSpPr>
          <p:spPr bwMode="auto">
            <a:xfrm>
              <a:off x="6858000" y="5881693"/>
              <a:ext cx="343364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US" altLang="en-US" i="1">
                  <a:solidFill>
                    <a:schemeClr val="bg2"/>
                  </a:solidFill>
                </a:rPr>
                <a:t>x</a:t>
              </a:r>
              <a:endParaRPr lang="en-US" altLang="en-US">
                <a:solidFill>
                  <a:schemeClr val="bg2"/>
                </a:solidFill>
                <a:sym typeface="Symbol" pitchFamily="18" charset="2"/>
              </a:endParaRPr>
            </a:p>
          </p:txBody>
        </p:sp>
        <p:sp>
          <p:nvSpPr>
            <p:cNvPr id="121868" name="Oval 11"/>
            <p:cNvSpPr>
              <a:spLocks noChangeArrowheads="1"/>
            </p:cNvSpPr>
            <p:nvPr/>
          </p:nvSpPr>
          <p:spPr bwMode="auto">
            <a:xfrm>
              <a:off x="1176338" y="5345117"/>
              <a:ext cx="76200" cy="76200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21869" name="Oval 12"/>
            <p:cNvSpPr>
              <a:spLocks noChangeArrowheads="1"/>
            </p:cNvSpPr>
            <p:nvPr/>
          </p:nvSpPr>
          <p:spPr bwMode="auto">
            <a:xfrm>
              <a:off x="1492251" y="4984754"/>
              <a:ext cx="76200" cy="76200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21870" name="Oval 13"/>
            <p:cNvSpPr>
              <a:spLocks noChangeArrowheads="1"/>
            </p:cNvSpPr>
            <p:nvPr/>
          </p:nvSpPr>
          <p:spPr bwMode="auto">
            <a:xfrm>
              <a:off x="1871663" y="4768854"/>
              <a:ext cx="76200" cy="76200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21871" name="Oval 14"/>
            <p:cNvSpPr>
              <a:spLocks noChangeArrowheads="1"/>
            </p:cNvSpPr>
            <p:nvPr/>
          </p:nvSpPr>
          <p:spPr bwMode="auto">
            <a:xfrm>
              <a:off x="2209801" y="4778379"/>
              <a:ext cx="76200" cy="76200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21872" name="Oval 15"/>
            <p:cNvSpPr>
              <a:spLocks noChangeArrowheads="1"/>
            </p:cNvSpPr>
            <p:nvPr/>
          </p:nvSpPr>
          <p:spPr bwMode="auto">
            <a:xfrm>
              <a:off x="2590801" y="5029204"/>
              <a:ext cx="76200" cy="76200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21873" name="Oval 16"/>
            <p:cNvSpPr>
              <a:spLocks noChangeArrowheads="1"/>
            </p:cNvSpPr>
            <p:nvPr/>
          </p:nvSpPr>
          <p:spPr bwMode="auto">
            <a:xfrm>
              <a:off x="2973388" y="5300667"/>
              <a:ext cx="76200" cy="76200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21874" name="Oval 17"/>
            <p:cNvSpPr>
              <a:spLocks noChangeArrowheads="1"/>
            </p:cNvSpPr>
            <p:nvPr/>
          </p:nvSpPr>
          <p:spPr bwMode="auto">
            <a:xfrm>
              <a:off x="3309938" y="5475292"/>
              <a:ext cx="76200" cy="76200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21875" name="Oval 18"/>
            <p:cNvSpPr>
              <a:spLocks noChangeArrowheads="1"/>
            </p:cNvSpPr>
            <p:nvPr/>
          </p:nvSpPr>
          <p:spPr bwMode="auto">
            <a:xfrm>
              <a:off x="3703638" y="5508630"/>
              <a:ext cx="76200" cy="76200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21876" name="Oval 19"/>
            <p:cNvSpPr>
              <a:spLocks noChangeArrowheads="1"/>
            </p:cNvSpPr>
            <p:nvPr/>
          </p:nvSpPr>
          <p:spPr bwMode="auto">
            <a:xfrm>
              <a:off x="4019551" y="5421317"/>
              <a:ext cx="76200" cy="76200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21877" name="Oval 20"/>
            <p:cNvSpPr>
              <a:spLocks noChangeArrowheads="1"/>
            </p:cNvSpPr>
            <p:nvPr/>
          </p:nvSpPr>
          <p:spPr bwMode="auto">
            <a:xfrm>
              <a:off x="4335463" y="5257805"/>
              <a:ext cx="76200" cy="76200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21878" name="Oval 21"/>
            <p:cNvSpPr>
              <a:spLocks noChangeArrowheads="1"/>
            </p:cNvSpPr>
            <p:nvPr/>
          </p:nvSpPr>
          <p:spPr bwMode="auto">
            <a:xfrm>
              <a:off x="4651376" y="5073654"/>
              <a:ext cx="76200" cy="76200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21879" name="Oval 22"/>
            <p:cNvSpPr>
              <a:spLocks noChangeArrowheads="1"/>
            </p:cNvSpPr>
            <p:nvPr/>
          </p:nvSpPr>
          <p:spPr bwMode="auto">
            <a:xfrm>
              <a:off x="4967288" y="4856167"/>
              <a:ext cx="76200" cy="76200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21880" name="Oval 23"/>
            <p:cNvSpPr>
              <a:spLocks noChangeArrowheads="1"/>
            </p:cNvSpPr>
            <p:nvPr/>
          </p:nvSpPr>
          <p:spPr bwMode="auto">
            <a:xfrm>
              <a:off x="5283201" y="4638679"/>
              <a:ext cx="76200" cy="76200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21881" name="Oval 24"/>
            <p:cNvSpPr>
              <a:spLocks noChangeArrowheads="1"/>
            </p:cNvSpPr>
            <p:nvPr/>
          </p:nvSpPr>
          <p:spPr bwMode="auto">
            <a:xfrm>
              <a:off x="5599113" y="4440241"/>
              <a:ext cx="76200" cy="76200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21882" name="Oval 25"/>
            <p:cNvSpPr>
              <a:spLocks noChangeArrowheads="1"/>
            </p:cNvSpPr>
            <p:nvPr/>
          </p:nvSpPr>
          <p:spPr bwMode="auto">
            <a:xfrm>
              <a:off x="5915026" y="4252916"/>
              <a:ext cx="76200" cy="76200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21883" name="Oval 26"/>
            <p:cNvSpPr>
              <a:spLocks noChangeArrowheads="1"/>
            </p:cNvSpPr>
            <p:nvPr/>
          </p:nvSpPr>
          <p:spPr bwMode="auto">
            <a:xfrm>
              <a:off x="6230938" y="4121154"/>
              <a:ext cx="76200" cy="76200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21884" name="Oval 27"/>
            <p:cNvSpPr>
              <a:spLocks noChangeArrowheads="1"/>
            </p:cNvSpPr>
            <p:nvPr/>
          </p:nvSpPr>
          <p:spPr bwMode="auto">
            <a:xfrm>
              <a:off x="6546851" y="4078291"/>
              <a:ext cx="76200" cy="76200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21885" name="Oval 28"/>
            <p:cNvSpPr>
              <a:spLocks noChangeArrowheads="1"/>
            </p:cNvSpPr>
            <p:nvPr/>
          </p:nvSpPr>
          <p:spPr bwMode="auto">
            <a:xfrm>
              <a:off x="6862763" y="4116391"/>
              <a:ext cx="76200" cy="76200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21886" name="Rectangle 30"/>
            <p:cNvSpPr>
              <a:spLocks noChangeArrowheads="1"/>
            </p:cNvSpPr>
            <p:nvPr/>
          </p:nvSpPr>
          <p:spPr bwMode="auto">
            <a:xfrm>
              <a:off x="3053978" y="3972580"/>
              <a:ext cx="184731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US" altLang="en-US" i="1">
                <a:solidFill>
                  <a:schemeClr val="bg2"/>
                </a:solidFill>
                <a:sym typeface="Symbol" pitchFamily="18" charset="2"/>
              </a:endParaRPr>
            </a:p>
          </p:txBody>
        </p:sp>
        <p:sp>
          <p:nvSpPr>
            <p:cNvPr id="121887" name="Rectangle 31"/>
            <p:cNvSpPr>
              <a:spLocks noChangeArrowheads="1"/>
            </p:cNvSpPr>
            <p:nvPr/>
          </p:nvSpPr>
          <p:spPr bwMode="auto">
            <a:xfrm>
              <a:off x="303213" y="2847977"/>
              <a:ext cx="5413375" cy="5191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lvl="1" algn="l" eaLnBrk="1" hangingPunct="1">
                <a:buFontTx/>
                <a:buChar char="•"/>
              </a:pPr>
              <a:r>
                <a:rPr lang="en-US" altLang="en-US"/>
                <a:t>to the value </a:t>
              </a:r>
              <a:r>
                <a:rPr lang="en-US" altLang="en-US" i="1">
                  <a:solidFill>
                    <a:schemeClr val="accent1"/>
                  </a:solidFill>
                </a:rPr>
                <a:t>f(x</a:t>
              </a:r>
              <a:r>
                <a:rPr lang="en-US" altLang="en-US" i="1" baseline="-25000">
                  <a:solidFill>
                    <a:schemeClr val="accent1"/>
                  </a:solidFill>
                </a:rPr>
                <a:t>i</a:t>
              </a:r>
              <a:r>
                <a:rPr lang="en-US" altLang="en-US" i="1">
                  <a:solidFill>
                    <a:schemeClr val="accent1"/>
                  </a:solidFill>
                </a:rPr>
                <a:t>)</a:t>
              </a:r>
              <a:r>
                <a:rPr lang="en-US" altLang="en-US"/>
                <a:t> at key values </a:t>
              </a:r>
              <a:r>
                <a:rPr lang="en-US" altLang="en-US" i="1">
                  <a:solidFill>
                    <a:schemeClr val="accent1"/>
                  </a:solidFill>
                </a:rPr>
                <a:t>x</a:t>
              </a:r>
              <a:r>
                <a:rPr lang="en-US" altLang="en-US" i="1" baseline="-25000">
                  <a:solidFill>
                    <a:schemeClr val="accent1"/>
                  </a:solidFill>
                </a:rPr>
                <a:t>i</a:t>
              </a:r>
              <a:r>
                <a:rPr lang="en-US" altLang="en-US"/>
                <a:t>.</a:t>
              </a:r>
            </a:p>
          </p:txBody>
        </p:sp>
        <p:sp>
          <p:nvSpPr>
            <p:cNvPr id="121888" name="Text Box 215"/>
            <p:cNvSpPr txBox="1">
              <a:spLocks noChangeArrowheads="1"/>
            </p:cNvSpPr>
            <p:nvPr/>
          </p:nvSpPr>
          <p:spPr bwMode="auto">
            <a:xfrm>
              <a:off x="969963" y="5881693"/>
              <a:ext cx="6207125" cy="5191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US" altLang="en-US" i="1">
                  <a:solidFill>
                    <a:schemeClr val="accent1"/>
                  </a:solidFill>
                </a:rPr>
                <a:t>x</a:t>
              </a:r>
              <a:r>
                <a:rPr lang="en-US" altLang="en-US" i="1" baseline="-25000">
                  <a:solidFill>
                    <a:schemeClr val="accent1"/>
                  </a:solidFill>
                </a:rPr>
                <a:t>0</a:t>
              </a:r>
              <a:r>
                <a:rPr lang="en-US" altLang="en-US" i="1">
                  <a:solidFill>
                    <a:schemeClr val="accent1"/>
                  </a:solidFill>
                </a:rPr>
                <a:t> x</a:t>
              </a:r>
              <a:r>
                <a:rPr lang="en-US" altLang="en-US" i="1" baseline="-25000">
                  <a:solidFill>
                    <a:schemeClr val="accent1"/>
                  </a:solidFill>
                </a:rPr>
                <a:t>1</a:t>
              </a:r>
              <a:r>
                <a:rPr lang="en-US" altLang="en-US" i="1">
                  <a:solidFill>
                    <a:schemeClr val="accent1"/>
                  </a:solidFill>
                </a:rPr>
                <a:t> x</a:t>
              </a:r>
              <a:r>
                <a:rPr lang="en-US" altLang="en-US" i="1" baseline="-25000">
                  <a:solidFill>
                    <a:schemeClr val="accent1"/>
                  </a:solidFill>
                </a:rPr>
                <a:t>2</a:t>
              </a:r>
              <a:r>
                <a:rPr lang="en-US" altLang="en-US" i="1">
                  <a:solidFill>
                    <a:schemeClr val="accent1"/>
                  </a:solidFill>
                </a:rPr>
                <a:t> x</a:t>
              </a:r>
              <a:r>
                <a:rPr lang="en-US" altLang="en-US" i="1" baseline="-25000">
                  <a:solidFill>
                    <a:schemeClr val="accent1"/>
                  </a:solidFill>
                </a:rPr>
                <a:t>3</a:t>
              </a:r>
              <a:r>
                <a:rPr lang="en-US" altLang="en-US" i="1">
                  <a:solidFill>
                    <a:schemeClr val="accent1"/>
                  </a:solidFill>
                </a:rPr>
                <a:t> x</a:t>
              </a:r>
              <a:r>
                <a:rPr lang="en-US" altLang="en-US" i="1" baseline="-25000">
                  <a:solidFill>
                    <a:schemeClr val="accent1"/>
                  </a:solidFill>
                </a:rPr>
                <a:t>4               </a:t>
              </a:r>
              <a:r>
                <a:rPr lang="en-US" altLang="en-US" i="1">
                  <a:solidFill>
                    <a:schemeClr val="accent1"/>
                  </a:solidFill>
                </a:rPr>
                <a:t> …                            x</a:t>
              </a:r>
              <a:r>
                <a:rPr lang="en-US" altLang="en-US" i="1" baseline="-25000">
                  <a:solidFill>
                    <a:schemeClr val="accent1"/>
                  </a:solidFill>
                </a:rPr>
                <a:t>n-1</a:t>
              </a:r>
              <a:endParaRPr lang="en-US" altLang="en-US">
                <a:sym typeface="Symbol" pitchFamily="18" charset="2"/>
              </a:endParaRPr>
            </a:p>
          </p:txBody>
        </p:sp>
        <p:sp>
          <p:nvSpPr>
            <p:cNvPr id="121889" name="Text Box 215"/>
            <p:cNvSpPr txBox="1">
              <a:spLocks noChangeArrowheads="1"/>
            </p:cNvSpPr>
            <p:nvPr/>
          </p:nvSpPr>
          <p:spPr bwMode="auto">
            <a:xfrm>
              <a:off x="990601" y="3367090"/>
              <a:ext cx="6207125" cy="5191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US" altLang="en-US" i="1">
                  <a:solidFill>
                    <a:schemeClr val="accent1"/>
                  </a:solidFill>
                </a:rPr>
                <a:t>y</a:t>
              </a:r>
              <a:r>
                <a:rPr lang="en-US" altLang="en-US" i="1" baseline="-25000">
                  <a:solidFill>
                    <a:schemeClr val="accent1"/>
                  </a:solidFill>
                </a:rPr>
                <a:t>0</a:t>
              </a:r>
              <a:r>
                <a:rPr lang="en-US" altLang="en-US" i="1">
                  <a:solidFill>
                    <a:schemeClr val="accent1"/>
                  </a:solidFill>
                </a:rPr>
                <a:t> y</a:t>
              </a:r>
              <a:r>
                <a:rPr lang="en-US" altLang="en-US" i="1" baseline="-25000">
                  <a:solidFill>
                    <a:schemeClr val="accent1"/>
                  </a:solidFill>
                </a:rPr>
                <a:t>1</a:t>
              </a:r>
              <a:r>
                <a:rPr lang="en-US" altLang="en-US" i="1">
                  <a:solidFill>
                    <a:schemeClr val="accent1"/>
                  </a:solidFill>
                </a:rPr>
                <a:t> y</a:t>
              </a:r>
              <a:r>
                <a:rPr lang="en-US" altLang="en-US" i="1" baseline="-25000">
                  <a:solidFill>
                    <a:schemeClr val="accent1"/>
                  </a:solidFill>
                </a:rPr>
                <a:t>2</a:t>
              </a:r>
              <a:r>
                <a:rPr lang="en-US" altLang="en-US" i="1">
                  <a:solidFill>
                    <a:schemeClr val="accent1"/>
                  </a:solidFill>
                </a:rPr>
                <a:t> y</a:t>
              </a:r>
              <a:r>
                <a:rPr lang="en-US" altLang="en-US" i="1" baseline="-25000">
                  <a:solidFill>
                    <a:schemeClr val="accent1"/>
                  </a:solidFill>
                </a:rPr>
                <a:t>3</a:t>
              </a:r>
              <a:r>
                <a:rPr lang="en-US" altLang="en-US" i="1">
                  <a:solidFill>
                    <a:schemeClr val="accent1"/>
                  </a:solidFill>
                </a:rPr>
                <a:t> y</a:t>
              </a:r>
              <a:r>
                <a:rPr lang="en-US" altLang="en-US" i="1" baseline="-25000">
                  <a:solidFill>
                    <a:schemeClr val="accent1"/>
                  </a:solidFill>
                </a:rPr>
                <a:t>4               </a:t>
              </a:r>
              <a:r>
                <a:rPr lang="en-US" altLang="en-US" i="1">
                  <a:solidFill>
                    <a:schemeClr val="accent1"/>
                  </a:solidFill>
                </a:rPr>
                <a:t> …                            y</a:t>
              </a:r>
              <a:r>
                <a:rPr lang="en-US" altLang="en-US" i="1" baseline="-25000">
                  <a:solidFill>
                    <a:schemeClr val="accent1"/>
                  </a:solidFill>
                </a:rPr>
                <a:t>n-1</a:t>
              </a:r>
              <a:endParaRPr lang="en-US" altLang="en-US">
                <a:sym typeface="Symbol" pitchFamily="18" charset="2"/>
              </a:endParaRPr>
            </a:p>
          </p:txBody>
        </p:sp>
      </p:grpSp>
      <p:sp>
        <p:nvSpPr>
          <p:cNvPr id="121863" name="Rectangle 54"/>
          <p:cNvSpPr>
            <a:spLocks noChangeArrowheads="1"/>
          </p:cNvSpPr>
          <p:nvPr/>
        </p:nvSpPr>
        <p:spPr bwMode="auto">
          <a:xfrm>
            <a:off x="790575" y="-211138"/>
            <a:ext cx="7772400" cy="11430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4400">
                <a:solidFill>
                  <a:schemeClr val="tx2"/>
                </a:solidFill>
              </a:rPr>
              <a:t>Fourier Transformation </a:t>
            </a:r>
          </a:p>
        </p:txBody>
      </p:sp>
      <p:sp>
        <p:nvSpPr>
          <p:cNvPr id="40" name="Rectangle 30"/>
          <p:cNvSpPr>
            <a:spLocks noChangeArrowheads="1"/>
          </p:cNvSpPr>
          <p:nvPr/>
        </p:nvSpPr>
        <p:spPr bwMode="auto">
          <a:xfrm>
            <a:off x="7453313" y="4205288"/>
            <a:ext cx="1385887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y</a:t>
            </a:r>
            <a:r>
              <a:rPr lang="en-US" altLang="en-US" i="1" baseline="-25000">
                <a:solidFill>
                  <a:schemeClr val="accent1"/>
                </a:solidFill>
                <a:sym typeface="Symbol" pitchFamily="18" charset="2"/>
              </a:rPr>
              <a:t>i</a:t>
            </a: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 = f(x</a:t>
            </a:r>
            <a:r>
              <a:rPr lang="en-US" altLang="en-US" i="1" baseline="-25000">
                <a:solidFill>
                  <a:schemeClr val="accent1"/>
                </a:solidFill>
                <a:sym typeface="Symbol" pitchFamily="18" charset="2"/>
              </a:rPr>
              <a:t>i</a:t>
            </a: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)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84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9784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9784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84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9784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9784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86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2386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2386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 nodeType="clickPar">
                      <p:stCondLst>
                        <p:cond delay="indefinite"/>
                      </p:stCondLst>
                      <p:childTnLst>
                        <p:par>
                          <p:cTn id="3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86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2386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2386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8624" grpId="0"/>
      <p:bldP spid="238626" grpId="0"/>
      <p:bldP spid="40" grpId="0"/>
    </p:bldLst>
  </p:timing>
</p:sld>
</file>

<file path=ppt/slides/slide1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882" name="Text Box 215"/>
          <p:cNvSpPr txBox="1">
            <a:spLocks noChangeArrowheads="1"/>
          </p:cNvSpPr>
          <p:nvPr/>
        </p:nvSpPr>
        <p:spPr bwMode="auto">
          <a:xfrm>
            <a:off x="325438" y="730250"/>
            <a:ext cx="6284912" cy="94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>
              <a:buFontTx/>
              <a:buChar char="•"/>
            </a:pPr>
            <a:r>
              <a:rPr lang="en-US" altLang="en-US"/>
              <a:t>A </a:t>
            </a:r>
            <a:r>
              <a:rPr lang="en-US" altLang="en-US">
                <a:solidFill>
                  <a:schemeClr val="tx2"/>
                </a:solidFill>
              </a:rPr>
              <a:t>Fourier Transform</a:t>
            </a:r>
            <a:r>
              <a:rPr lang="en-US" altLang="en-US"/>
              <a:t> is a change in basis.</a:t>
            </a:r>
          </a:p>
          <a:p>
            <a:pPr algn="l" eaLnBrk="1" hangingPunct="1">
              <a:buFontTx/>
              <a:buChar char="•"/>
            </a:pPr>
            <a:r>
              <a:rPr lang="en-US" altLang="en-US"/>
              <a:t>It changes the representation of a function</a:t>
            </a:r>
          </a:p>
        </p:txBody>
      </p:sp>
      <p:sp>
        <p:nvSpPr>
          <p:cNvPr id="122883" name="Rectangle 3"/>
          <p:cNvSpPr>
            <a:spLocks noChangeArrowheads="1"/>
          </p:cNvSpPr>
          <p:nvPr/>
        </p:nvSpPr>
        <p:spPr bwMode="auto">
          <a:xfrm>
            <a:off x="381000" y="-762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4400">
                <a:solidFill>
                  <a:schemeClr val="tx2"/>
                </a:solidFill>
              </a:rPr>
              <a:t>Fourier Transformation</a:t>
            </a:r>
          </a:p>
        </p:txBody>
      </p:sp>
      <p:sp>
        <p:nvSpPr>
          <p:cNvPr id="122884" name="Text Box 215"/>
          <p:cNvSpPr txBox="1">
            <a:spLocks noChangeArrowheads="1"/>
          </p:cNvSpPr>
          <p:nvPr/>
        </p:nvSpPr>
        <p:spPr bwMode="auto">
          <a:xfrm>
            <a:off x="781050" y="1766888"/>
            <a:ext cx="5970588" cy="94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>
              <a:buFontTx/>
              <a:buChar char="•"/>
            </a:pPr>
            <a:r>
              <a:rPr lang="en-US" altLang="en-US">
                <a:sym typeface="Symbol" pitchFamily="18" charset="2"/>
              </a:rPr>
              <a:t>from the coefficients of the polynomial </a:t>
            </a:r>
            <a:br>
              <a:rPr lang="en-US" altLang="en-US">
                <a:sym typeface="Symbol" pitchFamily="18" charset="2"/>
              </a:rPr>
            </a:br>
            <a:r>
              <a:rPr lang="en-US" altLang="en-US">
                <a:sym typeface="Symbol" pitchFamily="18" charset="2"/>
              </a:rPr>
              <a:t>   </a:t>
            </a: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f(x) = a</a:t>
            </a:r>
            <a:r>
              <a:rPr lang="en-US" altLang="en-US" i="1" baseline="-25000">
                <a:solidFill>
                  <a:schemeClr val="accent1"/>
                </a:solidFill>
              </a:rPr>
              <a:t>0</a:t>
            </a:r>
            <a:r>
              <a:rPr lang="en-US" altLang="en-US" i="1">
                <a:solidFill>
                  <a:schemeClr val="accent1"/>
                </a:solidFill>
              </a:rPr>
              <a:t>+a</a:t>
            </a:r>
            <a:r>
              <a:rPr lang="en-US" altLang="en-US" i="1" baseline="-25000">
                <a:solidFill>
                  <a:schemeClr val="accent1"/>
                </a:solidFill>
              </a:rPr>
              <a:t>1</a:t>
            </a:r>
            <a:r>
              <a:rPr lang="en-US" altLang="en-US" i="1">
                <a:solidFill>
                  <a:schemeClr val="accent1"/>
                </a:solidFill>
              </a:rPr>
              <a:t>x +a</a:t>
            </a:r>
            <a:r>
              <a:rPr lang="en-US" altLang="en-US" i="1" baseline="-25000">
                <a:solidFill>
                  <a:schemeClr val="accent1"/>
                </a:solidFill>
              </a:rPr>
              <a:t>2</a:t>
            </a:r>
            <a:r>
              <a:rPr lang="en-US" altLang="en-US" i="1">
                <a:solidFill>
                  <a:schemeClr val="accent1"/>
                </a:solidFill>
              </a:rPr>
              <a:t>x</a:t>
            </a:r>
            <a:r>
              <a:rPr lang="en-US" altLang="en-US" i="1" baseline="30000">
                <a:solidFill>
                  <a:schemeClr val="accent1"/>
                </a:solidFill>
              </a:rPr>
              <a:t>2</a:t>
            </a:r>
            <a:r>
              <a:rPr lang="en-US" altLang="en-US" i="1">
                <a:solidFill>
                  <a:schemeClr val="accent1"/>
                </a:solidFill>
              </a:rPr>
              <a:t> + … + a</a:t>
            </a:r>
            <a:r>
              <a:rPr lang="en-US" altLang="en-US" i="1" baseline="-25000">
                <a:solidFill>
                  <a:schemeClr val="accent1"/>
                </a:solidFill>
              </a:rPr>
              <a:t>n-1</a:t>
            </a:r>
            <a:r>
              <a:rPr lang="en-US" altLang="en-US" i="1">
                <a:solidFill>
                  <a:schemeClr val="accent1"/>
                </a:solidFill>
              </a:rPr>
              <a:t>x</a:t>
            </a:r>
            <a:r>
              <a:rPr lang="en-US" altLang="en-US" i="1" baseline="30000">
                <a:solidFill>
                  <a:schemeClr val="accent1"/>
                </a:solidFill>
              </a:rPr>
              <a:t>n-1</a:t>
            </a:r>
          </a:p>
        </p:txBody>
      </p:sp>
      <p:sp>
        <p:nvSpPr>
          <p:cNvPr id="122885" name="Text Box 215"/>
          <p:cNvSpPr txBox="1">
            <a:spLocks noChangeArrowheads="1"/>
          </p:cNvSpPr>
          <p:nvPr/>
        </p:nvSpPr>
        <p:spPr bwMode="auto">
          <a:xfrm>
            <a:off x="228600" y="6369050"/>
            <a:ext cx="6623050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>
              <a:buFontTx/>
              <a:buChar char="•"/>
            </a:pPr>
            <a:r>
              <a:rPr lang="en-US" altLang="en-US">
                <a:sym typeface="Symbol" pitchFamily="18" charset="2"/>
              </a:rPr>
              <a:t>This amounts to evaluating</a:t>
            </a: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 f</a:t>
            </a:r>
            <a:r>
              <a:rPr lang="en-US" altLang="en-US">
                <a:sym typeface="Symbol" pitchFamily="18" charset="2"/>
              </a:rPr>
              <a:t> at these points.</a:t>
            </a:r>
            <a:endParaRPr lang="en-US" altLang="en-US" i="1" baseline="30000">
              <a:solidFill>
                <a:schemeClr val="accent1"/>
              </a:solidFill>
            </a:endParaRPr>
          </a:p>
        </p:txBody>
      </p:sp>
      <p:grpSp>
        <p:nvGrpSpPr>
          <p:cNvPr id="2" name="Group 45"/>
          <p:cNvGrpSpPr>
            <a:grpSpLocks/>
          </p:cNvGrpSpPr>
          <p:nvPr/>
        </p:nvGrpSpPr>
        <p:grpSpPr bwMode="auto">
          <a:xfrm>
            <a:off x="1108075" y="2895600"/>
            <a:ext cx="5292725" cy="3208338"/>
            <a:chOff x="1107284" y="2895600"/>
            <a:chExt cx="5293516" cy="3208946"/>
          </a:xfrm>
        </p:grpSpPr>
        <p:sp>
          <p:nvSpPr>
            <p:cNvPr id="122890" name="Text Box 215"/>
            <p:cNvSpPr txBox="1">
              <a:spLocks noChangeArrowheads="1"/>
            </p:cNvSpPr>
            <p:nvPr/>
          </p:nvSpPr>
          <p:spPr bwMode="auto">
            <a:xfrm>
              <a:off x="1202534" y="2905780"/>
              <a:ext cx="3876382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US" altLang="en-US" sz="2400" i="1">
                  <a:solidFill>
                    <a:schemeClr val="accent1"/>
                  </a:solidFill>
                </a:rPr>
                <a:t>(x</a:t>
              </a:r>
              <a:r>
                <a:rPr lang="en-US" altLang="en-US" sz="2400" i="1" baseline="-25000">
                  <a:solidFill>
                    <a:schemeClr val="accent1"/>
                  </a:solidFill>
                </a:rPr>
                <a:t>0</a:t>
              </a:r>
              <a:r>
                <a:rPr lang="en-US" altLang="en-US" sz="2400" i="1">
                  <a:solidFill>
                    <a:schemeClr val="accent1"/>
                  </a:solidFill>
                </a:rPr>
                <a:t>)</a:t>
              </a:r>
              <a:r>
                <a:rPr lang="en-US" altLang="en-US" sz="2400" i="1" baseline="30000">
                  <a:solidFill>
                    <a:schemeClr val="accent1"/>
                  </a:solidFill>
                </a:rPr>
                <a:t>0</a:t>
              </a:r>
              <a:r>
                <a:rPr lang="en-US" altLang="en-US" sz="2400" i="1">
                  <a:solidFill>
                    <a:schemeClr val="accent1"/>
                  </a:solidFill>
                </a:rPr>
                <a:t> (x</a:t>
              </a:r>
              <a:r>
                <a:rPr lang="en-US" altLang="en-US" sz="2400" i="1" baseline="-25000">
                  <a:solidFill>
                    <a:schemeClr val="accent1"/>
                  </a:solidFill>
                </a:rPr>
                <a:t>0</a:t>
              </a:r>
              <a:r>
                <a:rPr lang="en-US" altLang="en-US" sz="2400" i="1">
                  <a:solidFill>
                    <a:schemeClr val="accent1"/>
                  </a:solidFill>
                </a:rPr>
                <a:t>)</a:t>
              </a:r>
              <a:r>
                <a:rPr lang="en-US" altLang="en-US" sz="2400" i="1" baseline="30000">
                  <a:solidFill>
                    <a:schemeClr val="accent1"/>
                  </a:solidFill>
                </a:rPr>
                <a:t>1</a:t>
              </a:r>
              <a:r>
                <a:rPr lang="en-US" altLang="en-US" sz="2400" i="1">
                  <a:solidFill>
                    <a:schemeClr val="accent1"/>
                  </a:solidFill>
                </a:rPr>
                <a:t> (x</a:t>
              </a:r>
              <a:r>
                <a:rPr lang="en-US" altLang="en-US" sz="2400" i="1" baseline="-25000">
                  <a:solidFill>
                    <a:schemeClr val="accent1"/>
                  </a:solidFill>
                </a:rPr>
                <a:t>0</a:t>
              </a:r>
              <a:r>
                <a:rPr lang="en-US" altLang="en-US" sz="2400" i="1">
                  <a:solidFill>
                    <a:schemeClr val="accent1"/>
                  </a:solidFill>
                </a:rPr>
                <a:t>)</a:t>
              </a:r>
              <a:r>
                <a:rPr lang="en-US" altLang="en-US" sz="2400" i="1" baseline="30000">
                  <a:solidFill>
                    <a:schemeClr val="accent1"/>
                  </a:solidFill>
                </a:rPr>
                <a:t>2 </a:t>
              </a:r>
              <a:r>
                <a:rPr lang="en-US" altLang="en-US" sz="2400" i="1">
                  <a:solidFill>
                    <a:schemeClr val="accent1"/>
                  </a:solidFill>
                </a:rPr>
                <a:t> (x</a:t>
              </a:r>
              <a:r>
                <a:rPr lang="en-US" altLang="en-US" sz="2400" i="1" baseline="-25000">
                  <a:solidFill>
                    <a:schemeClr val="accent1"/>
                  </a:solidFill>
                </a:rPr>
                <a:t>0</a:t>
              </a:r>
              <a:r>
                <a:rPr lang="en-US" altLang="en-US" sz="2400" i="1">
                  <a:solidFill>
                    <a:schemeClr val="accent1"/>
                  </a:solidFill>
                </a:rPr>
                <a:t>)</a:t>
              </a:r>
              <a:r>
                <a:rPr lang="en-US" altLang="en-US" sz="2400" i="1" baseline="30000">
                  <a:solidFill>
                    <a:schemeClr val="accent1"/>
                  </a:solidFill>
                </a:rPr>
                <a:t>3</a:t>
              </a:r>
              <a:r>
                <a:rPr lang="en-US" altLang="en-US" sz="2400" i="1">
                  <a:solidFill>
                    <a:schemeClr val="accent1"/>
                  </a:solidFill>
                </a:rPr>
                <a:t> … (x</a:t>
              </a:r>
              <a:r>
                <a:rPr lang="en-US" altLang="en-US" sz="2400" i="1" baseline="-25000">
                  <a:solidFill>
                    <a:schemeClr val="accent1"/>
                  </a:solidFill>
                </a:rPr>
                <a:t>0</a:t>
              </a:r>
              <a:r>
                <a:rPr lang="en-US" altLang="en-US" sz="2400" i="1">
                  <a:solidFill>
                    <a:schemeClr val="accent1"/>
                  </a:solidFill>
                </a:rPr>
                <a:t>)</a:t>
              </a:r>
              <a:r>
                <a:rPr lang="en-US" altLang="en-US" sz="2000" i="1" baseline="30000">
                  <a:solidFill>
                    <a:schemeClr val="accent1"/>
                  </a:solidFill>
                </a:rPr>
                <a:t>n-1</a:t>
              </a:r>
              <a:r>
                <a:rPr lang="en-US" altLang="en-US" sz="2400" i="1">
                  <a:solidFill>
                    <a:schemeClr val="accent1"/>
                  </a:solidFill>
                </a:rPr>
                <a:t> </a:t>
              </a:r>
              <a:endParaRPr lang="en-US" altLang="en-US" sz="2400" i="1" baseline="30000">
                <a:solidFill>
                  <a:schemeClr val="accent1"/>
                </a:solidFill>
              </a:endParaRPr>
            </a:p>
          </p:txBody>
        </p:sp>
        <p:sp>
          <p:nvSpPr>
            <p:cNvPr id="122891" name="Rectangle 33"/>
            <p:cNvSpPr>
              <a:spLocks noChangeArrowheads="1"/>
            </p:cNvSpPr>
            <p:nvPr/>
          </p:nvSpPr>
          <p:spPr bwMode="auto">
            <a:xfrm>
              <a:off x="4993484" y="2905158"/>
              <a:ext cx="543739" cy="30469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2400" i="1">
                  <a:solidFill>
                    <a:schemeClr val="accent1"/>
                  </a:solidFill>
                </a:rPr>
                <a:t>a</a:t>
              </a:r>
              <a:r>
                <a:rPr lang="en-US" altLang="en-US" sz="2400" i="1" baseline="-25000">
                  <a:solidFill>
                    <a:schemeClr val="accent1"/>
                  </a:solidFill>
                </a:rPr>
                <a:t>0</a:t>
              </a:r>
              <a:endParaRPr lang="en-US" altLang="en-US" sz="2400" i="1">
                <a:solidFill>
                  <a:schemeClr val="accent1"/>
                </a:solidFill>
              </a:endParaRPr>
            </a:p>
            <a:p>
              <a:pPr eaLnBrk="1" hangingPunct="1"/>
              <a:r>
                <a:rPr lang="en-US" altLang="en-US" sz="2400" i="1">
                  <a:solidFill>
                    <a:schemeClr val="accent1"/>
                  </a:solidFill>
                </a:rPr>
                <a:t>a</a:t>
              </a:r>
              <a:r>
                <a:rPr lang="en-US" altLang="en-US" sz="2400" i="1" baseline="-25000">
                  <a:solidFill>
                    <a:schemeClr val="accent1"/>
                  </a:solidFill>
                </a:rPr>
                <a:t>1</a:t>
              </a:r>
              <a:endParaRPr lang="en-US" altLang="en-US" sz="2400" i="1">
                <a:solidFill>
                  <a:schemeClr val="accent1"/>
                </a:solidFill>
              </a:endParaRPr>
            </a:p>
            <a:p>
              <a:pPr eaLnBrk="1" hangingPunct="1"/>
              <a:r>
                <a:rPr lang="en-US" altLang="en-US" sz="2400" i="1">
                  <a:solidFill>
                    <a:schemeClr val="accent1"/>
                  </a:solidFill>
                </a:rPr>
                <a:t>a</a:t>
              </a:r>
              <a:r>
                <a:rPr lang="en-US" altLang="en-US" sz="2400" i="1" baseline="-25000">
                  <a:solidFill>
                    <a:schemeClr val="accent1"/>
                  </a:solidFill>
                </a:rPr>
                <a:t>2</a:t>
              </a:r>
              <a:endParaRPr lang="en-US" altLang="en-US" sz="2400" i="1">
                <a:solidFill>
                  <a:schemeClr val="accent1"/>
                </a:solidFill>
              </a:endParaRPr>
            </a:p>
            <a:p>
              <a:pPr eaLnBrk="1" hangingPunct="1"/>
              <a:r>
                <a:rPr lang="en-US" altLang="en-US" sz="2400" i="1">
                  <a:solidFill>
                    <a:schemeClr val="accent1"/>
                  </a:solidFill>
                </a:rPr>
                <a:t>a</a:t>
              </a:r>
              <a:r>
                <a:rPr lang="en-US" altLang="en-US" sz="2400" i="1" baseline="-25000">
                  <a:solidFill>
                    <a:schemeClr val="accent1"/>
                  </a:solidFill>
                </a:rPr>
                <a:t>3</a:t>
              </a:r>
              <a:endParaRPr lang="en-US" altLang="en-US" sz="2400" i="1">
                <a:solidFill>
                  <a:schemeClr val="accent1"/>
                </a:solidFill>
              </a:endParaRPr>
            </a:p>
            <a:p>
              <a:pPr eaLnBrk="1" hangingPunct="1"/>
              <a:endParaRPr lang="en-US" altLang="en-US" sz="2400" i="1">
                <a:solidFill>
                  <a:schemeClr val="accent1"/>
                </a:solidFill>
              </a:endParaRPr>
            </a:p>
            <a:p>
              <a:pPr eaLnBrk="1" hangingPunct="1"/>
              <a:r>
                <a:rPr lang="en-US" altLang="en-US" sz="2400" i="1">
                  <a:solidFill>
                    <a:schemeClr val="accent1"/>
                  </a:solidFill>
                </a:rPr>
                <a:t>…</a:t>
              </a:r>
            </a:p>
            <a:p>
              <a:pPr eaLnBrk="1" hangingPunct="1"/>
              <a:endParaRPr lang="en-US" altLang="en-US" sz="2400" i="1">
                <a:solidFill>
                  <a:schemeClr val="accent1"/>
                </a:solidFill>
              </a:endParaRPr>
            </a:p>
            <a:p>
              <a:pPr eaLnBrk="1" hangingPunct="1"/>
              <a:r>
                <a:rPr lang="en-US" altLang="en-US" sz="2400" i="1">
                  <a:solidFill>
                    <a:schemeClr val="accent1"/>
                  </a:solidFill>
                </a:rPr>
                <a:t>a</a:t>
              </a:r>
              <a:r>
                <a:rPr lang="en-US" altLang="en-US" sz="1800" i="1" baseline="-25000">
                  <a:solidFill>
                    <a:schemeClr val="accent1"/>
                  </a:solidFill>
                </a:rPr>
                <a:t>n-1</a:t>
              </a:r>
              <a:endParaRPr lang="en-US" altLang="en-US" sz="2400" i="1">
                <a:solidFill>
                  <a:schemeClr val="accent1"/>
                </a:solidFill>
              </a:endParaRPr>
            </a:p>
          </p:txBody>
        </p:sp>
        <p:sp>
          <p:nvSpPr>
            <p:cNvPr id="122892" name="Rectangle 34"/>
            <p:cNvSpPr>
              <a:spLocks noChangeArrowheads="1"/>
            </p:cNvSpPr>
            <p:nvPr/>
          </p:nvSpPr>
          <p:spPr bwMode="auto">
            <a:xfrm>
              <a:off x="5874694" y="2895600"/>
              <a:ext cx="526106" cy="30469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2400" i="1">
                  <a:solidFill>
                    <a:schemeClr val="accent1"/>
                  </a:solidFill>
                </a:rPr>
                <a:t>y</a:t>
              </a:r>
              <a:r>
                <a:rPr lang="en-US" altLang="en-US" sz="2400" i="1" baseline="-25000">
                  <a:solidFill>
                    <a:schemeClr val="accent1"/>
                  </a:solidFill>
                </a:rPr>
                <a:t>0</a:t>
              </a:r>
              <a:endParaRPr lang="en-US" altLang="en-US" sz="2400" i="1">
                <a:solidFill>
                  <a:schemeClr val="accent1"/>
                </a:solidFill>
              </a:endParaRPr>
            </a:p>
            <a:p>
              <a:pPr eaLnBrk="1" hangingPunct="1"/>
              <a:r>
                <a:rPr lang="en-US" altLang="en-US" sz="2400" i="1">
                  <a:solidFill>
                    <a:schemeClr val="accent1"/>
                  </a:solidFill>
                </a:rPr>
                <a:t>y</a:t>
              </a:r>
              <a:r>
                <a:rPr lang="en-US" altLang="en-US" sz="2400" i="1" baseline="-25000">
                  <a:solidFill>
                    <a:schemeClr val="accent1"/>
                  </a:solidFill>
                </a:rPr>
                <a:t>1</a:t>
              </a:r>
              <a:endParaRPr lang="en-US" altLang="en-US" sz="2400" i="1">
                <a:solidFill>
                  <a:schemeClr val="accent1"/>
                </a:solidFill>
              </a:endParaRPr>
            </a:p>
            <a:p>
              <a:pPr eaLnBrk="1" hangingPunct="1"/>
              <a:r>
                <a:rPr lang="en-US" altLang="en-US" sz="2400" i="1">
                  <a:solidFill>
                    <a:schemeClr val="accent1"/>
                  </a:solidFill>
                </a:rPr>
                <a:t>y</a:t>
              </a:r>
              <a:r>
                <a:rPr lang="en-US" altLang="en-US" sz="2400" i="1" baseline="-25000">
                  <a:solidFill>
                    <a:schemeClr val="accent1"/>
                  </a:solidFill>
                </a:rPr>
                <a:t>2</a:t>
              </a:r>
              <a:endParaRPr lang="en-US" altLang="en-US" sz="2400" i="1">
                <a:solidFill>
                  <a:schemeClr val="accent1"/>
                </a:solidFill>
              </a:endParaRPr>
            </a:p>
            <a:p>
              <a:pPr eaLnBrk="1" hangingPunct="1"/>
              <a:r>
                <a:rPr lang="en-US" altLang="en-US" sz="2400" i="1">
                  <a:solidFill>
                    <a:schemeClr val="accent1"/>
                  </a:solidFill>
                </a:rPr>
                <a:t>y</a:t>
              </a:r>
              <a:r>
                <a:rPr lang="en-US" altLang="en-US" sz="2400" i="1" baseline="-25000">
                  <a:solidFill>
                    <a:schemeClr val="accent1"/>
                  </a:solidFill>
                </a:rPr>
                <a:t>3</a:t>
              </a:r>
              <a:endParaRPr lang="en-US" altLang="en-US" sz="2400" i="1">
                <a:solidFill>
                  <a:schemeClr val="accent1"/>
                </a:solidFill>
              </a:endParaRPr>
            </a:p>
            <a:p>
              <a:pPr eaLnBrk="1" hangingPunct="1"/>
              <a:endParaRPr lang="en-US" altLang="en-US" sz="2400" i="1">
                <a:solidFill>
                  <a:schemeClr val="accent1"/>
                </a:solidFill>
              </a:endParaRPr>
            </a:p>
            <a:p>
              <a:pPr eaLnBrk="1" hangingPunct="1"/>
              <a:r>
                <a:rPr lang="en-US" altLang="en-US" sz="2400" i="1">
                  <a:solidFill>
                    <a:schemeClr val="accent1"/>
                  </a:solidFill>
                </a:rPr>
                <a:t>…</a:t>
              </a:r>
            </a:p>
            <a:p>
              <a:pPr eaLnBrk="1" hangingPunct="1"/>
              <a:endParaRPr lang="en-US" altLang="en-US" sz="2400" i="1">
                <a:solidFill>
                  <a:schemeClr val="accent1"/>
                </a:solidFill>
              </a:endParaRPr>
            </a:p>
            <a:p>
              <a:pPr eaLnBrk="1" hangingPunct="1"/>
              <a:r>
                <a:rPr lang="en-US" altLang="en-US" sz="2400" i="1">
                  <a:solidFill>
                    <a:schemeClr val="accent1"/>
                  </a:solidFill>
                </a:rPr>
                <a:t>y</a:t>
              </a:r>
              <a:r>
                <a:rPr lang="en-US" altLang="en-US" sz="1800" i="1" baseline="-25000">
                  <a:solidFill>
                    <a:schemeClr val="accent1"/>
                  </a:solidFill>
                </a:rPr>
                <a:t>n-1</a:t>
              </a:r>
              <a:endParaRPr lang="en-US" altLang="en-US" sz="2400" i="1">
                <a:solidFill>
                  <a:schemeClr val="accent1"/>
                </a:solidFill>
              </a:endParaRPr>
            </a:p>
          </p:txBody>
        </p:sp>
        <p:sp>
          <p:nvSpPr>
            <p:cNvPr id="122893" name="Rectangle 35"/>
            <p:cNvSpPr>
              <a:spLocks noChangeArrowheads="1"/>
            </p:cNvSpPr>
            <p:nvPr/>
          </p:nvSpPr>
          <p:spPr bwMode="auto">
            <a:xfrm>
              <a:off x="5514828" y="4199546"/>
              <a:ext cx="393056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2400" i="1">
                  <a:solidFill>
                    <a:schemeClr val="accent1"/>
                  </a:solidFill>
                </a:rPr>
                <a:t>=</a:t>
              </a:r>
              <a:endParaRPr lang="en-CA" altLang="en-US" sz="2400"/>
            </a:p>
          </p:txBody>
        </p:sp>
        <p:sp>
          <p:nvSpPr>
            <p:cNvPr id="122894" name="Double Bracket 40"/>
            <p:cNvSpPr>
              <a:spLocks noChangeArrowheads="1"/>
            </p:cNvSpPr>
            <p:nvPr/>
          </p:nvSpPr>
          <p:spPr bwMode="auto">
            <a:xfrm>
              <a:off x="5064934" y="2911978"/>
              <a:ext cx="422735" cy="3192568"/>
            </a:xfrm>
            <a:prstGeom prst="bracketPair">
              <a:avLst>
                <a:gd name="adj" fmla="val 16667"/>
              </a:avLst>
            </a:prstGeom>
            <a:noFill/>
            <a:ln w="25400" algn="ctr">
              <a:solidFill>
                <a:schemeClr val="accent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 sz="2400"/>
            </a:p>
          </p:txBody>
        </p:sp>
        <p:sp>
          <p:nvSpPr>
            <p:cNvPr id="122895" name="Double Bracket 16"/>
            <p:cNvSpPr>
              <a:spLocks noChangeArrowheads="1"/>
            </p:cNvSpPr>
            <p:nvPr/>
          </p:nvSpPr>
          <p:spPr bwMode="auto">
            <a:xfrm>
              <a:off x="1174938" y="2895600"/>
              <a:ext cx="3827092" cy="3200400"/>
            </a:xfrm>
            <a:prstGeom prst="bracketPair">
              <a:avLst>
                <a:gd name="adj" fmla="val 16667"/>
              </a:avLst>
            </a:prstGeom>
            <a:noFill/>
            <a:ln w="25400" algn="ctr">
              <a:solidFill>
                <a:schemeClr val="accent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 sz="2400"/>
            </a:p>
          </p:txBody>
        </p:sp>
        <p:sp>
          <p:nvSpPr>
            <p:cNvPr id="122896" name="Text Box 215"/>
            <p:cNvSpPr txBox="1">
              <a:spLocks noChangeArrowheads="1"/>
            </p:cNvSpPr>
            <p:nvPr/>
          </p:nvSpPr>
          <p:spPr bwMode="auto">
            <a:xfrm>
              <a:off x="1183484" y="3286780"/>
              <a:ext cx="3876382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US" altLang="en-US" sz="2400" i="1">
                  <a:solidFill>
                    <a:schemeClr val="accent1"/>
                  </a:solidFill>
                </a:rPr>
                <a:t>(x</a:t>
              </a:r>
              <a:r>
                <a:rPr lang="en-US" altLang="en-US" sz="2400" i="1" baseline="-25000">
                  <a:solidFill>
                    <a:schemeClr val="accent1"/>
                  </a:solidFill>
                </a:rPr>
                <a:t>1</a:t>
              </a:r>
              <a:r>
                <a:rPr lang="en-US" altLang="en-US" sz="2400" i="1">
                  <a:solidFill>
                    <a:schemeClr val="accent1"/>
                  </a:solidFill>
                </a:rPr>
                <a:t>)</a:t>
              </a:r>
              <a:r>
                <a:rPr lang="en-US" altLang="en-US" sz="2400" i="1" baseline="30000">
                  <a:solidFill>
                    <a:schemeClr val="accent1"/>
                  </a:solidFill>
                </a:rPr>
                <a:t>0</a:t>
              </a:r>
              <a:r>
                <a:rPr lang="en-US" altLang="en-US" sz="2400" i="1">
                  <a:solidFill>
                    <a:schemeClr val="accent1"/>
                  </a:solidFill>
                </a:rPr>
                <a:t> (x</a:t>
              </a:r>
              <a:r>
                <a:rPr lang="en-US" altLang="en-US" sz="2400" i="1" baseline="-25000">
                  <a:solidFill>
                    <a:schemeClr val="accent1"/>
                  </a:solidFill>
                </a:rPr>
                <a:t>1</a:t>
              </a:r>
              <a:r>
                <a:rPr lang="en-US" altLang="en-US" sz="2400" i="1">
                  <a:solidFill>
                    <a:schemeClr val="accent1"/>
                  </a:solidFill>
                </a:rPr>
                <a:t>)</a:t>
              </a:r>
              <a:r>
                <a:rPr lang="en-US" altLang="en-US" sz="2400" i="1" baseline="30000">
                  <a:solidFill>
                    <a:schemeClr val="accent1"/>
                  </a:solidFill>
                </a:rPr>
                <a:t>1</a:t>
              </a:r>
              <a:r>
                <a:rPr lang="en-US" altLang="en-US" sz="2400" i="1">
                  <a:solidFill>
                    <a:schemeClr val="accent1"/>
                  </a:solidFill>
                </a:rPr>
                <a:t> (x</a:t>
              </a:r>
              <a:r>
                <a:rPr lang="en-US" altLang="en-US" sz="2400" i="1" baseline="-25000">
                  <a:solidFill>
                    <a:schemeClr val="accent1"/>
                  </a:solidFill>
                </a:rPr>
                <a:t>1</a:t>
              </a:r>
              <a:r>
                <a:rPr lang="en-US" altLang="en-US" sz="2400" i="1">
                  <a:solidFill>
                    <a:schemeClr val="accent1"/>
                  </a:solidFill>
                </a:rPr>
                <a:t>)</a:t>
              </a:r>
              <a:r>
                <a:rPr lang="en-US" altLang="en-US" sz="2400" i="1" baseline="30000">
                  <a:solidFill>
                    <a:schemeClr val="accent1"/>
                  </a:solidFill>
                </a:rPr>
                <a:t>2 </a:t>
              </a:r>
              <a:r>
                <a:rPr lang="en-US" altLang="en-US" sz="2400" i="1">
                  <a:solidFill>
                    <a:schemeClr val="accent1"/>
                  </a:solidFill>
                </a:rPr>
                <a:t> (x</a:t>
              </a:r>
              <a:r>
                <a:rPr lang="en-US" altLang="en-US" sz="2400" i="1" baseline="-25000">
                  <a:solidFill>
                    <a:schemeClr val="accent1"/>
                  </a:solidFill>
                </a:rPr>
                <a:t>1</a:t>
              </a:r>
              <a:r>
                <a:rPr lang="en-US" altLang="en-US" sz="2400" i="1">
                  <a:solidFill>
                    <a:schemeClr val="accent1"/>
                  </a:solidFill>
                </a:rPr>
                <a:t>)</a:t>
              </a:r>
              <a:r>
                <a:rPr lang="en-US" altLang="en-US" sz="2400" i="1" baseline="30000">
                  <a:solidFill>
                    <a:schemeClr val="accent1"/>
                  </a:solidFill>
                </a:rPr>
                <a:t>3</a:t>
              </a:r>
              <a:r>
                <a:rPr lang="en-US" altLang="en-US" sz="2400" i="1">
                  <a:solidFill>
                    <a:schemeClr val="accent1"/>
                  </a:solidFill>
                </a:rPr>
                <a:t> … (x</a:t>
              </a:r>
              <a:r>
                <a:rPr lang="en-US" altLang="en-US" sz="2400" i="1" baseline="-25000">
                  <a:solidFill>
                    <a:schemeClr val="accent1"/>
                  </a:solidFill>
                </a:rPr>
                <a:t>1</a:t>
              </a:r>
              <a:r>
                <a:rPr lang="en-US" altLang="en-US" sz="2400" i="1">
                  <a:solidFill>
                    <a:schemeClr val="accent1"/>
                  </a:solidFill>
                </a:rPr>
                <a:t>)</a:t>
              </a:r>
              <a:r>
                <a:rPr lang="en-US" altLang="en-US" sz="2000" i="1" baseline="30000">
                  <a:solidFill>
                    <a:schemeClr val="accent1"/>
                  </a:solidFill>
                </a:rPr>
                <a:t>n-1</a:t>
              </a:r>
              <a:r>
                <a:rPr lang="en-US" altLang="en-US" sz="2400" i="1">
                  <a:solidFill>
                    <a:schemeClr val="accent1"/>
                  </a:solidFill>
                </a:rPr>
                <a:t> </a:t>
              </a:r>
              <a:endParaRPr lang="en-US" altLang="en-US" sz="2400" i="1" baseline="30000">
                <a:solidFill>
                  <a:schemeClr val="accent1"/>
                </a:solidFill>
              </a:endParaRPr>
            </a:p>
          </p:txBody>
        </p:sp>
        <p:sp>
          <p:nvSpPr>
            <p:cNvPr id="122897" name="Text Box 215"/>
            <p:cNvSpPr txBox="1">
              <a:spLocks noChangeArrowheads="1"/>
            </p:cNvSpPr>
            <p:nvPr/>
          </p:nvSpPr>
          <p:spPr bwMode="auto">
            <a:xfrm>
              <a:off x="1107284" y="5486400"/>
              <a:ext cx="4004622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US" altLang="en-US" sz="2400" i="1">
                  <a:solidFill>
                    <a:schemeClr val="accent1"/>
                  </a:solidFill>
                </a:rPr>
                <a:t>(x</a:t>
              </a:r>
              <a:r>
                <a:rPr lang="en-US" altLang="en-US" sz="1800" i="1" baseline="-25000">
                  <a:solidFill>
                    <a:schemeClr val="accent1"/>
                  </a:solidFill>
                </a:rPr>
                <a:t>n-1</a:t>
              </a:r>
              <a:r>
                <a:rPr lang="en-US" altLang="en-US" sz="2400" i="1">
                  <a:solidFill>
                    <a:schemeClr val="accent1"/>
                  </a:solidFill>
                </a:rPr>
                <a:t>)</a:t>
              </a:r>
              <a:r>
                <a:rPr lang="en-US" altLang="en-US" sz="2400" i="1" baseline="30000">
                  <a:solidFill>
                    <a:schemeClr val="accent1"/>
                  </a:solidFill>
                </a:rPr>
                <a:t>0</a:t>
              </a:r>
              <a:r>
                <a:rPr lang="en-US" altLang="en-US" sz="2400" i="1">
                  <a:solidFill>
                    <a:schemeClr val="accent1"/>
                  </a:solidFill>
                </a:rPr>
                <a:t>(x</a:t>
              </a:r>
              <a:r>
                <a:rPr lang="en-US" altLang="en-US" sz="1800" i="1" baseline="-25000">
                  <a:solidFill>
                    <a:schemeClr val="accent1"/>
                  </a:solidFill>
                </a:rPr>
                <a:t>n-1</a:t>
              </a:r>
              <a:r>
                <a:rPr lang="en-US" altLang="en-US" sz="2400" i="1">
                  <a:solidFill>
                    <a:schemeClr val="accent1"/>
                  </a:solidFill>
                </a:rPr>
                <a:t>)</a:t>
              </a:r>
              <a:r>
                <a:rPr lang="en-US" altLang="en-US" sz="2400" i="1" baseline="30000">
                  <a:solidFill>
                    <a:schemeClr val="accent1"/>
                  </a:solidFill>
                </a:rPr>
                <a:t>1</a:t>
              </a:r>
              <a:r>
                <a:rPr lang="en-US" altLang="en-US" sz="2400" i="1">
                  <a:solidFill>
                    <a:schemeClr val="accent1"/>
                  </a:solidFill>
                </a:rPr>
                <a:t>(x</a:t>
              </a:r>
              <a:r>
                <a:rPr lang="en-US" altLang="en-US" sz="1800" i="1" baseline="-25000">
                  <a:solidFill>
                    <a:schemeClr val="accent1"/>
                  </a:solidFill>
                </a:rPr>
                <a:t>n-1</a:t>
              </a:r>
              <a:r>
                <a:rPr lang="en-US" altLang="en-US" sz="2400" i="1">
                  <a:solidFill>
                    <a:schemeClr val="accent1"/>
                  </a:solidFill>
                </a:rPr>
                <a:t>)</a:t>
              </a:r>
              <a:r>
                <a:rPr lang="en-US" altLang="en-US" sz="2400" i="1" baseline="30000">
                  <a:solidFill>
                    <a:schemeClr val="accent1"/>
                  </a:solidFill>
                </a:rPr>
                <a:t>2 </a:t>
              </a:r>
              <a:r>
                <a:rPr lang="en-US" altLang="en-US" sz="2400" i="1">
                  <a:solidFill>
                    <a:schemeClr val="accent1"/>
                  </a:solidFill>
                </a:rPr>
                <a:t>(x</a:t>
              </a:r>
              <a:r>
                <a:rPr lang="en-US" altLang="en-US" sz="1800" i="1" baseline="-25000">
                  <a:solidFill>
                    <a:schemeClr val="accent1"/>
                  </a:solidFill>
                </a:rPr>
                <a:t>n-1</a:t>
              </a:r>
              <a:r>
                <a:rPr lang="en-US" altLang="en-US" sz="2400" i="1">
                  <a:solidFill>
                    <a:schemeClr val="accent1"/>
                  </a:solidFill>
                </a:rPr>
                <a:t>)</a:t>
              </a:r>
              <a:r>
                <a:rPr lang="en-US" altLang="en-US" sz="2400" i="1" baseline="30000">
                  <a:solidFill>
                    <a:schemeClr val="accent1"/>
                  </a:solidFill>
                </a:rPr>
                <a:t>3</a:t>
              </a:r>
              <a:r>
                <a:rPr lang="en-US" altLang="en-US" sz="2400" i="1">
                  <a:solidFill>
                    <a:schemeClr val="accent1"/>
                  </a:solidFill>
                </a:rPr>
                <a:t>…(x</a:t>
              </a:r>
              <a:r>
                <a:rPr lang="en-US" altLang="en-US" sz="1800" i="1" baseline="-25000">
                  <a:solidFill>
                    <a:schemeClr val="accent1"/>
                  </a:solidFill>
                </a:rPr>
                <a:t>n-1</a:t>
              </a:r>
              <a:r>
                <a:rPr lang="en-US" altLang="en-US" sz="2400" i="1">
                  <a:solidFill>
                    <a:schemeClr val="accent1"/>
                  </a:solidFill>
                </a:rPr>
                <a:t>)</a:t>
              </a:r>
              <a:r>
                <a:rPr lang="en-US" altLang="en-US" sz="2000" i="1" baseline="30000">
                  <a:solidFill>
                    <a:schemeClr val="accent1"/>
                  </a:solidFill>
                </a:rPr>
                <a:t>n-1</a:t>
              </a:r>
              <a:r>
                <a:rPr lang="en-US" altLang="en-US" sz="2400" i="1">
                  <a:solidFill>
                    <a:schemeClr val="accent1"/>
                  </a:solidFill>
                </a:rPr>
                <a:t> </a:t>
              </a:r>
              <a:endParaRPr lang="en-US" altLang="en-US" sz="2400" i="1" baseline="30000">
                <a:solidFill>
                  <a:schemeClr val="accent1"/>
                </a:solidFill>
              </a:endParaRPr>
            </a:p>
          </p:txBody>
        </p:sp>
        <p:sp>
          <p:nvSpPr>
            <p:cNvPr id="122898" name="Text Box 215"/>
            <p:cNvSpPr txBox="1">
              <a:spLocks noChangeArrowheads="1"/>
            </p:cNvSpPr>
            <p:nvPr/>
          </p:nvSpPr>
          <p:spPr bwMode="auto">
            <a:xfrm>
              <a:off x="1195712" y="3653135"/>
              <a:ext cx="3876382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US" altLang="en-US" sz="2400" i="1">
                  <a:solidFill>
                    <a:schemeClr val="accent1"/>
                  </a:solidFill>
                </a:rPr>
                <a:t>(x</a:t>
              </a:r>
              <a:r>
                <a:rPr lang="en-US" altLang="en-US" sz="2400" i="1" baseline="-25000">
                  <a:solidFill>
                    <a:schemeClr val="accent1"/>
                  </a:solidFill>
                </a:rPr>
                <a:t>2</a:t>
              </a:r>
              <a:r>
                <a:rPr lang="en-US" altLang="en-US" sz="2400" i="1">
                  <a:solidFill>
                    <a:schemeClr val="accent1"/>
                  </a:solidFill>
                </a:rPr>
                <a:t>)</a:t>
              </a:r>
              <a:r>
                <a:rPr lang="en-US" altLang="en-US" sz="2400" i="1" baseline="30000">
                  <a:solidFill>
                    <a:schemeClr val="accent1"/>
                  </a:solidFill>
                </a:rPr>
                <a:t>0</a:t>
              </a:r>
              <a:r>
                <a:rPr lang="en-US" altLang="en-US" sz="2400" i="1">
                  <a:solidFill>
                    <a:schemeClr val="accent1"/>
                  </a:solidFill>
                </a:rPr>
                <a:t> (x</a:t>
              </a:r>
              <a:r>
                <a:rPr lang="en-US" altLang="en-US" sz="2400" i="1" baseline="-25000">
                  <a:solidFill>
                    <a:schemeClr val="accent1"/>
                  </a:solidFill>
                </a:rPr>
                <a:t>2</a:t>
              </a:r>
              <a:r>
                <a:rPr lang="en-US" altLang="en-US" sz="2400" i="1">
                  <a:solidFill>
                    <a:schemeClr val="accent1"/>
                  </a:solidFill>
                </a:rPr>
                <a:t>)</a:t>
              </a:r>
              <a:r>
                <a:rPr lang="en-US" altLang="en-US" sz="2400" i="1" baseline="30000">
                  <a:solidFill>
                    <a:schemeClr val="accent1"/>
                  </a:solidFill>
                </a:rPr>
                <a:t>1</a:t>
              </a:r>
              <a:r>
                <a:rPr lang="en-US" altLang="en-US" sz="2400" i="1">
                  <a:solidFill>
                    <a:schemeClr val="accent1"/>
                  </a:solidFill>
                </a:rPr>
                <a:t> (x</a:t>
              </a:r>
              <a:r>
                <a:rPr lang="en-US" altLang="en-US" sz="2400" i="1" baseline="-25000">
                  <a:solidFill>
                    <a:schemeClr val="accent1"/>
                  </a:solidFill>
                </a:rPr>
                <a:t>2</a:t>
              </a:r>
              <a:r>
                <a:rPr lang="en-US" altLang="en-US" sz="2400" i="1">
                  <a:solidFill>
                    <a:schemeClr val="accent1"/>
                  </a:solidFill>
                </a:rPr>
                <a:t>)</a:t>
              </a:r>
              <a:r>
                <a:rPr lang="en-US" altLang="en-US" sz="2400" i="1" baseline="30000">
                  <a:solidFill>
                    <a:schemeClr val="accent1"/>
                  </a:solidFill>
                </a:rPr>
                <a:t>2 </a:t>
              </a:r>
              <a:r>
                <a:rPr lang="en-US" altLang="en-US" sz="2400" i="1">
                  <a:solidFill>
                    <a:schemeClr val="accent1"/>
                  </a:solidFill>
                </a:rPr>
                <a:t> (x</a:t>
              </a:r>
              <a:r>
                <a:rPr lang="en-US" altLang="en-US" sz="2400" i="1" baseline="-25000">
                  <a:solidFill>
                    <a:schemeClr val="accent1"/>
                  </a:solidFill>
                </a:rPr>
                <a:t>2</a:t>
              </a:r>
              <a:r>
                <a:rPr lang="en-US" altLang="en-US" sz="2400" i="1">
                  <a:solidFill>
                    <a:schemeClr val="accent1"/>
                  </a:solidFill>
                </a:rPr>
                <a:t>)</a:t>
              </a:r>
              <a:r>
                <a:rPr lang="en-US" altLang="en-US" sz="2400" i="1" baseline="30000">
                  <a:solidFill>
                    <a:schemeClr val="accent1"/>
                  </a:solidFill>
                </a:rPr>
                <a:t>3</a:t>
              </a:r>
              <a:r>
                <a:rPr lang="en-US" altLang="en-US" sz="2400" i="1">
                  <a:solidFill>
                    <a:schemeClr val="accent1"/>
                  </a:solidFill>
                </a:rPr>
                <a:t> … (x</a:t>
              </a:r>
              <a:r>
                <a:rPr lang="en-US" altLang="en-US" sz="2400" i="1" baseline="-25000">
                  <a:solidFill>
                    <a:schemeClr val="accent1"/>
                  </a:solidFill>
                </a:rPr>
                <a:t>2</a:t>
              </a:r>
              <a:r>
                <a:rPr lang="en-US" altLang="en-US" sz="2400" i="1">
                  <a:solidFill>
                    <a:schemeClr val="accent1"/>
                  </a:solidFill>
                </a:rPr>
                <a:t>)</a:t>
              </a:r>
              <a:r>
                <a:rPr lang="en-US" altLang="en-US" sz="2000" i="1" baseline="30000">
                  <a:solidFill>
                    <a:schemeClr val="accent1"/>
                  </a:solidFill>
                </a:rPr>
                <a:t>n-1</a:t>
              </a:r>
              <a:r>
                <a:rPr lang="en-US" altLang="en-US" sz="2400" i="1">
                  <a:solidFill>
                    <a:schemeClr val="accent1"/>
                  </a:solidFill>
                </a:rPr>
                <a:t> </a:t>
              </a:r>
              <a:endParaRPr lang="en-US" altLang="en-US" sz="2400" i="1" baseline="30000">
                <a:solidFill>
                  <a:schemeClr val="accent1"/>
                </a:solidFill>
              </a:endParaRPr>
            </a:p>
          </p:txBody>
        </p:sp>
        <p:sp>
          <p:nvSpPr>
            <p:cNvPr id="122899" name="Text Box 215"/>
            <p:cNvSpPr txBox="1">
              <a:spLocks noChangeArrowheads="1"/>
            </p:cNvSpPr>
            <p:nvPr/>
          </p:nvSpPr>
          <p:spPr bwMode="auto">
            <a:xfrm>
              <a:off x="1183484" y="3979492"/>
              <a:ext cx="3876382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US" altLang="en-US" sz="2400" i="1">
                  <a:solidFill>
                    <a:schemeClr val="accent1"/>
                  </a:solidFill>
                </a:rPr>
                <a:t>(x</a:t>
              </a:r>
              <a:r>
                <a:rPr lang="en-US" altLang="en-US" sz="2400" i="1" baseline="-25000">
                  <a:solidFill>
                    <a:schemeClr val="accent1"/>
                  </a:solidFill>
                </a:rPr>
                <a:t>3</a:t>
              </a:r>
              <a:r>
                <a:rPr lang="en-US" altLang="en-US" sz="2400" i="1">
                  <a:solidFill>
                    <a:schemeClr val="accent1"/>
                  </a:solidFill>
                </a:rPr>
                <a:t>)</a:t>
              </a:r>
              <a:r>
                <a:rPr lang="en-US" altLang="en-US" sz="2400" i="1" baseline="30000">
                  <a:solidFill>
                    <a:schemeClr val="accent1"/>
                  </a:solidFill>
                </a:rPr>
                <a:t>0</a:t>
              </a:r>
              <a:r>
                <a:rPr lang="en-US" altLang="en-US" sz="2400" i="1">
                  <a:solidFill>
                    <a:schemeClr val="accent1"/>
                  </a:solidFill>
                </a:rPr>
                <a:t> (x</a:t>
              </a:r>
              <a:r>
                <a:rPr lang="en-US" altLang="en-US" sz="2400" i="1" baseline="-25000">
                  <a:solidFill>
                    <a:schemeClr val="accent1"/>
                  </a:solidFill>
                </a:rPr>
                <a:t>3</a:t>
              </a:r>
              <a:r>
                <a:rPr lang="en-US" altLang="en-US" sz="2400" i="1">
                  <a:solidFill>
                    <a:schemeClr val="accent1"/>
                  </a:solidFill>
                </a:rPr>
                <a:t>)</a:t>
              </a:r>
              <a:r>
                <a:rPr lang="en-US" altLang="en-US" sz="2400" i="1" baseline="30000">
                  <a:solidFill>
                    <a:schemeClr val="accent1"/>
                  </a:solidFill>
                </a:rPr>
                <a:t>1</a:t>
              </a:r>
              <a:r>
                <a:rPr lang="en-US" altLang="en-US" sz="2400" i="1">
                  <a:solidFill>
                    <a:schemeClr val="accent1"/>
                  </a:solidFill>
                </a:rPr>
                <a:t> (x</a:t>
              </a:r>
              <a:r>
                <a:rPr lang="en-US" altLang="en-US" sz="2400" i="1" baseline="-25000">
                  <a:solidFill>
                    <a:schemeClr val="accent1"/>
                  </a:solidFill>
                </a:rPr>
                <a:t>3</a:t>
              </a:r>
              <a:r>
                <a:rPr lang="en-US" altLang="en-US" sz="2400" i="1">
                  <a:solidFill>
                    <a:schemeClr val="accent1"/>
                  </a:solidFill>
                </a:rPr>
                <a:t>)</a:t>
              </a:r>
              <a:r>
                <a:rPr lang="en-US" altLang="en-US" sz="2400" i="1" baseline="30000">
                  <a:solidFill>
                    <a:schemeClr val="accent1"/>
                  </a:solidFill>
                </a:rPr>
                <a:t>2 </a:t>
              </a:r>
              <a:r>
                <a:rPr lang="en-US" altLang="en-US" sz="2400" i="1">
                  <a:solidFill>
                    <a:schemeClr val="accent1"/>
                  </a:solidFill>
                </a:rPr>
                <a:t> (x</a:t>
              </a:r>
              <a:r>
                <a:rPr lang="en-US" altLang="en-US" sz="2400" i="1" baseline="-25000">
                  <a:solidFill>
                    <a:schemeClr val="accent1"/>
                  </a:solidFill>
                </a:rPr>
                <a:t>3</a:t>
              </a:r>
              <a:r>
                <a:rPr lang="en-US" altLang="en-US" sz="2400" i="1">
                  <a:solidFill>
                    <a:schemeClr val="accent1"/>
                  </a:solidFill>
                </a:rPr>
                <a:t>)</a:t>
              </a:r>
              <a:r>
                <a:rPr lang="en-US" altLang="en-US" sz="2400" i="1" baseline="30000">
                  <a:solidFill>
                    <a:schemeClr val="accent1"/>
                  </a:solidFill>
                </a:rPr>
                <a:t>3</a:t>
              </a:r>
              <a:r>
                <a:rPr lang="en-US" altLang="en-US" sz="2400" i="1">
                  <a:solidFill>
                    <a:schemeClr val="accent1"/>
                  </a:solidFill>
                </a:rPr>
                <a:t> … (x</a:t>
              </a:r>
              <a:r>
                <a:rPr lang="en-US" altLang="en-US" sz="2400" i="1" baseline="-25000">
                  <a:solidFill>
                    <a:schemeClr val="accent1"/>
                  </a:solidFill>
                </a:rPr>
                <a:t>3</a:t>
              </a:r>
              <a:r>
                <a:rPr lang="en-US" altLang="en-US" sz="2400" i="1">
                  <a:solidFill>
                    <a:schemeClr val="accent1"/>
                  </a:solidFill>
                </a:rPr>
                <a:t>)</a:t>
              </a:r>
              <a:r>
                <a:rPr lang="en-US" altLang="en-US" sz="2000" i="1" baseline="30000">
                  <a:solidFill>
                    <a:schemeClr val="accent1"/>
                  </a:solidFill>
                </a:rPr>
                <a:t>n-1</a:t>
              </a:r>
              <a:r>
                <a:rPr lang="en-US" altLang="en-US" sz="2400" i="1">
                  <a:solidFill>
                    <a:schemeClr val="accent1"/>
                  </a:solidFill>
                </a:rPr>
                <a:t> </a:t>
              </a:r>
              <a:endParaRPr lang="en-US" altLang="en-US" sz="2400" i="1" baseline="30000">
                <a:solidFill>
                  <a:schemeClr val="accent1"/>
                </a:solidFill>
              </a:endParaRPr>
            </a:p>
          </p:txBody>
        </p:sp>
        <p:sp>
          <p:nvSpPr>
            <p:cNvPr id="122900" name="Double Bracket 40"/>
            <p:cNvSpPr>
              <a:spLocks noChangeArrowheads="1"/>
            </p:cNvSpPr>
            <p:nvPr/>
          </p:nvSpPr>
          <p:spPr bwMode="auto">
            <a:xfrm>
              <a:off x="5916430" y="2895600"/>
              <a:ext cx="422735" cy="3192568"/>
            </a:xfrm>
            <a:prstGeom prst="bracketPair">
              <a:avLst>
                <a:gd name="adj" fmla="val 16667"/>
              </a:avLst>
            </a:prstGeom>
            <a:noFill/>
            <a:ln w="25400" algn="ctr">
              <a:solidFill>
                <a:schemeClr val="accent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 sz="2400"/>
            </a:p>
          </p:txBody>
        </p:sp>
      </p:grpSp>
      <p:sp>
        <p:nvSpPr>
          <p:cNvPr id="54" name="Rectangle 53"/>
          <p:cNvSpPr>
            <a:spLocks noChangeArrowheads="1"/>
          </p:cNvSpPr>
          <p:nvPr/>
        </p:nvSpPr>
        <p:spPr bwMode="auto">
          <a:xfrm>
            <a:off x="0" y="4495800"/>
            <a:ext cx="4810125" cy="94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/>
            <a:r>
              <a:rPr lang="en-CA" altLang="en-US"/>
              <a:t>Vandermonde matrix</a:t>
            </a:r>
          </a:p>
          <a:p>
            <a:pPr algn="l" eaLnBrk="1" hangingPunct="1"/>
            <a:r>
              <a:rPr lang="en-CA" altLang="en-US"/>
              <a:t>Invertible if </a:t>
            </a:r>
            <a:r>
              <a:rPr lang="en-CA" altLang="en-US" i="1"/>
              <a:t>x</a:t>
            </a:r>
            <a:r>
              <a:rPr lang="en-CA" altLang="en-US" i="1" baseline="-25000"/>
              <a:t>i</a:t>
            </a:r>
            <a:r>
              <a:rPr lang="en-CA" altLang="en-US"/>
              <a:t> distinct.</a:t>
            </a:r>
          </a:p>
        </p:txBody>
      </p:sp>
      <p:sp>
        <p:nvSpPr>
          <p:cNvPr id="122888" name="Text Box 215"/>
          <p:cNvSpPr txBox="1">
            <a:spLocks noChangeArrowheads="1"/>
          </p:cNvSpPr>
          <p:nvPr/>
        </p:nvSpPr>
        <p:spPr bwMode="auto">
          <a:xfrm>
            <a:off x="7358063" y="17463"/>
            <a:ext cx="1555750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000">
                <a:solidFill>
                  <a:schemeClr val="tx2"/>
                </a:solidFill>
              </a:rPr>
              <a:t>Evaluating &amp;</a:t>
            </a:r>
            <a:br>
              <a:rPr lang="en-US" altLang="en-US" sz="2000">
                <a:solidFill>
                  <a:schemeClr val="tx2"/>
                </a:solidFill>
              </a:rPr>
            </a:br>
            <a:r>
              <a:rPr lang="en-US" altLang="en-US" sz="2000">
                <a:solidFill>
                  <a:schemeClr val="tx2"/>
                </a:solidFill>
              </a:rPr>
              <a:t>Interpolating</a:t>
            </a:r>
            <a:endParaRPr lang="en-US" altLang="en-US" sz="2000">
              <a:sym typeface="Symbol" pitchFamily="18" charset="2"/>
            </a:endParaRPr>
          </a:p>
        </p:txBody>
      </p:sp>
      <p:sp>
        <p:nvSpPr>
          <p:cNvPr id="122889" name="Rectangle 30"/>
          <p:cNvSpPr>
            <a:spLocks noChangeArrowheads="1"/>
          </p:cNvSpPr>
          <p:nvPr/>
        </p:nvSpPr>
        <p:spPr bwMode="auto">
          <a:xfrm>
            <a:off x="7453313" y="4205288"/>
            <a:ext cx="1385887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y</a:t>
            </a:r>
            <a:r>
              <a:rPr lang="en-US" altLang="en-US" i="1" baseline="-25000">
                <a:solidFill>
                  <a:schemeClr val="accent1"/>
                </a:solidFill>
                <a:sym typeface="Symbol" pitchFamily="18" charset="2"/>
              </a:rPr>
              <a:t>i</a:t>
            </a: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 = f(x</a:t>
            </a:r>
            <a:r>
              <a:rPr lang="en-US" altLang="en-US" i="1" baseline="-25000">
                <a:solidFill>
                  <a:schemeClr val="accent1"/>
                </a:solidFill>
                <a:sym typeface="Symbol" pitchFamily="18" charset="2"/>
              </a:rPr>
              <a:t>i</a:t>
            </a: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)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4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Rectangle 5"/>
          <p:cNvSpPr>
            <a:spLocks noChangeArrowheads="1"/>
          </p:cNvSpPr>
          <p:nvPr/>
        </p:nvSpPr>
        <p:spPr bwMode="auto">
          <a:xfrm>
            <a:off x="685800" y="-228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4400">
                <a:solidFill>
                  <a:schemeClr val="tx2"/>
                </a:solidFill>
              </a:rPr>
              <a:t>Fourier Transformation </a:t>
            </a:r>
          </a:p>
        </p:txBody>
      </p:sp>
      <p:sp>
        <p:nvSpPr>
          <p:cNvPr id="13315" name="Text Box 215"/>
          <p:cNvSpPr txBox="1">
            <a:spLocks noChangeArrowheads="1"/>
          </p:cNvSpPr>
          <p:nvPr/>
        </p:nvSpPr>
        <p:spPr bwMode="auto">
          <a:xfrm>
            <a:off x="1809750" y="742950"/>
            <a:ext cx="206692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400" i="1">
                <a:solidFill>
                  <a:schemeClr val="tx2"/>
                </a:solidFill>
              </a:rPr>
              <a:t>Time Domain </a:t>
            </a:r>
            <a:r>
              <a:rPr lang="en-US" altLang="en-US" sz="2400" i="1">
                <a:solidFill>
                  <a:schemeClr val="accent1"/>
                </a:solidFill>
                <a:sym typeface="Symbol" pitchFamily="18" charset="2"/>
              </a:rPr>
              <a:t>y</a:t>
            </a:r>
            <a:endParaRPr lang="en-US" altLang="en-US" sz="2400">
              <a:solidFill>
                <a:schemeClr val="accent1"/>
              </a:solidFill>
              <a:sym typeface="Symbol" pitchFamily="18" charset="2"/>
            </a:endParaRPr>
          </a:p>
        </p:txBody>
      </p:sp>
      <p:sp>
        <p:nvSpPr>
          <p:cNvPr id="13316" name="Text Box 215"/>
          <p:cNvSpPr txBox="1">
            <a:spLocks noChangeArrowheads="1"/>
          </p:cNvSpPr>
          <p:nvPr/>
        </p:nvSpPr>
        <p:spPr bwMode="auto">
          <a:xfrm>
            <a:off x="4495800" y="762000"/>
            <a:ext cx="2874963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400" i="1">
                <a:solidFill>
                  <a:schemeClr val="tx2"/>
                </a:solidFill>
              </a:rPr>
              <a:t>Frequency Domain </a:t>
            </a:r>
            <a:r>
              <a:rPr lang="en-US" altLang="en-US" sz="2400" i="1">
                <a:solidFill>
                  <a:schemeClr val="accent1"/>
                </a:solidFill>
              </a:rPr>
              <a:t>Y</a:t>
            </a:r>
            <a:endParaRPr lang="en-US" altLang="en-US" sz="2400">
              <a:solidFill>
                <a:schemeClr val="accent1"/>
              </a:solidFill>
              <a:sym typeface="Symbol" pitchFamily="18" charset="2"/>
            </a:endParaRPr>
          </a:p>
        </p:txBody>
      </p:sp>
      <p:grpSp>
        <p:nvGrpSpPr>
          <p:cNvPr id="13317" name="Group 23"/>
          <p:cNvGrpSpPr>
            <a:grpSpLocks/>
          </p:cNvGrpSpPr>
          <p:nvPr/>
        </p:nvGrpSpPr>
        <p:grpSpPr bwMode="auto">
          <a:xfrm>
            <a:off x="4648200" y="1220788"/>
            <a:ext cx="2247900" cy="2784475"/>
            <a:chOff x="4648200" y="1221316"/>
            <a:chExt cx="2247900" cy="2783416"/>
          </a:xfrm>
        </p:grpSpPr>
        <p:sp>
          <p:nvSpPr>
            <p:cNvPr id="13344" name="Text Box 4"/>
            <p:cNvSpPr txBox="1">
              <a:spLocks noChangeArrowheads="1"/>
            </p:cNvSpPr>
            <p:nvPr/>
          </p:nvSpPr>
          <p:spPr bwMode="auto">
            <a:xfrm>
              <a:off x="4800603" y="3547532"/>
              <a:ext cx="1933575" cy="457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US" altLang="en-US" sz="2400"/>
                <a:t>Delta function</a:t>
              </a:r>
            </a:p>
          </p:txBody>
        </p:sp>
        <p:pic>
          <p:nvPicPr>
            <p:cNvPr id="13345" name="Picture 11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648200" y="1221316"/>
              <a:ext cx="2247900" cy="22669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3346" name="Rectangle 15"/>
            <p:cNvSpPr>
              <a:spLocks noChangeArrowheads="1"/>
            </p:cNvSpPr>
            <p:nvPr/>
          </p:nvSpPr>
          <p:spPr bwMode="auto">
            <a:xfrm>
              <a:off x="5105400" y="1456267"/>
              <a:ext cx="1371600" cy="246221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1000">
                  <a:solidFill>
                    <a:schemeClr val="bg2"/>
                  </a:solidFill>
                </a:rPr>
                <a:t>Impulse at </a:t>
              </a:r>
              <a:r>
                <a:rPr lang="en-US" altLang="en-US" sz="1000" i="1">
                  <a:solidFill>
                    <a:schemeClr val="bg2"/>
                  </a:solidFill>
                </a:rPr>
                <a:t>Y</a:t>
              </a:r>
              <a:r>
                <a:rPr lang="en-US" altLang="en-US" sz="1000" i="1" baseline="-25000">
                  <a:solidFill>
                    <a:schemeClr val="bg2"/>
                  </a:solidFill>
                </a:rPr>
                <a:t>re</a:t>
              </a:r>
              <a:r>
                <a:rPr lang="en-US" altLang="en-US" sz="1000">
                  <a:solidFill>
                    <a:schemeClr val="bg2"/>
                  </a:solidFill>
                </a:rPr>
                <a:t>[4]</a:t>
              </a:r>
              <a:endParaRPr lang="en-US" altLang="en-US" sz="1000">
                <a:solidFill>
                  <a:schemeClr val="bg2"/>
                </a:solidFill>
                <a:sym typeface="Symbol" pitchFamily="18" charset="2"/>
              </a:endParaRPr>
            </a:p>
          </p:txBody>
        </p:sp>
      </p:grpSp>
      <p:grpSp>
        <p:nvGrpSpPr>
          <p:cNvPr id="13318" name="Group 24"/>
          <p:cNvGrpSpPr>
            <a:grpSpLocks/>
          </p:cNvGrpSpPr>
          <p:nvPr/>
        </p:nvGrpSpPr>
        <p:grpSpPr bwMode="auto">
          <a:xfrm>
            <a:off x="1876425" y="1219200"/>
            <a:ext cx="2314575" cy="2755900"/>
            <a:chOff x="1876425" y="1219200"/>
            <a:chExt cx="2314575" cy="2756132"/>
          </a:xfrm>
        </p:grpSpPr>
        <p:pic>
          <p:nvPicPr>
            <p:cNvPr id="13341" name="Picture 13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876425" y="1219200"/>
              <a:ext cx="2314575" cy="2286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3342" name="Text Box 3"/>
            <p:cNvSpPr txBox="1">
              <a:spLocks noChangeArrowheads="1"/>
            </p:cNvSpPr>
            <p:nvPr/>
          </p:nvSpPr>
          <p:spPr bwMode="auto">
            <a:xfrm>
              <a:off x="2133600" y="3513667"/>
              <a:ext cx="1765227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US" altLang="en-US" sz="2400"/>
                <a:t>Cosine wave</a:t>
              </a:r>
            </a:p>
          </p:txBody>
        </p:sp>
        <p:sp>
          <p:nvSpPr>
            <p:cNvPr id="13343" name="Rectangle 20"/>
            <p:cNvSpPr>
              <a:spLocks noChangeArrowheads="1"/>
            </p:cNvSpPr>
            <p:nvPr/>
          </p:nvSpPr>
          <p:spPr bwMode="auto">
            <a:xfrm>
              <a:off x="2412999" y="1438646"/>
              <a:ext cx="1371600" cy="246221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1000">
                  <a:solidFill>
                    <a:schemeClr val="bg2"/>
                  </a:solidFill>
                </a:rPr>
                <a:t>Cosine with f=4</a:t>
              </a:r>
              <a:endParaRPr lang="en-US" altLang="en-US" sz="1000">
                <a:solidFill>
                  <a:schemeClr val="bg2"/>
                </a:solidFill>
                <a:sym typeface="Symbol" pitchFamily="18" charset="2"/>
              </a:endParaRPr>
            </a:p>
          </p:txBody>
        </p:sp>
      </p:grpSp>
      <p:grpSp>
        <p:nvGrpSpPr>
          <p:cNvPr id="4" name="Group 32"/>
          <p:cNvGrpSpPr>
            <a:grpSpLocks/>
          </p:cNvGrpSpPr>
          <p:nvPr/>
        </p:nvGrpSpPr>
        <p:grpSpPr bwMode="auto">
          <a:xfrm>
            <a:off x="4505325" y="1270000"/>
            <a:ext cx="3257550" cy="3770313"/>
            <a:chOff x="4504678" y="1270000"/>
            <a:chExt cx="3257623" cy="3769753"/>
          </a:xfrm>
        </p:grpSpPr>
        <p:sp>
          <p:nvSpPr>
            <p:cNvPr id="13333" name="Rectangle 25"/>
            <p:cNvSpPr>
              <a:spLocks noChangeArrowheads="1"/>
            </p:cNvSpPr>
            <p:nvPr/>
          </p:nvSpPr>
          <p:spPr bwMode="auto">
            <a:xfrm>
              <a:off x="4504678" y="4208756"/>
              <a:ext cx="3257623" cy="8309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2400">
                  <a:sym typeface="Symbol" pitchFamily="18" charset="2"/>
                </a:rPr>
                <a:t>Scales up the amplitude </a:t>
              </a:r>
            </a:p>
            <a:p>
              <a:pPr eaLnBrk="1" hangingPunct="1"/>
              <a:r>
                <a:rPr lang="en-US" altLang="en-US" sz="2400">
                  <a:sym typeface="Symbol" pitchFamily="18" charset="2"/>
                </a:rPr>
                <a:t>in the frequency domain.</a:t>
              </a:r>
              <a:endParaRPr lang="en-CA" altLang="en-US" sz="2400"/>
            </a:p>
          </p:txBody>
        </p:sp>
        <p:grpSp>
          <p:nvGrpSpPr>
            <p:cNvPr id="13334" name="Group 43"/>
            <p:cNvGrpSpPr>
              <a:grpSpLocks/>
            </p:cNvGrpSpPr>
            <p:nvPr/>
          </p:nvGrpSpPr>
          <p:grpSpPr bwMode="auto">
            <a:xfrm>
              <a:off x="4605338" y="1270000"/>
              <a:ext cx="330200" cy="1944688"/>
              <a:chOff x="4605527" y="1270002"/>
              <a:chExt cx="330539" cy="1944932"/>
            </a:xfrm>
          </p:grpSpPr>
          <p:sp>
            <p:nvSpPr>
              <p:cNvPr id="13335" name="TextBox 27"/>
              <p:cNvSpPr txBox="1">
                <a:spLocks noChangeArrowheads="1"/>
              </p:cNvSpPr>
              <p:nvPr/>
            </p:nvSpPr>
            <p:spPr bwMode="auto">
              <a:xfrm>
                <a:off x="4648200" y="1811869"/>
                <a:ext cx="253595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/>
                <a:r>
                  <a:rPr lang="en-CA" altLang="en-US" sz="1200">
                    <a:solidFill>
                      <a:srgbClr val="FF0000"/>
                    </a:solidFill>
                  </a:rPr>
                  <a:t>c</a:t>
                </a:r>
              </a:p>
            </p:txBody>
          </p:sp>
          <p:cxnSp>
            <p:nvCxnSpPr>
              <p:cNvPr id="13336" name="Straight Connector 28"/>
              <p:cNvCxnSpPr>
                <a:cxnSpLocks noChangeShapeType="1"/>
              </p:cNvCxnSpPr>
              <p:nvPr/>
            </p:nvCxnSpPr>
            <p:spPr bwMode="auto">
              <a:xfrm>
                <a:off x="4859866" y="1938868"/>
                <a:ext cx="76200" cy="76200"/>
              </a:xfrm>
              <a:prstGeom prst="line">
                <a:avLst/>
              </a:prstGeom>
              <a:noFill/>
              <a:ln w="12700" algn="ctr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sp>
            <p:nvSpPr>
              <p:cNvPr id="13337" name="TextBox 29"/>
              <p:cNvSpPr txBox="1">
                <a:spLocks noChangeArrowheads="1"/>
              </p:cNvSpPr>
              <p:nvPr/>
            </p:nvSpPr>
            <p:spPr bwMode="auto">
              <a:xfrm>
                <a:off x="4605527" y="1270002"/>
                <a:ext cx="330539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/>
                <a:r>
                  <a:rPr lang="en-CA" altLang="en-US" sz="1200">
                    <a:solidFill>
                      <a:srgbClr val="FF0000"/>
                    </a:solidFill>
                  </a:rPr>
                  <a:t>2c</a:t>
                </a:r>
              </a:p>
            </p:txBody>
          </p:sp>
          <p:cxnSp>
            <p:nvCxnSpPr>
              <p:cNvPr id="13338" name="Straight Connector 30"/>
              <p:cNvCxnSpPr>
                <a:cxnSpLocks noChangeShapeType="1"/>
              </p:cNvCxnSpPr>
              <p:nvPr/>
            </p:nvCxnSpPr>
            <p:spPr bwMode="auto">
              <a:xfrm>
                <a:off x="4851399" y="1376866"/>
                <a:ext cx="76200" cy="76200"/>
              </a:xfrm>
              <a:prstGeom prst="line">
                <a:avLst/>
              </a:prstGeom>
              <a:noFill/>
              <a:ln w="12700" algn="ctr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sp>
            <p:nvSpPr>
              <p:cNvPr id="13339" name="TextBox 31"/>
              <p:cNvSpPr txBox="1">
                <a:spLocks noChangeArrowheads="1"/>
              </p:cNvSpPr>
              <p:nvPr/>
            </p:nvSpPr>
            <p:spPr bwMode="auto">
              <a:xfrm>
                <a:off x="4614335" y="2937935"/>
                <a:ext cx="304891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/>
                <a:r>
                  <a:rPr lang="en-CA" altLang="en-US" sz="1200">
                    <a:solidFill>
                      <a:srgbClr val="FF0000"/>
                    </a:solidFill>
                  </a:rPr>
                  <a:t>-c</a:t>
                </a:r>
              </a:p>
            </p:txBody>
          </p:sp>
          <p:cxnSp>
            <p:nvCxnSpPr>
              <p:cNvPr id="13340" name="Straight Connector 32"/>
              <p:cNvCxnSpPr>
                <a:cxnSpLocks noChangeShapeType="1"/>
              </p:cNvCxnSpPr>
              <p:nvPr/>
            </p:nvCxnSpPr>
            <p:spPr bwMode="auto">
              <a:xfrm>
                <a:off x="4859866" y="3062537"/>
                <a:ext cx="76200" cy="76200"/>
              </a:xfrm>
              <a:prstGeom prst="line">
                <a:avLst/>
              </a:prstGeom>
              <a:noFill/>
              <a:ln w="12700" algn="ctr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</p:grpSp>
      <p:grpSp>
        <p:nvGrpSpPr>
          <p:cNvPr id="6" name="Group 31"/>
          <p:cNvGrpSpPr>
            <a:grpSpLocks/>
          </p:cNvGrpSpPr>
          <p:nvPr/>
        </p:nvGrpSpPr>
        <p:grpSpPr bwMode="auto">
          <a:xfrm>
            <a:off x="1295400" y="1262063"/>
            <a:ext cx="3068638" cy="3767137"/>
            <a:chOff x="1295400" y="1262063"/>
            <a:chExt cx="3068468" cy="3767872"/>
          </a:xfrm>
        </p:grpSpPr>
        <p:sp>
          <p:nvSpPr>
            <p:cNvPr id="13323" name="Rectangle 8"/>
            <p:cNvSpPr>
              <a:spLocks noChangeArrowheads="1"/>
            </p:cNvSpPr>
            <p:nvPr/>
          </p:nvSpPr>
          <p:spPr bwMode="auto">
            <a:xfrm>
              <a:off x="1295400" y="4198938"/>
              <a:ext cx="3068468" cy="8309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2400">
                  <a:sym typeface="Symbol" pitchFamily="18" charset="2"/>
                </a:rPr>
                <a:t>Scale up the amplitude </a:t>
              </a:r>
              <a:br>
                <a:rPr lang="en-US" altLang="en-US" sz="2400">
                  <a:sym typeface="Symbol" pitchFamily="18" charset="2"/>
                </a:rPr>
              </a:br>
              <a:r>
                <a:rPr lang="en-US" altLang="en-US" sz="2400">
                  <a:sym typeface="Symbol" pitchFamily="18" charset="2"/>
                </a:rPr>
                <a:t>in the time domain.</a:t>
              </a:r>
              <a:endParaRPr lang="en-CA" altLang="en-US" sz="2400"/>
            </a:p>
          </p:txBody>
        </p:sp>
        <p:grpSp>
          <p:nvGrpSpPr>
            <p:cNvPr id="13324" name="Group 33"/>
            <p:cNvGrpSpPr>
              <a:grpSpLocks/>
            </p:cNvGrpSpPr>
            <p:nvPr/>
          </p:nvGrpSpPr>
          <p:grpSpPr bwMode="auto">
            <a:xfrm>
              <a:off x="1854200" y="1262063"/>
              <a:ext cx="406400" cy="1920875"/>
              <a:chOff x="1853456" y="1261535"/>
              <a:chExt cx="407143" cy="1921931"/>
            </a:xfrm>
          </p:grpSpPr>
          <p:sp>
            <p:nvSpPr>
              <p:cNvPr id="13325" name="TextBox 37"/>
              <p:cNvSpPr txBox="1">
                <a:spLocks noChangeArrowheads="1"/>
              </p:cNvSpPr>
              <p:nvPr/>
            </p:nvSpPr>
            <p:spPr bwMode="auto">
              <a:xfrm>
                <a:off x="1972733" y="1667933"/>
                <a:ext cx="253595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/>
                <a:r>
                  <a:rPr lang="en-CA" altLang="en-US" sz="1200">
                    <a:solidFill>
                      <a:srgbClr val="FF0000"/>
                    </a:solidFill>
                  </a:rPr>
                  <a:t>c</a:t>
                </a:r>
              </a:p>
            </p:txBody>
          </p:sp>
          <p:cxnSp>
            <p:nvCxnSpPr>
              <p:cNvPr id="13326" name="Straight Connector 38"/>
              <p:cNvCxnSpPr>
                <a:cxnSpLocks noChangeShapeType="1"/>
              </p:cNvCxnSpPr>
              <p:nvPr/>
            </p:nvCxnSpPr>
            <p:spPr bwMode="auto">
              <a:xfrm>
                <a:off x="2184399" y="1794932"/>
                <a:ext cx="76200" cy="76200"/>
              </a:xfrm>
              <a:prstGeom prst="line">
                <a:avLst/>
              </a:prstGeom>
              <a:noFill/>
              <a:ln w="12700" algn="ctr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sp>
            <p:nvSpPr>
              <p:cNvPr id="13327" name="TextBox 39"/>
              <p:cNvSpPr txBox="1">
                <a:spLocks noChangeArrowheads="1"/>
              </p:cNvSpPr>
              <p:nvPr/>
            </p:nvSpPr>
            <p:spPr bwMode="auto">
              <a:xfrm>
                <a:off x="1930060" y="1261535"/>
                <a:ext cx="330539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/>
                <a:r>
                  <a:rPr lang="en-CA" altLang="en-US" sz="1200">
                    <a:solidFill>
                      <a:srgbClr val="FF0000"/>
                    </a:solidFill>
                  </a:rPr>
                  <a:t>2c</a:t>
                </a:r>
              </a:p>
            </p:txBody>
          </p:sp>
          <p:cxnSp>
            <p:nvCxnSpPr>
              <p:cNvPr id="13328" name="Straight Connector 40"/>
              <p:cNvCxnSpPr>
                <a:cxnSpLocks noChangeShapeType="1"/>
              </p:cNvCxnSpPr>
              <p:nvPr/>
            </p:nvCxnSpPr>
            <p:spPr bwMode="auto">
              <a:xfrm>
                <a:off x="2175932" y="1368399"/>
                <a:ext cx="76200" cy="76200"/>
              </a:xfrm>
              <a:prstGeom prst="line">
                <a:avLst/>
              </a:prstGeom>
              <a:noFill/>
              <a:ln w="12700" algn="ctr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sp>
            <p:nvSpPr>
              <p:cNvPr id="13329" name="TextBox 41"/>
              <p:cNvSpPr txBox="1">
                <a:spLocks noChangeArrowheads="1"/>
              </p:cNvSpPr>
              <p:nvPr/>
            </p:nvSpPr>
            <p:spPr bwMode="auto">
              <a:xfrm>
                <a:off x="1930742" y="2500066"/>
                <a:ext cx="304891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/>
                <a:r>
                  <a:rPr lang="en-CA" altLang="en-US" sz="1200">
                    <a:solidFill>
                      <a:srgbClr val="FF0000"/>
                    </a:solidFill>
                  </a:rPr>
                  <a:t>-c</a:t>
                </a:r>
              </a:p>
            </p:txBody>
          </p:sp>
          <p:cxnSp>
            <p:nvCxnSpPr>
              <p:cNvPr id="13330" name="Straight Connector 42"/>
              <p:cNvCxnSpPr>
                <a:cxnSpLocks noChangeShapeType="1"/>
              </p:cNvCxnSpPr>
              <p:nvPr/>
            </p:nvCxnSpPr>
            <p:spPr bwMode="auto">
              <a:xfrm>
                <a:off x="2176273" y="2624668"/>
                <a:ext cx="76200" cy="76200"/>
              </a:xfrm>
              <a:prstGeom prst="line">
                <a:avLst/>
              </a:prstGeom>
              <a:noFill/>
              <a:ln w="12700" algn="ctr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sp>
            <p:nvSpPr>
              <p:cNvPr id="13331" name="TextBox 44"/>
              <p:cNvSpPr txBox="1">
                <a:spLocks noChangeArrowheads="1"/>
              </p:cNvSpPr>
              <p:nvPr/>
            </p:nvSpPr>
            <p:spPr bwMode="auto">
              <a:xfrm>
                <a:off x="1853456" y="2906467"/>
                <a:ext cx="381836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/>
                <a:r>
                  <a:rPr lang="en-CA" altLang="en-US" sz="1200">
                    <a:solidFill>
                      <a:srgbClr val="FF0000"/>
                    </a:solidFill>
                  </a:rPr>
                  <a:t>-2c</a:t>
                </a:r>
              </a:p>
            </p:txBody>
          </p:sp>
          <p:cxnSp>
            <p:nvCxnSpPr>
              <p:cNvPr id="13332" name="Straight Connector 45"/>
              <p:cNvCxnSpPr>
                <a:cxnSpLocks noChangeShapeType="1"/>
              </p:cNvCxnSpPr>
              <p:nvPr/>
            </p:nvCxnSpPr>
            <p:spPr bwMode="auto">
              <a:xfrm>
                <a:off x="2175932" y="3031069"/>
                <a:ext cx="76200" cy="76200"/>
              </a:xfrm>
              <a:prstGeom prst="line">
                <a:avLst/>
              </a:prstGeom>
              <a:noFill/>
              <a:ln w="12700" algn="ctr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</p:grpSp>
      <p:sp>
        <p:nvSpPr>
          <p:cNvPr id="35" name="Rectangle 34"/>
          <p:cNvSpPr>
            <a:spLocks noChangeArrowheads="1"/>
          </p:cNvSpPr>
          <p:nvPr/>
        </p:nvSpPr>
        <p:spPr bwMode="auto">
          <a:xfrm>
            <a:off x="2743200" y="5799138"/>
            <a:ext cx="3924300" cy="830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/>
            <a:r>
              <a:rPr lang="en-CA" altLang="en-US" sz="2400">
                <a:sym typeface="Symbol" pitchFamily="18" charset="2"/>
              </a:rPr>
              <a:t>Linearity of FT:</a:t>
            </a:r>
          </a:p>
          <a:p>
            <a:pPr algn="l" eaLnBrk="1" hangingPunct="1"/>
            <a:r>
              <a:rPr lang="en-CA" altLang="en-US" sz="2400">
                <a:sym typeface="Symbol" pitchFamily="18" charset="2"/>
              </a:rPr>
              <a:t>   If </a:t>
            </a:r>
            <a:r>
              <a:rPr lang="en-CA" altLang="en-US" sz="2400" i="1">
                <a:solidFill>
                  <a:schemeClr val="accent1"/>
                </a:solidFill>
                <a:sym typeface="Symbol" pitchFamily="18" charset="2"/>
              </a:rPr>
              <a:t>Y=FT(y)</a:t>
            </a:r>
            <a:r>
              <a:rPr lang="en-CA" altLang="en-US" sz="2400">
                <a:sym typeface="Symbol" pitchFamily="18" charset="2"/>
              </a:rPr>
              <a:t>, then </a:t>
            </a:r>
            <a:r>
              <a:rPr lang="en-CA" altLang="en-US" sz="2400" i="1">
                <a:solidFill>
                  <a:schemeClr val="accent1"/>
                </a:solidFill>
                <a:sym typeface="Symbol" pitchFamily="18" charset="2"/>
              </a:rPr>
              <a:t>cY=FT(cy)</a:t>
            </a:r>
            <a:endParaRPr lang="en-US" altLang="en-US" sz="2400" i="1">
              <a:solidFill>
                <a:schemeClr val="accent1"/>
              </a:solidFill>
              <a:sym typeface="Symbol" pitchFamily="18" charset="2"/>
            </a:endParaRPr>
          </a:p>
        </p:txBody>
      </p:sp>
      <p:sp>
        <p:nvSpPr>
          <p:cNvPr id="13322" name="Text Box 215"/>
          <p:cNvSpPr txBox="1">
            <a:spLocks noChangeArrowheads="1"/>
          </p:cNvSpPr>
          <p:nvPr/>
        </p:nvSpPr>
        <p:spPr bwMode="auto">
          <a:xfrm>
            <a:off x="7543800" y="17463"/>
            <a:ext cx="1185863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000">
                <a:solidFill>
                  <a:schemeClr val="tx2"/>
                </a:solidFill>
              </a:rPr>
              <a:t>Linearity </a:t>
            </a:r>
          </a:p>
          <a:p>
            <a:pPr eaLnBrk="1" hangingPunct="1"/>
            <a:r>
              <a:rPr lang="en-US" altLang="en-US" sz="2000">
                <a:solidFill>
                  <a:schemeClr val="tx2"/>
                </a:solidFill>
              </a:rPr>
              <a:t>of FT</a:t>
            </a:r>
            <a:endParaRPr lang="en-US" altLang="en-US" sz="2000">
              <a:sym typeface="Symbol" pitchFamily="18" charset="2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5" grpId="0"/>
    </p:bldLst>
  </p:timing>
</p:sld>
</file>

<file path=ppt/slides/slide1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906" name="Rectangle 3"/>
          <p:cNvSpPr>
            <a:spLocks noChangeArrowheads="1"/>
          </p:cNvSpPr>
          <p:nvPr/>
        </p:nvSpPr>
        <p:spPr bwMode="auto">
          <a:xfrm>
            <a:off x="381000" y="-762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4400">
                <a:solidFill>
                  <a:schemeClr val="tx2"/>
                </a:solidFill>
              </a:rPr>
              <a:t>Fourier Transformation</a:t>
            </a:r>
          </a:p>
        </p:txBody>
      </p:sp>
      <p:sp>
        <p:nvSpPr>
          <p:cNvPr id="240671" name="Text Box 215"/>
          <p:cNvSpPr txBox="1">
            <a:spLocks noChangeArrowheads="1"/>
          </p:cNvSpPr>
          <p:nvPr/>
        </p:nvSpPr>
        <p:spPr bwMode="auto">
          <a:xfrm>
            <a:off x="781050" y="5348288"/>
            <a:ext cx="5554663" cy="94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>
              <a:buFontTx/>
              <a:buChar char="•"/>
            </a:pPr>
            <a:r>
              <a:rPr lang="en-US" altLang="en-US">
                <a:sym typeface="Symbol" pitchFamily="18" charset="2"/>
              </a:rPr>
              <a:t>to the coefficients of the polynomial </a:t>
            </a:r>
            <a:br>
              <a:rPr lang="en-US" altLang="en-US">
                <a:sym typeface="Symbol" pitchFamily="18" charset="2"/>
              </a:rPr>
            </a:br>
            <a:r>
              <a:rPr lang="en-US" altLang="en-US">
                <a:sym typeface="Symbol" pitchFamily="18" charset="2"/>
              </a:rPr>
              <a:t>   </a:t>
            </a: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f(x) = a</a:t>
            </a:r>
            <a:r>
              <a:rPr lang="en-US" altLang="en-US" i="1" baseline="-25000">
                <a:solidFill>
                  <a:schemeClr val="accent1"/>
                </a:solidFill>
              </a:rPr>
              <a:t>0</a:t>
            </a:r>
            <a:r>
              <a:rPr lang="en-US" altLang="en-US" i="1">
                <a:solidFill>
                  <a:schemeClr val="accent1"/>
                </a:solidFill>
              </a:rPr>
              <a:t>+a</a:t>
            </a:r>
            <a:r>
              <a:rPr lang="en-US" altLang="en-US" i="1" baseline="-25000">
                <a:solidFill>
                  <a:schemeClr val="accent1"/>
                </a:solidFill>
              </a:rPr>
              <a:t>1</a:t>
            </a:r>
            <a:r>
              <a:rPr lang="en-US" altLang="en-US" i="1">
                <a:solidFill>
                  <a:schemeClr val="accent1"/>
                </a:solidFill>
              </a:rPr>
              <a:t>x +a</a:t>
            </a:r>
            <a:r>
              <a:rPr lang="en-US" altLang="en-US" i="1" baseline="30000">
                <a:solidFill>
                  <a:schemeClr val="accent1"/>
                </a:solidFill>
              </a:rPr>
              <a:t>2</a:t>
            </a:r>
            <a:r>
              <a:rPr lang="en-US" altLang="en-US" i="1">
                <a:solidFill>
                  <a:schemeClr val="accent1"/>
                </a:solidFill>
              </a:rPr>
              <a:t>x</a:t>
            </a:r>
            <a:r>
              <a:rPr lang="en-US" altLang="en-US" i="1" baseline="30000">
                <a:solidFill>
                  <a:schemeClr val="accent1"/>
                </a:solidFill>
              </a:rPr>
              <a:t>2</a:t>
            </a:r>
            <a:r>
              <a:rPr lang="en-US" altLang="en-US" i="1">
                <a:solidFill>
                  <a:schemeClr val="accent1"/>
                </a:solidFill>
              </a:rPr>
              <a:t> + … + a</a:t>
            </a:r>
            <a:r>
              <a:rPr lang="en-US" altLang="en-US" i="1" baseline="-25000">
                <a:solidFill>
                  <a:schemeClr val="accent1"/>
                </a:solidFill>
              </a:rPr>
              <a:t>n-1</a:t>
            </a:r>
            <a:r>
              <a:rPr lang="en-US" altLang="en-US" i="1">
                <a:solidFill>
                  <a:schemeClr val="accent1"/>
                </a:solidFill>
              </a:rPr>
              <a:t>x</a:t>
            </a:r>
            <a:r>
              <a:rPr lang="en-US" altLang="en-US" i="1" baseline="30000">
                <a:solidFill>
                  <a:schemeClr val="accent1"/>
                </a:solidFill>
              </a:rPr>
              <a:t>n-1</a:t>
            </a:r>
          </a:p>
        </p:txBody>
      </p:sp>
      <p:sp>
        <p:nvSpPr>
          <p:cNvPr id="240672" name="Text Box 215"/>
          <p:cNvSpPr txBox="1">
            <a:spLocks noChangeArrowheads="1"/>
          </p:cNvSpPr>
          <p:nvPr/>
        </p:nvSpPr>
        <p:spPr bwMode="auto">
          <a:xfrm>
            <a:off x="228600" y="6369050"/>
            <a:ext cx="6424613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>
              <a:buFontTx/>
              <a:buChar char="•"/>
            </a:pPr>
            <a:r>
              <a:rPr lang="en-US" altLang="en-US">
                <a:sym typeface="Symbol" pitchFamily="18" charset="2"/>
              </a:rPr>
              <a:t>This amounts to interpolating these points.</a:t>
            </a:r>
            <a:endParaRPr lang="en-US" altLang="en-US" i="1" baseline="30000">
              <a:solidFill>
                <a:schemeClr val="accent1"/>
              </a:solidFill>
            </a:endParaRPr>
          </a:p>
        </p:txBody>
      </p:sp>
      <p:sp>
        <p:nvSpPr>
          <p:cNvPr id="197847" name="Text Box 215"/>
          <p:cNvSpPr txBox="1">
            <a:spLocks noChangeArrowheads="1"/>
          </p:cNvSpPr>
          <p:nvPr/>
        </p:nvSpPr>
        <p:spPr bwMode="auto">
          <a:xfrm>
            <a:off x="325438" y="730250"/>
            <a:ext cx="6745287" cy="94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>
              <a:buFontTx/>
              <a:buChar char="•"/>
            </a:pPr>
            <a:r>
              <a:rPr lang="en-US" altLang="en-US"/>
              <a:t>An </a:t>
            </a:r>
            <a:r>
              <a:rPr lang="en-US" altLang="en-US">
                <a:solidFill>
                  <a:schemeClr val="tx2"/>
                </a:solidFill>
              </a:rPr>
              <a:t>Inverse Fourier Transform</a:t>
            </a:r>
            <a:r>
              <a:rPr lang="en-US" altLang="en-US"/>
              <a:t> is the reverse. </a:t>
            </a:r>
          </a:p>
          <a:p>
            <a:pPr algn="l" eaLnBrk="1" hangingPunct="1">
              <a:buFontTx/>
              <a:buChar char="•"/>
            </a:pPr>
            <a:r>
              <a:rPr lang="en-US" altLang="en-US"/>
              <a:t>It changes the representation of a function</a:t>
            </a:r>
          </a:p>
        </p:txBody>
      </p:sp>
      <p:sp>
        <p:nvSpPr>
          <p:cNvPr id="123910" name="Text Box 215"/>
          <p:cNvSpPr txBox="1">
            <a:spLocks noChangeArrowheads="1"/>
          </p:cNvSpPr>
          <p:nvPr/>
        </p:nvSpPr>
        <p:spPr bwMode="auto">
          <a:xfrm>
            <a:off x="7358063" y="17463"/>
            <a:ext cx="1555750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000">
                <a:solidFill>
                  <a:schemeClr val="tx2"/>
                </a:solidFill>
              </a:rPr>
              <a:t>Evaluating &amp;</a:t>
            </a:r>
            <a:br>
              <a:rPr lang="en-US" altLang="en-US" sz="2000">
                <a:solidFill>
                  <a:schemeClr val="tx2"/>
                </a:solidFill>
              </a:rPr>
            </a:br>
            <a:r>
              <a:rPr lang="en-US" altLang="en-US" sz="2000">
                <a:solidFill>
                  <a:schemeClr val="tx2"/>
                </a:solidFill>
              </a:rPr>
              <a:t>Interpolating</a:t>
            </a:r>
            <a:endParaRPr lang="en-US" altLang="en-US" sz="2000">
              <a:sym typeface="Symbol" pitchFamily="18" charset="2"/>
            </a:endParaRPr>
          </a:p>
        </p:txBody>
      </p:sp>
      <p:grpSp>
        <p:nvGrpSpPr>
          <p:cNvPr id="2" name="Group 34"/>
          <p:cNvGrpSpPr>
            <a:grpSpLocks/>
          </p:cNvGrpSpPr>
          <p:nvPr/>
        </p:nvGrpSpPr>
        <p:grpSpPr bwMode="auto">
          <a:xfrm>
            <a:off x="303213" y="1676400"/>
            <a:ext cx="7015162" cy="3629025"/>
            <a:chOff x="303213" y="2847977"/>
            <a:chExt cx="7014987" cy="3629023"/>
          </a:xfrm>
        </p:grpSpPr>
        <p:sp>
          <p:nvSpPr>
            <p:cNvPr id="123913" name="Rectangle 35"/>
            <p:cNvSpPr>
              <a:spLocks noChangeArrowheads="1"/>
            </p:cNvSpPr>
            <p:nvPr/>
          </p:nvSpPr>
          <p:spPr bwMode="auto">
            <a:xfrm>
              <a:off x="838200" y="3505200"/>
              <a:ext cx="6480000" cy="2971800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grpSp>
          <p:nvGrpSpPr>
            <p:cNvPr id="123914" name="Group 6"/>
            <p:cNvGrpSpPr>
              <a:grpSpLocks/>
            </p:cNvGrpSpPr>
            <p:nvPr/>
          </p:nvGrpSpPr>
          <p:grpSpPr bwMode="auto">
            <a:xfrm>
              <a:off x="990601" y="4114803"/>
              <a:ext cx="6172200" cy="1905002"/>
              <a:chOff x="624" y="1632"/>
              <a:chExt cx="3888" cy="1200"/>
            </a:xfrm>
          </p:grpSpPr>
          <p:sp>
            <p:nvSpPr>
              <p:cNvPr id="123938" name="Line 7"/>
              <p:cNvSpPr>
                <a:spLocks noChangeShapeType="1"/>
              </p:cNvSpPr>
              <p:nvPr/>
            </p:nvSpPr>
            <p:spPr bwMode="auto">
              <a:xfrm>
                <a:off x="624" y="1632"/>
                <a:ext cx="0" cy="1200"/>
              </a:xfrm>
              <a:prstGeom prst="line">
                <a:avLst/>
              </a:prstGeom>
              <a:noFill/>
              <a:ln w="25400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123939" name="Line 8"/>
              <p:cNvSpPr>
                <a:spLocks noChangeShapeType="1"/>
              </p:cNvSpPr>
              <p:nvPr/>
            </p:nvSpPr>
            <p:spPr bwMode="auto">
              <a:xfrm>
                <a:off x="624" y="2832"/>
                <a:ext cx="3888" cy="0"/>
              </a:xfrm>
              <a:prstGeom prst="line">
                <a:avLst/>
              </a:prstGeom>
              <a:noFill/>
              <a:ln w="25400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anchor="ctr">
                <a:spAutoFit/>
              </a:bodyPr>
              <a:lstStyle/>
              <a:p>
                <a:endParaRPr lang="en-US"/>
              </a:p>
            </p:txBody>
          </p:sp>
        </p:grpSp>
        <p:sp>
          <p:nvSpPr>
            <p:cNvPr id="123915" name="Text Box 215"/>
            <p:cNvSpPr txBox="1">
              <a:spLocks noChangeArrowheads="1"/>
            </p:cNvSpPr>
            <p:nvPr/>
          </p:nvSpPr>
          <p:spPr bwMode="auto">
            <a:xfrm>
              <a:off x="6858000" y="5881693"/>
              <a:ext cx="343364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US" altLang="en-US" i="1">
                  <a:solidFill>
                    <a:schemeClr val="bg2"/>
                  </a:solidFill>
                </a:rPr>
                <a:t>x</a:t>
              </a:r>
              <a:endParaRPr lang="en-US" altLang="en-US">
                <a:solidFill>
                  <a:schemeClr val="bg2"/>
                </a:solidFill>
                <a:sym typeface="Symbol" pitchFamily="18" charset="2"/>
              </a:endParaRPr>
            </a:p>
          </p:txBody>
        </p:sp>
        <p:sp>
          <p:nvSpPr>
            <p:cNvPr id="123916" name="Oval 11"/>
            <p:cNvSpPr>
              <a:spLocks noChangeArrowheads="1"/>
            </p:cNvSpPr>
            <p:nvPr/>
          </p:nvSpPr>
          <p:spPr bwMode="auto">
            <a:xfrm>
              <a:off x="1176338" y="5345117"/>
              <a:ext cx="76200" cy="76200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23917" name="Oval 12"/>
            <p:cNvSpPr>
              <a:spLocks noChangeArrowheads="1"/>
            </p:cNvSpPr>
            <p:nvPr/>
          </p:nvSpPr>
          <p:spPr bwMode="auto">
            <a:xfrm>
              <a:off x="1492251" y="4984754"/>
              <a:ext cx="76200" cy="76200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23918" name="Oval 13"/>
            <p:cNvSpPr>
              <a:spLocks noChangeArrowheads="1"/>
            </p:cNvSpPr>
            <p:nvPr/>
          </p:nvSpPr>
          <p:spPr bwMode="auto">
            <a:xfrm>
              <a:off x="1871663" y="4768854"/>
              <a:ext cx="76200" cy="76200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23919" name="Oval 14"/>
            <p:cNvSpPr>
              <a:spLocks noChangeArrowheads="1"/>
            </p:cNvSpPr>
            <p:nvPr/>
          </p:nvSpPr>
          <p:spPr bwMode="auto">
            <a:xfrm>
              <a:off x="2209801" y="4778379"/>
              <a:ext cx="76200" cy="76200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23920" name="Oval 15"/>
            <p:cNvSpPr>
              <a:spLocks noChangeArrowheads="1"/>
            </p:cNvSpPr>
            <p:nvPr/>
          </p:nvSpPr>
          <p:spPr bwMode="auto">
            <a:xfrm>
              <a:off x="2590801" y="5029204"/>
              <a:ext cx="76200" cy="76200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23921" name="Oval 16"/>
            <p:cNvSpPr>
              <a:spLocks noChangeArrowheads="1"/>
            </p:cNvSpPr>
            <p:nvPr/>
          </p:nvSpPr>
          <p:spPr bwMode="auto">
            <a:xfrm>
              <a:off x="2973388" y="5300667"/>
              <a:ext cx="76200" cy="76200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23922" name="Oval 17"/>
            <p:cNvSpPr>
              <a:spLocks noChangeArrowheads="1"/>
            </p:cNvSpPr>
            <p:nvPr/>
          </p:nvSpPr>
          <p:spPr bwMode="auto">
            <a:xfrm>
              <a:off x="3309938" y="5475292"/>
              <a:ext cx="76200" cy="76200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23923" name="Oval 18"/>
            <p:cNvSpPr>
              <a:spLocks noChangeArrowheads="1"/>
            </p:cNvSpPr>
            <p:nvPr/>
          </p:nvSpPr>
          <p:spPr bwMode="auto">
            <a:xfrm>
              <a:off x="3703638" y="5508630"/>
              <a:ext cx="76200" cy="76200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23924" name="Oval 19"/>
            <p:cNvSpPr>
              <a:spLocks noChangeArrowheads="1"/>
            </p:cNvSpPr>
            <p:nvPr/>
          </p:nvSpPr>
          <p:spPr bwMode="auto">
            <a:xfrm>
              <a:off x="4019551" y="5421317"/>
              <a:ext cx="76200" cy="76200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23925" name="Oval 20"/>
            <p:cNvSpPr>
              <a:spLocks noChangeArrowheads="1"/>
            </p:cNvSpPr>
            <p:nvPr/>
          </p:nvSpPr>
          <p:spPr bwMode="auto">
            <a:xfrm>
              <a:off x="4335463" y="5257805"/>
              <a:ext cx="76200" cy="76200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23926" name="Oval 21"/>
            <p:cNvSpPr>
              <a:spLocks noChangeArrowheads="1"/>
            </p:cNvSpPr>
            <p:nvPr/>
          </p:nvSpPr>
          <p:spPr bwMode="auto">
            <a:xfrm>
              <a:off x="4651376" y="5073654"/>
              <a:ext cx="76200" cy="76200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23927" name="Oval 22"/>
            <p:cNvSpPr>
              <a:spLocks noChangeArrowheads="1"/>
            </p:cNvSpPr>
            <p:nvPr/>
          </p:nvSpPr>
          <p:spPr bwMode="auto">
            <a:xfrm>
              <a:off x="4967288" y="4856167"/>
              <a:ext cx="76200" cy="76200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23928" name="Oval 23"/>
            <p:cNvSpPr>
              <a:spLocks noChangeArrowheads="1"/>
            </p:cNvSpPr>
            <p:nvPr/>
          </p:nvSpPr>
          <p:spPr bwMode="auto">
            <a:xfrm>
              <a:off x="5283201" y="4638679"/>
              <a:ext cx="76200" cy="76200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23929" name="Oval 24"/>
            <p:cNvSpPr>
              <a:spLocks noChangeArrowheads="1"/>
            </p:cNvSpPr>
            <p:nvPr/>
          </p:nvSpPr>
          <p:spPr bwMode="auto">
            <a:xfrm>
              <a:off x="5599113" y="4440241"/>
              <a:ext cx="76200" cy="76200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23930" name="Oval 25"/>
            <p:cNvSpPr>
              <a:spLocks noChangeArrowheads="1"/>
            </p:cNvSpPr>
            <p:nvPr/>
          </p:nvSpPr>
          <p:spPr bwMode="auto">
            <a:xfrm>
              <a:off x="5915026" y="4252916"/>
              <a:ext cx="76200" cy="76200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23931" name="Oval 26"/>
            <p:cNvSpPr>
              <a:spLocks noChangeArrowheads="1"/>
            </p:cNvSpPr>
            <p:nvPr/>
          </p:nvSpPr>
          <p:spPr bwMode="auto">
            <a:xfrm>
              <a:off x="6230938" y="4121154"/>
              <a:ext cx="76200" cy="76200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23932" name="Oval 27"/>
            <p:cNvSpPr>
              <a:spLocks noChangeArrowheads="1"/>
            </p:cNvSpPr>
            <p:nvPr/>
          </p:nvSpPr>
          <p:spPr bwMode="auto">
            <a:xfrm>
              <a:off x="6546851" y="4078291"/>
              <a:ext cx="76200" cy="76200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23933" name="Oval 28"/>
            <p:cNvSpPr>
              <a:spLocks noChangeArrowheads="1"/>
            </p:cNvSpPr>
            <p:nvPr/>
          </p:nvSpPr>
          <p:spPr bwMode="auto">
            <a:xfrm>
              <a:off x="6862763" y="4116391"/>
              <a:ext cx="76200" cy="76200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23934" name="Rectangle 30"/>
            <p:cNvSpPr>
              <a:spLocks noChangeArrowheads="1"/>
            </p:cNvSpPr>
            <p:nvPr/>
          </p:nvSpPr>
          <p:spPr bwMode="auto">
            <a:xfrm>
              <a:off x="3053978" y="3972580"/>
              <a:ext cx="184731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US" altLang="en-US" i="1">
                <a:solidFill>
                  <a:schemeClr val="bg2"/>
                </a:solidFill>
                <a:sym typeface="Symbol" pitchFamily="18" charset="2"/>
              </a:endParaRPr>
            </a:p>
          </p:txBody>
        </p:sp>
        <p:sp>
          <p:nvSpPr>
            <p:cNvPr id="123935" name="Rectangle 31"/>
            <p:cNvSpPr>
              <a:spLocks noChangeArrowheads="1"/>
            </p:cNvSpPr>
            <p:nvPr/>
          </p:nvSpPr>
          <p:spPr bwMode="auto">
            <a:xfrm>
              <a:off x="303213" y="2847977"/>
              <a:ext cx="5881738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lvl="1" algn="l" eaLnBrk="1" hangingPunct="1">
                <a:buFontTx/>
                <a:buChar char="•"/>
              </a:pPr>
              <a:r>
                <a:rPr lang="en-US" altLang="en-US"/>
                <a:t>from the value </a:t>
              </a:r>
              <a:r>
                <a:rPr lang="en-US" altLang="en-US" i="1">
                  <a:solidFill>
                    <a:schemeClr val="accent1"/>
                  </a:solidFill>
                </a:rPr>
                <a:t>f(x</a:t>
              </a:r>
              <a:r>
                <a:rPr lang="en-US" altLang="en-US" i="1" baseline="-25000">
                  <a:solidFill>
                    <a:schemeClr val="accent1"/>
                  </a:solidFill>
                </a:rPr>
                <a:t>i</a:t>
              </a:r>
              <a:r>
                <a:rPr lang="en-US" altLang="en-US" i="1">
                  <a:solidFill>
                    <a:schemeClr val="accent1"/>
                  </a:solidFill>
                </a:rPr>
                <a:t>)</a:t>
              </a:r>
              <a:r>
                <a:rPr lang="en-US" altLang="en-US"/>
                <a:t> at key values </a:t>
              </a:r>
              <a:r>
                <a:rPr lang="en-US" altLang="en-US" i="1">
                  <a:solidFill>
                    <a:schemeClr val="accent1"/>
                  </a:solidFill>
                </a:rPr>
                <a:t>x</a:t>
              </a:r>
              <a:r>
                <a:rPr lang="en-US" altLang="en-US" i="1" baseline="-25000">
                  <a:solidFill>
                    <a:schemeClr val="accent1"/>
                  </a:solidFill>
                </a:rPr>
                <a:t>i</a:t>
              </a:r>
              <a:r>
                <a:rPr lang="en-US" altLang="en-US"/>
                <a:t>.</a:t>
              </a:r>
            </a:p>
          </p:txBody>
        </p:sp>
        <p:sp>
          <p:nvSpPr>
            <p:cNvPr id="123936" name="Text Box 215"/>
            <p:cNvSpPr txBox="1">
              <a:spLocks noChangeArrowheads="1"/>
            </p:cNvSpPr>
            <p:nvPr/>
          </p:nvSpPr>
          <p:spPr bwMode="auto">
            <a:xfrm>
              <a:off x="969963" y="5881693"/>
              <a:ext cx="6207125" cy="5191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US" altLang="en-US" i="1">
                  <a:solidFill>
                    <a:schemeClr val="accent1"/>
                  </a:solidFill>
                </a:rPr>
                <a:t>x</a:t>
              </a:r>
              <a:r>
                <a:rPr lang="en-US" altLang="en-US" i="1" baseline="-25000">
                  <a:solidFill>
                    <a:schemeClr val="accent1"/>
                  </a:solidFill>
                </a:rPr>
                <a:t>0</a:t>
              </a:r>
              <a:r>
                <a:rPr lang="en-US" altLang="en-US" i="1">
                  <a:solidFill>
                    <a:schemeClr val="accent1"/>
                  </a:solidFill>
                </a:rPr>
                <a:t> x</a:t>
              </a:r>
              <a:r>
                <a:rPr lang="en-US" altLang="en-US" i="1" baseline="-25000">
                  <a:solidFill>
                    <a:schemeClr val="accent1"/>
                  </a:solidFill>
                </a:rPr>
                <a:t>1</a:t>
              </a:r>
              <a:r>
                <a:rPr lang="en-US" altLang="en-US" i="1">
                  <a:solidFill>
                    <a:schemeClr val="accent1"/>
                  </a:solidFill>
                </a:rPr>
                <a:t> x</a:t>
              </a:r>
              <a:r>
                <a:rPr lang="en-US" altLang="en-US" i="1" baseline="-25000">
                  <a:solidFill>
                    <a:schemeClr val="accent1"/>
                  </a:solidFill>
                </a:rPr>
                <a:t>2</a:t>
              </a:r>
              <a:r>
                <a:rPr lang="en-US" altLang="en-US" i="1">
                  <a:solidFill>
                    <a:schemeClr val="accent1"/>
                  </a:solidFill>
                </a:rPr>
                <a:t> x</a:t>
              </a:r>
              <a:r>
                <a:rPr lang="en-US" altLang="en-US" i="1" baseline="-25000">
                  <a:solidFill>
                    <a:schemeClr val="accent1"/>
                  </a:solidFill>
                </a:rPr>
                <a:t>3</a:t>
              </a:r>
              <a:r>
                <a:rPr lang="en-US" altLang="en-US" i="1">
                  <a:solidFill>
                    <a:schemeClr val="accent1"/>
                  </a:solidFill>
                </a:rPr>
                <a:t> x</a:t>
              </a:r>
              <a:r>
                <a:rPr lang="en-US" altLang="en-US" i="1" baseline="-25000">
                  <a:solidFill>
                    <a:schemeClr val="accent1"/>
                  </a:solidFill>
                </a:rPr>
                <a:t>4               </a:t>
              </a:r>
              <a:r>
                <a:rPr lang="en-US" altLang="en-US" i="1">
                  <a:solidFill>
                    <a:schemeClr val="accent1"/>
                  </a:solidFill>
                </a:rPr>
                <a:t> …                            x</a:t>
              </a:r>
              <a:r>
                <a:rPr lang="en-US" altLang="en-US" i="1" baseline="-25000">
                  <a:solidFill>
                    <a:schemeClr val="accent1"/>
                  </a:solidFill>
                </a:rPr>
                <a:t>n-1</a:t>
              </a:r>
              <a:endParaRPr lang="en-US" altLang="en-US">
                <a:sym typeface="Symbol" pitchFamily="18" charset="2"/>
              </a:endParaRPr>
            </a:p>
          </p:txBody>
        </p:sp>
        <p:sp>
          <p:nvSpPr>
            <p:cNvPr id="123937" name="Text Box 215"/>
            <p:cNvSpPr txBox="1">
              <a:spLocks noChangeArrowheads="1"/>
            </p:cNvSpPr>
            <p:nvPr/>
          </p:nvSpPr>
          <p:spPr bwMode="auto">
            <a:xfrm>
              <a:off x="990601" y="3367090"/>
              <a:ext cx="6207125" cy="5191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US" altLang="en-US" i="1">
                  <a:solidFill>
                    <a:schemeClr val="accent1"/>
                  </a:solidFill>
                </a:rPr>
                <a:t>y</a:t>
              </a:r>
              <a:r>
                <a:rPr lang="en-US" altLang="en-US" i="1" baseline="-25000">
                  <a:solidFill>
                    <a:schemeClr val="accent1"/>
                  </a:solidFill>
                </a:rPr>
                <a:t>0</a:t>
              </a:r>
              <a:r>
                <a:rPr lang="en-US" altLang="en-US" i="1">
                  <a:solidFill>
                    <a:schemeClr val="accent1"/>
                  </a:solidFill>
                </a:rPr>
                <a:t> y</a:t>
              </a:r>
              <a:r>
                <a:rPr lang="en-US" altLang="en-US" i="1" baseline="-25000">
                  <a:solidFill>
                    <a:schemeClr val="accent1"/>
                  </a:solidFill>
                </a:rPr>
                <a:t>1</a:t>
              </a:r>
              <a:r>
                <a:rPr lang="en-US" altLang="en-US" i="1">
                  <a:solidFill>
                    <a:schemeClr val="accent1"/>
                  </a:solidFill>
                </a:rPr>
                <a:t> y</a:t>
              </a:r>
              <a:r>
                <a:rPr lang="en-US" altLang="en-US" i="1" baseline="-25000">
                  <a:solidFill>
                    <a:schemeClr val="accent1"/>
                  </a:solidFill>
                </a:rPr>
                <a:t>2</a:t>
              </a:r>
              <a:r>
                <a:rPr lang="en-US" altLang="en-US" i="1">
                  <a:solidFill>
                    <a:schemeClr val="accent1"/>
                  </a:solidFill>
                </a:rPr>
                <a:t> y</a:t>
              </a:r>
              <a:r>
                <a:rPr lang="en-US" altLang="en-US" i="1" baseline="-25000">
                  <a:solidFill>
                    <a:schemeClr val="accent1"/>
                  </a:solidFill>
                </a:rPr>
                <a:t>3</a:t>
              </a:r>
              <a:r>
                <a:rPr lang="en-US" altLang="en-US" i="1">
                  <a:solidFill>
                    <a:schemeClr val="accent1"/>
                  </a:solidFill>
                </a:rPr>
                <a:t> y</a:t>
              </a:r>
              <a:r>
                <a:rPr lang="en-US" altLang="en-US" i="1" baseline="-25000">
                  <a:solidFill>
                    <a:schemeClr val="accent1"/>
                  </a:solidFill>
                </a:rPr>
                <a:t>4               </a:t>
              </a:r>
              <a:r>
                <a:rPr lang="en-US" altLang="en-US" i="1">
                  <a:solidFill>
                    <a:schemeClr val="accent1"/>
                  </a:solidFill>
                </a:rPr>
                <a:t> …                            y</a:t>
              </a:r>
              <a:r>
                <a:rPr lang="en-US" altLang="en-US" i="1" baseline="-25000">
                  <a:solidFill>
                    <a:schemeClr val="accent1"/>
                  </a:solidFill>
                </a:rPr>
                <a:t>n-1</a:t>
              </a:r>
              <a:endParaRPr lang="en-US" altLang="en-US">
                <a:sym typeface="Symbol" pitchFamily="18" charset="2"/>
              </a:endParaRPr>
            </a:p>
          </p:txBody>
        </p:sp>
      </p:grpSp>
      <p:sp>
        <p:nvSpPr>
          <p:cNvPr id="63" name="Rectangle 30"/>
          <p:cNvSpPr>
            <a:spLocks noChangeArrowheads="1"/>
          </p:cNvSpPr>
          <p:nvPr/>
        </p:nvSpPr>
        <p:spPr bwMode="auto">
          <a:xfrm>
            <a:off x="7453313" y="3367088"/>
            <a:ext cx="1385887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y</a:t>
            </a:r>
            <a:r>
              <a:rPr lang="en-US" altLang="en-US" i="1" baseline="-25000">
                <a:solidFill>
                  <a:schemeClr val="accent1"/>
                </a:solidFill>
                <a:sym typeface="Symbol" pitchFamily="18" charset="2"/>
              </a:rPr>
              <a:t>i</a:t>
            </a: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 = f(x</a:t>
            </a:r>
            <a:r>
              <a:rPr lang="en-US" altLang="en-US" i="1" baseline="-25000">
                <a:solidFill>
                  <a:schemeClr val="accent1"/>
                </a:solidFill>
                <a:sym typeface="Symbol" pitchFamily="18" charset="2"/>
              </a:rPr>
              <a:t>i</a:t>
            </a: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)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84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9784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9784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84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9784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9784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06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2406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2406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 nodeType="clickPar">
                      <p:stCondLst>
                        <p:cond delay="indefinite"/>
                      </p:stCondLst>
                      <p:childTnLst>
                        <p:par>
                          <p:cTn id="3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06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2406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2406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0671" grpId="0"/>
      <p:bldP spid="240672" grpId="0"/>
      <p:bldP spid="63" grpId="0"/>
    </p:bldLst>
  </p:timing>
</p:sld>
</file>

<file path=ppt/slides/slide1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930" name="Rectangle 3"/>
          <p:cNvSpPr>
            <a:spLocks noChangeArrowheads="1"/>
          </p:cNvSpPr>
          <p:nvPr/>
        </p:nvSpPr>
        <p:spPr bwMode="auto">
          <a:xfrm>
            <a:off x="381000" y="-762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4400">
                <a:solidFill>
                  <a:schemeClr val="tx2"/>
                </a:solidFill>
              </a:rPr>
              <a:t>Fourier Transformation</a:t>
            </a:r>
          </a:p>
        </p:txBody>
      </p:sp>
      <p:sp>
        <p:nvSpPr>
          <p:cNvPr id="124931" name="Text Box 215"/>
          <p:cNvSpPr txBox="1">
            <a:spLocks noChangeArrowheads="1"/>
          </p:cNvSpPr>
          <p:nvPr/>
        </p:nvSpPr>
        <p:spPr bwMode="auto">
          <a:xfrm>
            <a:off x="781050" y="5348288"/>
            <a:ext cx="5554663" cy="94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>
              <a:buFontTx/>
              <a:buChar char="•"/>
            </a:pPr>
            <a:r>
              <a:rPr lang="en-US" altLang="en-US">
                <a:sym typeface="Symbol" pitchFamily="18" charset="2"/>
              </a:rPr>
              <a:t>to the coefficients of the polynomial </a:t>
            </a:r>
            <a:br>
              <a:rPr lang="en-US" altLang="en-US">
                <a:sym typeface="Symbol" pitchFamily="18" charset="2"/>
              </a:rPr>
            </a:br>
            <a:r>
              <a:rPr lang="en-US" altLang="en-US">
                <a:sym typeface="Symbol" pitchFamily="18" charset="2"/>
              </a:rPr>
              <a:t>   </a:t>
            </a: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f(x) = a</a:t>
            </a:r>
            <a:r>
              <a:rPr lang="en-US" altLang="en-US" i="1" baseline="-25000">
                <a:solidFill>
                  <a:schemeClr val="accent1"/>
                </a:solidFill>
              </a:rPr>
              <a:t>0</a:t>
            </a:r>
            <a:r>
              <a:rPr lang="en-US" altLang="en-US" i="1">
                <a:solidFill>
                  <a:schemeClr val="accent1"/>
                </a:solidFill>
              </a:rPr>
              <a:t>+a</a:t>
            </a:r>
            <a:r>
              <a:rPr lang="en-US" altLang="en-US" i="1" baseline="-25000">
                <a:solidFill>
                  <a:schemeClr val="accent1"/>
                </a:solidFill>
              </a:rPr>
              <a:t>1</a:t>
            </a:r>
            <a:r>
              <a:rPr lang="en-US" altLang="en-US" i="1">
                <a:solidFill>
                  <a:schemeClr val="accent1"/>
                </a:solidFill>
              </a:rPr>
              <a:t>x +a</a:t>
            </a:r>
            <a:r>
              <a:rPr lang="en-US" altLang="en-US" i="1" baseline="30000">
                <a:solidFill>
                  <a:schemeClr val="accent1"/>
                </a:solidFill>
              </a:rPr>
              <a:t>2</a:t>
            </a:r>
            <a:r>
              <a:rPr lang="en-US" altLang="en-US" i="1">
                <a:solidFill>
                  <a:schemeClr val="accent1"/>
                </a:solidFill>
              </a:rPr>
              <a:t>x</a:t>
            </a:r>
            <a:r>
              <a:rPr lang="en-US" altLang="en-US" i="1" baseline="30000">
                <a:solidFill>
                  <a:schemeClr val="accent1"/>
                </a:solidFill>
              </a:rPr>
              <a:t>2</a:t>
            </a:r>
            <a:r>
              <a:rPr lang="en-US" altLang="en-US" i="1">
                <a:solidFill>
                  <a:schemeClr val="accent1"/>
                </a:solidFill>
              </a:rPr>
              <a:t> + … + a</a:t>
            </a:r>
            <a:r>
              <a:rPr lang="en-US" altLang="en-US" i="1" baseline="-25000">
                <a:solidFill>
                  <a:schemeClr val="accent1"/>
                </a:solidFill>
              </a:rPr>
              <a:t>n-1</a:t>
            </a:r>
            <a:r>
              <a:rPr lang="en-US" altLang="en-US" i="1">
                <a:solidFill>
                  <a:schemeClr val="accent1"/>
                </a:solidFill>
              </a:rPr>
              <a:t>x</a:t>
            </a:r>
            <a:r>
              <a:rPr lang="en-US" altLang="en-US" i="1" baseline="30000">
                <a:solidFill>
                  <a:schemeClr val="accent1"/>
                </a:solidFill>
              </a:rPr>
              <a:t>n-1</a:t>
            </a:r>
          </a:p>
        </p:txBody>
      </p:sp>
      <p:sp>
        <p:nvSpPr>
          <p:cNvPr id="124932" name="Text Box 215"/>
          <p:cNvSpPr txBox="1">
            <a:spLocks noChangeArrowheads="1"/>
          </p:cNvSpPr>
          <p:nvPr/>
        </p:nvSpPr>
        <p:spPr bwMode="auto">
          <a:xfrm>
            <a:off x="228600" y="6369050"/>
            <a:ext cx="6424613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>
              <a:buFontTx/>
              <a:buChar char="•"/>
            </a:pPr>
            <a:r>
              <a:rPr lang="en-US" altLang="en-US">
                <a:sym typeface="Symbol" pitchFamily="18" charset="2"/>
              </a:rPr>
              <a:t>This amounts to interpolating these points.</a:t>
            </a:r>
            <a:endParaRPr lang="en-US" altLang="en-US" i="1" baseline="30000">
              <a:solidFill>
                <a:schemeClr val="accent1"/>
              </a:solidFill>
            </a:endParaRPr>
          </a:p>
        </p:txBody>
      </p:sp>
      <p:sp>
        <p:nvSpPr>
          <p:cNvPr id="240695" name="Rectangle 55"/>
          <p:cNvSpPr>
            <a:spLocks noChangeArrowheads="1"/>
          </p:cNvSpPr>
          <p:nvPr/>
        </p:nvSpPr>
        <p:spPr bwMode="auto">
          <a:xfrm>
            <a:off x="1243013" y="2924175"/>
            <a:ext cx="6657975" cy="1800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20000"/>
              </a:spcBef>
            </a:pPr>
            <a:r>
              <a:rPr lang="en-US" altLang="en-US"/>
              <a:t>Given a set of n points in the plane </a:t>
            </a:r>
            <a:br>
              <a:rPr lang="en-US" altLang="en-US"/>
            </a:br>
            <a:r>
              <a:rPr lang="en-US" altLang="en-US"/>
              <a:t>with distinct </a:t>
            </a:r>
            <a:r>
              <a:rPr lang="en-US" altLang="en-US" i="1"/>
              <a:t>x</a:t>
            </a:r>
            <a:r>
              <a:rPr lang="en-US" altLang="en-US"/>
              <a:t>-coordinates, </a:t>
            </a:r>
            <a:br>
              <a:rPr lang="en-US" altLang="en-US"/>
            </a:br>
            <a:r>
              <a:rPr lang="en-US" altLang="en-US"/>
              <a:t>there is </a:t>
            </a:r>
            <a:r>
              <a:rPr lang="en-US" altLang="en-US" b="1">
                <a:solidFill>
                  <a:schemeClr val="tx2"/>
                </a:solidFill>
              </a:rPr>
              <a:t>exactly one</a:t>
            </a:r>
            <a:r>
              <a:rPr lang="en-US" altLang="en-US"/>
              <a:t> </a:t>
            </a:r>
            <a:r>
              <a:rPr lang="en-US" altLang="en-US" i="1"/>
              <a:t>(n-1)-</a:t>
            </a:r>
            <a:r>
              <a:rPr lang="en-US" altLang="en-US"/>
              <a:t>degree polynomial </a:t>
            </a:r>
            <a:br>
              <a:rPr lang="en-US" altLang="en-US"/>
            </a:br>
            <a:r>
              <a:rPr lang="en-US" altLang="en-US"/>
              <a:t>going through all these points.</a:t>
            </a:r>
          </a:p>
        </p:txBody>
      </p:sp>
      <p:sp>
        <p:nvSpPr>
          <p:cNvPr id="124934" name="Text Box 215"/>
          <p:cNvSpPr txBox="1">
            <a:spLocks noChangeArrowheads="1"/>
          </p:cNvSpPr>
          <p:nvPr/>
        </p:nvSpPr>
        <p:spPr bwMode="auto">
          <a:xfrm>
            <a:off x="325438" y="730250"/>
            <a:ext cx="6745287" cy="94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>
              <a:buFontTx/>
              <a:buChar char="•"/>
            </a:pPr>
            <a:r>
              <a:rPr lang="en-US" altLang="en-US"/>
              <a:t>An </a:t>
            </a:r>
            <a:r>
              <a:rPr lang="en-US" altLang="en-US">
                <a:solidFill>
                  <a:schemeClr val="tx2"/>
                </a:solidFill>
              </a:rPr>
              <a:t>Inverse Fourier Transform</a:t>
            </a:r>
            <a:r>
              <a:rPr lang="en-US" altLang="en-US"/>
              <a:t> is the reverse. </a:t>
            </a:r>
          </a:p>
          <a:p>
            <a:pPr algn="l" eaLnBrk="1" hangingPunct="1">
              <a:buFontTx/>
              <a:buChar char="•"/>
            </a:pPr>
            <a:r>
              <a:rPr lang="en-US" altLang="en-US"/>
              <a:t>It changes the representation of a function</a:t>
            </a:r>
          </a:p>
        </p:txBody>
      </p:sp>
      <p:sp>
        <p:nvSpPr>
          <p:cNvPr id="124935" name="Text Box 215"/>
          <p:cNvSpPr txBox="1">
            <a:spLocks noChangeArrowheads="1"/>
          </p:cNvSpPr>
          <p:nvPr/>
        </p:nvSpPr>
        <p:spPr bwMode="auto">
          <a:xfrm>
            <a:off x="7358063" y="17463"/>
            <a:ext cx="1555750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000">
                <a:solidFill>
                  <a:schemeClr val="tx2"/>
                </a:solidFill>
              </a:rPr>
              <a:t>Evaluating &amp;</a:t>
            </a:r>
            <a:br>
              <a:rPr lang="en-US" altLang="en-US" sz="2000">
                <a:solidFill>
                  <a:schemeClr val="tx2"/>
                </a:solidFill>
              </a:rPr>
            </a:br>
            <a:r>
              <a:rPr lang="en-US" altLang="en-US" sz="2000">
                <a:solidFill>
                  <a:schemeClr val="tx2"/>
                </a:solidFill>
              </a:rPr>
              <a:t>Interpolating</a:t>
            </a:r>
            <a:endParaRPr lang="en-US" altLang="en-US" sz="2000">
              <a:sym typeface="Symbol" pitchFamily="18" charset="2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069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4069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4069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3586" name="Text Box 215"/>
          <p:cNvSpPr txBox="1">
            <a:spLocks noChangeArrowheads="1"/>
          </p:cNvSpPr>
          <p:nvPr/>
        </p:nvSpPr>
        <p:spPr bwMode="auto">
          <a:xfrm>
            <a:off x="1806575" y="2605088"/>
            <a:ext cx="5889625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/>
            <a:r>
              <a:rPr lang="en-US" altLang="en-US">
                <a:sym typeface="Symbol" pitchFamily="18" charset="2"/>
              </a:rPr>
              <a:t> </a:t>
            </a: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f(x) = a</a:t>
            </a:r>
            <a:r>
              <a:rPr lang="en-US" altLang="en-US" i="1" baseline="-25000">
                <a:solidFill>
                  <a:schemeClr val="accent1"/>
                </a:solidFill>
              </a:rPr>
              <a:t>0</a:t>
            </a:r>
            <a:r>
              <a:rPr lang="en-US" altLang="en-US" i="1">
                <a:solidFill>
                  <a:schemeClr val="accent1"/>
                </a:solidFill>
              </a:rPr>
              <a:t>+x(a</a:t>
            </a:r>
            <a:r>
              <a:rPr lang="en-US" altLang="en-US" i="1" baseline="-25000">
                <a:solidFill>
                  <a:schemeClr val="accent1"/>
                </a:solidFill>
              </a:rPr>
              <a:t>1</a:t>
            </a:r>
            <a:r>
              <a:rPr lang="en-US" altLang="en-US" i="1">
                <a:solidFill>
                  <a:schemeClr val="accent1"/>
                </a:solidFill>
              </a:rPr>
              <a:t>+x(a</a:t>
            </a:r>
            <a:r>
              <a:rPr lang="en-US" altLang="en-US" i="1" baseline="-25000">
                <a:solidFill>
                  <a:schemeClr val="accent1"/>
                </a:solidFill>
              </a:rPr>
              <a:t>2</a:t>
            </a:r>
            <a:r>
              <a:rPr lang="en-US" altLang="en-US" i="1">
                <a:solidFill>
                  <a:schemeClr val="accent1"/>
                </a:solidFill>
              </a:rPr>
              <a:t> + … + x(a</a:t>
            </a:r>
            <a:r>
              <a:rPr lang="en-US" altLang="en-US" i="1" baseline="-25000">
                <a:solidFill>
                  <a:schemeClr val="accent1"/>
                </a:solidFill>
              </a:rPr>
              <a:t>n-1</a:t>
            </a:r>
            <a:r>
              <a:rPr lang="en-US" altLang="en-US" i="1">
                <a:solidFill>
                  <a:schemeClr val="accent1"/>
                </a:solidFill>
              </a:rPr>
              <a:t>) … ))</a:t>
            </a:r>
            <a:endParaRPr lang="en-US" altLang="en-US" i="1" baseline="30000">
              <a:solidFill>
                <a:schemeClr val="accent1"/>
              </a:solidFill>
            </a:endParaRPr>
          </a:p>
        </p:txBody>
      </p:sp>
      <p:sp>
        <p:nvSpPr>
          <p:cNvPr id="125955" name="Rectangle 3"/>
          <p:cNvSpPr>
            <a:spLocks noChangeArrowheads="1"/>
          </p:cNvSpPr>
          <p:nvPr/>
        </p:nvSpPr>
        <p:spPr bwMode="auto">
          <a:xfrm>
            <a:off x="381000" y="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4400">
                <a:solidFill>
                  <a:schemeClr val="tx2"/>
                </a:solidFill>
              </a:rPr>
              <a:t>Fourier Transformation</a:t>
            </a:r>
          </a:p>
        </p:txBody>
      </p:sp>
      <p:sp>
        <p:nvSpPr>
          <p:cNvPr id="323588" name="Text Box 215"/>
          <p:cNvSpPr txBox="1">
            <a:spLocks noChangeArrowheads="1"/>
          </p:cNvSpPr>
          <p:nvPr/>
        </p:nvSpPr>
        <p:spPr bwMode="auto">
          <a:xfrm>
            <a:off x="130175" y="958850"/>
            <a:ext cx="3582988" cy="94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>
              <a:buFontTx/>
              <a:buChar char="•"/>
            </a:pPr>
            <a:r>
              <a:rPr lang="en-US" altLang="en-US"/>
              <a:t>My input: </a:t>
            </a:r>
          </a:p>
          <a:p>
            <a:pPr lvl="1" algn="l" eaLnBrk="1" hangingPunct="1">
              <a:buFontTx/>
              <a:buChar char="•"/>
            </a:pP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(a</a:t>
            </a:r>
            <a:r>
              <a:rPr lang="en-US" altLang="en-US" i="1" baseline="-25000">
                <a:solidFill>
                  <a:schemeClr val="accent1"/>
                </a:solidFill>
              </a:rPr>
              <a:t>0</a:t>
            </a:r>
            <a:r>
              <a:rPr lang="en-US" altLang="en-US" i="1">
                <a:solidFill>
                  <a:schemeClr val="accent1"/>
                </a:solidFill>
              </a:rPr>
              <a:t>,a</a:t>
            </a:r>
            <a:r>
              <a:rPr lang="en-US" altLang="en-US" i="1" baseline="-25000">
                <a:solidFill>
                  <a:schemeClr val="accent1"/>
                </a:solidFill>
              </a:rPr>
              <a:t>1</a:t>
            </a:r>
            <a:r>
              <a:rPr lang="en-US" altLang="en-US" i="1">
                <a:solidFill>
                  <a:schemeClr val="accent1"/>
                </a:solidFill>
              </a:rPr>
              <a:t>,a</a:t>
            </a:r>
            <a:r>
              <a:rPr lang="en-US" altLang="en-US" i="1" baseline="-25000">
                <a:solidFill>
                  <a:schemeClr val="accent1"/>
                </a:solidFill>
              </a:rPr>
              <a:t>2</a:t>
            </a:r>
            <a:r>
              <a:rPr lang="en-US" altLang="en-US" i="1">
                <a:solidFill>
                  <a:schemeClr val="accent1"/>
                </a:solidFill>
              </a:rPr>
              <a:t>,…,a</a:t>
            </a:r>
            <a:r>
              <a:rPr lang="en-US" altLang="en-US" i="1" baseline="-25000">
                <a:solidFill>
                  <a:schemeClr val="accent1"/>
                </a:solidFill>
              </a:rPr>
              <a:t>n-1</a:t>
            </a:r>
            <a:r>
              <a:rPr lang="en-US" altLang="en-US" i="1">
                <a:solidFill>
                  <a:schemeClr val="accent1"/>
                </a:solidFill>
              </a:rPr>
              <a:t>) </a:t>
            </a:r>
            <a:r>
              <a:rPr lang="en-US" altLang="en-US" sz="1800" i="1">
                <a:solidFill>
                  <a:schemeClr val="accent1"/>
                </a:solidFill>
              </a:rPr>
              <a:t>&amp;</a:t>
            </a:r>
            <a:r>
              <a:rPr lang="en-US" altLang="en-US" i="1">
                <a:solidFill>
                  <a:schemeClr val="accent1"/>
                </a:solidFill>
              </a:rPr>
              <a:t> x</a:t>
            </a:r>
          </a:p>
        </p:txBody>
      </p:sp>
      <p:sp>
        <p:nvSpPr>
          <p:cNvPr id="323595" name="Text Box 215"/>
          <p:cNvSpPr txBox="1">
            <a:spLocks noChangeArrowheads="1"/>
          </p:cNvSpPr>
          <p:nvPr/>
        </p:nvSpPr>
        <p:spPr bwMode="auto">
          <a:xfrm>
            <a:off x="3514725" y="838200"/>
            <a:ext cx="5705475" cy="94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>
              <a:buFontTx/>
              <a:buChar char="•"/>
            </a:pPr>
            <a:r>
              <a:rPr lang="en-US" altLang="en-US">
                <a:sym typeface="Symbol" pitchFamily="18" charset="2"/>
              </a:rPr>
              <a:t> </a:t>
            </a:r>
            <a:r>
              <a:rPr lang="en-US" altLang="en-US"/>
              <a:t>My output: </a:t>
            </a:r>
          </a:p>
          <a:p>
            <a:pPr lvl="1" algn="l" eaLnBrk="1" hangingPunct="1">
              <a:buFontTx/>
              <a:buChar char="•"/>
            </a:pP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f(x) = a</a:t>
            </a:r>
            <a:r>
              <a:rPr lang="en-US" altLang="en-US" i="1" baseline="-25000">
                <a:solidFill>
                  <a:schemeClr val="accent1"/>
                </a:solidFill>
              </a:rPr>
              <a:t>0</a:t>
            </a:r>
            <a:r>
              <a:rPr lang="en-US" altLang="en-US" i="1">
                <a:solidFill>
                  <a:schemeClr val="accent1"/>
                </a:solidFill>
              </a:rPr>
              <a:t>+a</a:t>
            </a:r>
            <a:r>
              <a:rPr lang="en-US" altLang="en-US" i="1" baseline="-25000">
                <a:solidFill>
                  <a:schemeClr val="accent1"/>
                </a:solidFill>
              </a:rPr>
              <a:t>1</a:t>
            </a:r>
            <a:r>
              <a:rPr lang="en-US" altLang="en-US" i="1">
                <a:solidFill>
                  <a:schemeClr val="accent1"/>
                </a:solidFill>
              </a:rPr>
              <a:t>x +a</a:t>
            </a:r>
            <a:r>
              <a:rPr lang="en-US" altLang="en-US" i="1" baseline="-25000">
                <a:solidFill>
                  <a:schemeClr val="accent1"/>
                </a:solidFill>
              </a:rPr>
              <a:t>2</a:t>
            </a:r>
            <a:r>
              <a:rPr lang="en-US" altLang="en-US" i="1">
                <a:solidFill>
                  <a:schemeClr val="accent1"/>
                </a:solidFill>
              </a:rPr>
              <a:t>x</a:t>
            </a:r>
            <a:r>
              <a:rPr lang="en-US" altLang="en-US" i="1" baseline="30000">
                <a:solidFill>
                  <a:schemeClr val="accent1"/>
                </a:solidFill>
              </a:rPr>
              <a:t>2</a:t>
            </a:r>
            <a:r>
              <a:rPr lang="en-US" altLang="en-US" i="1">
                <a:solidFill>
                  <a:schemeClr val="accent1"/>
                </a:solidFill>
              </a:rPr>
              <a:t> + … + a</a:t>
            </a:r>
            <a:r>
              <a:rPr lang="en-US" altLang="en-US" i="1" baseline="-25000">
                <a:solidFill>
                  <a:schemeClr val="accent1"/>
                </a:solidFill>
              </a:rPr>
              <a:t>n-1</a:t>
            </a:r>
            <a:r>
              <a:rPr lang="en-US" altLang="en-US" i="1">
                <a:solidFill>
                  <a:schemeClr val="accent1"/>
                </a:solidFill>
              </a:rPr>
              <a:t>x</a:t>
            </a:r>
            <a:r>
              <a:rPr lang="en-US" altLang="en-US" i="1" baseline="30000">
                <a:solidFill>
                  <a:schemeClr val="accent1"/>
                </a:solidFill>
              </a:rPr>
              <a:t>n-1</a:t>
            </a:r>
          </a:p>
        </p:txBody>
      </p:sp>
      <p:sp>
        <p:nvSpPr>
          <p:cNvPr id="152586" name="Rectangle 10"/>
          <p:cNvSpPr>
            <a:spLocks noChangeArrowheads="1"/>
          </p:cNvSpPr>
          <p:nvPr/>
        </p:nvSpPr>
        <p:spPr bwMode="auto">
          <a:xfrm>
            <a:off x="2300288" y="1995488"/>
            <a:ext cx="4545012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>
                <a:solidFill>
                  <a:schemeClr val="accent1"/>
                </a:solidFill>
              </a:rPr>
              <a:t>1+2+3+..+</a:t>
            </a:r>
            <a:r>
              <a:rPr lang="en-US" altLang="en-US" i="1">
                <a:solidFill>
                  <a:schemeClr val="accent1"/>
                </a:solidFill>
              </a:rPr>
              <a:t>n</a:t>
            </a:r>
            <a:r>
              <a:rPr lang="en-US" altLang="en-US">
                <a:solidFill>
                  <a:schemeClr val="accent1"/>
                </a:solidFill>
              </a:rPr>
              <a:t>-1</a:t>
            </a:r>
            <a:r>
              <a:rPr lang="en-US" altLang="en-US"/>
              <a:t> multiplications?</a:t>
            </a:r>
          </a:p>
        </p:txBody>
      </p:sp>
      <p:sp>
        <p:nvSpPr>
          <p:cNvPr id="152587" name="Rectangle 11"/>
          <p:cNvSpPr>
            <a:spLocks noChangeArrowheads="1"/>
          </p:cNvSpPr>
          <p:nvPr/>
        </p:nvSpPr>
        <p:spPr bwMode="auto">
          <a:xfrm>
            <a:off x="1984375" y="3200400"/>
            <a:ext cx="492760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i="1">
                <a:solidFill>
                  <a:schemeClr val="accent1"/>
                </a:solidFill>
              </a:rPr>
              <a:t>n</a:t>
            </a:r>
            <a:r>
              <a:rPr lang="en-US" altLang="en-US"/>
              <a:t> multiplications and </a:t>
            </a:r>
            <a:r>
              <a:rPr lang="en-US" altLang="en-US" i="1">
                <a:solidFill>
                  <a:schemeClr val="accent1"/>
                </a:solidFill>
              </a:rPr>
              <a:t>n</a:t>
            </a:r>
            <a:r>
              <a:rPr lang="en-US" altLang="en-US"/>
              <a:t> additions.</a:t>
            </a:r>
          </a:p>
        </p:txBody>
      </p:sp>
      <p:sp>
        <p:nvSpPr>
          <p:cNvPr id="152588" name="Rectangle 12"/>
          <p:cNvSpPr>
            <a:spLocks noChangeArrowheads="1"/>
          </p:cNvSpPr>
          <p:nvPr/>
        </p:nvSpPr>
        <p:spPr bwMode="auto">
          <a:xfrm>
            <a:off x="1055688" y="3962400"/>
            <a:ext cx="7848600" cy="94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/>
            <a:r>
              <a:rPr lang="en-US" altLang="en-US"/>
              <a:t>Given </a:t>
            </a:r>
            <a:r>
              <a:rPr lang="en-US" altLang="en-US" i="1">
                <a:solidFill>
                  <a:schemeClr val="accent1"/>
                </a:solidFill>
              </a:rPr>
              <a:t>n</a:t>
            </a:r>
            <a:r>
              <a:rPr lang="en-US" altLang="en-US"/>
              <a:t> distinct values </a:t>
            </a:r>
            <a:r>
              <a:rPr lang="en-US" altLang="en-US">
                <a:solidFill>
                  <a:schemeClr val="accent1"/>
                </a:solidFill>
                <a:sym typeface="Symbol" pitchFamily="18" charset="2"/>
              </a:rPr>
              <a:t>(</a:t>
            </a: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x</a:t>
            </a:r>
            <a:r>
              <a:rPr lang="en-US" altLang="en-US" i="1" baseline="-25000">
                <a:solidFill>
                  <a:schemeClr val="accent1"/>
                </a:solidFill>
              </a:rPr>
              <a:t>0</a:t>
            </a:r>
            <a:r>
              <a:rPr lang="en-US" altLang="en-US" i="1">
                <a:solidFill>
                  <a:schemeClr val="accent1"/>
                </a:solidFill>
              </a:rPr>
              <a:t>,x</a:t>
            </a:r>
            <a:r>
              <a:rPr lang="en-US" altLang="en-US" i="1" baseline="-25000">
                <a:solidFill>
                  <a:schemeClr val="accent1"/>
                </a:solidFill>
              </a:rPr>
              <a:t>1</a:t>
            </a:r>
            <a:r>
              <a:rPr lang="en-US" altLang="en-US" i="1">
                <a:solidFill>
                  <a:schemeClr val="accent1"/>
                </a:solidFill>
              </a:rPr>
              <a:t>,x</a:t>
            </a:r>
            <a:r>
              <a:rPr lang="en-US" altLang="en-US" i="1" baseline="-25000">
                <a:solidFill>
                  <a:schemeClr val="accent1"/>
                </a:solidFill>
              </a:rPr>
              <a:t>2</a:t>
            </a:r>
            <a:r>
              <a:rPr lang="en-US" altLang="en-US" i="1">
                <a:solidFill>
                  <a:schemeClr val="accent1"/>
                </a:solidFill>
              </a:rPr>
              <a:t>,…,x</a:t>
            </a:r>
            <a:r>
              <a:rPr lang="en-US" altLang="en-US" i="1" baseline="-25000">
                <a:solidFill>
                  <a:schemeClr val="accent1"/>
                </a:solidFill>
              </a:rPr>
              <a:t>n-1</a:t>
            </a:r>
            <a:r>
              <a:rPr lang="en-US" altLang="en-US">
                <a:solidFill>
                  <a:schemeClr val="accent1"/>
                </a:solidFill>
              </a:rPr>
              <a:t>).</a:t>
            </a:r>
            <a:endParaRPr lang="en-US" altLang="en-US" i="1">
              <a:solidFill>
                <a:schemeClr val="accent1"/>
              </a:solidFill>
            </a:endParaRPr>
          </a:p>
          <a:p>
            <a:pPr algn="l" eaLnBrk="1" hangingPunct="1"/>
            <a:r>
              <a:rPr lang="en-US" altLang="en-US"/>
              <a:t>Can they all be done in less than</a:t>
            </a:r>
            <a:r>
              <a:rPr lang="en-US" altLang="en-US">
                <a:solidFill>
                  <a:schemeClr val="accent1"/>
                </a:solidFill>
              </a:rPr>
              <a:t> </a:t>
            </a:r>
            <a:r>
              <a:rPr lang="en-US" altLang="en-US" i="1">
                <a:solidFill>
                  <a:schemeClr val="accent1"/>
                </a:solidFill>
              </a:rPr>
              <a:t>n×O(n)</a:t>
            </a:r>
            <a:r>
              <a:rPr lang="en-US" altLang="en-US">
                <a:solidFill>
                  <a:schemeClr val="accent1"/>
                </a:solidFill>
              </a:rPr>
              <a:t> </a:t>
            </a:r>
            <a:r>
              <a:rPr lang="en-US" altLang="en-US"/>
              <a:t>time?</a:t>
            </a:r>
          </a:p>
        </p:txBody>
      </p:sp>
      <p:sp>
        <p:nvSpPr>
          <p:cNvPr id="125961" name="Text Box 215"/>
          <p:cNvSpPr txBox="1">
            <a:spLocks noChangeArrowheads="1"/>
          </p:cNvSpPr>
          <p:nvPr/>
        </p:nvSpPr>
        <p:spPr bwMode="auto">
          <a:xfrm>
            <a:off x="7358063" y="17463"/>
            <a:ext cx="1555750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000">
                <a:solidFill>
                  <a:schemeClr val="tx2"/>
                </a:solidFill>
              </a:rPr>
              <a:t>Evaluating &amp;</a:t>
            </a:r>
            <a:br>
              <a:rPr lang="en-US" altLang="en-US" sz="2000">
                <a:solidFill>
                  <a:schemeClr val="tx2"/>
                </a:solidFill>
              </a:rPr>
            </a:br>
            <a:r>
              <a:rPr lang="en-US" altLang="en-US" sz="2000">
                <a:solidFill>
                  <a:schemeClr val="tx2"/>
                </a:solidFill>
              </a:rPr>
              <a:t>Interpolating</a:t>
            </a:r>
            <a:endParaRPr lang="en-US" altLang="en-US" sz="2000">
              <a:sym typeface="Symbol" pitchFamily="18" charset="2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35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2358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235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35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32359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3235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 nodeType="clickPar">
                      <p:stCondLst>
                        <p:cond delay="indefinite"/>
                      </p:stCondLst>
                      <p:childTnLst>
                        <p:par>
                          <p:cTn id="1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6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5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525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525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 nodeType="clickPar">
                      <p:stCondLst>
                        <p:cond delay="indefinite"/>
                      </p:stCondLst>
                      <p:childTnLst>
                        <p:par>
                          <p:cTn id="2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2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35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3235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3235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 nodeType="clickPar">
                      <p:stCondLst>
                        <p:cond delay="indefinite"/>
                      </p:stCondLst>
                      <p:childTnLst>
                        <p:par>
                          <p:cTn id="2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8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5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258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1525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 nodeType="clickPar">
                      <p:stCondLst>
                        <p:cond delay="indefinite"/>
                      </p:stCondLst>
                      <p:childTnLst>
                        <p:par>
                          <p:cTn id="3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4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58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15258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15258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 nodeType="clickPar">
                      <p:stCondLst>
                        <p:cond delay="indefinite"/>
                      </p:stCondLst>
                      <p:childTnLst>
                        <p:par>
                          <p:cTn id="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0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58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15258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15258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23586" grpId="0"/>
      <p:bldP spid="323588" grpId="0"/>
      <p:bldP spid="323595" grpId="0"/>
      <p:bldP spid="152586" grpId="0"/>
      <p:bldP spid="152587" grpId="0"/>
    </p:bldLst>
  </p:timing>
</p:sld>
</file>

<file path=ppt/slides/slide1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978" name="Rectangle 3"/>
          <p:cNvSpPr>
            <a:spLocks noChangeArrowheads="1"/>
          </p:cNvSpPr>
          <p:nvPr/>
        </p:nvSpPr>
        <p:spPr bwMode="auto">
          <a:xfrm>
            <a:off x="381000" y="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4400">
                <a:solidFill>
                  <a:schemeClr val="tx2"/>
                </a:solidFill>
              </a:rPr>
              <a:t>Fourier Transformation</a:t>
            </a:r>
          </a:p>
        </p:txBody>
      </p:sp>
      <p:sp>
        <p:nvSpPr>
          <p:cNvPr id="126979" name="Text Box 215"/>
          <p:cNvSpPr txBox="1">
            <a:spLocks noChangeArrowheads="1"/>
          </p:cNvSpPr>
          <p:nvPr/>
        </p:nvSpPr>
        <p:spPr bwMode="auto">
          <a:xfrm>
            <a:off x="130175" y="958850"/>
            <a:ext cx="3582988" cy="94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>
              <a:buFontTx/>
              <a:buChar char="•"/>
            </a:pPr>
            <a:r>
              <a:rPr lang="en-US" altLang="en-US"/>
              <a:t>My input: </a:t>
            </a:r>
          </a:p>
          <a:p>
            <a:pPr lvl="1" algn="l" eaLnBrk="1" hangingPunct="1">
              <a:buFontTx/>
              <a:buChar char="•"/>
            </a:pP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(a</a:t>
            </a:r>
            <a:r>
              <a:rPr lang="en-US" altLang="en-US" i="1" baseline="-25000">
                <a:solidFill>
                  <a:schemeClr val="accent1"/>
                </a:solidFill>
              </a:rPr>
              <a:t>0</a:t>
            </a:r>
            <a:r>
              <a:rPr lang="en-US" altLang="en-US" i="1">
                <a:solidFill>
                  <a:schemeClr val="accent1"/>
                </a:solidFill>
              </a:rPr>
              <a:t>,a</a:t>
            </a:r>
            <a:r>
              <a:rPr lang="en-US" altLang="en-US" i="1" baseline="-25000">
                <a:solidFill>
                  <a:schemeClr val="accent1"/>
                </a:solidFill>
              </a:rPr>
              <a:t>1</a:t>
            </a:r>
            <a:r>
              <a:rPr lang="en-US" altLang="en-US" i="1">
                <a:solidFill>
                  <a:schemeClr val="accent1"/>
                </a:solidFill>
              </a:rPr>
              <a:t>,a</a:t>
            </a:r>
            <a:r>
              <a:rPr lang="en-US" altLang="en-US" i="1" baseline="-25000">
                <a:solidFill>
                  <a:schemeClr val="accent1"/>
                </a:solidFill>
              </a:rPr>
              <a:t>2</a:t>
            </a:r>
            <a:r>
              <a:rPr lang="en-US" altLang="en-US" i="1">
                <a:solidFill>
                  <a:schemeClr val="accent1"/>
                </a:solidFill>
              </a:rPr>
              <a:t>,…,a</a:t>
            </a:r>
            <a:r>
              <a:rPr lang="en-US" altLang="en-US" i="1" baseline="-25000">
                <a:solidFill>
                  <a:schemeClr val="accent1"/>
                </a:solidFill>
              </a:rPr>
              <a:t>n-1</a:t>
            </a:r>
            <a:r>
              <a:rPr lang="en-US" altLang="en-US" i="1">
                <a:solidFill>
                  <a:schemeClr val="accent1"/>
                </a:solidFill>
              </a:rPr>
              <a:t>) </a:t>
            </a:r>
            <a:r>
              <a:rPr lang="en-US" altLang="en-US" sz="1800" i="1">
                <a:solidFill>
                  <a:schemeClr val="accent1"/>
                </a:solidFill>
              </a:rPr>
              <a:t>&amp;</a:t>
            </a:r>
            <a:r>
              <a:rPr lang="en-US" altLang="en-US" i="1">
                <a:solidFill>
                  <a:schemeClr val="accent1"/>
                </a:solidFill>
              </a:rPr>
              <a:t> x</a:t>
            </a:r>
          </a:p>
        </p:txBody>
      </p:sp>
      <p:sp>
        <p:nvSpPr>
          <p:cNvPr id="126980" name="Text Box 215"/>
          <p:cNvSpPr txBox="1">
            <a:spLocks noChangeArrowheads="1"/>
          </p:cNvSpPr>
          <p:nvPr/>
        </p:nvSpPr>
        <p:spPr bwMode="auto">
          <a:xfrm>
            <a:off x="3514725" y="838200"/>
            <a:ext cx="5705475" cy="94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>
              <a:buFontTx/>
              <a:buChar char="•"/>
            </a:pPr>
            <a:r>
              <a:rPr lang="en-US" altLang="en-US">
                <a:sym typeface="Symbol" pitchFamily="18" charset="2"/>
              </a:rPr>
              <a:t> </a:t>
            </a:r>
            <a:r>
              <a:rPr lang="en-US" altLang="en-US"/>
              <a:t>My output: </a:t>
            </a:r>
          </a:p>
          <a:p>
            <a:pPr lvl="1" algn="l" eaLnBrk="1" hangingPunct="1">
              <a:buFontTx/>
              <a:buChar char="•"/>
            </a:pP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f(x) = a</a:t>
            </a:r>
            <a:r>
              <a:rPr lang="en-US" altLang="en-US" i="1" baseline="-25000">
                <a:solidFill>
                  <a:schemeClr val="accent1"/>
                </a:solidFill>
              </a:rPr>
              <a:t>0</a:t>
            </a:r>
            <a:r>
              <a:rPr lang="en-US" altLang="en-US" i="1">
                <a:solidFill>
                  <a:schemeClr val="accent1"/>
                </a:solidFill>
              </a:rPr>
              <a:t>+a</a:t>
            </a:r>
            <a:r>
              <a:rPr lang="en-US" altLang="en-US" i="1" baseline="-25000">
                <a:solidFill>
                  <a:schemeClr val="accent1"/>
                </a:solidFill>
              </a:rPr>
              <a:t>1</a:t>
            </a:r>
            <a:r>
              <a:rPr lang="en-US" altLang="en-US" i="1">
                <a:solidFill>
                  <a:schemeClr val="accent1"/>
                </a:solidFill>
              </a:rPr>
              <a:t>x +a</a:t>
            </a:r>
            <a:r>
              <a:rPr lang="en-US" altLang="en-US" i="1" baseline="-25000">
                <a:solidFill>
                  <a:schemeClr val="accent1"/>
                </a:solidFill>
              </a:rPr>
              <a:t>2</a:t>
            </a:r>
            <a:r>
              <a:rPr lang="en-US" altLang="en-US" i="1">
                <a:solidFill>
                  <a:schemeClr val="accent1"/>
                </a:solidFill>
              </a:rPr>
              <a:t>x</a:t>
            </a:r>
            <a:r>
              <a:rPr lang="en-US" altLang="en-US" i="1" baseline="30000">
                <a:solidFill>
                  <a:schemeClr val="accent1"/>
                </a:solidFill>
              </a:rPr>
              <a:t>2</a:t>
            </a:r>
            <a:r>
              <a:rPr lang="en-US" altLang="en-US" i="1">
                <a:solidFill>
                  <a:schemeClr val="accent1"/>
                </a:solidFill>
              </a:rPr>
              <a:t> + … + a</a:t>
            </a:r>
            <a:r>
              <a:rPr lang="en-US" altLang="en-US" i="1" baseline="-25000">
                <a:solidFill>
                  <a:schemeClr val="accent1"/>
                </a:solidFill>
              </a:rPr>
              <a:t>n-1</a:t>
            </a:r>
            <a:r>
              <a:rPr lang="en-US" altLang="en-US" i="1">
                <a:solidFill>
                  <a:schemeClr val="accent1"/>
                </a:solidFill>
              </a:rPr>
              <a:t>x</a:t>
            </a:r>
            <a:r>
              <a:rPr lang="en-US" altLang="en-US" i="1" baseline="30000">
                <a:solidFill>
                  <a:schemeClr val="accent1"/>
                </a:solidFill>
              </a:rPr>
              <a:t>n-1</a:t>
            </a:r>
          </a:p>
        </p:txBody>
      </p:sp>
      <p:sp>
        <p:nvSpPr>
          <p:cNvPr id="126981" name="Rectangle 9"/>
          <p:cNvSpPr>
            <a:spLocks noChangeArrowheads="1"/>
          </p:cNvSpPr>
          <p:nvPr/>
        </p:nvSpPr>
        <p:spPr bwMode="auto">
          <a:xfrm>
            <a:off x="1055688" y="5432425"/>
            <a:ext cx="7848600" cy="94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/>
            <a:r>
              <a:rPr lang="en-US" altLang="en-US"/>
              <a:t>Given </a:t>
            </a:r>
            <a:r>
              <a:rPr lang="en-US" altLang="en-US" i="1">
                <a:solidFill>
                  <a:schemeClr val="accent1"/>
                </a:solidFill>
              </a:rPr>
              <a:t>n</a:t>
            </a:r>
            <a:r>
              <a:rPr lang="en-US" altLang="en-US"/>
              <a:t> distinct values  </a:t>
            </a:r>
            <a:r>
              <a:rPr lang="en-US" altLang="en-US">
                <a:solidFill>
                  <a:schemeClr val="accent1"/>
                </a:solidFill>
                <a:sym typeface="Symbol" pitchFamily="18" charset="2"/>
              </a:rPr>
              <a:t>(</a:t>
            </a: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x</a:t>
            </a:r>
            <a:r>
              <a:rPr lang="en-US" altLang="en-US" i="1" baseline="-25000">
                <a:solidFill>
                  <a:schemeClr val="accent1"/>
                </a:solidFill>
              </a:rPr>
              <a:t>0</a:t>
            </a:r>
            <a:r>
              <a:rPr lang="en-US" altLang="en-US" i="1">
                <a:solidFill>
                  <a:schemeClr val="accent1"/>
                </a:solidFill>
              </a:rPr>
              <a:t>,x</a:t>
            </a:r>
            <a:r>
              <a:rPr lang="en-US" altLang="en-US" i="1" baseline="-25000">
                <a:solidFill>
                  <a:schemeClr val="accent1"/>
                </a:solidFill>
              </a:rPr>
              <a:t>1</a:t>
            </a:r>
            <a:r>
              <a:rPr lang="en-US" altLang="en-US" i="1">
                <a:solidFill>
                  <a:schemeClr val="accent1"/>
                </a:solidFill>
              </a:rPr>
              <a:t>,x</a:t>
            </a:r>
            <a:r>
              <a:rPr lang="en-US" altLang="en-US" i="1" baseline="-25000">
                <a:solidFill>
                  <a:schemeClr val="accent1"/>
                </a:solidFill>
              </a:rPr>
              <a:t>2</a:t>
            </a:r>
            <a:r>
              <a:rPr lang="en-US" altLang="en-US" i="1">
                <a:solidFill>
                  <a:schemeClr val="accent1"/>
                </a:solidFill>
              </a:rPr>
              <a:t>,…,x</a:t>
            </a:r>
            <a:r>
              <a:rPr lang="en-US" altLang="en-US" i="1" baseline="-25000">
                <a:solidFill>
                  <a:schemeClr val="accent1"/>
                </a:solidFill>
              </a:rPr>
              <a:t>n-1</a:t>
            </a:r>
            <a:r>
              <a:rPr lang="en-US" altLang="en-US">
                <a:solidFill>
                  <a:schemeClr val="accent1"/>
                </a:solidFill>
              </a:rPr>
              <a:t>)</a:t>
            </a:r>
          </a:p>
          <a:p>
            <a:pPr algn="l" eaLnBrk="1" hangingPunct="1"/>
            <a:r>
              <a:rPr lang="en-US" altLang="en-US"/>
              <a:t>Can they all be done in less than</a:t>
            </a:r>
            <a:r>
              <a:rPr lang="en-US" altLang="en-US">
                <a:solidFill>
                  <a:schemeClr val="accent1"/>
                </a:solidFill>
              </a:rPr>
              <a:t> </a:t>
            </a:r>
            <a:r>
              <a:rPr lang="en-US" altLang="en-US" i="1">
                <a:solidFill>
                  <a:schemeClr val="accent1"/>
                </a:solidFill>
              </a:rPr>
              <a:t>n×O(n)</a:t>
            </a:r>
            <a:r>
              <a:rPr lang="en-US" altLang="en-US">
                <a:solidFill>
                  <a:schemeClr val="accent1"/>
                </a:solidFill>
              </a:rPr>
              <a:t> </a:t>
            </a:r>
            <a:r>
              <a:rPr lang="en-US" altLang="en-US"/>
              <a:t>time?</a:t>
            </a:r>
          </a:p>
        </p:txBody>
      </p:sp>
      <p:grpSp>
        <p:nvGrpSpPr>
          <p:cNvPr id="2" name="Group 23"/>
          <p:cNvGrpSpPr>
            <a:grpSpLocks/>
          </p:cNvGrpSpPr>
          <p:nvPr/>
        </p:nvGrpSpPr>
        <p:grpSpPr bwMode="auto">
          <a:xfrm>
            <a:off x="990600" y="2057400"/>
            <a:ext cx="7440613" cy="3208338"/>
            <a:chOff x="794" y="1911"/>
            <a:chExt cx="4687" cy="2021"/>
          </a:xfrm>
        </p:grpSpPr>
        <p:grpSp>
          <p:nvGrpSpPr>
            <p:cNvPr id="127004" name="Group 45"/>
            <p:cNvGrpSpPr>
              <a:grpSpLocks/>
            </p:cNvGrpSpPr>
            <p:nvPr/>
          </p:nvGrpSpPr>
          <p:grpSpPr bwMode="auto">
            <a:xfrm>
              <a:off x="794" y="1911"/>
              <a:ext cx="3333" cy="2021"/>
              <a:chOff x="1107284" y="2895600"/>
              <a:chExt cx="5291928" cy="3208946"/>
            </a:xfrm>
          </p:grpSpPr>
          <p:sp>
            <p:nvSpPr>
              <p:cNvPr id="127006" name="Text Box 215"/>
              <p:cNvSpPr txBox="1">
                <a:spLocks noChangeArrowheads="1"/>
              </p:cNvSpPr>
              <p:nvPr/>
            </p:nvSpPr>
            <p:spPr bwMode="auto">
              <a:xfrm>
                <a:off x="1202548" y="2905127"/>
                <a:ext cx="3789929" cy="4572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l" eaLnBrk="1" hangingPunct="1"/>
                <a:r>
                  <a:rPr lang="en-US" altLang="en-US" sz="2400" i="1">
                    <a:solidFill>
                      <a:schemeClr val="accent1"/>
                    </a:solidFill>
                  </a:rPr>
                  <a:t>(x</a:t>
                </a:r>
                <a:r>
                  <a:rPr lang="en-US" altLang="en-US" sz="2400" i="1" baseline="-25000">
                    <a:solidFill>
                      <a:schemeClr val="accent1"/>
                    </a:solidFill>
                  </a:rPr>
                  <a:t>0</a:t>
                </a:r>
                <a:r>
                  <a:rPr lang="en-US" altLang="en-US" sz="2400" i="1">
                    <a:solidFill>
                      <a:schemeClr val="accent1"/>
                    </a:solidFill>
                  </a:rPr>
                  <a:t>)</a:t>
                </a:r>
                <a:r>
                  <a:rPr lang="en-US" altLang="en-US" sz="2400" i="1" baseline="30000">
                    <a:solidFill>
                      <a:schemeClr val="accent1"/>
                    </a:solidFill>
                  </a:rPr>
                  <a:t>0</a:t>
                </a:r>
                <a:r>
                  <a:rPr lang="en-US" altLang="en-US" sz="2400" i="1">
                    <a:solidFill>
                      <a:schemeClr val="accent1"/>
                    </a:solidFill>
                  </a:rPr>
                  <a:t> (x</a:t>
                </a:r>
                <a:r>
                  <a:rPr lang="en-US" altLang="en-US" sz="2400" i="1" baseline="-25000">
                    <a:solidFill>
                      <a:schemeClr val="accent1"/>
                    </a:solidFill>
                  </a:rPr>
                  <a:t>0</a:t>
                </a:r>
                <a:r>
                  <a:rPr lang="en-US" altLang="en-US" sz="2400" i="1">
                    <a:solidFill>
                      <a:schemeClr val="accent1"/>
                    </a:solidFill>
                  </a:rPr>
                  <a:t>)</a:t>
                </a:r>
                <a:r>
                  <a:rPr lang="en-US" altLang="en-US" sz="2400" i="1" baseline="30000">
                    <a:solidFill>
                      <a:schemeClr val="accent1"/>
                    </a:solidFill>
                  </a:rPr>
                  <a:t>1</a:t>
                </a:r>
                <a:r>
                  <a:rPr lang="en-US" altLang="en-US" sz="2400" i="1">
                    <a:solidFill>
                      <a:schemeClr val="accent1"/>
                    </a:solidFill>
                  </a:rPr>
                  <a:t> (x</a:t>
                </a:r>
                <a:r>
                  <a:rPr lang="en-US" altLang="en-US" sz="2400" i="1" baseline="-25000">
                    <a:solidFill>
                      <a:schemeClr val="accent1"/>
                    </a:solidFill>
                  </a:rPr>
                  <a:t>0</a:t>
                </a:r>
                <a:r>
                  <a:rPr lang="en-US" altLang="en-US" sz="2400" i="1">
                    <a:solidFill>
                      <a:schemeClr val="accent1"/>
                    </a:solidFill>
                  </a:rPr>
                  <a:t>)</a:t>
                </a:r>
                <a:r>
                  <a:rPr lang="en-US" altLang="en-US" sz="2400" i="1" baseline="30000">
                    <a:solidFill>
                      <a:schemeClr val="accent1"/>
                    </a:solidFill>
                  </a:rPr>
                  <a:t>2 </a:t>
                </a:r>
                <a:r>
                  <a:rPr lang="en-US" altLang="en-US" sz="2400" i="1">
                    <a:solidFill>
                      <a:schemeClr val="accent1"/>
                    </a:solidFill>
                  </a:rPr>
                  <a:t> (x</a:t>
                </a:r>
                <a:r>
                  <a:rPr lang="en-US" altLang="en-US" sz="2400" i="1" baseline="-25000">
                    <a:solidFill>
                      <a:schemeClr val="accent1"/>
                    </a:solidFill>
                  </a:rPr>
                  <a:t>0</a:t>
                </a:r>
                <a:r>
                  <a:rPr lang="en-US" altLang="en-US" sz="2400" i="1">
                    <a:solidFill>
                      <a:schemeClr val="accent1"/>
                    </a:solidFill>
                  </a:rPr>
                  <a:t>)</a:t>
                </a:r>
                <a:r>
                  <a:rPr lang="en-US" altLang="en-US" sz="2400" i="1" baseline="30000">
                    <a:solidFill>
                      <a:schemeClr val="accent1"/>
                    </a:solidFill>
                  </a:rPr>
                  <a:t>3</a:t>
                </a:r>
                <a:r>
                  <a:rPr lang="en-US" altLang="en-US" sz="2400" i="1">
                    <a:solidFill>
                      <a:schemeClr val="accent1"/>
                    </a:solidFill>
                  </a:rPr>
                  <a:t> … (x</a:t>
                </a:r>
                <a:r>
                  <a:rPr lang="en-US" altLang="en-US" sz="2400" i="1" baseline="-25000">
                    <a:solidFill>
                      <a:schemeClr val="accent1"/>
                    </a:solidFill>
                  </a:rPr>
                  <a:t>0</a:t>
                </a:r>
                <a:r>
                  <a:rPr lang="en-US" altLang="en-US" sz="2400" i="1">
                    <a:solidFill>
                      <a:schemeClr val="accent1"/>
                    </a:solidFill>
                  </a:rPr>
                  <a:t>)</a:t>
                </a:r>
                <a:r>
                  <a:rPr lang="en-US" altLang="en-US" sz="2000" i="1" baseline="30000">
                    <a:solidFill>
                      <a:schemeClr val="accent1"/>
                    </a:solidFill>
                  </a:rPr>
                  <a:t>n-1</a:t>
                </a:r>
                <a:r>
                  <a:rPr lang="en-US" altLang="en-US" sz="2400" i="1">
                    <a:solidFill>
                      <a:schemeClr val="accent1"/>
                    </a:solidFill>
                  </a:rPr>
                  <a:t> </a:t>
                </a:r>
                <a:endParaRPr lang="en-US" altLang="en-US" sz="2400" i="1" baseline="30000">
                  <a:solidFill>
                    <a:schemeClr val="accent1"/>
                  </a:solidFill>
                </a:endParaRPr>
              </a:p>
            </p:txBody>
          </p:sp>
          <p:sp>
            <p:nvSpPr>
              <p:cNvPr id="127007" name="Rectangle 33"/>
              <p:cNvSpPr>
                <a:spLocks noChangeArrowheads="1"/>
              </p:cNvSpPr>
              <p:nvPr/>
            </p:nvSpPr>
            <p:spPr bwMode="auto">
              <a:xfrm>
                <a:off x="4995652" y="2905127"/>
                <a:ext cx="539831" cy="301364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r>
                  <a:rPr lang="en-US" altLang="en-US" sz="2400" i="1">
                    <a:solidFill>
                      <a:schemeClr val="accent1"/>
                    </a:solidFill>
                  </a:rPr>
                  <a:t>a</a:t>
                </a:r>
                <a:r>
                  <a:rPr lang="en-US" altLang="en-US" sz="2400" i="1" baseline="-25000">
                    <a:solidFill>
                      <a:schemeClr val="accent1"/>
                    </a:solidFill>
                  </a:rPr>
                  <a:t>0</a:t>
                </a:r>
                <a:endParaRPr lang="en-US" altLang="en-US" sz="2400" i="1">
                  <a:solidFill>
                    <a:schemeClr val="accent1"/>
                  </a:solidFill>
                </a:endParaRPr>
              </a:p>
              <a:p>
                <a:pPr eaLnBrk="1" hangingPunct="1"/>
                <a:r>
                  <a:rPr lang="en-US" altLang="en-US" sz="2400" i="1">
                    <a:solidFill>
                      <a:schemeClr val="accent1"/>
                    </a:solidFill>
                  </a:rPr>
                  <a:t>a</a:t>
                </a:r>
                <a:r>
                  <a:rPr lang="en-US" altLang="en-US" sz="2400" i="1" baseline="-25000">
                    <a:solidFill>
                      <a:schemeClr val="accent1"/>
                    </a:solidFill>
                  </a:rPr>
                  <a:t>1</a:t>
                </a:r>
                <a:endParaRPr lang="en-US" altLang="en-US" sz="2400" i="1">
                  <a:solidFill>
                    <a:schemeClr val="accent1"/>
                  </a:solidFill>
                </a:endParaRPr>
              </a:p>
              <a:p>
                <a:pPr eaLnBrk="1" hangingPunct="1"/>
                <a:r>
                  <a:rPr lang="en-US" altLang="en-US" sz="2400" i="1">
                    <a:solidFill>
                      <a:schemeClr val="accent1"/>
                    </a:solidFill>
                  </a:rPr>
                  <a:t>a</a:t>
                </a:r>
                <a:r>
                  <a:rPr lang="en-US" altLang="en-US" sz="2400" i="1" baseline="-25000">
                    <a:solidFill>
                      <a:schemeClr val="accent1"/>
                    </a:solidFill>
                  </a:rPr>
                  <a:t>2</a:t>
                </a:r>
                <a:endParaRPr lang="en-US" altLang="en-US" sz="2400" i="1">
                  <a:solidFill>
                    <a:schemeClr val="accent1"/>
                  </a:solidFill>
                </a:endParaRPr>
              </a:p>
              <a:p>
                <a:pPr eaLnBrk="1" hangingPunct="1"/>
                <a:r>
                  <a:rPr lang="en-US" altLang="en-US" sz="2400" i="1">
                    <a:solidFill>
                      <a:schemeClr val="accent1"/>
                    </a:solidFill>
                  </a:rPr>
                  <a:t>a</a:t>
                </a:r>
                <a:r>
                  <a:rPr lang="en-US" altLang="en-US" sz="2400" i="1" baseline="-25000">
                    <a:solidFill>
                      <a:schemeClr val="accent1"/>
                    </a:solidFill>
                  </a:rPr>
                  <a:t>3</a:t>
                </a:r>
                <a:endParaRPr lang="en-US" altLang="en-US" sz="2400" i="1">
                  <a:solidFill>
                    <a:schemeClr val="accent1"/>
                  </a:solidFill>
                </a:endParaRPr>
              </a:p>
              <a:p>
                <a:pPr eaLnBrk="1" hangingPunct="1"/>
                <a:endParaRPr lang="en-US" altLang="en-US" sz="2400" i="1">
                  <a:solidFill>
                    <a:schemeClr val="accent1"/>
                  </a:solidFill>
                </a:endParaRPr>
              </a:p>
              <a:p>
                <a:pPr eaLnBrk="1" hangingPunct="1"/>
                <a:r>
                  <a:rPr lang="en-US" altLang="en-US" sz="2400" i="1">
                    <a:solidFill>
                      <a:schemeClr val="accent1"/>
                    </a:solidFill>
                  </a:rPr>
                  <a:t>…</a:t>
                </a:r>
              </a:p>
              <a:p>
                <a:pPr eaLnBrk="1" hangingPunct="1"/>
                <a:endParaRPr lang="en-US" altLang="en-US" sz="2400" i="1">
                  <a:solidFill>
                    <a:schemeClr val="accent1"/>
                  </a:solidFill>
                </a:endParaRPr>
              </a:p>
              <a:p>
                <a:pPr eaLnBrk="1" hangingPunct="1"/>
                <a:r>
                  <a:rPr lang="en-US" altLang="en-US" sz="2400" i="1">
                    <a:solidFill>
                      <a:schemeClr val="accent1"/>
                    </a:solidFill>
                  </a:rPr>
                  <a:t>a</a:t>
                </a:r>
                <a:r>
                  <a:rPr lang="en-US" altLang="en-US" sz="1800" i="1" baseline="-25000">
                    <a:solidFill>
                      <a:schemeClr val="accent1"/>
                    </a:solidFill>
                  </a:rPr>
                  <a:t>n-1</a:t>
                </a:r>
                <a:endParaRPr lang="en-US" altLang="en-US" sz="2400" i="1">
                  <a:solidFill>
                    <a:schemeClr val="accent1"/>
                  </a:solidFill>
                </a:endParaRPr>
              </a:p>
            </p:txBody>
          </p:sp>
          <p:sp>
            <p:nvSpPr>
              <p:cNvPr id="127008" name="Rectangle 34"/>
              <p:cNvSpPr>
                <a:spLocks noChangeArrowheads="1"/>
              </p:cNvSpPr>
              <p:nvPr/>
            </p:nvSpPr>
            <p:spPr bwMode="auto">
              <a:xfrm>
                <a:off x="5876847" y="2895600"/>
                <a:ext cx="522365" cy="301364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r>
                  <a:rPr lang="en-US" altLang="en-US" sz="2400" i="1">
                    <a:solidFill>
                      <a:schemeClr val="accent1"/>
                    </a:solidFill>
                  </a:rPr>
                  <a:t>y</a:t>
                </a:r>
                <a:r>
                  <a:rPr lang="en-US" altLang="en-US" sz="2400" i="1" baseline="-25000">
                    <a:solidFill>
                      <a:schemeClr val="accent1"/>
                    </a:solidFill>
                  </a:rPr>
                  <a:t>0</a:t>
                </a:r>
                <a:endParaRPr lang="en-US" altLang="en-US" sz="2400" i="1">
                  <a:solidFill>
                    <a:schemeClr val="accent1"/>
                  </a:solidFill>
                </a:endParaRPr>
              </a:p>
              <a:p>
                <a:pPr eaLnBrk="1" hangingPunct="1"/>
                <a:r>
                  <a:rPr lang="en-US" altLang="en-US" sz="2400" i="1">
                    <a:solidFill>
                      <a:schemeClr val="accent1"/>
                    </a:solidFill>
                  </a:rPr>
                  <a:t>y</a:t>
                </a:r>
                <a:r>
                  <a:rPr lang="en-US" altLang="en-US" sz="2400" i="1" baseline="-25000">
                    <a:solidFill>
                      <a:schemeClr val="accent1"/>
                    </a:solidFill>
                  </a:rPr>
                  <a:t>1</a:t>
                </a:r>
                <a:endParaRPr lang="en-US" altLang="en-US" sz="2400" i="1">
                  <a:solidFill>
                    <a:schemeClr val="accent1"/>
                  </a:solidFill>
                </a:endParaRPr>
              </a:p>
              <a:p>
                <a:pPr eaLnBrk="1" hangingPunct="1"/>
                <a:r>
                  <a:rPr lang="en-US" altLang="en-US" sz="2400" i="1">
                    <a:solidFill>
                      <a:schemeClr val="accent1"/>
                    </a:solidFill>
                  </a:rPr>
                  <a:t>y</a:t>
                </a:r>
                <a:r>
                  <a:rPr lang="en-US" altLang="en-US" sz="2400" i="1" baseline="-25000">
                    <a:solidFill>
                      <a:schemeClr val="accent1"/>
                    </a:solidFill>
                  </a:rPr>
                  <a:t>2</a:t>
                </a:r>
                <a:endParaRPr lang="en-US" altLang="en-US" sz="2400" i="1">
                  <a:solidFill>
                    <a:schemeClr val="accent1"/>
                  </a:solidFill>
                </a:endParaRPr>
              </a:p>
              <a:p>
                <a:pPr eaLnBrk="1" hangingPunct="1"/>
                <a:r>
                  <a:rPr lang="en-US" altLang="en-US" sz="2400" i="1">
                    <a:solidFill>
                      <a:schemeClr val="accent1"/>
                    </a:solidFill>
                  </a:rPr>
                  <a:t>y</a:t>
                </a:r>
                <a:r>
                  <a:rPr lang="en-US" altLang="en-US" sz="2400" i="1" baseline="-25000">
                    <a:solidFill>
                      <a:schemeClr val="accent1"/>
                    </a:solidFill>
                  </a:rPr>
                  <a:t>3</a:t>
                </a:r>
                <a:endParaRPr lang="en-US" altLang="en-US" sz="2400" i="1">
                  <a:solidFill>
                    <a:schemeClr val="accent1"/>
                  </a:solidFill>
                </a:endParaRPr>
              </a:p>
              <a:p>
                <a:pPr eaLnBrk="1" hangingPunct="1"/>
                <a:endParaRPr lang="en-US" altLang="en-US" sz="2400" i="1">
                  <a:solidFill>
                    <a:schemeClr val="accent1"/>
                  </a:solidFill>
                </a:endParaRPr>
              </a:p>
              <a:p>
                <a:pPr eaLnBrk="1" hangingPunct="1"/>
                <a:r>
                  <a:rPr lang="en-US" altLang="en-US" sz="2400" i="1">
                    <a:solidFill>
                      <a:schemeClr val="accent1"/>
                    </a:solidFill>
                  </a:rPr>
                  <a:t>…</a:t>
                </a:r>
              </a:p>
              <a:p>
                <a:pPr eaLnBrk="1" hangingPunct="1"/>
                <a:endParaRPr lang="en-US" altLang="en-US" sz="2400" i="1">
                  <a:solidFill>
                    <a:schemeClr val="accent1"/>
                  </a:solidFill>
                </a:endParaRPr>
              </a:p>
              <a:p>
                <a:pPr eaLnBrk="1" hangingPunct="1"/>
                <a:r>
                  <a:rPr lang="en-US" altLang="en-US" sz="2400" i="1">
                    <a:solidFill>
                      <a:schemeClr val="accent1"/>
                    </a:solidFill>
                  </a:rPr>
                  <a:t>y</a:t>
                </a:r>
                <a:r>
                  <a:rPr lang="en-US" altLang="en-US" sz="1800" i="1" baseline="-25000">
                    <a:solidFill>
                      <a:schemeClr val="accent1"/>
                    </a:solidFill>
                  </a:rPr>
                  <a:t>n-1</a:t>
                </a:r>
                <a:endParaRPr lang="en-US" altLang="en-US" sz="2400" i="1">
                  <a:solidFill>
                    <a:schemeClr val="accent1"/>
                  </a:solidFill>
                </a:endParaRPr>
              </a:p>
            </p:txBody>
          </p:sp>
          <p:sp>
            <p:nvSpPr>
              <p:cNvPr id="127009" name="Rectangle 35"/>
              <p:cNvSpPr>
                <a:spLocks noChangeArrowheads="1"/>
              </p:cNvSpPr>
              <p:nvPr/>
            </p:nvSpPr>
            <p:spPr bwMode="auto">
              <a:xfrm>
                <a:off x="5516430" y="4199185"/>
                <a:ext cx="390584" cy="4572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r>
                  <a:rPr lang="en-US" altLang="en-US" sz="2400" i="1">
                    <a:solidFill>
                      <a:schemeClr val="accent1"/>
                    </a:solidFill>
                  </a:rPr>
                  <a:t>=</a:t>
                </a:r>
                <a:endParaRPr lang="en-CA" altLang="en-US" sz="2400"/>
              </a:p>
            </p:txBody>
          </p:sp>
          <p:sp>
            <p:nvSpPr>
              <p:cNvPr id="127010" name="Double Bracket 40"/>
              <p:cNvSpPr>
                <a:spLocks noChangeArrowheads="1"/>
              </p:cNvSpPr>
              <p:nvPr/>
            </p:nvSpPr>
            <p:spPr bwMode="auto">
              <a:xfrm>
                <a:off x="5064934" y="2911978"/>
                <a:ext cx="422735" cy="3192568"/>
              </a:xfrm>
              <a:prstGeom prst="bracketPair">
                <a:avLst>
                  <a:gd name="adj" fmla="val 16667"/>
                </a:avLst>
              </a:prstGeom>
              <a:noFill/>
              <a:ln w="25400" algn="ctr">
                <a:solidFill>
                  <a:schemeClr val="accent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CA" altLang="en-US" sz="2400"/>
              </a:p>
            </p:txBody>
          </p:sp>
          <p:sp>
            <p:nvSpPr>
              <p:cNvPr id="127011" name="Double Bracket 16"/>
              <p:cNvSpPr>
                <a:spLocks noChangeArrowheads="1"/>
              </p:cNvSpPr>
              <p:nvPr/>
            </p:nvSpPr>
            <p:spPr bwMode="auto">
              <a:xfrm>
                <a:off x="1174938" y="2895600"/>
                <a:ext cx="3827092" cy="3200400"/>
              </a:xfrm>
              <a:prstGeom prst="bracketPair">
                <a:avLst>
                  <a:gd name="adj" fmla="val 16667"/>
                </a:avLst>
              </a:prstGeom>
              <a:noFill/>
              <a:ln w="25400" algn="ctr">
                <a:solidFill>
                  <a:schemeClr val="accent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CA" altLang="en-US" sz="2400"/>
              </a:p>
            </p:txBody>
          </p:sp>
          <p:sp>
            <p:nvSpPr>
              <p:cNvPr id="127012" name="Text Box 215"/>
              <p:cNvSpPr txBox="1">
                <a:spLocks noChangeArrowheads="1"/>
              </p:cNvSpPr>
              <p:nvPr/>
            </p:nvSpPr>
            <p:spPr bwMode="auto">
              <a:xfrm>
                <a:off x="1183495" y="3286199"/>
                <a:ext cx="3789929" cy="4572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l" eaLnBrk="1" hangingPunct="1"/>
                <a:r>
                  <a:rPr lang="en-US" altLang="en-US" sz="2400" i="1">
                    <a:solidFill>
                      <a:schemeClr val="accent1"/>
                    </a:solidFill>
                  </a:rPr>
                  <a:t>(x</a:t>
                </a:r>
                <a:r>
                  <a:rPr lang="en-US" altLang="en-US" sz="2400" i="1" baseline="-25000">
                    <a:solidFill>
                      <a:schemeClr val="accent1"/>
                    </a:solidFill>
                  </a:rPr>
                  <a:t>1</a:t>
                </a:r>
                <a:r>
                  <a:rPr lang="en-US" altLang="en-US" sz="2400" i="1">
                    <a:solidFill>
                      <a:schemeClr val="accent1"/>
                    </a:solidFill>
                  </a:rPr>
                  <a:t>)</a:t>
                </a:r>
                <a:r>
                  <a:rPr lang="en-US" altLang="en-US" sz="2400" i="1" baseline="30000">
                    <a:solidFill>
                      <a:schemeClr val="accent1"/>
                    </a:solidFill>
                  </a:rPr>
                  <a:t>0</a:t>
                </a:r>
                <a:r>
                  <a:rPr lang="en-US" altLang="en-US" sz="2400" i="1">
                    <a:solidFill>
                      <a:schemeClr val="accent1"/>
                    </a:solidFill>
                  </a:rPr>
                  <a:t> (x</a:t>
                </a:r>
                <a:r>
                  <a:rPr lang="en-US" altLang="en-US" sz="2400" i="1" baseline="-25000">
                    <a:solidFill>
                      <a:schemeClr val="accent1"/>
                    </a:solidFill>
                  </a:rPr>
                  <a:t>1</a:t>
                </a:r>
                <a:r>
                  <a:rPr lang="en-US" altLang="en-US" sz="2400" i="1">
                    <a:solidFill>
                      <a:schemeClr val="accent1"/>
                    </a:solidFill>
                  </a:rPr>
                  <a:t>)</a:t>
                </a:r>
                <a:r>
                  <a:rPr lang="en-US" altLang="en-US" sz="2400" i="1" baseline="30000">
                    <a:solidFill>
                      <a:schemeClr val="accent1"/>
                    </a:solidFill>
                  </a:rPr>
                  <a:t>1</a:t>
                </a:r>
                <a:r>
                  <a:rPr lang="en-US" altLang="en-US" sz="2400" i="1">
                    <a:solidFill>
                      <a:schemeClr val="accent1"/>
                    </a:solidFill>
                  </a:rPr>
                  <a:t> (x</a:t>
                </a:r>
                <a:r>
                  <a:rPr lang="en-US" altLang="en-US" sz="2400" i="1" baseline="-25000">
                    <a:solidFill>
                      <a:schemeClr val="accent1"/>
                    </a:solidFill>
                  </a:rPr>
                  <a:t>1</a:t>
                </a:r>
                <a:r>
                  <a:rPr lang="en-US" altLang="en-US" sz="2400" i="1">
                    <a:solidFill>
                      <a:schemeClr val="accent1"/>
                    </a:solidFill>
                  </a:rPr>
                  <a:t>)</a:t>
                </a:r>
                <a:r>
                  <a:rPr lang="en-US" altLang="en-US" sz="2400" i="1" baseline="30000">
                    <a:solidFill>
                      <a:schemeClr val="accent1"/>
                    </a:solidFill>
                  </a:rPr>
                  <a:t>2 </a:t>
                </a:r>
                <a:r>
                  <a:rPr lang="en-US" altLang="en-US" sz="2400" i="1">
                    <a:solidFill>
                      <a:schemeClr val="accent1"/>
                    </a:solidFill>
                  </a:rPr>
                  <a:t> (x</a:t>
                </a:r>
                <a:r>
                  <a:rPr lang="en-US" altLang="en-US" sz="2400" i="1" baseline="-25000">
                    <a:solidFill>
                      <a:schemeClr val="accent1"/>
                    </a:solidFill>
                  </a:rPr>
                  <a:t>1</a:t>
                </a:r>
                <a:r>
                  <a:rPr lang="en-US" altLang="en-US" sz="2400" i="1">
                    <a:solidFill>
                      <a:schemeClr val="accent1"/>
                    </a:solidFill>
                  </a:rPr>
                  <a:t>)</a:t>
                </a:r>
                <a:r>
                  <a:rPr lang="en-US" altLang="en-US" sz="2400" i="1" baseline="30000">
                    <a:solidFill>
                      <a:schemeClr val="accent1"/>
                    </a:solidFill>
                  </a:rPr>
                  <a:t>3</a:t>
                </a:r>
                <a:r>
                  <a:rPr lang="en-US" altLang="en-US" sz="2400" i="1">
                    <a:solidFill>
                      <a:schemeClr val="accent1"/>
                    </a:solidFill>
                  </a:rPr>
                  <a:t> … (x</a:t>
                </a:r>
                <a:r>
                  <a:rPr lang="en-US" altLang="en-US" sz="2400" i="1" baseline="-25000">
                    <a:solidFill>
                      <a:schemeClr val="accent1"/>
                    </a:solidFill>
                  </a:rPr>
                  <a:t>1</a:t>
                </a:r>
                <a:r>
                  <a:rPr lang="en-US" altLang="en-US" sz="2400" i="1">
                    <a:solidFill>
                      <a:schemeClr val="accent1"/>
                    </a:solidFill>
                  </a:rPr>
                  <a:t>)</a:t>
                </a:r>
                <a:r>
                  <a:rPr lang="en-US" altLang="en-US" sz="2000" i="1" baseline="30000">
                    <a:solidFill>
                      <a:schemeClr val="accent1"/>
                    </a:solidFill>
                  </a:rPr>
                  <a:t>n-1</a:t>
                </a:r>
                <a:r>
                  <a:rPr lang="en-US" altLang="en-US" sz="2400" i="1">
                    <a:solidFill>
                      <a:schemeClr val="accent1"/>
                    </a:solidFill>
                  </a:rPr>
                  <a:t> </a:t>
                </a:r>
                <a:endParaRPr lang="en-US" altLang="en-US" sz="2400" i="1" baseline="30000">
                  <a:solidFill>
                    <a:schemeClr val="accent1"/>
                  </a:solidFill>
                </a:endParaRPr>
              </a:p>
            </p:txBody>
          </p:sp>
          <p:sp>
            <p:nvSpPr>
              <p:cNvPr id="127013" name="Text Box 215"/>
              <p:cNvSpPr txBox="1">
                <a:spLocks noChangeArrowheads="1"/>
              </p:cNvSpPr>
              <p:nvPr/>
            </p:nvSpPr>
            <p:spPr bwMode="auto">
              <a:xfrm>
                <a:off x="1107284" y="5486891"/>
                <a:ext cx="3916948" cy="4572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l" eaLnBrk="1" hangingPunct="1"/>
                <a:r>
                  <a:rPr lang="en-US" altLang="en-US" sz="2400" i="1">
                    <a:solidFill>
                      <a:schemeClr val="accent1"/>
                    </a:solidFill>
                  </a:rPr>
                  <a:t>(x</a:t>
                </a:r>
                <a:r>
                  <a:rPr lang="en-US" altLang="en-US" sz="1800" i="1" baseline="-25000">
                    <a:solidFill>
                      <a:schemeClr val="accent1"/>
                    </a:solidFill>
                  </a:rPr>
                  <a:t>n-1</a:t>
                </a:r>
                <a:r>
                  <a:rPr lang="en-US" altLang="en-US" sz="2400" i="1">
                    <a:solidFill>
                      <a:schemeClr val="accent1"/>
                    </a:solidFill>
                  </a:rPr>
                  <a:t>)</a:t>
                </a:r>
                <a:r>
                  <a:rPr lang="en-US" altLang="en-US" sz="2400" i="1" baseline="30000">
                    <a:solidFill>
                      <a:schemeClr val="accent1"/>
                    </a:solidFill>
                  </a:rPr>
                  <a:t>0</a:t>
                </a:r>
                <a:r>
                  <a:rPr lang="en-US" altLang="en-US" sz="2400" i="1">
                    <a:solidFill>
                      <a:schemeClr val="accent1"/>
                    </a:solidFill>
                  </a:rPr>
                  <a:t>(x</a:t>
                </a:r>
                <a:r>
                  <a:rPr lang="en-US" altLang="en-US" sz="1800" i="1" baseline="-25000">
                    <a:solidFill>
                      <a:schemeClr val="accent1"/>
                    </a:solidFill>
                  </a:rPr>
                  <a:t>n-1</a:t>
                </a:r>
                <a:r>
                  <a:rPr lang="en-US" altLang="en-US" sz="2400" i="1">
                    <a:solidFill>
                      <a:schemeClr val="accent1"/>
                    </a:solidFill>
                  </a:rPr>
                  <a:t>)</a:t>
                </a:r>
                <a:r>
                  <a:rPr lang="en-US" altLang="en-US" sz="2400" i="1" baseline="30000">
                    <a:solidFill>
                      <a:schemeClr val="accent1"/>
                    </a:solidFill>
                  </a:rPr>
                  <a:t>1</a:t>
                </a:r>
                <a:r>
                  <a:rPr lang="en-US" altLang="en-US" sz="2400" i="1">
                    <a:solidFill>
                      <a:schemeClr val="accent1"/>
                    </a:solidFill>
                  </a:rPr>
                  <a:t>(x</a:t>
                </a:r>
                <a:r>
                  <a:rPr lang="en-US" altLang="en-US" sz="1800" i="1" baseline="-25000">
                    <a:solidFill>
                      <a:schemeClr val="accent1"/>
                    </a:solidFill>
                  </a:rPr>
                  <a:t>n-1</a:t>
                </a:r>
                <a:r>
                  <a:rPr lang="en-US" altLang="en-US" sz="2400" i="1">
                    <a:solidFill>
                      <a:schemeClr val="accent1"/>
                    </a:solidFill>
                  </a:rPr>
                  <a:t>)</a:t>
                </a:r>
                <a:r>
                  <a:rPr lang="en-US" altLang="en-US" sz="2400" i="1" baseline="30000">
                    <a:solidFill>
                      <a:schemeClr val="accent1"/>
                    </a:solidFill>
                  </a:rPr>
                  <a:t>2 </a:t>
                </a:r>
                <a:r>
                  <a:rPr lang="en-US" altLang="en-US" sz="2400" i="1">
                    <a:solidFill>
                      <a:schemeClr val="accent1"/>
                    </a:solidFill>
                  </a:rPr>
                  <a:t>(x</a:t>
                </a:r>
                <a:r>
                  <a:rPr lang="en-US" altLang="en-US" sz="1800" i="1" baseline="-25000">
                    <a:solidFill>
                      <a:schemeClr val="accent1"/>
                    </a:solidFill>
                  </a:rPr>
                  <a:t>n-1</a:t>
                </a:r>
                <a:r>
                  <a:rPr lang="en-US" altLang="en-US" sz="2400" i="1">
                    <a:solidFill>
                      <a:schemeClr val="accent1"/>
                    </a:solidFill>
                  </a:rPr>
                  <a:t>)</a:t>
                </a:r>
                <a:r>
                  <a:rPr lang="en-US" altLang="en-US" sz="2400" i="1" baseline="30000">
                    <a:solidFill>
                      <a:schemeClr val="accent1"/>
                    </a:solidFill>
                  </a:rPr>
                  <a:t>3</a:t>
                </a:r>
                <a:r>
                  <a:rPr lang="en-US" altLang="en-US" sz="2400" i="1">
                    <a:solidFill>
                      <a:schemeClr val="accent1"/>
                    </a:solidFill>
                  </a:rPr>
                  <a:t>…(x</a:t>
                </a:r>
                <a:r>
                  <a:rPr lang="en-US" altLang="en-US" sz="1800" i="1" baseline="-25000">
                    <a:solidFill>
                      <a:schemeClr val="accent1"/>
                    </a:solidFill>
                  </a:rPr>
                  <a:t>n-1</a:t>
                </a:r>
                <a:r>
                  <a:rPr lang="en-US" altLang="en-US" sz="2400" i="1">
                    <a:solidFill>
                      <a:schemeClr val="accent1"/>
                    </a:solidFill>
                  </a:rPr>
                  <a:t>)</a:t>
                </a:r>
                <a:r>
                  <a:rPr lang="en-US" altLang="en-US" sz="2000" i="1" baseline="30000">
                    <a:solidFill>
                      <a:schemeClr val="accent1"/>
                    </a:solidFill>
                  </a:rPr>
                  <a:t>n-1</a:t>
                </a:r>
                <a:r>
                  <a:rPr lang="en-US" altLang="en-US" sz="2400" i="1">
                    <a:solidFill>
                      <a:schemeClr val="accent1"/>
                    </a:solidFill>
                  </a:rPr>
                  <a:t> </a:t>
                </a:r>
                <a:endParaRPr lang="en-US" altLang="en-US" sz="2400" i="1" baseline="30000">
                  <a:solidFill>
                    <a:schemeClr val="accent1"/>
                  </a:solidFill>
                </a:endParaRPr>
              </a:p>
            </p:txBody>
          </p:sp>
          <p:sp>
            <p:nvSpPr>
              <p:cNvPr id="127014" name="Text Box 215"/>
              <p:cNvSpPr txBox="1">
                <a:spLocks noChangeArrowheads="1"/>
              </p:cNvSpPr>
              <p:nvPr/>
            </p:nvSpPr>
            <p:spPr bwMode="auto">
              <a:xfrm>
                <a:off x="1196197" y="3652981"/>
                <a:ext cx="3789929" cy="4572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l" eaLnBrk="1" hangingPunct="1"/>
                <a:r>
                  <a:rPr lang="en-US" altLang="en-US" sz="2400" i="1">
                    <a:solidFill>
                      <a:schemeClr val="accent1"/>
                    </a:solidFill>
                  </a:rPr>
                  <a:t>(x</a:t>
                </a:r>
                <a:r>
                  <a:rPr lang="en-US" altLang="en-US" sz="2400" i="1" baseline="-25000">
                    <a:solidFill>
                      <a:schemeClr val="accent1"/>
                    </a:solidFill>
                  </a:rPr>
                  <a:t>2</a:t>
                </a:r>
                <a:r>
                  <a:rPr lang="en-US" altLang="en-US" sz="2400" i="1">
                    <a:solidFill>
                      <a:schemeClr val="accent1"/>
                    </a:solidFill>
                  </a:rPr>
                  <a:t>)</a:t>
                </a:r>
                <a:r>
                  <a:rPr lang="en-US" altLang="en-US" sz="2400" i="1" baseline="30000">
                    <a:solidFill>
                      <a:schemeClr val="accent1"/>
                    </a:solidFill>
                  </a:rPr>
                  <a:t>0</a:t>
                </a:r>
                <a:r>
                  <a:rPr lang="en-US" altLang="en-US" sz="2400" i="1">
                    <a:solidFill>
                      <a:schemeClr val="accent1"/>
                    </a:solidFill>
                  </a:rPr>
                  <a:t> (x</a:t>
                </a:r>
                <a:r>
                  <a:rPr lang="en-US" altLang="en-US" sz="2400" i="1" baseline="-25000">
                    <a:solidFill>
                      <a:schemeClr val="accent1"/>
                    </a:solidFill>
                  </a:rPr>
                  <a:t>2</a:t>
                </a:r>
                <a:r>
                  <a:rPr lang="en-US" altLang="en-US" sz="2400" i="1">
                    <a:solidFill>
                      <a:schemeClr val="accent1"/>
                    </a:solidFill>
                  </a:rPr>
                  <a:t>)</a:t>
                </a:r>
                <a:r>
                  <a:rPr lang="en-US" altLang="en-US" sz="2400" i="1" baseline="30000">
                    <a:solidFill>
                      <a:schemeClr val="accent1"/>
                    </a:solidFill>
                  </a:rPr>
                  <a:t>1</a:t>
                </a:r>
                <a:r>
                  <a:rPr lang="en-US" altLang="en-US" sz="2400" i="1">
                    <a:solidFill>
                      <a:schemeClr val="accent1"/>
                    </a:solidFill>
                  </a:rPr>
                  <a:t> (x</a:t>
                </a:r>
                <a:r>
                  <a:rPr lang="en-US" altLang="en-US" sz="2400" i="1" baseline="-25000">
                    <a:solidFill>
                      <a:schemeClr val="accent1"/>
                    </a:solidFill>
                  </a:rPr>
                  <a:t>2</a:t>
                </a:r>
                <a:r>
                  <a:rPr lang="en-US" altLang="en-US" sz="2400" i="1">
                    <a:solidFill>
                      <a:schemeClr val="accent1"/>
                    </a:solidFill>
                  </a:rPr>
                  <a:t>)</a:t>
                </a:r>
                <a:r>
                  <a:rPr lang="en-US" altLang="en-US" sz="2400" i="1" baseline="30000">
                    <a:solidFill>
                      <a:schemeClr val="accent1"/>
                    </a:solidFill>
                  </a:rPr>
                  <a:t>2 </a:t>
                </a:r>
                <a:r>
                  <a:rPr lang="en-US" altLang="en-US" sz="2400" i="1">
                    <a:solidFill>
                      <a:schemeClr val="accent1"/>
                    </a:solidFill>
                  </a:rPr>
                  <a:t> (x</a:t>
                </a:r>
                <a:r>
                  <a:rPr lang="en-US" altLang="en-US" sz="2400" i="1" baseline="-25000">
                    <a:solidFill>
                      <a:schemeClr val="accent1"/>
                    </a:solidFill>
                  </a:rPr>
                  <a:t>2</a:t>
                </a:r>
                <a:r>
                  <a:rPr lang="en-US" altLang="en-US" sz="2400" i="1">
                    <a:solidFill>
                      <a:schemeClr val="accent1"/>
                    </a:solidFill>
                  </a:rPr>
                  <a:t>)</a:t>
                </a:r>
                <a:r>
                  <a:rPr lang="en-US" altLang="en-US" sz="2400" i="1" baseline="30000">
                    <a:solidFill>
                      <a:schemeClr val="accent1"/>
                    </a:solidFill>
                  </a:rPr>
                  <a:t>3</a:t>
                </a:r>
                <a:r>
                  <a:rPr lang="en-US" altLang="en-US" sz="2400" i="1">
                    <a:solidFill>
                      <a:schemeClr val="accent1"/>
                    </a:solidFill>
                  </a:rPr>
                  <a:t> … (x</a:t>
                </a:r>
                <a:r>
                  <a:rPr lang="en-US" altLang="en-US" sz="2400" i="1" baseline="-25000">
                    <a:solidFill>
                      <a:schemeClr val="accent1"/>
                    </a:solidFill>
                  </a:rPr>
                  <a:t>2</a:t>
                </a:r>
                <a:r>
                  <a:rPr lang="en-US" altLang="en-US" sz="2400" i="1">
                    <a:solidFill>
                      <a:schemeClr val="accent1"/>
                    </a:solidFill>
                  </a:rPr>
                  <a:t>)</a:t>
                </a:r>
                <a:r>
                  <a:rPr lang="en-US" altLang="en-US" sz="2000" i="1" baseline="30000">
                    <a:solidFill>
                      <a:schemeClr val="accent1"/>
                    </a:solidFill>
                  </a:rPr>
                  <a:t>n-1</a:t>
                </a:r>
                <a:r>
                  <a:rPr lang="en-US" altLang="en-US" sz="2400" i="1">
                    <a:solidFill>
                      <a:schemeClr val="accent1"/>
                    </a:solidFill>
                  </a:rPr>
                  <a:t> </a:t>
                </a:r>
                <a:endParaRPr lang="en-US" altLang="en-US" sz="2400" i="1" baseline="30000">
                  <a:solidFill>
                    <a:schemeClr val="accent1"/>
                  </a:solidFill>
                </a:endParaRPr>
              </a:p>
            </p:txBody>
          </p:sp>
          <p:sp>
            <p:nvSpPr>
              <p:cNvPr id="127015" name="Text Box 215"/>
              <p:cNvSpPr txBox="1">
                <a:spLocks noChangeArrowheads="1"/>
              </p:cNvSpPr>
              <p:nvPr/>
            </p:nvSpPr>
            <p:spPr bwMode="auto">
              <a:xfrm>
                <a:off x="1183495" y="3980068"/>
                <a:ext cx="3789929" cy="4572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l" eaLnBrk="1" hangingPunct="1"/>
                <a:r>
                  <a:rPr lang="en-US" altLang="en-US" sz="2400" i="1">
                    <a:solidFill>
                      <a:schemeClr val="accent1"/>
                    </a:solidFill>
                  </a:rPr>
                  <a:t>(x</a:t>
                </a:r>
                <a:r>
                  <a:rPr lang="en-US" altLang="en-US" sz="2400" i="1" baseline="-25000">
                    <a:solidFill>
                      <a:schemeClr val="accent1"/>
                    </a:solidFill>
                  </a:rPr>
                  <a:t>3</a:t>
                </a:r>
                <a:r>
                  <a:rPr lang="en-US" altLang="en-US" sz="2400" i="1">
                    <a:solidFill>
                      <a:schemeClr val="accent1"/>
                    </a:solidFill>
                  </a:rPr>
                  <a:t>)</a:t>
                </a:r>
                <a:r>
                  <a:rPr lang="en-US" altLang="en-US" sz="2400" i="1" baseline="30000">
                    <a:solidFill>
                      <a:schemeClr val="accent1"/>
                    </a:solidFill>
                  </a:rPr>
                  <a:t>0</a:t>
                </a:r>
                <a:r>
                  <a:rPr lang="en-US" altLang="en-US" sz="2400" i="1">
                    <a:solidFill>
                      <a:schemeClr val="accent1"/>
                    </a:solidFill>
                  </a:rPr>
                  <a:t> (x</a:t>
                </a:r>
                <a:r>
                  <a:rPr lang="en-US" altLang="en-US" sz="2400" i="1" baseline="-25000">
                    <a:solidFill>
                      <a:schemeClr val="accent1"/>
                    </a:solidFill>
                  </a:rPr>
                  <a:t>3</a:t>
                </a:r>
                <a:r>
                  <a:rPr lang="en-US" altLang="en-US" sz="2400" i="1">
                    <a:solidFill>
                      <a:schemeClr val="accent1"/>
                    </a:solidFill>
                  </a:rPr>
                  <a:t>)</a:t>
                </a:r>
                <a:r>
                  <a:rPr lang="en-US" altLang="en-US" sz="2400" i="1" baseline="30000">
                    <a:solidFill>
                      <a:schemeClr val="accent1"/>
                    </a:solidFill>
                  </a:rPr>
                  <a:t>1</a:t>
                </a:r>
                <a:r>
                  <a:rPr lang="en-US" altLang="en-US" sz="2400" i="1">
                    <a:solidFill>
                      <a:schemeClr val="accent1"/>
                    </a:solidFill>
                  </a:rPr>
                  <a:t> (x</a:t>
                </a:r>
                <a:r>
                  <a:rPr lang="en-US" altLang="en-US" sz="2400" i="1" baseline="-25000">
                    <a:solidFill>
                      <a:schemeClr val="accent1"/>
                    </a:solidFill>
                  </a:rPr>
                  <a:t>3</a:t>
                </a:r>
                <a:r>
                  <a:rPr lang="en-US" altLang="en-US" sz="2400" i="1">
                    <a:solidFill>
                      <a:schemeClr val="accent1"/>
                    </a:solidFill>
                  </a:rPr>
                  <a:t>)</a:t>
                </a:r>
                <a:r>
                  <a:rPr lang="en-US" altLang="en-US" sz="2400" i="1" baseline="30000">
                    <a:solidFill>
                      <a:schemeClr val="accent1"/>
                    </a:solidFill>
                  </a:rPr>
                  <a:t>2 </a:t>
                </a:r>
                <a:r>
                  <a:rPr lang="en-US" altLang="en-US" sz="2400" i="1">
                    <a:solidFill>
                      <a:schemeClr val="accent1"/>
                    </a:solidFill>
                  </a:rPr>
                  <a:t> (x</a:t>
                </a:r>
                <a:r>
                  <a:rPr lang="en-US" altLang="en-US" sz="2400" i="1" baseline="-25000">
                    <a:solidFill>
                      <a:schemeClr val="accent1"/>
                    </a:solidFill>
                  </a:rPr>
                  <a:t>3</a:t>
                </a:r>
                <a:r>
                  <a:rPr lang="en-US" altLang="en-US" sz="2400" i="1">
                    <a:solidFill>
                      <a:schemeClr val="accent1"/>
                    </a:solidFill>
                  </a:rPr>
                  <a:t>)</a:t>
                </a:r>
                <a:r>
                  <a:rPr lang="en-US" altLang="en-US" sz="2400" i="1" baseline="30000">
                    <a:solidFill>
                      <a:schemeClr val="accent1"/>
                    </a:solidFill>
                  </a:rPr>
                  <a:t>3</a:t>
                </a:r>
                <a:r>
                  <a:rPr lang="en-US" altLang="en-US" sz="2400" i="1">
                    <a:solidFill>
                      <a:schemeClr val="accent1"/>
                    </a:solidFill>
                  </a:rPr>
                  <a:t> … (x</a:t>
                </a:r>
                <a:r>
                  <a:rPr lang="en-US" altLang="en-US" sz="2400" i="1" baseline="-25000">
                    <a:solidFill>
                      <a:schemeClr val="accent1"/>
                    </a:solidFill>
                  </a:rPr>
                  <a:t>3</a:t>
                </a:r>
                <a:r>
                  <a:rPr lang="en-US" altLang="en-US" sz="2400" i="1">
                    <a:solidFill>
                      <a:schemeClr val="accent1"/>
                    </a:solidFill>
                  </a:rPr>
                  <a:t>)</a:t>
                </a:r>
                <a:r>
                  <a:rPr lang="en-US" altLang="en-US" sz="2000" i="1" baseline="30000">
                    <a:solidFill>
                      <a:schemeClr val="accent1"/>
                    </a:solidFill>
                  </a:rPr>
                  <a:t>n-1</a:t>
                </a:r>
                <a:r>
                  <a:rPr lang="en-US" altLang="en-US" sz="2400" i="1">
                    <a:solidFill>
                      <a:schemeClr val="accent1"/>
                    </a:solidFill>
                  </a:rPr>
                  <a:t> </a:t>
                </a:r>
                <a:endParaRPr lang="en-US" altLang="en-US" sz="2400" i="1" baseline="30000">
                  <a:solidFill>
                    <a:schemeClr val="accent1"/>
                  </a:solidFill>
                </a:endParaRPr>
              </a:p>
            </p:txBody>
          </p:sp>
          <p:sp>
            <p:nvSpPr>
              <p:cNvPr id="127016" name="Double Bracket 40"/>
              <p:cNvSpPr>
                <a:spLocks noChangeArrowheads="1"/>
              </p:cNvSpPr>
              <p:nvPr/>
            </p:nvSpPr>
            <p:spPr bwMode="auto">
              <a:xfrm>
                <a:off x="5916430" y="2895600"/>
                <a:ext cx="422735" cy="3192568"/>
              </a:xfrm>
              <a:prstGeom prst="bracketPair">
                <a:avLst>
                  <a:gd name="adj" fmla="val 16667"/>
                </a:avLst>
              </a:prstGeom>
              <a:noFill/>
              <a:ln w="25400" algn="ctr">
                <a:solidFill>
                  <a:schemeClr val="accent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CA" altLang="en-US" sz="2400"/>
              </a:p>
            </p:txBody>
          </p:sp>
        </p:grpSp>
        <p:sp>
          <p:nvSpPr>
            <p:cNvPr id="127005" name="Rectangle 30"/>
            <p:cNvSpPr>
              <a:spLocks noChangeArrowheads="1"/>
            </p:cNvSpPr>
            <p:nvPr/>
          </p:nvSpPr>
          <p:spPr bwMode="auto">
            <a:xfrm>
              <a:off x="4608" y="2736"/>
              <a:ext cx="873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i="1">
                  <a:solidFill>
                    <a:schemeClr val="accent1"/>
                  </a:solidFill>
                  <a:sym typeface="Symbol" pitchFamily="18" charset="2"/>
                </a:rPr>
                <a:t>y</a:t>
              </a:r>
              <a:r>
                <a:rPr lang="en-US" altLang="en-US" i="1" baseline="-25000">
                  <a:solidFill>
                    <a:schemeClr val="accent1"/>
                  </a:solidFill>
                  <a:sym typeface="Symbol" pitchFamily="18" charset="2"/>
                </a:rPr>
                <a:t>i</a:t>
              </a:r>
              <a:r>
                <a:rPr lang="en-US" altLang="en-US" i="1">
                  <a:solidFill>
                    <a:schemeClr val="accent1"/>
                  </a:solidFill>
                  <a:sym typeface="Symbol" pitchFamily="18" charset="2"/>
                </a:rPr>
                <a:t> = f(x</a:t>
              </a:r>
              <a:r>
                <a:rPr lang="en-US" altLang="en-US" i="1" baseline="-25000">
                  <a:solidFill>
                    <a:schemeClr val="accent1"/>
                  </a:solidFill>
                  <a:sym typeface="Symbol" pitchFamily="18" charset="2"/>
                </a:rPr>
                <a:t>i</a:t>
              </a:r>
              <a:r>
                <a:rPr lang="en-US" altLang="en-US" i="1">
                  <a:solidFill>
                    <a:schemeClr val="accent1"/>
                  </a:solidFill>
                  <a:sym typeface="Symbol" pitchFamily="18" charset="2"/>
                </a:rPr>
                <a:t>)</a:t>
              </a:r>
            </a:p>
          </p:txBody>
        </p:sp>
      </p:grpSp>
      <p:grpSp>
        <p:nvGrpSpPr>
          <p:cNvPr id="4" name="Group 10"/>
          <p:cNvGrpSpPr>
            <a:grpSpLocks/>
          </p:cNvGrpSpPr>
          <p:nvPr/>
        </p:nvGrpSpPr>
        <p:grpSpPr bwMode="auto">
          <a:xfrm>
            <a:off x="7086600" y="5029200"/>
            <a:ext cx="1981200" cy="1371600"/>
            <a:chOff x="4464" y="3120"/>
            <a:chExt cx="1248" cy="864"/>
          </a:xfrm>
        </p:grpSpPr>
        <p:grpSp>
          <p:nvGrpSpPr>
            <p:cNvPr id="126985" name="Group 11"/>
            <p:cNvGrpSpPr>
              <a:grpSpLocks/>
            </p:cNvGrpSpPr>
            <p:nvPr/>
          </p:nvGrpSpPr>
          <p:grpSpPr bwMode="auto">
            <a:xfrm>
              <a:off x="4464" y="3120"/>
              <a:ext cx="624" cy="864"/>
              <a:chOff x="2065" y="1551"/>
              <a:chExt cx="1628" cy="1988"/>
            </a:xfrm>
          </p:grpSpPr>
          <p:sp>
            <p:nvSpPr>
              <p:cNvPr id="126987" name="Freeform 12"/>
              <p:cNvSpPr>
                <a:spLocks/>
              </p:cNvSpPr>
              <p:nvPr/>
            </p:nvSpPr>
            <p:spPr bwMode="auto">
              <a:xfrm>
                <a:off x="2778" y="1977"/>
                <a:ext cx="331" cy="334"/>
              </a:xfrm>
              <a:custGeom>
                <a:avLst/>
                <a:gdLst>
                  <a:gd name="T0" fmla="*/ 255 w 331"/>
                  <a:gd name="T1" fmla="*/ 212 h 334"/>
                  <a:gd name="T2" fmla="*/ 284 w 331"/>
                  <a:gd name="T3" fmla="*/ 141 h 334"/>
                  <a:gd name="T4" fmla="*/ 279 w 331"/>
                  <a:gd name="T5" fmla="*/ 85 h 334"/>
                  <a:gd name="T6" fmla="*/ 270 w 331"/>
                  <a:gd name="T7" fmla="*/ 38 h 334"/>
                  <a:gd name="T8" fmla="*/ 227 w 331"/>
                  <a:gd name="T9" fmla="*/ 5 h 334"/>
                  <a:gd name="T10" fmla="*/ 166 w 331"/>
                  <a:gd name="T11" fmla="*/ 0 h 334"/>
                  <a:gd name="T12" fmla="*/ 118 w 331"/>
                  <a:gd name="T13" fmla="*/ 5 h 334"/>
                  <a:gd name="T14" fmla="*/ 47 w 331"/>
                  <a:gd name="T15" fmla="*/ 47 h 334"/>
                  <a:gd name="T16" fmla="*/ 14 w 331"/>
                  <a:gd name="T17" fmla="*/ 113 h 334"/>
                  <a:gd name="T18" fmla="*/ 0 w 331"/>
                  <a:gd name="T19" fmla="*/ 193 h 334"/>
                  <a:gd name="T20" fmla="*/ 14 w 331"/>
                  <a:gd name="T21" fmla="*/ 282 h 334"/>
                  <a:gd name="T22" fmla="*/ 43 w 331"/>
                  <a:gd name="T23" fmla="*/ 315 h 334"/>
                  <a:gd name="T24" fmla="*/ 95 w 331"/>
                  <a:gd name="T25" fmla="*/ 334 h 334"/>
                  <a:gd name="T26" fmla="*/ 147 w 331"/>
                  <a:gd name="T27" fmla="*/ 329 h 334"/>
                  <a:gd name="T28" fmla="*/ 203 w 331"/>
                  <a:gd name="T29" fmla="*/ 306 h 334"/>
                  <a:gd name="T30" fmla="*/ 241 w 331"/>
                  <a:gd name="T31" fmla="*/ 273 h 334"/>
                  <a:gd name="T32" fmla="*/ 303 w 331"/>
                  <a:gd name="T33" fmla="*/ 325 h 334"/>
                  <a:gd name="T34" fmla="*/ 331 w 331"/>
                  <a:gd name="T35" fmla="*/ 325 h 334"/>
                  <a:gd name="T36" fmla="*/ 331 w 331"/>
                  <a:gd name="T37" fmla="*/ 296 h 334"/>
                  <a:gd name="T38" fmla="*/ 317 w 331"/>
                  <a:gd name="T39" fmla="*/ 273 h 334"/>
                  <a:gd name="T40" fmla="*/ 255 w 331"/>
                  <a:gd name="T41" fmla="*/ 212 h 33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331"/>
                  <a:gd name="T64" fmla="*/ 0 h 334"/>
                  <a:gd name="T65" fmla="*/ 331 w 331"/>
                  <a:gd name="T66" fmla="*/ 334 h 334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331" h="334">
                    <a:moveTo>
                      <a:pt x="255" y="212"/>
                    </a:moveTo>
                    <a:lnTo>
                      <a:pt x="284" y="141"/>
                    </a:lnTo>
                    <a:lnTo>
                      <a:pt x="279" y="85"/>
                    </a:lnTo>
                    <a:lnTo>
                      <a:pt x="270" y="38"/>
                    </a:lnTo>
                    <a:lnTo>
                      <a:pt x="227" y="5"/>
                    </a:lnTo>
                    <a:lnTo>
                      <a:pt x="166" y="0"/>
                    </a:lnTo>
                    <a:lnTo>
                      <a:pt x="118" y="5"/>
                    </a:lnTo>
                    <a:lnTo>
                      <a:pt x="47" y="47"/>
                    </a:lnTo>
                    <a:lnTo>
                      <a:pt x="14" y="113"/>
                    </a:lnTo>
                    <a:lnTo>
                      <a:pt x="0" y="193"/>
                    </a:lnTo>
                    <a:lnTo>
                      <a:pt x="14" y="282"/>
                    </a:lnTo>
                    <a:lnTo>
                      <a:pt x="43" y="315"/>
                    </a:lnTo>
                    <a:lnTo>
                      <a:pt x="95" y="334"/>
                    </a:lnTo>
                    <a:lnTo>
                      <a:pt x="147" y="329"/>
                    </a:lnTo>
                    <a:lnTo>
                      <a:pt x="203" y="306"/>
                    </a:lnTo>
                    <a:lnTo>
                      <a:pt x="241" y="273"/>
                    </a:lnTo>
                    <a:lnTo>
                      <a:pt x="303" y="325"/>
                    </a:lnTo>
                    <a:lnTo>
                      <a:pt x="331" y="325"/>
                    </a:lnTo>
                    <a:lnTo>
                      <a:pt x="331" y="296"/>
                    </a:lnTo>
                    <a:lnTo>
                      <a:pt x="317" y="273"/>
                    </a:lnTo>
                    <a:lnTo>
                      <a:pt x="255" y="21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988" name="Freeform 13"/>
              <p:cNvSpPr>
                <a:spLocks/>
              </p:cNvSpPr>
              <p:nvPr/>
            </p:nvSpPr>
            <p:spPr bwMode="auto">
              <a:xfrm>
                <a:off x="2811" y="1929"/>
                <a:ext cx="303" cy="127"/>
              </a:xfrm>
              <a:custGeom>
                <a:avLst/>
                <a:gdLst>
                  <a:gd name="T0" fmla="*/ 234 w 303"/>
                  <a:gd name="T1" fmla="*/ 127 h 127"/>
                  <a:gd name="T2" fmla="*/ 303 w 303"/>
                  <a:gd name="T3" fmla="*/ 117 h 127"/>
                  <a:gd name="T4" fmla="*/ 303 w 303"/>
                  <a:gd name="T5" fmla="*/ 90 h 127"/>
                  <a:gd name="T6" fmla="*/ 223 w 303"/>
                  <a:gd name="T7" fmla="*/ 110 h 127"/>
                  <a:gd name="T8" fmla="*/ 213 w 303"/>
                  <a:gd name="T9" fmla="*/ 100 h 127"/>
                  <a:gd name="T10" fmla="*/ 265 w 303"/>
                  <a:gd name="T11" fmla="*/ 61 h 127"/>
                  <a:gd name="T12" fmla="*/ 246 w 303"/>
                  <a:gd name="T13" fmla="*/ 51 h 127"/>
                  <a:gd name="T14" fmla="*/ 199 w 303"/>
                  <a:gd name="T15" fmla="*/ 81 h 127"/>
                  <a:gd name="T16" fmla="*/ 180 w 303"/>
                  <a:gd name="T17" fmla="*/ 71 h 127"/>
                  <a:gd name="T18" fmla="*/ 253 w 303"/>
                  <a:gd name="T19" fmla="*/ 24 h 127"/>
                  <a:gd name="T20" fmla="*/ 239 w 303"/>
                  <a:gd name="T21" fmla="*/ 0 h 127"/>
                  <a:gd name="T22" fmla="*/ 147 w 303"/>
                  <a:gd name="T23" fmla="*/ 71 h 127"/>
                  <a:gd name="T24" fmla="*/ 85 w 303"/>
                  <a:gd name="T25" fmla="*/ 90 h 127"/>
                  <a:gd name="T26" fmla="*/ 69 w 303"/>
                  <a:gd name="T27" fmla="*/ 66 h 127"/>
                  <a:gd name="T28" fmla="*/ 50 w 303"/>
                  <a:gd name="T29" fmla="*/ 17 h 127"/>
                  <a:gd name="T30" fmla="*/ 28 w 303"/>
                  <a:gd name="T31" fmla="*/ 37 h 127"/>
                  <a:gd name="T32" fmla="*/ 52 w 303"/>
                  <a:gd name="T33" fmla="*/ 85 h 127"/>
                  <a:gd name="T34" fmla="*/ 38 w 303"/>
                  <a:gd name="T35" fmla="*/ 95 h 127"/>
                  <a:gd name="T36" fmla="*/ 14 w 303"/>
                  <a:gd name="T37" fmla="*/ 51 h 127"/>
                  <a:gd name="T38" fmla="*/ 0 w 303"/>
                  <a:gd name="T39" fmla="*/ 76 h 127"/>
                  <a:gd name="T40" fmla="*/ 17 w 303"/>
                  <a:gd name="T41" fmla="*/ 120 h 127"/>
                  <a:gd name="T42" fmla="*/ 133 w 303"/>
                  <a:gd name="T43" fmla="*/ 105 h 127"/>
                  <a:gd name="T44" fmla="*/ 234 w 303"/>
                  <a:gd name="T45" fmla="*/ 127 h 127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303"/>
                  <a:gd name="T70" fmla="*/ 0 h 127"/>
                  <a:gd name="T71" fmla="*/ 303 w 303"/>
                  <a:gd name="T72" fmla="*/ 127 h 127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303" h="127">
                    <a:moveTo>
                      <a:pt x="234" y="127"/>
                    </a:moveTo>
                    <a:lnTo>
                      <a:pt x="303" y="117"/>
                    </a:lnTo>
                    <a:lnTo>
                      <a:pt x="303" y="90"/>
                    </a:lnTo>
                    <a:lnTo>
                      <a:pt x="223" y="110"/>
                    </a:lnTo>
                    <a:lnTo>
                      <a:pt x="213" y="100"/>
                    </a:lnTo>
                    <a:lnTo>
                      <a:pt x="265" y="61"/>
                    </a:lnTo>
                    <a:lnTo>
                      <a:pt x="246" y="51"/>
                    </a:lnTo>
                    <a:lnTo>
                      <a:pt x="199" y="81"/>
                    </a:lnTo>
                    <a:lnTo>
                      <a:pt x="180" y="71"/>
                    </a:lnTo>
                    <a:lnTo>
                      <a:pt x="253" y="24"/>
                    </a:lnTo>
                    <a:lnTo>
                      <a:pt x="239" y="0"/>
                    </a:lnTo>
                    <a:lnTo>
                      <a:pt x="147" y="71"/>
                    </a:lnTo>
                    <a:lnTo>
                      <a:pt x="85" y="90"/>
                    </a:lnTo>
                    <a:lnTo>
                      <a:pt x="69" y="66"/>
                    </a:lnTo>
                    <a:lnTo>
                      <a:pt x="50" y="17"/>
                    </a:lnTo>
                    <a:lnTo>
                      <a:pt x="28" y="37"/>
                    </a:lnTo>
                    <a:lnTo>
                      <a:pt x="52" y="85"/>
                    </a:lnTo>
                    <a:lnTo>
                      <a:pt x="38" y="95"/>
                    </a:lnTo>
                    <a:lnTo>
                      <a:pt x="14" y="51"/>
                    </a:lnTo>
                    <a:lnTo>
                      <a:pt x="0" y="76"/>
                    </a:lnTo>
                    <a:lnTo>
                      <a:pt x="17" y="120"/>
                    </a:lnTo>
                    <a:lnTo>
                      <a:pt x="133" y="105"/>
                    </a:lnTo>
                    <a:lnTo>
                      <a:pt x="234" y="127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989" name="Freeform 14"/>
              <p:cNvSpPr>
                <a:spLocks/>
              </p:cNvSpPr>
              <p:nvPr/>
            </p:nvSpPr>
            <p:spPr bwMode="auto">
              <a:xfrm>
                <a:off x="2890" y="1839"/>
                <a:ext cx="518" cy="632"/>
              </a:xfrm>
              <a:custGeom>
                <a:avLst/>
                <a:gdLst>
                  <a:gd name="T0" fmla="*/ 14 w 518"/>
                  <a:gd name="T1" fmla="*/ 623 h 632"/>
                  <a:gd name="T2" fmla="*/ 0 w 518"/>
                  <a:gd name="T3" fmla="*/ 595 h 632"/>
                  <a:gd name="T4" fmla="*/ 9 w 518"/>
                  <a:gd name="T5" fmla="*/ 567 h 632"/>
                  <a:gd name="T6" fmla="*/ 42 w 518"/>
                  <a:gd name="T7" fmla="*/ 539 h 632"/>
                  <a:gd name="T8" fmla="*/ 126 w 518"/>
                  <a:gd name="T9" fmla="*/ 525 h 632"/>
                  <a:gd name="T10" fmla="*/ 233 w 518"/>
                  <a:gd name="T11" fmla="*/ 534 h 632"/>
                  <a:gd name="T12" fmla="*/ 369 w 518"/>
                  <a:gd name="T13" fmla="*/ 516 h 632"/>
                  <a:gd name="T14" fmla="*/ 453 w 518"/>
                  <a:gd name="T15" fmla="*/ 474 h 632"/>
                  <a:gd name="T16" fmla="*/ 471 w 518"/>
                  <a:gd name="T17" fmla="*/ 451 h 632"/>
                  <a:gd name="T18" fmla="*/ 457 w 518"/>
                  <a:gd name="T19" fmla="*/ 390 h 632"/>
                  <a:gd name="T20" fmla="*/ 420 w 518"/>
                  <a:gd name="T21" fmla="*/ 256 h 632"/>
                  <a:gd name="T22" fmla="*/ 364 w 518"/>
                  <a:gd name="T23" fmla="*/ 177 h 632"/>
                  <a:gd name="T24" fmla="*/ 327 w 518"/>
                  <a:gd name="T25" fmla="*/ 153 h 632"/>
                  <a:gd name="T26" fmla="*/ 322 w 518"/>
                  <a:gd name="T27" fmla="*/ 130 h 632"/>
                  <a:gd name="T28" fmla="*/ 341 w 518"/>
                  <a:gd name="T29" fmla="*/ 121 h 632"/>
                  <a:gd name="T30" fmla="*/ 355 w 518"/>
                  <a:gd name="T31" fmla="*/ 98 h 632"/>
                  <a:gd name="T32" fmla="*/ 327 w 518"/>
                  <a:gd name="T33" fmla="*/ 65 h 632"/>
                  <a:gd name="T34" fmla="*/ 294 w 518"/>
                  <a:gd name="T35" fmla="*/ 70 h 632"/>
                  <a:gd name="T36" fmla="*/ 275 w 518"/>
                  <a:gd name="T37" fmla="*/ 46 h 632"/>
                  <a:gd name="T38" fmla="*/ 299 w 518"/>
                  <a:gd name="T39" fmla="*/ 14 h 632"/>
                  <a:gd name="T40" fmla="*/ 341 w 518"/>
                  <a:gd name="T41" fmla="*/ 0 h 632"/>
                  <a:gd name="T42" fmla="*/ 392 w 518"/>
                  <a:gd name="T43" fmla="*/ 14 h 632"/>
                  <a:gd name="T44" fmla="*/ 411 w 518"/>
                  <a:gd name="T45" fmla="*/ 60 h 632"/>
                  <a:gd name="T46" fmla="*/ 406 w 518"/>
                  <a:gd name="T47" fmla="*/ 121 h 632"/>
                  <a:gd name="T48" fmla="*/ 373 w 518"/>
                  <a:gd name="T49" fmla="*/ 144 h 632"/>
                  <a:gd name="T50" fmla="*/ 411 w 518"/>
                  <a:gd name="T51" fmla="*/ 181 h 632"/>
                  <a:gd name="T52" fmla="*/ 457 w 518"/>
                  <a:gd name="T53" fmla="*/ 237 h 632"/>
                  <a:gd name="T54" fmla="*/ 485 w 518"/>
                  <a:gd name="T55" fmla="*/ 339 h 632"/>
                  <a:gd name="T56" fmla="*/ 518 w 518"/>
                  <a:gd name="T57" fmla="*/ 455 h 632"/>
                  <a:gd name="T58" fmla="*/ 518 w 518"/>
                  <a:gd name="T59" fmla="*/ 502 h 632"/>
                  <a:gd name="T60" fmla="*/ 504 w 518"/>
                  <a:gd name="T61" fmla="*/ 511 h 632"/>
                  <a:gd name="T62" fmla="*/ 420 w 518"/>
                  <a:gd name="T63" fmla="*/ 548 h 632"/>
                  <a:gd name="T64" fmla="*/ 322 w 518"/>
                  <a:gd name="T65" fmla="*/ 576 h 632"/>
                  <a:gd name="T66" fmla="*/ 154 w 518"/>
                  <a:gd name="T67" fmla="*/ 599 h 632"/>
                  <a:gd name="T68" fmla="*/ 56 w 518"/>
                  <a:gd name="T69" fmla="*/ 632 h 632"/>
                  <a:gd name="T70" fmla="*/ 14 w 518"/>
                  <a:gd name="T71" fmla="*/ 623 h 632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518"/>
                  <a:gd name="T109" fmla="*/ 0 h 632"/>
                  <a:gd name="T110" fmla="*/ 518 w 518"/>
                  <a:gd name="T111" fmla="*/ 632 h 632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518" h="632">
                    <a:moveTo>
                      <a:pt x="14" y="623"/>
                    </a:moveTo>
                    <a:lnTo>
                      <a:pt x="0" y="595"/>
                    </a:lnTo>
                    <a:lnTo>
                      <a:pt x="9" y="567"/>
                    </a:lnTo>
                    <a:lnTo>
                      <a:pt x="42" y="539"/>
                    </a:lnTo>
                    <a:lnTo>
                      <a:pt x="126" y="525"/>
                    </a:lnTo>
                    <a:lnTo>
                      <a:pt x="233" y="534"/>
                    </a:lnTo>
                    <a:lnTo>
                      <a:pt x="369" y="516"/>
                    </a:lnTo>
                    <a:lnTo>
                      <a:pt x="453" y="474"/>
                    </a:lnTo>
                    <a:lnTo>
                      <a:pt x="471" y="451"/>
                    </a:lnTo>
                    <a:lnTo>
                      <a:pt x="457" y="390"/>
                    </a:lnTo>
                    <a:lnTo>
                      <a:pt x="420" y="256"/>
                    </a:lnTo>
                    <a:lnTo>
                      <a:pt x="364" y="177"/>
                    </a:lnTo>
                    <a:lnTo>
                      <a:pt x="327" y="153"/>
                    </a:lnTo>
                    <a:lnTo>
                      <a:pt x="322" y="130"/>
                    </a:lnTo>
                    <a:lnTo>
                      <a:pt x="341" y="121"/>
                    </a:lnTo>
                    <a:lnTo>
                      <a:pt x="355" y="98"/>
                    </a:lnTo>
                    <a:lnTo>
                      <a:pt x="327" y="65"/>
                    </a:lnTo>
                    <a:lnTo>
                      <a:pt x="294" y="70"/>
                    </a:lnTo>
                    <a:lnTo>
                      <a:pt x="275" y="46"/>
                    </a:lnTo>
                    <a:lnTo>
                      <a:pt x="299" y="14"/>
                    </a:lnTo>
                    <a:lnTo>
                      <a:pt x="341" y="0"/>
                    </a:lnTo>
                    <a:lnTo>
                      <a:pt x="392" y="14"/>
                    </a:lnTo>
                    <a:lnTo>
                      <a:pt x="411" y="60"/>
                    </a:lnTo>
                    <a:lnTo>
                      <a:pt x="406" y="121"/>
                    </a:lnTo>
                    <a:lnTo>
                      <a:pt x="373" y="144"/>
                    </a:lnTo>
                    <a:lnTo>
                      <a:pt x="411" y="181"/>
                    </a:lnTo>
                    <a:lnTo>
                      <a:pt x="457" y="237"/>
                    </a:lnTo>
                    <a:lnTo>
                      <a:pt x="485" y="339"/>
                    </a:lnTo>
                    <a:lnTo>
                      <a:pt x="518" y="455"/>
                    </a:lnTo>
                    <a:lnTo>
                      <a:pt x="518" y="502"/>
                    </a:lnTo>
                    <a:lnTo>
                      <a:pt x="504" y="511"/>
                    </a:lnTo>
                    <a:lnTo>
                      <a:pt x="420" y="548"/>
                    </a:lnTo>
                    <a:lnTo>
                      <a:pt x="322" y="576"/>
                    </a:lnTo>
                    <a:lnTo>
                      <a:pt x="154" y="599"/>
                    </a:lnTo>
                    <a:lnTo>
                      <a:pt x="56" y="632"/>
                    </a:lnTo>
                    <a:lnTo>
                      <a:pt x="14" y="623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990" name="Freeform 15"/>
              <p:cNvSpPr>
                <a:spLocks/>
              </p:cNvSpPr>
              <p:nvPr/>
            </p:nvSpPr>
            <p:spPr bwMode="auto">
              <a:xfrm>
                <a:off x="3189" y="2046"/>
                <a:ext cx="47" cy="86"/>
              </a:xfrm>
              <a:custGeom>
                <a:avLst/>
                <a:gdLst>
                  <a:gd name="T0" fmla="*/ 10 w 47"/>
                  <a:gd name="T1" fmla="*/ 32 h 86"/>
                  <a:gd name="T2" fmla="*/ 28 w 47"/>
                  <a:gd name="T3" fmla="*/ 75 h 86"/>
                  <a:gd name="T4" fmla="*/ 35 w 47"/>
                  <a:gd name="T5" fmla="*/ 86 h 86"/>
                  <a:gd name="T6" fmla="*/ 43 w 47"/>
                  <a:gd name="T7" fmla="*/ 85 h 86"/>
                  <a:gd name="T8" fmla="*/ 47 w 47"/>
                  <a:gd name="T9" fmla="*/ 73 h 86"/>
                  <a:gd name="T10" fmla="*/ 1 w 47"/>
                  <a:gd name="T11" fmla="*/ 0 h 86"/>
                  <a:gd name="T12" fmla="*/ 0 w 47"/>
                  <a:gd name="T13" fmla="*/ 15 h 86"/>
                  <a:gd name="T14" fmla="*/ 10 w 47"/>
                  <a:gd name="T15" fmla="*/ 32 h 8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7"/>
                  <a:gd name="T25" fmla="*/ 0 h 86"/>
                  <a:gd name="T26" fmla="*/ 47 w 47"/>
                  <a:gd name="T27" fmla="*/ 86 h 8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7" h="86">
                    <a:moveTo>
                      <a:pt x="10" y="32"/>
                    </a:moveTo>
                    <a:lnTo>
                      <a:pt x="28" y="75"/>
                    </a:lnTo>
                    <a:lnTo>
                      <a:pt x="35" y="86"/>
                    </a:lnTo>
                    <a:lnTo>
                      <a:pt x="43" y="85"/>
                    </a:lnTo>
                    <a:lnTo>
                      <a:pt x="47" y="73"/>
                    </a:lnTo>
                    <a:lnTo>
                      <a:pt x="1" y="0"/>
                    </a:lnTo>
                    <a:lnTo>
                      <a:pt x="0" y="15"/>
                    </a:lnTo>
                    <a:lnTo>
                      <a:pt x="10" y="3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991" name="Freeform 16"/>
              <p:cNvSpPr>
                <a:spLocks/>
              </p:cNvSpPr>
              <p:nvPr/>
            </p:nvSpPr>
            <p:spPr bwMode="auto">
              <a:xfrm>
                <a:off x="3142" y="1561"/>
                <a:ext cx="551" cy="452"/>
              </a:xfrm>
              <a:custGeom>
                <a:avLst/>
                <a:gdLst>
                  <a:gd name="T0" fmla="*/ 93 w 551"/>
                  <a:gd name="T1" fmla="*/ 345 h 452"/>
                  <a:gd name="T2" fmla="*/ 0 w 551"/>
                  <a:gd name="T3" fmla="*/ 373 h 452"/>
                  <a:gd name="T4" fmla="*/ 9 w 551"/>
                  <a:gd name="T5" fmla="*/ 410 h 452"/>
                  <a:gd name="T6" fmla="*/ 140 w 551"/>
                  <a:gd name="T7" fmla="*/ 345 h 452"/>
                  <a:gd name="T8" fmla="*/ 9 w 551"/>
                  <a:gd name="T9" fmla="*/ 429 h 452"/>
                  <a:gd name="T10" fmla="*/ 23 w 551"/>
                  <a:gd name="T11" fmla="*/ 452 h 452"/>
                  <a:gd name="T12" fmla="*/ 121 w 551"/>
                  <a:gd name="T13" fmla="*/ 382 h 452"/>
                  <a:gd name="T14" fmla="*/ 196 w 551"/>
                  <a:gd name="T15" fmla="*/ 345 h 452"/>
                  <a:gd name="T16" fmla="*/ 313 w 551"/>
                  <a:gd name="T17" fmla="*/ 312 h 452"/>
                  <a:gd name="T18" fmla="*/ 434 w 551"/>
                  <a:gd name="T19" fmla="*/ 312 h 452"/>
                  <a:gd name="T20" fmla="*/ 546 w 551"/>
                  <a:gd name="T21" fmla="*/ 308 h 452"/>
                  <a:gd name="T22" fmla="*/ 551 w 551"/>
                  <a:gd name="T23" fmla="*/ 275 h 452"/>
                  <a:gd name="T24" fmla="*/ 430 w 551"/>
                  <a:gd name="T25" fmla="*/ 284 h 452"/>
                  <a:gd name="T26" fmla="*/ 313 w 551"/>
                  <a:gd name="T27" fmla="*/ 294 h 452"/>
                  <a:gd name="T28" fmla="*/ 196 w 551"/>
                  <a:gd name="T29" fmla="*/ 322 h 452"/>
                  <a:gd name="T30" fmla="*/ 177 w 551"/>
                  <a:gd name="T31" fmla="*/ 326 h 452"/>
                  <a:gd name="T32" fmla="*/ 313 w 551"/>
                  <a:gd name="T33" fmla="*/ 261 h 452"/>
                  <a:gd name="T34" fmla="*/ 448 w 551"/>
                  <a:gd name="T35" fmla="*/ 172 h 452"/>
                  <a:gd name="T36" fmla="*/ 453 w 551"/>
                  <a:gd name="T37" fmla="*/ 140 h 452"/>
                  <a:gd name="T38" fmla="*/ 350 w 551"/>
                  <a:gd name="T39" fmla="*/ 210 h 452"/>
                  <a:gd name="T40" fmla="*/ 224 w 551"/>
                  <a:gd name="T41" fmla="*/ 284 h 452"/>
                  <a:gd name="T42" fmla="*/ 168 w 551"/>
                  <a:gd name="T43" fmla="*/ 303 h 452"/>
                  <a:gd name="T44" fmla="*/ 271 w 551"/>
                  <a:gd name="T45" fmla="*/ 224 h 452"/>
                  <a:gd name="T46" fmla="*/ 332 w 551"/>
                  <a:gd name="T47" fmla="*/ 135 h 452"/>
                  <a:gd name="T48" fmla="*/ 360 w 551"/>
                  <a:gd name="T49" fmla="*/ 47 h 452"/>
                  <a:gd name="T50" fmla="*/ 332 w 551"/>
                  <a:gd name="T51" fmla="*/ 0 h 452"/>
                  <a:gd name="T52" fmla="*/ 318 w 551"/>
                  <a:gd name="T53" fmla="*/ 103 h 452"/>
                  <a:gd name="T54" fmla="*/ 266 w 551"/>
                  <a:gd name="T55" fmla="*/ 196 h 452"/>
                  <a:gd name="T56" fmla="*/ 191 w 551"/>
                  <a:gd name="T57" fmla="*/ 256 h 452"/>
                  <a:gd name="T58" fmla="*/ 93 w 551"/>
                  <a:gd name="T59" fmla="*/ 345 h 452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551"/>
                  <a:gd name="T91" fmla="*/ 0 h 452"/>
                  <a:gd name="T92" fmla="*/ 551 w 551"/>
                  <a:gd name="T93" fmla="*/ 452 h 452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551" h="452">
                    <a:moveTo>
                      <a:pt x="93" y="345"/>
                    </a:moveTo>
                    <a:lnTo>
                      <a:pt x="0" y="373"/>
                    </a:lnTo>
                    <a:lnTo>
                      <a:pt x="9" y="410"/>
                    </a:lnTo>
                    <a:lnTo>
                      <a:pt x="140" y="345"/>
                    </a:lnTo>
                    <a:lnTo>
                      <a:pt x="9" y="429"/>
                    </a:lnTo>
                    <a:lnTo>
                      <a:pt x="23" y="452"/>
                    </a:lnTo>
                    <a:lnTo>
                      <a:pt x="121" y="382"/>
                    </a:lnTo>
                    <a:lnTo>
                      <a:pt x="196" y="345"/>
                    </a:lnTo>
                    <a:lnTo>
                      <a:pt x="313" y="312"/>
                    </a:lnTo>
                    <a:lnTo>
                      <a:pt x="434" y="312"/>
                    </a:lnTo>
                    <a:lnTo>
                      <a:pt x="546" y="308"/>
                    </a:lnTo>
                    <a:lnTo>
                      <a:pt x="551" y="275"/>
                    </a:lnTo>
                    <a:lnTo>
                      <a:pt x="430" y="284"/>
                    </a:lnTo>
                    <a:lnTo>
                      <a:pt x="313" y="294"/>
                    </a:lnTo>
                    <a:lnTo>
                      <a:pt x="196" y="322"/>
                    </a:lnTo>
                    <a:lnTo>
                      <a:pt x="177" y="326"/>
                    </a:lnTo>
                    <a:lnTo>
                      <a:pt x="313" y="261"/>
                    </a:lnTo>
                    <a:lnTo>
                      <a:pt x="448" y="172"/>
                    </a:lnTo>
                    <a:lnTo>
                      <a:pt x="453" y="140"/>
                    </a:lnTo>
                    <a:lnTo>
                      <a:pt x="350" y="210"/>
                    </a:lnTo>
                    <a:lnTo>
                      <a:pt x="224" y="284"/>
                    </a:lnTo>
                    <a:lnTo>
                      <a:pt x="168" y="303"/>
                    </a:lnTo>
                    <a:lnTo>
                      <a:pt x="271" y="224"/>
                    </a:lnTo>
                    <a:lnTo>
                      <a:pt x="332" y="135"/>
                    </a:lnTo>
                    <a:lnTo>
                      <a:pt x="360" y="47"/>
                    </a:lnTo>
                    <a:lnTo>
                      <a:pt x="332" y="0"/>
                    </a:lnTo>
                    <a:lnTo>
                      <a:pt x="318" y="103"/>
                    </a:lnTo>
                    <a:lnTo>
                      <a:pt x="266" y="196"/>
                    </a:lnTo>
                    <a:lnTo>
                      <a:pt x="191" y="256"/>
                    </a:lnTo>
                    <a:lnTo>
                      <a:pt x="93" y="345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992" name="Freeform 17"/>
              <p:cNvSpPr>
                <a:spLocks/>
              </p:cNvSpPr>
              <p:nvPr/>
            </p:nvSpPr>
            <p:spPr bwMode="auto">
              <a:xfrm>
                <a:off x="3135" y="2056"/>
                <a:ext cx="31" cy="92"/>
              </a:xfrm>
              <a:custGeom>
                <a:avLst/>
                <a:gdLst>
                  <a:gd name="T0" fmla="*/ 16 w 31"/>
                  <a:gd name="T1" fmla="*/ 32 h 92"/>
                  <a:gd name="T2" fmla="*/ 6 w 31"/>
                  <a:gd name="T3" fmla="*/ 77 h 92"/>
                  <a:gd name="T4" fmla="*/ 0 w 31"/>
                  <a:gd name="T5" fmla="*/ 87 h 92"/>
                  <a:gd name="T6" fmla="*/ 9 w 31"/>
                  <a:gd name="T7" fmla="*/ 92 h 92"/>
                  <a:gd name="T8" fmla="*/ 22 w 31"/>
                  <a:gd name="T9" fmla="*/ 85 h 92"/>
                  <a:gd name="T10" fmla="*/ 31 w 31"/>
                  <a:gd name="T11" fmla="*/ 0 h 92"/>
                  <a:gd name="T12" fmla="*/ 19 w 31"/>
                  <a:gd name="T13" fmla="*/ 12 h 92"/>
                  <a:gd name="T14" fmla="*/ 16 w 31"/>
                  <a:gd name="T15" fmla="*/ 32 h 9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1"/>
                  <a:gd name="T25" fmla="*/ 0 h 92"/>
                  <a:gd name="T26" fmla="*/ 31 w 31"/>
                  <a:gd name="T27" fmla="*/ 92 h 9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1" h="92">
                    <a:moveTo>
                      <a:pt x="16" y="32"/>
                    </a:moveTo>
                    <a:lnTo>
                      <a:pt x="6" y="77"/>
                    </a:lnTo>
                    <a:lnTo>
                      <a:pt x="0" y="87"/>
                    </a:lnTo>
                    <a:lnTo>
                      <a:pt x="9" y="92"/>
                    </a:lnTo>
                    <a:lnTo>
                      <a:pt x="22" y="85"/>
                    </a:lnTo>
                    <a:lnTo>
                      <a:pt x="31" y="0"/>
                    </a:lnTo>
                    <a:lnTo>
                      <a:pt x="19" y="12"/>
                    </a:lnTo>
                    <a:lnTo>
                      <a:pt x="16" y="3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993" name="Freeform 18"/>
              <p:cNvSpPr>
                <a:spLocks/>
              </p:cNvSpPr>
              <p:nvPr/>
            </p:nvSpPr>
            <p:spPr bwMode="auto">
              <a:xfrm>
                <a:off x="3098" y="1812"/>
                <a:ext cx="27" cy="92"/>
              </a:xfrm>
              <a:custGeom>
                <a:avLst/>
                <a:gdLst>
                  <a:gd name="T0" fmla="*/ 17 w 27"/>
                  <a:gd name="T1" fmla="*/ 62 h 92"/>
                  <a:gd name="T2" fmla="*/ 7 w 27"/>
                  <a:gd name="T3" fmla="*/ 17 h 92"/>
                  <a:gd name="T4" fmla="*/ 0 w 27"/>
                  <a:gd name="T5" fmla="*/ 5 h 92"/>
                  <a:gd name="T6" fmla="*/ 14 w 27"/>
                  <a:gd name="T7" fmla="*/ 0 h 92"/>
                  <a:gd name="T8" fmla="*/ 27 w 27"/>
                  <a:gd name="T9" fmla="*/ 7 h 92"/>
                  <a:gd name="T10" fmla="*/ 24 w 27"/>
                  <a:gd name="T11" fmla="*/ 92 h 92"/>
                  <a:gd name="T12" fmla="*/ 14 w 27"/>
                  <a:gd name="T13" fmla="*/ 80 h 92"/>
                  <a:gd name="T14" fmla="*/ 17 w 27"/>
                  <a:gd name="T15" fmla="*/ 62 h 9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7"/>
                  <a:gd name="T25" fmla="*/ 0 h 92"/>
                  <a:gd name="T26" fmla="*/ 27 w 27"/>
                  <a:gd name="T27" fmla="*/ 92 h 9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7" h="92">
                    <a:moveTo>
                      <a:pt x="17" y="62"/>
                    </a:moveTo>
                    <a:lnTo>
                      <a:pt x="7" y="17"/>
                    </a:lnTo>
                    <a:lnTo>
                      <a:pt x="0" y="5"/>
                    </a:lnTo>
                    <a:lnTo>
                      <a:pt x="14" y="0"/>
                    </a:lnTo>
                    <a:lnTo>
                      <a:pt x="27" y="7"/>
                    </a:lnTo>
                    <a:lnTo>
                      <a:pt x="24" y="92"/>
                    </a:lnTo>
                    <a:lnTo>
                      <a:pt x="14" y="80"/>
                    </a:lnTo>
                    <a:lnTo>
                      <a:pt x="17" y="6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994" name="Freeform 19"/>
              <p:cNvSpPr>
                <a:spLocks/>
              </p:cNvSpPr>
              <p:nvPr/>
            </p:nvSpPr>
            <p:spPr bwMode="auto">
              <a:xfrm>
                <a:off x="3038" y="1831"/>
                <a:ext cx="66" cy="73"/>
              </a:xfrm>
              <a:custGeom>
                <a:avLst/>
                <a:gdLst>
                  <a:gd name="T0" fmla="*/ 40 w 66"/>
                  <a:gd name="T1" fmla="*/ 50 h 73"/>
                  <a:gd name="T2" fmla="*/ 8 w 66"/>
                  <a:gd name="T3" fmla="*/ 15 h 73"/>
                  <a:gd name="T4" fmla="*/ 0 w 66"/>
                  <a:gd name="T5" fmla="*/ 8 h 73"/>
                  <a:gd name="T6" fmla="*/ 3 w 66"/>
                  <a:gd name="T7" fmla="*/ 0 h 73"/>
                  <a:gd name="T8" fmla="*/ 18 w 66"/>
                  <a:gd name="T9" fmla="*/ 3 h 73"/>
                  <a:gd name="T10" fmla="*/ 66 w 66"/>
                  <a:gd name="T11" fmla="*/ 73 h 73"/>
                  <a:gd name="T12" fmla="*/ 53 w 66"/>
                  <a:gd name="T13" fmla="*/ 68 h 73"/>
                  <a:gd name="T14" fmla="*/ 40 w 66"/>
                  <a:gd name="T15" fmla="*/ 50 h 7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66"/>
                  <a:gd name="T25" fmla="*/ 0 h 73"/>
                  <a:gd name="T26" fmla="*/ 66 w 66"/>
                  <a:gd name="T27" fmla="*/ 73 h 73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66" h="73">
                    <a:moveTo>
                      <a:pt x="40" y="50"/>
                    </a:moveTo>
                    <a:lnTo>
                      <a:pt x="8" y="15"/>
                    </a:lnTo>
                    <a:lnTo>
                      <a:pt x="0" y="8"/>
                    </a:lnTo>
                    <a:lnTo>
                      <a:pt x="3" y="0"/>
                    </a:lnTo>
                    <a:lnTo>
                      <a:pt x="18" y="3"/>
                    </a:lnTo>
                    <a:lnTo>
                      <a:pt x="66" y="73"/>
                    </a:lnTo>
                    <a:lnTo>
                      <a:pt x="53" y="68"/>
                    </a:lnTo>
                    <a:lnTo>
                      <a:pt x="40" y="50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995" name="Freeform 20"/>
              <p:cNvSpPr>
                <a:spLocks/>
              </p:cNvSpPr>
              <p:nvPr/>
            </p:nvSpPr>
            <p:spPr bwMode="auto">
              <a:xfrm>
                <a:off x="2440" y="1819"/>
                <a:ext cx="421" cy="670"/>
              </a:xfrm>
              <a:custGeom>
                <a:avLst/>
                <a:gdLst>
                  <a:gd name="T0" fmla="*/ 64 w 421"/>
                  <a:gd name="T1" fmla="*/ 299 h 670"/>
                  <a:gd name="T2" fmla="*/ 191 w 421"/>
                  <a:gd name="T3" fmla="*/ 378 h 670"/>
                  <a:gd name="T4" fmla="*/ 308 w 421"/>
                  <a:gd name="T5" fmla="*/ 468 h 670"/>
                  <a:gd name="T6" fmla="*/ 393 w 421"/>
                  <a:gd name="T7" fmla="*/ 563 h 670"/>
                  <a:gd name="T8" fmla="*/ 421 w 421"/>
                  <a:gd name="T9" fmla="*/ 607 h 670"/>
                  <a:gd name="T10" fmla="*/ 414 w 421"/>
                  <a:gd name="T11" fmla="*/ 649 h 670"/>
                  <a:gd name="T12" fmla="*/ 386 w 421"/>
                  <a:gd name="T13" fmla="*/ 670 h 670"/>
                  <a:gd name="T14" fmla="*/ 332 w 421"/>
                  <a:gd name="T15" fmla="*/ 670 h 670"/>
                  <a:gd name="T16" fmla="*/ 294 w 421"/>
                  <a:gd name="T17" fmla="*/ 591 h 670"/>
                  <a:gd name="T18" fmla="*/ 233 w 421"/>
                  <a:gd name="T19" fmla="*/ 503 h 670"/>
                  <a:gd name="T20" fmla="*/ 148 w 421"/>
                  <a:gd name="T21" fmla="*/ 427 h 670"/>
                  <a:gd name="T22" fmla="*/ 61 w 421"/>
                  <a:gd name="T23" fmla="*/ 348 h 670"/>
                  <a:gd name="T24" fmla="*/ 5 w 421"/>
                  <a:gd name="T25" fmla="*/ 313 h 670"/>
                  <a:gd name="T26" fmla="*/ 0 w 421"/>
                  <a:gd name="T27" fmla="*/ 287 h 670"/>
                  <a:gd name="T28" fmla="*/ 28 w 421"/>
                  <a:gd name="T29" fmla="*/ 230 h 670"/>
                  <a:gd name="T30" fmla="*/ 96 w 421"/>
                  <a:gd name="T31" fmla="*/ 155 h 670"/>
                  <a:gd name="T32" fmla="*/ 202 w 421"/>
                  <a:gd name="T33" fmla="*/ 104 h 670"/>
                  <a:gd name="T34" fmla="*/ 289 w 421"/>
                  <a:gd name="T35" fmla="*/ 83 h 670"/>
                  <a:gd name="T36" fmla="*/ 289 w 421"/>
                  <a:gd name="T37" fmla="*/ 37 h 670"/>
                  <a:gd name="T38" fmla="*/ 346 w 421"/>
                  <a:gd name="T39" fmla="*/ 0 h 670"/>
                  <a:gd name="T40" fmla="*/ 395 w 421"/>
                  <a:gd name="T41" fmla="*/ 0 h 670"/>
                  <a:gd name="T42" fmla="*/ 402 w 421"/>
                  <a:gd name="T43" fmla="*/ 21 h 670"/>
                  <a:gd name="T44" fmla="*/ 381 w 421"/>
                  <a:gd name="T45" fmla="*/ 42 h 670"/>
                  <a:gd name="T46" fmla="*/ 346 w 421"/>
                  <a:gd name="T47" fmla="*/ 42 h 670"/>
                  <a:gd name="T48" fmla="*/ 332 w 421"/>
                  <a:gd name="T49" fmla="*/ 72 h 670"/>
                  <a:gd name="T50" fmla="*/ 329 w 421"/>
                  <a:gd name="T51" fmla="*/ 121 h 670"/>
                  <a:gd name="T52" fmla="*/ 303 w 421"/>
                  <a:gd name="T53" fmla="*/ 121 h 670"/>
                  <a:gd name="T54" fmla="*/ 273 w 421"/>
                  <a:gd name="T55" fmla="*/ 118 h 670"/>
                  <a:gd name="T56" fmla="*/ 202 w 421"/>
                  <a:gd name="T57" fmla="*/ 141 h 670"/>
                  <a:gd name="T58" fmla="*/ 132 w 421"/>
                  <a:gd name="T59" fmla="*/ 183 h 670"/>
                  <a:gd name="T60" fmla="*/ 82 w 421"/>
                  <a:gd name="T61" fmla="*/ 239 h 670"/>
                  <a:gd name="T62" fmla="*/ 64 w 421"/>
                  <a:gd name="T63" fmla="*/ 299 h 670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421"/>
                  <a:gd name="T97" fmla="*/ 0 h 670"/>
                  <a:gd name="T98" fmla="*/ 421 w 421"/>
                  <a:gd name="T99" fmla="*/ 670 h 670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421" h="670">
                    <a:moveTo>
                      <a:pt x="64" y="299"/>
                    </a:moveTo>
                    <a:lnTo>
                      <a:pt x="191" y="378"/>
                    </a:lnTo>
                    <a:lnTo>
                      <a:pt x="308" y="468"/>
                    </a:lnTo>
                    <a:lnTo>
                      <a:pt x="393" y="563"/>
                    </a:lnTo>
                    <a:lnTo>
                      <a:pt x="421" y="607"/>
                    </a:lnTo>
                    <a:lnTo>
                      <a:pt x="414" y="649"/>
                    </a:lnTo>
                    <a:lnTo>
                      <a:pt x="386" y="670"/>
                    </a:lnTo>
                    <a:lnTo>
                      <a:pt x="332" y="670"/>
                    </a:lnTo>
                    <a:lnTo>
                      <a:pt x="294" y="591"/>
                    </a:lnTo>
                    <a:lnTo>
                      <a:pt x="233" y="503"/>
                    </a:lnTo>
                    <a:lnTo>
                      <a:pt x="148" y="427"/>
                    </a:lnTo>
                    <a:lnTo>
                      <a:pt x="61" y="348"/>
                    </a:lnTo>
                    <a:lnTo>
                      <a:pt x="5" y="313"/>
                    </a:lnTo>
                    <a:lnTo>
                      <a:pt x="0" y="287"/>
                    </a:lnTo>
                    <a:lnTo>
                      <a:pt x="28" y="230"/>
                    </a:lnTo>
                    <a:lnTo>
                      <a:pt x="96" y="155"/>
                    </a:lnTo>
                    <a:lnTo>
                      <a:pt x="202" y="104"/>
                    </a:lnTo>
                    <a:lnTo>
                      <a:pt x="289" y="83"/>
                    </a:lnTo>
                    <a:lnTo>
                      <a:pt x="289" y="37"/>
                    </a:lnTo>
                    <a:lnTo>
                      <a:pt x="346" y="0"/>
                    </a:lnTo>
                    <a:lnTo>
                      <a:pt x="395" y="0"/>
                    </a:lnTo>
                    <a:lnTo>
                      <a:pt x="402" y="21"/>
                    </a:lnTo>
                    <a:lnTo>
                      <a:pt x="381" y="42"/>
                    </a:lnTo>
                    <a:lnTo>
                      <a:pt x="346" y="42"/>
                    </a:lnTo>
                    <a:lnTo>
                      <a:pt x="332" y="72"/>
                    </a:lnTo>
                    <a:lnTo>
                      <a:pt x="329" y="121"/>
                    </a:lnTo>
                    <a:lnTo>
                      <a:pt x="303" y="121"/>
                    </a:lnTo>
                    <a:lnTo>
                      <a:pt x="273" y="118"/>
                    </a:lnTo>
                    <a:lnTo>
                      <a:pt x="202" y="141"/>
                    </a:lnTo>
                    <a:lnTo>
                      <a:pt x="132" y="183"/>
                    </a:lnTo>
                    <a:lnTo>
                      <a:pt x="82" y="239"/>
                    </a:lnTo>
                    <a:lnTo>
                      <a:pt x="64" y="299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996" name="Freeform 21"/>
              <p:cNvSpPr>
                <a:spLocks/>
              </p:cNvSpPr>
              <p:nvPr/>
            </p:nvSpPr>
            <p:spPr bwMode="auto">
              <a:xfrm>
                <a:off x="2500" y="1551"/>
                <a:ext cx="346" cy="396"/>
              </a:xfrm>
              <a:custGeom>
                <a:avLst/>
                <a:gdLst>
                  <a:gd name="T0" fmla="*/ 292 w 346"/>
                  <a:gd name="T1" fmla="*/ 288 h 396"/>
                  <a:gd name="T2" fmla="*/ 346 w 346"/>
                  <a:gd name="T3" fmla="*/ 340 h 396"/>
                  <a:gd name="T4" fmla="*/ 334 w 346"/>
                  <a:gd name="T5" fmla="*/ 359 h 396"/>
                  <a:gd name="T6" fmla="*/ 278 w 346"/>
                  <a:gd name="T7" fmla="*/ 312 h 396"/>
                  <a:gd name="T8" fmla="*/ 271 w 346"/>
                  <a:gd name="T9" fmla="*/ 316 h 396"/>
                  <a:gd name="T10" fmla="*/ 318 w 346"/>
                  <a:gd name="T11" fmla="*/ 375 h 396"/>
                  <a:gd name="T12" fmla="*/ 304 w 346"/>
                  <a:gd name="T13" fmla="*/ 396 h 396"/>
                  <a:gd name="T14" fmla="*/ 254 w 346"/>
                  <a:gd name="T15" fmla="*/ 333 h 396"/>
                  <a:gd name="T16" fmla="*/ 214 w 346"/>
                  <a:gd name="T17" fmla="*/ 309 h 396"/>
                  <a:gd name="T18" fmla="*/ 108 w 346"/>
                  <a:gd name="T19" fmla="*/ 260 h 396"/>
                  <a:gd name="T20" fmla="*/ 52 w 346"/>
                  <a:gd name="T21" fmla="*/ 246 h 396"/>
                  <a:gd name="T22" fmla="*/ 49 w 346"/>
                  <a:gd name="T23" fmla="*/ 218 h 396"/>
                  <a:gd name="T24" fmla="*/ 141 w 346"/>
                  <a:gd name="T25" fmla="*/ 241 h 396"/>
                  <a:gd name="T26" fmla="*/ 221 w 346"/>
                  <a:gd name="T27" fmla="*/ 281 h 396"/>
                  <a:gd name="T28" fmla="*/ 247 w 346"/>
                  <a:gd name="T29" fmla="*/ 302 h 396"/>
                  <a:gd name="T30" fmla="*/ 179 w 346"/>
                  <a:gd name="T31" fmla="*/ 232 h 396"/>
                  <a:gd name="T32" fmla="*/ 64 w 346"/>
                  <a:gd name="T33" fmla="*/ 162 h 396"/>
                  <a:gd name="T34" fmla="*/ 0 w 346"/>
                  <a:gd name="T35" fmla="*/ 129 h 396"/>
                  <a:gd name="T36" fmla="*/ 7 w 346"/>
                  <a:gd name="T37" fmla="*/ 108 h 396"/>
                  <a:gd name="T38" fmla="*/ 56 w 346"/>
                  <a:gd name="T39" fmla="*/ 129 h 396"/>
                  <a:gd name="T40" fmla="*/ 148 w 346"/>
                  <a:gd name="T41" fmla="*/ 183 h 396"/>
                  <a:gd name="T42" fmla="*/ 219 w 346"/>
                  <a:gd name="T43" fmla="*/ 232 h 396"/>
                  <a:gd name="T44" fmla="*/ 268 w 346"/>
                  <a:gd name="T45" fmla="*/ 284 h 396"/>
                  <a:gd name="T46" fmla="*/ 193 w 346"/>
                  <a:gd name="T47" fmla="*/ 176 h 396"/>
                  <a:gd name="T48" fmla="*/ 141 w 346"/>
                  <a:gd name="T49" fmla="*/ 84 h 396"/>
                  <a:gd name="T50" fmla="*/ 122 w 346"/>
                  <a:gd name="T51" fmla="*/ 0 h 396"/>
                  <a:gd name="T52" fmla="*/ 148 w 346"/>
                  <a:gd name="T53" fmla="*/ 0 h 396"/>
                  <a:gd name="T54" fmla="*/ 165 w 346"/>
                  <a:gd name="T55" fmla="*/ 73 h 396"/>
                  <a:gd name="T56" fmla="*/ 226 w 346"/>
                  <a:gd name="T57" fmla="*/ 178 h 396"/>
                  <a:gd name="T58" fmla="*/ 268 w 346"/>
                  <a:gd name="T59" fmla="*/ 246 h 396"/>
                  <a:gd name="T60" fmla="*/ 292 w 346"/>
                  <a:gd name="T61" fmla="*/ 288 h 39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346"/>
                  <a:gd name="T94" fmla="*/ 0 h 396"/>
                  <a:gd name="T95" fmla="*/ 346 w 346"/>
                  <a:gd name="T96" fmla="*/ 396 h 39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346" h="396">
                    <a:moveTo>
                      <a:pt x="292" y="288"/>
                    </a:moveTo>
                    <a:lnTo>
                      <a:pt x="346" y="340"/>
                    </a:lnTo>
                    <a:lnTo>
                      <a:pt x="334" y="359"/>
                    </a:lnTo>
                    <a:lnTo>
                      <a:pt x="278" y="312"/>
                    </a:lnTo>
                    <a:lnTo>
                      <a:pt x="271" y="316"/>
                    </a:lnTo>
                    <a:lnTo>
                      <a:pt x="318" y="375"/>
                    </a:lnTo>
                    <a:lnTo>
                      <a:pt x="304" y="396"/>
                    </a:lnTo>
                    <a:lnTo>
                      <a:pt x="254" y="333"/>
                    </a:lnTo>
                    <a:lnTo>
                      <a:pt x="214" y="309"/>
                    </a:lnTo>
                    <a:lnTo>
                      <a:pt x="108" y="260"/>
                    </a:lnTo>
                    <a:lnTo>
                      <a:pt x="52" y="246"/>
                    </a:lnTo>
                    <a:lnTo>
                      <a:pt x="49" y="218"/>
                    </a:lnTo>
                    <a:lnTo>
                      <a:pt x="141" y="241"/>
                    </a:lnTo>
                    <a:lnTo>
                      <a:pt x="221" y="281"/>
                    </a:lnTo>
                    <a:lnTo>
                      <a:pt x="247" y="302"/>
                    </a:lnTo>
                    <a:lnTo>
                      <a:pt x="179" y="232"/>
                    </a:lnTo>
                    <a:lnTo>
                      <a:pt x="64" y="162"/>
                    </a:lnTo>
                    <a:lnTo>
                      <a:pt x="0" y="129"/>
                    </a:lnTo>
                    <a:lnTo>
                      <a:pt x="7" y="108"/>
                    </a:lnTo>
                    <a:lnTo>
                      <a:pt x="56" y="129"/>
                    </a:lnTo>
                    <a:lnTo>
                      <a:pt x="148" y="183"/>
                    </a:lnTo>
                    <a:lnTo>
                      <a:pt x="219" y="232"/>
                    </a:lnTo>
                    <a:lnTo>
                      <a:pt x="268" y="284"/>
                    </a:lnTo>
                    <a:lnTo>
                      <a:pt x="193" y="176"/>
                    </a:lnTo>
                    <a:lnTo>
                      <a:pt x="141" y="84"/>
                    </a:lnTo>
                    <a:lnTo>
                      <a:pt x="122" y="0"/>
                    </a:lnTo>
                    <a:lnTo>
                      <a:pt x="148" y="0"/>
                    </a:lnTo>
                    <a:lnTo>
                      <a:pt x="165" y="73"/>
                    </a:lnTo>
                    <a:lnTo>
                      <a:pt x="226" y="178"/>
                    </a:lnTo>
                    <a:lnTo>
                      <a:pt x="268" y="246"/>
                    </a:lnTo>
                    <a:lnTo>
                      <a:pt x="292" y="288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997" name="Freeform 22"/>
              <p:cNvSpPr>
                <a:spLocks/>
              </p:cNvSpPr>
              <p:nvPr/>
            </p:nvSpPr>
            <p:spPr bwMode="auto">
              <a:xfrm>
                <a:off x="2880" y="1821"/>
                <a:ext cx="67" cy="75"/>
              </a:xfrm>
              <a:custGeom>
                <a:avLst/>
                <a:gdLst>
                  <a:gd name="T0" fmla="*/ 21 w 67"/>
                  <a:gd name="T1" fmla="*/ 52 h 75"/>
                  <a:gd name="T2" fmla="*/ 49 w 67"/>
                  <a:gd name="T3" fmla="*/ 16 h 75"/>
                  <a:gd name="T4" fmla="*/ 54 w 67"/>
                  <a:gd name="T5" fmla="*/ 0 h 75"/>
                  <a:gd name="T6" fmla="*/ 64 w 67"/>
                  <a:gd name="T7" fmla="*/ 5 h 75"/>
                  <a:gd name="T8" fmla="*/ 67 w 67"/>
                  <a:gd name="T9" fmla="*/ 18 h 75"/>
                  <a:gd name="T10" fmla="*/ 0 w 67"/>
                  <a:gd name="T11" fmla="*/ 75 h 75"/>
                  <a:gd name="T12" fmla="*/ 5 w 67"/>
                  <a:gd name="T13" fmla="*/ 59 h 75"/>
                  <a:gd name="T14" fmla="*/ 21 w 67"/>
                  <a:gd name="T15" fmla="*/ 52 h 7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67"/>
                  <a:gd name="T25" fmla="*/ 0 h 75"/>
                  <a:gd name="T26" fmla="*/ 67 w 67"/>
                  <a:gd name="T27" fmla="*/ 75 h 75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67" h="75">
                    <a:moveTo>
                      <a:pt x="21" y="52"/>
                    </a:moveTo>
                    <a:lnTo>
                      <a:pt x="49" y="16"/>
                    </a:lnTo>
                    <a:lnTo>
                      <a:pt x="54" y="0"/>
                    </a:lnTo>
                    <a:lnTo>
                      <a:pt x="64" y="5"/>
                    </a:lnTo>
                    <a:lnTo>
                      <a:pt x="67" y="18"/>
                    </a:lnTo>
                    <a:lnTo>
                      <a:pt x="0" y="75"/>
                    </a:lnTo>
                    <a:lnTo>
                      <a:pt x="5" y="59"/>
                    </a:lnTo>
                    <a:lnTo>
                      <a:pt x="21" y="5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998" name="Freeform 23"/>
              <p:cNvSpPr>
                <a:spLocks/>
              </p:cNvSpPr>
              <p:nvPr/>
            </p:nvSpPr>
            <p:spPr bwMode="auto">
              <a:xfrm>
                <a:off x="2857" y="1782"/>
                <a:ext cx="41" cy="89"/>
              </a:xfrm>
              <a:custGeom>
                <a:avLst/>
                <a:gdLst>
                  <a:gd name="T0" fmla="*/ 15 w 41"/>
                  <a:gd name="T1" fmla="*/ 59 h 89"/>
                  <a:gd name="T2" fmla="*/ 21 w 41"/>
                  <a:gd name="T3" fmla="*/ 17 h 89"/>
                  <a:gd name="T4" fmla="*/ 18 w 41"/>
                  <a:gd name="T5" fmla="*/ 2 h 89"/>
                  <a:gd name="T6" fmla="*/ 32 w 41"/>
                  <a:gd name="T7" fmla="*/ 0 h 89"/>
                  <a:gd name="T8" fmla="*/ 41 w 41"/>
                  <a:gd name="T9" fmla="*/ 12 h 89"/>
                  <a:gd name="T10" fmla="*/ 6 w 41"/>
                  <a:gd name="T11" fmla="*/ 89 h 89"/>
                  <a:gd name="T12" fmla="*/ 0 w 41"/>
                  <a:gd name="T13" fmla="*/ 74 h 89"/>
                  <a:gd name="T14" fmla="*/ 15 w 41"/>
                  <a:gd name="T15" fmla="*/ 59 h 8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1"/>
                  <a:gd name="T25" fmla="*/ 0 h 89"/>
                  <a:gd name="T26" fmla="*/ 41 w 41"/>
                  <a:gd name="T27" fmla="*/ 89 h 89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1" h="89">
                    <a:moveTo>
                      <a:pt x="15" y="59"/>
                    </a:moveTo>
                    <a:lnTo>
                      <a:pt x="21" y="17"/>
                    </a:lnTo>
                    <a:lnTo>
                      <a:pt x="18" y="2"/>
                    </a:lnTo>
                    <a:lnTo>
                      <a:pt x="32" y="0"/>
                    </a:lnTo>
                    <a:lnTo>
                      <a:pt x="41" y="12"/>
                    </a:lnTo>
                    <a:lnTo>
                      <a:pt x="6" y="89"/>
                    </a:lnTo>
                    <a:lnTo>
                      <a:pt x="0" y="74"/>
                    </a:lnTo>
                    <a:lnTo>
                      <a:pt x="15" y="59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999" name="Freeform 24"/>
              <p:cNvSpPr>
                <a:spLocks/>
              </p:cNvSpPr>
              <p:nvPr/>
            </p:nvSpPr>
            <p:spPr bwMode="auto">
              <a:xfrm>
                <a:off x="2666" y="1960"/>
                <a:ext cx="80" cy="66"/>
              </a:xfrm>
              <a:custGeom>
                <a:avLst/>
                <a:gdLst>
                  <a:gd name="T0" fmla="*/ 49 w 80"/>
                  <a:gd name="T1" fmla="*/ 18 h 66"/>
                  <a:gd name="T2" fmla="*/ 8 w 80"/>
                  <a:gd name="T3" fmla="*/ 48 h 66"/>
                  <a:gd name="T4" fmla="*/ 0 w 80"/>
                  <a:gd name="T5" fmla="*/ 55 h 66"/>
                  <a:gd name="T6" fmla="*/ 3 w 80"/>
                  <a:gd name="T7" fmla="*/ 63 h 66"/>
                  <a:gd name="T8" fmla="*/ 15 w 80"/>
                  <a:gd name="T9" fmla="*/ 66 h 66"/>
                  <a:gd name="T10" fmla="*/ 80 w 80"/>
                  <a:gd name="T11" fmla="*/ 0 h 66"/>
                  <a:gd name="T12" fmla="*/ 65 w 80"/>
                  <a:gd name="T13" fmla="*/ 5 h 66"/>
                  <a:gd name="T14" fmla="*/ 49 w 80"/>
                  <a:gd name="T15" fmla="*/ 18 h 6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0"/>
                  <a:gd name="T25" fmla="*/ 0 h 66"/>
                  <a:gd name="T26" fmla="*/ 80 w 80"/>
                  <a:gd name="T27" fmla="*/ 66 h 6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0" h="66">
                    <a:moveTo>
                      <a:pt x="49" y="18"/>
                    </a:moveTo>
                    <a:lnTo>
                      <a:pt x="8" y="48"/>
                    </a:lnTo>
                    <a:lnTo>
                      <a:pt x="0" y="55"/>
                    </a:lnTo>
                    <a:lnTo>
                      <a:pt x="3" y="63"/>
                    </a:lnTo>
                    <a:lnTo>
                      <a:pt x="15" y="66"/>
                    </a:lnTo>
                    <a:lnTo>
                      <a:pt x="80" y="0"/>
                    </a:lnTo>
                    <a:lnTo>
                      <a:pt x="65" y="5"/>
                    </a:lnTo>
                    <a:lnTo>
                      <a:pt x="49" y="18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7000" name="Freeform 25"/>
              <p:cNvSpPr>
                <a:spLocks/>
              </p:cNvSpPr>
              <p:nvPr/>
            </p:nvSpPr>
            <p:spPr bwMode="auto">
              <a:xfrm>
                <a:off x="2689" y="1989"/>
                <a:ext cx="81" cy="75"/>
              </a:xfrm>
              <a:custGeom>
                <a:avLst/>
                <a:gdLst>
                  <a:gd name="T0" fmla="*/ 52 w 81"/>
                  <a:gd name="T1" fmla="*/ 24 h 75"/>
                  <a:gd name="T2" fmla="*/ 7 w 81"/>
                  <a:gd name="T3" fmla="*/ 63 h 75"/>
                  <a:gd name="T4" fmla="*/ 0 w 81"/>
                  <a:gd name="T5" fmla="*/ 70 h 75"/>
                  <a:gd name="T6" fmla="*/ 7 w 81"/>
                  <a:gd name="T7" fmla="*/ 75 h 75"/>
                  <a:gd name="T8" fmla="*/ 22 w 81"/>
                  <a:gd name="T9" fmla="*/ 75 h 75"/>
                  <a:gd name="T10" fmla="*/ 81 w 81"/>
                  <a:gd name="T11" fmla="*/ 0 h 75"/>
                  <a:gd name="T12" fmla="*/ 66 w 81"/>
                  <a:gd name="T13" fmla="*/ 7 h 75"/>
                  <a:gd name="T14" fmla="*/ 52 w 81"/>
                  <a:gd name="T15" fmla="*/ 24 h 7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1"/>
                  <a:gd name="T25" fmla="*/ 0 h 75"/>
                  <a:gd name="T26" fmla="*/ 81 w 81"/>
                  <a:gd name="T27" fmla="*/ 75 h 75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1" h="75">
                    <a:moveTo>
                      <a:pt x="52" y="24"/>
                    </a:moveTo>
                    <a:lnTo>
                      <a:pt x="7" y="63"/>
                    </a:lnTo>
                    <a:lnTo>
                      <a:pt x="0" y="70"/>
                    </a:lnTo>
                    <a:lnTo>
                      <a:pt x="7" y="75"/>
                    </a:lnTo>
                    <a:lnTo>
                      <a:pt x="22" y="75"/>
                    </a:lnTo>
                    <a:lnTo>
                      <a:pt x="81" y="0"/>
                    </a:lnTo>
                    <a:lnTo>
                      <a:pt x="66" y="7"/>
                    </a:lnTo>
                    <a:lnTo>
                      <a:pt x="52" y="24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7001" name="Freeform 26"/>
              <p:cNvSpPr>
                <a:spLocks/>
              </p:cNvSpPr>
              <p:nvPr/>
            </p:nvSpPr>
            <p:spPr bwMode="auto">
              <a:xfrm>
                <a:off x="2627" y="2366"/>
                <a:ext cx="325" cy="574"/>
              </a:xfrm>
              <a:custGeom>
                <a:avLst/>
                <a:gdLst>
                  <a:gd name="T0" fmla="*/ 24 w 325"/>
                  <a:gd name="T1" fmla="*/ 219 h 574"/>
                  <a:gd name="T2" fmla="*/ 57 w 325"/>
                  <a:gd name="T3" fmla="*/ 131 h 574"/>
                  <a:gd name="T4" fmla="*/ 118 w 325"/>
                  <a:gd name="T5" fmla="*/ 61 h 574"/>
                  <a:gd name="T6" fmla="*/ 179 w 325"/>
                  <a:gd name="T7" fmla="*/ 14 h 574"/>
                  <a:gd name="T8" fmla="*/ 231 w 325"/>
                  <a:gd name="T9" fmla="*/ 0 h 574"/>
                  <a:gd name="T10" fmla="*/ 283 w 325"/>
                  <a:gd name="T11" fmla="*/ 0 h 574"/>
                  <a:gd name="T12" fmla="*/ 311 w 325"/>
                  <a:gd name="T13" fmla="*/ 23 h 574"/>
                  <a:gd name="T14" fmla="*/ 325 w 325"/>
                  <a:gd name="T15" fmla="*/ 61 h 574"/>
                  <a:gd name="T16" fmla="*/ 320 w 325"/>
                  <a:gd name="T17" fmla="*/ 126 h 574"/>
                  <a:gd name="T18" fmla="*/ 278 w 325"/>
                  <a:gd name="T19" fmla="*/ 187 h 574"/>
                  <a:gd name="T20" fmla="*/ 250 w 325"/>
                  <a:gd name="T21" fmla="*/ 219 h 574"/>
                  <a:gd name="T22" fmla="*/ 221 w 325"/>
                  <a:gd name="T23" fmla="*/ 266 h 574"/>
                  <a:gd name="T24" fmla="*/ 217 w 325"/>
                  <a:gd name="T25" fmla="*/ 322 h 574"/>
                  <a:gd name="T26" fmla="*/ 236 w 325"/>
                  <a:gd name="T27" fmla="*/ 387 h 574"/>
                  <a:gd name="T28" fmla="*/ 245 w 325"/>
                  <a:gd name="T29" fmla="*/ 481 h 574"/>
                  <a:gd name="T30" fmla="*/ 226 w 325"/>
                  <a:gd name="T31" fmla="*/ 541 h 574"/>
                  <a:gd name="T32" fmla="*/ 174 w 325"/>
                  <a:gd name="T33" fmla="*/ 574 h 574"/>
                  <a:gd name="T34" fmla="*/ 113 w 325"/>
                  <a:gd name="T35" fmla="*/ 574 h 574"/>
                  <a:gd name="T36" fmla="*/ 57 w 325"/>
                  <a:gd name="T37" fmla="*/ 555 h 574"/>
                  <a:gd name="T38" fmla="*/ 24 w 325"/>
                  <a:gd name="T39" fmla="*/ 499 h 574"/>
                  <a:gd name="T40" fmla="*/ 0 w 325"/>
                  <a:gd name="T41" fmla="*/ 415 h 574"/>
                  <a:gd name="T42" fmla="*/ 0 w 325"/>
                  <a:gd name="T43" fmla="*/ 313 h 574"/>
                  <a:gd name="T44" fmla="*/ 9 w 325"/>
                  <a:gd name="T45" fmla="*/ 252 h 574"/>
                  <a:gd name="T46" fmla="*/ 33 w 325"/>
                  <a:gd name="T47" fmla="*/ 187 h 574"/>
                  <a:gd name="T48" fmla="*/ 52 w 325"/>
                  <a:gd name="T49" fmla="*/ 140 h 574"/>
                  <a:gd name="T50" fmla="*/ 24 w 325"/>
                  <a:gd name="T51" fmla="*/ 219 h 57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325"/>
                  <a:gd name="T79" fmla="*/ 0 h 574"/>
                  <a:gd name="T80" fmla="*/ 325 w 325"/>
                  <a:gd name="T81" fmla="*/ 574 h 574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325" h="574">
                    <a:moveTo>
                      <a:pt x="24" y="219"/>
                    </a:moveTo>
                    <a:lnTo>
                      <a:pt x="57" y="131"/>
                    </a:lnTo>
                    <a:lnTo>
                      <a:pt x="118" y="61"/>
                    </a:lnTo>
                    <a:lnTo>
                      <a:pt x="179" y="14"/>
                    </a:lnTo>
                    <a:lnTo>
                      <a:pt x="231" y="0"/>
                    </a:lnTo>
                    <a:lnTo>
                      <a:pt x="283" y="0"/>
                    </a:lnTo>
                    <a:lnTo>
                      <a:pt x="311" y="23"/>
                    </a:lnTo>
                    <a:lnTo>
                      <a:pt x="325" y="61"/>
                    </a:lnTo>
                    <a:lnTo>
                      <a:pt x="320" y="126"/>
                    </a:lnTo>
                    <a:lnTo>
                      <a:pt x="278" y="187"/>
                    </a:lnTo>
                    <a:lnTo>
                      <a:pt x="250" y="219"/>
                    </a:lnTo>
                    <a:lnTo>
                      <a:pt x="221" y="266"/>
                    </a:lnTo>
                    <a:lnTo>
                      <a:pt x="217" y="322"/>
                    </a:lnTo>
                    <a:lnTo>
                      <a:pt x="236" y="387"/>
                    </a:lnTo>
                    <a:lnTo>
                      <a:pt x="245" y="481"/>
                    </a:lnTo>
                    <a:lnTo>
                      <a:pt x="226" y="541"/>
                    </a:lnTo>
                    <a:lnTo>
                      <a:pt x="174" y="574"/>
                    </a:lnTo>
                    <a:lnTo>
                      <a:pt x="113" y="574"/>
                    </a:lnTo>
                    <a:lnTo>
                      <a:pt x="57" y="555"/>
                    </a:lnTo>
                    <a:lnTo>
                      <a:pt x="24" y="499"/>
                    </a:lnTo>
                    <a:lnTo>
                      <a:pt x="0" y="415"/>
                    </a:lnTo>
                    <a:lnTo>
                      <a:pt x="0" y="313"/>
                    </a:lnTo>
                    <a:lnTo>
                      <a:pt x="9" y="252"/>
                    </a:lnTo>
                    <a:lnTo>
                      <a:pt x="33" y="187"/>
                    </a:lnTo>
                    <a:lnTo>
                      <a:pt x="52" y="140"/>
                    </a:lnTo>
                    <a:lnTo>
                      <a:pt x="24" y="219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7002" name="Freeform 27"/>
              <p:cNvSpPr>
                <a:spLocks/>
              </p:cNvSpPr>
              <p:nvPr/>
            </p:nvSpPr>
            <p:spPr bwMode="auto">
              <a:xfrm>
                <a:off x="2608" y="2861"/>
                <a:ext cx="366" cy="678"/>
              </a:xfrm>
              <a:custGeom>
                <a:avLst/>
                <a:gdLst>
                  <a:gd name="T0" fmla="*/ 156 w 366"/>
                  <a:gd name="T1" fmla="*/ 9 h 678"/>
                  <a:gd name="T2" fmla="*/ 184 w 366"/>
                  <a:gd name="T3" fmla="*/ 0 h 678"/>
                  <a:gd name="T4" fmla="*/ 234 w 366"/>
                  <a:gd name="T5" fmla="*/ 23 h 678"/>
                  <a:gd name="T6" fmla="*/ 307 w 366"/>
                  <a:gd name="T7" fmla="*/ 128 h 678"/>
                  <a:gd name="T8" fmla="*/ 361 w 366"/>
                  <a:gd name="T9" fmla="*/ 218 h 678"/>
                  <a:gd name="T10" fmla="*/ 366 w 366"/>
                  <a:gd name="T11" fmla="*/ 267 h 678"/>
                  <a:gd name="T12" fmla="*/ 335 w 366"/>
                  <a:gd name="T13" fmla="*/ 327 h 678"/>
                  <a:gd name="T14" fmla="*/ 269 w 366"/>
                  <a:gd name="T15" fmla="*/ 381 h 678"/>
                  <a:gd name="T16" fmla="*/ 165 w 366"/>
                  <a:gd name="T17" fmla="*/ 439 h 678"/>
                  <a:gd name="T18" fmla="*/ 92 w 366"/>
                  <a:gd name="T19" fmla="*/ 485 h 678"/>
                  <a:gd name="T20" fmla="*/ 73 w 366"/>
                  <a:gd name="T21" fmla="*/ 515 h 678"/>
                  <a:gd name="T22" fmla="*/ 97 w 366"/>
                  <a:gd name="T23" fmla="*/ 527 h 678"/>
                  <a:gd name="T24" fmla="*/ 172 w 366"/>
                  <a:gd name="T25" fmla="*/ 571 h 678"/>
                  <a:gd name="T26" fmla="*/ 217 w 366"/>
                  <a:gd name="T27" fmla="*/ 641 h 678"/>
                  <a:gd name="T28" fmla="*/ 208 w 366"/>
                  <a:gd name="T29" fmla="*/ 657 h 678"/>
                  <a:gd name="T30" fmla="*/ 172 w 366"/>
                  <a:gd name="T31" fmla="*/ 678 h 678"/>
                  <a:gd name="T32" fmla="*/ 130 w 366"/>
                  <a:gd name="T33" fmla="*/ 678 h 678"/>
                  <a:gd name="T34" fmla="*/ 125 w 366"/>
                  <a:gd name="T35" fmla="*/ 618 h 678"/>
                  <a:gd name="T36" fmla="*/ 94 w 366"/>
                  <a:gd name="T37" fmla="*/ 583 h 678"/>
                  <a:gd name="T38" fmla="*/ 40 w 366"/>
                  <a:gd name="T39" fmla="*/ 546 h 678"/>
                  <a:gd name="T40" fmla="*/ 0 w 366"/>
                  <a:gd name="T41" fmla="*/ 539 h 678"/>
                  <a:gd name="T42" fmla="*/ 2 w 366"/>
                  <a:gd name="T43" fmla="*/ 506 h 678"/>
                  <a:gd name="T44" fmla="*/ 38 w 366"/>
                  <a:gd name="T45" fmla="*/ 478 h 678"/>
                  <a:gd name="T46" fmla="*/ 128 w 366"/>
                  <a:gd name="T47" fmla="*/ 423 h 678"/>
                  <a:gd name="T48" fmla="*/ 231 w 366"/>
                  <a:gd name="T49" fmla="*/ 367 h 678"/>
                  <a:gd name="T50" fmla="*/ 293 w 366"/>
                  <a:gd name="T51" fmla="*/ 302 h 678"/>
                  <a:gd name="T52" fmla="*/ 312 w 366"/>
                  <a:gd name="T53" fmla="*/ 267 h 678"/>
                  <a:gd name="T54" fmla="*/ 312 w 366"/>
                  <a:gd name="T55" fmla="*/ 235 h 678"/>
                  <a:gd name="T56" fmla="*/ 286 w 366"/>
                  <a:gd name="T57" fmla="*/ 174 h 678"/>
                  <a:gd name="T58" fmla="*/ 191 w 366"/>
                  <a:gd name="T59" fmla="*/ 93 h 678"/>
                  <a:gd name="T60" fmla="*/ 132 w 366"/>
                  <a:gd name="T61" fmla="*/ 53 h 678"/>
                  <a:gd name="T62" fmla="*/ 156 w 366"/>
                  <a:gd name="T63" fmla="*/ 9 h 67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366"/>
                  <a:gd name="T97" fmla="*/ 0 h 678"/>
                  <a:gd name="T98" fmla="*/ 366 w 366"/>
                  <a:gd name="T99" fmla="*/ 678 h 678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366" h="678">
                    <a:moveTo>
                      <a:pt x="156" y="9"/>
                    </a:moveTo>
                    <a:lnTo>
                      <a:pt x="184" y="0"/>
                    </a:lnTo>
                    <a:lnTo>
                      <a:pt x="234" y="23"/>
                    </a:lnTo>
                    <a:lnTo>
                      <a:pt x="307" y="128"/>
                    </a:lnTo>
                    <a:lnTo>
                      <a:pt x="361" y="218"/>
                    </a:lnTo>
                    <a:lnTo>
                      <a:pt x="366" y="267"/>
                    </a:lnTo>
                    <a:lnTo>
                      <a:pt x="335" y="327"/>
                    </a:lnTo>
                    <a:lnTo>
                      <a:pt x="269" y="381"/>
                    </a:lnTo>
                    <a:lnTo>
                      <a:pt x="165" y="439"/>
                    </a:lnTo>
                    <a:lnTo>
                      <a:pt x="92" y="485"/>
                    </a:lnTo>
                    <a:lnTo>
                      <a:pt x="73" y="515"/>
                    </a:lnTo>
                    <a:lnTo>
                      <a:pt x="97" y="527"/>
                    </a:lnTo>
                    <a:lnTo>
                      <a:pt x="172" y="571"/>
                    </a:lnTo>
                    <a:lnTo>
                      <a:pt x="217" y="641"/>
                    </a:lnTo>
                    <a:lnTo>
                      <a:pt x="208" y="657"/>
                    </a:lnTo>
                    <a:lnTo>
                      <a:pt x="172" y="678"/>
                    </a:lnTo>
                    <a:lnTo>
                      <a:pt x="130" y="678"/>
                    </a:lnTo>
                    <a:lnTo>
                      <a:pt x="125" y="618"/>
                    </a:lnTo>
                    <a:lnTo>
                      <a:pt x="94" y="583"/>
                    </a:lnTo>
                    <a:lnTo>
                      <a:pt x="40" y="546"/>
                    </a:lnTo>
                    <a:lnTo>
                      <a:pt x="0" y="539"/>
                    </a:lnTo>
                    <a:lnTo>
                      <a:pt x="2" y="506"/>
                    </a:lnTo>
                    <a:lnTo>
                      <a:pt x="38" y="478"/>
                    </a:lnTo>
                    <a:lnTo>
                      <a:pt x="128" y="423"/>
                    </a:lnTo>
                    <a:lnTo>
                      <a:pt x="231" y="367"/>
                    </a:lnTo>
                    <a:lnTo>
                      <a:pt x="293" y="302"/>
                    </a:lnTo>
                    <a:lnTo>
                      <a:pt x="312" y="267"/>
                    </a:lnTo>
                    <a:lnTo>
                      <a:pt x="312" y="235"/>
                    </a:lnTo>
                    <a:lnTo>
                      <a:pt x="286" y="174"/>
                    </a:lnTo>
                    <a:lnTo>
                      <a:pt x="191" y="93"/>
                    </a:lnTo>
                    <a:lnTo>
                      <a:pt x="132" y="53"/>
                    </a:lnTo>
                    <a:lnTo>
                      <a:pt x="156" y="9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7003" name="Freeform 28"/>
              <p:cNvSpPr>
                <a:spLocks/>
              </p:cNvSpPr>
              <p:nvPr/>
            </p:nvSpPr>
            <p:spPr bwMode="auto">
              <a:xfrm>
                <a:off x="2065" y="2761"/>
                <a:ext cx="694" cy="361"/>
              </a:xfrm>
              <a:custGeom>
                <a:avLst/>
                <a:gdLst>
                  <a:gd name="T0" fmla="*/ 508 w 694"/>
                  <a:gd name="T1" fmla="*/ 23 h 361"/>
                  <a:gd name="T2" fmla="*/ 601 w 694"/>
                  <a:gd name="T3" fmla="*/ 0 h 361"/>
                  <a:gd name="T4" fmla="*/ 694 w 694"/>
                  <a:gd name="T5" fmla="*/ 28 h 361"/>
                  <a:gd name="T6" fmla="*/ 694 w 694"/>
                  <a:gd name="T7" fmla="*/ 70 h 361"/>
                  <a:gd name="T8" fmla="*/ 657 w 694"/>
                  <a:gd name="T9" fmla="*/ 98 h 361"/>
                  <a:gd name="T10" fmla="*/ 582 w 694"/>
                  <a:gd name="T11" fmla="*/ 98 h 361"/>
                  <a:gd name="T12" fmla="*/ 461 w 694"/>
                  <a:gd name="T13" fmla="*/ 94 h 361"/>
                  <a:gd name="T14" fmla="*/ 391 w 694"/>
                  <a:gd name="T15" fmla="*/ 94 h 361"/>
                  <a:gd name="T16" fmla="*/ 377 w 694"/>
                  <a:gd name="T17" fmla="*/ 113 h 361"/>
                  <a:gd name="T18" fmla="*/ 363 w 694"/>
                  <a:gd name="T19" fmla="*/ 216 h 361"/>
                  <a:gd name="T20" fmla="*/ 303 w 694"/>
                  <a:gd name="T21" fmla="*/ 309 h 361"/>
                  <a:gd name="T22" fmla="*/ 200 w 694"/>
                  <a:gd name="T23" fmla="*/ 347 h 361"/>
                  <a:gd name="T24" fmla="*/ 172 w 694"/>
                  <a:gd name="T25" fmla="*/ 361 h 361"/>
                  <a:gd name="T26" fmla="*/ 135 w 694"/>
                  <a:gd name="T27" fmla="*/ 352 h 361"/>
                  <a:gd name="T28" fmla="*/ 84 w 694"/>
                  <a:gd name="T29" fmla="*/ 272 h 361"/>
                  <a:gd name="T30" fmla="*/ 5 w 694"/>
                  <a:gd name="T31" fmla="*/ 225 h 361"/>
                  <a:gd name="T32" fmla="*/ 0 w 694"/>
                  <a:gd name="T33" fmla="*/ 206 h 361"/>
                  <a:gd name="T34" fmla="*/ 56 w 694"/>
                  <a:gd name="T35" fmla="*/ 155 h 361"/>
                  <a:gd name="T36" fmla="*/ 98 w 694"/>
                  <a:gd name="T37" fmla="*/ 183 h 361"/>
                  <a:gd name="T38" fmla="*/ 140 w 694"/>
                  <a:gd name="T39" fmla="*/ 272 h 361"/>
                  <a:gd name="T40" fmla="*/ 158 w 694"/>
                  <a:gd name="T41" fmla="*/ 328 h 361"/>
                  <a:gd name="T42" fmla="*/ 247 w 694"/>
                  <a:gd name="T43" fmla="*/ 291 h 361"/>
                  <a:gd name="T44" fmla="*/ 303 w 694"/>
                  <a:gd name="T45" fmla="*/ 230 h 361"/>
                  <a:gd name="T46" fmla="*/ 326 w 694"/>
                  <a:gd name="T47" fmla="*/ 155 h 361"/>
                  <a:gd name="T48" fmla="*/ 349 w 694"/>
                  <a:gd name="T49" fmla="*/ 42 h 361"/>
                  <a:gd name="T50" fmla="*/ 396 w 694"/>
                  <a:gd name="T51" fmla="*/ 33 h 361"/>
                  <a:gd name="T52" fmla="*/ 508 w 694"/>
                  <a:gd name="T53" fmla="*/ 23 h 361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694"/>
                  <a:gd name="T82" fmla="*/ 0 h 361"/>
                  <a:gd name="T83" fmla="*/ 694 w 694"/>
                  <a:gd name="T84" fmla="*/ 361 h 361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694" h="361">
                    <a:moveTo>
                      <a:pt x="508" y="23"/>
                    </a:moveTo>
                    <a:lnTo>
                      <a:pt x="601" y="0"/>
                    </a:lnTo>
                    <a:lnTo>
                      <a:pt x="694" y="28"/>
                    </a:lnTo>
                    <a:lnTo>
                      <a:pt x="694" y="70"/>
                    </a:lnTo>
                    <a:lnTo>
                      <a:pt x="657" y="98"/>
                    </a:lnTo>
                    <a:lnTo>
                      <a:pt x="582" y="98"/>
                    </a:lnTo>
                    <a:lnTo>
                      <a:pt x="461" y="94"/>
                    </a:lnTo>
                    <a:lnTo>
                      <a:pt x="391" y="94"/>
                    </a:lnTo>
                    <a:lnTo>
                      <a:pt x="377" y="113"/>
                    </a:lnTo>
                    <a:lnTo>
                      <a:pt x="363" y="216"/>
                    </a:lnTo>
                    <a:lnTo>
                      <a:pt x="303" y="309"/>
                    </a:lnTo>
                    <a:lnTo>
                      <a:pt x="200" y="347"/>
                    </a:lnTo>
                    <a:lnTo>
                      <a:pt x="172" y="361"/>
                    </a:lnTo>
                    <a:lnTo>
                      <a:pt x="135" y="352"/>
                    </a:lnTo>
                    <a:lnTo>
                      <a:pt x="84" y="272"/>
                    </a:lnTo>
                    <a:lnTo>
                      <a:pt x="5" y="225"/>
                    </a:lnTo>
                    <a:lnTo>
                      <a:pt x="0" y="206"/>
                    </a:lnTo>
                    <a:lnTo>
                      <a:pt x="56" y="155"/>
                    </a:lnTo>
                    <a:lnTo>
                      <a:pt x="98" y="183"/>
                    </a:lnTo>
                    <a:lnTo>
                      <a:pt x="140" y="272"/>
                    </a:lnTo>
                    <a:lnTo>
                      <a:pt x="158" y="328"/>
                    </a:lnTo>
                    <a:lnTo>
                      <a:pt x="247" y="291"/>
                    </a:lnTo>
                    <a:lnTo>
                      <a:pt x="303" y="230"/>
                    </a:lnTo>
                    <a:lnTo>
                      <a:pt x="326" y="155"/>
                    </a:lnTo>
                    <a:lnTo>
                      <a:pt x="349" y="42"/>
                    </a:lnTo>
                    <a:lnTo>
                      <a:pt x="396" y="33"/>
                    </a:lnTo>
                    <a:lnTo>
                      <a:pt x="508" y="23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26986" name="AutoShape 29"/>
            <p:cNvSpPr>
              <a:spLocks noChangeArrowheads="1"/>
            </p:cNvSpPr>
            <p:nvPr/>
          </p:nvSpPr>
          <p:spPr bwMode="auto">
            <a:xfrm>
              <a:off x="5088" y="3360"/>
              <a:ext cx="624" cy="432"/>
            </a:xfrm>
            <a:prstGeom prst="wedgeRectCallout">
              <a:avLst>
                <a:gd name="adj1" fmla="val -82213"/>
                <a:gd name="adj2" fmla="val -26852"/>
              </a:avLst>
            </a:prstGeom>
            <a:noFill/>
            <a:ln w="25400" algn="ctr">
              <a:solidFill>
                <a:schemeClr val="hlink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0" rIns="0"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/>
                <a:t>I hope so</a:t>
              </a:r>
            </a:p>
          </p:txBody>
        </p:sp>
      </p:grpSp>
      <p:sp>
        <p:nvSpPr>
          <p:cNvPr id="126984" name="Text Box 215"/>
          <p:cNvSpPr txBox="1">
            <a:spLocks noChangeArrowheads="1"/>
          </p:cNvSpPr>
          <p:nvPr/>
        </p:nvSpPr>
        <p:spPr bwMode="auto">
          <a:xfrm>
            <a:off x="7358063" y="17463"/>
            <a:ext cx="1555750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000">
                <a:solidFill>
                  <a:schemeClr val="tx2"/>
                </a:solidFill>
              </a:rPr>
              <a:t>Evaluating &amp;</a:t>
            </a:r>
            <a:br>
              <a:rPr lang="en-US" altLang="en-US" sz="2000">
                <a:solidFill>
                  <a:schemeClr val="tx2"/>
                </a:solidFill>
              </a:rPr>
            </a:br>
            <a:r>
              <a:rPr lang="en-US" altLang="en-US" sz="2000">
                <a:solidFill>
                  <a:schemeClr val="tx2"/>
                </a:solidFill>
              </a:rPr>
              <a:t>Interpolating</a:t>
            </a:r>
            <a:endParaRPr lang="en-US" altLang="en-US" sz="2000">
              <a:sym typeface="Symbol" pitchFamily="18" charset="2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4019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304800" y="1219200"/>
            <a:ext cx="8305800" cy="4114800"/>
          </a:xfrm>
        </p:spPr>
        <p:txBody>
          <a:bodyPr/>
          <a:lstStyle/>
          <a:p>
            <a:r>
              <a:rPr lang="en-US" altLang="en-US" sz="2800" smtClean="0"/>
              <a:t>The Fast Fourier Transform (FFT) is a very efficient algorithm for performing a discrete Fourier transform</a:t>
            </a:r>
          </a:p>
          <a:p>
            <a:r>
              <a:rPr lang="en-US" altLang="en-US" sz="2800" smtClean="0"/>
              <a:t>FFT principle first used by Gauss in 18??</a:t>
            </a:r>
            <a:br>
              <a:rPr lang="en-US" altLang="en-US" sz="2800" smtClean="0"/>
            </a:br>
            <a:r>
              <a:rPr lang="en-US" altLang="en-US" sz="2800" smtClean="0"/>
              <a:t>   (But was not interesting without computers)</a:t>
            </a:r>
          </a:p>
          <a:p>
            <a:r>
              <a:rPr lang="en-US" altLang="en-US" sz="2800" smtClean="0"/>
              <a:t>FFT algorithm published by Cooley &amp; Tukey in 1965</a:t>
            </a:r>
          </a:p>
          <a:p>
            <a:r>
              <a:rPr lang="en-US" altLang="en-US" sz="2800" smtClean="0"/>
              <a:t>In 1969, the 2048 point analysis of a seismic trace took 13 ½ hours. Using the FFT, the same task on the same machine took 2.4 seconds!</a:t>
            </a:r>
          </a:p>
        </p:txBody>
      </p:sp>
      <p:sp>
        <p:nvSpPr>
          <p:cNvPr id="128003" name="Rectangle 5"/>
          <p:cNvSpPr>
            <a:spLocks noChangeArrowheads="1"/>
          </p:cNvSpPr>
          <p:nvPr/>
        </p:nvSpPr>
        <p:spPr bwMode="auto">
          <a:xfrm>
            <a:off x="685800" y="-228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4400">
                <a:solidFill>
                  <a:srgbClr val="FF0000"/>
                </a:solidFill>
              </a:rPr>
              <a:t>Fast</a:t>
            </a:r>
            <a:r>
              <a:rPr lang="en-US" altLang="en-US" sz="4400">
                <a:solidFill>
                  <a:schemeClr val="tx2"/>
                </a:solidFill>
              </a:rPr>
              <a:t> Fourier Transformation</a:t>
            </a:r>
          </a:p>
        </p:txBody>
      </p:sp>
      <p:sp>
        <p:nvSpPr>
          <p:cNvPr id="128004" name="Text Box 215"/>
          <p:cNvSpPr txBox="1">
            <a:spLocks noChangeArrowheads="1"/>
          </p:cNvSpPr>
          <p:nvPr/>
        </p:nvSpPr>
        <p:spPr bwMode="auto">
          <a:xfrm>
            <a:off x="7785100" y="17463"/>
            <a:ext cx="1358900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000">
                <a:solidFill>
                  <a:schemeClr val="tx2"/>
                </a:solidFill>
                <a:sym typeface="Symbol" pitchFamily="18" charset="2"/>
              </a:rPr>
              <a:t>FFT</a:t>
            </a:r>
          </a:p>
          <a:p>
            <a:pPr eaLnBrk="1" hangingPunct="1"/>
            <a:r>
              <a:rPr lang="en-US" altLang="en-US" sz="2000">
                <a:solidFill>
                  <a:schemeClr val="tx2"/>
                </a:solidFill>
                <a:sym typeface="Symbol" pitchFamily="18" charset="2"/>
              </a:rPr>
              <a:t>nlogn Time</a:t>
            </a:r>
            <a:endParaRPr lang="en-US" altLang="en-US" sz="2000">
              <a:sym typeface="Symbol" pitchFamily="18" charset="2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40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140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140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401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1401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1401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401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21401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21401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401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1401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1401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4019" grpId="0" build="p"/>
    </p:bldLst>
  </p:timing>
</p:sld>
</file>

<file path=ppt/slides/slide1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4180" name="Rectangle 20"/>
          <p:cNvSpPr>
            <a:spLocks noChangeArrowheads="1"/>
          </p:cNvSpPr>
          <p:nvPr/>
        </p:nvSpPr>
        <p:spPr bwMode="auto">
          <a:xfrm>
            <a:off x="685800" y="914400"/>
            <a:ext cx="8458200" cy="1800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/>
            <a:r>
              <a:rPr lang="en-US" altLang="en-US"/>
              <a:t>Divide &amp; Conquer - Friends - Recursion.</a:t>
            </a:r>
          </a:p>
          <a:p>
            <a:pPr algn="l" eaLnBrk="1" hangingPunct="1">
              <a:buFontTx/>
              <a:buChar char="•"/>
            </a:pPr>
            <a:r>
              <a:rPr lang="en-US" altLang="en-US"/>
              <a:t>Trust your friends to solve any subinstance: </a:t>
            </a:r>
          </a:p>
          <a:p>
            <a:pPr lvl="1" algn="l" eaLnBrk="1" hangingPunct="1">
              <a:buFontTx/>
              <a:buChar char="•"/>
            </a:pPr>
            <a:r>
              <a:rPr lang="en-US" altLang="en-US"/>
              <a:t>as long as smaller and </a:t>
            </a:r>
          </a:p>
          <a:p>
            <a:pPr lvl="1" algn="l" eaLnBrk="1" hangingPunct="1">
              <a:buFontTx/>
              <a:buChar char="•"/>
            </a:pPr>
            <a:r>
              <a:rPr lang="en-US" altLang="en-US"/>
              <a:t>is an instance to the same problem.</a:t>
            </a:r>
          </a:p>
        </p:txBody>
      </p:sp>
      <p:sp>
        <p:nvSpPr>
          <p:cNvPr id="129027" name="Rectangle 23"/>
          <p:cNvSpPr>
            <a:spLocks noChangeArrowheads="1"/>
          </p:cNvSpPr>
          <p:nvPr/>
        </p:nvSpPr>
        <p:spPr bwMode="auto">
          <a:xfrm>
            <a:off x="381000" y="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4400">
                <a:solidFill>
                  <a:schemeClr val="tx2"/>
                </a:solidFill>
              </a:rPr>
              <a:t>Fast Fourier Transformation</a:t>
            </a:r>
          </a:p>
        </p:txBody>
      </p:sp>
      <p:grpSp>
        <p:nvGrpSpPr>
          <p:cNvPr id="129028" name="Group 2"/>
          <p:cNvGrpSpPr>
            <a:grpSpLocks/>
          </p:cNvGrpSpPr>
          <p:nvPr/>
        </p:nvGrpSpPr>
        <p:grpSpPr bwMode="auto">
          <a:xfrm>
            <a:off x="1295400" y="2819400"/>
            <a:ext cx="1676400" cy="1676400"/>
            <a:chOff x="2352" y="624"/>
            <a:chExt cx="1056" cy="1056"/>
          </a:xfrm>
        </p:grpSpPr>
        <p:sp>
          <p:nvSpPr>
            <p:cNvPr id="129108" name="Rectangle 3"/>
            <p:cNvSpPr>
              <a:spLocks noChangeArrowheads="1"/>
            </p:cNvSpPr>
            <p:nvPr/>
          </p:nvSpPr>
          <p:spPr bwMode="auto">
            <a:xfrm>
              <a:off x="2352" y="624"/>
              <a:ext cx="1056" cy="1056"/>
            </a:xfrm>
            <a:prstGeom prst="rect">
              <a:avLst/>
            </a:prstGeom>
            <a:solidFill>
              <a:srgbClr val="0000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9109" name="Text Box 4"/>
            <p:cNvSpPr txBox="1">
              <a:spLocks noChangeArrowheads="1"/>
            </p:cNvSpPr>
            <p:nvPr/>
          </p:nvSpPr>
          <p:spPr bwMode="auto">
            <a:xfrm>
              <a:off x="2400" y="624"/>
              <a:ext cx="875" cy="5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endParaRPr lang="en-US" altLang="en-US" sz="1600"/>
            </a:p>
            <a:p>
              <a:pPr algn="l" eaLnBrk="1" hangingPunct="1"/>
              <a:endParaRPr lang="en-US" altLang="en-US" sz="1600"/>
            </a:p>
            <a:p>
              <a:pPr algn="l" eaLnBrk="1" hangingPunct="1"/>
              <a:r>
                <a:rPr lang="en-US" altLang="en-US" sz="1600"/>
                <a:t>    My instance</a:t>
              </a:r>
              <a:endParaRPr lang="en-US" altLang="en-US" sz="1800">
                <a:solidFill>
                  <a:schemeClr val="hlink"/>
                </a:solidFill>
              </a:endParaRPr>
            </a:p>
          </p:txBody>
        </p:sp>
      </p:grpSp>
      <p:grpSp>
        <p:nvGrpSpPr>
          <p:cNvPr id="129029" name="Group 8"/>
          <p:cNvGrpSpPr>
            <a:grpSpLocks/>
          </p:cNvGrpSpPr>
          <p:nvPr/>
        </p:nvGrpSpPr>
        <p:grpSpPr bwMode="auto">
          <a:xfrm>
            <a:off x="990600" y="3733800"/>
            <a:ext cx="441325" cy="1066800"/>
            <a:chOff x="864" y="465"/>
            <a:chExt cx="1046" cy="2358"/>
          </a:xfrm>
        </p:grpSpPr>
        <p:grpSp>
          <p:nvGrpSpPr>
            <p:cNvPr id="129085" name="Group 9"/>
            <p:cNvGrpSpPr>
              <a:grpSpLocks/>
            </p:cNvGrpSpPr>
            <p:nvPr/>
          </p:nvGrpSpPr>
          <p:grpSpPr bwMode="auto">
            <a:xfrm>
              <a:off x="864" y="465"/>
              <a:ext cx="1008" cy="2319"/>
              <a:chOff x="587" y="528"/>
              <a:chExt cx="1008" cy="2319"/>
            </a:xfrm>
          </p:grpSpPr>
          <p:grpSp>
            <p:nvGrpSpPr>
              <p:cNvPr id="129088" name="Group 10"/>
              <p:cNvGrpSpPr>
                <a:grpSpLocks/>
              </p:cNvGrpSpPr>
              <p:nvPr/>
            </p:nvGrpSpPr>
            <p:grpSpPr bwMode="auto">
              <a:xfrm>
                <a:off x="587" y="528"/>
                <a:ext cx="1008" cy="2319"/>
                <a:chOff x="587" y="528"/>
                <a:chExt cx="1008" cy="2319"/>
              </a:xfrm>
            </p:grpSpPr>
            <p:grpSp>
              <p:nvGrpSpPr>
                <p:cNvPr id="129090" name="Group 11"/>
                <p:cNvGrpSpPr>
                  <a:grpSpLocks/>
                </p:cNvGrpSpPr>
                <p:nvPr/>
              </p:nvGrpSpPr>
              <p:grpSpPr bwMode="auto">
                <a:xfrm>
                  <a:off x="587" y="528"/>
                  <a:ext cx="1008" cy="2319"/>
                  <a:chOff x="1151" y="1104"/>
                  <a:chExt cx="686" cy="1741"/>
                </a:xfrm>
              </p:grpSpPr>
              <p:sp>
                <p:nvSpPr>
                  <p:cNvPr id="129097" name="Freeform 12"/>
                  <p:cNvSpPr>
                    <a:spLocks/>
                  </p:cNvSpPr>
                  <p:nvPr/>
                </p:nvSpPr>
                <p:spPr bwMode="auto">
                  <a:xfrm flipH="1">
                    <a:off x="1321" y="1581"/>
                    <a:ext cx="304" cy="566"/>
                  </a:xfrm>
                  <a:custGeom>
                    <a:avLst/>
                    <a:gdLst>
                      <a:gd name="T0" fmla="*/ 7 w 304"/>
                      <a:gd name="T1" fmla="*/ 174 h 566"/>
                      <a:gd name="T2" fmla="*/ 18 w 304"/>
                      <a:gd name="T3" fmla="*/ 122 h 566"/>
                      <a:gd name="T4" fmla="*/ 42 w 304"/>
                      <a:gd name="T5" fmla="*/ 83 h 566"/>
                      <a:gd name="T6" fmla="*/ 81 w 304"/>
                      <a:gd name="T7" fmla="*/ 45 h 566"/>
                      <a:gd name="T8" fmla="*/ 148 w 304"/>
                      <a:gd name="T9" fmla="*/ 7 h 566"/>
                      <a:gd name="T10" fmla="*/ 205 w 304"/>
                      <a:gd name="T11" fmla="*/ 0 h 566"/>
                      <a:gd name="T12" fmla="*/ 255 w 304"/>
                      <a:gd name="T13" fmla="*/ 10 h 566"/>
                      <a:gd name="T14" fmla="*/ 290 w 304"/>
                      <a:gd name="T15" fmla="*/ 31 h 566"/>
                      <a:gd name="T16" fmla="*/ 304 w 304"/>
                      <a:gd name="T17" fmla="*/ 59 h 566"/>
                      <a:gd name="T18" fmla="*/ 304 w 304"/>
                      <a:gd name="T19" fmla="*/ 87 h 566"/>
                      <a:gd name="T20" fmla="*/ 290 w 304"/>
                      <a:gd name="T21" fmla="*/ 118 h 566"/>
                      <a:gd name="T22" fmla="*/ 262 w 304"/>
                      <a:gd name="T23" fmla="*/ 146 h 566"/>
                      <a:gd name="T24" fmla="*/ 223 w 304"/>
                      <a:gd name="T25" fmla="*/ 181 h 566"/>
                      <a:gd name="T26" fmla="*/ 201 w 304"/>
                      <a:gd name="T27" fmla="*/ 215 h 566"/>
                      <a:gd name="T28" fmla="*/ 194 w 304"/>
                      <a:gd name="T29" fmla="*/ 240 h 566"/>
                      <a:gd name="T30" fmla="*/ 194 w 304"/>
                      <a:gd name="T31" fmla="*/ 260 h 566"/>
                      <a:gd name="T32" fmla="*/ 205 w 304"/>
                      <a:gd name="T33" fmla="*/ 295 h 566"/>
                      <a:gd name="T34" fmla="*/ 230 w 304"/>
                      <a:gd name="T35" fmla="*/ 344 h 566"/>
                      <a:gd name="T36" fmla="*/ 247 w 304"/>
                      <a:gd name="T37" fmla="*/ 399 h 566"/>
                      <a:gd name="T38" fmla="*/ 251 w 304"/>
                      <a:gd name="T39" fmla="*/ 438 h 566"/>
                      <a:gd name="T40" fmla="*/ 244 w 304"/>
                      <a:gd name="T41" fmla="*/ 479 h 566"/>
                      <a:gd name="T42" fmla="*/ 233 w 304"/>
                      <a:gd name="T43" fmla="*/ 510 h 566"/>
                      <a:gd name="T44" fmla="*/ 201 w 304"/>
                      <a:gd name="T45" fmla="*/ 545 h 566"/>
                      <a:gd name="T46" fmla="*/ 173 w 304"/>
                      <a:gd name="T47" fmla="*/ 559 h 566"/>
                      <a:gd name="T48" fmla="*/ 141 w 304"/>
                      <a:gd name="T49" fmla="*/ 566 h 566"/>
                      <a:gd name="T50" fmla="*/ 113 w 304"/>
                      <a:gd name="T51" fmla="*/ 563 h 566"/>
                      <a:gd name="T52" fmla="*/ 92 w 304"/>
                      <a:gd name="T53" fmla="*/ 549 h 566"/>
                      <a:gd name="T54" fmla="*/ 67 w 304"/>
                      <a:gd name="T55" fmla="*/ 521 h 566"/>
                      <a:gd name="T56" fmla="*/ 42 w 304"/>
                      <a:gd name="T57" fmla="*/ 472 h 566"/>
                      <a:gd name="T58" fmla="*/ 14 w 304"/>
                      <a:gd name="T59" fmla="*/ 392 h 566"/>
                      <a:gd name="T60" fmla="*/ 4 w 304"/>
                      <a:gd name="T61" fmla="*/ 333 h 566"/>
                      <a:gd name="T62" fmla="*/ 0 w 304"/>
                      <a:gd name="T63" fmla="*/ 257 h 566"/>
                      <a:gd name="T64" fmla="*/ 0 w 304"/>
                      <a:gd name="T65" fmla="*/ 222 h 566"/>
                      <a:gd name="T66" fmla="*/ 7 w 304"/>
                      <a:gd name="T67" fmla="*/ 174 h 56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w 304"/>
                      <a:gd name="T103" fmla="*/ 0 h 566"/>
                      <a:gd name="T104" fmla="*/ 304 w 304"/>
                      <a:gd name="T105" fmla="*/ 566 h 566"/>
                    </a:gdLst>
                    <a:ahLst/>
                    <a:cxnLst>
                      <a:cxn ang="T68">
                        <a:pos x="T0" y="T1"/>
                      </a:cxn>
                      <a:cxn ang="T69">
                        <a:pos x="T2" y="T3"/>
                      </a:cxn>
                      <a:cxn ang="T70">
                        <a:pos x="T4" y="T5"/>
                      </a:cxn>
                      <a:cxn ang="T71">
                        <a:pos x="T6" y="T7"/>
                      </a:cxn>
                      <a:cxn ang="T72">
                        <a:pos x="T8" y="T9"/>
                      </a:cxn>
                      <a:cxn ang="T73">
                        <a:pos x="T10" y="T11"/>
                      </a:cxn>
                      <a:cxn ang="T74">
                        <a:pos x="T12" y="T13"/>
                      </a:cxn>
                      <a:cxn ang="T75">
                        <a:pos x="T14" y="T15"/>
                      </a:cxn>
                      <a:cxn ang="T76">
                        <a:pos x="T16" y="T17"/>
                      </a:cxn>
                      <a:cxn ang="T77">
                        <a:pos x="T18" y="T19"/>
                      </a:cxn>
                      <a:cxn ang="T78">
                        <a:pos x="T20" y="T21"/>
                      </a:cxn>
                      <a:cxn ang="T79">
                        <a:pos x="T22" y="T23"/>
                      </a:cxn>
                      <a:cxn ang="T80">
                        <a:pos x="T24" y="T25"/>
                      </a:cxn>
                      <a:cxn ang="T81">
                        <a:pos x="T26" y="T27"/>
                      </a:cxn>
                      <a:cxn ang="T82">
                        <a:pos x="T28" y="T29"/>
                      </a:cxn>
                      <a:cxn ang="T83">
                        <a:pos x="T30" y="T31"/>
                      </a:cxn>
                      <a:cxn ang="T84">
                        <a:pos x="T32" y="T33"/>
                      </a:cxn>
                      <a:cxn ang="T85">
                        <a:pos x="T34" y="T35"/>
                      </a:cxn>
                      <a:cxn ang="T86">
                        <a:pos x="T36" y="T37"/>
                      </a:cxn>
                      <a:cxn ang="T87">
                        <a:pos x="T38" y="T39"/>
                      </a:cxn>
                      <a:cxn ang="T88">
                        <a:pos x="T40" y="T41"/>
                      </a:cxn>
                      <a:cxn ang="T89">
                        <a:pos x="T42" y="T43"/>
                      </a:cxn>
                      <a:cxn ang="T90">
                        <a:pos x="T44" y="T45"/>
                      </a:cxn>
                      <a:cxn ang="T91">
                        <a:pos x="T46" y="T47"/>
                      </a:cxn>
                      <a:cxn ang="T92">
                        <a:pos x="T48" y="T49"/>
                      </a:cxn>
                      <a:cxn ang="T93">
                        <a:pos x="T50" y="T51"/>
                      </a:cxn>
                      <a:cxn ang="T94">
                        <a:pos x="T52" y="T53"/>
                      </a:cxn>
                      <a:cxn ang="T95">
                        <a:pos x="T54" y="T55"/>
                      </a:cxn>
                      <a:cxn ang="T96">
                        <a:pos x="T56" y="T57"/>
                      </a:cxn>
                      <a:cxn ang="T97">
                        <a:pos x="T58" y="T59"/>
                      </a:cxn>
                      <a:cxn ang="T98">
                        <a:pos x="T60" y="T61"/>
                      </a:cxn>
                      <a:cxn ang="T99">
                        <a:pos x="T62" y="T63"/>
                      </a:cxn>
                      <a:cxn ang="T100">
                        <a:pos x="T64" y="T65"/>
                      </a:cxn>
                      <a:cxn ang="T101">
                        <a:pos x="T66" y="T67"/>
                      </a:cxn>
                    </a:cxnLst>
                    <a:rect l="T102" t="T103" r="T104" b="T105"/>
                    <a:pathLst>
                      <a:path w="304" h="566">
                        <a:moveTo>
                          <a:pt x="7" y="174"/>
                        </a:moveTo>
                        <a:lnTo>
                          <a:pt x="18" y="122"/>
                        </a:lnTo>
                        <a:lnTo>
                          <a:pt x="42" y="83"/>
                        </a:lnTo>
                        <a:lnTo>
                          <a:pt x="81" y="45"/>
                        </a:lnTo>
                        <a:lnTo>
                          <a:pt x="148" y="7"/>
                        </a:lnTo>
                        <a:lnTo>
                          <a:pt x="205" y="0"/>
                        </a:lnTo>
                        <a:lnTo>
                          <a:pt x="255" y="10"/>
                        </a:lnTo>
                        <a:lnTo>
                          <a:pt x="290" y="31"/>
                        </a:lnTo>
                        <a:lnTo>
                          <a:pt x="304" y="59"/>
                        </a:lnTo>
                        <a:lnTo>
                          <a:pt x="304" y="87"/>
                        </a:lnTo>
                        <a:lnTo>
                          <a:pt x="290" y="118"/>
                        </a:lnTo>
                        <a:lnTo>
                          <a:pt x="262" y="146"/>
                        </a:lnTo>
                        <a:lnTo>
                          <a:pt x="223" y="181"/>
                        </a:lnTo>
                        <a:lnTo>
                          <a:pt x="201" y="215"/>
                        </a:lnTo>
                        <a:lnTo>
                          <a:pt x="194" y="240"/>
                        </a:lnTo>
                        <a:lnTo>
                          <a:pt x="194" y="260"/>
                        </a:lnTo>
                        <a:lnTo>
                          <a:pt x="205" y="295"/>
                        </a:lnTo>
                        <a:lnTo>
                          <a:pt x="230" y="344"/>
                        </a:lnTo>
                        <a:lnTo>
                          <a:pt x="247" y="399"/>
                        </a:lnTo>
                        <a:lnTo>
                          <a:pt x="251" y="438"/>
                        </a:lnTo>
                        <a:lnTo>
                          <a:pt x="244" y="479"/>
                        </a:lnTo>
                        <a:lnTo>
                          <a:pt x="233" y="510"/>
                        </a:lnTo>
                        <a:lnTo>
                          <a:pt x="201" y="545"/>
                        </a:lnTo>
                        <a:lnTo>
                          <a:pt x="173" y="559"/>
                        </a:lnTo>
                        <a:lnTo>
                          <a:pt x="141" y="566"/>
                        </a:lnTo>
                        <a:lnTo>
                          <a:pt x="113" y="563"/>
                        </a:lnTo>
                        <a:lnTo>
                          <a:pt x="92" y="549"/>
                        </a:lnTo>
                        <a:lnTo>
                          <a:pt x="67" y="521"/>
                        </a:lnTo>
                        <a:lnTo>
                          <a:pt x="42" y="472"/>
                        </a:lnTo>
                        <a:lnTo>
                          <a:pt x="14" y="392"/>
                        </a:lnTo>
                        <a:lnTo>
                          <a:pt x="4" y="333"/>
                        </a:lnTo>
                        <a:lnTo>
                          <a:pt x="0" y="257"/>
                        </a:lnTo>
                        <a:lnTo>
                          <a:pt x="0" y="222"/>
                        </a:lnTo>
                        <a:lnTo>
                          <a:pt x="7" y="174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9098" name="Freeform 13"/>
                  <p:cNvSpPr>
                    <a:spLocks/>
                  </p:cNvSpPr>
                  <p:nvPr/>
                </p:nvSpPr>
                <p:spPr bwMode="auto">
                  <a:xfrm flipH="1">
                    <a:off x="1151" y="1619"/>
                    <a:ext cx="249" cy="572"/>
                  </a:xfrm>
                  <a:custGeom>
                    <a:avLst/>
                    <a:gdLst>
                      <a:gd name="T0" fmla="*/ 25 w 249"/>
                      <a:gd name="T1" fmla="*/ 65 h 572"/>
                      <a:gd name="T2" fmla="*/ 7 w 249"/>
                      <a:gd name="T3" fmla="*/ 44 h 572"/>
                      <a:gd name="T4" fmla="*/ 0 w 249"/>
                      <a:gd name="T5" fmla="*/ 27 h 572"/>
                      <a:gd name="T6" fmla="*/ 11 w 249"/>
                      <a:gd name="T7" fmla="*/ 7 h 572"/>
                      <a:gd name="T8" fmla="*/ 28 w 249"/>
                      <a:gd name="T9" fmla="*/ 0 h 572"/>
                      <a:gd name="T10" fmla="*/ 60 w 249"/>
                      <a:gd name="T11" fmla="*/ 0 h 572"/>
                      <a:gd name="T12" fmla="*/ 96 w 249"/>
                      <a:gd name="T13" fmla="*/ 24 h 572"/>
                      <a:gd name="T14" fmla="*/ 132 w 249"/>
                      <a:gd name="T15" fmla="*/ 61 h 572"/>
                      <a:gd name="T16" fmla="*/ 192 w 249"/>
                      <a:gd name="T17" fmla="*/ 140 h 572"/>
                      <a:gd name="T18" fmla="*/ 231 w 249"/>
                      <a:gd name="T19" fmla="*/ 204 h 572"/>
                      <a:gd name="T20" fmla="*/ 249 w 249"/>
                      <a:gd name="T21" fmla="*/ 255 h 572"/>
                      <a:gd name="T22" fmla="*/ 245 w 249"/>
                      <a:gd name="T23" fmla="*/ 283 h 572"/>
                      <a:gd name="T24" fmla="*/ 224 w 249"/>
                      <a:gd name="T25" fmla="*/ 320 h 572"/>
                      <a:gd name="T26" fmla="*/ 181 w 249"/>
                      <a:gd name="T27" fmla="*/ 347 h 572"/>
                      <a:gd name="T28" fmla="*/ 110 w 249"/>
                      <a:gd name="T29" fmla="*/ 371 h 572"/>
                      <a:gd name="T30" fmla="*/ 75 w 249"/>
                      <a:gd name="T31" fmla="*/ 395 h 572"/>
                      <a:gd name="T32" fmla="*/ 60 w 249"/>
                      <a:gd name="T33" fmla="*/ 415 h 572"/>
                      <a:gd name="T34" fmla="*/ 68 w 249"/>
                      <a:gd name="T35" fmla="*/ 436 h 572"/>
                      <a:gd name="T36" fmla="*/ 107 w 249"/>
                      <a:gd name="T37" fmla="*/ 456 h 572"/>
                      <a:gd name="T38" fmla="*/ 139 w 249"/>
                      <a:gd name="T39" fmla="*/ 497 h 572"/>
                      <a:gd name="T40" fmla="*/ 153 w 249"/>
                      <a:gd name="T41" fmla="*/ 538 h 572"/>
                      <a:gd name="T42" fmla="*/ 149 w 249"/>
                      <a:gd name="T43" fmla="*/ 558 h 572"/>
                      <a:gd name="T44" fmla="*/ 117 w 249"/>
                      <a:gd name="T45" fmla="*/ 572 h 572"/>
                      <a:gd name="T46" fmla="*/ 107 w 249"/>
                      <a:gd name="T47" fmla="*/ 572 h 572"/>
                      <a:gd name="T48" fmla="*/ 92 w 249"/>
                      <a:gd name="T49" fmla="*/ 535 h 572"/>
                      <a:gd name="T50" fmla="*/ 85 w 249"/>
                      <a:gd name="T51" fmla="*/ 494 h 572"/>
                      <a:gd name="T52" fmla="*/ 64 w 249"/>
                      <a:gd name="T53" fmla="*/ 463 h 572"/>
                      <a:gd name="T54" fmla="*/ 32 w 249"/>
                      <a:gd name="T55" fmla="*/ 446 h 572"/>
                      <a:gd name="T56" fmla="*/ 21 w 249"/>
                      <a:gd name="T57" fmla="*/ 426 h 572"/>
                      <a:gd name="T58" fmla="*/ 25 w 249"/>
                      <a:gd name="T59" fmla="*/ 405 h 572"/>
                      <a:gd name="T60" fmla="*/ 53 w 249"/>
                      <a:gd name="T61" fmla="*/ 371 h 572"/>
                      <a:gd name="T62" fmla="*/ 107 w 249"/>
                      <a:gd name="T63" fmla="*/ 351 h 572"/>
                      <a:gd name="T64" fmla="*/ 157 w 249"/>
                      <a:gd name="T65" fmla="*/ 320 h 572"/>
                      <a:gd name="T66" fmla="*/ 196 w 249"/>
                      <a:gd name="T67" fmla="*/ 286 h 572"/>
                      <a:gd name="T68" fmla="*/ 210 w 249"/>
                      <a:gd name="T69" fmla="*/ 252 h 572"/>
                      <a:gd name="T70" fmla="*/ 206 w 249"/>
                      <a:gd name="T71" fmla="*/ 238 h 572"/>
                      <a:gd name="T72" fmla="*/ 189 w 249"/>
                      <a:gd name="T73" fmla="*/ 208 h 572"/>
                      <a:gd name="T74" fmla="*/ 157 w 249"/>
                      <a:gd name="T75" fmla="*/ 163 h 572"/>
                      <a:gd name="T76" fmla="*/ 121 w 249"/>
                      <a:gd name="T77" fmla="*/ 136 h 572"/>
                      <a:gd name="T78" fmla="*/ 82 w 249"/>
                      <a:gd name="T79" fmla="*/ 106 h 572"/>
                      <a:gd name="T80" fmla="*/ 53 w 249"/>
                      <a:gd name="T81" fmla="*/ 89 h 572"/>
                      <a:gd name="T82" fmla="*/ 25 w 249"/>
                      <a:gd name="T83" fmla="*/ 65 h 572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w 249"/>
                      <a:gd name="T127" fmla="*/ 0 h 572"/>
                      <a:gd name="T128" fmla="*/ 249 w 249"/>
                      <a:gd name="T129" fmla="*/ 572 h 572"/>
                    </a:gdLst>
                    <a:ahLst/>
                    <a:cxnLst>
                      <a:cxn ang="T84">
                        <a:pos x="T0" y="T1"/>
                      </a:cxn>
                      <a:cxn ang="T85">
                        <a:pos x="T2" y="T3"/>
                      </a:cxn>
                      <a:cxn ang="T86">
                        <a:pos x="T4" y="T5"/>
                      </a:cxn>
                      <a:cxn ang="T87">
                        <a:pos x="T6" y="T7"/>
                      </a:cxn>
                      <a:cxn ang="T88">
                        <a:pos x="T8" y="T9"/>
                      </a:cxn>
                      <a:cxn ang="T89">
                        <a:pos x="T10" y="T11"/>
                      </a:cxn>
                      <a:cxn ang="T90">
                        <a:pos x="T12" y="T13"/>
                      </a:cxn>
                      <a:cxn ang="T91">
                        <a:pos x="T14" y="T15"/>
                      </a:cxn>
                      <a:cxn ang="T92">
                        <a:pos x="T16" y="T17"/>
                      </a:cxn>
                      <a:cxn ang="T93">
                        <a:pos x="T18" y="T19"/>
                      </a:cxn>
                      <a:cxn ang="T94">
                        <a:pos x="T20" y="T21"/>
                      </a:cxn>
                      <a:cxn ang="T95">
                        <a:pos x="T22" y="T23"/>
                      </a:cxn>
                      <a:cxn ang="T96">
                        <a:pos x="T24" y="T25"/>
                      </a:cxn>
                      <a:cxn ang="T97">
                        <a:pos x="T26" y="T27"/>
                      </a:cxn>
                      <a:cxn ang="T98">
                        <a:pos x="T28" y="T29"/>
                      </a:cxn>
                      <a:cxn ang="T99">
                        <a:pos x="T30" y="T31"/>
                      </a:cxn>
                      <a:cxn ang="T100">
                        <a:pos x="T32" y="T33"/>
                      </a:cxn>
                      <a:cxn ang="T101">
                        <a:pos x="T34" y="T35"/>
                      </a:cxn>
                      <a:cxn ang="T102">
                        <a:pos x="T36" y="T37"/>
                      </a:cxn>
                      <a:cxn ang="T103">
                        <a:pos x="T38" y="T39"/>
                      </a:cxn>
                      <a:cxn ang="T104">
                        <a:pos x="T40" y="T41"/>
                      </a:cxn>
                      <a:cxn ang="T105">
                        <a:pos x="T42" y="T43"/>
                      </a:cxn>
                      <a:cxn ang="T106">
                        <a:pos x="T44" y="T45"/>
                      </a:cxn>
                      <a:cxn ang="T107">
                        <a:pos x="T46" y="T47"/>
                      </a:cxn>
                      <a:cxn ang="T108">
                        <a:pos x="T48" y="T49"/>
                      </a:cxn>
                      <a:cxn ang="T109">
                        <a:pos x="T50" y="T51"/>
                      </a:cxn>
                      <a:cxn ang="T110">
                        <a:pos x="T52" y="T53"/>
                      </a:cxn>
                      <a:cxn ang="T111">
                        <a:pos x="T54" y="T55"/>
                      </a:cxn>
                      <a:cxn ang="T112">
                        <a:pos x="T56" y="T57"/>
                      </a:cxn>
                      <a:cxn ang="T113">
                        <a:pos x="T58" y="T59"/>
                      </a:cxn>
                      <a:cxn ang="T114">
                        <a:pos x="T60" y="T61"/>
                      </a:cxn>
                      <a:cxn ang="T115">
                        <a:pos x="T62" y="T63"/>
                      </a:cxn>
                      <a:cxn ang="T116">
                        <a:pos x="T64" y="T65"/>
                      </a:cxn>
                      <a:cxn ang="T117">
                        <a:pos x="T66" y="T67"/>
                      </a:cxn>
                      <a:cxn ang="T118">
                        <a:pos x="T68" y="T69"/>
                      </a:cxn>
                      <a:cxn ang="T119">
                        <a:pos x="T70" y="T71"/>
                      </a:cxn>
                      <a:cxn ang="T120">
                        <a:pos x="T72" y="T73"/>
                      </a:cxn>
                      <a:cxn ang="T121">
                        <a:pos x="T74" y="T75"/>
                      </a:cxn>
                      <a:cxn ang="T122">
                        <a:pos x="T76" y="T77"/>
                      </a:cxn>
                      <a:cxn ang="T123">
                        <a:pos x="T78" y="T79"/>
                      </a:cxn>
                      <a:cxn ang="T124">
                        <a:pos x="T80" y="T81"/>
                      </a:cxn>
                      <a:cxn ang="T125">
                        <a:pos x="T82" y="T83"/>
                      </a:cxn>
                    </a:cxnLst>
                    <a:rect l="T126" t="T127" r="T128" b="T129"/>
                    <a:pathLst>
                      <a:path w="249" h="572">
                        <a:moveTo>
                          <a:pt x="25" y="65"/>
                        </a:moveTo>
                        <a:lnTo>
                          <a:pt x="7" y="44"/>
                        </a:lnTo>
                        <a:lnTo>
                          <a:pt x="0" y="27"/>
                        </a:lnTo>
                        <a:lnTo>
                          <a:pt x="11" y="7"/>
                        </a:lnTo>
                        <a:lnTo>
                          <a:pt x="28" y="0"/>
                        </a:lnTo>
                        <a:lnTo>
                          <a:pt x="60" y="0"/>
                        </a:lnTo>
                        <a:lnTo>
                          <a:pt x="96" y="24"/>
                        </a:lnTo>
                        <a:lnTo>
                          <a:pt x="132" y="61"/>
                        </a:lnTo>
                        <a:lnTo>
                          <a:pt x="192" y="140"/>
                        </a:lnTo>
                        <a:lnTo>
                          <a:pt x="231" y="204"/>
                        </a:lnTo>
                        <a:lnTo>
                          <a:pt x="249" y="255"/>
                        </a:lnTo>
                        <a:lnTo>
                          <a:pt x="245" y="283"/>
                        </a:lnTo>
                        <a:lnTo>
                          <a:pt x="224" y="320"/>
                        </a:lnTo>
                        <a:lnTo>
                          <a:pt x="181" y="347"/>
                        </a:lnTo>
                        <a:lnTo>
                          <a:pt x="110" y="371"/>
                        </a:lnTo>
                        <a:lnTo>
                          <a:pt x="75" y="395"/>
                        </a:lnTo>
                        <a:lnTo>
                          <a:pt x="60" y="415"/>
                        </a:lnTo>
                        <a:lnTo>
                          <a:pt x="68" y="436"/>
                        </a:lnTo>
                        <a:lnTo>
                          <a:pt x="107" y="456"/>
                        </a:lnTo>
                        <a:lnTo>
                          <a:pt x="139" y="497"/>
                        </a:lnTo>
                        <a:lnTo>
                          <a:pt x="153" y="538"/>
                        </a:lnTo>
                        <a:lnTo>
                          <a:pt x="149" y="558"/>
                        </a:lnTo>
                        <a:lnTo>
                          <a:pt x="117" y="572"/>
                        </a:lnTo>
                        <a:lnTo>
                          <a:pt x="107" y="572"/>
                        </a:lnTo>
                        <a:lnTo>
                          <a:pt x="92" y="535"/>
                        </a:lnTo>
                        <a:lnTo>
                          <a:pt x="85" y="494"/>
                        </a:lnTo>
                        <a:lnTo>
                          <a:pt x="64" y="463"/>
                        </a:lnTo>
                        <a:lnTo>
                          <a:pt x="32" y="446"/>
                        </a:lnTo>
                        <a:lnTo>
                          <a:pt x="21" y="426"/>
                        </a:lnTo>
                        <a:lnTo>
                          <a:pt x="25" y="405"/>
                        </a:lnTo>
                        <a:lnTo>
                          <a:pt x="53" y="371"/>
                        </a:lnTo>
                        <a:lnTo>
                          <a:pt x="107" y="351"/>
                        </a:lnTo>
                        <a:lnTo>
                          <a:pt x="157" y="320"/>
                        </a:lnTo>
                        <a:lnTo>
                          <a:pt x="196" y="286"/>
                        </a:lnTo>
                        <a:lnTo>
                          <a:pt x="210" y="252"/>
                        </a:lnTo>
                        <a:lnTo>
                          <a:pt x="206" y="238"/>
                        </a:lnTo>
                        <a:lnTo>
                          <a:pt x="189" y="208"/>
                        </a:lnTo>
                        <a:lnTo>
                          <a:pt x="157" y="163"/>
                        </a:lnTo>
                        <a:lnTo>
                          <a:pt x="121" y="136"/>
                        </a:lnTo>
                        <a:lnTo>
                          <a:pt x="82" y="106"/>
                        </a:lnTo>
                        <a:lnTo>
                          <a:pt x="53" y="89"/>
                        </a:lnTo>
                        <a:lnTo>
                          <a:pt x="25" y="65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9099" name="Freeform 14"/>
                  <p:cNvSpPr>
                    <a:spLocks/>
                  </p:cNvSpPr>
                  <p:nvPr/>
                </p:nvSpPr>
                <p:spPr bwMode="auto">
                  <a:xfrm flipH="1">
                    <a:off x="1447" y="1581"/>
                    <a:ext cx="362" cy="499"/>
                  </a:xfrm>
                  <a:custGeom>
                    <a:avLst/>
                    <a:gdLst>
                      <a:gd name="T0" fmla="*/ 151 w 362"/>
                      <a:gd name="T1" fmla="*/ 35 h 499"/>
                      <a:gd name="T2" fmla="*/ 221 w 362"/>
                      <a:gd name="T3" fmla="*/ 0 h 499"/>
                      <a:gd name="T4" fmla="*/ 281 w 362"/>
                      <a:gd name="T5" fmla="*/ 0 h 499"/>
                      <a:gd name="T6" fmla="*/ 344 w 362"/>
                      <a:gd name="T7" fmla="*/ 14 h 499"/>
                      <a:gd name="T8" fmla="*/ 362 w 362"/>
                      <a:gd name="T9" fmla="*/ 35 h 499"/>
                      <a:gd name="T10" fmla="*/ 351 w 362"/>
                      <a:gd name="T11" fmla="*/ 59 h 499"/>
                      <a:gd name="T12" fmla="*/ 334 w 362"/>
                      <a:gd name="T13" fmla="*/ 91 h 499"/>
                      <a:gd name="T14" fmla="*/ 302 w 362"/>
                      <a:gd name="T15" fmla="*/ 87 h 499"/>
                      <a:gd name="T16" fmla="*/ 274 w 362"/>
                      <a:gd name="T17" fmla="*/ 77 h 499"/>
                      <a:gd name="T18" fmla="*/ 253 w 362"/>
                      <a:gd name="T19" fmla="*/ 63 h 499"/>
                      <a:gd name="T20" fmla="*/ 232 w 362"/>
                      <a:gd name="T21" fmla="*/ 59 h 499"/>
                      <a:gd name="T22" fmla="*/ 193 w 362"/>
                      <a:gd name="T23" fmla="*/ 70 h 499"/>
                      <a:gd name="T24" fmla="*/ 137 w 362"/>
                      <a:gd name="T25" fmla="*/ 94 h 499"/>
                      <a:gd name="T26" fmla="*/ 91 w 362"/>
                      <a:gd name="T27" fmla="*/ 136 h 499"/>
                      <a:gd name="T28" fmla="*/ 70 w 362"/>
                      <a:gd name="T29" fmla="*/ 164 h 499"/>
                      <a:gd name="T30" fmla="*/ 60 w 362"/>
                      <a:gd name="T31" fmla="*/ 185 h 499"/>
                      <a:gd name="T32" fmla="*/ 60 w 362"/>
                      <a:gd name="T33" fmla="*/ 202 h 499"/>
                      <a:gd name="T34" fmla="*/ 74 w 362"/>
                      <a:gd name="T35" fmla="*/ 220 h 499"/>
                      <a:gd name="T36" fmla="*/ 116 w 362"/>
                      <a:gd name="T37" fmla="*/ 248 h 499"/>
                      <a:gd name="T38" fmla="*/ 155 w 362"/>
                      <a:gd name="T39" fmla="*/ 286 h 499"/>
                      <a:gd name="T40" fmla="*/ 179 w 362"/>
                      <a:gd name="T41" fmla="*/ 325 h 499"/>
                      <a:gd name="T42" fmla="*/ 193 w 362"/>
                      <a:gd name="T43" fmla="*/ 352 h 499"/>
                      <a:gd name="T44" fmla="*/ 186 w 362"/>
                      <a:gd name="T45" fmla="*/ 370 h 499"/>
                      <a:gd name="T46" fmla="*/ 169 w 362"/>
                      <a:gd name="T47" fmla="*/ 387 h 499"/>
                      <a:gd name="T48" fmla="*/ 134 w 362"/>
                      <a:gd name="T49" fmla="*/ 398 h 499"/>
                      <a:gd name="T50" fmla="*/ 95 w 362"/>
                      <a:gd name="T51" fmla="*/ 412 h 499"/>
                      <a:gd name="T52" fmla="*/ 77 w 362"/>
                      <a:gd name="T53" fmla="*/ 433 h 499"/>
                      <a:gd name="T54" fmla="*/ 81 w 362"/>
                      <a:gd name="T55" fmla="*/ 468 h 499"/>
                      <a:gd name="T56" fmla="*/ 53 w 362"/>
                      <a:gd name="T57" fmla="*/ 499 h 499"/>
                      <a:gd name="T58" fmla="*/ 39 w 362"/>
                      <a:gd name="T59" fmla="*/ 489 h 499"/>
                      <a:gd name="T60" fmla="*/ 42 w 362"/>
                      <a:gd name="T61" fmla="*/ 429 h 499"/>
                      <a:gd name="T62" fmla="*/ 67 w 362"/>
                      <a:gd name="T63" fmla="*/ 398 h 499"/>
                      <a:gd name="T64" fmla="*/ 102 w 362"/>
                      <a:gd name="T65" fmla="*/ 373 h 499"/>
                      <a:gd name="T66" fmla="*/ 137 w 362"/>
                      <a:gd name="T67" fmla="*/ 359 h 499"/>
                      <a:gd name="T68" fmla="*/ 155 w 362"/>
                      <a:gd name="T69" fmla="*/ 352 h 499"/>
                      <a:gd name="T70" fmla="*/ 158 w 362"/>
                      <a:gd name="T71" fmla="*/ 342 h 499"/>
                      <a:gd name="T72" fmla="*/ 148 w 362"/>
                      <a:gd name="T73" fmla="*/ 325 h 499"/>
                      <a:gd name="T74" fmla="*/ 112 w 362"/>
                      <a:gd name="T75" fmla="*/ 290 h 499"/>
                      <a:gd name="T76" fmla="*/ 70 w 362"/>
                      <a:gd name="T77" fmla="*/ 262 h 499"/>
                      <a:gd name="T78" fmla="*/ 35 w 362"/>
                      <a:gd name="T79" fmla="*/ 241 h 499"/>
                      <a:gd name="T80" fmla="*/ 7 w 362"/>
                      <a:gd name="T81" fmla="*/ 220 h 499"/>
                      <a:gd name="T82" fmla="*/ 0 w 362"/>
                      <a:gd name="T83" fmla="*/ 195 h 499"/>
                      <a:gd name="T84" fmla="*/ 18 w 362"/>
                      <a:gd name="T85" fmla="*/ 157 h 499"/>
                      <a:gd name="T86" fmla="*/ 56 w 362"/>
                      <a:gd name="T87" fmla="*/ 108 h 499"/>
                      <a:gd name="T88" fmla="*/ 95 w 362"/>
                      <a:gd name="T89" fmla="*/ 70 h 499"/>
                      <a:gd name="T90" fmla="*/ 123 w 362"/>
                      <a:gd name="T91" fmla="*/ 52 h 499"/>
                      <a:gd name="T92" fmla="*/ 151 w 362"/>
                      <a:gd name="T93" fmla="*/ 35 h 499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w 362"/>
                      <a:gd name="T142" fmla="*/ 0 h 499"/>
                      <a:gd name="T143" fmla="*/ 362 w 362"/>
                      <a:gd name="T144" fmla="*/ 499 h 499"/>
                    </a:gdLst>
                    <a:ahLst/>
                    <a:cxnLst>
                      <a:cxn ang="T94">
                        <a:pos x="T0" y="T1"/>
                      </a:cxn>
                      <a:cxn ang="T95">
                        <a:pos x="T2" y="T3"/>
                      </a:cxn>
                      <a:cxn ang="T96">
                        <a:pos x="T4" y="T5"/>
                      </a:cxn>
                      <a:cxn ang="T97">
                        <a:pos x="T6" y="T7"/>
                      </a:cxn>
                      <a:cxn ang="T98">
                        <a:pos x="T8" y="T9"/>
                      </a:cxn>
                      <a:cxn ang="T99">
                        <a:pos x="T10" y="T11"/>
                      </a:cxn>
                      <a:cxn ang="T100">
                        <a:pos x="T12" y="T13"/>
                      </a:cxn>
                      <a:cxn ang="T101">
                        <a:pos x="T14" y="T15"/>
                      </a:cxn>
                      <a:cxn ang="T102">
                        <a:pos x="T16" y="T17"/>
                      </a:cxn>
                      <a:cxn ang="T103">
                        <a:pos x="T18" y="T19"/>
                      </a:cxn>
                      <a:cxn ang="T104">
                        <a:pos x="T20" y="T21"/>
                      </a:cxn>
                      <a:cxn ang="T105">
                        <a:pos x="T22" y="T23"/>
                      </a:cxn>
                      <a:cxn ang="T106">
                        <a:pos x="T24" y="T25"/>
                      </a:cxn>
                      <a:cxn ang="T107">
                        <a:pos x="T26" y="T27"/>
                      </a:cxn>
                      <a:cxn ang="T108">
                        <a:pos x="T28" y="T29"/>
                      </a:cxn>
                      <a:cxn ang="T109">
                        <a:pos x="T30" y="T31"/>
                      </a:cxn>
                      <a:cxn ang="T110">
                        <a:pos x="T32" y="T33"/>
                      </a:cxn>
                      <a:cxn ang="T111">
                        <a:pos x="T34" y="T35"/>
                      </a:cxn>
                      <a:cxn ang="T112">
                        <a:pos x="T36" y="T37"/>
                      </a:cxn>
                      <a:cxn ang="T113">
                        <a:pos x="T38" y="T39"/>
                      </a:cxn>
                      <a:cxn ang="T114">
                        <a:pos x="T40" y="T41"/>
                      </a:cxn>
                      <a:cxn ang="T115">
                        <a:pos x="T42" y="T43"/>
                      </a:cxn>
                      <a:cxn ang="T116">
                        <a:pos x="T44" y="T45"/>
                      </a:cxn>
                      <a:cxn ang="T117">
                        <a:pos x="T46" y="T47"/>
                      </a:cxn>
                      <a:cxn ang="T118">
                        <a:pos x="T48" y="T49"/>
                      </a:cxn>
                      <a:cxn ang="T119">
                        <a:pos x="T50" y="T51"/>
                      </a:cxn>
                      <a:cxn ang="T120">
                        <a:pos x="T52" y="T53"/>
                      </a:cxn>
                      <a:cxn ang="T121">
                        <a:pos x="T54" y="T55"/>
                      </a:cxn>
                      <a:cxn ang="T122">
                        <a:pos x="T56" y="T57"/>
                      </a:cxn>
                      <a:cxn ang="T123">
                        <a:pos x="T58" y="T59"/>
                      </a:cxn>
                      <a:cxn ang="T124">
                        <a:pos x="T60" y="T61"/>
                      </a:cxn>
                      <a:cxn ang="T125">
                        <a:pos x="T62" y="T63"/>
                      </a:cxn>
                      <a:cxn ang="T126">
                        <a:pos x="T64" y="T65"/>
                      </a:cxn>
                      <a:cxn ang="T127">
                        <a:pos x="T66" y="T67"/>
                      </a:cxn>
                      <a:cxn ang="T128">
                        <a:pos x="T68" y="T69"/>
                      </a:cxn>
                      <a:cxn ang="T129">
                        <a:pos x="T70" y="T71"/>
                      </a:cxn>
                      <a:cxn ang="T130">
                        <a:pos x="T72" y="T73"/>
                      </a:cxn>
                      <a:cxn ang="T131">
                        <a:pos x="T74" y="T75"/>
                      </a:cxn>
                      <a:cxn ang="T132">
                        <a:pos x="T76" y="T77"/>
                      </a:cxn>
                      <a:cxn ang="T133">
                        <a:pos x="T78" y="T79"/>
                      </a:cxn>
                      <a:cxn ang="T134">
                        <a:pos x="T80" y="T81"/>
                      </a:cxn>
                      <a:cxn ang="T135">
                        <a:pos x="T82" y="T83"/>
                      </a:cxn>
                      <a:cxn ang="T136">
                        <a:pos x="T84" y="T85"/>
                      </a:cxn>
                      <a:cxn ang="T137">
                        <a:pos x="T86" y="T87"/>
                      </a:cxn>
                      <a:cxn ang="T138">
                        <a:pos x="T88" y="T89"/>
                      </a:cxn>
                      <a:cxn ang="T139">
                        <a:pos x="T90" y="T91"/>
                      </a:cxn>
                      <a:cxn ang="T140">
                        <a:pos x="T92" y="T93"/>
                      </a:cxn>
                    </a:cxnLst>
                    <a:rect l="T141" t="T142" r="T143" b="T144"/>
                    <a:pathLst>
                      <a:path w="362" h="499">
                        <a:moveTo>
                          <a:pt x="151" y="35"/>
                        </a:moveTo>
                        <a:lnTo>
                          <a:pt x="221" y="0"/>
                        </a:lnTo>
                        <a:lnTo>
                          <a:pt x="281" y="0"/>
                        </a:lnTo>
                        <a:lnTo>
                          <a:pt x="344" y="14"/>
                        </a:lnTo>
                        <a:lnTo>
                          <a:pt x="362" y="35"/>
                        </a:lnTo>
                        <a:lnTo>
                          <a:pt x="351" y="59"/>
                        </a:lnTo>
                        <a:lnTo>
                          <a:pt x="334" y="91"/>
                        </a:lnTo>
                        <a:lnTo>
                          <a:pt x="302" y="87"/>
                        </a:lnTo>
                        <a:lnTo>
                          <a:pt x="274" y="77"/>
                        </a:lnTo>
                        <a:lnTo>
                          <a:pt x="253" y="63"/>
                        </a:lnTo>
                        <a:lnTo>
                          <a:pt x="232" y="59"/>
                        </a:lnTo>
                        <a:lnTo>
                          <a:pt x="193" y="70"/>
                        </a:lnTo>
                        <a:lnTo>
                          <a:pt x="137" y="94"/>
                        </a:lnTo>
                        <a:lnTo>
                          <a:pt x="91" y="136"/>
                        </a:lnTo>
                        <a:lnTo>
                          <a:pt x="70" y="164"/>
                        </a:lnTo>
                        <a:lnTo>
                          <a:pt x="60" y="185"/>
                        </a:lnTo>
                        <a:lnTo>
                          <a:pt x="60" y="202"/>
                        </a:lnTo>
                        <a:lnTo>
                          <a:pt x="74" y="220"/>
                        </a:lnTo>
                        <a:lnTo>
                          <a:pt x="116" y="248"/>
                        </a:lnTo>
                        <a:lnTo>
                          <a:pt x="155" y="286"/>
                        </a:lnTo>
                        <a:lnTo>
                          <a:pt x="179" y="325"/>
                        </a:lnTo>
                        <a:lnTo>
                          <a:pt x="193" y="352"/>
                        </a:lnTo>
                        <a:lnTo>
                          <a:pt x="186" y="370"/>
                        </a:lnTo>
                        <a:lnTo>
                          <a:pt x="169" y="387"/>
                        </a:lnTo>
                        <a:lnTo>
                          <a:pt x="134" y="398"/>
                        </a:lnTo>
                        <a:lnTo>
                          <a:pt x="95" y="412"/>
                        </a:lnTo>
                        <a:lnTo>
                          <a:pt x="77" y="433"/>
                        </a:lnTo>
                        <a:lnTo>
                          <a:pt x="81" y="468"/>
                        </a:lnTo>
                        <a:lnTo>
                          <a:pt x="53" y="499"/>
                        </a:lnTo>
                        <a:lnTo>
                          <a:pt x="39" y="489"/>
                        </a:lnTo>
                        <a:lnTo>
                          <a:pt x="42" y="429"/>
                        </a:lnTo>
                        <a:lnTo>
                          <a:pt x="67" y="398"/>
                        </a:lnTo>
                        <a:lnTo>
                          <a:pt x="102" y="373"/>
                        </a:lnTo>
                        <a:lnTo>
                          <a:pt x="137" y="359"/>
                        </a:lnTo>
                        <a:lnTo>
                          <a:pt x="155" y="352"/>
                        </a:lnTo>
                        <a:lnTo>
                          <a:pt x="158" y="342"/>
                        </a:lnTo>
                        <a:lnTo>
                          <a:pt x="148" y="325"/>
                        </a:lnTo>
                        <a:lnTo>
                          <a:pt x="112" y="290"/>
                        </a:lnTo>
                        <a:lnTo>
                          <a:pt x="70" y="262"/>
                        </a:lnTo>
                        <a:lnTo>
                          <a:pt x="35" y="241"/>
                        </a:lnTo>
                        <a:lnTo>
                          <a:pt x="7" y="220"/>
                        </a:lnTo>
                        <a:lnTo>
                          <a:pt x="0" y="195"/>
                        </a:lnTo>
                        <a:lnTo>
                          <a:pt x="18" y="157"/>
                        </a:lnTo>
                        <a:lnTo>
                          <a:pt x="56" y="108"/>
                        </a:lnTo>
                        <a:lnTo>
                          <a:pt x="95" y="70"/>
                        </a:lnTo>
                        <a:lnTo>
                          <a:pt x="123" y="52"/>
                        </a:lnTo>
                        <a:lnTo>
                          <a:pt x="151" y="35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9100" name="Freeform 15"/>
                  <p:cNvSpPr>
                    <a:spLocks/>
                  </p:cNvSpPr>
                  <p:nvPr/>
                </p:nvSpPr>
                <p:spPr bwMode="auto">
                  <a:xfrm flipH="1">
                    <a:off x="1376" y="2005"/>
                    <a:ext cx="229" cy="840"/>
                  </a:xfrm>
                  <a:custGeom>
                    <a:avLst/>
                    <a:gdLst>
                      <a:gd name="T0" fmla="*/ 132 w 229"/>
                      <a:gd name="T1" fmla="*/ 69 h 840"/>
                      <a:gd name="T2" fmla="*/ 136 w 229"/>
                      <a:gd name="T3" fmla="*/ 21 h 840"/>
                      <a:gd name="T4" fmla="*/ 168 w 229"/>
                      <a:gd name="T5" fmla="*/ 0 h 840"/>
                      <a:gd name="T6" fmla="*/ 204 w 229"/>
                      <a:gd name="T7" fmla="*/ 3 h 840"/>
                      <a:gd name="T8" fmla="*/ 225 w 229"/>
                      <a:gd name="T9" fmla="*/ 21 h 840"/>
                      <a:gd name="T10" fmla="*/ 229 w 229"/>
                      <a:gd name="T11" fmla="*/ 90 h 840"/>
                      <a:gd name="T12" fmla="*/ 218 w 229"/>
                      <a:gd name="T13" fmla="*/ 266 h 840"/>
                      <a:gd name="T14" fmla="*/ 204 w 229"/>
                      <a:gd name="T15" fmla="*/ 373 h 840"/>
                      <a:gd name="T16" fmla="*/ 222 w 229"/>
                      <a:gd name="T17" fmla="*/ 460 h 840"/>
                      <a:gd name="T18" fmla="*/ 225 w 229"/>
                      <a:gd name="T19" fmla="*/ 546 h 840"/>
                      <a:gd name="T20" fmla="*/ 215 w 229"/>
                      <a:gd name="T21" fmla="*/ 633 h 840"/>
                      <a:gd name="T22" fmla="*/ 197 w 229"/>
                      <a:gd name="T23" fmla="*/ 743 h 840"/>
                      <a:gd name="T24" fmla="*/ 204 w 229"/>
                      <a:gd name="T25" fmla="*/ 802 h 840"/>
                      <a:gd name="T26" fmla="*/ 186 w 229"/>
                      <a:gd name="T27" fmla="*/ 812 h 840"/>
                      <a:gd name="T28" fmla="*/ 72 w 229"/>
                      <a:gd name="T29" fmla="*/ 833 h 840"/>
                      <a:gd name="T30" fmla="*/ 43 w 229"/>
                      <a:gd name="T31" fmla="*/ 840 h 840"/>
                      <a:gd name="T32" fmla="*/ 0 w 229"/>
                      <a:gd name="T33" fmla="*/ 816 h 840"/>
                      <a:gd name="T34" fmla="*/ 0 w 229"/>
                      <a:gd name="T35" fmla="*/ 802 h 840"/>
                      <a:gd name="T36" fmla="*/ 125 w 229"/>
                      <a:gd name="T37" fmla="*/ 795 h 840"/>
                      <a:gd name="T38" fmla="*/ 168 w 229"/>
                      <a:gd name="T39" fmla="*/ 778 h 840"/>
                      <a:gd name="T40" fmla="*/ 172 w 229"/>
                      <a:gd name="T41" fmla="*/ 740 h 840"/>
                      <a:gd name="T42" fmla="*/ 175 w 229"/>
                      <a:gd name="T43" fmla="*/ 622 h 840"/>
                      <a:gd name="T44" fmla="*/ 165 w 229"/>
                      <a:gd name="T45" fmla="*/ 525 h 840"/>
                      <a:gd name="T46" fmla="*/ 154 w 229"/>
                      <a:gd name="T47" fmla="*/ 408 h 840"/>
                      <a:gd name="T48" fmla="*/ 157 w 229"/>
                      <a:gd name="T49" fmla="*/ 335 h 840"/>
                      <a:gd name="T50" fmla="*/ 165 w 229"/>
                      <a:gd name="T51" fmla="*/ 242 h 840"/>
                      <a:gd name="T52" fmla="*/ 147 w 229"/>
                      <a:gd name="T53" fmla="*/ 152 h 840"/>
                      <a:gd name="T54" fmla="*/ 132 w 229"/>
                      <a:gd name="T55" fmla="*/ 69 h 840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w 229"/>
                      <a:gd name="T85" fmla="*/ 0 h 840"/>
                      <a:gd name="T86" fmla="*/ 229 w 229"/>
                      <a:gd name="T87" fmla="*/ 840 h 840"/>
                    </a:gdLst>
                    <a:ahLst/>
                    <a:cxnLst>
                      <a:cxn ang="T56">
                        <a:pos x="T0" y="T1"/>
                      </a:cxn>
                      <a:cxn ang="T57">
                        <a:pos x="T2" y="T3"/>
                      </a:cxn>
                      <a:cxn ang="T58">
                        <a:pos x="T4" y="T5"/>
                      </a:cxn>
                      <a:cxn ang="T59">
                        <a:pos x="T6" y="T7"/>
                      </a:cxn>
                      <a:cxn ang="T60">
                        <a:pos x="T8" y="T9"/>
                      </a:cxn>
                      <a:cxn ang="T61">
                        <a:pos x="T10" y="T11"/>
                      </a:cxn>
                      <a:cxn ang="T62">
                        <a:pos x="T12" y="T13"/>
                      </a:cxn>
                      <a:cxn ang="T63">
                        <a:pos x="T14" y="T15"/>
                      </a:cxn>
                      <a:cxn ang="T64">
                        <a:pos x="T16" y="T17"/>
                      </a:cxn>
                      <a:cxn ang="T65">
                        <a:pos x="T18" y="T19"/>
                      </a:cxn>
                      <a:cxn ang="T66">
                        <a:pos x="T20" y="T21"/>
                      </a:cxn>
                      <a:cxn ang="T67">
                        <a:pos x="T22" y="T23"/>
                      </a:cxn>
                      <a:cxn ang="T68">
                        <a:pos x="T24" y="T25"/>
                      </a:cxn>
                      <a:cxn ang="T69">
                        <a:pos x="T26" y="T27"/>
                      </a:cxn>
                      <a:cxn ang="T70">
                        <a:pos x="T28" y="T29"/>
                      </a:cxn>
                      <a:cxn ang="T71">
                        <a:pos x="T30" y="T31"/>
                      </a:cxn>
                      <a:cxn ang="T72">
                        <a:pos x="T32" y="T33"/>
                      </a:cxn>
                      <a:cxn ang="T73">
                        <a:pos x="T34" y="T35"/>
                      </a:cxn>
                      <a:cxn ang="T74">
                        <a:pos x="T36" y="T37"/>
                      </a:cxn>
                      <a:cxn ang="T75">
                        <a:pos x="T38" y="T39"/>
                      </a:cxn>
                      <a:cxn ang="T76">
                        <a:pos x="T40" y="T41"/>
                      </a:cxn>
                      <a:cxn ang="T77">
                        <a:pos x="T42" y="T43"/>
                      </a:cxn>
                      <a:cxn ang="T78">
                        <a:pos x="T44" y="T45"/>
                      </a:cxn>
                      <a:cxn ang="T79">
                        <a:pos x="T46" y="T47"/>
                      </a:cxn>
                      <a:cxn ang="T80">
                        <a:pos x="T48" y="T49"/>
                      </a:cxn>
                      <a:cxn ang="T81">
                        <a:pos x="T50" y="T51"/>
                      </a:cxn>
                      <a:cxn ang="T82">
                        <a:pos x="T52" y="T53"/>
                      </a:cxn>
                      <a:cxn ang="T83">
                        <a:pos x="T54" y="T55"/>
                      </a:cxn>
                    </a:cxnLst>
                    <a:rect l="T84" t="T85" r="T86" b="T87"/>
                    <a:pathLst>
                      <a:path w="229" h="840">
                        <a:moveTo>
                          <a:pt x="132" y="69"/>
                        </a:moveTo>
                        <a:lnTo>
                          <a:pt x="136" y="21"/>
                        </a:lnTo>
                        <a:lnTo>
                          <a:pt x="168" y="0"/>
                        </a:lnTo>
                        <a:lnTo>
                          <a:pt x="204" y="3"/>
                        </a:lnTo>
                        <a:lnTo>
                          <a:pt x="225" y="21"/>
                        </a:lnTo>
                        <a:lnTo>
                          <a:pt x="229" y="90"/>
                        </a:lnTo>
                        <a:lnTo>
                          <a:pt x="218" y="266"/>
                        </a:lnTo>
                        <a:lnTo>
                          <a:pt x="204" y="373"/>
                        </a:lnTo>
                        <a:lnTo>
                          <a:pt x="222" y="460"/>
                        </a:lnTo>
                        <a:lnTo>
                          <a:pt x="225" y="546"/>
                        </a:lnTo>
                        <a:lnTo>
                          <a:pt x="215" y="633"/>
                        </a:lnTo>
                        <a:lnTo>
                          <a:pt x="197" y="743"/>
                        </a:lnTo>
                        <a:lnTo>
                          <a:pt x="204" y="802"/>
                        </a:lnTo>
                        <a:lnTo>
                          <a:pt x="186" y="812"/>
                        </a:lnTo>
                        <a:lnTo>
                          <a:pt x="72" y="833"/>
                        </a:lnTo>
                        <a:lnTo>
                          <a:pt x="43" y="840"/>
                        </a:lnTo>
                        <a:lnTo>
                          <a:pt x="0" y="816"/>
                        </a:lnTo>
                        <a:lnTo>
                          <a:pt x="0" y="802"/>
                        </a:lnTo>
                        <a:lnTo>
                          <a:pt x="125" y="795"/>
                        </a:lnTo>
                        <a:lnTo>
                          <a:pt x="168" y="778"/>
                        </a:lnTo>
                        <a:lnTo>
                          <a:pt x="172" y="740"/>
                        </a:lnTo>
                        <a:lnTo>
                          <a:pt x="175" y="622"/>
                        </a:lnTo>
                        <a:lnTo>
                          <a:pt x="165" y="525"/>
                        </a:lnTo>
                        <a:lnTo>
                          <a:pt x="154" y="408"/>
                        </a:lnTo>
                        <a:lnTo>
                          <a:pt x="157" y="335"/>
                        </a:lnTo>
                        <a:lnTo>
                          <a:pt x="165" y="242"/>
                        </a:lnTo>
                        <a:lnTo>
                          <a:pt x="147" y="152"/>
                        </a:lnTo>
                        <a:lnTo>
                          <a:pt x="132" y="69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9101" name="Freeform 16"/>
                  <p:cNvSpPr>
                    <a:spLocks/>
                  </p:cNvSpPr>
                  <p:nvPr/>
                </p:nvSpPr>
                <p:spPr bwMode="auto">
                  <a:xfrm flipH="1">
                    <a:off x="1390" y="2033"/>
                    <a:ext cx="447" cy="658"/>
                  </a:xfrm>
                  <a:custGeom>
                    <a:avLst/>
                    <a:gdLst>
                      <a:gd name="T0" fmla="*/ 212 w 447"/>
                      <a:gd name="T1" fmla="*/ 268 h 658"/>
                      <a:gd name="T2" fmla="*/ 212 w 447"/>
                      <a:gd name="T3" fmla="*/ 233 h 658"/>
                      <a:gd name="T4" fmla="*/ 230 w 447"/>
                      <a:gd name="T5" fmla="*/ 174 h 658"/>
                      <a:gd name="T6" fmla="*/ 284 w 447"/>
                      <a:gd name="T7" fmla="*/ 80 h 658"/>
                      <a:gd name="T8" fmla="*/ 370 w 447"/>
                      <a:gd name="T9" fmla="*/ 0 h 658"/>
                      <a:gd name="T10" fmla="*/ 424 w 447"/>
                      <a:gd name="T11" fmla="*/ 0 h 658"/>
                      <a:gd name="T12" fmla="*/ 447 w 447"/>
                      <a:gd name="T13" fmla="*/ 38 h 658"/>
                      <a:gd name="T14" fmla="*/ 415 w 447"/>
                      <a:gd name="T15" fmla="*/ 91 h 658"/>
                      <a:gd name="T16" fmla="*/ 348 w 447"/>
                      <a:gd name="T17" fmla="*/ 129 h 658"/>
                      <a:gd name="T18" fmla="*/ 307 w 447"/>
                      <a:gd name="T19" fmla="*/ 167 h 658"/>
                      <a:gd name="T20" fmla="*/ 266 w 447"/>
                      <a:gd name="T21" fmla="*/ 223 h 658"/>
                      <a:gd name="T22" fmla="*/ 257 w 447"/>
                      <a:gd name="T23" fmla="*/ 261 h 658"/>
                      <a:gd name="T24" fmla="*/ 262 w 447"/>
                      <a:gd name="T25" fmla="*/ 303 h 658"/>
                      <a:gd name="T26" fmla="*/ 284 w 447"/>
                      <a:gd name="T27" fmla="*/ 373 h 658"/>
                      <a:gd name="T28" fmla="*/ 289 w 447"/>
                      <a:gd name="T29" fmla="*/ 449 h 658"/>
                      <a:gd name="T30" fmla="*/ 280 w 447"/>
                      <a:gd name="T31" fmla="*/ 547 h 658"/>
                      <a:gd name="T32" fmla="*/ 257 w 447"/>
                      <a:gd name="T33" fmla="*/ 616 h 658"/>
                      <a:gd name="T34" fmla="*/ 217 w 447"/>
                      <a:gd name="T35" fmla="*/ 658 h 658"/>
                      <a:gd name="T36" fmla="*/ 190 w 447"/>
                      <a:gd name="T37" fmla="*/ 658 h 658"/>
                      <a:gd name="T38" fmla="*/ 104 w 447"/>
                      <a:gd name="T39" fmla="*/ 637 h 658"/>
                      <a:gd name="T40" fmla="*/ 27 w 447"/>
                      <a:gd name="T41" fmla="*/ 634 h 658"/>
                      <a:gd name="T42" fmla="*/ 0 w 447"/>
                      <a:gd name="T43" fmla="*/ 620 h 658"/>
                      <a:gd name="T44" fmla="*/ 50 w 447"/>
                      <a:gd name="T45" fmla="*/ 606 h 658"/>
                      <a:gd name="T46" fmla="*/ 131 w 447"/>
                      <a:gd name="T47" fmla="*/ 609 h 658"/>
                      <a:gd name="T48" fmla="*/ 181 w 447"/>
                      <a:gd name="T49" fmla="*/ 623 h 658"/>
                      <a:gd name="T50" fmla="*/ 212 w 447"/>
                      <a:gd name="T51" fmla="*/ 613 h 658"/>
                      <a:gd name="T52" fmla="*/ 244 w 447"/>
                      <a:gd name="T53" fmla="*/ 557 h 658"/>
                      <a:gd name="T54" fmla="*/ 248 w 447"/>
                      <a:gd name="T55" fmla="*/ 477 h 658"/>
                      <a:gd name="T56" fmla="*/ 239 w 447"/>
                      <a:gd name="T57" fmla="*/ 404 h 658"/>
                      <a:gd name="T58" fmla="*/ 212 w 447"/>
                      <a:gd name="T59" fmla="*/ 317 h 658"/>
                      <a:gd name="T60" fmla="*/ 212 w 447"/>
                      <a:gd name="T61" fmla="*/ 268 h 658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w 447"/>
                      <a:gd name="T94" fmla="*/ 0 h 658"/>
                      <a:gd name="T95" fmla="*/ 447 w 447"/>
                      <a:gd name="T96" fmla="*/ 658 h 658"/>
                    </a:gdLst>
                    <a:ahLst/>
                    <a:cxnLst>
                      <a:cxn ang="T62">
                        <a:pos x="T0" y="T1"/>
                      </a:cxn>
                      <a:cxn ang="T63">
                        <a:pos x="T2" y="T3"/>
                      </a:cxn>
                      <a:cxn ang="T64">
                        <a:pos x="T4" y="T5"/>
                      </a:cxn>
                      <a:cxn ang="T65">
                        <a:pos x="T6" y="T7"/>
                      </a:cxn>
                      <a:cxn ang="T66">
                        <a:pos x="T8" y="T9"/>
                      </a:cxn>
                      <a:cxn ang="T67">
                        <a:pos x="T10" y="T11"/>
                      </a:cxn>
                      <a:cxn ang="T68">
                        <a:pos x="T12" y="T13"/>
                      </a:cxn>
                      <a:cxn ang="T69">
                        <a:pos x="T14" y="T15"/>
                      </a:cxn>
                      <a:cxn ang="T70">
                        <a:pos x="T16" y="T17"/>
                      </a:cxn>
                      <a:cxn ang="T71">
                        <a:pos x="T18" y="T19"/>
                      </a:cxn>
                      <a:cxn ang="T72">
                        <a:pos x="T20" y="T21"/>
                      </a:cxn>
                      <a:cxn ang="T73">
                        <a:pos x="T22" y="T23"/>
                      </a:cxn>
                      <a:cxn ang="T74">
                        <a:pos x="T24" y="T25"/>
                      </a:cxn>
                      <a:cxn ang="T75">
                        <a:pos x="T26" y="T27"/>
                      </a:cxn>
                      <a:cxn ang="T76">
                        <a:pos x="T28" y="T29"/>
                      </a:cxn>
                      <a:cxn ang="T77">
                        <a:pos x="T30" y="T31"/>
                      </a:cxn>
                      <a:cxn ang="T78">
                        <a:pos x="T32" y="T33"/>
                      </a:cxn>
                      <a:cxn ang="T79">
                        <a:pos x="T34" y="T35"/>
                      </a:cxn>
                      <a:cxn ang="T80">
                        <a:pos x="T36" y="T37"/>
                      </a:cxn>
                      <a:cxn ang="T81">
                        <a:pos x="T38" y="T39"/>
                      </a:cxn>
                      <a:cxn ang="T82">
                        <a:pos x="T40" y="T41"/>
                      </a:cxn>
                      <a:cxn ang="T83">
                        <a:pos x="T42" y="T43"/>
                      </a:cxn>
                      <a:cxn ang="T84">
                        <a:pos x="T44" y="T45"/>
                      </a:cxn>
                      <a:cxn ang="T85">
                        <a:pos x="T46" y="T47"/>
                      </a:cxn>
                      <a:cxn ang="T86">
                        <a:pos x="T48" y="T49"/>
                      </a:cxn>
                      <a:cxn ang="T87">
                        <a:pos x="T50" y="T51"/>
                      </a:cxn>
                      <a:cxn ang="T88">
                        <a:pos x="T52" y="T53"/>
                      </a:cxn>
                      <a:cxn ang="T89">
                        <a:pos x="T54" y="T55"/>
                      </a:cxn>
                      <a:cxn ang="T90">
                        <a:pos x="T56" y="T57"/>
                      </a:cxn>
                      <a:cxn ang="T91">
                        <a:pos x="T58" y="T59"/>
                      </a:cxn>
                      <a:cxn ang="T92">
                        <a:pos x="T60" y="T61"/>
                      </a:cxn>
                    </a:cxnLst>
                    <a:rect l="T93" t="T94" r="T95" b="T96"/>
                    <a:pathLst>
                      <a:path w="447" h="658">
                        <a:moveTo>
                          <a:pt x="212" y="268"/>
                        </a:moveTo>
                        <a:lnTo>
                          <a:pt x="212" y="233"/>
                        </a:lnTo>
                        <a:lnTo>
                          <a:pt x="230" y="174"/>
                        </a:lnTo>
                        <a:lnTo>
                          <a:pt x="284" y="80"/>
                        </a:lnTo>
                        <a:lnTo>
                          <a:pt x="370" y="0"/>
                        </a:lnTo>
                        <a:lnTo>
                          <a:pt x="424" y="0"/>
                        </a:lnTo>
                        <a:lnTo>
                          <a:pt x="447" y="38"/>
                        </a:lnTo>
                        <a:lnTo>
                          <a:pt x="415" y="91"/>
                        </a:lnTo>
                        <a:lnTo>
                          <a:pt x="348" y="129"/>
                        </a:lnTo>
                        <a:lnTo>
                          <a:pt x="307" y="167"/>
                        </a:lnTo>
                        <a:lnTo>
                          <a:pt x="266" y="223"/>
                        </a:lnTo>
                        <a:lnTo>
                          <a:pt x="257" y="261"/>
                        </a:lnTo>
                        <a:lnTo>
                          <a:pt x="262" y="303"/>
                        </a:lnTo>
                        <a:lnTo>
                          <a:pt x="284" y="373"/>
                        </a:lnTo>
                        <a:lnTo>
                          <a:pt x="289" y="449"/>
                        </a:lnTo>
                        <a:lnTo>
                          <a:pt x="280" y="547"/>
                        </a:lnTo>
                        <a:lnTo>
                          <a:pt x="257" y="616"/>
                        </a:lnTo>
                        <a:lnTo>
                          <a:pt x="217" y="658"/>
                        </a:lnTo>
                        <a:lnTo>
                          <a:pt x="190" y="658"/>
                        </a:lnTo>
                        <a:lnTo>
                          <a:pt x="104" y="637"/>
                        </a:lnTo>
                        <a:lnTo>
                          <a:pt x="27" y="634"/>
                        </a:lnTo>
                        <a:lnTo>
                          <a:pt x="0" y="620"/>
                        </a:lnTo>
                        <a:lnTo>
                          <a:pt x="50" y="606"/>
                        </a:lnTo>
                        <a:lnTo>
                          <a:pt x="131" y="609"/>
                        </a:lnTo>
                        <a:lnTo>
                          <a:pt x="181" y="623"/>
                        </a:lnTo>
                        <a:lnTo>
                          <a:pt x="212" y="613"/>
                        </a:lnTo>
                        <a:lnTo>
                          <a:pt x="244" y="557"/>
                        </a:lnTo>
                        <a:lnTo>
                          <a:pt x="248" y="477"/>
                        </a:lnTo>
                        <a:lnTo>
                          <a:pt x="239" y="404"/>
                        </a:lnTo>
                        <a:lnTo>
                          <a:pt x="212" y="317"/>
                        </a:lnTo>
                        <a:lnTo>
                          <a:pt x="212" y="268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9102" name="Freeform 17"/>
                  <p:cNvSpPr>
                    <a:spLocks/>
                  </p:cNvSpPr>
                  <p:nvPr/>
                </p:nvSpPr>
                <p:spPr bwMode="auto">
                  <a:xfrm flipH="1">
                    <a:off x="1353" y="1223"/>
                    <a:ext cx="282" cy="326"/>
                  </a:xfrm>
                  <a:custGeom>
                    <a:avLst/>
                    <a:gdLst>
                      <a:gd name="T0" fmla="*/ 81 w 282"/>
                      <a:gd name="T1" fmla="*/ 137 h 326"/>
                      <a:gd name="T2" fmla="*/ 78 w 282"/>
                      <a:gd name="T3" fmla="*/ 84 h 326"/>
                      <a:gd name="T4" fmla="*/ 88 w 282"/>
                      <a:gd name="T5" fmla="*/ 35 h 326"/>
                      <a:gd name="T6" fmla="*/ 127 w 282"/>
                      <a:gd name="T7" fmla="*/ 7 h 326"/>
                      <a:gd name="T8" fmla="*/ 173 w 282"/>
                      <a:gd name="T9" fmla="*/ 0 h 326"/>
                      <a:gd name="T10" fmla="*/ 208 w 282"/>
                      <a:gd name="T11" fmla="*/ 4 h 326"/>
                      <a:gd name="T12" fmla="*/ 240 w 282"/>
                      <a:gd name="T13" fmla="*/ 25 h 326"/>
                      <a:gd name="T14" fmla="*/ 257 w 282"/>
                      <a:gd name="T15" fmla="*/ 60 h 326"/>
                      <a:gd name="T16" fmla="*/ 278 w 282"/>
                      <a:gd name="T17" fmla="*/ 130 h 326"/>
                      <a:gd name="T18" fmla="*/ 282 w 282"/>
                      <a:gd name="T19" fmla="*/ 207 h 326"/>
                      <a:gd name="T20" fmla="*/ 271 w 282"/>
                      <a:gd name="T21" fmla="*/ 263 h 326"/>
                      <a:gd name="T22" fmla="*/ 250 w 282"/>
                      <a:gd name="T23" fmla="*/ 298 h 326"/>
                      <a:gd name="T24" fmla="*/ 215 w 282"/>
                      <a:gd name="T25" fmla="*/ 319 h 326"/>
                      <a:gd name="T26" fmla="*/ 187 w 282"/>
                      <a:gd name="T27" fmla="*/ 326 h 326"/>
                      <a:gd name="T28" fmla="*/ 145 w 282"/>
                      <a:gd name="T29" fmla="*/ 315 h 326"/>
                      <a:gd name="T30" fmla="*/ 123 w 282"/>
                      <a:gd name="T31" fmla="*/ 284 h 326"/>
                      <a:gd name="T32" fmla="*/ 102 w 282"/>
                      <a:gd name="T33" fmla="*/ 238 h 326"/>
                      <a:gd name="T34" fmla="*/ 85 w 282"/>
                      <a:gd name="T35" fmla="*/ 186 h 326"/>
                      <a:gd name="T36" fmla="*/ 53 w 282"/>
                      <a:gd name="T37" fmla="*/ 207 h 326"/>
                      <a:gd name="T38" fmla="*/ 18 w 282"/>
                      <a:gd name="T39" fmla="*/ 221 h 326"/>
                      <a:gd name="T40" fmla="*/ 4 w 282"/>
                      <a:gd name="T41" fmla="*/ 221 h 326"/>
                      <a:gd name="T42" fmla="*/ 0 w 282"/>
                      <a:gd name="T43" fmla="*/ 207 h 326"/>
                      <a:gd name="T44" fmla="*/ 7 w 282"/>
                      <a:gd name="T45" fmla="*/ 189 h 326"/>
                      <a:gd name="T46" fmla="*/ 60 w 282"/>
                      <a:gd name="T47" fmla="*/ 168 h 326"/>
                      <a:gd name="T48" fmla="*/ 81 w 282"/>
                      <a:gd name="T49" fmla="*/ 137 h 32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w 282"/>
                      <a:gd name="T76" fmla="*/ 0 h 326"/>
                      <a:gd name="T77" fmla="*/ 282 w 282"/>
                      <a:gd name="T78" fmla="*/ 326 h 326"/>
                    </a:gdLst>
                    <a:ahLst/>
                    <a:cxnLst>
                      <a:cxn ang="T50">
                        <a:pos x="T0" y="T1"/>
                      </a:cxn>
                      <a:cxn ang="T51">
                        <a:pos x="T2" y="T3"/>
                      </a:cxn>
                      <a:cxn ang="T52">
                        <a:pos x="T4" y="T5"/>
                      </a:cxn>
                      <a:cxn ang="T53">
                        <a:pos x="T6" y="T7"/>
                      </a:cxn>
                      <a:cxn ang="T54">
                        <a:pos x="T8" y="T9"/>
                      </a:cxn>
                      <a:cxn ang="T55">
                        <a:pos x="T10" y="T11"/>
                      </a:cxn>
                      <a:cxn ang="T56">
                        <a:pos x="T12" y="T13"/>
                      </a:cxn>
                      <a:cxn ang="T57">
                        <a:pos x="T14" y="T15"/>
                      </a:cxn>
                      <a:cxn ang="T58">
                        <a:pos x="T16" y="T17"/>
                      </a:cxn>
                      <a:cxn ang="T59">
                        <a:pos x="T18" y="T19"/>
                      </a:cxn>
                      <a:cxn ang="T60">
                        <a:pos x="T20" y="T21"/>
                      </a:cxn>
                      <a:cxn ang="T61">
                        <a:pos x="T22" y="T23"/>
                      </a:cxn>
                      <a:cxn ang="T62">
                        <a:pos x="T24" y="T25"/>
                      </a:cxn>
                      <a:cxn ang="T63">
                        <a:pos x="T26" y="T27"/>
                      </a:cxn>
                      <a:cxn ang="T64">
                        <a:pos x="T28" y="T29"/>
                      </a:cxn>
                      <a:cxn ang="T65">
                        <a:pos x="T30" y="T31"/>
                      </a:cxn>
                      <a:cxn ang="T66">
                        <a:pos x="T32" y="T33"/>
                      </a:cxn>
                      <a:cxn ang="T67">
                        <a:pos x="T34" y="T35"/>
                      </a:cxn>
                      <a:cxn ang="T68">
                        <a:pos x="T36" y="T37"/>
                      </a:cxn>
                      <a:cxn ang="T69">
                        <a:pos x="T38" y="T39"/>
                      </a:cxn>
                      <a:cxn ang="T70">
                        <a:pos x="T40" y="T41"/>
                      </a:cxn>
                      <a:cxn ang="T71">
                        <a:pos x="T42" y="T43"/>
                      </a:cxn>
                      <a:cxn ang="T72">
                        <a:pos x="T44" y="T45"/>
                      </a:cxn>
                      <a:cxn ang="T73">
                        <a:pos x="T46" y="T47"/>
                      </a:cxn>
                      <a:cxn ang="T74">
                        <a:pos x="T48" y="T49"/>
                      </a:cxn>
                    </a:cxnLst>
                    <a:rect l="T75" t="T76" r="T77" b="T78"/>
                    <a:pathLst>
                      <a:path w="282" h="326">
                        <a:moveTo>
                          <a:pt x="81" y="137"/>
                        </a:moveTo>
                        <a:lnTo>
                          <a:pt x="78" y="84"/>
                        </a:lnTo>
                        <a:lnTo>
                          <a:pt x="88" y="35"/>
                        </a:lnTo>
                        <a:lnTo>
                          <a:pt x="127" y="7"/>
                        </a:lnTo>
                        <a:lnTo>
                          <a:pt x="173" y="0"/>
                        </a:lnTo>
                        <a:lnTo>
                          <a:pt x="208" y="4"/>
                        </a:lnTo>
                        <a:lnTo>
                          <a:pt x="240" y="25"/>
                        </a:lnTo>
                        <a:lnTo>
                          <a:pt x="257" y="60"/>
                        </a:lnTo>
                        <a:lnTo>
                          <a:pt x="278" y="130"/>
                        </a:lnTo>
                        <a:lnTo>
                          <a:pt x="282" y="207"/>
                        </a:lnTo>
                        <a:lnTo>
                          <a:pt x="271" y="263"/>
                        </a:lnTo>
                        <a:lnTo>
                          <a:pt x="250" y="298"/>
                        </a:lnTo>
                        <a:lnTo>
                          <a:pt x="215" y="319"/>
                        </a:lnTo>
                        <a:lnTo>
                          <a:pt x="187" y="326"/>
                        </a:lnTo>
                        <a:lnTo>
                          <a:pt x="145" y="315"/>
                        </a:lnTo>
                        <a:lnTo>
                          <a:pt x="123" y="284"/>
                        </a:lnTo>
                        <a:lnTo>
                          <a:pt x="102" y="238"/>
                        </a:lnTo>
                        <a:lnTo>
                          <a:pt x="85" y="186"/>
                        </a:lnTo>
                        <a:lnTo>
                          <a:pt x="53" y="207"/>
                        </a:lnTo>
                        <a:lnTo>
                          <a:pt x="18" y="221"/>
                        </a:lnTo>
                        <a:lnTo>
                          <a:pt x="4" y="221"/>
                        </a:lnTo>
                        <a:lnTo>
                          <a:pt x="0" y="207"/>
                        </a:lnTo>
                        <a:lnTo>
                          <a:pt x="7" y="189"/>
                        </a:lnTo>
                        <a:lnTo>
                          <a:pt x="60" y="168"/>
                        </a:lnTo>
                        <a:lnTo>
                          <a:pt x="81" y="137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grpSp>
                <p:nvGrpSpPr>
                  <p:cNvPr id="129103" name="Group 18"/>
                  <p:cNvGrpSpPr>
                    <a:grpSpLocks/>
                  </p:cNvGrpSpPr>
                  <p:nvPr/>
                </p:nvGrpSpPr>
                <p:grpSpPr bwMode="auto">
                  <a:xfrm flipH="1">
                    <a:off x="1212" y="1104"/>
                    <a:ext cx="277" cy="235"/>
                    <a:chOff x="1590" y="1104"/>
                    <a:chExt cx="277" cy="235"/>
                  </a:xfrm>
                </p:grpSpPr>
                <p:sp>
                  <p:nvSpPr>
                    <p:cNvPr id="129104" name="Freeform 19"/>
                    <p:cNvSpPr>
                      <a:spLocks/>
                    </p:cNvSpPr>
                    <p:nvPr/>
                  </p:nvSpPr>
                  <p:spPr bwMode="auto">
                    <a:xfrm>
                      <a:off x="1683" y="1257"/>
                      <a:ext cx="184" cy="82"/>
                    </a:xfrm>
                    <a:custGeom>
                      <a:avLst/>
                      <a:gdLst>
                        <a:gd name="T0" fmla="*/ 13 w 184"/>
                        <a:gd name="T1" fmla="*/ 82 h 82"/>
                        <a:gd name="T2" fmla="*/ 0 w 184"/>
                        <a:gd name="T3" fmla="*/ 71 h 82"/>
                        <a:gd name="T4" fmla="*/ 0 w 184"/>
                        <a:gd name="T5" fmla="*/ 45 h 82"/>
                        <a:gd name="T6" fmla="*/ 16 w 184"/>
                        <a:gd name="T7" fmla="*/ 17 h 82"/>
                        <a:gd name="T8" fmla="*/ 36 w 184"/>
                        <a:gd name="T9" fmla="*/ 9 h 82"/>
                        <a:gd name="T10" fmla="*/ 61 w 184"/>
                        <a:gd name="T11" fmla="*/ 22 h 82"/>
                        <a:gd name="T12" fmla="*/ 86 w 184"/>
                        <a:gd name="T13" fmla="*/ 19 h 82"/>
                        <a:gd name="T14" fmla="*/ 102 w 184"/>
                        <a:gd name="T15" fmla="*/ 0 h 82"/>
                        <a:gd name="T16" fmla="*/ 123 w 184"/>
                        <a:gd name="T17" fmla="*/ 2 h 82"/>
                        <a:gd name="T18" fmla="*/ 155 w 184"/>
                        <a:gd name="T19" fmla="*/ 15 h 82"/>
                        <a:gd name="T20" fmla="*/ 182 w 184"/>
                        <a:gd name="T21" fmla="*/ 13 h 82"/>
                        <a:gd name="T22" fmla="*/ 184 w 184"/>
                        <a:gd name="T23" fmla="*/ 32 h 82"/>
                        <a:gd name="T24" fmla="*/ 175 w 184"/>
                        <a:gd name="T25" fmla="*/ 45 h 82"/>
                        <a:gd name="T26" fmla="*/ 141 w 184"/>
                        <a:gd name="T27" fmla="*/ 43 h 82"/>
                        <a:gd name="T28" fmla="*/ 118 w 184"/>
                        <a:gd name="T29" fmla="*/ 39 h 82"/>
                        <a:gd name="T30" fmla="*/ 105 w 184"/>
                        <a:gd name="T31" fmla="*/ 48 h 82"/>
                        <a:gd name="T32" fmla="*/ 91 w 184"/>
                        <a:gd name="T33" fmla="*/ 67 h 82"/>
                        <a:gd name="T34" fmla="*/ 66 w 184"/>
                        <a:gd name="T35" fmla="*/ 62 h 82"/>
                        <a:gd name="T36" fmla="*/ 54 w 184"/>
                        <a:gd name="T37" fmla="*/ 56 h 82"/>
                        <a:gd name="T38" fmla="*/ 45 w 184"/>
                        <a:gd name="T39" fmla="*/ 63 h 82"/>
                        <a:gd name="T40" fmla="*/ 32 w 184"/>
                        <a:gd name="T41" fmla="*/ 76 h 82"/>
                        <a:gd name="T42" fmla="*/ 13 w 184"/>
                        <a:gd name="T43" fmla="*/ 82 h 82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184"/>
                        <a:gd name="T67" fmla="*/ 0 h 82"/>
                        <a:gd name="T68" fmla="*/ 184 w 184"/>
                        <a:gd name="T69" fmla="*/ 82 h 82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184" h="82">
                          <a:moveTo>
                            <a:pt x="13" y="82"/>
                          </a:moveTo>
                          <a:lnTo>
                            <a:pt x="0" y="71"/>
                          </a:lnTo>
                          <a:lnTo>
                            <a:pt x="0" y="45"/>
                          </a:lnTo>
                          <a:lnTo>
                            <a:pt x="16" y="17"/>
                          </a:lnTo>
                          <a:lnTo>
                            <a:pt x="36" y="9"/>
                          </a:lnTo>
                          <a:lnTo>
                            <a:pt x="61" y="22"/>
                          </a:lnTo>
                          <a:lnTo>
                            <a:pt x="86" y="19"/>
                          </a:lnTo>
                          <a:lnTo>
                            <a:pt x="102" y="0"/>
                          </a:lnTo>
                          <a:lnTo>
                            <a:pt x="123" y="2"/>
                          </a:lnTo>
                          <a:lnTo>
                            <a:pt x="155" y="15"/>
                          </a:lnTo>
                          <a:lnTo>
                            <a:pt x="182" y="13"/>
                          </a:lnTo>
                          <a:lnTo>
                            <a:pt x="184" y="32"/>
                          </a:lnTo>
                          <a:lnTo>
                            <a:pt x="175" y="45"/>
                          </a:lnTo>
                          <a:lnTo>
                            <a:pt x="141" y="43"/>
                          </a:lnTo>
                          <a:lnTo>
                            <a:pt x="118" y="39"/>
                          </a:lnTo>
                          <a:lnTo>
                            <a:pt x="105" y="48"/>
                          </a:lnTo>
                          <a:lnTo>
                            <a:pt x="91" y="67"/>
                          </a:lnTo>
                          <a:lnTo>
                            <a:pt x="66" y="62"/>
                          </a:lnTo>
                          <a:lnTo>
                            <a:pt x="54" y="56"/>
                          </a:lnTo>
                          <a:lnTo>
                            <a:pt x="45" y="63"/>
                          </a:lnTo>
                          <a:lnTo>
                            <a:pt x="32" y="76"/>
                          </a:lnTo>
                          <a:lnTo>
                            <a:pt x="13" y="82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29105" name="Freeform 20"/>
                    <p:cNvSpPr>
                      <a:spLocks/>
                    </p:cNvSpPr>
                    <p:nvPr/>
                  </p:nvSpPr>
                  <p:spPr bwMode="auto">
                    <a:xfrm>
                      <a:off x="1654" y="1193"/>
                      <a:ext cx="178" cy="114"/>
                    </a:xfrm>
                    <a:custGeom>
                      <a:avLst/>
                      <a:gdLst>
                        <a:gd name="T0" fmla="*/ 23 w 178"/>
                        <a:gd name="T1" fmla="*/ 114 h 114"/>
                        <a:gd name="T2" fmla="*/ 11 w 178"/>
                        <a:gd name="T3" fmla="*/ 108 h 114"/>
                        <a:gd name="T4" fmla="*/ 0 w 178"/>
                        <a:gd name="T5" fmla="*/ 79 h 114"/>
                        <a:gd name="T6" fmla="*/ 11 w 178"/>
                        <a:gd name="T7" fmla="*/ 51 h 114"/>
                        <a:gd name="T8" fmla="*/ 27 w 178"/>
                        <a:gd name="T9" fmla="*/ 39 h 114"/>
                        <a:gd name="T10" fmla="*/ 56 w 178"/>
                        <a:gd name="T11" fmla="*/ 42 h 114"/>
                        <a:gd name="T12" fmla="*/ 76 w 178"/>
                        <a:gd name="T13" fmla="*/ 35 h 114"/>
                        <a:gd name="T14" fmla="*/ 90 w 178"/>
                        <a:gd name="T15" fmla="*/ 13 h 114"/>
                        <a:gd name="T16" fmla="*/ 111 w 178"/>
                        <a:gd name="T17" fmla="*/ 4 h 114"/>
                        <a:gd name="T18" fmla="*/ 146 w 178"/>
                        <a:gd name="T19" fmla="*/ 9 h 114"/>
                        <a:gd name="T20" fmla="*/ 171 w 178"/>
                        <a:gd name="T21" fmla="*/ 0 h 114"/>
                        <a:gd name="T22" fmla="*/ 178 w 178"/>
                        <a:gd name="T23" fmla="*/ 17 h 114"/>
                        <a:gd name="T24" fmla="*/ 171 w 178"/>
                        <a:gd name="T25" fmla="*/ 33 h 114"/>
                        <a:gd name="T26" fmla="*/ 140 w 178"/>
                        <a:gd name="T27" fmla="*/ 42 h 114"/>
                        <a:gd name="T28" fmla="*/ 120 w 178"/>
                        <a:gd name="T29" fmla="*/ 40 h 114"/>
                        <a:gd name="T30" fmla="*/ 108 w 178"/>
                        <a:gd name="T31" fmla="*/ 57 h 114"/>
                        <a:gd name="T32" fmla="*/ 97 w 178"/>
                        <a:gd name="T33" fmla="*/ 79 h 114"/>
                        <a:gd name="T34" fmla="*/ 72 w 178"/>
                        <a:gd name="T35" fmla="*/ 81 h 114"/>
                        <a:gd name="T36" fmla="*/ 59 w 178"/>
                        <a:gd name="T37" fmla="*/ 79 h 114"/>
                        <a:gd name="T38" fmla="*/ 47 w 178"/>
                        <a:gd name="T39" fmla="*/ 88 h 114"/>
                        <a:gd name="T40" fmla="*/ 41 w 178"/>
                        <a:gd name="T41" fmla="*/ 99 h 114"/>
                        <a:gd name="T42" fmla="*/ 23 w 178"/>
                        <a:gd name="T43" fmla="*/ 114 h 114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178"/>
                        <a:gd name="T67" fmla="*/ 0 h 114"/>
                        <a:gd name="T68" fmla="*/ 178 w 178"/>
                        <a:gd name="T69" fmla="*/ 114 h 114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178" h="114">
                          <a:moveTo>
                            <a:pt x="23" y="114"/>
                          </a:moveTo>
                          <a:lnTo>
                            <a:pt x="11" y="108"/>
                          </a:lnTo>
                          <a:lnTo>
                            <a:pt x="0" y="79"/>
                          </a:lnTo>
                          <a:lnTo>
                            <a:pt x="11" y="51"/>
                          </a:lnTo>
                          <a:lnTo>
                            <a:pt x="27" y="39"/>
                          </a:lnTo>
                          <a:lnTo>
                            <a:pt x="56" y="42"/>
                          </a:lnTo>
                          <a:lnTo>
                            <a:pt x="76" y="35"/>
                          </a:lnTo>
                          <a:lnTo>
                            <a:pt x="90" y="13"/>
                          </a:lnTo>
                          <a:lnTo>
                            <a:pt x="111" y="4"/>
                          </a:lnTo>
                          <a:lnTo>
                            <a:pt x="146" y="9"/>
                          </a:lnTo>
                          <a:lnTo>
                            <a:pt x="171" y="0"/>
                          </a:lnTo>
                          <a:lnTo>
                            <a:pt x="178" y="17"/>
                          </a:lnTo>
                          <a:lnTo>
                            <a:pt x="171" y="33"/>
                          </a:lnTo>
                          <a:lnTo>
                            <a:pt x="140" y="42"/>
                          </a:lnTo>
                          <a:lnTo>
                            <a:pt x="120" y="40"/>
                          </a:lnTo>
                          <a:lnTo>
                            <a:pt x="108" y="57"/>
                          </a:lnTo>
                          <a:lnTo>
                            <a:pt x="97" y="79"/>
                          </a:lnTo>
                          <a:lnTo>
                            <a:pt x="72" y="81"/>
                          </a:lnTo>
                          <a:lnTo>
                            <a:pt x="59" y="79"/>
                          </a:lnTo>
                          <a:lnTo>
                            <a:pt x="47" y="88"/>
                          </a:lnTo>
                          <a:lnTo>
                            <a:pt x="41" y="99"/>
                          </a:lnTo>
                          <a:lnTo>
                            <a:pt x="23" y="114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29106" name="Freeform 21"/>
                    <p:cNvSpPr>
                      <a:spLocks/>
                    </p:cNvSpPr>
                    <p:nvPr/>
                  </p:nvSpPr>
                  <p:spPr bwMode="auto">
                    <a:xfrm>
                      <a:off x="1630" y="1154"/>
                      <a:ext cx="161" cy="138"/>
                    </a:xfrm>
                    <a:custGeom>
                      <a:avLst/>
                      <a:gdLst>
                        <a:gd name="T0" fmla="*/ 31 w 161"/>
                        <a:gd name="T1" fmla="*/ 138 h 138"/>
                        <a:gd name="T2" fmla="*/ 16 w 161"/>
                        <a:gd name="T3" fmla="*/ 133 h 138"/>
                        <a:gd name="T4" fmla="*/ 0 w 161"/>
                        <a:gd name="T5" fmla="*/ 109 h 138"/>
                        <a:gd name="T6" fmla="*/ 5 w 161"/>
                        <a:gd name="T7" fmla="*/ 78 h 138"/>
                        <a:gd name="T8" fmla="*/ 16 w 161"/>
                        <a:gd name="T9" fmla="*/ 65 h 138"/>
                        <a:gd name="T10" fmla="*/ 43 w 161"/>
                        <a:gd name="T11" fmla="*/ 62 h 138"/>
                        <a:gd name="T12" fmla="*/ 65 w 161"/>
                        <a:gd name="T13" fmla="*/ 51 h 138"/>
                        <a:gd name="T14" fmla="*/ 72 w 161"/>
                        <a:gd name="T15" fmla="*/ 25 h 138"/>
                        <a:gd name="T16" fmla="*/ 92 w 161"/>
                        <a:gd name="T17" fmla="*/ 15 h 138"/>
                        <a:gd name="T18" fmla="*/ 127 w 161"/>
                        <a:gd name="T19" fmla="*/ 13 h 138"/>
                        <a:gd name="T20" fmla="*/ 148 w 161"/>
                        <a:gd name="T21" fmla="*/ 0 h 138"/>
                        <a:gd name="T22" fmla="*/ 161 w 161"/>
                        <a:gd name="T23" fmla="*/ 13 h 138"/>
                        <a:gd name="T24" fmla="*/ 156 w 161"/>
                        <a:gd name="T25" fmla="*/ 25 h 138"/>
                        <a:gd name="T26" fmla="*/ 128 w 161"/>
                        <a:gd name="T27" fmla="*/ 44 h 138"/>
                        <a:gd name="T28" fmla="*/ 107 w 161"/>
                        <a:gd name="T29" fmla="*/ 49 h 138"/>
                        <a:gd name="T30" fmla="*/ 99 w 161"/>
                        <a:gd name="T31" fmla="*/ 65 h 138"/>
                        <a:gd name="T32" fmla="*/ 94 w 161"/>
                        <a:gd name="T33" fmla="*/ 91 h 138"/>
                        <a:gd name="T34" fmla="*/ 69 w 161"/>
                        <a:gd name="T35" fmla="*/ 98 h 138"/>
                        <a:gd name="T36" fmla="*/ 54 w 161"/>
                        <a:gd name="T37" fmla="*/ 94 h 138"/>
                        <a:gd name="T38" fmla="*/ 45 w 161"/>
                        <a:gd name="T39" fmla="*/ 105 h 138"/>
                        <a:gd name="T40" fmla="*/ 40 w 161"/>
                        <a:gd name="T41" fmla="*/ 123 h 138"/>
                        <a:gd name="T42" fmla="*/ 31 w 161"/>
                        <a:gd name="T43" fmla="*/ 138 h 138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161"/>
                        <a:gd name="T67" fmla="*/ 0 h 138"/>
                        <a:gd name="T68" fmla="*/ 161 w 161"/>
                        <a:gd name="T69" fmla="*/ 138 h 138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161" h="138">
                          <a:moveTo>
                            <a:pt x="31" y="138"/>
                          </a:moveTo>
                          <a:lnTo>
                            <a:pt x="16" y="133"/>
                          </a:lnTo>
                          <a:lnTo>
                            <a:pt x="0" y="109"/>
                          </a:lnTo>
                          <a:lnTo>
                            <a:pt x="5" y="78"/>
                          </a:lnTo>
                          <a:lnTo>
                            <a:pt x="16" y="65"/>
                          </a:lnTo>
                          <a:lnTo>
                            <a:pt x="43" y="62"/>
                          </a:lnTo>
                          <a:lnTo>
                            <a:pt x="65" y="51"/>
                          </a:lnTo>
                          <a:lnTo>
                            <a:pt x="72" y="25"/>
                          </a:lnTo>
                          <a:lnTo>
                            <a:pt x="92" y="15"/>
                          </a:lnTo>
                          <a:lnTo>
                            <a:pt x="127" y="13"/>
                          </a:lnTo>
                          <a:lnTo>
                            <a:pt x="148" y="0"/>
                          </a:lnTo>
                          <a:lnTo>
                            <a:pt x="161" y="13"/>
                          </a:lnTo>
                          <a:lnTo>
                            <a:pt x="156" y="25"/>
                          </a:lnTo>
                          <a:lnTo>
                            <a:pt x="128" y="44"/>
                          </a:lnTo>
                          <a:lnTo>
                            <a:pt x="107" y="49"/>
                          </a:lnTo>
                          <a:lnTo>
                            <a:pt x="99" y="65"/>
                          </a:lnTo>
                          <a:lnTo>
                            <a:pt x="94" y="91"/>
                          </a:lnTo>
                          <a:lnTo>
                            <a:pt x="69" y="98"/>
                          </a:lnTo>
                          <a:lnTo>
                            <a:pt x="54" y="94"/>
                          </a:lnTo>
                          <a:lnTo>
                            <a:pt x="45" y="105"/>
                          </a:lnTo>
                          <a:lnTo>
                            <a:pt x="40" y="123"/>
                          </a:lnTo>
                          <a:lnTo>
                            <a:pt x="31" y="138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29107" name="Freeform 22"/>
                    <p:cNvSpPr>
                      <a:spLocks/>
                    </p:cNvSpPr>
                    <p:nvPr/>
                  </p:nvSpPr>
                  <p:spPr bwMode="auto">
                    <a:xfrm>
                      <a:off x="1590" y="1104"/>
                      <a:ext cx="123" cy="174"/>
                    </a:xfrm>
                    <a:custGeom>
                      <a:avLst/>
                      <a:gdLst>
                        <a:gd name="T0" fmla="*/ 48 w 123"/>
                        <a:gd name="T1" fmla="*/ 172 h 174"/>
                        <a:gd name="T2" fmla="*/ 31 w 123"/>
                        <a:gd name="T3" fmla="*/ 174 h 174"/>
                        <a:gd name="T4" fmla="*/ 9 w 123"/>
                        <a:gd name="T5" fmla="*/ 158 h 174"/>
                        <a:gd name="T6" fmla="*/ 0 w 123"/>
                        <a:gd name="T7" fmla="*/ 131 h 174"/>
                        <a:gd name="T8" fmla="*/ 4 w 123"/>
                        <a:gd name="T9" fmla="*/ 113 h 174"/>
                        <a:gd name="T10" fmla="*/ 29 w 123"/>
                        <a:gd name="T11" fmla="*/ 97 h 174"/>
                        <a:gd name="T12" fmla="*/ 46 w 123"/>
                        <a:gd name="T13" fmla="*/ 79 h 174"/>
                        <a:gd name="T14" fmla="*/ 46 w 123"/>
                        <a:gd name="T15" fmla="*/ 52 h 174"/>
                        <a:gd name="T16" fmla="*/ 59 w 123"/>
                        <a:gd name="T17" fmla="*/ 39 h 174"/>
                        <a:gd name="T18" fmla="*/ 90 w 123"/>
                        <a:gd name="T19" fmla="*/ 22 h 174"/>
                        <a:gd name="T20" fmla="*/ 106 w 123"/>
                        <a:gd name="T21" fmla="*/ 0 h 174"/>
                        <a:gd name="T22" fmla="*/ 121 w 123"/>
                        <a:gd name="T23" fmla="*/ 7 h 174"/>
                        <a:gd name="T24" fmla="*/ 123 w 123"/>
                        <a:gd name="T25" fmla="*/ 22 h 174"/>
                        <a:gd name="T26" fmla="*/ 105 w 123"/>
                        <a:gd name="T27" fmla="*/ 47 h 174"/>
                        <a:gd name="T28" fmla="*/ 84 w 123"/>
                        <a:gd name="T29" fmla="*/ 61 h 174"/>
                        <a:gd name="T30" fmla="*/ 86 w 123"/>
                        <a:gd name="T31" fmla="*/ 81 h 174"/>
                        <a:gd name="T32" fmla="*/ 90 w 123"/>
                        <a:gd name="T33" fmla="*/ 104 h 174"/>
                        <a:gd name="T34" fmla="*/ 68 w 123"/>
                        <a:gd name="T35" fmla="*/ 118 h 174"/>
                        <a:gd name="T36" fmla="*/ 59 w 123"/>
                        <a:gd name="T37" fmla="*/ 124 h 174"/>
                        <a:gd name="T38" fmla="*/ 51 w 123"/>
                        <a:gd name="T39" fmla="*/ 138 h 174"/>
                        <a:gd name="T40" fmla="*/ 50 w 123"/>
                        <a:gd name="T41" fmla="*/ 152 h 174"/>
                        <a:gd name="T42" fmla="*/ 48 w 123"/>
                        <a:gd name="T43" fmla="*/ 172 h 174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123"/>
                        <a:gd name="T67" fmla="*/ 0 h 174"/>
                        <a:gd name="T68" fmla="*/ 123 w 123"/>
                        <a:gd name="T69" fmla="*/ 174 h 174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123" h="174">
                          <a:moveTo>
                            <a:pt x="48" y="172"/>
                          </a:moveTo>
                          <a:lnTo>
                            <a:pt x="31" y="174"/>
                          </a:lnTo>
                          <a:lnTo>
                            <a:pt x="9" y="158"/>
                          </a:lnTo>
                          <a:lnTo>
                            <a:pt x="0" y="131"/>
                          </a:lnTo>
                          <a:lnTo>
                            <a:pt x="4" y="113"/>
                          </a:lnTo>
                          <a:lnTo>
                            <a:pt x="29" y="97"/>
                          </a:lnTo>
                          <a:lnTo>
                            <a:pt x="46" y="79"/>
                          </a:lnTo>
                          <a:lnTo>
                            <a:pt x="46" y="52"/>
                          </a:lnTo>
                          <a:lnTo>
                            <a:pt x="59" y="39"/>
                          </a:lnTo>
                          <a:lnTo>
                            <a:pt x="90" y="22"/>
                          </a:lnTo>
                          <a:lnTo>
                            <a:pt x="106" y="0"/>
                          </a:lnTo>
                          <a:lnTo>
                            <a:pt x="121" y="7"/>
                          </a:lnTo>
                          <a:lnTo>
                            <a:pt x="123" y="22"/>
                          </a:lnTo>
                          <a:lnTo>
                            <a:pt x="105" y="47"/>
                          </a:lnTo>
                          <a:lnTo>
                            <a:pt x="84" y="61"/>
                          </a:lnTo>
                          <a:lnTo>
                            <a:pt x="86" y="81"/>
                          </a:lnTo>
                          <a:lnTo>
                            <a:pt x="90" y="104"/>
                          </a:lnTo>
                          <a:lnTo>
                            <a:pt x="68" y="118"/>
                          </a:lnTo>
                          <a:lnTo>
                            <a:pt x="59" y="124"/>
                          </a:lnTo>
                          <a:lnTo>
                            <a:pt x="51" y="138"/>
                          </a:lnTo>
                          <a:lnTo>
                            <a:pt x="50" y="152"/>
                          </a:lnTo>
                          <a:lnTo>
                            <a:pt x="48" y="172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</p:grpSp>
            <p:grpSp>
              <p:nvGrpSpPr>
                <p:cNvPr id="129091" name="Group 23"/>
                <p:cNvGrpSpPr>
                  <a:grpSpLocks/>
                </p:cNvGrpSpPr>
                <p:nvPr/>
              </p:nvGrpSpPr>
              <p:grpSpPr bwMode="auto">
                <a:xfrm rot="4286940" flipH="1">
                  <a:off x="1038" y="766"/>
                  <a:ext cx="141" cy="50"/>
                  <a:chOff x="4032" y="2817"/>
                  <a:chExt cx="417" cy="635"/>
                </a:xfrm>
              </p:grpSpPr>
              <p:sp>
                <p:nvSpPr>
                  <p:cNvPr id="129095" name="Oval 24"/>
                  <p:cNvSpPr>
                    <a:spLocks noChangeArrowheads="1"/>
                  </p:cNvSpPr>
                  <p:nvPr/>
                </p:nvSpPr>
                <p:spPr bwMode="auto">
                  <a:xfrm>
                    <a:off x="4032" y="2817"/>
                    <a:ext cx="417" cy="635"/>
                  </a:xfrm>
                  <a:prstGeom prst="ellipse">
                    <a:avLst/>
                  </a:prstGeom>
                  <a:solidFill>
                    <a:schemeClr val="tx2"/>
                  </a:solidFill>
                  <a:ln w="12700" cap="sq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 wrap="none" lIns="274320" rIns="274320" anchor="ctr">
                    <a:spAutoFit/>
                  </a:bodyPr>
                  <a:lstStyle>
                    <a:lvl1pPr eaLnBrk="0" hangingPunct="0"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eaLnBrk="0" hangingPunct="0"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eaLnBrk="0" hangingPunct="0"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eaLnBrk="0" hangingPunct="0"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eaLnBrk="0" hangingPunct="0"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129096" name="Oval 25"/>
                  <p:cNvSpPr>
                    <a:spLocks noChangeArrowheads="1"/>
                  </p:cNvSpPr>
                  <p:nvPr/>
                </p:nvSpPr>
                <p:spPr bwMode="auto">
                  <a:xfrm>
                    <a:off x="4080" y="2928"/>
                    <a:ext cx="240" cy="240"/>
                  </a:xfrm>
                  <a:prstGeom prst="ellipse">
                    <a:avLst/>
                  </a:prstGeom>
                  <a:solidFill>
                    <a:schemeClr val="bg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12700" cap="sq">
                        <a:solidFill>
                          <a:srgbClr val="000000"/>
                        </a:solidFill>
                        <a:round/>
                        <a:headEnd type="none" w="sm" len="sm"/>
                        <a:tailEnd type="none" w="sm" len="sm"/>
                      </a14:hiddenLine>
                    </a:ext>
                  </a:extLst>
                </p:spPr>
                <p:txBody>
                  <a:bodyPr wrap="none" lIns="274320" rIns="274320" anchor="ctr">
                    <a:spAutoFit/>
                  </a:bodyPr>
                  <a:lstStyle>
                    <a:lvl1pPr eaLnBrk="0" hangingPunct="0"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eaLnBrk="0" hangingPunct="0"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eaLnBrk="0" hangingPunct="0"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eaLnBrk="0" hangingPunct="0"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eaLnBrk="0" hangingPunct="0"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</p:grpSp>
            <p:grpSp>
              <p:nvGrpSpPr>
                <p:cNvPr id="129092" name="Group 26"/>
                <p:cNvGrpSpPr>
                  <a:grpSpLocks/>
                </p:cNvGrpSpPr>
                <p:nvPr/>
              </p:nvGrpSpPr>
              <p:grpSpPr bwMode="auto">
                <a:xfrm rot="4286940" flipH="1">
                  <a:off x="962" y="766"/>
                  <a:ext cx="141" cy="50"/>
                  <a:chOff x="4032" y="2817"/>
                  <a:chExt cx="417" cy="635"/>
                </a:xfrm>
              </p:grpSpPr>
              <p:sp>
                <p:nvSpPr>
                  <p:cNvPr id="129093" name="Oval 27"/>
                  <p:cNvSpPr>
                    <a:spLocks noChangeArrowheads="1"/>
                  </p:cNvSpPr>
                  <p:nvPr/>
                </p:nvSpPr>
                <p:spPr bwMode="auto">
                  <a:xfrm>
                    <a:off x="4032" y="2817"/>
                    <a:ext cx="417" cy="635"/>
                  </a:xfrm>
                  <a:prstGeom prst="ellipse">
                    <a:avLst/>
                  </a:prstGeom>
                  <a:solidFill>
                    <a:schemeClr val="tx2"/>
                  </a:solidFill>
                  <a:ln w="12700" cap="sq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 wrap="none" lIns="274320" rIns="274320" anchor="ctr">
                    <a:spAutoFit/>
                  </a:bodyPr>
                  <a:lstStyle>
                    <a:lvl1pPr eaLnBrk="0" hangingPunct="0"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eaLnBrk="0" hangingPunct="0"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eaLnBrk="0" hangingPunct="0"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eaLnBrk="0" hangingPunct="0"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eaLnBrk="0" hangingPunct="0"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129094" name="Oval 28"/>
                  <p:cNvSpPr>
                    <a:spLocks noChangeArrowheads="1"/>
                  </p:cNvSpPr>
                  <p:nvPr/>
                </p:nvSpPr>
                <p:spPr bwMode="auto">
                  <a:xfrm>
                    <a:off x="4080" y="2928"/>
                    <a:ext cx="240" cy="240"/>
                  </a:xfrm>
                  <a:prstGeom prst="ellipse">
                    <a:avLst/>
                  </a:prstGeom>
                  <a:solidFill>
                    <a:schemeClr val="bg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12700" cap="sq">
                        <a:solidFill>
                          <a:srgbClr val="000000"/>
                        </a:solidFill>
                        <a:round/>
                        <a:headEnd type="none" w="sm" len="sm"/>
                        <a:tailEnd type="none" w="sm" len="sm"/>
                      </a14:hiddenLine>
                    </a:ext>
                  </a:extLst>
                </p:spPr>
                <p:txBody>
                  <a:bodyPr wrap="none" lIns="274320" rIns="274320" anchor="ctr">
                    <a:spAutoFit/>
                  </a:bodyPr>
                  <a:lstStyle>
                    <a:lvl1pPr eaLnBrk="0" hangingPunct="0"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eaLnBrk="0" hangingPunct="0"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eaLnBrk="0" hangingPunct="0"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eaLnBrk="0" hangingPunct="0"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eaLnBrk="0" hangingPunct="0"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</p:grpSp>
          </p:grpSp>
          <p:sp>
            <p:nvSpPr>
              <p:cNvPr id="129089" name="Oval 29"/>
              <p:cNvSpPr>
                <a:spLocks noChangeArrowheads="1"/>
              </p:cNvSpPr>
              <p:nvPr/>
            </p:nvSpPr>
            <p:spPr bwMode="auto">
              <a:xfrm>
                <a:off x="1098" y="1008"/>
                <a:ext cx="198" cy="74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lIns="274320" rIns="274320" anchor="ctr"/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endParaRPr lang="en-CA" altLang="en-US" sz="2400">
                  <a:latin typeface="Arial Rounded MT Bold" pitchFamily="34" charset="0"/>
                </a:endParaRPr>
              </a:p>
            </p:txBody>
          </p:sp>
        </p:grpSp>
        <p:sp>
          <p:nvSpPr>
            <p:cNvPr id="129086" name="Freeform 30"/>
            <p:cNvSpPr>
              <a:spLocks noChangeAspect="1"/>
            </p:cNvSpPr>
            <p:nvPr/>
          </p:nvSpPr>
          <p:spPr bwMode="auto">
            <a:xfrm>
              <a:off x="1153" y="2448"/>
              <a:ext cx="446" cy="375"/>
            </a:xfrm>
            <a:custGeom>
              <a:avLst/>
              <a:gdLst>
                <a:gd name="T0" fmla="*/ 194 w 446"/>
                <a:gd name="T1" fmla="*/ 93 h 375"/>
                <a:gd name="T2" fmla="*/ 183 w 446"/>
                <a:gd name="T3" fmla="*/ 57 h 375"/>
                <a:gd name="T4" fmla="*/ 164 w 446"/>
                <a:gd name="T5" fmla="*/ 22 h 375"/>
                <a:gd name="T6" fmla="*/ 131 w 446"/>
                <a:gd name="T7" fmla="*/ 0 h 375"/>
                <a:gd name="T8" fmla="*/ 93 w 446"/>
                <a:gd name="T9" fmla="*/ 0 h 375"/>
                <a:gd name="T10" fmla="*/ 54 w 446"/>
                <a:gd name="T11" fmla="*/ 13 h 375"/>
                <a:gd name="T12" fmla="*/ 2 w 446"/>
                <a:gd name="T13" fmla="*/ 57 h 375"/>
                <a:gd name="T14" fmla="*/ 0 w 446"/>
                <a:gd name="T15" fmla="*/ 79 h 375"/>
                <a:gd name="T16" fmla="*/ 16 w 446"/>
                <a:gd name="T17" fmla="*/ 115 h 375"/>
                <a:gd name="T18" fmla="*/ 68 w 446"/>
                <a:gd name="T19" fmla="*/ 159 h 375"/>
                <a:gd name="T20" fmla="*/ 68 w 446"/>
                <a:gd name="T21" fmla="*/ 177 h 375"/>
                <a:gd name="T22" fmla="*/ 46 w 446"/>
                <a:gd name="T23" fmla="*/ 203 h 375"/>
                <a:gd name="T24" fmla="*/ 49 w 446"/>
                <a:gd name="T25" fmla="*/ 225 h 375"/>
                <a:gd name="T26" fmla="*/ 63 w 446"/>
                <a:gd name="T27" fmla="*/ 234 h 375"/>
                <a:gd name="T28" fmla="*/ 80 w 446"/>
                <a:gd name="T29" fmla="*/ 243 h 375"/>
                <a:gd name="T30" fmla="*/ 80 w 446"/>
                <a:gd name="T31" fmla="*/ 265 h 375"/>
                <a:gd name="T32" fmla="*/ 52 w 446"/>
                <a:gd name="T33" fmla="*/ 305 h 375"/>
                <a:gd name="T34" fmla="*/ 54 w 446"/>
                <a:gd name="T35" fmla="*/ 322 h 375"/>
                <a:gd name="T36" fmla="*/ 82 w 446"/>
                <a:gd name="T37" fmla="*/ 344 h 375"/>
                <a:gd name="T38" fmla="*/ 123 w 446"/>
                <a:gd name="T39" fmla="*/ 327 h 375"/>
                <a:gd name="T40" fmla="*/ 142 w 446"/>
                <a:gd name="T41" fmla="*/ 331 h 375"/>
                <a:gd name="T42" fmla="*/ 189 w 446"/>
                <a:gd name="T43" fmla="*/ 340 h 375"/>
                <a:gd name="T44" fmla="*/ 232 w 446"/>
                <a:gd name="T45" fmla="*/ 366 h 375"/>
                <a:gd name="T46" fmla="*/ 259 w 446"/>
                <a:gd name="T47" fmla="*/ 375 h 375"/>
                <a:gd name="T48" fmla="*/ 355 w 446"/>
                <a:gd name="T49" fmla="*/ 356 h 375"/>
                <a:gd name="T50" fmla="*/ 446 w 446"/>
                <a:gd name="T51" fmla="*/ 273 h 375"/>
                <a:gd name="T52" fmla="*/ 408 w 446"/>
                <a:gd name="T53" fmla="*/ 349 h 375"/>
                <a:gd name="T54" fmla="*/ 325 w 446"/>
                <a:gd name="T55" fmla="*/ 364 h 375"/>
                <a:gd name="T56" fmla="*/ 431 w 446"/>
                <a:gd name="T57" fmla="*/ 303 h 375"/>
                <a:gd name="T58" fmla="*/ 393 w 446"/>
                <a:gd name="T59" fmla="*/ 273 h 375"/>
                <a:gd name="T60" fmla="*/ 281 w 446"/>
                <a:gd name="T61" fmla="*/ 260 h 375"/>
                <a:gd name="T62" fmla="*/ 197 w 446"/>
                <a:gd name="T63" fmla="*/ 247 h 375"/>
                <a:gd name="T64" fmla="*/ 153 w 446"/>
                <a:gd name="T65" fmla="*/ 238 h 375"/>
                <a:gd name="T66" fmla="*/ 161 w 446"/>
                <a:gd name="T67" fmla="*/ 221 h 375"/>
                <a:gd name="T68" fmla="*/ 186 w 446"/>
                <a:gd name="T69" fmla="*/ 199 h 375"/>
                <a:gd name="T70" fmla="*/ 180 w 446"/>
                <a:gd name="T71" fmla="*/ 172 h 375"/>
                <a:gd name="T72" fmla="*/ 156 w 446"/>
                <a:gd name="T73" fmla="*/ 146 h 375"/>
                <a:gd name="T74" fmla="*/ 156 w 446"/>
                <a:gd name="T75" fmla="*/ 124 h 375"/>
                <a:gd name="T76" fmla="*/ 169 w 446"/>
                <a:gd name="T77" fmla="*/ 75 h 375"/>
                <a:gd name="T78" fmla="*/ 147 w 446"/>
                <a:gd name="T79" fmla="*/ 167 h 375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446"/>
                <a:gd name="T121" fmla="*/ 0 h 375"/>
                <a:gd name="T122" fmla="*/ 446 w 446"/>
                <a:gd name="T123" fmla="*/ 375 h 375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446" h="375">
                  <a:moveTo>
                    <a:pt x="194" y="93"/>
                  </a:moveTo>
                  <a:lnTo>
                    <a:pt x="183" y="57"/>
                  </a:lnTo>
                  <a:lnTo>
                    <a:pt x="164" y="22"/>
                  </a:lnTo>
                  <a:lnTo>
                    <a:pt x="131" y="0"/>
                  </a:lnTo>
                  <a:lnTo>
                    <a:pt x="93" y="0"/>
                  </a:lnTo>
                  <a:lnTo>
                    <a:pt x="54" y="13"/>
                  </a:lnTo>
                  <a:lnTo>
                    <a:pt x="2" y="57"/>
                  </a:lnTo>
                  <a:lnTo>
                    <a:pt x="0" y="79"/>
                  </a:lnTo>
                  <a:lnTo>
                    <a:pt x="16" y="115"/>
                  </a:lnTo>
                  <a:lnTo>
                    <a:pt x="68" y="159"/>
                  </a:lnTo>
                  <a:lnTo>
                    <a:pt x="68" y="177"/>
                  </a:lnTo>
                  <a:lnTo>
                    <a:pt x="46" y="203"/>
                  </a:lnTo>
                  <a:lnTo>
                    <a:pt x="49" y="225"/>
                  </a:lnTo>
                  <a:lnTo>
                    <a:pt x="63" y="234"/>
                  </a:lnTo>
                  <a:lnTo>
                    <a:pt x="80" y="243"/>
                  </a:lnTo>
                  <a:lnTo>
                    <a:pt x="80" y="265"/>
                  </a:lnTo>
                  <a:lnTo>
                    <a:pt x="52" y="305"/>
                  </a:lnTo>
                  <a:lnTo>
                    <a:pt x="54" y="322"/>
                  </a:lnTo>
                  <a:lnTo>
                    <a:pt x="82" y="344"/>
                  </a:lnTo>
                  <a:lnTo>
                    <a:pt x="123" y="327"/>
                  </a:lnTo>
                  <a:lnTo>
                    <a:pt x="142" y="331"/>
                  </a:lnTo>
                  <a:lnTo>
                    <a:pt x="189" y="340"/>
                  </a:lnTo>
                  <a:lnTo>
                    <a:pt x="232" y="366"/>
                  </a:lnTo>
                  <a:lnTo>
                    <a:pt x="259" y="375"/>
                  </a:lnTo>
                  <a:lnTo>
                    <a:pt x="355" y="356"/>
                  </a:lnTo>
                  <a:lnTo>
                    <a:pt x="446" y="273"/>
                  </a:lnTo>
                  <a:lnTo>
                    <a:pt x="408" y="349"/>
                  </a:lnTo>
                  <a:lnTo>
                    <a:pt x="325" y="364"/>
                  </a:lnTo>
                  <a:lnTo>
                    <a:pt x="431" y="303"/>
                  </a:lnTo>
                  <a:lnTo>
                    <a:pt x="393" y="273"/>
                  </a:lnTo>
                  <a:lnTo>
                    <a:pt x="281" y="260"/>
                  </a:lnTo>
                  <a:lnTo>
                    <a:pt x="197" y="247"/>
                  </a:lnTo>
                  <a:lnTo>
                    <a:pt x="153" y="238"/>
                  </a:lnTo>
                  <a:lnTo>
                    <a:pt x="161" y="221"/>
                  </a:lnTo>
                  <a:lnTo>
                    <a:pt x="186" y="199"/>
                  </a:lnTo>
                  <a:lnTo>
                    <a:pt x="180" y="172"/>
                  </a:lnTo>
                  <a:lnTo>
                    <a:pt x="156" y="146"/>
                  </a:lnTo>
                  <a:lnTo>
                    <a:pt x="156" y="124"/>
                  </a:lnTo>
                  <a:lnTo>
                    <a:pt x="169" y="75"/>
                  </a:lnTo>
                  <a:lnTo>
                    <a:pt x="147" y="167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087" name="Freeform 31"/>
            <p:cNvSpPr>
              <a:spLocks/>
            </p:cNvSpPr>
            <p:nvPr/>
          </p:nvSpPr>
          <p:spPr bwMode="auto">
            <a:xfrm>
              <a:off x="1440" y="2304"/>
              <a:ext cx="470" cy="320"/>
            </a:xfrm>
            <a:custGeom>
              <a:avLst/>
              <a:gdLst>
                <a:gd name="T0" fmla="*/ 88 w 470"/>
                <a:gd name="T1" fmla="*/ 0 h 320"/>
                <a:gd name="T2" fmla="*/ 48 w 470"/>
                <a:gd name="T3" fmla="*/ 9 h 320"/>
                <a:gd name="T4" fmla="*/ 13 w 470"/>
                <a:gd name="T5" fmla="*/ 77 h 320"/>
                <a:gd name="T6" fmla="*/ 0 w 470"/>
                <a:gd name="T7" fmla="*/ 133 h 320"/>
                <a:gd name="T8" fmla="*/ 8 w 470"/>
                <a:gd name="T9" fmla="*/ 133 h 320"/>
                <a:gd name="T10" fmla="*/ 19 w 470"/>
                <a:gd name="T11" fmla="*/ 124 h 320"/>
                <a:gd name="T12" fmla="*/ 31 w 470"/>
                <a:gd name="T13" fmla="*/ 133 h 320"/>
                <a:gd name="T14" fmla="*/ 25 w 470"/>
                <a:gd name="T15" fmla="*/ 152 h 320"/>
                <a:gd name="T16" fmla="*/ 17 w 470"/>
                <a:gd name="T17" fmla="*/ 181 h 320"/>
                <a:gd name="T18" fmla="*/ 23 w 470"/>
                <a:gd name="T19" fmla="*/ 206 h 320"/>
                <a:gd name="T20" fmla="*/ 35 w 470"/>
                <a:gd name="T21" fmla="*/ 200 h 320"/>
                <a:gd name="T22" fmla="*/ 40 w 470"/>
                <a:gd name="T23" fmla="*/ 220 h 320"/>
                <a:gd name="T24" fmla="*/ 35 w 470"/>
                <a:gd name="T25" fmla="*/ 253 h 320"/>
                <a:gd name="T26" fmla="*/ 40 w 470"/>
                <a:gd name="T27" fmla="*/ 301 h 320"/>
                <a:gd name="T28" fmla="*/ 48 w 470"/>
                <a:gd name="T29" fmla="*/ 320 h 320"/>
                <a:gd name="T30" fmla="*/ 65 w 470"/>
                <a:gd name="T31" fmla="*/ 320 h 320"/>
                <a:gd name="T32" fmla="*/ 88 w 470"/>
                <a:gd name="T33" fmla="*/ 306 h 320"/>
                <a:gd name="T34" fmla="*/ 103 w 470"/>
                <a:gd name="T35" fmla="*/ 301 h 320"/>
                <a:gd name="T36" fmla="*/ 111 w 470"/>
                <a:gd name="T37" fmla="*/ 291 h 320"/>
                <a:gd name="T38" fmla="*/ 132 w 470"/>
                <a:gd name="T39" fmla="*/ 282 h 320"/>
                <a:gd name="T40" fmla="*/ 178 w 470"/>
                <a:gd name="T41" fmla="*/ 291 h 320"/>
                <a:gd name="T42" fmla="*/ 195 w 470"/>
                <a:gd name="T43" fmla="*/ 301 h 320"/>
                <a:gd name="T44" fmla="*/ 204 w 470"/>
                <a:gd name="T45" fmla="*/ 277 h 320"/>
                <a:gd name="T46" fmla="*/ 394 w 470"/>
                <a:gd name="T47" fmla="*/ 264 h 320"/>
                <a:gd name="T48" fmla="*/ 470 w 470"/>
                <a:gd name="T49" fmla="*/ 219 h 320"/>
                <a:gd name="T50" fmla="*/ 341 w 470"/>
                <a:gd name="T51" fmla="*/ 205 h 320"/>
                <a:gd name="T52" fmla="*/ 265 w 470"/>
                <a:gd name="T53" fmla="*/ 205 h 320"/>
                <a:gd name="T54" fmla="*/ 197 w 470"/>
                <a:gd name="T55" fmla="*/ 205 h 320"/>
                <a:gd name="T56" fmla="*/ 181 w 470"/>
                <a:gd name="T57" fmla="*/ 177 h 320"/>
                <a:gd name="T58" fmla="*/ 135 w 470"/>
                <a:gd name="T59" fmla="*/ 177 h 320"/>
                <a:gd name="T60" fmla="*/ 120 w 470"/>
                <a:gd name="T61" fmla="*/ 172 h 320"/>
                <a:gd name="T62" fmla="*/ 101 w 470"/>
                <a:gd name="T63" fmla="*/ 162 h 320"/>
                <a:gd name="T64" fmla="*/ 94 w 470"/>
                <a:gd name="T65" fmla="*/ 143 h 320"/>
                <a:gd name="T66" fmla="*/ 97 w 470"/>
                <a:gd name="T67" fmla="*/ 124 h 320"/>
                <a:gd name="T68" fmla="*/ 93 w 470"/>
                <a:gd name="T69" fmla="*/ 106 h 320"/>
                <a:gd name="T70" fmla="*/ 84 w 470"/>
                <a:gd name="T71" fmla="*/ 91 h 320"/>
                <a:gd name="T72" fmla="*/ 90 w 470"/>
                <a:gd name="T73" fmla="*/ 67 h 320"/>
                <a:gd name="T74" fmla="*/ 107 w 470"/>
                <a:gd name="T75" fmla="*/ 52 h 320"/>
                <a:gd name="T76" fmla="*/ 105 w 470"/>
                <a:gd name="T77" fmla="*/ 29 h 320"/>
                <a:gd name="T78" fmla="*/ 88 w 470"/>
                <a:gd name="T79" fmla="*/ 0 h 320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470"/>
                <a:gd name="T121" fmla="*/ 0 h 320"/>
                <a:gd name="T122" fmla="*/ 470 w 470"/>
                <a:gd name="T123" fmla="*/ 320 h 320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470" h="320">
                  <a:moveTo>
                    <a:pt x="88" y="0"/>
                  </a:moveTo>
                  <a:lnTo>
                    <a:pt x="48" y="9"/>
                  </a:lnTo>
                  <a:lnTo>
                    <a:pt x="13" y="77"/>
                  </a:lnTo>
                  <a:lnTo>
                    <a:pt x="0" y="133"/>
                  </a:lnTo>
                  <a:lnTo>
                    <a:pt x="8" y="133"/>
                  </a:lnTo>
                  <a:lnTo>
                    <a:pt x="19" y="124"/>
                  </a:lnTo>
                  <a:lnTo>
                    <a:pt x="31" y="133"/>
                  </a:lnTo>
                  <a:lnTo>
                    <a:pt x="25" y="152"/>
                  </a:lnTo>
                  <a:lnTo>
                    <a:pt x="17" y="181"/>
                  </a:lnTo>
                  <a:lnTo>
                    <a:pt x="23" y="206"/>
                  </a:lnTo>
                  <a:lnTo>
                    <a:pt x="35" y="200"/>
                  </a:lnTo>
                  <a:lnTo>
                    <a:pt x="40" y="220"/>
                  </a:lnTo>
                  <a:lnTo>
                    <a:pt x="35" y="253"/>
                  </a:lnTo>
                  <a:lnTo>
                    <a:pt x="40" y="301"/>
                  </a:lnTo>
                  <a:lnTo>
                    <a:pt x="48" y="320"/>
                  </a:lnTo>
                  <a:lnTo>
                    <a:pt x="65" y="320"/>
                  </a:lnTo>
                  <a:lnTo>
                    <a:pt x="88" y="306"/>
                  </a:lnTo>
                  <a:lnTo>
                    <a:pt x="103" y="301"/>
                  </a:lnTo>
                  <a:lnTo>
                    <a:pt x="111" y="291"/>
                  </a:lnTo>
                  <a:lnTo>
                    <a:pt x="132" y="282"/>
                  </a:lnTo>
                  <a:lnTo>
                    <a:pt x="178" y="291"/>
                  </a:lnTo>
                  <a:lnTo>
                    <a:pt x="195" y="301"/>
                  </a:lnTo>
                  <a:lnTo>
                    <a:pt x="204" y="277"/>
                  </a:lnTo>
                  <a:lnTo>
                    <a:pt x="394" y="264"/>
                  </a:lnTo>
                  <a:lnTo>
                    <a:pt x="470" y="219"/>
                  </a:lnTo>
                  <a:lnTo>
                    <a:pt x="341" y="205"/>
                  </a:lnTo>
                  <a:lnTo>
                    <a:pt x="265" y="205"/>
                  </a:lnTo>
                  <a:lnTo>
                    <a:pt x="197" y="205"/>
                  </a:lnTo>
                  <a:lnTo>
                    <a:pt x="181" y="177"/>
                  </a:lnTo>
                  <a:lnTo>
                    <a:pt x="135" y="177"/>
                  </a:lnTo>
                  <a:lnTo>
                    <a:pt x="120" y="172"/>
                  </a:lnTo>
                  <a:lnTo>
                    <a:pt x="101" y="162"/>
                  </a:lnTo>
                  <a:lnTo>
                    <a:pt x="94" y="143"/>
                  </a:lnTo>
                  <a:lnTo>
                    <a:pt x="97" y="124"/>
                  </a:lnTo>
                  <a:lnTo>
                    <a:pt x="93" y="106"/>
                  </a:lnTo>
                  <a:lnTo>
                    <a:pt x="84" y="91"/>
                  </a:lnTo>
                  <a:lnTo>
                    <a:pt x="90" y="67"/>
                  </a:lnTo>
                  <a:lnTo>
                    <a:pt x="107" y="52"/>
                  </a:lnTo>
                  <a:lnTo>
                    <a:pt x="105" y="29"/>
                  </a:lnTo>
                  <a:lnTo>
                    <a:pt x="8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29030" name="AutoShape 32"/>
          <p:cNvSpPr>
            <a:spLocks noChangeArrowheads="1"/>
          </p:cNvSpPr>
          <p:nvPr/>
        </p:nvSpPr>
        <p:spPr bwMode="auto">
          <a:xfrm>
            <a:off x="1600200" y="5105400"/>
            <a:ext cx="914400" cy="1295400"/>
          </a:xfrm>
          <a:prstGeom prst="triangle">
            <a:avLst>
              <a:gd name="adj" fmla="val 50000"/>
            </a:avLst>
          </a:prstGeom>
          <a:solidFill>
            <a:srgbClr val="0000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CA" altLang="en-US" sz="2400"/>
          </a:p>
        </p:txBody>
      </p:sp>
      <p:sp>
        <p:nvSpPr>
          <p:cNvPr id="129031" name="AutoShape 33"/>
          <p:cNvSpPr>
            <a:spLocks noChangeArrowheads="1"/>
          </p:cNvSpPr>
          <p:nvPr/>
        </p:nvSpPr>
        <p:spPr bwMode="auto">
          <a:xfrm>
            <a:off x="2514600" y="5105400"/>
            <a:ext cx="914400" cy="1295400"/>
          </a:xfrm>
          <a:prstGeom prst="triangle">
            <a:avLst>
              <a:gd name="adj" fmla="val 50000"/>
            </a:avLst>
          </a:prstGeom>
          <a:solidFill>
            <a:srgbClr val="0000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CA" altLang="en-US" sz="2400"/>
          </a:p>
        </p:txBody>
      </p:sp>
      <p:sp>
        <p:nvSpPr>
          <p:cNvPr id="129032" name="AutoShape 34"/>
          <p:cNvSpPr>
            <a:spLocks noChangeArrowheads="1"/>
          </p:cNvSpPr>
          <p:nvPr/>
        </p:nvSpPr>
        <p:spPr bwMode="auto">
          <a:xfrm>
            <a:off x="609600" y="5105400"/>
            <a:ext cx="914400" cy="1295400"/>
          </a:xfrm>
          <a:prstGeom prst="triangle">
            <a:avLst>
              <a:gd name="adj" fmla="val 50000"/>
            </a:avLst>
          </a:prstGeom>
          <a:solidFill>
            <a:srgbClr val="0000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CA" altLang="en-US" sz="2400"/>
          </a:p>
        </p:txBody>
      </p:sp>
      <p:sp>
        <p:nvSpPr>
          <p:cNvPr id="129033" name="Text Box 35"/>
          <p:cNvSpPr txBox="1">
            <a:spLocks noChangeArrowheads="1"/>
          </p:cNvSpPr>
          <p:nvPr/>
        </p:nvSpPr>
        <p:spPr bwMode="auto">
          <a:xfrm>
            <a:off x="660400" y="5638800"/>
            <a:ext cx="863600" cy="825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1600"/>
              <a:t>My </a:t>
            </a:r>
            <a:br>
              <a:rPr lang="en-US" altLang="en-US" sz="1600"/>
            </a:br>
            <a:r>
              <a:rPr lang="en-US" altLang="en-US" sz="1600"/>
              <a:t>friend’s</a:t>
            </a:r>
          </a:p>
          <a:p>
            <a:pPr eaLnBrk="1" hangingPunct="1"/>
            <a:r>
              <a:rPr lang="en-US" altLang="en-US" sz="1600"/>
              <a:t>Instance</a:t>
            </a:r>
          </a:p>
        </p:txBody>
      </p:sp>
      <p:sp>
        <p:nvSpPr>
          <p:cNvPr id="129034" name="Line 38"/>
          <p:cNvSpPr>
            <a:spLocks noChangeShapeType="1"/>
          </p:cNvSpPr>
          <p:nvPr/>
        </p:nvSpPr>
        <p:spPr bwMode="auto">
          <a:xfrm flipH="1">
            <a:off x="1066800" y="4495800"/>
            <a:ext cx="1066800" cy="609600"/>
          </a:xfrm>
          <a:prstGeom prst="line">
            <a:avLst/>
          </a:prstGeom>
          <a:noFill/>
          <a:ln w="381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9035" name="Line 39"/>
          <p:cNvSpPr>
            <a:spLocks noChangeShapeType="1"/>
          </p:cNvSpPr>
          <p:nvPr/>
        </p:nvSpPr>
        <p:spPr bwMode="auto">
          <a:xfrm flipH="1">
            <a:off x="2057400" y="4495800"/>
            <a:ext cx="76200" cy="609600"/>
          </a:xfrm>
          <a:prstGeom prst="line">
            <a:avLst/>
          </a:prstGeom>
          <a:noFill/>
          <a:ln w="381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9036" name="Line 40"/>
          <p:cNvSpPr>
            <a:spLocks noChangeShapeType="1"/>
          </p:cNvSpPr>
          <p:nvPr/>
        </p:nvSpPr>
        <p:spPr bwMode="auto">
          <a:xfrm>
            <a:off x="2133600" y="4495800"/>
            <a:ext cx="838200" cy="609600"/>
          </a:xfrm>
          <a:prstGeom prst="line">
            <a:avLst/>
          </a:prstGeom>
          <a:noFill/>
          <a:ln w="381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129037" name="Group 41"/>
          <p:cNvGrpSpPr>
            <a:grpSpLocks/>
          </p:cNvGrpSpPr>
          <p:nvPr/>
        </p:nvGrpSpPr>
        <p:grpSpPr bwMode="auto">
          <a:xfrm flipH="1">
            <a:off x="381000" y="5181600"/>
            <a:ext cx="381000" cy="993775"/>
            <a:chOff x="2308" y="1513"/>
            <a:chExt cx="1162" cy="2570"/>
          </a:xfrm>
        </p:grpSpPr>
        <p:grpSp>
          <p:nvGrpSpPr>
            <p:cNvPr id="129071" name="Group 42"/>
            <p:cNvGrpSpPr>
              <a:grpSpLocks/>
            </p:cNvGrpSpPr>
            <p:nvPr/>
          </p:nvGrpSpPr>
          <p:grpSpPr bwMode="auto">
            <a:xfrm>
              <a:off x="2308" y="1740"/>
              <a:ext cx="957" cy="2343"/>
              <a:chOff x="2308" y="1740"/>
              <a:chExt cx="957" cy="2343"/>
            </a:xfrm>
          </p:grpSpPr>
          <p:sp>
            <p:nvSpPr>
              <p:cNvPr id="129079" name="Freeform 43"/>
              <p:cNvSpPr>
                <a:spLocks/>
              </p:cNvSpPr>
              <p:nvPr/>
            </p:nvSpPr>
            <p:spPr bwMode="auto">
              <a:xfrm>
                <a:off x="2673" y="1740"/>
                <a:ext cx="432" cy="485"/>
              </a:xfrm>
              <a:custGeom>
                <a:avLst/>
                <a:gdLst>
                  <a:gd name="T0" fmla="*/ 123 w 432"/>
                  <a:gd name="T1" fmla="*/ 206 h 485"/>
                  <a:gd name="T2" fmla="*/ 159 w 432"/>
                  <a:gd name="T3" fmla="*/ 53 h 485"/>
                  <a:gd name="T4" fmla="*/ 248 w 432"/>
                  <a:gd name="T5" fmla="*/ 0 h 485"/>
                  <a:gd name="T6" fmla="*/ 335 w 432"/>
                  <a:gd name="T7" fmla="*/ 0 h 485"/>
                  <a:gd name="T8" fmla="*/ 388 w 432"/>
                  <a:gd name="T9" fmla="*/ 53 h 485"/>
                  <a:gd name="T10" fmla="*/ 432 w 432"/>
                  <a:gd name="T11" fmla="*/ 215 h 485"/>
                  <a:gd name="T12" fmla="*/ 415 w 432"/>
                  <a:gd name="T13" fmla="*/ 349 h 485"/>
                  <a:gd name="T14" fmla="*/ 379 w 432"/>
                  <a:gd name="T15" fmla="*/ 458 h 485"/>
                  <a:gd name="T16" fmla="*/ 309 w 432"/>
                  <a:gd name="T17" fmla="*/ 485 h 485"/>
                  <a:gd name="T18" fmla="*/ 221 w 432"/>
                  <a:gd name="T19" fmla="*/ 475 h 485"/>
                  <a:gd name="T20" fmla="*/ 132 w 432"/>
                  <a:gd name="T21" fmla="*/ 368 h 485"/>
                  <a:gd name="T22" fmla="*/ 123 w 432"/>
                  <a:gd name="T23" fmla="*/ 288 h 485"/>
                  <a:gd name="T24" fmla="*/ 0 w 432"/>
                  <a:gd name="T25" fmla="*/ 242 h 485"/>
                  <a:gd name="T26" fmla="*/ 0 w 432"/>
                  <a:gd name="T27" fmla="*/ 189 h 485"/>
                  <a:gd name="T28" fmla="*/ 123 w 432"/>
                  <a:gd name="T29" fmla="*/ 206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9080" name="Freeform 44"/>
              <p:cNvSpPr>
                <a:spLocks/>
              </p:cNvSpPr>
              <p:nvPr/>
            </p:nvSpPr>
            <p:spPr bwMode="auto">
              <a:xfrm>
                <a:off x="2573" y="2253"/>
                <a:ext cx="500" cy="828"/>
              </a:xfrm>
              <a:custGeom>
                <a:avLst/>
                <a:gdLst>
                  <a:gd name="T0" fmla="*/ 41 w 500"/>
                  <a:gd name="T1" fmla="*/ 173 h 828"/>
                  <a:gd name="T2" fmla="*/ 163 w 500"/>
                  <a:gd name="T3" fmla="*/ 35 h 828"/>
                  <a:gd name="T4" fmla="*/ 232 w 500"/>
                  <a:gd name="T5" fmla="*/ 0 h 828"/>
                  <a:gd name="T6" fmla="*/ 366 w 500"/>
                  <a:gd name="T7" fmla="*/ 5 h 828"/>
                  <a:gd name="T8" fmla="*/ 488 w 500"/>
                  <a:gd name="T9" fmla="*/ 57 h 828"/>
                  <a:gd name="T10" fmla="*/ 500 w 500"/>
                  <a:gd name="T11" fmla="*/ 126 h 828"/>
                  <a:gd name="T12" fmla="*/ 483 w 500"/>
                  <a:gd name="T13" fmla="*/ 207 h 828"/>
                  <a:gd name="T14" fmla="*/ 396 w 500"/>
                  <a:gd name="T15" fmla="*/ 281 h 828"/>
                  <a:gd name="T16" fmla="*/ 349 w 500"/>
                  <a:gd name="T17" fmla="*/ 414 h 828"/>
                  <a:gd name="T18" fmla="*/ 349 w 500"/>
                  <a:gd name="T19" fmla="*/ 552 h 828"/>
                  <a:gd name="T20" fmla="*/ 384 w 500"/>
                  <a:gd name="T21" fmla="*/ 637 h 828"/>
                  <a:gd name="T22" fmla="*/ 448 w 500"/>
                  <a:gd name="T23" fmla="*/ 695 h 828"/>
                  <a:gd name="T24" fmla="*/ 448 w 500"/>
                  <a:gd name="T25" fmla="*/ 765 h 828"/>
                  <a:gd name="T26" fmla="*/ 419 w 500"/>
                  <a:gd name="T27" fmla="*/ 800 h 828"/>
                  <a:gd name="T28" fmla="*/ 384 w 500"/>
                  <a:gd name="T29" fmla="*/ 816 h 828"/>
                  <a:gd name="T30" fmla="*/ 268 w 500"/>
                  <a:gd name="T31" fmla="*/ 828 h 828"/>
                  <a:gd name="T32" fmla="*/ 163 w 500"/>
                  <a:gd name="T33" fmla="*/ 747 h 828"/>
                  <a:gd name="T34" fmla="*/ 53 w 500"/>
                  <a:gd name="T35" fmla="*/ 574 h 828"/>
                  <a:gd name="T36" fmla="*/ 0 w 500"/>
                  <a:gd name="T37" fmla="*/ 368 h 828"/>
                  <a:gd name="T38" fmla="*/ 140 w 500"/>
                  <a:gd name="T39" fmla="*/ 436 h 828"/>
                  <a:gd name="T40" fmla="*/ 192 w 500"/>
                  <a:gd name="T41" fmla="*/ 436 h 828"/>
                  <a:gd name="T42" fmla="*/ 227 w 500"/>
                  <a:gd name="T43" fmla="*/ 396 h 828"/>
                  <a:gd name="T44" fmla="*/ 251 w 500"/>
                  <a:gd name="T45" fmla="*/ 316 h 828"/>
                  <a:gd name="T46" fmla="*/ 209 w 500"/>
                  <a:gd name="T47" fmla="*/ 293 h 828"/>
                  <a:gd name="T48" fmla="*/ 53 w 500"/>
                  <a:gd name="T49" fmla="*/ 293 h 828"/>
                  <a:gd name="T50" fmla="*/ 18 w 500"/>
                  <a:gd name="T51" fmla="*/ 293 h 828"/>
                  <a:gd name="T52" fmla="*/ 41 w 500"/>
                  <a:gd name="T53" fmla="*/ 173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9081" name="Freeform 45"/>
              <p:cNvSpPr>
                <a:spLocks/>
              </p:cNvSpPr>
              <p:nvPr/>
            </p:nvSpPr>
            <p:spPr bwMode="auto">
              <a:xfrm>
                <a:off x="2950" y="2289"/>
                <a:ext cx="265" cy="895"/>
              </a:xfrm>
              <a:custGeom>
                <a:avLst/>
                <a:gdLst>
                  <a:gd name="T0" fmla="*/ 0 w 265"/>
                  <a:gd name="T1" fmla="*/ 75 h 895"/>
                  <a:gd name="T2" fmla="*/ 29 w 265"/>
                  <a:gd name="T3" fmla="*/ 23 h 895"/>
                  <a:gd name="T4" fmla="*/ 83 w 265"/>
                  <a:gd name="T5" fmla="*/ 0 h 895"/>
                  <a:gd name="T6" fmla="*/ 135 w 265"/>
                  <a:gd name="T7" fmla="*/ 5 h 895"/>
                  <a:gd name="T8" fmla="*/ 206 w 265"/>
                  <a:gd name="T9" fmla="*/ 108 h 895"/>
                  <a:gd name="T10" fmla="*/ 265 w 265"/>
                  <a:gd name="T11" fmla="*/ 264 h 895"/>
                  <a:gd name="T12" fmla="*/ 265 w 265"/>
                  <a:gd name="T13" fmla="*/ 384 h 895"/>
                  <a:gd name="T14" fmla="*/ 241 w 265"/>
                  <a:gd name="T15" fmla="*/ 447 h 895"/>
                  <a:gd name="T16" fmla="*/ 118 w 265"/>
                  <a:gd name="T17" fmla="*/ 522 h 895"/>
                  <a:gd name="T18" fmla="*/ 83 w 265"/>
                  <a:gd name="T19" fmla="*/ 573 h 895"/>
                  <a:gd name="T20" fmla="*/ 83 w 265"/>
                  <a:gd name="T21" fmla="*/ 608 h 895"/>
                  <a:gd name="T22" fmla="*/ 123 w 265"/>
                  <a:gd name="T23" fmla="*/ 654 h 895"/>
                  <a:gd name="T24" fmla="*/ 189 w 265"/>
                  <a:gd name="T25" fmla="*/ 723 h 895"/>
                  <a:gd name="T26" fmla="*/ 224 w 265"/>
                  <a:gd name="T27" fmla="*/ 814 h 895"/>
                  <a:gd name="T28" fmla="*/ 212 w 265"/>
                  <a:gd name="T29" fmla="*/ 895 h 895"/>
                  <a:gd name="T30" fmla="*/ 177 w 265"/>
                  <a:gd name="T31" fmla="*/ 877 h 895"/>
                  <a:gd name="T32" fmla="*/ 159 w 265"/>
                  <a:gd name="T33" fmla="*/ 764 h 895"/>
                  <a:gd name="T34" fmla="*/ 101 w 265"/>
                  <a:gd name="T35" fmla="*/ 694 h 895"/>
                  <a:gd name="T36" fmla="*/ 54 w 265"/>
                  <a:gd name="T37" fmla="*/ 676 h 895"/>
                  <a:gd name="T38" fmla="*/ 29 w 265"/>
                  <a:gd name="T39" fmla="*/ 643 h 895"/>
                  <a:gd name="T40" fmla="*/ 29 w 265"/>
                  <a:gd name="T41" fmla="*/ 568 h 895"/>
                  <a:gd name="T42" fmla="*/ 64 w 265"/>
                  <a:gd name="T43" fmla="*/ 505 h 895"/>
                  <a:gd name="T44" fmla="*/ 123 w 265"/>
                  <a:gd name="T45" fmla="*/ 465 h 895"/>
                  <a:gd name="T46" fmla="*/ 212 w 265"/>
                  <a:gd name="T47" fmla="*/ 402 h 895"/>
                  <a:gd name="T48" fmla="*/ 224 w 265"/>
                  <a:gd name="T49" fmla="*/ 327 h 895"/>
                  <a:gd name="T50" fmla="*/ 177 w 265"/>
                  <a:gd name="T51" fmla="*/ 224 h 895"/>
                  <a:gd name="T52" fmla="*/ 101 w 265"/>
                  <a:gd name="T53" fmla="*/ 143 h 895"/>
                  <a:gd name="T54" fmla="*/ 0 w 265"/>
                  <a:gd name="T55" fmla="*/ 75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9082" name="Freeform 46"/>
              <p:cNvSpPr>
                <a:spLocks/>
              </p:cNvSpPr>
              <p:nvPr/>
            </p:nvSpPr>
            <p:spPr bwMode="auto">
              <a:xfrm>
                <a:off x="2308" y="2238"/>
                <a:ext cx="520" cy="435"/>
              </a:xfrm>
              <a:custGeom>
                <a:avLst/>
                <a:gdLst>
                  <a:gd name="T0" fmla="*/ 398 w 520"/>
                  <a:gd name="T1" fmla="*/ 5 h 435"/>
                  <a:gd name="T2" fmla="*/ 485 w 520"/>
                  <a:gd name="T3" fmla="*/ 0 h 435"/>
                  <a:gd name="T4" fmla="*/ 520 w 520"/>
                  <a:gd name="T5" fmla="*/ 35 h 435"/>
                  <a:gd name="T6" fmla="*/ 497 w 520"/>
                  <a:gd name="T7" fmla="*/ 87 h 435"/>
                  <a:gd name="T8" fmla="*/ 428 w 520"/>
                  <a:gd name="T9" fmla="*/ 110 h 435"/>
                  <a:gd name="T10" fmla="*/ 365 w 520"/>
                  <a:gd name="T11" fmla="*/ 110 h 435"/>
                  <a:gd name="T12" fmla="*/ 272 w 520"/>
                  <a:gd name="T13" fmla="*/ 127 h 435"/>
                  <a:gd name="T14" fmla="*/ 168 w 520"/>
                  <a:gd name="T15" fmla="*/ 145 h 435"/>
                  <a:gd name="T16" fmla="*/ 87 w 520"/>
                  <a:gd name="T17" fmla="*/ 180 h 435"/>
                  <a:gd name="T18" fmla="*/ 63 w 520"/>
                  <a:gd name="T19" fmla="*/ 214 h 435"/>
                  <a:gd name="T20" fmla="*/ 70 w 520"/>
                  <a:gd name="T21" fmla="*/ 249 h 435"/>
                  <a:gd name="T22" fmla="*/ 115 w 520"/>
                  <a:gd name="T23" fmla="*/ 296 h 435"/>
                  <a:gd name="T24" fmla="*/ 202 w 520"/>
                  <a:gd name="T25" fmla="*/ 331 h 435"/>
                  <a:gd name="T26" fmla="*/ 306 w 520"/>
                  <a:gd name="T27" fmla="*/ 331 h 435"/>
                  <a:gd name="T28" fmla="*/ 382 w 520"/>
                  <a:gd name="T29" fmla="*/ 331 h 435"/>
                  <a:gd name="T30" fmla="*/ 468 w 520"/>
                  <a:gd name="T31" fmla="*/ 348 h 435"/>
                  <a:gd name="T32" fmla="*/ 450 w 520"/>
                  <a:gd name="T33" fmla="*/ 435 h 435"/>
                  <a:gd name="T34" fmla="*/ 330 w 520"/>
                  <a:gd name="T35" fmla="*/ 401 h 435"/>
                  <a:gd name="T36" fmla="*/ 290 w 520"/>
                  <a:gd name="T37" fmla="*/ 371 h 435"/>
                  <a:gd name="T38" fmla="*/ 208 w 520"/>
                  <a:gd name="T39" fmla="*/ 371 h 435"/>
                  <a:gd name="T40" fmla="*/ 70 w 520"/>
                  <a:gd name="T41" fmla="*/ 336 h 435"/>
                  <a:gd name="T42" fmla="*/ 12 w 520"/>
                  <a:gd name="T43" fmla="*/ 284 h 435"/>
                  <a:gd name="T44" fmla="*/ 0 w 520"/>
                  <a:gd name="T45" fmla="*/ 214 h 435"/>
                  <a:gd name="T46" fmla="*/ 46 w 520"/>
                  <a:gd name="T47" fmla="*/ 145 h 435"/>
                  <a:gd name="T48" fmla="*/ 202 w 520"/>
                  <a:gd name="T49" fmla="*/ 75 h 435"/>
                  <a:gd name="T50" fmla="*/ 340 w 520"/>
                  <a:gd name="T51" fmla="*/ 40 h 435"/>
                  <a:gd name="T52" fmla="*/ 398 w 520"/>
                  <a:gd name="T53" fmla="*/ 5 h 43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20"/>
                  <a:gd name="T82" fmla="*/ 0 h 435"/>
                  <a:gd name="T83" fmla="*/ 520 w 520"/>
                  <a:gd name="T84" fmla="*/ 435 h 43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20" h="435">
                    <a:moveTo>
                      <a:pt x="398" y="5"/>
                    </a:moveTo>
                    <a:lnTo>
                      <a:pt x="485" y="0"/>
                    </a:lnTo>
                    <a:lnTo>
                      <a:pt x="520" y="35"/>
                    </a:lnTo>
                    <a:lnTo>
                      <a:pt x="497" y="87"/>
                    </a:lnTo>
                    <a:lnTo>
                      <a:pt x="428" y="110"/>
                    </a:lnTo>
                    <a:lnTo>
                      <a:pt x="365" y="110"/>
                    </a:lnTo>
                    <a:lnTo>
                      <a:pt x="272" y="127"/>
                    </a:lnTo>
                    <a:lnTo>
                      <a:pt x="168" y="145"/>
                    </a:lnTo>
                    <a:lnTo>
                      <a:pt x="87" y="180"/>
                    </a:lnTo>
                    <a:lnTo>
                      <a:pt x="63" y="214"/>
                    </a:lnTo>
                    <a:lnTo>
                      <a:pt x="70" y="249"/>
                    </a:lnTo>
                    <a:lnTo>
                      <a:pt x="115" y="296"/>
                    </a:lnTo>
                    <a:lnTo>
                      <a:pt x="202" y="331"/>
                    </a:lnTo>
                    <a:lnTo>
                      <a:pt x="306" y="331"/>
                    </a:lnTo>
                    <a:lnTo>
                      <a:pt x="382" y="331"/>
                    </a:lnTo>
                    <a:lnTo>
                      <a:pt x="468" y="348"/>
                    </a:lnTo>
                    <a:lnTo>
                      <a:pt x="450" y="435"/>
                    </a:lnTo>
                    <a:lnTo>
                      <a:pt x="330" y="401"/>
                    </a:lnTo>
                    <a:lnTo>
                      <a:pt x="290" y="371"/>
                    </a:lnTo>
                    <a:lnTo>
                      <a:pt x="208" y="371"/>
                    </a:lnTo>
                    <a:lnTo>
                      <a:pt x="70" y="336"/>
                    </a:lnTo>
                    <a:lnTo>
                      <a:pt x="12" y="284"/>
                    </a:lnTo>
                    <a:lnTo>
                      <a:pt x="0" y="214"/>
                    </a:lnTo>
                    <a:lnTo>
                      <a:pt x="46" y="145"/>
                    </a:lnTo>
                    <a:lnTo>
                      <a:pt x="202" y="75"/>
                    </a:lnTo>
                    <a:lnTo>
                      <a:pt x="340" y="40"/>
                    </a:lnTo>
                    <a:lnTo>
                      <a:pt x="398" y="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9083" name="Freeform 47"/>
              <p:cNvSpPr>
                <a:spLocks/>
              </p:cNvSpPr>
              <p:nvPr/>
            </p:nvSpPr>
            <p:spPr bwMode="auto">
              <a:xfrm>
                <a:off x="2882" y="2923"/>
                <a:ext cx="383" cy="1160"/>
              </a:xfrm>
              <a:custGeom>
                <a:avLst/>
                <a:gdLst>
                  <a:gd name="T0" fmla="*/ 0 w 383"/>
                  <a:gd name="T1" fmla="*/ 0 h 1160"/>
                  <a:gd name="T2" fmla="*/ 99 w 383"/>
                  <a:gd name="T3" fmla="*/ 17 h 1160"/>
                  <a:gd name="T4" fmla="*/ 151 w 383"/>
                  <a:gd name="T5" fmla="*/ 103 h 1160"/>
                  <a:gd name="T6" fmla="*/ 203 w 383"/>
                  <a:gd name="T7" fmla="*/ 257 h 1160"/>
                  <a:gd name="T8" fmla="*/ 226 w 383"/>
                  <a:gd name="T9" fmla="*/ 451 h 1160"/>
                  <a:gd name="T10" fmla="*/ 226 w 383"/>
                  <a:gd name="T11" fmla="*/ 560 h 1160"/>
                  <a:gd name="T12" fmla="*/ 191 w 383"/>
                  <a:gd name="T13" fmla="*/ 696 h 1160"/>
                  <a:gd name="T14" fmla="*/ 134 w 383"/>
                  <a:gd name="T15" fmla="*/ 885 h 1160"/>
                  <a:gd name="T16" fmla="*/ 122 w 383"/>
                  <a:gd name="T17" fmla="*/ 937 h 1160"/>
                  <a:gd name="T18" fmla="*/ 139 w 383"/>
                  <a:gd name="T19" fmla="*/ 965 h 1160"/>
                  <a:gd name="T20" fmla="*/ 261 w 383"/>
                  <a:gd name="T21" fmla="*/ 1006 h 1160"/>
                  <a:gd name="T22" fmla="*/ 383 w 383"/>
                  <a:gd name="T23" fmla="*/ 1086 h 1160"/>
                  <a:gd name="T24" fmla="*/ 378 w 383"/>
                  <a:gd name="T25" fmla="*/ 1119 h 1160"/>
                  <a:gd name="T26" fmla="*/ 290 w 383"/>
                  <a:gd name="T27" fmla="*/ 1160 h 1160"/>
                  <a:gd name="T28" fmla="*/ 256 w 383"/>
                  <a:gd name="T29" fmla="*/ 1142 h 1160"/>
                  <a:gd name="T30" fmla="*/ 191 w 383"/>
                  <a:gd name="T31" fmla="*/ 1057 h 1160"/>
                  <a:gd name="T32" fmla="*/ 116 w 383"/>
                  <a:gd name="T33" fmla="*/ 1016 h 1160"/>
                  <a:gd name="T34" fmla="*/ 34 w 383"/>
                  <a:gd name="T35" fmla="*/ 988 h 1160"/>
                  <a:gd name="T36" fmla="*/ 29 w 383"/>
                  <a:gd name="T37" fmla="*/ 948 h 1160"/>
                  <a:gd name="T38" fmla="*/ 52 w 383"/>
                  <a:gd name="T39" fmla="*/ 868 h 1160"/>
                  <a:gd name="T40" fmla="*/ 116 w 383"/>
                  <a:gd name="T41" fmla="*/ 743 h 1160"/>
                  <a:gd name="T42" fmla="*/ 156 w 383"/>
                  <a:gd name="T43" fmla="*/ 594 h 1160"/>
                  <a:gd name="T44" fmla="*/ 156 w 383"/>
                  <a:gd name="T45" fmla="*/ 423 h 1160"/>
                  <a:gd name="T46" fmla="*/ 122 w 383"/>
                  <a:gd name="T47" fmla="*/ 274 h 1160"/>
                  <a:gd name="T48" fmla="*/ 47 w 383"/>
                  <a:gd name="T49" fmla="*/ 136 h 1160"/>
                  <a:gd name="T50" fmla="*/ 12 w 383"/>
                  <a:gd name="T51" fmla="*/ 63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9084" name="Freeform 48"/>
              <p:cNvSpPr>
                <a:spLocks/>
              </p:cNvSpPr>
              <p:nvPr/>
            </p:nvSpPr>
            <p:spPr bwMode="auto">
              <a:xfrm>
                <a:off x="2443" y="2919"/>
                <a:ext cx="461" cy="1027"/>
              </a:xfrm>
              <a:custGeom>
                <a:avLst/>
                <a:gdLst>
                  <a:gd name="T0" fmla="*/ 421 w 461"/>
                  <a:gd name="T1" fmla="*/ 0 h 1027"/>
                  <a:gd name="T2" fmla="*/ 449 w 461"/>
                  <a:gd name="T3" fmla="*/ 22 h 1027"/>
                  <a:gd name="T4" fmla="*/ 461 w 461"/>
                  <a:gd name="T5" fmla="*/ 91 h 1027"/>
                  <a:gd name="T6" fmla="*/ 439 w 461"/>
                  <a:gd name="T7" fmla="*/ 159 h 1027"/>
                  <a:gd name="T8" fmla="*/ 380 w 461"/>
                  <a:gd name="T9" fmla="*/ 245 h 1027"/>
                  <a:gd name="T10" fmla="*/ 315 w 461"/>
                  <a:gd name="T11" fmla="*/ 348 h 1027"/>
                  <a:gd name="T12" fmla="*/ 293 w 461"/>
                  <a:gd name="T13" fmla="*/ 462 h 1027"/>
                  <a:gd name="T14" fmla="*/ 310 w 461"/>
                  <a:gd name="T15" fmla="*/ 645 h 1027"/>
                  <a:gd name="T16" fmla="*/ 350 w 461"/>
                  <a:gd name="T17" fmla="*/ 868 h 1027"/>
                  <a:gd name="T18" fmla="*/ 380 w 461"/>
                  <a:gd name="T19" fmla="*/ 959 h 1027"/>
                  <a:gd name="T20" fmla="*/ 368 w 461"/>
                  <a:gd name="T21" fmla="*/ 987 h 1027"/>
                  <a:gd name="T22" fmla="*/ 298 w 461"/>
                  <a:gd name="T23" fmla="*/ 992 h 1027"/>
                  <a:gd name="T24" fmla="*/ 211 w 461"/>
                  <a:gd name="T25" fmla="*/ 969 h 1027"/>
                  <a:gd name="T26" fmla="*/ 134 w 461"/>
                  <a:gd name="T27" fmla="*/ 1004 h 1027"/>
                  <a:gd name="T28" fmla="*/ 87 w 461"/>
                  <a:gd name="T29" fmla="*/ 1027 h 1027"/>
                  <a:gd name="T30" fmla="*/ 53 w 461"/>
                  <a:gd name="T31" fmla="*/ 1022 h 1027"/>
                  <a:gd name="T32" fmla="*/ 0 w 461"/>
                  <a:gd name="T33" fmla="*/ 959 h 1027"/>
                  <a:gd name="T34" fmla="*/ 53 w 461"/>
                  <a:gd name="T35" fmla="*/ 936 h 1027"/>
                  <a:gd name="T36" fmla="*/ 187 w 461"/>
                  <a:gd name="T37" fmla="*/ 908 h 1027"/>
                  <a:gd name="T38" fmla="*/ 263 w 461"/>
                  <a:gd name="T39" fmla="*/ 936 h 1027"/>
                  <a:gd name="T40" fmla="*/ 315 w 461"/>
                  <a:gd name="T41" fmla="*/ 936 h 1027"/>
                  <a:gd name="T42" fmla="*/ 310 w 461"/>
                  <a:gd name="T43" fmla="*/ 890 h 1027"/>
                  <a:gd name="T44" fmla="*/ 258 w 461"/>
                  <a:gd name="T45" fmla="*/ 616 h 1027"/>
                  <a:gd name="T46" fmla="*/ 222 w 461"/>
                  <a:gd name="T47" fmla="*/ 456 h 1027"/>
                  <a:gd name="T48" fmla="*/ 228 w 461"/>
                  <a:gd name="T49" fmla="*/ 376 h 1027"/>
                  <a:gd name="T50" fmla="*/ 280 w 461"/>
                  <a:gd name="T51" fmla="*/ 227 h 1027"/>
                  <a:gd name="T52" fmla="*/ 333 w 461"/>
                  <a:gd name="T53" fmla="*/ 91 h 1027"/>
                  <a:gd name="T54" fmla="*/ 421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29072" name="Freeform 49"/>
            <p:cNvSpPr>
              <a:spLocks/>
            </p:cNvSpPr>
            <p:nvPr/>
          </p:nvSpPr>
          <p:spPr bwMode="auto">
            <a:xfrm>
              <a:off x="2626" y="1540"/>
              <a:ext cx="827" cy="563"/>
            </a:xfrm>
            <a:custGeom>
              <a:avLst/>
              <a:gdLst>
                <a:gd name="T0" fmla="*/ 0 w 827"/>
                <a:gd name="T1" fmla="*/ 139 h 563"/>
                <a:gd name="T2" fmla="*/ 108 w 827"/>
                <a:gd name="T3" fmla="*/ 18 h 563"/>
                <a:gd name="T4" fmla="*/ 160 w 827"/>
                <a:gd name="T5" fmla="*/ 75 h 563"/>
                <a:gd name="T6" fmla="*/ 213 w 827"/>
                <a:gd name="T7" fmla="*/ 110 h 563"/>
                <a:gd name="T8" fmla="*/ 269 w 827"/>
                <a:gd name="T9" fmla="*/ 110 h 563"/>
                <a:gd name="T10" fmla="*/ 327 w 827"/>
                <a:gd name="T11" fmla="*/ 52 h 563"/>
                <a:gd name="T12" fmla="*/ 396 w 827"/>
                <a:gd name="T13" fmla="*/ 5 h 563"/>
                <a:gd name="T14" fmla="*/ 477 w 827"/>
                <a:gd name="T15" fmla="*/ 0 h 563"/>
                <a:gd name="T16" fmla="*/ 563 w 827"/>
                <a:gd name="T17" fmla="*/ 35 h 563"/>
                <a:gd name="T18" fmla="*/ 620 w 827"/>
                <a:gd name="T19" fmla="*/ 87 h 563"/>
                <a:gd name="T20" fmla="*/ 648 w 827"/>
                <a:gd name="T21" fmla="*/ 157 h 563"/>
                <a:gd name="T22" fmla="*/ 654 w 827"/>
                <a:gd name="T23" fmla="*/ 249 h 563"/>
                <a:gd name="T24" fmla="*/ 671 w 827"/>
                <a:gd name="T25" fmla="*/ 331 h 563"/>
                <a:gd name="T26" fmla="*/ 718 w 827"/>
                <a:gd name="T27" fmla="*/ 371 h 563"/>
                <a:gd name="T28" fmla="*/ 774 w 827"/>
                <a:gd name="T29" fmla="*/ 389 h 563"/>
                <a:gd name="T30" fmla="*/ 827 w 827"/>
                <a:gd name="T31" fmla="*/ 401 h 563"/>
                <a:gd name="T32" fmla="*/ 786 w 827"/>
                <a:gd name="T33" fmla="*/ 563 h 563"/>
                <a:gd name="T34" fmla="*/ 654 w 827"/>
                <a:gd name="T35" fmla="*/ 540 h 563"/>
                <a:gd name="T36" fmla="*/ 517 w 827"/>
                <a:gd name="T37" fmla="*/ 493 h 563"/>
                <a:gd name="T38" fmla="*/ 407 w 827"/>
                <a:gd name="T39" fmla="*/ 441 h 563"/>
                <a:gd name="T40" fmla="*/ 286 w 827"/>
                <a:gd name="T41" fmla="*/ 389 h 563"/>
                <a:gd name="T42" fmla="*/ 160 w 827"/>
                <a:gd name="T43" fmla="*/ 331 h 563"/>
                <a:gd name="T44" fmla="*/ 57 w 827"/>
                <a:gd name="T45" fmla="*/ 209 h 563"/>
                <a:gd name="T46" fmla="*/ 0 w 827"/>
                <a:gd name="T47" fmla="*/ 139 h 56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563"/>
                <a:gd name="T74" fmla="*/ 827 w 827"/>
                <a:gd name="T75" fmla="*/ 563 h 56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563">
                  <a:moveTo>
                    <a:pt x="0" y="139"/>
                  </a:moveTo>
                  <a:lnTo>
                    <a:pt x="108" y="18"/>
                  </a:lnTo>
                  <a:lnTo>
                    <a:pt x="160" y="75"/>
                  </a:lnTo>
                  <a:lnTo>
                    <a:pt x="213" y="110"/>
                  </a:lnTo>
                  <a:lnTo>
                    <a:pt x="269" y="110"/>
                  </a:lnTo>
                  <a:lnTo>
                    <a:pt x="327" y="52"/>
                  </a:lnTo>
                  <a:lnTo>
                    <a:pt x="396" y="5"/>
                  </a:lnTo>
                  <a:lnTo>
                    <a:pt x="477" y="0"/>
                  </a:lnTo>
                  <a:lnTo>
                    <a:pt x="563" y="35"/>
                  </a:lnTo>
                  <a:lnTo>
                    <a:pt x="620" y="87"/>
                  </a:lnTo>
                  <a:lnTo>
                    <a:pt x="648" y="157"/>
                  </a:lnTo>
                  <a:lnTo>
                    <a:pt x="654" y="249"/>
                  </a:lnTo>
                  <a:lnTo>
                    <a:pt x="671" y="331"/>
                  </a:lnTo>
                  <a:lnTo>
                    <a:pt x="718" y="371"/>
                  </a:lnTo>
                  <a:lnTo>
                    <a:pt x="774" y="389"/>
                  </a:lnTo>
                  <a:lnTo>
                    <a:pt x="827" y="401"/>
                  </a:lnTo>
                  <a:lnTo>
                    <a:pt x="786" y="563"/>
                  </a:lnTo>
                  <a:lnTo>
                    <a:pt x="654" y="540"/>
                  </a:lnTo>
                  <a:lnTo>
                    <a:pt x="517" y="493"/>
                  </a:lnTo>
                  <a:lnTo>
                    <a:pt x="407" y="441"/>
                  </a:lnTo>
                  <a:lnTo>
                    <a:pt x="286" y="389"/>
                  </a:lnTo>
                  <a:lnTo>
                    <a:pt x="160" y="331"/>
                  </a:lnTo>
                  <a:lnTo>
                    <a:pt x="57" y="209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063D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073" name="Freeform 50"/>
            <p:cNvSpPr>
              <a:spLocks/>
            </p:cNvSpPr>
            <p:nvPr/>
          </p:nvSpPr>
          <p:spPr bwMode="auto">
            <a:xfrm>
              <a:off x="2614" y="1513"/>
              <a:ext cx="856" cy="606"/>
            </a:xfrm>
            <a:custGeom>
              <a:avLst/>
              <a:gdLst>
                <a:gd name="T0" fmla="*/ 75 w 856"/>
                <a:gd name="T1" fmla="*/ 266 h 606"/>
                <a:gd name="T2" fmla="*/ 172 w 856"/>
                <a:gd name="T3" fmla="*/ 363 h 606"/>
                <a:gd name="T4" fmla="*/ 304 w 856"/>
                <a:gd name="T5" fmla="*/ 428 h 606"/>
                <a:gd name="T6" fmla="*/ 489 w 856"/>
                <a:gd name="T7" fmla="*/ 513 h 606"/>
                <a:gd name="T8" fmla="*/ 615 w 856"/>
                <a:gd name="T9" fmla="*/ 566 h 606"/>
                <a:gd name="T10" fmla="*/ 816 w 856"/>
                <a:gd name="T11" fmla="*/ 606 h 606"/>
                <a:gd name="T12" fmla="*/ 856 w 856"/>
                <a:gd name="T13" fmla="*/ 393 h 606"/>
                <a:gd name="T14" fmla="*/ 804 w 856"/>
                <a:gd name="T15" fmla="*/ 393 h 606"/>
                <a:gd name="T16" fmla="*/ 753 w 856"/>
                <a:gd name="T17" fmla="*/ 363 h 606"/>
                <a:gd name="T18" fmla="*/ 695 w 856"/>
                <a:gd name="T19" fmla="*/ 323 h 606"/>
                <a:gd name="T20" fmla="*/ 695 w 856"/>
                <a:gd name="T21" fmla="*/ 243 h 606"/>
                <a:gd name="T22" fmla="*/ 660 w 856"/>
                <a:gd name="T23" fmla="*/ 116 h 606"/>
                <a:gd name="T24" fmla="*/ 597 w 856"/>
                <a:gd name="T25" fmla="*/ 46 h 606"/>
                <a:gd name="T26" fmla="*/ 505 w 856"/>
                <a:gd name="T27" fmla="*/ 0 h 606"/>
                <a:gd name="T28" fmla="*/ 391 w 856"/>
                <a:gd name="T29" fmla="*/ 12 h 606"/>
                <a:gd name="T30" fmla="*/ 321 w 856"/>
                <a:gd name="T31" fmla="*/ 53 h 606"/>
                <a:gd name="T32" fmla="*/ 286 w 856"/>
                <a:gd name="T33" fmla="*/ 98 h 606"/>
                <a:gd name="T34" fmla="*/ 253 w 856"/>
                <a:gd name="T35" fmla="*/ 121 h 606"/>
                <a:gd name="T36" fmla="*/ 218 w 856"/>
                <a:gd name="T37" fmla="*/ 116 h 606"/>
                <a:gd name="T38" fmla="*/ 166 w 856"/>
                <a:gd name="T39" fmla="*/ 63 h 606"/>
                <a:gd name="T40" fmla="*/ 132 w 856"/>
                <a:gd name="T41" fmla="*/ 0 h 606"/>
                <a:gd name="T42" fmla="*/ 103 w 856"/>
                <a:gd name="T43" fmla="*/ 30 h 606"/>
                <a:gd name="T44" fmla="*/ 0 w 856"/>
                <a:gd name="T45" fmla="*/ 150 h 606"/>
                <a:gd name="T46" fmla="*/ 5 w 856"/>
                <a:gd name="T47" fmla="*/ 178 h 606"/>
                <a:gd name="T48" fmla="*/ 17 w 856"/>
                <a:gd name="T49" fmla="*/ 191 h 606"/>
                <a:gd name="T50" fmla="*/ 120 w 856"/>
                <a:gd name="T51" fmla="*/ 81 h 606"/>
                <a:gd name="T52" fmla="*/ 172 w 856"/>
                <a:gd name="T53" fmla="*/ 133 h 606"/>
                <a:gd name="T54" fmla="*/ 206 w 856"/>
                <a:gd name="T55" fmla="*/ 168 h 606"/>
                <a:gd name="T56" fmla="*/ 253 w 856"/>
                <a:gd name="T57" fmla="*/ 168 h 606"/>
                <a:gd name="T58" fmla="*/ 286 w 856"/>
                <a:gd name="T59" fmla="*/ 156 h 606"/>
                <a:gd name="T60" fmla="*/ 339 w 856"/>
                <a:gd name="T61" fmla="*/ 116 h 606"/>
                <a:gd name="T62" fmla="*/ 367 w 856"/>
                <a:gd name="T63" fmla="*/ 70 h 606"/>
                <a:gd name="T64" fmla="*/ 442 w 856"/>
                <a:gd name="T65" fmla="*/ 46 h 606"/>
                <a:gd name="T66" fmla="*/ 505 w 856"/>
                <a:gd name="T67" fmla="*/ 53 h 606"/>
                <a:gd name="T68" fmla="*/ 562 w 856"/>
                <a:gd name="T69" fmla="*/ 87 h 606"/>
                <a:gd name="T70" fmla="*/ 615 w 856"/>
                <a:gd name="T71" fmla="*/ 138 h 606"/>
                <a:gd name="T72" fmla="*/ 643 w 856"/>
                <a:gd name="T73" fmla="*/ 203 h 606"/>
                <a:gd name="T74" fmla="*/ 643 w 856"/>
                <a:gd name="T75" fmla="*/ 260 h 606"/>
                <a:gd name="T76" fmla="*/ 643 w 856"/>
                <a:gd name="T77" fmla="*/ 323 h 606"/>
                <a:gd name="T78" fmla="*/ 666 w 856"/>
                <a:gd name="T79" fmla="*/ 375 h 606"/>
                <a:gd name="T80" fmla="*/ 730 w 856"/>
                <a:gd name="T81" fmla="*/ 410 h 606"/>
                <a:gd name="T82" fmla="*/ 804 w 856"/>
                <a:gd name="T83" fmla="*/ 444 h 606"/>
                <a:gd name="T84" fmla="*/ 770 w 856"/>
                <a:gd name="T85" fmla="*/ 554 h 606"/>
                <a:gd name="T86" fmla="*/ 580 w 856"/>
                <a:gd name="T87" fmla="*/ 503 h 606"/>
                <a:gd name="T88" fmla="*/ 454 w 856"/>
                <a:gd name="T89" fmla="*/ 450 h 606"/>
                <a:gd name="T90" fmla="*/ 339 w 856"/>
                <a:gd name="T91" fmla="*/ 416 h 606"/>
                <a:gd name="T92" fmla="*/ 241 w 856"/>
                <a:gd name="T93" fmla="*/ 363 h 606"/>
                <a:gd name="T94" fmla="*/ 120 w 856"/>
                <a:gd name="T95" fmla="*/ 266 h 606"/>
                <a:gd name="T96" fmla="*/ 34 w 856"/>
                <a:gd name="T97" fmla="*/ 173 h 606"/>
                <a:gd name="T98" fmla="*/ 22 w 856"/>
                <a:gd name="T99" fmla="*/ 185 h 606"/>
                <a:gd name="T100" fmla="*/ 75 w 856"/>
                <a:gd name="T101" fmla="*/ 266 h 60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56"/>
                <a:gd name="T154" fmla="*/ 0 h 606"/>
                <a:gd name="T155" fmla="*/ 856 w 856"/>
                <a:gd name="T156" fmla="*/ 606 h 60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56" h="606">
                  <a:moveTo>
                    <a:pt x="75" y="266"/>
                  </a:moveTo>
                  <a:lnTo>
                    <a:pt x="172" y="363"/>
                  </a:lnTo>
                  <a:lnTo>
                    <a:pt x="304" y="428"/>
                  </a:lnTo>
                  <a:lnTo>
                    <a:pt x="489" y="513"/>
                  </a:lnTo>
                  <a:lnTo>
                    <a:pt x="615" y="566"/>
                  </a:lnTo>
                  <a:lnTo>
                    <a:pt x="816" y="606"/>
                  </a:lnTo>
                  <a:lnTo>
                    <a:pt x="856" y="393"/>
                  </a:lnTo>
                  <a:lnTo>
                    <a:pt x="804" y="393"/>
                  </a:lnTo>
                  <a:lnTo>
                    <a:pt x="753" y="363"/>
                  </a:lnTo>
                  <a:lnTo>
                    <a:pt x="695" y="323"/>
                  </a:lnTo>
                  <a:lnTo>
                    <a:pt x="695" y="243"/>
                  </a:lnTo>
                  <a:lnTo>
                    <a:pt x="660" y="116"/>
                  </a:lnTo>
                  <a:lnTo>
                    <a:pt x="597" y="46"/>
                  </a:lnTo>
                  <a:lnTo>
                    <a:pt x="505" y="0"/>
                  </a:lnTo>
                  <a:lnTo>
                    <a:pt x="391" y="12"/>
                  </a:lnTo>
                  <a:lnTo>
                    <a:pt x="321" y="53"/>
                  </a:lnTo>
                  <a:lnTo>
                    <a:pt x="286" y="98"/>
                  </a:lnTo>
                  <a:lnTo>
                    <a:pt x="253" y="121"/>
                  </a:lnTo>
                  <a:lnTo>
                    <a:pt x="218" y="116"/>
                  </a:lnTo>
                  <a:lnTo>
                    <a:pt x="166" y="63"/>
                  </a:lnTo>
                  <a:lnTo>
                    <a:pt x="132" y="0"/>
                  </a:lnTo>
                  <a:lnTo>
                    <a:pt x="103" y="30"/>
                  </a:lnTo>
                  <a:lnTo>
                    <a:pt x="0" y="150"/>
                  </a:lnTo>
                  <a:lnTo>
                    <a:pt x="5" y="178"/>
                  </a:lnTo>
                  <a:lnTo>
                    <a:pt x="17" y="191"/>
                  </a:lnTo>
                  <a:lnTo>
                    <a:pt x="120" y="81"/>
                  </a:lnTo>
                  <a:lnTo>
                    <a:pt x="172" y="133"/>
                  </a:lnTo>
                  <a:lnTo>
                    <a:pt x="206" y="168"/>
                  </a:lnTo>
                  <a:lnTo>
                    <a:pt x="253" y="168"/>
                  </a:lnTo>
                  <a:lnTo>
                    <a:pt x="286" y="156"/>
                  </a:lnTo>
                  <a:lnTo>
                    <a:pt x="339" y="116"/>
                  </a:lnTo>
                  <a:lnTo>
                    <a:pt x="367" y="70"/>
                  </a:lnTo>
                  <a:lnTo>
                    <a:pt x="442" y="46"/>
                  </a:lnTo>
                  <a:lnTo>
                    <a:pt x="505" y="53"/>
                  </a:lnTo>
                  <a:lnTo>
                    <a:pt x="562" y="87"/>
                  </a:lnTo>
                  <a:lnTo>
                    <a:pt x="615" y="138"/>
                  </a:lnTo>
                  <a:lnTo>
                    <a:pt x="643" y="203"/>
                  </a:lnTo>
                  <a:lnTo>
                    <a:pt x="643" y="260"/>
                  </a:lnTo>
                  <a:lnTo>
                    <a:pt x="643" y="323"/>
                  </a:lnTo>
                  <a:lnTo>
                    <a:pt x="666" y="375"/>
                  </a:lnTo>
                  <a:lnTo>
                    <a:pt x="730" y="410"/>
                  </a:lnTo>
                  <a:lnTo>
                    <a:pt x="804" y="444"/>
                  </a:lnTo>
                  <a:lnTo>
                    <a:pt x="770" y="554"/>
                  </a:lnTo>
                  <a:lnTo>
                    <a:pt x="580" y="503"/>
                  </a:lnTo>
                  <a:lnTo>
                    <a:pt x="454" y="450"/>
                  </a:lnTo>
                  <a:lnTo>
                    <a:pt x="339" y="416"/>
                  </a:lnTo>
                  <a:lnTo>
                    <a:pt x="241" y="363"/>
                  </a:lnTo>
                  <a:lnTo>
                    <a:pt x="120" y="266"/>
                  </a:lnTo>
                  <a:lnTo>
                    <a:pt x="34" y="173"/>
                  </a:lnTo>
                  <a:lnTo>
                    <a:pt x="22" y="185"/>
                  </a:lnTo>
                  <a:lnTo>
                    <a:pt x="75" y="26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074" name="Oval 51"/>
            <p:cNvSpPr>
              <a:spLocks noChangeArrowheads="1"/>
            </p:cNvSpPr>
            <p:nvPr/>
          </p:nvSpPr>
          <p:spPr bwMode="auto">
            <a:xfrm rot="-4286940">
              <a:off x="279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9075" name="Oval 52"/>
            <p:cNvSpPr>
              <a:spLocks noChangeArrowheads="1"/>
            </p:cNvSpPr>
            <p:nvPr/>
          </p:nvSpPr>
          <p:spPr bwMode="auto">
            <a:xfrm rot="-4286940">
              <a:off x="281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9076" name="Oval 53"/>
            <p:cNvSpPr>
              <a:spLocks noChangeArrowheads="1"/>
            </p:cNvSpPr>
            <p:nvPr/>
          </p:nvSpPr>
          <p:spPr bwMode="auto">
            <a:xfrm rot="-4286940">
              <a:off x="274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9077" name="Oval 54"/>
            <p:cNvSpPr>
              <a:spLocks noChangeArrowheads="1"/>
            </p:cNvSpPr>
            <p:nvPr/>
          </p:nvSpPr>
          <p:spPr bwMode="auto">
            <a:xfrm rot="-4286940">
              <a:off x="276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9078" name="Oval 55"/>
            <p:cNvSpPr>
              <a:spLocks noChangeArrowheads="1"/>
            </p:cNvSpPr>
            <p:nvPr/>
          </p:nvSpPr>
          <p:spPr bwMode="auto">
            <a:xfrm>
              <a:off x="2687" y="2089"/>
              <a:ext cx="198" cy="8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274320" rIns="274320"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endParaRPr lang="en-CA" altLang="en-US" sz="2400">
                <a:latin typeface="Arial Rounded MT Bold" pitchFamily="34" charset="0"/>
              </a:endParaRPr>
            </a:p>
          </p:txBody>
        </p:sp>
      </p:grpSp>
      <p:grpSp>
        <p:nvGrpSpPr>
          <p:cNvPr id="129038" name="Group 56"/>
          <p:cNvGrpSpPr>
            <a:grpSpLocks/>
          </p:cNvGrpSpPr>
          <p:nvPr/>
        </p:nvGrpSpPr>
        <p:grpSpPr bwMode="auto">
          <a:xfrm flipH="1">
            <a:off x="1371600" y="5181600"/>
            <a:ext cx="381000" cy="993775"/>
            <a:chOff x="2308" y="1513"/>
            <a:chExt cx="1162" cy="2570"/>
          </a:xfrm>
        </p:grpSpPr>
        <p:grpSp>
          <p:nvGrpSpPr>
            <p:cNvPr id="129057" name="Group 57"/>
            <p:cNvGrpSpPr>
              <a:grpSpLocks/>
            </p:cNvGrpSpPr>
            <p:nvPr/>
          </p:nvGrpSpPr>
          <p:grpSpPr bwMode="auto">
            <a:xfrm>
              <a:off x="2308" y="1740"/>
              <a:ext cx="957" cy="2343"/>
              <a:chOff x="2308" y="1740"/>
              <a:chExt cx="957" cy="2343"/>
            </a:xfrm>
          </p:grpSpPr>
          <p:sp>
            <p:nvSpPr>
              <p:cNvPr id="129065" name="Freeform 58"/>
              <p:cNvSpPr>
                <a:spLocks/>
              </p:cNvSpPr>
              <p:nvPr/>
            </p:nvSpPr>
            <p:spPr bwMode="auto">
              <a:xfrm>
                <a:off x="2673" y="1740"/>
                <a:ext cx="432" cy="485"/>
              </a:xfrm>
              <a:custGeom>
                <a:avLst/>
                <a:gdLst>
                  <a:gd name="T0" fmla="*/ 123 w 432"/>
                  <a:gd name="T1" fmla="*/ 206 h 485"/>
                  <a:gd name="T2" fmla="*/ 159 w 432"/>
                  <a:gd name="T3" fmla="*/ 53 h 485"/>
                  <a:gd name="T4" fmla="*/ 248 w 432"/>
                  <a:gd name="T5" fmla="*/ 0 h 485"/>
                  <a:gd name="T6" fmla="*/ 335 w 432"/>
                  <a:gd name="T7" fmla="*/ 0 h 485"/>
                  <a:gd name="T8" fmla="*/ 388 w 432"/>
                  <a:gd name="T9" fmla="*/ 53 h 485"/>
                  <a:gd name="T10" fmla="*/ 432 w 432"/>
                  <a:gd name="T11" fmla="*/ 215 h 485"/>
                  <a:gd name="T12" fmla="*/ 415 w 432"/>
                  <a:gd name="T13" fmla="*/ 349 h 485"/>
                  <a:gd name="T14" fmla="*/ 379 w 432"/>
                  <a:gd name="T15" fmla="*/ 458 h 485"/>
                  <a:gd name="T16" fmla="*/ 309 w 432"/>
                  <a:gd name="T17" fmla="*/ 485 h 485"/>
                  <a:gd name="T18" fmla="*/ 221 w 432"/>
                  <a:gd name="T19" fmla="*/ 475 h 485"/>
                  <a:gd name="T20" fmla="*/ 132 w 432"/>
                  <a:gd name="T21" fmla="*/ 368 h 485"/>
                  <a:gd name="T22" fmla="*/ 123 w 432"/>
                  <a:gd name="T23" fmla="*/ 288 h 485"/>
                  <a:gd name="T24" fmla="*/ 0 w 432"/>
                  <a:gd name="T25" fmla="*/ 242 h 485"/>
                  <a:gd name="T26" fmla="*/ 0 w 432"/>
                  <a:gd name="T27" fmla="*/ 189 h 485"/>
                  <a:gd name="T28" fmla="*/ 123 w 432"/>
                  <a:gd name="T29" fmla="*/ 206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9066" name="Freeform 59"/>
              <p:cNvSpPr>
                <a:spLocks/>
              </p:cNvSpPr>
              <p:nvPr/>
            </p:nvSpPr>
            <p:spPr bwMode="auto">
              <a:xfrm>
                <a:off x="2573" y="2253"/>
                <a:ext cx="500" cy="828"/>
              </a:xfrm>
              <a:custGeom>
                <a:avLst/>
                <a:gdLst>
                  <a:gd name="T0" fmla="*/ 41 w 500"/>
                  <a:gd name="T1" fmla="*/ 173 h 828"/>
                  <a:gd name="T2" fmla="*/ 163 w 500"/>
                  <a:gd name="T3" fmla="*/ 35 h 828"/>
                  <a:gd name="T4" fmla="*/ 232 w 500"/>
                  <a:gd name="T5" fmla="*/ 0 h 828"/>
                  <a:gd name="T6" fmla="*/ 366 w 500"/>
                  <a:gd name="T7" fmla="*/ 5 h 828"/>
                  <a:gd name="T8" fmla="*/ 488 w 500"/>
                  <a:gd name="T9" fmla="*/ 57 h 828"/>
                  <a:gd name="T10" fmla="*/ 500 w 500"/>
                  <a:gd name="T11" fmla="*/ 126 h 828"/>
                  <a:gd name="T12" fmla="*/ 483 w 500"/>
                  <a:gd name="T13" fmla="*/ 207 h 828"/>
                  <a:gd name="T14" fmla="*/ 396 w 500"/>
                  <a:gd name="T15" fmla="*/ 281 h 828"/>
                  <a:gd name="T16" fmla="*/ 349 w 500"/>
                  <a:gd name="T17" fmla="*/ 414 h 828"/>
                  <a:gd name="T18" fmla="*/ 349 w 500"/>
                  <a:gd name="T19" fmla="*/ 552 h 828"/>
                  <a:gd name="T20" fmla="*/ 384 w 500"/>
                  <a:gd name="T21" fmla="*/ 637 h 828"/>
                  <a:gd name="T22" fmla="*/ 448 w 500"/>
                  <a:gd name="T23" fmla="*/ 695 h 828"/>
                  <a:gd name="T24" fmla="*/ 448 w 500"/>
                  <a:gd name="T25" fmla="*/ 765 h 828"/>
                  <a:gd name="T26" fmla="*/ 419 w 500"/>
                  <a:gd name="T27" fmla="*/ 800 h 828"/>
                  <a:gd name="T28" fmla="*/ 384 w 500"/>
                  <a:gd name="T29" fmla="*/ 816 h 828"/>
                  <a:gd name="T30" fmla="*/ 268 w 500"/>
                  <a:gd name="T31" fmla="*/ 828 h 828"/>
                  <a:gd name="T32" fmla="*/ 163 w 500"/>
                  <a:gd name="T33" fmla="*/ 747 h 828"/>
                  <a:gd name="T34" fmla="*/ 53 w 500"/>
                  <a:gd name="T35" fmla="*/ 574 h 828"/>
                  <a:gd name="T36" fmla="*/ 0 w 500"/>
                  <a:gd name="T37" fmla="*/ 368 h 828"/>
                  <a:gd name="T38" fmla="*/ 140 w 500"/>
                  <a:gd name="T39" fmla="*/ 436 h 828"/>
                  <a:gd name="T40" fmla="*/ 192 w 500"/>
                  <a:gd name="T41" fmla="*/ 436 h 828"/>
                  <a:gd name="T42" fmla="*/ 227 w 500"/>
                  <a:gd name="T43" fmla="*/ 396 h 828"/>
                  <a:gd name="T44" fmla="*/ 251 w 500"/>
                  <a:gd name="T45" fmla="*/ 316 h 828"/>
                  <a:gd name="T46" fmla="*/ 209 w 500"/>
                  <a:gd name="T47" fmla="*/ 293 h 828"/>
                  <a:gd name="T48" fmla="*/ 53 w 500"/>
                  <a:gd name="T49" fmla="*/ 293 h 828"/>
                  <a:gd name="T50" fmla="*/ 18 w 500"/>
                  <a:gd name="T51" fmla="*/ 293 h 828"/>
                  <a:gd name="T52" fmla="*/ 41 w 500"/>
                  <a:gd name="T53" fmla="*/ 173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9067" name="Freeform 60"/>
              <p:cNvSpPr>
                <a:spLocks/>
              </p:cNvSpPr>
              <p:nvPr/>
            </p:nvSpPr>
            <p:spPr bwMode="auto">
              <a:xfrm>
                <a:off x="2950" y="2289"/>
                <a:ext cx="265" cy="895"/>
              </a:xfrm>
              <a:custGeom>
                <a:avLst/>
                <a:gdLst>
                  <a:gd name="T0" fmla="*/ 0 w 265"/>
                  <a:gd name="T1" fmla="*/ 75 h 895"/>
                  <a:gd name="T2" fmla="*/ 29 w 265"/>
                  <a:gd name="T3" fmla="*/ 23 h 895"/>
                  <a:gd name="T4" fmla="*/ 83 w 265"/>
                  <a:gd name="T5" fmla="*/ 0 h 895"/>
                  <a:gd name="T6" fmla="*/ 135 w 265"/>
                  <a:gd name="T7" fmla="*/ 5 h 895"/>
                  <a:gd name="T8" fmla="*/ 206 w 265"/>
                  <a:gd name="T9" fmla="*/ 108 h 895"/>
                  <a:gd name="T10" fmla="*/ 265 w 265"/>
                  <a:gd name="T11" fmla="*/ 264 h 895"/>
                  <a:gd name="T12" fmla="*/ 265 w 265"/>
                  <a:gd name="T13" fmla="*/ 384 h 895"/>
                  <a:gd name="T14" fmla="*/ 241 w 265"/>
                  <a:gd name="T15" fmla="*/ 447 h 895"/>
                  <a:gd name="T16" fmla="*/ 118 w 265"/>
                  <a:gd name="T17" fmla="*/ 522 h 895"/>
                  <a:gd name="T18" fmla="*/ 83 w 265"/>
                  <a:gd name="T19" fmla="*/ 573 h 895"/>
                  <a:gd name="T20" fmla="*/ 83 w 265"/>
                  <a:gd name="T21" fmla="*/ 608 h 895"/>
                  <a:gd name="T22" fmla="*/ 123 w 265"/>
                  <a:gd name="T23" fmla="*/ 654 h 895"/>
                  <a:gd name="T24" fmla="*/ 189 w 265"/>
                  <a:gd name="T25" fmla="*/ 723 h 895"/>
                  <a:gd name="T26" fmla="*/ 224 w 265"/>
                  <a:gd name="T27" fmla="*/ 814 h 895"/>
                  <a:gd name="T28" fmla="*/ 212 w 265"/>
                  <a:gd name="T29" fmla="*/ 895 h 895"/>
                  <a:gd name="T30" fmla="*/ 177 w 265"/>
                  <a:gd name="T31" fmla="*/ 877 h 895"/>
                  <a:gd name="T32" fmla="*/ 159 w 265"/>
                  <a:gd name="T33" fmla="*/ 764 h 895"/>
                  <a:gd name="T34" fmla="*/ 101 w 265"/>
                  <a:gd name="T35" fmla="*/ 694 h 895"/>
                  <a:gd name="T36" fmla="*/ 54 w 265"/>
                  <a:gd name="T37" fmla="*/ 676 h 895"/>
                  <a:gd name="T38" fmla="*/ 29 w 265"/>
                  <a:gd name="T39" fmla="*/ 643 h 895"/>
                  <a:gd name="T40" fmla="*/ 29 w 265"/>
                  <a:gd name="T41" fmla="*/ 568 h 895"/>
                  <a:gd name="T42" fmla="*/ 64 w 265"/>
                  <a:gd name="T43" fmla="*/ 505 h 895"/>
                  <a:gd name="T44" fmla="*/ 123 w 265"/>
                  <a:gd name="T45" fmla="*/ 465 h 895"/>
                  <a:gd name="T46" fmla="*/ 212 w 265"/>
                  <a:gd name="T47" fmla="*/ 402 h 895"/>
                  <a:gd name="T48" fmla="*/ 224 w 265"/>
                  <a:gd name="T49" fmla="*/ 327 h 895"/>
                  <a:gd name="T50" fmla="*/ 177 w 265"/>
                  <a:gd name="T51" fmla="*/ 224 h 895"/>
                  <a:gd name="T52" fmla="*/ 101 w 265"/>
                  <a:gd name="T53" fmla="*/ 143 h 895"/>
                  <a:gd name="T54" fmla="*/ 0 w 265"/>
                  <a:gd name="T55" fmla="*/ 75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9068" name="Freeform 61"/>
              <p:cNvSpPr>
                <a:spLocks/>
              </p:cNvSpPr>
              <p:nvPr/>
            </p:nvSpPr>
            <p:spPr bwMode="auto">
              <a:xfrm>
                <a:off x="2308" y="2238"/>
                <a:ext cx="520" cy="435"/>
              </a:xfrm>
              <a:custGeom>
                <a:avLst/>
                <a:gdLst>
                  <a:gd name="T0" fmla="*/ 398 w 520"/>
                  <a:gd name="T1" fmla="*/ 5 h 435"/>
                  <a:gd name="T2" fmla="*/ 485 w 520"/>
                  <a:gd name="T3" fmla="*/ 0 h 435"/>
                  <a:gd name="T4" fmla="*/ 520 w 520"/>
                  <a:gd name="T5" fmla="*/ 35 h 435"/>
                  <a:gd name="T6" fmla="*/ 497 w 520"/>
                  <a:gd name="T7" fmla="*/ 87 h 435"/>
                  <a:gd name="T8" fmla="*/ 428 w 520"/>
                  <a:gd name="T9" fmla="*/ 110 h 435"/>
                  <a:gd name="T10" fmla="*/ 365 w 520"/>
                  <a:gd name="T11" fmla="*/ 110 h 435"/>
                  <a:gd name="T12" fmla="*/ 272 w 520"/>
                  <a:gd name="T13" fmla="*/ 127 h 435"/>
                  <a:gd name="T14" fmla="*/ 168 w 520"/>
                  <a:gd name="T15" fmla="*/ 145 h 435"/>
                  <a:gd name="T16" fmla="*/ 87 w 520"/>
                  <a:gd name="T17" fmla="*/ 180 h 435"/>
                  <a:gd name="T18" fmla="*/ 63 w 520"/>
                  <a:gd name="T19" fmla="*/ 214 h 435"/>
                  <a:gd name="T20" fmla="*/ 70 w 520"/>
                  <a:gd name="T21" fmla="*/ 249 h 435"/>
                  <a:gd name="T22" fmla="*/ 115 w 520"/>
                  <a:gd name="T23" fmla="*/ 296 h 435"/>
                  <a:gd name="T24" fmla="*/ 202 w 520"/>
                  <a:gd name="T25" fmla="*/ 331 h 435"/>
                  <a:gd name="T26" fmla="*/ 306 w 520"/>
                  <a:gd name="T27" fmla="*/ 331 h 435"/>
                  <a:gd name="T28" fmla="*/ 382 w 520"/>
                  <a:gd name="T29" fmla="*/ 331 h 435"/>
                  <a:gd name="T30" fmla="*/ 468 w 520"/>
                  <a:gd name="T31" fmla="*/ 348 h 435"/>
                  <a:gd name="T32" fmla="*/ 450 w 520"/>
                  <a:gd name="T33" fmla="*/ 435 h 435"/>
                  <a:gd name="T34" fmla="*/ 330 w 520"/>
                  <a:gd name="T35" fmla="*/ 401 h 435"/>
                  <a:gd name="T36" fmla="*/ 290 w 520"/>
                  <a:gd name="T37" fmla="*/ 371 h 435"/>
                  <a:gd name="T38" fmla="*/ 208 w 520"/>
                  <a:gd name="T39" fmla="*/ 371 h 435"/>
                  <a:gd name="T40" fmla="*/ 70 w 520"/>
                  <a:gd name="T41" fmla="*/ 336 h 435"/>
                  <a:gd name="T42" fmla="*/ 12 w 520"/>
                  <a:gd name="T43" fmla="*/ 284 h 435"/>
                  <a:gd name="T44" fmla="*/ 0 w 520"/>
                  <a:gd name="T45" fmla="*/ 214 h 435"/>
                  <a:gd name="T46" fmla="*/ 46 w 520"/>
                  <a:gd name="T47" fmla="*/ 145 h 435"/>
                  <a:gd name="T48" fmla="*/ 202 w 520"/>
                  <a:gd name="T49" fmla="*/ 75 h 435"/>
                  <a:gd name="T50" fmla="*/ 340 w 520"/>
                  <a:gd name="T51" fmla="*/ 40 h 435"/>
                  <a:gd name="T52" fmla="*/ 398 w 520"/>
                  <a:gd name="T53" fmla="*/ 5 h 43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20"/>
                  <a:gd name="T82" fmla="*/ 0 h 435"/>
                  <a:gd name="T83" fmla="*/ 520 w 520"/>
                  <a:gd name="T84" fmla="*/ 435 h 43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20" h="435">
                    <a:moveTo>
                      <a:pt x="398" y="5"/>
                    </a:moveTo>
                    <a:lnTo>
                      <a:pt x="485" y="0"/>
                    </a:lnTo>
                    <a:lnTo>
                      <a:pt x="520" y="35"/>
                    </a:lnTo>
                    <a:lnTo>
                      <a:pt x="497" y="87"/>
                    </a:lnTo>
                    <a:lnTo>
                      <a:pt x="428" y="110"/>
                    </a:lnTo>
                    <a:lnTo>
                      <a:pt x="365" y="110"/>
                    </a:lnTo>
                    <a:lnTo>
                      <a:pt x="272" y="127"/>
                    </a:lnTo>
                    <a:lnTo>
                      <a:pt x="168" y="145"/>
                    </a:lnTo>
                    <a:lnTo>
                      <a:pt x="87" y="180"/>
                    </a:lnTo>
                    <a:lnTo>
                      <a:pt x="63" y="214"/>
                    </a:lnTo>
                    <a:lnTo>
                      <a:pt x="70" y="249"/>
                    </a:lnTo>
                    <a:lnTo>
                      <a:pt x="115" y="296"/>
                    </a:lnTo>
                    <a:lnTo>
                      <a:pt x="202" y="331"/>
                    </a:lnTo>
                    <a:lnTo>
                      <a:pt x="306" y="331"/>
                    </a:lnTo>
                    <a:lnTo>
                      <a:pt x="382" y="331"/>
                    </a:lnTo>
                    <a:lnTo>
                      <a:pt x="468" y="348"/>
                    </a:lnTo>
                    <a:lnTo>
                      <a:pt x="450" y="435"/>
                    </a:lnTo>
                    <a:lnTo>
                      <a:pt x="330" y="401"/>
                    </a:lnTo>
                    <a:lnTo>
                      <a:pt x="290" y="371"/>
                    </a:lnTo>
                    <a:lnTo>
                      <a:pt x="208" y="371"/>
                    </a:lnTo>
                    <a:lnTo>
                      <a:pt x="70" y="336"/>
                    </a:lnTo>
                    <a:lnTo>
                      <a:pt x="12" y="284"/>
                    </a:lnTo>
                    <a:lnTo>
                      <a:pt x="0" y="214"/>
                    </a:lnTo>
                    <a:lnTo>
                      <a:pt x="46" y="145"/>
                    </a:lnTo>
                    <a:lnTo>
                      <a:pt x="202" y="75"/>
                    </a:lnTo>
                    <a:lnTo>
                      <a:pt x="340" y="40"/>
                    </a:lnTo>
                    <a:lnTo>
                      <a:pt x="398" y="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9069" name="Freeform 62"/>
              <p:cNvSpPr>
                <a:spLocks/>
              </p:cNvSpPr>
              <p:nvPr/>
            </p:nvSpPr>
            <p:spPr bwMode="auto">
              <a:xfrm>
                <a:off x="2882" y="2923"/>
                <a:ext cx="383" cy="1160"/>
              </a:xfrm>
              <a:custGeom>
                <a:avLst/>
                <a:gdLst>
                  <a:gd name="T0" fmla="*/ 0 w 383"/>
                  <a:gd name="T1" fmla="*/ 0 h 1160"/>
                  <a:gd name="T2" fmla="*/ 99 w 383"/>
                  <a:gd name="T3" fmla="*/ 17 h 1160"/>
                  <a:gd name="T4" fmla="*/ 151 w 383"/>
                  <a:gd name="T5" fmla="*/ 103 h 1160"/>
                  <a:gd name="T6" fmla="*/ 203 w 383"/>
                  <a:gd name="T7" fmla="*/ 257 h 1160"/>
                  <a:gd name="T8" fmla="*/ 226 w 383"/>
                  <a:gd name="T9" fmla="*/ 451 h 1160"/>
                  <a:gd name="T10" fmla="*/ 226 w 383"/>
                  <a:gd name="T11" fmla="*/ 560 h 1160"/>
                  <a:gd name="T12" fmla="*/ 191 w 383"/>
                  <a:gd name="T13" fmla="*/ 696 h 1160"/>
                  <a:gd name="T14" fmla="*/ 134 w 383"/>
                  <a:gd name="T15" fmla="*/ 885 h 1160"/>
                  <a:gd name="T16" fmla="*/ 122 w 383"/>
                  <a:gd name="T17" fmla="*/ 937 h 1160"/>
                  <a:gd name="T18" fmla="*/ 139 w 383"/>
                  <a:gd name="T19" fmla="*/ 965 h 1160"/>
                  <a:gd name="T20" fmla="*/ 261 w 383"/>
                  <a:gd name="T21" fmla="*/ 1006 h 1160"/>
                  <a:gd name="T22" fmla="*/ 383 w 383"/>
                  <a:gd name="T23" fmla="*/ 1086 h 1160"/>
                  <a:gd name="T24" fmla="*/ 378 w 383"/>
                  <a:gd name="T25" fmla="*/ 1119 h 1160"/>
                  <a:gd name="T26" fmla="*/ 290 w 383"/>
                  <a:gd name="T27" fmla="*/ 1160 h 1160"/>
                  <a:gd name="T28" fmla="*/ 256 w 383"/>
                  <a:gd name="T29" fmla="*/ 1142 h 1160"/>
                  <a:gd name="T30" fmla="*/ 191 w 383"/>
                  <a:gd name="T31" fmla="*/ 1057 h 1160"/>
                  <a:gd name="T32" fmla="*/ 116 w 383"/>
                  <a:gd name="T33" fmla="*/ 1016 h 1160"/>
                  <a:gd name="T34" fmla="*/ 34 w 383"/>
                  <a:gd name="T35" fmla="*/ 988 h 1160"/>
                  <a:gd name="T36" fmla="*/ 29 w 383"/>
                  <a:gd name="T37" fmla="*/ 948 h 1160"/>
                  <a:gd name="T38" fmla="*/ 52 w 383"/>
                  <a:gd name="T39" fmla="*/ 868 h 1160"/>
                  <a:gd name="T40" fmla="*/ 116 w 383"/>
                  <a:gd name="T41" fmla="*/ 743 h 1160"/>
                  <a:gd name="T42" fmla="*/ 156 w 383"/>
                  <a:gd name="T43" fmla="*/ 594 h 1160"/>
                  <a:gd name="T44" fmla="*/ 156 w 383"/>
                  <a:gd name="T45" fmla="*/ 423 h 1160"/>
                  <a:gd name="T46" fmla="*/ 122 w 383"/>
                  <a:gd name="T47" fmla="*/ 274 h 1160"/>
                  <a:gd name="T48" fmla="*/ 47 w 383"/>
                  <a:gd name="T49" fmla="*/ 136 h 1160"/>
                  <a:gd name="T50" fmla="*/ 12 w 383"/>
                  <a:gd name="T51" fmla="*/ 63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9070" name="Freeform 63"/>
              <p:cNvSpPr>
                <a:spLocks/>
              </p:cNvSpPr>
              <p:nvPr/>
            </p:nvSpPr>
            <p:spPr bwMode="auto">
              <a:xfrm>
                <a:off x="2443" y="2919"/>
                <a:ext cx="461" cy="1027"/>
              </a:xfrm>
              <a:custGeom>
                <a:avLst/>
                <a:gdLst>
                  <a:gd name="T0" fmla="*/ 421 w 461"/>
                  <a:gd name="T1" fmla="*/ 0 h 1027"/>
                  <a:gd name="T2" fmla="*/ 449 w 461"/>
                  <a:gd name="T3" fmla="*/ 22 h 1027"/>
                  <a:gd name="T4" fmla="*/ 461 w 461"/>
                  <a:gd name="T5" fmla="*/ 91 h 1027"/>
                  <a:gd name="T6" fmla="*/ 439 w 461"/>
                  <a:gd name="T7" fmla="*/ 159 h 1027"/>
                  <a:gd name="T8" fmla="*/ 380 w 461"/>
                  <a:gd name="T9" fmla="*/ 245 h 1027"/>
                  <a:gd name="T10" fmla="*/ 315 w 461"/>
                  <a:gd name="T11" fmla="*/ 348 h 1027"/>
                  <a:gd name="T12" fmla="*/ 293 w 461"/>
                  <a:gd name="T13" fmla="*/ 462 h 1027"/>
                  <a:gd name="T14" fmla="*/ 310 w 461"/>
                  <a:gd name="T15" fmla="*/ 645 h 1027"/>
                  <a:gd name="T16" fmla="*/ 350 w 461"/>
                  <a:gd name="T17" fmla="*/ 868 h 1027"/>
                  <a:gd name="T18" fmla="*/ 380 w 461"/>
                  <a:gd name="T19" fmla="*/ 959 h 1027"/>
                  <a:gd name="T20" fmla="*/ 368 w 461"/>
                  <a:gd name="T21" fmla="*/ 987 h 1027"/>
                  <a:gd name="T22" fmla="*/ 298 w 461"/>
                  <a:gd name="T23" fmla="*/ 992 h 1027"/>
                  <a:gd name="T24" fmla="*/ 211 w 461"/>
                  <a:gd name="T25" fmla="*/ 969 h 1027"/>
                  <a:gd name="T26" fmla="*/ 134 w 461"/>
                  <a:gd name="T27" fmla="*/ 1004 h 1027"/>
                  <a:gd name="T28" fmla="*/ 87 w 461"/>
                  <a:gd name="T29" fmla="*/ 1027 h 1027"/>
                  <a:gd name="T30" fmla="*/ 53 w 461"/>
                  <a:gd name="T31" fmla="*/ 1022 h 1027"/>
                  <a:gd name="T32" fmla="*/ 0 w 461"/>
                  <a:gd name="T33" fmla="*/ 959 h 1027"/>
                  <a:gd name="T34" fmla="*/ 53 w 461"/>
                  <a:gd name="T35" fmla="*/ 936 h 1027"/>
                  <a:gd name="T36" fmla="*/ 187 w 461"/>
                  <a:gd name="T37" fmla="*/ 908 h 1027"/>
                  <a:gd name="T38" fmla="*/ 263 w 461"/>
                  <a:gd name="T39" fmla="*/ 936 h 1027"/>
                  <a:gd name="T40" fmla="*/ 315 w 461"/>
                  <a:gd name="T41" fmla="*/ 936 h 1027"/>
                  <a:gd name="T42" fmla="*/ 310 w 461"/>
                  <a:gd name="T43" fmla="*/ 890 h 1027"/>
                  <a:gd name="T44" fmla="*/ 258 w 461"/>
                  <a:gd name="T45" fmla="*/ 616 h 1027"/>
                  <a:gd name="T46" fmla="*/ 222 w 461"/>
                  <a:gd name="T47" fmla="*/ 456 h 1027"/>
                  <a:gd name="T48" fmla="*/ 228 w 461"/>
                  <a:gd name="T49" fmla="*/ 376 h 1027"/>
                  <a:gd name="T50" fmla="*/ 280 w 461"/>
                  <a:gd name="T51" fmla="*/ 227 h 1027"/>
                  <a:gd name="T52" fmla="*/ 333 w 461"/>
                  <a:gd name="T53" fmla="*/ 91 h 1027"/>
                  <a:gd name="T54" fmla="*/ 421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29058" name="Freeform 64"/>
            <p:cNvSpPr>
              <a:spLocks/>
            </p:cNvSpPr>
            <p:nvPr/>
          </p:nvSpPr>
          <p:spPr bwMode="auto">
            <a:xfrm>
              <a:off x="2626" y="1540"/>
              <a:ext cx="827" cy="563"/>
            </a:xfrm>
            <a:custGeom>
              <a:avLst/>
              <a:gdLst>
                <a:gd name="T0" fmla="*/ 0 w 827"/>
                <a:gd name="T1" fmla="*/ 139 h 563"/>
                <a:gd name="T2" fmla="*/ 108 w 827"/>
                <a:gd name="T3" fmla="*/ 18 h 563"/>
                <a:gd name="T4" fmla="*/ 160 w 827"/>
                <a:gd name="T5" fmla="*/ 75 h 563"/>
                <a:gd name="T6" fmla="*/ 213 w 827"/>
                <a:gd name="T7" fmla="*/ 110 h 563"/>
                <a:gd name="T8" fmla="*/ 269 w 827"/>
                <a:gd name="T9" fmla="*/ 110 h 563"/>
                <a:gd name="T10" fmla="*/ 327 w 827"/>
                <a:gd name="T11" fmla="*/ 52 h 563"/>
                <a:gd name="T12" fmla="*/ 396 w 827"/>
                <a:gd name="T13" fmla="*/ 5 h 563"/>
                <a:gd name="T14" fmla="*/ 477 w 827"/>
                <a:gd name="T15" fmla="*/ 0 h 563"/>
                <a:gd name="T16" fmla="*/ 563 w 827"/>
                <a:gd name="T17" fmla="*/ 35 h 563"/>
                <a:gd name="T18" fmla="*/ 620 w 827"/>
                <a:gd name="T19" fmla="*/ 87 h 563"/>
                <a:gd name="T20" fmla="*/ 648 w 827"/>
                <a:gd name="T21" fmla="*/ 157 h 563"/>
                <a:gd name="T22" fmla="*/ 654 w 827"/>
                <a:gd name="T23" fmla="*/ 249 h 563"/>
                <a:gd name="T24" fmla="*/ 671 w 827"/>
                <a:gd name="T25" fmla="*/ 331 h 563"/>
                <a:gd name="T26" fmla="*/ 718 w 827"/>
                <a:gd name="T27" fmla="*/ 371 h 563"/>
                <a:gd name="T28" fmla="*/ 774 w 827"/>
                <a:gd name="T29" fmla="*/ 389 h 563"/>
                <a:gd name="T30" fmla="*/ 827 w 827"/>
                <a:gd name="T31" fmla="*/ 401 h 563"/>
                <a:gd name="T32" fmla="*/ 786 w 827"/>
                <a:gd name="T33" fmla="*/ 563 h 563"/>
                <a:gd name="T34" fmla="*/ 654 w 827"/>
                <a:gd name="T35" fmla="*/ 540 h 563"/>
                <a:gd name="T36" fmla="*/ 517 w 827"/>
                <a:gd name="T37" fmla="*/ 493 h 563"/>
                <a:gd name="T38" fmla="*/ 407 w 827"/>
                <a:gd name="T39" fmla="*/ 441 h 563"/>
                <a:gd name="T40" fmla="*/ 286 w 827"/>
                <a:gd name="T41" fmla="*/ 389 h 563"/>
                <a:gd name="T42" fmla="*/ 160 w 827"/>
                <a:gd name="T43" fmla="*/ 331 h 563"/>
                <a:gd name="T44" fmla="*/ 57 w 827"/>
                <a:gd name="T45" fmla="*/ 209 h 563"/>
                <a:gd name="T46" fmla="*/ 0 w 827"/>
                <a:gd name="T47" fmla="*/ 139 h 56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563"/>
                <a:gd name="T74" fmla="*/ 827 w 827"/>
                <a:gd name="T75" fmla="*/ 563 h 56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563">
                  <a:moveTo>
                    <a:pt x="0" y="139"/>
                  </a:moveTo>
                  <a:lnTo>
                    <a:pt x="108" y="18"/>
                  </a:lnTo>
                  <a:lnTo>
                    <a:pt x="160" y="75"/>
                  </a:lnTo>
                  <a:lnTo>
                    <a:pt x="213" y="110"/>
                  </a:lnTo>
                  <a:lnTo>
                    <a:pt x="269" y="110"/>
                  </a:lnTo>
                  <a:lnTo>
                    <a:pt x="327" y="52"/>
                  </a:lnTo>
                  <a:lnTo>
                    <a:pt x="396" y="5"/>
                  </a:lnTo>
                  <a:lnTo>
                    <a:pt x="477" y="0"/>
                  </a:lnTo>
                  <a:lnTo>
                    <a:pt x="563" y="35"/>
                  </a:lnTo>
                  <a:lnTo>
                    <a:pt x="620" y="87"/>
                  </a:lnTo>
                  <a:lnTo>
                    <a:pt x="648" y="157"/>
                  </a:lnTo>
                  <a:lnTo>
                    <a:pt x="654" y="249"/>
                  </a:lnTo>
                  <a:lnTo>
                    <a:pt x="671" y="331"/>
                  </a:lnTo>
                  <a:lnTo>
                    <a:pt x="718" y="371"/>
                  </a:lnTo>
                  <a:lnTo>
                    <a:pt x="774" y="389"/>
                  </a:lnTo>
                  <a:lnTo>
                    <a:pt x="827" y="401"/>
                  </a:lnTo>
                  <a:lnTo>
                    <a:pt x="786" y="563"/>
                  </a:lnTo>
                  <a:lnTo>
                    <a:pt x="654" y="540"/>
                  </a:lnTo>
                  <a:lnTo>
                    <a:pt x="517" y="493"/>
                  </a:lnTo>
                  <a:lnTo>
                    <a:pt x="407" y="441"/>
                  </a:lnTo>
                  <a:lnTo>
                    <a:pt x="286" y="389"/>
                  </a:lnTo>
                  <a:lnTo>
                    <a:pt x="160" y="331"/>
                  </a:lnTo>
                  <a:lnTo>
                    <a:pt x="57" y="209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063D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059" name="Freeform 65"/>
            <p:cNvSpPr>
              <a:spLocks/>
            </p:cNvSpPr>
            <p:nvPr/>
          </p:nvSpPr>
          <p:spPr bwMode="auto">
            <a:xfrm>
              <a:off x="2614" y="1513"/>
              <a:ext cx="856" cy="606"/>
            </a:xfrm>
            <a:custGeom>
              <a:avLst/>
              <a:gdLst>
                <a:gd name="T0" fmla="*/ 75 w 856"/>
                <a:gd name="T1" fmla="*/ 266 h 606"/>
                <a:gd name="T2" fmla="*/ 172 w 856"/>
                <a:gd name="T3" fmla="*/ 363 h 606"/>
                <a:gd name="T4" fmla="*/ 304 w 856"/>
                <a:gd name="T5" fmla="*/ 428 h 606"/>
                <a:gd name="T6" fmla="*/ 489 w 856"/>
                <a:gd name="T7" fmla="*/ 513 h 606"/>
                <a:gd name="T8" fmla="*/ 615 w 856"/>
                <a:gd name="T9" fmla="*/ 566 h 606"/>
                <a:gd name="T10" fmla="*/ 816 w 856"/>
                <a:gd name="T11" fmla="*/ 606 h 606"/>
                <a:gd name="T12" fmla="*/ 856 w 856"/>
                <a:gd name="T13" fmla="*/ 393 h 606"/>
                <a:gd name="T14" fmla="*/ 804 w 856"/>
                <a:gd name="T15" fmla="*/ 393 h 606"/>
                <a:gd name="T16" fmla="*/ 753 w 856"/>
                <a:gd name="T17" fmla="*/ 363 h 606"/>
                <a:gd name="T18" fmla="*/ 695 w 856"/>
                <a:gd name="T19" fmla="*/ 323 h 606"/>
                <a:gd name="T20" fmla="*/ 695 w 856"/>
                <a:gd name="T21" fmla="*/ 243 h 606"/>
                <a:gd name="T22" fmla="*/ 660 w 856"/>
                <a:gd name="T23" fmla="*/ 116 h 606"/>
                <a:gd name="T24" fmla="*/ 597 w 856"/>
                <a:gd name="T25" fmla="*/ 46 h 606"/>
                <a:gd name="T26" fmla="*/ 505 w 856"/>
                <a:gd name="T27" fmla="*/ 0 h 606"/>
                <a:gd name="T28" fmla="*/ 391 w 856"/>
                <a:gd name="T29" fmla="*/ 12 h 606"/>
                <a:gd name="T30" fmla="*/ 321 w 856"/>
                <a:gd name="T31" fmla="*/ 53 h 606"/>
                <a:gd name="T32" fmla="*/ 286 w 856"/>
                <a:gd name="T33" fmla="*/ 98 h 606"/>
                <a:gd name="T34" fmla="*/ 253 w 856"/>
                <a:gd name="T35" fmla="*/ 121 h 606"/>
                <a:gd name="T36" fmla="*/ 218 w 856"/>
                <a:gd name="T37" fmla="*/ 116 h 606"/>
                <a:gd name="T38" fmla="*/ 166 w 856"/>
                <a:gd name="T39" fmla="*/ 63 h 606"/>
                <a:gd name="T40" fmla="*/ 132 w 856"/>
                <a:gd name="T41" fmla="*/ 0 h 606"/>
                <a:gd name="T42" fmla="*/ 103 w 856"/>
                <a:gd name="T43" fmla="*/ 30 h 606"/>
                <a:gd name="T44" fmla="*/ 0 w 856"/>
                <a:gd name="T45" fmla="*/ 150 h 606"/>
                <a:gd name="T46" fmla="*/ 5 w 856"/>
                <a:gd name="T47" fmla="*/ 178 h 606"/>
                <a:gd name="T48" fmla="*/ 17 w 856"/>
                <a:gd name="T49" fmla="*/ 191 h 606"/>
                <a:gd name="T50" fmla="*/ 120 w 856"/>
                <a:gd name="T51" fmla="*/ 81 h 606"/>
                <a:gd name="T52" fmla="*/ 172 w 856"/>
                <a:gd name="T53" fmla="*/ 133 h 606"/>
                <a:gd name="T54" fmla="*/ 206 w 856"/>
                <a:gd name="T55" fmla="*/ 168 h 606"/>
                <a:gd name="T56" fmla="*/ 253 w 856"/>
                <a:gd name="T57" fmla="*/ 168 h 606"/>
                <a:gd name="T58" fmla="*/ 286 w 856"/>
                <a:gd name="T59" fmla="*/ 156 h 606"/>
                <a:gd name="T60" fmla="*/ 339 w 856"/>
                <a:gd name="T61" fmla="*/ 116 h 606"/>
                <a:gd name="T62" fmla="*/ 367 w 856"/>
                <a:gd name="T63" fmla="*/ 70 h 606"/>
                <a:gd name="T64" fmla="*/ 442 w 856"/>
                <a:gd name="T65" fmla="*/ 46 h 606"/>
                <a:gd name="T66" fmla="*/ 505 w 856"/>
                <a:gd name="T67" fmla="*/ 53 h 606"/>
                <a:gd name="T68" fmla="*/ 562 w 856"/>
                <a:gd name="T69" fmla="*/ 87 h 606"/>
                <a:gd name="T70" fmla="*/ 615 w 856"/>
                <a:gd name="T71" fmla="*/ 138 h 606"/>
                <a:gd name="T72" fmla="*/ 643 w 856"/>
                <a:gd name="T73" fmla="*/ 203 h 606"/>
                <a:gd name="T74" fmla="*/ 643 w 856"/>
                <a:gd name="T75" fmla="*/ 260 h 606"/>
                <a:gd name="T76" fmla="*/ 643 w 856"/>
                <a:gd name="T77" fmla="*/ 323 h 606"/>
                <a:gd name="T78" fmla="*/ 666 w 856"/>
                <a:gd name="T79" fmla="*/ 375 h 606"/>
                <a:gd name="T80" fmla="*/ 730 w 856"/>
                <a:gd name="T81" fmla="*/ 410 h 606"/>
                <a:gd name="T82" fmla="*/ 804 w 856"/>
                <a:gd name="T83" fmla="*/ 444 h 606"/>
                <a:gd name="T84" fmla="*/ 770 w 856"/>
                <a:gd name="T85" fmla="*/ 554 h 606"/>
                <a:gd name="T86" fmla="*/ 580 w 856"/>
                <a:gd name="T87" fmla="*/ 503 h 606"/>
                <a:gd name="T88" fmla="*/ 454 w 856"/>
                <a:gd name="T89" fmla="*/ 450 h 606"/>
                <a:gd name="T90" fmla="*/ 339 w 856"/>
                <a:gd name="T91" fmla="*/ 416 h 606"/>
                <a:gd name="T92" fmla="*/ 241 w 856"/>
                <a:gd name="T93" fmla="*/ 363 h 606"/>
                <a:gd name="T94" fmla="*/ 120 w 856"/>
                <a:gd name="T95" fmla="*/ 266 h 606"/>
                <a:gd name="T96" fmla="*/ 34 w 856"/>
                <a:gd name="T97" fmla="*/ 173 h 606"/>
                <a:gd name="T98" fmla="*/ 22 w 856"/>
                <a:gd name="T99" fmla="*/ 185 h 606"/>
                <a:gd name="T100" fmla="*/ 75 w 856"/>
                <a:gd name="T101" fmla="*/ 266 h 60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56"/>
                <a:gd name="T154" fmla="*/ 0 h 606"/>
                <a:gd name="T155" fmla="*/ 856 w 856"/>
                <a:gd name="T156" fmla="*/ 606 h 60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56" h="606">
                  <a:moveTo>
                    <a:pt x="75" y="266"/>
                  </a:moveTo>
                  <a:lnTo>
                    <a:pt x="172" y="363"/>
                  </a:lnTo>
                  <a:lnTo>
                    <a:pt x="304" y="428"/>
                  </a:lnTo>
                  <a:lnTo>
                    <a:pt x="489" y="513"/>
                  </a:lnTo>
                  <a:lnTo>
                    <a:pt x="615" y="566"/>
                  </a:lnTo>
                  <a:lnTo>
                    <a:pt x="816" y="606"/>
                  </a:lnTo>
                  <a:lnTo>
                    <a:pt x="856" y="393"/>
                  </a:lnTo>
                  <a:lnTo>
                    <a:pt x="804" y="393"/>
                  </a:lnTo>
                  <a:lnTo>
                    <a:pt x="753" y="363"/>
                  </a:lnTo>
                  <a:lnTo>
                    <a:pt x="695" y="323"/>
                  </a:lnTo>
                  <a:lnTo>
                    <a:pt x="695" y="243"/>
                  </a:lnTo>
                  <a:lnTo>
                    <a:pt x="660" y="116"/>
                  </a:lnTo>
                  <a:lnTo>
                    <a:pt x="597" y="46"/>
                  </a:lnTo>
                  <a:lnTo>
                    <a:pt x="505" y="0"/>
                  </a:lnTo>
                  <a:lnTo>
                    <a:pt x="391" y="12"/>
                  </a:lnTo>
                  <a:lnTo>
                    <a:pt x="321" y="53"/>
                  </a:lnTo>
                  <a:lnTo>
                    <a:pt x="286" y="98"/>
                  </a:lnTo>
                  <a:lnTo>
                    <a:pt x="253" y="121"/>
                  </a:lnTo>
                  <a:lnTo>
                    <a:pt x="218" y="116"/>
                  </a:lnTo>
                  <a:lnTo>
                    <a:pt x="166" y="63"/>
                  </a:lnTo>
                  <a:lnTo>
                    <a:pt x="132" y="0"/>
                  </a:lnTo>
                  <a:lnTo>
                    <a:pt x="103" y="30"/>
                  </a:lnTo>
                  <a:lnTo>
                    <a:pt x="0" y="150"/>
                  </a:lnTo>
                  <a:lnTo>
                    <a:pt x="5" y="178"/>
                  </a:lnTo>
                  <a:lnTo>
                    <a:pt x="17" y="191"/>
                  </a:lnTo>
                  <a:lnTo>
                    <a:pt x="120" y="81"/>
                  </a:lnTo>
                  <a:lnTo>
                    <a:pt x="172" y="133"/>
                  </a:lnTo>
                  <a:lnTo>
                    <a:pt x="206" y="168"/>
                  </a:lnTo>
                  <a:lnTo>
                    <a:pt x="253" y="168"/>
                  </a:lnTo>
                  <a:lnTo>
                    <a:pt x="286" y="156"/>
                  </a:lnTo>
                  <a:lnTo>
                    <a:pt x="339" y="116"/>
                  </a:lnTo>
                  <a:lnTo>
                    <a:pt x="367" y="70"/>
                  </a:lnTo>
                  <a:lnTo>
                    <a:pt x="442" y="46"/>
                  </a:lnTo>
                  <a:lnTo>
                    <a:pt x="505" y="53"/>
                  </a:lnTo>
                  <a:lnTo>
                    <a:pt x="562" y="87"/>
                  </a:lnTo>
                  <a:lnTo>
                    <a:pt x="615" y="138"/>
                  </a:lnTo>
                  <a:lnTo>
                    <a:pt x="643" y="203"/>
                  </a:lnTo>
                  <a:lnTo>
                    <a:pt x="643" y="260"/>
                  </a:lnTo>
                  <a:lnTo>
                    <a:pt x="643" y="323"/>
                  </a:lnTo>
                  <a:lnTo>
                    <a:pt x="666" y="375"/>
                  </a:lnTo>
                  <a:lnTo>
                    <a:pt x="730" y="410"/>
                  </a:lnTo>
                  <a:lnTo>
                    <a:pt x="804" y="444"/>
                  </a:lnTo>
                  <a:lnTo>
                    <a:pt x="770" y="554"/>
                  </a:lnTo>
                  <a:lnTo>
                    <a:pt x="580" y="503"/>
                  </a:lnTo>
                  <a:lnTo>
                    <a:pt x="454" y="450"/>
                  </a:lnTo>
                  <a:lnTo>
                    <a:pt x="339" y="416"/>
                  </a:lnTo>
                  <a:lnTo>
                    <a:pt x="241" y="363"/>
                  </a:lnTo>
                  <a:lnTo>
                    <a:pt x="120" y="266"/>
                  </a:lnTo>
                  <a:lnTo>
                    <a:pt x="34" y="173"/>
                  </a:lnTo>
                  <a:lnTo>
                    <a:pt x="22" y="185"/>
                  </a:lnTo>
                  <a:lnTo>
                    <a:pt x="75" y="26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060" name="Oval 66"/>
            <p:cNvSpPr>
              <a:spLocks noChangeArrowheads="1"/>
            </p:cNvSpPr>
            <p:nvPr/>
          </p:nvSpPr>
          <p:spPr bwMode="auto">
            <a:xfrm rot="-4286940">
              <a:off x="279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9061" name="Oval 67"/>
            <p:cNvSpPr>
              <a:spLocks noChangeArrowheads="1"/>
            </p:cNvSpPr>
            <p:nvPr/>
          </p:nvSpPr>
          <p:spPr bwMode="auto">
            <a:xfrm rot="-4286940">
              <a:off x="281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9062" name="Oval 68"/>
            <p:cNvSpPr>
              <a:spLocks noChangeArrowheads="1"/>
            </p:cNvSpPr>
            <p:nvPr/>
          </p:nvSpPr>
          <p:spPr bwMode="auto">
            <a:xfrm rot="-4286940">
              <a:off x="274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9063" name="Oval 69"/>
            <p:cNvSpPr>
              <a:spLocks noChangeArrowheads="1"/>
            </p:cNvSpPr>
            <p:nvPr/>
          </p:nvSpPr>
          <p:spPr bwMode="auto">
            <a:xfrm rot="-4286940">
              <a:off x="276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9064" name="Oval 70"/>
            <p:cNvSpPr>
              <a:spLocks noChangeArrowheads="1"/>
            </p:cNvSpPr>
            <p:nvPr/>
          </p:nvSpPr>
          <p:spPr bwMode="auto">
            <a:xfrm>
              <a:off x="2687" y="2089"/>
              <a:ext cx="198" cy="8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274320" rIns="274320"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endParaRPr lang="en-CA" altLang="en-US" sz="2400">
                <a:latin typeface="Arial Rounded MT Bold" pitchFamily="34" charset="0"/>
              </a:endParaRPr>
            </a:p>
          </p:txBody>
        </p:sp>
      </p:grpSp>
      <p:grpSp>
        <p:nvGrpSpPr>
          <p:cNvPr id="129039" name="Group 71"/>
          <p:cNvGrpSpPr>
            <a:grpSpLocks/>
          </p:cNvGrpSpPr>
          <p:nvPr/>
        </p:nvGrpSpPr>
        <p:grpSpPr bwMode="auto">
          <a:xfrm flipH="1">
            <a:off x="2362200" y="5181600"/>
            <a:ext cx="381000" cy="993775"/>
            <a:chOff x="2308" y="1513"/>
            <a:chExt cx="1162" cy="2570"/>
          </a:xfrm>
        </p:grpSpPr>
        <p:grpSp>
          <p:nvGrpSpPr>
            <p:cNvPr id="129043" name="Group 72"/>
            <p:cNvGrpSpPr>
              <a:grpSpLocks/>
            </p:cNvGrpSpPr>
            <p:nvPr/>
          </p:nvGrpSpPr>
          <p:grpSpPr bwMode="auto">
            <a:xfrm>
              <a:off x="2308" y="1740"/>
              <a:ext cx="957" cy="2343"/>
              <a:chOff x="2308" y="1740"/>
              <a:chExt cx="957" cy="2343"/>
            </a:xfrm>
          </p:grpSpPr>
          <p:sp>
            <p:nvSpPr>
              <p:cNvPr id="129051" name="Freeform 73"/>
              <p:cNvSpPr>
                <a:spLocks/>
              </p:cNvSpPr>
              <p:nvPr/>
            </p:nvSpPr>
            <p:spPr bwMode="auto">
              <a:xfrm>
                <a:off x="2673" y="1740"/>
                <a:ext cx="432" cy="485"/>
              </a:xfrm>
              <a:custGeom>
                <a:avLst/>
                <a:gdLst>
                  <a:gd name="T0" fmla="*/ 123 w 432"/>
                  <a:gd name="T1" fmla="*/ 206 h 485"/>
                  <a:gd name="T2" fmla="*/ 159 w 432"/>
                  <a:gd name="T3" fmla="*/ 53 h 485"/>
                  <a:gd name="T4" fmla="*/ 248 w 432"/>
                  <a:gd name="T5" fmla="*/ 0 h 485"/>
                  <a:gd name="T6" fmla="*/ 335 w 432"/>
                  <a:gd name="T7" fmla="*/ 0 h 485"/>
                  <a:gd name="T8" fmla="*/ 388 w 432"/>
                  <a:gd name="T9" fmla="*/ 53 h 485"/>
                  <a:gd name="T10" fmla="*/ 432 w 432"/>
                  <a:gd name="T11" fmla="*/ 215 h 485"/>
                  <a:gd name="T12" fmla="*/ 415 w 432"/>
                  <a:gd name="T13" fmla="*/ 349 h 485"/>
                  <a:gd name="T14" fmla="*/ 379 w 432"/>
                  <a:gd name="T15" fmla="*/ 458 h 485"/>
                  <a:gd name="T16" fmla="*/ 309 w 432"/>
                  <a:gd name="T17" fmla="*/ 485 h 485"/>
                  <a:gd name="T18" fmla="*/ 221 w 432"/>
                  <a:gd name="T19" fmla="*/ 475 h 485"/>
                  <a:gd name="T20" fmla="*/ 132 w 432"/>
                  <a:gd name="T21" fmla="*/ 368 h 485"/>
                  <a:gd name="T22" fmla="*/ 123 w 432"/>
                  <a:gd name="T23" fmla="*/ 288 h 485"/>
                  <a:gd name="T24" fmla="*/ 0 w 432"/>
                  <a:gd name="T25" fmla="*/ 242 h 485"/>
                  <a:gd name="T26" fmla="*/ 0 w 432"/>
                  <a:gd name="T27" fmla="*/ 189 h 485"/>
                  <a:gd name="T28" fmla="*/ 123 w 432"/>
                  <a:gd name="T29" fmla="*/ 206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9052" name="Freeform 74"/>
              <p:cNvSpPr>
                <a:spLocks/>
              </p:cNvSpPr>
              <p:nvPr/>
            </p:nvSpPr>
            <p:spPr bwMode="auto">
              <a:xfrm>
                <a:off x="2573" y="2253"/>
                <a:ext cx="500" cy="828"/>
              </a:xfrm>
              <a:custGeom>
                <a:avLst/>
                <a:gdLst>
                  <a:gd name="T0" fmla="*/ 41 w 500"/>
                  <a:gd name="T1" fmla="*/ 173 h 828"/>
                  <a:gd name="T2" fmla="*/ 163 w 500"/>
                  <a:gd name="T3" fmla="*/ 35 h 828"/>
                  <a:gd name="T4" fmla="*/ 232 w 500"/>
                  <a:gd name="T5" fmla="*/ 0 h 828"/>
                  <a:gd name="T6" fmla="*/ 366 w 500"/>
                  <a:gd name="T7" fmla="*/ 5 h 828"/>
                  <a:gd name="T8" fmla="*/ 488 w 500"/>
                  <a:gd name="T9" fmla="*/ 57 h 828"/>
                  <a:gd name="T10" fmla="*/ 500 w 500"/>
                  <a:gd name="T11" fmla="*/ 126 h 828"/>
                  <a:gd name="T12" fmla="*/ 483 w 500"/>
                  <a:gd name="T13" fmla="*/ 207 h 828"/>
                  <a:gd name="T14" fmla="*/ 396 w 500"/>
                  <a:gd name="T15" fmla="*/ 281 h 828"/>
                  <a:gd name="T16" fmla="*/ 349 w 500"/>
                  <a:gd name="T17" fmla="*/ 414 h 828"/>
                  <a:gd name="T18" fmla="*/ 349 w 500"/>
                  <a:gd name="T19" fmla="*/ 552 h 828"/>
                  <a:gd name="T20" fmla="*/ 384 w 500"/>
                  <a:gd name="T21" fmla="*/ 637 h 828"/>
                  <a:gd name="T22" fmla="*/ 448 w 500"/>
                  <a:gd name="T23" fmla="*/ 695 h 828"/>
                  <a:gd name="T24" fmla="*/ 448 w 500"/>
                  <a:gd name="T25" fmla="*/ 765 h 828"/>
                  <a:gd name="T26" fmla="*/ 419 w 500"/>
                  <a:gd name="T27" fmla="*/ 800 h 828"/>
                  <a:gd name="T28" fmla="*/ 384 w 500"/>
                  <a:gd name="T29" fmla="*/ 816 h 828"/>
                  <a:gd name="T30" fmla="*/ 268 w 500"/>
                  <a:gd name="T31" fmla="*/ 828 h 828"/>
                  <a:gd name="T32" fmla="*/ 163 w 500"/>
                  <a:gd name="T33" fmla="*/ 747 h 828"/>
                  <a:gd name="T34" fmla="*/ 53 w 500"/>
                  <a:gd name="T35" fmla="*/ 574 h 828"/>
                  <a:gd name="T36" fmla="*/ 0 w 500"/>
                  <a:gd name="T37" fmla="*/ 368 h 828"/>
                  <a:gd name="T38" fmla="*/ 140 w 500"/>
                  <a:gd name="T39" fmla="*/ 436 h 828"/>
                  <a:gd name="T40" fmla="*/ 192 w 500"/>
                  <a:gd name="T41" fmla="*/ 436 h 828"/>
                  <a:gd name="T42" fmla="*/ 227 w 500"/>
                  <a:gd name="T43" fmla="*/ 396 h 828"/>
                  <a:gd name="T44" fmla="*/ 251 w 500"/>
                  <a:gd name="T45" fmla="*/ 316 h 828"/>
                  <a:gd name="T46" fmla="*/ 209 w 500"/>
                  <a:gd name="T47" fmla="*/ 293 h 828"/>
                  <a:gd name="T48" fmla="*/ 53 w 500"/>
                  <a:gd name="T49" fmla="*/ 293 h 828"/>
                  <a:gd name="T50" fmla="*/ 18 w 500"/>
                  <a:gd name="T51" fmla="*/ 293 h 828"/>
                  <a:gd name="T52" fmla="*/ 41 w 500"/>
                  <a:gd name="T53" fmla="*/ 173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9053" name="Freeform 75"/>
              <p:cNvSpPr>
                <a:spLocks/>
              </p:cNvSpPr>
              <p:nvPr/>
            </p:nvSpPr>
            <p:spPr bwMode="auto">
              <a:xfrm>
                <a:off x="2950" y="2289"/>
                <a:ext cx="265" cy="895"/>
              </a:xfrm>
              <a:custGeom>
                <a:avLst/>
                <a:gdLst>
                  <a:gd name="T0" fmla="*/ 0 w 265"/>
                  <a:gd name="T1" fmla="*/ 75 h 895"/>
                  <a:gd name="T2" fmla="*/ 29 w 265"/>
                  <a:gd name="T3" fmla="*/ 23 h 895"/>
                  <a:gd name="T4" fmla="*/ 83 w 265"/>
                  <a:gd name="T5" fmla="*/ 0 h 895"/>
                  <a:gd name="T6" fmla="*/ 135 w 265"/>
                  <a:gd name="T7" fmla="*/ 5 h 895"/>
                  <a:gd name="T8" fmla="*/ 206 w 265"/>
                  <a:gd name="T9" fmla="*/ 108 h 895"/>
                  <a:gd name="T10" fmla="*/ 265 w 265"/>
                  <a:gd name="T11" fmla="*/ 264 h 895"/>
                  <a:gd name="T12" fmla="*/ 265 w 265"/>
                  <a:gd name="T13" fmla="*/ 384 h 895"/>
                  <a:gd name="T14" fmla="*/ 241 w 265"/>
                  <a:gd name="T15" fmla="*/ 447 h 895"/>
                  <a:gd name="T16" fmla="*/ 118 w 265"/>
                  <a:gd name="T17" fmla="*/ 522 h 895"/>
                  <a:gd name="T18" fmla="*/ 83 w 265"/>
                  <a:gd name="T19" fmla="*/ 573 h 895"/>
                  <a:gd name="T20" fmla="*/ 83 w 265"/>
                  <a:gd name="T21" fmla="*/ 608 h 895"/>
                  <a:gd name="T22" fmla="*/ 123 w 265"/>
                  <a:gd name="T23" fmla="*/ 654 h 895"/>
                  <a:gd name="T24" fmla="*/ 189 w 265"/>
                  <a:gd name="T25" fmla="*/ 723 h 895"/>
                  <a:gd name="T26" fmla="*/ 224 w 265"/>
                  <a:gd name="T27" fmla="*/ 814 h 895"/>
                  <a:gd name="T28" fmla="*/ 212 w 265"/>
                  <a:gd name="T29" fmla="*/ 895 h 895"/>
                  <a:gd name="T30" fmla="*/ 177 w 265"/>
                  <a:gd name="T31" fmla="*/ 877 h 895"/>
                  <a:gd name="T32" fmla="*/ 159 w 265"/>
                  <a:gd name="T33" fmla="*/ 764 h 895"/>
                  <a:gd name="T34" fmla="*/ 101 w 265"/>
                  <a:gd name="T35" fmla="*/ 694 h 895"/>
                  <a:gd name="T36" fmla="*/ 54 w 265"/>
                  <a:gd name="T37" fmla="*/ 676 h 895"/>
                  <a:gd name="T38" fmla="*/ 29 w 265"/>
                  <a:gd name="T39" fmla="*/ 643 h 895"/>
                  <a:gd name="T40" fmla="*/ 29 w 265"/>
                  <a:gd name="T41" fmla="*/ 568 h 895"/>
                  <a:gd name="T42" fmla="*/ 64 w 265"/>
                  <a:gd name="T43" fmla="*/ 505 h 895"/>
                  <a:gd name="T44" fmla="*/ 123 w 265"/>
                  <a:gd name="T45" fmla="*/ 465 h 895"/>
                  <a:gd name="T46" fmla="*/ 212 w 265"/>
                  <a:gd name="T47" fmla="*/ 402 h 895"/>
                  <a:gd name="T48" fmla="*/ 224 w 265"/>
                  <a:gd name="T49" fmla="*/ 327 h 895"/>
                  <a:gd name="T50" fmla="*/ 177 w 265"/>
                  <a:gd name="T51" fmla="*/ 224 h 895"/>
                  <a:gd name="T52" fmla="*/ 101 w 265"/>
                  <a:gd name="T53" fmla="*/ 143 h 895"/>
                  <a:gd name="T54" fmla="*/ 0 w 265"/>
                  <a:gd name="T55" fmla="*/ 75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9054" name="Freeform 76"/>
              <p:cNvSpPr>
                <a:spLocks/>
              </p:cNvSpPr>
              <p:nvPr/>
            </p:nvSpPr>
            <p:spPr bwMode="auto">
              <a:xfrm>
                <a:off x="2308" y="2238"/>
                <a:ext cx="520" cy="435"/>
              </a:xfrm>
              <a:custGeom>
                <a:avLst/>
                <a:gdLst>
                  <a:gd name="T0" fmla="*/ 398 w 520"/>
                  <a:gd name="T1" fmla="*/ 5 h 435"/>
                  <a:gd name="T2" fmla="*/ 485 w 520"/>
                  <a:gd name="T3" fmla="*/ 0 h 435"/>
                  <a:gd name="T4" fmla="*/ 520 w 520"/>
                  <a:gd name="T5" fmla="*/ 35 h 435"/>
                  <a:gd name="T6" fmla="*/ 497 w 520"/>
                  <a:gd name="T7" fmla="*/ 87 h 435"/>
                  <a:gd name="T8" fmla="*/ 428 w 520"/>
                  <a:gd name="T9" fmla="*/ 110 h 435"/>
                  <a:gd name="T10" fmla="*/ 365 w 520"/>
                  <a:gd name="T11" fmla="*/ 110 h 435"/>
                  <a:gd name="T12" fmla="*/ 272 w 520"/>
                  <a:gd name="T13" fmla="*/ 127 h 435"/>
                  <a:gd name="T14" fmla="*/ 168 w 520"/>
                  <a:gd name="T15" fmla="*/ 145 h 435"/>
                  <a:gd name="T16" fmla="*/ 87 w 520"/>
                  <a:gd name="T17" fmla="*/ 180 h 435"/>
                  <a:gd name="T18" fmla="*/ 63 w 520"/>
                  <a:gd name="T19" fmla="*/ 214 h 435"/>
                  <a:gd name="T20" fmla="*/ 70 w 520"/>
                  <a:gd name="T21" fmla="*/ 249 h 435"/>
                  <a:gd name="T22" fmla="*/ 115 w 520"/>
                  <a:gd name="T23" fmla="*/ 296 h 435"/>
                  <a:gd name="T24" fmla="*/ 202 w 520"/>
                  <a:gd name="T25" fmla="*/ 331 h 435"/>
                  <a:gd name="T26" fmla="*/ 306 w 520"/>
                  <a:gd name="T27" fmla="*/ 331 h 435"/>
                  <a:gd name="T28" fmla="*/ 382 w 520"/>
                  <a:gd name="T29" fmla="*/ 331 h 435"/>
                  <a:gd name="T30" fmla="*/ 468 w 520"/>
                  <a:gd name="T31" fmla="*/ 348 h 435"/>
                  <a:gd name="T32" fmla="*/ 450 w 520"/>
                  <a:gd name="T33" fmla="*/ 435 h 435"/>
                  <a:gd name="T34" fmla="*/ 330 w 520"/>
                  <a:gd name="T35" fmla="*/ 401 h 435"/>
                  <a:gd name="T36" fmla="*/ 290 w 520"/>
                  <a:gd name="T37" fmla="*/ 371 h 435"/>
                  <a:gd name="T38" fmla="*/ 208 w 520"/>
                  <a:gd name="T39" fmla="*/ 371 h 435"/>
                  <a:gd name="T40" fmla="*/ 70 w 520"/>
                  <a:gd name="T41" fmla="*/ 336 h 435"/>
                  <a:gd name="T42" fmla="*/ 12 w 520"/>
                  <a:gd name="T43" fmla="*/ 284 h 435"/>
                  <a:gd name="T44" fmla="*/ 0 w 520"/>
                  <a:gd name="T45" fmla="*/ 214 h 435"/>
                  <a:gd name="T46" fmla="*/ 46 w 520"/>
                  <a:gd name="T47" fmla="*/ 145 h 435"/>
                  <a:gd name="T48" fmla="*/ 202 w 520"/>
                  <a:gd name="T49" fmla="*/ 75 h 435"/>
                  <a:gd name="T50" fmla="*/ 340 w 520"/>
                  <a:gd name="T51" fmla="*/ 40 h 435"/>
                  <a:gd name="T52" fmla="*/ 398 w 520"/>
                  <a:gd name="T53" fmla="*/ 5 h 43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20"/>
                  <a:gd name="T82" fmla="*/ 0 h 435"/>
                  <a:gd name="T83" fmla="*/ 520 w 520"/>
                  <a:gd name="T84" fmla="*/ 435 h 43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20" h="435">
                    <a:moveTo>
                      <a:pt x="398" y="5"/>
                    </a:moveTo>
                    <a:lnTo>
                      <a:pt x="485" y="0"/>
                    </a:lnTo>
                    <a:lnTo>
                      <a:pt x="520" y="35"/>
                    </a:lnTo>
                    <a:lnTo>
                      <a:pt x="497" y="87"/>
                    </a:lnTo>
                    <a:lnTo>
                      <a:pt x="428" y="110"/>
                    </a:lnTo>
                    <a:lnTo>
                      <a:pt x="365" y="110"/>
                    </a:lnTo>
                    <a:lnTo>
                      <a:pt x="272" y="127"/>
                    </a:lnTo>
                    <a:lnTo>
                      <a:pt x="168" y="145"/>
                    </a:lnTo>
                    <a:lnTo>
                      <a:pt x="87" y="180"/>
                    </a:lnTo>
                    <a:lnTo>
                      <a:pt x="63" y="214"/>
                    </a:lnTo>
                    <a:lnTo>
                      <a:pt x="70" y="249"/>
                    </a:lnTo>
                    <a:lnTo>
                      <a:pt x="115" y="296"/>
                    </a:lnTo>
                    <a:lnTo>
                      <a:pt x="202" y="331"/>
                    </a:lnTo>
                    <a:lnTo>
                      <a:pt x="306" y="331"/>
                    </a:lnTo>
                    <a:lnTo>
                      <a:pt x="382" y="331"/>
                    </a:lnTo>
                    <a:lnTo>
                      <a:pt x="468" y="348"/>
                    </a:lnTo>
                    <a:lnTo>
                      <a:pt x="450" y="435"/>
                    </a:lnTo>
                    <a:lnTo>
                      <a:pt x="330" y="401"/>
                    </a:lnTo>
                    <a:lnTo>
                      <a:pt x="290" y="371"/>
                    </a:lnTo>
                    <a:lnTo>
                      <a:pt x="208" y="371"/>
                    </a:lnTo>
                    <a:lnTo>
                      <a:pt x="70" y="336"/>
                    </a:lnTo>
                    <a:lnTo>
                      <a:pt x="12" y="284"/>
                    </a:lnTo>
                    <a:lnTo>
                      <a:pt x="0" y="214"/>
                    </a:lnTo>
                    <a:lnTo>
                      <a:pt x="46" y="145"/>
                    </a:lnTo>
                    <a:lnTo>
                      <a:pt x="202" y="75"/>
                    </a:lnTo>
                    <a:lnTo>
                      <a:pt x="340" y="40"/>
                    </a:lnTo>
                    <a:lnTo>
                      <a:pt x="398" y="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9055" name="Freeform 77"/>
              <p:cNvSpPr>
                <a:spLocks/>
              </p:cNvSpPr>
              <p:nvPr/>
            </p:nvSpPr>
            <p:spPr bwMode="auto">
              <a:xfrm>
                <a:off x="2882" y="2923"/>
                <a:ext cx="383" cy="1160"/>
              </a:xfrm>
              <a:custGeom>
                <a:avLst/>
                <a:gdLst>
                  <a:gd name="T0" fmla="*/ 0 w 383"/>
                  <a:gd name="T1" fmla="*/ 0 h 1160"/>
                  <a:gd name="T2" fmla="*/ 99 w 383"/>
                  <a:gd name="T3" fmla="*/ 17 h 1160"/>
                  <a:gd name="T4" fmla="*/ 151 w 383"/>
                  <a:gd name="T5" fmla="*/ 103 h 1160"/>
                  <a:gd name="T6" fmla="*/ 203 w 383"/>
                  <a:gd name="T7" fmla="*/ 257 h 1160"/>
                  <a:gd name="T8" fmla="*/ 226 w 383"/>
                  <a:gd name="T9" fmla="*/ 451 h 1160"/>
                  <a:gd name="T10" fmla="*/ 226 w 383"/>
                  <a:gd name="T11" fmla="*/ 560 h 1160"/>
                  <a:gd name="T12" fmla="*/ 191 w 383"/>
                  <a:gd name="T13" fmla="*/ 696 h 1160"/>
                  <a:gd name="T14" fmla="*/ 134 w 383"/>
                  <a:gd name="T15" fmla="*/ 885 h 1160"/>
                  <a:gd name="T16" fmla="*/ 122 w 383"/>
                  <a:gd name="T17" fmla="*/ 937 h 1160"/>
                  <a:gd name="T18" fmla="*/ 139 w 383"/>
                  <a:gd name="T19" fmla="*/ 965 h 1160"/>
                  <a:gd name="T20" fmla="*/ 261 w 383"/>
                  <a:gd name="T21" fmla="*/ 1006 h 1160"/>
                  <a:gd name="T22" fmla="*/ 383 w 383"/>
                  <a:gd name="T23" fmla="*/ 1086 h 1160"/>
                  <a:gd name="T24" fmla="*/ 378 w 383"/>
                  <a:gd name="T25" fmla="*/ 1119 h 1160"/>
                  <a:gd name="T26" fmla="*/ 290 w 383"/>
                  <a:gd name="T27" fmla="*/ 1160 h 1160"/>
                  <a:gd name="T28" fmla="*/ 256 w 383"/>
                  <a:gd name="T29" fmla="*/ 1142 h 1160"/>
                  <a:gd name="T30" fmla="*/ 191 w 383"/>
                  <a:gd name="T31" fmla="*/ 1057 h 1160"/>
                  <a:gd name="T32" fmla="*/ 116 w 383"/>
                  <a:gd name="T33" fmla="*/ 1016 h 1160"/>
                  <a:gd name="T34" fmla="*/ 34 w 383"/>
                  <a:gd name="T35" fmla="*/ 988 h 1160"/>
                  <a:gd name="T36" fmla="*/ 29 w 383"/>
                  <a:gd name="T37" fmla="*/ 948 h 1160"/>
                  <a:gd name="T38" fmla="*/ 52 w 383"/>
                  <a:gd name="T39" fmla="*/ 868 h 1160"/>
                  <a:gd name="T40" fmla="*/ 116 w 383"/>
                  <a:gd name="T41" fmla="*/ 743 h 1160"/>
                  <a:gd name="T42" fmla="*/ 156 w 383"/>
                  <a:gd name="T43" fmla="*/ 594 h 1160"/>
                  <a:gd name="T44" fmla="*/ 156 w 383"/>
                  <a:gd name="T45" fmla="*/ 423 h 1160"/>
                  <a:gd name="T46" fmla="*/ 122 w 383"/>
                  <a:gd name="T47" fmla="*/ 274 h 1160"/>
                  <a:gd name="T48" fmla="*/ 47 w 383"/>
                  <a:gd name="T49" fmla="*/ 136 h 1160"/>
                  <a:gd name="T50" fmla="*/ 12 w 383"/>
                  <a:gd name="T51" fmla="*/ 63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9056" name="Freeform 78"/>
              <p:cNvSpPr>
                <a:spLocks/>
              </p:cNvSpPr>
              <p:nvPr/>
            </p:nvSpPr>
            <p:spPr bwMode="auto">
              <a:xfrm>
                <a:off x="2443" y="2919"/>
                <a:ext cx="461" cy="1027"/>
              </a:xfrm>
              <a:custGeom>
                <a:avLst/>
                <a:gdLst>
                  <a:gd name="T0" fmla="*/ 421 w 461"/>
                  <a:gd name="T1" fmla="*/ 0 h 1027"/>
                  <a:gd name="T2" fmla="*/ 449 w 461"/>
                  <a:gd name="T3" fmla="*/ 22 h 1027"/>
                  <a:gd name="T4" fmla="*/ 461 w 461"/>
                  <a:gd name="T5" fmla="*/ 91 h 1027"/>
                  <a:gd name="T6" fmla="*/ 439 w 461"/>
                  <a:gd name="T7" fmla="*/ 159 h 1027"/>
                  <a:gd name="T8" fmla="*/ 380 w 461"/>
                  <a:gd name="T9" fmla="*/ 245 h 1027"/>
                  <a:gd name="T10" fmla="*/ 315 w 461"/>
                  <a:gd name="T11" fmla="*/ 348 h 1027"/>
                  <a:gd name="T12" fmla="*/ 293 w 461"/>
                  <a:gd name="T13" fmla="*/ 462 h 1027"/>
                  <a:gd name="T14" fmla="*/ 310 w 461"/>
                  <a:gd name="T15" fmla="*/ 645 h 1027"/>
                  <a:gd name="T16" fmla="*/ 350 w 461"/>
                  <a:gd name="T17" fmla="*/ 868 h 1027"/>
                  <a:gd name="T18" fmla="*/ 380 w 461"/>
                  <a:gd name="T19" fmla="*/ 959 h 1027"/>
                  <a:gd name="T20" fmla="*/ 368 w 461"/>
                  <a:gd name="T21" fmla="*/ 987 h 1027"/>
                  <a:gd name="T22" fmla="*/ 298 w 461"/>
                  <a:gd name="T23" fmla="*/ 992 h 1027"/>
                  <a:gd name="T24" fmla="*/ 211 w 461"/>
                  <a:gd name="T25" fmla="*/ 969 h 1027"/>
                  <a:gd name="T26" fmla="*/ 134 w 461"/>
                  <a:gd name="T27" fmla="*/ 1004 h 1027"/>
                  <a:gd name="T28" fmla="*/ 87 w 461"/>
                  <a:gd name="T29" fmla="*/ 1027 h 1027"/>
                  <a:gd name="T30" fmla="*/ 53 w 461"/>
                  <a:gd name="T31" fmla="*/ 1022 h 1027"/>
                  <a:gd name="T32" fmla="*/ 0 w 461"/>
                  <a:gd name="T33" fmla="*/ 959 h 1027"/>
                  <a:gd name="T34" fmla="*/ 53 w 461"/>
                  <a:gd name="T35" fmla="*/ 936 h 1027"/>
                  <a:gd name="T36" fmla="*/ 187 w 461"/>
                  <a:gd name="T37" fmla="*/ 908 h 1027"/>
                  <a:gd name="T38" fmla="*/ 263 w 461"/>
                  <a:gd name="T39" fmla="*/ 936 h 1027"/>
                  <a:gd name="T40" fmla="*/ 315 w 461"/>
                  <a:gd name="T41" fmla="*/ 936 h 1027"/>
                  <a:gd name="T42" fmla="*/ 310 w 461"/>
                  <a:gd name="T43" fmla="*/ 890 h 1027"/>
                  <a:gd name="T44" fmla="*/ 258 w 461"/>
                  <a:gd name="T45" fmla="*/ 616 h 1027"/>
                  <a:gd name="T46" fmla="*/ 222 w 461"/>
                  <a:gd name="T47" fmla="*/ 456 h 1027"/>
                  <a:gd name="T48" fmla="*/ 228 w 461"/>
                  <a:gd name="T49" fmla="*/ 376 h 1027"/>
                  <a:gd name="T50" fmla="*/ 280 w 461"/>
                  <a:gd name="T51" fmla="*/ 227 h 1027"/>
                  <a:gd name="T52" fmla="*/ 333 w 461"/>
                  <a:gd name="T53" fmla="*/ 91 h 1027"/>
                  <a:gd name="T54" fmla="*/ 421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29044" name="Freeform 79"/>
            <p:cNvSpPr>
              <a:spLocks/>
            </p:cNvSpPr>
            <p:nvPr/>
          </p:nvSpPr>
          <p:spPr bwMode="auto">
            <a:xfrm>
              <a:off x="2626" y="1540"/>
              <a:ext cx="827" cy="563"/>
            </a:xfrm>
            <a:custGeom>
              <a:avLst/>
              <a:gdLst>
                <a:gd name="T0" fmla="*/ 0 w 827"/>
                <a:gd name="T1" fmla="*/ 139 h 563"/>
                <a:gd name="T2" fmla="*/ 108 w 827"/>
                <a:gd name="T3" fmla="*/ 18 h 563"/>
                <a:gd name="T4" fmla="*/ 160 w 827"/>
                <a:gd name="T5" fmla="*/ 75 h 563"/>
                <a:gd name="T6" fmla="*/ 213 w 827"/>
                <a:gd name="T7" fmla="*/ 110 h 563"/>
                <a:gd name="T8" fmla="*/ 269 w 827"/>
                <a:gd name="T9" fmla="*/ 110 h 563"/>
                <a:gd name="T10" fmla="*/ 327 w 827"/>
                <a:gd name="T11" fmla="*/ 52 h 563"/>
                <a:gd name="T12" fmla="*/ 396 w 827"/>
                <a:gd name="T13" fmla="*/ 5 h 563"/>
                <a:gd name="T14" fmla="*/ 477 w 827"/>
                <a:gd name="T15" fmla="*/ 0 h 563"/>
                <a:gd name="T16" fmla="*/ 563 w 827"/>
                <a:gd name="T17" fmla="*/ 35 h 563"/>
                <a:gd name="T18" fmla="*/ 620 w 827"/>
                <a:gd name="T19" fmla="*/ 87 h 563"/>
                <a:gd name="T20" fmla="*/ 648 w 827"/>
                <a:gd name="T21" fmla="*/ 157 h 563"/>
                <a:gd name="T22" fmla="*/ 654 w 827"/>
                <a:gd name="T23" fmla="*/ 249 h 563"/>
                <a:gd name="T24" fmla="*/ 671 w 827"/>
                <a:gd name="T25" fmla="*/ 331 h 563"/>
                <a:gd name="T26" fmla="*/ 718 w 827"/>
                <a:gd name="T27" fmla="*/ 371 h 563"/>
                <a:gd name="T28" fmla="*/ 774 w 827"/>
                <a:gd name="T29" fmla="*/ 389 h 563"/>
                <a:gd name="T30" fmla="*/ 827 w 827"/>
                <a:gd name="T31" fmla="*/ 401 h 563"/>
                <a:gd name="T32" fmla="*/ 786 w 827"/>
                <a:gd name="T33" fmla="*/ 563 h 563"/>
                <a:gd name="T34" fmla="*/ 654 w 827"/>
                <a:gd name="T35" fmla="*/ 540 h 563"/>
                <a:gd name="T36" fmla="*/ 517 w 827"/>
                <a:gd name="T37" fmla="*/ 493 h 563"/>
                <a:gd name="T38" fmla="*/ 407 w 827"/>
                <a:gd name="T39" fmla="*/ 441 h 563"/>
                <a:gd name="T40" fmla="*/ 286 w 827"/>
                <a:gd name="T41" fmla="*/ 389 h 563"/>
                <a:gd name="T42" fmla="*/ 160 w 827"/>
                <a:gd name="T43" fmla="*/ 331 h 563"/>
                <a:gd name="T44" fmla="*/ 57 w 827"/>
                <a:gd name="T45" fmla="*/ 209 h 563"/>
                <a:gd name="T46" fmla="*/ 0 w 827"/>
                <a:gd name="T47" fmla="*/ 139 h 56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563"/>
                <a:gd name="T74" fmla="*/ 827 w 827"/>
                <a:gd name="T75" fmla="*/ 563 h 56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563">
                  <a:moveTo>
                    <a:pt x="0" y="139"/>
                  </a:moveTo>
                  <a:lnTo>
                    <a:pt x="108" y="18"/>
                  </a:lnTo>
                  <a:lnTo>
                    <a:pt x="160" y="75"/>
                  </a:lnTo>
                  <a:lnTo>
                    <a:pt x="213" y="110"/>
                  </a:lnTo>
                  <a:lnTo>
                    <a:pt x="269" y="110"/>
                  </a:lnTo>
                  <a:lnTo>
                    <a:pt x="327" y="52"/>
                  </a:lnTo>
                  <a:lnTo>
                    <a:pt x="396" y="5"/>
                  </a:lnTo>
                  <a:lnTo>
                    <a:pt x="477" y="0"/>
                  </a:lnTo>
                  <a:lnTo>
                    <a:pt x="563" y="35"/>
                  </a:lnTo>
                  <a:lnTo>
                    <a:pt x="620" y="87"/>
                  </a:lnTo>
                  <a:lnTo>
                    <a:pt x="648" y="157"/>
                  </a:lnTo>
                  <a:lnTo>
                    <a:pt x="654" y="249"/>
                  </a:lnTo>
                  <a:lnTo>
                    <a:pt x="671" y="331"/>
                  </a:lnTo>
                  <a:lnTo>
                    <a:pt x="718" y="371"/>
                  </a:lnTo>
                  <a:lnTo>
                    <a:pt x="774" y="389"/>
                  </a:lnTo>
                  <a:lnTo>
                    <a:pt x="827" y="401"/>
                  </a:lnTo>
                  <a:lnTo>
                    <a:pt x="786" y="563"/>
                  </a:lnTo>
                  <a:lnTo>
                    <a:pt x="654" y="540"/>
                  </a:lnTo>
                  <a:lnTo>
                    <a:pt x="517" y="493"/>
                  </a:lnTo>
                  <a:lnTo>
                    <a:pt x="407" y="441"/>
                  </a:lnTo>
                  <a:lnTo>
                    <a:pt x="286" y="389"/>
                  </a:lnTo>
                  <a:lnTo>
                    <a:pt x="160" y="331"/>
                  </a:lnTo>
                  <a:lnTo>
                    <a:pt x="57" y="209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063D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045" name="Freeform 80"/>
            <p:cNvSpPr>
              <a:spLocks/>
            </p:cNvSpPr>
            <p:nvPr/>
          </p:nvSpPr>
          <p:spPr bwMode="auto">
            <a:xfrm>
              <a:off x="2614" y="1513"/>
              <a:ext cx="856" cy="606"/>
            </a:xfrm>
            <a:custGeom>
              <a:avLst/>
              <a:gdLst>
                <a:gd name="T0" fmla="*/ 75 w 856"/>
                <a:gd name="T1" fmla="*/ 266 h 606"/>
                <a:gd name="T2" fmla="*/ 172 w 856"/>
                <a:gd name="T3" fmla="*/ 363 h 606"/>
                <a:gd name="T4" fmla="*/ 304 w 856"/>
                <a:gd name="T5" fmla="*/ 428 h 606"/>
                <a:gd name="T6" fmla="*/ 489 w 856"/>
                <a:gd name="T7" fmla="*/ 513 h 606"/>
                <a:gd name="T8" fmla="*/ 615 w 856"/>
                <a:gd name="T9" fmla="*/ 566 h 606"/>
                <a:gd name="T10" fmla="*/ 816 w 856"/>
                <a:gd name="T11" fmla="*/ 606 h 606"/>
                <a:gd name="T12" fmla="*/ 856 w 856"/>
                <a:gd name="T13" fmla="*/ 393 h 606"/>
                <a:gd name="T14" fmla="*/ 804 w 856"/>
                <a:gd name="T15" fmla="*/ 393 h 606"/>
                <a:gd name="T16" fmla="*/ 753 w 856"/>
                <a:gd name="T17" fmla="*/ 363 h 606"/>
                <a:gd name="T18" fmla="*/ 695 w 856"/>
                <a:gd name="T19" fmla="*/ 323 h 606"/>
                <a:gd name="T20" fmla="*/ 695 w 856"/>
                <a:gd name="T21" fmla="*/ 243 h 606"/>
                <a:gd name="T22" fmla="*/ 660 w 856"/>
                <a:gd name="T23" fmla="*/ 116 h 606"/>
                <a:gd name="T24" fmla="*/ 597 w 856"/>
                <a:gd name="T25" fmla="*/ 46 h 606"/>
                <a:gd name="T26" fmla="*/ 505 w 856"/>
                <a:gd name="T27" fmla="*/ 0 h 606"/>
                <a:gd name="T28" fmla="*/ 391 w 856"/>
                <a:gd name="T29" fmla="*/ 12 h 606"/>
                <a:gd name="T30" fmla="*/ 321 w 856"/>
                <a:gd name="T31" fmla="*/ 53 h 606"/>
                <a:gd name="T32" fmla="*/ 286 w 856"/>
                <a:gd name="T33" fmla="*/ 98 h 606"/>
                <a:gd name="T34" fmla="*/ 253 w 856"/>
                <a:gd name="T35" fmla="*/ 121 h 606"/>
                <a:gd name="T36" fmla="*/ 218 w 856"/>
                <a:gd name="T37" fmla="*/ 116 h 606"/>
                <a:gd name="T38" fmla="*/ 166 w 856"/>
                <a:gd name="T39" fmla="*/ 63 h 606"/>
                <a:gd name="T40" fmla="*/ 132 w 856"/>
                <a:gd name="T41" fmla="*/ 0 h 606"/>
                <a:gd name="T42" fmla="*/ 103 w 856"/>
                <a:gd name="T43" fmla="*/ 30 h 606"/>
                <a:gd name="T44" fmla="*/ 0 w 856"/>
                <a:gd name="T45" fmla="*/ 150 h 606"/>
                <a:gd name="T46" fmla="*/ 5 w 856"/>
                <a:gd name="T47" fmla="*/ 178 h 606"/>
                <a:gd name="T48" fmla="*/ 17 w 856"/>
                <a:gd name="T49" fmla="*/ 191 h 606"/>
                <a:gd name="T50" fmla="*/ 120 w 856"/>
                <a:gd name="T51" fmla="*/ 81 h 606"/>
                <a:gd name="T52" fmla="*/ 172 w 856"/>
                <a:gd name="T53" fmla="*/ 133 h 606"/>
                <a:gd name="T54" fmla="*/ 206 w 856"/>
                <a:gd name="T55" fmla="*/ 168 h 606"/>
                <a:gd name="T56" fmla="*/ 253 w 856"/>
                <a:gd name="T57" fmla="*/ 168 h 606"/>
                <a:gd name="T58" fmla="*/ 286 w 856"/>
                <a:gd name="T59" fmla="*/ 156 h 606"/>
                <a:gd name="T60" fmla="*/ 339 w 856"/>
                <a:gd name="T61" fmla="*/ 116 h 606"/>
                <a:gd name="T62" fmla="*/ 367 w 856"/>
                <a:gd name="T63" fmla="*/ 70 h 606"/>
                <a:gd name="T64" fmla="*/ 442 w 856"/>
                <a:gd name="T65" fmla="*/ 46 h 606"/>
                <a:gd name="T66" fmla="*/ 505 w 856"/>
                <a:gd name="T67" fmla="*/ 53 h 606"/>
                <a:gd name="T68" fmla="*/ 562 w 856"/>
                <a:gd name="T69" fmla="*/ 87 h 606"/>
                <a:gd name="T70" fmla="*/ 615 w 856"/>
                <a:gd name="T71" fmla="*/ 138 h 606"/>
                <a:gd name="T72" fmla="*/ 643 w 856"/>
                <a:gd name="T73" fmla="*/ 203 h 606"/>
                <a:gd name="T74" fmla="*/ 643 w 856"/>
                <a:gd name="T75" fmla="*/ 260 h 606"/>
                <a:gd name="T76" fmla="*/ 643 w 856"/>
                <a:gd name="T77" fmla="*/ 323 h 606"/>
                <a:gd name="T78" fmla="*/ 666 w 856"/>
                <a:gd name="T79" fmla="*/ 375 h 606"/>
                <a:gd name="T80" fmla="*/ 730 w 856"/>
                <a:gd name="T81" fmla="*/ 410 h 606"/>
                <a:gd name="T82" fmla="*/ 804 w 856"/>
                <a:gd name="T83" fmla="*/ 444 h 606"/>
                <a:gd name="T84" fmla="*/ 770 w 856"/>
                <a:gd name="T85" fmla="*/ 554 h 606"/>
                <a:gd name="T86" fmla="*/ 580 w 856"/>
                <a:gd name="T87" fmla="*/ 503 h 606"/>
                <a:gd name="T88" fmla="*/ 454 w 856"/>
                <a:gd name="T89" fmla="*/ 450 h 606"/>
                <a:gd name="T90" fmla="*/ 339 w 856"/>
                <a:gd name="T91" fmla="*/ 416 h 606"/>
                <a:gd name="T92" fmla="*/ 241 w 856"/>
                <a:gd name="T93" fmla="*/ 363 h 606"/>
                <a:gd name="T94" fmla="*/ 120 w 856"/>
                <a:gd name="T95" fmla="*/ 266 h 606"/>
                <a:gd name="T96" fmla="*/ 34 w 856"/>
                <a:gd name="T97" fmla="*/ 173 h 606"/>
                <a:gd name="T98" fmla="*/ 22 w 856"/>
                <a:gd name="T99" fmla="*/ 185 h 606"/>
                <a:gd name="T100" fmla="*/ 75 w 856"/>
                <a:gd name="T101" fmla="*/ 266 h 60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56"/>
                <a:gd name="T154" fmla="*/ 0 h 606"/>
                <a:gd name="T155" fmla="*/ 856 w 856"/>
                <a:gd name="T156" fmla="*/ 606 h 60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56" h="606">
                  <a:moveTo>
                    <a:pt x="75" y="266"/>
                  </a:moveTo>
                  <a:lnTo>
                    <a:pt x="172" y="363"/>
                  </a:lnTo>
                  <a:lnTo>
                    <a:pt x="304" y="428"/>
                  </a:lnTo>
                  <a:lnTo>
                    <a:pt x="489" y="513"/>
                  </a:lnTo>
                  <a:lnTo>
                    <a:pt x="615" y="566"/>
                  </a:lnTo>
                  <a:lnTo>
                    <a:pt x="816" y="606"/>
                  </a:lnTo>
                  <a:lnTo>
                    <a:pt x="856" y="393"/>
                  </a:lnTo>
                  <a:lnTo>
                    <a:pt x="804" y="393"/>
                  </a:lnTo>
                  <a:lnTo>
                    <a:pt x="753" y="363"/>
                  </a:lnTo>
                  <a:lnTo>
                    <a:pt x="695" y="323"/>
                  </a:lnTo>
                  <a:lnTo>
                    <a:pt x="695" y="243"/>
                  </a:lnTo>
                  <a:lnTo>
                    <a:pt x="660" y="116"/>
                  </a:lnTo>
                  <a:lnTo>
                    <a:pt x="597" y="46"/>
                  </a:lnTo>
                  <a:lnTo>
                    <a:pt x="505" y="0"/>
                  </a:lnTo>
                  <a:lnTo>
                    <a:pt x="391" y="12"/>
                  </a:lnTo>
                  <a:lnTo>
                    <a:pt x="321" y="53"/>
                  </a:lnTo>
                  <a:lnTo>
                    <a:pt x="286" y="98"/>
                  </a:lnTo>
                  <a:lnTo>
                    <a:pt x="253" y="121"/>
                  </a:lnTo>
                  <a:lnTo>
                    <a:pt x="218" y="116"/>
                  </a:lnTo>
                  <a:lnTo>
                    <a:pt x="166" y="63"/>
                  </a:lnTo>
                  <a:lnTo>
                    <a:pt x="132" y="0"/>
                  </a:lnTo>
                  <a:lnTo>
                    <a:pt x="103" y="30"/>
                  </a:lnTo>
                  <a:lnTo>
                    <a:pt x="0" y="150"/>
                  </a:lnTo>
                  <a:lnTo>
                    <a:pt x="5" y="178"/>
                  </a:lnTo>
                  <a:lnTo>
                    <a:pt x="17" y="191"/>
                  </a:lnTo>
                  <a:lnTo>
                    <a:pt x="120" y="81"/>
                  </a:lnTo>
                  <a:lnTo>
                    <a:pt x="172" y="133"/>
                  </a:lnTo>
                  <a:lnTo>
                    <a:pt x="206" y="168"/>
                  </a:lnTo>
                  <a:lnTo>
                    <a:pt x="253" y="168"/>
                  </a:lnTo>
                  <a:lnTo>
                    <a:pt x="286" y="156"/>
                  </a:lnTo>
                  <a:lnTo>
                    <a:pt x="339" y="116"/>
                  </a:lnTo>
                  <a:lnTo>
                    <a:pt x="367" y="70"/>
                  </a:lnTo>
                  <a:lnTo>
                    <a:pt x="442" y="46"/>
                  </a:lnTo>
                  <a:lnTo>
                    <a:pt x="505" y="53"/>
                  </a:lnTo>
                  <a:lnTo>
                    <a:pt x="562" y="87"/>
                  </a:lnTo>
                  <a:lnTo>
                    <a:pt x="615" y="138"/>
                  </a:lnTo>
                  <a:lnTo>
                    <a:pt x="643" y="203"/>
                  </a:lnTo>
                  <a:lnTo>
                    <a:pt x="643" y="260"/>
                  </a:lnTo>
                  <a:lnTo>
                    <a:pt x="643" y="323"/>
                  </a:lnTo>
                  <a:lnTo>
                    <a:pt x="666" y="375"/>
                  </a:lnTo>
                  <a:lnTo>
                    <a:pt x="730" y="410"/>
                  </a:lnTo>
                  <a:lnTo>
                    <a:pt x="804" y="444"/>
                  </a:lnTo>
                  <a:lnTo>
                    <a:pt x="770" y="554"/>
                  </a:lnTo>
                  <a:lnTo>
                    <a:pt x="580" y="503"/>
                  </a:lnTo>
                  <a:lnTo>
                    <a:pt x="454" y="450"/>
                  </a:lnTo>
                  <a:lnTo>
                    <a:pt x="339" y="416"/>
                  </a:lnTo>
                  <a:lnTo>
                    <a:pt x="241" y="363"/>
                  </a:lnTo>
                  <a:lnTo>
                    <a:pt x="120" y="266"/>
                  </a:lnTo>
                  <a:lnTo>
                    <a:pt x="34" y="173"/>
                  </a:lnTo>
                  <a:lnTo>
                    <a:pt x="22" y="185"/>
                  </a:lnTo>
                  <a:lnTo>
                    <a:pt x="75" y="26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046" name="Oval 81"/>
            <p:cNvSpPr>
              <a:spLocks noChangeArrowheads="1"/>
            </p:cNvSpPr>
            <p:nvPr/>
          </p:nvSpPr>
          <p:spPr bwMode="auto">
            <a:xfrm rot="-4286940">
              <a:off x="279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9047" name="Oval 82"/>
            <p:cNvSpPr>
              <a:spLocks noChangeArrowheads="1"/>
            </p:cNvSpPr>
            <p:nvPr/>
          </p:nvSpPr>
          <p:spPr bwMode="auto">
            <a:xfrm rot="-4286940">
              <a:off x="281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9048" name="Oval 83"/>
            <p:cNvSpPr>
              <a:spLocks noChangeArrowheads="1"/>
            </p:cNvSpPr>
            <p:nvPr/>
          </p:nvSpPr>
          <p:spPr bwMode="auto">
            <a:xfrm rot="-4286940">
              <a:off x="274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9049" name="Oval 84"/>
            <p:cNvSpPr>
              <a:spLocks noChangeArrowheads="1"/>
            </p:cNvSpPr>
            <p:nvPr/>
          </p:nvSpPr>
          <p:spPr bwMode="auto">
            <a:xfrm rot="-4286940">
              <a:off x="276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9050" name="Oval 85"/>
            <p:cNvSpPr>
              <a:spLocks noChangeArrowheads="1"/>
            </p:cNvSpPr>
            <p:nvPr/>
          </p:nvSpPr>
          <p:spPr bwMode="auto">
            <a:xfrm>
              <a:off x="2687" y="2089"/>
              <a:ext cx="198" cy="8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274320" rIns="274320"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endParaRPr lang="en-CA" altLang="en-US" sz="2400">
                <a:latin typeface="Arial Rounded MT Bold" pitchFamily="34" charset="0"/>
              </a:endParaRPr>
            </a:p>
          </p:txBody>
        </p:sp>
      </p:grpSp>
      <p:sp>
        <p:nvSpPr>
          <p:cNvPr id="129040" name="Text Box 35"/>
          <p:cNvSpPr txBox="1">
            <a:spLocks noChangeArrowheads="1"/>
          </p:cNvSpPr>
          <p:nvPr/>
        </p:nvSpPr>
        <p:spPr bwMode="auto">
          <a:xfrm>
            <a:off x="1639888" y="5573713"/>
            <a:ext cx="863600" cy="825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1600"/>
              <a:t>My </a:t>
            </a:r>
            <a:br>
              <a:rPr lang="en-US" altLang="en-US" sz="1600"/>
            </a:br>
            <a:r>
              <a:rPr lang="en-US" altLang="en-US" sz="1600"/>
              <a:t>friend’s</a:t>
            </a:r>
          </a:p>
          <a:p>
            <a:pPr eaLnBrk="1" hangingPunct="1"/>
            <a:r>
              <a:rPr lang="en-US" altLang="en-US" sz="1600"/>
              <a:t>Instance</a:t>
            </a:r>
          </a:p>
        </p:txBody>
      </p:sp>
      <p:sp>
        <p:nvSpPr>
          <p:cNvPr id="129041" name="Text Box 35"/>
          <p:cNvSpPr txBox="1">
            <a:spLocks noChangeArrowheads="1"/>
          </p:cNvSpPr>
          <p:nvPr/>
        </p:nvSpPr>
        <p:spPr bwMode="auto">
          <a:xfrm>
            <a:off x="2574925" y="5497513"/>
            <a:ext cx="863600" cy="825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1600"/>
              <a:t>My </a:t>
            </a:r>
            <a:br>
              <a:rPr lang="en-US" altLang="en-US" sz="1600"/>
            </a:br>
            <a:r>
              <a:rPr lang="en-US" altLang="en-US" sz="1600"/>
              <a:t>friend’s</a:t>
            </a:r>
          </a:p>
          <a:p>
            <a:pPr eaLnBrk="1" hangingPunct="1"/>
            <a:r>
              <a:rPr lang="en-US" altLang="en-US" sz="1600"/>
              <a:t>Instance</a:t>
            </a:r>
          </a:p>
        </p:txBody>
      </p:sp>
      <p:sp>
        <p:nvSpPr>
          <p:cNvPr id="129042" name="Text Box 215"/>
          <p:cNvSpPr txBox="1">
            <a:spLocks noChangeArrowheads="1"/>
          </p:cNvSpPr>
          <p:nvPr/>
        </p:nvSpPr>
        <p:spPr bwMode="auto">
          <a:xfrm>
            <a:off x="7785100" y="17463"/>
            <a:ext cx="1358900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000">
                <a:solidFill>
                  <a:schemeClr val="tx2"/>
                </a:solidFill>
                <a:sym typeface="Symbol" pitchFamily="18" charset="2"/>
              </a:rPr>
              <a:t>FFT</a:t>
            </a:r>
          </a:p>
          <a:p>
            <a:pPr eaLnBrk="1" hangingPunct="1"/>
            <a:r>
              <a:rPr lang="en-US" altLang="en-US" sz="2000">
                <a:solidFill>
                  <a:schemeClr val="tx2"/>
                </a:solidFill>
                <a:sym typeface="Symbol" pitchFamily="18" charset="2"/>
              </a:rPr>
              <a:t>nlogn Time</a:t>
            </a:r>
            <a:endParaRPr lang="en-US" altLang="en-US" sz="2000">
              <a:sym typeface="Symbol" pitchFamily="18" charset="2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418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0418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0418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418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60418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60418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418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60418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60418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418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60418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60418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4195" name="Text Box 215"/>
          <p:cNvSpPr txBox="1">
            <a:spLocks noChangeArrowheads="1"/>
          </p:cNvSpPr>
          <p:nvPr/>
        </p:nvSpPr>
        <p:spPr bwMode="auto">
          <a:xfrm>
            <a:off x="1917700" y="3367088"/>
            <a:ext cx="5213350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/>
            <a:r>
              <a:rPr lang="en-US" altLang="en-US">
                <a:sym typeface="Symbol" pitchFamily="18" charset="2"/>
              </a:rPr>
              <a:t> </a:t>
            </a: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f(x) = a</a:t>
            </a:r>
            <a:r>
              <a:rPr lang="en-US" altLang="en-US" i="1" baseline="-25000">
                <a:solidFill>
                  <a:schemeClr val="accent1"/>
                </a:solidFill>
              </a:rPr>
              <a:t>0</a:t>
            </a:r>
            <a:r>
              <a:rPr lang="en-US" altLang="en-US" i="1">
                <a:solidFill>
                  <a:schemeClr val="accent1"/>
                </a:solidFill>
              </a:rPr>
              <a:t>+a</a:t>
            </a:r>
            <a:r>
              <a:rPr lang="en-US" altLang="en-US" i="1" baseline="-25000">
                <a:solidFill>
                  <a:schemeClr val="accent1"/>
                </a:solidFill>
              </a:rPr>
              <a:t>1</a:t>
            </a:r>
            <a:r>
              <a:rPr lang="en-US" altLang="en-US" i="1">
                <a:solidFill>
                  <a:schemeClr val="accent1"/>
                </a:solidFill>
              </a:rPr>
              <a:t>x +a</a:t>
            </a:r>
            <a:r>
              <a:rPr lang="en-US" altLang="en-US" i="1" baseline="-25000">
                <a:solidFill>
                  <a:schemeClr val="accent1"/>
                </a:solidFill>
              </a:rPr>
              <a:t>2</a:t>
            </a:r>
            <a:r>
              <a:rPr lang="en-US" altLang="en-US" i="1">
                <a:solidFill>
                  <a:schemeClr val="accent1"/>
                </a:solidFill>
              </a:rPr>
              <a:t>x</a:t>
            </a:r>
            <a:r>
              <a:rPr lang="en-US" altLang="en-US" i="1" baseline="30000">
                <a:solidFill>
                  <a:schemeClr val="accent1"/>
                </a:solidFill>
              </a:rPr>
              <a:t>2</a:t>
            </a:r>
            <a:r>
              <a:rPr lang="en-US" altLang="en-US" i="1">
                <a:solidFill>
                  <a:schemeClr val="accent1"/>
                </a:solidFill>
              </a:rPr>
              <a:t> + … + a</a:t>
            </a:r>
            <a:r>
              <a:rPr lang="en-US" altLang="en-US" i="1" baseline="-25000">
                <a:solidFill>
                  <a:schemeClr val="accent1"/>
                </a:solidFill>
              </a:rPr>
              <a:t>n-1</a:t>
            </a:r>
            <a:r>
              <a:rPr lang="en-US" altLang="en-US" i="1">
                <a:solidFill>
                  <a:schemeClr val="accent1"/>
                </a:solidFill>
              </a:rPr>
              <a:t>x</a:t>
            </a:r>
            <a:r>
              <a:rPr lang="en-US" altLang="en-US" i="1" baseline="30000">
                <a:solidFill>
                  <a:schemeClr val="accent1"/>
                </a:solidFill>
              </a:rPr>
              <a:t>n-1</a:t>
            </a:r>
          </a:p>
        </p:txBody>
      </p:sp>
      <p:sp>
        <p:nvSpPr>
          <p:cNvPr id="130051" name="Rectangle 4"/>
          <p:cNvSpPr>
            <a:spLocks noChangeArrowheads="1"/>
          </p:cNvSpPr>
          <p:nvPr/>
        </p:nvSpPr>
        <p:spPr bwMode="auto">
          <a:xfrm>
            <a:off x="381000" y="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4400">
                <a:solidFill>
                  <a:schemeClr val="tx2"/>
                </a:solidFill>
              </a:rPr>
              <a:t>Fast Fourier Transformation</a:t>
            </a:r>
          </a:p>
        </p:txBody>
      </p:sp>
      <p:sp>
        <p:nvSpPr>
          <p:cNvPr id="264197" name="Text Box 215"/>
          <p:cNvSpPr txBox="1">
            <a:spLocks noChangeArrowheads="1"/>
          </p:cNvSpPr>
          <p:nvPr/>
        </p:nvSpPr>
        <p:spPr bwMode="auto">
          <a:xfrm>
            <a:off x="130175" y="958850"/>
            <a:ext cx="3606800" cy="9540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>
              <a:buFontTx/>
              <a:buChar char="•"/>
            </a:pPr>
            <a:r>
              <a:rPr lang="en-US" altLang="en-US"/>
              <a:t>My input: </a:t>
            </a:r>
            <a:r>
              <a:rPr lang="en-US" altLang="en-US" sz="2000"/>
              <a:t>(start with one x)</a:t>
            </a:r>
            <a:endParaRPr lang="en-US" altLang="en-US"/>
          </a:p>
          <a:p>
            <a:pPr lvl="1" algn="l" eaLnBrk="1" hangingPunct="1">
              <a:buFontTx/>
              <a:buChar char="•"/>
            </a:pP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(a</a:t>
            </a:r>
            <a:r>
              <a:rPr lang="en-US" altLang="en-US" i="1" baseline="-25000">
                <a:solidFill>
                  <a:schemeClr val="accent1"/>
                </a:solidFill>
              </a:rPr>
              <a:t>0</a:t>
            </a:r>
            <a:r>
              <a:rPr lang="en-US" altLang="en-US" i="1">
                <a:solidFill>
                  <a:schemeClr val="accent1"/>
                </a:solidFill>
              </a:rPr>
              <a:t>,a</a:t>
            </a:r>
            <a:r>
              <a:rPr lang="en-US" altLang="en-US" i="1" baseline="-25000">
                <a:solidFill>
                  <a:schemeClr val="accent1"/>
                </a:solidFill>
              </a:rPr>
              <a:t>1</a:t>
            </a:r>
            <a:r>
              <a:rPr lang="en-US" altLang="en-US" i="1">
                <a:solidFill>
                  <a:schemeClr val="accent1"/>
                </a:solidFill>
              </a:rPr>
              <a:t>,a</a:t>
            </a:r>
            <a:r>
              <a:rPr lang="en-US" altLang="en-US" i="1" baseline="-25000">
                <a:solidFill>
                  <a:schemeClr val="accent1"/>
                </a:solidFill>
              </a:rPr>
              <a:t>2</a:t>
            </a:r>
            <a:r>
              <a:rPr lang="en-US" altLang="en-US" i="1">
                <a:solidFill>
                  <a:schemeClr val="accent1"/>
                </a:solidFill>
              </a:rPr>
              <a:t>,…,a</a:t>
            </a:r>
            <a:r>
              <a:rPr lang="en-US" altLang="en-US" i="1" baseline="-25000">
                <a:solidFill>
                  <a:schemeClr val="accent1"/>
                </a:solidFill>
              </a:rPr>
              <a:t>n-1</a:t>
            </a:r>
            <a:r>
              <a:rPr lang="en-US" altLang="en-US" i="1">
                <a:solidFill>
                  <a:schemeClr val="accent1"/>
                </a:solidFill>
              </a:rPr>
              <a:t>) </a:t>
            </a:r>
            <a:r>
              <a:rPr lang="en-US" altLang="en-US" sz="1800" i="1">
                <a:solidFill>
                  <a:schemeClr val="accent1"/>
                </a:solidFill>
              </a:rPr>
              <a:t>&amp;</a:t>
            </a:r>
            <a:r>
              <a:rPr lang="en-US" altLang="en-US" i="1">
                <a:solidFill>
                  <a:schemeClr val="accent1"/>
                </a:solidFill>
              </a:rPr>
              <a:t> x</a:t>
            </a:r>
          </a:p>
        </p:txBody>
      </p:sp>
      <p:sp>
        <p:nvSpPr>
          <p:cNvPr id="264200" name="Text Box 215"/>
          <p:cNvSpPr txBox="1">
            <a:spLocks noChangeArrowheads="1"/>
          </p:cNvSpPr>
          <p:nvPr/>
        </p:nvSpPr>
        <p:spPr bwMode="auto">
          <a:xfrm>
            <a:off x="1841500" y="3795713"/>
            <a:ext cx="5373688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/>
            <a:r>
              <a:rPr lang="en-US" altLang="en-US">
                <a:sym typeface="Symbol" pitchFamily="18" charset="2"/>
              </a:rPr>
              <a:t> </a:t>
            </a: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        = a</a:t>
            </a:r>
            <a:r>
              <a:rPr lang="en-US" altLang="en-US" i="1" baseline="-25000">
                <a:solidFill>
                  <a:schemeClr val="accent1"/>
                </a:solidFill>
              </a:rPr>
              <a:t>0</a:t>
            </a:r>
            <a:r>
              <a:rPr lang="en-US" altLang="en-US" i="1">
                <a:solidFill>
                  <a:schemeClr val="accent1"/>
                </a:solidFill>
              </a:rPr>
              <a:t>+a</a:t>
            </a:r>
            <a:r>
              <a:rPr lang="en-US" altLang="en-US" i="1" baseline="-25000">
                <a:solidFill>
                  <a:schemeClr val="accent1"/>
                </a:solidFill>
              </a:rPr>
              <a:t>2</a:t>
            </a:r>
            <a:r>
              <a:rPr lang="en-US" altLang="en-US" i="1">
                <a:solidFill>
                  <a:schemeClr val="accent1"/>
                </a:solidFill>
              </a:rPr>
              <a:t>x</a:t>
            </a:r>
            <a:r>
              <a:rPr lang="en-US" altLang="en-US" i="1" baseline="30000">
                <a:solidFill>
                  <a:schemeClr val="accent1"/>
                </a:solidFill>
              </a:rPr>
              <a:t>2</a:t>
            </a:r>
            <a:r>
              <a:rPr lang="en-US" altLang="en-US" i="1">
                <a:solidFill>
                  <a:schemeClr val="accent1"/>
                </a:solidFill>
              </a:rPr>
              <a:t>+a</a:t>
            </a:r>
            <a:r>
              <a:rPr lang="en-US" altLang="en-US" i="1" baseline="-25000">
                <a:solidFill>
                  <a:schemeClr val="accent1"/>
                </a:solidFill>
              </a:rPr>
              <a:t>4</a:t>
            </a:r>
            <a:r>
              <a:rPr lang="en-US" altLang="en-US" i="1">
                <a:solidFill>
                  <a:schemeClr val="accent1"/>
                </a:solidFill>
              </a:rPr>
              <a:t>x</a:t>
            </a:r>
            <a:r>
              <a:rPr lang="en-US" altLang="en-US" i="1" baseline="30000">
                <a:solidFill>
                  <a:schemeClr val="accent1"/>
                </a:solidFill>
              </a:rPr>
              <a:t>4</a:t>
            </a:r>
            <a:r>
              <a:rPr lang="en-US" altLang="en-US" i="1">
                <a:solidFill>
                  <a:schemeClr val="accent1"/>
                </a:solidFill>
              </a:rPr>
              <a:t> + … + a</a:t>
            </a:r>
            <a:r>
              <a:rPr lang="en-US" altLang="en-US" i="1" baseline="-25000">
                <a:solidFill>
                  <a:schemeClr val="accent1"/>
                </a:solidFill>
              </a:rPr>
              <a:t>n-2</a:t>
            </a:r>
            <a:r>
              <a:rPr lang="en-US" altLang="en-US" i="1">
                <a:solidFill>
                  <a:schemeClr val="accent1"/>
                </a:solidFill>
              </a:rPr>
              <a:t>x</a:t>
            </a:r>
            <a:r>
              <a:rPr lang="en-US" altLang="en-US" i="1" baseline="30000">
                <a:solidFill>
                  <a:schemeClr val="accent1"/>
                </a:solidFill>
              </a:rPr>
              <a:t>n-2</a:t>
            </a:r>
          </a:p>
        </p:txBody>
      </p:sp>
      <p:sp>
        <p:nvSpPr>
          <p:cNvPr id="264201" name="Text Box 215"/>
          <p:cNvSpPr txBox="1">
            <a:spLocks noChangeArrowheads="1"/>
          </p:cNvSpPr>
          <p:nvPr/>
        </p:nvSpPr>
        <p:spPr bwMode="auto">
          <a:xfrm>
            <a:off x="1841500" y="4114800"/>
            <a:ext cx="55308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/>
            <a:r>
              <a:rPr lang="en-US" altLang="en-US">
                <a:sym typeface="Symbol" pitchFamily="18" charset="2"/>
              </a:rPr>
              <a:t> </a:t>
            </a: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        + a</a:t>
            </a:r>
            <a:r>
              <a:rPr lang="en-US" altLang="en-US" i="1" baseline="-25000">
                <a:solidFill>
                  <a:schemeClr val="accent1"/>
                </a:solidFill>
              </a:rPr>
              <a:t>1</a:t>
            </a:r>
            <a:r>
              <a:rPr lang="en-US" altLang="en-US" i="1">
                <a:solidFill>
                  <a:schemeClr val="accent1"/>
                </a:solidFill>
              </a:rPr>
              <a:t>x+a</a:t>
            </a:r>
            <a:r>
              <a:rPr lang="en-US" altLang="en-US" i="1" baseline="-25000">
                <a:solidFill>
                  <a:schemeClr val="accent1"/>
                </a:solidFill>
              </a:rPr>
              <a:t>3</a:t>
            </a:r>
            <a:r>
              <a:rPr lang="en-US" altLang="en-US" i="1">
                <a:solidFill>
                  <a:schemeClr val="accent1"/>
                </a:solidFill>
              </a:rPr>
              <a:t>x</a:t>
            </a:r>
            <a:r>
              <a:rPr lang="en-US" altLang="en-US" i="1" baseline="30000">
                <a:solidFill>
                  <a:schemeClr val="accent1"/>
                </a:solidFill>
              </a:rPr>
              <a:t>3</a:t>
            </a:r>
            <a:r>
              <a:rPr lang="en-US" altLang="en-US" i="1">
                <a:solidFill>
                  <a:schemeClr val="accent1"/>
                </a:solidFill>
              </a:rPr>
              <a:t>+a</a:t>
            </a:r>
            <a:r>
              <a:rPr lang="en-US" altLang="en-US" i="1" baseline="-25000">
                <a:solidFill>
                  <a:schemeClr val="accent1"/>
                </a:solidFill>
              </a:rPr>
              <a:t>5</a:t>
            </a:r>
            <a:r>
              <a:rPr lang="en-US" altLang="en-US" i="1">
                <a:solidFill>
                  <a:schemeClr val="accent1"/>
                </a:solidFill>
              </a:rPr>
              <a:t>x</a:t>
            </a:r>
            <a:r>
              <a:rPr lang="en-US" altLang="en-US" i="1" baseline="30000">
                <a:solidFill>
                  <a:schemeClr val="accent1"/>
                </a:solidFill>
              </a:rPr>
              <a:t>5</a:t>
            </a:r>
            <a:r>
              <a:rPr lang="en-US" altLang="en-US" i="1">
                <a:solidFill>
                  <a:schemeClr val="accent1"/>
                </a:solidFill>
              </a:rPr>
              <a:t> + … + a</a:t>
            </a:r>
            <a:r>
              <a:rPr lang="en-US" altLang="en-US" i="1" baseline="-25000">
                <a:solidFill>
                  <a:schemeClr val="accent1"/>
                </a:solidFill>
              </a:rPr>
              <a:t>n-1</a:t>
            </a:r>
            <a:r>
              <a:rPr lang="en-US" altLang="en-US" i="1">
                <a:solidFill>
                  <a:schemeClr val="accent1"/>
                </a:solidFill>
              </a:rPr>
              <a:t>x</a:t>
            </a:r>
            <a:r>
              <a:rPr lang="en-US" altLang="en-US" i="1" baseline="30000">
                <a:solidFill>
                  <a:schemeClr val="accent1"/>
                </a:solidFill>
              </a:rPr>
              <a:t>n-1</a:t>
            </a:r>
          </a:p>
        </p:txBody>
      </p:sp>
      <p:sp>
        <p:nvSpPr>
          <p:cNvPr id="264202" name="Text Box 215"/>
          <p:cNvSpPr txBox="1">
            <a:spLocks noChangeArrowheads="1"/>
          </p:cNvSpPr>
          <p:nvPr/>
        </p:nvSpPr>
        <p:spPr bwMode="auto">
          <a:xfrm>
            <a:off x="1839913" y="4557713"/>
            <a:ext cx="5729287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/>
            <a:r>
              <a:rPr lang="en-US" altLang="en-US">
                <a:sym typeface="Symbol" pitchFamily="18" charset="2"/>
              </a:rPr>
              <a:t> </a:t>
            </a: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        =     a</a:t>
            </a:r>
            <a:r>
              <a:rPr lang="en-US" altLang="en-US" i="1" baseline="-25000">
                <a:solidFill>
                  <a:schemeClr val="accent1"/>
                </a:solidFill>
              </a:rPr>
              <a:t>0</a:t>
            </a:r>
            <a:r>
              <a:rPr lang="en-US" altLang="en-US" i="1">
                <a:solidFill>
                  <a:schemeClr val="accent1"/>
                </a:solidFill>
              </a:rPr>
              <a:t>+a</a:t>
            </a:r>
            <a:r>
              <a:rPr lang="en-US" altLang="en-US" i="1" baseline="-25000">
                <a:solidFill>
                  <a:schemeClr val="accent1"/>
                </a:solidFill>
              </a:rPr>
              <a:t>2</a:t>
            </a:r>
            <a:r>
              <a:rPr lang="en-US" altLang="en-US" i="1">
                <a:solidFill>
                  <a:schemeClr val="accent1"/>
                </a:solidFill>
              </a:rPr>
              <a:t>x</a:t>
            </a:r>
            <a:r>
              <a:rPr lang="en-US" altLang="en-US" i="1" baseline="30000">
                <a:solidFill>
                  <a:schemeClr val="accent1"/>
                </a:solidFill>
              </a:rPr>
              <a:t>2</a:t>
            </a:r>
            <a:r>
              <a:rPr lang="en-US" altLang="en-US" i="1">
                <a:solidFill>
                  <a:schemeClr val="accent1"/>
                </a:solidFill>
              </a:rPr>
              <a:t>+a</a:t>
            </a:r>
            <a:r>
              <a:rPr lang="en-US" altLang="en-US" i="1" baseline="-25000">
                <a:solidFill>
                  <a:schemeClr val="accent1"/>
                </a:solidFill>
              </a:rPr>
              <a:t>4</a:t>
            </a:r>
            <a:r>
              <a:rPr lang="en-US" altLang="en-US" i="1">
                <a:solidFill>
                  <a:schemeClr val="accent1"/>
                </a:solidFill>
              </a:rPr>
              <a:t>x</a:t>
            </a:r>
            <a:r>
              <a:rPr lang="en-US" altLang="en-US" i="1" baseline="30000">
                <a:solidFill>
                  <a:schemeClr val="accent1"/>
                </a:solidFill>
              </a:rPr>
              <a:t>4</a:t>
            </a:r>
            <a:r>
              <a:rPr lang="en-US" altLang="en-US" i="1">
                <a:solidFill>
                  <a:schemeClr val="accent1"/>
                </a:solidFill>
              </a:rPr>
              <a:t> + … + a</a:t>
            </a:r>
            <a:r>
              <a:rPr lang="en-US" altLang="en-US" i="1" baseline="-25000">
                <a:solidFill>
                  <a:schemeClr val="accent1"/>
                </a:solidFill>
              </a:rPr>
              <a:t>n-2</a:t>
            </a:r>
            <a:r>
              <a:rPr lang="en-US" altLang="en-US" i="1">
                <a:solidFill>
                  <a:schemeClr val="accent1"/>
                </a:solidFill>
              </a:rPr>
              <a:t>x</a:t>
            </a:r>
            <a:r>
              <a:rPr lang="en-US" altLang="en-US" i="1" baseline="30000">
                <a:solidFill>
                  <a:schemeClr val="accent1"/>
                </a:solidFill>
              </a:rPr>
              <a:t>n-2</a:t>
            </a:r>
          </a:p>
        </p:txBody>
      </p:sp>
      <p:sp>
        <p:nvSpPr>
          <p:cNvPr id="264203" name="Text Box 215"/>
          <p:cNvSpPr txBox="1">
            <a:spLocks noChangeArrowheads="1"/>
          </p:cNvSpPr>
          <p:nvPr/>
        </p:nvSpPr>
        <p:spPr bwMode="auto">
          <a:xfrm>
            <a:off x="1839913" y="4876800"/>
            <a:ext cx="5978525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/>
            <a:r>
              <a:rPr lang="en-US" altLang="en-US">
                <a:sym typeface="Symbol" pitchFamily="18" charset="2"/>
              </a:rPr>
              <a:t> </a:t>
            </a: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        + x( a</a:t>
            </a:r>
            <a:r>
              <a:rPr lang="en-US" altLang="en-US" i="1" baseline="-25000">
                <a:solidFill>
                  <a:schemeClr val="accent1"/>
                </a:solidFill>
              </a:rPr>
              <a:t>1</a:t>
            </a:r>
            <a:r>
              <a:rPr lang="en-US" altLang="en-US" i="1">
                <a:solidFill>
                  <a:schemeClr val="accent1"/>
                </a:solidFill>
              </a:rPr>
              <a:t>+a</a:t>
            </a:r>
            <a:r>
              <a:rPr lang="en-US" altLang="en-US" i="1" baseline="-25000">
                <a:solidFill>
                  <a:schemeClr val="accent1"/>
                </a:solidFill>
              </a:rPr>
              <a:t>3</a:t>
            </a:r>
            <a:r>
              <a:rPr lang="en-US" altLang="en-US" i="1">
                <a:solidFill>
                  <a:schemeClr val="accent1"/>
                </a:solidFill>
              </a:rPr>
              <a:t>x</a:t>
            </a:r>
            <a:r>
              <a:rPr lang="en-US" altLang="en-US" i="1" baseline="30000">
                <a:solidFill>
                  <a:schemeClr val="accent1"/>
                </a:solidFill>
              </a:rPr>
              <a:t>2</a:t>
            </a:r>
            <a:r>
              <a:rPr lang="en-US" altLang="en-US" i="1">
                <a:solidFill>
                  <a:schemeClr val="accent1"/>
                </a:solidFill>
              </a:rPr>
              <a:t>+a</a:t>
            </a:r>
            <a:r>
              <a:rPr lang="en-US" altLang="en-US" i="1" baseline="-25000">
                <a:solidFill>
                  <a:schemeClr val="accent1"/>
                </a:solidFill>
              </a:rPr>
              <a:t>5</a:t>
            </a:r>
            <a:r>
              <a:rPr lang="en-US" altLang="en-US" i="1">
                <a:solidFill>
                  <a:schemeClr val="accent1"/>
                </a:solidFill>
              </a:rPr>
              <a:t>x</a:t>
            </a:r>
            <a:r>
              <a:rPr lang="en-US" altLang="en-US" i="1" baseline="30000">
                <a:solidFill>
                  <a:schemeClr val="accent1"/>
                </a:solidFill>
              </a:rPr>
              <a:t>4</a:t>
            </a:r>
            <a:r>
              <a:rPr lang="en-US" altLang="en-US" i="1">
                <a:solidFill>
                  <a:schemeClr val="accent1"/>
                </a:solidFill>
              </a:rPr>
              <a:t> + … + a</a:t>
            </a:r>
            <a:r>
              <a:rPr lang="en-US" altLang="en-US" i="1" baseline="-25000">
                <a:solidFill>
                  <a:schemeClr val="accent1"/>
                </a:solidFill>
              </a:rPr>
              <a:t>n-1</a:t>
            </a:r>
            <a:r>
              <a:rPr lang="en-US" altLang="en-US" i="1">
                <a:solidFill>
                  <a:schemeClr val="accent1"/>
                </a:solidFill>
              </a:rPr>
              <a:t>x</a:t>
            </a:r>
            <a:r>
              <a:rPr lang="en-US" altLang="en-US" i="1" baseline="30000">
                <a:solidFill>
                  <a:schemeClr val="accent1"/>
                </a:solidFill>
              </a:rPr>
              <a:t>n-2  </a:t>
            </a:r>
            <a:r>
              <a:rPr lang="en-US" altLang="en-US" i="1">
                <a:solidFill>
                  <a:schemeClr val="accent1"/>
                </a:solidFill>
              </a:rPr>
              <a:t>)</a:t>
            </a:r>
          </a:p>
        </p:txBody>
      </p:sp>
      <p:sp>
        <p:nvSpPr>
          <p:cNvPr id="264204" name="Text Box 215"/>
          <p:cNvSpPr txBox="1">
            <a:spLocks noChangeArrowheads="1"/>
          </p:cNvSpPr>
          <p:nvPr/>
        </p:nvSpPr>
        <p:spPr bwMode="auto">
          <a:xfrm>
            <a:off x="1870075" y="5341938"/>
            <a:ext cx="2722563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/>
            <a:r>
              <a:rPr lang="en-US" altLang="en-US">
                <a:sym typeface="Symbol" pitchFamily="18" charset="2"/>
              </a:rPr>
              <a:t> </a:t>
            </a: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        =     f</a:t>
            </a:r>
            <a:r>
              <a:rPr lang="en-US" altLang="en-US" i="1" baseline="-25000">
                <a:solidFill>
                  <a:schemeClr val="accent1"/>
                </a:solidFill>
              </a:rPr>
              <a:t>even</a:t>
            </a:r>
            <a:r>
              <a:rPr lang="en-US" altLang="en-US" i="1">
                <a:solidFill>
                  <a:schemeClr val="accent1"/>
                </a:solidFill>
              </a:rPr>
              <a:t>(x</a:t>
            </a:r>
            <a:r>
              <a:rPr lang="en-US" altLang="en-US" i="1" baseline="30000">
                <a:solidFill>
                  <a:schemeClr val="accent1"/>
                </a:solidFill>
              </a:rPr>
              <a:t>2</a:t>
            </a:r>
            <a:r>
              <a:rPr lang="en-US" altLang="en-US" i="1">
                <a:solidFill>
                  <a:schemeClr val="accent1"/>
                </a:solidFill>
              </a:rPr>
              <a:t>)</a:t>
            </a:r>
            <a:endParaRPr lang="en-US" altLang="en-US" i="1" baseline="30000">
              <a:solidFill>
                <a:schemeClr val="accent1"/>
              </a:solidFill>
            </a:endParaRPr>
          </a:p>
        </p:txBody>
      </p:sp>
      <p:sp>
        <p:nvSpPr>
          <p:cNvPr id="264205" name="Text Box 215"/>
          <p:cNvSpPr txBox="1">
            <a:spLocks noChangeArrowheads="1"/>
          </p:cNvSpPr>
          <p:nvPr/>
        </p:nvSpPr>
        <p:spPr bwMode="auto">
          <a:xfrm>
            <a:off x="1870075" y="5738813"/>
            <a:ext cx="2833688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/>
            <a:r>
              <a:rPr lang="en-US" altLang="en-US">
                <a:sym typeface="Symbol" pitchFamily="18" charset="2"/>
              </a:rPr>
              <a:t> </a:t>
            </a: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        + x( f</a:t>
            </a:r>
            <a:r>
              <a:rPr lang="en-US" altLang="en-US" i="1" baseline="-25000">
                <a:solidFill>
                  <a:schemeClr val="accent1"/>
                </a:solidFill>
              </a:rPr>
              <a:t>odd</a:t>
            </a:r>
            <a:r>
              <a:rPr lang="en-US" altLang="en-US" i="1">
                <a:solidFill>
                  <a:schemeClr val="accent1"/>
                </a:solidFill>
              </a:rPr>
              <a:t>(x</a:t>
            </a:r>
            <a:r>
              <a:rPr lang="en-US" altLang="en-US" i="1" baseline="30000">
                <a:solidFill>
                  <a:schemeClr val="accent1"/>
                </a:solidFill>
              </a:rPr>
              <a:t>2</a:t>
            </a:r>
            <a:r>
              <a:rPr lang="en-US" altLang="en-US" i="1">
                <a:solidFill>
                  <a:schemeClr val="accent1"/>
                </a:solidFill>
              </a:rPr>
              <a:t>)</a:t>
            </a:r>
            <a:r>
              <a:rPr lang="en-US" altLang="en-US" i="1" baseline="30000">
                <a:solidFill>
                  <a:schemeClr val="accent1"/>
                </a:solidFill>
              </a:rPr>
              <a:t> </a:t>
            </a:r>
            <a:r>
              <a:rPr lang="en-US" altLang="en-US" i="1">
                <a:solidFill>
                  <a:schemeClr val="accent1"/>
                </a:solidFill>
              </a:rPr>
              <a:t>)</a:t>
            </a:r>
          </a:p>
        </p:txBody>
      </p:sp>
      <p:sp>
        <p:nvSpPr>
          <p:cNvPr id="264206" name="Text Box 215"/>
          <p:cNvSpPr txBox="1">
            <a:spLocks noChangeArrowheads="1"/>
          </p:cNvSpPr>
          <p:nvPr/>
        </p:nvSpPr>
        <p:spPr bwMode="auto">
          <a:xfrm>
            <a:off x="3625850" y="838200"/>
            <a:ext cx="5705475" cy="94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>
              <a:buFontTx/>
              <a:buChar char="•"/>
            </a:pPr>
            <a:r>
              <a:rPr lang="en-US" altLang="en-US">
                <a:sym typeface="Symbol" pitchFamily="18" charset="2"/>
              </a:rPr>
              <a:t> </a:t>
            </a:r>
            <a:r>
              <a:rPr lang="en-US" altLang="en-US"/>
              <a:t>My output: </a:t>
            </a:r>
          </a:p>
          <a:p>
            <a:pPr lvl="1" algn="l" eaLnBrk="1" hangingPunct="1">
              <a:buFontTx/>
              <a:buChar char="•"/>
            </a:pP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f(x) = a</a:t>
            </a:r>
            <a:r>
              <a:rPr lang="en-US" altLang="en-US" i="1" baseline="-25000">
                <a:solidFill>
                  <a:schemeClr val="accent1"/>
                </a:solidFill>
              </a:rPr>
              <a:t>0</a:t>
            </a:r>
            <a:r>
              <a:rPr lang="en-US" altLang="en-US" i="1">
                <a:solidFill>
                  <a:schemeClr val="accent1"/>
                </a:solidFill>
              </a:rPr>
              <a:t>+a</a:t>
            </a:r>
            <a:r>
              <a:rPr lang="en-US" altLang="en-US" i="1" baseline="-25000">
                <a:solidFill>
                  <a:schemeClr val="accent1"/>
                </a:solidFill>
              </a:rPr>
              <a:t>1</a:t>
            </a:r>
            <a:r>
              <a:rPr lang="en-US" altLang="en-US" i="1">
                <a:solidFill>
                  <a:schemeClr val="accent1"/>
                </a:solidFill>
              </a:rPr>
              <a:t>x +a</a:t>
            </a:r>
            <a:r>
              <a:rPr lang="en-US" altLang="en-US" i="1" baseline="-25000">
                <a:solidFill>
                  <a:schemeClr val="accent1"/>
                </a:solidFill>
              </a:rPr>
              <a:t>2</a:t>
            </a:r>
            <a:r>
              <a:rPr lang="en-US" altLang="en-US" i="1">
                <a:solidFill>
                  <a:schemeClr val="accent1"/>
                </a:solidFill>
              </a:rPr>
              <a:t>x</a:t>
            </a:r>
            <a:r>
              <a:rPr lang="en-US" altLang="en-US" i="1" baseline="30000">
                <a:solidFill>
                  <a:schemeClr val="accent1"/>
                </a:solidFill>
              </a:rPr>
              <a:t>2</a:t>
            </a:r>
            <a:r>
              <a:rPr lang="en-US" altLang="en-US" i="1">
                <a:solidFill>
                  <a:schemeClr val="accent1"/>
                </a:solidFill>
              </a:rPr>
              <a:t> + … + a</a:t>
            </a:r>
            <a:r>
              <a:rPr lang="en-US" altLang="en-US" i="1" baseline="-25000">
                <a:solidFill>
                  <a:schemeClr val="accent1"/>
                </a:solidFill>
              </a:rPr>
              <a:t>n-1</a:t>
            </a:r>
            <a:r>
              <a:rPr lang="en-US" altLang="en-US" i="1">
                <a:solidFill>
                  <a:schemeClr val="accent1"/>
                </a:solidFill>
              </a:rPr>
              <a:t>x</a:t>
            </a:r>
            <a:r>
              <a:rPr lang="en-US" altLang="en-US" i="1" baseline="30000">
                <a:solidFill>
                  <a:schemeClr val="accent1"/>
                </a:solidFill>
              </a:rPr>
              <a:t>n-1</a:t>
            </a:r>
          </a:p>
        </p:txBody>
      </p:sp>
      <p:sp>
        <p:nvSpPr>
          <p:cNvPr id="264207" name="Text Box 215"/>
          <p:cNvSpPr txBox="1">
            <a:spLocks noChangeArrowheads="1"/>
          </p:cNvSpPr>
          <p:nvPr/>
        </p:nvSpPr>
        <p:spPr bwMode="auto">
          <a:xfrm>
            <a:off x="152400" y="2057400"/>
            <a:ext cx="4349750" cy="94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>
              <a:buFontTx/>
              <a:buChar char="•"/>
            </a:pPr>
            <a:r>
              <a:rPr lang="en-US" altLang="en-US"/>
              <a:t>1</a:t>
            </a:r>
            <a:r>
              <a:rPr lang="en-US" altLang="en-US" baseline="30000"/>
              <a:t>st</a:t>
            </a:r>
            <a:r>
              <a:rPr lang="en-US" altLang="en-US"/>
              <a:t> friend’s input? </a:t>
            </a:r>
          </a:p>
          <a:p>
            <a:pPr lvl="1" algn="l" eaLnBrk="1" hangingPunct="1">
              <a:buFontTx/>
              <a:buChar char="•"/>
            </a:pP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f</a:t>
            </a:r>
            <a:r>
              <a:rPr lang="en-US" altLang="en-US" i="1" baseline="-25000">
                <a:solidFill>
                  <a:schemeClr val="accent1"/>
                </a:solidFill>
                <a:sym typeface="Symbol" pitchFamily="18" charset="2"/>
              </a:rPr>
              <a:t>even</a:t>
            </a: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: (a</a:t>
            </a:r>
            <a:r>
              <a:rPr lang="en-US" altLang="en-US" i="1" baseline="-25000">
                <a:solidFill>
                  <a:schemeClr val="accent1"/>
                </a:solidFill>
              </a:rPr>
              <a:t>0</a:t>
            </a:r>
            <a:r>
              <a:rPr lang="en-US" altLang="en-US" i="1">
                <a:solidFill>
                  <a:schemeClr val="accent1"/>
                </a:solidFill>
              </a:rPr>
              <a:t>,a</a:t>
            </a:r>
            <a:r>
              <a:rPr lang="en-US" altLang="en-US" i="1" baseline="-25000">
                <a:solidFill>
                  <a:schemeClr val="accent1"/>
                </a:solidFill>
              </a:rPr>
              <a:t>2</a:t>
            </a:r>
            <a:r>
              <a:rPr lang="en-US" altLang="en-US" i="1">
                <a:solidFill>
                  <a:schemeClr val="accent1"/>
                </a:solidFill>
              </a:rPr>
              <a:t>,a</a:t>
            </a:r>
            <a:r>
              <a:rPr lang="en-US" altLang="en-US" i="1" baseline="-25000">
                <a:solidFill>
                  <a:schemeClr val="accent1"/>
                </a:solidFill>
              </a:rPr>
              <a:t>4</a:t>
            </a:r>
            <a:r>
              <a:rPr lang="en-US" altLang="en-US" i="1">
                <a:solidFill>
                  <a:schemeClr val="accent1"/>
                </a:solidFill>
              </a:rPr>
              <a:t>,…,a</a:t>
            </a:r>
            <a:r>
              <a:rPr lang="en-US" altLang="en-US" i="1" baseline="-25000">
                <a:solidFill>
                  <a:schemeClr val="accent1"/>
                </a:solidFill>
              </a:rPr>
              <a:t>n-2</a:t>
            </a:r>
            <a:r>
              <a:rPr lang="en-US" altLang="en-US" i="1">
                <a:solidFill>
                  <a:schemeClr val="accent1"/>
                </a:solidFill>
              </a:rPr>
              <a:t>) </a:t>
            </a:r>
            <a:r>
              <a:rPr lang="en-US" altLang="en-US" sz="1800" i="1">
                <a:solidFill>
                  <a:schemeClr val="accent1"/>
                </a:solidFill>
              </a:rPr>
              <a:t>&amp;</a:t>
            </a:r>
            <a:r>
              <a:rPr lang="en-US" altLang="en-US" i="1">
                <a:solidFill>
                  <a:schemeClr val="accent1"/>
                </a:solidFill>
              </a:rPr>
              <a:t> ?</a:t>
            </a:r>
          </a:p>
        </p:txBody>
      </p:sp>
      <p:sp>
        <p:nvSpPr>
          <p:cNvPr id="264208" name="Text Box 215"/>
          <p:cNvSpPr txBox="1">
            <a:spLocks noChangeArrowheads="1"/>
          </p:cNvSpPr>
          <p:nvPr/>
        </p:nvSpPr>
        <p:spPr bwMode="auto">
          <a:xfrm>
            <a:off x="4572000" y="2025650"/>
            <a:ext cx="4271963" cy="94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>
              <a:buFontTx/>
              <a:buChar char="•"/>
            </a:pPr>
            <a:r>
              <a:rPr lang="en-US" altLang="en-US"/>
              <a:t>2</a:t>
            </a:r>
            <a:r>
              <a:rPr lang="en-US" altLang="en-US" baseline="30000"/>
              <a:t>nd</a:t>
            </a:r>
            <a:r>
              <a:rPr lang="en-US" altLang="en-US"/>
              <a:t> friend’s input? </a:t>
            </a:r>
          </a:p>
          <a:p>
            <a:pPr lvl="1" algn="l" eaLnBrk="1" hangingPunct="1">
              <a:buFontTx/>
              <a:buChar char="•"/>
            </a:pP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f</a:t>
            </a:r>
            <a:r>
              <a:rPr lang="en-US" altLang="en-US" i="1" baseline="-25000">
                <a:solidFill>
                  <a:schemeClr val="accent1"/>
                </a:solidFill>
                <a:sym typeface="Symbol" pitchFamily="18" charset="2"/>
              </a:rPr>
              <a:t>odd</a:t>
            </a: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: (a</a:t>
            </a:r>
            <a:r>
              <a:rPr lang="en-US" altLang="en-US" i="1" baseline="-25000">
                <a:solidFill>
                  <a:schemeClr val="accent1"/>
                </a:solidFill>
              </a:rPr>
              <a:t>1</a:t>
            </a:r>
            <a:r>
              <a:rPr lang="en-US" altLang="en-US" i="1">
                <a:solidFill>
                  <a:schemeClr val="accent1"/>
                </a:solidFill>
              </a:rPr>
              <a:t>,a</a:t>
            </a:r>
            <a:r>
              <a:rPr lang="en-US" altLang="en-US" i="1" baseline="-25000">
                <a:solidFill>
                  <a:schemeClr val="accent1"/>
                </a:solidFill>
              </a:rPr>
              <a:t>3</a:t>
            </a:r>
            <a:r>
              <a:rPr lang="en-US" altLang="en-US" i="1">
                <a:solidFill>
                  <a:schemeClr val="accent1"/>
                </a:solidFill>
              </a:rPr>
              <a:t>,a</a:t>
            </a:r>
            <a:r>
              <a:rPr lang="en-US" altLang="en-US" i="1" baseline="-25000">
                <a:solidFill>
                  <a:schemeClr val="accent1"/>
                </a:solidFill>
              </a:rPr>
              <a:t>5</a:t>
            </a:r>
            <a:r>
              <a:rPr lang="en-US" altLang="en-US" i="1">
                <a:solidFill>
                  <a:schemeClr val="accent1"/>
                </a:solidFill>
              </a:rPr>
              <a:t>,…,a</a:t>
            </a:r>
            <a:r>
              <a:rPr lang="en-US" altLang="en-US" i="1" baseline="-25000">
                <a:solidFill>
                  <a:schemeClr val="accent1"/>
                </a:solidFill>
              </a:rPr>
              <a:t>n-1</a:t>
            </a:r>
            <a:r>
              <a:rPr lang="en-US" altLang="en-US" i="1">
                <a:solidFill>
                  <a:schemeClr val="accent1"/>
                </a:solidFill>
              </a:rPr>
              <a:t>) </a:t>
            </a:r>
            <a:r>
              <a:rPr lang="en-US" altLang="en-US" sz="1800" i="1">
                <a:solidFill>
                  <a:schemeClr val="accent1"/>
                </a:solidFill>
              </a:rPr>
              <a:t>&amp;</a:t>
            </a:r>
            <a:r>
              <a:rPr lang="en-US" altLang="en-US" i="1">
                <a:solidFill>
                  <a:schemeClr val="accent1"/>
                </a:solidFill>
              </a:rPr>
              <a:t> </a:t>
            </a: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?</a:t>
            </a:r>
            <a:endParaRPr lang="en-US" altLang="en-US" i="1">
              <a:solidFill>
                <a:schemeClr val="accent1"/>
              </a:solidFill>
            </a:endParaRPr>
          </a:p>
        </p:txBody>
      </p:sp>
      <p:sp>
        <p:nvSpPr>
          <p:cNvPr id="264209" name="Text Box 215"/>
          <p:cNvSpPr txBox="1">
            <a:spLocks noChangeArrowheads="1"/>
          </p:cNvSpPr>
          <p:nvPr/>
        </p:nvSpPr>
        <p:spPr bwMode="auto">
          <a:xfrm>
            <a:off x="1295400" y="6338888"/>
            <a:ext cx="4856163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/>
            <a:r>
              <a:rPr lang="en-US" altLang="en-US">
                <a:sym typeface="Symbol" pitchFamily="18" charset="2"/>
              </a:rPr>
              <a:t> </a:t>
            </a: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        f(x) =  f</a:t>
            </a:r>
            <a:r>
              <a:rPr lang="en-US" altLang="en-US" i="1" baseline="-25000">
                <a:solidFill>
                  <a:schemeClr val="accent1"/>
                </a:solidFill>
              </a:rPr>
              <a:t>even</a:t>
            </a:r>
            <a:r>
              <a:rPr lang="en-US" altLang="en-US" i="1">
                <a:solidFill>
                  <a:schemeClr val="accent1"/>
                </a:solidFill>
              </a:rPr>
              <a:t>(x</a:t>
            </a:r>
            <a:r>
              <a:rPr lang="en-US" altLang="en-US" i="1" baseline="30000">
                <a:solidFill>
                  <a:schemeClr val="accent1"/>
                </a:solidFill>
              </a:rPr>
              <a:t>2</a:t>
            </a:r>
            <a:r>
              <a:rPr lang="en-US" altLang="en-US" i="1">
                <a:solidFill>
                  <a:schemeClr val="accent1"/>
                </a:solidFill>
              </a:rPr>
              <a:t>) </a:t>
            </a: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+ x  f</a:t>
            </a:r>
            <a:r>
              <a:rPr lang="en-US" altLang="en-US" i="1" baseline="-25000">
                <a:solidFill>
                  <a:schemeClr val="accent1"/>
                </a:solidFill>
              </a:rPr>
              <a:t>odd</a:t>
            </a:r>
            <a:r>
              <a:rPr lang="en-US" altLang="en-US" i="1">
                <a:solidFill>
                  <a:schemeClr val="accent1"/>
                </a:solidFill>
              </a:rPr>
              <a:t>(x</a:t>
            </a:r>
            <a:r>
              <a:rPr lang="en-US" altLang="en-US" i="1" baseline="30000">
                <a:solidFill>
                  <a:schemeClr val="accent1"/>
                </a:solidFill>
              </a:rPr>
              <a:t>2</a:t>
            </a:r>
            <a:r>
              <a:rPr lang="en-US" altLang="en-US" i="1">
                <a:solidFill>
                  <a:schemeClr val="accent1"/>
                </a:solidFill>
              </a:rPr>
              <a:t>) </a:t>
            </a:r>
            <a:endParaRPr lang="en-US" altLang="en-US" i="1" baseline="30000">
              <a:solidFill>
                <a:schemeClr val="accent1"/>
              </a:solidFill>
            </a:endParaRPr>
          </a:p>
        </p:txBody>
      </p:sp>
      <p:sp>
        <p:nvSpPr>
          <p:cNvPr id="2" name="Text Box 215"/>
          <p:cNvSpPr txBox="1">
            <a:spLocks noChangeArrowheads="1"/>
          </p:cNvSpPr>
          <p:nvPr/>
        </p:nvSpPr>
        <p:spPr bwMode="auto">
          <a:xfrm>
            <a:off x="727075" y="2852738"/>
            <a:ext cx="6294438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/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f</a:t>
            </a:r>
            <a:r>
              <a:rPr lang="en-US" altLang="en-US" i="1" baseline="-25000">
                <a:solidFill>
                  <a:schemeClr val="accent1"/>
                </a:solidFill>
                <a:sym typeface="Symbol" pitchFamily="18" charset="2"/>
              </a:rPr>
              <a:t>even</a:t>
            </a: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(z) = a</a:t>
            </a:r>
            <a:r>
              <a:rPr lang="en-US" altLang="en-US" i="1" baseline="-25000">
                <a:solidFill>
                  <a:schemeClr val="accent1"/>
                </a:solidFill>
              </a:rPr>
              <a:t>0</a:t>
            </a:r>
            <a:r>
              <a:rPr lang="en-US" altLang="en-US" i="1">
                <a:solidFill>
                  <a:schemeClr val="accent1"/>
                </a:solidFill>
              </a:rPr>
              <a:t>+a</a:t>
            </a:r>
            <a:r>
              <a:rPr lang="en-US" altLang="en-US" i="1" baseline="-25000">
                <a:solidFill>
                  <a:schemeClr val="accent1"/>
                </a:solidFill>
              </a:rPr>
              <a:t>2</a:t>
            </a:r>
            <a:r>
              <a:rPr lang="en-US" altLang="en-US" i="1">
                <a:solidFill>
                  <a:schemeClr val="accent1"/>
                </a:solidFill>
              </a:rPr>
              <a:t>z+a</a:t>
            </a:r>
            <a:r>
              <a:rPr lang="en-US" altLang="en-US" i="1" baseline="-25000">
                <a:solidFill>
                  <a:schemeClr val="accent1"/>
                </a:solidFill>
              </a:rPr>
              <a:t>4</a:t>
            </a:r>
            <a:r>
              <a:rPr lang="en-US" altLang="en-US" i="1">
                <a:solidFill>
                  <a:schemeClr val="accent1"/>
                </a:solidFill>
              </a:rPr>
              <a:t>z</a:t>
            </a:r>
            <a:r>
              <a:rPr lang="en-US" altLang="en-US" i="1" baseline="30000">
                <a:solidFill>
                  <a:schemeClr val="accent1"/>
                </a:solidFill>
              </a:rPr>
              <a:t>2</a:t>
            </a:r>
            <a:r>
              <a:rPr lang="en-US" altLang="en-US" i="1">
                <a:solidFill>
                  <a:schemeClr val="accent1"/>
                </a:solidFill>
              </a:rPr>
              <a:t>+a</a:t>
            </a:r>
            <a:r>
              <a:rPr lang="en-US" altLang="en-US" i="1" baseline="-25000">
                <a:solidFill>
                  <a:schemeClr val="accent1"/>
                </a:solidFill>
              </a:rPr>
              <a:t>6</a:t>
            </a:r>
            <a:r>
              <a:rPr lang="en-US" altLang="en-US" i="1">
                <a:solidFill>
                  <a:schemeClr val="accent1"/>
                </a:solidFill>
              </a:rPr>
              <a:t>z</a:t>
            </a:r>
            <a:r>
              <a:rPr lang="en-US" altLang="en-US" i="1" baseline="30000">
                <a:solidFill>
                  <a:schemeClr val="accent1"/>
                </a:solidFill>
              </a:rPr>
              <a:t>3</a:t>
            </a:r>
            <a:r>
              <a:rPr lang="en-US" altLang="en-US" i="1">
                <a:solidFill>
                  <a:schemeClr val="accent1"/>
                </a:solidFill>
              </a:rPr>
              <a:t>+ … + a</a:t>
            </a:r>
            <a:r>
              <a:rPr lang="en-US" altLang="en-US" i="1" baseline="-25000">
                <a:solidFill>
                  <a:schemeClr val="accent1"/>
                </a:solidFill>
              </a:rPr>
              <a:t>n-2</a:t>
            </a:r>
            <a:r>
              <a:rPr lang="en-US" altLang="en-US" i="1">
                <a:solidFill>
                  <a:schemeClr val="accent1"/>
                </a:solidFill>
              </a:rPr>
              <a:t>z</a:t>
            </a:r>
            <a:r>
              <a:rPr lang="en-US" altLang="en-US" i="1" baseline="30000">
                <a:solidFill>
                  <a:schemeClr val="accent1"/>
                </a:solidFill>
              </a:rPr>
              <a:t>n/2-1</a:t>
            </a:r>
          </a:p>
        </p:txBody>
      </p:sp>
      <p:sp>
        <p:nvSpPr>
          <p:cNvPr id="130064" name="Text Box 215"/>
          <p:cNvSpPr txBox="1">
            <a:spLocks noChangeArrowheads="1"/>
          </p:cNvSpPr>
          <p:nvPr/>
        </p:nvSpPr>
        <p:spPr bwMode="auto">
          <a:xfrm>
            <a:off x="7785100" y="17463"/>
            <a:ext cx="1358900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000">
                <a:solidFill>
                  <a:schemeClr val="tx2"/>
                </a:solidFill>
                <a:sym typeface="Symbol" pitchFamily="18" charset="2"/>
              </a:rPr>
              <a:t>FFT</a:t>
            </a:r>
          </a:p>
          <a:p>
            <a:pPr eaLnBrk="1" hangingPunct="1"/>
            <a:r>
              <a:rPr lang="en-US" altLang="en-US" sz="2000">
                <a:solidFill>
                  <a:schemeClr val="tx2"/>
                </a:solidFill>
                <a:sym typeface="Symbol" pitchFamily="18" charset="2"/>
              </a:rPr>
              <a:t>nlogn Time</a:t>
            </a:r>
            <a:endParaRPr lang="en-US" altLang="en-US" sz="2000">
              <a:sym typeface="Symbol" pitchFamily="18" charset="2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41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6419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641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42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6420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26420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420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6420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6420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420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26420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6420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 nodeType="clickPar">
                      <p:stCondLst>
                        <p:cond delay="indefinite"/>
                      </p:stCondLst>
                      <p:childTnLst>
                        <p:par>
                          <p:cTn id="2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420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26420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26420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420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26420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26420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 nodeType="clickPar">
                      <p:stCondLst>
                        <p:cond delay="indefinite"/>
                      </p:stCondLst>
                      <p:childTnLst>
                        <p:par>
                          <p:cTn id="3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7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 nodeType="clickPar">
                      <p:stCondLst>
                        <p:cond delay="indefinite"/>
                      </p:stCondLst>
                      <p:childTnLst>
                        <p:par>
                          <p:cTn id="4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3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41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26419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2641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 nodeType="clickPar">
                      <p:stCondLst>
                        <p:cond delay="indefinite"/>
                      </p:stCondLst>
                      <p:childTnLst>
                        <p:par>
                          <p:cTn id="4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9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42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26420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2642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42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26420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2642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 nodeType="clickPar">
                      <p:stCondLst>
                        <p:cond delay="indefinite"/>
                      </p:stCondLst>
                      <p:childTnLst>
                        <p:par>
                          <p:cTn id="5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9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42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26420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2642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3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42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5" dur="500" fill="hold"/>
                                        <p:tgtEl>
                                          <p:spTgt spid="26420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6" dur="500" fill="hold"/>
                                        <p:tgtEl>
                                          <p:spTgt spid="2642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 nodeType="clickPar">
                      <p:stCondLst>
                        <p:cond delay="indefinite"/>
                      </p:stCondLst>
                      <p:childTnLst>
                        <p:par>
                          <p:cTn id="6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9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42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500" fill="hold"/>
                                        <p:tgtEl>
                                          <p:spTgt spid="26420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2" dur="500" fill="hold"/>
                                        <p:tgtEl>
                                          <p:spTgt spid="2642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3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42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5" dur="500" fill="hold"/>
                                        <p:tgtEl>
                                          <p:spTgt spid="26420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6" dur="500" fill="hold"/>
                                        <p:tgtEl>
                                          <p:spTgt spid="26420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" fill="hold" nodeType="clickPar">
                      <p:stCondLst>
                        <p:cond delay="indefinite"/>
                      </p:stCondLst>
                      <p:childTnLst>
                        <p:par>
                          <p:cTn id="7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9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42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1" dur="500" fill="hold"/>
                                        <p:tgtEl>
                                          <p:spTgt spid="26420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2" dur="500" fill="hold"/>
                                        <p:tgtEl>
                                          <p:spTgt spid="26420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64195" grpId="0"/>
      <p:bldP spid="264197" grpId="0"/>
      <p:bldP spid="264200" grpId="0"/>
      <p:bldP spid="264201" grpId="0"/>
      <p:bldP spid="264202" grpId="0"/>
      <p:bldP spid="264203" grpId="0"/>
      <p:bldP spid="264204" grpId="0"/>
      <p:bldP spid="264205" grpId="0"/>
      <p:bldP spid="264206" grpId="0"/>
      <p:bldP spid="264209" grpId="0"/>
      <p:bldP spid="2" grpId="0"/>
    </p:bldLst>
  </p:timing>
</p:sld>
</file>

<file path=ppt/slides/slide1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1074" name="Rectangle 3"/>
          <p:cNvSpPr>
            <a:spLocks noChangeArrowheads="1"/>
          </p:cNvSpPr>
          <p:nvPr/>
        </p:nvSpPr>
        <p:spPr bwMode="auto">
          <a:xfrm>
            <a:off x="381000" y="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4400">
                <a:solidFill>
                  <a:schemeClr val="tx2"/>
                </a:solidFill>
              </a:rPr>
              <a:t>Fast Fourier Transformation</a:t>
            </a:r>
          </a:p>
        </p:txBody>
      </p:sp>
      <p:sp>
        <p:nvSpPr>
          <p:cNvPr id="131075" name="Text Box 215"/>
          <p:cNvSpPr txBox="1">
            <a:spLocks noChangeArrowheads="1"/>
          </p:cNvSpPr>
          <p:nvPr/>
        </p:nvSpPr>
        <p:spPr bwMode="auto">
          <a:xfrm>
            <a:off x="130175" y="958850"/>
            <a:ext cx="3606800" cy="9540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>
              <a:buFontTx/>
              <a:buChar char="•"/>
            </a:pPr>
            <a:r>
              <a:rPr lang="en-US" altLang="en-US"/>
              <a:t>My input: </a:t>
            </a:r>
            <a:r>
              <a:rPr lang="en-US" altLang="en-US" sz="2000"/>
              <a:t>(start with one x)</a:t>
            </a:r>
            <a:endParaRPr lang="en-US" altLang="en-US"/>
          </a:p>
          <a:p>
            <a:pPr lvl="1" algn="l" eaLnBrk="1" hangingPunct="1">
              <a:buFontTx/>
              <a:buChar char="•"/>
            </a:pP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(a</a:t>
            </a:r>
            <a:r>
              <a:rPr lang="en-US" altLang="en-US" i="1" baseline="-25000">
                <a:solidFill>
                  <a:schemeClr val="accent1"/>
                </a:solidFill>
              </a:rPr>
              <a:t>0</a:t>
            </a:r>
            <a:r>
              <a:rPr lang="en-US" altLang="en-US" i="1">
                <a:solidFill>
                  <a:schemeClr val="accent1"/>
                </a:solidFill>
              </a:rPr>
              <a:t>,a</a:t>
            </a:r>
            <a:r>
              <a:rPr lang="en-US" altLang="en-US" i="1" baseline="-25000">
                <a:solidFill>
                  <a:schemeClr val="accent1"/>
                </a:solidFill>
              </a:rPr>
              <a:t>1</a:t>
            </a:r>
            <a:r>
              <a:rPr lang="en-US" altLang="en-US" i="1">
                <a:solidFill>
                  <a:schemeClr val="accent1"/>
                </a:solidFill>
              </a:rPr>
              <a:t>,a</a:t>
            </a:r>
            <a:r>
              <a:rPr lang="en-US" altLang="en-US" i="1" baseline="-25000">
                <a:solidFill>
                  <a:schemeClr val="accent1"/>
                </a:solidFill>
              </a:rPr>
              <a:t>2</a:t>
            </a:r>
            <a:r>
              <a:rPr lang="en-US" altLang="en-US" i="1">
                <a:solidFill>
                  <a:schemeClr val="accent1"/>
                </a:solidFill>
              </a:rPr>
              <a:t>,…,a</a:t>
            </a:r>
            <a:r>
              <a:rPr lang="en-US" altLang="en-US" i="1" baseline="-25000">
                <a:solidFill>
                  <a:schemeClr val="accent1"/>
                </a:solidFill>
              </a:rPr>
              <a:t>n-1</a:t>
            </a:r>
            <a:r>
              <a:rPr lang="en-US" altLang="en-US" i="1">
                <a:solidFill>
                  <a:schemeClr val="accent1"/>
                </a:solidFill>
              </a:rPr>
              <a:t>) </a:t>
            </a:r>
            <a:r>
              <a:rPr lang="en-US" altLang="en-US" sz="1800" i="1">
                <a:solidFill>
                  <a:schemeClr val="accent1"/>
                </a:solidFill>
              </a:rPr>
              <a:t>&amp;</a:t>
            </a:r>
            <a:r>
              <a:rPr lang="en-US" altLang="en-US" i="1">
                <a:solidFill>
                  <a:schemeClr val="accent1"/>
                </a:solidFill>
              </a:rPr>
              <a:t> x</a:t>
            </a:r>
          </a:p>
        </p:txBody>
      </p:sp>
      <p:sp>
        <p:nvSpPr>
          <p:cNvPr id="131076" name="Text Box 215"/>
          <p:cNvSpPr txBox="1">
            <a:spLocks noChangeArrowheads="1"/>
          </p:cNvSpPr>
          <p:nvPr/>
        </p:nvSpPr>
        <p:spPr bwMode="auto">
          <a:xfrm>
            <a:off x="3625850" y="838200"/>
            <a:ext cx="5705475" cy="94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>
              <a:buFontTx/>
              <a:buChar char="•"/>
            </a:pPr>
            <a:r>
              <a:rPr lang="en-US" altLang="en-US">
                <a:sym typeface="Symbol" pitchFamily="18" charset="2"/>
              </a:rPr>
              <a:t> </a:t>
            </a:r>
            <a:r>
              <a:rPr lang="en-US" altLang="en-US"/>
              <a:t>My output: </a:t>
            </a:r>
          </a:p>
          <a:p>
            <a:pPr lvl="1" algn="l" eaLnBrk="1" hangingPunct="1">
              <a:buFontTx/>
              <a:buChar char="•"/>
            </a:pP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f(x) = a</a:t>
            </a:r>
            <a:r>
              <a:rPr lang="en-US" altLang="en-US" i="1" baseline="-25000">
                <a:solidFill>
                  <a:schemeClr val="accent1"/>
                </a:solidFill>
              </a:rPr>
              <a:t>0</a:t>
            </a:r>
            <a:r>
              <a:rPr lang="en-US" altLang="en-US" i="1">
                <a:solidFill>
                  <a:schemeClr val="accent1"/>
                </a:solidFill>
              </a:rPr>
              <a:t>+a</a:t>
            </a:r>
            <a:r>
              <a:rPr lang="en-US" altLang="en-US" i="1" baseline="-25000">
                <a:solidFill>
                  <a:schemeClr val="accent1"/>
                </a:solidFill>
              </a:rPr>
              <a:t>1</a:t>
            </a:r>
            <a:r>
              <a:rPr lang="en-US" altLang="en-US" i="1">
                <a:solidFill>
                  <a:schemeClr val="accent1"/>
                </a:solidFill>
              </a:rPr>
              <a:t>x +a</a:t>
            </a:r>
            <a:r>
              <a:rPr lang="en-US" altLang="en-US" i="1" baseline="-25000">
                <a:solidFill>
                  <a:schemeClr val="accent1"/>
                </a:solidFill>
              </a:rPr>
              <a:t>2</a:t>
            </a:r>
            <a:r>
              <a:rPr lang="en-US" altLang="en-US" i="1">
                <a:solidFill>
                  <a:schemeClr val="accent1"/>
                </a:solidFill>
              </a:rPr>
              <a:t>x</a:t>
            </a:r>
            <a:r>
              <a:rPr lang="en-US" altLang="en-US" i="1" baseline="30000">
                <a:solidFill>
                  <a:schemeClr val="accent1"/>
                </a:solidFill>
              </a:rPr>
              <a:t>2</a:t>
            </a:r>
            <a:r>
              <a:rPr lang="en-US" altLang="en-US" i="1">
                <a:solidFill>
                  <a:schemeClr val="accent1"/>
                </a:solidFill>
              </a:rPr>
              <a:t> + … + a</a:t>
            </a:r>
            <a:r>
              <a:rPr lang="en-US" altLang="en-US" i="1" baseline="-25000">
                <a:solidFill>
                  <a:schemeClr val="accent1"/>
                </a:solidFill>
              </a:rPr>
              <a:t>n-1</a:t>
            </a:r>
            <a:r>
              <a:rPr lang="en-US" altLang="en-US" i="1">
                <a:solidFill>
                  <a:schemeClr val="accent1"/>
                </a:solidFill>
              </a:rPr>
              <a:t>x</a:t>
            </a:r>
            <a:r>
              <a:rPr lang="en-US" altLang="en-US" i="1" baseline="30000">
                <a:solidFill>
                  <a:schemeClr val="accent1"/>
                </a:solidFill>
              </a:rPr>
              <a:t>n-1</a:t>
            </a:r>
          </a:p>
        </p:txBody>
      </p:sp>
      <p:sp>
        <p:nvSpPr>
          <p:cNvPr id="266252" name="Text Box 215"/>
          <p:cNvSpPr txBox="1">
            <a:spLocks noChangeArrowheads="1"/>
          </p:cNvSpPr>
          <p:nvPr/>
        </p:nvSpPr>
        <p:spPr bwMode="auto">
          <a:xfrm>
            <a:off x="152400" y="2057400"/>
            <a:ext cx="4449763" cy="94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>
              <a:buFontTx/>
              <a:buChar char="•"/>
            </a:pPr>
            <a:r>
              <a:rPr lang="en-US" altLang="en-US"/>
              <a:t>1</a:t>
            </a:r>
            <a:r>
              <a:rPr lang="en-US" altLang="en-US" baseline="30000"/>
              <a:t>st</a:t>
            </a:r>
            <a:r>
              <a:rPr lang="en-US" altLang="en-US"/>
              <a:t> friend’s input? </a:t>
            </a:r>
          </a:p>
          <a:p>
            <a:pPr lvl="1" algn="l" eaLnBrk="1" hangingPunct="1">
              <a:buFontTx/>
              <a:buChar char="•"/>
            </a:pP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f</a:t>
            </a:r>
            <a:r>
              <a:rPr lang="en-US" altLang="en-US" i="1" baseline="-25000">
                <a:solidFill>
                  <a:schemeClr val="accent1"/>
                </a:solidFill>
                <a:sym typeface="Symbol" pitchFamily="18" charset="2"/>
              </a:rPr>
              <a:t>even</a:t>
            </a: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: (a</a:t>
            </a:r>
            <a:r>
              <a:rPr lang="en-US" altLang="en-US" i="1" baseline="-25000">
                <a:solidFill>
                  <a:schemeClr val="accent1"/>
                </a:solidFill>
              </a:rPr>
              <a:t>0</a:t>
            </a:r>
            <a:r>
              <a:rPr lang="en-US" altLang="en-US" i="1">
                <a:solidFill>
                  <a:schemeClr val="accent1"/>
                </a:solidFill>
              </a:rPr>
              <a:t>,a</a:t>
            </a:r>
            <a:r>
              <a:rPr lang="en-US" altLang="en-US" i="1" baseline="-25000">
                <a:solidFill>
                  <a:schemeClr val="accent1"/>
                </a:solidFill>
              </a:rPr>
              <a:t>2</a:t>
            </a:r>
            <a:r>
              <a:rPr lang="en-US" altLang="en-US" i="1">
                <a:solidFill>
                  <a:schemeClr val="accent1"/>
                </a:solidFill>
              </a:rPr>
              <a:t>,a</a:t>
            </a:r>
            <a:r>
              <a:rPr lang="en-US" altLang="en-US" i="1" baseline="-25000">
                <a:solidFill>
                  <a:schemeClr val="accent1"/>
                </a:solidFill>
              </a:rPr>
              <a:t>4</a:t>
            </a:r>
            <a:r>
              <a:rPr lang="en-US" altLang="en-US" i="1">
                <a:solidFill>
                  <a:schemeClr val="accent1"/>
                </a:solidFill>
              </a:rPr>
              <a:t>,…,a</a:t>
            </a:r>
            <a:r>
              <a:rPr lang="en-US" altLang="en-US" i="1" baseline="-25000">
                <a:solidFill>
                  <a:schemeClr val="accent1"/>
                </a:solidFill>
              </a:rPr>
              <a:t>n-2</a:t>
            </a:r>
            <a:r>
              <a:rPr lang="en-US" altLang="en-US" i="1">
                <a:solidFill>
                  <a:schemeClr val="accent1"/>
                </a:solidFill>
              </a:rPr>
              <a:t>) </a:t>
            </a:r>
            <a:r>
              <a:rPr lang="en-US" altLang="en-US" sz="1800" i="1">
                <a:solidFill>
                  <a:schemeClr val="accent1"/>
                </a:solidFill>
              </a:rPr>
              <a:t>&amp;</a:t>
            </a:r>
            <a:r>
              <a:rPr lang="en-US" altLang="en-US" i="1">
                <a:solidFill>
                  <a:schemeClr val="accent1"/>
                </a:solidFill>
              </a:rPr>
              <a:t> x</a:t>
            </a:r>
            <a:r>
              <a:rPr lang="en-US" altLang="en-US" i="1" baseline="30000">
                <a:solidFill>
                  <a:schemeClr val="accent1"/>
                </a:solidFill>
              </a:rPr>
              <a:t>2</a:t>
            </a:r>
          </a:p>
        </p:txBody>
      </p:sp>
      <p:sp>
        <p:nvSpPr>
          <p:cNvPr id="266253" name="Text Box 215"/>
          <p:cNvSpPr txBox="1">
            <a:spLocks noChangeArrowheads="1"/>
          </p:cNvSpPr>
          <p:nvPr/>
        </p:nvSpPr>
        <p:spPr bwMode="auto">
          <a:xfrm>
            <a:off x="4572000" y="2025650"/>
            <a:ext cx="4371975" cy="94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>
              <a:buFontTx/>
              <a:buChar char="•"/>
            </a:pPr>
            <a:r>
              <a:rPr lang="en-US" altLang="en-US"/>
              <a:t>2</a:t>
            </a:r>
            <a:r>
              <a:rPr lang="en-US" altLang="en-US" baseline="30000"/>
              <a:t>nd</a:t>
            </a:r>
            <a:r>
              <a:rPr lang="en-US" altLang="en-US"/>
              <a:t> friend’s input? </a:t>
            </a:r>
          </a:p>
          <a:p>
            <a:pPr lvl="1" algn="l" eaLnBrk="1" hangingPunct="1">
              <a:buFontTx/>
              <a:buChar char="•"/>
            </a:pP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f</a:t>
            </a:r>
            <a:r>
              <a:rPr lang="en-US" altLang="en-US" i="1" baseline="-25000">
                <a:solidFill>
                  <a:schemeClr val="accent1"/>
                </a:solidFill>
                <a:sym typeface="Symbol" pitchFamily="18" charset="2"/>
              </a:rPr>
              <a:t>odd</a:t>
            </a: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: (a</a:t>
            </a:r>
            <a:r>
              <a:rPr lang="en-US" altLang="en-US" i="1" baseline="-25000">
                <a:solidFill>
                  <a:schemeClr val="accent1"/>
                </a:solidFill>
              </a:rPr>
              <a:t>1</a:t>
            </a:r>
            <a:r>
              <a:rPr lang="en-US" altLang="en-US" i="1">
                <a:solidFill>
                  <a:schemeClr val="accent1"/>
                </a:solidFill>
              </a:rPr>
              <a:t>,a</a:t>
            </a:r>
            <a:r>
              <a:rPr lang="en-US" altLang="en-US" i="1" baseline="-25000">
                <a:solidFill>
                  <a:schemeClr val="accent1"/>
                </a:solidFill>
              </a:rPr>
              <a:t>3</a:t>
            </a:r>
            <a:r>
              <a:rPr lang="en-US" altLang="en-US" i="1">
                <a:solidFill>
                  <a:schemeClr val="accent1"/>
                </a:solidFill>
              </a:rPr>
              <a:t>,a</a:t>
            </a:r>
            <a:r>
              <a:rPr lang="en-US" altLang="en-US" i="1" baseline="-25000">
                <a:solidFill>
                  <a:schemeClr val="accent1"/>
                </a:solidFill>
              </a:rPr>
              <a:t>5</a:t>
            </a:r>
            <a:r>
              <a:rPr lang="en-US" altLang="en-US" i="1">
                <a:solidFill>
                  <a:schemeClr val="accent1"/>
                </a:solidFill>
              </a:rPr>
              <a:t>,…,a</a:t>
            </a:r>
            <a:r>
              <a:rPr lang="en-US" altLang="en-US" i="1" baseline="-25000">
                <a:solidFill>
                  <a:schemeClr val="accent1"/>
                </a:solidFill>
              </a:rPr>
              <a:t>n-1</a:t>
            </a:r>
            <a:r>
              <a:rPr lang="en-US" altLang="en-US" i="1">
                <a:solidFill>
                  <a:schemeClr val="accent1"/>
                </a:solidFill>
              </a:rPr>
              <a:t>) </a:t>
            </a:r>
            <a:r>
              <a:rPr lang="en-US" altLang="en-US" sz="1800" i="1">
                <a:solidFill>
                  <a:schemeClr val="accent1"/>
                </a:solidFill>
              </a:rPr>
              <a:t>&amp;</a:t>
            </a:r>
            <a:r>
              <a:rPr lang="en-US" altLang="en-US" i="1">
                <a:solidFill>
                  <a:schemeClr val="accent1"/>
                </a:solidFill>
              </a:rPr>
              <a:t> x</a:t>
            </a:r>
            <a:r>
              <a:rPr lang="en-US" altLang="en-US" i="1" baseline="30000">
                <a:solidFill>
                  <a:schemeClr val="accent1"/>
                </a:solidFill>
              </a:rPr>
              <a:t>2</a:t>
            </a:r>
          </a:p>
        </p:txBody>
      </p:sp>
      <p:sp>
        <p:nvSpPr>
          <p:cNvPr id="266254" name="Text Box 215"/>
          <p:cNvSpPr txBox="1">
            <a:spLocks noChangeArrowheads="1"/>
          </p:cNvSpPr>
          <p:nvPr/>
        </p:nvSpPr>
        <p:spPr bwMode="auto">
          <a:xfrm>
            <a:off x="163513" y="3200400"/>
            <a:ext cx="3114675" cy="94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>
              <a:buFontTx/>
              <a:buChar char="•"/>
            </a:pPr>
            <a:r>
              <a:rPr lang="en-US" altLang="en-US">
                <a:sym typeface="Symbol" pitchFamily="18" charset="2"/>
              </a:rPr>
              <a:t>1</a:t>
            </a:r>
            <a:r>
              <a:rPr lang="en-US" altLang="en-US" baseline="30000">
                <a:sym typeface="Symbol" pitchFamily="18" charset="2"/>
              </a:rPr>
              <a:t>st</a:t>
            </a:r>
            <a:r>
              <a:rPr lang="en-US" altLang="en-US">
                <a:sym typeface="Symbol" pitchFamily="18" charset="2"/>
              </a:rPr>
              <a:t> friend’s output:</a:t>
            </a: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  </a:t>
            </a:r>
          </a:p>
          <a:p>
            <a:pPr lvl="1" algn="l" eaLnBrk="1" hangingPunct="1">
              <a:buFontTx/>
              <a:buChar char="•"/>
            </a:pP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y</a:t>
            </a:r>
            <a:r>
              <a:rPr lang="en-US" altLang="en-US" i="1" baseline="-25000">
                <a:solidFill>
                  <a:schemeClr val="accent1"/>
                </a:solidFill>
                <a:sym typeface="Symbol" pitchFamily="18" charset="2"/>
              </a:rPr>
              <a:t>even</a:t>
            </a: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 = f</a:t>
            </a:r>
            <a:r>
              <a:rPr lang="en-US" altLang="en-US" i="1" baseline="-25000">
                <a:solidFill>
                  <a:schemeClr val="accent1"/>
                </a:solidFill>
              </a:rPr>
              <a:t>even</a:t>
            </a:r>
            <a:r>
              <a:rPr lang="en-US" altLang="en-US" i="1">
                <a:solidFill>
                  <a:schemeClr val="accent1"/>
                </a:solidFill>
              </a:rPr>
              <a:t>(x</a:t>
            </a:r>
            <a:r>
              <a:rPr lang="en-US" altLang="en-US" i="1" baseline="30000">
                <a:solidFill>
                  <a:schemeClr val="accent1"/>
                </a:solidFill>
              </a:rPr>
              <a:t>2</a:t>
            </a:r>
            <a:r>
              <a:rPr lang="en-US" altLang="en-US" i="1">
                <a:solidFill>
                  <a:schemeClr val="accent1"/>
                </a:solidFill>
              </a:rPr>
              <a:t>)</a:t>
            </a:r>
            <a:endParaRPr lang="en-US" altLang="en-US" i="1" baseline="30000">
              <a:solidFill>
                <a:schemeClr val="accent1"/>
              </a:solidFill>
            </a:endParaRPr>
          </a:p>
        </p:txBody>
      </p:sp>
      <p:sp>
        <p:nvSpPr>
          <p:cNvPr id="266256" name="Text Box 215"/>
          <p:cNvSpPr txBox="1">
            <a:spLocks noChangeArrowheads="1"/>
          </p:cNvSpPr>
          <p:nvPr/>
        </p:nvSpPr>
        <p:spPr bwMode="auto">
          <a:xfrm>
            <a:off x="4581525" y="3124200"/>
            <a:ext cx="3138488" cy="94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>
              <a:buFontTx/>
              <a:buChar char="•"/>
            </a:pPr>
            <a:r>
              <a:rPr lang="en-US" altLang="en-US" baseline="30000">
                <a:sym typeface="Symbol" pitchFamily="18" charset="2"/>
              </a:rPr>
              <a:t>2nd</a:t>
            </a:r>
            <a:r>
              <a:rPr lang="en-US" altLang="en-US">
                <a:sym typeface="Symbol" pitchFamily="18" charset="2"/>
              </a:rPr>
              <a:t> friend’s output:</a:t>
            </a: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  </a:t>
            </a:r>
          </a:p>
          <a:p>
            <a:pPr lvl="1" algn="l" eaLnBrk="1" hangingPunct="1">
              <a:buFontTx/>
              <a:buChar char="•"/>
            </a:pP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y</a:t>
            </a:r>
            <a:r>
              <a:rPr lang="en-US" altLang="en-US" i="1" baseline="-25000">
                <a:solidFill>
                  <a:schemeClr val="accent1"/>
                </a:solidFill>
                <a:sym typeface="Symbol" pitchFamily="18" charset="2"/>
              </a:rPr>
              <a:t>odd</a:t>
            </a: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 = f</a:t>
            </a:r>
            <a:r>
              <a:rPr lang="en-US" altLang="en-US" i="1" baseline="-25000">
                <a:solidFill>
                  <a:schemeClr val="accent1"/>
                </a:solidFill>
              </a:rPr>
              <a:t>odd</a:t>
            </a:r>
            <a:r>
              <a:rPr lang="en-US" altLang="en-US" i="1">
                <a:solidFill>
                  <a:schemeClr val="accent1"/>
                </a:solidFill>
              </a:rPr>
              <a:t>(x</a:t>
            </a:r>
            <a:r>
              <a:rPr lang="en-US" altLang="en-US" i="1" baseline="30000">
                <a:solidFill>
                  <a:schemeClr val="accent1"/>
                </a:solidFill>
              </a:rPr>
              <a:t>2</a:t>
            </a:r>
            <a:r>
              <a:rPr lang="en-US" altLang="en-US" i="1">
                <a:solidFill>
                  <a:schemeClr val="accent1"/>
                </a:solidFill>
              </a:rPr>
              <a:t>)</a:t>
            </a:r>
            <a:endParaRPr lang="en-US" altLang="en-US" i="1" baseline="30000">
              <a:solidFill>
                <a:schemeClr val="accent1"/>
              </a:solidFill>
            </a:endParaRPr>
          </a:p>
        </p:txBody>
      </p:sp>
      <p:sp>
        <p:nvSpPr>
          <p:cNvPr id="266257" name="Text Box 215"/>
          <p:cNvSpPr txBox="1">
            <a:spLocks noChangeArrowheads="1"/>
          </p:cNvSpPr>
          <p:nvPr/>
        </p:nvSpPr>
        <p:spPr bwMode="auto">
          <a:xfrm>
            <a:off x="1295400" y="6338888"/>
            <a:ext cx="4856163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/>
            <a:r>
              <a:rPr lang="en-US" altLang="en-US">
                <a:sym typeface="Symbol" pitchFamily="18" charset="2"/>
              </a:rPr>
              <a:t> </a:t>
            </a: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        f(x) =  f</a:t>
            </a:r>
            <a:r>
              <a:rPr lang="en-US" altLang="en-US" i="1" baseline="-25000">
                <a:solidFill>
                  <a:schemeClr val="accent1"/>
                </a:solidFill>
              </a:rPr>
              <a:t>even</a:t>
            </a:r>
            <a:r>
              <a:rPr lang="en-US" altLang="en-US" i="1">
                <a:solidFill>
                  <a:schemeClr val="accent1"/>
                </a:solidFill>
              </a:rPr>
              <a:t>(x</a:t>
            </a:r>
            <a:r>
              <a:rPr lang="en-US" altLang="en-US" i="1" baseline="30000">
                <a:solidFill>
                  <a:schemeClr val="accent1"/>
                </a:solidFill>
              </a:rPr>
              <a:t>2</a:t>
            </a:r>
            <a:r>
              <a:rPr lang="en-US" altLang="en-US" i="1">
                <a:solidFill>
                  <a:schemeClr val="accent1"/>
                </a:solidFill>
              </a:rPr>
              <a:t>) </a:t>
            </a: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+ x  f</a:t>
            </a:r>
            <a:r>
              <a:rPr lang="en-US" altLang="en-US" i="1" baseline="-25000">
                <a:solidFill>
                  <a:schemeClr val="accent1"/>
                </a:solidFill>
              </a:rPr>
              <a:t>odd</a:t>
            </a:r>
            <a:r>
              <a:rPr lang="en-US" altLang="en-US" i="1">
                <a:solidFill>
                  <a:schemeClr val="accent1"/>
                </a:solidFill>
              </a:rPr>
              <a:t>(x</a:t>
            </a:r>
            <a:r>
              <a:rPr lang="en-US" altLang="en-US" i="1" baseline="30000">
                <a:solidFill>
                  <a:schemeClr val="accent1"/>
                </a:solidFill>
              </a:rPr>
              <a:t>2</a:t>
            </a:r>
            <a:r>
              <a:rPr lang="en-US" altLang="en-US" i="1">
                <a:solidFill>
                  <a:schemeClr val="accent1"/>
                </a:solidFill>
              </a:rPr>
              <a:t>) </a:t>
            </a:r>
            <a:endParaRPr lang="en-US" altLang="en-US" i="1" baseline="30000">
              <a:solidFill>
                <a:schemeClr val="accent1"/>
              </a:solidFill>
            </a:endParaRPr>
          </a:p>
        </p:txBody>
      </p:sp>
      <p:sp>
        <p:nvSpPr>
          <p:cNvPr id="266258" name="Text Box 215"/>
          <p:cNvSpPr txBox="1">
            <a:spLocks noChangeArrowheads="1"/>
          </p:cNvSpPr>
          <p:nvPr/>
        </p:nvSpPr>
        <p:spPr bwMode="auto">
          <a:xfrm>
            <a:off x="2030413" y="4343400"/>
            <a:ext cx="5481637" cy="265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>
              <a:buFontTx/>
              <a:buChar char="•"/>
            </a:pPr>
            <a:r>
              <a:rPr lang="en-US" altLang="en-US">
                <a:sym typeface="Symbol" pitchFamily="18" charset="2"/>
              </a:rPr>
              <a:t> </a:t>
            </a:r>
            <a:r>
              <a:rPr lang="en-US" altLang="en-US"/>
              <a:t>My output: </a:t>
            </a:r>
          </a:p>
          <a:p>
            <a:pPr lvl="1" algn="l" eaLnBrk="1" hangingPunct="1">
              <a:buFontTx/>
              <a:buChar char="•"/>
            </a:pP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f(x) = y</a:t>
            </a:r>
            <a:r>
              <a:rPr lang="en-US" altLang="en-US" i="1" baseline="-25000">
                <a:solidFill>
                  <a:schemeClr val="accent1"/>
                </a:solidFill>
                <a:sym typeface="Symbol" pitchFamily="18" charset="2"/>
              </a:rPr>
              <a:t>even</a:t>
            </a: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 + x y</a:t>
            </a:r>
            <a:r>
              <a:rPr lang="en-US" altLang="en-US" i="1" baseline="-25000">
                <a:solidFill>
                  <a:schemeClr val="accent1"/>
                </a:solidFill>
                <a:sym typeface="Symbol" pitchFamily="18" charset="2"/>
              </a:rPr>
              <a:t>odd</a:t>
            </a:r>
          </a:p>
          <a:p>
            <a:pPr algn="l" eaLnBrk="1" hangingPunct="1">
              <a:buFontTx/>
              <a:buChar char="•"/>
            </a:pPr>
            <a:r>
              <a:rPr lang="en-US" altLang="en-US">
                <a:sym typeface="Symbol" pitchFamily="18" charset="2"/>
              </a:rPr>
              <a:t>T(</a:t>
            </a:r>
            <a:r>
              <a:rPr lang="en-US" altLang="en-US" i="1">
                <a:sym typeface="Symbol" pitchFamily="18" charset="2"/>
              </a:rPr>
              <a:t>n</a:t>
            </a:r>
            <a:r>
              <a:rPr lang="en-US" altLang="en-US">
                <a:sym typeface="Symbol" pitchFamily="18" charset="2"/>
              </a:rPr>
              <a:t>) = 2 T(</a:t>
            </a:r>
            <a:r>
              <a:rPr lang="en-US" altLang="en-US" i="1">
                <a:sym typeface="Symbol" pitchFamily="18" charset="2"/>
              </a:rPr>
              <a:t>n</a:t>
            </a:r>
            <a:r>
              <a:rPr lang="en-US" altLang="en-US">
                <a:sym typeface="Symbol" pitchFamily="18" charset="2"/>
              </a:rPr>
              <a:t>/2) + </a:t>
            </a:r>
            <a:r>
              <a:rPr lang="en-US" altLang="en-US" i="1">
                <a:sym typeface="Symbol" pitchFamily="18" charset="2"/>
              </a:rPr>
              <a:t>O</a:t>
            </a:r>
            <a:r>
              <a:rPr lang="en-US" altLang="en-US">
                <a:sym typeface="Symbol" pitchFamily="18" charset="2"/>
              </a:rPr>
              <a:t>(1) </a:t>
            </a:r>
          </a:p>
          <a:p>
            <a:pPr algn="l" eaLnBrk="1" hangingPunct="1"/>
            <a:r>
              <a:rPr lang="en-US" altLang="en-US">
                <a:sym typeface="Symbol" pitchFamily="18" charset="2"/>
              </a:rPr>
              <a:t>     = </a:t>
            </a:r>
            <a:r>
              <a:rPr lang="en-US" altLang="en-US" i="1">
                <a:sym typeface="Symbol" pitchFamily="18" charset="2"/>
              </a:rPr>
              <a:t>O</a:t>
            </a:r>
            <a:r>
              <a:rPr lang="en-US" altLang="en-US">
                <a:sym typeface="Symbol" pitchFamily="18" charset="2"/>
              </a:rPr>
              <a:t>(</a:t>
            </a:r>
            <a:r>
              <a:rPr lang="en-US" altLang="en-US" i="1">
                <a:sym typeface="Symbol" pitchFamily="18" charset="2"/>
              </a:rPr>
              <a:t>n</a:t>
            </a:r>
            <a:r>
              <a:rPr lang="en-US" altLang="en-US">
                <a:sym typeface="Symbol" pitchFamily="18" charset="2"/>
              </a:rPr>
              <a:t>)</a:t>
            </a:r>
          </a:p>
          <a:p>
            <a:pPr algn="l" eaLnBrk="1" hangingPunct="1"/>
            <a:r>
              <a:rPr lang="en-US" altLang="en-US">
                <a:sym typeface="Symbol" pitchFamily="18" charset="2"/>
              </a:rPr>
              <a:t>Ok. So it takes </a:t>
            </a:r>
            <a:r>
              <a:rPr lang="en-US" altLang="en-US" i="1">
                <a:sym typeface="Symbol" pitchFamily="18" charset="2"/>
              </a:rPr>
              <a:t>O</a:t>
            </a:r>
            <a:r>
              <a:rPr lang="en-US" altLang="en-US">
                <a:sym typeface="Symbol" pitchFamily="18" charset="2"/>
              </a:rPr>
              <a:t>(</a:t>
            </a:r>
            <a:r>
              <a:rPr lang="en-US" altLang="en-US" i="1">
                <a:sym typeface="Symbol" pitchFamily="18" charset="2"/>
              </a:rPr>
              <a:t>n</a:t>
            </a:r>
            <a:r>
              <a:rPr lang="en-US" altLang="en-US">
                <a:sym typeface="Symbol" pitchFamily="18" charset="2"/>
              </a:rPr>
              <a:t>) time to evaluate.</a:t>
            </a:r>
          </a:p>
          <a:p>
            <a:pPr algn="l" eaLnBrk="1" hangingPunct="1">
              <a:buFontTx/>
              <a:buChar char="•"/>
            </a:pPr>
            <a:endParaRPr lang="en-US" altLang="en-US"/>
          </a:p>
        </p:txBody>
      </p:sp>
      <p:sp>
        <p:nvSpPr>
          <p:cNvPr id="131083" name="Text Box 215"/>
          <p:cNvSpPr txBox="1">
            <a:spLocks noChangeArrowheads="1"/>
          </p:cNvSpPr>
          <p:nvPr/>
        </p:nvSpPr>
        <p:spPr bwMode="auto">
          <a:xfrm>
            <a:off x="7785100" y="17463"/>
            <a:ext cx="1358900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000">
                <a:solidFill>
                  <a:schemeClr val="tx2"/>
                </a:solidFill>
                <a:sym typeface="Symbol" pitchFamily="18" charset="2"/>
              </a:rPr>
              <a:t>FFT</a:t>
            </a:r>
          </a:p>
          <a:p>
            <a:pPr eaLnBrk="1" hangingPunct="1"/>
            <a:r>
              <a:rPr lang="en-US" altLang="en-US" sz="2000">
                <a:solidFill>
                  <a:schemeClr val="tx2"/>
                </a:solidFill>
                <a:sym typeface="Symbol" pitchFamily="18" charset="2"/>
              </a:rPr>
              <a:t>nlogn Time</a:t>
            </a:r>
            <a:endParaRPr lang="en-US" altLang="en-US" sz="2000">
              <a:sym typeface="Symbol" pitchFamily="18" charset="2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625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6625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6625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625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6625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6625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625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26625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26625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625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26625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26625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625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6625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26625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625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26625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26625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 nodeType="clickPar">
                      <p:stCondLst>
                        <p:cond delay="indefinite"/>
                      </p:stCondLst>
                      <p:childTnLst>
                        <p:par>
                          <p:cTn id="3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62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2662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2662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 nodeType="clickPar">
                      <p:stCondLst>
                        <p:cond delay="indefinite"/>
                      </p:stCondLst>
                      <p:childTnLst>
                        <p:par>
                          <p:cTn id="3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625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26625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26625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 nodeType="clickPar">
                      <p:stCondLst>
                        <p:cond delay="indefinite"/>
                      </p:stCondLst>
                      <p:childTnLst>
                        <p:par>
                          <p:cTn id="4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625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26625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26625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62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 nodeType="clickPar">
                      <p:stCondLst>
                        <p:cond delay="indefinite"/>
                      </p:stCondLst>
                      <p:childTnLst>
                        <p:par>
                          <p:cTn id="5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625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26625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26625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 nodeType="clickPar">
                      <p:stCondLst>
                        <p:cond delay="indefinite"/>
                      </p:stCondLst>
                      <p:childTnLst>
                        <p:par>
                          <p:cTn id="5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625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26625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26625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66257" grpId="0"/>
    </p:bldLst>
  </p:timing>
</p:sld>
</file>

<file path=ppt/slides/slide1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2098" name="Rectangle 3"/>
          <p:cNvSpPr>
            <a:spLocks noChangeArrowheads="1"/>
          </p:cNvSpPr>
          <p:nvPr/>
        </p:nvSpPr>
        <p:spPr bwMode="auto">
          <a:xfrm>
            <a:off x="381000" y="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4400">
                <a:solidFill>
                  <a:schemeClr val="tx2"/>
                </a:solidFill>
              </a:rPr>
              <a:t>Fast Fourier Transformation</a:t>
            </a:r>
          </a:p>
        </p:txBody>
      </p:sp>
      <p:sp>
        <p:nvSpPr>
          <p:cNvPr id="265220" name="Text Box 215"/>
          <p:cNvSpPr txBox="1">
            <a:spLocks noChangeArrowheads="1"/>
          </p:cNvSpPr>
          <p:nvPr/>
        </p:nvSpPr>
        <p:spPr bwMode="auto">
          <a:xfrm>
            <a:off x="665163" y="749300"/>
            <a:ext cx="3070225" cy="1373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>
              <a:buFontTx/>
              <a:buChar char="•"/>
            </a:pPr>
            <a:r>
              <a:rPr lang="en-US" altLang="en-US"/>
              <a:t>My input: </a:t>
            </a:r>
          </a:p>
          <a:p>
            <a:pPr lvl="1" algn="l" eaLnBrk="1" hangingPunct="1">
              <a:buFontTx/>
              <a:buChar char="•"/>
            </a:pP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(a</a:t>
            </a:r>
            <a:r>
              <a:rPr lang="en-US" altLang="en-US" i="1" baseline="-25000">
                <a:solidFill>
                  <a:schemeClr val="accent1"/>
                </a:solidFill>
              </a:rPr>
              <a:t>0</a:t>
            </a:r>
            <a:r>
              <a:rPr lang="en-US" altLang="en-US" i="1">
                <a:solidFill>
                  <a:schemeClr val="accent1"/>
                </a:solidFill>
              </a:rPr>
              <a:t>,a</a:t>
            </a:r>
            <a:r>
              <a:rPr lang="en-US" altLang="en-US" i="1" baseline="-25000">
                <a:solidFill>
                  <a:schemeClr val="accent1"/>
                </a:solidFill>
              </a:rPr>
              <a:t>1</a:t>
            </a:r>
            <a:r>
              <a:rPr lang="en-US" altLang="en-US" i="1">
                <a:solidFill>
                  <a:schemeClr val="accent1"/>
                </a:solidFill>
              </a:rPr>
              <a:t>,a</a:t>
            </a:r>
            <a:r>
              <a:rPr lang="en-US" altLang="en-US" i="1" baseline="-25000">
                <a:solidFill>
                  <a:schemeClr val="accent1"/>
                </a:solidFill>
              </a:rPr>
              <a:t>2</a:t>
            </a:r>
            <a:r>
              <a:rPr lang="en-US" altLang="en-US" i="1">
                <a:solidFill>
                  <a:schemeClr val="accent1"/>
                </a:solidFill>
              </a:rPr>
              <a:t>,…,a</a:t>
            </a:r>
            <a:r>
              <a:rPr lang="en-US" altLang="en-US" i="1" baseline="-25000">
                <a:solidFill>
                  <a:schemeClr val="accent1"/>
                </a:solidFill>
              </a:rPr>
              <a:t>n-1</a:t>
            </a:r>
            <a:r>
              <a:rPr lang="en-US" altLang="en-US" i="1">
                <a:solidFill>
                  <a:schemeClr val="accent1"/>
                </a:solidFill>
              </a:rPr>
              <a:t>)</a:t>
            </a:r>
          </a:p>
          <a:p>
            <a:pPr lvl="1" algn="l" eaLnBrk="1" hangingPunct="1">
              <a:buFontTx/>
              <a:buChar char="•"/>
            </a:pP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(x</a:t>
            </a:r>
            <a:r>
              <a:rPr lang="en-US" altLang="en-US" i="1" baseline="-25000">
                <a:solidFill>
                  <a:schemeClr val="accent1"/>
                </a:solidFill>
              </a:rPr>
              <a:t>0</a:t>
            </a:r>
            <a:r>
              <a:rPr lang="en-US" altLang="en-US" i="1">
                <a:solidFill>
                  <a:schemeClr val="accent1"/>
                </a:solidFill>
              </a:rPr>
              <a:t>,x</a:t>
            </a:r>
            <a:r>
              <a:rPr lang="en-US" altLang="en-US" i="1" baseline="-25000">
                <a:solidFill>
                  <a:schemeClr val="accent1"/>
                </a:solidFill>
              </a:rPr>
              <a:t>1</a:t>
            </a:r>
            <a:r>
              <a:rPr lang="en-US" altLang="en-US" i="1">
                <a:solidFill>
                  <a:schemeClr val="accent1"/>
                </a:solidFill>
              </a:rPr>
              <a:t>,x</a:t>
            </a:r>
            <a:r>
              <a:rPr lang="en-US" altLang="en-US" i="1" baseline="-25000">
                <a:solidFill>
                  <a:schemeClr val="accent1"/>
                </a:solidFill>
              </a:rPr>
              <a:t>2</a:t>
            </a:r>
            <a:r>
              <a:rPr lang="en-US" altLang="en-US" i="1">
                <a:solidFill>
                  <a:schemeClr val="accent1"/>
                </a:solidFill>
              </a:rPr>
              <a:t>,…,x</a:t>
            </a:r>
            <a:r>
              <a:rPr lang="en-US" altLang="en-US" i="1" baseline="-25000">
                <a:solidFill>
                  <a:schemeClr val="accent1"/>
                </a:solidFill>
              </a:rPr>
              <a:t>n-1</a:t>
            </a:r>
            <a:r>
              <a:rPr lang="en-US" altLang="en-US" i="1">
                <a:solidFill>
                  <a:schemeClr val="accent1"/>
                </a:solidFill>
              </a:rPr>
              <a:t>)</a:t>
            </a:r>
          </a:p>
        </p:txBody>
      </p:sp>
      <p:sp>
        <p:nvSpPr>
          <p:cNvPr id="265221" name="Text Box 215"/>
          <p:cNvSpPr txBox="1">
            <a:spLocks noChangeArrowheads="1"/>
          </p:cNvSpPr>
          <p:nvPr/>
        </p:nvSpPr>
        <p:spPr bwMode="auto">
          <a:xfrm>
            <a:off x="4479925" y="773113"/>
            <a:ext cx="2987675" cy="1373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>
              <a:buFontTx/>
              <a:buChar char="•"/>
            </a:pPr>
            <a:r>
              <a:rPr lang="en-US" altLang="en-US"/>
              <a:t>My output: </a:t>
            </a:r>
          </a:p>
          <a:p>
            <a:pPr lvl="1" algn="l" eaLnBrk="1" hangingPunct="1">
              <a:buFontTx/>
              <a:buChar char="•"/>
            </a:pP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(y</a:t>
            </a:r>
            <a:r>
              <a:rPr lang="en-US" altLang="en-US" i="1" baseline="-25000">
                <a:solidFill>
                  <a:schemeClr val="accent1"/>
                </a:solidFill>
              </a:rPr>
              <a:t>0</a:t>
            </a:r>
            <a:r>
              <a:rPr lang="en-US" altLang="en-US" i="1">
                <a:solidFill>
                  <a:schemeClr val="accent1"/>
                </a:solidFill>
              </a:rPr>
              <a:t>,y</a:t>
            </a:r>
            <a:r>
              <a:rPr lang="en-US" altLang="en-US" i="1" baseline="-25000">
                <a:solidFill>
                  <a:schemeClr val="accent1"/>
                </a:solidFill>
              </a:rPr>
              <a:t>1</a:t>
            </a:r>
            <a:r>
              <a:rPr lang="en-US" altLang="en-US" i="1">
                <a:solidFill>
                  <a:schemeClr val="accent1"/>
                </a:solidFill>
              </a:rPr>
              <a:t>,y</a:t>
            </a:r>
            <a:r>
              <a:rPr lang="en-US" altLang="en-US" i="1" baseline="-25000">
                <a:solidFill>
                  <a:schemeClr val="accent1"/>
                </a:solidFill>
              </a:rPr>
              <a:t>2</a:t>
            </a:r>
            <a:r>
              <a:rPr lang="en-US" altLang="en-US" i="1">
                <a:solidFill>
                  <a:schemeClr val="accent1"/>
                </a:solidFill>
              </a:rPr>
              <a:t>,…,y</a:t>
            </a:r>
            <a:r>
              <a:rPr lang="en-US" altLang="en-US" i="1" baseline="-25000">
                <a:solidFill>
                  <a:schemeClr val="accent1"/>
                </a:solidFill>
              </a:rPr>
              <a:t>n-1</a:t>
            </a:r>
            <a:r>
              <a:rPr lang="en-US" altLang="en-US" i="1">
                <a:solidFill>
                  <a:schemeClr val="accent1"/>
                </a:solidFill>
              </a:rPr>
              <a:t>)</a:t>
            </a:r>
          </a:p>
          <a:p>
            <a:pPr lvl="1" algn="l" eaLnBrk="1" hangingPunct="1">
              <a:buFontTx/>
              <a:buChar char="•"/>
            </a:pP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y</a:t>
            </a:r>
            <a:r>
              <a:rPr lang="en-US" altLang="en-US" i="1" baseline="-25000">
                <a:solidFill>
                  <a:schemeClr val="accent1"/>
                </a:solidFill>
              </a:rPr>
              <a:t>i</a:t>
            </a:r>
            <a:r>
              <a:rPr lang="en-US" altLang="en-US" i="1">
                <a:solidFill>
                  <a:schemeClr val="accent1"/>
                </a:solidFill>
              </a:rPr>
              <a:t> = f(x</a:t>
            </a:r>
            <a:r>
              <a:rPr lang="en-US" altLang="en-US" i="1" baseline="-25000">
                <a:solidFill>
                  <a:schemeClr val="accent1"/>
                </a:solidFill>
              </a:rPr>
              <a:t>i</a:t>
            </a:r>
            <a:r>
              <a:rPr lang="en-US" altLang="en-US" i="1">
                <a:solidFill>
                  <a:schemeClr val="accent1"/>
                </a:solidFill>
              </a:rPr>
              <a:t>)</a:t>
            </a:r>
          </a:p>
        </p:txBody>
      </p:sp>
      <p:sp>
        <p:nvSpPr>
          <p:cNvPr id="265229" name="Text Box 215"/>
          <p:cNvSpPr txBox="1">
            <a:spLocks noChangeArrowheads="1"/>
          </p:cNvSpPr>
          <p:nvPr/>
        </p:nvSpPr>
        <p:spPr bwMode="auto">
          <a:xfrm>
            <a:off x="152400" y="2241550"/>
            <a:ext cx="3816350" cy="1373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>
              <a:buFontTx/>
              <a:buChar char="•"/>
            </a:pPr>
            <a:r>
              <a:rPr lang="en-US" altLang="en-US"/>
              <a:t>1</a:t>
            </a:r>
            <a:r>
              <a:rPr lang="en-US" altLang="en-US" baseline="30000"/>
              <a:t>st</a:t>
            </a:r>
            <a:r>
              <a:rPr lang="en-US" altLang="en-US"/>
              <a:t> friend’s input? </a:t>
            </a:r>
          </a:p>
          <a:p>
            <a:pPr lvl="1" algn="l" eaLnBrk="1" hangingPunct="1">
              <a:buFontTx/>
              <a:buChar char="•"/>
            </a:pP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f</a:t>
            </a:r>
            <a:r>
              <a:rPr lang="en-US" altLang="en-US" i="1" baseline="-25000">
                <a:solidFill>
                  <a:schemeClr val="accent1"/>
                </a:solidFill>
                <a:sym typeface="Symbol" pitchFamily="18" charset="2"/>
              </a:rPr>
              <a:t>even</a:t>
            </a: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: (a</a:t>
            </a:r>
            <a:r>
              <a:rPr lang="en-US" altLang="en-US" i="1" baseline="-25000">
                <a:solidFill>
                  <a:schemeClr val="accent1"/>
                </a:solidFill>
              </a:rPr>
              <a:t>0</a:t>
            </a:r>
            <a:r>
              <a:rPr lang="en-US" altLang="en-US" i="1">
                <a:solidFill>
                  <a:schemeClr val="accent1"/>
                </a:solidFill>
              </a:rPr>
              <a:t>,a</a:t>
            </a:r>
            <a:r>
              <a:rPr lang="en-US" altLang="en-US" i="1" baseline="-25000">
                <a:solidFill>
                  <a:schemeClr val="accent1"/>
                </a:solidFill>
              </a:rPr>
              <a:t>2</a:t>
            </a:r>
            <a:r>
              <a:rPr lang="en-US" altLang="en-US" i="1">
                <a:solidFill>
                  <a:schemeClr val="accent1"/>
                </a:solidFill>
              </a:rPr>
              <a:t>,a</a:t>
            </a:r>
            <a:r>
              <a:rPr lang="en-US" altLang="en-US" i="1" baseline="-25000">
                <a:solidFill>
                  <a:schemeClr val="accent1"/>
                </a:solidFill>
              </a:rPr>
              <a:t>4</a:t>
            </a:r>
            <a:r>
              <a:rPr lang="en-US" altLang="en-US" i="1">
                <a:solidFill>
                  <a:schemeClr val="accent1"/>
                </a:solidFill>
              </a:rPr>
              <a:t>,…,a</a:t>
            </a:r>
            <a:r>
              <a:rPr lang="en-US" altLang="en-US" i="1" baseline="-25000">
                <a:solidFill>
                  <a:schemeClr val="accent1"/>
                </a:solidFill>
              </a:rPr>
              <a:t>n-2</a:t>
            </a:r>
            <a:r>
              <a:rPr lang="en-US" altLang="en-US" i="1">
                <a:solidFill>
                  <a:schemeClr val="accent1"/>
                </a:solidFill>
              </a:rPr>
              <a:t>)</a:t>
            </a:r>
          </a:p>
          <a:p>
            <a:pPr lvl="1" algn="l" eaLnBrk="1" hangingPunct="1">
              <a:buFontTx/>
              <a:buChar char="•"/>
            </a:pP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(x</a:t>
            </a:r>
            <a:r>
              <a:rPr lang="en-US" altLang="en-US" i="1" baseline="-25000">
                <a:solidFill>
                  <a:schemeClr val="accent1"/>
                </a:solidFill>
              </a:rPr>
              <a:t>0</a:t>
            </a:r>
            <a:r>
              <a:rPr lang="en-US" altLang="en-US" i="1" baseline="30000">
                <a:solidFill>
                  <a:schemeClr val="accent1"/>
                </a:solidFill>
              </a:rPr>
              <a:t>2</a:t>
            </a:r>
            <a:r>
              <a:rPr lang="en-US" altLang="en-US" i="1">
                <a:solidFill>
                  <a:schemeClr val="accent1"/>
                </a:solidFill>
              </a:rPr>
              <a:t>,x</a:t>
            </a:r>
            <a:r>
              <a:rPr lang="en-US" altLang="en-US" i="1" baseline="-25000">
                <a:solidFill>
                  <a:schemeClr val="accent1"/>
                </a:solidFill>
              </a:rPr>
              <a:t>1</a:t>
            </a:r>
            <a:r>
              <a:rPr lang="en-US" altLang="en-US" i="1" baseline="30000">
                <a:solidFill>
                  <a:schemeClr val="accent1"/>
                </a:solidFill>
              </a:rPr>
              <a:t>2</a:t>
            </a:r>
            <a:r>
              <a:rPr lang="en-US" altLang="en-US" i="1">
                <a:solidFill>
                  <a:schemeClr val="accent1"/>
                </a:solidFill>
              </a:rPr>
              <a:t>,x</a:t>
            </a:r>
            <a:r>
              <a:rPr lang="en-US" altLang="en-US" i="1" baseline="-25000">
                <a:solidFill>
                  <a:schemeClr val="accent1"/>
                </a:solidFill>
              </a:rPr>
              <a:t>2</a:t>
            </a:r>
            <a:r>
              <a:rPr lang="en-US" altLang="en-US" i="1" baseline="30000">
                <a:solidFill>
                  <a:schemeClr val="accent1"/>
                </a:solidFill>
              </a:rPr>
              <a:t>2</a:t>
            </a:r>
            <a:r>
              <a:rPr lang="en-US" altLang="en-US" i="1">
                <a:solidFill>
                  <a:schemeClr val="accent1"/>
                </a:solidFill>
              </a:rPr>
              <a:t>,…,x</a:t>
            </a:r>
            <a:r>
              <a:rPr lang="en-US" altLang="en-US" i="1" baseline="-25000">
                <a:solidFill>
                  <a:schemeClr val="accent1"/>
                </a:solidFill>
              </a:rPr>
              <a:t>n-1</a:t>
            </a:r>
            <a:r>
              <a:rPr lang="en-US" altLang="en-US" i="1" baseline="30000">
                <a:solidFill>
                  <a:schemeClr val="accent1"/>
                </a:solidFill>
              </a:rPr>
              <a:t>2</a:t>
            </a:r>
            <a:r>
              <a:rPr lang="en-US" altLang="en-US" i="1">
                <a:solidFill>
                  <a:schemeClr val="accent1"/>
                </a:solidFill>
              </a:rPr>
              <a:t>)</a:t>
            </a:r>
          </a:p>
        </p:txBody>
      </p:sp>
      <p:sp>
        <p:nvSpPr>
          <p:cNvPr id="265231" name="Text Box 215"/>
          <p:cNvSpPr txBox="1">
            <a:spLocks noChangeArrowheads="1"/>
          </p:cNvSpPr>
          <p:nvPr/>
        </p:nvSpPr>
        <p:spPr bwMode="auto">
          <a:xfrm>
            <a:off x="4516438" y="2209800"/>
            <a:ext cx="3738562" cy="1373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>
              <a:buFontTx/>
              <a:buChar char="•"/>
            </a:pPr>
            <a:r>
              <a:rPr lang="en-US" altLang="en-US"/>
              <a:t>2</a:t>
            </a:r>
            <a:r>
              <a:rPr lang="en-US" altLang="en-US" baseline="30000"/>
              <a:t>nd</a:t>
            </a:r>
            <a:r>
              <a:rPr lang="en-US" altLang="en-US"/>
              <a:t> friend’s input? </a:t>
            </a:r>
          </a:p>
          <a:p>
            <a:pPr lvl="1" algn="l" eaLnBrk="1" hangingPunct="1">
              <a:buFontTx/>
              <a:buChar char="•"/>
            </a:pP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f</a:t>
            </a:r>
            <a:r>
              <a:rPr lang="en-US" altLang="en-US" i="1" baseline="-25000">
                <a:solidFill>
                  <a:schemeClr val="accent1"/>
                </a:solidFill>
                <a:sym typeface="Symbol" pitchFamily="18" charset="2"/>
              </a:rPr>
              <a:t>odd</a:t>
            </a: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: (a</a:t>
            </a:r>
            <a:r>
              <a:rPr lang="en-US" altLang="en-US" i="1" baseline="-25000">
                <a:solidFill>
                  <a:schemeClr val="accent1"/>
                </a:solidFill>
              </a:rPr>
              <a:t>1</a:t>
            </a:r>
            <a:r>
              <a:rPr lang="en-US" altLang="en-US" i="1">
                <a:solidFill>
                  <a:schemeClr val="accent1"/>
                </a:solidFill>
              </a:rPr>
              <a:t>,a</a:t>
            </a:r>
            <a:r>
              <a:rPr lang="en-US" altLang="en-US" i="1" baseline="-25000">
                <a:solidFill>
                  <a:schemeClr val="accent1"/>
                </a:solidFill>
              </a:rPr>
              <a:t>3</a:t>
            </a:r>
            <a:r>
              <a:rPr lang="en-US" altLang="en-US" i="1">
                <a:solidFill>
                  <a:schemeClr val="accent1"/>
                </a:solidFill>
              </a:rPr>
              <a:t>,a</a:t>
            </a:r>
            <a:r>
              <a:rPr lang="en-US" altLang="en-US" i="1" baseline="-25000">
                <a:solidFill>
                  <a:schemeClr val="accent1"/>
                </a:solidFill>
              </a:rPr>
              <a:t>5</a:t>
            </a:r>
            <a:r>
              <a:rPr lang="en-US" altLang="en-US" i="1">
                <a:solidFill>
                  <a:schemeClr val="accent1"/>
                </a:solidFill>
              </a:rPr>
              <a:t>,…,a</a:t>
            </a:r>
            <a:r>
              <a:rPr lang="en-US" altLang="en-US" i="1" baseline="-25000">
                <a:solidFill>
                  <a:schemeClr val="accent1"/>
                </a:solidFill>
              </a:rPr>
              <a:t>n-1</a:t>
            </a:r>
            <a:r>
              <a:rPr lang="en-US" altLang="en-US" i="1">
                <a:solidFill>
                  <a:schemeClr val="accent1"/>
                </a:solidFill>
              </a:rPr>
              <a:t>)</a:t>
            </a:r>
          </a:p>
          <a:p>
            <a:pPr lvl="1" algn="l" eaLnBrk="1" hangingPunct="1">
              <a:buFontTx/>
              <a:buChar char="•"/>
            </a:pP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(x</a:t>
            </a:r>
            <a:r>
              <a:rPr lang="en-US" altLang="en-US" i="1" baseline="-25000">
                <a:solidFill>
                  <a:schemeClr val="accent1"/>
                </a:solidFill>
              </a:rPr>
              <a:t>0</a:t>
            </a:r>
            <a:r>
              <a:rPr lang="en-US" altLang="en-US" i="1" baseline="30000">
                <a:solidFill>
                  <a:schemeClr val="accent1"/>
                </a:solidFill>
              </a:rPr>
              <a:t>2</a:t>
            </a:r>
            <a:r>
              <a:rPr lang="en-US" altLang="en-US" i="1">
                <a:solidFill>
                  <a:schemeClr val="accent1"/>
                </a:solidFill>
              </a:rPr>
              <a:t>,x</a:t>
            </a:r>
            <a:r>
              <a:rPr lang="en-US" altLang="en-US" i="1" baseline="-25000">
                <a:solidFill>
                  <a:schemeClr val="accent1"/>
                </a:solidFill>
              </a:rPr>
              <a:t>1</a:t>
            </a:r>
            <a:r>
              <a:rPr lang="en-US" altLang="en-US" i="1" baseline="30000">
                <a:solidFill>
                  <a:schemeClr val="accent1"/>
                </a:solidFill>
              </a:rPr>
              <a:t>2</a:t>
            </a:r>
            <a:r>
              <a:rPr lang="en-US" altLang="en-US" i="1">
                <a:solidFill>
                  <a:schemeClr val="accent1"/>
                </a:solidFill>
              </a:rPr>
              <a:t>,x</a:t>
            </a:r>
            <a:r>
              <a:rPr lang="en-US" altLang="en-US" i="1" baseline="-25000">
                <a:solidFill>
                  <a:schemeClr val="accent1"/>
                </a:solidFill>
              </a:rPr>
              <a:t>2</a:t>
            </a:r>
            <a:r>
              <a:rPr lang="en-US" altLang="en-US" i="1" baseline="30000">
                <a:solidFill>
                  <a:schemeClr val="accent1"/>
                </a:solidFill>
              </a:rPr>
              <a:t>2</a:t>
            </a:r>
            <a:r>
              <a:rPr lang="en-US" altLang="en-US" i="1">
                <a:solidFill>
                  <a:schemeClr val="accent1"/>
                </a:solidFill>
              </a:rPr>
              <a:t>,…,x</a:t>
            </a:r>
            <a:r>
              <a:rPr lang="en-US" altLang="en-US" i="1" baseline="-25000">
                <a:solidFill>
                  <a:schemeClr val="accent1"/>
                </a:solidFill>
              </a:rPr>
              <a:t>n-1</a:t>
            </a:r>
            <a:r>
              <a:rPr lang="en-US" altLang="en-US" i="1" baseline="30000">
                <a:solidFill>
                  <a:schemeClr val="accent1"/>
                </a:solidFill>
              </a:rPr>
              <a:t>2</a:t>
            </a:r>
            <a:r>
              <a:rPr lang="en-US" altLang="en-US" i="1">
                <a:solidFill>
                  <a:schemeClr val="accent1"/>
                </a:solidFill>
              </a:rPr>
              <a:t>)</a:t>
            </a:r>
          </a:p>
        </p:txBody>
      </p:sp>
      <p:sp>
        <p:nvSpPr>
          <p:cNvPr id="265232" name="Text Box 215"/>
          <p:cNvSpPr txBox="1">
            <a:spLocks noChangeArrowheads="1"/>
          </p:cNvSpPr>
          <p:nvPr/>
        </p:nvSpPr>
        <p:spPr bwMode="auto">
          <a:xfrm>
            <a:off x="163513" y="3778250"/>
            <a:ext cx="3795712" cy="94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>
              <a:buFontTx/>
              <a:buChar char="•"/>
            </a:pPr>
            <a:r>
              <a:rPr lang="en-US" altLang="en-US">
                <a:sym typeface="Symbol" pitchFamily="18" charset="2"/>
              </a:rPr>
              <a:t>1</a:t>
            </a:r>
            <a:r>
              <a:rPr lang="en-US" altLang="en-US" baseline="30000">
                <a:sym typeface="Symbol" pitchFamily="18" charset="2"/>
              </a:rPr>
              <a:t>st</a:t>
            </a:r>
            <a:r>
              <a:rPr lang="en-US" altLang="en-US">
                <a:sym typeface="Symbol" pitchFamily="18" charset="2"/>
              </a:rPr>
              <a:t> friend’s output:</a:t>
            </a: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  </a:t>
            </a:r>
          </a:p>
          <a:p>
            <a:pPr lvl="1" algn="l" eaLnBrk="1" hangingPunct="1">
              <a:buFontTx/>
              <a:buChar char="•"/>
            </a:pP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i y</a:t>
            </a:r>
            <a:r>
              <a:rPr lang="en-US" altLang="en-US" i="1" baseline="-25000">
                <a:solidFill>
                  <a:schemeClr val="accent1"/>
                </a:solidFill>
                <a:sym typeface="Symbol" pitchFamily="18" charset="2"/>
              </a:rPr>
              <a:t>&lt;even,i&gt;</a:t>
            </a: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 = f</a:t>
            </a:r>
            <a:r>
              <a:rPr lang="en-US" altLang="en-US" i="1" baseline="-25000">
                <a:solidFill>
                  <a:schemeClr val="accent1"/>
                </a:solidFill>
              </a:rPr>
              <a:t>even</a:t>
            </a:r>
            <a:r>
              <a:rPr lang="en-US" altLang="en-US" i="1">
                <a:solidFill>
                  <a:schemeClr val="accent1"/>
                </a:solidFill>
              </a:rPr>
              <a:t>(x</a:t>
            </a:r>
            <a:r>
              <a:rPr lang="en-US" altLang="en-US" i="1" baseline="-25000">
                <a:solidFill>
                  <a:schemeClr val="accent1"/>
                </a:solidFill>
              </a:rPr>
              <a:t>i</a:t>
            </a:r>
            <a:r>
              <a:rPr lang="en-US" altLang="en-US" i="1" baseline="30000">
                <a:solidFill>
                  <a:schemeClr val="accent1"/>
                </a:solidFill>
              </a:rPr>
              <a:t>2</a:t>
            </a:r>
            <a:r>
              <a:rPr lang="en-US" altLang="en-US" i="1">
                <a:solidFill>
                  <a:schemeClr val="accent1"/>
                </a:solidFill>
              </a:rPr>
              <a:t>)</a:t>
            </a:r>
            <a:endParaRPr lang="en-US" altLang="en-US" i="1" baseline="30000">
              <a:solidFill>
                <a:schemeClr val="accent1"/>
              </a:solidFill>
            </a:endParaRPr>
          </a:p>
        </p:txBody>
      </p:sp>
      <p:sp>
        <p:nvSpPr>
          <p:cNvPr id="265233" name="Text Box 215"/>
          <p:cNvSpPr txBox="1">
            <a:spLocks noChangeArrowheads="1"/>
          </p:cNvSpPr>
          <p:nvPr/>
        </p:nvSpPr>
        <p:spPr bwMode="auto">
          <a:xfrm>
            <a:off x="4581525" y="3702050"/>
            <a:ext cx="3640138" cy="94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>
              <a:buFontTx/>
              <a:buChar char="•"/>
            </a:pPr>
            <a:r>
              <a:rPr lang="en-US" altLang="en-US">
                <a:sym typeface="Symbol" pitchFamily="18" charset="2"/>
              </a:rPr>
              <a:t>2</a:t>
            </a:r>
            <a:r>
              <a:rPr lang="en-US" altLang="en-US" baseline="30000">
                <a:sym typeface="Symbol" pitchFamily="18" charset="2"/>
              </a:rPr>
              <a:t>nd</a:t>
            </a:r>
            <a:r>
              <a:rPr lang="en-US" altLang="en-US">
                <a:sym typeface="Symbol" pitchFamily="18" charset="2"/>
              </a:rPr>
              <a:t> friend’s output:</a:t>
            </a: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  </a:t>
            </a:r>
          </a:p>
          <a:p>
            <a:pPr lvl="1" algn="l" eaLnBrk="1" hangingPunct="1">
              <a:buFontTx/>
              <a:buChar char="•"/>
            </a:pP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i</a:t>
            </a:r>
            <a:r>
              <a:rPr lang="en-US" altLang="en-US">
                <a:sym typeface="Symbol" pitchFamily="18" charset="2"/>
              </a:rPr>
              <a:t> </a:t>
            </a: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y</a:t>
            </a:r>
            <a:r>
              <a:rPr lang="en-US" altLang="en-US" i="1" baseline="-25000">
                <a:solidFill>
                  <a:schemeClr val="accent1"/>
                </a:solidFill>
                <a:sym typeface="Symbol" pitchFamily="18" charset="2"/>
              </a:rPr>
              <a:t>&lt;odd,i&gt;</a:t>
            </a: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 = f</a:t>
            </a:r>
            <a:r>
              <a:rPr lang="en-US" altLang="en-US" i="1" baseline="-25000">
                <a:solidFill>
                  <a:schemeClr val="accent1"/>
                </a:solidFill>
              </a:rPr>
              <a:t>odd</a:t>
            </a:r>
            <a:r>
              <a:rPr lang="en-US" altLang="en-US" i="1">
                <a:solidFill>
                  <a:schemeClr val="accent1"/>
                </a:solidFill>
              </a:rPr>
              <a:t>(x</a:t>
            </a:r>
            <a:r>
              <a:rPr lang="en-US" altLang="en-US" i="1" baseline="-25000">
                <a:solidFill>
                  <a:schemeClr val="accent1"/>
                </a:solidFill>
              </a:rPr>
              <a:t>i</a:t>
            </a:r>
            <a:r>
              <a:rPr lang="en-US" altLang="en-US" i="1" baseline="30000">
                <a:solidFill>
                  <a:schemeClr val="accent1"/>
                </a:solidFill>
              </a:rPr>
              <a:t>2</a:t>
            </a:r>
            <a:r>
              <a:rPr lang="en-US" altLang="en-US" i="1">
                <a:solidFill>
                  <a:schemeClr val="accent1"/>
                </a:solidFill>
              </a:rPr>
              <a:t>)</a:t>
            </a:r>
          </a:p>
        </p:txBody>
      </p:sp>
      <p:sp>
        <p:nvSpPr>
          <p:cNvPr id="265234" name="Text Box 215"/>
          <p:cNvSpPr txBox="1">
            <a:spLocks noChangeArrowheads="1"/>
          </p:cNvSpPr>
          <p:nvPr/>
        </p:nvSpPr>
        <p:spPr bwMode="auto">
          <a:xfrm>
            <a:off x="2030413" y="4813300"/>
            <a:ext cx="4938712" cy="1800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>
              <a:buFontTx/>
              <a:buChar char="•"/>
            </a:pPr>
            <a:r>
              <a:rPr lang="en-US" altLang="en-US">
                <a:sym typeface="Symbol" pitchFamily="18" charset="2"/>
              </a:rPr>
              <a:t> </a:t>
            </a:r>
            <a:r>
              <a:rPr lang="en-US" altLang="en-US"/>
              <a:t>My output: </a:t>
            </a:r>
          </a:p>
          <a:p>
            <a:pPr lvl="1" algn="l" eaLnBrk="1" hangingPunct="1">
              <a:buFontTx/>
              <a:buChar char="•"/>
            </a:pP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i</a:t>
            </a:r>
            <a:r>
              <a:rPr lang="en-US" altLang="en-US">
                <a:sym typeface="Symbol" pitchFamily="18" charset="2"/>
              </a:rPr>
              <a:t> </a:t>
            </a: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f(x</a:t>
            </a:r>
            <a:r>
              <a:rPr lang="en-US" altLang="en-US" i="1" baseline="-25000">
                <a:solidFill>
                  <a:schemeClr val="accent1"/>
                </a:solidFill>
                <a:sym typeface="Symbol" pitchFamily="18" charset="2"/>
              </a:rPr>
              <a:t>i</a:t>
            </a: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) = y</a:t>
            </a:r>
            <a:r>
              <a:rPr lang="en-US" altLang="en-US" i="1" baseline="-25000">
                <a:solidFill>
                  <a:schemeClr val="accent1"/>
                </a:solidFill>
                <a:sym typeface="Symbol" pitchFamily="18" charset="2"/>
              </a:rPr>
              <a:t>&lt;even,i&gt;</a:t>
            </a: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 + x</a:t>
            </a:r>
            <a:r>
              <a:rPr lang="en-US" altLang="en-US" i="1" baseline="-25000">
                <a:solidFill>
                  <a:schemeClr val="accent1"/>
                </a:solidFill>
                <a:sym typeface="Symbol" pitchFamily="18" charset="2"/>
              </a:rPr>
              <a:t>i</a:t>
            </a: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 y</a:t>
            </a:r>
            <a:r>
              <a:rPr lang="en-US" altLang="en-US" i="1" baseline="-25000">
                <a:solidFill>
                  <a:schemeClr val="accent1"/>
                </a:solidFill>
                <a:sym typeface="Symbol" pitchFamily="18" charset="2"/>
              </a:rPr>
              <a:t>&lt;odd,i&gt;</a:t>
            </a:r>
          </a:p>
          <a:p>
            <a:pPr algn="l" eaLnBrk="1" hangingPunct="1">
              <a:buFontTx/>
              <a:buChar char="•"/>
            </a:pPr>
            <a:r>
              <a:rPr lang="en-US" altLang="en-US">
                <a:sym typeface="Symbol" pitchFamily="18" charset="2"/>
              </a:rPr>
              <a:t>T(</a:t>
            </a:r>
            <a:r>
              <a:rPr lang="en-US" altLang="en-US" i="1">
                <a:sym typeface="Symbol" pitchFamily="18" charset="2"/>
              </a:rPr>
              <a:t>n</a:t>
            </a:r>
            <a:r>
              <a:rPr lang="en-US" altLang="en-US">
                <a:sym typeface="Symbol" pitchFamily="18" charset="2"/>
              </a:rPr>
              <a:t>) = 2 T(</a:t>
            </a:r>
            <a:r>
              <a:rPr lang="en-US" altLang="en-US" i="1">
                <a:sym typeface="Symbol" pitchFamily="18" charset="2"/>
              </a:rPr>
              <a:t>n</a:t>
            </a:r>
            <a:r>
              <a:rPr lang="en-US" altLang="en-US">
                <a:sym typeface="Symbol" pitchFamily="18" charset="2"/>
              </a:rPr>
              <a:t>/2) + </a:t>
            </a:r>
            <a:r>
              <a:rPr lang="en-US" altLang="en-US" i="1">
                <a:sym typeface="Symbol" pitchFamily="18" charset="2"/>
              </a:rPr>
              <a:t>O</a:t>
            </a:r>
            <a:r>
              <a:rPr lang="en-US" altLang="en-US">
                <a:sym typeface="Symbol" pitchFamily="18" charset="2"/>
              </a:rPr>
              <a:t>(</a:t>
            </a:r>
            <a:r>
              <a:rPr lang="en-US" altLang="en-US" i="1">
                <a:sym typeface="Symbol" pitchFamily="18" charset="2"/>
              </a:rPr>
              <a:t>n</a:t>
            </a:r>
            <a:r>
              <a:rPr lang="en-US" altLang="en-US">
                <a:sym typeface="Symbol" pitchFamily="18" charset="2"/>
              </a:rPr>
              <a:t>) </a:t>
            </a:r>
          </a:p>
          <a:p>
            <a:pPr algn="l" eaLnBrk="1" hangingPunct="1"/>
            <a:r>
              <a:rPr lang="en-US" altLang="en-US">
                <a:sym typeface="Symbol" pitchFamily="18" charset="2"/>
              </a:rPr>
              <a:t>     = </a:t>
            </a:r>
            <a:r>
              <a:rPr lang="en-US" altLang="en-US" i="1">
                <a:sym typeface="Symbol" pitchFamily="18" charset="2"/>
              </a:rPr>
              <a:t>O</a:t>
            </a:r>
            <a:r>
              <a:rPr lang="en-US" altLang="en-US">
                <a:sym typeface="Symbol" pitchFamily="18" charset="2"/>
              </a:rPr>
              <a:t>(</a:t>
            </a:r>
            <a:r>
              <a:rPr lang="en-US" altLang="en-US" i="1">
                <a:sym typeface="Symbol" pitchFamily="18" charset="2"/>
              </a:rPr>
              <a:t>n log n</a:t>
            </a:r>
            <a:r>
              <a:rPr lang="en-US" altLang="en-US">
                <a:sym typeface="Symbol" pitchFamily="18" charset="2"/>
              </a:rPr>
              <a:t>)</a:t>
            </a:r>
            <a:endParaRPr lang="en-US" altLang="en-US"/>
          </a:p>
        </p:txBody>
      </p:sp>
      <p:grpSp>
        <p:nvGrpSpPr>
          <p:cNvPr id="2" name="Group 35"/>
          <p:cNvGrpSpPr>
            <a:grpSpLocks/>
          </p:cNvGrpSpPr>
          <p:nvPr/>
        </p:nvGrpSpPr>
        <p:grpSpPr bwMode="auto">
          <a:xfrm>
            <a:off x="0" y="5181600"/>
            <a:ext cx="2438400" cy="1676400"/>
            <a:chOff x="0" y="3264"/>
            <a:chExt cx="1536" cy="1056"/>
          </a:xfrm>
        </p:grpSpPr>
        <p:grpSp>
          <p:nvGrpSpPr>
            <p:cNvPr id="132108" name="Group 41"/>
            <p:cNvGrpSpPr>
              <a:grpSpLocks/>
            </p:cNvGrpSpPr>
            <p:nvPr/>
          </p:nvGrpSpPr>
          <p:grpSpPr bwMode="auto">
            <a:xfrm flipH="1">
              <a:off x="240" y="3264"/>
              <a:ext cx="240" cy="626"/>
              <a:chOff x="2308" y="1513"/>
              <a:chExt cx="1162" cy="2570"/>
            </a:xfrm>
          </p:grpSpPr>
          <p:grpSp>
            <p:nvGrpSpPr>
              <p:cNvPr id="132110" name="Group 42"/>
              <p:cNvGrpSpPr>
                <a:grpSpLocks/>
              </p:cNvGrpSpPr>
              <p:nvPr/>
            </p:nvGrpSpPr>
            <p:grpSpPr bwMode="auto">
              <a:xfrm>
                <a:off x="2308" y="1740"/>
                <a:ext cx="957" cy="2343"/>
                <a:chOff x="2308" y="1740"/>
                <a:chExt cx="957" cy="2343"/>
              </a:xfrm>
            </p:grpSpPr>
            <p:sp>
              <p:nvSpPr>
                <p:cNvPr id="132118" name="Freeform 43"/>
                <p:cNvSpPr>
                  <a:spLocks/>
                </p:cNvSpPr>
                <p:nvPr/>
              </p:nvSpPr>
              <p:spPr bwMode="auto">
                <a:xfrm>
                  <a:off x="2673" y="1740"/>
                  <a:ext cx="432" cy="485"/>
                </a:xfrm>
                <a:custGeom>
                  <a:avLst/>
                  <a:gdLst>
                    <a:gd name="T0" fmla="*/ 123 w 432"/>
                    <a:gd name="T1" fmla="*/ 206 h 485"/>
                    <a:gd name="T2" fmla="*/ 159 w 432"/>
                    <a:gd name="T3" fmla="*/ 53 h 485"/>
                    <a:gd name="T4" fmla="*/ 248 w 432"/>
                    <a:gd name="T5" fmla="*/ 0 h 485"/>
                    <a:gd name="T6" fmla="*/ 335 w 432"/>
                    <a:gd name="T7" fmla="*/ 0 h 485"/>
                    <a:gd name="T8" fmla="*/ 388 w 432"/>
                    <a:gd name="T9" fmla="*/ 53 h 485"/>
                    <a:gd name="T10" fmla="*/ 432 w 432"/>
                    <a:gd name="T11" fmla="*/ 215 h 485"/>
                    <a:gd name="T12" fmla="*/ 415 w 432"/>
                    <a:gd name="T13" fmla="*/ 349 h 485"/>
                    <a:gd name="T14" fmla="*/ 379 w 432"/>
                    <a:gd name="T15" fmla="*/ 458 h 485"/>
                    <a:gd name="T16" fmla="*/ 309 w 432"/>
                    <a:gd name="T17" fmla="*/ 485 h 485"/>
                    <a:gd name="T18" fmla="*/ 221 w 432"/>
                    <a:gd name="T19" fmla="*/ 475 h 485"/>
                    <a:gd name="T20" fmla="*/ 132 w 432"/>
                    <a:gd name="T21" fmla="*/ 368 h 485"/>
                    <a:gd name="T22" fmla="*/ 123 w 432"/>
                    <a:gd name="T23" fmla="*/ 288 h 485"/>
                    <a:gd name="T24" fmla="*/ 0 w 432"/>
                    <a:gd name="T25" fmla="*/ 242 h 485"/>
                    <a:gd name="T26" fmla="*/ 0 w 432"/>
                    <a:gd name="T27" fmla="*/ 189 h 485"/>
                    <a:gd name="T28" fmla="*/ 123 w 432"/>
                    <a:gd name="T29" fmla="*/ 206 h 485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432"/>
                    <a:gd name="T46" fmla="*/ 0 h 485"/>
                    <a:gd name="T47" fmla="*/ 432 w 432"/>
                    <a:gd name="T48" fmla="*/ 485 h 485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432" h="485">
                      <a:moveTo>
                        <a:pt x="123" y="206"/>
                      </a:moveTo>
                      <a:lnTo>
                        <a:pt x="159" y="53"/>
                      </a:lnTo>
                      <a:lnTo>
                        <a:pt x="248" y="0"/>
                      </a:lnTo>
                      <a:lnTo>
                        <a:pt x="335" y="0"/>
                      </a:lnTo>
                      <a:lnTo>
                        <a:pt x="388" y="53"/>
                      </a:lnTo>
                      <a:lnTo>
                        <a:pt x="432" y="215"/>
                      </a:lnTo>
                      <a:lnTo>
                        <a:pt x="415" y="349"/>
                      </a:lnTo>
                      <a:lnTo>
                        <a:pt x="379" y="458"/>
                      </a:lnTo>
                      <a:lnTo>
                        <a:pt x="309" y="485"/>
                      </a:lnTo>
                      <a:lnTo>
                        <a:pt x="221" y="475"/>
                      </a:lnTo>
                      <a:lnTo>
                        <a:pt x="132" y="368"/>
                      </a:lnTo>
                      <a:lnTo>
                        <a:pt x="123" y="288"/>
                      </a:lnTo>
                      <a:lnTo>
                        <a:pt x="0" y="242"/>
                      </a:lnTo>
                      <a:lnTo>
                        <a:pt x="0" y="189"/>
                      </a:lnTo>
                      <a:lnTo>
                        <a:pt x="123" y="206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2119" name="Freeform 44"/>
                <p:cNvSpPr>
                  <a:spLocks/>
                </p:cNvSpPr>
                <p:nvPr/>
              </p:nvSpPr>
              <p:spPr bwMode="auto">
                <a:xfrm>
                  <a:off x="2573" y="2253"/>
                  <a:ext cx="500" cy="828"/>
                </a:xfrm>
                <a:custGeom>
                  <a:avLst/>
                  <a:gdLst>
                    <a:gd name="T0" fmla="*/ 41 w 500"/>
                    <a:gd name="T1" fmla="*/ 173 h 828"/>
                    <a:gd name="T2" fmla="*/ 163 w 500"/>
                    <a:gd name="T3" fmla="*/ 35 h 828"/>
                    <a:gd name="T4" fmla="*/ 232 w 500"/>
                    <a:gd name="T5" fmla="*/ 0 h 828"/>
                    <a:gd name="T6" fmla="*/ 366 w 500"/>
                    <a:gd name="T7" fmla="*/ 5 h 828"/>
                    <a:gd name="T8" fmla="*/ 488 w 500"/>
                    <a:gd name="T9" fmla="*/ 57 h 828"/>
                    <a:gd name="T10" fmla="*/ 500 w 500"/>
                    <a:gd name="T11" fmla="*/ 126 h 828"/>
                    <a:gd name="T12" fmla="*/ 483 w 500"/>
                    <a:gd name="T13" fmla="*/ 207 h 828"/>
                    <a:gd name="T14" fmla="*/ 396 w 500"/>
                    <a:gd name="T15" fmla="*/ 281 h 828"/>
                    <a:gd name="T16" fmla="*/ 349 w 500"/>
                    <a:gd name="T17" fmla="*/ 414 h 828"/>
                    <a:gd name="T18" fmla="*/ 349 w 500"/>
                    <a:gd name="T19" fmla="*/ 552 h 828"/>
                    <a:gd name="T20" fmla="*/ 384 w 500"/>
                    <a:gd name="T21" fmla="*/ 637 h 828"/>
                    <a:gd name="T22" fmla="*/ 448 w 500"/>
                    <a:gd name="T23" fmla="*/ 695 h 828"/>
                    <a:gd name="T24" fmla="*/ 448 w 500"/>
                    <a:gd name="T25" fmla="*/ 765 h 828"/>
                    <a:gd name="T26" fmla="*/ 419 w 500"/>
                    <a:gd name="T27" fmla="*/ 800 h 828"/>
                    <a:gd name="T28" fmla="*/ 384 w 500"/>
                    <a:gd name="T29" fmla="*/ 816 h 828"/>
                    <a:gd name="T30" fmla="*/ 268 w 500"/>
                    <a:gd name="T31" fmla="*/ 828 h 828"/>
                    <a:gd name="T32" fmla="*/ 163 w 500"/>
                    <a:gd name="T33" fmla="*/ 747 h 828"/>
                    <a:gd name="T34" fmla="*/ 53 w 500"/>
                    <a:gd name="T35" fmla="*/ 574 h 828"/>
                    <a:gd name="T36" fmla="*/ 0 w 500"/>
                    <a:gd name="T37" fmla="*/ 368 h 828"/>
                    <a:gd name="T38" fmla="*/ 140 w 500"/>
                    <a:gd name="T39" fmla="*/ 436 h 828"/>
                    <a:gd name="T40" fmla="*/ 192 w 500"/>
                    <a:gd name="T41" fmla="*/ 436 h 828"/>
                    <a:gd name="T42" fmla="*/ 227 w 500"/>
                    <a:gd name="T43" fmla="*/ 396 h 828"/>
                    <a:gd name="T44" fmla="*/ 251 w 500"/>
                    <a:gd name="T45" fmla="*/ 316 h 828"/>
                    <a:gd name="T46" fmla="*/ 209 w 500"/>
                    <a:gd name="T47" fmla="*/ 293 h 828"/>
                    <a:gd name="T48" fmla="*/ 53 w 500"/>
                    <a:gd name="T49" fmla="*/ 293 h 828"/>
                    <a:gd name="T50" fmla="*/ 18 w 500"/>
                    <a:gd name="T51" fmla="*/ 293 h 828"/>
                    <a:gd name="T52" fmla="*/ 41 w 500"/>
                    <a:gd name="T53" fmla="*/ 173 h 828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w 500"/>
                    <a:gd name="T82" fmla="*/ 0 h 828"/>
                    <a:gd name="T83" fmla="*/ 500 w 500"/>
                    <a:gd name="T84" fmla="*/ 828 h 828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T81" t="T82" r="T83" b="T84"/>
                  <a:pathLst>
                    <a:path w="500" h="828">
                      <a:moveTo>
                        <a:pt x="41" y="173"/>
                      </a:moveTo>
                      <a:lnTo>
                        <a:pt x="163" y="35"/>
                      </a:lnTo>
                      <a:lnTo>
                        <a:pt x="232" y="0"/>
                      </a:lnTo>
                      <a:lnTo>
                        <a:pt x="366" y="5"/>
                      </a:lnTo>
                      <a:lnTo>
                        <a:pt x="488" y="57"/>
                      </a:lnTo>
                      <a:lnTo>
                        <a:pt x="500" y="126"/>
                      </a:lnTo>
                      <a:lnTo>
                        <a:pt x="483" y="207"/>
                      </a:lnTo>
                      <a:lnTo>
                        <a:pt x="396" y="281"/>
                      </a:lnTo>
                      <a:lnTo>
                        <a:pt x="349" y="414"/>
                      </a:lnTo>
                      <a:lnTo>
                        <a:pt x="349" y="552"/>
                      </a:lnTo>
                      <a:lnTo>
                        <a:pt x="384" y="637"/>
                      </a:lnTo>
                      <a:lnTo>
                        <a:pt x="448" y="695"/>
                      </a:lnTo>
                      <a:lnTo>
                        <a:pt x="448" y="765"/>
                      </a:lnTo>
                      <a:lnTo>
                        <a:pt x="419" y="800"/>
                      </a:lnTo>
                      <a:lnTo>
                        <a:pt x="384" y="816"/>
                      </a:lnTo>
                      <a:lnTo>
                        <a:pt x="268" y="828"/>
                      </a:lnTo>
                      <a:lnTo>
                        <a:pt x="163" y="747"/>
                      </a:lnTo>
                      <a:lnTo>
                        <a:pt x="53" y="574"/>
                      </a:lnTo>
                      <a:lnTo>
                        <a:pt x="0" y="368"/>
                      </a:lnTo>
                      <a:lnTo>
                        <a:pt x="140" y="436"/>
                      </a:lnTo>
                      <a:lnTo>
                        <a:pt x="192" y="436"/>
                      </a:lnTo>
                      <a:lnTo>
                        <a:pt x="227" y="396"/>
                      </a:lnTo>
                      <a:lnTo>
                        <a:pt x="251" y="316"/>
                      </a:lnTo>
                      <a:lnTo>
                        <a:pt x="209" y="293"/>
                      </a:lnTo>
                      <a:lnTo>
                        <a:pt x="53" y="293"/>
                      </a:lnTo>
                      <a:lnTo>
                        <a:pt x="18" y="293"/>
                      </a:lnTo>
                      <a:lnTo>
                        <a:pt x="41" y="173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2120" name="Freeform 45"/>
                <p:cNvSpPr>
                  <a:spLocks/>
                </p:cNvSpPr>
                <p:nvPr/>
              </p:nvSpPr>
              <p:spPr bwMode="auto">
                <a:xfrm>
                  <a:off x="2950" y="2289"/>
                  <a:ext cx="265" cy="895"/>
                </a:xfrm>
                <a:custGeom>
                  <a:avLst/>
                  <a:gdLst>
                    <a:gd name="T0" fmla="*/ 0 w 265"/>
                    <a:gd name="T1" fmla="*/ 75 h 895"/>
                    <a:gd name="T2" fmla="*/ 29 w 265"/>
                    <a:gd name="T3" fmla="*/ 23 h 895"/>
                    <a:gd name="T4" fmla="*/ 83 w 265"/>
                    <a:gd name="T5" fmla="*/ 0 h 895"/>
                    <a:gd name="T6" fmla="*/ 135 w 265"/>
                    <a:gd name="T7" fmla="*/ 5 h 895"/>
                    <a:gd name="T8" fmla="*/ 206 w 265"/>
                    <a:gd name="T9" fmla="*/ 108 h 895"/>
                    <a:gd name="T10" fmla="*/ 265 w 265"/>
                    <a:gd name="T11" fmla="*/ 264 h 895"/>
                    <a:gd name="T12" fmla="*/ 265 w 265"/>
                    <a:gd name="T13" fmla="*/ 384 h 895"/>
                    <a:gd name="T14" fmla="*/ 241 w 265"/>
                    <a:gd name="T15" fmla="*/ 447 h 895"/>
                    <a:gd name="T16" fmla="*/ 118 w 265"/>
                    <a:gd name="T17" fmla="*/ 522 h 895"/>
                    <a:gd name="T18" fmla="*/ 83 w 265"/>
                    <a:gd name="T19" fmla="*/ 573 h 895"/>
                    <a:gd name="T20" fmla="*/ 83 w 265"/>
                    <a:gd name="T21" fmla="*/ 608 h 895"/>
                    <a:gd name="T22" fmla="*/ 123 w 265"/>
                    <a:gd name="T23" fmla="*/ 654 h 895"/>
                    <a:gd name="T24" fmla="*/ 189 w 265"/>
                    <a:gd name="T25" fmla="*/ 723 h 895"/>
                    <a:gd name="T26" fmla="*/ 224 w 265"/>
                    <a:gd name="T27" fmla="*/ 814 h 895"/>
                    <a:gd name="T28" fmla="*/ 212 w 265"/>
                    <a:gd name="T29" fmla="*/ 895 h 895"/>
                    <a:gd name="T30" fmla="*/ 177 w 265"/>
                    <a:gd name="T31" fmla="*/ 877 h 895"/>
                    <a:gd name="T32" fmla="*/ 159 w 265"/>
                    <a:gd name="T33" fmla="*/ 764 h 895"/>
                    <a:gd name="T34" fmla="*/ 101 w 265"/>
                    <a:gd name="T35" fmla="*/ 694 h 895"/>
                    <a:gd name="T36" fmla="*/ 54 w 265"/>
                    <a:gd name="T37" fmla="*/ 676 h 895"/>
                    <a:gd name="T38" fmla="*/ 29 w 265"/>
                    <a:gd name="T39" fmla="*/ 643 h 895"/>
                    <a:gd name="T40" fmla="*/ 29 w 265"/>
                    <a:gd name="T41" fmla="*/ 568 h 895"/>
                    <a:gd name="T42" fmla="*/ 64 w 265"/>
                    <a:gd name="T43" fmla="*/ 505 h 895"/>
                    <a:gd name="T44" fmla="*/ 123 w 265"/>
                    <a:gd name="T45" fmla="*/ 465 h 895"/>
                    <a:gd name="T46" fmla="*/ 212 w 265"/>
                    <a:gd name="T47" fmla="*/ 402 h 895"/>
                    <a:gd name="T48" fmla="*/ 224 w 265"/>
                    <a:gd name="T49" fmla="*/ 327 h 895"/>
                    <a:gd name="T50" fmla="*/ 177 w 265"/>
                    <a:gd name="T51" fmla="*/ 224 h 895"/>
                    <a:gd name="T52" fmla="*/ 101 w 265"/>
                    <a:gd name="T53" fmla="*/ 143 h 895"/>
                    <a:gd name="T54" fmla="*/ 0 w 265"/>
                    <a:gd name="T55" fmla="*/ 75 h 895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w 265"/>
                    <a:gd name="T85" fmla="*/ 0 h 895"/>
                    <a:gd name="T86" fmla="*/ 265 w 265"/>
                    <a:gd name="T87" fmla="*/ 895 h 895"/>
                  </a:gdLst>
                  <a:ahLst/>
                  <a:cxnLst>
                    <a:cxn ang="T56">
                      <a:pos x="T0" y="T1"/>
                    </a:cxn>
                    <a:cxn ang="T57">
                      <a:pos x="T2" y="T3"/>
                    </a:cxn>
                    <a:cxn ang="T58">
                      <a:pos x="T4" y="T5"/>
                    </a:cxn>
                    <a:cxn ang="T59">
                      <a:pos x="T6" y="T7"/>
                    </a:cxn>
                    <a:cxn ang="T60">
                      <a:pos x="T8" y="T9"/>
                    </a:cxn>
                    <a:cxn ang="T61">
                      <a:pos x="T10" y="T11"/>
                    </a:cxn>
                    <a:cxn ang="T62">
                      <a:pos x="T12" y="T13"/>
                    </a:cxn>
                    <a:cxn ang="T63">
                      <a:pos x="T14" y="T15"/>
                    </a:cxn>
                    <a:cxn ang="T64">
                      <a:pos x="T16" y="T17"/>
                    </a:cxn>
                    <a:cxn ang="T65">
                      <a:pos x="T18" y="T19"/>
                    </a:cxn>
                    <a:cxn ang="T66">
                      <a:pos x="T20" y="T21"/>
                    </a:cxn>
                    <a:cxn ang="T67">
                      <a:pos x="T22" y="T23"/>
                    </a:cxn>
                    <a:cxn ang="T68">
                      <a:pos x="T24" y="T25"/>
                    </a:cxn>
                    <a:cxn ang="T69">
                      <a:pos x="T26" y="T27"/>
                    </a:cxn>
                    <a:cxn ang="T70">
                      <a:pos x="T28" y="T29"/>
                    </a:cxn>
                    <a:cxn ang="T71">
                      <a:pos x="T30" y="T31"/>
                    </a:cxn>
                    <a:cxn ang="T72">
                      <a:pos x="T32" y="T33"/>
                    </a:cxn>
                    <a:cxn ang="T73">
                      <a:pos x="T34" y="T35"/>
                    </a:cxn>
                    <a:cxn ang="T74">
                      <a:pos x="T36" y="T37"/>
                    </a:cxn>
                    <a:cxn ang="T75">
                      <a:pos x="T38" y="T39"/>
                    </a:cxn>
                    <a:cxn ang="T76">
                      <a:pos x="T40" y="T41"/>
                    </a:cxn>
                    <a:cxn ang="T77">
                      <a:pos x="T42" y="T43"/>
                    </a:cxn>
                    <a:cxn ang="T78">
                      <a:pos x="T44" y="T45"/>
                    </a:cxn>
                    <a:cxn ang="T79">
                      <a:pos x="T46" y="T47"/>
                    </a:cxn>
                    <a:cxn ang="T80">
                      <a:pos x="T48" y="T49"/>
                    </a:cxn>
                    <a:cxn ang="T81">
                      <a:pos x="T50" y="T51"/>
                    </a:cxn>
                    <a:cxn ang="T82">
                      <a:pos x="T52" y="T53"/>
                    </a:cxn>
                    <a:cxn ang="T83">
                      <a:pos x="T54" y="T55"/>
                    </a:cxn>
                  </a:cxnLst>
                  <a:rect l="T84" t="T85" r="T86" b="T87"/>
                  <a:pathLst>
                    <a:path w="265" h="895">
                      <a:moveTo>
                        <a:pt x="0" y="75"/>
                      </a:moveTo>
                      <a:lnTo>
                        <a:pt x="29" y="23"/>
                      </a:lnTo>
                      <a:lnTo>
                        <a:pt x="83" y="0"/>
                      </a:lnTo>
                      <a:lnTo>
                        <a:pt x="135" y="5"/>
                      </a:lnTo>
                      <a:lnTo>
                        <a:pt x="206" y="108"/>
                      </a:lnTo>
                      <a:lnTo>
                        <a:pt x="265" y="264"/>
                      </a:lnTo>
                      <a:lnTo>
                        <a:pt x="265" y="384"/>
                      </a:lnTo>
                      <a:lnTo>
                        <a:pt x="241" y="447"/>
                      </a:lnTo>
                      <a:lnTo>
                        <a:pt x="118" y="522"/>
                      </a:lnTo>
                      <a:lnTo>
                        <a:pt x="83" y="573"/>
                      </a:lnTo>
                      <a:lnTo>
                        <a:pt x="83" y="608"/>
                      </a:lnTo>
                      <a:lnTo>
                        <a:pt x="123" y="654"/>
                      </a:lnTo>
                      <a:lnTo>
                        <a:pt x="189" y="723"/>
                      </a:lnTo>
                      <a:lnTo>
                        <a:pt x="224" y="814"/>
                      </a:lnTo>
                      <a:lnTo>
                        <a:pt x="212" y="895"/>
                      </a:lnTo>
                      <a:lnTo>
                        <a:pt x="177" y="877"/>
                      </a:lnTo>
                      <a:lnTo>
                        <a:pt x="159" y="764"/>
                      </a:lnTo>
                      <a:lnTo>
                        <a:pt x="101" y="694"/>
                      </a:lnTo>
                      <a:lnTo>
                        <a:pt x="54" y="676"/>
                      </a:lnTo>
                      <a:lnTo>
                        <a:pt x="29" y="643"/>
                      </a:lnTo>
                      <a:lnTo>
                        <a:pt x="29" y="568"/>
                      </a:lnTo>
                      <a:lnTo>
                        <a:pt x="64" y="505"/>
                      </a:lnTo>
                      <a:lnTo>
                        <a:pt x="123" y="465"/>
                      </a:lnTo>
                      <a:lnTo>
                        <a:pt x="212" y="402"/>
                      </a:lnTo>
                      <a:lnTo>
                        <a:pt x="224" y="327"/>
                      </a:lnTo>
                      <a:lnTo>
                        <a:pt x="177" y="224"/>
                      </a:lnTo>
                      <a:lnTo>
                        <a:pt x="101" y="143"/>
                      </a:lnTo>
                      <a:lnTo>
                        <a:pt x="0" y="75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2121" name="Freeform 46"/>
                <p:cNvSpPr>
                  <a:spLocks/>
                </p:cNvSpPr>
                <p:nvPr/>
              </p:nvSpPr>
              <p:spPr bwMode="auto">
                <a:xfrm>
                  <a:off x="2308" y="2238"/>
                  <a:ext cx="520" cy="435"/>
                </a:xfrm>
                <a:custGeom>
                  <a:avLst/>
                  <a:gdLst>
                    <a:gd name="T0" fmla="*/ 398 w 520"/>
                    <a:gd name="T1" fmla="*/ 5 h 435"/>
                    <a:gd name="T2" fmla="*/ 485 w 520"/>
                    <a:gd name="T3" fmla="*/ 0 h 435"/>
                    <a:gd name="T4" fmla="*/ 520 w 520"/>
                    <a:gd name="T5" fmla="*/ 35 h 435"/>
                    <a:gd name="T6" fmla="*/ 497 w 520"/>
                    <a:gd name="T7" fmla="*/ 87 h 435"/>
                    <a:gd name="T8" fmla="*/ 428 w 520"/>
                    <a:gd name="T9" fmla="*/ 110 h 435"/>
                    <a:gd name="T10" fmla="*/ 365 w 520"/>
                    <a:gd name="T11" fmla="*/ 110 h 435"/>
                    <a:gd name="T12" fmla="*/ 272 w 520"/>
                    <a:gd name="T13" fmla="*/ 127 h 435"/>
                    <a:gd name="T14" fmla="*/ 168 w 520"/>
                    <a:gd name="T15" fmla="*/ 145 h 435"/>
                    <a:gd name="T16" fmla="*/ 87 w 520"/>
                    <a:gd name="T17" fmla="*/ 180 h 435"/>
                    <a:gd name="T18" fmla="*/ 63 w 520"/>
                    <a:gd name="T19" fmla="*/ 214 h 435"/>
                    <a:gd name="T20" fmla="*/ 70 w 520"/>
                    <a:gd name="T21" fmla="*/ 249 h 435"/>
                    <a:gd name="T22" fmla="*/ 115 w 520"/>
                    <a:gd name="T23" fmla="*/ 296 h 435"/>
                    <a:gd name="T24" fmla="*/ 202 w 520"/>
                    <a:gd name="T25" fmla="*/ 331 h 435"/>
                    <a:gd name="T26" fmla="*/ 306 w 520"/>
                    <a:gd name="T27" fmla="*/ 331 h 435"/>
                    <a:gd name="T28" fmla="*/ 382 w 520"/>
                    <a:gd name="T29" fmla="*/ 331 h 435"/>
                    <a:gd name="T30" fmla="*/ 468 w 520"/>
                    <a:gd name="T31" fmla="*/ 348 h 435"/>
                    <a:gd name="T32" fmla="*/ 450 w 520"/>
                    <a:gd name="T33" fmla="*/ 435 h 435"/>
                    <a:gd name="T34" fmla="*/ 330 w 520"/>
                    <a:gd name="T35" fmla="*/ 401 h 435"/>
                    <a:gd name="T36" fmla="*/ 290 w 520"/>
                    <a:gd name="T37" fmla="*/ 371 h 435"/>
                    <a:gd name="T38" fmla="*/ 208 w 520"/>
                    <a:gd name="T39" fmla="*/ 371 h 435"/>
                    <a:gd name="T40" fmla="*/ 70 w 520"/>
                    <a:gd name="T41" fmla="*/ 336 h 435"/>
                    <a:gd name="T42" fmla="*/ 12 w 520"/>
                    <a:gd name="T43" fmla="*/ 284 h 435"/>
                    <a:gd name="T44" fmla="*/ 0 w 520"/>
                    <a:gd name="T45" fmla="*/ 214 h 435"/>
                    <a:gd name="T46" fmla="*/ 46 w 520"/>
                    <a:gd name="T47" fmla="*/ 145 h 435"/>
                    <a:gd name="T48" fmla="*/ 202 w 520"/>
                    <a:gd name="T49" fmla="*/ 75 h 435"/>
                    <a:gd name="T50" fmla="*/ 340 w 520"/>
                    <a:gd name="T51" fmla="*/ 40 h 435"/>
                    <a:gd name="T52" fmla="*/ 398 w 520"/>
                    <a:gd name="T53" fmla="*/ 5 h 435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w 520"/>
                    <a:gd name="T82" fmla="*/ 0 h 435"/>
                    <a:gd name="T83" fmla="*/ 520 w 520"/>
                    <a:gd name="T84" fmla="*/ 435 h 435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T81" t="T82" r="T83" b="T84"/>
                  <a:pathLst>
                    <a:path w="520" h="435">
                      <a:moveTo>
                        <a:pt x="398" y="5"/>
                      </a:moveTo>
                      <a:lnTo>
                        <a:pt x="485" y="0"/>
                      </a:lnTo>
                      <a:lnTo>
                        <a:pt x="520" y="35"/>
                      </a:lnTo>
                      <a:lnTo>
                        <a:pt x="497" y="87"/>
                      </a:lnTo>
                      <a:lnTo>
                        <a:pt x="428" y="110"/>
                      </a:lnTo>
                      <a:lnTo>
                        <a:pt x="365" y="110"/>
                      </a:lnTo>
                      <a:lnTo>
                        <a:pt x="272" y="127"/>
                      </a:lnTo>
                      <a:lnTo>
                        <a:pt x="168" y="145"/>
                      </a:lnTo>
                      <a:lnTo>
                        <a:pt x="87" y="180"/>
                      </a:lnTo>
                      <a:lnTo>
                        <a:pt x="63" y="214"/>
                      </a:lnTo>
                      <a:lnTo>
                        <a:pt x="70" y="249"/>
                      </a:lnTo>
                      <a:lnTo>
                        <a:pt x="115" y="296"/>
                      </a:lnTo>
                      <a:lnTo>
                        <a:pt x="202" y="331"/>
                      </a:lnTo>
                      <a:lnTo>
                        <a:pt x="306" y="331"/>
                      </a:lnTo>
                      <a:lnTo>
                        <a:pt x="382" y="331"/>
                      </a:lnTo>
                      <a:lnTo>
                        <a:pt x="468" y="348"/>
                      </a:lnTo>
                      <a:lnTo>
                        <a:pt x="450" y="435"/>
                      </a:lnTo>
                      <a:lnTo>
                        <a:pt x="330" y="401"/>
                      </a:lnTo>
                      <a:lnTo>
                        <a:pt x="290" y="371"/>
                      </a:lnTo>
                      <a:lnTo>
                        <a:pt x="208" y="371"/>
                      </a:lnTo>
                      <a:lnTo>
                        <a:pt x="70" y="336"/>
                      </a:lnTo>
                      <a:lnTo>
                        <a:pt x="12" y="284"/>
                      </a:lnTo>
                      <a:lnTo>
                        <a:pt x="0" y="214"/>
                      </a:lnTo>
                      <a:lnTo>
                        <a:pt x="46" y="145"/>
                      </a:lnTo>
                      <a:lnTo>
                        <a:pt x="202" y="75"/>
                      </a:lnTo>
                      <a:lnTo>
                        <a:pt x="340" y="40"/>
                      </a:lnTo>
                      <a:lnTo>
                        <a:pt x="398" y="5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2122" name="Freeform 47"/>
                <p:cNvSpPr>
                  <a:spLocks/>
                </p:cNvSpPr>
                <p:nvPr/>
              </p:nvSpPr>
              <p:spPr bwMode="auto">
                <a:xfrm>
                  <a:off x="2882" y="2923"/>
                  <a:ext cx="383" cy="1160"/>
                </a:xfrm>
                <a:custGeom>
                  <a:avLst/>
                  <a:gdLst>
                    <a:gd name="T0" fmla="*/ 0 w 383"/>
                    <a:gd name="T1" fmla="*/ 0 h 1160"/>
                    <a:gd name="T2" fmla="*/ 99 w 383"/>
                    <a:gd name="T3" fmla="*/ 17 h 1160"/>
                    <a:gd name="T4" fmla="*/ 151 w 383"/>
                    <a:gd name="T5" fmla="*/ 103 h 1160"/>
                    <a:gd name="T6" fmla="*/ 203 w 383"/>
                    <a:gd name="T7" fmla="*/ 257 h 1160"/>
                    <a:gd name="T8" fmla="*/ 226 w 383"/>
                    <a:gd name="T9" fmla="*/ 451 h 1160"/>
                    <a:gd name="T10" fmla="*/ 226 w 383"/>
                    <a:gd name="T11" fmla="*/ 560 h 1160"/>
                    <a:gd name="T12" fmla="*/ 191 w 383"/>
                    <a:gd name="T13" fmla="*/ 696 h 1160"/>
                    <a:gd name="T14" fmla="*/ 134 w 383"/>
                    <a:gd name="T15" fmla="*/ 885 h 1160"/>
                    <a:gd name="T16" fmla="*/ 122 w 383"/>
                    <a:gd name="T17" fmla="*/ 937 h 1160"/>
                    <a:gd name="T18" fmla="*/ 139 w 383"/>
                    <a:gd name="T19" fmla="*/ 965 h 1160"/>
                    <a:gd name="T20" fmla="*/ 261 w 383"/>
                    <a:gd name="T21" fmla="*/ 1006 h 1160"/>
                    <a:gd name="T22" fmla="*/ 383 w 383"/>
                    <a:gd name="T23" fmla="*/ 1086 h 1160"/>
                    <a:gd name="T24" fmla="*/ 378 w 383"/>
                    <a:gd name="T25" fmla="*/ 1119 h 1160"/>
                    <a:gd name="T26" fmla="*/ 290 w 383"/>
                    <a:gd name="T27" fmla="*/ 1160 h 1160"/>
                    <a:gd name="T28" fmla="*/ 256 w 383"/>
                    <a:gd name="T29" fmla="*/ 1142 h 1160"/>
                    <a:gd name="T30" fmla="*/ 191 w 383"/>
                    <a:gd name="T31" fmla="*/ 1057 h 1160"/>
                    <a:gd name="T32" fmla="*/ 116 w 383"/>
                    <a:gd name="T33" fmla="*/ 1016 h 1160"/>
                    <a:gd name="T34" fmla="*/ 34 w 383"/>
                    <a:gd name="T35" fmla="*/ 988 h 1160"/>
                    <a:gd name="T36" fmla="*/ 29 w 383"/>
                    <a:gd name="T37" fmla="*/ 948 h 1160"/>
                    <a:gd name="T38" fmla="*/ 52 w 383"/>
                    <a:gd name="T39" fmla="*/ 868 h 1160"/>
                    <a:gd name="T40" fmla="*/ 116 w 383"/>
                    <a:gd name="T41" fmla="*/ 743 h 1160"/>
                    <a:gd name="T42" fmla="*/ 156 w 383"/>
                    <a:gd name="T43" fmla="*/ 594 h 1160"/>
                    <a:gd name="T44" fmla="*/ 156 w 383"/>
                    <a:gd name="T45" fmla="*/ 423 h 1160"/>
                    <a:gd name="T46" fmla="*/ 122 w 383"/>
                    <a:gd name="T47" fmla="*/ 274 h 1160"/>
                    <a:gd name="T48" fmla="*/ 47 w 383"/>
                    <a:gd name="T49" fmla="*/ 136 h 1160"/>
                    <a:gd name="T50" fmla="*/ 12 w 383"/>
                    <a:gd name="T51" fmla="*/ 63 h 1160"/>
                    <a:gd name="T52" fmla="*/ 0 w 383"/>
                    <a:gd name="T53" fmla="*/ 0 h 1160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w 383"/>
                    <a:gd name="T82" fmla="*/ 0 h 1160"/>
                    <a:gd name="T83" fmla="*/ 383 w 383"/>
                    <a:gd name="T84" fmla="*/ 1160 h 1160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T81" t="T82" r="T83" b="T84"/>
                  <a:pathLst>
                    <a:path w="383" h="1160">
                      <a:moveTo>
                        <a:pt x="0" y="0"/>
                      </a:moveTo>
                      <a:lnTo>
                        <a:pt x="99" y="17"/>
                      </a:lnTo>
                      <a:lnTo>
                        <a:pt x="151" y="103"/>
                      </a:lnTo>
                      <a:lnTo>
                        <a:pt x="203" y="257"/>
                      </a:lnTo>
                      <a:lnTo>
                        <a:pt x="226" y="451"/>
                      </a:lnTo>
                      <a:lnTo>
                        <a:pt x="226" y="560"/>
                      </a:lnTo>
                      <a:lnTo>
                        <a:pt x="191" y="696"/>
                      </a:lnTo>
                      <a:lnTo>
                        <a:pt x="134" y="885"/>
                      </a:lnTo>
                      <a:lnTo>
                        <a:pt x="122" y="937"/>
                      </a:lnTo>
                      <a:lnTo>
                        <a:pt x="139" y="965"/>
                      </a:lnTo>
                      <a:lnTo>
                        <a:pt x="261" y="1006"/>
                      </a:lnTo>
                      <a:lnTo>
                        <a:pt x="383" y="1086"/>
                      </a:lnTo>
                      <a:lnTo>
                        <a:pt x="378" y="1119"/>
                      </a:lnTo>
                      <a:lnTo>
                        <a:pt x="290" y="1160"/>
                      </a:lnTo>
                      <a:lnTo>
                        <a:pt x="256" y="1142"/>
                      </a:lnTo>
                      <a:lnTo>
                        <a:pt x="191" y="1057"/>
                      </a:lnTo>
                      <a:lnTo>
                        <a:pt x="116" y="1016"/>
                      </a:lnTo>
                      <a:lnTo>
                        <a:pt x="34" y="988"/>
                      </a:lnTo>
                      <a:lnTo>
                        <a:pt x="29" y="948"/>
                      </a:lnTo>
                      <a:lnTo>
                        <a:pt x="52" y="868"/>
                      </a:lnTo>
                      <a:lnTo>
                        <a:pt x="116" y="743"/>
                      </a:lnTo>
                      <a:lnTo>
                        <a:pt x="156" y="594"/>
                      </a:lnTo>
                      <a:lnTo>
                        <a:pt x="156" y="423"/>
                      </a:lnTo>
                      <a:lnTo>
                        <a:pt x="122" y="274"/>
                      </a:lnTo>
                      <a:lnTo>
                        <a:pt x="47" y="136"/>
                      </a:lnTo>
                      <a:lnTo>
                        <a:pt x="12" y="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2123" name="Freeform 48"/>
                <p:cNvSpPr>
                  <a:spLocks/>
                </p:cNvSpPr>
                <p:nvPr/>
              </p:nvSpPr>
              <p:spPr bwMode="auto">
                <a:xfrm>
                  <a:off x="2443" y="2919"/>
                  <a:ext cx="461" cy="1027"/>
                </a:xfrm>
                <a:custGeom>
                  <a:avLst/>
                  <a:gdLst>
                    <a:gd name="T0" fmla="*/ 421 w 461"/>
                    <a:gd name="T1" fmla="*/ 0 h 1027"/>
                    <a:gd name="T2" fmla="*/ 449 w 461"/>
                    <a:gd name="T3" fmla="*/ 22 h 1027"/>
                    <a:gd name="T4" fmla="*/ 461 w 461"/>
                    <a:gd name="T5" fmla="*/ 91 h 1027"/>
                    <a:gd name="T6" fmla="*/ 439 w 461"/>
                    <a:gd name="T7" fmla="*/ 159 h 1027"/>
                    <a:gd name="T8" fmla="*/ 380 w 461"/>
                    <a:gd name="T9" fmla="*/ 245 h 1027"/>
                    <a:gd name="T10" fmla="*/ 315 w 461"/>
                    <a:gd name="T11" fmla="*/ 348 h 1027"/>
                    <a:gd name="T12" fmla="*/ 293 w 461"/>
                    <a:gd name="T13" fmla="*/ 462 h 1027"/>
                    <a:gd name="T14" fmla="*/ 310 w 461"/>
                    <a:gd name="T15" fmla="*/ 645 h 1027"/>
                    <a:gd name="T16" fmla="*/ 350 w 461"/>
                    <a:gd name="T17" fmla="*/ 868 h 1027"/>
                    <a:gd name="T18" fmla="*/ 380 w 461"/>
                    <a:gd name="T19" fmla="*/ 959 h 1027"/>
                    <a:gd name="T20" fmla="*/ 368 w 461"/>
                    <a:gd name="T21" fmla="*/ 987 h 1027"/>
                    <a:gd name="T22" fmla="*/ 298 w 461"/>
                    <a:gd name="T23" fmla="*/ 992 h 1027"/>
                    <a:gd name="T24" fmla="*/ 211 w 461"/>
                    <a:gd name="T25" fmla="*/ 969 h 1027"/>
                    <a:gd name="T26" fmla="*/ 134 w 461"/>
                    <a:gd name="T27" fmla="*/ 1004 h 1027"/>
                    <a:gd name="T28" fmla="*/ 87 w 461"/>
                    <a:gd name="T29" fmla="*/ 1027 h 1027"/>
                    <a:gd name="T30" fmla="*/ 53 w 461"/>
                    <a:gd name="T31" fmla="*/ 1022 h 1027"/>
                    <a:gd name="T32" fmla="*/ 0 w 461"/>
                    <a:gd name="T33" fmla="*/ 959 h 1027"/>
                    <a:gd name="T34" fmla="*/ 53 w 461"/>
                    <a:gd name="T35" fmla="*/ 936 h 1027"/>
                    <a:gd name="T36" fmla="*/ 187 w 461"/>
                    <a:gd name="T37" fmla="*/ 908 h 1027"/>
                    <a:gd name="T38" fmla="*/ 263 w 461"/>
                    <a:gd name="T39" fmla="*/ 936 h 1027"/>
                    <a:gd name="T40" fmla="*/ 315 w 461"/>
                    <a:gd name="T41" fmla="*/ 936 h 1027"/>
                    <a:gd name="T42" fmla="*/ 310 w 461"/>
                    <a:gd name="T43" fmla="*/ 890 h 1027"/>
                    <a:gd name="T44" fmla="*/ 258 w 461"/>
                    <a:gd name="T45" fmla="*/ 616 h 1027"/>
                    <a:gd name="T46" fmla="*/ 222 w 461"/>
                    <a:gd name="T47" fmla="*/ 456 h 1027"/>
                    <a:gd name="T48" fmla="*/ 228 w 461"/>
                    <a:gd name="T49" fmla="*/ 376 h 1027"/>
                    <a:gd name="T50" fmla="*/ 280 w 461"/>
                    <a:gd name="T51" fmla="*/ 227 h 1027"/>
                    <a:gd name="T52" fmla="*/ 333 w 461"/>
                    <a:gd name="T53" fmla="*/ 91 h 1027"/>
                    <a:gd name="T54" fmla="*/ 421 w 461"/>
                    <a:gd name="T55" fmla="*/ 0 h 1027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w 461"/>
                    <a:gd name="T85" fmla="*/ 0 h 1027"/>
                    <a:gd name="T86" fmla="*/ 461 w 461"/>
                    <a:gd name="T87" fmla="*/ 1027 h 1027"/>
                  </a:gdLst>
                  <a:ahLst/>
                  <a:cxnLst>
                    <a:cxn ang="T56">
                      <a:pos x="T0" y="T1"/>
                    </a:cxn>
                    <a:cxn ang="T57">
                      <a:pos x="T2" y="T3"/>
                    </a:cxn>
                    <a:cxn ang="T58">
                      <a:pos x="T4" y="T5"/>
                    </a:cxn>
                    <a:cxn ang="T59">
                      <a:pos x="T6" y="T7"/>
                    </a:cxn>
                    <a:cxn ang="T60">
                      <a:pos x="T8" y="T9"/>
                    </a:cxn>
                    <a:cxn ang="T61">
                      <a:pos x="T10" y="T11"/>
                    </a:cxn>
                    <a:cxn ang="T62">
                      <a:pos x="T12" y="T13"/>
                    </a:cxn>
                    <a:cxn ang="T63">
                      <a:pos x="T14" y="T15"/>
                    </a:cxn>
                    <a:cxn ang="T64">
                      <a:pos x="T16" y="T17"/>
                    </a:cxn>
                    <a:cxn ang="T65">
                      <a:pos x="T18" y="T19"/>
                    </a:cxn>
                    <a:cxn ang="T66">
                      <a:pos x="T20" y="T21"/>
                    </a:cxn>
                    <a:cxn ang="T67">
                      <a:pos x="T22" y="T23"/>
                    </a:cxn>
                    <a:cxn ang="T68">
                      <a:pos x="T24" y="T25"/>
                    </a:cxn>
                    <a:cxn ang="T69">
                      <a:pos x="T26" y="T27"/>
                    </a:cxn>
                    <a:cxn ang="T70">
                      <a:pos x="T28" y="T29"/>
                    </a:cxn>
                    <a:cxn ang="T71">
                      <a:pos x="T30" y="T31"/>
                    </a:cxn>
                    <a:cxn ang="T72">
                      <a:pos x="T32" y="T33"/>
                    </a:cxn>
                    <a:cxn ang="T73">
                      <a:pos x="T34" y="T35"/>
                    </a:cxn>
                    <a:cxn ang="T74">
                      <a:pos x="T36" y="T37"/>
                    </a:cxn>
                    <a:cxn ang="T75">
                      <a:pos x="T38" y="T39"/>
                    </a:cxn>
                    <a:cxn ang="T76">
                      <a:pos x="T40" y="T41"/>
                    </a:cxn>
                    <a:cxn ang="T77">
                      <a:pos x="T42" y="T43"/>
                    </a:cxn>
                    <a:cxn ang="T78">
                      <a:pos x="T44" y="T45"/>
                    </a:cxn>
                    <a:cxn ang="T79">
                      <a:pos x="T46" y="T47"/>
                    </a:cxn>
                    <a:cxn ang="T80">
                      <a:pos x="T48" y="T49"/>
                    </a:cxn>
                    <a:cxn ang="T81">
                      <a:pos x="T50" y="T51"/>
                    </a:cxn>
                    <a:cxn ang="T82">
                      <a:pos x="T52" y="T53"/>
                    </a:cxn>
                    <a:cxn ang="T83">
                      <a:pos x="T54" y="T55"/>
                    </a:cxn>
                  </a:cxnLst>
                  <a:rect l="T84" t="T85" r="T86" b="T87"/>
                  <a:pathLst>
                    <a:path w="461" h="1027">
                      <a:moveTo>
                        <a:pt x="421" y="0"/>
                      </a:moveTo>
                      <a:lnTo>
                        <a:pt x="449" y="22"/>
                      </a:lnTo>
                      <a:lnTo>
                        <a:pt x="461" y="91"/>
                      </a:lnTo>
                      <a:lnTo>
                        <a:pt x="439" y="159"/>
                      </a:lnTo>
                      <a:lnTo>
                        <a:pt x="380" y="245"/>
                      </a:lnTo>
                      <a:lnTo>
                        <a:pt x="315" y="348"/>
                      </a:lnTo>
                      <a:lnTo>
                        <a:pt x="293" y="462"/>
                      </a:lnTo>
                      <a:lnTo>
                        <a:pt x="310" y="645"/>
                      </a:lnTo>
                      <a:lnTo>
                        <a:pt x="350" y="868"/>
                      </a:lnTo>
                      <a:lnTo>
                        <a:pt x="380" y="959"/>
                      </a:lnTo>
                      <a:lnTo>
                        <a:pt x="368" y="987"/>
                      </a:lnTo>
                      <a:lnTo>
                        <a:pt x="298" y="992"/>
                      </a:lnTo>
                      <a:lnTo>
                        <a:pt x="211" y="969"/>
                      </a:lnTo>
                      <a:lnTo>
                        <a:pt x="134" y="1004"/>
                      </a:lnTo>
                      <a:lnTo>
                        <a:pt x="87" y="1027"/>
                      </a:lnTo>
                      <a:lnTo>
                        <a:pt x="53" y="1022"/>
                      </a:lnTo>
                      <a:lnTo>
                        <a:pt x="0" y="959"/>
                      </a:lnTo>
                      <a:lnTo>
                        <a:pt x="53" y="936"/>
                      </a:lnTo>
                      <a:lnTo>
                        <a:pt x="187" y="908"/>
                      </a:lnTo>
                      <a:lnTo>
                        <a:pt x="263" y="936"/>
                      </a:lnTo>
                      <a:lnTo>
                        <a:pt x="315" y="936"/>
                      </a:lnTo>
                      <a:lnTo>
                        <a:pt x="310" y="890"/>
                      </a:lnTo>
                      <a:lnTo>
                        <a:pt x="258" y="616"/>
                      </a:lnTo>
                      <a:lnTo>
                        <a:pt x="222" y="456"/>
                      </a:lnTo>
                      <a:lnTo>
                        <a:pt x="228" y="376"/>
                      </a:lnTo>
                      <a:lnTo>
                        <a:pt x="280" y="227"/>
                      </a:lnTo>
                      <a:lnTo>
                        <a:pt x="333" y="91"/>
                      </a:lnTo>
                      <a:lnTo>
                        <a:pt x="421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32111" name="Freeform 49"/>
              <p:cNvSpPr>
                <a:spLocks/>
              </p:cNvSpPr>
              <p:nvPr/>
            </p:nvSpPr>
            <p:spPr bwMode="auto">
              <a:xfrm>
                <a:off x="2626" y="1540"/>
                <a:ext cx="827" cy="563"/>
              </a:xfrm>
              <a:custGeom>
                <a:avLst/>
                <a:gdLst>
                  <a:gd name="T0" fmla="*/ 0 w 827"/>
                  <a:gd name="T1" fmla="*/ 139 h 563"/>
                  <a:gd name="T2" fmla="*/ 108 w 827"/>
                  <a:gd name="T3" fmla="*/ 18 h 563"/>
                  <a:gd name="T4" fmla="*/ 160 w 827"/>
                  <a:gd name="T5" fmla="*/ 75 h 563"/>
                  <a:gd name="T6" fmla="*/ 213 w 827"/>
                  <a:gd name="T7" fmla="*/ 110 h 563"/>
                  <a:gd name="T8" fmla="*/ 269 w 827"/>
                  <a:gd name="T9" fmla="*/ 110 h 563"/>
                  <a:gd name="T10" fmla="*/ 327 w 827"/>
                  <a:gd name="T11" fmla="*/ 52 h 563"/>
                  <a:gd name="T12" fmla="*/ 396 w 827"/>
                  <a:gd name="T13" fmla="*/ 5 h 563"/>
                  <a:gd name="T14" fmla="*/ 477 w 827"/>
                  <a:gd name="T15" fmla="*/ 0 h 563"/>
                  <a:gd name="T16" fmla="*/ 563 w 827"/>
                  <a:gd name="T17" fmla="*/ 35 h 563"/>
                  <a:gd name="T18" fmla="*/ 620 w 827"/>
                  <a:gd name="T19" fmla="*/ 87 h 563"/>
                  <a:gd name="T20" fmla="*/ 648 w 827"/>
                  <a:gd name="T21" fmla="*/ 157 h 563"/>
                  <a:gd name="T22" fmla="*/ 654 w 827"/>
                  <a:gd name="T23" fmla="*/ 249 h 563"/>
                  <a:gd name="T24" fmla="*/ 671 w 827"/>
                  <a:gd name="T25" fmla="*/ 331 h 563"/>
                  <a:gd name="T26" fmla="*/ 718 w 827"/>
                  <a:gd name="T27" fmla="*/ 371 h 563"/>
                  <a:gd name="T28" fmla="*/ 774 w 827"/>
                  <a:gd name="T29" fmla="*/ 389 h 563"/>
                  <a:gd name="T30" fmla="*/ 827 w 827"/>
                  <a:gd name="T31" fmla="*/ 401 h 563"/>
                  <a:gd name="T32" fmla="*/ 786 w 827"/>
                  <a:gd name="T33" fmla="*/ 563 h 563"/>
                  <a:gd name="T34" fmla="*/ 654 w 827"/>
                  <a:gd name="T35" fmla="*/ 540 h 563"/>
                  <a:gd name="T36" fmla="*/ 517 w 827"/>
                  <a:gd name="T37" fmla="*/ 493 h 563"/>
                  <a:gd name="T38" fmla="*/ 407 w 827"/>
                  <a:gd name="T39" fmla="*/ 441 h 563"/>
                  <a:gd name="T40" fmla="*/ 286 w 827"/>
                  <a:gd name="T41" fmla="*/ 389 h 563"/>
                  <a:gd name="T42" fmla="*/ 160 w 827"/>
                  <a:gd name="T43" fmla="*/ 331 h 563"/>
                  <a:gd name="T44" fmla="*/ 57 w 827"/>
                  <a:gd name="T45" fmla="*/ 209 h 563"/>
                  <a:gd name="T46" fmla="*/ 0 w 827"/>
                  <a:gd name="T47" fmla="*/ 139 h 563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827"/>
                  <a:gd name="T73" fmla="*/ 0 h 563"/>
                  <a:gd name="T74" fmla="*/ 827 w 827"/>
                  <a:gd name="T75" fmla="*/ 563 h 563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827" h="563">
                    <a:moveTo>
                      <a:pt x="0" y="139"/>
                    </a:moveTo>
                    <a:lnTo>
                      <a:pt x="108" y="18"/>
                    </a:lnTo>
                    <a:lnTo>
                      <a:pt x="160" y="75"/>
                    </a:lnTo>
                    <a:lnTo>
                      <a:pt x="213" y="110"/>
                    </a:lnTo>
                    <a:lnTo>
                      <a:pt x="269" y="110"/>
                    </a:lnTo>
                    <a:lnTo>
                      <a:pt x="327" y="52"/>
                    </a:lnTo>
                    <a:lnTo>
                      <a:pt x="396" y="5"/>
                    </a:lnTo>
                    <a:lnTo>
                      <a:pt x="477" y="0"/>
                    </a:lnTo>
                    <a:lnTo>
                      <a:pt x="563" y="35"/>
                    </a:lnTo>
                    <a:lnTo>
                      <a:pt x="620" y="87"/>
                    </a:lnTo>
                    <a:lnTo>
                      <a:pt x="648" y="157"/>
                    </a:lnTo>
                    <a:lnTo>
                      <a:pt x="654" y="249"/>
                    </a:lnTo>
                    <a:lnTo>
                      <a:pt x="671" y="331"/>
                    </a:lnTo>
                    <a:lnTo>
                      <a:pt x="718" y="371"/>
                    </a:lnTo>
                    <a:lnTo>
                      <a:pt x="774" y="389"/>
                    </a:lnTo>
                    <a:lnTo>
                      <a:pt x="827" y="401"/>
                    </a:lnTo>
                    <a:lnTo>
                      <a:pt x="786" y="563"/>
                    </a:lnTo>
                    <a:lnTo>
                      <a:pt x="654" y="540"/>
                    </a:lnTo>
                    <a:lnTo>
                      <a:pt x="517" y="493"/>
                    </a:lnTo>
                    <a:lnTo>
                      <a:pt x="407" y="441"/>
                    </a:lnTo>
                    <a:lnTo>
                      <a:pt x="286" y="389"/>
                    </a:lnTo>
                    <a:lnTo>
                      <a:pt x="160" y="331"/>
                    </a:lnTo>
                    <a:lnTo>
                      <a:pt x="57" y="209"/>
                    </a:lnTo>
                    <a:lnTo>
                      <a:pt x="0" y="139"/>
                    </a:lnTo>
                    <a:close/>
                  </a:path>
                </a:pathLst>
              </a:custGeom>
              <a:solidFill>
                <a:srgbClr val="063D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2112" name="Freeform 50"/>
              <p:cNvSpPr>
                <a:spLocks/>
              </p:cNvSpPr>
              <p:nvPr/>
            </p:nvSpPr>
            <p:spPr bwMode="auto">
              <a:xfrm>
                <a:off x="2614" y="1513"/>
                <a:ext cx="856" cy="606"/>
              </a:xfrm>
              <a:custGeom>
                <a:avLst/>
                <a:gdLst>
                  <a:gd name="T0" fmla="*/ 75 w 856"/>
                  <a:gd name="T1" fmla="*/ 266 h 606"/>
                  <a:gd name="T2" fmla="*/ 172 w 856"/>
                  <a:gd name="T3" fmla="*/ 363 h 606"/>
                  <a:gd name="T4" fmla="*/ 304 w 856"/>
                  <a:gd name="T5" fmla="*/ 428 h 606"/>
                  <a:gd name="T6" fmla="*/ 489 w 856"/>
                  <a:gd name="T7" fmla="*/ 513 h 606"/>
                  <a:gd name="T8" fmla="*/ 615 w 856"/>
                  <a:gd name="T9" fmla="*/ 566 h 606"/>
                  <a:gd name="T10" fmla="*/ 816 w 856"/>
                  <a:gd name="T11" fmla="*/ 606 h 606"/>
                  <a:gd name="T12" fmla="*/ 856 w 856"/>
                  <a:gd name="T13" fmla="*/ 393 h 606"/>
                  <a:gd name="T14" fmla="*/ 804 w 856"/>
                  <a:gd name="T15" fmla="*/ 393 h 606"/>
                  <a:gd name="T16" fmla="*/ 753 w 856"/>
                  <a:gd name="T17" fmla="*/ 363 h 606"/>
                  <a:gd name="T18" fmla="*/ 695 w 856"/>
                  <a:gd name="T19" fmla="*/ 323 h 606"/>
                  <a:gd name="T20" fmla="*/ 695 w 856"/>
                  <a:gd name="T21" fmla="*/ 243 h 606"/>
                  <a:gd name="T22" fmla="*/ 660 w 856"/>
                  <a:gd name="T23" fmla="*/ 116 h 606"/>
                  <a:gd name="T24" fmla="*/ 597 w 856"/>
                  <a:gd name="T25" fmla="*/ 46 h 606"/>
                  <a:gd name="T26" fmla="*/ 505 w 856"/>
                  <a:gd name="T27" fmla="*/ 0 h 606"/>
                  <a:gd name="T28" fmla="*/ 391 w 856"/>
                  <a:gd name="T29" fmla="*/ 12 h 606"/>
                  <a:gd name="T30" fmla="*/ 321 w 856"/>
                  <a:gd name="T31" fmla="*/ 53 h 606"/>
                  <a:gd name="T32" fmla="*/ 286 w 856"/>
                  <a:gd name="T33" fmla="*/ 98 h 606"/>
                  <a:gd name="T34" fmla="*/ 253 w 856"/>
                  <a:gd name="T35" fmla="*/ 121 h 606"/>
                  <a:gd name="T36" fmla="*/ 218 w 856"/>
                  <a:gd name="T37" fmla="*/ 116 h 606"/>
                  <a:gd name="T38" fmla="*/ 166 w 856"/>
                  <a:gd name="T39" fmla="*/ 63 h 606"/>
                  <a:gd name="T40" fmla="*/ 132 w 856"/>
                  <a:gd name="T41" fmla="*/ 0 h 606"/>
                  <a:gd name="T42" fmla="*/ 103 w 856"/>
                  <a:gd name="T43" fmla="*/ 30 h 606"/>
                  <a:gd name="T44" fmla="*/ 0 w 856"/>
                  <a:gd name="T45" fmla="*/ 150 h 606"/>
                  <a:gd name="T46" fmla="*/ 5 w 856"/>
                  <a:gd name="T47" fmla="*/ 178 h 606"/>
                  <a:gd name="T48" fmla="*/ 17 w 856"/>
                  <a:gd name="T49" fmla="*/ 191 h 606"/>
                  <a:gd name="T50" fmla="*/ 120 w 856"/>
                  <a:gd name="T51" fmla="*/ 81 h 606"/>
                  <a:gd name="T52" fmla="*/ 172 w 856"/>
                  <a:gd name="T53" fmla="*/ 133 h 606"/>
                  <a:gd name="T54" fmla="*/ 206 w 856"/>
                  <a:gd name="T55" fmla="*/ 168 h 606"/>
                  <a:gd name="T56" fmla="*/ 253 w 856"/>
                  <a:gd name="T57" fmla="*/ 168 h 606"/>
                  <a:gd name="T58" fmla="*/ 286 w 856"/>
                  <a:gd name="T59" fmla="*/ 156 h 606"/>
                  <a:gd name="T60" fmla="*/ 339 w 856"/>
                  <a:gd name="T61" fmla="*/ 116 h 606"/>
                  <a:gd name="T62" fmla="*/ 367 w 856"/>
                  <a:gd name="T63" fmla="*/ 70 h 606"/>
                  <a:gd name="T64" fmla="*/ 442 w 856"/>
                  <a:gd name="T65" fmla="*/ 46 h 606"/>
                  <a:gd name="T66" fmla="*/ 505 w 856"/>
                  <a:gd name="T67" fmla="*/ 53 h 606"/>
                  <a:gd name="T68" fmla="*/ 562 w 856"/>
                  <a:gd name="T69" fmla="*/ 87 h 606"/>
                  <a:gd name="T70" fmla="*/ 615 w 856"/>
                  <a:gd name="T71" fmla="*/ 138 h 606"/>
                  <a:gd name="T72" fmla="*/ 643 w 856"/>
                  <a:gd name="T73" fmla="*/ 203 h 606"/>
                  <a:gd name="T74" fmla="*/ 643 w 856"/>
                  <a:gd name="T75" fmla="*/ 260 h 606"/>
                  <a:gd name="T76" fmla="*/ 643 w 856"/>
                  <a:gd name="T77" fmla="*/ 323 h 606"/>
                  <a:gd name="T78" fmla="*/ 666 w 856"/>
                  <a:gd name="T79" fmla="*/ 375 h 606"/>
                  <a:gd name="T80" fmla="*/ 730 w 856"/>
                  <a:gd name="T81" fmla="*/ 410 h 606"/>
                  <a:gd name="T82" fmla="*/ 804 w 856"/>
                  <a:gd name="T83" fmla="*/ 444 h 606"/>
                  <a:gd name="T84" fmla="*/ 770 w 856"/>
                  <a:gd name="T85" fmla="*/ 554 h 606"/>
                  <a:gd name="T86" fmla="*/ 580 w 856"/>
                  <a:gd name="T87" fmla="*/ 503 h 606"/>
                  <a:gd name="T88" fmla="*/ 454 w 856"/>
                  <a:gd name="T89" fmla="*/ 450 h 606"/>
                  <a:gd name="T90" fmla="*/ 339 w 856"/>
                  <a:gd name="T91" fmla="*/ 416 h 606"/>
                  <a:gd name="T92" fmla="*/ 241 w 856"/>
                  <a:gd name="T93" fmla="*/ 363 h 606"/>
                  <a:gd name="T94" fmla="*/ 120 w 856"/>
                  <a:gd name="T95" fmla="*/ 266 h 606"/>
                  <a:gd name="T96" fmla="*/ 34 w 856"/>
                  <a:gd name="T97" fmla="*/ 173 h 606"/>
                  <a:gd name="T98" fmla="*/ 22 w 856"/>
                  <a:gd name="T99" fmla="*/ 185 h 606"/>
                  <a:gd name="T100" fmla="*/ 75 w 856"/>
                  <a:gd name="T101" fmla="*/ 266 h 60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56"/>
                  <a:gd name="T154" fmla="*/ 0 h 606"/>
                  <a:gd name="T155" fmla="*/ 856 w 856"/>
                  <a:gd name="T156" fmla="*/ 606 h 60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56" h="606">
                    <a:moveTo>
                      <a:pt x="75" y="266"/>
                    </a:moveTo>
                    <a:lnTo>
                      <a:pt x="172" y="363"/>
                    </a:lnTo>
                    <a:lnTo>
                      <a:pt x="304" y="428"/>
                    </a:lnTo>
                    <a:lnTo>
                      <a:pt x="489" y="513"/>
                    </a:lnTo>
                    <a:lnTo>
                      <a:pt x="615" y="566"/>
                    </a:lnTo>
                    <a:lnTo>
                      <a:pt x="816" y="606"/>
                    </a:lnTo>
                    <a:lnTo>
                      <a:pt x="856" y="393"/>
                    </a:lnTo>
                    <a:lnTo>
                      <a:pt x="804" y="393"/>
                    </a:lnTo>
                    <a:lnTo>
                      <a:pt x="753" y="363"/>
                    </a:lnTo>
                    <a:lnTo>
                      <a:pt x="695" y="323"/>
                    </a:lnTo>
                    <a:lnTo>
                      <a:pt x="695" y="243"/>
                    </a:lnTo>
                    <a:lnTo>
                      <a:pt x="660" y="116"/>
                    </a:lnTo>
                    <a:lnTo>
                      <a:pt x="597" y="46"/>
                    </a:lnTo>
                    <a:lnTo>
                      <a:pt x="505" y="0"/>
                    </a:lnTo>
                    <a:lnTo>
                      <a:pt x="391" y="12"/>
                    </a:lnTo>
                    <a:lnTo>
                      <a:pt x="321" y="53"/>
                    </a:lnTo>
                    <a:lnTo>
                      <a:pt x="286" y="98"/>
                    </a:lnTo>
                    <a:lnTo>
                      <a:pt x="253" y="121"/>
                    </a:lnTo>
                    <a:lnTo>
                      <a:pt x="218" y="116"/>
                    </a:lnTo>
                    <a:lnTo>
                      <a:pt x="166" y="63"/>
                    </a:lnTo>
                    <a:lnTo>
                      <a:pt x="132" y="0"/>
                    </a:lnTo>
                    <a:lnTo>
                      <a:pt x="103" y="30"/>
                    </a:lnTo>
                    <a:lnTo>
                      <a:pt x="0" y="150"/>
                    </a:lnTo>
                    <a:lnTo>
                      <a:pt x="5" y="178"/>
                    </a:lnTo>
                    <a:lnTo>
                      <a:pt x="17" y="191"/>
                    </a:lnTo>
                    <a:lnTo>
                      <a:pt x="120" y="81"/>
                    </a:lnTo>
                    <a:lnTo>
                      <a:pt x="172" y="133"/>
                    </a:lnTo>
                    <a:lnTo>
                      <a:pt x="206" y="168"/>
                    </a:lnTo>
                    <a:lnTo>
                      <a:pt x="253" y="168"/>
                    </a:lnTo>
                    <a:lnTo>
                      <a:pt x="286" y="156"/>
                    </a:lnTo>
                    <a:lnTo>
                      <a:pt x="339" y="116"/>
                    </a:lnTo>
                    <a:lnTo>
                      <a:pt x="367" y="70"/>
                    </a:lnTo>
                    <a:lnTo>
                      <a:pt x="442" y="46"/>
                    </a:lnTo>
                    <a:lnTo>
                      <a:pt x="505" y="53"/>
                    </a:lnTo>
                    <a:lnTo>
                      <a:pt x="562" y="87"/>
                    </a:lnTo>
                    <a:lnTo>
                      <a:pt x="615" y="138"/>
                    </a:lnTo>
                    <a:lnTo>
                      <a:pt x="643" y="203"/>
                    </a:lnTo>
                    <a:lnTo>
                      <a:pt x="643" y="260"/>
                    </a:lnTo>
                    <a:lnTo>
                      <a:pt x="643" y="323"/>
                    </a:lnTo>
                    <a:lnTo>
                      <a:pt x="666" y="375"/>
                    </a:lnTo>
                    <a:lnTo>
                      <a:pt x="730" y="410"/>
                    </a:lnTo>
                    <a:lnTo>
                      <a:pt x="804" y="444"/>
                    </a:lnTo>
                    <a:lnTo>
                      <a:pt x="770" y="554"/>
                    </a:lnTo>
                    <a:lnTo>
                      <a:pt x="580" y="503"/>
                    </a:lnTo>
                    <a:lnTo>
                      <a:pt x="454" y="450"/>
                    </a:lnTo>
                    <a:lnTo>
                      <a:pt x="339" y="416"/>
                    </a:lnTo>
                    <a:lnTo>
                      <a:pt x="241" y="363"/>
                    </a:lnTo>
                    <a:lnTo>
                      <a:pt x="120" y="266"/>
                    </a:lnTo>
                    <a:lnTo>
                      <a:pt x="34" y="173"/>
                    </a:lnTo>
                    <a:lnTo>
                      <a:pt x="22" y="185"/>
                    </a:lnTo>
                    <a:lnTo>
                      <a:pt x="75" y="26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2113" name="Oval 51"/>
              <p:cNvSpPr>
                <a:spLocks noChangeArrowheads="1"/>
              </p:cNvSpPr>
              <p:nvPr/>
            </p:nvSpPr>
            <p:spPr bwMode="auto">
              <a:xfrm rot="-4286940">
                <a:off x="2791" y="1887"/>
                <a:ext cx="141" cy="50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32114" name="Oval 52"/>
              <p:cNvSpPr>
                <a:spLocks noChangeArrowheads="1"/>
              </p:cNvSpPr>
              <p:nvPr/>
            </p:nvSpPr>
            <p:spPr bwMode="auto">
              <a:xfrm rot="-4286940">
                <a:off x="2810" y="1913"/>
                <a:ext cx="81" cy="19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32115" name="Oval 53"/>
              <p:cNvSpPr>
                <a:spLocks noChangeArrowheads="1"/>
              </p:cNvSpPr>
              <p:nvPr/>
            </p:nvSpPr>
            <p:spPr bwMode="auto">
              <a:xfrm rot="-4286940">
                <a:off x="2741" y="1887"/>
                <a:ext cx="141" cy="50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32116" name="Oval 54"/>
              <p:cNvSpPr>
                <a:spLocks noChangeArrowheads="1"/>
              </p:cNvSpPr>
              <p:nvPr/>
            </p:nvSpPr>
            <p:spPr bwMode="auto">
              <a:xfrm rot="-4286940">
                <a:off x="2760" y="1913"/>
                <a:ext cx="81" cy="19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32117" name="Oval 55"/>
              <p:cNvSpPr>
                <a:spLocks noChangeArrowheads="1"/>
              </p:cNvSpPr>
              <p:nvPr/>
            </p:nvSpPr>
            <p:spPr bwMode="auto">
              <a:xfrm>
                <a:off x="2687" y="2089"/>
                <a:ext cx="198" cy="85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lIns="274320" rIns="274320" anchor="ctr"/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endParaRPr lang="en-CA" altLang="en-US" sz="2400">
                  <a:latin typeface="Arial Rounded MT Bold" pitchFamily="34" charset="0"/>
                </a:endParaRPr>
              </a:p>
            </p:txBody>
          </p:sp>
        </p:grpSp>
        <p:sp>
          <p:nvSpPr>
            <p:cNvPr id="132109" name="AutoShape 43"/>
            <p:cNvSpPr>
              <a:spLocks noChangeArrowheads="1"/>
            </p:cNvSpPr>
            <p:nvPr/>
          </p:nvSpPr>
          <p:spPr bwMode="auto">
            <a:xfrm>
              <a:off x="0" y="3552"/>
              <a:ext cx="1536" cy="768"/>
            </a:xfrm>
            <a:prstGeom prst="wedgeRoundRectCallout">
              <a:avLst>
                <a:gd name="adj1" fmla="val -21681"/>
                <a:gd name="adj2" fmla="val -70315"/>
                <a:gd name="adj3" fmla="val 16667"/>
              </a:avLst>
            </a:prstGeom>
            <a:noFill/>
            <a:ln w="25400" cap="sq">
              <a:solidFill>
                <a:schemeClr val="tx2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0" rIns="0"/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r>
                <a:rPr lang="en-US" altLang="en-US">
                  <a:solidFill>
                    <a:schemeClr val="hlink"/>
                  </a:solidFill>
                </a:rPr>
                <a:t>Wow! </a:t>
              </a:r>
            </a:p>
            <a:p>
              <a:r>
                <a:rPr lang="en-US" altLang="en-US">
                  <a:solidFill>
                    <a:schemeClr val="hlink"/>
                  </a:solidFill>
                </a:rPr>
                <a:t>That was easy.</a:t>
              </a:r>
            </a:p>
          </p:txBody>
        </p:sp>
      </p:grpSp>
      <p:sp>
        <p:nvSpPr>
          <p:cNvPr id="132107" name="Text Box 215"/>
          <p:cNvSpPr txBox="1">
            <a:spLocks noChangeArrowheads="1"/>
          </p:cNvSpPr>
          <p:nvPr/>
        </p:nvSpPr>
        <p:spPr bwMode="auto">
          <a:xfrm>
            <a:off x="7785100" y="17463"/>
            <a:ext cx="1358900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000">
                <a:solidFill>
                  <a:schemeClr val="tx2"/>
                </a:solidFill>
                <a:sym typeface="Symbol" pitchFamily="18" charset="2"/>
              </a:rPr>
              <a:t>FFT</a:t>
            </a:r>
          </a:p>
          <a:p>
            <a:pPr eaLnBrk="1" hangingPunct="1"/>
            <a:r>
              <a:rPr lang="en-US" altLang="en-US" sz="2000">
                <a:solidFill>
                  <a:schemeClr val="tx2"/>
                </a:solidFill>
                <a:sym typeface="Symbol" pitchFamily="18" charset="2"/>
              </a:rPr>
              <a:t>nlogn Time</a:t>
            </a:r>
            <a:endParaRPr lang="en-US" altLang="en-US" sz="2000">
              <a:sym typeface="Symbol" pitchFamily="18" charset="2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52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652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652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52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652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2652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52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652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652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52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2652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652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 nodeType="clickPar">
                      <p:stCondLst>
                        <p:cond delay="indefinite"/>
                      </p:stCondLst>
                      <p:childTnLst>
                        <p:par>
                          <p:cTn id="2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522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26522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26522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522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26522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26522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523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26523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26523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523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26523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26523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 nodeType="clickPar">
                      <p:stCondLst>
                        <p:cond delay="indefinite"/>
                      </p:stCondLst>
                      <p:childTnLst>
                        <p:par>
                          <p:cTn id="4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52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2652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2652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52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2652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2652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523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26523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26523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523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26523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26523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 nodeType="clickPar">
                      <p:stCondLst>
                        <p:cond delay="indefinite"/>
                      </p:stCondLst>
                      <p:childTnLst>
                        <p:par>
                          <p:cTn id="6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52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5" dur="500" fill="hold"/>
                                        <p:tgtEl>
                                          <p:spTgt spid="2652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6" dur="500" fill="hold"/>
                                        <p:tgtEl>
                                          <p:spTgt spid="2652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523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9" dur="500" fill="hold"/>
                                        <p:tgtEl>
                                          <p:spTgt spid="26523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0" dur="500" fill="hold"/>
                                        <p:tgtEl>
                                          <p:spTgt spid="26523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 nodeType="clickPar">
                      <p:stCondLst>
                        <p:cond delay="indefinite"/>
                      </p:stCondLst>
                      <p:childTnLst>
                        <p:par>
                          <p:cTn id="7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523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5" dur="500" fill="hold"/>
                                        <p:tgtEl>
                                          <p:spTgt spid="26523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6" dur="500" fill="hold"/>
                                        <p:tgtEl>
                                          <p:spTgt spid="26523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" fill="hold" nodeType="clickPar">
                      <p:stCondLst>
                        <p:cond delay="indefinite"/>
                      </p:stCondLst>
                      <p:childTnLst>
                        <p:par>
                          <p:cTn id="7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523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1" dur="500" fill="hold"/>
                                        <p:tgtEl>
                                          <p:spTgt spid="26523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2" dur="500" fill="hold"/>
                                        <p:tgtEl>
                                          <p:spTgt spid="26523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" fill="hold" nodeType="clickPar">
                      <p:stCondLst>
                        <p:cond delay="indefinite"/>
                      </p:stCondLst>
                      <p:childTnLst>
                        <p:par>
                          <p:cTn id="8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65220" grpId="0"/>
      <p:bldP spid="265221" grpId="0"/>
    </p:bldLst>
  </p:timing>
</p:sld>
</file>

<file path=ppt/slides/slide1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22" name="Rectangle 2"/>
          <p:cNvSpPr>
            <a:spLocks noChangeArrowheads="1"/>
          </p:cNvSpPr>
          <p:nvPr/>
        </p:nvSpPr>
        <p:spPr bwMode="auto">
          <a:xfrm>
            <a:off x="381000" y="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4400">
                <a:solidFill>
                  <a:schemeClr val="tx2"/>
                </a:solidFill>
              </a:rPr>
              <a:t>Fast Fourier Transformation</a:t>
            </a:r>
          </a:p>
        </p:txBody>
      </p:sp>
      <p:sp>
        <p:nvSpPr>
          <p:cNvPr id="133123" name="Text Box 215"/>
          <p:cNvSpPr txBox="1">
            <a:spLocks noChangeArrowheads="1"/>
          </p:cNvSpPr>
          <p:nvPr/>
        </p:nvSpPr>
        <p:spPr bwMode="auto">
          <a:xfrm>
            <a:off x="665163" y="749300"/>
            <a:ext cx="3070225" cy="1373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>
              <a:buFontTx/>
              <a:buChar char="•"/>
            </a:pPr>
            <a:r>
              <a:rPr lang="en-US" altLang="en-US"/>
              <a:t>My input: </a:t>
            </a:r>
          </a:p>
          <a:p>
            <a:pPr lvl="1" algn="l" eaLnBrk="1" hangingPunct="1">
              <a:buFontTx/>
              <a:buChar char="•"/>
            </a:pP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(a</a:t>
            </a:r>
            <a:r>
              <a:rPr lang="en-US" altLang="en-US" i="1" baseline="-25000">
                <a:solidFill>
                  <a:schemeClr val="accent1"/>
                </a:solidFill>
              </a:rPr>
              <a:t>0</a:t>
            </a:r>
            <a:r>
              <a:rPr lang="en-US" altLang="en-US" i="1">
                <a:solidFill>
                  <a:schemeClr val="accent1"/>
                </a:solidFill>
              </a:rPr>
              <a:t>,a</a:t>
            </a:r>
            <a:r>
              <a:rPr lang="en-US" altLang="en-US" i="1" baseline="-25000">
                <a:solidFill>
                  <a:schemeClr val="accent1"/>
                </a:solidFill>
              </a:rPr>
              <a:t>1</a:t>
            </a:r>
            <a:r>
              <a:rPr lang="en-US" altLang="en-US" i="1">
                <a:solidFill>
                  <a:schemeClr val="accent1"/>
                </a:solidFill>
              </a:rPr>
              <a:t>,a</a:t>
            </a:r>
            <a:r>
              <a:rPr lang="en-US" altLang="en-US" i="1" baseline="-25000">
                <a:solidFill>
                  <a:schemeClr val="accent1"/>
                </a:solidFill>
              </a:rPr>
              <a:t>2</a:t>
            </a:r>
            <a:r>
              <a:rPr lang="en-US" altLang="en-US" i="1">
                <a:solidFill>
                  <a:schemeClr val="accent1"/>
                </a:solidFill>
              </a:rPr>
              <a:t>,…,a</a:t>
            </a:r>
            <a:r>
              <a:rPr lang="en-US" altLang="en-US" i="1" baseline="-25000">
                <a:solidFill>
                  <a:schemeClr val="accent1"/>
                </a:solidFill>
              </a:rPr>
              <a:t>n-1</a:t>
            </a:r>
            <a:r>
              <a:rPr lang="en-US" altLang="en-US" i="1">
                <a:solidFill>
                  <a:schemeClr val="accent1"/>
                </a:solidFill>
              </a:rPr>
              <a:t>)</a:t>
            </a:r>
          </a:p>
          <a:p>
            <a:pPr lvl="1" algn="l" eaLnBrk="1" hangingPunct="1">
              <a:buFontTx/>
              <a:buChar char="•"/>
            </a:pP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(x</a:t>
            </a:r>
            <a:r>
              <a:rPr lang="en-US" altLang="en-US" i="1" baseline="-25000">
                <a:solidFill>
                  <a:schemeClr val="accent1"/>
                </a:solidFill>
              </a:rPr>
              <a:t>0</a:t>
            </a:r>
            <a:r>
              <a:rPr lang="en-US" altLang="en-US" i="1">
                <a:solidFill>
                  <a:schemeClr val="accent1"/>
                </a:solidFill>
              </a:rPr>
              <a:t>,x</a:t>
            </a:r>
            <a:r>
              <a:rPr lang="en-US" altLang="en-US" i="1" baseline="-25000">
                <a:solidFill>
                  <a:schemeClr val="accent1"/>
                </a:solidFill>
              </a:rPr>
              <a:t>1</a:t>
            </a:r>
            <a:r>
              <a:rPr lang="en-US" altLang="en-US" i="1">
                <a:solidFill>
                  <a:schemeClr val="accent1"/>
                </a:solidFill>
              </a:rPr>
              <a:t>,x</a:t>
            </a:r>
            <a:r>
              <a:rPr lang="en-US" altLang="en-US" i="1" baseline="-25000">
                <a:solidFill>
                  <a:schemeClr val="accent1"/>
                </a:solidFill>
              </a:rPr>
              <a:t>2</a:t>
            </a:r>
            <a:r>
              <a:rPr lang="en-US" altLang="en-US" i="1">
                <a:solidFill>
                  <a:schemeClr val="accent1"/>
                </a:solidFill>
              </a:rPr>
              <a:t>,…,x</a:t>
            </a:r>
            <a:r>
              <a:rPr lang="en-US" altLang="en-US" i="1" baseline="-25000">
                <a:solidFill>
                  <a:schemeClr val="accent1"/>
                </a:solidFill>
              </a:rPr>
              <a:t>n-1</a:t>
            </a:r>
            <a:r>
              <a:rPr lang="en-US" altLang="en-US" i="1">
                <a:solidFill>
                  <a:schemeClr val="accent1"/>
                </a:solidFill>
              </a:rPr>
              <a:t>)</a:t>
            </a:r>
          </a:p>
        </p:txBody>
      </p:sp>
      <p:sp>
        <p:nvSpPr>
          <p:cNvPr id="133124" name="Text Box 215"/>
          <p:cNvSpPr txBox="1">
            <a:spLocks noChangeArrowheads="1"/>
          </p:cNvSpPr>
          <p:nvPr/>
        </p:nvSpPr>
        <p:spPr bwMode="auto">
          <a:xfrm>
            <a:off x="152400" y="2241550"/>
            <a:ext cx="3816350" cy="1373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>
              <a:buFontTx/>
              <a:buChar char="•"/>
            </a:pPr>
            <a:r>
              <a:rPr lang="en-US" altLang="en-US"/>
              <a:t>1</a:t>
            </a:r>
            <a:r>
              <a:rPr lang="en-US" altLang="en-US" baseline="30000"/>
              <a:t>st</a:t>
            </a:r>
            <a:r>
              <a:rPr lang="en-US" altLang="en-US"/>
              <a:t> friend’s input? </a:t>
            </a:r>
          </a:p>
          <a:p>
            <a:pPr lvl="1" algn="l" eaLnBrk="1" hangingPunct="1">
              <a:buFontTx/>
              <a:buChar char="•"/>
            </a:pP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f</a:t>
            </a:r>
            <a:r>
              <a:rPr lang="en-US" altLang="en-US" i="1" baseline="-25000">
                <a:solidFill>
                  <a:schemeClr val="accent1"/>
                </a:solidFill>
                <a:sym typeface="Symbol" pitchFamily="18" charset="2"/>
              </a:rPr>
              <a:t>even</a:t>
            </a: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: (a</a:t>
            </a:r>
            <a:r>
              <a:rPr lang="en-US" altLang="en-US" i="1" baseline="-25000">
                <a:solidFill>
                  <a:schemeClr val="accent1"/>
                </a:solidFill>
              </a:rPr>
              <a:t>0</a:t>
            </a:r>
            <a:r>
              <a:rPr lang="en-US" altLang="en-US" i="1">
                <a:solidFill>
                  <a:schemeClr val="accent1"/>
                </a:solidFill>
              </a:rPr>
              <a:t>,a</a:t>
            </a:r>
            <a:r>
              <a:rPr lang="en-US" altLang="en-US" i="1" baseline="-25000">
                <a:solidFill>
                  <a:schemeClr val="accent1"/>
                </a:solidFill>
              </a:rPr>
              <a:t>2</a:t>
            </a:r>
            <a:r>
              <a:rPr lang="en-US" altLang="en-US" i="1">
                <a:solidFill>
                  <a:schemeClr val="accent1"/>
                </a:solidFill>
              </a:rPr>
              <a:t>,a</a:t>
            </a:r>
            <a:r>
              <a:rPr lang="en-US" altLang="en-US" i="1" baseline="-25000">
                <a:solidFill>
                  <a:schemeClr val="accent1"/>
                </a:solidFill>
              </a:rPr>
              <a:t>4</a:t>
            </a:r>
            <a:r>
              <a:rPr lang="en-US" altLang="en-US" i="1">
                <a:solidFill>
                  <a:schemeClr val="accent1"/>
                </a:solidFill>
              </a:rPr>
              <a:t>,…,a</a:t>
            </a:r>
            <a:r>
              <a:rPr lang="en-US" altLang="en-US" i="1" baseline="-25000">
                <a:solidFill>
                  <a:schemeClr val="accent1"/>
                </a:solidFill>
              </a:rPr>
              <a:t>n-2</a:t>
            </a:r>
            <a:r>
              <a:rPr lang="en-US" altLang="en-US" i="1">
                <a:solidFill>
                  <a:schemeClr val="accent1"/>
                </a:solidFill>
              </a:rPr>
              <a:t>)</a:t>
            </a:r>
          </a:p>
          <a:p>
            <a:pPr lvl="1" algn="l" eaLnBrk="1" hangingPunct="1">
              <a:buFontTx/>
              <a:buChar char="•"/>
            </a:pP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(x</a:t>
            </a:r>
            <a:r>
              <a:rPr lang="en-US" altLang="en-US" i="1" baseline="-25000">
                <a:solidFill>
                  <a:schemeClr val="accent1"/>
                </a:solidFill>
              </a:rPr>
              <a:t>0</a:t>
            </a:r>
            <a:r>
              <a:rPr lang="en-US" altLang="en-US" i="1" baseline="30000">
                <a:solidFill>
                  <a:schemeClr val="accent1"/>
                </a:solidFill>
              </a:rPr>
              <a:t>2</a:t>
            </a:r>
            <a:r>
              <a:rPr lang="en-US" altLang="en-US" i="1">
                <a:solidFill>
                  <a:schemeClr val="accent1"/>
                </a:solidFill>
              </a:rPr>
              <a:t>,x</a:t>
            </a:r>
            <a:r>
              <a:rPr lang="en-US" altLang="en-US" i="1" baseline="-25000">
                <a:solidFill>
                  <a:schemeClr val="accent1"/>
                </a:solidFill>
              </a:rPr>
              <a:t>1</a:t>
            </a:r>
            <a:r>
              <a:rPr lang="en-US" altLang="en-US" i="1" baseline="30000">
                <a:solidFill>
                  <a:schemeClr val="accent1"/>
                </a:solidFill>
              </a:rPr>
              <a:t>2</a:t>
            </a:r>
            <a:r>
              <a:rPr lang="en-US" altLang="en-US" i="1">
                <a:solidFill>
                  <a:schemeClr val="accent1"/>
                </a:solidFill>
              </a:rPr>
              <a:t>,x</a:t>
            </a:r>
            <a:r>
              <a:rPr lang="en-US" altLang="en-US" i="1" baseline="-25000">
                <a:solidFill>
                  <a:schemeClr val="accent1"/>
                </a:solidFill>
              </a:rPr>
              <a:t>2</a:t>
            </a:r>
            <a:r>
              <a:rPr lang="en-US" altLang="en-US" i="1" baseline="30000">
                <a:solidFill>
                  <a:schemeClr val="accent1"/>
                </a:solidFill>
              </a:rPr>
              <a:t>2</a:t>
            </a:r>
            <a:r>
              <a:rPr lang="en-US" altLang="en-US" i="1">
                <a:solidFill>
                  <a:schemeClr val="accent1"/>
                </a:solidFill>
              </a:rPr>
              <a:t>,…,x</a:t>
            </a:r>
            <a:r>
              <a:rPr lang="en-US" altLang="en-US" i="1" baseline="-25000">
                <a:solidFill>
                  <a:schemeClr val="accent1"/>
                </a:solidFill>
              </a:rPr>
              <a:t>n-1</a:t>
            </a:r>
            <a:r>
              <a:rPr lang="en-US" altLang="en-US" i="1" baseline="30000">
                <a:solidFill>
                  <a:schemeClr val="accent1"/>
                </a:solidFill>
              </a:rPr>
              <a:t>2</a:t>
            </a:r>
            <a:r>
              <a:rPr lang="en-US" altLang="en-US" i="1">
                <a:solidFill>
                  <a:schemeClr val="accent1"/>
                </a:solidFill>
              </a:rPr>
              <a:t>)</a:t>
            </a:r>
          </a:p>
        </p:txBody>
      </p:sp>
      <p:sp>
        <p:nvSpPr>
          <p:cNvPr id="181291" name="AutoShape 43"/>
          <p:cNvSpPr>
            <a:spLocks noChangeArrowheads="1"/>
          </p:cNvSpPr>
          <p:nvPr/>
        </p:nvSpPr>
        <p:spPr bwMode="auto">
          <a:xfrm>
            <a:off x="2133600" y="5638800"/>
            <a:ext cx="2438400" cy="762000"/>
          </a:xfrm>
          <a:prstGeom prst="wedgeRoundRectCallout">
            <a:avLst>
              <a:gd name="adj1" fmla="val -104949"/>
              <a:gd name="adj2" fmla="val -71667"/>
              <a:gd name="adj3" fmla="val 16667"/>
            </a:avLst>
          </a:prstGeom>
          <a:noFill/>
          <a:ln w="25400" cap="sq">
            <a:solidFill>
              <a:schemeClr val="tx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0" rIns="0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r>
              <a:rPr lang="en-US" altLang="en-US">
                <a:solidFill>
                  <a:schemeClr val="hlink"/>
                </a:solidFill>
              </a:rPr>
              <a:t>Oops</a:t>
            </a:r>
          </a:p>
        </p:txBody>
      </p:sp>
      <p:grpSp>
        <p:nvGrpSpPr>
          <p:cNvPr id="2" name="Group 90"/>
          <p:cNvGrpSpPr>
            <a:grpSpLocks/>
          </p:cNvGrpSpPr>
          <p:nvPr/>
        </p:nvGrpSpPr>
        <p:grpSpPr bwMode="auto">
          <a:xfrm>
            <a:off x="4441825" y="1196975"/>
            <a:ext cx="2871788" cy="2460625"/>
            <a:chOff x="2798" y="754"/>
            <a:chExt cx="1809" cy="1550"/>
          </a:xfrm>
        </p:grpSpPr>
        <p:sp>
          <p:nvSpPr>
            <p:cNvPr id="133169" name="Line 27"/>
            <p:cNvSpPr>
              <a:spLocks noChangeShapeType="1"/>
            </p:cNvSpPr>
            <p:nvPr/>
          </p:nvSpPr>
          <p:spPr bwMode="auto">
            <a:xfrm flipH="1">
              <a:off x="2798" y="933"/>
              <a:ext cx="336" cy="0"/>
            </a:xfrm>
            <a:prstGeom prst="line">
              <a:avLst/>
            </a:prstGeom>
            <a:noFill/>
            <a:ln w="25400">
              <a:solidFill>
                <a:schemeClr val="hlink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>
              <a:spAutoFit/>
            </a:bodyPr>
            <a:lstStyle/>
            <a:p>
              <a:endParaRPr lang="en-US"/>
            </a:p>
          </p:txBody>
        </p:sp>
        <p:sp>
          <p:nvSpPr>
            <p:cNvPr id="133170" name="Rectangle 28"/>
            <p:cNvSpPr>
              <a:spLocks noChangeArrowheads="1"/>
            </p:cNvSpPr>
            <p:nvPr/>
          </p:nvSpPr>
          <p:spPr bwMode="auto">
            <a:xfrm>
              <a:off x="3178" y="754"/>
              <a:ext cx="1327" cy="5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US" altLang="en-US" i="1"/>
                <a:t>n</a:t>
              </a:r>
              <a:r>
                <a:rPr lang="en-US" altLang="en-US"/>
                <a:t> coefficients</a:t>
              </a:r>
            </a:p>
            <a:p>
              <a:pPr algn="l" eaLnBrk="1" hangingPunct="1"/>
              <a:r>
                <a:rPr lang="en-US" altLang="en-US" i="1"/>
                <a:t>n</a:t>
              </a:r>
              <a:r>
                <a:rPr lang="en-US" altLang="en-US"/>
                <a:t> values of </a:t>
              </a:r>
              <a:r>
                <a:rPr lang="en-US" altLang="en-US" i="1">
                  <a:solidFill>
                    <a:schemeClr val="accent1"/>
                  </a:solidFill>
                </a:rPr>
                <a:t>x</a:t>
              </a:r>
            </a:p>
          </p:txBody>
        </p:sp>
        <p:sp>
          <p:nvSpPr>
            <p:cNvPr id="133171" name="Line 29"/>
            <p:cNvSpPr>
              <a:spLocks noChangeShapeType="1"/>
            </p:cNvSpPr>
            <p:nvPr/>
          </p:nvSpPr>
          <p:spPr bwMode="auto">
            <a:xfrm flipH="1">
              <a:off x="2805" y="1227"/>
              <a:ext cx="336" cy="0"/>
            </a:xfrm>
            <a:prstGeom prst="line">
              <a:avLst/>
            </a:prstGeom>
            <a:noFill/>
            <a:ln w="25400">
              <a:solidFill>
                <a:schemeClr val="hlink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>
              <a:spAutoFit/>
            </a:bodyPr>
            <a:lstStyle/>
            <a:p>
              <a:endParaRPr lang="en-US"/>
            </a:p>
          </p:txBody>
        </p:sp>
        <p:sp>
          <p:nvSpPr>
            <p:cNvPr id="133172" name="Line 30"/>
            <p:cNvSpPr>
              <a:spLocks noChangeShapeType="1"/>
            </p:cNvSpPr>
            <p:nvPr/>
          </p:nvSpPr>
          <p:spPr bwMode="auto">
            <a:xfrm flipH="1">
              <a:off x="2798" y="1887"/>
              <a:ext cx="336" cy="0"/>
            </a:xfrm>
            <a:prstGeom prst="line">
              <a:avLst/>
            </a:prstGeom>
            <a:noFill/>
            <a:ln w="25400">
              <a:solidFill>
                <a:schemeClr val="hlink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>
              <a:spAutoFit/>
            </a:bodyPr>
            <a:lstStyle/>
            <a:p>
              <a:endParaRPr lang="en-US"/>
            </a:p>
          </p:txBody>
        </p:sp>
        <p:sp>
          <p:nvSpPr>
            <p:cNvPr id="133173" name="Rectangle 31"/>
            <p:cNvSpPr>
              <a:spLocks noChangeArrowheads="1"/>
            </p:cNvSpPr>
            <p:nvPr/>
          </p:nvSpPr>
          <p:spPr bwMode="auto">
            <a:xfrm>
              <a:off x="3178" y="1708"/>
              <a:ext cx="1429" cy="5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US" altLang="en-US" i="1" baseline="30000"/>
                <a:t>n</a:t>
              </a:r>
              <a:r>
                <a:rPr lang="en-US" altLang="en-US" i="1"/>
                <a:t>/</a:t>
              </a:r>
              <a:r>
                <a:rPr lang="en-US" altLang="en-US" i="1" baseline="-25000"/>
                <a:t>2</a:t>
              </a:r>
              <a:r>
                <a:rPr lang="en-US" altLang="en-US"/>
                <a:t> coefficients</a:t>
              </a:r>
            </a:p>
            <a:p>
              <a:pPr algn="l" eaLnBrk="1" hangingPunct="1"/>
              <a:r>
                <a:rPr lang="en-US" altLang="en-US" i="1"/>
                <a:t>n</a:t>
              </a:r>
              <a:r>
                <a:rPr lang="en-US" altLang="en-US"/>
                <a:t> values of </a:t>
              </a:r>
              <a:r>
                <a:rPr lang="en-US" altLang="en-US" i="1">
                  <a:solidFill>
                    <a:schemeClr val="accent1"/>
                  </a:solidFill>
                </a:rPr>
                <a:t>x</a:t>
              </a:r>
            </a:p>
          </p:txBody>
        </p:sp>
        <p:sp>
          <p:nvSpPr>
            <p:cNvPr id="133174" name="Line 32"/>
            <p:cNvSpPr>
              <a:spLocks noChangeShapeType="1"/>
            </p:cNvSpPr>
            <p:nvPr/>
          </p:nvSpPr>
          <p:spPr bwMode="auto">
            <a:xfrm flipH="1">
              <a:off x="2805" y="2181"/>
              <a:ext cx="336" cy="0"/>
            </a:xfrm>
            <a:prstGeom prst="line">
              <a:avLst/>
            </a:prstGeom>
            <a:noFill/>
            <a:ln w="25400">
              <a:solidFill>
                <a:schemeClr val="hlink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>
              <a:spAutoFit/>
            </a:bodyPr>
            <a:lstStyle/>
            <a:p>
              <a:endParaRPr lang="en-US"/>
            </a:p>
          </p:txBody>
        </p:sp>
      </p:grpSp>
      <p:grpSp>
        <p:nvGrpSpPr>
          <p:cNvPr id="3" name="Group 74"/>
          <p:cNvGrpSpPr>
            <a:grpSpLocks/>
          </p:cNvGrpSpPr>
          <p:nvPr/>
        </p:nvGrpSpPr>
        <p:grpSpPr bwMode="auto">
          <a:xfrm>
            <a:off x="990600" y="3733800"/>
            <a:ext cx="3581400" cy="1600200"/>
            <a:chOff x="624" y="2352"/>
            <a:chExt cx="2256" cy="1008"/>
          </a:xfrm>
        </p:grpSpPr>
        <p:grpSp>
          <p:nvGrpSpPr>
            <p:cNvPr id="133144" name="Group 8"/>
            <p:cNvGrpSpPr>
              <a:grpSpLocks/>
            </p:cNvGrpSpPr>
            <p:nvPr/>
          </p:nvGrpSpPr>
          <p:grpSpPr bwMode="auto">
            <a:xfrm>
              <a:off x="624" y="2352"/>
              <a:ext cx="278" cy="672"/>
              <a:chOff x="864" y="465"/>
              <a:chExt cx="1046" cy="2358"/>
            </a:xfrm>
          </p:grpSpPr>
          <p:grpSp>
            <p:nvGrpSpPr>
              <p:cNvPr id="133146" name="Group 9"/>
              <p:cNvGrpSpPr>
                <a:grpSpLocks/>
              </p:cNvGrpSpPr>
              <p:nvPr/>
            </p:nvGrpSpPr>
            <p:grpSpPr bwMode="auto">
              <a:xfrm>
                <a:off x="864" y="465"/>
                <a:ext cx="1008" cy="2319"/>
                <a:chOff x="587" y="528"/>
                <a:chExt cx="1008" cy="2319"/>
              </a:xfrm>
            </p:grpSpPr>
            <p:grpSp>
              <p:nvGrpSpPr>
                <p:cNvPr id="133149" name="Group 10"/>
                <p:cNvGrpSpPr>
                  <a:grpSpLocks/>
                </p:cNvGrpSpPr>
                <p:nvPr/>
              </p:nvGrpSpPr>
              <p:grpSpPr bwMode="auto">
                <a:xfrm>
                  <a:off x="587" y="528"/>
                  <a:ext cx="1008" cy="2319"/>
                  <a:chOff x="587" y="528"/>
                  <a:chExt cx="1008" cy="2319"/>
                </a:xfrm>
              </p:grpSpPr>
              <p:grpSp>
                <p:nvGrpSpPr>
                  <p:cNvPr id="133151" name="Group 11"/>
                  <p:cNvGrpSpPr>
                    <a:grpSpLocks/>
                  </p:cNvGrpSpPr>
                  <p:nvPr/>
                </p:nvGrpSpPr>
                <p:grpSpPr bwMode="auto">
                  <a:xfrm>
                    <a:off x="587" y="528"/>
                    <a:ext cx="1008" cy="2319"/>
                    <a:chOff x="1151" y="1104"/>
                    <a:chExt cx="686" cy="1741"/>
                  </a:xfrm>
                </p:grpSpPr>
                <p:sp>
                  <p:nvSpPr>
                    <p:cNvPr id="133158" name="Freeform 12"/>
                    <p:cNvSpPr>
                      <a:spLocks/>
                    </p:cNvSpPr>
                    <p:nvPr/>
                  </p:nvSpPr>
                  <p:spPr bwMode="auto">
                    <a:xfrm flipH="1">
                      <a:off x="1321" y="1581"/>
                      <a:ext cx="304" cy="566"/>
                    </a:xfrm>
                    <a:custGeom>
                      <a:avLst/>
                      <a:gdLst>
                        <a:gd name="T0" fmla="*/ 7 w 304"/>
                        <a:gd name="T1" fmla="*/ 174 h 566"/>
                        <a:gd name="T2" fmla="*/ 18 w 304"/>
                        <a:gd name="T3" fmla="*/ 122 h 566"/>
                        <a:gd name="T4" fmla="*/ 42 w 304"/>
                        <a:gd name="T5" fmla="*/ 83 h 566"/>
                        <a:gd name="T6" fmla="*/ 81 w 304"/>
                        <a:gd name="T7" fmla="*/ 45 h 566"/>
                        <a:gd name="T8" fmla="*/ 148 w 304"/>
                        <a:gd name="T9" fmla="*/ 7 h 566"/>
                        <a:gd name="T10" fmla="*/ 205 w 304"/>
                        <a:gd name="T11" fmla="*/ 0 h 566"/>
                        <a:gd name="T12" fmla="*/ 255 w 304"/>
                        <a:gd name="T13" fmla="*/ 10 h 566"/>
                        <a:gd name="T14" fmla="*/ 290 w 304"/>
                        <a:gd name="T15" fmla="*/ 31 h 566"/>
                        <a:gd name="T16" fmla="*/ 304 w 304"/>
                        <a:gd name="T17" fmla="*/ 59 h 566"/>
                        <a:gd name="T18" fmla="*/ 304 w 304"/>
                        <a:gd name="T19" fmla="*/ 87 h 566"/>
                        <a:gd name="T20" fmla="*/ 290 w 304"/>
                        <a:gd name="T21" fmla="*/ 118 h 566"/>
                        <a:gd name="T22" fmla="*/ 262 w 304"/>
                        <a:gd name="T23" fmla="*/ 146 h 566"/>
                        <a:gd name="T24" fmla="*/ 223 w 304"/>
                        <a:gd name="T25" fmla="*/ 181 h 566"/>
                        <a:gd name="T26" fmla="*/ 201 w 304"/>
                        <a:gd name="T27" fmla="*/ 215 h 566"/>
                        <a:gd name="T28" fmla="*/ 194 w 304"/>
                        <a:gd name="T29" fmla="*/ 240 h 566"/>
                        <a:gd name="T30" fmla="*/ 194 w 304"/>
                        <a:gd name="T31" fmla="*/ 260 h 566"/>
                        <a:gd name="T32" fmla="*/ 205 w 304"/>
                        <a:gd name="T33" fmla="*/ 295 h 566"/>
                        <a:gd name="T34" fmla="*/ 230 w 304"/>
                        <a:gd name="T35" fmla="*/ 344 h 566"/>
                        <a:gd name="T36" fmla="*/ 247 w 304"/>
                        <a:gd name="T37" fmla="*/ 399 h 566"/>
                        <a:gd name="T38" fmla="*/ 251 w 304"/>
                        <a:gd name="T39" fmla="*/ 438 h 566"/>
                        <a:gd name="T40" fmla="*/ 244 w 304"/>
                        <a:gd name="T41" fmla="*/ 479 h 566"/>
                        <a:gd name="T42" fmla="*/ 233 w 304"/>
                        <a:gd name="T43" fmla="*/ 510 h 566"/>
                        <a:gd name="T44" fmla="*/ 201 w 304"/>
                        <a:gd name="T45" fmla="*/ 545 h 566"/>
                        <a:gd name="T46" fmla="*/ 173 w 304"/>
                        <a:gd name="T47" fmla="*/ 559 h 566"/>
                        <a:gd name="T48" fmla="*/ 141 w 304"/>
                        <a:gd name="T49" fmla="*/ 566 h 566"/>
                        <a:gd name="T50" fmla="*/ 113 w 304"/>
                        <a:gd name="T51" fmla="*/ 563 h 566"/>
                        <a:gd name="T52" fmla="*/ 92 w 304"/>
                        <a:gd name="T53" fmla="*/ 549 h 566"/>
                        <a:gd name="T54" fmla="*/ 67 w 304"/>
                        <a:gd name="T55" fmla="*/ 521 h 566"/>
                        <a:gd name="T56" fmla="*/ 42 w 304"/>
                        <a:gd name="T57" fmla="*/ 472 h 566"/>
                        <a:gd name="T58" fmla="*/ 14 w 304"/>
                        <a:gd name="T59" fmla="*/ 392 h 566"/>
                        <a:gd name="T60" fmla="*/ 4 w 304"/>
                        <a:gd name="T61" fmla="*/ 333 h 566"/>
                        <a:gd name="T62" fmla="*/ 0 w 304"/>
                        <a:gd name="T63" fmla="*/ 257 h 566"/>
                        <a:gd name="T64" fmla="*/ 0 w 304"/>
                        <a:gd name="T65" fmla="*/ 222 h 566"/>
                        <a:gd name="T66" fmla="*/ 7 w 304"/>
                        <a:gd name="T67" fmla="*/ 174 h 56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304"/>
                        <a:gd name="T103" fmla="*/ 0 h 566"/>
                        <a:gd name="T104" fmla="*/ 304 w 304"/>
                        <a:gd name="T105" fmla="*/ 566 h 566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304" h="566">
                          <a:moveTo>
                            <a:pt x="7" y="174"/>
                          </a:moveTo>
                          <a:lnTo>
                            <a:pt x="18" y="122"/>
                          </a:lnTo>
                          <a:lnTo>
                            <a:pt x="42" y="83"/>
                          </a:lnTo>
                          <a:lnTo>
                            <a:pt x="81" y="45"/>
                          </a:lnTo>
                          <a:lnTo>
                            <a:pt x="148" y="7"/>
                          </a:lnTo>
                          <a:lnTo>
                            <a:pt x="205" y="0"/>
                          </a:lnTo>
                          <a:lnTo>
                            <a:pt x="255" y="10"/>
                          </a:lnTo>
                          <a:lnTo>
                            <a:pt x="290" y="31"/>
                          </a:lnTo>
                          <a:lnTo>
                            <a:pt x="304" y="59"/>
                          </a:lnTo>
                          <a:lnTo>
                            <a:pt x="304" y="87"/>
                          </a:lnTo>
                          <a:lnTo>
                            <a:pt x="290" y="118"/>
                          </a:lnTo>
                          <a:lnTo>
                            <a:pt x="262" y="146"/>
                          </a:lnTo>
                          <a:lnTo>
                            <a:pt x="223" y="181"/>
                          </a:lnTo>
                          <a:lnTo>
                            <a:pt x="201" y="215"/>
                          </a:lnTo>
                          <a:lnTo>
                            <a:pt x="194" y="240"/>
                          </a:lnTo>
                          <a:lnTo>
                            <a:pt x="194" y="260"/>
                          </a:lnTo>
                          <a:lnTo>
                            <a:pt x="205" y="295"/>
                          </a:lnTo>
                          <a:lnTo>
                            <a:pt x="230" y="344"/>
                          </a:lnTo>
                          <a:lnTo>
                            <a:pt x="247" y="399"/>
                          </a:lnTo>
                          <a:lnTo>
                            <a:pt x="251" y="438"/>
                          </a:lnTo>
                          <a:lnTo>
                            <a:pt x="244" y="479"/>
                          </a:lnTo>
                          <a:lnTo>
                            <a:pt x="233" y="510"/>
                          </a:lnTo>
                          <a:lnTo>
                            <a:pt x="201" y="545"/>
                          </a:lnTo>
                          <a:lnTo>
                            <a:pt x="173" y="559"/>
                          </a:lnTo>
                          <a:lnTo>
                            <a:pt x="141" y="566"/>
                          </a:lnTo>
                          <a:lnTo>
                            <a:pt x="113" y="563"/>
                          </a:lnTo>
                          <a:lnTo>
                            <a:pt x="92" y="549"/>
                          </a:lnTo>
                          <a:lnTo>
                            <a:pt x="67" y="521"/>
                          </a:lnTo>
                          <a:lnTo>
                            <a:pt x="42" y="472"/>
                          </a:lnTo>
                          <a:lnTo>
                            <a:pt x="14" y="392"/>
                          </a:lnTo>
                          <a:lnTo>
                            <a:pt x="4" y="333"/>
                          </a:lnTo>
                          <a:lnTo>
                            <a:pt x="0" y="257"/>
                          </a:lnTo>
                          <a:lnTo>
                            <a:pt x="0" y="222"/>
                          </a:lnTo>
                          <a:lnTo>
                            <a:pt x="7" y="174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33159" name="Freeform 13"/>
                    <p:cNvSpPr>
                      <a:spLocks/>
                    </p:cNvSpPr>
                    <p:nvPr/>
                  </p:nvSpPr>
                  <p:spPr bwMode="auto">
                    <a:xfrm flipH="1">
                      <a:off x="1151" y="1619"/>
                      <a:ext cx="249" cy="572"/>
                    </a:xfrm>
                    <a:custGeom>
                      <a:avLst/>
                      <a:gdLst>
                        <a:gd name="T0" fmla="*/ 25 w 249"/>
                        <a:gd name="T1" fmla="*/ 65 h 572"/>
                        <a:gd name="T2" fmla="*/ 7 w 249"/>
                        <a:gd name="T3" fmla="*/ 44 h 572"/>
                        <a:gd name="T4" fmla="*/ 0 w 249"/>
                        <a:gd name="T5" fmla="*/ 27 h 572"/>
                        <a:gd name="T6" fmla="*/ 11 w 249"/>
                        <a:gd name="T7" fmla="*/ 7 h 572"/>
                        <a:gd name="T8" fmla="*/ 28 w 249"/>
                        <a:gd name="T9" fmla="*/ 0 h 572"/>
                        <a:gd name="T10" fmla="*/ 60 w 249"/>
                        <a:gd name="T11" fmla="*/ 0 h 572"/>
                        <a:gd name="T12" fmla="*/ 96 w 249"/>
                        <a:gd name="T13" fmla="*/ 24 h 572"/>
                        <a:gd name="T14" fmla="*/ 132 w 249"/>
                        <a:gd name="T15" fmla="*/ 61 h 572"/>
                        <a:gd name="T16" fmla="*/ 192 w 249"/>
                        <a:gd name="T17" fmla="*/ 140 h 572"/>
                        <a:gd name="T18" fmla="*/ 231 w 249"/>
                        <a:gd name="T19" fmla="*/ 204 h 572"/>
                        <a:gd name="T20" fmla="*/ 249 w 249"/>
                        <a:gd name="T21" fmla="*/ 255 h 572"/>
                        <a:gd name="T22" fmla="*/ 245 w 249"/>
                        <a:gd name="T23" fmla="*/ 283 h 572"/>
                        <a:gd name="T24" fmla="*/ 224 w 249"/>
                        <a:gd name="T25" fmla="*/ 320 h 572"/>
                        <a:gd name="T26" fmla="*/ 181 w 249"/>
                        <a:gd name="T27" fmla="*/ 347 h 572"/>
                        <a:gd name="T28" fmla="*/ 110 w 249"/>
                        <a:gd name="T29" fmla="*/ 371 h 572"/>
                        <a:gd name="T30" fmla="*/ 75 w 249"/>
                        <a:gd name="T31" fmla="*/ 395 h 572"/>
                        <a:gd name="T32" fmla="*/ 60 w 249"/>
                        <a:gd name="T33" fmla="*/ 415 h 572"/>
                        <a:gd name="T34" fmla="*/ 68 w 249"/>
                        <a:gd name="T35" fmla="*/ 436 h 572"/>
                        <a:gd name="T36" fmla="*/ 107 w 249"/>
                        <a:gd name="T37" fmla="*/ 456 h 572"/>
                        <a:gd name="T38" fmla="*/ 139 w 249"/>
                        <a:gd name="T39" fmla="*/ 497 h 572"/>
                        <a:gd name="T40" fmla="*/ 153 w 249"/>
                        <a:gd name="T41" fmla="*/ 538 h 572"/>
                        <a:gd name="T42" fmla="*/ 149 w 249"/>
                        <a:gd name="T43" fmla="*/ 558 h 572"/>
                        <a:gd name="T44" fmla="*/ 117 w 249"/>
                        <a:gd name="T45" fmla="*/ 572 h 572"/>
                        <a:gd name="T46" fmla="*/ 107 w 249"/>
                        <a:gd name="T47" fmla="*/ 572 h 572"/>
                        <a:gd name="T48" fmla="*/ 92 w 249"/>
                        <a:gd name="T49" fmla="*/ 535 h 572"/>
                        <a:gd name="T50" fmla="*/ 85 w 249"/>
                        <a:gd name="T51" fmla="*/ 494 h 572"/>
                        <a:gd name="T52" fmla="*/ 64 w 249"/>
                        <a:gd name="T53" fmla="*/ 463 h 572"/>
                        <a:gd name="T54" fmla="*/ 32 w 249"/>
                        <a:gd name="T55" fmla="*/ 446 h 572"/>
                        <a:gd name="T56" fmla="*/ 21 w 249"/>
                        <a:gd name="T57" fmla="*/ 426 h 572"/>
                        <a:gd name="T58" fmla="*/ 25 w 249"/>
                        <a:gd name="T59" fmla="*/ 405 h 572"/>
                        <a:gd name="T60" fmla="*/ 53 w 249"/>
                        <a:gd name="T61" fmla="*/ 371 h 572"/>
                        <a:gd name="T62" fmla="*/ 107 w 249"/>
                        <a:gd name="T63" fmla="*/ 351 h 572"/>
                        <a:gd name="T64" fmla="*/ 157 w 249"/>
                        <a:gd name="T65" fmla="*/ 320 h 572"/>
                        <a:gd name="T66" fmla="*/ 196 w 249"/>
                        <a:gd name="T67" fmla="*/ 286 h 572"/>
                        <a:gd name="T68" fmla="*/ 210 w 249"/>
                        <a:gd name="T69" fmla="*/ 252 h 572"/>
                        <a:gd name="T70" fmla="*/ 206 w 249"/>
                        <a:gd name="T71" fmla="*/ 238 h 572"/>
                        <a:gd name="T72" fmla="*/ 189 w 249"/>
                        <a:gd name="T73" fmla="*/ 208 h 572"/>
                        <a:gd name="T74" fmla="*/ 157 w 249"/>
                        <a:gd name="T75" fmla="*/ 163 h 572"/>
                        <a:gd name="T76" fmla="*/ 121 w 249"/>
                        <a:gd name="T77" fmla="*/ 136 h 572"/>
                        <a:gd name="T78" fmla="*/ 82 w 249"/>
                        <a:gd name="T79" fmla="*/ 106 h 572"/>
                        <a:gd name="T80" fmla="*/ 53 w 249"/>
                        <a:gd name="T81" fmla="*/ 89 h 572"/>
                        <a:gd name="T82" fmla="*/ 25 w 249"/>
                        <a:gd name="T83" fmla="*/ 65 h 572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49"/>
                        <a:gd name="T127" fmla="*/ 0 h 572"/>
                        <a:gd name="T128" fmla="*/ 249 w 249"/>
                        <a:gd name="T129" fmla="*/ 572 h 572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49" h="572">
                          <a:moveTo>
                            <a:pt x="25" y="65"/>
                          </a:moveTo>
                          <a:lnTo>
                            <a:pt x="7" y="44"/>
                          </a:lnTo>
                          <a:lnTo>
                            <a:pt x="0" y="27"/>
                          </a:lnTo>
                          <a:lnTo>
                            <a:pt x="11" y="7"/>
                          </a:lnTo>
                          <a:lnTo>
                            <a:pt x="28" y="0"/>
                          </a:lnTo>
                          <a:lnTo>
                            <a:pt x="60" y="0"/>
                          </a:lnTo>
                          <a:lnTo>
                            <a:pt x="96" y="24"/>
                          </a:lnTo>
                          <a:lnTo>
                            <a:pt x="132" y="61"/>
                          </a:lnTo>
                          <a:lnTo>
                            <a:pt x="192" y="140"/>
                          </a:lnTo>
                          <a:lnTo>
                            <a:pt x="231" y="204"/>
                          </a:lnTo>
                          <a:lnTo>
                            <a:pt x="249" y="255"/>
                          </a:lnTo>
                          <a:lnTo>
                            <a:pt x="245" y="283"/>
                          </a:lnTo>
                          <a:lnTo>
                            <a:pt x="224" y="320"/>
                          </a:lnTo>
                          <a:lnTo>
                            <a:pt x="181" y="347"/>
                          </a:lnTo>
                          <a:lnTo>
                            <a:pt x="110" y="371"/>
                          </a:lnTo>
                          <a:lnTo>
                            <a:pt x="75" y="395"/>
                          </a:lnTo>
                          <a:lnTo>
                            <a:pt x="60" y="415"/>
                          </a:lnTo>
                          <a:lnTo>
                            <a:pt x="68" y="436"/>
                          </a:lnTo>
                          <a:lnTo>
                            <a:pt x="107" y="456"/>
                          </a:lnTo>
                          <a:lnTo>
                            <a:pt x="139" y="497"/>
                          </a:lnTo>
                          <a:lnTo>
                            <a:pt x="153" y="538"/>
                          </a:lnTo>
                          <a:lnTo>
                            <a:pt x="149" y="558"/>
                          </a:lnTo>
                          <a:lnTo>
                            <a:pt x="117" y="572"/>
                          </a:lnTo>
                          <a:lnTo>
                            <a:pt x="107" y="572"/>
                          </a:lnTo>
                          <a:lnTo>
                            <a:pt x="92" y="535"/>
                          </a:lnTo>
                          <a:lnTo>
                            <a:pt x="85" y="494"/>
                          </a:lnTo>
                          <a:lnTo>
                            <a:pt x="64" y="463"/>
                          </a:lnTo>
                          <a:lnTo>
                            <a:pt x="32" y="446"/>
                          </a:lnTo>
                          <a:lnTo>
                            <a:pt x="21" y="426"/>
                          </a:lnTo>
                          <a:lnTo>
                            <a:pt x="25" y="405"/>
                          </a:lnTo>
                          <a:lnTo>
                            <a:pt x="53" y="371"/>
                          </a:lnTo>
                          <a:lnTo>
                            <a:pt x="107" y="351"/>
                          </a:lnTo>
                          <a:lnTo>
                            <a:pt x="157" y="320"/>
                          </a:lnTo>
                          <a:lnTo>
                            <a:pt x="196" y="286"/>
                          </a:lnTo>
                          <a:lnTo>
                            <a:pt x="210" y="252"/>
                          </a:lnTo>
                          <a:lnTo>
                            <a:pt x="206" y="238"/>
                          </a:lnTo>
                          <a:lnTo>
                            <a:pt x="189" y="208"/>
                          </a:lnTo>
                          <a:lnTo>
                            <a:pt x="157" y="163"/>
                          </a:lnTo>
                          <a:lnTo>
                            <a:pt x="121" y="136"/>
                          </a:lnTo>
                          <a:lnTo>
                            <a:pt x="82" y="106"/>
                          </a:lnTo>
                          <a:lnTo>
                            <a:pt x="53" y="89"/>
                          </a:lnTo>
                          <a:lnTo>
                            <a:pt x="25" y="65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33160" name="Freeform 14"/>
                    <p:cNvSpPr>
                      <a:spLocks/>
                    </p:cNvSpPr>
                    <p:nvPr/>
                  </p:nvSpPr>
                  <p:spPr bwMode="auto">
                    <a:xfrm flipH="1">
                      <a:off x="1447" y="1581"/>
                      <a:ext cx="362" cy="499"/>
                    </a:xfrm>
                    <a:custGeom>
                      <a:avLst/>
                      <a:gdLst>
                        <a:gd name="T0" fmla="*/ 151 w 362"/>
                        <a:gd name="T1" fmla="*/ 35 h 499"/>
                        <a:gd name="T2" fmla="*/ 221 w 362"/>
                        <a:gd name="T3" fmla="*/ 0 h 499"/>
                        <a:gd name="T4" fmla="*/ 281 w 362"/>
                        <a:gd name="T5" fmla="*/ 0 h 499"/>
                        <a:gd name="T6" fmla="*/ 344 w 362"/>
                        <a:gd name="T7" fmla="*/ 14 h 499"/>
                        <a:gd name="T8" fmla="*/ 362 w 362"/>
                        <a:gd name="T9" fmla="*/ 35 h 499"/>
                        <a:gd name="T10" fmla="*/ 351 w 362"/>
                        <a:gd name="T11" fmla="*/ 59 h 499"/>
                        <a:gd name="T12" fmla="*/ 334 w 362"/>
                        <a:gd name="T13" fmla="*/ 91 h 499"/>
                        <a:gd name="T14" fmla="*/ 302 w 362"/>
                        <a:gd name="T15" fmla="*/ 87 h 499"/>
                        <a:gd name="T16" fmla="*/ 274 w 362"/>
                        <a:gd name="T17" fmla="*/ 77 h 499"/>
                        <a:gd name="T18" fmla="*/ 253 w 362"/>
                        <a:gd name="T19" fmla="*/ 63 h 499"/>
                        <a:gd name="T20" fmla="*/ 232 w 362"/>
                        <a:gd name="T21" fmla="*/ 59 h 499"/>
                        <a:gd name="T22" fmla="*/ 193 w 362"/>
                        <a:gd name="T23" fmla="*/ 70 h 499"/>
                        <a:gd name="T24" fmla="*/ 137 w 362"/>
                        <a:gd name="T25" fmla="*/ 94 h 499"/>
                        <a:gd name="T26" fmla="*/ 91 w 362"/>
                        <a:gd name="T27" fmla="*/ 136 h 499"/>
                        <a:gd name="T28" fmla="*/ 70 w 362"/>
                        <a:gd name="T29" fmla="*/ 164 h 499"/>
                        <a:gd name="T30" fmla="*/ 60 w 362"/>
                        <a:gd name="T31" fmla="*/ 185 h 499"/>
                        <a:gd name="T32" fmla="*/ 60 w 362"/>
                        <a:gd name="T33" fmla="*/ 202 h 499"/>
                        <a:gd name="T34" fmla="*/ 74 w 362"/>
                        <a:gd name="T35" fmla="*/ 220 h 499"/>
                        <a:gd name="T36" fmla="*/ 116 w 362"/>
                        <a:gd name="T37" fmla="*/ 248 h 499"/>
                        <a:gd name="T38" fmla="*/ 155 w 362"/>
                        <a:gd name="T39" fmla="*/ 286 h 499"/>
                        <a:gd name="T40" fmla="*/ 179 w 362"/>
                        <a:gd name="T41" fmla="*/ 325 h 499"/>
                        <a:gd name="T42" fmla="*/ 193 w 362"/>
                        <a:gd name="T43" fmla="*/ 352 h 499"/>
                        <a:gd name="T44" fmla="*/ 186 w 362"/>
                        <a:gd name="T45" fmla="*/ 370 h 499"/>
                        <a:gd name="T46" fmla="*/ 169 w 362"/>
                        <a:gd name="T47" fmla="*/ 387 h 499"/>
                        <a:gd name="T48" fmla="*/ 134 w 362"/>
                        <a:gd name="T49" fmla="*/ 398 h 499"/>
                        <a:gd name="T50" fmla="*/ 95 w 362"/>
                        <a:gd name="T51" fmla="*/ 412 h 499"/>
                        <a:gd name="T52" fmla="*/ 77 w 362"/>
                        <a:gd name="T53" fmla="*/ 433 h 499"/>
                        <a:gd name="T54" fmla="*/ 81 w 362"/>
                        <a:gd name="T55" fmla="*/ 468 h 499"/>
                        <a:gd name="T56" fmla="*/ 53 w 362"/>
                        <a:gd name="T57" fmla="*/ 499 h 499"/>
                        <a:gd name="T58" fmla="*/ 39 w 362"/>
                        <a:gd name="T59" fmla="*/ 489 h 499"/>
                        <a:gd name="T60" fmla="*/ 42 w 362"/>
                        <a:gd name="T61" fmla="*/ 429 h 499"/>
                        <a:gd name="T62" fmla="*/ 67 w 362"/>
                        <a:gd name="T63" fmla="*/ 398 h 499"/>
                        <a:gd name="T64" fmla="*/ 102 w 362"/>
                        <a:gd name="T65" fmla="*/ 373 h 499"/>
                        <a:gd name="T66" fmla="*/ 137 w 362"/>
                        <a:gd name="T67" fmla="*/ 359 h 499"/>
                        <a:gd name="T68" fmla="*/ 155 w 362"/>
                        <a:gd name="T69" fmla="*/ 352 h 499"/>
                        <a:gd name="T70" fmla="*/ 158 w 362"/>
                        <a:gd name="T71" fmla="*/ 342 h 499"/>
                        <a:gd name="T72" fmla="*/ 148 w 362"/>
                        <a:gd name="T73" fmla="*/ 325 h 499"/>
                        <a:gd name="T74" fmla="*/ 112 w 362"/>
                        <a:gd name="T75" fmla="*/ 290 h 499"/>
                        <a:gd name="T76" fmla="*/ 70 w 362"/>
                        <a:gd name="T77" fmla="*/ 262 h 499"/>
                        <a:gd name="T78" fmla="*/ 35 w 362"/>
                        <a:gd name="T79" fmla="*/ 241 h 499"/>
                        <a:gd name="T80" fmla="*/ 7 w 362"/>
                        <a:gd name="T81" fmla="*/ 220 h 499"/>
                        <a:gd name="T82" fmla="*/ 0 w 362"/>
                        <a:gd name="T83" fmla="*/ 195 h 499"/>
                        <a:gd name="T84" fmla="*/ 18 w 362"/>
                        <a:gd name="T85" fmla="*/ 157 h 499"/>
                        <a:gd name="T86" fmla="*/ 56 w 362"/>
                        <a:gd name="T87" fmla="*/ 108 h 499"/>
                        <a:gd name="T88" fmla="*/ 95 w 362"/>
                        <a:gd name="T89" fmla="*/ 70 h 499"/>
                        <a:gd name="T90" fmla="*/ 123 w 362"/>
                        <a:gd name="T91" fmla="*/ 52 h 499"/>
                        <a:gd name="T92" fmla="*/ 151 w 362"/>
                        <a:gd name="T93" fmla="*/ 35 h 499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w 362"/>
                        <a:gd name="T142" fmla="*/ 0 h 499"/>
                        <a:gd name="T143" fmla="*/ 362 w 362"/>
                        <a:gd name="T144" fmla="*/ 499 h 499"/>
                      </a:gdLst>
                      <a:ahLst/>
                      <a:cxnLst>
                        <a:cxn ang="T94">
                          <a:pos x="T0" y="T1"/>
                        </a:cxn>
                        <a:cxn ang="T95">
                          <a:pos x="T2" y="T3"/>
                        </a:cxn>
                        <a:cxn ang="T96">
                          <a:pos x="T4" y="T5"/>
                        </a:cxn>
                        <a:cxn ang="T97">
                          <a:pos x="T6" y="T7"/>
                        </a:cxn>
                        <a:cxn ang="T98">
                          <a:pos x="T8" y="T9"/>
                        </a:cxn>
                        <a:cxn ang="T99">
                          <a:pos x="T10" y="T11"/>
                        </a:cxn>
                        <a:cxn ang="T100">
                          <a:pos x="T12" y="T13"/>
                        </a:cxn>
                        <a:cxn ang="T101">
                          <a:pos x="T14" y="T15"/>
                        </a:cxn>
                        <a:cxn ang="T102">
                          <a:pos x="T16" y="T17"/>
                        </a:cxn>
                        <a:cxn ang="T103">
                          <a:pos x="T18" y="T19"/>
                        </a:cxn>
                        <a:cxn ang="T104">
                          <a:pos x="T20" y="T21"/>
                        </a:cxn>
                        <a:cxn ang="T105">
                          <a:pos x="T22" y="T23"/>
                        </a:cxn>
                        <a:cxn ang="T106">
                          <a:pos x="T24" y="T25"/>
                        </a:cxn>
                        <a:cxn ang="T107">
                          <a:pos x="T26" y="T27"/>
                        </a:cxn>
                        <a:cxn ang="T108">
                          <a:pos x="T28" y="T29"/>
                        </a:cxn>
                        <a:cxn ang="T109">
                          <a:pos x="T30" y="T31"/>
                        </a:cxn>
                        <a:cxn ang="T110">
                          <a:pos x="T32" y="T33"/>
                        </a:cxn>
                        <a:cxn ang="T111">
                          <a:pos x="T34" y="T35"/>
                        </a:cxn>
                        <a:cxn ang="T112">
                          <a:pos x="T36" y="T37"/>
                        </a:cxn>
                        <a:cxn ang="T113">
                          <a:pos x="T38" y="T39"/>
                        </a:cxn>
                        <a:cxn ang="T114">
                          <a:pos x="T40" y="T41"/>
                        </a:cxn>
                        <a:cxn ang="T115">
                          <a:pos x="T42" y="T43"/>
                        </a:cxn>
                        <a:cxn ang="T116">
                          <a:pos x="T44" y="T45"/>
                        </a:cxn>
                        <a:cxn ang="T117">
                          <a:pos x="T46" y="T47"/>
                        </a:cxn>
                        <a:cxn ang="T118">
                          <a:pos x="T48" y="T49"/>
                        </a:cxn>
                        <a:cxn ang="T119">
                          <a:pos x="T50" y="T51"/>
                        </a:cxn>
                        <a:cxn ang="T120">
                          <a:pos x="T52" y="T53"/>
                        </a:cxn>
                        <a:cxn ang="T121">
                          <a:pos x="T54" y="T55"/>
                        </a:cxn>
                        <a:cxn ang="T122">
                          <a:pos x="T56" y="T57"/>
                        </a:cxn>
                        <a:cxn ang="T123">
                          <a:pos x="T58" y="T59"/>
                        </a:cxn>
                        <a:cxn ang="T124">
                          <a:pos x="T60" y="T61"/>
                        </a:cxn>
                        <a:cxn ang="T125">
                          <a:pos x="T62" y="T63"/>
                        </a:cxn>
                        <a:cxn ang="T126">
                          <a:pos x="T64" y="T65"/>
                        </a:cxn>
                        <a:cxn ang="T127">
                          <a:pos x="T66" y="T67"/>
                        </a:cxn>
                        <a:cxn ang="T128">
                          <a:pos x="T68" y="T69"/>
                        </a:cxn>
                        <a:cxn ang="T129">
                          <a:pos x="T70" y="T71"/>
                        </a:cxn>
                        <a:cxn ang="T130">
                          <a:pos x="T72" y="T73"/>
                        </a:cxn>
                        <a:cxn ang="T131">
                          <a:pos x="T74" y="T75"/>
                        </a:cxn>
                        <a:cxn ang="T132">
                          <a:pos x="T76" y="T77"/>
                        </a:cxn>
                        <a:cxn ang="T133">
                          <a:pos x="T78" y="T79"/>
                        </a:cxn>
                        <a:cxn ang="T134">
                          <a:pos x="T80" y="T81"/>
                        </a:cxn>
                        <a:cxn ang="T135">
                          <a:pos x="T82" y="T83"/>
                        </a:cxn>
                        <a:cxn ang="T136">
                          <a:pos x="T84" y="T85"/>
                        </a:cxn>
                        <a:cxn ang="T137">
                          <a:pos x="T86" y="T87"/>
                        </a:cxn>
                        <a:cxn ang="T138">
                          <a:pos x="T88" y="T89"/>
                        </a:cxn>
                        <a:cxn ang="T139">
                          <a:pos x="T90" y="T91"/>
                        </a:cxn>
                        <a:cxn ang="T140">
                          <a:pos x="T92" y="T93"/>
                        </a:cxn>
                      </a:cxnLst>
                      <a:rect l="T141" t="T142" r="T143" b="T144"/>
                      <a:pathLst>
                        <a:path w="362" h="499">
                          <a:moveTo>
                            <a:pt x="151" y="35"/>
                          </a:moveTo>
                          <a:lnTo>
                            <a:pt x="221" y="0"/>
                          </a:lnTo>
                          <a:lnTo>
                            <a:pt x="281" y="0"/>
                          </a:lnTo>
                          <a:lnTo>
                            <a:pt x="344" y="14"/>
                          </a:lnTo>
                          <a:lnTo>
                            <a:pt x="362" y="35"/>
                          </a:lnTo>
                          <a:lnTo>
                            <a:pt x="351" y="59"/>
                          </a:lnTo>
                          <a:lnTo>
                            <a:pt x="334" y="91"/>
                          </a:lnTo>
                          <a:lnTo>
                            <a:pt x="302" y="87"/>
                          </a:lnTo>
                          <a:lnTo>
                            <a:pt x="274" y="77"/>
                          </a:lnTo>
                          <a:lnTo>
                            <a:pt x="253" y="63"/>
                          </a:lnTo>
                          <a:lnTo>
                            <a:pt x="232" y="59"/>
                          </a:lnTo>
                          <a:lnTo>
                            <a:pt x="193" y="70"/>
                          </a:lnTo>
                          <a:lnTo>
                            <a:pt x="137" y="94"/>
                          </a:lnTo>
                          <a:lnTo>
                            <a:pt x="91" y="136"/>
                          </a:lnTo>
                          <a:lnTo>
                            <a:pt x="70" y="164"/>
                          </a:lnTo>
                          <a:lnTo>
                            <a:pt x="60" y="185"/>
                          </a:lnTo>
                          <a:lnTo>
                            <a:pt x="60" y="202"/>
                          </a:lnTo>
                          <a:lnTo>
                            <a:pt x="74" y="220"/>
                          </a:lnTo>
                          <a:lnTo>
                            <a:pt x="116" y="248"/>
                          </a:lnTo>
                          <a:lnTo>
                            <a:pt x="155" y="286"/>
                          </a:lnTo>
                          <a:lnTo>
                            <a:pt x="179" y="325"/>
                          </a:lnTo>
                          <a:lnTo>
                            <a:pt x="193" y="352"/>
                          </a:lnTo>
                          <a:lnTo>
                            <a:pt x="186" y="370"/>
                          </a:lnTo>
                          <a:lnTo>
                            <a:pt x="169" y="387"/>
                          </a:lnTo>
                          <a:lnTo>
                            <a:pt x="134" y="398"/>
                          </a:lnTo>
                          <a:lnTo>
                            <a:pt x="95" y="412"/>
                          </a:lnTo>
                          <a:lnTo>
                            <a:pt x="77" y="433"/>
                          </a:lnTo>
                          <a:lnTo>
                            <a:pt x="81" y="468"/>
                          </a:lnTo>
                          <a:lnTo>
                            <a:pt x="53" y="499"/>
                          </a:lnTo>
                          <a:lnTo>
                            <a:pt x="39" y="489"/>
                          </a:lnTo>
                          <a:lnTo>
                            <a:pt x="42" y="429"/>
                          </a:lnTo>
                          <a:lnTo>
                            <a:pt x="67" y="398"/>
                          </a:lnTo>
                          <a:lnTo>
                            <a:pt x="102" y="373"/>
                          </a:lnTo>
                          <a:lnTo>
                            <a:pt x="137" y="359"/>
                          </a:lnTo>
                          <a:lnTo>
                            <a:pt x="155" y="352"/>
                          </a:lnTo>
                          <a:lnTo>
                            <a:pt x="158" y="342"/>
                          </a:lnTo>
                          <a:lnTo>
                            <a:pt x="148" y="325"/>
                          </a:lnTo>
                          <a:lnTo>
                            <a:pt x="112" y="290"/>
                          </a:lnTo>
                          <a:lnTo>
                            <a:pt x="70" y="262"/>
                          </a:lnTo>
                          <a:lnTo>
                            <a:pt x="35" y="241"/>
                          </a:lnTo>
                          <a:lnTo>
                            <a:pt x="7" y="220"/>
                          </a:lnTo>
                          <a:lnTo>
                            <a:pt x="0" y="195"/>
                          </a:lnTo>
                          <a:lnTo>
                            <a:pt x="18" y="157"/>
                          </a:lnTo>
                          <a:lnTo>
                            <a:pt x="56" y="108"/>
                          </a:lnTo>
                          <a:lnTo>
                            <a:pt x="95" y="70"/>
                          </a:lnTo>
                          <a:lnTo>
                            <a:pt x="123" y="52"/>
                          </a:lnTo>
                          <a:lnTo>
                            <a:pt x="151" y="35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33161" name="Freeform 15"/>
                    <p:cNvSpPr>
                      <a:spLocks/>
                    </p:cNvSpPr>
                    <p:nvPr/>
                  </p:nvSpPr>
                  <p:spPr bwMode="auto">
                    <a:xfrm flipH="1">
                      <a:off x="1376" y="2005"/>
                      <a:ext cx="229" cy="840"/>
                    </a:xfrm>
                    <a:custGeom>
                      <a:avLst/>
                      <a:gdLst>
                        <a:gd name="T0" fmla="*/ 132 w 229"/>
                        <a:gd name="T1" fmla="*/ 69 h 840"/>
                        <a:gd name="T2" fmla="*/ 136 w 229"/>
                        <a:gd name="T3" fmla="*/ 21 h 840"/>
                        <a:gd name="T4" fmla="*/ 168 w 229"/>
                        <a:gd name="T5" fmla="*/ 0 h 840"/>
                        <a:gd name="T6" fmla="*/ 204 w 229"/>
                        <a:gd name="T7" fmla="*/ 3 h 840"/>
                        <a:gd name="T8" fmla="*/ 225 w 229"/>
                        <a:gd name="T9" fmla="*/ 21 h 840"/>
                        <a:gd name="T10" fmla="*/ 229 w 229"/>
                        <a:gd name="T11" fmla="*/ 90 h 840"/>
                        <a:gd name="T12" fmla="*/ 218 w 229"/>
                        <a:gd name="T13" fmla="*/ 266 h 840"/>
                        <a:gd name="T14" fmla="*/ 204 w 229"/>
                        <a:gd name="T15" fmla="*/ 373 h 840"/>
                        <a:gd name="T16" fmla="*/ 222 w 229"/>
                        <a:gd name="T17" fmla="*/ 460 h 840"/>
                        <a:gd name="T18" fmla="*/ 225 w 229"/>
                        <a:gd name="T19" fmla="*/ 546 h 840"/>
                        <a:gd name="T20" fmla="*/ 215 w 229"/>
                        <a:gd name="T21" fmla="*/ 633 h 840"/>
                        <a:gd name="T22" fmla="*/ 197 w 229"/>
                        <a:gd name="T23" fmla="*/ 743 h 840"/>
                        <a:gd name="T24" fmla="*/ 204 w 229"/>
                        <a:gd name="T25" fmla="*/ 802 h 840"/>
                        <a:gd name="T26" fmla="*/ 186 w 229"/>
                        <a:gd name="T27" fmla="*/ 812 h 840"/>
                        <a:gd name="T28" fmla="*/ 72 w 229"/>
                        <a:gd name="T29" fmla="*/ 833 h 840"/>
                        <a:gd name="T30" fmla="*/ 43 w 229"/>
                        <a:gd name="T31" fmla="*/ 840 h 840"/>
                        <a:gd name="T32" fmla="*/ 0 w 229"/>
                        <a:gd name="T33" fmla="*/ 816 h 840"/>
                        <a:gd name="T34" fmla="*/ 0 w 229"/>
                        <a:gd name="T35" fmla="*/ 802 h 840"/>
                        <a:gd name="T36" fmla="*/ 125 w 229"/>
                        <a:gd name="T37" fmla="*/ 795 h 840"/>
                        <a:gd name="T38" fmla="*/ 168 w 229"/>
                        <a:gd name="T39" fmla="*/ 778 h 840"/>
                        <a:gd name="T40" fmla="*/ 172 w 229"/>
                        <a:gd name="T41" fmla="*/ 740 h 840"/>
                        <a:gd name="T42" fmla="*/ 175 w 229"/>
                        <a:gd name="T43" fmla="*/ 622 h 840"/>
                        <a:gd name="T44" fmla="*/ 165 w 229"/>
                        <a:gd name="T45" fmla="*/ 525 h 840"/>
                        <a:gd name="T46" fmla="*/ 154 w 229"/>
                        <a:gd name="T47" fmla="*/ 408 h 840"/>
                        <a:gd name="T48" fmla="*/ 157 w 229"/>
                        <a:gd name="T49" fmla="*/ 335 h 840"/>
                        <a:gd name="T50" fmla="*/ 165 w 229"/>
                        <a:gd name="T51" fmla="*/ 242 h 840"/>
                        <a:gd name="T52" fmla="*/ 147 w 229"/>
                        <a:gd name="T53" fmla="*/ 152 h 840"/>
                        <a:gd name="T54" fmla="*/ 132 w 229"/>
                        <a:gd name="T55" fmla="*/ 69 h 840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w 229"/>
                        <a:gd name="T85" fmla="*/ 0 h 840"/>
                        <a:gd name="T86" fmla="*/ 229 w 229"/>
                        <a:gd name="T87" fmla="*/ 840 h 840"/>
                      </a:gdLst>
                      <a:ahLst/>
                      <a:cxnLst>
                        <a:cxn ang="T56">
                          <a:pos x="T0" y="T1"/>
                        </a:cxn>
                        <a:cxn ang="T57">
                          <a:pos x="T2" y="T3"/>
                        </a:cxn>
                        <a:cxn ang="T58">
                          <a:pos x="T4" y="T5"/>
                        </a:cxn>
                        <a:cxn ang="T59">
                          <a:pos x="T6" y="T7"/>
                        </a:cxn>
                        <a:cxn ang="T60">
                          <a:pos x="T8" y="T9"/>
                        </a:cxn>
                        <a:cxn ang="T61">
                          <a:pos x="T10" y="T11"/>
                        </a:cxn>
                        <a:cxn ang="T62">
                          <a:pos x="T12" y="T13"/>
                        </a:cxn>
                        <a:cxn ang="T63">
                          <a:pos x="T14" y="T15"/>
                        </a:cxn>
                        <a:cxn ang="T64">
                          <a:pos x="T16" y="T17"/>
                        </a:cxn>
                        <a:cxn ang="T65">
                          <a:pos x="T18" y="T19"/>
                        </a:cxn>
                        <a:cxn ang="T66">
                          <a:pos x="T20" y="T21"/>
                        </a:cxn>
                        <a:cxn ang="T67">
                          <a:pos x="T22" y="T23"/>
                        </a:cxn>
                        <a:cxn ang="T68">
                          <a:pos x="T24" y="T25"/>
                        </a:cxn>
                        <a:cxn ang="T69">
                          <a:pos x="T26" y="T27"/>
                        </a:cxn>
                        <a:cxn ang="T70">
                          <a:pos x="T28" y="T29"/>
                        </a:cxn>
                        <a:cxn ang="T71">
                          <a:pos x="T30" y="T31"/>
                        </a:cxn>
                        <a:cxn ang="T72">
                          <a:pos x="T32" y="T33"/>
                        </a:cxn>
                        <a:cxn ang="T73">
                          <a:pos x="T34" y="T35"/>
                        </a:cxn>
                        <a:cxn ang="T74">
                          <a:pos x="T36" y="T37"/>
                        </a:cxn>
                        <a:cxn ang="T75">
                          <a:pos x="T38" y="T39"/>
                        </a:cxn>
                        <a:cxn ang="T76">
                          <a:pos x="T40" y="T41"/>
                        </a:cxn>
                        <a:cxn ang="T77">
                          <a:pos x="T42" y="T43"/>
                        </a:cxn>
                        <a:cxn ang="T78">
                          <a:pos x="T44" y="T45"/>
                        </a:cxn>
                        <a:cxn ang="T79">
                          <a:pos x="T46" y="T47"/>
                        </a:cxn>
                        <a:cxn ang="T80">
                          <a:pos x="T48" y="T49"/>
                        </a:cxn>
                        <a:cxn ang="T81">
                          <a:pos x="T50" y="T51"/>
                        </a:cxn>
                        <a:cxn ang="T82">
                          <a:pos x="T52" y="T53"/>
                        </a:cxn>
                        <a:cxn ang="T83">
                          <a:pos x="T54" y="T55"/>
                        </a:cxn>
                      </a:cxnLst>
                      <a:rect l="T84" t="T85" r="T86" b="T87"/>
                      <a:pathLst>
                        <a:path w="229" h="840">
                          <a:moveTo>
                            <a:pt x="132" y="69"/>
                          </a:moveTo>
                          <a:lnTo>
                            <a:pt x="136" y="21"/>
                          </a:lnTo>
                          <a:lnTo>
                            <a:pt x="168" y="0"/>
                          </a:lnTo>
                          <a:lnTo>
                            <a:pt x="204" y="3"/>
                          </a:lnTo>
                          <a:lnTo>
                            <a:pt x="225" y="21"/>
                          </a:lnTo>
                          <a:lnTo>
                            <a:pt x="229" y="90"/>
                          </a:lnTo>
                          <a:lnTo>
                            <a:pt x="218" y="266"/>
                          </a:lnTo>
                          <a:lnTo>
                            <a:pt x="204" y="373"/>
                          </a:lnTo>
                          <a:lnTo>
                            <a:pt x="222" y="460"/>
                          </a:lnTo>
                          <a:lnTo>
                            <a:pt x="225" y="546"/>
                          </a:lnTo>
                          <a:lnTo>
                            <a:pt x="215" y="633"/>
                          </a:lnTo>
                          <a:lnTo>
                            <a:pt x="197" y="743"/>
                          </a:lnTo>
                          <a:lnTo>
                            <a:pt x="204" y="802"/>
                          </a:lnTo>
                          <a:lnTo>
                            <a:pt x="186" y="812"/>
                          </a:lnTo>
                          <a:lnTo>
                            <a:pt x="72" y="833"/>
                          </a:lnTo>
                          <a:lnTo>
                            <a:pt x="43" y="840"/>
                          </a:lnTo>
                          <a:lnTo>
                            <a:pt x="0" y="816"/>
                          </a:lnTo>
                          <a:lnTo>
                            <a:pt x="0" y="802"/>
                          </a:lnTo>
                          <a:lnTo>
                            <a:pt x="125" y="795"/>
                          </a:lnTo>
                          <a:lnTo>
                            <a:pt x="168" y="778"/>
                          </a:lnTo>
                          <a:lnTo>
                            <a:pt x="172" y="740"/>
                          </a:lnTo>
                          <a:lnTo>
                            <a:pt x="175" y="622"/>
                          </a:lnTo>
                          <a:lnTo>
                            <a:pt x="165" y="525"/>
                          </a:lnTo>
                          <a:lnTo>
                            <a:pt x="154" y="408"/>
                          </a:lnTo>
                          <a:lnTo>
                            <a:pt x="157" y="335"/>
                          </a:lnTo>
                          <a:lnTo>
                            <a:pt x="165" y="242"/>
                          </a:lnTo>
                          <a:lnTo>
                            <a:pt x="147" y="152"/>
                          </a:lnTo>
                          <a:lnTo>
                            <a:pt x="132" y="69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33162" name="Freeform 16"/>
                    <p:cNvSpPr>
                      <a:spLocks/>
                    </p:cNvSpPr>
                    <p:nvPr/>
                  </p:nvSpPr>
                  <p:spPr bwMode="auto">
                    <a:xfrm flipH="1">
                      <a:off x="1390" y="2033"/>
                      <a:ext cx="447" cy="658"/>
                    </a:xfrm>
                    <a:custGeom>
                      <a:avLst/>
                      <a:gdLst>
                        <a:gd name="T0" fmla="*/ 212 w 447"/>
                        <a:gd name="T1" fmla="*/ 268 h 658"/>
                        <a:gd name="T2" fmla="*/ 212 w 447"/>
                        <a:gd name="T3" fmla="*/ 233 h 658"/>
                        <a:gd name="T4" fmla="*/ 230 w 447"/>
                        <a:gd name="T5" fmla="*/ 174 h 658"/>
                        <a:gd name="T6" fmla="*/ 284 w 447"/>
                        <a:gd name="T7" fmla="*/ 80 h 658"/>
                        <a:gd name="T8" fmla="*/ 370 w 447"/>
                        <a:gd name="T9" fmla="*/ 0 h 658"/>
                        <a:gd name="T10" fmla="*/ 424 w 447"/>
                        <a:gd name="T11" fmla="*/ 0 h 658"/>
                        <a:gd name="T12" fmla="*/ 447 w 447"/>
                        <a:gd name="T13" fmla="*/ 38 h 658"/>
                        <a:gd name="T14" fmla="*/ 415 w 447"/>
                        <a:gd name="T15" fmla="*/ 91 h 658"/>
                        <a:gd name="T16" fmla="*/ 348 w 447"/>
                        <a:gd name="T17" fmla="*/ 129 h 658"/>
                        <a:gd name="T18" fmla="*/ 307 w 447"/>
                        <a:gd name="T19" fmla="*/ 167 h 658"/>
                        <a:gd name="T20" fmla="*/ 266 w 447"/>
                        <a:gd name="T21" fmla="*/ 223 h 658"/>
                        <a:gd name="T22" fmla="*/ 257 w 447"/>
                        <a:gd name="T23" fmla="*/ 261 h 658"/>
                        <a:gd name="T24" fmla="*/ 262 w 447"/>
                        <a:gd name="T25" fmla="*/ 303 h 658"/>
                        <a:gd name="T26" fmla="*/ 284 w 447"/>
                        <a:gd name="T27" fmla="*/ 373 h 658"/>
                        <a:gd name="T28" fmla="*/ 289 w 447"/>
                        <a:gd name="T29" fmla="*/ 449 h 658"/>
                        <a:gd name="T30" fmla="*/ 280 w 447"/>
                        <a:gd name="T31" fmla="*/ 547 h 658"/>
                        <a:gd name="T32" fmla="*/ 257 w 447"/>
                        <a:gd name="T33" fmla="*/ 616 h 658"/>
                        <a:gd name="T34" fmla="*/ 217 w 447"/>
                        <a:gd name="T35" fmla="*/ 658 h 658"/>
                        <a:gd name="T36" fmla="*/ 190 w 447"/>
                        <a:gd name="T37" fmla="*/ 658 h 658"/>
                        <a:gd name="T38" fmla="*/ 104 w 447"/>
                        <a:gd name="T39" fmla="*/ 637 h 658"/>
                        <a:gd name="T40" fmla="*/ 27 w 447"/>
                        <a:gd name="T41" fmla="*/ 634 h 658"/>
                        <a:gd name="T42" fmla="*/ 0 w 447"/>
                        <a:gd name="T43" fmla="*/ 620 h 658"/>
                        <a:gd name="T44" fmla="*/ 50 w 447"/>
                        <a:gd name="T45" fmla="*/ 606 h 658"/>
                        <a:gd name="T46" fmla="*/ 131 w 447"/>
                        <a:gd name="T47" fmla="*/ 609 h 658"/>
                        <a:gd name="T48" fmla="*/ 181 w 447"/>
                        <a:gd name="T49" fmla="*/ 623 h 658"/>
                        <a:gd name="T50" fmla="*/ 212 w 447"/>
                        <a:gd name="T51" fmla="*/ 613 h 658"/>
                        <a:gd name="T52" fmla="*/ 244 w 447"/>
                        <a:gd name="T53" fmla="*/ 557 h 658"/>
                        <a:gd name="T54" fmla="*/ 248 w 447"/>
                        <a:gd name="T55" fmla="*/ 477 h 658"/>
                        <a:gd name="T56" fmla="*/ 239 w 447"/>
                        <a:gd name="T57" fmla="*/ 404 h 658"/>
                        <a:gd name="T58" fmla="*/ 212 w 447"/>
                        <a:gd name="T59" fmla="*/ 317 h 658"/>
                        <a:gd name="T60" fmla="*/ 212 w 447"/>
                        <a:gd name="T61" fmla="*/ 268 h 658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w 447"/>
                        <a:gd name="T94" fmla="*/ 0 h 658"/>
                        <a:gd name="T95" fmla="*/ 447 w 447"/>
                        <a:gd name="T96" fmla="*/ 658 h 658"/>
                      </a:gdLst>
                      <a:ahLst/>
                      <a:cxnLst>
                        <a:cxn ang="T62">
                          <a:pos x="T0" y="T1"/>
                        </a:cxn>
                        <a:cxn ang="T63">
                          <a:pos x="T2" y="T3"/>
                        </a:cxn>
                        <a:cxn ang="T64">
                          <a:pos x="T4" y="T5"/>
                        </a:cxn>
                        <a:cxn ang="T65">
                          <a:pos x="T6" y="T7"/>
                        </a:cxn>
                        <a:cxn ang="T66">
                          <a:pos x="T8" y="T9"/>
                        </a:cxn>
                        <a:cxn ang="T67">
                          <a:pos x="T10" y="T11"/>
                        </a:cxn>
                        <a:cxn ang="T68">
                          <a:pos x="T12" y="T13"/>
                        </a:cxn>
                        <a:cxn ang="T69">
                          <a:pos x="T14" y="T15"/>
                        </a:cxn>
                        <a:cxn ang="T70">
                          <a:pos x="T16" y="T17"/>
                        </a:cxn>
                        <a:cxn ang="T71">
                          <a:pos x="T18" y="T19"/>
                        </a:cxn>
                        <a:cxn ang="T72">
                          <a:pos x="T20" y="T21"/>
                        </a:cxn>
                        <a:cxn ang="T73">
                          <a:pos x="T22" y="T23"/>
                        </a:cxn>
                        <a:cxn ang="T74">
                          <a:pos x="T24" y="T25"/>
                        </a:cxn>
                        <a:cxn ang="T75">
                          <a:pos x="T26" y="T27"/>
                        </a:cxn>
                        <a:cxn ang="T76">
                          <a:pos x="T28" y="T29"/>
                        </a:cxn>
                        <a:cxn ang="T77">
                          <a:pos x="T30" y="T31"/>
                        </a:cxn>
                        <a:cxn ang="T78">
                          <a:pos x="T32" y="T33"/>
                        </a:cxn>
                        <a:cxn ang="T79">
                          <a:pos x="T34" y="T35"/>
                        </a:cxn>
                        <a:cxn ang="T80">
                          <a:pos x="T36" y="T37"/>
                        </a:cxn>
                        <a:cxn ang="T81">
                          <a:pos x="T38" y="T39"/>
                        </a:cxn>
                        <a:cxn ang="T82">
                          <a:pos x="T40" y="T41"/>
                        </a:cxn>
                        <a:cxn ang="T83">
                          <a:pos x="T42" y="T43"/>
                        </a:cxn>
                        <a:cxn ang="T84">
                          <a:pos x="T44" y="T45"/>
                        </a:cxn>
                        <a:cxn ang="T85">
                          <a:pos x="T46" y="T47"/>
                        </a:cxn>
                        <a:cxn ang="T86">
                          <a:pos x="T48" y="T49"/>
                        </a:cxn>
                        <a:cxn ang="T87">
                          <a:pos x="T50" y="T51"/>
                        </a:cxn>
                        <a:cxn ang="T88">
                          <a:pos x="T52" y="T53"/>
                        </a:cxn>
                        <a:cxn ang="T89">
                          <a:pos x="T54" y="T55"/>
                        </a:cxn>
                        <a:cxn ang="T90">
                          <a:pos x="T56" y="T57"/>
                        </a:cxn>
                        <a:cxn ang="T91">
                          <a:pos x="T58" y="T59"/>
                        </a:cxn>
                        <a:cxn ang="T92">
                          <a:pos x="T60" y="T61"/>
                        </a:cxn>
                      </a:cxnLst>
                      <a:rect l="T93" t="T94" r="T95" b="T96"/>
                      <a:pathLst>
                        <a:path w="447" h="658">
                          <a:moveTo>
                            <a:pt x="212" y="268"/>
                          </a:moveTo>
                          <a:lnTo>
                            <a:pt x="212" y="233"/>
                          </a:lnTo>
                          <a:lnTo>
                            <a:pt x="230" y="174"/>
                          </a:lnTo>
                          <a:lnTo>
                            <a:pt x="284" y="80"/>
                          </a:lnTo>
                          <a:lnTo>
                            <a:pt x="370" y="0"/>
                          </a:lnTo>
                          <a:lnTo>
                            <a:pt x="424" y="0"/>
                          </a:lnTo>
                          <a:lnTo>
                            <a:pt x="447" y="38"/>
                          </a:lnTo>
                          <a:lnTo>
                            <a:pt x="415" y="91"/>
                          </a:lnTo>
                          <a:lnTo>
                            <a:pt x="348" y="129"/>
                          </a:lnTo>
                          <a:lnTo>
                            <a:pt x="307" y="167"/>
                          </a:lnTo>
                          <a:lnTo>
                            <a:pt x="266" y="223"/>
                          </a:lnTo>
                          <a:lnTo>
                            <a:pt x="257" y="261"/>
                          </a:lnTo>
                          <a:lnTo>
                            <a:pt x="262" y="303"/>
                          </a:lnTo>
                          <a:lnTo>
                            <a:pt x="284" y="373"/>
                          </a:lnTo>
                          <a:lnTo>
                            <a:pt x="289" y="449"/>
                          </a:lnTo>
                          <a:lnTo>
                            <a:pt x="280" y="547"/>
                          </a:lnTo>
                          <a:lnTo>
                            <a:pt x="257" y="616"/>
                          </a:lnTo>
                          <a:lnTo>
                            <a:pt x="217" y="658"/>
                          </a:lnTo>
                          <a:lnTo>
                            <a:pt x="190" y="658"/>
                          </a:lnTo>
                          <a:lnTo>
                            <a:pt x="104" y="637"/>
                          </a:lnTo>
                          <a:lnTo>
                            <a:pt x="27" y="634"/>
                          </a:lnTo>
                          <a:lnTo>
                            <a:pt x="0" y="620"/>
                          </a:lnTo>
                          <a:lnTo>
                            <a:pt x="50" y="606"/>
                          </a:lnTo>
                          <a:lnTo>
                            <a:pt x="131" y="609"/>
                          </a:lnTo>
                          <a:lnTo>
                            <a:pt x="181" y="623"/>
                          </a:lnTo>
                          <a:lnTo>
                            <a:pt x="212" y="613"/>
                          </a:lnTo>
                          <a:lnTo>
                            <a:pt x="244" y="557"/>
                          </a:lnTo>
                          <a:lnTo>
                            <a:pt x="248" y="477"/>
                          </a:lnTo>
                          <a:lnTo>
                            <a:pt x="239" y="404"/>
                          </a:lnTo>
                          <a:lnTo>
                            <a:pt x="212" y="317"/>
                          </a:lnTo>
                          <a:lnTo>
                            <a:pt x="212" y="268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33163" name="Freeform 17"/>
                    <p:cNvSpPr>
                      <a:spLocks/>
                    </p:cNvSpPr>
                    <p:nvPr/>
                  </p:nvSpPr>
                  <p:spPr bwMode="auto">
                    <a:xfrm flipH="1">
                      <a:off x="1353" y="1223"/>
                      <a:ext cx="282" cy="326"/>
                    </a:xfrm>
                    <a:custGeom>
                      <a:avLst/>
                      <a:gdLst>
                        <a:gd name="T0" fmla="*/ 81 w 282"/>
                        <a:gd name="T1" fmla="*/ 137 h 326"/>
                        <a:gd name="T2" fmla="*/ 78 w 282"/>
                        <a:gd name="T3" fmla="*/ 84 h 326"/>
                        <a:gd name="T4" fmla="*/ 88 w 282"/>
                        <a:gd name="T5" fmla="*/ 35 h 326"/>
                        <a:gd name="T6" fmla="*/ 127 w 282"/>
                        <a:gd name="T7" fmla="*/ 7 h 326"/>
                        <a:gd name="T8" fmla="*/ 173 w 282"/>
                        <a:gd name="T9" fmla="*/ 0 h 326"/>
                        <a:gd name="T10" fmla="*/ 208 w 282"/>
                        <a:gd name="T11" fmla="*/ 4 h 326"/>
                        <a:gd name="T12" fmla="*/ 240 w 282"/>
                        <a:gd name="T13" fmla="*/ 25 h 326"/>
                        <a:gd name="T14" fmla="*/ 257 w 282"/>
                        <a:gd name="T15" fmla="*/ 60 h 326"/>
                        <a:gd name="T16" fmla="*/ 278 w 282"/>
                        <a:gd name="T17" fmla="*/ 130 h 326"/>
                        <a:gd name="T18" fmla="*/ 282 w 282"/>
                        <a:gd name="T19" fmla="*/ 207 h 326"/>
                        <a:gd name="T20" fmla="*/ 271 w 282"/>
                        <a:gd name="T21" fmla="*/ 263 h 326"/>
                        <a:gd name="T22" fmla="*/ 250 w 282"/>
                        <a:gd name="T23" fmla="*/ 298 h 326"/>
                        <a:gd name="T24" fmla="*/ 215 w 282"/>
                        <a:gd name="T25" fmla="*/ 319 h 326"/>
                        <a:gd name="T26" fmla="*/ 187 w 282"/>
                        <a:gd name="T27" fmla="*/ 326 h 326"/>
                        <a:gd name="T28" fmla="*/ 145 w 282"/>
                        <a:gd name="T29" fmla="*/ 315 h 326"/>
                        <a:gd name="T30" fmla="*/ 123 w 282"/>
                        <a:gd name="T31" fmla="*/ 284 h 326"/>
                        <a:gd name="T32" fmla="*/ 102 w 282"/>
                        <a:gd name="T33" fmla="*/ 238 h 326"/>
                        <a:gd name="T34" fmla="*/ 85 w 282"/>
                        <a:gd name="T35" fmla="*/ 186 h 326"/>
                        <a:gd name="T36" fmla="*/ 53 w 282"/>
                        <a:gd name="T37" fmla="*/ 207 h 326"/>
                        <a:gd name="T38" fmla="*/ 18 w 282"/>
                        <a:gd name="T39" fmla="*/ 221 h 326"/>
                        <a:gd name="T40" fmla="*/ 4 w 282"/>
                        <a:gd name="T41" fmla="*/ 221 h 326"/>
                        <a:gd name="T42" fmla="*/ 0 w 282"/>
                        <a:gd name="T43" fmla="*/ 207 h 326"/>
                        <a:gd name="T44" fmla="*/ 7 w 282"/>
                        <a:gd name="T45" fmla="*/ 189 h 326"/>
                        <a:gd name="T46" fmla="*/ 60 w 282"/>
                        <a:gd name="T47" fmla="*/ 168 h 326"/>
                        <a:gd name="T48" fmla="*/ 81 w 282"/>
                        <a:gd name="T49" fmla="*/ 137 h 32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w 282"/>
                        <a:gd name="T76" fmla="*/ 0 h 326"/>
                        <a:gd name="T77" fmla="*/ 282 w 282"/>
                        <a:gd name="T78" fmla="*/ 326 h 326"/>
                      </a:gdLst>
                      <a:ahLst/>
                      <a:cxnLst>
                        <a:cxn ang="T50">
                          <a:pos x="T0" y="T1"/>
                        </a:cxn>
                        <a:cxn ang="T51">
                          <a:pos x="T2" y="T3"/>
                        </a:cxn>
                        <a:cxn ang="T52">
                          <a:pos x="T4" y="T5"/>
                        </a:cxn>
                        <a:cxn ang="T53">
                          <a:pos x="T6" y="T7"/>
                        </a:cxn>
                        <a:cxn ang="T54">
                          <a:pos x="T8" y="T9"/>
                        </a:cxn>
                        <a:cxn ang="T55">
                          <a:pos x="T10" y="T11"/>
                        </a:cxn>
                        <a:cxn ang="T56">
                          <a:pos x="T12" y="T13"/>
                        </a:cxn>
                        <a:cxn ang="T57">
                          <a:pos x="T14" y="T15"/>
                        </a:cxn>
                        <a:cxn ang="T58">
                          <a:pos x="T16" y="T17"/>
                        </a:cxn>
                        <a:cxn ang="T59">
                          <a:pos x="T18" y="T19"/>
                        </a:cxn>
                        <a:cxn ang="T60">
                          <a:pos x="T20" y="T21"/>
                        </a:cxn>
                        <a:cxn ang="T61">
                          <a:pos x="T22" y="T23"/>
                        </a:cxn>
                        <a:cxn ang="T62">
                          <a:pos x="T24" y="T25"/>
                        </a:cxn>
                        <a:cxn ang="T63">
                          <a:pos x="T26" y="T27"/>
                        </a:cxn>
                        <a:cxn ang="T64">
                          <a:pos x="T28" y="T29"/>
                        </a:cxn>
                        <a:cxn ang="T65">
                          <a:pos x="T30" y="T31"/>
                        </a:cxn>
                        <a:cxn ang="T66">
                          <a:pos x="T32" y="T33"/>
                        </a:cxn>
                        <a:cxn ang="T67">
                          <a:pos x="T34" y="T35"/>
                        </a:cxn>
                        <a:cxn ang="T68">
                          <a:pos x="T36" y="T37"/>
                        </a:cxn>
                        <a:cxn ang="T69">
                          <a:pos x="T38" y="T39"/>
                        </a:cxn>
                        <a:cxn ang="T70">
                          <a:pos x="T40" y="T41"/>
                        </a:cxn>
                        <a:cxn ang="T71">
                          <a:pos x="T42" y="T43"/>
                        </a:cxn>
                        <a:cxn ang="T72">
                          <a:pos x="T44" y="T45"/>
                        </a:cxn>
                        <a:cxn ang="T73">
                          <a:pos x="T46" y="T47"/>
                        </a:cxn>
                        <a:cxn ang="T74">
                          <a:pos x="T48" y="T49"/>
                        </a:cxn>
                      </a:cxnLst>
                      <a:rect l="T75" t="T76" r="T77" b="T78"/>
                      <a:pathLst>
                        <a:path w="282" h="326">
                          <a:moveTo>
                            <a:pt x="81" y="137"/>
                          </a:moveTo>
                          <a:lnTo>
                            <a:pt x="78" y="84"/>
                          </a:lnTo>
                          <a:lnTo>
                            <a:pt x="88" y="35"/>
                          </a:lnTo>
                          <a:lnTo>
                            <a:pt x="127" y="7"/>
                          </a:lnTo>
                          <a:lnTo>
                            <a:pt x="173" y="0"/>
                          </a:lnTo>
                          <a:lnTo>
                            <a:pt x="208" y="4"/>
                          </a:lnTo>
                          <a:lnTo>
                            <a:pt x="240" y="25"/>
                          </a:lnTo>
                          <a:lnTo>
                            <a:pt x="257" y="60"/>
                          </a:lnTo>
                          <a:lnTo>
                            <a:pt x="278" y="130"/>
                          </a:lnTo>
                          <a:lnTo>
                            <a:pt x="282" y="207"/>
                          </a:lnTo>
                          <a:lnTo>
                            <a:pt x="271" y="263"/>
                          </a:lnTo>
                          <a:lnTo>
                            <a:pt x="250" y="298"/>
                          </a:lnTo>
                          <a:lnTo>
                            <a:pt x="215" y="319"/>
                          </a:lnTo>
                          <a:lnTo>
                            <a:pt x="187" y="326"/>
                          </a:lnTo>
                          <a:lnTo>
                            <a:pt x="145" y="315"/>
                          </a:lnTo>
                          <a:lnTo>
                            <a:pt x="123" y="284"/>
                          </a:lnTo>
                          <a:lnTo>
                            <a:pt x="102" y="238"/>
                          </a:lnTo>
                          <a:lnTo>
                            <a:pt x="85" y="186"/>
                          </a:lnTo>
                          <a:lnTo>
                            <a:pt x="53" y="207"/>
                          </a:lnTo>
                          <a:lnTo>
                            <a:pt x="18" y="221"/>
                          </a:lnTo>
                          <a:lnTo>
                            <a:pt x="4" y="221"/>
                          </a:lnTo>
                          <a:lnTo>
                            <a:pt x="0" y="207"/>
                          </a:lnTo>
                          <a:lnTo>
                            <a:pt x="7" y="189"/>
                          </a:lnTo>
                          <a:lnTo>
                            <a:pt x="60" y="168"/>
                          </a:lnTo>
                          <a:lnTo>
                            <a:pt x="81" y="137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grpSp>
                  <p:nvGrpSpPr>
                    <p:cNvPr id="133164" name="Group 18"/>
                    <p:cNvGrpSpPr>
                      <a:grpSpLocks/>
                    </p:cNvGrpSpPr>
                    <p:nvPr/>
                  </p:nvGrpSpPr>
                  <p:grpSpPr bwMode="auto">
                    <a:xfrm flipH="1">
                      <a:off x="1212" y="1104"/>
                      <a:ext cx="277" cy="235"/>
                      <a:chOff x="1590" y="1104"/>
                      <a:chExt cx="277" cy="235"/>
                    </a:xfrm>
                  </p:grpSpPr>
                  <p:sp>
                    <p:nvSpPr>
                      <p:cNvPr id="133165" name="Freeform 19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683" y="1257"/>
                        <a:ext cx="184" cy="82"/>
                      </a:xfrm>
                      <a:custGeom>
                        <a:avLst/>
                        <a:gdLst>
                          <a:gd name="T0" fmla="*/ 13 w 184"/>
                          <a:gd name="T1" fmla="*/ 82 h 82"/>
                          <a:gd name="T2" fmla="*/ 0 w 184"/>
                          <a:gd name="T3" fmla="*/ 71 h 82"/>
                          <a:gd name="T4" fmla="*/ 0 w 184"/>
                          <a:gd name="T5" fmla="*/ 45 h 82"/>
                          <a:gd name="T6" fmla="*/ 16 w 184"/>
                          <a:gd name="T7" fmla="*/ 17 h 82"/>
                          <a:gd name="T8" fmla="*/ 36 w 184"/>
                          <a:gd name="T9" fmla="*/ 9 h 82"/>
                          <a:gd name="T10" fmla="*/ 61 w 184"/>
                          <a:gd name="T11" fmla="*/ 22 h 82"/>
                          <a:gd name="T12" fmla="*/ 86 w 184"/>
                          <a:gd name="T13" fmla="*/ 19 h 82"/>
                          <a:gd name="T14" fmla="*/ 102 w 184"/>
                          <a:gd name="T15" fmla="*/ 0 h 82"/>
                          <a:gd name="T16" fmla="*/ 123 w 184"/>
                          <a:gd name="T17" fmla="*/ 2 h 82"/>
                          <a:gd name="T18" fmla="*/ 155 w 184"/>
                          <a:gd name="T19" fmla="*/ 15 h 82"/>
                          <a:gd name="T20" fmla="*/ 182 w 184"/>
                          <a:gd name="T21" fmla="*/ 13 h 82"/>
                          <a:gd name="T22" fmla="*/ 184 w 184"/>
                          <a:gd name="T23" fmla="*/ 32 h 82"/>
                          <a:gd name="T24" fmla="*/ 175 w 184"/>
                          <a:gd name="T25" fmla="*/ 45 h 82"/>
                          <a:gd name="T26" fmla="*/ 141 w 184"/>
                          <a:gd name="T27" fmla="*/ 43 h 82"/>
                          <a:gd name="T28" fmla="*/ 118 w 184"/>
                          <a:gd name="T29" fmla="*/ 39 h 82"/>
                          <a:gd name="T30" fmla="*/ 105 w 184"/>
                          <a:gd name="T31" fmla="*/ 48 h 82"/>
                          <a:gd name="T32" fmla="*/ 91 w 184"/>
                          <a:gd name="T33" fmla="*/ 67 h 82"/>
                          <a:gd name="T34" fmla="*/ 66 w 184"/>
                          <a:gd name="T35" fmla="*/ 62 h 82"/>
                          <a:gd name="T36" fmla="*/ 54 w 184"/>
                          <a:gd name="T37" fmla="*/ 56 h 82"/>
                          <a:gd name="T38" fmla="*/ 45 w 184"/>
                          <a:gd name="T39" fmla="*/ 63 h 82"/>
                          <a:gd name="T40" fmla="*/ 32 w 184"/>
                          <a:gd name="T41" fmla="*/ 76 h 82"/>
                          <a:gd name="T42" fmla="*/ 13 w 184"/>
                          <a:gd name="T43" fmla="*/ 82 h 82"/>
                          <a:gd name="T44" fmla="*/ 0 60000 65536"/>
                          <a:gd name="T45" fmla="*/ 0 60000 65536"/>
                          <a:gd name="T46" fmla="*/ 0 60000 65536"/>
                          <a:gd name="T47" fmla="*/ 0 60000 65536"/>
                          <a:gd name="T48" fmla="*/ 0 60000 65536"/>
                          <a:gd name="T49" fmla="*/ 0 60000 65536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w 184"/>
                          <a:gd name="T67" fmla="*/ 0 h 82"/>
                          <a:gd name="T68" fmla="*/ 184 w 184"/>
                          <a:gd name="T69" fmla="*/ 82 h 82"/>
                        </a:gdLst>
                        <a:ahLst/>
                        <a:cxnLst>
                          <a:cxn ang="T44">
                            <a:pos x="T0" y="T1"/>
                          </a:cxn>
                          <a:cxn ang="T45">
                            <a:pos x="T2" y="T3"/>
                          </a:cxn>
                          <a:cxn ang="T46">
                            <a:pos x="T4" y="T5"/>
                          </a:cxn>
                          <a:cxn ang="T47">
                            <a:pos x="T6" y="T7"/>
                          </a:cxn>
                          <a:cxn ang="T48">
                            <a:pos x="T8" y="T9"/>
                          </a:cxn>
                          <a:cxn ang="T49">
                            <a:pos x="T10" y="T11"/>
                          </a:cxn>
                          <a:cxn ang="T50">
                            <a:pos x="T12" y="T13"/>
                          </a:cxn>
                          <a:cxn ang="T51">
                            <a:pos x="T14" y="T15"/>
                          </a:cxn>
                          <a:cxn ang="T52">
                            <a:pos x="T16" y="T17"/>
                          </a:cxn>
                          <a:cxn ang="T53">
                            <a:pos x="T18" y="T19"/>
                          </a:cxn>
                          <a:cxn ang="T54">
                            <a:pos x="T20" y="T21"/>
                          </a:cxn>
                          <a:cxn ang="T55">
                            <a:pos x="T22" y="T23"/>
                          </a:cxn>
                          <a:cxn ang="T56">
                            <a:pos x="T24" y="T25"/>
                          </a:cxn>
                          <a:cxn ang="T57">
                            <a:pos x="T26" y="T27"/>
                          </a:cxn>
                          <a:cxn ang="T58">
                            <a:pos x="T28" y="T29"/>
                          </a:cxn>
                          <a:cxn ang="T59">
                            <a:pos x="T30" y="T31"/>
                          </a:cxn>
                          <a:cxn ang="T60">
                            <a:pos x="T32" y="T33"/>
                          </a:cxn>
                          <a:cxn ang="T61">
                            <a:pos x="T34" y="T35"/>
                          </a:cxn>
                          <a:cxn ang="T62">
                            <a:pos x="T36" y="T37"/>
                          </a:cxn>
                          <a:cxn ang="T63">
                            <a:pos x="T38" y="T39"/>
                          </a:cxn>
                          <a:cxn ang="T64">
                            <a:pos x="T40" y="T41"/>
                          </a:cxn>
                          <a:cxn ang="T65">
                            <a:pos x="T42" y="T43"/>
                          </a:cxn>
                        </a:cxnLst>
                        <a:rect l="T66" t="T67" r="T68" b="T69"/>
                        <a:pathLst>
                          <a:path w="184" h="82">
                            <a:moveTo>
                              <a:pt x="13" y="82"/>
                            </a:moveTo>
                            <a:lnTo>
                              <a:pt x="0" y="71"/>
                            </a:lnTo>
                            <a:lnTo>
                              <a:pt x="0" y="45"/>
                            </a:lnTo>
                            <a:lnTo>
                              <a:pt x="16" y="17"/>
                            </a:lnTo>
                            <a:lnTo>
                              <a:pt x="36" y="9"/>
                            </a:lnTo>
                            <a:lnTo>
                              <a:pt x="61" y="22"/>
                            </a:lnTo>
                            <a:lnTo>
                              <a:pt x="86" y="19"/>
                            </a:lnTo>
                            <a:lnTo>
                              <a:pt x="102" y="0"/>
                            </a:lnTo>
                            <a:lnTo>
                              <a:pt x="123" y="2"/>
                            </a:lnTo>
                            <a:lnTo>
                              <a:pt x="155" y="15"/>
                            </a:lnTo>
                            <a:lnTo>
                              <a:pt x="182" y="13"/>
                            </a:lnTo>
                            <a:lnTo>
                              <a:pt x="184" y="32"/>
                            </a:lnTo>
                            <a:lnTo>
                              <a:pt x="175" y="45"/>
                            </a:lnTo>
                            <a:lnTo>
                              <a:pt x="141" y="43"/>
                            </a:lnTo>
                            <a:lnTo>
                              <a:pt x="118" y="39"/>
                            </a:lnTo>
                            <a:lnTo>
                              <a:pt x="105" y="48"/>
                            </a:lnTo>
                            <a:lnTo>
                              <a:pt x="91" y="67"/>
                            </a:lnTo>
                            <a:lnTo>
                              <a:pt x="66" y="62"/>
                            </a:lnTo>
                            <a:lnTo>
                              <a:pt x="54" y="56"/>
                            </a:lnTo>
                            <a:lnTo>
                              <a:pt x="45" y="63"/>
                            </a:lnTo>
                            <a:lnTo>
                              <a:pt x="32" y="76"/>
                            </a:lnTo>
                            <a:lnTo>
                              <a:pt x="13" y="82"/>
                            </a:lnTo>
                            <a:close/>
                          </a:path>
                        </a:pathLst>
                      </a:custGeom>
                      <a:solidFill>
                        <a:schemeClr val="accent2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133166" name="Freeform 20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654" y="1193"/>
                        <a:ext cx="178" cy="114"/>
                      </a:xfrm>
                      <a:custGeom>
                        <a:avLst/>
                        <a:gdLst>
                          <a:gd name="T0" fmla="*/ 23 w 178"/>
                          <a:gd name="T1" fmla="*/ 114 h 114"/>
                          <a:gd name="T2" fmla="*/ 11 w 178"/>
                          <a:gd name="T3" fmla="*/ 108 h 114"/>
                          <a:gd name="T4" fmla="*/ 0 w 178"/>
                          <a:gd name="T5" fmla="*/ 79 h 114"/>
                          <a:gd name="T6" fmla="*/ 11 w 178"/>
                          <a:gd name="T7" fmla="*/ 51 h 114"/>
                          <a:gd name="T8" fmla="*/ 27 w 178"/>
                          <a:gd name="T9" fmla="*/ 39 h 114"/>
                          <a:gd name="T10" fmla="*/ 56 w 178"/>
                          <a:gd name="T11" fmla="*/ 42 h 114"/>
                          <a:gd name="T12" fmla="*/ 76 w 178"/>
                          <a:gd name="T13" fmla="*/ 35 h 114"/>
                          <a:gd name="T14" fmla="*/ 90 w 178"/>
                          <a:gd name="T15" fmla="*/ 13 h 114"/>
                          <a:gd name="T16" fmla="*/ 111 w 178"/>
                          <a:gd name="T17" fmla="*/ 4 h 114"/>
                          <a:gd name="T18" fmla="*/ 146 w 178"/>
                          <a:gd name="T19" fmla="*/ 9 h 114"/>
                          <a:gd name="T20" fmla="*/ 171 w 178"/>
                          <a:gd name="T21" fmla="*/ 0 h 114"/>
                          <a:gd name="T22" fmla="*/ 178 w 178"/>
                          <a:gd name="T23" fmla="*/ 17 h 114"/>
                          <a:gd name="T24" fmla="*/ 171 w 178"/>
                          <a:gd name="T25" fmla="*/ 33 h 114"/>
                          <a:gd name="T26" fmla="*/ 140 w 178"/>
                          <a:gd name="T27" fmla="*/ 42 h 114"/>
                          <a:gd name="T28" fmla="*/ 120 w 178"/>
                          <a:gd name="T29" fmla="*/ 40 h 114"/>
                          <a:gd name="T30" fmla="*/ 108 w 178"/>
                          <a:gd name="T31" fmla="*/ 57 h 114"/>
                          <a:gd name="T32" fmla="*/ 97 w 178"/>
                          <a:gd name="T33" fmla="*/ 79 h 114"/>
                          <a:gd name="T34" fmla="*/ 72 w 178"/>
                          <a:gd name="T35" fmla="*/ 81 h 114"/>
                          <a:gd name="T36" fmla="*/ 59 w 178"/>
                          <a:gd name="T37" fmla="*/ 79 h 114"/>
                          <a:gd name="T38" fmla="*/ 47 w 178"/>
                          <a:gd name="T39" fmla="*/ 88 h 114"/>
                          <a:gd name="T40" fmla="*/ 41 w 178"/>
                          <a:gd name="T41" fmla="*/ 99 h 114"/>
                          <a:gd name="T42" fmla="*/ 23 w 178"/>
                          <a:gd name="T43" fmla="*/ 114 h 114"/>
                          <a:gd name="T44" fmla="*/ 0 60000 65536"/>
                          <a:gd name="T45" fmla="*/ 0 60000 65536"/>
                          <a:gd name="T46" fmla="*/ 0 60000 65536"/>
                          <a:gd name="T47" fmla="*/ 0 60000 65536"/>
                          <a:gd name="T48" fmla="*/ 0 60000 65536"/>
                          <a:gd name="T49" fmla="*/ 0 60000 65536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w 178"/>
                          <a:gd name="T67" fmla="*/ 0 h 114"/>
                          <a:gd name="T68" fmla="*/ 178 w 178"/>
                          <a:gd name="T69" fmla="*/ 114 h 114"/>
                        </a:gdLst>
                        <a:ahLst/>
                        <a:cxnLst>
                          <a:cxn ang="T44">
                            <a:pos x="T0" y="T1"/>
                          </a:cxn>
                          <a:cxn ang="T45">
                            <a:pos x="T2" y="T3"/>
                          </a:cxn>
                          <a:cxn ang="T46">
                            <a:pos x="T4" y="T5"/>
                          </a:cxn>
                          <a:cxn ang="T47">
                            <a:pos x="T6" y="T7"/>
                          </a:cxn>
                          <a:cxn ang="T48">
                            <a:pos x="T8" y="T9"/>
                          </a:cxn>
                          <a:cxn ang="T49">
                            <a:pos x="T10" y="T11"/>
                          </a:cxn>
                          <a:cxn ang="T50">
                            <a:pos x="T12" y="T13"/>
                          </a:cxn>
                          <a:cxn ang="T51">
                            <a:pos x="T14" y="T15"/>
                          </a:cxn>
                          <a:cxn ang="T52">
                            <a:pos x="T16" y="T17"/>
                          </a:cxn>
                          <a:cxn ang="T53">
                            <a:pos x="T18" y="T19"/>
                          </a:cxn>
                          <a:cxn ang="T54">
                            <a:pos x="T20" y="T21"/>
                          </a:cxn>
                          <a:cxn ang="T55">
                            <a:pos x="T22" y="T23"/>
                          </a:cxn>
                          <a:cxn ang="T56">
                            <a:pos x="T24" y="T25"/>
                          </a:cxn>
                          <a:cxn ang="T57">
                            <a:pos x="T26" y="T27"/>
                          </a:cxn>
                          <a:cxn ang="T58">
                            <a:pos x="T28" y="T29"/>
                          </a:cxn>
                          <a:cxn ang="T59">
                            <a:pos x="T30" y="T31"/>
                          </a:cxn>
                          <a:cxn ang="T60">
                            <a:pos x="T32" y="T33"/>
                          </a:cxn>
                          <a:cxn ang="T61">
                            <a:pos x="T34" y="T35"/>
                          </a:cxn>
                          <a:cxn ang="T62">
                            <a:pos x="T36" y="T37"/>
                          </a:cxn>
                          <a:cxn ang="T63">
                            <a:pos x="T38" y="T39"/>
                          </a:cxn>
                          <a:cxn ang="T64">
                            <a:pos x="T40" y="T41"/>
                          </a:cxn>
                          <a:cxn ang="T65">
                            <a:pos x="T42" y="T43"/>
                          </a:cxn>
                        </a:cxnLst>
                        <a:rect l="T66" t="T67" r="T68" b="T69"/>
                        <a:pathLst>
                          <a:path w="178" h="114">
                            <a:moveTo>
                              <a:pt x="23" y="114"/>
                            </a:moveTo>
                            <a:lnTo>
                              <a:pt x="11" y="108"/>
                            </a:lnTo>
                            <a:lnTo>
                              <a:pt x="0" y="79"/>
                            </a:lnTo>
                            <a:lnTo>
                              <a:pt x="11" y="51"/>
                            </a:lnTo>
                            <a:lnTo>
                              <a:pt x="27" y="39"/>
                            </a:lnTo>
                            <a:lnTo>
                              <a:pt x="56" y="42"/>
                            </a:lnTo>
                            <a:lnTo>
                              <a:pt x="76" y="35"/>
                            </a:lnTo>
                            <a:lnTo>
                              <a:pt x="90" y="13"/>
                            </a:lnTo>
                            <a:lnTo>
                              <a:pt x="111" y="4"/>
                            </a:lnTo>
                            <a:lnTo>
                              <a:pt x="146" y="9"/>
                            </a:lnTo>
                            <a:lnTo>
                              <a:pt x="171" y="0"/>
                            </a:lnTo>
                            <a:lnTo>
                              <a:pt x="178" y="17"/>
                            </a:lnTo>
                            <a:lnTo>
                              <a:pt x="171" y="33"/>
                            </a:lnTo>
                            <a:lnTo>
                              <a:pt x="140" y="42"/>
                            </a:lnTo>
                            <a:lnTo>
                              <a:pt x="120" y="40"/>
                            </a:lnTo>
                            <a:lnTo>
                              <a:pt x="108" y="57"/>
                            </a:lnTo>
                            <a:lnTo>
                              <a:pt x="97" y="79"/>
                            </a:lnTo>
                            <a:lnTo>
                              <a:pt x="72" y="81"/>
                            </a:lnTo>
                            <a:lnTo>
                              <a:pt x="59" y="79"/>
                            </a:lnTo>
                            <a:lnTo>
                              <a:pt x="47" y="88"/>
                            </a:lnTo>
                            <a:lnTo>
                              <a:pt x="41" y="99"/>
                            </a:lnTo>
                            <a:lnTo>
                              <a:pt x="23" y="114"/>
                            </a:lnTo>
                            <a:close/>
                          </a:path>
                        </a:pathLst>
                      </a:custGeom>
                      <a:solidFill>
                        <a:schemeClr val="accent2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133167" name="Freeform 21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630" y="1154"/>
                        <a:ext cx="161" cy="138"/>
                      </a:xfrm>
                      <a:custGeom>
                        <a:avLst/>
                        <a:gdLst>
                          <a:gd name="T0" fmla="*/ 31 w 161"/>
                          <a:gd name="T1" fmla="*/ 138 h 138"/>
                          <a:gd name="T2" fmla="*/ 16 w 161"/>
                          <a:gd name="T3" fmla="*/ 133 h 138"/>
                          <a:gd name="T4" fmla="*/ 0 w 161"/>
                          <a:gd name="T5" fmla="*/ 109 h 138"/>
                          <a:gd name="T6" fmla="*/ 5 w 161"/>
                          <a:gd name="T7" fmla="*/ 78 h 138"/>
                          <a:gd name="T8" fmla="*/ 16 w 161"/>
                          <a:gd name="T9" fmla="*/ 65 h 138"/>
                          <a:gd name="T10" fmla="*/ 43 w 161"/>
                          <a:gd name="T11" fmla="*/ 62 h 138"/>
                          <a:gd name="T12" fmla="*/ 65 w 161"/>
                          <a:gd name="T13" fmla="*/ 51 h 138"/>
                          <a:gd name="T14" fmla="*/ 72 w 161"/>
                          <a:gd name="T15" fmla="*/ 25 h 138"/>
                          <a:gd name="T16" fmla="*/ 92 w 161"/>
                          <a:gd name="T17" fmla="*/ 15 h 138"/>
                          <a:gd name="T18" fmla="*/ 127 w 161"/>
                          <a:gd name="T19" fmla="*/ 13 h 138"/>
                          <a:gd name="T20" fmla="*/ 148 w 161"/>
                          <a:gd name="T21" fmla="*/ 0 h 138"/>
                          <a:gd name="T22" fmla="*/ 161 w 161"/>
                          <a:gd name="T23" fmla="*/ 13 h 138"/>
                          <a:gd name="T24" fmla="*/ 156 w 161"/>
                          <a:gd name="T25" fmla="*/ 25 h 138"/>
                          <a:gd name="T26" fmla="*/ 128 w 161"/>
                          <a:gd name="T27" fmla="*/ 44 h 138"/>
                          <a:gd name="T28" fmla="*/ 107 w 161"/>
                          <a:gd name="T29" fmla="*/ 49 h 138"/>
                          <a:gd name="T30" fmla="*/ 99 w 161"/>
                          <a:gd name="T31" fmla="*/ 65 h 138"/>
                          <a:gd name="T32" fmla="*/ 94 w 161"/>
                          <a:gd name="T33" fmla="*/ 91 h 138"/>
                          <a:gd name="T34" fmla="*/ 69 w 161"/>
                          <a:gd name="T35" fmla="*/ 98 h 138"/>
                          <a:gd name="T36" fmla="*/ 54 w 161"/>
                          <a:gd name="T37" fmla="*/ 94 h 138"/>
                          <a:gd name="T38" fmla="*/ 45 w 161"/>
                          <a:gd name="T39" fmla="*/ 105 h 138"/>
                          <a:gd name="T40" fmla="*/ 40 w 161"/>
                          <a:gd name="T41" fmla="*/ 123 h 138"/>
                          <a:gd name="T42" fmla="*/ 31 w 161"/>
                          <a:gd name="T43" fmla="*/ 138 h 138"/>
                          <a:gd name="T44" fmla="*/ 0 60000 65536"/>
                          <a:gd name="T45" fmla="*/ 0 60000 65536"/>
                          <a:gd name="T46" fmla="*/ 0 60000 65536"/>
                          <a:gd name="T47" fmla="*/ 0 60000 65536"/>
                          <a:gd name="T48" fmla="*/ 0 60000 65536"/>
                          <a:gd name="T49" fmla="*/ 0 60000 65536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w 161"/>
                          <a:gd name="T67" fmla="*/ 0 h 138"/>
                          <a:gd name="T68" fmla="*/ 161 w 161"/>
                          <a:gd name="T69" fmla="*/ 138 h 138"/>
                        </a:gdLst>
                        <a:ahLst/>
                        <a:cxnLst>
                          <a:cxn ang="T44">
                            <a:pos x="T0" y="T1"/>
                          </a:cxn>
                          <a:cxn ang="T45">
                            <a:pos x="T2" y="T3"/>
                          </a:cxn>
                          <a:cxn ang="T46">
                            <a:pos x="T4" y="T5"/>
                          </a:cxn>
                          <a:cxn ang="T47">
                            <a:pos x="T6" y="T7"/>
                          </a:cxn>
                          <a:cxn ang="T48">
                            <a:pos x="T8" y="T9"/>
                          </a:cxn>
                          <a:cxn ang="T49">
                            <a:pos x="T10" y="T11"/>
                          </a:cxn>
                          <a:cxn ang="T50">
                            <a:pos x="T12" y="T13"/>
                          </a:cxn>
                          <a:cxn ang="T51">
                            <a:pos x="T14" y="T15"/>
                          </a:cxn>
                          <a:cxn ang="T52">
                            <a:pos x="T16" y="T17"/>
                          </a:cxn>
                          <a:cxn ang="T53">
                            <a:pos x="T18" y="T19"/>
                          </a:cxn>
                          <a:cxn ang="T54">
                            <a:pos x="T20" y="T21"/>
                          </a:cxn>
                          <a:cxn ang="T55">
                            <a:pos x="T22" y="T23"/>
                          </a:cxn>
                          <a:cxn ang="T56">
                            <a:pos x="T24" y="T25"/>
                          </a:cxn>
                          <a:cxn ang="T57">
                            <a:pos x="T26" y="T27"/>
                          </a:cxn>
                          <a:cxn ang="T58">
                            <a:pos x="T28" y="T29"/>
                          </a:cxn>
                          <a:cxn ang="T59">
                            <a:pos x="T30" y="T31"/>
                          </a:cxn>
                          <a:cxn ang="T60">
                            <a:pos x="T32" y="T33"/>
                          </a:cxn>
                          <a:cxn ang="T61">
                            <a:pos x="T34" y="T35"/>
                          </a:cxn>
                          <a:cxn ang="T62">
                            <a:pos x="T36" y="T37"/>
                          </a:cxn>
                          <a:cxn ang="T63">
                            <a:pos x="T38" y="T39"/>
                          </a:cxn>
                          <a:cxn ang="T64">
                            <a:pos x="T40" y="T41"/>
                          </a:cxn>
                          <a:cxn ang="T65">
                            <a:pos x="T42" y="T43"/>
                          </a:cxn>
                        </a:cxnLst>
                        <a:rect l="T66" t="T67" r="T68" b="T69"/>
                        <a:pathLst>
                          <a:path w="161" h="138">
                            <a:moveTo>
                              <a:pt x="31" y="138"/>
                            </a:moveTo>
                            <a:lnTo>
                              <a:pt x="16" y="133"/>
                            </a:lnTo>
                            <a:lnTo>
                              <a:pt x="0" y="109"/>
                            </a:lnTo>
                            <a:lnTo>
                              <a:pt x="5" y="78"/>
                            </a:lnTo>
                            <a:lnTo>
                              <a:pt x="16" y="65"/>
                            </a:lnTo>
                            <a:lnTo>
                              <a:pt x="43" y="62"/>
                            </a:lnTo>
                            <a:lnTo>
                              <a:pt x="65" y="51"/>
                            </a:lnTo>
                            <a:lnTo>
                              <a:pt x="72" y="25"/>
                            </a:lnTo>
                            <a:lnTo>
                              <a:pt x="92" y="15"/>
                            </a:lnTo>
                            <a:lnTo>
                              <a:pt x="127" y="13"/>
                            </a:lnTo>
                            <a:lnTo>
                              <a:pt x="148" y="0"/>
                            </a:lnTo>
                            <a:lnTo>
                              <a:pt x="161" y="13"/>
                            </a:lnTo>
                            <a:lnTo>
                              <a:pt x="156" y="25"/>
                            </a:lnTo>
                            <a:lnTo>
                              <a:pt x="128" y="44"/>
                            </a:lnTo>
                            <a:lnTo>
                              <a:pt x="107" y="49"/>
                            </a:lnTo>
                            <a:lnTo>
                              <a:pt x="99" y="65"/>
                            </a:lnTo>
                            <a:lnTo>
                              <a:pt x="94" y="91"/>
                            </a:lnTo>
                            <a:lnTo>
                              <a:pt x="69" y="98"/>
                            </a:lnTo>
                            <a:lnTo>
                              <a:pt x="54" y="94"/>
                            </a:lnTo>
                            <a:lnTo>
                              <a:pt x="45" y="105"/>
                            </a:lnTo>
                            <a:lnTo>
                              <a:pt x="40" y="123"/>
                            </a:lnTo>
                            <a:lnTo>
                              <a:pt x="31" y="138"/>
                            </a:lnTo>
                            <a:close/>
                          </a:path>
                        </a:pathLst>
                      </a:custGeom>
                      <a:solidFill>
                        <a:schemeClr val="accent2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133168" name="Freeform 22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590" y="1104"/>
                        <a:ext cx="123" cy="174"/>
                      </a:xfrm>
                      <a:custGeom>
                        <a:avLst/>
                        <a:gdLst>
                          <a:gd name="T0" fmla="*/ 48 w 123"/>
                          <a:gd name="T1" fmla="*/ 172 h 174"/>
                          <a:gd name="T2" fmla="*/ 31 w 123"/>
                          <a:gd name="T3" fmla="*/ 174 h 174"/>
                          <a:gd name="T4" fmla="*/ 9 w 123"/>
                          <a:gd name="T5" fmla="*/ 158 h 174"/>
                          <a:gd name="T6" fmla="*/ 0 w 123"/>
                          <a:gd name="T7" fmla="*/ 131 h 174"/>
                          <a:gd name="T8" fmla="*/ 4 w 123"/>
                          <a:gd name="T9" fmla="*/ 113 h 174"/>
                          <a:gd name="T10" fmla="*/ 29 w 123"/>
                          <a:gd name="T11" fmla="*/ 97 h 174"/>
                          <a:gd name="T12" fmla="*/ 46 w 123"/>
                          <a:gd name="T13" fmla="*/ 79 h 174"/>
                          <a:gd name="T14" fmla="*/ 46 w 123"/>
                          <a:gd name="T15" fmla="*/ 52 h 174"/>
                          <a:gd name="T16" fmla="*/ 59 w 123"/>
                          <a:gd name="T17" fmla="*/ 39 h 174"/>
                          <a:gd name="T18" fmla="*/ 90 w 123"/>
                          <a:gd name="T19" fmla="*/ 22 h 174"/>
                          <a:gd name="T20" fmla="*/ 106 w 123"/>
                          <a:gd name="T21" fmla="*/ 0 h 174"/>
                          <a:gd name="T22" fmla="*/ 121 w 123"/>
                          <a:gd name="T23" fmla="*/ 7 h 174"/>
                          <a:gd name="T24" fmla="*/ 123 w 123"/>
                          <a:gd name="T25" fmla="*/ 22 h 174"/>
                          <a:gd name="T26" fmla="*/ 105 w 123"/>
                          <a:gd name="T27" fmla="*/ 47 h 174"/>
                          <a:gd name="T28" fmla="*/ 84 w 123"/>
                          <a:gd name="T29" fmla="*/ 61 h 174"/>
                          <a:gd name="T30" fmla="*/ 86 w 123"/>
                          <a:gd name="T31" fmla="*/ 81 h 174"/>
                          <a:gd name="T32" fmla="*/ 90 w 123"/>
                          <a:gd name="T33" fmla="*/ 104 h 174"/>
                          <a:gd name="T34" fmla="*/ 68 w 123"/>
                          <a:gd name="T35" fmla="*/ 118 h 174"/>
                          <a:gd name="T36" fmla="*/ 59 w 123"/>
                          <a:gd name="T37" fmla="*/ 124 h 174"/>
                          <a:gd name="T38" fmla="*/ 51 w 123"/>
                          <a:gd name="T39" fmla="*/ 138 h 174"/>
                          <a:gd name="T40" fmla="*/ 50 w 123"/>
                          <a:gd name="T41" fmla="*/ 152 h 174"/>
                          <a:gd name="T42" fmla="*/ 48 w 123"/>
                          <a:gd name="T43" fmla="*/ 172 h 174"/>
                          <a:gd name="T44" fmla="*/ 0 60000 65536"/>
                          <a:gd name="T45" fmla="*/ 0 60000 65536"/>
                          <a:gd name="T46" fmla="*/ 0 60000 65536"/>
                          <a:gd name="T47" fmla="*/ 0 60000 65536"/>
                          <a:gd name="T48" fmla="*/ 0 60000 65536"/>
                          <a:gd name="T49" fmla="*/ 0 60000 65536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w 123"/>
                          <a:gd name="T67" fmla="*/ 0 h 174"/>
                          <a:gd name="T68" fmla="*/ 123 w 123"/>
                          <a:gd name="T69" fmla="*/ 174 h 174"/>
                        </a:gdLst>
                        <a:ahLst/>
                        <a:cxnLst>
                          <a:cxn ang="T44">
                            <a:pos x="T0" y="T1"/>
                          </a:cxn>
                          <a:cxn ang="T45">
                            <a:pos x="T2" y="T3"/>
                          </a:cxn>
                          <a:cxn ang="T46">
                            <a:pos x="T4" y="T5"/>
                          </a:cxn>
                          <a:cxn ang="T47">
                            <a:pos x="T6" y="T7"/>
                          </a:cxn>
                          <a:cxn ang="T48">
                            <a:pos x="T8" y="T9"/>
                          </a:cxn>
                          <a:cxn ang="T49">
                            <a:pos x="T10" y="T11"/>
                          </a:cxn>
                          <a:cxn ang="T50">
                            <a:pos x="T12" y="T13"/>
                          </a:cxn>
                          <a:cxn ang="T51">
                            <a:pos x="T14" y="T15"/>
                          </a:cxn>
                          <a:cxn ang="T52">
                            <a:pos x="T16" y="T17"/>
                          </a:cxn>
                          <a:cxn ang="T53">
                            <a:pos x="T18" y="T19"/>
                          </a:cxn>
                          <a:cxn ang="T54">
                            <a:pos x="T20" y="T21"/>
                          </a:cxn>
                          <a:cxn ang="T55">
                            <a:pos x="T22" y="T23"/>
                          </a:cxn>
                          <a:cxn ang="T56">
                            <a:pos x="T24" y="T25"/>
                          </a:cxn>
                          <a:cxn ang="T57">
                            <a:pos x="T26" y="T27"/>
                          </a:cxn>
                          <a:cxn ang="T58">
                            <a:pos x="T28" y="T29"/>
                          </a:cxn>
                          <a:cxn ang="T59">
                            <a:pos x="T30" y="T31"/>
                          </a:cxn>
                          <a:cxn ang="T60">
                            <a:pos x="T32" y="T33"/>
                          </a:cxn>
                          <a:cxn ang="T61">
                            <a:pos x="T34" y="T35"/>
                          </a:cxn>
                          <a:cxn ang="T62">
                            <a:pos x="T36" y="T37"/>
                          </a:cxn>
                          <a:cxn ang="T63">
                            <a:pos x="T38" y="T39"/>
                          </a:cxn>
                          <a:cxn ang="T64">
                            <a:pos x="T40" y="T41"/>
                          </a:cxn>
                          <a:cxn ang="T65">
                            <a:pos x="T42" y="T43"/>
                          </a:cxn>
                        </a:cxnLst>
                        <a:rect l="T66" t="T67" r="T68" b="T69"/>
                        <a:pathLst>
                          <a:path w="123" h="174">
                            <a:moveTo>
                              <a:pt x="48" y="172"/>
                            </a:moveTo>
                            <a:lnTo>
                              <a:pt x="31" y="174"/>
                            </a:lnTo>
                            <a:lnTo>
                              <a:pt x="9" y="158"/>
                            </a:lnTo>
                            <a:lnTo>
                              <a:pt x="0" y="131"/>
                            </a:lnTo>
                            <a:lnTo>
                              <a:pt x="4" y="113"/>
                            </a:lnTo>
                            <a:lnTo>
                              <a:pt x="29" y="97"/>
                            </a:lnTo>
                            <a:lnTo>
                              <a:pt x="46" y="79"/>
                            </a:lnTo>
                            <a:lnTo>
                              <a:pt x="46" y="52"/>
                            </a:lnTo>
                            <a:lnTo>
                              <a:pt x="59" y="39"/>
                            </a:lnTo>
                            <a:lnTo>
                              <a:pt x="90" y="22"/>
                            </a:lnTo>
                            <a:lnTo>
                              <a:pt x="106" y="0"/>
                            </a:lnTo>
                            <a:lnTo>
                              <a:pt x="121" y="7"/>
                            </a:lnTo>
                            <a:lnTo>
                              <a:pt x="123" y="22"/>
                            </a:lnTo>
                            <a:lnTo>
                              <a:pt x="105" y="47"/>
                            </a:lnTo>
                            <a:lnTo>
                              <a:pt x="84" y="61"/>
                            </a:lnTo>
                            <a:lnTo>
                              <a:pt x="86" y="81"/>
                            </a:lnTo>
                            <a:lnTo>
                              <a:pt x="90" y="104"/>
                            </a:lnTo>
                            <a:lnTo>
                              <a:pt x="68" y="118"/>
                            </a:lnTo>
                            <a:lnTo>
                              <a:pt x="59" y="124"/>
                            </a:lnTo>
                            <a:lnTo>
                              <a:pt x="51" y="138"/>
                            </a:lnTo>
                            <a:lnTo>
                              <a:pt x="50" y="152"/>
                            </a:lnTo>
                            <a:lnTo>
                              <a:pt x="48" y="172"/>
                            </a:lnTo>
                            <a:close/>
                          </a:path>
                        </a:pathLst>
                      </a:custGeom>
                      <a:solidFill>
                        <a:schemeClr val="accent2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</p:grpSp>
              </p:grpSp>
              <p:grpSp>
                <p:nvGrpSpPr>
                  <p:cNvPr id="133152" name="Group 23"/>
                  <p:cNvGrpSpPr>
                    <a:grpSpLocks/>
                  </p:cNvGrpSpPr>
                  <p:nvPr/>
                </p:nvGrpSpPr>
                <p:grpSpPr bwMode="auto">
                  <a:xfrm rot="4286940" flipH="1">
                    <a:off x="1038" y="766"/>
                    <a:ext cx="141" cy="50"/>
                    <a:chOff x="4032" y="2817"/>
                    <a:chExt cx="417" cy="635"/>
                  </a:xfrm>
                </p:grpSpPr>
                <p:sp>
                  <p:nvSpPr>
                    <p:cNvPr id="133156" name="Oval 2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032" y="2817"/>
                      <a:ext cx="417" cy="635"/>
                    </a:xfrm>
                    <a:prstGeom prst="ellipse">
                      <a:avLst/>
                    </a:prstGeom>
                    <a:solidFill>
                      <a:schemeClr val="tx2"/>
                    </a:solidFill>
                    <a:ln w="12700" cap="sq">
                      <a:solidFill>
                        <a:schemeClr val="tx1"/>
                      </a:solidFill>
                      <a:round/>
                      <a:headEnd type="none" w="sm" len="sm"/>
                      <a:tailEnd type="none" w="sm" len="sm"/>
                    </a:ln>
                  </p:spPr>
                  <p:txBody>
                    <a:bodyPr wrap="none" lIns="274320" rIns="274320" anchor="ctr">
                      <a:spAutoFit/>
                    </a:bodyPr>
                    <a:lstStyle>
                      <a:lvl1pPr eaLnBrk="0" hangingPunct="0"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 eaLnBrk="0" hangingPunct="0"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 eaLnBrk="0" hangingPunct="0"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 eaLnBrk="0" hangingPunct="0"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 eaLnBrk="0" hangingPunct="0"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 eaLnBrk="1" hangingPunct="1"/>
                      <a:endParaRPr lang="en-US" altLang="en-US"/>
                    </a:p>
                  </p:txBody>
                </p:sp>
                <p:sp>
                  <p:nvSpPr>
                    <p:cNvPr id="133157" name="Oval 2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080" y="2928"/>
                      <a:ext cx="240" cy="240"/>
                    </a:xfrm>
                    <a:prstGeom prst="ellipse">
                      <a:avLst/>
                    </a:prstGeom>
                    <a:solidFill>
                      <a:schemeClr val="bg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12700" cap="sq">
                          <a:solidFill>
                            <a:srgbClr val="000000"/>
                          </a:solidFill>
                          <a:round/>
                          <a:headEnd type="none" w="sm" len="sm"/>
                          <a:tailEnd type="none" w="sm" len="sm"/>
                        </a14:hiddenLine>
                      </a:ext>
                    </a:extLst>
                  </p:spPr>
                  <p:txBody>
                    <a:bodyPr wrap="none" lIns="274320" rIns="274320" anchor="ctr">
                      <a:spAutoFit/>
                    </a:bodyPr>
                    <a:lstStyle>
                      <a:lvl1pPr eaLnBrk="0" hangingPunct="0"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 eaLnBrk="0" hangingPunct="0"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 eaLnBrk="0" hangingPunct="0"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 eaLnBrk="0" hangingPunct="0"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 eaLnBrk="0" hangingPunct="0"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 eaLnBrk="1" hangingPunct="1"/>
                      <a:endParaRPr lang="en-US" altLang="en-US"/>
                    </a:p>
                  </p:txBody>
                </p:sp>
              </p:grpSp>
              <p:grpSp>
                <p:nvGrpSpPr>
                  <p:cNvPr id="133153" name="Group 26"/>
                  <p:cNvGrpSpPr>
                    <a:grpSpLocks/>
                  </p:cNvGrpSpPr>
                  <p:nvPr/>
                </p:nvGrpSpPr>
                <p:grpSpPr bwMode="auto">
                  <a:xfrm rot="4286940" flipH="1">
                    <a:off x="962" y="766"/>
                    <a:ext cx="141" cy="50"/>
                    <a:chOff x="4032" y="2817"/>
                    <a:chExt cx="417" cy="635"/>
                  </a:xfrm>
                </p:grpSpPr>
                <p:sp>
                  <p:nvSpPr>
                    <p:cNvPr id="133154" name="Oval 2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032" y="2817"/>
                      <a:ext cx="417" cy="635"/>
                    </a:xfrm>
                    <a:prstGeom prst="ellipse">
                      <a:avLst/>
                    </a:prstGeom>
                    <a:solidFill>
                      <a:schemeClr val="tx2"/>
                    </a:solidFill>
                    <a:ln w="12700" cap="sq">
                      <a:solidFill>
                        <a:schemeClr val="tx1"/>
                      </a:solidFill>
                      <a:round/>
                      <a:headEnd type="none" w="sm" len="sm"/>
                      <a:tailEnd type="none" w="sm" len="sm"/>
                    </a:ln>
                  </p:spPr>
                  <p:txBody>
                    <a:bodyPr wrap="none" lIns="274320" rIns="274320" anchor="ctr">
                      <a:spAutoFit/>
                    </a:bodyPr>
                    <a:lstStyle>
                      <a:lvl1pPr eaLnBrk="0" hangingPunct="0"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 eaLnBrk="0" hangingPunct="0"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 eaLnBrk="0" hangingPunct="0"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 eaLnBrk="0" hangingPunct="0"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 eaLnBrk="0" hangingPunct="0"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 eaLnBrk="1" hangingPunct="1"/>
                      <a:endParaRPr lang="en-US" altLang="en-US"/>
                    </a:p>
                  </p:txBody>
                </p:sp>
                <p:sp>
                  <p:nvSpPr>
                    <p:cNvPr id="133155" name="Oval 2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080" y="2928"/>
                      <a:ext cx="240" cy="240"/>
                    </a:xfrm>
                    <a:prstGeom prst="ellipse">
                      <a:avLst/>
                    </a:prstGeom>
                    <a:solidFill>
                      <a:schemeClr val="bg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12700" cap="sq">
                          <a:solidFill>
                            <a:srgbClr val="000000"/>
                          </a:solidFill>
                          <a:round/>
                          <a:headEnd type="none" w="sm" len="sm"/>
                          <a:tailEnd type="none" w="sm" len="sm"/>
                        </a14:hiddenLine>
                      </a:ext>
                    </a:extLst>
                  </p:spPr>
                  <p:txBody>
                    <a:bodyPr wrap="none" lIns="274320" rIns="274320" anchor="ctr">
                      <a:spAutoFit/>
                    </a:bodyPr>
                    <a:lstStyle>
                      <a:lvl1pPr eaLnBrk="0" hangingPunct="0"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 eaLnBrk="0" hangingPunct="0"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 eaLnBrk="0" hangingPunct="0"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 eaLnBrk="0" hangingPunct="0"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 eaLnBrk="0" hangingPunct="0"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 eaLnBrk="1" hangingPunct="1"/>
                      <a:endParaRPr lang="en-US" altLang="en-US"/>
                    </a:p>
                  </p:txBody>
                </p:sp>
              </p:grpSp>
            </p:grpSp>
            <p:sp>
              <p:nvSpPr>
                <p:cNvPr id="133150" name="Oval 29"/>
                <p:cNvSpPr>
                  <a:spLocks noChangeArrowheads="1"/>
                </p:cNvSpPr>
                <p:nvPr/>
              </p:nvSpPr>
              <p:spPr bwMode="auto">
                <a:xfrm>
                  <a:off x="1098" y="1008"/>
                  <a:ext cx="198" cy="74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2700" cap="sq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</a:extLst>
              </p:spPr>
              <p:txBody>
                <a:bodyPr lIns="274320" rIns="274320" anchor="ctr"/>
                <a:lstStyle>
                  <a:lvl1pPr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endParaRPr lang="en-CA" altLang="en-US" sz="2400">
                    <a:latin typeface="Arial Rounded MT Bold" pitchFamily="34" charset="0"/>
                  </a:endParaRPr>
                </a:p>
              </p:txBody>
            </p:sp>
          </p:grpSp>
          <p:sp>
            <p:nvSpPr>
              <p:cNvPr id="133147" name="Freeform 30"/>
              <p:cNvSpPr>
                <a:spLocks noChangeAspect="1"/>
              </p:cNvSpPr>
              <p:nvPr/>
            </p:nvSpPr>
            <p:spPr bwMode="auto">
              <a:xfrm>
                <a:off x="1153" y="2448"/>
                <a:ext cx="446" cy="375"/>
              </a:xfrm>
              <a:custGeom>
                <a:avLst/>
                <a:gdLst>
                  <a:gd name="T0" fmla="*/ 194 w 446"/>
                  <a:gd name="T1" fmla="*/ 93 h 375"/>
                  <a:gd name="T2" fmla="*/ 183 w 446"/>
                  <a:gd name="T3" fmla="*/ 57 h 375"/>
                  <a:gd name="T4" fmla="*/ 164 w 446"/>
                  <a:gd name="T5" fmla="*/ 22 h 375"/>
                  <a:gd name="T6" fmla="*/ 131 w 446"/>
                  <a:gd name="T7" fmla="*/ 0 h 375"/>
                  <a:gd name="T8" fmla="*/ 93 w 446"/>
                  <a:gd name="T9" fmla="*/ 0 h 375"/>
                  <a:gd name="T10" fmla="*/ 54 w 446"/>
                  <a:gd name="T11" fmla="*/ 13 h 375"/>
                  <a:gd name="T12" fmla="*/ 2 w 446"/>
                  <a:gd name="T13" fmla="*/ 57 h 375"/>
                  <a:gd name="T14" fmla="*/ 0 w 446"/>
                  <a:gd name="T15" fmla="*/ 79 h 375"/>
                  <a:gd name="T16" fmla="*/ 16 w 446"/>
                  <a:gd name="T17" fmla="*/ 115 h 375"/>
                  <a:gd name="T18" fmla="*/ 68 w 446"/>
                  <a:gd name="T19" fmla="*/ 159 h 375"/>
                  <a:gd name="T20" fmla="*/ 68 w 446"/>
                  <a:gd name="T21" fmla="*/ 177 h 375"/>
                  <a:gd name="T22" fmla="*/ 46 w 446"/>
                  <a:gd name="T23" fmla="*/ 203 h 375"/>
                  <a:gd name="T24" fmla="*/ 49 w 446"/>
                  <a:gd name="T25" fmla="*/ 225 h 375"/>
                  <a:gd name="T26" fmla="*/ 63 w 446"/>
                  <a:gd name="T27" fmla="*/ 234 h 375"/>
                  <a:gd name="T28" fmla="*/ 80 w 446"/>
                  <a:gd name="T29" fmla="*/ 243 h 375"/>
                  <a:gd name="T30" fmla="*/ 80 w 446"/>
                  <a:gd name="T31" fmla="*/ 265 h 375"/>
                  <a:gd name="T32" fmla="*/ 52 w 446"/>
                  <a:gd name="T33" fmla="*/ 305 h 375"/>
                  <a:gd name="T34" fmla="*/ 54 w 446"/>
                  <a:gd name="T35" fmla="*/ 322 h 375"/>
                  <a:gd name="T36" fmla="*/ 82 w 446"/>
                  <a:gd name="T37" fmla="*/ 344 h 375"/>
                  <a:gd name="T38" fmla="*/ 123 w 446"/>
                  <a:gd name="T39" fmla="*/ 327 h 375"/>
                  <a:gd name="T40" fmla="*/ 142 w 446"/>
                  <a:gd name="T41" fmla="*/ 331 h 375"/>
                  <a:gd name="T42" fmla="*/ 189 w 446"/>
                  <a:gd name="T43" fmla="*/ 340 h 375"/>
                  <a:gd name="T44" fmla="*/ 232 w 446"/>
                  <a:gd name="T45" fmla="*/ 366 h 375"/>
                  <a:gd name="T46" fmla="*/ 259 w 446"/>
                  <a:gd name="T47" fmla="*/ 375 h 375"/>
                  <a:gd name="T48" fmla="*/ 355 w 446"/>
                  <a:gd name="T49" fmla="*/ 356 h 375"/>
                  <a:gd name="T50" fmla="*/ 446 w 446"/>
                  <a:gd name="T51" fmla="*/ 273 h 375"/>
                  <a:gd name="T52" fmla="*/ 408 w 446"/>
                  <a:gd name="T53" fmla="*/ 349 h 375"/>
                  <a:gd name="T54" fmla="*/ 325 w 446"/>
                  <a:gd name="T55" fmla="*/ 364 h 375"/>
                  <a:gd name="T56" fmla="*/ 431 w 446"/>
                  <a:gd name="T57" fmla="*/ 303 h 375"/>
                  <a:gd name="T58" fmla="*/ 393 w 446"/>
                  <a:gd name="T59" fmla="*/ 273 h 375"/>
                  <a:gd name="T60" fmla="*/ 281 w 446"/>
                  <a:gd name="T61" fmla="*/ 260 h 375"/>
                  <a:gd name="T62" fmla="*/ 197 w 446"/>
                  <a:gd name="T63" fmla="*/ 247 h 375"/>
                  <a:gd name="T64" fmla="*/ 153 w 446"/>
                  <a:gd name="T65" fmla="*/ 238 h 375"/>
                  <a:gd name="T66" fmla="*/ 161 w 446"/>
                  <a:gd name="T67" fmla="*/ 221 h 375"/>
                  <a:gd name="T68" fmla="*/ 186 w 446"/>
                  <a:gd name="T69" fmla="*/ 199 h 375"/>
                  <a:gd name="T70" fmla="*/ 180 w 446"/>
                  <a:gd name="T71" fmla="*/ 172 h 375"/>
                  <a:gd name="T72" fmla="*/ 156 w 446"/>
                  <a:gd name="T73" fmla="*/ 146 h 375"/>
                  <a:gd name="T74" fmla="*/ 156 w 446"/>
                  <a:gd name="T75" fmla="*/ 124 h 375"/>
                  <a:gd name="T76" fmla="*/ 169 w 446"/>
                  <a:gd name="T77" fmla="*/ 75 h 375"/>
                  <a:gd name="T78" fmla="*/ 147 w 446"/>
                  <a:gd name="T79" fmla="*/ 167 h 375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46"/>
                  <a:gd name="T121" fmla="*/ 0 h 375"/>
                  <a:gd name="T122" fmla="*/ 446 w 446"/>
                  <a:gd name="T123" fmla="*/ 375 h 375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46" h="375">
                    <a:moveTo>
                      <a:pt x="194" y="93"/>
                    </a:moveTo>
                    <a:lnTo>
                      <a:pt x="183" y="57"/>
                    </a:lnTo>
                    <a:lnTo>
                      <a:pt x="164" y="22"/>
                    </a:lnTo>
                    <a:lnTo>
                      <a:pt x="131" y="0"/>
                    </a:lnTo>
                    <a:lnTo>
                      <a:pt x="93" y="0"/>
                    </a:lnTo>
                    <a:lnTo>
                      <a:pt x="54" y="13"/>
                    </a:lnTo>
                    <a:lnTo>
                      <a:pt x="2" y="57"/>
                    </a:lnTo>
                    <a:lnTo>
                      <a:pt x="0" y="79"/>
                    </a:lnTo>
                    <a:lnTo>
                      <a:pt x="16" y="115"/>
                    </a:lnTo>
                    <a:lnTo>
                      <a:pt x="68" y="159"/>
                    </a:lnTo>
                    <a:lnTo>
                      <a:pt x="68" y="177"/>
                    </a:lnTo>
                    <a:lnTo>
                      <a:pt x="46" y="203"/>
                    </a:lnTo>
                    <a:lnTo>
                      <a:pt x="49" y="225"/>
                    </a:lnTo>
                    <a:lnTo>
                      <a:pt x="63" y="234"/>
                    </a:lnTo>
                    <a:lnTo>
                      <a:pt x="80" y="243"/>
                    </a:lnTo>
                    <a:lnTo>
                      <a:pt x="80" y="265"/>
                    </a:lnTo>
                    <a:lnTo>
                      <a:pt x="52" y="305"/>
                    </a:lnTo>
                    <a:lnTo>
                      <a:pt x="54" y="322"/>
                    </a:lnTo>
                    <a:lnTo>
                      <a:pt x="82" y="344"/>
                    </a:lnTo>
                    <a:lnTo>
                      <a:pt x="123" y="327"/>
                    </a:lnTo>
                    <a:lnTo>
                      <a:pt x="142" y="331"/>
                    </a:lnTo>
                    <a:lnTo>
                      <a:pt x="189" y="340"/>
                    </a:lnTo>
                    <a:lnTo>
                      <a:pt x="232" y="366"/>
                    </a:lnTo>
                    <a:lnTo>
                      <a:pt x="259" y="375"/>
                    </a:lnTo>
                    <a:lnTo>
                      <a:pt x="355" y="356"/>
                    </a:lnTo>
                    <a:lnTo>
                      <a:pt x="446" y="273"/>
                    </a:lnTo>
                    <a:lnTo>
                      <a:pt x="408" y="349"/>
                    </a:lnTo>
                    <a:lnTo>
                      <a:pt x="325" y="364"/>
                    </a:lnTo>
                    <a:lnTo>
                      <a:pt x="431" y="303"/>
                    </a:lnTo>
                    <a:lnTo>
                      <a:pt x="393" y="273"/>
                    </a:lnTo>
                    <a:lnTo>
                      <a:pt x="281" y="260"/>
                    </a:lnTo>
                    <a:lnTo>
                      <a:pt x="197" y="247"/>
                    </a:lnTo>
                    <a:lnTo>
                      <a:pt x="153" y="238"/>
                    </a:lnTo>
                    <a:lnTo>
                      <a:pt x="161" y="221"/>
                    </a:lnTo>
                    <a:lnTo>
                      <a:pt x="186" y="199"/>
                    </a:lnTo>
                    <a:lnTo>
                      <a:pt x="180" y="172"/>
                    </a:lnTo>
                    <a:lnTo>
                      <a:pt x="156" y="146"/>
                    </a:lnTo>
                    <a:lnTo>
                      <a:pt x="156" y="124"/>
                    </a:lnTo>
                    <a:lnTo>
                      <a:pt x="169" y="75"/>
                    </a:lnTo>
                    <a:lnTo>
                      <a:pt x="147" y="167"/>
                    </a:ln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3148" name="Freeform 31"/>
              <p:cNvSpPr>
                <a:spLocks/>
              </p:cNvSpPr>
              <p:nvPr/>
            </p:nvSpPr>
            <p:spPr bwMode="auto">
              <a:xfrm>
                <a:off x="1440" y="2304"/>
                <a:ext cx="470" cy="320"/>
              </a:xfrm>
              <a:custGeom>
                <a:avLst/>
                <a:gdLst>
                  <a:gd name="T0" fmla="*/ 88 w 470"/>
                  <a:gd name="T1" fmla="*/ 0 h 320"/>
                  <a:gd name="T2" fmla="*/ 48 w 470"/>
                  <a:gd name="T3" fmla="*/ 9 h 320"/>
                  <a:gd name="T4" fmla="*/ 13 w 470"/>
                  <a:gd name="T5" fmla="*/ 77 h 320"/>
                  <a:gd name="T6" fmla="*/ 0 w 470"/>
                  <a:gd name="T7" fmla="*/ 133 h 320"/>
                  <a:gd name="T8" fmla="*/ 8 w 470"/>
                  <a:gd name="T9" fmla="*/ 133 h 320"/>
                  <a:gd name="T10" fmla="*/ 19 w 470"/>
                  <a:gd name="T11" fmla="*/ 124 h 320"/>
                  <a:gd name="T12" fmla="*/ 31 w 470"/>
                  <a:gd name="T13" fmla="*/ 133 h 320"/>
                  <a:gd name="T14" fmla="*/ 25 w 470"/>
                  <a:gd name="T15" fmla="*/ 152 h 320"/>
                  <a:gd name="T16" fmla="*/ 17 w 470"/>
                  <a:gd name="T17" fmla="*/ 181 h 320"/>
                  <a:gd name="T18" fmla="*/ 23 w 470"/>
                  <a:gd name="T19" fmla="*/ 206 h 320"/>
                  <a:gd name="T20" fmla="*/ 35 w 470"/>
                  <a:gd name="T21" fmla="*/ 200 h 320"/>
                  <a:gd name="T22" fmla="*/ 40 w 470"/>
                  <a:gd name="T23" fmla="*/ 220 h 320"/>
                  <a:gd name="T24" fmla="*/ 35 w 470"/>
                  <a:gd name="T25" fmla="*/ 253 h 320"/>
                  <a:gd name="T26" fmla="*/ 40 w 470"/>
                  <a:gd name="T27" fmla="*/ 301 h 320"/>
                  <a:gd name="T28" fmla="*/ 48 w 470"/>
                  <a:gd name="T29" fmla="*/ 320 h 320"/>
                  <a:gd name="T30" fmla="*/ 65 w 470"/>
                  <a:gd name="T31" fmla="*/ 320 h 320"/>
                  <a:gd name="T32" fmla="*/ 88 w 470"/>
                  <a:gd name="T33" fmla="*/ 306 h 320"/>
                  <a:gd name="T34" fmla="*/ 103 w 470"/>
                  <a:gd name="T35" fmla="*/ 301 h 320"/>
                  <a:gd name="T36" fmla="*/ 111 w 470"/>
                  <a:gd name="T37" fmla="*/ 291 h 320"/>
                  <a:gd name="T38" fmla="*/ 132 w 470"/>
                  <a:gd name="T39" fmla="*/ 282 h 320"/>
                  <a:gd name="T40" fmla="*/ 178 w 470"/>
                  <a:gd name="T41" fmla="*/ 291 h 320"/>
                  <a:gd name="T42" fmla="*/ 195 w 470"/>
                  <a:gd name="T43" fmla="*/ 301 h 320"/>
                  <a:gd name="T44" fmla="*/ 204 w 470"/>
                  <a:gd name="T45" fmla="*/ 277 h 320"/>
                  <a:gd name="T46" fmla="*/ 394 w 470"/>
                  <a:gd name="T47" fmla="*/ 264 h 320"/>
                  <a:gd name="T48" fmla="*/ 470 w 470"/>
                  <a:gd name="T49" fmla="*/ 219 h 320"/>
                  <a:gd name="T50" fmla="*/ 341 w 470"/>
                  <a:gd name="T51" fmla="*/ 205 h 320"/>
                  <a:gd name="T52" fmla="*/ 265 w 470"/>
                  <a:gd name="T53" fmla="*/ 205 h 320"/>
                  <a:gd name="T54" fmla="*/ 197 w 470"/>
                  <a:gd name="T55" fmla="*/ 205 h 320"/>
                  <a:gd name="T56" fmla="*/ 181 w 470"/>
                  <a:gd name="T57" fmla="*/ 177 h 320"/>
                  <a:gd name="T58" fmla="*/ 135 w 470"/>
                  <a:gd name="T59" fmla="*/ 177 h 320"/>
                  <a:gd name="T60" fmla="*/ 120 w 470"/>
                  <a:gd name="T61" fmla="*/ 172 h 320"/>
                  <a:gd name="T62" fmla="*/ 101 w 470"/>
                  <a:gd name="T63" fmla="*/ 162 h 320"/>
                  <a:gd name="T64" fmla="*/ 94 w 470"/>
                  <a:gd name="T65" fmla="*/ 143 h 320"/>
                  <a:gd name="T66" fmla="*/ 97 w 470"/>
                  <a:gd name="T67" fmla="*/ 124 h 320"/>
                  <a:gd name="T68" fmla="*/ 93 w 470"/>
                  <a:gd name="T69" fmla="*/ 106 h 320"/>
                  <a:gd name="T70" fmla="*/ 84 w 470"/>
                  <a:gd name="T71" fmla="*/ 91 h 320"/>
                  <a:gd name="T72" fmla="*/ 90 w 470"/>
                  <a:gd name="T73" fmla="*/ 67 h 320"/>
                  <a:gd name="T74" fmla="*/ 107 w 470"/>
                  <a:gd name="T75" fmla="*/ 52 h 320"/>
                  <a:gd name="T76" fmla="*/ 105 w 470"/>
                  <a:gd name="T77" fmla="*/ 29 h 320"/>
                  <a:gd name="T78" fmla="*/ 88 w 470"/>
                  <a:gd name="T79" fmla="*/ 0 h 32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70"/>
                  <a:gd name="T121" fmla="*/ 0 h 320"/>
                  <a:gd name="T122" fmla="*/ 470 w 470"/>
                  <a:gd name="T123" fmla="*/ 320 h 320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70" h="320">
                    <a:moveTo>
                      <a:pt x="88" y="0"/>
                    </a:moveTo>
                    <a:lnTo>
                      <a:pt x="48" y="9"/>
                    </a:lnTo>
                    <a:lnTo>
                      <a:pt x="13" y="77"/>
                    </a:lnTo>
                    <a:lnTo>
                      <a:pt x="0" y="133"/>
                    </a:lnTo>
                    <a:lnTo>
                      <a:pt x="8" y="133"/>
                    </a:lnTo>
                    <a:lnTo>
                      <a:pt x="19" y="124"/>
                    </a:lnTo>
                    <a:lnTo>
                      <a:pt x="31" y="133"/>
                    </a:lnTo>
                    <a:lnTo>
                      <a:pt x="25" y="152"/>
                    </a:lnTo>
                    <a:lnTo>
                      <a:pt x="17" y="181"/>
                    </a:lnTo>
                    <a:lnTo>
                      <a:pt x="23" y="206"/>
                    </a:lnTo>
                    <a:lnTo>
                      <a:pt x="35" y="200"/>
                    </a:lnTo>
                    <a:lnTo>
                      <a:pt x="40" y="220"/>
                    </a:lnTo>
                    <a:lnTo>
                      <a:pt x="35" y="253"/>
                    </a:lnTo>
                    <a:lnTo>
                      <a:pt x="40" y="301"/>
                    </a:lnTo>
                    <a:lnTo>
                      <a:pt x="48" y="320"/>
                    </a:lnTo>
                    <a:lnTo>
                      <a:pt x="65" y="320"/>
                    </a:lnTo>
                    <a:lnTo>
                      <a:pt x="88" y="306"/>
                    </a:lnTo>
                    <a:lnTo>
                      <a:pt x="103" y="301"/>
                    </a:lnTo>
                    <a:lnTo>
                      <a:pt x="111" y="291"/>
                    </a:lnTo>
                    <a:lnTo>
                      <a:pt x="132" y="282"/>
                    </a:lnTo>
                    <a:lnTo>
                      <a:pt x="178" y="291"/>
                    </a:lnTo>
                    <a:lnTo>
                      <a:pt x="195" y="301"/>
                    </a:lnTo>
                    <a:lnTo>
                      <a:pt x="204" y="277"/>
                    </a:lnTo>
                    <a:lnTo>
                      <a:pt x="394" y="264"/>
                    </a:lnTo>
                    <a:lnTo>
                      <a:pt x="470" y="219"/>
                    </a:lnTo>
                    <a:lnTo>
                      <a:pt x="341" y="205"/>
                    </a:lnTo>
                    <a:lnTo>
                      <a:pt x="265" y="205"/>
                    </a:lnTo>
                    <a:lnTo>
                      <a:pt x="197" y="205"/>
                    </a:lnTo>
                    <a:lnTo>
                      <a:pt x="181" y="177"/>
                    </a:lnTo>
                    <a:lnTo>
                      <a:pt x="135" y="177"/>
                    </a:lnTo>
                    <a:lnTo>
                      <a:pt x="120" y="172"/>
                    </a:lnTo>
                    <a:lnTo>
                      <a:pt x="101" y="162"/>
                    </a:lnTo>
                    <a:lnTo>
                      <a:pt x="94" y="143"/>
                    </a:lnTo>
                    <a:lnTo>
                      <a:pt x="97" y="124"/>
                    </a:lnTo>
                    <a:lnTo>
                      <a:pt x="93" y="106"/>
                    </a:lnTo>
                    <a:lnTo>
                      <a:pt x="84" y="91"/>
                    </a:lnTo>
                    <a:lnTo>
                      <a:pt x="90" y="67"/>
                    </a:lnTo>
                    <a:lnTo>
                      <a:pt x="107" y="52"/>
                    </a:lnTo>
                    <a:lnTo>
                      <a:pt x="105" y="29"/>
                    </a:lnTo>
                    <a:lnTo>
                      <a:pt x="8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33145" name="AutoShape 43"/>
            <p:cNvSpPr>
              <a:spLocks noChangeArrowheads="1"/>
            </p:cNvSpPr>
            <p:nvPr/>
          </p:nvSpPr>
          <p:spPr bwMode="auto">
            <a:xfrm>
              <a:off x="1344" y="2592"/>
              <a:ext cx="1536" cy="768"/>
            </a:xfrm>
            <a:prstGeom prst="wedgeRoundRectCallout">
              <a:avLst>
                <a:gd name="adj1" fmla="val -83074"/>
                <a:gd name="adj2" fmla="val -63412"/>
                <a:gd name="adj3" fmla="val 16667"/>
              </a:avLst>
            </a:prstGeom>
            <a:noFill/>
            <a:ln w="25400" cap="sq">
              <a:solidFill>
                <a:schemeClr val="tx2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0" rIns="0"/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r>
                <a:rPr lang="en-US" altLang="en-US">
                  <a:solidFill>
                    <a:schemeClr val="hlink"/>
                  </a:solidFill>
                </a:rPr>
                <a:t>Does not meet precondition!</a:t>
              </a:r>
            </a:p>
          </p:txBody>
        </p:sp>
      </p:grpSp>
      <p:grpSp>
        <p:nvGrpSpPr>
          <p:cNvPr id="133128" name="Group 41"/>
          <p:cNvGrpSpPr>
            <a:grpSpLocks/>
          </p:cNvGrpSpPr>
          <p:nvPr/>
        </p:nvGrpSpPr>
        <p:grpSpPr bwMode="auto">
          <a:xfrm flipH="1">
            <a:off x="381000" y="5181600"/>
            <a:ext cx="381000" cy="993775"/>
            <a:chOff x="2308" y="1513"/>
            <a:chExt cx="1162" cy="2570"/>
          </a:xfrm>
        </p:grpSpPr>
        <p:grpSp>
          <p:nvGrpSpPr>
            <p:cNvPr id="133130" name="Group 42"/>
            <p:cNvGrpSpPr>
              <a:grpSpLocks/>
            </p:cNvGrpSpPr>
            <p:nvPr/>
          </p:nvGrpSpPr>
          <p:grpSpPr bwMode="auto">
            <a:xfrm>
              <a:off x="2308" y="1740"/>
              <a:ext cx="957" cy="2343"/>
              <a:chOff x="2308" y="1740"/>
              <a:chExt cx="957" cy="2343"/>
            </a:xfrm>
          </p:grpSpPr>
          <p:sp>
            <p:nvSpPr>
              <p:cNvPr id="133138" name="Freeform 43"/>
              <p:cNvSpPr>
                <a:spLocks/>
              </p:cNvSpPr>
              <p:nvPr/>
            </p:nvSpPr>
            <p:spPr bwMode="auto">
              <a:xfrm>
                <a:off x="2673" y="1740"/>
                <a:ext cx="432" cy="485"/>
              </a:xfrm>
              <a:custGeom>
                <a:avLst/>
                <a:gdLst>
                  <a:gd name="T0" fmla="*/ 123 w 432"/>
                  <a:gd name="T1" fmla="*/ 206 h 485"/>
                  <a:gd name="T2" fmla="*/ 159 w 432"/>
                  <a:gd name="T3" fmla="*/ 53 h 485"/>
                  <a:gd name="T4" fmla="*/ 248 w 432"/>
                  <a:gd name="T5" fmla="*/ 0 h 485"/>
                  <a:gd name="T6" fmla="*/ 335 w 432"/>
                  <a:gd name="T7" fmla="*/ 0 h 485"/>
                  <a:gd name="T8" fmla="*/ 388 w 432"/>
                  <a:gd name="T9" fmla="*/ 53 h 485"/>
                  <a:gd name="T10" fmla="*/ 432 w 432"/>
                  <a:gd name="T11" fmla="*/ 215 h 485"/>
                  <a:gd name="T12" fmla="*/ 415 w 432"/>
                  <a:gd name="T13" fmla="*/ 349 h 485"/>
                  <a:gd name="T14" fmla="*/ 379 w 432"/>
                  <a:gd name="T15" fmla="*/ 458 h 485"/>
                  <a:gd name="T16" fmla="*/ 309 w 432"/>
                  <a:gd name="T17" fmla="*/ 485 h 485"/>
                  <a:gd name="T18" fmla="*/ 221 w 432"/>
                  <a:gd name="T19" fmla="*/ 475 h 485"/>
                  <a:gd name="T20" fmla="*/ 132 w 432"/>
                  <a:gd name="T21" fmla="*/ 368 h 485"/>
                  <a:gd name="T22" fmla="*/ 123 w 432"/>
                  <a:gd name="T23" fmla="*/ 288 h 485"/>
                  <a:gd name="T24" fmla="*/ 0 w 432"/>
                  <a:gd name="T25" fmla="*/ 242 h 485"/>
                  <a:gd name="T26" fmla="*/ 0 w 432"/>
                  <a:gd name="T27" fmla="*/ 189 h 485"/>
                  <a:gd name="T28" fmla="*/ 123 w 432"/>
                  <a:gd name="T29" fmla="*/ 206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3139" name="Freeform 44"/>
              <p:cNvSpPr>
                <a:spLocks/>
              </p:cNvSpPr>
              <p:nvPr/>
            </p:nvSpPr>
            <p:spPr bwMode="auto">
              <a:xfrm>
                <a:off x="2573" y="2253"/>
                <a:ext cx="500" cy="828"/>
              </a:xfrm>
              <a:custGeom>
                <a:avLst/>
                <a:gdLst>
                  <a:gd name="T0" fmla="*/ 41 w 500"/>
                  <a:gd name="T1" fmla="*/ 173 h 828"/>
                  <a:gd name="T2" fmla="*/ 163 w 500"/>
                  <a:gd name="T3" fmla="*/ 35 h 828"/>
                  <a:gd name="T4" fmla="*/ 232 w 500"/>
                  <a:gd name="T5" fmla="*/ 0 h 828"/>
                  <a:gd name="T6" fmla="*/ 366 w 500"/>
                  <a:gd name="T7" fmla="*/ 5 h 828"/>
                  <a:gd name="T8" fmla="*/ 488 w 500"/>
                  <a:gd name="T9" fmla="*/ 57 h 828"/>
                  <a:gd name="T10" fmla="*/ 500 w 500"/>
                  <a:gd name="T11" fmla="*/ 126 h 828"/>
                  <a:gd name="T12" fmla="*/ 483 w 500"/>
                  <a:gd name="T13" fmla="*/ 207 h 828"/>
                  <a:gd name="T14" fmla="*/ 396 w 500"/>
                  <a:gd name="T15" fmla="*/ 281 h 828"/>
                  <a:gd name="T16" fmla="*/ 349 w 500"/>
                  <a:gd name="T17" fmla="*/ 414 h 828"/>
                  <a:gd name="T18" fmla="*/ 349 w 500"/>
                  <a:gd name="T19" fmla="*/ 552 h 828"/>
                  <a:gd name="T20" fmla="*/ 384 w 500"/>
                  <a:gd name="T21" fmla="*/ 637 h 828"/>
                  <a:gd name="T22" fmla="*/ 448 w 500"/>
                  <a:gd name="T23" fmla="*/ 695 h 828"/>
                  <a:gd name="T24" fmla="*/ 448 w 500"/>
                  <a:gd name="T25" fmla="*/ 765 h 828"/>
                  <a:gd name="T26" fmla="*/ 419 w 500"/>
                  <a:gd name="T27" fmla="*/ 800 h 828"/>
                  <a:gd name="T28" fmla="*/ 384 w 500"/>
                  <a:gd name="T29" fmla="*/ 816 h 828"/>
                  <a:gd name="T30" fmla="*/ 268 w 500"/>
                  <a:gd name="T31" fmla="*/ 828 h 828"/>
                  <a:gd name="T32" fmla="*/ 163 w 500"/>
                  <a:gd name="T33" fmla="*/ 747 h 828"/>
                  <a:gd name="T34" fmla="*/ 53 w 500"/>
                  <a:gd name="T35" fmla="*/ 574 h 828"/>
                  <a:gd name="T36" fmla="*/ 0 w 500"/>
                  <a:gd name="T37" fmla="*/ 368 h 828"/>
                  <a:gd name="T38" fmla="*/ 140 w 500"/>
                  <a:gd name="T39" fmla="*/ 436 h 828"/>
                  <a:gd name="T40" fmla="*/ 192 w 500"/>
                  <a:gd name="T41" fmla="*/ 436 h 828"/>
                  <a:gd name="T42" fmla="*/ 227 w 500"/>
                  <a:gd name="T43" fmla="*/ 396 h 828"/>
                  <a:gd name="T44" fmla="*/ 251 w 500"/>
                  <a:gd name="T45" fmla="*/ 316 h 828"/>
                  <a:gd name="T46" fmla="*/ 209 w 500"/>
                  <a:gd name="T47" fmla="*/ 293 h 828"/>
                  <a:gd name="T48" fmla="*/ 53 w 500"/>
                  <a:gd name="T49" fmla="*/ 293 h 828"/>
                  <a:gd name="T50" fmla="*/ 18 w 500"/>
                  <a:gd name="T51" fmla="*/ 293 h 828"/>
                  <a:gd name="T52" fmla="*/ 41 w 500"/>
                  <a:gd name="T53" fmla="*/ 173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3140" name="Freeform 45"/>
              <p:cNvSpPr>
                <a:spLocks/>
              </p:cNvSpPr>
              <p:nvPr/>
            </p:nvSpPr>
            <p:spPr bwMode="auto">
              <a:xfrm>
                <a:off x="2950" y="2289"/>
                <a:ext cx="265" cy="895"/>
              </a:xfrm>
              <a:custGeom>
                <a:avLst/>
                <a:gdLst>
                  <a:gd name="T0" fmla="*/ 0 w 265"/>
                  <a:gd name="T1" fmla="*/ 75 h 895"/>
                  <a:gd name="T2" fmla="*/ 29 w 265"/>
                  <a:gd name="T3" fmla="*/ 23 h 895"/>
                  <a:gd name="T4" fmla="*/ 83 w 265"/>
                  <a:gd name="T5" fmla="*/ 0 h 895"/>
                  <a:gd name="T6" fmla="*/ 135 w 265"/>
                  <a:gd name="T7" fmla="*/ 5 h 895"/>
                  <a:gd name="T8" fmla="*/ 206 w 265"/>
                  <a:gd name="T9" fmla="*/ 108 h 895"/>
                  <a:gd name="T10" fmla="*/ 265 w 265"/>
                  <a:gd name="T11" fmla="*/ 264 h 895"/>
                  <a:gd name="T12" fmla="*/ 265 w 265"/>
                  <a:gd name="T13" fmla="*/ 384 h 895"/>
                  <a:gd name="T14" fmla="*/ 241 w 265"/>
                  <a:gd name="T15" fmla="*/ 447 h 895"/>
                  <a:gd name="T16" fmla="*/ 118 w 265"/>
                  <a:gd name="T17" fmla="*/ 522 h 895"/>
                  <a:gd name="T18" fmla="*/ 83 w 265"/>
                  <a:gd name="T19" fmla="*/ 573 h 895"/>
                  <a:gd name="T20" fmla="*/ 83 w 265"/>
                  <a:gd name="T21" fmla="*/ 608 h 895"/>
                  <a:gd name="T22" fmla="*/ 123 w 265"/>
                  <a:gd name="T23" fmla="*/ 654 h 895"/>
                  <a:gd name="T24" fmla="*/ 189 w 265"/>
                  <a:gd name="T25" fmla="*/ 723 h 895"/>
                  <a:gd name="T26" fmla="*/ 224 w 265"/>
                  <a:gd name="T27" fmla="*/ 814 h 895"/>
                  <a:gd name="T28" fmla="*/ 212 w 265"/>
                  <a:gd name="T29" fmla="*/ 895 h 895"/>
                  <a:gd name="T30" fmla="*/ 177 w 265"/>
                  <a:gd name="T31" fmla="*/ 877 h 895"/>
                  <a:gd name="T32" fmla="*/ 159 w 265"/>
                  <a:gd name="T33" fmla="*/ 764 h 895"/>
                  <a:gd name="T34" fmla="*/ 101 w 265"/>
                  <a:gd name="T35" fmla="*/ 694 h 895"/>
                  <a:gd name="T36" fmla="*/ 54 w 265"/>
                  <a:gd name="T37" fmla="*/ 676 h 895"/>
                  <a:gd name="T38" fmla="*/ 29 w 265"/>
                  <a:gd name="T39" fmla="*/ 643 h 895"/>
                  <a:gd name="T40" fmla="*/ 29 w 265"/>
                  <a:gd name="T41" fmla="*/ 568 h 895"/>
                  <a:gd name="T42" fmla="*/ 64 w 265"/>
                  <a:gd name="T43" fmla="*/ 505 h 895"/>
                  <a:gd name="T44" fmla="*/ 123 w 265"/>
                  <a:gd name="T45" fmla="*/ 465 h 895"/>
                  <a:gd name="T46" fmla="*/ 212 w 265"/>
                  <a:gd name="T47" fmla="*/ 402 h 895"/>
                  <a:gd name="T48" fmla="*/ 224 w 265"/>
                  <a:gd name="T49" fmla="*/ 327 h 895"/>
                  <a:gd name="T50" fmla="*/ 177 w 265"/>
                  <a:gd name="T51" fmla="*/ 224 h 895"/>
                  <a:gd name="T52" fmla="*/ 101 w 265"/>
                  <a:gd name="T53" fmla="*/ 143 h 895"/>
                  <a:gd name="T54" fmla="*/ 0 w 265"/>
                  <a:gd name="T55" fmla="*/ 75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3141" name="Freeform 46"/>
              <p:cNvSpPr>
                <a:spLocks/>
              </p:cNvSpPr>
              <p:nvPr/>
            </p:nvSpPr>
            <p:spPr bwMode="auto">
              <a:xfrm>
                <a:off x="2308" y="2238"/>
                <a:ext cx="520" cy="435"/>
              </a:xfrm>
              <a:custGeom>
                <a:avLst/>
                <a:gdLst>
                  <a:gd name="T0" fmla="*/ 398 w 520"/>
                  <a:gd name="T1" fmla="*/ 5 h 435"/>
                  <a:gd name="T2" fmla="*/ 485 w 520"/>
                  <a:gd name="T3" fmla="*/ 0 h 435"/>
                  <a:gd name="T4" fmla="*/ 520 w 520"/>
                  <a:gd name="T5" fmla="*/ 35 h 435"/>
                  <a:gd name="T6" fmla="*/ 497 w 520"/>
                  <a:gd name="T7" fmla="*/ 87 h 435"/>
                  <a:gd name="T8" fmla="*/ 428 w 520"/>
                  <a:gd name="T9" fmla="*/ 110 h 435"/>
                  <a:gd name="T10" fmla="*/ 365 w 520"/>
                  <a:gd name="T11" fmla="*/ 110 h 435"/>
                  <a:gd name="T12" fmla="*/ 272 w 520"/>
                  <a:gd name="T13" fmla="*/ 127 h 435"/>
                  <a:gd name="T14" fmla="*/ 168 w 520"/>
                  <a:gd name="T15" fmla="*/ 145 h 435"/>
                  <a:gd name="T16" fmla="*/ 87 w 520"/>
                  <a:gd name="T17" fmla="*/ 180 h 435"/>
                  <a:gd name="T18" fmla="*/ 63 w 520"/>
                  <a:gd name="T19" fmla="*/ 214 h 435"/>
                  <a:gd name="T20" fmla="*/ 70 w 520"/>
                  <a:gd name="T21" fmla="*/ 249 h 435"/>
                  <a:gd name="T22" fmla="*/ 115 w 520"/>
                  <a:gd name="T23" fmla="*/ 296 h 435"/>
                  <a:gd name="T24" fmla="*/ 202 w 520"/>
                  <a:gd name="T25" fmla="*/ 331 h 435"/>
                  <a:gd name="T26" fmla="*/ 306 w 520"/>
                  <a:gd name="T27" fmla="*/ 331 h 435"/>
                  <a:gd name="T28" fmla="*/ 382 w 520"/>
                  <a:gd name="T29" fmla="*/ 331 h 435"/>
                  <a:gd name="T30" fmla="*/ 468 w 520"/>
                  <a:gd name="T31" fmla="*/ 348 h 435"/>
                  <a:gd name="T32" fmla="*/ 450 w 520"/>
                  <a:gd name="T33" fmla="*/ 435 h 435"/>
                  <a:gd name="T34" fmla="*/ 330 w 520"/>
                  <a:gd name="T35" fmla="*/ 401 h 435"/>
                  <a:gd name="T36" fmla="*/ 290 w 520"/>
                  <a:gd name="T37" fmla="*/ 371 h 435"/>
                  <a:gd name="T38" fmla="*/ 208 w 520"/>
                  <a:gd name="T39" fmla="*/ 371 h 435"/>
                  <a:gd name="T40" fmla="*/ 70 w 520"/>
                  <a:gd name="T41" fmla="*/ 336 h 435"/>
                  <a:gd name="T42" fmla="*/ 12 w 520"/>
                  <a:gd name="T43" fmla="*/ 284 h 435"/>
                  <a:gd name="T44" fmla="*/ 0 w 520"/>
                  <a:gd name="T45" fmla="*/ 214 h 435"/>
                  <a:gd name="T46" fmla="*/ 46 w 520"/>
                  <a:gd name="T47" fmla="*/ 145 h 435"/>
                  <a:gd name="T48" fmla="*/ 202 w 520"/>
                  <a:gd name="T49" fmla="*/ 75 h 435"/>
                  <a:gd name="T50" fmla="*/ 340 w 520"/>
                  <a:gd name="T51" fmla="*/ 40 h 435"/>
                  <a:gd name="T52" fmla="*/ 398 w 520"/>
                  <a:gd name="T53" fmla="*/ 5 h 43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20"/>
                  <a:gd name="T82" fmla="*/ 0 h 435"/>
                  <a:gd name="T83" fmla="*/ 520 w 520"/>
                  <a:gd name="T84" fmla="*/ 435 h 43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20" h="435">
                    <a:moveTo>
                      <a:pt x="398" y="5"/>
                    </a:moveTo>
                    <a:lnTo>
                      <a:pt x="485" y="0"/>
                    </a:lnTo>
                    <a:lnTo>
                      <a:pt x="520" y="35"/>
                    </a:lnTo>
                    <a:lnTo>
                      <a:pt x="497" y="87"/>
                    </a:lnTo>
                    <a:lnTo>
                      <a:pt x="428" y="110"/>
                    </a:lnTo>
                    <a:lnTo>
                      <a:pt x="365" y="110"/>
                    </a:lnTo>
                    <a:lnTo>
                      <a:pt x="272" y="127"/>
                    </a:lnTo>
                    <a:lnTo>
                      <a:pt x="168" y="145"/>
                    </a:lnTo>
                    <a:lnTo>
                      <a:pt x="87" y="180"/>
                    </a:lnTo>
                    <a:lnTo>
                      <a:pt x="63" y="214"/>
                    </a:lnTo>
                    <a:lnTo>
                      <a:pt x="70" y="249"/>
                    </a:lnTo>
                    <a:lnTo>
                      <a:pt x="115" y="296"/>
                    </a:lnTo>
                    <a:lnTo>
                      <a:pt x="202" y="331"/>
                    </a:lnTo>
                    <a:lnTo>
                      <a:pt x="306" y="331"/>
                    </a:lnTo>
                    <a:lnTo>
                      <a:pt x="382" y="331"/>
                    </a:lnTo>
                    <a:lnTo>
                      <a:pt x="468" y="348"/>
                    </a:lnTo>
                    <a:lnTo>
                      <a:pt x="450" y="435"/>
                    </a:lnTo>
                    <a:lnTo>
                      <a:pt x="330" y="401"/>
                    </a:lnTo>
                    <a:lnTo>
                      <a:pt x="290" y="371"/>
                    </a:lnTo>
                    <a:lnTo>
                      <a:pt x="208" y="371"/>
                    </a:lnTo>
                    <a:lnTo>
                      <a:pt x="70" y="336"/>
                    </a:lnTo>
                    <a:lnTo>
                      <a:pt x="12" y="284"/>
                    </a:lnTo>
                    <a:lnTo>
                      <a:pt x="0" y="214"/>
                    </a:lnTo>
                    <a:lnTo>
                      <a:pt x="46" y="145"/>
                    </a:lnTo>
                    <a:lnTo>
                      <a:pt x="202" y="75"/>
                    </a:lnTo>
                    <a:lnTo>
                      <a:pt x="340" y="40"/>
                    </a:lnTo>
                    <a:lnTo>
                      <a:pt x="398" y="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3142" name="Freeform 47"/>
              <p:cNvSpPr>
                <a:spLocks/>
              </p:cNvSpPr>
              <p:nvPr/>
            </p:nvSpPr>
            <p:spPr bwMode="auto">
              <a:xfrm>
                <a:off x="2882" y="2923"/>
                <a:ext cx="383" cy="1160"/>
              </a:xfrm>
              <a:custGeom>
                <a:avLst/>
                <a:gdLst>
                  <a:gd name="T0" fmla="*/ 0 w 383"/>
                  <a:gd name="T1" fmla="*/ 0 h 1160"/>
                  <a:gd name="T2" fmla="*/ 99 w 383"/>
                  <a:gd name="T3" fmla="*/ 17 h 1160"/>
                  <a:gd name="T4" fmla="*/ 151 w 383"/>
                  <a:gd name="T5" fmla="*/ 103 h 1160"/>
                  <a:gd name="T6" fmla="*/ 203 w 383"/>
                  <a:gd name="T7" fmla="*/ 257 h 1160"/>
                  <a:gd name="T8" fmla="*/ 226 w 383"/>
                  <a:gd name="T9" fmla="*/ 451 h 1160"/>
                  <a:gd name="T10" fmla="*/ 226 w 383"/>
                  <a:gd name="T11" fmla="*/ 560 h 1160"/>
                  <a:gd name="T12" fmla="*/ 191 w 383"/>
                  <a:gd name="T13" fmla="*/ 696 h 1160"/>
                  <a:gd name="T14" fmla="*/ 134 w 383"/>
                  <a:gd name="T15" fmla="*/ 885 h 1160"/>
                  <a:gd name="T16" fmla="*/ 122 w 383"/>
                  <a:gd name="T17" fmla="*/ 937 h 1160"/>
                  <a:gd name="T18" fmla="*/ 139 w 383"/>
                  <a:gd name="T19" fmla="*/ 965 h 1160"/>
                  <a:gd name="T20" fmla="*/ 261 w 383"/>
                  <a:gd name="T21" fmla="*/ 1006 h 1160"/>
                  <a:gd name="T22" fmla="*/ 383 w 383"/>
                  <a:gd name="T23" fmla="*/ 1086 h 1160"/>
                  <a:gd name="T24" fmla="*/ 378 w 383"/>
                  <a:gd name="T25" fmla="*/ 1119 h 1160"/>
                  <a:gd name="T26" fmla="*/ 290 w 383"/>
                  <a:gd name="T27" fmla="*/ 1160 h 1160"/>
                  <a:gd name="T28" fmla="*/ 256 w 383"/>
                  <a:gd name="T29" fmla="*/ 1142 h 1160"/>
                  <a:gd name="T30" fmla="*/ 191 w 383"/>
                  <a:gd name="T31" fmla="*/ 1057 h 1160"/>
                  <a:gd name="T32" fmla="*/ 116 w 383"/>
                  <a:gd name="T33" fmla="*/ 1016 h 1160"/>
                  <a:gd name="T34" fmla="*/ 34 w 383"/>
                  <a:gd name="T35" fmla="*/ 988 h 1160"/>
                  <a:gd name="T36" fmla="*/ 29 w 383"/>
                  <a:gd name="T37" fmla="*/ 948 h 1160"/>
                  <a:gd name="T38" fmla="*/ 52 w 383"/>
                  <a:gd name="T39" fmla="*/ 868 h 1160"/>
                  <a:gd name="T40" fmla="*/ 116 w 383"/>
                  <a:gd name="T41" fmla="*/ 743 h 1160"/>
                  <a:gd name="T42" fmla="*/ 156 w 383"/>
                  <a:gd name="T43" fmla="*/ 594 h 1160"/>
                  <a:gd name="T44" fmla="*/ 156 w 383"/>
                  <a:gd name="T45" fmla="*/ 423 h 1160"/>
                  <a:gd name="T46" fmla="*/ 122 w 383"/>
                  <a:gd name="T47" fmla="*/ 274 h 1160"/>
                  <a:gd name="T48" fmla="*/ 47 w 383"/>
                  <a:gd name="T49" fmla="*/ 136 h 1160"/>
                  <a:gd name="T50" fmla="*/ 12 w 383"/>
                  <a:gd name="T51" fmla="*/ 63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3143" name="Freeform 48"/>
              <p:cNvSpPr>
                <a:spLocks/>
              </p:cNvSpPr>
              <p:nvPr/>
            </p:nvSpPr>
            <p:spPr bwMode="auto">
              <a:xfrm>
                <a:off x="2443" y="2919"/>
                <a:ext cx="461" cy="1027"/>
              </a:xfrm>
              <a:custGeom>
                <a:avLst/>
                <a:gdLst>
                  <a:gd name="T0" fmla="*/ 421 w 461"/>
                  <a:gd name="T1" fmla="*/ 0 h 1027"/>
                  <a:gd name="T2" fmla="*/ 449 w 461"/>
                  <a:gd name="T3" fmla="*/ 22 h 1027"/>
                  <a:gd name="T4" fmla="*/ 461 w 461"/>
                  <a:gd name="T5" fmla="*/ 91 h 1027"/>
                  <a:gd name="T6" fmla="*/ 439 w 461"/>
                  <a:gd name="T7" fmla="*/ 159 h 1027"/>
                  <a:gd name="T8" fmla="*/ 380 w 461"/>
                  <a:gd name="T9" fmla="*/ 245 h 1027"/>
                  <a:gd name="T10" fmla="*/ 315 w 461"/>
                  <a:gd name="T11" fmla="*/ 348 h 1027"/>
                  <a:gd name="T12" fmla="*/ 293 w 461"/>
                  <a:gd name="T13" fmla="*/ 462 h 1027"/>
                  <a:gd name="T14" fmla="*/ 310 w 461"/>
                  <a:gd name="T15" fmla="*/ 645 h 1027"/>
                  <a:gd name="T16" fmla="*/ 350 w 461"/>
                  <a:gd name="T17" fmla="*/ 868 h 1027"/>
                  <a:gd name="T18" fmla="*/ 380 w 461"/>
                  <a:gd name="T19" fmla="*/ 959 h 1027"/>
                  <a:gd name="T20" fmla="*/ 368 w 461"/>
                  <a:gd name="T21" fmla="*/ 987 h 1027"/>
                  <a:gd name="T22" fmla="*/ 298 w 461"/>
                  <a:gd name="T23" fmla="*/ 992 h 1027"/>
                  <a:gd name="T24" fmla="*/ 211 w 461"/>
                  <a:gd name="T25" fmla="*/ 969 h 1027"/>
                  <a:gd name="T26" fmla="*/ 134 w 461"/>
                  <a:gd name="T27" fmla="*/ 1004 h 1027"/>
                  <a:gd name="T28" fmla="*/ 87 w 461"/>
                  <a:gd name="T29" fmla="*/ 1027 h 1027"/>
                  <a:gd name="T30" fmla="*/ 53 w 461"/>
                  <a:gd name="T31" fmla="*/ 1022 h 1027"/>
                  <a:gd name="T32" fmla="*/ 0 w 461"/>
                  <a:gd name="T33" fmla="*/ 959 h 1027"/>
                  <a:gd name="T34" fmla="*/ 53 w 461"/>
                  <a:gd name="T35" fmla="*/ 936 h 1027"/>
                  <a:gd name="T36" fmla="*/ 187 w 461"/>
                  <a:gd name="T37" fmla="*/ 908 h 1027"/>
                  <a:gd name="T38" fmla="*/ 263 w 461"/>
                  <a:gd name="T39" fmla="*/ 936 h 1027"/>
                  <a:gd name="T40" fmla="*/ 315 w 461"/>
                  <a:gd name="T41" fmla="*/ 936 h 1027"/>
                  <a:gd name="T42" fmla="*/ 310 w 461"/>
                  <a:gd name="T43" fmla="*/ 890 h 1027"/>
                  <a:gd name="T44" fmla="*/ 258 w 461"/>
                  <a:gd name="T45" fmla="*/ 616 h 1027"/>
                  <a:gd name="T46" fmla="*/ 222 w 461"/>
                  <a:gd name="T47" fmla="*/ 456 h 1027"/>
                  <a:gd name="T48" fmla="*/ 228 w 461"/>
                  <a:gd name="T49" fmla="*/ 376 h 1027"/>
                  <a:gd name="T50" fmla="*/ 280 w 461"/>
                  <a:gd name="T51" fmla="*/ 227 h 1027"/>
                  <a:gd name="T52" fmla="*/ 333 w 461"/>
                  <a:gd name="T53" fmla="*/ 91 h 1027"/>
                  <a:gd name="T54" fmla="*/ 421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33131" name="Freeform 49"/>
            <p:cNvSpPr>
              <a:spLocks/>
            </p:cNvSpPr>
            <p:nvPr/>
          </p:nvSpPr>
          <p:spPr bwMode="auto">
            <a:xfrm>
              <a:off x="2626" y="1540"/>
              <a:ext cx="827" cy="563"/>
            </a:xfrm>
            <a:custGeom>
              <a:avLst/>
              <a:gdLst>
                <a:gd name="T0" fmla="*/ 0 w 827"/>
                <a:gd name="T1" fmla="*/ 139 h 563"/>
                <a:gd name="T2" fmla="*/ 108 w 827"/>
                <a:gd name="T3" fmla="*/ 18 h 563"/>
                <a:gd name="T4" fmla="*/ 160 w 827"/>
                <a:gd name="T5" fmla="*/ 75 h 563"/>
                <a:gd name="T6" fmla="*/ 213 w 827"/>
                <a:gd name="T7" fmla="*/ 110 h 563"/>
                <a:gd name="T8" fmla="*/ 269 w 827"/>
                <a:gd name="T9" fmla="*/ 110 h 563"/>
                <a:gd name="T10" fmla="*/ 327 w 827"/>
                <a:gd name="T11" fmla="*/ 52 h 563"/>
                <a:gd name="T12" fmla="*/ 396 w 827"/>
                <a:gd name="T13" fmla="*/ 5 h 563"/>
                <a:gd name="T14" fmla="*/ 477 w 827"/>
                <a:gd name="T15" fmla="*/ 0 h 563"/>
                <a:gd name="T16" fmla="*/ 563 w 827"/>
                <a:gd name="T17" fmla="*/ 35 h 563"/>
                <a:gd name="T18" fmla="*/ 620 w 827"/>
                <a:gd name="T19" fmla="*/ 87 h 563"/>
                <a:gd name="T20" fmla="*/ 648 w 827"/>
                <a:gd name="T21" fmla="*/ 157 h 563"/>
                <a:gd name="T22" fmla="*/ 654 w 827"/>
                <a:gd name="T23" fmla="*/ 249 h 563"/>
                <a:gd name="T24" fmla="*/ 671 w 827"/>
                <a:gd name="T25" fmla="*/ 331 h 563"/>
                <a:gd name="T26" fmla="*/ 718 w 827"/>
                <a:gd name="T27" fmla="*/ 371 h 563"/>
                <a:gd name="T28" fmla="*/ 774 w 827"/>
                <a:gd name="T29" fmla="*/ 389 h 563"/>
                <a:gd name="T30" fmla="*/ 827 w 827"/>
                <a:gd name="T31" fmla="*/ 401 h 563"/>
                <a:gd name="T32" fmla="*/ 786 w 827"/>
                <a:gd name="T33" fmla="*/ 563 h 563"/>
                <a:gd name="T34" fmla="*/ 654 w 827"/>
                <a:gd name="T35" fmla="*/ 540 h 563"/>
                <a:gd name="T36" fmla="*/ 517 w 827"/>
                <a:gd name="T37" fmla="*/ 493 h 563"/>
                <a:gd name="T38" fmla="*/ 407 w 827"/>
                <a:gd name="T39" fmla="*/ 441 h 563"/>
                <a:gd name="T40" fmla="*/ 286 w 827"/>
                <a:gd name="T41" fmla="*/ 389 h 563"/>
                <a:gd name="T42" fmla="*/ 160 w 827"/>
                <a:gd name="T43" fmla="*/ 331 h 563"/>
                <a:gd name="T44" fmla="*/ 57 w 827"/>
                <a:gd name="T45" fmla="*/ 209 h 563"/>
                <a:gd name="T46" fmla="*/ 0 w 827"/>
                <a:gd name="T47" fmla="*/ 139 h 56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563"/>
                <a:gd name="T74" fmla="*/ 827 w 827"/>
                <a:gd name="T75" fmla="*/ 563 h 56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563">
                  <a:moveTo>
                    <a:pt x="0" y="139"/>
                  </a:moveTo>
                  <a:lnTo>
                    <a:pt x="108" y="18"/>
                  </a:lnTo>
                  <a:lnTo>
                    <a:pt x="160" y="75"/>
                  </a:lnTo>
                  <a:lnTo>
                    <a:pt x="213" y="110"/>
                  </a:lnTo>
                  <a:lnTo>
                    <a:pt x="269" y="110"/>
                  </a:lnTo>
                  <a:lnTo>
                    <a:pt x="327" y="52"/>
                  </a:lnTo>
                  <a:lnTo>
                    <a:pt x="396" y="5"/>
                  </a:lnTo>
                  <a:lnTo>
                    <a:pt x="477" y="0"/>
                  </a:lnTo>
                  <a:lnTo>
                    <a:pt x="563" y="35"/>
                  </a:lnTo>
                  <a:lnTo>
                    <a:pt x="620" y="87"/>
                  </a:lnTo>
                  <a:lnTo>
                    <a:pt x="648" y="157"/>
                  </a:lnTo>
                  <a:lnTo>
                    <a:pt x="654" y="249"/>
                  </a:lnTo>
                  <a:lnTo>
                    <a:pt x="671" y="331"/>
                  </a:lnTo>
                  <a:lnTo>
                    <a:pt x="718" y="371"/>
                  </a:lnTo>
                  <a:lnTo>
                    <a:pt x="774" y="389"/>
                  </a:lnTo>
                  <a:lnTo>
                    <a:pt x="827" y="401"/>
                  </a:lnTo>
                  <a:lnTo>
                    <a:pt x="786" y="563"/>
                  </a:lnTo>
                  <a:lnTo>
                    <a:pt x="654" y="540"/>
                  </a:lnTo>
                  <a:lnTo>
                    <a:pt x="517" y="493"/>
                  </a:lnTo>
                  <a:lnTo>
                    <a:pt x="407" y="441"/>
                  </a:lnTo>
                  <a:lnTo>
                    <a:pt x="286" y="389"/>
                  </a:lnTo>
                  <a:lnTo>
                    <a:pt x="160" y="331"/>
                  </a:lnTo>
                  <a:lnTo>
                    <a:pt x="57" y="209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063D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132" name="Freeform 50"/>
            <p:cNvSpPr>
              <a:spLocks/>
            </p:cNvSpPr>
            <p:nvPr/>
          </p:nvSpPr>
          <p:spPr bwMode="auto">
            <a:xfrm>
              <a:off x="2614" y="1513"/>
              <a:ext cx="856" cy="606"/>
            </a:xfrm>
            <a:custGeom>
              <a:avLst/>
              <a:gdLst>
                <a:gd name="T0" fmla="*/ 75 w 856"/>
                <a:gd name="T1" fmla="*/ 266 h 606"/>
                <a:gd name="T2" fmla="*/ 172 w 856"/>
                <a:gd name="T3" fmla="*/ 363 h 606"/>
                <a:gd name="T4" fmla="*/ 304 w 856"/>
                <a:gd name="T5" fmla="*/ 428 h 606"/>
                <a:gd name="T6" fmla="*/ 489 w 856"/>
                <a:gd name="T7" fmla="*/ 513 h 606"/>
                <a:gd name="T8" fmla="*/ 615 w 856"/>
                <a:gd name="T9" fmla="*/ 566 h 606"/>
                <a:gd name="T10" fmla="*/ 816 w 856"/>
                <a:gd name="T11" fmla="*/ 606 h 606"/>
                <a:gd name="T12" fmla="*/ 856 w 856"/>
                <a:gd name="T13" fmla="*/ 393 h 606"/>
                <a:gd name="T14" fmla="*/ 804 w 856"/>
                <a:gd name="T15" fmla="*/ 393 h 606"/>
                <a:gd name="T16" fmla="*/ 753 w 856"/>
                <a:gd name="T17" fmla="*/ 363 h 606"/>
                <a:gd name="T18" fmla="*/ 695 w 856"/>
                <a:gd name="T19" fmla="*/ 323 h 606"/>
                <a:gd name="T20" fmla="*/ 695 w 856"/>
                <a:gd name="T21" fmla="*/ 243 h 606"/>
                <a:gd name="T22" fmla="*/ 660 w 856"/>
                <a:gd name="T23" fmla="*/ 116 h 606"/>
                <a:gd name="T24" fmla="*/ 597 w 856"/>
                <a:gd name="T25" fmla="*/ 46 h 606"/>
                <a:gd name="T26" fmla="*/ 505 w 856"/>
                <a:gd name="T27" fmla="*/ 0 h 606"/>
                <a:gd name="T28" fmla="*/ 391 w 856"/>
                <a:gd name="T29" fmla="*/ 12 h 606"/>
                <a:gd name="T30" fmla="*/ 321 w 856"/>
                <a:gd name="T31" fmla="*/ 53 h 606"/>
                <a:gd name="T32" fmla="*/ 286 w 856"/>
                <a:gd name="T33" fmla="*/ 98 h 606"/>
                <a:gd name="T34" fmla="*/ 253 w 856"/>
                <a:gd name="T35" fmla="*/ 121 h 606"/>
                <a:gd name="T36" fmla="*/ 218 w 856"/>
                <a:gd name="T37" fmla="*/ 116 h 606"/>
                <a:gd name="T38" fmla="*/ 166 w 856"/>
                <a:gd name="T39" fmla="*/ 63 h 606"/>
                <a:gd name="T40" fmla="*/ 132 w 856"/>
                <a:gd name="T41" fmla="*/ 0 h 606"/>
                <a:gd name="T42" fmla="*/ 103 w 856"/>
                <a:gd name="T43" fmla="*/ 30 h 606"/>
                <a:gd name="T44" fmla="*/ 0 w 856"/>
                <a:gd name="T45" fmla="*/ 150 h 606"/>
                <a:gd name="T46" fmla="*/ 5 w 856"/>
                <a:gd name="T47" fmla="*/ 178 h 606"/>
                <a:gd name="T48" fmla="*/ 17 w 856"/>
                <a:gd name="T49" fmla="*/ 191 h 606"/>
                <a:gd name="T50" fmla="*/ 120 w 856"/>
                <a:gd name="T51" fmla="*/ 81 h 606"/>
                <a:gd name="T52" fmla="*/ 172 w 856"/>
                <a:gd name="T53" fmla="*/ 133 h 606"/>
                <a:gd name="T54" fmla="*/ 206 w 856"/>
                <a:gd name="T55" fmla="*/ 168 h 606"/>
                <a:gd name="T56" fmla="*/ 253 w 856"/>
                <a:gd name="T57" fmla="*/ 168 h 606"/>
                <a:gd name="T58" fmla="*/ 286 w 856"/>
                <a:gd name="T59" fmla="*/ 156 h 606"/>
                <a:gd name="T60" fmla="*/ 339 w 856"/>
                <a:gd name="T61" fmla="*/ 116 h 606"/>
                <a:gd name="T62" fmla="*/ 367 w 856"/>
                <a:gd name="T63" fmla="*/ 70 h 606"/>
                <a:gd name="T64" fmla="*/ 442 w 856"/>
                <a:gd name="T65" fmla="*/ 46 h 606"/>
                <a:gd name="T66" fmla="*/ 505 w 856"/>
                <a:gd name="T67" fmla="*/ 53 h 606"/>
                <a:gd name="T68" fmla="*/ 562 w 856"/>
                <a:gd name="T69" fmla="*/ 87 h 606"/>
                <a:gd name="T70" fmla="*/ 615 w 856"/>
                <a:gd name="T71" fmla="*/ 138 h 606"/>
                <a:gd name="T72" fmla="*/ 643 w 856"/>
                <a:gd name="T73" fmla="*/ 203 h 606"/>
                <a:gd name="T74" fmla="*/ 643 w 856"/>
                <a:gd name="T75" fmla="*/ 260 h 606"/>
                <a:gd name="T76" fmla="*/ 643 w 856"/>
                <a:gd name="T77" fmla="*/ 323 h 606"/>
                <a:gd name="T78" fmla="*/ 666 w 856"/>
                <a:gd name="T79" fmla="*/ 375 h 606"/>
                <a:gd name="T80" fmla="*/ 730 w 856"/>
                <a:gd name="T81" fmla="*/ 410 h 606"/>
                <a:gd name="T82" fmla="*/ 804 w 856"/>
                <a:gd name="T83" fmla="*/ 444 h 606"/>
                <a:gd name="T84" fmla="*/ 770 w 856"/>
                <a:gd name="T85" fmla="*/ 554 h 606"/>
                <a:gd name="T86" fmla="*/ 580 w 856"/>
                <a:gd name="T87" fmla="*/ 503 h 606"/>
                <a:gd name="T88" fmla="*/ 454 w 856"/>
                <a:gd name="T89" fmla="*/ 450 h 606"/>
                <a:gd name="T90" fmla="*/ 339 w 856"/>
                <a:gd name="T91" fmla="*/ 416 h 606"/>
                <a:gd name="T92" fmla="*/ 241 w 856"/>
                <a:gd name="T93" fmla="*/ 363 h 606"/>
                <a:gd name="T94" fmla="*/ 120 w 856"/>
                <a:gd name="T95" fmla="*/ 266 h 606"/>
                <a:gd name="T96" fmla="*/ 34 w 856"/>
                <a:gd name="T97" fmla="*/ 173 h 606"/>
                <a:gd name="T98" fmla="*/ 22 w 856"/>
                <a:gd name="T99" fmla="*/ 185 h 606"/>
                <a:gd name="T100" fmla="*/ 75 w 856"/>
                <a:gd name="T101" fmla="*/ 266 h 60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56"/>
                <a:gd name="T154" fmla="*/ 0 h 606"/>
                <a:gd name="T155" fmla="*/ 856 w 856"/>
                <a:gd name="T156" fmla="*/ 606 h 60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56" h="606">
                  <a:moveTo>
                    <a:pt x="75" y="266"/>
                  </a:moveTo>
                  <a:lnTo>
                    <a:pt x="172" y="363"/>
                  </a:lnTo>
                  <a:lnTo>
                    <a:pt x="304" y="428"/>
                  </a:lnTo>
                  <a:lnTo>
                    <a:pt x="489" y="513"/>
                  </a:lnTo>
                  <a:lnTo>
                    <a:pt x="615" y="566"/>
                  </a:lnTo>
                  <a:lnTo>
                    <a:pt x="816" y="606"/>
                  </a:lnTo>
                  <a:lnTo>
                    <a:pt x="856" y="393"/>
                  </a:lnTo>
                  <a:lnTo>
                    <a:pt x="804" y="393"/>
                  </a:lnTo>
                  <a:lnTo>
                    <a:pt x="753" y="363"/>
                  </a:lnTo>
                  <a:lnTo>
                    <a:pt x="695" y="323"/>
                  </a:lnTo>
                  <a:lnTo>
                    <a:pt x="695" y="243"/>
                  </a:lnTo>
                  <a:lnTo>
                    <a:pt x="660" y="116"/>
                  </a:lnTo>
                  <a:lnTo>
                    <a:pt x="597" y="46"/>
                  </a:lnTo>
                  <a:lnTo>
                    <a:pt x="505" y="0"/>
                  </a:lnTo>
                  <a:lnTo>
                    <a:pt x="391" y="12"/>
                  </a:lnTo>
                  <a:lnTo>
                    <a:pt x="321" y="53"/>
                  </a:lnTo>
                  <a:lnTo>
                    <a:pt x="286" y="98"/>
                  </a:lnTo>
                  <a:lnTo>
                    <a:pt x="253" y="121"/>
                  </a:lnTo>
                  <a:lnTo>
                    <a:pt x="218" y="116"/>
                  </a:lnTo>
                  <a:lnTo>
                    <a:pt x="166" y="63"/>
                  </a:lnTo>
                  <a:lnTo>
                    <a:pt x="132" y="0"/>
                  </a:lnTo>
                  <a:lnTo>
                    <a:pt x="103" y="30"/>
                  </a:lnTo>
                  <a:lnTo>
                    <a:pt x="0" y="150"/>
                  </a:lnTo>
                  <a:lnTo>
                    <a:pt x="5" y="178"/>
                  </a:lnTo>
                  <a:lnTo>
                    <a:pt x="17" y="191"/>
                  </a:lnTo>
                  <a:lnTo>
                    <a:pt x="120" y="81"/>
                  </a:lnTo>
                  <a:lnTo>
                    <a:pt x="172" y="133"/>
                  </a:lnTo>
                  <a:lnTo>
                    <a:pt x="206" y="168"/>
                  </a:lnTo>
                  <a:lnTo>
                    <a:pt x="253" y="168"/>
                  </a:lnTo>
                  <a:lnTo>
                    <a:pt x="286" y="156"/>
                  </a:lnTo>
                  <a:lnTo>
                    <a:pt x="339" y="116"/>
                  </a:lnTo>
                  <a:lnTo>
                    <a:pt x="367" y="70"/>
                  </a:lnTo>
                  <a:lnTo>
                    <a:pt x="442" y="46"/>
                  </a:lnTo>
                  <a:lnTo>
                    <a:pt x="505" y="53"/>
                  </a:lnTo>
                  <a:lnTo>
                    <a:pt x="562" y="87"/>
                  </a:lnTo>
                  <a:lnTo>
                    <a:pt x="615" y="138"/>
                  </a:lnTo>
                  <a:lnTo>
                    <a:pt x="643" y="203"/>
                  </a:lnTo>
                  <a:lnTo>
                    <a:pt x="643" y="260"/>
                  </a:lnTo>
                  <a:lnTo>
                    <a:pt x="643" y="323"/>
                  </a:lnTo>
                  <a:lnTo>
                    <a:pt x="666" y="375"/>
                  </a:lnTo>
                  <a:lnTo>
                    <a:pt x="730" y="410"/>
                  </a:lnTo>
                  <a:lnTo>
                    <a:pt x="804" y="444"/>
                  </a:lnTo>
                  <a:lnTo>
                    <a:pt x="770" y="554"/>
                  </a:lnTo>
                  <a:lnTo>
                    <a:pt x="580" y="503"/>
                  </a:lnTo>
                  <a:lnTo>
                    <a:pt x="454" y="450"/>
                  </a:lnTo>
                  <a:lnTo>
                    <a:pt x="339" y="416"/>
                  </a:lnTo>
                  <a:lnTo>
                    <a:pt x="241" y="363"/>
                  </a:lnTo>
                  <a:lnTo>
                    <a:pt x="120" y="266"/>
                  </a:lnTo>
                  <a:lnTo>
                    <a:pt x="34" y="173"/>
                  </a:lnTo>
                  <a:lnTo>
                    <a:pt x="22" y="185"/>
                  </a:lnTo>
                  <a:lnTo>
                    <a:pt x="75" y="26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133" name="Oval 51"/>
            <p:cNvSpPr>
              <a:spLocks noChangeArrowheads="1"/>
            </p:cNvSpPr>
            <p:nvPr/>
          </p:nvSpPr>
          <p:spPr bwMode="auto">
            <a:xfrm rot="-4286940">
              <a:off x="279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3134" name="Oval 52"/>
            <p:cNvSpPr>
              <a:spLocks noChangeArrowheads="1"/>
            </p:cNvSpPr>
            <p:nvPr/>
          </p:nvSpPr>
          <p:spPr bwMode="auto">
            <a:xfrm rot="-4286940">
              <a:off x="281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3135" name="Oval 53"/>
            <p:cNvSpPr>
              <a:spLocks noChangeArrowheads="1"/>
            </p:cNvSpPr>
            <p:nvPr/>
          </p:nvSpPr>
          <p:spPr bwMode="auto">
            <a:xfrm rot="-4286940">
              <a:off x="274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3136" name="Oval 54"/>
            <p:cNvSpPr>
              <a:spLocks noChangeArrowheads="1"/>
            </p:cNvSpPr>
            <p:nvPr/>
          </p:nvSpPr>
          <p:spPr bwMode="auto">
            <a:xfrm rot="-4286940">
              <a:off x="276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3137" name="Oval 55"/>
            <p:cNvSpPr>
              <a:spLocks noChangeArrowheads="1"/>
            </p:cNvSpPr>
            <p:nvPr/>
          </p:nvSpPr>
          <p:spPr bwMode="auto">
            <a:xfrm>
              <a:off x="2687" y="2089"/>
              <a:ext cx="198" cy="8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274320" rIns="274320"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endParaRPr lang="en-CA" altLang="en-US" sz="2400">
                <a:latin typeface="Arial Rounded MT Bold" pitchFamily="34" charset="0"/>
              </a:endParaRPr>
            </a:p>
          </p:txBody>
        </p:sp>
      </p:grpSp>
      <p:sp>
        <p:nvSpPr>
          <p:cNvPr id="133129" name="Text Box 215"/>
          <p:cNvSpPr txBox="1">
            <a:spLocks noChangeArrowheads="1"/>
          </p:cNvSpPr>
          <p:nvPr/>
        </p:nvSpPr>
        <p:spPr bwMode="auto">
          <a:xfrm>
            <a:off x="7785100" y="17463"/>
            <a:ext cx="1358900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000">
                <a:solidFill>
                  <a:schemeClr val="tx2"/>
                </a:solidFill>
                <a:sym typeface="Symbol" pitchFamily="18" charset="2"/>
              </a:rPr>
              <a:t>FFT</a:t>
            </a:r>
          </a:p>
          <a:p>
            <a:pPr eaLnBrk="1" hangingPunct="1"/>
            <a:r>
              <a:rPr lang="en-US" altLang="en-US" sz="2000">
                <a:solidFill>
                  <a:schemeClr val="tx2"/>
                </a:solidFill>
                <a:sym typeface="Symbol" pitchFamily="18" charset="2"/>
              </a:rPr>
              <a:t>nlogn Time</a:t>
            </a:r>
            <a:endParaRPr lang="en-US" altLang="en-US" sz="2000">
              <a:sym typeface="Symbol" pitchFamily="18" charset="2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2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8129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8129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1291" grpId="0" animBg="1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38" name="Rectangle 5"/>
          <p:cNvSpPr>
            <a:spLocks noChangeArrowheads="1"/>
          </p:cNvSpPr>
          <p:nvPr/>
        </p:nvSpPr>
        <p:spPr bwMode="auto">
          <a:xfrm>
            <a:off x="685800" y="-228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4400">
                <a:solidFill>
                  <a:schemeClr val="tx2"/>
                </a:solidFill>
              </a:rPr>
              <a:t>Fourier Transformation </a:t>
            </a:r>
          </a:p>
        </p:txBody>
      </p:sp>
      <p:sp>
        <p:nvSpPr>
          <p:cNvPr id="14339" name="Text Box 215"/>
          <p:cNvSpPr txBox="1">
            <a:spLocks noChangeArrowheads="1"/>
          </p:cNvSpPr>
          <p:nvPr/>
        </p:nvSpPr>
        <p:spPr bwMode="auto">
          <a:xfrm>
            <a:off x="1809750" y="742950"/>
            <a:ext cx="206692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400" i="1">
                <a:solidFill>
                  <a:schemeClr val="tx2"/>
                </a:solidFill>
              </a:rPr>
              <a:t>Time Domain </a:t>
            </a:r>
            <a:r>
              <a:rPr lang="en-US" altLang="en-US" sz="2400" i="1">
                <a:solidFill>
                  <a:schemeClr val="accent1"/>
                </a:solidFill>
                <a:sym typeface="Symbol" pitchFamily="18" charset="2"/>
              </a:rPr>
              <a:t>y</a:t>
            </a:r>
            <a:endParaRPr lang="en-US" altLang="en-US" sz="2400">
              <a:solidFill>
                <a:schemeClr val="accent1"/>
              </a:solidFill>
              <a:sym typeface="Symbol" pitchFamily="18" charset="2"/>
            </a:endParaRPr>
          </a:p>
        </p:txBody>
      </p:sp>
      <p:sp>
        <p:nvSpPr>
          <p:cNvPr id="14340" name="Text Box 215"/>
          <p:cNvSpPr txBox="1">
            <a:spLocks noChangeArrowheads="1"/>
          </p:cNvSpPr>
          <p:nvPr/>
        </p:nvSpPr>
        <p:spPr bwMode="auto">
          <a:xfrm>
            <a:off x="4495800" y="762000"/>
            <a:ext cx="2874963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400" i="1">
                <a:solidFill>
                  <a:schemeClr val="tx2"/>
                </a:solidFill>
              </a:rPr>
              <a:t>Frequency Domain </a:t>
            </a:r>
            <a:r>
              <a:rPr lang="en-US" altLang="en-US" sz="2400" i="1">
                <a:solidFill>
                  <a:schemeClr val="accent1"/>
                </a:solidFill>
              </a:rPr>
              <a:t>Y</a:t>
            </a:r>
            <a:endParaRPr lang="en-US" altLang="en-US" sz="2400">
              <a:solidFill>
                <a:schemeClr val="accent1"/>
              </a:solidFill>
              <a:sym typeface="Symbol" pitchFamily="18" charset="2"/>
            </a:endParaRPr>
          </a:p>
        </p:txBody>
      </p:sp>
      <p:sp>
        <p:nvSpPr>
          <p:cNvPr id="35" name="Rectangle 34"/>
          <p:cNvSpPr>
            <a:spLocks noChangeArrowheads="1"/>
          </p:cNvSpPr>
          <p:nvPr/>
        </p:nvSpPr>
        <p:spPr bwMode="auto">
          <a:xfrm>
            <a:off x="2743200" y="5799138"/>
            <a:ext cx="5337175" cy="830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/>
            <a:r>
              <a:rPr lang="en-CA" altLang="en-US" sz="2400">
                <a:sym typeface="Symbol" pitchFamily="18" charset="2"/>
              </a:rPr>
              <a:t>Linearity of FT:</a:t>
            </a:r>
          </a:p>
          <a:p>
            <a:pPr algn="l" eaLnBrk="1" hangingPunct="1"/>
            <a:r>
              <a:rPr lang="en-CA" altLang="en-US" sz="2400">
                <a:sym typeface="Symbol" pitchFamily="18" charset="2"/>
              </a:rPr>
              <a:t>   </a:t>
            </a:r>
            <a:r>
              <a:rPr lang="en-CA" altLang="en-US" sz="2400" i="1">
                <a:solidFill>
                  <a:schemeClr val="accent1"/>
                </a:solidFill>
                <a:sym typeface="Symbol" pitchFamily="18" charset="2"/>
              </a:rPr>
              <a:t>FT(c</a:t>
            </a:r>
            <a:r>
              <a:rPr lang="en-CA" altLang="en-US" sz="2400" i="1" baseline="-25000">
                <a:solidFill>
                  <a:schemeClr val="accent1"/>
                </a:solidFill>
                <a:sym typeface="Symbol" pitchFamily="18" charset="2"/>
              </a:rPr>
              <a:t>1</a:t>
            </a:r>
            <a:r>
              <a:rPr lang="en-CA" altLang="en-US" sz="2400" i="1">
                <a:solidFill>
                  <a:schemeClr val="accent1"/>
                </a:solidFill>
                <a:cs typeface="Times New Roman" pitchFamily="18" charset="0"/>
                <a:sym typeface="Symbol" pitchFamily="18" charset="2"/>
              </a:rPr>
              <a:t>∙</a:t>
            </a:r>
            <a:r>
              <a:rPr lang="en-CA" altLang="en-US" sz="2400" i="1">
                <a:solidFill>
                  <a:schemeClr val="accent1"/>
                </a:solidFill>
                <a:sym typeface="Symbol" pitchFamily="18" charset="2"/>
              </a:rPr>
              <a:t>y</a:t>
            </a:r>
            <a:r>
              <a:rPr lang="en-CA" altLang="en-US" sz="2400" i="1" baseline="-25000">
                <a:solidFill>
                  <a:schemeClr val="accent1"/>
                </a:solidFill>
                <a:sym typeface="Symbol" pitchFamily="18" charset="2"/>
              </a:rPr>
              <a:t>1</a:t>
            </a:r>
            <a:r>
              <a:rPr lang="en-CA" altLang="en-US" sz="2400" i="1">
                <a:solidFill>
                  <a:schemeClr val="accent1"/>
                </a:solidFill>
                <a:sym typeface="Symbol" pitchFamily="18" charset="2"/>
              </a:rPr>
              <a:t>+c</a:t>
            </a:r>
            <a:r>
              <a:rPr lang="en-CA" altLang="en-US" sz="2400" i="1" baseline="-25000">
                <a:solidFill>
                  <a:schemeClr val="accent1"/>
                </a:solidFill>
                <a:sym typeface="Symbol" pitchFamily="18" charset="2"/>
              </a:rPr>
              <a:t>2</a:t>
            </a:r>
            <a:r>
              <a:rPr lang="en-CA" altLang="en-US" sz="2400" i="1">
                <a:solidFill>
                  <a:schemeClr val="accent1"/>
                </a:solidFill>
                <a:cs typeface="Times New Roman" pitchFamily="18" charset="0"/>
                <a:sym typeface="Symbol" pitchFamily="18" charset="2"/>
              </a:rPr>
              <a:t>∙</a:t>
            </a:r>
            <a:r>
              <a:rPr lang="en-CA" altLang="en-US" sz="2400" i="1">
                <a:solidFill>
                  <a:schemeClr val="accent1"/>
                </a:solidFill>
                <a:sym typeface="Symbol" pitchFamily="18" charset="2"/>
              </a:rPr>
              <a:t>y</a:t>
            </a:r>
            <a:r>
              <a:rPr lang="en-CA" altLang="en-US" sz="2400" i="1" baseline="-25000">
                <a:solidFill>
                  <a:schemeClr val="accent1"/>
                </a:solidFill>
                <a:sym typeface="Symbol" pitchFamily="18" charset="2"/>
              </a:rPr>
              <a:t>2</a:t>
            </a:r>
            <a:r>
              <a:rPr lang="en-CA" altLang="en-US" sz="2400" i="1">
                <a:solidFill>
                  <a:schemeClr val="accent1"/>
                </a:solidFill>
                <a:sym typeface="Symbol" pitchFamily="18" charset="2"/>
              </a:rPr>
              <a:t>) = c</a:t>
            </a:r>
            <a:r>
              <a:rPr lang="en-CA" altLang="en-US" sz="2400" i="1" baseline="-25000">
                <a:solidFill>
                  <a:schemeClr val="accent1"/>
                </a:solidFill>
                <a:sym typeface="Symbol" pitchFamily="18" charset="2"/>
              </a:rPr>
              <a:t>1</a:t>
            </a:r>
            <a:r>
              <a:rPr lang="en-CA" altLang="en-US" sz="2400" i="1">
                <a:solidFill>
                  <a:schemeClr val="accent1"/>
                </a:solidFill>
                <a:cs typeface="Times New Roman" pitchFamily="18" charset="0"/>
                <a:sym typeface="Symbol" pitchFamily="18" charset="2"/>
              </a:rPr>
              <a:t>∙</a:t>
            </a:r>
            <a:r>
              <a:rPr lang="en-CA" altLang="en-US" sz="2400" i="1">
                <a:solidFill>
                  <a:schemeClr val="accent1"/>
                </a:solidFill>
                <a:sym typeface="Symbol" pitchFamily="18" charset="2"/>
              </a:rPr>
              <a:t>FT(y</a:t>
            </a:r>
            <a:r>
              <a:rPr lang="en-CA" altLang="en-US" sz="2400" i="1" baseline="-25000">
                <a:solidFill>
                  <a:schemeClr val="accent1"/>
                </a:solidFill>
                <a:sym typeface="Symbol" pitchFamily="18" charset="2"/>
              </a:rPr>
              <a:t>1</a:t>
            </a:r>
            <a:r>
              <a:rPr lang="en-CA" altLang="en-US" sz="2400" i="1">
                <a:solidFill>
                  <a:schemeClr val="accent1"/>
                </a:solidFill>
                <a:sym typeface="Symbol" pitchFamily="18" charset="2"/>
              </a:rPr>
              <a:t>) + c</a:t>
            </a:r>
            <a:r>
              <a:rPr lang="en-CA" altLang="en-US" sz="2400" i="1" baseline="-25000">
                <a:solidFill>
                  <a:schemeClr val="accent1"/>
                </a:solidFill>
                <a:sym typeface="Symbol" pitchFamily="18" charset="2"/>
              </a:rPr>
              <a:t>2</a:t>
            </a:r>
            <a:r>
              <a:rPr lang="en-CA" altLang="en-US" sz="2400" i="1">
                <a:solidFill>
                  <a:schemeClr val="accent1"/>
                </a:solidFill>
                <a:cs typeface="Times New Roman" pitchFamily="18" charset="0"/>
                <a:sym typeface="Symbol" pitchFamily="18" charset="2"/>
              </a:rPr>
              <a:t>∙</a:t>
            </a:r>
            <a:r>
              <a:rPr lang="en-CA" altLang="en-US" sz="2400" i="1">
                <a:solidFill>
                  <a:schemeClr val="accent1"/>
                </a:solidFill>
                <a:sym typeface="Symbol" pitchFamily="18" charset="2"/>
              </a:rPr>
              <a:t>FT(y</a:t>
            </a:r>
            <a:r>
              <a:rPr lang="en-CA" altLang="en-US" sz="2400" i="1" baseline="-25000">
                <a:solidFill>
                  <a:schemeClr val="accent1"/>
                </a:solidFill>
                <a:sym typeface="Symbol" pitchFamily="18" charset="2"/>
              </a:rPr>
              <a:t>2</a:t>
            </a:r>
            <a:r>
              <a:rPr lang="en-CA" altLang="en-US" sz="2400" i="1">
                <a:solidFill>
                  <a:schemeClr val="accent1"/>
                </a:solidFill>
                <a:sym typeface="Symbol" pitchFamily="18" charset="2"/>
              </a:rPr>
              <a:t>) </a:t>
            </a:r>
            <a:endParaRPr lang="en-US" altLang="en-US" sz="2400" i="1">
              <a:solidFill>
                <a:schemeClr val="accent1"/>
              </a:solidFill>
              <a:sym typeface="Symbol" pitchFamily="18" charset="2"/>
            </a:endParaRPr>
          </a:p>
        </p:txBody>
      </p:sp>
      <p:pic>
        <p:nvPicPr>
          <p:cNvPr id="38918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09800" y="1220788"/>
            <a:ext cx="5029200" cy="46466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343" name="Text Box 215"/>
          <p:cNvSpPr txBox="1">
            <a:spLocks noChangeArrowheads="1"/>
          </p:cNvSpPr>
          <p:nvPr/>
        </p:nvSpPr>
        <p:spPr bwMode="auto">
          <a:xfrm>
            <a:off x="7543800" y="17463"/>
            <a:ext cx="1185863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000">
                <a:solidFill>
                  <a:schemeClr val="tx2"/>
                </a:solidFill>
              </a:rPr>
              <a:t>Linearity </a:t>
            </a:r>
          </a:p>
          <a:p>
            <a:pPr eaLnBrk="1" hangingPunct="1"/>
            <a:r>
              <a:rPr lang="en-US" altLang="en-US" sz="2000">
                <a:solidFill>
                  <a:schemeClr val="tx2"/>
                </a:solidFill>
              </a:rPr>
              <a:t>of FT</a:t>
            </a:r>
            <a:endParaRPr lang="en-US" altLang="en-US" sz="2000">
              <a:sym typeface="Symbol" pitchFamily="18" charset="2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9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89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89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5" grpId="0"/>
    </p:bldLst>
  </p:timing>
</p:sld>
</file>

<file path=ppt/slides/slide1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4146" name="Rectangle 2"/>
          <p:cNvSpPr>
            <a:spLocks noChangeArrowheads="1"/>
          </p:cNvSpPr>
          <p:nvPr/>
        </p:nvSpPr>
        <p:spPr bwMode="auto">
          <a:xfrm>
            <a:off x="381000" y="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4400">
                <a:solidFill>
                  <a:schemeClr val="tx2"/>
                </a:solidFill>
              </a:rPr>
              <a:t>Fast Fourier Transformation</a:t>
            </a:r>
          </a:p>
        </p:txBody>
      </p:sp>
      <p:sp>
        <p:nvSpPr>
          <p:cNvPr id="134147" name="Text Box 215"/>
          <p:cNvSpPr txBox="1">
            <a:spLocks noChangeArrowheads="1"/>
          </p:cNvSpPr>
          <p:nvPr/>
        </p:nvSpPr>
        <p:spPr bwMode="auto">
          <a:xfrm>
            <a:off x="665163" y="749300"/>
            <a:ext cx="3070225" cy="1373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>
              <a:buFontTx/>
              <a:buChar char="•"/>
            </a:pPr>
            <a:r>
              <a:rPr lang="en-US" altLang="en-US"/>
              <a:t>My input: </a:t>
            </a:r>
          </a:p>
          <a:p>
            <a:pPr lvl="1" algn="l" eaLnBrk="1" hangingPunct="1">
              <a:buFontTx/>
              <a:buChar char="•"/>
            </a:pP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(a</a:t>
            </a:r>
            <a:r>
              <a:rPr lang="en-US" altLang="en-US" i="1" baseline="-25000">
                <a:solidFill>
                  <a:schemeClr val="accent1"/>
                </a:solidFill>
              </a:rPr>
              <a:t>0</a:t>
            </a:r>
            <a:r>
              <a:rPr lang="en-US" altLang="en-US" i="1">
                <a:solidFill>
                  <a:schemeClr val="accent1"/>
                </a:solidFill>
              </a:rPr>
              <a:t>,a</a:t>
            </a:r>
            <a:r>
              <a:rPr lang="en-US" altLang="en-US" i="1" baseline="-25000">
                <a:solidFill>
                  <a:schemeClr val="accent1"/>
                </a:solidFill>
              </a:rPr>
              <a:t>1</a:t>
            </a:r>
            <a:r>
              <a:rPr lang="en-US" altLang="en-US" i="1">
                <a:solidFill>
                  <a:schemeClr val="accent1"/>
                </a:solidFill>
              </a:rPr>
              <a:t>,a</a:t>
            </a:r>
            <a:r>
              <a:rPr lang="en-US" altLang="en-US" i="1" baseline="-25000">
                <a:solidFill>
                  <a:schemeClr val="accent1"/>
                </a:solidFill>
              </a:rPr>
              <a:t>2</a:t>
            </a:r>
            <a:r>
              <a:rPr lang="en-US" altLang="en-US" i="1">
                <a:solidFill>
                  <a:schemeClr val="accent1"/>
                </a:solidFill>
              </a:rPr>
              <a:t>,…,a</a:t>
            </a:r>
            <a:r>
              <a:rPr lang="en-US" altLang="en-US" i="1" baseline="-25000">
                <a:solidFill>
                  <a:schemeClr val="accent1"/>
                </a:solidFill>
              </a:rPr>
              <a:t>n-1</a:t>
            </a:r>
            <a:r>
              <a:rPr lang="en-US" altLang="en-US" i="1">
                <a:solidFill>
                  <a:schemeClr val="accent1"/>
                </a:solidFill>
              </a:rPr>
              <a:t>)</a:t>
            </a:r>
          </a:p>
          <a:p>
            <a:pPr lvl="1" algn="l" eaLnBrk="1" hangingPunct="1">
              <a:buFontTx/>
              <a:buChar char="•"/>
            </a:pP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(x</a:t>
            </a:r>
            <a:r>
              <a:rPr lang="en-US" altLang="en-US" i="1" baseline="-25000">
                <a:solidFill>
                  <a:schemeClr val="accent1"/>
                </a:solidFill>
              </a:rPr>
              <a:t>0</a:t>
            </a:r>
            <a:r>
              <a:rPr lang="en-US" altLang="en-US" i="1">
                <a:solidFill>
                  <a:schemeClr val="accent1"/>
                </a:solidFill>
              </a:rPr>
              <a:t>,x</a:t>
            </a:r>
            <a:r>
              <a:rPr lang="en-US" altLang="en-US" i="1" baseline="-25000">
                <a:solidFill>
                  <a:schemeClr val="accent1"/>
                </a:solidFill>
              </a:rPr>
              <a:t>1</a:t>
            </a:r>
            <a:r>
              <a:rPr lang="en-US" altLang="en-US" i="1">
                <a:solidFill>
                  <a:schemeClr val="accent1"/>
                </a:solidFill>
              </a:rPr>
              <a:t>,x</a:t>
            </a:r>
            <a:r>
              <a:rPr lang="en-US" altLang="en-US" i="1" baseline="-25000">
                <a:solidFill>
                  <a:schemeClr val="accent1"/>
                </a:solidFill>
              </a:rPr>
              <a:t>2</a:t>
            </a:r>
            <a:r>
              <a:rPr lang="en-US" altLang="en-US" i="1">
                <a:solidFill>
                  <a:schemeClr val="accent1"/>
                </a:solidFill>
              </a:rPr>
              <a:t>,…,x</a:t>
            </a:r>
            <a:r>
              <a:rPr lang="en-US" altLang="en-US" i="1" baseline="-25000">
                <a:solidFill>
                  <a:schemeClr val="accent1"/>
                </a:solidFill>
              </a:rPr>
              <a:t>n-1</a:t>
            </a:r>
            <a:r>
              <a:rPr lang="en-US" altLang="en-US" i="1">
                <a:solidFill>
                  <a:schemeClr val="accent1"/>
                </a:solidFill>
              </a:rPr>
              <a:t>)</a:t>
            </a:r>
          </a:p>
        </p:txBody>
      </p:sp>
      <p:sp>
        <p:nvSpPr>
          <p:cNvPr id="134148" name="Text Box 215"/>
          <p:cNvSpPr txBox="1">
            <a:spLocks noChangeArrowheads="1"/>
          </p:cNvSpPr>
          <p:nvPr/>
        </p:nvSpPr>
        <p:spPr bwMode="auto">
          <a:xfrm>
            <a:off x="4479925" y="773113"/>
            <a:ext cx="2987675" cy="1373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>
              <a:buFontTx/>
              <a:buChar char="•"/>
            </a:pPr>
            <a:r>
              <a:rPr lang="en-US" altLang="en-US"/>
              <a:t>My output: </a:t>
            </a:r>
          </a:p>
          <a:p>
            <a:pPr lvl="1" algn="l" eaLnBrk="1" hangingPunct="1">
              <a:buFontTx/>
              <a:buChar char="•"/>
            </a:pP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(y</a:t>
            </a:r>
            <a:r>
              <a:rPr lang="en-US" altLang="en-US" i="1" baseline="-25000">
                <a:solidFill>
                  <a:schemeClr val="accent1"/>
                </a:solidFill>
              </a:rPr>
              <a:t>0</a:t>
            </a:r>
            <a:r>
              <a:rPr lang="en-US" altLang="en-US" i="1">
                <a:solidFill>
                  <a:schemeClr val="accent1"/>
                </a:solidFill>
              </a:rPr>
              <a:t>,y</a:t>
            </a:r>
            <a:r>
              <a:rPr lang="en-US" altLang="en-US" i="1" baseline="-25000">
                <a:solidFill>
                  <a:schemeClr val="accent1"/>
                </a:solidFill>
              </a:rPr>
              <a:t>1</a:t>
            </a:r>
            <a:r>
              <a:rPr lang="en-US" altLang="en-US" i="1">
                <a:solidFill>
                  <a:schemeClr val="accent1"/>
                </a:solidFill>
              </a:rPr>
              <a:t>,y</a:t>
            </a:r>
            <a:r>
              <a:rPr lang="en-US" altLang="en-US" i="1" baseline="-25000">
                <a:solidFill>
                  <a:schemeClr val="accent1"/>
                </a:solidFill>
              </a:rPr>
              <a:t>2</a:t>
            </a:r>
            <a:r>
              <a:rPr lang="en-US" altLang="en-US" i="1">
                <a:solidFill>
                  <a:schemeClr val="accent1"/>
                </a:solidFill>
              </a:rPr>
              <a:t>,…,y</a:t>
            </a:r>
            <a:r>
              <a:rPr lang="en-US" altLang="en-US" i="1" baseline="-25000">
                <a:solidFill>
                  <a:schemeClr val="accent1"/>
                </a:solidFill>
              </a:rPr>
              <a:t>n-1</a:t>
            </a:r>
            <a:r>
              <a:rPr lang="en-US" altLang="en-US" i="1">
                <a:solidFill>
                  <a:schemeClr val="accent1"/>
                </a:solidFill>
              </a:rPr>
              <a:t>)</a:t>
            </a:r>
          </a:p>
          <a:p>
            <a:pPr lvl="1" algn="l" eaLnBrk="1" hangingPunct="1">
              <a:buFontTx/>
              <a:buChar char="•"/>
            </a:pP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y</a:t>
            </a:r>
            <a:r>
              <a:rPr lang="en-US" altLang="en-US" i="1" baseline="-25000">
                <a:solidFill>
                  <a:schemeClr val="accent1"/>
                </a:solidFill>
              </a:rPr>
              <a:t>i</a:t>
            </a:r>
            <a:r>
              <a:rPr lang="en-US" altLang="en-US" i="1">
                <a:solidFill>
                  <a:schemeClr val="accent1"/>
                </a:solidFill>
              </a:rPr>
              <a:t> = f(x</a:t>
            </a:r>
            <a:r>
              <a:rPr lang="en-US" altLang="en-US" i="1" baseline="-25000">
                <a:solidFill>
                  <a:schemeClr val="accent1"/>
                </a:solidFill>
              </a:rPr>
              <a:t>i</a:t>
            </a:r>
            <a:r>
              <a:rPr lang="en-US" altLang="en-US" i="1">
                <a:solidFill>
                  <a:schemeClr val="accent1"/>
                </a:solidFill>
              </a:rPr>
              <a:t>)</a:t>
            </a:r>
          </a:p>
        </p:txBody>
      </p:sp>
      <p:sp>
        <p:nvSpPr>
          <p:cNvPr id="269317" name="Text Box 215"/>
          <p:cNvSpPr txBox="1">
            <a:spLocks noChangeArrowheads="1"/>
          </p:cNvSpPr>
          <p:nvPr/>
        </p:nvSpPr>
        <p:spPr bwMode="auto">
          <a:xfrm>
            <a:off x="152400" y="2241550"/>
            <a:ext cx="3816350" cy="1373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>
              <a:buFontTx/>
              <a:buChar char="•"/>
            </a:pPr>
            <a:r>
              <a:rPr lang="en-US" altLang="en-US"/>
              <a:t>1</a:t>
            </a:r>
            <a:r>
              <a:rPr lang="en-US" altLang="en-US" baseline="30000"/>
              <a:t>st</a:t>
            </a:r>
            <a:r>
              <a:rPr lang="en-US" altLang="en-US"/>
              <a:t> friend’s input? </a:t>
            </a:r>
          </a:p>
          <a:p>
            <a:pPr lvl="1" algn="l" eaLnBrk="1" hangingPunct="1">
              <a:buFontTx/>
              <a:buChar char="•"/>
            </a:pP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f</a:t>
            </a:r>
            <a:r>
              <a:rPr lang="en-US" altLang="en-US" i="1" baseline="-25000">
                <a:solidFill>
                  <a:schemeClr val="accent1"/>
                </a:solidFill>
                <a:sym typeface="Symbol" pitchFamily="18" charset="2"/>
              </a:rPr>
              <a:t>even</a:t>
            </a: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: (a</a:t>
            </a:r>
            <a:r>
              <a:rPr lang="en-US" altLang="en-US" i="1" baseline="-25000">
                <a:solidFill>
                  <a:schemeClr val="accent1"/>
                </a:solidFill>
              </a:rPr>
              <a:t>0</a:t>
            </a:r>
            <a:r>
              <a:rPr lang="en-US" altLang="en-US" i="1">
                <a:solidFill>
                  <a:schemeClr val="accent1"/>
                </a:solidFill>
              </a:rPr>
              <a:t>,a</a:t>
            </a:r>
            <a:r>
              <a:rPr lang="en-US" altLang="en-US" i="1" baseline="-25000">
                <a:solidFill>
                  <a:schemeClr val="accent1"/>
                </a:solidFill>
              </a:rPr>
              <a:t>2</a:t>
            </a:r>
            <a:r>
              <a:rPr lang="en-US" altLang="en-US" i="1">
                <a:solidFill>
                  <a:schemeClr val="accent1"/>
                </a:solidFill>
              </a:rPr>
              <a:t>,a</a:t>
            </a:r>
            <a:r>
              <a:rPr lang="en-US" altLang="en-US" i="1" baseline="-25000">
                <a:solidFill>
                  <a:schemeClr val="accent1"/>
                </a:solidFill>
              </a:rPr>
              <a:t>4</a:t>
            </a:r>
            <a:r>
              <a:rPr lang="en-US" altLang="en-US" i="1">
                <a:solidFill>
                  <a:schemeClr val="accent1"/>
                </a:solidFill>
              </a:rPr>
              <a:t>,…,a</a:t>
            </a:r>
            <a:r>
              <a:rPr lang="en-US" altLang="en-US" i="1" baseline="-25000">
                <a:solidFill>
                  <a:schemeClr val="accent1"/>
                </a:solidFill>
              </a:rPr>
              <a:t>n-2</a:t>
            </a:r>
            <a:r>
              <a:rPr lang="en-US" altLang="en-US" i="1">
                <a:solidFill>
                  <a:schemeClr val="accent1"/>
                </a:solidFill>
              </a:rPr>
              <a:t>)</a:t>
            </a:r>
          </a:p>
          <a:p>
            <a:pPr lvl="1" algn="l" eaLnBrk="1" hangingPunct="1">
              <a:buFontTx/>
              <a:buChar char="•"/>
            </a:pP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(x</a:t>
            </a:r>
            <a:r>
              <a:rPr lang="en-US" altLang="en-US" i="1" baseline="-25000">
                <a:solidFill>
                  <a:schemeClr val="accent1"/>
                </a:solidFill>
              </a:rPr>
              <a:t>0</a:t>
            </a:r>
            <a:r>
              <a:rPr lang="en-US" altLang="en-US" i="1" baseline="30000">
                <a:solidFill>
                  <a:schemeClr val="accent1"/>
                </a:solidFill>
              </a:rPr>
              <a:t>2</a:t>
            </a:r>
            <a:r>
              <a:rPr lang="en-US" altLang="en-US" i="1">
                <a:solidFill>
                  <a:schemeClr val="accent1"/>
                </a:solidFill>
              </a:rPr>
              <a:t>,x</a:t>
            </a:r>
            <a:r>
              <a:rPr lang="en-US" altLang="en-US" i="1" baseline="-25000">
                <a:solidFill>
                  <a:schemeClr val="accent1"/>
                </a:solidFill>
              </a:rPr>
              <a:t>1</a:t>
            </a:r>
            <a:r>
              <a:rPr lang="en-US" altLang="en-US" i="1" baseline="30000">
                <a:solidFill>
                  <a:schemeClr val="accent1"/>
                </a:solidFill>
              </a:rPr>
              <a:t>2</a:t>
            </a:r>
            <a:r>
              <a:rPr lang="en-US" altLang="en-US" i="1">
                <a:solidFill>
                  <a:schemeClr val="accent1"/>
                </a:solidFill>
              </a:rPr>
              <a:t>,x</a:t>
            </a:r>
            <a:r>
              <a:rPr lang="en-US" altLang="en-US" i="1" baseline="-25000">
                <a:solidFill>
                  <a:schemeClr val="accent1"/>
                </a:solidFill>
              </a:rPr>
              <a:t>2</a:t>
            </a:r>
            <a:r>
              <a:rPr lang="en-US" altLang="en-US" i="1" baseline="30000">
                <a:solidFill>
                  <a:schemeClr val="accent1"/>
                </a:solidFill>
              </a:rPr>
              <a:t>2</a:t>
            </a:r>
            <a:r>
              <a:rPr lang="en-US" altLang="en-US" i="1">
                <a:solidFill>
                  <a:schemeClr val="accent1"/>
                </a:solidFill>
              </a:rPr>
              <a:t>,…,x</a:t>
            </a:r>
            <a:r>
              <a:rPr lang="en-US" altLang="en-US" i="1" baseline="-25000">
                <a:solidFill>
                  <a:schemeClr val="accent1"/>
                </a:solidFill>
              </a:rPr>
              <a:t>n/2-1</a:t>
            </a:r>
            <a:r>
              <a:rPr lang="en-US" altLang="en-US" i="1" baseline="30000">
                <a:solidFill>
                  <a:schemeClr val="accent1"/>
                </a:solidFill>
              </a:rPr>
              <a:t>2</a:t>
            </a:r>
            <a:r>
              <a:rPr lang="en-US" altLang="en-US" i="1">
                <a:solidFill>
                  <a:schemeClr val="accent1"/>
                </a:solidFill>
              </a:rPr>
              <a:t>)</a:t>
            </a:r>
          </a:p>
        </p:txBody>
      </p:sp>
      <p:sp>
        <p:nvSpPr>
          <p:cNvPr id="269318" name="Text Box 215"/>
          <p:cNvSpPr txBox="1">
            <a:spLocks noChangeArrowheads="1"/>
          </p:cNvSpPr>
          <p:nvPr/>
        </p:nvSpPr>
        <p:spPr bwMode="auto">
          <a:xfrm>
            <a:off x="4516438" y="2209800"/>
            <a:ext cx="3738562" cy="1373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>
              <a:buFontTx/>
              <a:buChar char="•"/>
            </a:pPr>
            <a:r>
              <a:rPr lang="en-US" altLang="en-US"/>
              <a:t>2</a:t>
            </a:r>
            <a:r>
              <a:rPr lang="en-US" altLang="en-US" baseline="30000"/>
              <a:t>nd</a:t>
            </a:r>
            <a:r>
              <a:rPr lang="en-US" altLang="en-US"/>
              <a:t> friend’s input? </a:t>
            </a:r>
          </a:p>
          <a:p>
            <a:pPr lvl="1" algn="l" eaLnBrk="1" hangingPunct="1">
              <a:buFontTx/>
              <a:buChar char="•"/>
            </a:pP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f</a:t>
            </a:r>
            <a:r>
              <a:rPr lang="en-US" altLang="en-US" i="1" baseline="-25000">
                <a:solidFill>
                  <a:schemeClr val="accent1"/>
                </a:solidFill>
                <a:sym typeface="Symbol" pitchFamily="18" charset="2"/>
              </a:rPr>
              <a:t>odd</a:t>
            </a: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: (a</a:t>
            </a:r>
            <a:r>
              <a:rPr lang="en-US" altLang="en-US" i="1" baseline="-25000">
                <a:solidFill>
                  <a:schemeClr val="accent1"/>
                </a:solidFill>
              </a:rPr>
              <a:t>1</a:t>
            </a:r>
            <a:r>
              <a:rPr lang="en-US" altLang="en-US" i="1">
                <a:solidFill>
                  <a:schemeClr val="accent1"/>
                </a:solidFill>
              </a:rPr>
              <a:t>,a</a:t>
            </a:r>
            <a:r>
              <a:rPr lang="en-US" altLang="en-US" i="1" baseline="-25000">
                <a:solidFill>
                  <a:schemeClr val="accent1"/>
                </a:solidFill>
              </a:rPr>
              <a:t>3</a:t>
            </a:r>
            <a:r>
              <a:rPr lang="en-US" altLang="en-US" i="1">
                <a:solidFill>
                  <a:schemeClr val="accent1"/>
                </a:solidFill>
              </a:rPr>
              <a:t>,a</a:t>
            </a:r>
            <a:r>
              <a:rPr lang="en-US" altLang="en-US" i="1" baseline="-25000">
                <a:solidFill>
                  <a:schemeClr val="accent1"/>
                </a:solidFill>
              </a:rPr>
              <a:t>5</a:t>
            </a:r>
            <a:r>
              <a:rPr lang="en-US" altLang="en-US" i="1">
                <a:solidFill>
                  <a:schemeClr val="accent1"/>
                </a:solidFill>
              </a:rPr>
              <a:t>,…,a</a:t>
            </a:r>
            <a:r>
              <a:rPr lang="en-US" altLang="en-US" i="1" baseline="-25000">
                <a:solidFill>
                  <a:schemeClr val="accent1"/>
                </a:solidFill>
              </a:rPr>
              <a:t>n-1</a:t>
            </a:r>
            <a:r>
              <a:rPr lang="en-US" altLang="en-US" i="1">
                <a:solidFill>
                  <a:schemeClr val="accent1"/>
                </a:solidFill>
              </a:rPr>
              <a:t>)</a:t>
            </a:r>
          </a:p>
          <a:p>
            <a:pPr lvl="1" algn="l" eaLnBrk="1" hangingPunct="1">
              <a:buFontTx/>
              <a:buChar char="•"/>
            </a:pP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(x</a:t>
            </a:r>
            <a:r>
              <a:rPr lang="en-US" altLang="en-US" i="1" baseline="-25000">
                <a:solidFill>
                  <a:schemeClr val="accent1"/>
                </a:solidFill>
              </a:rPr>
              <a:t>0</a:t>
            </a:r>
            <a:r>
              <a:rPr lang="en-US" altLang="en-US" i="1" baseline="30000">
                <a:solidFill>
                  <a:schemeClr val="accent1"/>
                </a:solidFill>
              </a:rPr>
              <a:t>2</a:t>
            </a:r>
            <a:r>
              <a:rPr lang="en-US" altLang="en-US" i="1">
                <a:solidFill>
                  <a:schemeClr val="accent1"/>
                </a:solidFill>
              </a:rPr>
              <a:t>,x</a:t>
            </a:r>
            <a:r>
              <a:rPr lang="en-US" altLang="en-US" i="1" baseline="-25000">
                <a:solidFill>
                  <a:schemeClr val="accent1"/>
                </a:solidFill>
              </a:rPr>
              <a:t>1</a:t>
            </a:r>
            <a:r>
              <a:rPr lang="en-US" altLang="en-US" i="1" baseline="30000">
                <a:solidFill>
                  <a:schemeClr val="accent1"/>
                </a:solidFill>
              </a:rPr>
              <a:t>2</a:t>
            </a:r>
            <a:r>
              <a:rPr lang="en-US" altLang="en-US" i="1">
                <a:solidFill>
                  <a:schemeClr val="accent1"/>
                </a:solidFill>
              </a:rPr>
              <a:t>,x</a:t>
            </a:r>
            <a:r>
              <a:rPr lang="en-US" altLang="en-US" i="1" baseline="-25000">
                <a:solidFill>
                  <a:schemeClr val="accent1"/>
                </a:solidFill>
              </a:rPr>
              <a:t>2</a:t>
            </a:r>
            <a:r>
              <a:rPr lang="en-US" altLang="en-US" i="1" baseline="30000">
                <a:solidFill>
                  <a:schemeClr val="accent1"/>
                </a:solidFill>
              </a:rPr>
              <a:t>2</a:t>
            </a:r>
            <a:r>
              <a:rPr lang="en-US" altLang="en-US" i="1">
                <a:solidFill>
                  <a:schemeClr val="accent1"/>
                </a:solidFill>
              </a:rPr>
              <a:t>,…,x</a:t>
            </a:r>
            <a:r>
              <a:rPr lang="en-US" altLang="en-US" i="1" baseline="-25000">
                <a:solidFill>
                  <a:schemeClr val="accent1"/>
                </a:solidFill>
              </a:rPr>
              <a:t>n/2-1</a:t>
            </a:r>
            <a:r>
              <a:rPr lang="en-US" altLang="en-US" i="1" baseline="30000">
                <a:solidFill>
                  <a:schemeClr val="accent1"/>
                </a:solidFill>
              </a:rPr>
              <a:t>2</a:t>
            </a:r>
            <a:r>
              <a:rPr lang="en-US" altLang="en-US" i="1">
                <a:solidFill>
                  <a:schemeClr val="accent1"/>
                </a:solidFill>
              </a:rPr>
              <a:t>)</a:t>
            </a:r>
          </a:p>
        </p:txBody>
      </p:sp>
      <p:sp>
        <p:nvSpPr>
          <p:cNvPr id="269321" name="Text Box 215"/>
          <p:cNvSpPr txBox="1">
            <a:spLocks noChangeArrowheads="1"/>
          </p:cNvSpPr>
          <p:nvPr/>
        </p:nvSpPr>
        <p:spPr bwMode="auto">
          <a:xfrm>
            <a:off x="3290888" y="5410200"/>
            <a:ext cx="4938712" cy="1373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>
              <a:buFontTx/>
              <a:buChar char="•"/>
            </a:pPr>
            <a:r>
              <a:rPr lang="en-US" altLang="en-US">
                <a:sym typeface="Symbol" pitchFamily="18" charset="2"/>
              </a:rPr>
              <a:t> </a:t>
            </a:r>
            <a:r>
              <a:rPr lang="en-US" altLang="en-US"/>
              <a:t>My output: </a:t>
            </a:r>
          </a:p>
          <a:p>
            <a:pPr lvl="1" algn="l" eaLnBrk="1" hangingPunct="1">
              <a:buFontTx/>
              <a:buChar char="•"/>
            </a:pP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i</a:t>
            </a:r>
            <a:r>
              <a:rPr lang="en-US" altLang="en-US">
                <a:sym typeface="Symbol" pitchFamily="18" charset="2"/>
              </a:rPr>
              <a:t> </a:t>
            </a: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f(x</a:t>
            </a:r>
            <a:r>
              <a:rPr lang="en-US" altLang="en-US" i="1" baseline="-25000">
                <a:solidFill>
                  <a:schemeClr val="accent1"/>
                </a:solidFill>
                <a:sym typeface="Symbol" pitchFamily="18" charset="2"/>
              </a:rPr>
              <a:t>i</a:t>
            </a: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) = y</a:t>
            </a:r>
            <a:r>
              <a:rPr lang="en-US" altLang="en-US" i="1" baseline="-25000">
                <a:solidFill>
                  <a:schemeClr val="accent1"/>
                </a:solidFill>
                <a:sym typeface="Symbol" pitchFamily="18" charset="2"/>
              </a:rPr>
              <a:t>&lt;even,i&gt;</a:t>
            </a: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 + x</a:t>
            </a:r>
            <a:r>
              <a:rPr lang="en-US" altLang="en-US" i="1" baseline="-25000">
                <a:solidFill>
                  <a:schemeClr val="accent1"/>
                </a:solidFill>
                <a:sym typeface="Symbol" pitchFamily="18" charset="2"/>
              </a:rPr>
              <a:t>i</a:t>
            </a: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 y</a:t>
            </a:r>
            <a:r>
              <a:rPr lang="en-US" altLang="en-US" i="1" baseline="-25000">
                <a:solidFill>
                  <a:schemeClr val="accent1"/>
                </a:solidFill>
                <a:sym typeface="Symbol" pitchFamily="18" charset="2"/>
              </a:rPr>
              <a:t>&lt;odd,i&gt;</a:t>
            </a:r>
          </a:p>
          <a:p>
            <a:pPr algn="l" eaLnBrk="1" hangingPunct="1">
              <a:buFontTx/>
              <a:buChar char="•"/>
            </a:pPr>
            <a:r>
              <a:rPr lang="en-US" altLang="en-US">
                <a:sym typeface="Symbol" pitchFamily="18" charset="2"/>
              </a:rPr>
              <a:t>T(</a:t>
            </a:r>
            <a:r>
              <a:rPr lang="en-US" altLang="en-US" i="1">
                <a:sym typeface="Symbol" pitchFamily="18" charset="2"/>
              </a:rPr>
              <a:t>n</a:t>
            </a:r>
            <a:r>
              <a:rPr lang="en-US" altLang="en-US">
                <a:sym typeface="Symbol" pitchFamily="18" charset="2"/>
              </a:rPr>
              <a:t>) = 4 T(</a:t>
            </a:r>
            <a:r>
              <a:rPr lang="en-US" altLang="en-US" i="1">
                <a:sym typeface="Symbol" pitchFamily="18" charset="2"/>
              </a:rPr>
              <a:t>n</a:t>
            </a:r>
            <a:r>
              <a:rPr lang="en-US" altLang="en-US">
                <a:sym typeface="Symbol" pitchFamily="18" charset="2"/>
              </a:rPr>
              <a:t>/2) + </a:t>
            </a:r>
            <a:r>
              <a:rPr lang="en-US" altLang="en-US" i="1">
                <a:sym typeface="Symbol" pitchFamily="18" charset="2"/>
              </a:rPr>
              <a:t>O</a:t>
            </a:r>
            <a:r>
              <a:rPr lang="en-US" altLang="en-US">
                <a:sym typeface="Symbol" pitchFamily="18" charset="2"/>
              </a:rPr>
              <a:t>(</a:t>
            </a:r>
            <a:r>
              <a:rPr lang="en-US" altLang="en-US" i="1">
                <a:sym typeface="Symbol" pitchFamily="18" charset="2"/>
              </a:rPr>
              <a:t>n</a:t>
            </a:r>
            <a:r>
              <a:rPr lang="en-US" altLang="en-US">
                <a:sym typeface="Symbol" pitchFamily="18" charset="2"/>
              </a:rPr>
              <a:t>)</a:t>
            </a:r>
            <a:endParaRPr lang="en-US" altLang="en-US"/>
          </a:p>
        </p:txBody>
      </p:sp>
      <p:grpSp>
        <p:nvGrpSpPr>
          <p:cNvPr id="2" name="Group 10"/>
          <p:cNvGrpSpPr>
            <a:grpSpLocks/>
          </p:cNvGrpSpPr>
          <p:nvPr/>
        </p:nvGrpSpPr>
        <p:grpSpPr bwMode="auto">
          <a:xfrm>
            <a:off x="0" y="5181600"/>
            <a:ext cx="2438400" cy="1676400"/>
            <a:chOff x="0" y="3264"/>
            <a:chExt cx="1536" cy="1056"/>
          </a:xfrm>
        </p:grpSpPr>
        <p:grpSp>
          <p:nvGrpSpPr>
            <p:cNvPr id="134157" name="Group 41"/>
            <p:cNvGrpSpPr>
              <a:grpSpLocks/>
            </p:cNvGrpSpPr>
            <p:nvPr/>
          </p:nvGrpSpPr>
          <p:grpSpPr bwMode="auto">
            <a:xfrm flipH="1">
              <a:off x="240" y="3264"/>
              <a:ext cx="240" cy="626"/>
              <a:chOff x="2308" y="1513"/>
              <a:chExt cx="1162" cy="2570"/>
            </a:xfrm>
          </p:grpSpPr>
          <p:grpSp>
            <p:nvGrpSpPr>
              <p:cNvPr id="134159" name="Group 42"/>
              <p:cNvGrpSpPr>
                <a:grpSpLocks/>
              </p:cNvGrpSpPr>
              <p:nvPr/>
            </p:nvGrpSpPr>
            <p:grpSpPr bwMode="auto">
              <a:xfrm>
                <a:off x="2308" y="1740"/>
                <a:ext cx="957" cy="2343"/>
                <a:chOff x="2308" y="1740"/>
                <a:chExt cx="957" cy="2343"/>
              </a:xfrm>
            </p:grpSpPr>
            <p:sp>
              <p:nvSpPr>
                <p:cNvPr id="134167" name="Freeform 43"/>
                <p:cNvSpPr>
                  <a:spLocks/>
                </p:cNvSpPr>
                <p:nvPr/>
              </p:nvSpPr>
              <p:spPr bwMode="auto">
                <a:xfrm>
                  <a:off x="2673" y="1740"/>
                  <a:ext cx="432" cy="485"/>
                </a:xfrm>
                <a:custGeom>
                  <a:avLst/>
                  <a:gdLst>
                    <a:gd name="T0" fmla="*/ 123 w 432"/>
                    <a:gd name="T1" fmla="*/ 206 h 485"/>
                    <a:gd name="T2" fmla="*/ 159 w 432"/>
                    <a:gd name="T3" fmla="*/ 53 h 485"/>
                    <a:gd name="T4" fmla="*/ 248 w 432"/>
                    <a:gd name="T5" fmla="*/ 0 h 485"/>
                    <a:gd name="T6" fmla="*/ 335 w 432"/>
                    <a:gd name="T7" fmla="*/ 0 h 485"/>
                    <a:gd name="T8" fmla="*/ 388 w 432"/>
                    <a:gd name="T9" fmla="*/ 53 h 485"/>
                    <a:gd name="T10" fmla="*/ 432 w 432"/>
                    <a:gd name="T11" fmla="*/ 215 h 485"/>
                    <a:gd name="T12" fmla="*/ 415 w 432"/>
                    <a:gd name="T13" fmla="*/ 349 h 485"/>
                    <a:gd name="T14" fmla="*/ 379 w 432"/>
                    <a:gd name="T15" fmla="*/ 458 h 485"/>
                    <a:gd name="T16" fmla="*/ 309 w 432"/>
                    <a:gd name="T17" fmla="*/ 485 h 485"/>
                    <a:gd name="T18" fmla="*/ 221 w 432"/>
                    <a:gd name="T19" fmla="*/ 475 h 485"/>
                    <a:gd name="T20" fmla="*/ 132 w 432"/>
                    <a:gd name="T21" fmla="*/ 368 h 485"/>
                    <a:gd name="T22" fmla="*/ 123 w 432"/>
                    <a:gd name="T23" fmla="*/ 288 h 485"/>
                    <a:gd name="T24" fmla="*/ 0 w 432"/>
                    <a:gd name="T25" fmla="*/ 242 h 485"/>
                    <a:gd name="T26" fmla="*/ 0 w 432"/>
                    <a:gd name="T27" fmla="*/ 189 h 485"/>
                    <a:gd name="T28" fmla="*/ 123 w 432"/>
                    <a:gd name="T29" fmla="*/ 206 h 485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432"/>
                    <a:gd name="T46" fmla="*/ 0 h 485"/>
                    <a:gd name="T47" fmla="*/ 432 w 432"/>
                    <a:gd name="T48" fmla="*/ 485 h 485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432" h="485">
                      <a:moveTo>
                        <a:pt x="123" y="206"/>
                      </a:moveTo>
                      <a:lnTo>
                        <a:pt x="159" y="53"/>
                      </a:lnTo>
                      <a:lnTo>
                        <a:pt x="248" y="0"/>
                      </a:lnTo>
                      <a:lnTo>
                        <a:pt x="335" y="0"/>
                      </a:lnTo>
                      <a:lnTo>
                        <a:pt x="388" y="53"/>
                      </a:lnTo>
                      <a:lnTo>
                        <a:pt x="432" y="215"/>
                      </a:lnTo>
                      <a:lnTo>
                        <a:pt x="415" y="349"/>
                      </a:lnTo>
                      <a:lnTo>
                        <a:pt x="379" y="458"/>
                      </a:lnTo>
                      <a:lnTo>
                        <a:pt x="309" y="485"/>
                      </a:lnTo>
                      <a:lnTo>
                        <a:pt x="221" y="475"/>
                      </a:lnTo>
                      <a:lnTo>
                        <a:pt x="132" y="368"/>
                      </a:lnTo>
                      <a:lnTo>
                        <a:pt x="123" y="288"/>
                      </a:lnTo>
                      <a:lnTo>
                        <a:pt x="0" y="242"/>
                      </a:lnTo>
                      <a:lnTo>
                        <a:pt x="0" y="189"/>
                      </a:lnTo>
                      <a:lnTo>
                        <a:pt x="123" y="206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4168" name="Freeform 44"/>
                <p:cNvSpPr>
                  <a:spLocks/>
                </p:cNvSpPr>
                <p:nvPr/>
              </p:nvSpPr>
              <p:spPr bwMode="auto">
                <a:xfrm>
                  <a:off x="2573" y="2253"/>
                  <a:ext cx="500" cy="828"/>
                </a:xfrm>
                <a:custGeom>
                  <a:avLst/>
                  <a:gdLst>
                    <a:gd name="T0" fmla="*/ 41 w 500"/>
                    <a:gd name="T1" fmla="*/ 173 h 828"/>
                    <a:gd name="T2" fmla="*/ 163 w 500"/>
                    <a:gd name="T3" fmla="*/ 35 h 828"/>
                    <a:gd name="T4" fmla="*/ 232 w 500"/>
                    <a:gd name="T5" fmla="*/ 0 h 828"/>
                    <a:gd name="T6" fmla="*/ 366 w 500"/>
                    <a:gd name="T7" fmla="*/ 5 h 828"/>
                    <a:gd name="T8" fmla="*/ 488 w 500"/>
                    <a:gd name="T9" fmla="*/ 57 h 828"/>
                    <a:gd name="T10" fmla="*/ 500 w 500"/>
                    <a:gd name="T11" fmla="*/ 126 h 828"/>
                    <a:gd name="T12" fmla="*/ 483 w 500"/>
                    <a:gd name="T13" fmla="*/ 207 h 828"/>
                    <a:gd name="T14" fmla="*/ 396 w 500"/>
                    <a:gd name="T15" fmla="*/ 281 h 828"/>
                    <a:gd name="T16" fmla="*/ 349 w 500"/>
                    <a:gd name="T17" fmla="*/ 414 h 828"/>
                    <a:gd name="T18" fmla="*/ 349 w 500"/>
                    <a:gd name="T19" fmla="*/ 552 h 828"/>
                    <a:gd name="T20" fmla="*/ 384 w 500"/>
                    <a:gd name="T21" fmla="*/ 637 h 828"/>
                    <a:gd name="T22" fmla="*/ 448 w 500"/>
                    <a:gd name="T23" fmla="*/ 695 h 828"/>
                    <a:gd name="T24" fmla="*/ 448 w 500"/>
                    <a:gd name="T25" fmla="*/ 765 h 828"/>
                    <a:gd name="T26" fmla="*/ 419 w 500"/>
                    <a:gd name="T27" fmla="*/ 800 h 828"/>
                    <a:gd name="T28" fmla="*/ 384 w 500"/>
                    <a:gd name="T29" fmla="*/ 816 h 828"/>
                    <a:gd name="T30" fmla="*/ 268 w 500"/>
                    <a:gd name="T31" fmla="*/ 828 h 828"/>
                    <a:gd name="T32" fmla="*/ 163 w 500"/>
                    <a:gd name="T33" fmla="*/ 747 h 828"/>
                    <a:gd name="T34" fmla="*/ 53 w 500"/>
                    <a:gd name="T35" fmla="*/ 574 h 828"/>
                    <a:gd name="T36" fmla="*/ 0 w 500"/>
                    <a:gd name="T37" fmla="*/ 368 h 828"/>
                    <a:gd name="T38" fmla="*/ 140 w 500"/>
                    <a:gd name="T39" fmla="*/ 436 h 828"/>
                    <a:gd name="T40" fmla="*/ 192 w 500"/>
                    <a:gd name="T41" fmla="*/ 436 h 828"/>
                    <a:gd name="T42" fmla="*/ 227 w 500"/>
                    <a:gd name="T43" fmla="*/ 396 h 828"/>
                    <a:gd name="T44" fmla="*/ 251 w 500"/>
                    <a:gd name="T45" fmla="*/ 316 h 828"/>
                    <a:gd name="T46" fmla="*/ 209 w 500"/>
                    <a:gd name="T47" fmla="*/ 293 h 828"/>
                    <a:gd name="T48" fmla="*/ 53 w 500"/>
                    <a:gd name="T49" fmla="*/ 293 h 828"/>
                    <a:gd name="T50" fmla="*/ 18 w 500"/>
                    <a:gd name="T51" fmla="*/ 293 h 828"/>
                    <a:gd name="T52" fmla="*/ 41 w 500"/>
                    <a:gd name="T53" fmla="*/ 173 h 828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w 500"/>
                    <a:gd name="T82" fmla="*/ 0 h 828"/>
                    <a:gd name="T83" fmla="*/ 500 w 500"/>
                    <a:gd name="T84" fmla="*/ 828 h 828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T81" t="T82" r="T83" b="T84"/>
                  <a:pathLst>
                    <a:path w="500" h="828">
                      <a:moveTo>
                        <a:pt x="41" y="173"/>
                      </a:moveTo>
                      <a:lnTo>
                        <a:pt x="163" y="35"/>
                      </a:lnTo>
                      <a:lnTo>
                        <a:pt x="232" y="0"/>
                      </a:lnTo>
                      <a:lnTo>
                        <a:pt x="366" y="5"/>
                      </a:lnTo>
                      <a:lnTo>
                        <a:pt x="488" y="57"/>
                      </a:lnTo>
                      <a:lnTo>
                        <a:pt x="500" y="126"/>
                      </a:lnTo>
                      <a:lnTo>
                        <a:pt x="483" y="207"/>
                      </a:lnTo>
                      <a:lnTo>
                        <a:pt x="396" y="281"/>
                      </a:lnTo>
                      <a:lnTo>
                        <a:pt x="349" y="414"/>
                      </a:lnTo>
                      <a:lnTo>
                        <a:pt x="349" y="552"/>
                      </a:lnTo>
                      <a:lnTo>
                        <a:pt x="384" y="637"/>
                      </a:lnTo>
                      <a:lnTo>
                        <a:pt x="448" y="695"/>
                      </a:lnTo>
                      <a:lnTo>
                        <a:pt x="448" y="765"/>
                      </a:lnTo>
                      <a:lnTo>
                        <a:pt x="419" y="800"/>
                      </a:lnTo>
                      <a:lnTo>
                        <a:pt x="384" y="816"/>
                      </a:lnTo>
                      <a:lnTo>
                        <a:pt x="268" y="828"/>
                      </a:lnTo>
                      <a:lnTo>
                        <a:pt x="163" y="747"/>
                      </a:lnTo>
                      <a:lnTo>
                        <a:pt x="53" y="574"/>
                      </a:lnTo>
                      <a:lnTo>
                        <a:pt x="0" y="368"/>
                      </a:lnTo>
                      <a:lnTo>
                        <a:pt x="140" y="436"/>
                      </a:lnTo>
                      <a:lnTo>
                        <a:pt x="192" y="436"/>
                      </a:lnTo>
                      <a:lnTo>
                        <a:pt x="227" y="396"/>
                      </a:lnTo>
                      <a:lnTo>
                        <a:pt x="251" y="316"/>
                      </a:lnTo>
                      <a:lnTo>
                        <a:pt x="209" y="293"/>
                      </a:lnTo>
                      <a:lnTo>
                        <a:pt x="53" y="293"/>
                      </a:lnTo>
                      <a:lnTo>
                        <a:pt x="18" y="293"/>
                      </a:lnTo>
                      <a:lnTo>
                        <a:pt x="41" y="173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4169" name="Freeform 45"/>
                <p:cNvSpPr>
                  <a:spLocks/>
                </p:cNvSpPr>
                <p:nvPr/>
              </p:nvSpPr>
              <p:spPr bwMode="auto">
                <a:xfrm>
                  <a:off x="2950" y="2289"/>
                  <a:ext cx="265" cy="895"/>
                </a:xfrm>
                <a:custGeom>
                  <a:avLst/>
                  <a:gdLst>
                    <a:gd name="T0" fmla="*/ 0 w 265"/>
                    <a:gd name="T1" fmla="*/ 75 h 895"/>
                    <a:gd name="T2" fmla="*/ 29 w 265"/>
                    <a:gd name="T3" fmla="*/ 23 h 895"/>
                    <a:gd name="T4" fmla="*/ 83 w 265"/>
                    <a:gd name="T5" fmla="*/ 0 h 895"/>
                    <a:gd name="T6" fmla="*/ 135 w 265"/>
                    <a:gd name="T7" fmla="*/ 5 h 895"/>
                    <a:gd name="T8" fmla="*/ 206 w 265"/>
                    <a:gd name="T9" fmla="*/ 108 h 895"/>
                    <a:gd name="T10" fmla="*/ 265 w 265"/>
                    <a:gd name="T11" fmla="*/ 264 h 895"/>
                    <a:gd name="T12" fmla="*/ 265 w 265"/>
                    <a:gd name="T13" fmla="*/ 384 h 895"/>
                    <a:gd name="T14" fmla="*/ 241 w 265"/>
                    <a:gd name="T15" fmla="*/ 447 h 895"/>
                    <a:gd name="T16" fmla="*/ 118 w 265"/>
                    <a:gd name="T17" fmla="*/ 522 h 895"/>
                    <a:gd name="T18" fmla="*/ 83 w 265"/>
                    <a:gd name="T19" fmla="*/ 573 h 895"/>
                    <a:gd name="T20" fmla="*/ 83 w 265"/>
                    <a:gd name="T21" fmla="*/ 608 h 895"/>
                    <a:gd name="T22" fmla="*/ 123 w 265"/>
                    <a:gd name="T23" fmla="*/ 654 h 895"/>
                    <a:gd name="T24" fmla="*/ 189 w 265"/>
                    <a:gd name="T25" fmla="*/ 723 h 895"/>
                    <a:gd name="T26" fmla="*/ 224 w 265"/>
                    <a:gd name="T27" fmla="*/ 814 h 895"/>
                    <a:gd name="T28" fmla="*/ 212 w 265"/>
                    <a:gd name="T29" fmla="*/ 895 h 895"/>
                    <a:gd name="T30" fmla="*/ 177 w 265"/>
                    <a:gd name="T31" fmla="*/ 877 h 895"/>
                    <a:gd name="T32" fmla="*/ 159 w 265"/>
                    <a:gd name="T33" fmla="*/ 764 h 895"/>
                    <a:gd name="T34" fmla="*/ 101 w 265"/>
                    <a:gd name="T35" fmla="*/ 694 h 895"/>
                    <a:gd name="T36" fmla="*/ 54 w 265"/>
                    <a:gd name="T37" fmla="*/ 676 h 895"/>
                    <a:gd name="T38" fmla="*/ 29 w 265"/>
                    <a:gd name="T39" fmla="*/ 643 h 895"/>
                    <a:gd name="T40" fmla="*/ 29 w 265"/>
                    <a:gd name="T41" fmla="*/ 568 h 895"/>
                    <a:gd name="T42" fmla="*/ 64 w 265"/>
                    <a:gd name="T43" fmla="*/ 505 h 895"/>
                    <a:gd name="T44" fmla="*/ 123 w 265"/>
                    <a:gd name="T45" fmla="*/ 465 h 895"/>
                    <a:gd name="T46" fmla="*/ 212 w 265"/>
                    <a:gd name="T47" fmla="*/ 402 h 895"/>
                    <a:gd name="T48" fmla="*/ 224 w 265"/>
                    <a:gd name="T49" fmla="*/ 327 h 895"/>
                    <a:gd name="T50" fmla="*/ 177 w 265"/>
                    <a:gd name="T51" fmla="*/ 224 h 895"/>
                    <a:gd name="T52" fmla="*/ 101 w 265"/>
                    <a:gd name="T53" fmla="*/ 143 h 895"/>
                    <a:gd name="T54" fmla="*/ 0 w 265"/>
                    <a:gd name="T55" fmla="*/ 75 h 895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w 265"/>
                    <a:gd name="T85" fmla="*/ 0 h 895"/>
                    <a:gd name="T86" fmla="*/ 265 w 265"/>
                    <a:gd name="T87" fmla="*/ 895 h 895"/>
                  </a:gdLst>
                  <a:ahLst/>
                  <a:cxnLst>
                    <a:cxn ang="T56">
                      <a:pos x="T0" y="T1"/>
                    </a:cxn>
                    <a:cxn ang="T57">
                      <a:pos x="T2" y="T3"/>
                    </a:cxn>
                    <a:cxn ang="T58">
                      <a:pos x="T4" y="T5"/>
                    </a:cxn>
                    <a:cxn ang="T59">
                      <a:pos x="T6" y="T7"/>
                    </a:cxn>
                    <a:cxn ang="T60">
                      <a:pos x="T8" y="T9"/>
                    </a:cxn>
                    <a:cxn ang="T61">
                      <a:pos x="T10" y="T11"/>
                    </a:cxn>
                    <a:cxn ang="T62">
                      <a:pos x="T12" y="T13"/>
                    </a:cxn>
                    <a:cxn ang="T63">
                      <a:pos x="T14" y="T15"/>
                    </a:cxn>
                    <a:cxn ang="T64">
                      <a:pos x="T16" y="T17"/>
                    </a:cxn>
                    <a:cxn ang="T65">
                      <a:pos x="T18" y="T19"/>
                    </a:cxn>
                    <a:cxn ang="T66">
                      <a:pos x="T20" y="T21"/>
                    </a:cxn>
                    <a:cxn ang="T67">
                      <a:pos x="T22" y="T23"/>
                    </a:cxn>
                    <a:cxn ang="T68">
                      <a:pos x="T24" y="T25"/>
                    </a:cxn>
                    <a:cxn ang="T69">
                      <a:pos x="T26" y="T27"/>
                    </a:cxn>
                    <a:cxn ang="T70">
                      <a:pos x="T28" y="T29"/>
                    </a:cxn>
                    <a:cxn ang="T71">
                      <a:pos x="T30" y="T31"/>
                    </a:cxn>
                    <a:cxn ang="T72">
                      <a:pos x="T32" y="T33"/>
                    </a:cxn>
                    <a:cxn ang="T73">
                      <a:pos x="T34" y="T35"/>
                    </a:cxn>
                    <a:cxn ang="T74">
                      <a:pos x="T36" y="T37"/>
                    </a:cxn>
                    <a:cxn ang="T75">
                      <a:pos x="T38" y="T39"/>
                    </a:cxn>
                    <a:cxn ang="T76">
                      <a:pos x="T40" y="T41"/>
                    </a:cxn>
                    <a:cxn ang="T77">
                      <a:pos x="T42" y="T43"/>
                    </a:cxn>
                    <a:cxn ang="T78">
                      <a:pos x="T44" y="T45"/>
                    </a:cxn>
                    <a:cxn ang="T79">
                      <a:pos x="T46" y="T47"/>
                    </a:cxn>
                    <a:cxn ang="T80">
                      <a:pos x="T48" y="T49"/>
                    </a:cxn>
                    <a:cxn ang="T81">
                      <a:pos x="T50" y="T51"/>
                    </a:cxn>
                    <a:cxn ang="T82">
                      <a:pos x="T52" y="T53"/>
                    </a:cxn>
                    <a:cxn ang="T83">
                      <a:pos x="T54" y="T55"/>
                    </a:cxn>
                  </a:cxnLst>
                  <a:rect l="T84" t="T85" r="T86" b="T87"/>
                  <a:pathLst>
                    <a:path w="265" h="895">
                      <a:moveTo>
                        <a:pt x="0" y="75"/>
                      </a:moveTo>
                      <a:lnTo>
                        <a:pt x="29" y="23"/>
                      </a:lnTo>
                      <a:lnTo>
                        <a:pt x="83" y="0"/>
                      </a:lnTo>
                      <a:lnTo>
                        <a:pt x="135" y="5"/>
                      </a:lnTo>
                      <a:lnTo>
                        <a:pt x="206" y="108"/>
                      </a:lnTo>
                      <a:lnTo>
                        <a:pt x="265" y="264"/>
                      </a:lnTo>
                      <a:lnTo>
                        <a:pt x="265" y="384"/>
                      </a:lnTo>
                      <a:lnTo>
                        <a:pt x="241" y="447"/>
                      </a:lnTo>
                      <a:lnTo>
                        <a:pt x="118" y="522"/>
                      </a:lnTo>
                      <a:lnTo>
                        <a:pt x="83" y="573"/>
                      </a:lnTo>
                      <a:lnTo>
                        <a:pt x="83" y="608"/>
                      </a:lnTo>
                      <a:lnTo>
                        <a:pt x="123" y="654"/>
                      </a:lnTo>
                      <a:lnTo>
                        <a:pt x="189" y="723"/>
                      </a:lnTo>
                      <a:lnTo>
                        <a:pt x="224" y="814"/>
                      </a:lnTo>
                      <a:lnTo>
                        <a:pt x="212" y="895"/>
                      </a:lnTo>
                      <a:lnTo>
                        <a:pt x="177" y="877"/>
                      </a:lnTo>
                      <a:lnTo>
                        <a:pt x="159" y="764"/>
                      </a:lnTo>
                      <a:lnTo>
                        <a:pt x="101" y="694"/>
                      </a:lnTo>
                      <a:lnTo>
                        <a:pt x="54" y="676"/>
                      </a:lnTo>
                      <a:lnTo>
                        <a:pt x="29" y="643"/>
                      </a:lnTo>
                      <a:lnTo>
                        <a:pt x="29" y="568"/>
                      </a:lnTo>
                      <a:lnTo>
                        <a:pt x="64" y="505"/>
                      </a:lnTo>
                      <a:lnTo>
                        <a:pt x="123" y="465"/>
                      </a:lnTo>
                      <a:lnTo>
                        <a:pt x="212" y="402"/>
                      </a:lnTo>
                      <a:lnTo>
                        <a:pt x="224" y="327"/>
                      </a:lnTo>
                      <a:lnTo>
                        <a:pt x="177" y="224"/>
                      </a:lnTo>
                      <a:lnTo>
                        <a:pt x="101" y="143"/>
                      </a:lnTo>
                      <a:lnTo>
                        <a:pt x="0" y="75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4170" name="Freeform 46"/>
                <p:cNvSpPr>
                  <a:spLocks/>
                </p:cNvSpPr>
                <p:nvPr/>
              </p:nvSpPr>
              <p:spPr bwMode="auto">
                <a:xfrm>
                  <a:off x="2308" y="2238"/>
                  <a:ext cx="520" cy="435"/>
                </a:xfrm>
                <a:custGeom>
                  <a:avLst/>
                  <a:gdLst>
                    <a:gd name="T0" fmla="*/ 398 w 520"/>
                    <a:gd name="T1" fmla="*/ 5 h 435"/>
                    <a:gd name="T2" fmla="*/ 485 w 520"/>
                    <a:gd name="T3" fmla="*/ 0 h 435"/>
                    <a:gd name="T4" fmla="*/ 520 w 520"/>
                    <a:gd name="T5" fmla="*/ 35 h 435"/>
                    <a:gd name="T6" fmla="*/ 497 w 520"/>
                    <a:gd name="T7" fmla="*/ 87 h 435"/>
                    <a:gd name="T8" fmla="*/ 428 w 520"/>
                    <a:gd name="T9" fmla="*/ 110 h 435"/>
                    <a:gd name="T10" fmla="*/ 365 w 520"/>
                    <a:gd name="T11" fmla="*/ 110 h 435"/>
                    <a:gd name="T12" fmla="*/ 272 w 520"/>
                    <a:gd name="T13" fmla="*/ 127 h 435"/>
                    <a:gd name="T14" fmla="*/ 168 w 520"/>
                    <a:gd name="T15" fmla="*/ 145 h 435"/>
                    <a:gd name="T16" fmla="*/ 87 w 520"/>
                    <a:gd name="T17" fmla="*/ 180 h 435"/>
                    <a:gd name="T18" fmla="*/ 63 w 520"/>
                    <a:gd name="T19" fmla="*/ 214 h 435"/>
                    <a:gd name="T20" fmla="*/ 70 w 520"/>
                    <a:gd name="T21" fmla="*/ 249 h 435"/>
                    <a:gd name="T22" fmla="*/ 115 w 520"/>
                    <a:gd name="T23" fmla="*/ 296 h 435"/>
                    <a:gd name="T24" fmla="*/ 202 w 520"/>
                    <a:gd name="T25" fmla="*/ 331 h 435"/>
                    <a:gd name="T26" fmla="*/ 306 w 520"/>
                    <a:gd name="T27" fmla="*/ 331 h 435"/>
                    <a:gd name="T28" fmla="*/ 382 w 520"/>
                    <a:gd name="T29" fmla="*/ 331 h 435"/>
                    <a:gd name="T30" fmla="*/ 468 w 520"/>
                    <a:gd name="T31" fmla="*/ 348 h 435"/>
                    <a:gd name="T32" fmla="*/ 450 w 520"/>
                    <a:gd name="T33" fmla="*/ 435 h 435"/>
                    <a:gd name="T34" fmla="*/ 330 w 520"/>
                    <a:gd name="T35" fmla="*/ 401 h 435"/>
                    <a:gd name="T36" fmla="*/ 290 w 520"/>
                    <a:gd name="T37" fmla="*/ 371 h 435"/>
                    <a:gd name="T38" fmla="*/ 208 w 520"/>
                    <a:gd name="T39" fmla="*/ 371 h 435"/>
                    <a:gd name="T40" fmla="*/ 70 w 520"/>
                    <a:gd name="T41" fmla="*/ 336 h 435"/>
                    <a:gd name="T42" fmla="*/ 12 w 520"/>
                    <a:gd name="T43" fmla="*/ 284 h 435"/>
                    <a:gd name="T44" fmla="*/ 0 w 520"/>
                    <a:gd name="T45" fmla="*/ 214 h 435"/>
                    <a:gd name="T46" fmla="*/ 46 w 520"/>
                    <a:gd name="T47" fmla="*/ 145 h 435"/>
                    <a:gd name="T48" fmla="*/ 202 w 520"/>
                    <a:gd name="T49" fmla="*/ 75 h 435"/>
                    <a:gd name="T50" fmla="*/ 340 w 520"/>
                    <a:gd name="T51" fmla="*/ 40 h 435"/>
                    <a:gd name="T52" fmla="*/ 398 w 520"/>
                    <a:gd name="T53" fmla="*/ 5 h 435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w 520"/>
                    <a:gd name="T82" fmla="*/ 0 h 435"/>
                    <a:gd name="T83" fmla="*/ 520 w 520"/>
                    <a:gd name="T84" fmla="*/ 435 h 435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T81" t="T82" r="T83" b="T84"/>
                  <a:pathLst>
                    <a:path w="520" h="435">
                      <a:moveTo>
                        <a:pt x="398" y="5"/>
                      </a:moveTo>
                      <a:lnTo>
                        <a:pt x="485" y="0"/>
                      </a:lnTo>
                      <a:lnTo>
                        <a:pt x="520" y="35"/>
                      </a:lnTo>
                      <a:lnTo>
                        <a:pt x="497" y="87"/>
                      </a:lnTo>
                      <a:lnTo>
                        <a:pt x="428" y="110"/>
                      </a:lnTo>
                      <a:lnTo>
                        <a:pt x="365" y="110"/>
                      </a:lnTo>
                      <a:lnTo>
                        <a:pt x="272" y="127"/>
                      </a:lnTo>
                      <a:lnTo>
                        <a:pt x="168" y="145"/>
                      </a:lnTo>
                      <a:lnTo>
                        <a:pt x="87" y="180"/>
                      </a:lnTo>
                      <a:lnTo>
                        <a:pt x="63" y="214"/>
                      </a:lnTo>
                      <a:lnTo>
                        <a:pt x="70" y="249"/>
                      </a:lnTo>
                      <a:lnTo>
                        <a:pt x="115" y="296"/>
                      </a:lnTo>
                      <a:lnTo>
                        <a:pt x="202" y="331"/>
                      </a:lnTo>
                      <a:lnTo>
                        <a:pt x="306" y="331"/>
                      </a:lnTo>
                      <a:lnTo>
                        <a:pt x="382" y="331"/>
                      </a:lnTo>
                      <a:lnTo>
                        <a:pt x="468" y="348"/>
                      </a:lnTo>
                      <a:lnTo>
                        <a:pt x="450" y="435"/>
                      </a:lnTo>
                      <a:lnTo>
                        <a:pt x="330" y="401"/>
                      </a:lnTo>
                      <a:lnTo>
                        <a:pt x="290" y="371"/>
                      </a:lnTo>
                      <a:lnTo>
                        <a:pt x="208" y="371"/>
                      </a:lnTo>
                      <a:lnTo>
                        <a:pt x="70" y="336"/>
                      </a:lnTo>
                      <a:lnTo>
                        <a:pt x="12" y="284"/>
                      </a:lnTo>
                      <a:lnTo>
                        <a:pt x="0" y="214"/>
                      </a:lnTo>
                      <a:lnTo>
                        <a:pt x="46" y="145"/>
                      </a:lnTo>
                      <a:lnTo>
                        <a:pt x="202" y="75"/>
                      </a:lnTo>
                      <a:lnTo>
                        <a:pt x="340" y="40"/>
                      </a:lnTo>
                      <a:lnTo>
                        <a:pt x="398" y="5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4171" name="Freeform 47"/>
                <p:cNvSpPr>
                  <a:spLocks/>
                </p:cNvSpPr>
                <p:nvPr/>
              </p:nvSpPr>
              <p:spPr bwMode="auto">
                <a:xfrm>
                  <a:off x="2882" y="2923"/>
                  <a:ext cx="383" cy="1160"/>
                </a:xfrm>
                <a:custGeom>
                  <a:avLst/>
                  <a:gdLst>
                    <a:gd name="T0" fmla="*/ 0 w 383"/>
                    <a:gd name="T1" fmla="*/ 0 h 1160"/>
                    <a:gd name="T2" fmla="*/ 99 w 383"/>
                    <a:gd name="T3" fmla="*/ 17 h 1160"/>
                    <a:gd name="T4" fmla="*/ 151 w 383"/>
                    <a:gd name="T5" fmla="*/ 103 h 1160"/>
                    <a:gd name="T6" fmla="*/ 203 w 383"/>
                    <a:gd name="T7" fmla="*/ 257 h 1160"/>
                    <a:gd name="T8" fmla="*/ 226 w 383"/>
                    <a:gd name="T9" fmla="*/ 451 h 1160"/>
                    <a:gd name="T10" fmla="*/ 226 w 383"/>
                    <a:gd name="T11" fmla="*/ 560 h 1160"/>
                    <a:gd name="T12" fmla="*/ 191 w 383"/>
                    <a:gd name="T13" fmla="*/ 696 h 1160"/>
                    <a:gd name="T14" fmla="*/ 134 w 383"/>
                    <a:gd name="T15" fmla="*/ 885 h 1160"/>
                    <a:gd name="T16" fmla="*/ 122 w 383"/>
                    <a:gd name="T17" fmla="*/ 937 h 1160"/>
                    <a:gd name="T18" fmla="*/ 139 w 383"/>
                    <a:gd name="T19" fmla="*/ 965 h 1160"/>
                    <a:gd name="T20" fmla="*/ 261 w 383"/>
                    <a:gd name="T21" fmla="*/ 1006 h 1160"/>
                    <a:gd name="T22" fmla="*/ 383 w 383"/>
                    <a:gd name="T23" fmla="*/ 1086 h 1160"/>
                    <a:gd name="T24" fmla="*/ 378 w 383"/>
                    <a:gd name="T25" fmla="*/ 1119 h 1160"/>
                    <a:gd name="T26" fmla="*/ 290 w 383"/>
                    <a:gd name="T27" fmla="*/ 1160 h 1160"/>
                    <a:gd name="T28" fmla="*/ 256 w 383"/>
                    <a:gd name="T29" fmla="*/ 1142 h 1160"/>
                    <a:gd name="T30" fmla="*/ 191 w 383"/>
                    <a:gd name="T31" fmla="*/ 1057 h 1160"/>
                    <a:gd name="T32" fmla="*/ 116 w 383"/>
                    <a:gd name="T33" fmla="*/ 1016 h 1160"/>
                    <a:gd name="T34" fmla="*/ 34 w 383"/>
                    <a:gd name="T35" fmla="*/ 988 h 1160"/>
                    <a:gd name="T36" fmla="*/ 29 w 383"/>
                    <a:gd name="T37" fmla="*/ 948 h 1160"/>
                    <a:gd name="T38" fmla="*/ 52 w 383"/>
                    <a:gd name="T39" fmla="*/ 868 h 1160"/>
                    <a:gd name="T40" fmla="*/ 116 w 383"/>
                    <a:gd name="T41" fmla="*/ 743 h 1160"/>
                    <a:gd name="T42" fmla="*/ 156 w 383"/>
                    <a:gd name="T43" fmla="*/ 594 h 1160"/>
                    <a:gd name="T44" fmla="*/ 156 w 383"/>
                    <a:gd name="T45" fmla="*/ 423 h 1160"/>
                    <a:gd name="T46" fmla="*/ 122 w 383"/>
                    <a:gd name="T47" fmla="*/ 274 h 1160"/>
                    <a:gd name="T48" fmla="*/ 47 w 383"/>
                    <a:gd name="T49" fmla="*/ 136 h 1160"/>
                    <a:gd name="T50" fmla="*/ 12 w 383"/>
                    <a:gd name="T51" fmla="*/ 63 h 1160"/>
                    <a:gd name="T52" fmla="*/ 0 w 383"/>
                    <a:gd name="T53" fmla="*/ 0 h 1160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w 383"/>
                    <a:gd name="T82" fmla="*/ 0 h 1160"/>
                    <a:gd name="T83" fmla="*/ 383 w 383"/>
                    <a:gd name="T84" fmla="*/ 1160 h 1160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T81" t="T82" r="T83" b="T84"/>
                  <a:pathLst>
                    <a:path w="383" h="1160">
                      <a:moveTo>
                        <a:pt x="0" y="0"/>
                      </a:moveTo>
                      <a:lnTo>
                        <a:pt x="99" y="17"/>
                      </a:lnTo>
                      <a:lnTo>
                        <a:pt x="151" y="103"/>
                      </a:lnTo>
                      <a:lnTo>
                        <a:pt x="203" y="257"/>
                      </a:lnTo>
                      <a:lnTo>
                        <a:pt x="226" y="451"/>
                      </a:lnTo>
                      <a:lnTo>
                        <a:pt x="226" y="560"/>
                      </a:lnTo>
                      <a:lnTo>
                        <a:pt x="191" y="696"/>
                      </a:lnTo>
                      <a:lnTo>
                        <a:pt x="134" y="885"/>
                      </a:lnTo>
                      <a:lnTo>
                        <a:pt x="122" y="937"/>
                      </a:lnTo>
                      <a:lnTo>
                        <a:pt x="139" y="965"/>
                      </a:lnTo>
                      <a:lnTo>
                        <a:pt x="261" y="1006"/>
                      </a:lnTo>
                      <a:lnTo>
                        <a:pt x="383" y="1086"/>
                      </a:lnTo>
                      <a:lnTo>
                        <a:pt x="378" y="1119"/>
                      </a:lnTo>
                      <a:lnTo>
                        <a:pt x="290" y="1160"/>
                      </a:lnTo>
                      <a:lnTo>
                        <a:pt x="256" y="1142"/>
                      </a:lnTo>
                      <a:lnTo>
                        <a:pt x="191" y="1057"/>
                      </a:lnTo>
                      <a:lnTo>
                        <a:pt x="116" y="1016"/>
                      </a:lnTo>
                      <a:lnTo>
                        <a:pt x="34" y="988"/>
                      </a:lnTo>
                      <a:lnTo>
                        <a:pt x="29" y="948"/>
                      </a:lnTo>
                      <a:lnTo>
                        <a:pt x="52" y="868"/>
                      </a:lnTo>
                      <a:lnTo>
                        <a:pt x="116" y="743"/>
                      </a:lnTo>
                      <a:lnTo>
                        <a:pt x="156" y="594"/>
                      </a:lnTo>
                      <a:lnTo>
                        <a:pt x="156" y="423"/>
                      </a:lnTo>
                      <a:lnTo>
                        <a:pt x="122" y="274"/>
                      </a:lnTo>
                      <a:lnTo>
                        <a:pt x="47" y="136"/>
                      </a:lnTo>
                      <a:lnTo>
                        <a:pt x="12" y="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4172" name="Freeform 48"/>
                <p:cNvSpPr>
                  <a:spLocks/>
                </p:cNvSpPr>
                <p:nvPr/>
              </p:nvSpPr>
              <p:spPr bwMode="auto">
                <a:xfrm>
                  <a:off x="2443" y="2919"/>
                  <a:ext cx="461" cy="1027"/>
                </a:xfrm>
                <a:custGeom>
                  <a:avLst/>
                  <a:gdLst>
                    <a:gd name="T0" fmla="*/ 421 w 461"/>
                    <a:gd name="T1" fmla="*/ 0 h 1027"/>
                    <a:gd name="T2" fmla="*/ 449 w 461"/>
                    <a:gd name="T3" fmla="*/ 22 h 1027"/>
                    <a:gd name="T4" fmla="*/ 461 w 461"/>
                    <a:gd name="T5" fmla="*/ 91 h 1027"/>
                    <a:gd name="T6" fmla="*/ 439 w 461"/>
                    <a:gd name="T7" fmla="*/ 159 h 1027"/>
                    <a:gd name="T8" fmla="*/ 380 w 461"/>
                    <a:gd name="T9" fmla="*/ 245 h 1027"/>
                    <a:gd name="T10" fmla="*/ 315 w 461"/>
                    <a:gd name="T11" fmla="*/ 348 h 1027"/>
                    <a:gd name="T12" fmla="*/ 293 w 461"/>
                    <a:gd name="T13" fmla="*/ 462 h 1027"/>
                    <a:gd name="T14" fmla="*/ 310 w 461"/>
                    <a:gd name="T15" fmla="*/ 645 h 1027"/>
                    <a:gd name="T16" fmla="*/ 350 w 461"/>
                    <a:gd name="T17" fmla="*/ 868 h 1027"/>
                    <a:gd name="T18" fmla="*/ 380 w 461"/>
                    <a:gd name="T19" fmla="*/ 959 h 1027"/>
                    <a:gd name="T20" fmla="*/ 368 w 461"/>
                    <a:gd name="T21" fmla="*/ 987 h 1027"/>
                    <a:gd name="T22" fmla="*/ 298 w 461"/>
                    <a:gd name="T23" fmla="*/ 992 h 1027"/>
                    <a:gd name="T24" fmla="*/ 211 w 461"/>
                    <a:gd name="T25" fmla="*/ 969 h 1027"/>
                    <a:gd name="T26" fmla="*/ 134 w 461"/>
                    <a:gd name="T27" fmla="*/ 1004 h 1027"/>
                    <a:gd name="T28" fmla="*/ 87 w 461"/>
                    <a:gd name="T29" fmla="*/ 1027 h 1027"/>
                    <a:gd name="T30" fmla="*/ 53 w 461"/>
                    <a:gd name="T31" fmla="*/ 1022 h 1027"/>
                    <a:gd name="T32" fmla="*/ 0 w 461"/>
                    <a:gd name="T33" fmla="*/ 959 h 1027"/>
                    <a:gd name="T34" fmla="*/ 53 w 461"/>
                    <a:gd name="T35" fmla="*/ 936 h 1027"/>
                    <a:gd name="T36" fmla="*/ 187 w 461"/>
                    <a:gd name="T37" fmla="*/ 908 h 1027"/>
                    <a:gd name="T38" fmla="*/ 263 w 461"/>
                    <a:gd name="T39" fmla="*/ 936 h 1027"/>
                    <a:gd name="T40" fmla="*/ 315 w 461"/>
                    <a:gd name="T41" fmla="*/ 936 h 1027"/>
                    <a:gd name="T42" fmla="*/ 310 w 461"/>
                    <a:gd name="T43" fmla="*/ 890 h 1027"/>
                    <a:gd name="T44" fmla="*/ 258 w 461"/>
                    <a:gd name="T45" fmla="*/ 616 h 1027"/>
                    <a:gd name="T46" fmla="*/ 222 w 461"/>
                    <a:gd name="T47" fmla="*/ 456 h 1027"/>
                    <a:gd name="T48" fmla="*/ 228 w 461"/>
                    <a:gd name="T49" fmla="*/ 376 h 1027"/>
                    <a:gd name="T50" fmla="*/ 280 w 461"/>
                    <a:gd name="T51" fmla="*/ 227 h 1027"/>
                    <a:gd name="T52" fmla="*/ 333 w 461"/>
                    <a:gd name="T53" fmla="*/ 91 h 1027"/>
                    <a:gd name="T54" fmla="*/ 421 w 461"/>
                    <a:gd name="T55" fmla="*/ 0 h 1027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w 461"/>
                    <a:gd name="T85" fmla="*/ 0 h 1027"/>
                    <a:gd name="T86" fmla="*/ 461 w 461"/>
                    <a:gd name="T87" fmla="*/ 1027 h 1027"/>
                  </a:gdLst>
                  <a:ahLst/>
                  <a:cxnLst>
                    <a:cxn ang="T56">
                      <a:pos x="T0" y="T1"/>
                    </a:cxn>
                    <a:cxn ang="T57">
                      <a:pos x="T2" y="T3"/>
                    </a:cxn>
                    <a:cxn ang="T58">
                      <a:pos x="T4" y="T5"/>
                    </a:cxn>
                    <a:cxn ang="T59">
                      <a:pos x="T6" y="T7"/>
                    </a:cxn>
                    <a:cxn ang="T60">
                      <a:pos x="T8" y="T9"/>
                    </a:cxn>
                    <a:cxn ang="T61">
                      <a:pos x="T10" y="T11"/>
                    </a:cxn>
                    <a:cxn ang="T62">
                      <a:pos x="T12" y="T13"/>
                    </a:cxn>
                    <a:cxn ang="T63">
                      <a:pos x="T14" y="T15"/>
                    </a:cxn>
                    <a:cxn ang="T64">
                      <a:pos x="T16" y="T17"/>
                    </a:cxn>
                    <a:cxn ang="T65">
                      <a:pos x="T18" y="T19"/>
                    </a:cxn>
                    <a:cxn ang="T66">
                      <a:pos x="T20" y="T21"/>
                    </a:cxn>
                    <a:cxn ang="T67">
                      <a:pos x="T22" y="T23"/>
                    </a:cxn>
                    <a:cxn ang="T68">
                      <a:pos x="T24" y="T25"/>
                    </a:cxn>
                    <a:cxn ang="T69">
                      <a:pos x="T26" y="T27"/>
                    </a:cxn>
                    <a:cxn ang="T70">
                      <a:pos x="T28" y="T29"/>
                    </a:cxn>
                    <a:cxn ang="T71">
                      <a:pos x="T30" y="T31"/>
                    </a:cxn>
                    <a:cxn ang="T72">
                      <a:pos x="T32" y="T33"/>
                    </a:cxn>
                    <a:cxn ang="T73">
                      <a:pos x="T34" y="T35"/>
                    </a:cxn>
                    <a:cxn ang="T74">
                      <a:pos x="T36" y="T37"/>
                    </a:cxn>
                    <a:cxn ang="T75">
                      <a:pos x="T38" y="T39"/>
                    </a:cxn>
                    <a:cxn ang="T76">
                      <a:pos x="T40" y="T41"/>
                    </a:cxn>
                    <a:cxn ang="T77">
                      <a:pos x="T42" y="T43"/>
                    </a:cxn>
                    <a:cxn ang="T78">
                      <a:pos x="T44" y="T45"/>
                    </a:cxn>
                    <a:cxn ang="T79">
                      <a:pos x="T46" y="T47"/>
                    </a:cxn>
                    <a:cxn ang="T80">
                      <a:pos x="T48" y="T49"/>
                    </a:cxn>
                    <a:cxn ang="T81">
                      <a:pos x="T50" y="T51"/>
                    </a:cxn>
                    <a:cxn ang="T82">
                      <a:pos x="T52" y="T53"/>
                    </a:cxn>
                    <a:cxn ang="T83">
                      <a:pos x="T54" y="T55"/>
                    </a:cxn>
                  </a:cxnLst>
                  <a:rect l="T84" t="T85" r="T86" b="T87"/>
                  <a:pathLst>
                    <a:path w="461" h="1027">
                      <a:moveTo>
                        <a:pt x="421" y="0"/>
                      </a:moveTo>
                      <a:lnTo>
                        <a:pt x="449" y="22"/>
                      </a:lnTo>
                      <a:lnTo>
                        <a:pt x="461" y="91"/>
                      </a:lnTo>
                      <a:lnTo>
                        <a:pt x="439" y="159"/>
                      </a:lnTo>
                      <a:lnTo>
                        <a:pt x="380" y="245"/>
                      </a:lnTo>
                      <a:lnTo>
                        <a:pt x="315" y="348"/>
                      </a:lnTo>
                      <a:lnTo>
                        <a:pt x="293" y="462"/>
                      </a:lnTo>
                      <a:lnTo>
                        <a:pt x="310" y="645"/>
                      </a:lnTo>
                      <a:lnTo>
                        <a:pt x="350" y="868"/>
                      </a:lnTo>
                      <a:lnTo>
                        <a:pt x="380" y="959"/>
                      </a:lnTo>
                      <a:lnTo>
                        <a:pt x="368" y="987"/>
                      </a:lnTo>
                      <a:lnTo>
                        <a:pt x="298" y="992"/>
                      </a:lnTo>
                      <a:lnTo>
                        <a:pt x="211" y="969"/>
                      </a:lnTo>
                      <a:lnTo>
                        <a:pt x="134" y="1004"/>
                      </a:lnTo>
                      <a:lnTo>
                        <a:pt x="87" y="1027"/>
                      </a:lnTo>
                      <a:lnTo>
                        <a:pt x="53" y="1022"/>
                      </a:lnTo>
                      <a:lnTo>
                        <a:pt x="0" y="959"/>
                      </a:lnTo>
                      <a:lnTo>
                        <a:pt x="53" y="936"/>
                      </a:lnTo>
                      <a:lnTo>
                        <a:pt x="187" y="908"/>
                      </a:lnTo>
                      <a:lnTo>
                        <a:pt x="263" y="936"/>
                      </a:lnTo>
                      <a:lnTo>
                        <a:pt x="315" y="936"/>
                      </a:lnTo>
                      <a:lnTo>
                        <a:pt x="310" y="890"/>
                      </a:lnTo>
                      <a:lnTo>
                        <a:pt x="258" y="616"/>
                      </a:lnTo>
                      <a:lnTo>
                        <a:pt x="222" y="456"/>
                      </a:lnTo>
                      <a:lnTo>
                        <a:pt x="228" y="376"/>
                      </a:lnTo>
                      <a:lnTo>
                        <a:pt x="280" y="227"/>
                      </a:lnTo>
                      <a:lnTo>
                        <a:pt x="333" y="91"/>
                      </a:lnTo>
                      <a:lnTo>
                        <a:pt x="421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34160" name="Freeform 49"/>
              <p:cNvSpPr>
                <a:spLocks/>
              </p:cNvSpPr>
              <p:nvPr/>
            </p:nvSpPr>
            <p:spPr bwMode="auto">
              <a:xfrm>
                <a:off x="2626" y="1540"/>
                <a:ext cx="827" cy="563"/>
              </a:xfrm>
              <a:custGeom>
                <a:avLst/>
                <a:gdLst>
                  <a:gd name="T0" fmla="*/ 0 w 827"/>
                  <a:gd name="T1" fmla="*/ 139 h 563"/>
                  <a:gd name="T2" fmla="*/ 108 w 827"/>
                  <a:gd name="T3" fmla="*/ 18 h 563"/>
                  <a:gd name="T4" fmla="*/ 160 w 827"/>
                  <a:gd name="T5" fmla="*/ 75 h 563"/>
                  <a:gd name="T6" fmla="*/ 213 w 827"/>
                  <a:gd name="T7" fmla="*/ 110 h 563"/>
                  <a:gd name="T8" fmla="*/ 269 w 827"/>
                  <a:gd name="T9" fmla="*/ 110 h 563"/>
                  <a:gd name="T10" fmla="*/ 327 w 827"/>
                  <a:gd name="T11" fmla="*/ 52 h 563"/>
                  <a:gd name="T12" fmla="*/ 396 w 827"/>
                  <a:gd name="T13" fmla="*/ 5 h 563"/>
                  <a:gd name="T14" fmla="*/ 477 w 827"/>
                  <a:gd name="T15" fmla="*/ 0 h 563"/>
                  <a:gd name="T16" fmla="*/ 563 w 827"/>
                  <a:gd name="T17" fmla="*/ 35 h 563"/>
                  <a:gd name="T18" fmla="*/ 620 w 827"/>
                  <a:gd name="T19" fmla="*/ 87 h 563"/>
                  <a:gd name="T20" fmla="*/ 648 w 827"/>
                  <a:gd name="T21" fmla="*/ 157 h 563"/>
                  <a:gd name="T22" fmla="*/ 654 w 827"/>
                  <a:gd name="T23" fmla="*/ 249 h 563"/>
                  <a:gd name="T24" fmla="*/ 671 w 827"/>
                  <a:gd name="T25" fmla="*/ 331 h 563"/>
                  <a:gd name="T26" fmla="*/ 718 w 827"/>
                  <a:gd name="T27" fmla="*/ 371 h 563"/>
                  <a:gd name="T28" fmla="*/ 774 w 827"/>
                  <a:gd name="T29" fmla="*/ 389 h 563"/>
                  <a:gd name="T30" fmla="*/ 827 w 827"/>
                  <a:gd name="T31" fmla="*/ 401 h 563"/>
                  <a:gd name="T32" fmla="*/ 786 w 827"/>
                  <a:gd name="T33" fmla="*/ 563 h 563"/>
                  <a:gd name="T34" fmla="*/ 654 w 827"/>
                  <a:gd name="T35" fmla="*/ 540 h 563"/>
                  <a:gd name="T36" fmla="*/ 517 w 827"/>
                  <a:gd name="T37" fmla="*/ 493 h 563"/>
                  <a:gd name="T38" fmla="*/ 407 w 827"/>
                  <a:gd name="T39" fmla="*/ 441 h 563"/>
                  <a:gd name="T40" fmla="*/ 286 w 827"/>
                  <a:gd name="T41" fmla="*/ 389 h 563"/>
                  <a:gd name="T42" fmla="*/ 160 w 827"/>
                  <a:gd name="T43" fmla="*/ 331 h 563"/>
                  <a:gd name="T44" fmla="*/ 57 w 827"/>
                  <a:gd name="T45" fmla="*/ 209 h 563"/>
                  <a:gd name="T46" fmla="*/ 0 w 827"/>
                  <a:gd name="T47" fmla="*/ 139 h 563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827"/>
                  <a:gd name="T73" fmla="*/ 0 h 563"/>
                  <a:gd name="T74" fmla="*/ 827 w 827"/>
                  <a:gd name="T75" fmla="*/ 563 h 563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827" h="563">
                    <a:moveTo>
                      <a:pt x="0" y="139"/>
                    </a:moveTo>
                    <a:lnTo>
                      <a:pt x="108" y="18"/>
                    </a:lnTo>
                    <a:lnTo>
                      <a:pt x="160" y="75"/>
                    </a:lnTo>
                    <a:lnTo>
                      <a:pt x="213" y="110"/>
                    </a:lnTo>
                    <a:lnTo>
                      <a:pt x="269" y="110"/>
                    </a:lnTo>
                    <a:lnTo>
                      <a:pt x="327" y="52"/>
                    </a:lnTo>
                    <a:lnTo>
                      <a:pt x="396" y="5"/>
                    </a:lnTo>
                    <a:lnTo>
                      <a:pt x="477" y="0"/>
                    </a:lnTo>
                    <a:lnTo>
                      <a:pt x="563" y="35"/>
                    </a:lnTo>
                    <a:lnTo>
                      <a:pt x="620" y="87"/>
                    </a:lnTo>
                    <a:lnTo>
                      <a:pt x="648" y="157"/>
                    </a:lnTo>
                    <a:lnTo>
                      <a:pt x="654" y="249"/>
                    </a:lnTo>
                    <a:lnTo>
                      <a:pt x="671" y="331"/>
                    </a:lnTo>
                    <a:lnTo>
                      <a:pt x="718" y="371"/>
                    </a:lnTo>
                    <a:lnTo>
                      <a:pt x="774" y="389"/>
                    </a:lnTo>
                    <a:lnTo>
                      <a:pt x="827" y="401"/>
                    </a:lnTo>
                    <a:lnTo>
                      <a:pt x="786" y="563"/>
                    </a:lnTo>
                    <a:lnTo>
                      <a:pt x="654" y="540"/>
                    </a:lnTo>
                    <a:lnTo>
                      <a:pt x="517" y="493"/>
                    </a:lnTo>
                    <a:lnTo>
                      <a:pt x="407" y="441"/>
                    </a:lnTo>
                    <a:lnTo>
                      <a:pt x="286" y="389"/>
                    </a:lnTo>
                    <a:lnTo>
                      <a:pt x="160" y="331"/>
                    </a:lnTo>
                    <a:lnTo>
                      <a:pt x="57" y="209"/>
                    </a:lnTo>
                    <a:lnTo>
                      <a:pt x="0" y="139"/>
                    </a:lnTo>
                    <a:close/>
                  </a:path>
                </a:pathLst>
              </a:custGeom>
              <a:solidFill>
                <a:srgbClr val="063D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161" name="Freeform 50"/>
              <p:cNvSpPr>
                <a:spLocks/>
              </p:cNvSpPr>
              <p:nvPr/>
            </p:nvSpPr>
            <p:spPr bwMode="auto">
              <a:xfrm>
                <a:off x="2614" y="1513"/>
                <a:ext cx="856" cy="606"/>
              </a:xfrm>
              <a:custGeom>
                <a:avLst/>
                <a:gdLst>
                  <a:gd name="T0" fmla="*/ 75 w 856"/>
                  <a:gd name="T1" fmla="*/ 266 h 606"/>
                  <a:gd name="T2" fmla="*/ 172 w 856"/>
                  <a:gd name="T3" fmla="*/ 363 h 606"/>
                  <a:gd name="T4" fmla="*/ 304 w 856"/>
                  <a:gd name="T5" fmla="*/ 428 h 606"/>
                  <a:gd name="T6" fmla="*/ 489 w 856"/>
                  <a:gd name="T7" fmla="*/ 513 h 606"/>
                  <a:gd name="T8" fmla="*/ 615 w 856"/>
                  <a:gd name="T9" fmla="*/ 566 h 606"/>
                  <a:gd name="T10" fmla="*/ 816 w 856"/>
                  <a:gd name="T11" fmla="*/ 606 h 606"/>
                  <a:gd name="T12" fmla="*/ 856 w 856"/>
                  <a:gd name="T13" fmla="*/ 393 h 606"/>
                  <a:gd name="T14" fmla="*/ 804 w 856"/>
                  <a:gd name="T15" fmla="*/ 393 h 606"/>
                  <a:gd name="T16" fmla="*/ 753 w 856"/>
                  <a:gd name="T17" fmla="*/ 363 h 606"/>
                  <a:gd name="T18" fmla="*/ 695 w 856"/>
                  <a:gd name="T19" fmla="*/ 323 h 606"/>
                  <a:gd name="T20" fmla="*/ 695 w 856"/>
                  <a:gd name="T21" fmla="*/ 243 h 606"/>
                  <a:gd name="T22" fmla="*/ 660 w 856"/>
                  <a:gd name="T23" fmla="*/ 116 h 606"/>
                  <a:gd name="T24" fmla="*/ 597 w 856"/>
                  <a:gd name="T25" fmla="*/ 46 h 606"/>
                  <a:gd name="T26" fmla="*/ 505 w 856"/>
                  <a:gd name="T27" fmla="*/ 0 h 606"/>
                  <a:gd name="T28" fmla="*/ 391 w 856"/>
                  <a:gd name="T29" fmla="*/ 12 h 606"/>
                  <a:gd name="T30" fmla="*/ 321 w 856"/>
                  <a:gd name="T31" fmla="*/ 53 h 606"/>
                  <a:gd name="T32" fmla="*/ 286 w 856"/>
                  <a:gd name="T33" fmla="*/ 98 h 606"/>
                  <a:gd name="T34" fmla="*/ 253 w 856"/>
                  <a:gd name="T35" fmla="*/ 121 h 606"/>
                  <a:gd name="T36" fmla="*/ 218 w 856"/>
                  <a:gd name="T37" fmla="*/ 116 h 606"/>
                  <a:gd name="T38" fmla="*/ 166 w 856"/>
                  <a:gd name="T39" fmla="*/ 63 h 606"/>
                  <a:gd name="T40" fmla="*/ 132 w 856"/>
                  <a:gd name="T41" fmla="*/ 0 h 606"/>
                  <a:gd name="T42" fmla="*/ 103 w 856"/>
                  <a:gd name="T43" fmla="*/ 30 h 606"/>
                  <a:gd name="T44" fmla="*/ 0 w 856"/>
                  <a:gd name="T45" fmla="*/ 150 h 606"/>
                  <a:gd name="T46" fmla="*/ 5 w 856"/>
                  <a:gd name="T47" fmla="*/ 178 h 606"/>
                  <a:gd name="T48" fmla="*/ 17 w 856"/>
                  <a:gd name="T49" fmla="*/ 191 h 606"/>
                  <a:gd name="T50" fmla="*/ 120 w 856"/>
                  <a:gd name="T51" fmla="*/ 81 h 606"/>
                  <a:gd name="T52" fmla="*/ 172 w 856"/>
                  <a:gd name="T53" fmla="*/ 133 h 606"/>
                  <a:gd name="T54" fmla="*/ 206 w 856"/>
                  <a:gd name="T55" fmla="*/ 168 h 606"/>
                  <a:gd name="T56" fmla="*/ 253 w 856"/>
                  <a:gd name="T57" fmla="*/ 168 h 606"/>
                  <a:gd name="T58" fmla="*/ 286 w 856"/>
                  <a:gd name="T59" fmla="*/ 156 h 606"/>
                  <a:gd name="T60" fmla="*/ 339 w 856"/>
                  <a:gd name="T61" fmla="*/ 116 h 606"/>
                  <a:gd name="T62" fmla="*/ 367 w 856"/>
                  <a:gd name="T63" fmla="*/ 70 h 606"/>
                  <a:gd name="T64" fmla="*/ 442 w 856"/>
                  <a:gd name="T65" fmla="*/ 46 h 606"/>
                  <a:gd name="T66" fmla="*/ 505 w 856"/>
                  <a:gd name="T67" fmla="*/ 53 h 606"/>
                  <a:gd name="T68" fmla="*/ 562 w 856"/>
                  <a:gd name="T69" fmla="*/ 87 h 606"/>
                  <a:gd name="T70" fmla="*/ 615 w 856"/>
                  <a:gd name="T71" fmla="*/ 138 h 606"/>
                  <a:gd name="T72" fmla="*/ 643 w 856"/>
                  <a:gd name="T73" fmla="*/ 203 h 606"/>
                  <a:gd name="T74" fmla="*/ 643 w 856"/>
                  <a:gd name="T75" fmla="*/ 260 h 606"/>
                  <a:gd name="T76" fmla="*/ 643 w 856"/>
                  <a:gd name="T77" fmla="*/ 323 h 606"/>
                  <a:gd name="T78" fmla="*/ 666 w 856"/>
                  <a:gd name="T79" fmla="*/ 375 h 606"/>
                  <a:gd name="T80" fmla="*/ 730 w 856"/>
                  <a:gd name="T81" fmla="*/ 410 h 606"/>
                  <a:gd name="T82" fmla="*/ 804 w 856"/>
                  <a:gd name="T83" fmla="*/ 444 h 606"/>
                  <a:gd name="T84" fmla="*/ 770 w 856"/>
                  <a:gd name="T85" fmla="*/ 554 h 606"/>
                  <a:gd name="T86" fmla="*/ 580 w 856"/>
                  <a:gd name="T87" fmla="*/ 503 h 606"/>
                  <a:gd name="T88" fmla="*/ 454 w 856"/>
                  <a:gd name="T89" fmla="*/ 450 h 606"/>
                  <a:gd name="T90" fmla="*/ 339 w 856"/>
                  <a:gd name="T91" fmla="*/ 416 h 606"/>
                  <a:gd name="T92" fmla="*/ 241 w 856"/>
                  <a:gd name="T93" fmla="*/ 363 h 606"/>
                  <a:gd name="T94" fmla="*/ 120 w 856"/>
                  <a:gd name="T95" fmla="*/ 266 h 606"/>
                  <a:gd name="T96" fmla="*/ 34 w 856"/>
                  <a:gd name="T97" fmla="*/ 173 h 606"/>
                  <a:gd name="T98" fmla="*/ 22 w 856"/>
                  <a:gd name="T99" fmla="*/ 185 h 606"/>
                  <a:gd name="T100" fmla="*/ 75 w 856"/>
                  <a:gd name="T101" fmla="*/ 266 h 60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56"/>
                  <a:gd name="T154" fmla="*/ 0 h 606"/>
                  <a:gd name="T155" fmla="*/ 856 w 856"/>
                  <a:gd name="T156" fmla="*/ 606 h 60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56" h="606">
                    <a:moveTo>
                      <a:pt x="75" y="266"/>
                    </a:moveTo>
                    <a:lnTo>
                      <a:pt x="172" y="363"/>
                    </a:lnTo>
                    <a:lnTo>
                      <a:pt x="304" y="428"/>
                    </a:lnTo>
                    <a:lnTo>
                      <a:pt x="489" y="513"/>
                    </a:lnTo>
                    <a:lnTo>
                      <a:pt x="615" y="566"/>
                    </a:lnTo>
                    <a:lnTo>
                      <a:pt x="816" y="606"/>
                    </a:lnTo>
                    <a:lnTo>
                      <a:pt x="856" y="393"/>
                    </a:lnTo>
                    <a:lnTo>
                      <a:pt x="804" y="393"/>
                    </a:lnTo>
                    <a:lnTo>
                      <a:pt x="753" y="363"/>
                    </a:lnTo>
                    <a:lnTo>
                      <a:pt x="695" y="323"/>
                    </a:lnTo>
                    <a:lnTo>
                      <a:pt x="695" y="243"/>
                    </a:lnTo>
                    <a:lnTo>
                      <a:pt x="660" y="116"/>
                    </a:lnTo>
                    <a:lnTo>
                      <a:pt x="597" y="46"/>
                    </a:lnTo>
                    <a:lnTo>
                      <a:pt x="505" y="0"/>
                    </a:lnTo>
                    <a:lnTo>
                      <a:pt x="391" y="12"/>
                    </a:lnTo>
                    <a:lnTo>
                      <a:pt x="321" y="53"/>
                    </a:lnTo>
                    <a:lnTo>
                      <a:pt x="286" y="98"/>
                    </a:lnTo>
                    <a:lnTo>
                      <a:pt x="253" y="121"/>
                    </a:lnTo>
                    <a:lnTo>
                      <a:pt x="218" y="116"/>
                    </a:lnTo>
                    <a:lnTo>
                      <a:pt x="166" y="63"/>
                    </a:lnTo>
                    <a:lnTo>
                      <a:pt x="132" y="0"/>
                    </a:lnTo>
                    <a:lnTo>
                      <a:pt x="103" y="30"/>
                    </a:lnTo>
                    <a:lnTo>
                      <a:pt x="0" y="150"/>
                    </a:lnTo>
                    <a:lnTo>
                      <a:pt x="5" y="178"/>
                    </a:lnTo>
                    <a:lnTo>
                      <a:pt x="17" y="191"/>
                    </a:lnTo>
                    <a:lnTo>
                      <a:pt x="120" y="81"/>
                    </a:lnTo>
                    <a:lnTo>
                      <a:pt x="172" y="133"/>
                    </a:lnTo>
                    <a:lnTo>
                      <a:pt x="206" y="168"/>
                    </a:lnTo>
                    <a:lnTo>
                      <a:pt x="253" y="168"/>
                    </a:lnTo>
                    <a:lnTo>
                      <a:pt x="286" y="156"/>
                    </a:lnTo>
                    <a:lnTo>
                      <a:pt x="339" y="116"/>
                    </a:lnTo>
                    <a:lnTo>
                      <a:pt x="367" y="70"/>
                    </a:lnTo>
                    <a:lnTo>
                      <a:pt x="442" y="46"/>
                    </a:lnTo>
                    <a:lnTo>
                      <a:pt x="505" y="53"/>
                    </a:lnTo>
                    <a:lnTo>
                      <a:pt x="562" y="87"/>
                    </a:lnTo>
                    <a:lnTo>
                      <a:pt x="615" y="138"/>
                    </a:lnTo>
                    <a:lnTo>
                      <a:pt x="643" y="203"/>
                    </a:lnTo>
                    <a:lnTo>
                      <a:pt x="643" y="260"/>
                    </a:lnTo>
                    <a:lnTo>
                      <a:pt x="643" y="323"/>
                    </a:lnTo>
                    <a:lnTo>
                      <a:pt x="666" y="375"/>
                    </a:lnTo>
                    <a:lnTo>
                      <a:pt x="730" y="410"/>
                    </a:lnTo>
                    <a:lnTo>
                      <a:pt x="804" y="444"/>
                    </a:lnTo>
                    <a:lnTo>
                      <a:pt x="770" y="554"/>
                    </a:lnTo>
                    <a:lnTo>
                      <a:pt x="580" y="503"/>
                    </a:lnTo>
                    <a:lnTo>
                      <a:pt x="454" y="450"/>
                    </a:lnTo>
                    <a:lnTo>
                      <a:pt x="339" y="416"/>
                    </a:lnTo>
                    <a:lnTo>
                      <a:pt x="241" y="363"/>
                    </a:lnTo>
                    <a:lnTo>
                      <a:pt x="120" y="266"/>
                    </a:lnTo>
                    <a:lnTo>
                      <a:pt x="34" y="173"/>
                    </a:lnTo>
                    <a:lnTo>
                      <a:pt x="22" y="185"/>
                    </a:lnTo>
                    <a:lnTo>
                      <a:pt x="75" y="26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162" name="Oval 51"/>
              <p:cNvSpPr>
                <a:spLocks noChangeArrowheads="1"/>
              </p:cNvSpPr>
              <p:nvPr/>
            </p:nvSpPr>
            <p:spPr bwMode="auto">
              <a:xfrm rot="-4286940">
                <a:off x="2791" y="1887"/>
                <a:ext cx="141" cy="50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34163" name="Oval 52"/>
              <p:cNvSpPr>
                <a:spLocks noChangeArrowheads="1"/>
              </p:cNvSpPr>
              <p:nvPr/>
            </p:nvSpPr>
            <p:spPr bwMode="auto">
              <a:xfrm rot="-4286940">
                <a:off x="2810" y="1913"/>
                <a:ext cx="81" cy="19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34164" name="Oval 53"/>
              <p:cNvSpPr>
                <a:spLocks noChangeArrowheads="1"/>
              </p:cNvSpPr>
              <p:nvPr/>
            </p:nvSpPr>
            <p:spPr bwMode="auto">
              <a:xfrm rot="-4286940">
                <a:off x="2741" y="1887"/>
                <a:ext cx="141" cy="50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34165" name="Oval 54"/>
              <p:cNvSpPr>
                <a:spLocks noChangeArrowheads="1"/>
              </p:cNvSpPr>
              <p:nvPr/>
            </p:nvSpPr>
            <p:spPr bwMode="auto">
              <a:xfrm rot="-4286940">
                <a:off x="2760" y="1913"/>
                <a:ext cx="81" cy="19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34166" name="Oval 55"/>
              <p:cNvSpPr>
                <a:spLocks noChangeArrowheads="1"/>
              </p:cNvSpPr>
              <p:nvPr/>
            </p:nvSpPr>
            <p:spPr bwMode="auto">
              <a:xfrm>
                <a:off x="2687" y="2089"/>
                <a:ext cx="198" cy="85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lIns="274320" rIns="274320" anchor="ctr"/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endParaRPr lang="en-CA" altLang="en-US" sz="2400">
                  <a:latin typeface="Arial Rounded MT Bold" pitchFamily="34" charset="0"/>
                </a:endParaRPr>
              </a:p>
            </p:txBody>
          </p:sp>
        </p:grpSp>
        <p:sp>
          <p:nvSpPr>
            <p:cNvPr id="134158" name="AutoShape 43"/>
            <p:cNvSpPr>
              <a:spLocks noChangeArrowheads="1"/>
            </p:cNvSpPr>
            <p:nvPr/>
          </p:nvSpPr>
          <p:spPr bwMode="auto">
            <a:xfrm>
              <a:off x="0" y="3552"/>
              <a:ext cx="1536" cy="768"/>
            </a:xfrm>
            <a:prstGeom prst="wedgeRoundRectCallout">
              <a:avLst>
                <a:gd name="adj1" fmla="val -21681"/>
                <a:gd name="adj2" fmla="val -70315"/>
                <a:gd name="adj3" fmla="val 16667"/>
              </a:avLst>
            </a:prstGeom>
            <a:noFill/>
            <a:ln w="25400" cap="sq">
              <a:solidFill>
                <a:schemeClr val="tx2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0" rIns="0"/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endParaRPr lang="en-US" altLang="en-US" sz="1600">
                <a:solidFill>
                  <a:schemeClr val="hlink"/>
                </a:solidFill>
              </a:endParaRPr>
            </a:p>
            <a:p>
              <a:r>
                <a:rPr lang="en-US" altLang="en-US">
                  <a:solidFill>
                    <a:schemeClr val="hlink"/>
                  </a:solidFill>
                </a:rPr>
                <a:t>That’s no good.</a:t>
              </a:r>
            </a:p>
          </p:txBody>
        </p:sp>
      </p:grpSp>
      <p:sp>
        <p:nvSpPr>
          <p:cNvPr id="269339" name="Text Box 215"/>
          <p:cNvSpPr txBox="1">
            <a:spLocks noChangeArrowheads="1"/>
          </p:cNvSpPr>
          <p:nvPr/>
        </p:nvSpPr>
        <p:spPr bwMode="auto">
          <a:xfrm>
            <a:off x="192088" y="3732213"/>
            <a:ext cx="3816350" cy="1373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>
              <a:buFontTx/>
              <a:buChar char="•"/>
            </a:pPr>
            <a:r>
              <a:rPr lang="en-US" altLang="en-US"/>
              <a:t>3</a:t>
            </a:r>
            <a:r>
              <a:rPr lang="en-US" altLang="en-US" baseline="30000"/>
              <a:t>rd</a:t>
            </a:r>
            <a:r>
              <a:rPr lang="en-US" altLang="en-US"/>
              <a:t> friend’s input? </a:t>
            </a:r>
          </a:p>
          <a:p>
            <a:pPr lvl="1" algn="l" eaLnBrk="1" hangingPunct="1">
              <a:buFontTx/>
              <a:buChar char="•"/>
            </a:pP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f</a:t>
            </a:r>
            <a:r>
              <a:rPr lang="en-US" altLang="en-US" i="1" baseline="-25000">
                <a:solidFill>
                  <a:schemeClr val="accent1"/>
                </a:solidFill>
                <a:sym typeface="Symbol" pitchFamily="18" charset="2"/>
              </a:rPr>
              <a:t>even</a:t>
            </a: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: (a</a:t>
            </a:r>
            <a:r>
              <a:rPr lang="en-US" altLang="en-US" i="1" baseline="-25000">
                <a:solidFill>
                  <a:schemeClr val="accent1"/>
                </a:solidFill>
              </a:rPr>
              <a:t>0</a:t>
            </a:r>
            <a:r>
              <a:rPr lang="en-US" altLang="en-US" i="1">
                <a:solidFill>
                  <a:schemeClr val="accent1"/>
                </a:solidFill>
              </a:rPr>
              <a:t>,a</a:t>
            </a:r>
            <a:r>
              <a:rPr lang="en-US" altLang="en-US" i="1" baseline="-25000">
                <a:solidFill>
                  <a:schemeClr val="accent1"/>
                </a:solidFill>
              </a:rPr>
              <a:t>2</a:t>
            </a:r>
            <a:r>
              <a:rPr lang="en-US" altLang="en-US" i="1">
                <a:solidFill>
                  <a:schemeClr val="accent1"/>
                </a:solidFill>
              </a:rPr>
              <a:t>,a</a:t>
            </a:r>
            <a:r>
              <a:rPr lang="en-US" altLang="en-US" i="1" baseline="-25000">
                <a:solidFill>
                  <a:schemeClr val="accent1"/>
                </a:solidFill>
              </a:rPr>
              <a:t>4</a:t>
            </a:r>
            <a:r>
              <a:rPr lang="en-US" altLang="en-US" i="1">
                <a:solidFill>
                  <a:schemeClr val="accent1"/>
                </a:solidFill>
              </a:rPr>
              <a:t>,…,a</a:t>
            </a:r>
            <a:r>
              <a:rPr lang="en-US" altLang="en-US" i="1" baseline="-25000">
                <a:solidFill>
                  <a:schemeClr val="accent1"/>
                </a:solidFill>
              </a:rPr>
              <a:t>n-2</a:t>
            </a:r>
            <a:r>
              <a:rPr lang="en-US" altLang="en-US" i="1">
                <a:solidFill>
                  <a:schemeClr val="accent1"/>
                </a:solidFill>
              </a:rPr>
              <a:t>)</a:t>
            </a:r>
          </a:p>
          <a:p>
            <a:pPr lvl="1" algn="l" eaLnBrk="1" hangingPunct="1">
              <a:buFontTx/>
              <a:buChar char="•"/>
            </a:pP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(x</a:t>
            </a:r>
            <a:r>
              <a:rPr lang="en-US" altLang="en-US" i="1" baseline="-25000">
                <a:solidFill>
                  <a:schemeClr val="accent1"/>
                </a:solidFill>
              </a:rPr>
              <a:t>n/2</a:t>
            </a:r>
            <a:r>
              <a:rPr lang="en-US" altLang="en-US" i="1" baseline="30000">
                <a:solidFill>
                  <a:schemeClr val="accent1"/>
                </a:solidFill>
              </a:rPr>
              <a:t>2</a:t>
            </a:r>
            <a:r>
              <a:rPr lang="en-US" altLang="en-US" i="1">
                <a:solidFill>
                  <a:schemeClr val="accent1"/>
                </a:solidFill>
              </a:rPr>
              <a:t>,x</a:t>
            </a:r>
            <a:r>
              <a:rPr lang="en-US" altLang="en-US" i="1" baseline="-25000">
                <a:solidFill>
                  <a:schemeClr val="accent1"/>
                </a:solidFill>
              </a:rPr>
              <a:t>n/2+1</a:t>
            </a:r>
            <a:r>
              <a:rPr lang="en-US" altLang="en-US" i="1" baseline="30000">
                <a:solidFill>
                  <a:schemeClr val="accent1"/>
                </a:solidFill>
              </a:rPr>
              <a:t>2</a:t>
            </a:r>
            <a:r>
              <a:rPr lang="en-US" altLang="en-US" i="1">
                <a:solidFill>
                  <a:schemeClr val="accent1"/>
                </a:solidFill>
              </a:rPr>
              <a:t>,…,x</a:t>
            </a:r>
            <a:r>
              <a:rPr lang="en-US" altLang="en-US" i="1" baseline="-25000">
                <a:solidFill>
                  <a:schemeClr val="accent1"/>
                </a:solidFill>
              </a:rPr>
              <a:t>n-1</a:t>
            </a:r>
            <a:r>
              <a:rPr lang="en-US" altLang="en-US" i="1" baseline="30000">
                <a:solidFill>
                  <a:schemeClr val="accent1"/>
                </a:solidFill>
              </a:rPr>
              <a:t>2</a:t>
            </a:r>
            <a:r>
              <a:rPr lang="en-US" altLang="en-US" i="1">
                <a:solidFill>
                  <a:schemeClr val="accent1"/>
                </a:solidFill>
              </a:rPr>
              <a:t>)</a:t>
            </a:r>
          </a:p>
        </p:txBody>
      </p:sp>
      <p:sp>
        <p:nvSpPr>
          <p:cNvPr id="269340" name="Text Box 215"/>
          <p:cNvSpPr txBox="1">
            <a:spLocks noChangeArrowheads="1"/>
          </p:cNvSpPr>
          <p:nvPr/>
        </p:nvSpPr>
        <p:spPr bwMode="auto">
          <a:xfrm>
            <a:off x="4556125" y="3700463"/>
            <a:ext cx="3738563" cy="1373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>
              <a:buFontTx/>
              <a:buChar char="•"/>
            </a:pPr>
            <a:r>
              <a:rPr lang="en-US" altLang="en-US"/>
              <a:t>4</a:t>
            </a:r>
            <a:r>
              <a:rPr lang="en-US" altLang="en-US" baseline="30000"/>
              <a:t>th</a:t>
            </a:r>
            <a:r>
              <a:rPr lang="en-US" altLang="en-US"/>
              <a:t> friend’s input? </a:t>
            </a:r>
          </a:p>
          <a:p>
            <a:pPr lvl="1" algn="l" eaLnBrk="1" hangingPunct="1">
              <a:buFontTx/>
              <a:buChar char="•"/>
            </a:pP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f</a:t>
            </a:r>
            <a:r>
              <a:rPr lang="en-US" altLang="en-US" i="1" baseline="-25000">
                <a:solidFill>
                  <a:schemeClr val="accent1"/>
                </a:solidFill>
                <a:sym typeface="Symbol" pitchFamily="18" charset="2"/>
              </a:rPr>
              <a:t>odd</a:t>
            </a: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: (a</a:t>
            </a:r>
            <a:r>
              <a:rPr lang="en-US" altLang="en-US" i="1" baseline="-25000">
                <a:solidFill>
                  <a:schemeClr val="accent1"/>
                </a:solidFill>
              </a:rPr>
              <a:t>1</a:t>
            </a:r>
            <a:r>
              <a:rPr lang="en-US" altLang="en-US" i="1">
                <a:solidFill>
                  <a:schemeClr val="accent1"/>
                </a:solidFill>
              </a:rPr>
              <a:t>,a</a:t>
            </a:r>
            <a:r>
              <a:rPr lang="en-US" altLang="en-US" i="1" baseline="-25000">
                <a:solidFill>
                  <a:schemeClr val="accent1"/>
                </a:solidFill>
              </a:rPr>
              <a:t>3</a:t>
            </a:r>
            <a:r>
              <a:rPr lang="en-US" altLang="en-US" i="1">
                <a:solidFill>
                  <a:schemeClr val="accent1"/>
                </a:solidFill>
              </a:rPr>
              <a:t>,a</a:t>
            </a:r>
            <a:r>
              <a:rPr lang="en-US" altLang="en-US" i="1" baseline="-25000">
                <a:solidFill>
                  <a:schemeClr val="accent1"/>
                </a:solidFill>
              </a:rPr>
              <a:t>5</a:t>
            </a:r>
            <a:r>
              <a:rPr lang="en-US" altLang="en-US" i="1">
                <a:solidFill>
                  <a:schemeClr val="accent1"/>
                </a:solidFill>
              </a:rPr>
              <a:t>,…,a</a:t>
            </a:r>
            <a:r>
              <a:rPr lang="en-US" altLang="en-US" i="1" baseline="-25000">
                <a:solidFill>
                  <a:schemeClr val="accent1"/>
                </a:solidFill>
              </a:rPr>
              <a:t>n-1</a:t>
            </a:r>
            <a:r>
              <a:rPr lang="en-US" altLang="en-US" i="1">
                <a:solidFill>
                  <a:schemeClr val="accent1"/>
                </a:solidFill>
              </a:rPr>
              <a:t>)</a:t>
            </a:r>
          </a:p>
          <a:p>
            <a:pPr lvl="1" algn="l" eaLnBrk="1" hangingPunct="1">
              <a:buFontTx/>
              <a:buChar char="•"/>
            </a:pP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(x</a:t>
            </a:r>
            <a:r>
              <a:rPr lang="en-US" altLang="en-US" i="1" baseline="-25000">
                <a:solidFill>
                  <a:schemeClr val="accent1"/>
                </a:solidFill>
              </a:rPr>
              <a:t>n/2</a:t>
            </a:r>
            <a:r>
              <a:rPr lang="en-US" altLang="en-US" i="1" baseline="30000">
                <a:solidFill>
                  <a:schemeClr val="accent1"/>
                </a:solidFill>
              </a:rPr>
              <a:t>2</a:t>
            </a:r>
            <a:r>
              <a:rPr lang="en-US" altLang="en-US" i="1">
                <a:solidFill>
                  <a:schemeClr val="accent1"/>
                </a:solidFill>
              </a:rPr>
              <a:t>,x</a:t>
            </a:r>
            <a:r>
              <a:rPr lang="en-US" altLang="en-US" i="1" baseline="-25000">
                <a:solidFill>
                  <a:schemeClr val="accent1"/>
                </a:solidFill>
              </a:rPr>
              <a:t>n/2+1</a:t>
            </a:r>
            <a:r>
              <a:rPr lang="en-US" altLang="en-US" i="1" baseline="30000">
                <a:solidFill>
                  <a:schemeClr val="accent1"/>
                </a:solidFill>
              </a:rPr>
              <a:t>2</a:t>
            </a:r>
            <a:r>
              <a:rPr lang="en-US" altLang="en-US" i="1">
                <a:solidFill>
                  <a:schemeClr val="accent1"/>
                </a:solidFill>
              </a:rPr>
              <a:t>,…,x</a:t>
            </a:r>
            <a:r>
              <a:rPr lang="en-US" altLang="en-US" i="1" baseline="-25000">
                <a:solidFill>
                  <a:schemeClr val="accent1"/>
                </a:solidFill>
              </a:rPr>
              <a:t>n-1</a:t>
            </a:r>
            <a:r>
              <a:rPr lang="en-US" altLang="en-US" i="1" baseline="30000">
                <a:solidFill>
                  <a:schemeClr val="accent1"/>
                </a:solidFill>
              </a:rPr>
              <a:t>2</a:t>
            </a:r>
            <a:r>
              <a:rPr lang="en-US" altLang="en-US" i="1">
                <a:solidFill>
                  <a:schemeClr val="accent1"/>
                </a:solidFill>
              </a:rPr>
              <a:t>)</a:t>
            </a:r>
          </a:p>
        </p:txBody>
      </p:sp>
      <p:sp>
        <p:nvSpPr>
          <p:cNvPr id="269341" name="Rectangle 29"/>
          <p:cNvSpPr>
            <a:spLocks noChangeArrowheads="1"/>
          </p:cNvSpPr>
          <p:nvPr/>
        </p:nvSpPr>
        <p:spPr bwMode="auto">
          <a:xfrm>
            <a:off x="6872288" y="6324600"/>
            <a:ext cx="1266825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>
                <a:sym typeface="Symbol" pitchFamily="18" charset="2"/>
              </a:rPr>
              <a:t>= </a:t>
            </a:r>
            <a:r>
              <a:rPr lang="en-US" altLang="en-US" i="1">
                <a:sym typeface="Symbol" pitchFamily="18" charset="2"/>
              </a:rPr>
              <a:t>O</a:t>
            </a:r>
            <a:r>
              <a:rPr lang="en-US" altLang="en-US">
                <a:sym typeface="Symbol" pitchFamily="18" charset="2"/>
              </a:rPr>
              <a:t>(</a:t>
            </a:r>
            <a:r>
              <a:rPr lang="en-US" altLang="en-US" i="1">
                <a:sym typeface="Symbol" pitchFamily="18" charset="2"/>
              </a:rPr>
              <a:t>n</a:t>
            </a:r>
            <a:r>
              <a:rPr lang="en-US" altLang="en-US" i="1" baseline="30000">
                <a:sym typeface="Symbol" pitchFamily="18" charset="2"/>
              </a:rPr>
              <a:t>2</a:t>
            </a:r>
            <a:r>
              <a:rPr lang="en-US" altLang="en-US">
                <a:sym typeface="Symbol" pitchFamily="18" charset="2"/>
              </a:rPr>
              <a:t>)</a:t>
            </a:r>
          </a:p>
        </p:txBody>
      </p:sp>
      <p:sp>
        <p:nvSpPr>
          <p:cNvPr id="134156" name="Text Box 215"/>
          <p:cNvSpPr txBox="1">
            <a:spLocks noChangeArrowheads="1"/>
          </p:cNvSpPr>
          <p:nvPr/>
        </p:nvSpPr>
        <p:spPr bwMode="auto">
          <a:xfrm>
            <a:off x="7785100" y="17463"/>
            <a:ext cx="1358900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000">
                <a:solidFill>
                  <a:schemeClr val="tx2"/>
                </a:solidFill>
                <a:sym typeface="Symbol" pitchFamily="18" charset="2"/>
              </a:rPr>
              <a:t>FFT</a:t>
            </a:r>
          </a:p>
          <a:p>
            <a:pPr eaLnBrk="1" hangingPunct="1"/>
            <a:r>
              <a:rPr lang="en-US" altLang="en-US" sz="2000">
                <a:solidFill>
                  <a:schemeClr val="tx2"/>
                </a:solidFill>
                <a:sym typeface="Symbol" pitchFamily="18" charset="2"/>
              </a:rPr>
              <a:t>nlogn Time</a:t>
            </a:r>
            <a:endParaRPr lang="en-US" altLang="en-US" sz="2000">
              <a:sym typeface="Symbol" pitchFamily="18" charset="2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93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693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693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93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693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693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93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2693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2693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93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693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693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93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693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2693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93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2693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2693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69317" grpId="0"/>
      <p:bldP spid="269318" grpId="0"/>
      <p:bldP spid="269321" grpId="0"/>
      <p:bldP spid="269339" grpId="0"/>
      <p:bldP spid="269340" grpId="0"/>
      <p:bldP spid="269341" grpId="0"/>
    </p:bldLst>
  </p:timing>
</p:sld>
</file>

<file path=ppt/slides/slide1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170" name="Rectangle 2"/>
          <p:cNvSpPr>
            <a:spLocks noChangeArrowheads="1"/>
          </p:cNvSpPr>
          <p:nvPr/>
        </p:nvSpPr>
        <p:spPr bwMode="auto">
          <a:xfrm>
            <a:off x="381000" y="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4400">
                <a:solidFill>
                  <a:schemeClr val="tx2"/>
                </a:solidFill>
              </a:rPr>
              <a:t>Fast Fourier Transformation</a:t>
            </a:r>
          </a:p>
        </p:txBody>
      </p:sp>
      <p:sp>
        <p:nvSpPr>
          <p:cNvPr id="287747" name="Text Box 215"/>
          <p:cNvSpPr txBox="1">
            <a:spLocks noChangeArrowheads="1"/>
          </p:cNvSpPr>
          <p:nvPr/>
        </p:nvSpPr>
        <p:spPr bwMode="auto">
          <a:xfrm>
            <a:off x="665163" y="852488"/>
            <a:ext cx="7616825" cy="2227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>
              <a:buFontTx/>
              <a:buChar char="•"/>
            </a:pPr>
            <a:r>
              <a:rPr lang="en-US" altLang="en-US"/>
              <a:t>The values </a:t>
            </a: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(x</a:t>
            </a:r>
            <a:r>
              <a:rPr lang="en-US" altLang="en-US" i="1" baseline="-25000">
                <a:solidFill>
                  <a:schemeClr val="accent1"/>
                </a:solidFill>
              </a:rPr>
              <a:t>0</a:t>
            </a:r>
            <a:r>
              <a:rPr lang="en-US" altLang="en-US" i="1">
                <a:solidFill>
                  <a:schemeClr val="accent1"/>
                </a:solidFill>
              </a:rPr>
              <a:t>,x</a:t>
            </a:r>
            <a:r>
              <a:rPr lang="en-US" altLang="en-US" i="1" baseline="-25000">
                <a:solidFill>
                  <a:schemeClr val="accent1"/>
                </a:solidFill>
              </a:rPr>
              <a:t>1</a:t>
            </a:r>
            <a:r>
              <a:rPr lang="en-US" altLang="en-US" i="1">
                <a:solidFill>
                  <a:schemeClr val="accent1"/>
                </a:solidFill>
              </a:rPr>
              <a:t>,x</a:t>
            </a:r>
            <a:r>
              <a:rPr lang="en-US" altLang="en-US" i="1" baseline="-25000">
                <a:solidFill>
                  <a:schemeClr val="accent1"/>
                </a:solidFill>
              </a:rPr>
              <a:t>2</a:t>
            </a:r>
            <a:r>
              <a:rPr lang="en-US" altLang="en-US" i="1">
                <a:solidFill>
                  <a:schemeClr val="accent1"/>
                </a:solidFill>
              </a:rPr>
              <a:t>,…,x</a:t>
            </a:r>
            <a:r>
              <a:rPr lang="en-US" altLang="en-US" i="1" baseline="-25000">
                <a:solidFill>
                  <a:schemeClr val="accent1"/>
                </a:solidFill>
              </a:rPr>
              <a:t>n-1</a:t>
            </a:r>
            <a:r>
              <a:rPr lang="en-US" altLang="en-US" i="1">
                <a:solidFill>
                  <a:schemeClr val="accent1"/>
                </a:solidFill>
              </a:rPr>
              <a:t>) </a:t>
            </a:r>
            <a:r>
              <a:rPr lang="en-US" altLang="en-US"/>
              <a:t>are said to be </a:t>
            </a:r>
            <a:r>
              <a:rPr lang="en-US" altLang="en-US">
                <a:solidFill>
                  <a:schemeClr val="tx2"/>
                </a:solidFill>
              </a:rPr>
              <a:t>special</a:t>
            </a:r>
            <a:r>
              <a:rPr lang="en-US" altLang="en-US"/>
              <a:t> if:</a:t>
            </a:r>
          </a:p>
          <a:p>
            <a:pPr lvl="1" algn="l" eaLnBrk="1" hangingPunct="1">
              <a:buFontTx/>
              <a:buChar char="•"/>
            </a:pPr>
            <a:r>
              <a:rPr lang="en-US" altLang="en-US"/>
              <a:t>There are </a:t>
            </a:r>
            <a:r>
              <a:rPr lang="en-US" altLang="en-US" i="1"/>
              <a:t>n</a:t>
            </a:r>
            <a:r>
              <a:rPr lang="en-US" altLang="en-US"/>
              <a:t> distinct values.</a:t>
            </a:r>
          </a:p>
          <a:p>
            <a:pPr lvl="1" algn="l" eaLnBrk="1" hangingPunct="1">
              <a:buFontTx/>
              <a:buChar char="•"/>
            </a:pPr>
            <a:r>
              <a:rPr lang="en-US" altLang="en-US"/>
              <a:t>When you square each of them:</a:t>
            </a:r>
          </a:p>
          <a:p>
            <a:pPr lvl="2" algn="l" eaLnBrk="1" hangingPunct="1">
              <a:buFontTx/>
              <a:buChar char="•"/>
            </a:pPr>
            <a:r>
              <a:rPr lang="en-US" altLang="en-US"/>
              <a:t>The set collapses to </a:t>
            </a:r>
            <a:r>
              <a:rPr lang="en-US" altLang="en-US" i="1" baseline="30000"/>
              <a:t>n</a:t>
            </a:r>
            <a:r>
              <a:rPr lang="en-US" altLang="en-US" i="1"/>
              <a:t>/</a:t>
            </a:r>
            <a:r>
              <a:rPr lang="en-US" altLang="en-US" i="1" baseline="-25000"/>
              <a:t>2</a:t>
            </a:r>
            <a:r>
              <a:rPr lang="en-US" altLang="en-US" i="1"/>
              <a:t> </a:t>
            </a:r>
            <a:r>
              <a:rPr lang="en-US" altLang="en-US"/>
              <a:t>distinct values.</a:t>
            </a:r>
          </a:p>
          <a:p>
            <a:pPr algn="l" eaLnBrk="1" hangingPunct="1">
              <a:buFontTx/>
              <a:buChar char="•"/>
            </a:pPr>
            <a:r>
              <a:rPr lang="en-US" altLang="en-US"/>
              <a:t>Eg:</a:t>
            </a:r>
          </a:p>
        </p:txBody>
      </p:sp>
      <p:sp>
        <p:nvSpPr>
          <p:cNvPr id="287772" name="Rectangle 28"/>
          <p:cNvSpPr>
            <a:spLocks noChangeArrowheads="1"/>
          </p:cNvSpPr>
          <p:nvPr/>
        </p:nvSpPr>
        <p:spPr bwMode="auto">
          <a:xfrm>
            <a:off x="2697163" y="2895600"/>
            <a:ext cx="3751262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i="1">
                <a:solidFill>
                  <a:schemeClr val="accent1"/>
                </a:solidFill>
              </a:rPr>
              <a:t>…, -3, -2, -1,  1,  2,  3, …</a:t>
            </a:r>
          </a:p>
        </p:txBody>
      </p:sp>
      <p:grpSp>
        <p:nvGrpSpPr>
          <p:cNvPr id="2" name="Group 32"/>
          <p:cNvGrpSpPr>
            <a:grpSpLocks/>
          </p:cNvGrpSpPr>
          <p:nvPr/>
        </p:nvGrpSpPr>
        <p:grpSpPr bwMode="auto">
          <a:xfrm>
            <a:off x="2740025" y="3276600"/>
            <a:ext cx="5337175" cy="990600"/>
            <a:chOff x="1726" y="2064"/>
            <a:chExt cx="3362" cy="624"/>
          </a:xfrm>
        </p:grpSpPr>
        <p:sp>
          <p:nvSpPr>
            <p:cNvPr id="135180" name="AutoShape 29"/>
            <p:cNvSpPr>
              <a:spLocks noChangeArrowheads="1"/>
            </p:cNvSpPr>
            <p:nvPr/>
          </p:nvSpPr>
          <p:spPr bwMode="auto">
            <a:xfrm>
              <a:off x="2949" y="2124"/>
              <a:ext cx="144" cy="288"/>
            </a:xfrm>
            <a:prstGeom prst="curvedLeftArrow">
              <a:avLst>
                <a:gd name="adj1" fmla="val 40000"/>
                <a:gd name="adj2" fmla="val 80000"/>
                <a:gd name="adj3" fmla="val 33333"/>
              </a:avLst>
            </a:prstGeom>
            <a:noFill/>
            <a:ln w="25400">
              <a:solidFill>
                <a:schemeClr val="hlink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35181" name="Rectangle 30"/>
            <p:cNvSpPr>
              <a:spLocks noChangeArrowheads="1"/>
            </p:cNvSpPr>
            <p:nvPr/>
          </p:nvSpPr>
          <p:spPr bwMode="auto">
            <a:xfrm>
              <a:off x="3177" y="2064"/>
              <a:ext cx="1911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/>
                <a:t>square each of them</a:t>
              </a:r>
            </a:p>
          </p:txBody>
        </p:sp>
        <p:sp>
          <p:nvSpPr>
            <p:cNvPr id="135182" name="Rectangle 31"/>
            <p:cNvSpPr>
              <a:spLocks noChangeArrowheads="1"/>
            </p:cNvSpPr>
            <p:nvPr/>
          </p:nvSpPr>
          <p:spPr bwMode="auto">
            <a:xfrm>
              <a:off x="1726" y="2361"/>
              <a:ext cx="2306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i="1">
                  <a:solidFill>
                    <a:schemeClr val="accent1"/>
                  </a:solidFill>
                </a:rPr>
                <a:t>…,  9,  4,  1,  1,  4,  9, …</a:t>
              </a:r>
            </a:p>
          </p:txBody>
        </p:sp>
      </p:grpSp>
      <p:grpSp>
        <p:nvGrpSpPr>
          <p:cNvPr id="3" name="Group 33"/>
          <p:cNvGrpSpPr>
            <a:grpSpLocks/>
          </p:cNvGrpSpPr>
          <p:nvPr/>
        </p:nvGrpSpPr>
        <p:grpSpPr bwMode="auto">
          <a:xfrm>
            <a:off x="2794000" y="4114800"/>
            <a:ext cx="4743450" cy="990600"/>
            <a:chOff x="1726" y="2064"/>
            <a:chExt cx="2988" cy="624"/>
          </a:xfrm>
        </p:grpSpPr>
        <p:sp>
          <p:nvSpPr>
            <p:cNvPr id="135177" name="AutoShape 34"/>
            <p:cNvSpPr>
              <a:spLocks noChangeArrowheads="1"/>
            </p:cNvSpPr>
            <p:nvPr/>
          </p:nvSpPr>
          <p:spPr bwMode="auto">
            <a:xfrm>
              <a:off x="2949" y="2124"/>
              <a:ext cx="144" cy="288"/>
            </a:xfrm>
            <a:prstGeom prst="curvedLeftArrow">
              <a:avLst>
                <a:gd name="adj1" fmla="val 40000"/>
                <a:gd name="adj2" fmla="val 80000"/>
                <a:gd name="adj3" fmla="val 33333"/>
              </a:avLst>
            </a:prstGeom>
            <a:noFill/>
            <a:ln w="25400">
              <a:solidFill>
                <a:schemeClr val="hlink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35178" name="Rectangle 35"/>
            <p:cNvSpPr>
              <a:spLocks noChangeArrowheads="1"/>
            </p:cNvSpPr>
            <p:nvPr/>
          </p:nvSpPr>
          <p:spPr bwMode="auto">
            <a:xfrm>
              <a:off x="3177" y="2064"/>
              <a:ext cx="1537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US" altLang="en-US"/>
                <a:t>collapse  the set</a:t>
              </a:r>
            </a:p>
          </p:txBody>
        </p:sp>
        <p:sp>
          <p:nvSpPr>
            <p:cNvPr id="135179" name="Rectangle 36"/>
            <p:cNvSpPr>
              <a:spLocks noChangeArrowheads="1"/>
            </p:cNvSpPr>
            <p:nvPr/>
          </p:nvSpPr>
          <p:spPr bwMode="auto">
            <a:xfrm>
              <a:off x="1726" y="2361"/>
              <a:ext cx="2219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US" altLang="en-US" i="1">
                  <a:solidFill>
                    <a:schemeClr val="accent1"/>
                  </a:solidFill>
                </a:rPr>
                <a:t>                    1,  4,  9, …</a:t>
              </a:r>
            </a:p>
          </p:txBody>
        </p:sp>
      </p:grpSp>
      <p:sp>
        <p:nvSpPr>
          <p:cNvPr id="287781" name="Rectangle 37"/>
          <p:cNvSpPr>
            <a:spLocks noChangeArrowheads="1"/>
          </p:cNvSpPr>
          <p:nvPr/>
        </p:nvSpPr>
        <p:spPr bwMode="auto">
          <a:xfrm>
            <a:off x="5180013" y="5029200"/>
            <a:ext cx="3468687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/>
            <a:r>
              <a:rPr lang="en-US" altLang="en-US"/>
              <a:t>half as many elements.</a:t>
            </a:r>
          </a:p>
        </p:txBody>
      </p:sp>
      <p:sp>
        <p:nvSpPr>
          <p:cNvPr id="135176" name="Text Box 215"/>
          <p:cNvSpPr txBox="1">
            <a:spLocks noChangeArrowheads="1"/>
          </p:cNvSpPr>
          <p:nvPr/>
        </p:nvSpPr>
        <p:spPr bwMode="auto">
          <a:xfrm>
            <a:off x="7902575" y="17463"/>
            <a:ext cx="1123950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000">
                <a:solidFill>
                  <a:schemeClr val="tx2"/>
                </a:solidFill>
                <a:sym typeface="Symbol" pitchFamily="18" charset="2"/>
              </a:rPr>
              <a:t>Roots of </a:t>
            </a:r>
            <a:br>
              <a:rPr lang="en-US" altLang="en-US" sz="2000">
                <a:solidFill>
                  <a:schemeClr val="tx2"/>
                </a:solidFill>
                <a:sym typeface="Symbol" pitchFamily="18" charset="2"/>
              </a:rPr>
            </a:br>
            <a:r>
              <a:rPr lang="en-US" altLang="en-US" sz="2000">
                <a:solidFill>
                  <a:schemeClr val="tx2"/>
                </a:solidFill>
                <a:sym typeface="Symbol" pitchFamily="18" charset="2"/>
              </a:rPr>
              <a:t>Unity</a:t>
            </a:r>
            <a:endParaRPr lang="en-US" altLang="en-US" sz="2000">
              <a:sym typeface="Symbol" pitchFamily="18" charset="2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774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8774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8774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774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8774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28774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774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8774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8774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774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8774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28774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774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28774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28774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77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2877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2877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 nodeType="clickPar">
                      <p:stCondLst>
                        <p:cond delay="indefinite"/>
                      </p:stCondLst>
                      <p:childTnLst>
                        <p:par>
                          <p:cTn id="4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 nodeType="clickPar">
                      <p:stCondLst>
                        <p:cond delay="indefinite"/>
                      </p:stCondLst>
                      <p:childTnLst>
                        <p:par>
                          <p:cTn id="4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 nodeType="clickPar">
                      <p:stCondLst>
                        <p:cond delay="indefinite"/>
                      </p:stCondLst>
                      <p:childTnLst>
                        <p:par>
                          <p:cTn id="5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77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28778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2877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87772" grpId="0"/>
      <p:bldP spid="287781" grpId="0"/>
    </p:bldLst>
  </p:timing>
</p:sld>
</file>

<file path=ppt/slides/slide1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194" name="Rectangle 2"/>
          <p:cNvSpPr>
            <a:spLocks noChangeArrowheads="1"/>
          </p:cNvSpPr>
          <p:nvPr/>
        </p:nvSpPr>
        <p:spPr bwMode="auto">
          <a:xfrm>
            <a:off x="381000" y="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4400">
                <a:solidFill>
                  <a:schemeClr val="tx2"/>
                </a:solidFill>
              </a:rPr>
              <a:t>Fast Fourier Transformation</a:t>
            </a:r>
          </a:p>
        </p:txBody>
      </p:sp>
      <p:sp>
        <p:nvSpPr>
          <p:cNvPr id="288771" name="Text Box 215"/>
          <p:cNvSpPr txBox="1">
            <a:spLocks noChangeArrowheads="1"/>
          </p:cNvSpPr>
          <p:nvPr/>
        </p:nvSpPr>
        <p:spPr bwMode="auto">
          <a:xfrm>
            <a:off x="665163" y="749300"/>
            <a:ext cx="4121150" cy="1373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>
              <a:buFontTx/>
              <a:buChar char="•"/>
            </a:pPr>
            <a:r>
              <a:rPr lang="en-US" altLang="en-US"/>
              <a:t>My input: </a:t>
            </a:r>
          </a:p>
          <a:p>
            <a:pPr lvl="1" algn="l" eaLnBrk="1" hangingPunct="1">
              <a:buFontTx/>
              <a:buChar char="•"/>
            </a:pP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(a</a:t>
            </a:r>
            <a:r>
              <a:rPr lang="en-US" altLang="en-US" i="1" baseline="-25000">
                <a:solidFill>
                  <a:schemeClr val="accent1"/>
                </a:solidFill>
              </a:rPr>
              <a:t>0</a:t>
            </a:r>
            <a:r>
              <a:rPr lang="en-US" altLang="en-US" i="1">
                <a:solidFill>
                  <a:schemeClr val="accent1"/>
                </a:solidFill>
              </a:rPr>
              <a:t>,a</a:t>
            </a:r>
            <a:r>
              <a:rPr lang="en-US" altLang="en-US" i="1" baseline="-25000">
                <a:solidFill>
                  <a:schemeClr val="accent1"/>
                </a:solidFill>
              </a:rPr>
              <a:t>1</a:t>
            </a:r>
            <a:r>
              <a:rPr lang="en-US" altLang="en-US" i="1">
                <a:solidFill>
                  <a:schemeClr val="accent1"/>
                </a:solidFill>
              </a:rPr>
              <a:t>,a</a:t>
            </a:r>
            <a:r>
              <a:rPr lang="en-US" altLang="en-US" i="1" baseline="-25000">
                <a:solidFill>
                  <a:schemeClr val="accent1"/>
                </a:solidFill>
              </a:rPr>
              <a:t>2</a:t>
            </a:r>
            <a:r>
              <a:rPr lang="en-US" altLang="en-US" i="1">
                <a:solidFill>
                  <a:schemeClr val="accent1"/>
                </a:solidFill>
              </a:rPr>
              <a:t>,…,a</a:t>
            </a:r>
            <a:r>
              <a:rPr lang="en-US" altLang="en-US" i="1" baseline="-25000">
                <a:solidFill>
                  <a:schemeClr val="accent1"/>
                </a:solidFill>
              </a:rPr>
              <a:t>n-1</a:t>
            </a:r>
            <a:r>
              <a:rPr lang="en-US" altLang="en-US" i="1">
                <a:solidFill>
                  <a:schemeClr val="accent1"/>
                </a:solidFill>
              </a:rPr>
              <a:t>)</a:t>
            </a:r>
          </a:p>
          <a:p>
            <a:pPr lvl="1" algn="l" eaLnBrk="1" hangingPunct="1">
              <a:buFontTx/>
              <a:buChar char="•"/>
            </a:pP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Special (x</a:t>
            </a:r>
            <a:r>
              <a:rPr lang="en-US" altLang="en-US" i="1" baseline="-25000">
                <a:solidFill>
                  <a:schemeClr val="accent1"/>
                </a:solidFill>
              </a:rPr>
              <a:t>0</a:t>
            </a:r>
            <a:r>
              <a:rPr lang="en-US" altLang="en-US" i="1">
                <a:solidFill>
                  <a:schemeClr val="accent1"/>
                </a:solidFill>
              </a:rPr>
              <a:t>,x</a:t>
            </a:r>
            <a:r>
              <a:rPr lang="en-US" altLang="en-US" i="1" baseline="-25000">
                <a:solidFill>
                  <a:schemeClr val="accent1"/>
                </a:solidFill>
              </a:rPr>
              <a:t>1</a:t>
            </a:r>
            <a:r>
              <a:rPr lang="en-US" altLang="en-US" i="1">
                <a:solidFill>
                  <a:schemeClr val="accent1"/>
                </a:solidFill>
              </a:rPr>
              <a:t>,x</a:t>
            </a:r>
            <a:r>
              <a:rPr lang="en-US" altLang="en-US" i="1" baseline="-25000">
                <a:solidFill>
                  <a:schemeClr val="accent1"/>
                </a:solidFill>
              </a:rPr>
              <a:t>2</a:t>
            </a:r>
            <a:r>
              <a:rPr lang="en-US" altLang="en-US" i="1">
                <a:solidFill>
                  <a:schemeClr val="accent1"/>
                </a:solidFill>
              </a:rPr>
              <a:t>,…,x</a:t>
            </a:r>
            <a:r>
              <a:rPr lang="en-US" altLang="en-US" i="1" baseline="-25000">
                <a:solidFill>
                  <a:schemeClr val="accent1"/>
                </a:solidFill>
              </a:rPr>
              <a:t>n-1</a:t>
            </a:r>
            <a:r>
              <a:rPr lang="en-US" altLang="en-US" i="1">
                <a:solidFill>
                  <a:schemeClr val="accent1"/>
                </a:solidFill>
              </a:rPr>
              <a:t>)</a:t>
            </a:r>
          </a:p>
        </p:txBody>
      </p:sp>
      <p:sp>
        <p:nvSpPr>
          <p:cNvPr id="288772" name="Text Box 215"/>
          <p:cNvSpPr txBox="1">
            <a:spLocks noChangeArrowheads="1"/>
          </p:cNvSpPr>
          <p:nvPr/>
        </p:nvSpPr>
        <p:spPr bwMode="auto">
          <a:xfrm>
            <a:off x="4479925" y="773113"/>
            <a:ext cx="2987675" cy="1373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>
              <a:buFontTx/>
              <a:buChar char="•"/>
            </a:pPr>
            <a:r>
              <a:rPr lang="en-US" altLang="en-US"/>
              <a:t>My output: </a:t>
            </a:r>
          </a:p>
          <a:p>
            <a:pPr lvl="1" algn="l" eaLnBrk="1" hangingPunct="1">
              <a:buFontTx/>
              <a:buChar char="•"/>
            </a:pP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(y</a:t>
            </a:r>
            <a:r>
              <a:rPr lang="en-US" altLang="en-US" i="1" baseline="-25000">
                <a:solidFill>
                  <a:schemeClr val="accent1"/>
                </a:solidFill>
              </a:rPr>
              <a:t>0</a:t>
            </a:r>
            <a:r>
              <a:rPr lang="en-US" altLang="en-US" i="1">
                <a:solidFill>
                  <a:schemeClr val="accent1"/>
                </a:solidFill>
              </a:rPr>
              <a:t>,y</a:t>
            </a:r>
            <a:r>
              <a:rPr lang="en-US" altLang="en-US" i="1" baseline="-25000">
                <a:solidFill>
                  <a:schemeClr val="accent1"/>
                </a:solidFill>
              </a:rPr>
              <a:t>1</a:t>
            </a:r>
            <a:r>
              <a:rPr lang="en-US" altLang="en-US" i="1">
                <a:solidFill>
                  <a:schemeClr val="accent1"/>
                </a:solidFill>
              </a:rPr>
              <a:t>,y</a:t>
            </a:r>
            <a:r>
              <a:rPr lang="en-US" altLang="en-US" i="1" baseline="-25000">
                <a:solidFill>
                  <a:schemeClr val="accent1"/>
                </a:solidFill>
              </a:rPr>
              <a:t>2</a:t>
            </a:r>
            <a:r>
              <a:rPr lang="en-US" altLang="en-US" i="1">
                <a:solidFill>
                  <a:schemeClr val="accent1"/>
                </a:solidFill>
              </a:rPr>
              <a:t>,…,y</a:t>
            </a:r>
            <a:r>
              <a:rPr lang="en-US" altLang="en-US" i="1" baseline="-25000">
                <a:solidFill>
                  <a:schemeClr val="accent1"/>
                </a:solidFill>
              </a:rPr>
              <a:t>n-1</a:t>
            </a:r>
            <a:r>
              <a:rPr lang="en-US" altLang="en-US" i="1">
                <a:solidFill>
                  <a:schemeClr val="accent1"/>
                </a:solidFill>
              </a:rPr>
              <a:t>)</a:t>
            </a:r>
          </a:p>
          <a:p>
            <a:pPr lvl="1" algn="l" eaLnBrk="1" hangingPunct="1">
              <a:buFontTx/>
              <a:buChar char="•"/>
            </a:pP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y</a:t>
            </a:r>
            <a:r>
              <a:rPr lang="en-US" altLang="en-US" i="1" baseline="-25000">
                <a:solidFill>
                  <a:schemeClr val="accent1"/>
                </a:solidFill>
              </a:rPr>
              <a:t>i</a:t>
            </a:r>
            <a:r>
              <a:rPr lang="en-US" altLang="en-US" i="1">
                <a:solidFill>
                  <a:schemeClr val="accent1"/>
                </a:solidFill>
              </a:rPr>
              <a:t> = f(x</a:t>
            </a:r>
            <a:r>
              <a:rPr lang="en-US" altLang="en-US" i="1" baseline="-25000">
                <a:solidFill>
                  <a:schemeClr val="accent1"/>
                </a:solidFill>
              </a:rPr>
              <a:t>i</a:t>
            </a:r>
            <a:r>
              <a:rPr lang="en-US" altLang="en-US" i="1">
                <a:solidFill>
                  <a:schemeClr val="accent1"/>
                </a:solidFill>
              </a:rPr>
              <a:t>)</a:t>
            </a:r>
          </a:p>
        </p:txBody>
      </p:sp>
      <p:sp>
        <p:nvSpPr>
          <p:cNvPr id="288773" name="Text Box 215"/>
          <p:cNvSpPr txBox="1">
            <a:spLocks noChangeArrowheads="1"/>
          </p:cNvSpPr>
          <p:nvPr/>
        </p:nvSpPr>
        <p:spPr bwMode="auto">
          <a:xfrm>
            <a:off x="152400" y="2241550"/>
            <a:ext cx="3816350" cy="1800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>
              <a:buFontTx/>
              <a:buChar char="•"/>
            </a:pPr>
            <a:r>
              <a:rPr lang="en-US" altLang="en-US"/>
              <a:t>1</a:t>
            </a:r>
            <a:r>
              <a:rPr lang="en-US" altLang="en-US" baseline="30000"/>
              <a:t>st</a:t>
            </a:r>
            <a:r>
              <a:rPr lang="en-US" altLang="en-US"/>
              <a:t> friend’s input? </a:t>
            </a:r>
          </a:p>
          <a:p>
            <a:pPr lvl="1" algn="l" eaLnBrk="1" hangingPunct="1">
              <a:buFontTx/>
              <a:buChar char="•"/>
            </a:pP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f</a:t>
            </a:r>
            <a:r>
              <a:rPr lang="en-US" altLang="en-US" i="1" baseline="-25000">
                <a:solidFill>
                  <a:schemeClr val="accent1"/>
                </a:solidFill>
                <a:sym typeface="Symbol" pitchFamily="18" charset="2"/>
              </a:rPr>
              <a:t>even</a:t>
            </a: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: (a</a:t>
            </a:r>
            <a:r>
              <a:rPr lang="en-US" altLang="en-US" i="1" baseline="-25000">
                <a:solidFill>
                  <a:schemeClr val="accent1"/>
                </a:solidFill>
              </a:rPr>
              <a:t>0</a:t>
            </a:r>
            <a:r>
              <a:rPr lang="en-US" altLang="en-US" i="1">
                <a:solidFill>
                  <a:schemeClr val="accent1"/>
                </a:solidFill>
              </a:rPr>
              <a:t>,a</a:t>
            </a:r>
            <a:r>
              <a:rPr lang="en-US" altLang="en-US" i="1" baseline="-25000">
                <a:solidFill>
                  <a:schemeClr val="accent1"/>
                </a:solidFill>
              </a:rPr>
              <a:t>2</a:t>
            </a:r>
            <a:r>
              <a:rPr lang="en-US" altLang="en-US" i="1">
                <a:solidFill>
                  <a:schemeClr val="accent1"/>
                </a:solidFill>
              </a:rPr>
              <a:t>,a</a:t>
            </a:r>
            <a:r>
              <a:rPr lang="en-US" altLang="en-US" i="1" baseline="-25000">
                <a:solidFill>
                  <a:schemeClr val="accent1"/>
                </a:solidFill>
              </a:rPr>
              <a:t>4</a:t>
            </a:r>
            <a:r>
              <a:rPr lang="en-US" altLang="en-US" i="1">
                <a:solidFill>
                  <a:schemeClr val="accent1"/>
                </a:solidFill>
              </a:rPr>
              <a:t>,…,a</a:t>
            </a:r>
            <a:r>
              <a:rPr lang="en-US" altLang="en-US" i="1" baseline="-25000">
                <a:solidFill>
                  <a:schemeClr val="accent1"/>
                </a:solidFill>
              </a:rPr>
              <a:t>n-2</a:t>
            </a:r>
            <a:r>
              <a:rPr lang="en-US" altLang="en-US" i="1">
                <a:solidFill>
                  <a:schemeClr val="accent1"/>
                </a:solidFill>
              </a:rPr>
              <a:t>)</a:t>
            </a:r>
          </a:p>
          <a:p>
            <a:pPr lvl="1" algn="l" eaLnBrk="1" hangingPunct="1">
              <a:buFontTx/>
              <a:buChar char="•"/>
            </a:pP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(x</a:t>
            </a:r>
            <a:r>
              <a:rPr lang="en-US" altLang="en-US" i="1" baseline="-25000">
                <a:solidFill>
                  <a:schemeClr val="accent1"/>
                </a:solidFill>
              </a:rPr>
              <a:t>0</a:t>
            </a:r>
            <a:r>
              <a:rPr lang="en-US" altLang="en-US" i="1" baseline="30000">
                <a:solidFill>
                  <a:schemeClr val="accent1"/>
                </a:solidFill>
              </a:rPr>
              <a:t>2</a:t>
            </a:r>
            <a:r>
              <a:rPr lang="en-US" altLang="en-US" i="1">
                <a:solidFill>
                  <a:schemeClr val="accent1"/>
                </a:solidFill>
              </a:rPr>
              <a:t>,x</a:t>
            </a:r>
            <a:r>
              <a:rPr lang="en-US" altLang="en-US" i="1" baseline="-25000">
                <a:solidFill>
                  <a:schemeClr val="accent1"/>
                </a:solidFill>
              </a:rPr>
              <a:t>1</a:t>
            </a:r>
            <a:r>
              <a:rPr lang="en-US" altLang="en-US" i="1" baseline="30000">
                <a:solidFill>
                  <a:schemeClr val="accent1"/>
                </a:solidFill>
              </a:rPr>
              <a:t>2</a:t>
            </a:r>
            <a:r>
              <a:rPr lang="en-US" altLang="en-US" i="1">
                <a:solidFill>
                  <a:schemeClr val="accent1"/>
                </a:solidFill>
              </a:rPr>
              <a:t>,x</a:t>
            </a:r>
            <a:r>
              <a:rPr lang="en-US" altLang="en-US" i="1" baseline="-25000">
                <a:solidFill>
                  <a:schemeClr val="accent1"/>
                </a:solidFill>
              </a:rPr>
              <a:t>2</a:t>
            </a:r>
            <a:r>
              <a:rPr lang="en-US" altLang="en-US" i="1" baseline="30000">
                <a:solidFill>
                  <a:schemeClr val="accent1"/>
                </a:solidFill>
              </a:rPr>
              <a:t>2</a:t>
            </a:r>
            <a:r>
              <a:rPr lang="en-US" altLang="en-US" i="1">
                <a:solidFill>
                  <a:schemeClr val="accent1"/>
                </a:solidFill>
              </a:rPr>
              <a:t>,…,x</a:t>
            </a:r>
            <a:r>
              <a:rPr lang="en-US" altLang="en-US" i="1" baseline="-25000">
                <a:solidFill>
                  <a:schemeClr val="accent1"/>
                </a:solidFill>
              </a:rPr>
              <a:t>n-1</a:t>
            </a:r>
            <a:r>
              <a:rPr lang="en-US" altLang="en-US" i="1" baseline="30000">
                <a:solidFill>
                  <a:schemeClr val="accent1"/>
                </a:solidFill>
              </a:rPr>
              <a:t>2</a:t>
            </a:r>
            <a:r>
              <a:rPr lang="en-US" altLang="en-US" i="1">
                <a:solidFill>
                  <a:schemeClr val="accent1"/>
                </a:solidFill>
              </a:rPr>
              <a:t>)</a:t>
            </a:r>
          </a:p>
          <a:p>
            <a:pPr lvl="1" algn="l" eaLnBrk="1" hangingPunct="1">
              <a:buFontTx/>
              <a:buChar char="•"/>
            </a:pPr>
            <a:r>
              <a:rPr lang="en-US" altLang="en-US" i="1" baseline="30000">
                <a:solidFill>
                  <a:schemeClr val="accent1"/>
                </a:solidFill>
              </a:rPr>
              <a:t>n</a:t>
            </a:r>
            <a:r>
              <a:rPr lang="en-US" altLang="en-US" i="1">
                <a:solidFill>
                  <a:schemeClr val="accent1"/>
                </a:solidFill>
              </a:rPr>
              <a:t>/</a:t>
            </a:r>
            <a:r>
              <a:rPr lang="en-US" altLang="en-US" i="1" baseline="-25000">
                <a:solidFill>
                  <a:schemeClr val="accent1"/>
                </a:solidFill>
              </a:rPr>
              <a:t>2</a:t>
            </a:r>
            <a:r>
              <a:rPr lang="en-US" altLang="en-US" i="1">
                <a:solidFill>
                  <a:schemeClr val="accent1"/>
                </a:solidFill>
              </a:rPr>
              <a:t> distinct values</a:t>
            </a:r>
          </a:p>
        </p:txBody>
      </p:sp>
      <p:sp>
        <p:nvSpPr>
          <p:cNvPr id="288774" name="Text Box 215"/>
          <p:cNvSpPr txBox="1">
            <a:spLocks noChangeArrowheads="1"/>
          </p:cNvSpPr>
          <p:nvPr/>
        </p:nvSpPr>
        <p:spPr bwMode="auto">
          <a:xfrm>
            <a:off x="4516438" y="2209800"/>
            <a:ext cx="3738562" cy="1800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>
              <a:buFontTx/>
              <a:buChar char="•"/>
            </a:pPr>
            <a:r>
              <a:rPr lang="en-US" altLang="en-US"/>
              <a:t>2</a:t>
            </a:r>
            <a:r>
              <a:rPr lang="en-US" altLang="en-US" baseline="30000"/>
              <a:t>nd</a:t>
            </a:r>
            <a:r>
              <a:rPr lang="en-US" altLang="en-US"/>
              <a:t> friend’s input? </a:t>
            </a:r>
          </a:p>
          <a:p>
            <a:pPr lvl="1" algn="l" eaLnBrk="1" hangingPunct="1">
              <a:buFontTx/>
              <a:buChar char="•"/>
            </a:pP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f</a:t>
            </a:r>
            <a:r>
              <a:rPr lang="en-US" altLang="en-US" i="1" baseline="-25000">
                <a:solidFill>
                  <a:schemeClr val="accent1"/>
                </a:solidFill>
                <a:sym typeface="Symbol" pitchFamily="18" charset="2"/>
              </a:rPr>
              <a:t>odd</a:t>
            </a: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: (a</a:t>
            </a:r>
            <a:r>
              <a:rPr lang="en-US" altLang="en-US" i="1" baseline="-25000">
                <a:solidFill>
                  <a:schemeClr val="accent1"/>
                </a:solidFill>
              </a:rPr>
              <a:t>1</a:t>
            </a:r>
            <a:r>
              <a:rPr lang="en-US" altLang="en-US" i="1">
                <a:solidFill>
                  <a:schemeClr val="accent1"/>
                </a:solidFill>
              </a:rPr>
              <a:t>,a</a:t>
            </a:r>
            <a:r>
              <a:rPr lang="en-US" altLang="en-US" i="1" baseline="-25000">
                <a:solidFill>
                  <a:schemeClr val="accent1"/>
                </a:solidFill>
              </a:rPr>
              <a:t>3</a:t>
            </a:r>
            <a:r>
              <a:rPr lang="en-US" altLang="en-US" i="1">
                <a:solidFill>
                  <a:schemeClr val="accent1"/>
                </a:solidFill>
              </a:rPr>
              <a:t>,a</a:t>
            </a:r>
            <a:r>
              <a:rPr lang="en-US" altLang="en-US" i="1" baseline="-25000">
                <a:solidFill>
                  <a:schemeClr val="accent1"/>
                </a:solidFill>
              </a:rPr>
              <a:t>5</a:t>
            </a:r>
            <a:r>
              <a:rPr lang="en-US" altLang="en-US" i="1">
                <a:solidFill>
                  <a:schemeClr val="accent1"/>
                </a:solidFill>
              </a:rPr>
              <a:t>,…,a</a:t>
            </a:r>
            <a:r>
              <a:rPr lang="en-US" altLang="en-US" i="1" baseline="-25000">
                <a:solidFill>
                  <a:schemeClr val="accent1"/>
                </a:solidFill>
              </a:rPr>
              <a:t>n-1</a:t>
            </a:r>
            <a:r>
              <a:rPr lang="en-US" altLang="en-US" i="1">
                <a:solidFill>
                  <a:schemeClr val="accent1"/>
                </a:solidFill>
              </a:rPr>
              <a:t>)</a:t>
            </a:r>
          </a:p>
          <a:p>
            <a:pPr lvl="1" algn="l" eaLnBrk="1" hangingPunct="1">
              <a:buFontTx/>
              <a:buChar char="•"/>
            </a:pP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(x</a:t>
            </a:r>
            <a:r>
              <a:rPr lang="en-US" altLang="en-US" i="1" baseline="-25000">
                <a:solidFill>
                  <a:schemeClr val="accent1"/>
                </a:solidFill>
              </a:rPr>
              <a:t>0</a:t>
            </a:r>
            <a:r>
              <a:rPr lang="en-US" altLang="en-US" i="1" baseline="30000">
                <a:solidFill>
                  <a:schemeClr val="accent1"/>
                </a:solidFill>
              </a:rPr>
              <a:t>2</a:t>
            </a:r>
            <a:r>
              <a:rPr lang="en-US" altLang="en-US" i="1">
                <a:solidFill>
                  <a:schemeClr val="accent1"/>
                </a:solidFill>
              </a:rPr>
              <a:t>,x</a:t>
            </a:r>
            <a:r>
              <a:rPr lang="en-US" altLang="en-US" i="1" baseline="-25000">
                <a:solidFill>
                  <a:schemeClr val="accent1"/>
                </a:solidFill>
              </a:rPr>
              <a:t>1</a:t>
            </a:r>
            <a:r>
              <a:rPr lang="en-US" altLang="en-US" i="1" baseline="30000">
                <a:solidFill>
                  <a:schemeClr val="accent1"/>
                </a:solidFill>
              </a:rPr>
              <a:t>2</a:t>
            </a:r>
            <a:r>
              <a:rPr lang="en-US" altLang="en-US" i="1">
                <a:solidFill>
                  <a:schemeClr val="accent1"/>
                </a:solidFill>
              </a:rPr>
              <a:t>,x</a:t>
            </a:r>
            <a:r>
              <a:rPr lang="en-US" altLang="en-US" i="1" baseline="-25000">
                <a:solidFill>
                  <a:schemeClr val="accent1"/>
                </a:solidFill>
              </a:rPr>
              <a:t>2</a:t>
            </a:r>
            <a:r>
              <a:rPr lang="en-US" altLang="en-US" i="1" baseline="30000">
                <a:solidFill>
                  <a:schemeClr val="accent1"/>
                </a:solidFill>
              </a:rPr>
              <a:t>2</a:t>
            </a:r>
            <a:r>
              <a:rPr lang="en-US" altLang="en-US" i="1">
                <a:solidFill>
                  <a:schemeClr val="accent1"/>
                </a:solidFill>
              </a:rPr>
              <a:t>,…,x</a:t>
            </a:r>
            <a:r>
              <a:rPr lang="en-US" altLang="en-US" i="1" baseline="-25000">
                <a:solidFill>
                  <a:schemeClr val="accent1"/>
                </a:solidFill>
              </a:rPr>
              <a:t>n-1</a:t>
            </a:r>
            <a:r>
              <a:rPr lang="en-US" altLang="en-US" i="1" baseline="30000">
                <a:solidFill>
                  <a:schemeClr val="accent1"/>
                </a:solidFill>
              </a:rPr>
              <a:t>2</a:t>
            </a:r>
            <a:r>
              <a:rPr lang="en-US" altLang="en-US" i="1">
                <a:solidFill>
                  <a:schemeClr val="accent1"/>
                </a:solidFill>
              </a:rPr>
              <a:t>)</a:t>
            </a:r>
          </a:p>
          <a:p>
            <a:pPr lvl="1" algn="l" eaLnBrk="1" hangingPunct="1">
              <a:buFontTx/>
              <a:buChar char="•"/>
            </a:pPr>
            <a:r>
              <a:rPr lang="en-US" altLang="en-US" i="1" baseline="30000">
                <a:solidFill>
                  <a:schemeClr val="accent1"/>
                </a:solidFill>
              </a:rPr>
              <a:t>n</a:t>
            </a:r>
            <a:r>
              <a:rPr lang="en-US" altLang="en-US" i="1">
                <a:solidFill>
                  <a:schemeClr val="accent1"/>
                </a:solidFill>
              </a:rPr>
              <a:t>/</a:t>
            </a:r>
            <a:r>
              <a:rPr lang="en-US" altLang="en-US" i="1" baseline="-25000">
                <a:solidFill>
                  <a:schemeClr val="accent1"/>
                </a:solidFill>
              </a:rPr>
              <a:t>2</a:t>
            </a:r>
            <a:r>
              <a:rPr lang="en-US" altLang="en-US" i="1">
                <a:solidFill>
                  <a:schemeClr val="accent1"/>
                </a:solidFill>
              </a:rPr>
              <a:t> distinct values</a:t>
            </a:r>
          </a:p>
        </p:txBody>
      </p:sp>
      <p:sp>
        <p:nvSpPr>
          <p:cNvPr id="288775" name="Text Box 215"/>
          <p:cNvSpPr txBox="1">
            <a:spLocks noChangeArrowheads="1"/>
          </p:cNvSpPr>
          <p:nvPr/>
        </p:nvSpPr>
        <p:spPr bwMode="auto">
          <a:xfrm>
            <a:off x="163513" y="4022725"/>
            <a:ext cx="3795712" cy="94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>
              <a:buFontTx/>
              <a:buChar char="•"/>
            </a:pPr>
            <a:r>
              <a:rPr lang="en-US" altLang="en-US">
                <a:sym typeface="Symbol" pitchFamily="18" charset="2"/>
              </a:rPr>
              <a:t>1</a:t>
            </a:r>
            <a:r>
              <a:rPr lang="en-US" altLang="en-US" baseline="30000">
                <a:sym typeface="Symbol" pitchFamily="18" charset="2"/>
              </a:rPr>
              <a:t>st</a:t>
            </a:r>
            <a:r>
              <a:rPr lang="en-US" altLang="en-US">
                <a:sym typeface="Symbol" pitchFamily="18" charset="2"/>
              </a:rPr>
              <a:t> friend’s output:</a:t>
            </a: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  </a:t>
            </a:r>
          </a:p>
          <a:p>
            <a:pPr lvl="1" algn="l" eaLnBrk="1" hangingPunct="1">
              <a:buFontTx/>
              <a:buChar char="•"/>
            </a:pP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i y</a:t>
            </a:r>
            <a:r>
              <a:rPr lang="en-US" altLang="en-US" i="1" baseline="-25000">
                <a:solidFill>
                  <a:schemeClr val="accent1"/>
                </a:solidFill>
                <a:sym typeface="Symbol" pitchFamily="18" charset="2"/>
              </a:rPr>
              <a:t>&lt;even,i&gt;</a:t>
            </a: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 = f</a:t>
            </a:r>
            <a:r>
              <a:rPr lang="en-US" altLang="en-US" i="1" baseline="-25000">
                <a:solidFill>
                  <a:schemeClr val="accent1"/>
                </a:solidFill>
              </a:rPr>
              <a:t>even</a:t>
            </a:r>
            <a:r>
              <a:rPr lang="en-US" altLang="en-US" i="1">
                <a:solidFill>
                  <a:schemeClr val="accent1"/>
                </a:solidFill>
              </a:rPr>
              <a:t>(x</a:t>
            </a:r>
            <a:r>
              <a:rPr lang="en-US" altLang="en-US" i="1" baseline="-25000">
                <a:solidFill>
                  <a:schemeClr val="accent1"/>
                </a:solidFill>
              </a:rPr>
              <a:t>i</a:t>
            </a:r>
            <a:r>
              <a:rPr lang="en-US" altLang="en-US" i="1" baseline="30000">
                <a:solidFill>
                  <a:schemeClr val="accent1"/>
                </a:solidFill>
              </a:rPr>
              <a:t>2</a:t>
            </a:r>
            <a:r>
              <a:rPr lang="en-US" altLang="en-US" i="1">
                <a:solidFill>
                  <a:schemeClr val="accent1"/>
                </a:solidFill>
              </a:rPr>
              <a:t>)</a:t>
            </a:r>
            <a:endParaRPr lang="en-US" altLang="en-US" i="1" baseline="30000">
              <a:solidFill>
                <a:schemeClr val="accent1"/>
              </a:solidFill>
            </a:endParaRPr>
          </a:p>
        </p:txBody>
      </p:sp>
      <p:sp>
        <p:nvSpPr>
          <p:cNvPr id="288776" name="Text Box 215"/>
          <p:cNvSpPr txBox="1">
            <a:spLocks noChangeArrowheads="1"/>
          </p:cNvSpPr>
          <p:nvPr/>
        </p:nvSpPr>
        <p:spPr bwMode="auto">
          <a:xfrm>
            <a:off x="4581525" y="3946525"/>
            <a:ext cx="3640138" cy="94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>
              <a:buFontTx/>
              <a:buChar char="•"/>
            </a:pPr>
            <a:r>
              <a:rPr lang="en-US" altLang="en-US">
                <a:sym typeface="Symbol" pitchFamily="18" charset="2"/>
              </a:rPr>
              <a:t>2</a:t>
            </a:r>
            <a:r>
              <a:rPr lang="en-US" altLang="en-US" baseline="30000">
                <a:sym typeface="Symbol" pitchFamily="18" charset="2"/>
              </a:rPr>
              <a:t>nd</a:t>
            </a:r>
            <a:r>
              <a:rPr lang="en-US" altLang="en-US">
                <a:sym typeface="Symbol" pitchFamily="18" charset="2"/>
              </a:rPr>
              <a:t> friend’s output:</a:t>
            </a: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  </a:t>
            </a:r>
          </a:p>
          <a:p>
            <a:pPr lvl="1" algn="l" eaLnBrk="1" hangingPunct="1">
              <a:buFontTx/>
              <a:buChar char="•"/>
            </a:pP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i</a:t>
            </a:r>
            <a:r>
              <a:rPr lang="en-US" altLang="en-US">
                <a:sym typeface="Symbol" pitchFamily="18" charset="2"/>
              </a:rPr>
              <a:t> </a:t>
            </a: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y</a:t>
            </a:r>
            <a:r>
              <a:rPr lang="en-US" altLang="en-US" i="1" baseline="-25000">
                <a:solidFill>
                  <a:schemeClr val="accent1"/>
                </a:solidFill>
                <a:sym typeface="Symbol" pitchFamily="18" charset="2"/>
              </a:rPr>
              <a:t>&lt;odd,i&gt;</a:t>
            </a: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 = f</a:t>
            </a:r>
            <a:r>
              <a:rPr lang="en-US" altLang="en-US" i="1" baseline="-25000">
                <a:solidFill>
                  <a:schemeClr val="accent1"/>
                </a:solidFill>
              </a:rPr>
              <a:t>odd</a:t>
            </a:r>
            <a:r>
              <a:rPr lang="en-US" altLang="en-US" i="1">
                <a:solidFill>
                  <a:schemeClr val="accent1"/>
                </a:solidFill>
              </a:rPr>
              <a:t>(x</a:t>
            </a:r>
            <a:r>
              <a:rPr lang="en-US" altLang="en-US" i="1" baseline="-25000">
                <a:solidFill>
                  <a:schemeClr val="accent1"/>
                </a:solidFill>
              </a:rPr>
              <a:t>i</a:t>
            </a:r>
            <a:r>
              <a:rPr lang="en-US" altLang="en-US" i="1" baseline="30000">
                <a:solidFill>
                  <a:schemeClr val="accent1"/>
                </a:solidFill>
              </a:rPr>
              <a:t>2</a:t>
            </a:r>
            <a:r>
              <a:rPr lang="en-US" altLang="en-US" i="1">
                <a:solidFill>
                  <a:schemeClr val="accent1"/>
                </a:solidFill>
              </a:rPr>
              <a:t>)</a:t>
            </a:r>
          </a:p>
        </p:txBody>
      </p:sp>
      <p:sp>
        <p:nvSpPr>
          <p:cNvPr id="288777" name="Text Box 215"/>
          <p:cNvSpPr txBox="1">
            <a:spLocks noChangeArrowheads="1"/>
          </p:cNvSpPr>
          <p:nvPr/>
        </p:nvSpPr>
        <p:spPr bwMode="auto">
          <a:xfrm>
            <a:off x="2030413" y="5057775"/>
            <a:ext cx="4938712" cy="1800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>
              <a:buFontTx/>
              <a:buChar char="•"/>
            </a:pPr>
            <a:r>
              <a:rPr lang="en-US" altLang="en-US">
                <a:sym typeface="Symbol" pitchFamily="18" charset="2"/>
              </a:rPr>
              <a:t> </a:t>
            </a:r>
            <a:r>
              <a:rPr lang="en-US" altLang="en-US"/>
              <a:t>My output: </a:t>
            </a:r>
          </a:p>
          <a:p>
            <a:pPr lvl="1" algn="l" eaLnBrk="1" hangingPunct="1">
              <a:buFontTx/>
              <a:buChar char="•"/>
            </a:pP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i</a:t>
            </a:r>
            <a:r>
              <a:rPr lang="en-US" altLang="en-US">
                <a:sym typeface="Symbol" pitchFamily="18" charset="2"/>
              </a:rPr>
              <a:t> </a:t>
            </a: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f(x</a:t>
            </a:r>
            <a:r>
              <a:rPr lang="en-US" altLang="en-US" i="1" baseline="-25000">
                <a:solidFill>
                  <a:schemeClr val="accent1"/>
                </a:solidFill>
                <a:sym typeface="Symbol" pitchFamily="18" charset="2"/>
              </a:rPr>
              <a:t>i</a:t>
            </a: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) = y</a:t>
            </a:r>
            <a:r>
              <a:rPr lang="en-US" altLang="en-US" i="1" baseline="-25000">
                <a:solidFill>
                  <a:schemeClr val="accent1"/>
                </a:solidFill>
                <a:sym typeface="Symbol" pitchFamily="18" charset="2"/>
              </a:rPr>
              <a:t>&lt;even,i&gt;</a:t>
            </a: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 + x</a:t>
            </a:r>
            <a:r>
              <a:rPr lang="en-US" altLang="en-US" i="1" baseline="-25000">
                <a:solidFill>
                  <a:schemeClr val="accent1"/>
                </a:solidFill>
                <a:sym typeface="Symbol" pitchFamily="18" charset="2"/>
              </a:rPr>
              <a:t>i</a:t>
            </a: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 y</a:t>
            </a:r>
            <a:r>
              <a:rPr lang="en-US" altLang="en-US" i="1" baseline="-25000">
                <a:solidFill>
                  <a:schemeClr val="accent1"/>
                </a:solidFill>
                <a:sym typeface="Symbol" pitchFamily="18" charset="2"/>
              </a:rPr>
              <a:t>&lt;odd,i&gt;</a:t>
            </a:r>
          </a:p>
          <a:p>
            <a:pPr algn="l" eaLnBrk="1" hangingPunct="1">
              <a:buFontTx/>
              <a:buChar char="•"/>
            </a:pPr>
            <a:r>
              <a:rPr lang="en-US" altLang="en-US">
                <a:sym typeface="Symbol" pitchFamily="18" charset="2"/>
              </a:rPr>
              <a:t>T(</a:t>
            </a:r>
            <a:r>
              <a:rPr lang="en-US" altLang="en-US" i="1">
                <a:sym typeface="Symbol" pitchFamily="18" charset="2"/>
              </a:rPr>
              <a:t>n</a:t>
            </a:r>
            <a:r>
              <a:rPr lang="en-US" altLang="en-US">
                <a:sym typeface="Symbol" pitchFamily="18" charset="2"/>
              </a:rPr>
              <a:t>) = 2 T(</a:t>
            </a:r>
            <a:r>
              <a:rPr lang="en-US" altLang="en-US" i="1">
                <a:sym typeface="Symbol" pitchFamily="18" charset="2"/>
              </a:rPr>
              <a:t>n</a:t>
            </a:r>
            <a:r>
              <a:rPr lang="en-US" altLang="en-US">
                <a:sym typeface="Symbol" pitchFamily="18" charset="2"/>
              </a:rPr>
              <a:t>/2) + </a:t>
            </a:r>
            <a:r>
              <a:rPr lang="en-US" altLang="en-US" i="1">
                <a:sym typeface="Symbol" pitchFamily="18" charset="2"/>
              </a:rPr>
              <a:t>O</a:t>
            </a:r>
            <a:r>
              <a:rPr lang="en-US" altLang="en-US">
                <a:sym typeface="Symbol" pitchFamily="18" charset="2"/>
              </a:rPr>
              <a:t>(</a:t>
            </a:r>
            <a:r>
              <a:rPr lang="en-US" altLang="en-US" i="1">
                <a:sym typeface="Symbol" pitchFamily="18" charset="2"/>
              </a:rPr>
              <a:t>n</a:t>
            </a:r>
            <a:r>
              <a:rPr lang="en-US" altLang="en-US">
                <a:sym typeface="Symbol" pitchFamily="18" charset="2"/>
              </a:rPr>
              <a:t>) </a:t>
            </a:r>
          </a:p>
          <a:p>
            <a:pPr algn="l" eaLnBrk="1" hangingPunct="1"/>
            <a:r>
              <a:rPr lang="en-US" altLang="en-US">
                <a:sym typeface="Symbol" pitchFamily="18" charset="2"/>
              </a:rPr>
              <a:t>     = </a:t>
            </a:r>
            <a:r>
              <a:rPr lang="en-US" altLang="en-US" i="1">
                <a:sym typeface="Symbol" pitchFamily="18" charset="2"/>
              </a:rPr>
              <a:t>O</a:t>
            </a:r>
            <a:r>
              <a:rPr lang="en-US" altLang="en-US">
                <a:sym typeface="Symbol" pitchFamily="18" charset="2"/>
              </a:rPr>
              <a:t>(</a:t>
            </a:r>
            <a:r>
              <a:rPr lang="en-US" altLang="en-US" i="1">
                <a:sym typeface="Symbol" pitchFamily="18" charset="2"/>
              </a:rPr>
              <a:t>n log n</a:t>
            </a:r>
            <a:r>
              <a:rPr lang="en-US" altLang="en-US">
                <a:sym typeface="Symbol" pitchFamily="18" charset="2"/>
              </a:rPr>
              <a:t>)</a:t>
            </a:r>
            <a:endParaRPr lang="en-US" altLang="en-US"/>
          </a:p>
        </p:txBody>
      </p:sp>
      <p:grpSp>
        <p:nvGrpSpPr>
          <p:cNvPr id="2" name="Group 42"/>
          <p:cNvGrpSpPr>
            <a:grpSpLocks/>
          </p:cNvGrpSpPr>
          <p:nvPr/>
        </p:nvGrpSpPr>
        <p:grpSpPr bwMode="auto">
          <a:xfrm>
            <a:off x="0" y="5181600"/>
            <a:ext cx="2133600" cy="1752600"/>
            <a:chOff x="0" y="3264"/>
            <a:chExt cx="1344" cy="1104"/>
          </a:xfrm>
        </p:grpSpPr>
        <p:grpSp>
          <p:nvGrpSpPr>
            <p:cNvPr id="136220" name="Group 41"/>
            <p:cNvGrpSpPr>
              <a:grpSpLocks/>
            </p:cNvGrpSpPr>
            <p:nvPr/>
          </p:nvGrpSpPr>
          <p:grpSpPr bwMode="auto">
            <a:xfrm flipH="1">
              <a:off x="240" y="3264"/>
              <a:ext cx="240" cy="626"/>
              <a:chOff x="2308" y="1513"/>
              <a:chExt cx="1162" cy="2570"/>
            </a:xfrm>
          </p:grpSpPr>
          <p:grpSp>
            <p:nvGrpSpPr>
              <p:cNvPr id="136222" name="Group 42"/>
              <p:cNvGrpSpPr>
                <a:grpSpLocks/>
              </p:cNvGrpSpPr>
              <p:nvPr/>
            </p:nvGrpSpPr>
            <p:grpSpPr bwMode="auto">
              <a:xfrm>
                <a:off x="2308" y="1740"/>
                <a:ext cx="957" cy="2343"/>
                <a:chOff x="2308" y="1740"/>
                <a:chExt cx="957" cy="2343"/>
              </a:xfrm>
            </p:grpSpPr>
            <p:sp>
              <p:nvSpPr>
                <p:cNvPr id="136230" name="Freeform 43"/>
                <p:cNvSpPr>
                  <a:spLocks/>
                </p:cNvSpPr>
                <p:nvPr/>
              </p:nvSpPr>
              <p:spPr bwMode="auto">
                <a:xfrm>
                  <a:off x="2673" y="1740"/>
                  <a:ext cx="432" cy="485"/>
                </a:xfrm>
                <a:custGeom>
                  <a:avLst/>
                  <a:gdLst>
                    <a:gd name="T0" fmla="*/ 123 w 432"/>
                    <a:gd name="T1" fmla="*/ 206 h 485"/>
                    <a:gd name="T2" fmla="*/ 159 w 432"/>
                    <a:gd name="T3" fmla="*/ 53 h 485"/>
                    <a:gd name="T4" fmla="*/ 248 w 432"/>
                    <a:gd name="T5" fmla="*/ 0 h 485"/>
                    <a:gd name="T6" fmla="*/ 335 w 432"/>
                    <a:gd name="T7" fmla="*/ 0 h 485"/>
                    <a:gd name="T8" fmla="*/ 388 w 432"/>
                    <a:gd name="T9" fmla="*/ 53 h 485"/>
                    <a:gd name="T10" fmla="*/ 432 w 432"/>
                    <a:gd name="T11" fmla="*/ 215 h 485"/>
                    <a:gd name="T12" fmla="*/ 415 w 432"/>
                    <a:gd name="T13" fmla="*/ 349 h 485"/>
                    <a:gd name="T14" fmla="*/ 379 w 432"/>
                    <a:gd name="T15" fmla="*/ 458 h 485"/>
                    <a:gd name="T16" fmla="*/ 309 w 432"/>
                    <a:gd name="T17" fmla="*/ 485 h 485"/>
                    <a:gd name="T18" fmla="*/ 221 w 432"/>
                    <a:gd name="T19" fmla="*/ 475 h 485"/>
                    <a:gd name="T20" fmla="*/ 132 w 432"/>
                    <a:gd name="T21" fmla="*/ 368 h 485"/>
                    <a:gd name="T22" fmla="*/ 123 w 432"/>
                    <a:gd name="T23" fmla="*/ 288 h 485"/>
                    <a:gd name="T24" fmla="*/ 0 w 432"/>
                    <a:gd name="T25" fmla="*/ 242 h 485"/>
                    <a:gd name="T26" fmla="*/ 0 w 432"/>
                    <a:gd name="T27" fmla="*/ 189 h 485"/>
                    <a:gd name="T28" fmla="*/ 123 w 432"/>
                    <a:gd name="T29" fmla="*/ 206 h 485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432"/>
                    <a:gd name="T46" fmla="*/ 0 h 485"/>
                    <a:gd name="T47" fmla="*/ 432 w 432"/>
                    <a:gd name="T48" fmla="*/ 485 h 485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432" h="485">
                      <a:moveTo>
                        <a:pt x="123" y="206"/>
                      </a:moveTo>
                      <a:lnTo>
                        <a:pt x="159" y="53"/>
                      </a:lnTo>
                      <a:lnTo>
                        <a:pt x="248" y="0"/>
                      </a:lnTo>
                      <a:lnTo>
                        <a:pt x="335" y="0"/>
                      </a:lnTo>
                      <a:lnTo>
                        <a:pt x="388" y="53"/>
                      </a:lnTo>
                      <a:lnTo>
                        <a:pt x="432" y="215"/>
                      </a:lnTo>
                      <a:lnTo>
                        <a:pt x="415" y="349"/>
                      </a:lnTo>
                      <a:lnTo>
                        <a:pt x="379" y="458"/>
                      </a:lnTo>
                      <a:lnTo>
                        <a:pt x="309" y="485"/>
                      </a:lnTo>
                      <a:lnTo>
                        <a:pt x="221" y="475"/>
                      </a:lnTo>
                      <a:lnTo>
                        <a:pt x="132" y="368"/>
                      </a:lnTo>
                      <a:lnTo>
                        <a:pt x="123" y="288"/>
                      </a:lnTo>
                      <a:lnTo>
                        <a:pt x="0" y="242"/>
                      </a:lnTo>
                      <a:lnTo>
                        <a:pt x="0" y="189"/>
                      </a:lnTo>
                      <a:lnTo>
                        <a:pt x="123" y="206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6231" name="Freeform 44"/>
                <p:cNvSpPr>
                  <a:spLocks/>
                </p:cNvSpPr>
                <p:nvPr/>
              </p:nvSpPr>
              <p:spPr bwMode="auto">
                <a:xfrm>
                  <a:off x="2573" y="2253"/>
                  <a:ext cx="500" cy="828"/>
                </a:xfrm>
                <a:custGeom>
                  <a:avLst/>
                  <a:gdLst>
                    <a:gd name="T0" fmla="*/ 41 w 500"/>
                    <a:gd name="T1" fmla="*/ 173 h 828"/>
                    <a:gd name="T2" fmla="*/ 163 w 500"/>
                    <a:gd name="T3" fmla="*/ 35 h 828"/>
                    <a:gd name="T4" fmla="*/ 232 w 500"/>
                    <a:gd name="T5" fmla="*/ 0 h 828"/>
                    <a:gd name="T6" fmla="*/ 366 w 500"/>
                    <a:gd name="T7" fmla="*/ 5 h 828"/>
                    <a:gd name="T8" fmla="*/ 488 w 500"/>
                    <a:gd name="T9" fmla="*/ 57 h 828"/>
                    <a:gd name="T10" fmla="*/ 500 w 500"/>
                    <a:gd name="T11" fmla="*/ 126 h 828"/>
                    <a:gd name="T12" fmla="*/ 483 w 500"/>
                    <a:gd name="T13" fmla="*/ 207 h 828"/>
                    <a:gd name="T14" fmla="*/ 396 w 500"/>
                    <a:gd name="T15" fmla="*/ 281 h 828"/>
                    <a:gd name="T16" fmla="*/ 349 w 500"/>
                    <a:gd name="T17" fmla="*/ 414 h 828"/>
                    <a:gd name="T18" fmla="*/ 349 w 500"/>
                    <a:gd name="T19" fmla="*/ 552 h 828"/>
                    <a:gd name="T20" fmla="*/ 384 w 500"/>
                    <a:gd name="T21" fmla="*/ 637 h 828"/>
                    <a:gd name="T22" fmla="*/ 448 w 500"/>
                    <a:gd name="T23" fmla="*/ 695 h 828"/>
                    <a:gd name="T24" fmla="*/ 448 w 500"/>
                    <a:gd name="T25" fmla="*/ 765 h 828"/>
                    <a:gd name="T26" fmla="*/ 419 w 500"/>
                    <a:gd name="T27" fmla="*/ 800 h 828"/>
                    <a:gd name="T28" fmla="*/ 384 w 500"/>
                    <a:gd name="T29" fmla="*/ 816 h 828"/>
                    <a:gd name="T30" fmla="*/ 268 w 500"/>
                    <a:gd name="T31" fmla="*/ 828 h 828"/>
                    <a:gd name="T32" fmla="*/ 163 w 500"/>
                    <a:gd name="T33" fmla="*/ 747 h 828"/>
                    <a:gd name="T34" fmla="*/ 53 w 500"/>
                    <a:gd name="T35" fmla="*/ 574 h 828"/>
                    <a:gd name="T36" fmla="*/ 0 w 500"/>
                    <a:gd name="T37" fmla="*/ 368 h 828"/>
                    <a:gd name="T38" fmla="*/ 140 w 500"/>
                    <a:gd name="T39" fmla="*/ 436 h 828"/>
                    <a:gd name="T40" fmla="*/ 192 w 500"/>
                    <a:gd name="T41" fmla="*/ 436 h 828"/>
                    <a:gd name="T42" fmla="*/ 227 w 500"/>
                    <a:gd name="T43" fmla="*/ 396 h 828"/>
                    <a:gd name="T44" fmla="*/ 251 w 500"/>
                    <a:gd name="T45" fmla="*/ 316 h 828"/>
                    <a:gd name="T46" fmla="*/ 209 w 500"/>
                    <a:gd name="T47" fmla="*/ 293 h 828"/>
                    <a:gd name="T48" fmla="*/ 53 w 500"/>
                    <a:gd name="T49" fmla="*/ 293 h 828"/>
                    <a:gd name="T50" fmla="*/ 18 w 500"/>
                    <a:gd name="T51" fmla="*/ 293 h 828"/>
                    <a:gd name="T52" fmla="*/ 41 w 500"/>
                    <a:gd name="T53" fmla="*/ 173 h 828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w 500"/>
                    <a:gd name="T82" fmla="*/ 0 h 828"/>
                    <a:gd name="T83" fmla="*/ 500 w 500"/>
                    <a:gd name="T84" fmla="*/ 828 h 828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T81" t="T82" r="T83" b="T84"/>
                  <a:pathLst>
                    <a:path w="500" h="828">
                      <a:moveTo>
                        <a:pt x="41" y="173"/>
                      </a:moveTo>
                      <a:lnTo>
                        <a:pt x="163" y="35"/>
                      </a:lnTo>
                      <a:lnTo>
                        <a:pt x="232" y="0"/>
                      </a:lnTo>
                      <a:lnTo>
                        <a:pt x="366" y="5"/>
                      </a:lnTo>
                      <a:lnTo>
                        <a:pt x="488" y="57"/>
                      </a:lnTo>
                      <a:lnTo>
                        <a:pt x="500" y="126"/>
                      </a:lnTo>
                      <a:lnTo>
                        <a:pt x="483" y="207"/>
                      </a:lnTo>
                      <a:lnTo>
                        <a:pt x="396" y="281"/>
                      </a:lnTo>
                      <a:lnTo>
                        <a:pt x="349" y="414"/>
                      </a:lnTo>
                      <a:lnTo>
                        <a:pt x="349" y="552"/>
                      </a:lnTo>
                      <a:lnTo>
                        <a:pt x="384" y="637"/>
                      </a:lnTo>
                      <a:lnTo>
                        <a:pt x="448" y="695"/>
                      </a:lnTo>
                      <a:lnTo>
                        <a:pt x="448" y="765"/>
                      </a:lnTo>
                      <a:lnTo>
                        <a:pt x="419" y="800"/>
                      </a:lnTo>
                      <a:lnTo>
                        <a:pt x="384" y="816"/>
                      </a:lnTo>
                      <a:lnTo>
                        <a:pt x="268" y="828"/>
                      </a:lnTo>
                      <a:lnTo>
                        <a:pt x="163" y="747"/>
                      </a:lnTo>
                      <a:lnTo>
                        <a:pt x="53" y="574"/>
                      </a:lnTo>
                      <a:lnTo>
                        <a:pt x="0" y="368"/>
                      </a:lnTo>
                      <a:lnTo>
                        <a:pt x="140" y="436"/>
                      </a:lnTo>
                      <a:lnTo>
                        <a:pt x="192" y="436"/>
                      </a:lnTo>
                      <a:lnTo>
                        <a:pt x="227" y="396"/>
                      </a:lnTo>
                      <a:lnTo>
                        <a:pt x="251" y="316"/>
                      </a:lnTo>
                      <a:lnTo>
                        <a:pt x="209" y="293"/>
                      </a:lnTo>
                      <a:lnTo>
                        <a:pt x="53" y="293"/>
                      </a:lnTo>
                      <a:lnTo>
                        <a:pt x="18" y="293"/>
                      </a:lnTo>
                      <a:lnTo>
                        <a:pt x="41" y="173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6232" name="Freeform 45"/>
                <p:cNvSpPr>
                  <a:spLocks/>
                </p:cNvSpPr>
                <p:nvPr/>
              </p:nvSpPr>
              <p:spPr bwMode="auto">
                <a:xfrm>
                  <a:off x="2950" y="2289"/>
                  <a:ext cx="265" cy="895"/>
                </a:xfrm>
                <a:custGeom>
                  <a:avLst/>
                  <a:gdLst>
                    <a:gd name="T0" fmla="*/ 0 w 265"/>
                    <a:gd name="T1" fmla="*/ 75 h 895"/>
                    <a:gd name="T2" fmla="*/ 29 w 265"/>
                    <a:gd name="T3" fmla="*/ 23 h 895"/>
                    <a:gd name="T4" fmla="*/ 83 w 265"/>
                    <a:gd name="T5" fmla="*/ 0 h 895"/>
                    <a:gd name="T6" fmla="*/ 135 w 265"/>
                    <a:gd name="T7" fmla="*/ 5 h 895"/>
                    <a:gd name="T8" fmla="*/ 206 w 265"/>
                    <a:gd name="T9" fmla="*/ 108 h 895"/>
                    <a:gd name="T10" fmla="*/ 265 w 265"/>
                    <a:gd name="T11" fmla="*/ 264 h 895"/>
                    <a:gd name="T12" fmla="*/ 265 w 265"/>
                    <a:gd name="T13" fmla="*/ 384 h 895"/>
                    <a:gd name="T14" fmla="*/ 241 w 265"/>
                    <a:gd name="T15" fmla="*/ 447 h 895"/>
                    <a:gd name="T16" fmla="*/ 118 w 265"/>
                    <a:gd name="T17" fmla="*/ 522 h 895"/>
                    <a:gd name="T18" fmla="*/ 83 w 265"/>
                    <a:gd name="T19" fmla="*/ 573 h 895"/>
                    <a:gd name="T20" fmla="*/ 83 w 265"/>
                    <a:gd name="T21" fmla="*/ 608 h 895"/>
                    <a:gd name="T22" fmla="*/ 123 w 265"/>
                    <a:gd name="T23" fmla="*/ 654 h 895"/>
                    <a:gd name="T24" fmla="*/ 189 w 265"/>
                    <a:gd name="T25" fmla="*/ 723 h 895"/>
                    <a:gd name="T26" fmla="*/ 224 w 265"/>
                    <a:gd name="T27" fmla="*/ 814 h 895"/>
                    <a:gd name="T28" fmla="*/ 212 w 265"/>
                    <a:gd name="T29" fmla="*/ 895 h 895"/>
                    <a:gd name="T30" fmla="*/ 177 w 265"/>
                    <a:gd name="T31" fmla="*/ 877 h 895"/>
                    <a:gd name="T32" fmla="*/ 159 w 265"/>
                    <a:gd name="T33" fmla="*/ 764 h 895"/>
                    <a:gd name="T34" fmla="*/ 101 w 265"/>
                    <a:gd name="T35" fmla="*/ 694 h 895"/>
                    <a:gd name="T36" fmla="*/ 54 w 265"/>
                    <a:gd name="T37" fmla="*/ 676 h 895"/>
                    <a:gd name="T38" fmla="*/ 29 w 265"/>
                    <a:gd name="T39" fmla="*/ 643 h 895"/>
                    <a:gd name="T40" fmla="*/ 29 w 265"/>
                    <a:gd name="T41" fmla="*/ 568 h 895"/>
                    <a:gd name="T42" fmla="*/ 64 w 265"/>
                    <a:gd name="T43" fmla="*/ 505 h 895"/>
                    <a:gd name="T44" fmla="*/ 123 w 265"/>
                    <a:gd name="T45" fmla="*/ 465 h 895"/>
                    <a:gd name="T46" fmla="*/ 212 w 265"/>
                    <a:gd name="T47" fmla="*/ 402 h 895"/>
                    <a:gd name="T48" fmla="*/ 224 w 265"/>
                    <a:gd name="T49" fmla="*/ 327 h 895"/>
                    <a:gd name="T50" fmla="*/ 177 w 265"/>
                    <a:gd name="T51" fmla="*/ 224 h 895"/>
                    <a:gd name="T52" fmla="*/ 101 w 265"/>
                    <a:gd name="T53" fmla="*/ 143 h 895"/>
                    <a:gd name="T54" fmla="*/ 0 w 265"/>
                    <a:gd name="T55" fmla="*/ 75 h 895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w 265"/>
                    <a:gd name="T85" fmla="*/ 0 h 895"/>
                    <a:gd name="T86" fmla="*/ 265 w 265"/>
                    <a:gd name="T87" fmla="*/ 895 h 895"/>
                  </a:gdLst>
                  <a:ahLst/>
                  <a:cxnLst>
                    <a:cxn ang="T56">
                      <a:pos x="T0" y="T1"/>
                    </a:cxn>
                    <a:cxn ang="T57">
                      <a:pos x="T2" y="T3"/>
                    </a:cxn>
                    <a:cxn ang="T58">
                      <a:pos x="T4" y="T5"/>
                    </a:cxn>
                    <a:cxn ang="T59">
                      <a:pos x="T6" y="T7"/>
                    </a:cxn>
                    <a:cxn ang="T60">
                      <a:pos x="T8" y="T9"/>
                    </a:cxn>
                    <a:cxn ang="T61">
                      <a:pos x="T10" y="T11"/>
                    </a:cxn>
                    <a:cxn ang="T62">
                      <a:pos x="T12" y="T13"/>
                    </a:cxn>
                    <a:cxn ang="T63">
                      <a:pos x="T14" y="T15"/>
                    </a:cxn>
                    <a:cxn ang="T64">
                      <a:pos x="T16" y="T17"/>
                    </a:cxn>
                    <a:cxn ang="T65">
                      <a:pos x="T18" y="T19"/>
                    </a:cxn>
                    <a:cxn ang="T66">
                      <a:pos x="T20" y="T21"/>
                    </a:cxn>
                    <a:cxn ang="T67">
                      <a:pos x="T22" y="T23"/>
                    </a:cxn>
                    <a:cxn ang="T68">
                      <a:pos x="T24" y="T25"/>
                    </a:cxn>
                    <a:cxn ang="T69">
                      <a:pos x="T26" y="T27"/>
                    </a:cxn>
                    <a:cxn ang="T70">
                      <a:pos x="T28" y="T29"/>
                    </a:cxn>
                    <a:cxn ang="T71">
                      <a:pos x="T30" y="T31"/>
                    </a:cxn>
                    <a:cxn ang="T72">
                      <a:pos x="T32" y="T33"/>
                    </a:cxn>
                    <a:cxn ang="T73">
                      <a:pos x="T34" y="T35"/>
                    </a:cxn>
                    <a:cxn ang="T74">
                      <a:pos x="T36" y="T37"/>
                    </a:cxn>
                    <a:cxn ang="T75">
                      <a:pos x="T38" y="T39"/>
                    </a:cxn>
                    <a:cxn ang="T76">
                      <a:pos x="T40" y="T41"/>
                    </a:cxn>
                    <a:cxn ang="T77">
                      <a:pos x="T42" y="T43"/>
                    </a:cxn>
                    <a:cxn ang="T78">
                      <a:pos x="T44" y="T45"/>
                    </a:cxn>
                    <a:cxn ang="T79">
                      <a:pos x="T46" y="T47"/>
                    </a:cxn>
                    <a:cxn ang="T80">
                      <a:pos x="T48" y="T49"/>
                    </a:cxn>
                    <a:cxn ang="T81">
                      <a:pos x="T50" y="T51"/>
                    </a:cxn>
                    <a:cxn ang="T82">
                      <a:pos x="T52" y="T53"/>
                    </a:cxn>
                    <a:cxn ang="T83">
                      <a:pos x="T54" y="T55"/>
                    </a:cxn>
                  </a:cxnLst>
                  <a:rect l="T84" t="T85" r="T86" b="T87"/>
                  <a:pathLst>
                    <a:path w="265" h="895">
                      <a:moveTo>
                        <a:pt x="0" y="75"/>
                      </a:moveTo>
                      <a:lnTo>
                        <a:pt x="29" y="23"/>
                      </a:lnTo>
                      <a:lnTo>
                        <a:pt x="83" y="0"/>
                      </a:lnTo>
                      <a:lnTo>
                        <a:pt x="135" y="5"/>
                      </a:lnTo>
                      <a:lnTo>
                        <a:pt x="206" y="108"/>
                      </a:lnTo>
                      <a:lnTo>
                        <a:pt x="265" y="264"/>
                      </a:lnTo>
                      <a:lnTo>
                        <a:pt x="265" y="384"/>
                      </a:lnTo>
                      <a:lnTo>
                        <a:pt x="241" y="447"/>
                      </a:lnTo>
                      <a:lnTo>
                        <a:pt x="118" y="522"/>
                      </a:lnTo>
                      <a:lnTo>
                        <a:pt x="83" y="573"/>
                      </a:lnTo>
                      <a:lnTo>
                        <a:pt x="83" y="608"/>
                      </a:lnTo>
                      <a:lnTo>
                        <a:pt x="123" y="654"/>
                      </a:lnTo>
                      <a:lnTo>
                        <a:pt x="189" y="723"/>
                      </a:lnTo>
                      <a:lnTo>
                        <a:pt x="224" y="814"/>
                      </a:lnTo>
                      <a:lnTo>
                        <a:pt x="212" y="895"/>
                      </a:lnTo>
                      <a:lnTo>
                        <a:pt x="177" y="877"/>
                      </a:lnTo>
                      <a:lnTo>
                        <a:pt x="159" y="764"/>
                      </a:lnTo>
                      <a:lnTo>
                        <a:pt x="101" y="694"/>
                      </a:lnTo>
                      <a:lnTo>
                        <a:pt x="54" y="676"/>
                      </a:lnTo>
                      <a:lnTo>
                        <a:pt x="29" y="643"/>
                      </a:lnTo>
                      <a:lnTo>
                        <a:pt x="29" y="568"/>
                      </a:lnTo>
                      <a:lnTo>
                        <a:pt x="64" y="505"/>
                      </a:lnTo>
                      <a:lnTo>
                        <a:pt x="123" y="465"/>
                      </a:lnTo>
                      <a:lnTo>
                        <a:pt x="212" y="402"/>
                      </a:lnTo>
                      <a:lnTo>
                        <a:pt x="224" y="327"/>
                      </a:lnTo>
                      <a:lnTo>
                        <a:pt x="177" y="224"/>
                      </a:lnTo>
                      <a:lnTo>
                        <a:pt x="101" y="143"/>
                      </a:lnTo>
                      <a:lnTo>
                        <a:pt x="0" y="75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6233" name="Freeform 46"/>
                <p:cNvSpPr>
                  <a:spLocks/>
                </p:cNvSpPr>
                <p:nvPr/>
              </p:nvSpPr>
              <p:spPr bwMode="auto">
                <a:xfrm>
                  <a:off x="2308" y="2238"/>
                  <a:ext cx="520" cy="435"/>
                </a:xfrm>
                <a:custGeom>
                  <a:avLst/>
                  <a:gdLst>
                    <a:gd name="T0" fmla="*/ 398 w 520"/>
                    <a:gd name="T1" fmla="*/ 5 h 435"/>
                    <a:gd name="T2" fmla="*/ 485 w 520"/>
                    <a:gd name="T3" fmla="*/ 0 h 435"/>
                    <a:gd name="T4" fmla="*/ 520 w 520"/>
                    <a:gd name="T5" fmla="*/ 35 h 435"/>
                    <a:gd name="T6" fmla="*/ 497 w 520"/>
                    <a:gd name="T7" fmla="*/ 87 h 435"/>
                    <a:gd name="T8" fmla="*/ 428 w 520"/>
                    <a:gd name="T9" fmla="*/ 110 h 435"/>
                    <a:gd name="T10" fmla="*/ 365 w 520"/>
                    <a:gd name="T11" fmla="*/ 110 h 435"/>
                    <a:gd name="T12" fmla="*/ 272 w 520"/>
                    <a:gd name="T13" fmla="*/ 127 h 435"/>
                    <a:gd name="T14" fmla="*/ 168 w 520"/>
                    <a:gd name="T15" fmla="*/ 145 h 435"/>
                    <a:gd name="T16" fmla="*/ 87 w 520"/>
                    <a:gd name="T17" fmla="*/ 180 h 435"/>
                    <a:gd name="T18" fmla="*/ 63 w 520"/>
                    <a:gd name="T19" fmla="*/ 214 h 435"/>
                    <a:gd name="T20" fmla="*/ 70 w 520"/>
                    <a:gd name="T21" fmla="*/ 249 h 435"/>
                    <a:gd name="T22" fmla="*/ 115 w 520"/>
                    <a:gd name="T23" fmla="*/ 296 h 435"/>
                    <a:gd name="T24" fmla="*/ 202 w 520"/>
                    <a:gd name="T25" fmla="*/ 331 h 435"/>
                    <a:gd name="T26" fmla="*/ 306 w 520"/>
                    <a:gd name="T27" fmla="*/ 331 h 435"/>
                    <a:gd name="T28" fmla="*/ 382 w 520"/>
                    <a:gd name="T29" fmla="*/ 331 h 435"/>
                    <a:gd name="T30" fmla="*/ 468 w 520"/>
                    <a:gd name="T31" fmla="*/ 348 h 435"/>
                    <a:gd name="T32" fmla="*/ 450 w 520"/>
                    <a:gd name="T33" fmla="*/ 435 h 435"/>
                    <a:gd name="T34" fmla="*/ 330 w 520"/>
                    <a:gd name="T35" fmla="*/ 401 h 435"/>
                    <a:gd name="T36" fmla="*/ 290 w 520"/>
                    <a:gd name="T37" fmla="*/ 371 h 435"/>
                    <a:gd name="T38" fmla="*/ 208 w 520"/>
                    <a:gd name="T39" fmla="*/ 371 h 435"/>
                    <a:gd name="T40" fmla="*/ 70 w 520"/>
                    <a:gd name="T41" fmla="*/ 336 h 435"/>
                    <a:gd name="T42" fmla="*/ 12 w 520"/>
                    <a:gd name="T43" fmla="*/ 284 h 435"/>
                    <a:gd name="T44" fmla="*/ 0 w 520"/>
                    <a:gd name="T45" fmla="*/ 214 h 435"/>
                    <a:gd name="T46" fmla="*/ 46 w 520"/>
                    <a:gd name="T47" fmla="*/ 145 h 435"/>
                    <a:gd name="T48" fmla="*/ 202 w 520"/>
                    <a:gd name="T49" fmla="*/ 75 h 435"/>
                    <a:gd name="T50" fmla="*/ 340 w 520"/>
                    <a:gd name="T51" fmla="*/ 40 h 435"/>
                    <a:gd name="T52" fmla="*/ 398 w 520"/>
                    <a:gd name="T53" fmla="*/ 5 h 435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w 520"/>
                    <a:gd name="T82" fmla="*/ 0 h 435"/>
                    <a:gd name="T83" fmla="*/ 520 w 520"/>
                    <a:gd name="T84" fmla="*/ 435 h 435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T81" t="T82" r="T83" b="T84"/>
                  <a:pathLst>
                    <a:path w="520" h="435">
                      <a:moveTo>
                        <a:pt x="398" y="5"/>
                      </a:moveTo>
                      <a:lnTo>
                        <a:pt x="485" y="0"/>
                      </a:lnTo>
                      <a:lnTo>
                        <a:pt x="520" y="35"/>
                      </a:lnTo>
                      <a:lnTo>
                        <a:pt x="497" y="87"/>
                      </a:lnTo>
                      <a:lnTo>
                        <a:pt x="428" y="110"/>
                      </a:lnTo>
                      <a:lnTo>
                        <a:pt x="365" y="110"/>
                      </a:lnTo>
                      <a:lnTo>
                        <a:pt x="272" y="127"/>
                      </a:lnTo>
                      <a:lnTo>
                        <a:pt x="168" y="145"/>
                      </a:lnTo>
                      <a:lnTo>
                        <a:pt x="87" y="180"/>
                      </a:lnTo>
                      <a:lnTo>
                        <a:pt x="63" y="214"/>
                      </a:lnTo>
                      <a:lnTo>
                        <a:pt x="70" y="249"/>
                      </a:lnTo>
                      <a:lnTo>
                        <a:pt x="115" y="296"/>
                      </a:lnTo>
                      <a:lnTo>
                        <a:pt x="202" y="331"/>
                      </a:lnTo>
                      <a:lnTo>
                        <a:pt x="306" y="331"/>
                      </a:lnTo>
                      <a:lnTo>
                        <a:pt x="382" y="331"/>
                      </a:lnTo>
                      <a:lnTo>
                        <a:pt x="468" y="348"/>
                      </a:lnTo>
                      <a:lnTo>
                        <a:pt x="450" y="435"/>
                      </a:lnTo>
                      <a:lnTo>
                        <a:pt x="330" y="401"/>
                      </a:lnTo>
                      <a:lnTo>
                        <a:pt x="290" y="371"/>
                      </a:lnTo>
                      <a:lnTo>
                        <a:pt x="208" y="371"/>
                      </a:lnTo>
                      <a:lnTo>
                        <a:pt x="70" y="336"/>
                      </a:lnTo>
                      <a:lnTo>
                        <a:pt x="12" y="284"/>
                      </a:lnTo>
                      <a:lnTo>
                        <a:pt x="0" y="214"/>
                      </a:lnTo>
                      <a:lnTo>
                        <a:pt x="46" y="145"/>
                      </a:lnTo>
                      <a:lnTo>
                        <a:pt x="202" y="75"/>
                      </a:lnTo>
                      <a:lnTo>
                        <a:pt x="340" y="40"/>
                      </a:lnTo>
                      <a:lnTo>
                        <a:pt x="398" y="5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6234" name="Freeform 47"/>
                <p:cNvSpPr>
                  <a:spLocks/>
                </p:cNvSpPr>
                <p:nvPr/>
              </p:nvSpPr>
              <p:spPr bwMode="auto">
                <a:xfrm>
                  <a:off x="2882" y="2923"/>
                  <a:ext cx="383" cy="1160"/>
                </a:xfrm>
                <a:custGeom>
                  <a:avLst/>
                  <a:gdLst>
                    <a:gd name="T0" fmla="*/ 0 w 383"/>
                    <a:gd name="T1" fmla="*/ 0 h 1160"/>
                    <a:gd name="T2" fmla="*/ 99 w 383"/>
                    <a:gd name="T3" fmla="*/ 17 h 1160"/>
                    <a:gd name="T4" fmla="*/ 151 w 383"/>
                    <a:gd name="T5" fmla="*/ 103 h 1160"/>
                    <a:gd name="T6" fmla="*/ 203 w 383"/>
                    <a:gd name="T7" fmla="*/ 257 h 1160"/>
                    <a:gd name="T8" fmla="*/ 226 w 383"/>
                    <a:gd name="T9" fmla="*/ 451 h 1160"/>
                    <a:gd name="T10" fmla="*/ 226 w 383"/>
                    <a:gd name="T11" fmla="*/ 560 h 1160"/>
                    <a:gd name="T12" fmla="*/ 191 w 383"/>
                    <a:gd name="T13" fmla="*/ 696 h 1160"/>
                    <a:gd name="T14" fmla="*/ 134 w 383"/>
                    <a:gd name="T15" fmla="*/ 885 h 1160"/>
                    <a:gd name="T16" fmla="*/ 122 w 383"/>
                    <a:gd name="T17" fmla="*/ 937 h 1160"/>
                    <a:gd name="T18" fmla="*/ 139 w 383"/>
                    <a:gd name="T19" fmla="*/ 965 h 1160"/>
                    <a:gd name="T20" fmla="*/ 261 w 383"/>
                    <a:gd name="T21" fmla="*/ 1006 h 1160"/>
                    <a:gd name="T22" fmla="*/ 383 w 383"/>
                    <a:gd name="T23" fmla="*/ 1086 h 1160"/>
                    <a:gd name="T24" fmla="*/ 378 w 383"/>
                    <a:gd name="T25" fmla="*/ 1119 h 1160"/>
                    <a:gd name="T26" fmla="*/ 290 w 383"/>
                    <a:gd name="T27" fmla="*/ 1160 h 1160"/>
                    <a:gd name="T28" fmla="*/ 256 w 383"/>
                    <a:gd name="T29" fmla="*/ 1142 h 1160"/>
                    <a:gd name="T30" fmla="*/ 191 w 383"/>
                    <a:gd name="T31" fmla="*/ 1057 h 1160"/>
                    <a:gd name="T32" fmla="*/ 116 w 383"/>
                    <a:gd name="T33" fmla="*/ 1016 h 1160"/>
                    <a:gd name="T34" fmla="*/ 34 w 383"/>
                    <a:gd name="T35" fmla="*/ 988 h 1160"/>
                    <a:gd name="T36" fmla="*/ 29 w 383"/>
                    <a:gd name="T37" fmla="*/ 948 h 1160"/>
                    <a:gd name="T38" fmla="*/ 52 w 383"/>
                    <a:gd name="T39" fmla="*/ 868 h 1160"/>
                    <a:gd name="T40" fmla="*/ 116 w 383"/>
                    <a:gd name="T41" fmla="*/ 743 h 1160"/>
                    <a:gd name="T42" fmla="*/ 156 w 383"/>
                    <a:gd name="T43" fmla="*/ 594 h 1160"/>
                    <a:gd name="T44" fmla="*/ 156 w 383"/>
                    <a:gd name="T45" fmla="*/ 423 h 1160"/>
                    <a:gd name="T46" fmla="*/ 122 w 383"/>
                    <a:gd name="T47" fmla="*/ 274 h 1160"/>
                    <a:gd name="T48" fmla="*/ 47 w 383"/>
                    <a:gd name="T49" fmla="*/ 136 h 1160"/>
                    <a:gd name="T50" fmla="*/ 12 w 383"/>
                    <a:gd name="T51" fmla="*/ 63 h 1160"/>
                    <a:gd name="T52" fmla="*/ 0 w 383"/>
                    <a:gd name="T53" fmla="*/ 0 h 1160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w 383"/>
                    <a:gd name="T82" fmla="*/ 0 h 1160"/>
                    <a:gd name="T83" fmla="*/ 383 w 383"/>
                    <a:gd name="T84" fmla="*/ 1160 h 1160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T81" t="T82" r="T83" b="T84"/>
                  <a:pathLst>
                    <a:path w="383" h="1160">
                      <a:moveTo>
                        <a:pt x="0" y="0"/>
                      </a:moveTo>
                      <a:lnTo>
                        <a:pt x="99" y="17"/>
                      </a:lnTo>
                      <a:lnTo>
                        <a:pt x="151" y="103"/>
                      </a:lnTo>
                      <a:lnTo>
                        <a:pt x="203" y="257"/>
                      </a:lnTo>
                      <a:lnTo>
                        <a:pt x="226" y="451"/>
                      </a:lnTo>
                      <a:lnTo>
                        <a:pt x="226" y="560"/>
                      </a:lnTo>
                      <a:lnTo>
                        <a:pt x="191" y="696"/>
                      </a:lnTo>
                      <a:lnTo>
                        <a:pt x="134" y="885"/>
                      </a:lnTo>
                      <a:lnTo>
                        <a:pt x="122" y="937"/>
                      </a:lnTo>
                      <a:lnTo>
                        <a:pt x="139" y="965"/>
                      </a:lnTo>
                      <a:lnTo>
                        <a:pt x="261" y="1006"/>
                      </a:lnTo>
                      <a:lnTo>
                        <a:pt x="383" y="1086"/>
                      </a:lnTo>
                      <a:lnTo>
                        <a:pt x="378" y="1119"/>
                      </a:lnTo>
                      <a:lnTo>
                        <a:pt x="290" y="1160"/>
                      </a:lnTo>
                      <a:lnTo>
                        <a:pt x="256" y="1142"/>
                      </a:lnTo>
                      <a:lnTo>
                        <a:pt x="191" y="1057"/>
                      </a:lnTo>
                      <a:lnTo>
                        <a:pt x="116" y="1016"/>
                      </a:lnTo>
                      <a:lnTo>
                        <a:pt x="34" y="988"/>
                      </a:lnTo>
                      <a:lnTo>
                        <a:pt x="29" y="948"/>
                      </a:lnTo>
                      <a:lnTo>
                        <a:pt x="52" y="868"/>
                      </a:lnTo>
                      <a:lnTo>
                        <a:pt x="116" y="743"/>
                      </a:lnTo>
                      <a:lnTo>
                        <a:pt x="156" y="594"/>
                      </a:lnTo>
                      <a:lnTo>
                        <a:pt x="156" y="423"/>
                      </a:lnTo>
                      <a:lnTo>
                        <a:pt x="122" y="274"/>
                      </a:lnTo>
                      <a:lnTo>
                        <a:pt x="47" y="136"/>
                      </a:lnTo>
                      <a:lnTo>
                        <a:pt x="12" y="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6235" name="Freeform 48"/>
                <p:cNvSpPr>
                  <a:spLocks/>
                </p:cNvSpPr>
                <p:nvPr/>
              </p:nvSpPr>
              <p:spPr bwMode="auto">
                <a:xfrm>
                  <a:off x="2443" y="2919"/>
                  <a:ext cx="461" cy="1027"/>
                </a:xfrm>
                <a:custGeom>
                  <a:avLst/>
                  <a:gdLst>
                    <a:gd name="T0" fmla="*/ 421 w 461"/>
                    <a:gd name="T1" fmla="*/ 0 h 1027"/>
                    <a:gd name="T2" fmla="*/ 449 w 461"/>
                    <a:gd name="T3" fmla="*/ 22 h 1027"/>
                    <a:gd name="T4" fmla="*/ 461 w 461"/>
                    <a:gd name="T5" fmla="*/ 91 h 1027"/>
                    <a:gd name="T6" fmla="*/ 439 w 461"/>
                    <a:gd name="T7" fmla="*/ 159 h 1027"/>
                    <a:gd name="T8" fmla="*/ 380 w 461"/>
                    <a:gd name="T9" fmla="*/ 245 h 1027"/>
                    <a:gd name="T10" fmla="*/ 315 w 461"/>
                    <a:gd name="T11" fmla="*/ 348 h 1027"/>
                    <a:gd name="T12" fmla="*/ 293 w 461"/>
                    <a:gd name="T13" fmla="*/ 462 h 1027"/>
                    <a:gd name="T14" fmla="*/ 310 w 461"/>
                    <a:gd name="T15" fmla="*/ 645 h 1027"/>
                    <a:gd name="T16" fmla="*/ 350 w 461"/>
                    <a:gd name="T17" fmla="*/ 868 h 1027"/>
                    <a:gd name="T18" fmla="*/ 380 w 461"/>
                    <a:gd name="T19" fmla="*/ 959 h 1027"/>
                    <a:gd name="T20" fmla="*/ 368 w 461"/>
                    <a:gd name="T21" fmla="*/ 987 h 1027"/>
                    <a:gd name="T22" fmla="*/ 298 w 461"/>
                    <a:gd name="T23" fmla="*/ 992 h 1027"/>
                    <a:gd name="T24" fmla="*/ 211 w 461"/>
                    <a:gd name="T25" fmla="*/ 969 h 1027"/>
                    <a:gd name="T26" fmla="*/ 134 w 461"/>
                    <a:gd name="T27" fmla="*/ 1004 h 1027"/>
                    <a:gd name="T28" fmla="*/ 87 w 461"/>
                    <a:gd name="T29" fmla="*/ 1027 h 1027"/>
                    <a:gd name="T30" fmla="*/ 53 w 461"/>
                    <a:gd name="T31" fmla="*/ 1022 h 1027"/>
                    <a:gd name="T32" fmla="*/ 0 w 461"/>
                    <a:gd name="T33" fmla="*/ 959 h 1027"/>
                    <a:gd name="T34" fmla="*/ 53 w 461"/>
                    <a:gd name="T35" fmla="*/ 936 h 1027"/>
                    <a:gd name="T36" fmla="*/ 187 w 461"/>
                    <a:gd name="T37" fmla="*/ 908 h 1027"/>
                    <a:gd name="T38" fmla="*/ 263 w 461"/>
                    <a:gd name="T39" fmla="*/ 936 h 1027"/>
                    <a:gd name="T40" fmla="*/ 315 w 461"/>
                    <a:gd name="T41" fmla="*/ 936 h 1027"/>
                    <a:gd name="T42" fmla="*/ 310 w 461"/>
                    <a:gd name="T43" fmla="*/ 890 h 1027"/>
                    <a:gd name="T44" fmla="*/ 258 w 461"/>
                    <a:gd name="T45" fmla="*/ 616 h 1027"/>
                    <a:gd name="T46" fmla="*/ 222 w 461"/>
                    <a:gd name="T47" fmla="*/ 456 h 1027"/>
                    <a:gd name="T48" fmla="*/ 228 w 461"/>
                    <a:gd name="T49" fmla="*/ 376 h 1027"/>
                    <a:gd name="T50" fmla="*/ 280 w 461"/>
                    <a:gd name="T51" fmla="*/ 227 h 1027"/>
                    <a:gd name="T52" fmla="*/ 333 w 461"/>
                    <a:gd name="T53" fmla="*/ 91 h 1027"/>
                    <a:gd name="T54" fmla="*/ 421 w 461"/>
                    <a:gd name="T55" fmla="*/ 0 h 1027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w 461"/>
                    <a:gd name="T85" fmla="*/ 0 h 1027"/>
                    <a:gd name="T86" fmla="*/ 461 w 461"/>
                    <a:gd name="T87" fmla="*/ 1027 h 1027"/>
                  </a:gdLst>
                  <a:ahLst/>
                  <a:cxnLst>
                    <a:cxn ang="T56">
                      <a:pos x="T0" y="T1"/>
                    </a:cxn>
                    <a:cxn ang="T57">
                      <a:pos x="T2" y="T3"/>
                    </a:cxn>
                    <a:cxn ang="T58">
                      <a:pos x="T4" y="T5"/>
                    </a:cxn>
                    <a:cxn ang="T59">
                      <a:pos x="T6" y="T7"/>
                    </a:cxn>
                    <a:cxn ang="T60">
                      <a:pos x="T8" y="T9"/>
                    </a:cxn>
                    <a:cxn ang="T61">
                      <a:pos x="T10" y="T11"/>
                    </a:cxn>
                    <a:cxn ang="T62">
                      <a:pos x="T12" y="T13"/>
                    </a:cxn>
                    <a:cxn ang="T63">
                      <a:pos x="T14" y="T15"/>
                    </a:cxn>
                    <a:cxn ang="T64">
                      <a:pos x="T16" y="T17"/>
                    </a:cxn>
                    <a:cxn ang="T65">
                      <a:pos x="T18" y="T19"/>
                    </a:cxn>
                    <a:cxn ang="T66">
                      <a:pos x="T20" y="T21"/>
                    </a:cxn>
                    <a:cxn ang="T67">
                      <a:pos x="T22" y="T23"/>
                    </a:cxn>
                    <a:cxn ang="T68">
                      <a:pos x="T24" y="T25"/>
                    </a:cxn>
                    <a:cxn ang="T69">
                      <a:pos x="T26" y="T27"/>
                    </a:cxn>
                    <a:cxn ang="T70">
                      <a:pos x="T28" y="T29"/>
                    </a:cxn>
                    <a:cxn ang="T71">
                      <a:pos x="T30" y="T31"/>
                    </a:cxn>
                    <a:cxn ang="T72">
                      <a:pos x="T32" y="T33"/>
                    </a:cxn>
                    <a:cxn ang="T73">
                      <a:pos x="T34" y="T35"/>
                    </a:cxn>
                    <a:cxn ang="T74">
                      <a:pos x="T36" y="T37"/>
                    </a:cxn>
                    <a:cxn ang="T75">
                      <a:pos x="T38" y="T39"/>
                    </a:cxn>
                    <a:cxn ang="T76">
                      <a:pos x="T40" y="T41"/>
                    </a:cxn>
                    <a:cxn ang="T77">
                      <a:pos x="T42" y="T43"/>
                    </a:cxn>
                    <a:cxn ang="T78">
                      <a:pos x="T44" y="T45"/>
                    </a:cxn>
                    <a:cxn ang="T79">
                      <a:pos x="T46" y="T47"/>
                    </a:cxn>
                    <a:cxn ang="T80">
                      <a:pos x="T48" y="T49"/>
                    </a:cxn>
                    <a:cxn ang="T81">
                      <a:pos x="T50" y="T51"/>
                    </a:cxn>
                    <a:cxn ang="T82">
                      <a:pos x="T52" y="T53"/>
                    </a:cxn>
                    <a:cxn ang="T83">
                      <a:pos x="T54" y="T55"/>
                    </a:cxn>
                  </a:cxnLst>
                  <a:rect l="T84" t="T85" r="T86" b="T87"/>
                  <a:pathLst>
                    <a:path w="461" h="1027">
                      <a:moveTo>
                        <a:pt x="421" y="0"/>
                      </a:moveTo>
                      <a:lnTo>
                        <a:pt x="449" y="22"/>
                      </a:lnTo>
                      <a:lnTo>
                        <a:pt x="461" y="91"/>
                      </a:lnTo>
                      <a:lnTo>
                        <a:pt x="439" y="159"/>
                      </a:lnTo>
                      <a:lnTo>
                        <a:pt x="380" y="245"/>
                      </a:lnTo>
                      <a:lnTo>
                        <a:pt x="315" y="348"/>
                      </a:lnTo>
                      <a:lnTo>
                        <a:pt x="293" y="462"/>
                      </a:lnTo>
                      <a:lnTo>
                        <a:pt x="310" y="645"/>
                      </a:lnTo>
                      <a:lnTo>
                        <a:pt x="350" y="868"/>
                      </a:lnTo>
                      <a:lnTo>
                        <a:pt x="380" y="959"/>
                      </a:lnTo>
                      <a:lnTo>
                        <a:pt x="368" y="987"/>
                      </a:lnTo>
                      <a:lnTo>
                        <a:pt x="298" y="992"/>
                      </a:lnTo>
                      <a:lnTo>
                        <a:pt x="211" y="969"/>
                      </a:lnTo>
                      <a:lnTo>
                        <a:pt x="134" y="1004"/>
                      </a:lnTo>
                      <a:lnTo>
                        <a:pt x="87" y="1027"/>
                      </a:lnTo>
                      <a:lnTo>
                        <a:pt x="53" y="1022"/>
                      </a:lnTo>
                      <a:lnTo>
                        <a:pt x="0" y="959"/>
                      </a:lnTo>
                      <a:lnTo>
                        <a:pt x="53" y="936"/>
                      </a:lnTo>
                      <a:lnTo>
                        <a:pt x="187" y="908"/>
                      </a:lnTo>
                      <a:lnTo>
                        <a:pt x="263" y="936"/>
                      </a:lnTo>
                      <a:lnTo>
                        <a:pt x="315" y="936"/>
                      </a:lnTo>
                      <a:lnTo>
                        <a:pt x="310" y="890"/>
                      </a:lnTo>
                      <a:lnTo>
                        <a:pt x="258" y="616"/>
                      </a:lnTo>
                      <a:lnTo>
                        <a:pt x="222" y="456"/>
                      </a:lnTo>
                      <a:lnTo>
                        <a:pt x="228" y="376"/>
                      </a:lnTo>
                      <a:lnTo>
                        <a:pt x="280" y="227"/>
                      </a:lnTo>
                      <a:lnTo>
                        <a:pt x="333" y="91"/>
                      </a:lnTo>
                      <a:lnTo>
                        <a:pt x="421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36223" name="Freeform 49"/>
              <p:cNvSpPr>
                <a:spLocks/>
              </p:cNvSpPr>
              <p:nvPr/>
            </p:nvSpPr>
            <p:spPr bwMode="auto">
              <a:xfrm>
                <a:off x="2626" y="1540"/>
                <a:ext cx="827" cy="563"/>
              </a:xfrm>
              <a:custGeom>
                <a:avLst/>
                <a:gdLst>
                  <a:gd name="T0" fmla="*/ 0 w 827"/>
                  <a:gd name="T1" fmla="*/ 139 h 563"/>
                  <a:gd name="T2" fmla="*/ 108 w 827"/>
                  <a:gd name="T3" fmla="*/ 18 h 563"/>
                  <a:gd name="T4" fmla="*/ 160 w 827"/>
                  <a:gd name="T5" fmla="*/ 75 h 563"/>
                  <a:gd name="T6" fmla="*/ 213 w 827"/>
                  <a:gd name="T7" fmla="*/ 110 h 563"/>
                  <a:gd name="T8" fmla="*/ 269 w 827"/>
                  <a:gd name="T9" fmla="*/ 110 h 563"/>
                  <a:gd name="T10" fmla="*/ 327 w 827"/>
                  <a:gd name="T11" fmla="*/ 52 h 563"/>
                  <a:gd name="T12" fmla="*/ 396 w 827"/>
                  <a:gd name="T13" fmla="*/ 5 h 563"/>
                  <a:gd name="T14" fmla="*/ 477 w 827"/>
                  <a:gd name="T15" fmla="*/ 0 h 563"/>
                  <a:gd name="T16" fmla="*/ 563 w 827"/>
                  <a:gd name="T17" fmla="*/ 35 h 563"/>
                  <a:gd name="T18" fmla="*/ 620 w 827"/>
                  <a:gd name="T19" fmla="*/ 87 h 563"/>
                  <a:gd name="T20" fmla="*/ 648 w 827"/>
                  <a:gd name="T21" fmla="*/ 157 h 563"/>
                  <a:gd name="T22" fmla="*/ 654 w 827"/>
                  <a:gd name="T23" fmla="*/ 249 h 563"/>
                  <a:gd name="T24" fmla="*/ 671 w 827"/>
                  <a:gd name="T25" fmla="*/ 331 h 563"/>
                  <a:gd name="T26" fmla="*/ 718 w 827"/>
                  <a:gd name="T27" fmla="*/ 371 h 563"/>
                  <a:gd name="T28" fmla="*/ 774 w 827"/>
                  <a:gd name="T29" fmla="*/ 389 h 563"/>
                  <a:gd name="T30" fmla="*/ 827 w 827"/>
                  <a:gd name="T31" fmla="*/ 401 h 563"/>
                  <a:gd name="T32" fmla="*/ 786 w 827"/>
                  <a:gd name="T33" fmla="*/ 563 h 563"/>
                  <a:gd name="T34" fmla="*/ 654 w 827"/>
                  <a:gd name="T35" fmla="*/ 540 h 563"/>
                  <a:gd name="T36" fmla="*/ 517 w 827"/>
                  <a:gd name="T37" fmla="*/ 493 h 563"/>
                  <a:gd name="T38" fmla="*/ 407 w 827"/>
                  <a:gd name="T39" fmla="*/ 441 h 563"/>
                  <a:gd name="T40" fmla="*/ 286 w 827"/>
                  <a:gd name="T41" fmla="*/ 389 h 563"/>
                  <a:gd name="T42" fmla="*/ 160 w 827"/>
                  <a:gd name="T43" fmla="*/ 331 h 563"/>
                  <a:gd name="T44" fmla="*/ 57 w 827"/>
                  <a:gd name="T45" fmla="*/ 209 h 563"/>
                  <a:gd name="T46" fmla="*/ 0 w 827"/>
                  <a:gd name="T47" fmla="*/ 139 h 563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827"/>
                  <a:gd name="T73" fmla="*/ 0 h 563"/>
                  <a:gd name="T74" fmla="*/ 827 w 827"/>
                  <a:gd name="T75" fmla="*/ 563 h 563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827" h="563">
                    <a:moveTo>
                      <a:pt x="0" y="139"/>
                    </a:moveTo>
                    <a:lnTo>
                      <a:pt x="108" y="18"/>
                    </a:lnTo>
                    <a:lnTo>
                      <a:pt x="160" y="75"/>
                    </a:lnTo>
                    <a:lnTo>
                      <a:pt x="213" y="110"/>
                    </a:lnTo>
                    <a:lnTo>
                      <a:pt x="269" y="110"/>
                    </a:lnTo>
                    <a:lnTo>
                      <a:pt x="327" y="52"/>
                    </a:lnTo>
                    <a:lnTo>
                      <a:pt x="396" y="5"/>
                    </a:lnTo>
                    <a:lnTo>
                      <a:pt x="477" y="0"/>
                    </a:lnTo>
                    <a:lnTo>
                      <a:pt x="563" y="35"/>
                    </a:lnTo>
                    <a:lnTo>
                      <a:pt x="620" y="87"/>
                    </a:lnTo>
                    <a:lnTo>
                      <a:pt x="648" y="157"/>
                    </a:lnTo>
                    <a:lnTo>
                      <a:pt x="654" y="249"/>
                    </a:lnTo>
                    <a:lnTo>
                      <a:pt x="671" y="331"/>
                    </a:lnTo>
                    <a:lnTo>
                      <a:pt x="718" y="371"/>
                    </a:lnTo>
                    <a:lnTo>
                      <a:pt x="774" y="389"/>
                    </a:lnTo>
                    <a:lnTo>
                      <a:pt x="827" y="401"/>
                    </a:lnTo>
                    <a:lnTo>
                      <a:pt x="786" y="563"/>
                    </a:lnTo>
                    <a:lnTo>
                      <a:pt x="654" y="540"/>
                    </a:lnTo>
                    <a:lnTo>
                      <a:pt x="517" y="493"/>
                    </a:lnTo>
                    <a:lnTo>
                      <a:pt x="407" y="441"/>
                    </a:lnTo>
                    <a:lnTo>
                      <a:pt x="286" y="389"/>
                    </a:lnTo>
                    <a:lnTo>
                      <a:pt x="160" y="331"/>
                    </a:lnTo>
                    <a:lnTo>
                      <a:pt x="57" y="209"/>
                    </a:lnTo>
                    <a:lnTo>
                      <a:pt x="0" y="139"/>
                    </a:lnTo>
                    <a:close/>
                  </a:path>
                </a:pathLst>
              </a:custGeom>
              <a:solidFill>
                <a:srgbClr val="063D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6224" name="Freeform 50"/>
              <p:cNvSpPr>
                <a:spLocks/>
              </p:cNvSpPr>
              <p:nvPr/>
            </p:nvSpPr>
            <p:spPr bwMode="auto">
              <a:xfrm>
                <a:off x="2614" y="1513"/>
                <a:ext cx="856" cy="606"/>
              </a:xfrm>
              <a:custGeom>
                <a:avLst/>
                <a:gdLst>
                  <a:gd name="T0" fmla="*/ 75 w 856"/>
                  <a:gd name="T1" fmla="*/ 266 h 606"/>
                  <a:gd name="T2" fmla="*/ 172 w 856"/>
                  <a:gd name="T3" fmla="*/ 363 h 606"/>
                  <a:gd name="T4" fmla="*/ 304 w 856"/>
                  <a:gd name="T5" fmla="*/ 428 h 606"/>
                  <a:gd name="T6" fmla="*/ 489 w 856"/>
                  <a:gd name="T7" fmla="*/ 513 h 606"/>
                  <a:gd name="T8" fmla="*/ 615 w 856"/>
                  <a:gd name="T9" fmla="*/ 566 h 606"/>
                  <a:gd name="T10" fmla="*/ 816 w 856"/>
                  <a:gd name="T11" fmla="*/ 606 h 606"/>
                  <a:gd name="T12" fmla="*/ 856 w 856"/>
                  <a:gd name="T13" fmla="*/ 393 h 606"/>
                  <a:gd name="T14" fmla="*/ 804 w 856"/>
                  <a:gd name="T15" fmla="*/ 393 h 606"/>
                  <a:gd name="T16" fmla="*/ 753 w 856"/>
                  <a:gd name="T17" fmla="*/ 363 h 606"/>
                  <a:gd name="T18" fmla="*/ 695 w 856"/>
                  <a:gd name="T19" fmla="*/ 323 h 606"/>
                  <a:gd name="T20" fmla="*/ 695 w 856"/>
                  <a:gd name="T21" fmla="*/ 243 h 606"/>
                  <a:gd name="T22" fmla="*/ 660 w 856"/>
                  <a:gd name="T23" fmla="*/ 116 h 606"/>
                  <a:gd name="T24" fmla="*/ 597 w 856"/>
                  <a:gd name="T25" fmla="*/ 46 h 606"/>
                  <a:gd name="T26" fmla="*/ 505 w 856"/>
                  <a:gd name="T27" fmla="*/ 0 h 606"/>
                  <a:gd name="T28" fmla="*/ 391 w 856"/>
                  <a:gd name="T29" fmla="*/ 12 h 606"/>
                  <a:gd name="T30" fmla="*/ 321 w 856"/>
                  <a:gd name="T31" fmla="*/ 53 h 606"/>
                  <a:gd name="T32" fmla="*/ 286 w 856"/>
                  <a:gd name="T33" fmla="*/ 98 h 606"/>
                  <a:gd name="T34" fmla="*/ 253 w 856"/>
                  <a:gd name="T35" fmla="*/ 121 h 606"/>
                  <a:gd name="T36" fmla="*/ 218 w 856"/>
                  <a:gd name="T37" fmla="*/ 116 h 606"/>
                  <a:gd name="T38" fmla="*/ 166 w 856"/>
                  <a:gd name="T39" fmla="*/ 63 h 606"/>
                  <a:gd name="T40" fmla="*/ 132 w 856"/>
                  <a:gd name="T41" fmla="*/ 0 h 606"/>
                  <a:gd name="T42" fmla="*/ 103 w 856"/>
                  <a:gd name="T43" fmla="*/ 30 h 606"/>
                  <a:gd name="T44" fmla="*/ 0 w 856"/>
                  <a:gd name="T45" fmla="*/ 150 h 606"/>
                  <a:gd name="T46" fmla="*/ 5 w 856"/>
                  <a:gd name="T47" fmla="*/ 178 h 606"/>
                  <a:gd name="T48" fmla="*/ 17 w 856"/>
                  <a:gd name="T49" fmla="*/ 191 h 606"/>
                  <a:gd name="T50" fmla="*/ 120 w 856"/>
                  <a:gd name="T51" fmla="*/ 81 h 606"/>
                  <a:gd name="T52" fmla="*/ 172 w 856"/>
                  <a:gd name="T53" fmla="*/ 133 h 606"/>
                  <a:gd name="T54" fmla="*/ 206 w 856"/>
                  <a:gd name="T55" fmla="*/ 168 h 606"/>
                  <a:gd name="T56" fmla="*/ 253 w 856"/>
                  <a:gd name="T57" fmla="*/ 168 h 606"/>
                  <a:gd name="T58" fmla="*/ 286 w 856"/>
                  <a:gd name="T59" fmla="*/ 156 h 606"/>
                  <a:gd name="T60" fmla="*/ 339 w 856"/>
                  <a:gd name="T61" fmla="*/ 116 h 606"/>
                  <a:gd name="T62" fmla="*/ 367 w 856"/>
                  <a:gd name="T63" fmla="*/ 70 h 606"/>
                  <a:gd name="T64" fmla="*/ 442 w 856"/>
                  <a:gd name="T65" fmla="*/ 46 h 606"/>
                  <a:gd name="T66" fmla="*/ 505 w 856"/>
                  <a:gd name="T67" fmla="*/ 53 h 606"/>
                  <a:gd name="T68" fmla="*/ 562 w 856"/>
                  <a:gd name="T69" fmla="*/ 87 h 606"/>
                  <a:gd name="T70" fmla="*/ 615 w 856"/>
                  <a:gd name="T71" fmla="*/ 138 h 606"/>
                  <a:gd name="T72" fmla="*/ 643 w 856"/>
                  <a:gd name="T73" fmla="*/ 203 h 606"/>
                  <a:gd name="T74" fmla="*/ 643 w 856"/>
                  <a:gd name="T75" fmla="*/ 260 h 606"/>
                  <a:gd name="T76" fmla="*/ 643 w 856"/>
                  <a:gd name="T77" fmla="*/ 323 h 606"/>
                  <a:gd name="T78" fmla="*/ 666 w 856"/>
                  <a:gd name="T79" fmla="*/ 375 h 606"/>
                  <a:gd name="T80" fmla="*/ 730 w 856"/>
                  <a:gd name="T81" fmla="*/ 410 h 606"/>
                  <a:gd name="T82" fmla="*/ 804 w 856"/>
                  <a:gd name="T83" fmla="*/ 444 h 606"/>
                  <a:gd name="T84" fmla="*/ 770 w 856"/>
                  <a:gd name="T85" fmla="*/ 554 h 606"/>
                  <a:gd name="T86" fmla="*/ 580 w 856"/>
                  <a:gd name="T87" fmla="*/ 503 h 606"/>
                  <a:gd name="T88" fmla="*/ 454 w 856"/>
                  <a:gd name="T89" fmla="*/ 450 h 606"/>
                  <a:gd name="T90" fmla="*/ 339 w 856"/>
                  <a:gd name="T91" fmla="*/ 416 h 606"/>
                  <a:gd name="T92" fmla="*/ 241 w 856"/>
                  <a:gd name="T93" fmla="*/ 363 h 606"/>
                  <a:gd name="T94" fmla="*/ 120 w 856"/>
                  <a:gd name="T95" fmla="*/ 266 h 606"/>
                  <a:gd name="T96" fmla="*/ 34 w 856"/>
                  <a:gd name="T97" fmla="*/ 173 h 606"/>
                  <a:gd name="T98" fmla="*/ 22 w 856"/>
                  <a:gd name="T99" fmla="*/ 185 h 606"/>
                  <a:gd name="T100" fmla="*/ 75 w 856"/>
                  <a:gd name="T101" fmla="*/ 266 h 60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56"/>
                  <a:gd name="T154" fmla="*/ 0 h 606"/>
                  <a:gd name="T155" fmla="*/ 856 w 856"/>
                  <a:gd name="T156" fmla="*/ 606 h 60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56" h="606">
                    <a:moveTo>
                      <a:pt x="75" y="266"/>
                    </a:moveTo>
                    <a:lnTo>
                      <a:pt x="172" y="363"/>
                    </a:lnTo>
                    <a:lnTo>
                      <a:pt x="304" y="428"/>
                    </a:lnTo>
                    <a:lnTo>
                      <a:pt x="489" y="513"/>
                    </a:lnTo>
                    <a:lnTo>
                      <a:pt x="615" y="566"/>
                    </a:lnTo>
                    <a:lnTo>
                      <a:pt x="816" y="606"/>
                    </a:lnTo>
                    <a:lnTo>
                      <a:pt x="856" y="393"/>
                    </a:lnTo>
                    <a:lnTo>
                      <a:pt x="804" y="393"/>
                    </a:lnTo>
                    <a:lnTo>
                      <a:pt x="753" y="363"/>
                    </a:lnTo>
                    <a:lnTo>
                      <a:pt x="695" y="323"/>
                    </a:lnTo>
                    <a:lnTo>
                      <a:pt x="695" y="243"/>
                    </a:lnTo>
                    <a:lnTo>
                      <a:pt x="660" y="116"/>
                    </a:lnTo>
                    <a:lnTo>
                      <a:pt x="597" y="46"/>
                    </a:lnTo>
                    <a:lnTo>
                      <a:pt x="505" y="0"/>
                    </a:lnTo>
                    <a:lnTo>
                      <a:pt x="391" y="12"/>
                    </a:lnTo>
                    <a:lnTo>
                      <a:pt x="321" y="53"/>
                    </a:lnTo>
                    <a:lnTo>
                      <a:pt x="286" y="98"/>
                    </a:lnTo>
                    <a:lnTo>
                      <a:pt x="253" y="121"/>
                    </a:lnTo>
                    <a:lnTo>
                      <a:pt x="218" y="116"/>
                    </a:lnTo>
                    <a:lnTo>
                      <a:pt x="166" y="63"/>
                    </a:lnTo>
                    <a:lnTo>
                      <a:pt x="132" y="0"/>
                    </a:lnTo>
                    <a:lnTo>
                      <a:pt x="103" y="30"/>
                    </a:lnTo>
                    <a:lnTo>
                      <a:pt x="0" y="150"/>
                    </a:lnTo>
                    <a:lnTo>
                      <a:pt x="5" y="178"/>
                    </a:lnTo>
                    <a:lnTo>
                      <a:pt x="17" y="191"/>
                    </a:lnTo>
                    <a:lnTo>
                      <a:pt x="120" y="81"/>
                    </a:lnTo>
                    <a:lnTo>
                      <a:pt x="172" y="133"/>
                    </a:lnTo>
                    <a:lnTo>
                      <a:pt x="206" y="168"/>
                    </a:lnTo>
                    <a:lnTo>
                      <a:pt x="253" y="168"/>
                    </a:lnTo>
                    <a:lnTo>
                      <a:pt x="286" y="156"/>
                    </a:lnTo>
                    <a:lnTo>
                      <a:pt x="339" y="116"/>
                    </a:lnTo>
                    <a:lnTo>
                      <a:pt x="367" y="70"/>
                    </a:lnTo>
                    <a:lnTo>
                      <a:pt x="442" y="46"/>
                    </a:lnTo>
                    <a:lnTo>
                      <a:pt x="505" y="53"/>
                    </a:lnTo>
                    <a:lnTo>
                      <a:pt x="562" y="87"/>
                    </a:lnTo>
                    <a:lnTo>
                      <a:pt x="615" y="138"/>
                    </a:lnTo>
                    <a:lnTo>
                      <a:pt x="643" y="203"/>
                    </a:lnTo>
                    <a:lnTo>
                      <a:pt x="643" y="260"/>
                    </a:lnTo>
                    <a:lnTo>
                      <a:pt x="643" y="323"/>
                    </a:lnTo>
                    <a:lnTo>
                      <a:pt x="666" y="375"/>
                    </a:lnTo>
                    <a:lnTo>
                      <a:pt x="730" y="410"/>
                    </a:lnTo>
                    <a:lnTo>
                      <a:pt x="804" y="444"/>
                    </a:lnTo>
                    <a:lnTo>
                      <a:pt x="770" y="554"/>
                    </a:lnTo>
                    <a:lnTo>
                      <a:pt x="580" y="503"/>
                    </a:lnTo>
                    <a:lnTo>
                      <a:pt x="454" y="450"/>
                    </a:lnTo>
                    <a:lnTo>
                      <a:pt x="339" y="416"/>
                    </a:lnTo>
                    <a:lnTo>
                      <a:pt x="241" y="363"/>
                    </a:lnTo>
                    <a:lnTo>
                      <a:pt x="120" y="266"/>
                    </a:lnTo>
                    <a:lnTo>
                      <a:pt x="34" y="173"/>
                    </a:lnTo>
                    <a:lnTo>
                      <a:pt x="22" y="185"/>
                    </a:lnTo>
                    <a:lnTo>
                      <a:pt x="75" y="26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6225" name="Oval 51"/>
              <p:cNvSpPr>
                <a:spLocks noChangeArrowheads="1"/>
              </p:cNvSpPr>
              <p:nvPr/>
            </p:nvSpPr>
            <p:spPr bwMode="auto">
              <a:xfrm rot="-4286940">
                <a:off x="2791" y="1887"/>
                <a:ext cx="141" cy="50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36226" name="Oval 52"/>
              <p:cNvSpPr>
                <a:spLocks noChangeArrowheads="1"/>
              </p:cNvSpPr>
              <p:nvPr/>
            </p:nvSpPr>
            <p:spPr bwMode="auto">
              <a:xfrm rot="-4286940">
                <a:off x="2810" y="1913"/>
                <a:ext cx="81" cy="19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36227" name="Oval 53"/>
              <p:cNvSpPr>
                <a:spLocks noChangeArrowheads="1"/>
              </p:cNvSpPr>
              <p:nvPr/>
            </p:nvSpPr>
            <p:spPr bwMode="auto">
              <a:xfrm rot="-4286940">
                <a:off x="2741" y="1887"/>
                <a:ext cx="141" cy="50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36228" name="Oval 54"/>
              <p:cNvSpPr>
                <a:spLocks noChangeArrowheads="1"/>
              </p:cNvSpPr>
              <p:nvPr/>
            </p:nvSpPr>
            <p:spPr bwMode="auto">
              <a:xfrm rot="-4286940">
                <a:off x="2760" y="1913"/>
                <a:ext cx="81" cy="19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36229" name="Oval 55"/>
              <p:cNvSpPr>
                <a:spLocks noChangeArrowheads="1"/>
              </p:cNvSpPr>
              <p:nvPr/>
            </p:nvSpPr>
            <p:spPr bwMode="auto">
              <a:xfrm>
                <a:off x="2687" y="2089"/>
                <a:ext cx="198" cy="85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lIns="274320" rIns="274320" anchor="ctr"/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endParaRPr lang="en-CA" altLang="en-US" sz="2400">
                  <a:latin typeface="Arial Rounded MT Bold" pitchFamily="34" charset="0"/>
                </a:endParaRPr>
              </a:p>
            </p:txBody>
          </p:sp>
        </p:grpSp>
        <p:sp>
          <p:nvSpPr>
            <p:cNvPr id="136221" name="AutoShape 43"/>
            <p:cNvSpPr>
              <a:spLocks noChangeArrowheads="1"/>
            </p:cNvSpPr>
            <p:nvPr/>
          </p:nvSpPr>
          <p:spPr bwMode="auto">
            <a:xfrm>
              <a:off x="0" y="3888"/>
              <a:ext cx="1344" cy="480"/>
            </a:xfrm>
            <a:prstGeom prst="wedgeRoundRectCallout">
              <a:avLst>
                <a:gd name="adj1" fmla="val -19347"/>
                <a:gd name="adj2" fmla="val -144792"/>
                <a:gd name="adj3" fmla="val 16667"/>
              </a:avLst>
            </a:prstGeom>
            <a:noFill/>
            <a:ln w="25400" cap="sq">
              <a:solidFill>
                <a:schemeClr val="tx2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0" rIns="0"/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r>
                <a:rPr lang="en-US" altLang="en-US">
                  <a:solidFill>
                    <a:schemeClr val="hlink"/>
                  </a:solidFill>
                </a:rPr>
                <a:t>That’s better</a:t>
              </a:r>
            </a:p>
          </p:txBody>
        </p:sp>
      </p:grpSp>
      <p:sp>
        <p:nvSpPr>
          <p:cNvPr id="187420" name="Text Box 28"/>
          <p:cNvSpPr txBox="1">
            <a:spLocks noChangeArrowheads="1"/>
          </p:cNvSpPr>
          <p:nvPr/>
        </p:nvSpPr>
        <p:spPr bwMode="auto">
          <a:xfrm>
            <a:off x="2743200" y="1524000"/>
            <a:ext cx="121920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i="1">
                <a:solidFill>
                  <a:schemeClr val="hlink"/>
                </a:solidFill>
              </a:rPr>
              <a:t>-3      3</a:t>
            </a:r>
          </a:p>
        </p:txBody>
      </p:sp>
      <p:grpSp>
        <p:nvGrpSpPr>
          <p:cNvPr id="5" name="Group 40"/>
          <p:cNvGrpSpPr>
            <a:grpSpLocks/>
          </p:cNvGrpSpPr>
          <p:nvPr/>
        </p:nvGrpSpPr>
        <p:grpSpPr bwMode="auto">
          <a:xfrm>
            <a:off x="2667000" y="4114800"/>
            <a:ext cx="6172200" cy="609600"/>
            <a:chOff x="1680" y="2592"/>
            <a:chExt cx="3888" cy="384"/>
          </a:xfrm>
        </p:grpSpPr>
        <p:sp>
          <p:nvSpPr>
            <p:cNvPr id="136218" name="Text Box 30"/>
            <p:cNvSpPr txBox="1">
              <a:spLocks noChangeArrowheads="1"/>
            </p:cNvSpPr>
            <p:nvPr/>
          </p:nvSpPr>
          <p:spPr bwMode="auto">
            <a:xfrm>
              <a:off x="1680" y="2649"/>
              <a:ext cx="1152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>
                <a:spcBef>
                  <a:spcPct val="50000"/>
                </a:spcBef>
              </a:pPr>
              <a:r>
                <a:rPr lang="en-US" altLang="en-US" i="1">
                  <a:solidFill>
                    <a:schemeClr val="hlink"/>
                  </a:solidFill>
                </a:rPr>
                <a:t>f</a:t>
              </a:r>
              <a:r>
                <a:rPr lang="en-US" altLang="en-US" i="1" baseline="-25000">
                  <a:solidFill>
                    <a:schemeClr val="hlink"/>
                  </a:solidFill>
                </a:rPr>
                <a:t>even</a:t>
              </a:r>
              <a:r>
                <a:rPr lang="en-US" altLang="en-US" i="1">
                  <a:solidFill>
                    <a:schemeClr val="hlink"/>
                  </a:solidFill>
                </a:rPr>
                <a:t>(9)</a:t>
              </a:r>
            </a:p>
          </p:txBody>
        </p:sp>
        <p:sp>
          <p:nvSpPr>
            <p:cNvPr id="136219" name="Text Box 31"/>
            <p:cNvSpPr txBox="1">
              <a:spLocks noChangeArrowheads="1"/>
            </p:cNvSpPr>
            <p:nvPr/>
          </p:nvSpPr>
          <p:spPr bwMode="auto">
            <a:xfrm>
              <a:off x="4416" y="2592"/>
              <a:ext cx="1152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>
                <a:spcBef>
                  <a:spcPct val="50000"/>
                </a:spcBef>
              </a:pPr>
              <a:r>
                <a:rPr lang="en-US" altLang="en-US" i="1">
                  <a:solidFill>
                    <a:schemeClr val="hlink"/>
                  </a:solidFill>
                </a:rPr>
                <a:t>f</a:t>
              </a:r>
              <a:r>
                <a:rPr lang="en-US" altLang="en-US" i="1" baseline="-25000">
                  <a:solidFill>
                    <a:schemeClr val="hlink"/>
                  </a:solidFill>
                </a:rPr>
                <a:t>odd</a:t>
              </a:r>
              <a:r>
                <a:rPr lang="en-US" altLang="en-US" i="1">
                  <a:solidFill>
                    <a:schemeClr val="hlink"/>
                  </a:solidFill>
                </a:rPr>
                <a:t>(9)</a:t>
              </a:r>
            </a:p>
          </p:txBody>
        </p:sp>
      </p:grpSp>
      <p:grpSp>
        <p:nvGrpSpPr>
          <p:cNvPr id="6" name="Group 33"/>
          <p:cNvGrpSpPr>
            <a:grpSpLocks/>
          </p:cNvGrpSpPr>
          <p:nvPr/>
        </p:nvGrpSpPr>
        <p:grpSpPr bwMode="auto">
          <a:xfrm>
            <a:off x="1905000" y="2909888"/>
            <a:ext cx="5486400" cy="638175"/>
            <a:chOff x="1200" y="1833"/>
            <a:chExt cx="3456" cy="402"/>
          </a:xfrm>
        </p:grpSpPr>
        <p:sp>
          <p:nvSpPr>
            <p:cNvPr id="136216" name="Text Box 29"/>
            <p:cNvSpPr txBox="1">
              <a:spLocks noChangeArrowheads="1"/>
            </p:cNvSpPr>
            <p:nvPr/>
          </p:nvSpPr>
          <p:spPr bwMode="auto">
            <a:xfrm>
              <a:off x="1200" y="1908"/>
              <a:ext cx="768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altLang="en-US" i="1">
                  <a:solidFill>
                    <a:schemeClr val="hlink"/>
                  </a:solidFill>
                </a:rPr>
                <a:t>9</a:t>
              </a:r>
            </a:p>
          </p:txBody>
        </p:sp>
        <p:sp>
          <p:nvSpPr>
            <p:cNvPr id="136217" name="Text Box 32"/>
            <p:cNvSpPr txBox="1">
              <a:spLocks noChangeArrowheads="1"/>
            </p:cNvSpPr>
            <p:nvPr/>
          </p:nvSpPr>
          <p:spPr bwMode="auto">
            <a:xfrm>
              <a:off x="3888" y="1833"/>
              <a:ext cx="768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altLang="en-US" i="1">
                  <a:solidFill>
                    <a:schemeClr val="hlink"/>
                  </a:solidFill>
                </a:rPr>
                <a:t>9</a:t>
              </a:r>
            </a:p>
          </p:txBody>
        </p:sp>
      </p:grpSp>
      <p:grpSp>
        <p:nvGrpSpPr>
          <p:cNvPr id="7" name="Group 41"/>
          <p:cNvGrpSpPr>
            <a:grpSpLocks/>
          </p:cNvGrpSpPr>
          <p:nvPr/>
        </p:nvGrpSpPr>
        <p:grpSpPr bwMode="auto">
          <a:xfrm>
            <a:off x="4114800" y="5272088"/>
            <a:ext cx="3581400" cy="519112"/>
            <a:chOff x="2592" y="3321"/>
            <a:chExt cx="2256" cy="327"/>
          </a:xfrm>
        </p:grpSpPr>
        <p:sp>
          <p:nvSpPr>
            <p:cNvPr id="136214" name="Text Box 34"/>
            <p:cNvSpPr txBox="1">
              <a:spLocks noChangeArrowheads="1"/>
            </p:cNvSpPr>
            <p:nvPr/>
          </p:nvSpPr>
          <p:spPr bwMode="auto">
            <a:xfrm>
              <a:off x="2592" y="3321"/>
              <a:ext cx="1152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>
                <a:spcBef>
                  <a:spcPct val="50000"/>
                </a:spcBef>
              </a:pPr>
              <a:r>
                <a:rPr lang="en-US" altLang="en-US" i="1">
                  <a:solidFill>
                    <a:schemeClr val="hlink"/>
                  </a:solidFill>
                </a:rPr>
                <a:t>f</a:t>
              </a:r>
              <a:r>
                <a:rPr lang="en-US" altLang="en-US" i="1" baseline="-25000">
                  <a:solidFill>
                    <a:schemeClr val="hlink"/>
                  </a:solidFill>
                </a:rPr>
                <a:t>even</a:t>
              </a:r>
              <a:r>
                <a:rPr lang="en-US" altLang="en-US" i="1">
                  <a:solidFill>
                    <a:schemeClr val="hlink"/>
                  </a:solidFill>
                </a:rPr>
                <a:t>(9)</a:t>
              </a:r>
            </a:p>
          </p:txBody>
        </p:sp>
        <p:sp>
          <p:nvSpPr>
            <p:cNvPr id="136215" name="Text Box 35"/>
            <p:cNvSpPr txBox="1">
              <a:spLocks noChangeArrowheads="1"/>
            </p:cNvSpPr>
            <p:nvPr/>
          </p:nvSpPr>
          <p:spPr bwMode="auto">
            <a:xfrm>
              <a:off x="3696" y="3321"/>
              <a:ext cx="1152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>
                <a:spcBef>
                  <a:spcPct val="50000"/>
                </a:spcBef>
              </a:pPr>
              <a:r>
                <a:rPr lang="en-US" altLang="en-US" i="1">
                  <a:solidFill>
                    <a:schemeClr val="hlink"/>
                  </a:solidFill>
                </a:rPr>
                <a:t>f</a:t>
              </a:r>
              <a:r>
                <a:rPr lang="en-US" altLang="en-US" i="1" baseline="-25000">
                  <a:solidFill>
                    <a:schemeClr val="hlink"/>
                  </a:solidFill>
                </a:rPr>
                <a:t>odd</a:t>
              </a:r>
              <a:r>
                <a:rPr lang="en-US" altLang="en-US" i="1">
                  <a:solidFill>
                    <a:schemeClr val="hlink"/>
                  </a:solidFill>
                </a:rPr>
                <a:t>(9)</a:t>
              </a:r>
            </a:p>
          </p:txBody>
        </p:sp>
      </p:grpSp>
      <p:grpSp>
        <p:nvGrpSpPr>
          <p:cNvPr id="8" name="Group 42"/>
          <p:cNvGrpSpPr>
            <a:grpSpLocks/>
          </p:cNvGrpSpPr>
          <p:nvPr/>
        </p:nvGrpSpPr>
        <p:grpSpPr bwMode="auto">
          <a:xfrm>
            <a:off x="2590800" y="5257800"/>
            <a:ext cx="3733800" cy="595313"/>
            <a:chOff x="1632" y="3312"/>
            <a:chExt cx="2352" cy="375"/>
          </a:xfrm>
        </p:grpSpPr>
        <p:sp>
          <p:nvSpPr>
            <p:cNvPr id="136212" name="Text Box 36"/>
            <p:cNvSpPr txBox="1">
              <a:spLocks noChangeArrowheads="1"/>
            </p:cNvSpPr>
            <p:nvPr/>
          </p:nvSpPr>
          <p:spPr bwMode="auto">
            <a:xfrm>
              <a:off x="3216" y="3360"/>
              <a:ext cx="768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altLang="en-US" i="1">
                  <a:solidFill>
                    <a:schemeClr val="hlink"/>
                  </a:solidFill>
                </a:rPr>
                <a:t>3</a:t>
              </a:r>
            </a:p>
          </p:txBody>
        </p:sp>
        <p:sp>
          <p:nvSpPr>
            <p:cNvPr id="136213" name="Text Box 37"/>
            <p:cNvSpPr txBox="1">
              <a:spLocks noChangeArrowheads="1"/>
            </p:cNvSpPr>
            <p:nvPr/>
          </p:nvSpPr>
          <p:spPr bwMode="auto">
            <a:xfrm>
              <a:off x="1632" y="3312"/>
              <a:ext cx="768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altLang="en-US" i="1">
                  <a:solidFill>
                    <a:schemeClr val="hlink"/>
                  </a:solidFill>
                </a:rPr>
                <a:t>f(3)</a:t>
              </a:r>
            </a:p>
          </p:txBody>
        </p:sp>
      </p:grpSp>
      <p:grpSp>
        <p:nvGrpSpPr>
          <p:cNvPr id="9" name="Group 43"/>
          <p:cNvGrpSpPr>
            <a:grpSpLocks/>
          </p:cNvGrpSpPr>
          <p:nvPr/>
        </p:nvGrpSpPr>
        <p:grpSpPr bwMode="auto">
          <a:xfrm>
            <a:off x="2667000" y="5272088"/>
            <a:ext cx="3624263" cy="595312"/>
            <a:chOff x="1680" y="3024"/>
            <a:chExt cx="2283" cy="375"/>
          </a:xfrm>
        </p:grpSpPr>
        <p:sp>
          <p:nvSpPr>
            <p:cNvPr id="136210" name="Text Box 38"/>
            <p:cNvSpPr txBox="1">
              <a:spLocks noChangeArrowheads="1"/>
            </p:cNvSpPr>
            <p:nvPr/>
          </p:nvSpPr>
          <p:spPr bwMode="auto">
            <a:xfrm>
              <a:off x="3195" y="3072"/>
              <a:ext cx="768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altLang="en-US" i="1">
                  <a:solidFill>
                    <a:schemeClr val="hlink"/>
                  </a:solidFill>
                </a:rPr>
                <a:t>-3</a:t>
              </a:r>
            </a:p>
          </p:txBody>
        </p:sp>
        <p:sp>
          <p:nvSpPr>
            <p:cNvPr id="136211" name="Text Box 39"/>
            <p:cNvSpPr txBox="1">
              <a:spLocks noChangeArrowheads="1"/>
            </p:cNvSpPr>
            <p:nvPr/>
          </p:nvSpPr>
          <p:spPr bwMode="auto">
            <a:xfrm>
              <a:off x="1680" y="3024"/>
              <a:ext cx="768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altLang="en-US" i="1">
                  <a:solidFill>
                    <a:schemeClr val="hlink"/>
                  </a:solidFill>
                </a:rPr>
                <a:t>f(-3)</a:t>
              </a:r>
            </a:p>
          </p:txBody>
        </p:sp>
      </p:grpSp>
      <p:sp>
        <p:nvSpPr>
          <p:cNvPr id="136209" name="Text Box 215"/>
          <p:cNvSpPr txBox="1">
            <a:spLocks noChangeArrowheads="1"/>
          </p:cNvSpPr>
          <p:nvPr/>
        </p:nvSpPr>
        <p:spPr bwMode="auto">
          <a:xfrm>
            <a:off x="7902575" y="17463"/>
            <a:ext cx="1123950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000">
                <a:solidFill>
                  <a:schemeClr val="tx2"/>
                </a:solidFill>
                <a:sym typeface="Symbol" pitchFamily="18" charset="2"/>
              </a:rPr>
              <a:t>Roots of </a:t>
            </a:r>
            <a:br>
              <a:rPr lang="en-US" altLang="en-US" sz="2000">
                <a:solidFill>
                  <a:schemeClr val="tx2"/>
                </a:solidFill>
                <a:sym typeface="Symbol" pitchFamily="18" charset="2"/>
              </a:rPr>
            </a:br>
            <a:r>
              <a:rPr lang="en-US" altLang="en-US" sz="2000">
                <a:solidFill>
                  <a:schemeClr val="tx2"/>
                </a:solidFill>
                <a:sym typeface="Symbol" pitchFamily="18" charset="2"/>
              </a:rPr>
              <a:t>Unity</a:t>
            </a:r>
            <a:endParaRPr lang="en-US" altLang="en-US" sz="2000">
              <a:sym typeface="Symbol" pitchFamily="18" charset="2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87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887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887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87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887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2887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877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8877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8877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877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28877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8877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877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28877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28877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877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28877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28877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877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28877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28877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877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28877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28877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 nodeType="clickPar">
                      <p:stCondLst>
                        <p:cond delay="indefinite"/>
                      </p:stCondLst>
                      <p:childTnLst>
                        <p:par>
                          <p:cTn id="4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877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28877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28877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877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28877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28877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 nodeType="clickPar">
                      <p:stCondLst>
                        <p:cond delay="indefinite"/>
                      </p:stCondLst>
                      <p:childTnLst>
                        <p:par>
                          <p:cTn id="5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877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28877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28877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877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28877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28877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 nodeType="clickPar">
                      <p:stCondLst>
                        <p:cond delay="indefinite"/>
                      </p:stCondLst>
                      <p:childTnLst>
                        <p:par>
                          <p:cTn id="6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877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5" dur="500" fill="hold"/>
                                        <p:tgtEl>
                                          <p:spTgt spid="28877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6" dur="500" fill="hold"/>
                                        <p:tgtEl>
                                          <p:spTgt spid="28877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 nodeType="clickPar">
                      <p:stCondLst>
                        <p:cond delay="indefinite"/>
                      </p:stCondLst>
                      <p:childTnLst>
                        <p:par>
                          <p:cTn id="6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877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500" fill="hold"/>
                                        <p:tgtEl>
                                          <p:spTgt spid="28877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2" dur="500" fill="hold"/>
                                        <p:tgtEl>
                                          <p:spTgt spid="28877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 nodeType="clickPar">
                      <p:stCondLst>
                        <p:cond delay="indefinite"/>
                      </p:stCondLst>
                      <p:childTnLst>
                        <p:par>
                          <p:cTn id="7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877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7" dur="500" fill="hold"/>
                                        <p:tgtEl>
                                          <p:spTgt spid="28877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8" dur="500" fill="hold"/>
                                        <p:tgtEl>
                                          <p:spTgt spid="28877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877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1" dur="500" fill="hold"/>
                                        <p:tgtEl>
                                          <p:spTgt spid="28877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2" dur="500" fill="hold"/>
                                        <p:tgtEl>
                                          <p:spTgt spid="28877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" fill="hold" nodeType="clickPar">
                      <p:stCondLst>
                        <p:cond delay="indefinite"/>
                      </p:stCondLst>
                      <p:childTnLst>
                        <p:par>
                          <p:cTn id="8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74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7" dur="500" fill="hold"/>
                                        <p:tgtEl>
                                          <p:spTgt spid="1874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8" dur="500" fill="hold"/>
                                        <p:tgtEl>
                                          <p:spTgt spid="1874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9" fill="hold" nodeType="clickPar">
                      <p:stCondLst>
                        <p:cond delay="indefinite"/>
                      </p:stCondLst>
                      <p:childTnLst>
                        <p:par>
                          <p:cTn id="9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3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4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5" fill="hold" nodeType="clickPar">
                      <p:stCondLst>
                        <p:cond delay="indefinite"/>
                      </p:stCondLst>
                      <p:childTnLst>
                        <p:par>
                          <p:cTn id="9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9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0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1" fill="hold" nodeType="clickPar">
                      <p:stCondLst>
                        <p:cond delay="indefinite"/>
                      </p:stCondLst>
                      <p:childTnLst>
                        <p:par>
                          <p:cTn id="10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5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6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7" fill="hold" nodeType="clickPar">
                      <p:stCondLst>
                        <p:cond delay="indefinite"/>
                      </p:stCondLst>
                      <p:childTnLst>
                        <p:par>
                          <p:cTn id="10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1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2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3" fill="hold" nodeType="clickPar">
                      <p:stCondLst>
                        <p:cond delay="indefinite"/>
                      </p:stCondLst>
                      <p:childTnLst>
                        <p:par>
                          <p:cTn id="1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9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1" fill="hold" nodeType="clickPar">
                      <p:stCondLst>
                        <p:cond delay="indefinite"/>
                      </p:stCondLst>
                      <p:childTnLst>
                        <p:par>
                          <p:cTn id="1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2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877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5" dur="500" fill="hold"/>
                                        <p:tgtEl>
                                          <p:spTgt spid="28877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6" dur="500" fill="hold"/>
                                        <p:tgtEl>
                                          <p:spTgt spid="28877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7" fill="hold" nodeType="clickPar">
                      <p:stCondLst>
                        <p:cond delay="indefinite"/>
                      </p:stCondLst>
                      <p:childTnLst>
                        <p:par>
                          <p:cTn id="1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2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877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1" dur="500" fill="hold"/>
                                        <p:tgtEl>
                                          <p:spTgt spid="28877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2" dur="500" fill="hold"/>
                                        <p:tgtEl>
                                          <p:spTgt spid="28877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3" fill="hold" nodeType="clickPar">
                      <p:stCondLst>
                        <p:cond delay="indefinite"/>
                      </p:stCondLst>
                      <p:childTnLst>
                        <p:par>
                          <p:cTn id="1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88771" grpId="0"/>
      <p:bldP spid="288772" grpId="0"/>
      <p:bldP spid="187420" grpId="0"/>
    </p:bldLst>
  </p:timing>
</p:sld>
</file>

<file path=ppt/slides/slide1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7218" name="Rectangle 2"/>
          <p:cNvSpPr>
            <a:spLocks noChangeArrowheads="1"/>
          </p:cNvSpPr>
          <p:nvPr/>
        </p:nvSpPr>
        <p:spPr bwMode="auto">
          <a:xfrm>
            <a:off x="381000" y="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4400">
                <a:solidFill>
                  <a:schemeClr val="tx2"/>
                </a:solidFill>
              </a:rPr>
              <a:t>Fast Fourier Transformation</a:t>
            </a:r>
          </a:p>
        </p:txBody>
      </p:sp>
      <p:sp>
        <p:nvSpPr>
          <p:cNvPr id="137219" name="Text Box 215"/>
          <p:cNvSpPr txBox="1">
            <a:spLocks noChangeArrowheads="1"/>
          </p:cNvSpPr>
          <p:nvPr/>
        </p:nvSpPr>
        <p:spPr bwMode="auto">
          <a:xfrm>
            <a:off x="665163" y="749300"/>
            <a:ext cx="4121150" cy="1373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>
              <a:buFontTx/>
              <a:buChar char="•"/>
            </a:pPr>
            <a:r>
              <a:rPr lang="en-US" altLang="en-US"/>
              <a:t>My input: </a:t>
            </a:r>
          </a:p>
          <a:p>
            <a:pPr lvl="1" algn="l" eaLnBrk="1" hangingPunct="1">
              <a:buFontTx/>
              <a:buChar char="•"/>
            </a:pP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(a</a:t>
            </a:r>
            <a:r>
              <a:rPr lang="en-US" altLang="en-US" i="1" baseline="-25000">
                <a:solidFill>
                  <a:schemeClr val="accent1"/>
                </a:solidFill>
              </a:rPr>
              <a:t>0</a:t>
            </a:r>
            <a:r>
              <a:rPr lang="en-US" altLang="en-US" i="1">
                <a:solidFill>
                  <a:schemeClr val="accent1"/>
                </a:solidFill>
              </a:rPr>
              <a:t>,a</a:t>
            </a:r>
            <a:r>
              <a:rPr lang="en-US" altLang="en-US" i="1" baseline="-25000">
                <a:solidFill>
                  <a:schemeClr val="accent1"/>
                </a:solidFill>
              </a:rPr>
              <a:t>1</a:t>
            </a:r>
            <a:r>
              <a:rPr lang="en-US" altLang="en-US" i="1">
                <a:solidFill>
                  <a:schemeClr val="accent1"/>
                </a:solidFill>
              </a:rPr>
              <a:t>,a</a:t>
            </a:r>
            <a:r>
              <a:rPr lang="en-US" altLang="en-US" i="1" baseline="-25000">
                <a:solidFill>
                  <a:schemeClr val="accent1"/>
                </a:solidFill>
              </a:rPr>
              <a:t>2</a:t>
            </a:r>
            <a:r>
              <a:rPr lang="en-US" altLang="en-US" i="1">
                <a:solidFill>
                  <a:schemeClr val="accent1"/>
                </a:solidFill>
              </a:rPr>
              <a:t>,…,a</a:t>
            </a:r>
            <a:r>
              <a:rPr lang="en-US" altLang="en-US" i="1" baseline="-25000">
                <a:solidFill>
                  <a:schemeClr val="accent1"/>
                </a:solidFill>
              </a:rPr>
              <a:t>n-1</a:t>
            </a:r>
            <a:r>
              <a:rPr lang="en-US" altLang="en-US" i="1">
                <a:solidFill>
                  <a:schemeClr val="accent1"/>
                </a:solidFill>
              </a:rPr>
              <a:t>)</a:t>
            </a:r>
          </a:p>
          <a:p>
            <a:pPr lvl="1" algn="l" eaLnBrk="1" hangingPunct="1">
              <a:buFontTx/>
              <a:buChar char="•"/>
            </a:pP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Special (x</a:t>
            </a:r>
            <a:r>
              <a:rPr lang="en-US" altLang="en-US" i="1" baseline="-25000">
                <a:solidFill>
                  <a:schemeClr val="accent1"/>
                </a:solidFill>
              </a:rPr>
              <a:t>0</a:t>
            </a:r>
            <a:r>
              <a:rPr lang="en-US" altLang="en-US" i="1">
                <a:solidFill>
                  <a:schemeClr val="accent1"/>
                </a:solidFill>
              </a:rPr>
              <a:t>,x</a:t>
            </a:r>
            <a:r>
              <a:rPr lang="en-US" altLang="en-US" i="1" baseline="-25000">
                <a:solidFill>
                  <a:schemeClr val="accent1"/>
                </a:solidFill>
              </a:rPr>
              <a:t>1</a:t>
            </a:r>
            <a:r>
              <a:rPr lang="en-US" altLang="en-US" i="1">
                <a:solidFill>
                  <a:schemeClr val="accent1"/>
                </a:solidFill>
              </a:rPr>
              <a:t>,x</a:t>
            </a:r>
            <a:r>
              <a:rPr lang="en-US" altLang="en-US" i="1" baseline="-25000">
                <a:solidFill>
                  <a:schemeClr val="accent1"/>
                </a:solidFill>
              </a:rPr>
              <a:t>2</a:t>
            </a:r>
            <a:r>
              <a:rPr lang="en-US" altLang="en-US" i="1">
                <a:solidFill>
                  <a:schemeClr val="accent1"/>
                </a:solidFill>
              </a:rPr>
              <a:t>,…,x</a:t>
            </a:r>
            <a:r>
              <a:rPr lang="en-US" altLang="en-US" i="1" baseline="-25000">
                <a:solidFill>
                  <a:schemeClr val="accent1"/>
                </a:solidFill>
              </a:rPr>
              <a:t>n-1</a:t>
            </a:r>
            <a:r>
              <a:rPr lang="en-US" altLang="en-US" i="1">
                <a:solidFill>
                  <a:schemeClr val="accent1"/>
                </a:solidFill>
              </a:rPr>
              <a:t>)</a:t>
            </a:r>
          </a:p>
        </p:txBody>
      </p:sp>
      <p:sp>
        <p:nvSpPr>
          <p:cNvPr id="137220" name="Text Box 215"/>
          <p:cNvSpPr txBox="1">
            <a:spLocks noChangeArrowheads="1"/>
          </p:cNvSpPr>
          <p:nvPr/>
        </p:nvSpPr>
        <p:spPr bwMode="auto">
          <a:xfrm>
            <a:off x="4479925" y="773113"/>
            <a:ext cx="2987675" cy="1373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>
              <a:buFontTx/>
              <a:buChar char="•"/>
            </a:pPr>
            <a:r>
              <a:rPr lang="en-US" altLang="en-US"/>
              <a:t>My output: </a:t>
            </a:r>
          </a:p>
          <a:p>
            <a:pPr lvl="1" algn="l" eaLnBrk="1" hangingPunct="1">
              <a:buFontTx/>
              <a:buChar char="•"/>
            </a:pP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(y</a:t>
            </a:r>
            <a:r>
              <a:rPr lang="en-US" altLang="en-US" i="1" baseline="-25000">
                <a:solidFill>
                  <a:schemeClr val="accent1"/>
                </a:solidFill>
              </a:rPr>
              <a:t>0</a:t>
            </a:r>
            <a:r>
              <a:rPr lang="en-US" altLang="en-US" i="1">
                <a:solidFill>
                  <a:schemeClr val="accent1"/>
                </a:solidFill>
              </a:rPr>
              <a:t>,y</a:t>
            </a:r>
            <a:r>
              <a:rPr lang="en-US" altLang="en-US" i="1" baseline="-25000">
                <a:solidFill>
                  <a:schemeClr val="accent1"/>
                </a:solidFill>
              </a:rPr>
              <a:t>1</a:t>
            </a:r>
            <a:r>
              <a:rPr lang="en-US" altLang="en-US" i="1">
                <a:solidFill>
                  <a:schemeClr val="accent1"/>
                </a:solidFill>
              </a:rPr>
              <a:t>,y</a:t>
            </a:r>
            <a:r>
              <a:rPr lang="en-US" altLang="en-US" i="1" baseline="-25000">
                <a:solidFill>
                  <a:schemeClr val="accent1"/>
                </a:solidFill>
              </a:rPr>
              <a:t>2</a:t>
            </a:r>
            <a:r>
              <a:rPr lang="en-US" altLang="en-US" i="1">
                <a:solidFill>
                  <a:schemeClr val="accent1"/>
                </a:solidFill>
              </a:rPr>
              <a:t>,…,y</a:t>
            </a:r>
            <a:r>
              <a:rPr lang="en-US" altLang="en-US" i="1" baseline="-25000">
                <a:solidFill>
                  <a:schemeClr val="accent1"/>
                </a:solidFill>
              </a:rPr>
              <a:t>n-1</a:t>
            </a:r>
            <a:r>
              <a:rPr lang="en-US" altLang="en-US" i="1">
                <a:solidFill>
                  <a:schemeClr val="accent1"/>
                </a:solidFill>
              </a:rPr>
              <a:t>)</a:t>
            </a:r>
          </a:p>
          <a:p>
            <a:pPr lvl="1" algn="l" eaLnBrk="1" hangingPunct="1">
              <a:buFontTx/>
              <a:buChar char="•"/>
            </a:pP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y</a:t>
            </a:r>
            <a:r>
              <a:rPr lang="en-US" altLang="en-US" i="1" baseline="-25000">
                <a:solidFill>
                  <a:schemeClr val="accent1"/>
                </a:solidFill>
              </a:rPr>
              <a:t>i</a:t>
            </a:r>
            <a:r>
              <a:rPr lang="en-US" altLang="en-US" i="1">
                <a:solidFill>
                  <a:schemeClr val="accent1"/>
                </a:solidFill>
              </a:rPr>
              <a:t> = f(x</a:t>
            </a:r>
            <a:r>
              <a:rPr lang="en-US" altLang="en-US" i="1" baseline="-25000">
                <a:solidFill>
                  <a:schemeClr val="accent1"/>
                </a:solidFill>
              </a:rPr>
              <a:t>i</a:t>
            </a:r>
            <a:r>
              <a:rPr lang="en-US" altLang="en-US" i="1">
                <a:solidFill>
                  <a:schemeClr val="accent1"/>
                </a:solidFill>
              </a:rPr>
              <a:t>)</a:t>
            </a:r>
          </a:p>
        </p:txBody>
      </p:sp>
      <p:sp>
        <p:nvSpPr>
          <p:cNvPr id="137221" name="Text Box 215"/>
          <p:cNvSpPr txBox="1">
            <a:spLocks noChangeArrowheads="1"/>
          </p:cNvSpPr>
          <p:nvPr/>
        </p:nvSpPr>
        <p:spPr bwMode="auto">
          <a:xfrm>
            <a:off x="152400" y="2241550"/>
            <a:ext cx="3816350" cy="1800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>
              <a:buFontTx/>
              <a:buChar char="•"/>
            </a:pPr>
            <a:r>
              <a:rPr lang="en-US" altLang="en-US"/>
              <a:t>1</a:t>
            </a:r>
            <a:r>
              <a:rPr lang="en-US" altLang="en-US" baseline="30000"/>
              <a:t>st</a:t>
            </a:r>
            <a:r>
              <a:rPr lang="en-US" altLang="en-US"/>
              <a:t> friend’s input? </a:t>
            </a:r>
          </a:p>
          <a:p>
            <a:pPr lvl="1" algn="l" eaLnBrk="1" hangingPunct="1">
              <a:buFontTx/>
              <a:buChar char="•"/>
            </a:pP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f</a:t>
            </a:r>
            <a:r>
              <a:rPr lang="en-US" altLang="en-US" i="1" baseline="-25000">
                <a:solidFill>
                  <a:schemeClr val="accent1"/>
                </a:solidFill>
                <a:sym typeface="Symbol" pitchFamily="18" charset="2"/>
              </a:rPr>
              <a:t>even</a:t>
            </a: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: (a</a:t>
            </a:r>
            <a:r>
              <a:rPr lang="en-US" altLang="en-US" i="1" baseline="-25000">
                <a:solidFill>
                  <a:schemeClr val="accent1"/>
                </a:solidFill>
              </a:rPr>
              <a:t>0</a:t>
            </a:r>
            <a:r>
              <a:rPr lang="en-US" altLang="en-US" i="1">
                <a:solidFill>
                  <a:schemeClr val="accent1"/>
                </a:solidFill>
              </a:rPr>
              <a:t>,a</a:t>
            </a:r>
            <a:r>
              <a:rPr lang="en-US" altLang="en-US" i="1" baseline="-25000">
                <a:solidFill>
                  <a:schemeClr val="accent1"/>
                </a:solidFill>
              </a:rPr>
              <a:t>2</a:t>
            </a:r>
            <a:r>
              <a:rPr lang="en-US" altLang="en-US" i="1">
                <a:solidFill>
                  <a:schemeClr val="accent1"/>
                </a:solidFill>
              </a:rPr>
              <a:t>,a</a:t>
            </a:r>
            <a:r>
              <a:rPr lang="en-US" altLang="en-US" i="1" baseline="-25000">
                <a:solidFill>
                  <a:schemeClr val="accent1"/>
                </a:solidFill>
              </a:rPr>
              <a:t>4</a:t>
            </a:r>
            <a:r>
              <a:rPr lang="en-US" altLang="en-US" i="1">
                <a:solidFill>
                  <a:schemeClr val="accent1"/>
                </a:solidFill>
              </a:rPr>
              <a:t>,…,a</a:t>
            </a:r>
            <a:r>
              <a:rPr lang="en-US" altLang="en-US" i="1" baseline="-25000">
                <a:solidFill>
                  <a:schemeClr val="accent1"/>
                </a:solidFill>
              </a:rPr>
              <a:t>n-2</a:t>
            </a:r>
            <a:r>
              <a:rPr lang="en-US" altLang="en-US" i="1">
                <a:solidFill>
                  <a:schemeClr val="accent1"/>
                </a:solidFill>
              </a:rPr>
              <a:t>)</a:t>
            </a:r>
          </a:p>
          <a:p>
            <a:pPr lvl="1" algn="l" eaLnBrk="1" hangingPunct="1">
              <a:buFontTx/>
              <a:buChar char="•"/>
            </a:pP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(x</a:t>
            </a:r>
            <a:r>
              <a:rPr lang="en-US" altLang="en-US" i="1" baseline="-25000">
                <a:solidFill>
                  <a:schemeClr val="accent1"/>
                </a:solidFill>
              </a:rPr>
              <a:t>0</a:t>
            </a:r>
            <a:r>
              <a:rPr lang="en-US" altLang="en-US" i="1" baseline="30000">
                <a:solidFill>
                  <a:schemeClr val="accent1"/>
                </a:solidFill>
              </a:rPr>
              <a:t>2</a:t>
            </a:r>
            <a:r>
              <a:rPr lang="en-US" altLang="en-US" i="1">
                <a:solidFill>
                  <a:schemeClr val="accent1"/>
                </a:solidFill>
              </a:rPr>
              <a:t>,x</a:t>
            </a:r>
            <a:r>
              <a:rPr lang="en-US" altLang="en-US" i="1" baseline="-25000">
                <a:solidFill>
                  <a:schemeClr val="accent1"/>
                </a:solidFill>
              </a:rPr>
              <a:t>1</a:t>
            </a:r>
            <a:r>
              <a:rPr lang="en-US" altLang="en-US" i="1" baseline="30000">
                <a:solidFill>
                  <a:schemeClr val="accent1"/>
                </a:solidFill>
              </a:rPr>
              <a:t>2</a:t>
            </a:r>
            <a:r>
              <a:rPr lang="en-US" altLang="en-US" i="1">
                <a:solidFill>
                  <a:schemeClr val="accent1"/>
                </a:solidFill>
              </a:rPr>
              <a:t>,x</a:t>
            </a:r>
            <a:r>
              <a:rPr lang="en-US" altLang="en-US" i="1" baseline="-25000">
                <a:solidFill>
                  <a:schemeClr val="accent1"/>
                </a:solidFill>
              </a:rPr>
              <a:t>2</a:t>
            </a:r>
            <a:r>
              <a:rPr lang="en-US" altLang="en-US" i="1" baseline="30000">
                <a:solidFill>
                  <a:schemeClr val="accent1"/>
                </a:solidFill>
              </a:rPr>
              <a:t>2</a:t>
            </a:r>
            <a:r>
              <a:rPr lang="en-US" altLang="en-US" i="1">
                <a:solidFill>
                  <a:schemeClr val="accent1"/>
                </a:solidFill>
              </a:rPr>
              <a:t>,…,x</a:t>
            </a:r>
            <a:r>
              <a:rPr lang="en-US" altLang="en-US" i="1" baseline="-25000">
                <a:solidFill>
                  <a:schemeClr val="accent1"/>
                </a:solidFill>
              </a:rPr>
              <a:t>n-1</a:t>
            </a:r>
            <a:r>
              <a:rPr lang="en-US" altLang="en-US" i="1" baseline="30000">
                <a:solidFill>
                  <a:schemeClr val="accent1"/>
                </a:solidFill>
              </a:rPr>
              <a:t>2</a:t>
            </a:r>
            <a:r>
              <a:rPr lang="en-US" altLang="en-US" i="1">
                <a:solidFill>
                  <a:schemeClr val="accent1"/>
                </a:solidFill>
              </a:rPr>
              <a:t>)</a:t>
            </a:r>
          </a:p>
          <a:p>
            <a:pPr lvl="1" algn="l" eaLnBrk="1" hangingPunct="1">
              <a:buFontTx/>
              <a:buChar char="•"/>
            </a:pPr>
            <a:r>
              <a:rPr lang="en-US" altLang="en-US" i="1" baseline="30000">
                <a:solidFill>
                  <a:schemeClr val="accent1"/>
                </a:solidFill>
              </a:rPr>
              <a:t>n</a:t>
            </a:r>
            <a:r>
              <a:rPr lang="en-US" altLang="en-US" i="1">
                <a:solidFill>
                  <a:schemeClr val="accent1"/>
                </a:solidFill>
              </a:rPr>
              <a:t>/</a:t>
            </a:r>
            <a:r>
              <a:rPr lang="en-US" altLang="en-US" i="1" baseline="-25000">
                <a:solidFill>
                  <a:schemeClr val="accent1"/>
                </a:solidFill>
              </a:rPr>
              <a:t>2</a:t>
            </a:r>
            <a:r>
              <a:rPr lang="en-US" altLang="en-US" i="1">
                <a:solidFill>
                  <a:schemeClr val="accent1"/>
                </a:solidFill>
              </a:rPr>
              <a:t> distinct values</a:t>
            </a:r>
          </a:p>
        </p:txBody>
      </p:sp>
      <p:sp>
        <p:nvSpPr>
          <p:cNvPr id="137222" name="Text Box 215"/>
          <p:cNvSpPr txBox="1">
            <a:spLocks noChangeArrowheads="1"/>
          </p:cNvSpPr>
          <p:nvPr/>
        </p:nvSpPr>
        <p:spPr bwMode="auto">
          <a:xfrm>
            <a:off x="4516438" y="2209800"/>
            <a:ext cx="3738562" cy="1800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>
              <a:buFontTx/>
              <a:buChar char="•"/>
            </a:pPr>
            <a:r>
              <a:rPr lang="en-US" altLang="en-US"/>
              <a:t>2</a:t>
            </a:r>
            <a:r>
              <a:rPr lang="en-US" altLang="en-US" baseline="30000"/>
              <a:t>nd</a:t>
            </a:r>
            <a:r>
              <a:rPr lang="en-US" altLang="en-US"/>
              <a:t> friend’s input? </a:t>
            </a:r>
          </a:p>
          <a:p>
            <a:pPr lvl="1" algn="l" eaLnBrk="1" hangingPunct="1">
              <a:buFontTx/>
              <a:buChar char="•"/>
            </a:pP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f</a:t>
            </a:r>
            <a:r>
              <a:rPr lang="en-US" altLang="en-US" i="1" baseline="-25000">
                <a:solidFill>
                  <a:schemeClr val="accent1"/>
                </a:solidFill>
                <a:sym typeface="Symbol" pitchFamily="18" charset="2"/>
              </a:rPr>
              <a:t>odd</a:t>
            </a: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: (a</a:t>
            </a:r>
            <a:r>
              <a:rPr lang="en-US" altLang="en-US" i="1" baseline="-25000">
                <a:solidFill>
                  <a:schemeClr val="accent1"/>
                </a:solidFill>
              </a:rPr>
              <a:t>1</a:t>
            </a:r>
            <a:r>
              <a:rPr lang="en-US" altLang="en-US" i="1">
                <a:solidFill>
                  <a:schemeClr val="accent1"/>
                </a:solidFill>
              </a:rPr>
              <a:t>,a</a:t>
            </a:r>
            <a:r>
              <a:rPr lang="en-US" altLang="en-US" i="1" baseline="-25000">
                <a:solidFill>
                  <a:schemeClr val="accent1"/>
                </a:solidFill>
              </a:rPr>
              <a:t>3</a:t>
            </a:r>
            <a:r>
              <a:rPr lang="en-US" altLang="en-US" i="1">
                <a:solidFill>
                  <a:schemeClr val="accent1"/>
                </a:solidFill>
              </a:rPr>
              <a:t>,a</a:t>
            </a:r>
            <a:r>
              <a:rPr lang="en-US" altLang="en-US" i="1" baseline="-25000">
                <a:solidFill>
                  <a:schemeClr val="accent1"/>
                </a:solidFill>
              </a:rPr>
              <a:t>5</a:t>
            </a:r>
            <a:r>
              <a:rPr lang="en-US" altLang="en-US" i="1">
                <a:solidFill>
                  <a:schemeClr val="accent1"/>
                </a:solidFill>
              </a:rPr>
              <a:t>,…,a</a:t>
            </a:r>
            <a:r>
              <a:rPr lang="en-US" altLang="en-US" i="1" baseline="-25000">
                <a:solidFill>
                  <a:schemeClr val="accent1"/>
                </a:solidFill>
              </a:rPr>
              <a:t>n-1</a:t>
            </a:r>
            <a:r>
              <a:rPr lang="en-US" altLang="en-US" i="1">
                <a:solidFill>
                  <a:schemeClr val="accent1"/>
                </a:solidFill>
              </a:rPr>
              <a:t>)</a:t>
            </a:r>
          </a:p>
          <a:p>
            <a:pPr lvl="1" algn="l" eaLnBrk="1" hangingPunct="1">
              <a:buFontTx/>
              <a:buChar char="•"/>
            </a:pP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(x</a:t>
            </a:r>
            <a:r>
              <a:rPr lang="en-US" altLang="en-US" i="1" baseline="-25000">
                <a:solidFill>
                  <a:schemeClr val="accent1"/>
                </a:solidFill>
              </a:rPr>
              <a:t>0</a:t>
            </a:r>
            <a:r>
              <a:rPr lang="en-US" altLang="en-US" i="1" baseline="30000">
                <a:solidFill>
                  <a:schemeClr val="accent1"/>
                </a:solidFill>
              </a:rPr>
              <a:t>2</a:t>
            </a:r>
            <a:r>
              <a:rPr lang="en-US" altLang="en-US" i="1">
                <a:solidFill>
                  <a:schemeClr val="accent1"/>
                </a:solidFill>
              </a:rPr>
              <a:t>,x</a:t>
            </a:r>
            <a:r>
              <a:rPr lang="en-US" altLang="en-US" i="1" baseline="-25000">
                <a:solidFill>
                  <a:schemeClr val="accent1"/>
                </a:solidFill>
              </a:rPr>
              <a:t>1</a:t>
            </a:r>
            <a:r>
              <a:rPr lang="en-US" altLang="en-US" i="1" baseline="30000">
                <a:solidFill>
                  <a:schemeClr val="accent1"/>
                </a:solidFill>
              </a:rPr>
              <a:t>2</a:t>
            </a:r>
            <a:r>
              <a:rPr lang="en-US" altLang="en-US" i="1">
                <a:solidFill>
                  <a:schemeClr val="accent1"/>
                </a:solidFill>
              </a:rPr>
              <a:t>,x</a:t>
            </a:r>
            <a:r>
              <a:rPr lang="en-US" altLang="en-US" i="1" baseline="-25000">
                <a:solidFill>
                  <a:schemeClr val="accent1"/>
                </a:solidFill>
              </a:rPr>
              <a:t>2</a:t>
            </a:r>
            <a:r>
              <a:rPr lang="en-US" altLang="en-US" i="1" baseline="30000">
                <a:solidFill>
                  <a:schemeClr val="accent1"/>
                </a:solidFill>
              </a:rPr>
              <a:t>2</a:t>
            </a:r>
            <a:r>
              <a:rPr lang="en-US" altLang="en-US" i="1">
                <a:solidFill>
                  <a:schemeClr val="accent1"/>
                </a:solidFill>
              </a:rPr>
              <a:t>,…,x</a:t>
            </a:r>
            <a:r>
              <a:rPr lang="en-US" altLang="en-US" i="1" baseline="-25000">
                <a:solidFill>
                  <a:schemeClr val="accent1"/>
                </a:solidFill>
              </a:rPr>
              <a:t>n-1</a:t>
            </a:r>
            <a:r>
              <a:rPr lang="en-US" altLang="en-US" i="1" baseline="30000">
                <a:solidFill>
                  <a:schemeClr val="accent1"/>
                </a:solidFill>
              </a:rPr>
              <a:t>2</a:t>
            </a:r>
            <a:r>
              <a:rPr lang="en-US" altLang="en-US" i="1">
                <a:solidFill>
                  <a:schemeClr val="accent1"/>
                </a:solidFill>
              </a:rPr>
              <a:t>)</a:t>
            </a:r>
          </a:p>
          <a:p>
            <a:pPr lvl="1" algn="l" eaLnBrk="1" hangingPunct="1">
              <a:buFontTx/>
              <a:buChar char="•"/>
            </a:pPr>
            <a:r>
              <a:rPr lang="en-US" altLang="en-US" i="1" baseline="30000">
                <a:solidFill>
                  <a:schemeClr val="accent1"/>
                </a:solidFill>
              </a:rPr>
              <a:t>n</a:t>
            </a:r>
            <a:r>
              <a:rPr lang="en-US" altLang="en-US" i="1">
                <a:solidFill>
                  <a:schemeClr val="accent1"/>
                </a:solidFill>
              </a:rPr>
              <a:t>/</a:t>
            </a:r>
            <a:r>
              <a:rPr lang="en-US" altLang="en-US" i="1" baseline="-25000">
                <a:solidFill>
                  <a:schemeClr val="accent1"/>
                </a:solidFill>
              </a:rPr>
              <a:t>2</a:t>
            </a:r>
            <a:r>
              <a:rPr lang="en-US" altLang="en-US" i="1">
                <a:solidFill>
                  <a:schemeClr val="accent1"/>
                </a:solidFill>
              </a:rPr>
              <a:t> distinct values</a:t>
            </a:r>
          </a:p>
        </p:txBody>
      </p:sp>
      <p:grpSp>
        <p:nvGrpSpPr>
          <p:cNvPr id="2" name="Group 131"/>
          <p:cNvGrpSpPr>
            <a:grpSpLocks/>
          </p:cNvGrpSpPr>
          <p:nvPr/>
        </p:nvGrpSpPr>
        <p:grpSpPr bwMode="auto">
          <a:xfrm>
            <a:off x="990600" y="1371600"/>
            <a:ext cx="5715000" cy="3886200"/>
            <a:chOff x="624" y="864"/>
            <a:chExt cx="3600" cy="2448"/>
          </a:xfrm>
        </p:grpSpPr>
        <p:grpSp>
          <p:nvGrpSpPr>
            <p:cNvPr id="137225" name="Group 8"/>
            <p:cNvGrpSpPr>
              <a:grpSpLocks/>
            </p:cNvGrpSpPr>
            <p:nvPr/>
          </p:nvGrpSpPr>
          <p:grpSpPr bwMode="auto">
            <a:xfrm>
              <a:off x="624" y="2352"/>
              <a:ext cx="278" cy="672"/>
              <a:chOff x="864" y="465"/>
              <a:chExt cx="1046" cy="2358"/>
            </a:xfrm>
          </p:grpSpPr>
          <p:grpSp>
            <p:nvGrpSpPr>
              <p:cNvPr id="137229" name="Group 9"/>
              <p:cNvGrpSpPr>
                <a:grpSpLocks/>
              </p:cNvGrpSpPr>
              <p:nvPr/>
            </p:nvGrpSpPr>
            <p:grpSpPr bwMode="auto">
              <a:xfrm>
                <a:off x="864" y="465"/>
                <a:ext cx="1008" cy="2319"/>
                <a:chOff x="587" y="528"/>
                <a:chExt cx="1008" cy="2319"/>
              </a:xfrm>
            </p:grpSpPr>
            <p:grpSp>
              <p:nvGrpSpPr>
                <p:cNvPr id="137232" name="Group 10"/>
                <p:cNvGrpSpPr>
                  <a:grpSpLocks/>
                </p:cNvGrpSpPr>
                <p:nvPr/>
              </p:nvGrpSpPr>
              <p:grpSpPr bwMode="auto">
                <a:xfrm>
                  <a:off x="587" y="528"/>
                  <a:ext cx="1008" cy="2319"/>
                  <a:chOff x="587" y="528"/>
                  <a:chExt cx="1008" cy="2319"/>
                </a:xfrm>
              </p:grpSpPr>
              <p:grpSp>
                <p:nvGrpSpPr>
                  <p:cNvPr id="137234" name="Group 11"/>
                  <p:cNvGrpSpPr>
                    <a:grpSpLocks/>
                  </p:cNvGrpSpPr>
                  <p:nvPr/>
                </p:nvGrpSpPr>
                <p:grpSpPr bwMode="auto">
                  <a:xfrm>
                    <a:off x="587" y="528"/>
                    <a:ext cx="1008" cy="2319"/>
                    <a:chOff x="1151" y="1104"/>
                    <a:chExt cx="686" cy="1741"/>
                  </a:xfrm>
                </p:grpSpPr>
                <p:sp>
                  <p:nvSpPr>
                    <p:cNvPr id="137241" name="Freeform 12"/>
                    <p:cNvSpPr>
                      <a:spLocks/>
                    </p:cNvSpPr>
                    <p:nvPr/>
                  </p:nvSpPr>
                  <p:spPr bwMode="auto">
                    <a:xfrm flipH="1">
                      <a:off x="1321" y="1581"/>
                      <a:ext cx="304" cy="566"/>
                    </a:xfrm>
                    <a:custGeom>
                      <a:avLst/>
                      <a:gdLst>
                        <a:gd name="T0" fmla="*/ 7 w 304"/>
                        <a:gd name="T1" fmla="*/ 174 h 566"/>
                        <a:gd name="T2" fmla="*/ 18 w 304"/>
                        <a:gd name="T3" fmla="*/ 122 h 566"/>
                        <a:gd name="T4" fmla="*/ 42 w 304"/>
                        <a:gd name="T5" fmla="*/ 83 h 566"/>
                        <a:gd name="T6" fmla="*/ 81 w 304"/>
                        <a:gd name="T7" fmla="*/ 45 h 566"/>
                        <a:gd name="T8" fmla="*/ 148 w 304"/>
                        <a:gd name="T9" fmla="*/ 7 h 566"/>
                        <a:gd name="T10" fmla="*/ 205 w 304"/>
                        <a:gd name="T11" fmla="*/ 0 h 566"/>
                        <a:gd name="T12" fmla="*/ 255 w 304"/>
                        <a:gd name="T13" fmla="*/ 10 h 566"/>
                        <a:gd name="T14" fmla="*/ 290 w 304"/>
                        <a:gd name="T15" fmla="*/ 31 h 566"/>
                        <a:gd name="T16" fmla="*/ 304 w 304"/>
                        <a:gd name="T17" fmla="*/ 59 h 566"/>
                        <a:gd name="T18" fmla="*/ 304 w 304"/>
                        <a:gd name="T19" fmla="*/ 87 h 566"/>
                        <a:gd name="T20" fmla="*/ 290 w 304"/>
                        <a:gd name="T21" fmla="*/ 118 h 566"/>
                        <a:gd name="T22" fmla="*/ 262 w 304"/>
                        <a:gd name="T23" fmla="*/ 146 h 566"/>
                        <a:gd name="T24" fmla="*/ 223 w 304"/>
                        <a:gd name="T25" fmla="*/ 181 h 566"/>
                        <a:gd name="T26" fmla="*/ 201 w 304"/>
                        <a:gd name="T27" fmla="*/ 215 h 566"/>
                        <a:gd name="T28" fmla="*/ 194 w 304"/>
                        <a:gd name="T29" fmla="*/ 240 h 566"/>
                        <a:gd name="T30" fmla="*/ 194 w 304"/>
                        <a:gd name="T31" fmla="*/ 260 h 566"/>
                        <a:gd name="T32" fmla="*/ 205 w 304"/>
                        <a:gd name="T33" fmla="*/ 295 h 566"/>
                        <a:gd name="T34" fmla="*/ 230 w 304"/>
                        <a:gd name="T35" fmla="*/ 344 h 566"/>
                        <a:gd name="T36" fmla="*/ 247 w 304"/>
                        <a:gd name="T37" fmla="*/ 399 h 566"/>
                        <a:gd name="T38" fmla="*/ 251 w 304"/>
                        <a:gd name="T39" fmla="*/ 438 h 566"/>
                        <a:gd name="T40" fmla="*/ 244 w 304"/>
                        <a:gd name="T41" fmla="*/ 479 h 566"/>
                        <a:gd name="T42" fmla="*/ 233 w 304"/>
                        <a:gd name="T43" fmla="*/ 510 h 566"/>
                        <a:gd name="T44" fmla="*/ 201 w 304"/>
                        <a:gd name="T45" fmla="*/ 545 h 566"/>
                        <a:gd name="T46" fmla="*/ 173 w 304"/>
                        <a:gd name="T47" fmla="*/ 559 h 566"/>
                        <a:gd name="T48" fmla="*/ 141 w 304"/>
                        <a:gd name="T49" fmla="*/ 566 h 566"/>
                        <a:gd name="T50" fmla="*/ 113 w 304"/>
                        <a:gd name="T51" fmla="*/ 563 h 566"/>
                        <a:gd name="T52" fmla="*/ 92 w 304"/>
                        <a:gd name="T53" fmla="*/ 549 h 566"/>
                        <a:gd name="T54" fmla="*/ 67 w 304"/>
                        <a:gd name="T55" fmla="*/ 521 h 566"/>
                        <a:gd name="T56" fmla="*/ 42 w 304"/>
                        <a:gd name="T57" fmla="*/ 472 h 566"/>
                        <a:gd name="T58" fmla="*/ 14 w 304"/>
                        <a:gd name="T59" fmla="*/ 392 h 566"/>
                        <a:gd name="T60" fmla="*/ 4 w 304"/>
                        <a:gd name="T61" fmla="*/ 333 h 566"/>
                        <a:gd name="T62" fmla="*/ 0 w 304"/>
                        <a:gd name="T63" fmla="*/ 257 h 566"/>
                        <a:gd name="T64" fmla="*/ 0 w 304"/>
                        <a:gd name="T65" fmla="*/ 222 h 566"/>
                        <a:gd name="T66" fmla="*/ 7 w 304"/>
                        <a:gd name="T67" fmla="*/ 174 h 56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304"/>
                        <a:gd name="T103" fmla="*/ 0 h 566"/>
                        <a:gd name="T104" fmla="*/ 304 w 304"/>
                        <a:gd name="T105" fmla="*/ 566 h 566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304" h="566">
                          <a:moveTo>
                            <a:pt x="7" y="174"/>
                          </a:moveTo>
                          <a:lnTo>
                            <a:pt x="18" y="122"/>
                          </a:lnTo>
                          <a:lnTo>
                            <a:pt x="42" y="83"/>
                          </a:lnTo>
                          <a:lnTo>
                            <a:pt x="81" y="45"/>
                          </a:lnTo>
                          <a:lnTo>
                            <a:pt x="148" y="7"/>
                          </a:lnTo>
                          <a:lnTo>
                            <a:pt x="205" y="0"/>
                          </a:lnTo>
                          <a:lnTo>
                            <a:pt x="255" y="10"/>
                          </a:lnTo>
                          <a:lnTo>
                            <a:pt x="290" y="31"/>
                          </a:lnTo>
                          <a:lnTo>
                            <a:pt x="304" y="59"/>
                          </a:lnTo>
                          <a:lnTo>
                            <a:pt x="304" y="87"/>
                          </a:lnTo>
                          <a:lnTo>
                            <a:pt x="290" y="118"/>
                          </a:lnTo>
                          <a:lnTo>
                            <a:pt x="262" y="146"/>
                          </a:lnTo>
                          <a:lnTo>
                            <a:pt x="223" y="181"/>
                          </a:lnTo>
                          <a:lnTo>
                            <a:pt x="201" y="215"/>
                          </a:lnTo>
                          <a:lnTo>
                            <a:pt x="194" y="240"/>
                          </a:lnTo>
                          <a:lnTo>
                            <a:pt x="194" y="260"/>
                          </a:lnTo>
                          <a:lnTo>
                            <a:pt x="205" y="295"/>
                          </a:lnTo>
                          <a:lnTo>
                            <a:pt x="230" y="344"/>
                          </a:lnTo>
                          <a:lnTo>
                            <a:pt x="247" y="399"/>
                          </a:lnTo>
                          <a:lnTo>
                            <a:pt x="251" y="438"/>
                          </a:lnTo>
                          <a:lnTo>
                            <a:pt x="244" y="479"/>
                          </a:lnTo>
                          <a:lnTo>
                            <a:pt x="233" y="510"/>
                          </a:lnTo>
                          <a:lnTo>
                            <a:pt x="201" y="545"/>
                          </a:lnTo>
                          <a:lnTo>
                            <a:pt x="173" y="559"/>
                          </a:lnTo>
                          <a:lnTo>
                            <a:pt x="141" y="566"/>
                          </a:lnTo>
                          <a:lnTo>
                            <a:pt x="113" y="563"/>
                          </a:lnTo>
                          <a:lnTo>
                            <a:pt x="92" y="549"/>
                          </a:lnTo>
                          <a:lnTo>
                            <a:pt x="67" y="521"/>
                          </a:lnTo>
                          <a:lnTo>
                            <a:pt x="42" y="472"/>
                          </a:lnTo>
                          <a:lnTo>
                            <a:pt x="14" y="392"/>
                          </a:lnTo>
                          <a:lnTo>
                            <a:pt x="4" y="333"/>
                          </a:lnTo>
                          <a:lnTo>
                            <a:pt x="0" y="257"/>
                          </a:lnTo>
                          <a:lnTo>
                            <a:pt x="0" y="222"/>
                          </a:lnTo>
                          <a:lnTo>
                            <a:pt x="7" y="174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37242" name="Freeform 13"/>
                    <p:cNvSpPr>
                      <a:spLocks/>
                    </p:cNvSpPr>
                    <p:nvPr/>
                  </p:nvSpPr>
                  <p:spPr bwMode="auto">
                    <a:xfrm flipH="1">
                      <a:off x="1151" y="1619"/>
                      <a:ext cx="249" cy="572"/>
                    </a:xfrm>
                    <a:custGeom>
                      <a:avLst/>
                      <a:gdLst>
                        <a:gd name="T0" fmla="*/ 25 w 249"/>
                        <a:gd name="T1" fmla="*/ 65 h 572"/>
                        <a:gd name="T2" fmla="*/ 7 w 249"/>
                        <a:gd name="T3" fmla="*/ 44 h 572"/>
                        <a:gd name="T4" fmla="*/ 0 w 249"/>
                        <a:gd name="T5" fmla="*/ 27 h 572"/>
                        <a:gd name="T6" fmla="*/ 11 w 249"/>
                        <a:gd name="T7" fmla="*/ 7 h 572"/>
                        <a:gd name="T8" fmla="*/ 28 w 249"/>
                        <a:gd name="T9" fmla="*/ 0 h 572"/>
                        <a:gd name="T10" fmla="*/ 60 w 249"/>
                        <a:gd name="T11" fmla="*/ 0 h 572"/>
                        <a:gd name="T12" fmla="*/ 96 w 249"/>
                        <a:gd name="T13" fmla="*/ 24 h 572"/>
                        <a:gd name="T14" fmla="*/ 132 w 249"/>
                        <a:gd name="T15" fmla="*/ 61 h 572"/>
                        <a:gd name="T16" fmla="*/ 192 w 249"/>
                        <a:gd name="T17" fmla="*/ 140 h 572"/>
                        <a:gd name="T18" fmla="*/ 231 w 249"/>
                        <a:gd name="T19" fmla="*/ 204 h 572"/>
                        <a:gd name="T20" fmla="*/ 249 w 249"/>
                        <a:gd name="T21" fmla="*/ 255 h 572"/>
                        <a:gd name="T22" fmla="*/ 245 w 249"/>
                        <a:gd name="T23" fmla="*/ 283 h 572"/>
                        <a:gd name="T24" fmla="*/ 224 w 249"/>
                        <a:gd name="T25" fmla="*/ 320 h 572"/>
                        <a:gd name="T26" fmla="*/ 181 w 249"/>
                        <a:gd name="T27" fmla="*/ 347 h 572"/>
                        <a:gd name="T28" fmla="*/ 110 w 249"/>
                        <a:gd name="T29" fmla="*/ 371 h 572"/>
                        <a:gd name="T30" fmla="*/ 75 w 249"/>
                        <a:gd name="T31" fmla="*/ 395 h 572"/>
                        <a:gd name="T32" fmla="*/ 60 w 249"/>
                        <a:gd name="T33" fmla="*/ 415 h 572"/>
                        <a:gd name="T34" fmla="*/ 68 w 249"/>
                        <a:gd name="T35" fmla="*/ 436 h 572"/>
                        <a:gd name="T36" fmla="*/ 107 w 249"/>
                        <a:gd name="T37" fmla="*/ 456 h 572"/>
                        <a:gd name="T38" fmla="*/ 139 w 249"/>
                        <a:gd name="T39" fmla="*/ 497 h 572"/>
                        <a:gd name="T40" fmla="*/ 153 w 249"/>
                        <a:gd name="T41" fmla="*/ 538 h 572"/>
                        <a:gd name="T42" fmla="*/ 149 w 249"/>
                        <a:gd name="T43" fmla="*/ 558 h 572"/>
                        <a:gd name="T44" fmla="*/ 117 w 249"/>
                        <a:gd name="T45" fmla="*/ 572 h 572"/>
                        <a:gd name="T46" fmla="*/ 107 w 249"/>
                        <a:gd name="T47" fmla="*/ 572 h 572"/>
                        <a:gd name="T48" fmla="*/ 92 w 249"/>
                        <a:gd name="T49" fmla="*/ 535 h 572"/>
                        <a:gd name="T50" fmla="*/ 85 w 249"/>
                        <a:gd name="T51" fmla="*/ 494 h 572"/>
                        <a:gd name="T52" fmla="*/ 64 w 249"/>
                        <a:gd name="T53" fmla="*/ 463 h 572"/>
                        <a:gd name="T54" fmla="*/ 32 w 249"/>
                        <a:gd name="T55" fmla="*/ 446 h 572"/>
                        <a:gd name="T56" fmla="*/ 21 w 249"/>
                        <a:gd name="T57" fmla="*/ 426 h 572"/>
                        <a:gd name="T58" fmla="*/ 25 w 249"/>
                        <a:gd name="T59" fmla="*/ 405 h 572"/>
                        <a:gd name="T60" fmla="*/ 53 w 249"/>
                        <a:gd name="T61" fmla="*/ 371 h 572"/>
                        <a:gd name="T62" fmla="*/ 107 w 249"/>
                        <a:gd name="T63" fmla="*/ 351 h 572"/>
                        <a:gd name="T64" fmla="*/ 157 w 249"/>
                        <a:gd name="T65" fmla="*/ 320 h 572"/>
                        <a:gd name="T66" fmla="*/ 196 w 249"/>
                        <a:gd name="T67" fmla="*/ 286 h 572"/>
                        <a:gd name="T68" fmla="*/ 210 w 249"/>
                        <a:gd name="T69" fmla="*/ 252 h 572"/>
                        <a:gd name="T70" fmla="*/ 206 w 249"/>
                        <a:gd name="T71" fmla="*/ 238 h 572"/>
                        <a:gd name="T72" fmla="*/ 189 w 249"/>
                        <a:gd name="T73" fmla="*/ 208 h 572"/>
                        <a:gd name="T74" fmla="*/ 157 w 249"/>
                        <a:gd name="T75" fmla="*/ 163 h 572"/>
                        <a:gd name="T76" fmla="*/ 121 w 249"/>
                        <a:gd name="T77" fmla="*/ 136 h 572"/>
                        <a:gd name="T78" fmla="*/ 82 w 249"/>
                        <a:gd name="T79" fmla="*/ 106 h 572"/>
                        <a:gd name="T80" fmla="*/ 53 w 249"/>
                        <a:gd name="T81" fmla="*/ 89 h 572"/>
                        <a:gd name="T82" fmla="*/ 25 w 249"/>
                        <a:gd name="T83" fmla="*/ 65 h 572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49"/>
                        <a:gd name="T127" fmla="*/ 0 h 572"/>
                        <a:gd name="T128" fmla="*/ 249 w 249"/>
                        <a:gd name="T129" fmla="*/ 572 h 572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49" h="572">
                          <a:moveTo>
                            <a:pt x="25" y="65"/>
                          </a:moveTo>
                          <a:lnTo>
                            <a:pt x="7" y="44"/>
                          </a:lnTo>
                          <a:lnTo>
                            <a:pt x="0" y="27"/>
                          </a:lnTo>
                          <a:lnTo>
                            <a:pt x="11" y="7"/>
                          </a:lnTo>
                          <a:lnTo>
                            <a:pt x="28" y="0"/>
                          </a:lnTo>
                          <a:lnTo>
                            <a:pt x="60" y="0"/>
                          </a:lnTo>
                          <a:lnTo>
                            <a:pt x="96" y="24"/>
                          </a:lnTo>
                          <a:lnTo>
                            <a:pt x="132" y="61"/>
                          </a:lnTo>
                          <a:lnTo>
                            <a:pt x="192" y="140"/>
                          </a:lnTo>
                          <a:lnTo>
                            <a:pt x="231" y="204"/>
                          </a:lnTo>
                          <a:lnTo>
                            <a:pt x="249" y="255"/>
                          </a:lnTo>
                          <a:lnTo>
                            <a:pt x="245" y="283"/>
                          </a:lnTo>
                          <a:lnTo>
                            <a:pt x="224" y="320"/>
                          </a:lnTo>
                          <a:lnTo>
                            <a:pt x="181" y="347"/>
                          </a:lnTo>
                          <a:lnTo>
                            <a:pt x="110" y="371"/>
                          </a:lnTo>
                          <a:lnTo>
                            <a:pt x="75" y="395"/>
                          </a:lnTo>
                          <a:lnTo>
                            <a:pt x="60" y="415"/>
                          </a:lnTo>
                          <a:lnTo>
                            <a:pt x="68" y="436"/>
                          </a:lnTo>
                          <a:lnTo>
                            <a:pt x="107" y="456"/>
                          </a:lnTo>
                          <a:lnTo>
                            <a:pt x="139" y="497"/>
                          </a:lnTo>
                          <a:lnTo>
                            <a:pt x="153" y="538"/>
                          </a:lnTo>
                          <a:lnTo>
                            <a:pt x="149" y="558"/>
                          </a:lnTo>
                          <a:lnTo>
                            <a:pt x="117" y="572"/>
                          </a:lnTo>
                          <a:lnTo>
                            <a:pt x="107" y="572"/>
                          </a:lnTo>
                          <a:lnTo>
                            <a:pt x="92" y="535"/>
                          </a:lnTo>
                          <a:lnTo>
                            <a:pt x="85" y="494"/>
                          </a:lnTo>
                          <a:lnTo>
                            <a:pt x="64" y="463"/>
                          </a:lnTo>
                          <a:lnTo>
                            <a:pt x="32" y="446"/>
                          </a:lnTo>
                          <a:lnTo>
                            <a:pt x="21" y="426"/>
                          </a:lnTo>
                          <a:lnTo>
                            <a:pt x="25" y="405"/>
                          </a:lnTo>
                          <a:lnTo>
                            <a:pt x="53" y="371"/>
                          </a:lnTo>
                          <a:lnTo>
                            <a:pt x="107" y="351"/>
                          </a:lnTo>
                          <a:lnTo>
                            <a:pt x="157" y="320"/>
                          </a:lnTo>
                          <a:lnTo>
                            <a:pt x="196" y="286"/>
                          </a:lnTo>
                          <a:lnTo>
                            <a:pt x="210" y="252"/>
                          </a:lnTo>
                          <a:lnTo>
                            <a:pt x="206" y="238"/>
                          </a:lnTo>
                          <a:lnTo>
                            <a:pt x="189" y="208"/>
                          </a:lnTo>
                          <a:lnTo>
                            <a:pt x="157" y="163"/>
                          </a:lnTo>
                          <a:lnTo>
                            <a:pt x="121" y="136"/>
                          </a:lnTo>
                          <a:lnTo>
                            <a:pt x="82" y="106"/>
                          </a:lnTo>
                          <a:lnTo>
                            <a:pt x="53" y="89"/>
                          </a:lnTo>
                          <a:lnTo>
                            <a:pt x="25" y="65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37243" name="Freeform 14"/>
                    <p:cNvSpPr>
                      <a:spLocks/>
                    </p:cNvSpPr>
                    <p:nvPr/>
                  </p:nvSpPr>
                  <p:spPr bwMode="auto">
                    <a:xfrm flipH="1">
                      <a:off x="1447" y="1581"/>
                      <a:ext cx="362" cy="499"/>
                    </a:xfrm>
                    <a:custGeom>
                      <a:avLst/>
                      <a:gdLst>
                        <a:gd name="T0" fmla="*/ 151 w 362"/>
                        <a:gd name="T1" fmla="*/ 35 h 499"/>
                        <a:gd name="T2" fmla="*/ 221 w 362"/>
                        <a:gd name="T3" fmla="*/ 0 h 499"/>
                        <a:gd name="T4" fmla="*/ 281 w 362"/>
                        <a:gd name="T5" fmla="*/ 0 h 499"/>
                        <a:gd name="T6" fmla="*/ 344 w 362"/>
                        <a:gd name="T7" fmla="*/ 14 h 499"/>
                        <a:gd name="T8" fmla="*/ 362 w 362"/>
                        <a:gd name="T9" fmla="*/ 35 h 499"/>
                        <a:gd name="T10" fmla="*/ 351 w 362"/>
                        <a:gd name="T11" fmla="*/ 59 h 499"/>
                        <a:gd name="T12" fmla="*/ 334 w 362"/>
                        <a:gd name="T13" fmla="*/ 91 h 499"/>
                        <a:gd name="T14" fmla="*/ 302 w 362"/>
                        <a:gd name="T15" fmla="*/ 87 h 499"/>
                        <a:gd name="T16" fmla="*/ 274 w 362"/>
                        <a:gd name="T17" fmla="*/ 77 h 499"/>
                        <a:gd name="T18" fmla="*/ 253 w 362"/>
                        <a:gd name="T19" fmla="*/ 63 h 499"/>
                        <a:gd name="T20" fmla="*/ 232 w 362"/>
                        <a:gd name="T21" fmla="*/ 59 h 499"/>
                        <a:gd name="T22" fmla="*/ 193 w 362"/>
                        <a:gd name="T23" fmla="*/ 70 h 499"/>
                        <a:gd name="T24" fmla="*/ 137 w 362"/>
                        <a:gd name="T25" fmla="*/ 94 h 499"/>
                        <a:gd name="T26" fmla="*/ 91 w 362"/>
                        <a:gd name="T27" fmla="*/ 136 h 499"/>
                        <a:gd name="T28" fmla="*/ 70 w 362"/>
                        <a:gd name="T29" fmla="*/ 164 h 499"/>
                        <a:gd name="T30" fmla="*/ 60 w 362"/>
                        <a:gd name="T31" fmla="*/ 185 h 499"/>
                        <a:gd name="T32" fmla="*/ 60 w 362"/>
                        <a:gd name="T33" fmla="*/ 202 h 499"/>
                        <a:gd name="T34" fmla="*/ 74 w 362"/>
                        <a:gd name="T35" fmla="*/ 220 h 499"/>
                        <a:gd name="T36" fmla="*/ 116 w 362"/>
                        <a:gd name="T37" fmla="*/ 248 h 499"/>
                        <a:gd name="T38" fmla="*/ 155 w 362"/>
                        <a:gd name="T39" fmla="*/ 286 h 499"/>
                        <a:gd name="T40" fmla="*/ 179 w 362"/>
                        <a:gd name="T41" fmla="*/ 325 h 499"/>
                        <a:gd name="T42" fmla="*/ 193 w 362"/>
                        <a:gd name="T43" fmla="*/ 352 h 499"/>
                        <a:gd name="T44" fmla="*/ 186 w 362"/>
                        <a:gd name="T45" fmla="*/ 370 h 499"/>
                        <a:gd name="T46" fmla="*/ 169 w 362"/>
                        <a:gd name="T47" fmla="*/ 387 h 499"/>
                        <a:gd name="T48" fmla="*/ 134 w 362"/>
                        <a:gd name="T49" fmla="*/ 398 h 499"/>
                        <a:gd name="T50" fmla="*/ 95 w 362"/>
                        <a:gd name="T51" fmla="*/ 412 h 499"/>
                        <a:gd name="T52" fmla="*/ 77 w 362"/>
                        <a:gd name="T53" fmla="*/ 433 h 499"/>
                        <a:gd name="T54" fmla="*/ 81 w 362"/>
                        <a:gd name="T55" fmla="*/ 468 h 499"/>
                        <a:gd name="T56" fmla="*/ 53 w 362"/>
                        <a:gd name="T57" fmla="*/ 499 h 499"/>
                        <a:gd name="T58" fmla="*/ 39 w 362"/>
                        <a:gd name="T59" fmla="*/ 489 h 499"/>
                        <a:gd name="T60" fmla="*/ 42 w 362"/>
                        <a:gd name="T61" fmla="*/ 429 h 499"/>
                        <a:gd name="T62" fmla="*/ 67 w 362"/>
                        <a:gd name="T63" fmla="*/ 398 h 499"/>
                        <a:gd name="T64" fmla="*/ 102 w 362"/>
                        <a:gd name="T65" fmla="*/ 373 h 499"/>
                        <a:gd name="T66" fmla="*/ 137 w 362"/>
                        <a:gd name="T67" fmla="*/ 359 h 499"/>
                        <a:gd name="T68" fmla="*/ 155 w 362"/>
                        <a:gd name="T69" fmla="*/ 352 h 499"/>
                        <a:gd name="T70" fmla="*/ 158 w 362"/>
                        <a:gd name="T71" fmla="*/ 342 h 499"/>
                        <a:gd name="T72" fmla="*/ 148 w 362"/>
                        <a:gd name="T73" fmla="*/ 325 h 499"/>
                        <a:gd name="T74" fmla="*/ 112 w 362"/>
                        <a:gd name="T75" fmla="*/ 290 h 499"/>
                        <a:gd name="T76" fmla="*/ 70 w 362"/>
                        <a:gd name="T77" fmla="*/ 262 h 499"/>
                        <a:gd name="T78" fmla="*/ 35 w 362"/>
                        <a:gd name="T79" fmla="*/ 241 h 499"/>
                        <a:gd name="T80" fmla="*/ 7 w 362"/>
                        <a:gd name="T81" fmla="*/ 220 h 499"/>
                        <a:gd name="T82" fmla="*/ 0 w 362"/>
                        <a:gd name="T83" fmla="*/ 195 h 499"/>
                        <a:gd name="T84" fmla="*/ 18 w 362"/>
                        <a:gd name="T85" fmla="*/ 157 h 499"/>
                        <a:gd name="T86" fmla="*/ 56 w 362"/>
                        <a:gd name="T87" fmla="*/ 108 h 499"/>
                        <a:gd name="T88" fmla="*/ 95 w 362"/>
                        <a:gd name="T89" fmla="*/ 70 h 499"/>
                        <a:gd name="T90" fmla="*/ 123 w 362"/>
                        <a:gd name="T91" fmla="*/ 52 h 499"/>
                        <a:gd name="T92" fmla="*/ 151 w 362"/>
                        <a:gd name="T93" fmla="*/ 35 h 499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w 362"/>
                        <a:gd name="T142" fmla="*/ 0 h 499"/>
                        <a:gd name="T143" fmla="*/ 362 w 362"/>
                        <a:gd name="T144" fmla="*/ 499 h 499"/>
                      </a:gdLst>
                      <a:ahLst/>
                      <a:cxnLst>
                        <a:cxn ang="T94">
                          <a:pos x="T0" y="T1"/>
                        </a:cxn>
                        <a:cxn ang="T95">
                          <a:pos x="T2" y="T3"/>
                        </a:cxn>
                        <a:cxn ang="T96">
                          <a:pos x="T4" y="T5"/>
                        </a:cxn>
                        <a:cxn ang="T97">
                          <a:pos x="T6" y="T7"/>
                        </a:cxn>
                        <a:cxn ang="T98">
                          <a:pos x="T8" y="T9"/>
                        </a:cxn>
                        <a:cxn ang="T99">
                          <a:pos x="T10" y="T11"/>
                        </a:cxn>
                        <a:cxn ang="T100">
                          <a:pos x="T12" y="T13"/>
                        </a:cxn>
                        <a:cxn ang="T101">
                          <a:pos x="T14" y="T15"/>
                        </a:cxn>
                        <a:cxn ang="T102">
                          <a:pos x="T16" y="T17"/>
                        </a:cxn>
                        <a:cxn ang="T103">
                          <a:pos x="T18" y="T19"/>
                        </a:cxn>
                        <a:cxn ang="T104">
                          <a:pos x="T20" y="T21"/>
                        </a:cxn>
                        <a:cxn ang="T105">
                          <a:pos x="T22" y="T23"/>
                        </a:cxn>
                        <a:cxn ang="T106">
                          <a:pos x="T24" y="T25"/>
                        </a:cxn>
                        <a:cxn ang="T107">
                          <a:pos x="T26" y="T27"/>
                        </a:cxn>
                        <a:cxn ang="T108">
                          <a:pos x="T28" y="T29"/>
                        </a:cxn>
                        <a:cxn ang="T109">
                          <a:pos x="T30" y="T31"/>
                        </a:cxn>
                        <a:cxn ang="T110">
                          <a:pos x="T32" y="T33"/>
                        </a:cxn>
                        <a:cxn ang="T111">
                          <a:pos x="T34" y="T35"/>
                        </a:cxn>
                        <a:cxn ang="T112">
                          <a:pos x="T36" y="T37"/>
                        </a:cxn>
                        <a:cxn ang="T113">
                          <a:pos x="T38" y="T39"/>
                        </a:cxn>
                        <a:cxn ang="T114">
                          <a:pos x="T40" y="T41"/>
                        </a:cxn>
                        <a:cxn ang="T115">
                          <a:pos x="T42" y="T43"/>
                        </a:cxn>
                        <a:cxn ang="T116">
                          <a:pos x="T44" y="T45"/>
                        </a:cxn>
                        <a:cxn ang="T117">
                          <a:pos x="T46" y="T47"/>
                        </a:cxn>
                        <a:cxn ang="T118">
                          <a:pos x="T48" y="T49"/>
                        </a:cxn>
                        <a:cxn ang="T119">
                          <a:pos x="T50" y="T51"/>
                        </a:cxn>
                        <a:cxn ang="T120">
                          <a:pos x="T52" y="T53"/>
                        </a:cxn>
                        <a:cxn ang="T121">
                          <a:pos x="T54" y="T55"/>
                        </a:cxn>
                        <a:cxn ang="T122">
                          <a:pos x="T56" y="T57"/>
                        </a:cxn>
                        <a:cxn ang="T123">
                          <a:pos x="T58" y="T59"/>
                        </a:cxn>
                        <a:cxn ang="T124">
                          <a:pos x="T60" y="T61"/>
                        </a:cxn>
                        <a:cxn ang="T125">
                          <a:pos x="T62" y="T63"/>
                        </a:cxn>
                        <a:cxn ang="T126">
                          <a:pos x="T64" y="T65"/>
                        </a:cxn>
                        <a:cxn ang="T127">
                          <a:pos x="T66" y="T67"/>
                        </a:cxn>
                        <a:cxn ang="T128">
                          <a:pos x="T68" y="T69"/>
                        </a:cxn>
                        <a:cxn ang="T129">
                          <a:pos x="T70" y="T71"/>
                        </a:cxn>
                        <a:cxn ang="T130">
                          <a:pos x="T72" y="T73"/>
                        </a:cxn>
                        <a:cxn ang="T131">
                          <a:pos x="T74" y="T75"/>
                        </a:cxn>
                        <a:cxn ang="T132">
                          <a:pos x="T76" y="T77"/>
                        </a:cxn>
                        <a:cxn ang="T133">
                          <a:pos x="T78" y="T79"/>
                        </a:cxn>
                        <a:cxn ang="T134">
                          <a:pos x="T80" y="T81"/>
                        </a:cxn>
                        <a:cxn ang="T135">
                          <a:pos x="T82" y="T83"/>
                        </a:cxn>
                        <a:cxn ang="T136">
                          <a:pos x="T84" y="T85"/>
                        </a:cxn>
                        <a:cxn ang="T137">
                          <a:pos x="T86" y="T87"/>
                        </a:cxn>
                        <a:cxn ang="T138">
                          <a:pos x="T88" y="T89"/>
                        </a:cxn>
                        <a:cxn ang="T139">
                          <a:pos x="T90" y="T91"/>
                        </a:cxn>
                        <a:cxn ang="T140">
                          <a:pos x="T92" y="T93"/>
                        </a:cxn>
                      </a:cxnLst>
                      <a:rect l="T141" t="T142" r="T143" b="T144"/>
                      <a:pathLst>
                        <a:path w="362" h="499">
                          <a:moveTo>
                            <a:pt x="151" y="35"/>
                          </a:moveTo>
                          <a:lnTo>
                            <a:pt x="221" y="0"/>
                          </a:lnTo>
                          <a:lnTo>
                            <a:pt x="281" y="0"/>
                          </a:lnTo>
                          <a:lnTo>
                            <a:pt x="344" y="14"/>
                          </a:lnTo>
                          <a:lnTo>
                            <a:pt x="362" y="35"/>
                          </a:lnTo>
                          <a:lnTo>
                            <a:pt x="351" y="59"/>
                          </a:lnTo>
                          <a:lnTo>
                            <a:pt x="334" y="91"/>
                          </a:lnTo>
                          <a:lnTo>
                            <a:pt x="302" y="87"/>
                          </a:lnTo>
                          <a:lnTo>
                            <a:pt x="274" y="77"/>
                          </a:lnTo>
                          <a:lnTo>
                            <a:pt x="253" y="63"/>
                          </a:lnTo>
                          <a:lnTo>
                            <a:pt x="232" y="59"/>
                          </a:lnTo>
                          <a:lnTo>
                            <a:pt x="193" y="70"/>
                          </a:lnTo>
                          <a:lnTo>
                            <a:pt x="137" y="94"/>
                          </a:lnTo>
                          <a:lnTo>
                            <a:pt x="91" y="136"/>
                          </a:lnTo>
                          <a:lnTo>
                            <a:pt x="70" y="164"/>
                          </a:lnTo>
                          <a:lnTo>
                            <a:pt x="60" y="185"/>
                          </a:lnTo>
                          <a:lnTo>
                            <a:pt x="60" y="202"/>
                          </a:lnTo>
                          <a:lnTo>
                            <a:pt x="74" y="220"/>
                          </a:lnTo>
                          <a:lnTo>
                            <a:pt x="116" y="248"/>
                          </a:lnTo>
                          <a:lnTo>
                            <a:pt x="155" y="286"/>
                          </a:lnTo>
                          <a:lnTo>
                            <a:pt x="179" y="325"/>
                          </a:lnTo>
                          <a:lnTo>
                            <a:pt x="193" y="352"/>
                          </a:lnTo>
                          <a:lnTo>
                            <a:pt x="186" y="370"/>
                          </a:lnTo>
                          <a:lnTo>
                            <a:pt x="169" y="387"/>
                          </a:lnTo>
                          <a:lnTo>
                            <a:pt x="134" y="398"/>
                          </a:lnTo>
                          <a:lnTo>
                            <a:pt x="95" y="412"/>
                          </a:lnTo>
                          <a:lnTo>
                            <a:pt x="77" y="433"/>
                          </a:lnTo>
                          <a:lnTo>
                            <a:pt x="81" y="468"/>
                          </a:lnTo>
                          <a:lnTo>
                            <a:pt x="53" y="499"/>
                          </a:lnTo>
                          <a:lnTo>
                            <a:pt x="39" y="489"/>
                          </a:lnTo>
                          <a:lnTo>
                            <a:pt x="42" y="429"/>
                          </a:lnTo>
                          <a:lnTo>
                            <a:pt x="67" y="398"/>
                          </a:lnTo>
                          <a:lnTo>
                            <a:pt x="102" y="373"/>
                          </a:lnTo>
                          <a:lnTo>
                            <a:pt x="137" y="359"/>
                          </a:lnTo>
                          <a:lnTo>
                            <a:pt x="155" y="352"/>
                          </a:lnTo>
                          <a:lnTo>
                            <a:pt x="158" y="342"/>
                          </a:lnTo>
                          <a:lnTo>
                            <a:pt x="148" y="325"/>
                          </a:lnTo>
                          <a:lnTo>
                            <a:pt x="112" y="290"/>
                          </a:lnTo>
                          <a:lnTo>
                            <a:pt x="70" y="262"/>
                          </a:lnTo>
                          <a:lnTo>
                            <a:pt x="35" y="241"/>
                          </a:lnTo>
                          <a:lnTo>
                            <a:pt x="7" y="220"/>
                          </a:lnTo>
                          <a:lnTo>
                            <a:pt x="0" y="195"/>
                          </a:lnTo>
                          <a:lnTo>
                            <a:pt x="18" y="157"/>
                          </a:lnTo>
                          <a:lnTo>
                            <a:pt x="56" y="108"/>
                          </a:lnTo>
                          <a:lnTo>
                            <a:pt x="95" y="70"/>
                          </a:lnTo>
                          <a:lnTo>
                            <a:pt x="123" y="52"/>
                          </a:lnTo>
                          <a:lnTo>
                            <a:pt x="151" y="35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37244" name="Freeform 15"/>
                    <p:cNvSpPr>
                      <a:spLocks/>
                    </p:cNvSpPr>
                    <p:nvPr/>
                  </p:nvSpPr>
                  <p:spPr bwMode="auto">
                    <a:xfrm flipH="1">
                      <a:off x="1376" y="2005"/>
                      <a:ext cx="229" cy="840"/>
                    </a:xfrm>
                    <a:custGeom>
                      <a:avLst/>
                      <a:gdLst>
                        <a:gd name="T0" fmla="*/ 132 w 229"/>
                        <a:gd name="T1" fmla="*/ 69 h 840"/>
                        <a:gd name="T2" fmla="*/ 136 w 229"/>
                        <a:gd name="T3" fmla="*/ 21 h 840"/>
                        <a:gd name="T4" fmla="*/ 168 w 229"/>
                        <a:gd name="T5" fmla="*/ 0 h 840"/>
                        <a:gd name="T6" fmla="*/ 204 w 229"/>
                        <a:gd name="T7" fmla="*/ 3 h 840"/>
                        <a:gd name="T8" fmla="*/ 225 w 229"/>
                        <a:gd name="T9" fmla="*/ 21 h 840"/>
                        <a:gd name="T10" fmla="*/ 229 w 229"/>
                        <a:gd name="T11" fmla="*/ 90 h 840"/>
                        <a:gd name="T12" fmla="*/ 218 w 229"/>
                        <a:gd name="T13" fmla="*/ 266 h 840"/>
                        <a:gd name="T14" fmla="*/ 204 w 229"/>
                        <a:gd name="T15" fmla="*/ 373 h 840"/>
                        <a:gd name="T16" fmla="*/ 222 w 229"/>
                        <a:gd name="T17" fmla="*/ 460 h 840"/>
                        <a:gd name="T18" fmla="*/ 225 w 229"/>
                        <a:gd name="T19" fmla="*/ 546 h 840"/>
                        <a:gd name="T20" fmla="*/ 215 w 229"/>
                        <a:gd name="T21" fmla="*/ 633 h 840"/>
                        <a:gd name="T22" fmla="*/ 197 w 229"/>
                        <a:gd name="T23" fmla="*/ 743 h 840"/>
                        <a:gd name="T24" fmla="*/ 204 w 229"/>
                        <a:gd name="T25" fmla="*/ 802 h 840"/>
                        <a:gd name="T26" fmla="*/ 186 w 229"/>
                        <a:gd name="T27" fmla="*/ 812 h 840"/>
                        <a:gd name="T28" fmla="*/ 72 w 229"/>
                        <a:gd name="T29" fmla="*/ 833 h 840"/>
                        <a:gd name="T30" fmla="*/ 43 w 229"/>
                        <a:gd name="T31" fmla="*/ 840 h 840"/>
                        <a:gd name="T32" fmla="*/ 0 w 229"/>
                        <a:gd name="T33" fmla="*/ 816 h 840"/>
                        <a:gd name="T34" fmla="*/ 0 w 229"/>
                        <a:gd name="T35" fmla="*/ 802 h 840"/>
                        <a:gd name="T36" fmla="*/ 125 w 229"/>
                        <a:gd name="T37" fmla="*/ 795 h 840"/>
                        <a:gd name="T38" fmla="*/ 168 w 229"/>
                        <a:gd name="T39" fmla="*/ 778 h 840"/>
                        <a:gd name="T40" fmla="*/ 172 w 229"/>
                        <a:gd name="T41" fmla="*/ 740 h 840"/>
                        <a:gd name="T42" fmla="*/ 175 w 229"/>
                        <a:gd name="T43" fmla="*/ 622 h 840"/>
                        <a:gd name="T44" fmla="*/ 165 w 229"/>
                        <a:gd name="T45" fmla="*/ 525 h 840"/>
                        <a:gd name="T46" fmla="*/ 154 w 229"/>
                        <a:gd name="T47" fmla="*/ 408 h 840"/>
                        <a:gd name="T48" fmla="*/ 157 w 229"/>
                        <a:gd name="T49" fmla="*/ 335 h 840"/>
                        <a:gd name="T50" fmla="*/ 165 w 229"/>
                        <a:gd name="T51" fmla="*/ 242 h 840"/>
                        <a:gd name="T52" fmla="*/ 147 w 229"/>
                        <a:gd name="T53" fmla="*/ 152 h 840"/>
                        <a:gd name="T54" fmla="*/ 132 w 229"/>
                        <a:gd name="T55" fmla="*/ 69 h 840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w 229"/>
                        <a:gd name="T85" fmla="*/ 0 h 840"/>
                        <a:gd name="T86" fmla="*/ 229 w 229"/>
                        <a:gd name="T87" fmla="*/ 840 h 840"/>
                      </a:gdLst>
                      <a:ahLst/>
                      <a:cxnLst>
                        <a:cxn ang="T56">
                          <a:pos x="T0" y="T1"/>
                        </a:cxn>
                        <a:cxn ang="T57">
                          <a:pos x="T2" y="T3"/>
                        </a:cxn>
                        <a:cxn ang="T58">
                          <a:pos x="T4" y="T5"/>
                        </a:cxn>
                        <a:cxn ang="T59">
                          <a:pos x="T6" y="T7"/>
                        </a:cxn>
                        <a:cxn ang="T60">
                          <a:pos x="T8" y="T9"/>
                        </a:cxn>
                        <a:cxn ang="T61">
                          <a:pos x="T10" y="T11"/>
                        </a:cxn>
                        <a:cxn ang="T62">
                          <a:pos x="T12" y="T13"/>
                        </a:cxn>
                        <a:cxn ang="T63">
                          <a:pos x="T14" y="T15"/>
                        </a:cxn>
                        <a:cxn ang="T64">
                          <a:pos x="T16" y="T17"/>
                        </a:cxn>
                        <a:cxn ang="T65">
                          <a:pos x="T18" y="T19"/>
                        </a:cxn>
                        <a:cxn ang="T66">
                          <a:pos x="T20" y="T21"/>
                        </a:cxn>
                        <a:cxn ang="T67">
                          <a:pos x="T22" y="T23"/>
                        </a:cxn>
                        <a:cxn ang="T68">
                          <a:pos x="T24" y="T25"/>
                        </a:cxn>
                        <a:cxn ang="T69">
                          <a:pos x="T26" y="T27"/>
                        </a:cxn>
                        <a:cxn ang="T70">
                          <a:pos x="T28" y="T29"/>
                        </a:cxn>
                        <a:cxn ang="T71">
                          <a:pos x="T30" y="T31"/>
                        </a:cxn>
                        <a:cxn ang="T72">
                          <a:pos x="T32" y="T33"/>
                        </a:cxn>
                        <a:cxn ang="T73">
                          <a:pos x="T34" y="T35"/>
                        </a:cxn>
                        <a:cxn ang="T74">
                          <a:pos x="T36" y="T37"/>
                        </a:cxn>
                        <a:cxn ang="T75">
                          <a:pos x="T38" y="T39"/>
                        </a:cxn>
                        <a:cxn ang="T76">
                          <a:pos x="T40" y="T41"/>
                        </a:cxn>
                        <a:cxn ang="T77">
                          <a:pos x="T42" y="T43"/>
                        </a:cxn>
                        <a:cxn ang="T78">
                          <a:pos x="T44" y="T45"/>
                        </a:cxn>
                        <a:cxn ang="T79">
                          <a:pos x="T46" y="T47"/>
                        </a:cxn>
                        <a:cxn ang="T80">
                          <a:pos x="T48" y="T49"/>
                        </a:cxn>
                        <a:cxn ang="T81">
                          <a:pos x="T50" y="T51"/>
                        </a:cxn>
                        <a:cxn ang="T82">
                          <a:pos x="T52" y="T53"/>
                        </a:cxn>
                        <a:cxn ang="T83">
                          <a:pos x="T54" y="T55"/>
                        </a:cxn>
                      </a:cxnLst>
                      <a:rect l="T84" t="T85" r="T86" b="T87"/>
                      <a:pathLst>
                        <a:path w="229" h="840">
                          <a:moveTo>
                            <a:pt x="132" y="69"/>
                          </a:moveTo>
                          <a:lnTo>
                            <a:pt x="136" y="21"/>
                          </a:lnTo>
                          <a:lnTo>
                            <a:pt x="168" y="0"/>
                          </a:lnTo>
                          <a:lnTo>
                            <a:pt x="204" y="3"/>
                          </a:lnTo>
                          <a:lnTo>
                            <a:pt x="225" y="21"/>
                          </a:lnTo>
                          <a:lnTo>
                            <a:pt x="229" y="90"/>
                          </a:lnTo>
                          <a:lnTo>
                            <a:pt x="218" y="266"/>
                          </a:lnTo>
                          <a:lnTo>
                            <a:pt x="204" y="373"/>
                          </a:lnTo>
                          <a:lnTo>
                            <a:pt x="222" y="460"/>
                          </a:lnTo>
                          <a:lnTo>
                            <a:pt x="225" y="546"/>
                          </a:lnTo>
                          <a:lnTo>
                            <a:pt x="215" y="633"/>
                          </a:lnTo>
                          <a:lnTo>
                            <a:pt x="197" y="743"/>
                          </a:lnTo>
                          <a:lnTo>
                            <a:pt x="204" y="802"/>
                          </a:lnTo>
                          <a:lnTo>
                            <a:pt x="186" y="812"/>
                          </a:lnTo>
                          <a:lnTo>
                            <a:pt x="72" y="833"/>
                          </a:lnTo>
                          <a:lnTo>
                            <a:pt x="43" y="840"/>
                          </a:lnTo>
                          <a:lnTo>
                            <a:pt x="0" y="816"/>
                          </a:lnTo>
                          <a:lnTo>
                            <a:pt x="0" y="802"/>
                          </a:lnTo>
                          <a:lnTo>
                            <a:pt x="125" y="795"/>
                          </a:lnTo>
                          <a:lnTo>
                            <a:pt x="168" y="778"/>
                          </a:lnTo>
                          <a:lnTo>
                            <a:pt x="172" y="740"/>
                          </a:lnTo>
                          <a:lnTo>
                            <a:pt x="175" y="622"/>
                          </a:lnTo>
                          <a:lnTo>
                            <a:pt x="165" y="525"/>
                          </a:lnTo>
                          <a:lnTo>
                            <a:pt x="154" y="408"/>
                          </a:lnTo>
                          <a:lnTo>
                            <a:pt x="157" y="335"/>
                          </a:lnTo>
                          <a:lnTo>
                            <a:pt x="165" y="242"/>
                          </a:lnTo>
                          <a:lnTo>
                            <a:pt x="147" y="152"/>
                          </a:lnTo>
                          <a:lnTo>
                            <a:pt x="132" y="69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37245" name="Freeform 16"/>
                    <p:cNvSpPr>
                      <a:spLocks/>
                    </p:cNvSpPr>
                    <p:nvPr/>
                  </p:nvSpPr>
                  <p:spPr bwMode="auto">
                    <a:xfrm flipH="1">
                      <a:off x="1390" y="2033"/>
                      <a:ext cx="447" cy="658"/>
                    </a:xfrm>
                    <a:custGeom>
                      <a:avLst/>
                      <a:gdLst>
                        <a:gd name="T0" fmla="*/ 212 w 447"/>
                        <a:gd name="T1" fmla="*/ 268 h 658"/>
                        <a:gd name="T2" fmla="*/ 212 w 447"/>
                        <a:gd name="T3" fmla="*/ 233 h 658"/>
                        <a:gd name="T4" fmla="*/ 230 w 447"/>
                        <a:gd name="T5" fmla="*/ 174 h 658"/>
                        <a:gd name="T6" fmla="*/ 284 w 447"/>
                        <a:gd name="T7" fmla="*/ 80 h 658"/>
                        <a:gd name="T8" fmla="*/ 370 w 447"/>
                        <a:gd name="T9" fmla="*/ 0 h 658"/>
                        <a:gd name="T10" fmla="*/ 424 w 447"/>
                        <a:gd name="T11" fmla="*/ 0 h 658"/>
                        <a:gd name="T12" fmla="*/ 447 w 447"/>
                        <a:gd name="T13" fmla="*/ 38 h 658"/>
                        <a:gd name="T14" fmla="*/ 415 w 447"/>
                        <a:gd name="T15" fmla="*/ 91 h 658"/>
                        <a:gd name="T16" fmla="*/ 348 w 447"/>
                        <a:gd name="T17" fmla="*/ 129 h 658"/>
                        <a:gd name="T18" fmla="*/ 307 w 447"/>
                        <a:gd name="T19" fmla="*/ 167 h 658"/>
                        <a:gd name="T20" fmla="*/ 266 w 447"/>
                        <a:gd name="T21" fmla="*/ 223 h 658"/>
                        <a:gd name="T22" fmla="*/ 257 w 447"/>
                        <a:gd name="T23" fmla="*/ 261 h 658"/>
                        <a:gd name="T24" fmla="*/ 262 w 447"/>
                        <a:gd name="T25" fmla="*/ 303 h 658"/>
                        <a:gd name="T26" fmla="*/ 284 w 447"/>
                        <a:gd name="T27" fmla="*/ 373 h 658"/>
                        <a:gd name="T28" fmla="*/ 289 w 447"/>
                        <a:gd name="T29" fmla="*/ 449 h 658"/>
                        <a:gd name="T30" fmla="*/ 280 w 447"/>
                        <a:gd name="T31" fmla="*/ 547 h 658"/>
                        <a:gd name="T32" fmla="*/ 257 w 447"/>
                        <a:gd name="T33" fmla="*/ 616 h 658"/>
                        <a:gd name="T34" fmla="*/ 217 w 447"/>
                        <a:gd name="T35" fmla="*/ 658 h 658"/>
                        <a:gd name="T36" fmla="*/ 190 w 447"/>
                        <a:gd name="T37" fmla="*/ 658 h 658"/>
                        <a:gd name="T38" fmla="*/ 104 w 447"/>
                        <a:gd name="T39" fmla="*/ 637 h 658"/>
                        <a:gd name="T40" fmla="*/ 27 w 447"/>
                        <a:gd name="T41" fmla="*/ 634 h 658"/>
                        <a:gd name="T42" fmla="*/ 0 w 447"/>
                        <a:gd name="T43" fmla="*/ 620 h 658"/>
                        <a:gd name="T44" fmla="*/ 50 w 447"/>
                        <a:gd name="T45" fmla="*/ 606 h 658"/>
                        <a:gd name="T46" fmla="*/ 131 w 447"/>
                        <a:gd name="T47" fmla="*/ 609 h 658"/>
                        <a:gd name="T48" fmla="*/ 181 w 447"/>
                        <a:gd name="T49" fmla="*/ 623 h 658"/>
                        <a:gd name="T50" fmla="*/ 212 w 447"/>
                        <a:gd name="T51" fmla="*/ 613 h 658"/>
                        <a:gd name="T52" fmla="*/ 244 w 447"/>
                        <a:gd name="T53" fmla="*/ 557 h 658"/>
                        <a:gd name="T54" fmla="*/ 248 w 447"/>
                        <a:gd name="T55" fmla="*/ 477 h 658"/>
                        <a:gd name="T56" fmla="*/ 239 w 447"/>
                        <a:gd name="T57" fmla="*/ 404 h 658"/>
                        <a:gd name="T58" fmla="*/ 212 w 447"/>
                        <a:gd name="T59" fmla="*/ 317 h 658"/>
                        <a:gd name="T60" fmla="*/ 212 w 447"/>
                        <a:gd name="T61" fmla="*/ 268 h 658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w 447"/>
                        <a:gd name="T94" fmla="*/ 0 h 658"/>
                        <a:gd name="T95" fmla="*/ 447 w 447"/>
                        <a:gd name="T96" fmla="*/ 658 h 658"/>
                      </a:gdLst>
                      <a:ahLst/>
                      <a:cxnLst>
                        <a:cxn ang="T62">
                          <a:pos x="T0" y="T1"/>
                        </a:cxn>
                        <a:cxn ang="T63">
                          <a:pos x="T2" y="T3"/>
                        </a:cxn>
                        <a:cxn ang="T64">
                          <a:pos x="T4" y="T5"/>
                        </a:cxn>
                        <a:cxn ang="T65">
                          <a:pos x="T6" y="T7"/>
                        </a:cxn>
                        <a:cxn ang="T66">
                          <a:pos x="T8" y="T9"/>
                        </a:cxn>
                        <a:cxn ang="T67">
                          <a:pos x="T10" y="T11"/>
                        </a:cxn>
                        <a:cxn ang="T68">
                          <a:pos x="T12" y="T13"/>
                        </a:cxn>
                        <a:cxn ang="T69">
                          <a:pos x="T14" y="T15"/>
                        </a:cxn>
                        <a:cxn ang="T70">
                          <a:pos x="T16" y="T17"/>
                        </a:cxn>
                        <a:cxn ang="T71">
                          <a:pos x="T18" y="T19"/>
                        </a:cxn>
                        <a:cxn ang="T72">
                          <a:pos x="T20" y="T21"/>
                        </a:cxn>
                        <a:cxn ang="T73">
                          <a:pos x="T22" y="T23"/>
                        </a:cxn>
                        <a:cxn ang="T74">
                          <a:pos x="T24" y="T25"/>
                        </a:cxn>
                        <a:cxn ang="T75">
                          <a:pos x="T26" y="T27"/>
                        </a:cxn>
                        <a:cxn ang="T76">
                          <a:pos x="T28" y="T29"/>
                        </a:cxn>
                        <a:cxn ang="T77">
                          <a:pos x="T30" y="T31"/>
                        </a:cxn>
                        <a:cxn ang="T78">
                          <a:pos x="T32" y="T33"/>
                        </a:cxn>
                        <a:cxn ang="T79">
                          <a:pos x="T34" y="T35"/>
                        </a:cxn>
                        <a:cxn ang="T80">
                          <a:pos x="T36" y="T37"/>
                        </a:cxn>
                        <a:cxn ang="T81">
                          <a:pos x="T38" y="T39"/>
                        </a:cxn>
                        <a:cxn ang="T82">
                          <a:pos x="T40" y="T41"/>
                        </a:cxn>
                        <a:cxn ang="T83">
                          <a:pos x="T42" y="T43"/>
                        </a:cxn>
                        <a:cxn ang="T84">
                          <a:pos x="T44" y="T45"/>
                        </a:cxn>
                        <a:cxn ang="T85">
                          <a:pos x="T46" y="T47"/>
                        </a:cxn>
                        <a:cxn ang="T86">
                          <a:pos x="T48" y="T49"/>
                        </a:cxn>
                        <a:cxn ang="T87">
                          <a:pos x="T50" y="T51"/>
                        </a:cxn>
                        <a:cxn ang="T88">
                          <a:pos x="T52" y="T53"/>
                        </a:cxn>
                        <a:cxn ang="T89">
                          <a:pos x="T54" y="T55"/>
                        </a:cxn>
                        <a:cxn ang="T90">
                          <a:pos x="T56" y="T57"/>
                        </a:cxn>
                        <a:cxn ang="T91">
                          <a:pos x="T58" y="T59"/>
                        </a:cxn>
                        <a:cxn ang="T92">
                          <a:pos x="T60" y="T61"/>
                        </a:cxn>
                      </a:cxnLst>
                      <a:rect l="T93" t="T94" r="T95" b="T96"/>
                      <a:pathLst>
                        <a:path w="447" h="658">
                          <a:moveTo>
                            <a:pt x="212" y="268"/>
                          </a:moveTo>
                          <a:lnTo>
                            <a:pt x="212" y="233"/>
                          </a:lnTo>
                          <a:lnTo>
                            <a:pt x="230" y="174"/>
                          </a:lnTo>
                          <a:lnTo>
                            <a:pt x="284" y="80"/>
                          </a:lnTo>
                          <a:lnTo>
                            <a:pt x="370" y="0"/>
                          </a:lnTo>
                          <a:lnTo>
                            <a:pt x="424" y="0"/>
                          </a:lnTo>
                          <a:lnTo>
                            <a:pt x="447" y="38"/>
                          </a:lnTo>
                          <a:lnTo>
                            <a:pt x="415" y="91"/>
                          </a:lnTo>
                          <a:lnTo>
                            <a:pt x="348" y="129"/>
                          </a:lnTo>
                          <a:lnTo>
                            <a:pt x="307" y="167"/>
                          </a:lnTo>
                          <a:lnTo>
                            <a:pt x="266" y="223"/>
                          </a:lnTo>
                          <a:lnTo>
                            <a:pt x="257" y="261"/>
                          </a:lnTo>
                          <a:lnTo>
                            <a:pt x="262" y="303"/>
                          </a:lnTo>
                          <a:lnTo>
                            <a:pt x="284" y="373"/>
                          </a:lnTo>
                          <a:lnTo>
                            <a:pt x="289" y="449"/>
                          </a:lnTo>
                          <a:lnTo>
                            <a:pt x="280" y="547"/>
                          </a:lnTo>
                          <a:lnTo>
                            <a:pt x="257" y="616"/>
                          </a:lnTo>
                          <a:lnTo>
                            <a:pt x="217" y="658"/>
                          </a:lnTo>
                          <a:lnTo>
                            <a:pt x="190" y="658"/>
                          </a:lnTo>
                          <a:lnTo>
                            <a:pt x="104" y="637"/>
                          </a:lnTo>
                          <a:lnTo>
                            <a:pt x="27" y="634"/>
                          </a:lnTo>
                          <a:lnTo>
                            <a:pt x="0" y="620"/>
                          </a:lnTo>
                          <a:lnTo>
                            <a:pt x="50" y="606"/>
                          </a:lnTo>
                          <a:lnTo>
                            <a:pt x="131" y="609"/>
                          </a:lnTo>
                          <a:lnTo>
                            <a:pt x="181" y="623"/>
                          </a:lnTo>
                          <a:lnTo>
                            <a:pt x="212" y="613"/>
                          </a:lnTo>
                          <a:lnTo>
                            <a:pt x="244" y="557"/>
                          </a:lnTo>
                          <a:lnTo>
                            <a:pt x="248" y="477"/>
                          </a:lnTo>
                          <a:lnTo>
                            <a:pt x="239" y="404"/>
                          </a:lnTo>
                          <a:lnTo>
                            <a:pt x="212" y="317"/>
                          </a:lnTo>
                          <a:lnTo>
                            <a:pt x="212" y="268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37246" name="Freeform 17"/>
                    <p:cNvSpPr>
                      <a:spLocks/>
                    </p:cNvSpPr>
                    <p:nvPr/>
                  </p:nvSpPr>
                  <p:spPr bwMode="auto">
                    <a:xfrm flipH="1">
                      <a:off x="1353" y="1223"/>
                      <a:ext cx="282" cy="326"/>
                    </a:xfrm>
                    <a:custGeom>
                      <a:avLst/>
                      <a:gdLst>
                        <a:gd name="T0" fmla="*/ 81 w 282"/>
                        <a:gd name="T1" fmla="*/ 137 h 326"/>
                        <a:gd name="T2" fmla="*/ 78 w 282"/>
                        <a:gd name="T3" fmla="*/ 84 h 326"/>
                        <a:gd name="T4" fmla="*/ 88 w 282"/>
                        <a:gd name="T5" fmla="*/ 35 h 326"/>
                        <a:gd name="T6" fmla="*/ 127 w 282"/>
                        <a:gd name="T7" fmla="*/ 7 h 326"/>
                        <a:gd name="T8" fmla="*/ 173 w 282"/>
                        <a:gd name="T9" fmla="*/ 0 h 326"/>
                        <a:gd name="T10" fmla="*/ 208 w 282"/>
                        <a:gd name="T11" fmla="*/ 4 h 326"/>
                        <a:gd name="T12" fmla="*/ 240 w 282"/>
                        <a:gd name="T13" fmla="*/ 25 h 326"/>
                        <a:gd name="T14" fmla="*/ 257 w 282"/>
                        <a:gd name="T15" fmla="*/ 60 h 326"/>
                        <a:gd name="T16" fmla="*/ 278 w 282"/>
                        <a:gd name="T17" fmla="*/ 130 h 326"/>
                        <a:gd name="T18" fmla="*/ 282 w 282"/>
                        <a:gd name="T19" fmla="*/ 207 h 326"/>
                        <a:gd name="T20" fmla="*/ 271 w 282"/>
                        <a:gd name="T21" fmla="*/ 263 h 326"/>
                        <a:gd name="T22" fmla="*/ 250 w 282"/>
                        <a:gd name="T23" fmla="*/ 298 h 326"/>
                        <a:gd name="T24" fmla="*/ 215 w 282"/>
                        <a:gd name="T25" fmla="*/ 319 h 326"/>
                        <a:gd name="T26" fmla="*/ 187 w 282"/>
                        <a:gd name="T27" fmla="*/ 326 h 326"/>
                        <a:gd name="T28" fmla="*/ 145 w 282"/>
                        <a:gd name="T29" fmla="*/ 315 h 326"/>
                        <a:gd name="T30" fmla="*/ 123 w 282"/>
                        <a:gd name="T31" fmla="*/ 284 h 326"/>
                        <a:gd name="T32" fmla="*/ 102 w 282"/>
                        <a:gd name="T33" fmla="*/ 238 h 326"/>
                        <a:gd name="T34" fmla="*/ 85 w 282"/>
                        <a:gd name="T35" fmla="*/ 186 h 326"/>
                        <a:gd name="T36" fmla="*/ 53 w 282"/>
                        <a:gd name="T37" fmla="*/ 207 h 326"/>
                        <a:gd name="T38" fmla="*/ 18 w 282"/>
                        <a:gd name="T39" fmla="*/ 221 h 326"/>
                        <a:gd name="T40" fmla="*/ 4 w 282"/>
                        <a:gd name="T41" fmla="*/ 221 h 326"/>
                        <a:gd name="T42" fmla="*/ 0 w 282"/>
                        <a:gd name="T43" fmla="*/ 207 h 326"/>
                        <a:gd name="T44" fmla="*/ 7 w 282"/>
                        <a:gd name="T45" fmla="*/ 189 h 326"/>
                        <a:gd name="T46" fmla="*/ 60 w 282"/>
                        <a:gd name="T47" fmla="*/ 168 h 326"/>
                        <a:gd name="T48" fmla="*/ 81 w 282"/>
                        <a:gd name="T49" fmla="*/ 137 h 32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w 282"/>
                        <a:gd name="T76" fmla="*/ 0 h 326"/>
                        <a:gd name="T77" fmla="*/ 282 w 282"/>
                        <a:gd name="T78" fmla="*/ 326 h 326"/>
                      </a:gdLst>
                      <a:ahLst/>
                      <a:cxnLst>
                        <a:cxn ang="T50">
                          <a:pos x="T0" y="T1"/>
                        </a:cxn>
                        <a:cxn ang="T51">
                          <a:pos x="T2" y="T3"/>
                        </a:cxn>
                        <a:cxn ang="T52">
                          <a:pos x="T4" y="T5"/>
                        </a:cxn>
                        <a:cxn ang="T53">
                          <a:pos x="T6" y="T7"/>
                        </a:cxn>
                        <a:cxn ang="T54">
                          <a:pos x="T8" y="T9"/>
                        </a:cxn>
                        <a:cxn ang="T55">
                          <a:pos x="T10" y="T11"/>
                        </a:cxn>
                        <a:cxn ang="T56">
                          <a:pos x="T12" y="T13"/>
                        </a:cxn>
                        <a:cxn ang="T57">
                          <a:pos x="T14" y="T15"/>
                        </a:cxn>
                        <a:cxn ang="T58">
                          <a:pos x="T16" y="T17"/>
                        </a:cxn>
                        <a:cxn ang="T59">
                          <a:pos x="T18" y="T19"/>
                        </a:cxn>
                        <a:cxn ang="T60">
                          <a:pos x="T20" y="T21"/>
                        </a:cxn>
                        <a:cxn ang="T61">
                          <a:pos x="T22" y="T23"/>
                        </a:cxn>
                        <a:cxn ang="T62">
                          <a:pos x="T24" y="T25"/>
                        </a:cxn>
                        <a:cxn ang="T63">
                          <a:pos x="T26" y="T27"/>
                        </a:cxn>
                        <a:cxn ang="T64">
                          <a:pos x="T28" y="T29"/>
                        </a:cxn>
                        <a:cxn ang="T65">
                          <a:pos x="T30" y="T31"/>
                        </a:cxn>
                        <a:cxn ang="T66">
                          <a:pos x="T32" y="T33"/>
                        </a:cxn>
                        <a:cxn ang="T67">
                          <a:pos x="T34" y="T35"/>
                        </a:cxn>
                        <a:cxn ang="T68">
                          <a:pos x="T36" y="T37"/>
                        </a:cxn>
                        <a:cxn ang="T69">
                          <a:pos x="T38" y="T39"/>
                        </a:cxn>
                        <a:cxn ang="T70">
                          <a:pos x="T40" y="T41"/>
                        </a:cxn>
                        <a:cxn ang="T71">
                          <a:pos x="T42" y="T43"/>
                        </a:cxn>
                        <a:cxn ang="T72">
                          <a:pos x="T44" y="T45"/>
                        </a:cxn>
                        <a:cxn ang="T73">
                          <a:pos x="T46" y="T47"/>
                        </a:cxn>
                        <a:cxn ang="T74">
                          <a:pos x="T48" y="T49"/>
                        </a:cxn>
                      </a:cxnLst>
                      <a:rect l="T75" t="T76" r="T77" b="T78"/>
                      <a:pathLst>
                        <a:path w="282" h="326">
                          <a:moveTo>
                            <a:pt x="81" y="137"/>
                          </a:moveTo>
                          <a:lnTo>
                            <a:pt x="78" y="84"/>
                          </a:lnTo>
                          <a:lnTo>
                            <a:pt x="88" y="35"/>
                          </a:lnTo>
                          <a:lnTo>
                            <a:pt x="127" y="7"/>
                          </a:lnTo>
                          <a:lnTo>
                            <a:pt x="173" y="0"/>
                          </a:lnTo>
                          <a:lnTo>
                            <a:pt x="208" y="4"/>
                          </a:lnTo>
                          <a:lnTo>
                            <a:pt x="240" y="25"/>
                          </a:lnTo>
                          <a:lnTo>
                            <a:pt x="257" y="60"/>
                          </a:lnTo>
                          <a:lnTo>
                            <a:pt x="278" y="130"/>
                          </a:lnTo>
                          <a:lnTo>
                            <a:pt x="282" y="207"/>
                          </a:lnTo>
                          <a:lnTo>
                            <a:pt x="271" y="263"/>
                          </a:lnTo>
                          <a:lnTo>
                            <a:pt x="250" y="298"/>
                          </a:lnTo>
                          <a:lnTo>
                            <a:pt x="215" y="319"/>
                          </a:lnTo>
                          <a:lnTo>
                            <a:pt x="187" y="326"/>
                          </a:lnTo>
                          <a:lnTo>
                            <a:pt x="145" y="315"/>
                          </a:lnTo>
                          <a:lnTo>
                            <a:pt x="123" y="284"/>
                          </a:lnTo>
                          <a:lnTo>
                            <a:pt x="102" y="238"/>
                          </a:lnTo>
                          <a:lnTo>
                            <a:pt x="85" y="186"/>
                          </a:lnTo>
                          <a:lnTo>
                            <a:pt x="53" y="207"/>
                          </a:lnTo>
                          <a:lnTo>
                            <a:pt x="18" y="221"/>
                          </a:lnTo>
                          <a:lnTo>
                            <a:pt x="4" y="221"/>
                          </a:lnTo>
                          <a:lnTo>
                            <a:pt x="0" y="207"/>
                          </a:lnTo>
                          <a:lnTo>
                            <a:pt x="7" y="189"/>
                          </a:lnTo>
                          <a:lnTo>
                            <a:pt x="60" y="168"/>
                          </a:lnTo>
                          <a:lnTo>
                            <a:pt x="81" y="137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grpSp>
                  <p:nvGrpSpPr>
                    <p:cNvPr id="137247" name="Group 18"/>
                    <p:cNvGrpSpPr>
                      <a:grpSpLocks/>
                    </p:cNvGrpSpPr>
                    <p:nvPr/>
                  </p:nvGrpSpPr>
                  <p:grpSpPr bwMode="auto">
                    <a:xfrm flipH="1">
                      <a:off x="1212" y="1104"/>
                      <a:ext cx="277" cy="235"/>
                      <a:chOff x="1590" y="1104"/>
                      <a:chExt cx="277" cy="235"/>
                    </a:xfrm>
                  </p:grpSpPr>
                  <p:sp>
                    <p:nvSpPr>
                      <p:cNvPr id="137248" name="Freeform 19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683" y="1257"/>
                        <a:ext cx="184" cy="82"/>
                      </a:xfrm>
                      <a:custGeom>
                        <a:avLst/>
                        <a:gdLst>
                          <a:gd name="T0" fmla="*/ 13 w 184"/>
                          <a:gd name="T1" fmla="*/ 82 h 82"/>
                          <a:gd name="T2" fmla="*/ 0 w 184"/>
                          <a:gd name="T3" fmla="*/ 71 h 82"/>
                          <a:gd name="T4" fmla="*/ 0 w 184"/>
                          <a:gd name="T5" fmla="*/ 45 h 82"/>
                          <a:gd name="T6" fmla="*/ 16 w 184"/>
                          <a:gd name="T7" fmla="*/ 17 h 82"/>
                          <a:gd name="T8" fmla="*/ 36 w 184"/>
                          <a:gd name="T9" fmla="*/ 9 h 82"/>
                          <a:gd name="T10" fmla="*/ 61 w 184"/>
                          <a:gd name="T11" fmla="*/ 22 h 82"/>
                          <a:gd name="T12" fmla="*/ 86 w 184"/>
                          <a:gd name="T13" fmla="*/ 19 h 82"/>
                          <a:gd name="T14" fmla="*/ 102 w 184"/>
                          <a:gd name="T15" fmla="*/ 0 h 82"/>
                          <a:gd name="T16" fmla="*/ 123 w 184"/>
                          <a:gd name="T17" fmla="*/ 2 h 82"/>
                          <a:gd name="T18" fmla="*/ 155 w 184"/>
                          <a:gd name="T19" fmla="*/ 15 h 82"/>
                          <a:gd name="T20" fmla="*/ 182 w 184"/>
                          <a:gd name="T21" fmla="*/ 13 h 82"/>
                          <a:gd name="T22" fmla="*/ 184 w 184"/>
                          <a:gd name="T23" fmla="*/ 32 h 82"/>
                          <a:gd name="T24" fmla="*/ 175 w 184"/>
                          <a:gd name="T25" fmla="*/ 45 h 82"/>
                          <a:gd name="T26" fmla="*/ 141 w 184"/>
                          <a:gd name="T27" fmla="*/ 43 h 82"/>
                          <a:gd name="T28" fmla="*/ 118 w 184"/>
                          <a:gd name="T29" fmla="*/ 39 h 82"/>
                          <a:gd name="T30" fmla="*/ 105 w 184"/>
                          <a:gd name="T31" fmla="*/ 48 h 82"/>
                          <a:gd name="T32" fmla="*/ 91 w 184"/>
                          <a:gd name="T33" fmla="*/ 67 h 82"/>
                          <a:gd name="T34" fmla="*/ 66 w 184"/>
                          <a:gd name="T35" fmla="*/ 62 h 82"/>
                          <a:gd name="T36" fmla="*/ 54 w 184"/>
                          <a:gd name="T37" fmla="*/ 56 h 82"/>
                          <a:gd name="T38" fmla="*/ 45 w 184"/>
                          <a:gd name="T39" fmla="*/ 63 h 82"/>
                          <a:gd name="T40" fmla="*/ 32 w 184"/>
                          <a:gd name="T41" fmla="*/ 76 h 82"/>
                          <a:gd name="T42" fmla="*/ 13 w 184"/>
                          <a:gd name="T43" fmla="*/ 82 h 82"/>
                          <a:gd name="T44" fmla="*/ 0 60000 65536"/>
                          <a:gd name="T45" fmla="*/ 0 60000 65536"/>
                          <a:gd name="T46" fmla="*/ 0 60000 65536"/>
                          <a:gd name="T47" fmla="*/ 0 60000 65536"/>
                          <a:gd name="T48" fmla="*/ 0 60000 65536"/>
                          <a:gd name="T49" fmla="*/ 0 60000 65536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w 184"/>
                          <a:gd name="T67" fmla="*/ 0 h 82"/>
                          <a:gd name="T68" fmla="*/ 184 w 184"/>
                          <a:gd name="T69" fmla="*/ 82 h 82"/>
                        </a:gdLst>
                        <a:ahLst/>
                        <a:cxnLst>
                          <a:cxn ang="T44">
                            <a:pos x="T0" y="T1"/>
                          </a:cxn>
                          <a:cxn ang="T45">
                            <a:pos x="T2" y="T3"/>
                          </a:cxn>
                          <a:cxn ang="T46">
                            <a:pos x="T4" y="T5"/>
                          </a:cxn>
                          <a:cxn ang="T47">
                            <a:pos x="T6" y="T7"/>
                          </a:cxn>
                          <a:cxn ang="T48">
                            <a:pos x="T8" y="T9"/>
                          </a:cxn>
                          <a:cxn ang="T49">
                            <a:pos x="T10" y="T11"/>
                          </a:cxn>
                          <a:cxn ang="T50">
                            <a:pos x="T12" y="T13"/>
                          </a:cxn>
                          <a:cxn ang="T51">
                            <a:pos x="T14" y="T15"/>
                          </a:cxn>
                          <a:cxn ang="T52">
                            <a:pos x="T16" y="T17"/>
                          </a:cxn>
                          <a:cxn ang="T53">
                            <a:pos x="T18" y="T19"/>
                          </a:cxn>
                          <a:cxn ang="T54">
                            <a:pos x="T20" y="T21"/>
                          </a:cxn>
                          <a:cxn ang="T55">
                            <a:pos x="T22" y="T23"/>
                          </a:cxn>
                          <a:cxn ang="T56">
                            <a:pos x="T24" y="T25"/>
                          </a:cxn>
                          <a:cxn ang="T57">
                            <a:pos x="T26" y="T27"/>
                          </a:cxn>
                          <a:cxn ang="T58">
                            <a:pos x="T28" y="T29"/>
                          </a:cxn>
                          <a:cxn ang="T59">
                            <a:pos x="T30" y="T31"/>
                          </a:cxn>
                          <a:cxn ang="T60">
                            <a:pos x="T32" y="T33"/>
                          </a:cxn>
                          <a:cxn ang="T61">
                            <a:pos x="T34" y="T35"/>
                          </a:cxn>
                          <a:cxn ang="T62">
                            <a:pos x="T36" y="T37"/>
                          </a:cxn>
                          <a:cxn ang="T63">
                            <a:pos x="T38" y="T39"/>
                          </a:cxn>
                          <a:cxn ang="T64">
                            <a:pos x="T40" y="T41"/>
                          </a:cxn>
                          <a:cxn ang="T65">
                            <a:pos x="T42" y="T43"/>
                          </a:cxn>
                        </a:cxnLst>
                        <a:rect l="T66" t="T67" r="T68" b="T69"/>
                        <a:pathLst>
                          <a:path w="184" h="82">
                            <a:moveTo>
                              <a:pt x="13" y="82"/>
                            </a:moveTo>
                            <a:lnTo>
                              <a:pt x="0" y="71"/>
                            </a:lnTo>
                            <a:lnTo>
                              <a:pt x="0" y="45"/>
                            </a:lnTo>
                            <a:lnTo>
                              <a:pt x="16" y="17"/>
                            </a:lnTo>
                            <a:lnTo>
                              <a:pt x="36" y="9"/>
                            </a:lnTo>
                            <a:lnTo>
                              <a:pt x="61" y="22"/>
                            </a:lnTo>
                            <a:lnTo>
                              <a:pt x="86" y="19"/>
                            </a:lnTo>
                            <a:lnTo>
                              <a:pt x="102" y="0"/>
                            </a:lnTo>
                            <a:lnTo>
                              <a:pt x="123" y="2"/>
                            </a:lnTo>
                            <a:lnTo>
                              <a:pt x="155" y="15"/>
                            </a:lnTo>
                            <a:lnTo>
                              <a:pt x="182" y="13"/>
                            </a:lnTo>
                            <a:lnTo>
                              <a:pt x="184" y="32"/>
                            </a:lnTo>
                            <a:lnTo>
                              <a:pt x="175" y="45"/>
                            </a:lnTo>
                            <a:lnTo>
                              <a:pt x="141" y="43"/>
                            </a:lnTo>
                            <a:lnTo>
                              <a:pt x="118" y="39"/>
                            </a:lnTo>
                            <a:lnTo>
                              <a:pt x="105" y="48"/>
                            </a:lnTo>
                            <a:lnTo>
                              <a:pt x="91" y="67"/>
                            </a:lnTo>
                            <a:lnTo>
                              <a:pt x="66" y="62"/>
                            </a:lnTo>
                            <a:lnTo>
                              <a:pt x="54" y="56"/>
                            </a:lnTo>
                            <a:lnTo>
                              <a:pt x="45" y="63"/>
                            </a:lnTo>
                            <a:lnTo>
                              <a:pt x="32" y="76"/>
                            </a:lnTo>
                            <a:lnTo>
                              <a:pt x="13" y="82"/>
                            </a:lnTo>
                            <a:close/>
                          </a:path>
                        </a:pathLst>
                      </a:custGeom>
                      <a:solidFill>
                        <a:schemeClr val="accent2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137249" name="Freeform 20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654" y="1193"/>
                        <a:ext cx="178" cy="114"/>
                      </a:xfrm>
                      <a:custGeom>
                        <a:avLst/>
                        <a:gdLst>
                          <a:gd name="T0" fmla="*/ 23 w 178"/>
                          <a:gd name="T1" fmla="*/ 114 h 114"/>
                          <a:gd name="T2" fmla="*/ 11 w 178"/>
                          <a:gd name="T3" fmla="*/ 108 h 114"/>
                          <a:gd name="T4" fmla="*/ 0 w 178"/>
                          <a:gd name="T5" fmla="*/ 79 h 114"/>
                          <a:gd name="T6" fmla="*/ 11 w 178"/>
                          <a:gd name="T7" fmla="*/ 51 h 114"/>
                          <a:gd name="T8" fmla="*/ 27 w 178"/>
                          <a:gd name="T9" fmla="*/ 39 h 114"/>
                          <a:gd name="T10" fmla="*/ 56 w 178"/>
                          <a:gd name="T11" fmla="*/ 42 h 114"/>
                          <a:gd name="T12" fmla="*/ 76 w 178"/>
                          <a:gd name="T13" fmla="*/ 35 h 114"/>
                          <a:gd name="T14" fmla="*/ 90 w 178"/>
                          <a:gd name="T15" fmla="*/ 13 h 114"/>
                          <a:gd name="T16" fmla="*/ 111 w 178"/>
                          <a:gd name="T17" fmla="*/ 4 h 114"/>
                          <a:gd name="T18" fmla="*/ 146 w 178"/>
                          <a:gd name="T19" fmla="*/ 9 h 114"/>
                          <a:gd name="T20" fmla="*/ 171 w 178"/>
                          <a:gd name="T21" fmla="*/ 0 h 114"/>
                          <a:gd name="T22" fmla="*/ 178 w 178"/>
                          <a:gd name="T23" fmla="*/ 17 h 114"/>
                          <a:gd name="T24" fmla="*/ 171 w 178"/>
                          <a:gd name="T25" fmla="*/ 33 h 114"/>
                          <a:gd name="T26" fmla="*/ 140 w 178"/>
                          <a:gd name="T27" fmla="*/ 42 h 114"/>
                          <a:gd name="T28" fmla="*/ 120 w 178"/>
                          <a:gd name="T29" fmla="*/ 40 h 114"/>
                          <a:gd name="T30" fmla="*/ 108 w 178"/>
                          <a:gd name="T31" fmla="*/ 57 h 114"/>
                          <a:gd name="T32" fmla="*/ 97 w 178"/>
                          <a:gd name="T33" fmla="*/ 79 h 114"/>
                          <a:gd name="T34" fmla="*/ 72 w 178"/>
                          <a:gd name="T35" fmla="*/ 81 h 114"/>
                          <a:gd name="T36" fmla="*/ 59 w 178"/>
                          <a:gd name="T37" fmla="*/ 79 h 114"/>
                          <a:gd name="T38" fmla="*/ 47 w 178"/>
                          <a:gd name="T39" fmla="*/ 88 h 114"/>
                          <a:gd name="T40" fmla="*/ 41 w 178"/>
                          <a:gd name="T41" fmla="*/ 99 h 114"/>
                          <a:gd name="T42" fmla="*/ 23 w 178"/>
                          <a:gd name="T43" fmla="*/ 114 h 114"/>
                          <a:gd name="T44" fmla="*/ 0 60000 65536"/>
                          <a:gd name="T45" fmla="*/ 0 60000 65536"/>
                          <a:gd name="T46" fmla="*/ 0 60000 65536"/>
                          <a:gd name="T47" fmla="*/ 0 60000 65536"/>
                          <a:gd name="T48" fmla="*/ 0 60000 65536"/>
                          <a:gd name="T49" fmla="*/ 0 60000 65536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w 178"/>
                          <a:gd name="T67" fmla="*/ 0 h 114"/>
                          <a:gd name="T68" fmla="*/ 178 w 178"/>
                          <a:gd name="T69" fmla="*/ 114 h 114"/>
                        </a:gdLst>
                        <a:ahLst/>
                        <a:cxnLst>
                          <a:cxn ang="T44">
                            <a:pos x="T0" y="T1"/>
                          </a:cxn>
                          <a:cxn ang="T45">
                            <a:pos x="T2" y="T3"/>
                          </a:cxn>
                          <a:cxn ang="T46">
                            <a:pos x="T4" y="T5"/>
                          </a:cxn>
                          <a:cxn ang="T47">
                            <a:pos x="T6" y="T7"/>
                          </a:cxn>
                          <a:cxn ang="T48">
                            <a:pos x="T8" y="T9"/>
                          </a:cxn>
                          <a:cxn ang="T49">
                            <a:pos x="T10" y="T11"/>
                          </a:cxn>
                          <a:cxn ang="T50">
                            <a:pos x="T12" y="T13"/>
                          </a:cxn>
                          <a:cxn ang="T51">
                            <a:pos x="T14" y="T15"/>
                          </a:cxn>
                          <a:cxn ang="T52">
                            <a:pos x="T16" y="T17"/>
                          </a:cxn>
                          <a:cxn ang="T53">
                            <a:pos x="T18" y="T19"/>
                          </a:cxn>
                          <a:cxn ang="T54">
                            <a:pos x="T20" y="T21"/>
                          </a:cxn>
                          <a:cxn ang="T55">
                            <a:pos x="T22" y="T23"/>
                          </a:cxn>
                          <a:cxn ang="T56">
                            <a:pos x="T24" y="T25"/>
                          </a:cxn>
                          <a:cxn ang="T57">
                            <a:pos x="T26" y="T27"/>
                          </a:cxn>
                          <a:cxn ang="T58">
                            <a:pos x="T28" y="T29"/>
                          </a:cxn>
                          <a:cxn ang="T59">
                            <a:pos x="T30" y="T31"/>
                          </a:cxn>
                          <a:cxn ang="T60">
                            <a:pos x="T32" y="T33"/>
                          </a:cxn>
                          <a:cxn ang="T61">
                            <a:pos x="T34" y="T35"/>
                          </a:cxn>
                          <a:cxn ang="T62">
                            <a:pos x="T36" y="T37"/>
                          </a:cxn>
                          <a:cxn ang="T63">
                            <a:pos x="T38" y="T39"/>
                          </a:cxn>
                          <a:cxn ang="T64">
                            <a:pos x="T40" y="T41"/>
                          </a:cxn>
                          <a:cxn ang="T65">
                            <a:pos x="T42" y="T43"/>
                          </a:cxn>
                        </a:cxnLst>
                        <a:rect l="T66" t="T67" r="T68" b="T69"/>
                        <a:pathLst>
                          <a:path w="178" h="114">
                            <a:moveTo>
                              <a:pt x="23" y="114"/>
                            </a:moveTo>
                            <a:lnTo>
                              <a:pt x="11" y="108"/>
                            </a:lnTo>
                            <a:lnTo>
                              <a:pt x="0" y="79"/>
                            </a:lnTo>
                            <a:lnTo>
                              <a:pt x="11" y="51"/>
                            </a:lnTo>
                            <a:lnTo>
                              <a:pt x="27" y="39"/>
                            </a:lnTo>
                            <a:lnTo>
                              <a:pt x="56" y="42"/>
                            </a:lnTo>
                            <a:lnTo>
                              <a:pt x="76" y="35"/>
                            </a:lnTo>
                            <a:lnTo>
                              <a:pt x="90" y="13"/>
                            </a:lnTo>
                            <a:lnTo>
                              <a:pt x="111" y="4"/>
                            </a:lnTo>
                            <a:lnTo>
                              <a:pt x="146" y="9"/>
                            </a:lnTo>
                            <a:lnTo>
                              <a:pt x="171" y="0"/>
                            </a:lnTo>
                            <a:lnTo>
                              <a:pt x="178" y="17"/>
                            </a:lnTo>
                            <a:lnTo>
                              <a:pt x="171" y="33"/>
                            </a:lnTo>
                            <a:lnTo>
                              <a:pt x="140" y="42"/>
                            </a:lnTo>
                            <a:lnTo>
                              <a:pt x="120" y="40"/>
                            </a:lnTo>
                            <a:lnTo>
                              <a:pt x="108" y="57"/>
                            </a:lnTo>
                            <a:lnTo>
                              <a:pt x="97" y="79"/>
                            </a:lnTo>
                            <a:lnTo>
                              <a:pt x="72" y="81"/>
                            </a:lnTo>
                            <a:lnTo>
                              <a:pt x="59" y="79"/>
                            </a:lnTo>
                            <a:lnTo>
                              <a:pt x="47" y="88"/>
                            </a:lnTo>
                            <a:lnTo>
                              <a:pt x="41" y="99"/>
                            </a:lnTo>
                            <a:lnTo>
                              <a:pt x="23" y="114"/>
                            </a:lnTo>
                            <a:close/>
                          </a:path>
                        </a:pathLst>
                      </a:custGeom>
                      <a:solidFill>
                        <a:schemeClr val="accent2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137250" name="Freeform 21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630" y="1154"/>
                        <a:ext cx="161" cy="138"/>
                      </a:xfrm>
                      <a:custGeom>
                        <a:avLst/>
                        <a:gdLst>
                          <a:gd name="T0" fmla="*/ 31 w 161"/>
                          <a:gd name="T1" fmla="*/ 138 h 138"/>
                          <a:gd name="T2" fmla="*/ 16 w 161"/>
                          <a:gd name="T3" fmla="*/ 133 h 138"/>
                          <a:gd name="T4" fmla="*/ 0 w 161"/>
                          <a:gd name="T5" fmla="*/ 109 h 138"/>
                          <a:gd name="T6" fmla="*/ 5 w 161"/>
                          <a:gd name="T7" fmla="*/ 78 h 138"/>
                          <a:gd name="T8" fmla="*/ 16 w 161"/>
                          <a:gd name="T9" fmla="*/ 65 h 138"/>
                          <a:gd name="T10" fmla="*/ 43 w 161"/>
                          <a:gd name="T11" fmla="*/ 62 h 138"/>
                          <a:gd name="T12" fmla="*/ 65 w 161"/>
                          <a:gd name="T13" fmla="*/ 51 h 138"/>
                          <a:gd name="T14" fmla="*/ 72 w 161"/>
                          <a:gd name="T15" fmla="*/ 25 h 138"/>
                          <a:gd name="T16" fmla="*/ 92 w 161"/>
                          <a:gd name="T17" fmla="*/ 15 h 138"/>
                          <a:gd name="T18" fmla="*/ 127 w 161"/>
                          <a:gd name="T19" fmla="*/ 13 h 138"/>
                          <a:gd name="T20" fmla="*/ 148 w 161"/>
                          <a:gd name="T21" fmla="*/ 0 h 138"/>
                          <a:gd name="T22" fmla="*/ 161 w 161"/>
                          <a:gd name="T23" fmla="*/ 13 h 138"/>
                          <a:gd name="T24" fmla="*/ 156 w 161"/>
                          <a:gd name="T25" fmla="*/ 25 h 138"/>
                          <a:gd name="T26" fmla="*/ 128 w 161"/>
                          <a:gd name="T27" fmla="*/ 44 h 138"/>
                          <a:gd name="T28" fmla="*/ 107 w 161"/>
                          <a:gd name="T29" fmla="*/ 49 h 138"/>
                          <a:gd name="T30" fmla="*/ 99 w 161"/>
                          <a:gd name="T31" fmla="*/ 65 h 138"/>
                          <a:gd name="T32" fmla="*/ 94 w 161"/>
                          <a:gd name="T33" fmla="*/ 91 h 138"/>
                          <a:gd name="T34" fmla="*/ 69 w 161"/>
                          <a:gd name="T35" fmla="*/ 98 h 138"/>
                          <a:gd name="T36" fmla="*/ 54 w 161"/>
                          <a:gd name="T37" fmla="*/ 94 h 138"/>
                          <a:gd name="T38" fmla="*/ 45 w 161"/>
                          <a:gd name="T39" fmla="*/ 105 h 138"/>
                          <a:gd name="T40" fmla="*/ 40 w 161"/>
                          <a:gd name="T41" fmla="*/ 123 h 138"/>
                          <a:gd name="T42" fmla="*/ 31 w 161"/>
                          <a:gd name="T43" fmla="*/ 138 h 138"/>
                          <a:gd name="T44" fmla="*/ 0 60000 65536"/>
                          <a:gd name="T45" fmla="*/ 0 60000 65536"/>
                          <a:gd name="T46" fmla="*/ 0 60000 65536"/>
                          <a:gd name="T47" fmla="*/ 0 60000 65536"/>
                          <a:gd name="T48" fmla="*/ 0 60000 65536"/>
                          <a:gd name="T49" fmla="*/ 0 60000 65536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w 161"/>
                          <a:gd name="T67" fmla="*/ 0 h 138"/>
                          <a:gd name="T68" fmla="*/ 161 w 161"/>
                          <a:gd name="T69" fmla="*/ 138 h 138"/>
                        </a:gdLst>
                        <a:ahLst/>
                        <a:cxnLst>
                          <a:cxn ang="T44">
                            <a:pos x="T0" y="T1"/>
                          </a:cxn>
                          <a:cxn ang="T45">
                            <a:pos x="T2" y="T3"/>
                          </a:cxn>
                          <a:cxn ang="T46">
                            <a:pos x="T4" y="T5"/>
                          </a:cxn>
                          <a:cxn ang="T47">
                            <a:pos x="T6" y="T7"/>
                          </a:cxn>
                          <a:cxn ang="T48">
                            <a:pos x="T8" y="T9"/>
                          </a:cxn>
                          <a:cxn ang="T49">
                            <a:pos x="T10" y="T11"/>
                          </a:cxn>
                          <a:cxn ang="T50">
                            <a:pos x="T12" y="T13"/>
                          </a:cxn>
                          <a:cxn ang="T51">
                            <a:pos x="T14" y="T15"/>
                          </a:cxn>
                          <a:cxn ang="T52">
                            <a:pos x="T16" y="T17"/>
                          </a:cxn>
                          <a:cxn ang="T53">
                            <a:pos x="T18" y="T19"/>
                          </a:cxn>
                          <a:cxn ang="T54">
                            <a:pos x="T20" y="T21"/>
                          </a:cxn>
                          <a:cxn ang="T55">
                            <a:pos x="T22" y="T23"/>
                          </a:cxn>
                          <a:cxn ang="T56">
                            <a:pos x="T24" y="T25"/>
                          </a:cxn>
                          <a:cxn ang="T57">
                            <a:pos x="T26" y="T27"/>
                          </a:cxn>
                          <a:cxn ang="T58">
                            <a:pos x="T28" y="T29"/>
                          </a:cxn>
                          <a:cxn ang="T59">
                            <a:pos x="T30" y="T31"/>
                          </a:cxn>
                          <a:cxn ang="T60">
                            <a:pos x="T32" y="T33"/>
                          </a:cxn>
                          <a:cxn ang="T61">
                            <a:pos x="T34" y="T35"/>
                          </a:cxn>
                          <a:cxn ang="T62">
                            <a:pos x="T36" y="T37"/>
                          </a:cxn>
                          <a:cxn ang="T63">
                            <a:pos x="T38" y="T39"/>
                          </a:cxn>
                          <a:cxn ang="T64">
                            <a:pos x="T40" y="T41"/>
                          </a:cxn>
                          <a:cxn ang="T65">
                            <a:pos x="T42" y="T43"/>
                          </a:cxn>
                        </a:cxnLst>
                        <a:rect l="T66" t="T67" r="T68" b="T69"/>
                        <a:pathLst>
                          <a:path w="161" h="138">
                            <a:moveTo>
                              <a:pt x="31" y="138"/>
                            </a:moveTo>
                            <a:lnTo>
                              <a:pt x="16" y="133"/>
                            </a:lnTo>
                            <a:lnTo>
                              <a:pt x="0" y="109"/>
                            </a:lnTo>
                            <a:lnTo>
                              <a:pt x="5" y="78"/>
                            </a:lnTo>
                            <a:lnTo>
                              <a:pt x="16" y="65"/>
                            </a:lnTo>
                            <a:lnTo>
                              <a:pt x="43" y="62"/>
                            </a:lnTo>
                            <a:lnTo>
                              <a:pt x="65" y="51"/>
                            </a:lnTo>
                            <a:lnTo>
                              <a:pt x="72" y="25"/>
                            </a:lnTo>
                            <a:lnTo>
                              <a:pt x="92" y="15"/>
                            </a:lnTo>
                            <a:lnTo>
                              <a:pt x="127" y="13"/>
                            </a:lnTo>
                            <a:lnTo>
                              <a:pt x="148" y="0"/>
                            </a:lnTo>
                            <a:lnTo>
                              <a:pt x="161" y="13"/>
                            </a:lnTo>
                            <a:lnTo>
                              <a:pt x="156" y="25"/>
                            </a:lnTo>
                            <a:lnTo>
                              <a:pt x="128" y="44"/>
                            </a:lnTo>
                            <a:lnTo>
                              <a:pt x="107" y="49"/>
                            </a:lnTo>
                            <a:lnTo>
                              <a:pt x="99" y="65"/>
                            </a:lnTo>
                            <a:lnTo>
                              <a:pt x="94" y="91"/>
                            </a:lnTo>
                            <a:lnTo>
                              <a:pt x="69" y="98"/>
                            </a:lnTo>
                            <a:lnTo>
                              <a:pt x="54" y="94"/>
                            </a:lnTo>
                            <a:lnTo>
                              <a:pt x="45" y="105"/>
                            </a:lnTo>
                            <a:lnTo>
                              <a:pt x="40" y="123"/>
                            </a:lnTo>
                            <a:lnTo>
                              <a:pt x="31" y="138"/>
                            </a:lnTo>
                            <a:close/>
                          </a:path>
                        </a:pathLst>
                      </a:custGeom>
                      <a:solidFill>
                        <a:schemeClr val="accent2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137251" name="Freeform 22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590" y="1104"/>
                        <a:ext cx="123" cy="174"/>
                      </a:xfrm>
                      <a:custGeom>
                        <a:avLst/>
                        <a:gdLst>
                          <a:gd name="T0" fmla="*/ 48 w 123"/>
                          <a:gd name="T1" fmla="*/ 172 h 174"/>
                          <a:gd name="T2" fmla="*/ 31 w 123"/>
                          <a:gd name="T3" fmla="*/ 174 h 174"/>
                          <a:gd name="T4" fmla="*/ 9 w 123"/>
                          <a:gd name="T5" fmla="*/ 158 h 174"/>
                          <a:gd name="T6" fmla="*/ 0 w 123"/>
                          <a:gd name="T7" fmla="*/ 131 h 174"/>
                          <a:gd name="T8" fmla="*/ 4 w 123"/>
                          <a:gd name="T9" fmla="*/ 113 h 174"/>
                          <a:gd name="T10" fmla="*/ 29 w 123"/>
                          <a:gd name="T11" fmla="*/ 97 h 174"/>
                          <a:gd name="T12" fmla="*/ 46 w 123"/>
                          <a:gd name="T13" fmla="*/ 79 h 174"/>
                          <a:gd name="T14" fmla="*/ 46 w 123"/>
                          <a:gd name="T15" fmla="*/ 52 h 174"/>
                          <a:gd name="T16" fmla="*/ 59 w 123"/>
                          <a:gd name="T17" fmla="*/ 39 h 174"/>
                          <a:gd name="T18" fmla="*/ 90 w 123"/>
                          <a:gd name="T19" fmla="*/ 22 h 174"/>
                          <a:gd name="T20" fmla="*/ 106 w 123"/>
                          <a:gd name="T21" fmla="*/ 0 h 174"/>
                          <a:gd name="T22" fmla="*/ 121 w 123"/>
                          <a:gd name="T23" fmla="*/ 7 h 174"/>
                          <a:gd name="T24" fmla="*/ 123 w 123"/>
                          <a:gd name="T25" fmla="*/ 22 h 174"/>
                          <a:gd name="T26" fmla="*/ 105 w 123"/>
                          <a:gd name="T27" fmla="*/ 47 h 174"/>
                          <a:gd name="T28" fmla="*/ 84 w 123"/>
                          <a:gd name="T29" fmla="*/ 61 h 174"/>
                          <a:gd name="T30" fmla="*/ 86 w 123"/>
                          <a:gd name="T31" fmla="*/ 81 h 174"/>
                          <a:gd name="T32" fmla="*/ 90 w 123"/>
                          <a:gd name="T33" fmla="*/ 104 h 174"/>
                          <a:gd name="T34" fmla="*/ 68 w 123"/>
                          <a:gd name="T35" fmla="*/ 118 h 174"/>
                          <a:gd name="T36" fmla="*/ 59 w 123"/>
                          <a:gd name="T37" fmla="*/ 124 h 174"/>
                          <a:gd name="T38" fmla="*/ 51 w 123"/>
                          <a:gd name="T39" fmla="*/ 138 h 174"/>
                          <a:gd name="T40" fmla="*/ 50 w 123"/>
                          <a:gd name="T41" fmla="*/ 152 h 174"/>
                          <a:gd name="T42" fmla="*/ 48 w 123"/>
                          <a:gd name="T43" fmla="*/ 172 h 174"/>
                          <a:gd name="T44" fmla="*/ 0 60000 65536"/>
                          <a:gd name="T45" fmla="*/ 0 60000 65536"/>
                          <a:gd name="T46" fmla="*/ 0 60000 65536"/>
                          <a:gd name="T47" fmla="*/ 0 60000 65536"/>
                          <a:gd name="T48" fmla="*/ 0 60000 65536"/>
                          <a:gd name="T49" fmla="*/ 0 60000 65536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w 123"/>
                          <a:gd name="T67" fmla="*/ 0 h 174"/>
                          <a:gd name="T68" fmla="*/ 123 w 123"/>
                          <a:gd name="T69" fmla="*/ 174 h 174"/>
                        </a:gdLst>
                        <a:ahLst/>
                        <a:cxnLst>
                          <a:cxn ang="T44">
                            <a:pos x="T0" y="T1"/>
                          </a:cxn>
                          <a:cxn ang="T45">
                            <a:pos x="T2" y="T3"/>
                          </a:cxn>
                          <a:cxn ang="T46">
                            <a:pos x="T4" y="T5"/>
                          </a:cxn>
                          <a:cxn ang="T47">
                            <a:pos x="T6" y="T7"/>
                          </a:cxn>
                          <a:cxn ang="T48">
                            <a:pos x="T8" y="T9"/>
                          </a:cxn>
                          <a:cxn ang="T49">
                            <a:pos x="T10" y="T11"/>
                          </a:cxn>
                          <a:cxn ang="T50">
                            <a:pos x="T12" y="T13"/>
                          </a:cxn>
                          <a:cxn ang="T51">
                            <a:pos x="T14" y="T15"/>
                          </a:cxn>
                          <a:cxn ang="T52">
                            <a:pos x="T16" y="T17"/>
                          </a:cxn>
                          <a:cxn ang="T53">
                            <a:pos x="T18" y="T19"/>
                          </a:cxn>
                          <a:cxn ang="T54">
                            <a:pos x="T20" y="T21"/>
                          </a:cxn>
                          <a:cxn ang="T55">
                            <a:pos x="T22" y="T23"/>
                          </a:cxn>
                          <a:cxn ang="T56">
                            <a:pos x="T24" y="T25"/>
                          </a:cxn>
                          <a:cxn ang="T57">
                            <a:pos x="T26" y="T27"/>
                          </a:cxn>
                          <a:cxn ang="T58">
                            <a:pos x="T28" y="T29"/>
                          </a:cxn>
                          <a:cxn ang="T59">
                            <a:pos x="T30" y="T31"/>
                          </a:cxn>
                          <a:cxn ang="T60">
                            <a:pos x="T32" y="T33"/>
                          </a:cxn>
                          <a:cxn ang="T61">
                            <a:pos x="T34" y="T35"/>
                          </a:cxn>
                          <a:cxn ang="T62">
                            <a:pos x="T36" y="T37"/>
                          </a:cxn>
                          <a:cxn ang="T63">
                            <a:pos x="T38" y="T39"/>
                          </a:cxn>
                          <a:cxn ang="T64">
                            <a:pos x="T40" y="T41"/>
                          </a:cxn>
                          <a:cxn ang="T65">
                            <a:pos x="T42" y="T43"/>
                          </a:cxn>
                        </a:cxnLst>
                        <a:rect l="T66" t="T67" r="T68" b="T69"/>
                        <a:pathLst>
                          <a:path w="123" h="174">
                            <a:moveTo>
                              <a:pt x="48" y="172"/>
                            </a:moveTo>
                            <a:lnTo>
                              <a:pt x="31" y="174"/>
                            </a:lnTo>
                            <a:lnTo>
                              <a:pt x="9" y="158"/>
                            </a:lnTo>
                            <a:lnTo>
                              <a:pt x="0" y="131"/>
                            </a:lnTo>
                            <a:lnTo>
                              <a:pt x="4" y="113"/>
                            </a:lnTo>
                            <a:lnTo>
                              <a:pt x="29" y="97"/>
                            </a:lnTo>
                            <a:lnTo>
                              <a:pt x="46" y="79"/>
                            </a:lnTo>
                            <a:lnTo>
                              <a:pt x="46" y="52"/>
                            </a:lnTo>
                            <a:lnTo>
                              <a:pt x="59" y="39"/>
                            </a:lnTo>
                            <a:lnTo>
                              <a:pt x="90" y="22"/>
                            </a:lnTo>
                            <a:lnTo>
                              <a:pt x="106" y="0"/>
                            </a:lnTo>
                            <a:lnTo>
                              <a:pt x="121" y="7"/>
                            </a:lnTo>
                            <a:lnTo>
                              <a:pt x="123" y="22"/>
                            </a:lnTo>
                            <a:lnTo>
                              <a:pt x="105" y="47"/>
                            </a:lnTo>
                            <a:lnTo>
                              <a:pt x="84" y="61"/>
                            </a:lnTo>
                            <a:lnTo>
                              <a:pt x="86" y="81"/>
                            </a:lnTo>
                            <a:lnTo>
                              <a:pt x="90" y="104"/>
                            </a:lnTo>
                            <a:lnTo>
                              <a:pt x="68" y="118"/>
                            </a:lnTo>
                            <a:lnTo>
                              <a:pt x="59" y="124"/>
                            </a:lnTo>
                            <a:lnTo>
                              <a:pt x="51" y="138"/>
                            </a:lnTo>
                            <a:lnTo>
                              <a:pt x="50" y="152"/>
                            </a:lnTo>
                            <a:lnTo>
                              <a:pt x="48" y="172"/>
                            </a:lnTo>
                            <a:close/>
                          </a:path>
                        </a:pathLst>
                      </a:custGeom>
                      <a:solidFill>
                        <a:schemeClr val="accent2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</p:grpSp>
              </p:grpSp>
              <p:grpSp>
                <p:nvGrpSpPr>
                  <p:cNvPr id="137235" name="Group 23"/>
                  <p:cNvGrpSpPr>
                    <a:grpSpLocks/>
                  </p:cNvGrpSpPr>
                  <p:nvPr/>
                </p:nvGrpSpPr>
                <p:grpSpPr bwMode="auto">
                  <a:xfrm rot="4286940" flipH="1">
                    <a:off x="1038" y="766"/>
                    <a:ext cx="141" cy="50"/>
                    <a:chOff x="4032" y="2817"/>
                    <a:chExt cx="417" cy="635"/>
                  </a:xfrm>
                </p:grpSpPr>
                <p:sp>
                  <p:nvSpPr>
                    <p:cNvPr id="137239" name="Oval 2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032" y="2817"/>
                      <a:ext cx="417" cy="635"/>
                    </a:xfrm>
                    <a:prstGeom prst="ellipse">
                      <a:avLst/>
                    </a:prstGeom>
                    <a:solidFill>
                      <a:schemeClr val="tx2"/>
                    </a:solidFill>
                    <a:ln w="12700" cap="sq">
                      <a:solidFill>
                        <a:schemeClr val="tx1"/>
                      </a:solidFill>
                      <a:round/>
                      <a:headEnd type="none" w="sm" len="sm"/>
                      <a:tailEnd type="none" w="sm" len="sm"/>
                    </a:ln>
                  </p:spPr>
                  <p:txBody>
                    <a:bodyPr wrap="none" lIns="274320" rIns="274320" anchor="ctr">
                      <a:spAutoFit/>
                    </a:bodyPr>
                    <a:lstStyle>
                      <a:lvl1pPr eaLnBrk="0" hangingPunct="0"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 eaLnBrk="0" hangingPunct="0"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 eaLnBrk="0" hangingPunct="0"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 eaLnBrk="0" hangingPunct="0"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 eaLnBrk="0" hangingPunct="0"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 eaLnBrk="1" hangingPunct="1"/>
                      <a:endParaRPr lang="en-US" altLang="en-US"/>
                    </a:p>
                  </p:txBody>
                </p:sp>
                <p:sp>
                  <p:nvSpPr>
                    <p:cNvPr id="137240" name="Oval 2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080" y="2928"/>
                      <a:ext cx="240" cy="240"/>
                    </a:xfrm>
                    <a:prstGeom prst="ellipse">
                      <a:avLst/>
                    </a:prstGeom>
                    <a:solidFill>
                      <a:schemeClr val="bg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12700" cap="sq">
                          <a:solidFill>
                            <a:srgbClr val="000000"/>
                          </a:solidFill>
                          <a:round/>
                          <a:headEnd type="none" w="sm" len="sm"/>
                          <a:tailEnd type="none" w="sm" len="sm"/>
                        </a14:hiddenLine>
                      </a:ext>
                    </a:extLst>
                  </p:spPr>
                  <p:txBody>
                    <a:bodyPr wrap="none" lIns="274320" rIns="274320" anchor="ctr">
                      <a:spAutoFit/>
                    </a:bodyPr>
                    <a:lstStyle>
                      <a:lvl1pPr eaLnBrk="0" hangingPunct="0"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 eaLnBrk="0" hangingPunct="0"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 eaLnBrk="0" hangingPunct="0"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 eaLnBrk="0" hangingPunct="0"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 eaLnBrk="0" hangingPunct="0"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 eaLnBrk="1" hangingPunct="1"/>
                      <a:endParaRPr lang="en-US" altLang="en-US"/>
                    </a:p>
                  </p:txBody>
                </p:sp>
              </p:grpSp>
              <p:grpSp>
                <p:nvGrpSpPr>
                  <p:cNvPr id="137236" name="Group 26"/>
                  <p:cNvGrpSpPr>
                    <a:grpSpLocks/>
                  </p:cNvGrpSpPr>
                  <p:nvPr/>
                </p:nvGrpSpPr>
                <p:grpSpPr bwMode="auto">
                  <a:xfrm rot="4286940" flipH="1">
                    <a:off x="962" y="766"/>
                    <a:ext cx="141" cy="50"/>
                    <a:chOff x="4032" y="2817"/>
                    <a:chExt cx="417" cy="635"/>
                  </a:xfrm>
                </p:grpSpPr>
                <p:sp>
                  <p:nvSpPr>
                    <p:cNvPr id="137237" name="Oval 2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032" y="2817"/>
                      <a:ext cx="417" cy="635"/>
                    </a:xfrm>
                    <a:prstGeom prst="ellipse">
                      <a:avLst/>
                    </a:prstGeom>
                    <a:solidFill>
                      <a:schemeClr val="tx2"/>
                    </a:solidFill>
                    <a:ln w="12700" cap="sq">
                      <a:solidFill>
                        <a:schemeClr val="tx1"/>
                      </a:solidFill>
                      <a:round/>
                      <a:headEnd type="none" w="sm" len="sm"/>
                      <a:tailEnd type="none" w="sm" len="sm"/>
                    </a:ln>
                  </p:spPr>
                  <p:txBody>
                    <a:bodyPr wrap="none" lIns="274320" rIns="274320" anchor="ctr">
                      <a:spAutoFit/>
                    </a:bodyPr>
                    <a:lstStyle>
                      <a:lvl1pPr eaLnBrk="0" hangingPunct="0"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 eaLnBrk="0" hangingPunct="0"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 eaLnBrk="0" hangingPunct="0"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 eaLnBrk="0" hangingPunct="0"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 eaLnBrk="0" hangingPunct="0"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 eaLnBrk="1" hangingPunct="1"/>
                      <a:endParaRPr lang="en-US" altLang="en-US"/>
                    </a:p>
                  </p:txBody>
                </p:sp>
                <p:sp>
                  <p:nvSpPr>
                    <p:cNvPr id="137238" name="Oval 2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080" y="2928"/>
                      <a:ext cx="240" cy="240"/>
                    </a:xfrm>
                    <a:prstGeom prst="ellipse">
                      <a:avLst/>
                    </a:prstGeom>
                    <a:solidFill>
                      <a:schemeClr val="bg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12700" cap="sq">
                          <a:solidFill>
                            <a:srgbClr val="000000"/>
                          </a:solidFill>
                          <a:round/>
                          <a:headEnd type="none" w="sm" len="sm"/>
                          <a:tailEnd type="none" w="sm" len="sm"/>
                        </a14:hiddenLine>
                      </a:ext>
                    </a:extLst>
                  </p:spPr>
                  <p:txBody>
                    <a:bodyPr wrap="none" lIns="274320" rIns="274320" anchor="ctr">
                      <a:spAutoFit/>
                    </a:bodyPr>
                    <a:lstStyle>
                      <a:lvl1pPr eaLnBrk="0" hangingPunct="0"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 eaLnBrk="0" hangingPunct="0"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 eaLnBrk="0" hangingPunct="0"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 eaLnBrk="0" hangingPunct="0"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 eaLnBrk="0" hangingPunct="0"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 eaLnBrk="1" hangingPunct="1"/>
                      <a:endParaRPr lang="en-US" altLang="en-US"/>
                    </a:p>
                  </p:txBody>
                </p:sp>
              </p:grpSp>
            </p:grpSp>
            <p:sp>
              <p:nvSpPr>
                <p:cNvPr id="137233" name="Oval 29"/>
                <p:cNvSpPr>
                  <a:spLocks noChangeArrowheads="1"/>
                </p:cNvSpPr>
                <p:nvPr/>
              </p:nvSpPr>
              <p:spPr bwMode="auto">
                <a:xfrm>
                  <a:off x="1098" y="1008"/>
                  <a:ext cx="198" cy="74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2700" cap="sq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</a:extLst>
              </p:spPr>
              <p:txBody>
                <a:bodyPr lIns="274320" rIns="274320" anchor="ctr"/>
                <a:lstStyle>
                  <a:lvl1pPr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endParaRPr lang="en-CA" altLang="en-US" sz="2400">
                    <a:latin typeface="Arial Rounded MT Bold" pitchFamily="34" charset="0"/>
                  </a:endParaRPr>
                </a:p>
              </p:txBody>
            </p:sp>
          </p:grpSp>
          <p:sp>
            <p:nvSpPr>
              <p:cNvPr id="137230" name="Freeform 30"/>
              <p:cNvSpPr>
                <a:spLocks noChangeAspect="1"/>
              </p:cNvSpPr>
              <p:nvPr/>
            </p:nvSpPr>
            <p:spPr bwMode="auto">
              <a:xfrm>
                <a:off x="1153" y="2448"/>
                <a:ext cx="446" cy="375"/>
              </a:xfrm>
              <a:custGeom>
                <a:avLst/>
                <a:gdLst>
                  <a:gd name="T0" fmla="*/ 194 w 446"/>
                  <a:gd name="T1" fmla="*/ 93 h 375"/>
                  <a:gd name="T2" fmla="*/ 183 w 446"/>
                  <a:gd name="T3" fmla="*/ 57 h 375"/>
                  <a:gd name="T4" fmla="*/ 164 w 446"/>
                  <a:gd name="T5" fmla="*/ 22 h 375"/>
                  <a:gd name="T6" fmla="*/ 131 w 446"/>
                  <a:gd name="T7" fmla="*/ 0 h 375"/>
                  <a:gd name="T8" fmla="*/ 93 w 446"/>
                  <a:gd name="T9" fmla="*/ 0 h 375"/>
                  <a:gd name="T10" fmla="*/ 54 w 446"/>
                  <a:gd name="T11" fmla="*/ 13 h 375"/>
                  <a:gd name="T12" fmla="*/ 2 w 446"/>
                  <a:gd name="T13" fmla="*/ 57 h 375"/>
                  <a:gd name="T14" fmla="*/ 0 w 446"/>
                  <a:gd name="T15" fmla="*/ 79 h 375"/>
                  <a:gd name="T16" fmla="*/ 16 w 446"/>
                  <a:gd name="T17" fmla="*/ 115 h 375"/>
                  <a:gd name="T18" fmla="*/ 68 w 446"/>
                  <a:gd name="T19" fmla="*/ 159 h 375"/>
                  <a:gd name="T20" fmla="*/ 68 w 446"/>
                  <a:gd name="T21" fmla="*/ 177 h 375"/>
                  <a:gd name="T22" fmla="*/ 46 w 446"/>
                  <a:gd name="T23" fmla="*/ 203 h 375"/>
                  <a:gd name="T24" fmla="*/ 49 w 446"/>
                  <a:gd name="T25" fmla="*/ 225 h 375"/>
                  <a:gd name="T26" fmla="*/ 63 w 446"/>
                  <a:gd name="T27" fmla="*/ 234 h 375"/>
                  <a:gd name="T28" fmla="*/ 80 w 446"/>
                  <a:gd name="T29" fmla="*/ 243 h 375"/>
                  <a:gd name="T30" fmla="*/ 80 w 446"/>
                  <a:gd name="T31" fmla="*/ 265 h 375"/>
                  <a:gd name="T32" fmla="*/ 52 w 446"/>
                  <a:gd name="T33" fmla="*/ 305 h 375"/>
                  <a:gd name="T34" fmla="*/ 54 w 446"/>
                  <a:gd name="T35" fmla="*/ 322 h 375"/>
                  <a:gd name="T36" fmla="*/ 82 w 446"/>
                  <a:gd name="T37" fmla="*/ 344 h 375"/>
                  <a:gd name="T38" fmla="*/ 123 w 446"/>
                  <a:gd name="T39" fmla="*/ 327 h 375"/>
                  <a:gd name="T40" fmla="*/ 142 w 446"/>
                  <a:gd name="T41" fmla="*/ 331 h 375"/>
                  <a:gd name="T42" fmla="*/ 189 w 446"/>
                  <a:gd name="T43" fmla="*/ 340 h 375"/>
                  <a:gd name="T44" fmla="*/ 232 w 446"/>
                  <a:gd name="T45" fmla="*/ 366 h 375"/>
                  <a:gd name="T46" fmla="*/ 259 w 446"/>
                  <a:gd name="T47" fmla="*/ 375 h 375"/>
                  <a:gd name="T48" fmla="*/ 355 w 446"/>
                  <a:gd name="T49" fmla="*/ 356 h 375"/>
                  <a:gd name="T50" fmla="*/ 446 w 446"/>
                  <a:gd name="T51" fmla="*/ 273 h 375"/>
                  <a:gd name="T52" fmla="*/ 408 w 446"/>
                  <a:gd name="T53" fmla="*/ 349 h 375"/>
                  <a:gd name="T54" fmla="*/ 325 w 446"/>
                  <a:gd name="T55" fmla="*/ 364 h 375"/>
                  <a:gd name="T56" fmla="*/ 431 w 446"/>
                  <a:gd name="T57" fmla="*/ 303 h 375"/>
                  <a:gd name="T58" fmla="*/ 393 w 446"/>
                  <a:gd name="T59" fmla="*/ 273 h 375"/>
                  <a:gd name="T60" fmla="*/ 281 w 446"/>
                  <a:gd name="T61" fmla="*/ 260 h 375"/>
                  <a:gd name="T62" fmla="*/ 197 w 446"/>
                  <a:gd name="T63" fmla="*/ 247 h 375"/>
                  <a:gd name="T64" fmla="*/ 153 w 446"/>
                  <a:gd name="T65" fmla="*/ 238 h 375"/>
                  <a:gd name="T66" fmla="*/ 161 w 446"/>
                  <a:gd name="T67" fmla="*/ 221 h 375"/>
                  <a:gd name="T68" fmla="*/ 186 w 446"/>
                  <a:gd name="T69" fmla="*/ 199 h 375"/>
                  <a:gd name="T70" fmla="*/ 180 w 446"/>
                  <a:gd name="T71" fmla="*/ 172 h 375"/>
                  <a:gd name="T72" fmla="*/ 156 w 446"/>
                  <a:gd name="T73" fmla="*/ 146 h 375"/>
                  <a:gd name="T74" fmla="*/ 156 w 446"/>
                  <a:gd name="T75" fmla="*/ 124 h 375"/>
                  <a:gd name="T76" fmla="*/ 169 w 446"/>
                  <a:gd name="T77" fmla="*/ 75 h 375"/>
                  <a:gd name="T78" fmla="*/ 147 w 446"/>
                  <a:gd name="T79" fmla="*/ 167 h 375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46"/>
                  <a:gd name="T121" fmla="*/ 0 h 375"/>
                  <a:gd name="T122" fmla="*/ 446 w 446"/>
                  <a:gd name="T123" fmla="*/ 375 h 375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46" h="375">
                    <a:moveTo>
                      <a:pt x="194" y="93"/>
                    </a:moveTo>
                    <a:lnTo>
                      <a:pt x="183" y="57"/>
                    </a:lnTo>
                    <a:lnTo>
                      <a:pt x="164" y="22"/>
                    </a:lnTo>
                    <a:lnTo>
                      <a:pt x="131" y="0"/>
                    </a:lnTo>
                    <a:lnTo>
                      <a:pt x="93" y="0"/>
                    </a:lnTo>
                    <a:lnTo>
                      <a:pt x="54" y="13"/>
                    </a:lnTo>
                    <a:lnTo>
                      <a:pt x="2" y="57"/>
                    </a:lnTo>
                    <a:lnTo>
                      <a:pt x="0" y="79"/>
                    </a:lnTo>
                    <a:lnTo>
                      <a:pt x="16" y="115"/>
                    </a:lnTo>
                    <a:lnTo>
                      <a:pt x="68" y="159"/>
                    </a:lnTo>
                    <a:lnTo>
                      <a:pt x="68" y="177"/>
                    </a:lnTo>
                    <a:lnTo>
                      <a:pt x="46" y="203"/>
                    </a:lnTo>
                    <a:lnTo>
                      <a:pt x="49" y="225"/>
                    </a:lnTo>
                    <a:lnTo>
                      <a:pt x="63" y="234"/>
                    </a:lnTo>
                    <a:lnTo>
                      <a:pt x="80" y="243"/>
                    </a:lnTo>
                    <a:lnTo>
                      <a:pt x="80" y="265"/>
                    </a:lnTo>
                    <a:lnTo>
                      <a:pt x="52" y="305"/>
                    </a:lnTo>
                    <a:lnTo>
                      <a:pt x="54" y="322"/>
                    </a:lnTo>
                    <a:lnTo>
                      <a:pt x="82" y="344"/>
                    </a:lnTo>
                    <a:lnTo>
                      <a:pt x="123" y="327"/>
                    </a:lnTo>
                    <a:lnTo>
                      <a:pt x="142" y="331"/>
                    </a:lnTo>
                    <a:lnTo>
                      <a:pt x="189" y="340"/>
                    </a:lnTo>
                    <a:lnTo>
                      <a:pt x="232" y="366"/>
                    </a:lnTo>
                    <a:lnTo>
                      <a:pt x="259" y="375"/>
                    </a:lnTo>
                    <a:lnTo>
                      <a:pt x="355" y="356"/>
                    </a:lnTo>
                    <a:lnTo>
                      <a:pt x="446" y="273"/>
                    </a:lnTo>
                    <a:lnTo>
                      <a:pt x="408" y="349"/>
                    </a:lnTo>
                    <a:lnTo>
                      <a:pt x="325" y="364"/>
                    </a:lnTo>
                    <a:lnTo>
                      <a:pt x="431" y="303"/>
                    </a:lnTo>
                    <a:lnTo>
                      <a:pt x="393" y="273"/>
                    </a:lnTo>
                    <a:lnTo>
                      <a:pt x="281" y="260"/>
                    </a:lnTo>
                    <a:lnTo>
                      <a:pt x="197" y="247"/>
                    </a:lnTo>
                    <a:lnTo>
                      <a:pt x="153" y="238"/>
                    </a:lnTo>
                    <a:lnTo>
                      <a:pt x="161" y="221"/>
                    </a:lnTo>
                    <a:lnTo>
                      <a:pt x="186" y="199"/>
                    </a:lnTo>
                    <a:lnTo>
                      <a:pt x="180" y="172"/>
                    </a:lnTo>
                    <a:lnTo>
                      <a:pt x="156" y="146"/>
                    </a:lnTo>
                    <a:lnTo>
                      <a:pt x="156" y="124"/>
                    </a:lnTo>
                    <a:lnTo>
                      <a:pt x="169" y="75"/>
                    </a:lnTo>
                    <a:lnTo>
                      <a:pt x="147" y="167"/>
                    </a:ln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231" name="Freeform 31"/>
              <p:cNvSpPr>
                <a:spLocks/>
              </p:cNvSpPr>
              <p:nvPr/>
            </p:nvSpPr>
            <p:spPr bwMode="auto">
              <a:xfrm>
                <a:off x="1440" y="2304"/>
                <a:ext cx="470" cy="320"/>
              </a:xfrm>
              <a:custGeom>
                <a:avLst/>
                <a:gdLst>
                  <a:gd name="T0" fmla="*/ 88 w 470"/>
                  <a:gd name="T1" fmla="*/ 0 h 320"/>
                  <a:gd name="T2" fmla="*/ 48 w 470"/>
                  <a:gd name="T3" fmla="*/ 9 h 320"/>
                  <a:gd name="T4" fmla="*/ 13 w 470"/>
                  <a:gd name="T5" fmla="*/ 77 h 320"/>
                  <a:gd name="T6" fmla="*/ 0 w 470"/>
                  <a:gd name="T7" fmla="*/ 133 h 320"/>
                  <a:gd name="T8" fmla="*/ 8 w 470"/>
                  <a:gd name="T9" fmla="*/ 133 h 320"/>
                  <a:gd name="T10" fmla="*/ 19 w 470"/>
                  <a:gd name="T11" fmla="*/ 124 h 320"/>
                  <a:gd name="T12" fmla="*/ 31 w 470"/>
                  <a:gd name="T13" fmla="*/ 133 h 320"/>
                  <a:gd name="T14" fmla="*/ 25 w 470"/>
                  <a:gd name="T15" fmla="*/ 152 h 320"/>
                  <a:gd name="T16" fmla="*/ 17 w 470"/>
                  <a:gd name="T17" fmla="*/ 181 h 320"/>
                  <a:gd name="T18" fmla="*/ 23 w 470"/>
                  <a:gd name="T19" fmla="*/ 206 h 320"/>
                  <a:gd name="T20" fmla="*/ 35 w 470"/>
                  <a:gd name="T21" fmla="*/ 200 h 320"/>
                  <a:gd name="T22" fmla="*/ 40 w 470"/>
                  <a:gd name="T23" fmla="*/ 220 h 320"/>
                  <a:gd name="T24" fmla="*/ 35 w 470"/>
                  <a:gd name="T25" fmla="*/ 253 h 320"/>
                  <a:gd name="T26" fmla="*/ 40 w 470"/>
                  <a:gd name="T27" fmla="*/ 301 h 320"/>
                  <a:gd name="T28" fmla="*/ 48 w 470"/>
                  <a:gd name="T29" fmla="*/ 320 h 320"/>
                  <a:gd name="T30" fmla="*/ 65 w 470"/>
                  <a:gd name="T31" fmla="*/ 320 h 320"/>
                  <a:gd name="T32" fmla="*/ 88 w 470"/>
                  <a:gd name="T33" fmla="*/ 306 h 320"/>
                  <a:gd name="T34" fmla="*/ 103 w 470"/>
                  <a:gd name="T35" fmla="*/ 301 h 320"/>
                  <a:gd name="T36" fmla="*/ 111 w 470"/>
                  <a:gd name="T37" fmla="*/ 291 h 320"/>
                  <a:gd name="T38" fmla="*/ 132 w 470"/>
                  <a:gd name="T39" fmla="*/ 282 h 320"/>
                  <a:gd name="T40" fmla="*/ 178 w 470"/>
                  <a:gd name="T41" fmla="*/ 291 h 320"/>
                  <a:gd name="T42" fmla="*/ 195 w 470"/>
                  <a:gd name="T43" fmla="*/ 301 h 320"/>
                  <a:gd name="T44" fmla="*/ 204 w 470"/>
                  <a:gd name="T45" fmla="*/ 277 h 320"/>
                  <a:gd name="T46" fmla="*/ 394 w 470"/>
                  <a:gd name="T47" fmla="*/ 264 h 320"/>
                  <a:gd name="T48" fmla="*/ 470 w 470"/>
                  <a:gd name="T49" fmla="*/ 219 h 320"/>
                  <a:gd name="T50" fmla="*/ 341 w 470"/>
                  <a:gd name="T51" fmla="*/ 205 h 320"/>
                  <a:gd name="T52" fmla="*/ 265 w 470"/>
                  <a:gd name="T53" fmla="*/ 205 h 320"/>
                  <a:gd name="T54" fmla="*/ 197 w 470"/>
                  <a:gd name="T55" fmla="*/ 205 h 320"/>
                  <a:gd name="T56" fmla="*/ 181 w 470"/>
                  <a:gd name="T57" fmla="*/ 177 h 320"/>
                  <a:gd name="T58" fmla="*/ 135 w 470"/>
                  <a:gd name="T59" fmla="*/ 177 h 320"/>
                  <a:gd name="T60" fmla="*/ 120 w 470"/>
                  <a:gd name="T61" fmla="*/ 172 h 320"/>
                  <a:gd name="T62" fmla="*/ 101 w 470"/>
                  <a:gd name="T63" fmla="*/ 162 h 320"/>
                  <a:gd name="T64" fmla="*/ 94 w 470"/>
                  <a:gd name="T65" fmla="*/ 143 h 320"/>
                  <a:gd name="T66" fmla="*/ 97 w 470"/>
                  <a:gd name="T67" fmla="*/ 124 h 320"/>
                  <a:gd name="T68" fmla="*/ 93 w 470"/>
                  <a:gd name="T69" fmla="*/ 106 h 320"/>
                  <a:gd name="T70" fmla="*/ 84 w 470"/>
                  <a:gd name="T71" fmla="*/ 91 h 320"/>
                  <a:gd name="T72" fmla="*/ 90 w 470"/>
                  <a:gd name="T73" fmla="*/ 67 h 320"/>
                  <a:gd name="T74" fmla="*/ 107 w 470"/>
                  <a:gd name="T75" fmla="*/ 52 h 320"/>
                  <a:gd name="T76" fmla="*/ 105 w 470"/>
                  <a:gd name="T77" fmla="*/ 29 h 320"/>
                  <a:gd name="T78" fmla="*/ 88 w 470"/>
                  <a:gd name="T79" fmla="*/ 0 h 32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70"/>
                  <a:gd name="T121" fmla="*/ 0 h 320"/>
                  <a:gd name="T122" fmla="*/ 470 w 470"/>
                  <a:gd name="T123" fmla="*/ 320 h 320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70" h="320">
                    <a:moveTo>
                      <a:pt x="88" y="0"/>
                    </a:moveTo>
                    <a:lnTo>
                      <a:pt x="48" y="9"/>
                    </a:lnTo>
                    <a:lnTo>
                      <a:pt x="13" y="77"/>
                    </a:lnTo>
                    <a:lnTo>
                      <a:pt x="0" y="133"/>
                    </a:lnTo>
                    <a:lnTo>
                      <a:pt x="8" y="133"/>
                    </a:lnTo>
                    <a:lnTo>
                      <a:pt x="19" y="124"/>
                    </a:lnTo>
                    <a:lnTo>
                      <a:pt x="31" y="133"/>
                    </a:lnTo>
                    <a:lnTo>
                      <a:pt x="25" y="152"/>
                    </a:lnTo>
                    <a:lnTo>
                      <a:pt x="17" y="181"/>
                    </a:lnTo>
                    <a:lnTo>
                      <a:pt x="23" y="206"/>
                    </a:lnTo>
                    <a:lnTo>
                      <a:pt x="35" y="200"/>
                    </a:lnTo>
                    <a:lnTo>
                      <a:pt x="40" y="220"/>
                    </a:lnTo>
                    <a:lnTo>
                      <a:pt x="35" y="253"/>
                    </a:lnTo>
                    <a:lnTo>
                      <a:pt x="40" y="301"/>
                    </a:lnTo>
                    <a:lnTo>
                      <a:pt x="48" y="320"/>
                    </a:lnTo>
                    <a:lnTo>
                      <a:pt x="65" y="320"/>
                    </a:lnTo>
                    <a:lnTo>
                      <a:pt x="88" y="306"/>
                    </a:lnTo>
                    <a:lnTo>
                      <a:pt x="103" y="301"/>
                    </a:lnTo>
                    <a:lnTo>
                      <a:pt x="111" y="291"/>
                    </a:lnTo>
                    <a:lnTo>
                      <a:pt x="132" y="282"/>
                    </a:lnTo>
                    <a:lnTo>
                      <a:pt x="178" y="291"/>
                    </a:lnTo>
                    <a:lnTo>
                      <a:pt x="195" y="301"/>
                    </a:lnTo>
                    <a:lnTo>
                      <a:pt x="204" y="277"/>
                    </a:lnTo>
                    <a:lnTo>
                      <a:pt x="394" y="264"/>
                    </a:lnTo>
                    <a:lnTo>
                      <a:pt x="470" y="219"/>
                    </a:lnTo>
                    <a:lnTo>
                      <a:pt x="341" y="205"/>
                    </a:lnTo>
                    <a:lnTo>
                      <a:pt x="265" y="205"/>
                    </a:lnTo>
                    <a:lnTo>
                      <a:pt x="197" y="205"/>
                    </a:lnTo>
                    <a:lnTo>
                      <a:pt x="181" y="177"/>
                    </a:lnTo>
                    <a:lnTo>
                      <a:pt x="135" y="177"/>
                    </a:lnTo>
                    <a:lnTo>
                      <a:pt x="120" y="172"/>
                    </a:lnTo>
                    <a:lnTo>
                      <a:pt x="101" y="162"/>
                    </a:lnTo>
                    <a:lnTo>
                      <a:pt x="94" y="143"/>
                    </a:lnTo>
                    <a:lnTo>
                      <a:pt x="97" y="124"/>
                    </a:lnTo>
                    <a:lnTo>
                      <a:pt x="93" y="106"/>
                    </a:lnTo>
                    <a:lnTo>
                      <a:pt x="84" y="91"/>
                    </a:lnTo>
                    <a:lnTo>
                      <a:pt x="90" y="67"/>
                    </a:lnTo>
                    <a:lnTo>
                      <a:pt x="107" y="52"/>
                    </a:lnTo>
                    <a:lnTo>
                      <a:pt x="105" y="29"/>
                    </a:lnTo>
                    <a:lnTo>
                      <a:pt x="8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37226" name="Group 130"/>
            <p:cNvGrpSpPr>
              <a:grpSpLocks/>
            </p:cNvGrpSpPr>
            <p:nvPr/>
          </p:nvGrpSpPr>
          <p:grpSpPr bwMode="auto">
            <a:xfrm>
              <a:off x="1344" y="864"/>
              <a:ext cx="2880" cy="2448"/>
              <a:chOff x="1344" y="864"/>
              <a:chExt cx="2880" cy="2448"/>
            </a:xfrm>
          </p:grpSpPr>
          <p:sp>
            <p:nvSpPr>
              <p:cNvPr id="137227" name="AutoShape 43"/>
              <p:cNvSpPr>
                <a:spLocks noChangeArrowheads="1"/>
              </p:cNvSpPr>
              <p:nvPr/>
            </p:nvSpPr>
            <p:spPr bwMode="auto">
              <a:xfrm>
                <a:off x="1344" y="2592"/>
                <a:ext cx="2880" cy="720"/>
              </a:xfrm>
              <a:prstGeom prst="wedgeRoundRectCallout">
                <a:avLst>
                  <a:gd name="adj1" fmla="val -67639"/>
                  <a:gd name="adj2" fmla="val -64306"/>
                  <a:gd name="adj3" fmla="val 16667"/>
                </a:avLst>
              </a:prstGeom>
              <a:noFill/>
              <a:ln w="25400" cap="sq">
                <a:solidFill>
                  <a:schemeClr val="tx2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lIns="0" tIns="0" rIns="0" bIns="0"/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r>
                  <a:rPr lang="en-US" altLang="en-US">
                    <a:solidFill>
                      <a:schemeClr val="hlink"/>
                    </a:solidFill>
                  </a:rPr>
                  <a:t>To meet precondition</a:t>
                </a:r>
              </a:p>
              <a:p>
                <a:r>
                  <a:rPr lang="en-US" altLang="en-US">
                    <a:solidFill>
                      <a:schemeClr val="hlink"/>
                    </a:solidFill>
                  </a:rPr>
                  <a:t>these also need to be special</a:t>
                </a:r>
              </a:p>
            </p:txBody>
          </p:sp>
          <p:sp>
            <p:nvSpPr>
              <p:cNvPr id="137228" name="AutoShape 129"/>
              <p:cNvSpPr>
                <a:spLocks noChangeArrowheads="1"/>
              </p:cNvSpPr>
              <p:nvPr/>
            </p:nvSpPr>
            <p:spPr bwMode="auto">
              <a:xfrm flipV="1">
                <a:off x="2160" y="864"/>
                <a:ext cx="288" cy="1632"/>
              </a:xfrm>
              <a:prstGeom prst="curvedLeftArrow">
                <a:avLst>
                  <a:gd name="adj1" fmla="val 113333"/>
                  <a:gd name="adj2" fmla="val 226667"/>
                  <a:gd name="adj3" fmla="val 33333"/>
                </a:avLst>
              </a:prstGeom>
              <a:noFill/>
              <a:ln w="25400">
                <a:solidFill>
                  <a:schemeClr val="hlink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CA" altLang="en-US"/>
              </a:p>
            </p:txBody>
          </p:sp>
        </p:grpSp>
      </p:grpSp>
      <p:sp>
        <p:nvSpPr>
          <p:cNvPr id="137224" name="Text Box 215"/>
          <p:cNvSpPr txBox="1">
            <a:spLocks noChangeArrowheads="1"/>
          </p:cNvSpPr>
          <p:nvPr/>
        </p:nvSpPr>
        <p:spPr bwMode="auto">
          <a:xfrm>
            <a:off x="7902575" y="17463"/>
            <a:ext cx="1123950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000">
                <a:solidFill>
                  <a:schemeClr val="tx2"/>
                </a:solidFill>
                <a:sym typeface="Symbol" pitchFamily="18" charset="2"/>
              </a:rPr>
              <a:t>Roots of </a:t>
            </a:r>
            <a:br>
              <a:rPr lang="en-US" altLang="en-US" sz="2000">
                <a:solidFill>
                  <a:schemeClr val="tx2"/>
                </a:solidFill>
                <a:sym typeface="Symbol" pitchFamily="18" charset="2"/>
              </a:rPr>
            </a:br>
            <a:r>
              <a:rPr lang="en-US" altLang="en-US" sz="2000">
                <a:solidFill>
                  <a:schemeClr val="tx2"/>
                </a:solidFill>
                <a:sym typeface="Symbol" pitchFamily="18" charset="2"/>
              </a:rPr>
              <a:t>Unity</a:t>
            </a:r>
            <a:endParaRPr lang="en-US" altLang="en-US" sz="2000">
              <a:sym typeface="Symbol" pitchFamily="18" charset="2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8242" name="Rectangle 2"/>
          <p:cNvSpPr>
            <a:spLocks noChangeArrowheads="1"/>
          </p:cNvSpPr>
          <p:nvPr/>
        </p:nvSpPr>
        <p:spPr bwMode="auto">
          <a:xfrm>
            <a:off x="381000" y="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4400">
                <a:solidFill>
                  <a:schemeClr val="tx2"/>
                </a:solidFill>
              </a:rPr>
              <a:t>Fast Fourier Transformation</a:t>
            </a:r>
          </a:p>
        </p:txBody>
      </p:sp>
      <p:sp>
        <p:nvSpPr>
          <p:cNvPr id="290819" name="Text Box 215"/>
          <p:cNvSpPr txBox="1">
            <a:spLocks noChangeArrowheads="1"/>
          </p:cNvSpPr>
          <p:nvPr/>
        </p:nvSpPr>
        <p:spPr bwMode="auto">
          <a:xfrm>
            <a:off x="665163" y="852488"/>
            <a:ext cx="7616825" cy="265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>
              <a:buFontTx/>
              <a:buChar char="•"/>
            </a:pPr>
            <a:r>
              <a:rPr lang="en-US" altLang="en-US"/>
              <a:t>The values </a:t>
            </a: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(x</a:t>
            </a:r>
            <a:r>
              <a:rPr lang="en-US" altLang="en-US" i="1" baseline="-25000">
                <a:solidFill>
                  <a:schemeClr val="accent1"/>
                </a:solidFill>
              </a:rPr>
              <a:t>0</a:t>
            </a:r>
            <a:r>
              <a:rPr lang="en-US" altLang="en-US" i="1">
                <a:solidFill>
                  <a:schemeClr val="accent1"/>
                </a:solidFill>
              </a:rPr>
              <a:t>,x</a:t>
            </a:r>
            <a:r>
              <a:rPr lang="en-US" altLang="en-US" i="1" baseline="-25000">
                <a:solidFill>
                  <a:schemeClr val="accent1"/>
                </a:solidFill>
              </a:rPr>
              <a:t>1</a:t>
            </a:r>
            <a:r>
              <a:rPr lang="en-US" altLang="en-US" i="1">
                <a:solidFill>
                  <a:schemeClr val="accent1"/>
                </a:solidFill>
              </a:rPr>
              <a:t>,x</a:t>
            </a:r>
            <a:r>
              <a:rPr lang="en-US" altLang="en-US" i="1" baseline="-25000">
                <a:solidFill>
                  <a:schemeClr val="accent1"/>
                </a:solidFill>
              </a:rPr>
              <a:t>2</a:t>
            </a:r>
            <a:r>
              <a:rPr lang="en-US" altLang="en-US" i="1">
                <a:solidFill>
                  <a:schemeClr val="accent1"/>
                </a:solidFill>
              </a:rPr>
              <a:t>,…,x</a:t>
            </a:r>
            <a:r>
              <a:rPr lang="en-US" altLang="en-US" i="1" baseline="-25000">
                <a:solidFill>
                  <a:schemeClr val="accent1"/>
                </a:solidFill>
              </a:rPr>
              <a:t>n-1</a:t>
            </a:r>
            <a:r>
              <a:rPr lang="en-US" altLang="en-US" i="1">
                <a:solidFill>
                  <a:schemeClr val="accent1"/>
                </a:solidFill>
              </a:rPr>
              <a:t>) </a:t>
            </a:r>
            <a:r>
              <a:rPr lang="en-US" altLang="en-US"/>
              <a:t>are said to be </a:t>
            </a:r>
            <a:r>
              <a:rPr lang="en-US" altLang="en-US">
                <a:solidFill>
                  <a:schemeClr val="tx2"/>
                </a:solidFill>
              </a:rPr>
              <a:t>special</a:t>
            </a:r>
            <a:r>
              <a:rPr lang="en-US" altLang="en-US"/>
              <a:t> if:</a:t>
            </a:r>
          </a:p>
          <a:p>
            <a:pPr lvl="1" algn="l" eaLnBrk="1" hangingPunct="1">
              <a:buFontTx/>
              <a:buChar char="•"/>
            </a:pPr>
            <a:r>
              <a:rPr lang="en-US" altLang="en-US"/>
              <a:t>There are </a:t>
            </a:r>
            <a:r>
              <a:rPr lang="en-US" altLang="en-US" i="1"/>
              <a:t>n</a:t>
            </a:r>
            <a:r>
              <a:rPr lang="en-US" altLang="en-US"/>
              <a:t> distinct values.</a:t>
            </a:r>
          </a:p>
          <a:p>
            <a:pPr lvl="1" algn="l" eaLnBrk="1" hangingPunct="1">
              <a:buFontTx/>
              <a:buChar char="•"/>
            </a:pPr>
            <a:r>
              <a:rPr lang="en-US" altLang="en-US"/>
              <a:t>When you square each of them:</a:t>
            </a:r>
          </a:p>
          <a:p>
            <a:pPr lvl="2" algn="l" eaLnBrk="1" hangingPunct="1">
              <a:buFontTx/>
              <a:buChar char="•"/>
            </a:pPr>
            <a:r>
              <a:rPr lang="en-US" altLang="en-US"/>
              <a:t>The set collapses to </a:t>
            </a:r>
            <a:r>
              <a:rPr lang="en-US" altLang="en-US" i="1" baseline="30000"/>
              <a:t>n</a:t>
            </a:r>
            <a:r>
              <a:rPr lang="en-US" altLang="en-US" i="1"/>
              <a:t>/</a:t>
            </a:r>
            <a:r>
              <a:rPr lang="en-US" altLang="en-US" i="1" baseline="-25000"/>
              <a:t>2</a:t>
            </a:r>
            <a:r>
              <a:rPr lang="en-US" altLang="en-US" i="1"/>
              <a:t> </a:t>
            </a:r>
            <a:r>
              <a:rPr lang="en-US" altLang="en-US"/>
              <a:t>distinct values.</a:t>
            </a:r>
          </a:p>
          <a:p>
            <a:pPr lvl="2" algn="l" eaLnBrk="1" hangingPunct="1">
              <a:buFontTx/>
              <a:buChar char="•"/>
            </a:pPr>
            <a:r>
              <a:rPr lang="en-US" altLang="en-US"/>
              <a:t>Which are also special</a:t>
            </a:r>
          </a:p>
          <a:p>
            <a:pPr algn="l" eaLnBrk="1" hangingPunct="1">
              <a:buFontTx/>
              <a:buChar char="•"/>
            </a:pPr>
            <a:r>
              <a:rPr lang="en-US" altLang="en-US"/>
              <a:t>Eg:</a:t>
            </a:r>
          </a:p>
        </p:txBody>
      </p:sp>
      <p:sp>
        <p:nvSpPr>
          <p:cNvPr id="124932" name="Rectangle 4"/>
          <p:cNvSpPr>
            <a:spLocks noChangeArrowheads="1"/>
          </p:cNvSpPr>
          <p:nvPr/>
        </p:nvSpPr>
        <p:spPr bwMode="auto">
          <a:xfrm>
            <a:off x="2447925" y="3138488"/>
            <a:ext cx="3751263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i="1">
                <a:solidFill>
                  <a:schemeClr val="accent1"/>
                </a:solidFill>
              </a:rPr>
              <a:t>…, -3, -2, -1,  1,  2,  3, …</a:t>
            </a:r>
          </a:p>
        </p:txBody>
      </p:sp>
      <p:grpSp>
        <p:nvGrpSpPr>
          <p:cNvPr id="2" name="Group 5"/>
          <p:cNvGrpSpPr>
            <a:grpSpLocks/>
          </p:cNvGrpSpPr>
          <p:nvPr/>
        </p:nvGrpSpPr>
        <p:grpSpPr bwMode="auto">
          <a:xfrm>
            <a:off x="2490788" y="3519488"/>
            <a:ext cx="5337175" cy="990600"/>
            <a:chOff x="1726" y="2064"/>
            <a:chExt cx="3362" cy="624"/>
          </a:xfrm>
        </p:grpSpPr>
        <p:sp>
          <p:nvSpPr>
            <p:cNvPr id="138256" name="AutoShape 6"/>
            <p:cNvSpPr>
              <a:spLocks noChangeArrowheads="1"/>
            </p:cNvSpPr>
            <p:nvPr/>
          </p:nvSpPr>
          <p:spPr bwMode="auto">
            <a:xfrm>
              <a:off x="2949" y="2124"/>
              <a:ext cx="144" cy="288"/>
            </a:xfrm>
            <a:prstGeom prst="curvedLeftArrow">
              <a:avLst>
                <a:gd name="adj1" fmla="val 40000"/>
                <a:gd name="adj2" fmla="val 80000"/>
                <a:gd name="adj3" fmla="val 33333"/>
              </a:avLst>
            </a:prstGeom>
            <a:noFill/>
            <a:ln w="25400">
              <a:solidFill>
                <a:schemeClr val="hlink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38257" name="Rectangle 7"/>
            <p:cNvSpPr>
              <a:spLocks noChangeArrowheads="1"/>
            </p:cNvSpPr>
            <p:nvPr/>
          </p:nvSpPr>
          <p:spPr bwMode="auto">
            <a:xfrm>
              <a:off x="3177" y="2064"/>
              <a:ext cx="1911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/>
                <a:t>square each of them</a:t>
              </a:r>
            </a:p>
          </p:txBody>
        </p:sp>
        <p:sp>
          <p:nvSpPr>
            <p:cNvPr id="138258" name="Rectangle 8"/>
            <p:cNvSpPr>
              <a:spLocks noChangeArrowheads="1"/>
            </p:cNvSpPr>
            <p:nvPr/>
          </p:nvSpPr>
          <p:spPr bwMode="auto">
            <a:xfrm>
              <a:off x="1726" y="2361"/>
              <a:ext cx="2306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i="1">
                  <a:solidFill>
                    <a:schemeClr val="accent1"/>
                  </a:solidFill>
                </a:rPr>
                <a:t>…,  9,  4,  1,  1,  4,  9, …</a:t>
              </a:r>
            </a:p>
          </p:txBody>
        </p:sp>
      </p:grpSp>
      <p:grpSp>
        <p:nvGrpSpPr>
          <p:cNvPr id="3" name="Group 9"/>
          <p:cNvGrpSpPr>
            <a:grpSpLocks/>
          </p:cNvGrpSpPr>
          <p:nvPr/>
        </p:nvGrpSpPr>
        <p:grpSpPr bwMode="auto">
          <a:xfrm>
            <a:off x="2544763" y="4357688"/>
            <a:ext cx="4743450" cy="990600"/>
            <a:chOff x="1726" y="2064"/>
            <a:chExt cx="2988" cy="624"/>
          </a:xfrm>
        </p:grpSpPr>
        <p:sp>
          <p:nvSpPr>
            <p:cNvPr id="138253" name="AutoShape 10"/>
            <p:cNvSpPr>
              <a:spLocks noChangeArrowheads="1"/>
            </p:cNvSpPr>
            <p:nvPr/>
          </p:nvSpPr>
          <p:spPr bwMode="auto">
            <a:xfrm>
              <a:off x="2949" y="2124"/>
              <a:ext cx="144" cy="288"/>
            </a:xfrm>
            <a:prstGeom prst="curvedLeftArrow">
              <a:avLst>
                <a:gd name="adj1" fmla="val 40000"/>
                <a:gd name="adj2" fmla="val 80000"/>
                <a:gd name="adj3" fmla="val 33333"/>
              </a:avLst>
            </a:prstGeom>
            <a:noFill/>
            <a:ln w="25400">
              <a:solidFill>
                <a:schemeClr val="hlink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38254" name="Rectangle 11"/>
            <p:cNvSpPr>
              <a:spLocks noChangeArrowheads="1"/>
            </p:cNvSpPr>
            <p:nvPr/>
          </p:nvSpPr>
          <p:spPr bwMode="auto">
            <a:xfrm>
              <a:off x="3177" y="2064"/>
              <a:ext cx="1537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US" altLang="en-US"/>
                <a:t>collapse  the set</a:t>
              </a:r>
            </a:p>
          </p:txBody>
        </p:sp>
        <p:sp>
          <p:nvSpPr>
            <p:cNvPr id="138255" name="Rectangle 12"/>
            <p:cNvSpPr>
              <a:spLocks noChangeArrowheads="1"/>
            </p:cNvSpPr>
            <p:nvPr/>
          </p:nvSpPr>
          <p:spPr bwMode="auto">
            <a:xfrm>
              <a:off x="1726" y="2361"/>
              <a:ext cx="2219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US" altLang="en-US" i="1">
                  <a:solidFill>
                    <a:schemeClr val="accent1"/>
                  </a:solidFill>
                </a:rPr>
                <a:t>                    1,  4,  9, …</a:t>
              </a:r>
            </a:p>
          </p:txBody>
        </p:sp>
      </p:grpSp>
      <p:sp>
        <p:nvSpPr>
          <p:cNvPr id="290830" name="Rectangle 14"/>
          <p:cNvSpPr>
            <a:spLocks noChangeArrowheads="1"/>
          </p:cNvSpPr>
          <p:nvPr/>
        </p:nvSpPr>
        <p:spPr bwMode="auto">
          <a:xfrm>
            <a:off x="3124200" y="6248400"/>
            <a:ext cx="3741738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/>
            <a:r>
              <a:rPr lang="en-US" altLang="en-US"/>
              <a:t>But these are not special.</a:t>
            </a:r>
          </a:p>
        </p:txBody>
      </p:sp>
      <p:grpSp>
        <p:nvGrpSpPr>
          <p:cNvPr id="4" name="Group 15"/>
          <p:cNvGrpSpPr>
            <a:grpSpLocks/>
          </p:cNvGrpSpPr>
          <p:nvPr/>
        </p:nvGrpSpPr>
        <p:grpSpPr bwMode="auto">
          <a:xfrm>
            <a:off x="2493963" y="5257800"/>
            <a:ext cx="5357812" cy="990600"/>
            <a:chOff x="1713" y="2064"/>
            <a:chExt cx="3375" cy="624"/>
          </a:xfrm>
        </p:grpSpPr>
        <p:sp>
          <p:nvSpPr>
            <p:cNvPr id="138250" name="AutoShape 16"/>
            <p:cNvSpPr>
              <a:spLocks noChangeArrowheads="1"/>
            </p:cNvSpPr>
            <p:nvPr/>
          </p:nvSpPr>
          <p:spPr bwMode="auto">
            <a:xfrm>
              <a:off x="2949" y="2124"/>
              <a:ext cx="144" cy="288"/>
            </a:xfrm>
            <a:prstGeom prst="curvedLeftArrow">
              <a:avLst>
                <a:gd name="adj1" fmla="val 40000"/>
                <a:gd name="adj2" fmla="val 80000"/>
                <a:gd name="adj3" fmla="val 33333"/>
              </a:avLst>
            </a:prstGeom>
            <a:noFill/>
            <a:ln w="25400">
              <a:solidFill>
                <a:schemeClr val="hlink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38251" name="Rectangle 17"/>
            <p:cNvSpPr>
              <a:spLocks noChangeArrowheads="1"/>
            </p:cNvSpPr>
            <p:nvPr/>
          </p:nvSpPr>
          <p:spPr bwMode="auto">
            <a:xfrm>
              <a:off x="3177" y="2064"/>
              <a:ext cx="1911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/>
                <a:t>square each of them</a:t>
              </a:r>
            </a:p>
          </p:txBody>
        </p:sp>
        <p:sp>
          <p:nvSpPr>
            <p:cNvPr id="138252" name="Rectangle 18"/>
            <p:cNvSpPr>
              <a:spLocks noChangeArrowheads="1"/>
            </p:cNvSpPr>
            <p:nvPr/>
          </p:nvSpPr>
          <p:spPr bwMode="auto">
            <a:xfrm>
              <a:off x="1713" y="2361"/>
              <a:ext cx="2331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i="1">
                  <a:solidFill>
                    <a:schemeClr val="accent1"/>
                  </a:solidFill>
                </a:rPr>
                <a:t>                    2, 16, 81, …</a:t>
              </a:r>
            </a:p>
          </p:txBody>
        </p:sp>
      </p:grpSp>
      <p:sp>
        <p:nvSpPr>
          <p:cNvPr id="138249" name="Text Box 215"/>
          <p:cNvSpPr txBox="1">
            <a:spLocks noChangeArrowheads="1"/>
          </p:cNvSpPr>
          <p:nvPr/>
        </p:nvSpPr>
        <p:spPr bwMode="auto">
          <a:xfrm>
            <a:off x="7902575" y="17463"/>
            <a:ext cx="1123950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000">
                <a:solidFill>
                  <a:schemeClr val="tx2"/>
                </a:solidFill>
                <a:sym typeface="Symbol" pitchFamily="18" charset="2"/>
              </a:rPr>
              <a:t>Roots of </a:t>
            </a:r>
            <a:br>
              <a:rPr lang="en-US" altLang="en-US" sz="2000">
                <a:solidFill>
                  <a:schemeClr val="tx2"/>
                </a:solidFill>
                <a:sym typeface="Symbol" pitchFamily="18" charset="2"/>
              </a:rPr>
            </a:br>
            <a:r>
              <a:rPr lang="en-US" altLang="en-US" sz="2000">
                <a:solidFill>
                  <a:schemeClr val="tx2"/>
                </a:solidFill>
                <a:sym typeface="Symbol" pitchFamily="18" charset="2"/>
              </a:rPr>
              <a:t>Unity</a:t>
            </a:r>
            <a:endParaRPr lang="en-US" altLang="en-US" sz="2000">
              <a:sym typeface="Symbol" pitchFamily="18" charset="2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08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908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908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081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9081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29081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081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9081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9081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081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081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29081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081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29081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29081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9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1249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1249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 nodeType="clickPar">
                      <p:stCondLst>
                        <p:cond delay="indefinite"/>
                      </p:stCondLst>
                      <p:childTnLst>
                        <p:par>
                          <p:cTn id="3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 nodeType="clickPar">
                      <p:stCondLst>
                        <p:cond delay="indefinite"/>
                      </p:stCondLst>
                      <p:childTnLst>
                        <p:par>
                          <p:cTn id="4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 nodeType="clickPar">
                      <p:stCondLst>
                        <p:cond delay="indefinite"/>
                      </p:stCondLst>
                      <p:childTnLst>
                        <p:par>
                          <p:cTn id="5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081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29081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29081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 nodeType="clickPar">
                      <p:stCondLst>
                        <p:cond delay="indefinite"/>
                      </p:stCondLst>
                      <p:childTnLst>
                        <p:par>
                          <p:cTn id="5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 nodeType="clickPar">
                      <p:stCondLst>
                        <p:cond delay="indefinite"/>
                      </p:stCondLst>
                      <p:childTnLst>
                        <p:par>
                          <p:cTn id="6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08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5" dur="500" fill="hold"/>
                                        <p:tgtEl>
                                          <p:spTgt spid="2908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6" dur="500" fill="hold"/>
                                        <p:tgtEl>
                                          <p:spTgt spid="2908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4932" grpId="0"/>
      <p:bldP spid="290830" grpId="0"/>
    </p:bldLst>
  </p:timing>
</p:sld>
</file>

<file path=ppt/slides/slide1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9266" name="Rectangle 2"/>
          <p:cNvSpPr>
            <a:spLocks noChangeArrowheads="1"/>
          </p:cNvSpPr>
          <p:nvPr/>
        </p:nvSpPr>
        <p:spPr bwMode="auto">
          <a:xfrm>
            <a:off x="381000" y="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4400">
                <a:solidFill>
                  <a:schemeClr val="tx2"/>
                </a:solidFill>
              </a:rPr>
              <a:t>Fast Fourier Transformation</a:t>
            </a:r>
          </a:p>
        </p:txBody>
      </p:sp>
      <p:sp>
        <p:nvSpPr>
          <p:cNvPr id="139267" name="Text Box 215"/>
          <p:cNvSpPr txBox="1">
            <a:spLocks noChangeArrowheads="1"/>
          </p:cNvSpPr>
          <p:nvPr/>
        </p:nvSpPr>
        <p:spPr bwMode="auto">
          <a:xfrm>
            <a:off x="665163" y="852488"/>
            <a:ext cx="7616825" cy="265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>
              <a:buFontTx/>
              <a:buChar char="•"/>
            </a:pPr>
            <a:r>
              <a:rPr lang="en-US" altLang="en-US"/>
              <a:t>The values </a:t>
            </a: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(x</a:t>
            </a:r>
            <a:r>
              <a:rPr lang="en-US" altLang="en-US" i="1" baseline="-25000">
                <a:solidFill>
                  <a:schemeClr val="accent1"/>
                </a:solidFill>
              </a:rPr>
              <a:t>0</a:t>
            </a:r>
            <a:r>
              <a:rPr lang="en-US" altLang="en-US" i="1">
                <a:solidFill>
                  <a:schemeClr val="accent1"/>
                </a:solidFill>
              </a:rPr>
              <a:t>,x</a:t>
            </a:r>
            <a:r>
              <a:rPr lang="en-US" altLang="en-US" i="1" baseline="-25000">
                <a:solidFill>
                  <a:schemeClr val="accent1"/>
                </a:solidFill>
              </a:rPr>
              <a:t>1</a:t>
            </a:r>
            <a:r>
              <a:rPr lang="en-US" altLang="en-US" i="1">
                <a:solidFill>
                  <a:schemeClr val="accent1"/>
                </a:solidFill>
              </a:rPr>
              <a:t>,x</a:t>
            </a:r>
            <a:r>
              <a:rPr lang="en-US" altLang="en-US" i="1" baseline="-25000">
                <a:solidFill>
                  <a:schemeClr val="accent1"/>
                </a:solidFill>
              </a:rPr>
              <a:t>2</a:t>
            </a:r>
            <a:r>
              <a:rPr lang="en-US" altLang="en-US" i="1">
                <a:solidFill>
                  <a:schemeClr val="accent1"/>
                </a:solidFill>
              </a:rPr>
              <a:t>,…,x</a:t>
            </a:r>
            <a:r>
              <a:rPr lang="en-US" altLang="en-US" i="1" baseline="-25000">
                <a:solidFill>
                  <a:schemeClr val="accent1"/>
                </a:solidFill>
              </a:rPr>
              <a:t>n-1</a:t>
            </a:r>
            <a:r>
              <a:rPr lang="en-US" altLang="en-US" i="1">
                <a:solidFill>
                  <a:schemeClr val="accent1"/>
                </a:solidFill>
              </a:rPr>
              <a:t>) </a:t>
            </a:r>
            <a:r>
              <a:rPr lang="en-US" altLang="en-US"/>
              <a:t>are said to be </a:t>
            </a:r>
            <a:r>
              <a:rPr lang="en-US" altLang="en-US">
                <a:solidFill>
                  <a:schemeClr val="tx2"/>
                </a:solidFill>
              </a:rPr>
              <a:t>special</a:t>
            </a:r>
            <a:r>
              <a:rPr lang="en-US" altLang="en-US"/>
              <a:t> if:</a:t>
            </a:r>
          </a:p>
          <a:p>
            <a:pPr lvl="1" algn="l" eaLnBrk="1" hangingPunct="1">
              <a:buFontTx/>
              <a:buChar char="•"/>
            </a:pPr>
            <a:r>
              <a:rPr lang="en-US" altLang="en-US"/>
              <a:t>There are </a:t>
            </a:r>
            <a:r>
              <a:rPr lang="en-US" altLang="en-US" i="1"/>
              <a:t>n</a:t>
            </a:r>
            <a:r>
              <a:rPr lang="en-US" altLang="en-US"/>
              <a:t> distinct values.</a:t>
            </a:r>
          </a:p>
          <a:p>
            <a:pPr lvl="1" algn="l" eaLnBrk="1" hangingPunct="1">
              <a:buFontTx/>
              <a:buChar char="•"/>
            </a:pPr>
            <a:r>
              <a:rPr lang="en-US" altLang="en-US"/>
              <a:t>When you square each of them:</a:t>
            </a:r>
          </a:p>
          <a:p>
            <a:pPr lvl="2" algn="l" eaLnBrk="1" hangingPunct="1">
              <a:buFontTx/>
              <a:buChar char="•"/>
            </a:pPr>
            <a:r>
              <a:rPr lang="en-US" altLang="en-US"/>
              <a:t>The set collapses to </a:t>
            </a:r>
            <a:r>
              <a:rPr lang="en-US" altLang="en-US" i="1" baseline="30000"/>
              <a:t>n</a:t>
            </a:r>
            <a:r>
              <a:rPr lang="en-US" altLang="en-US" i="1"/>
              <a:t>/</a:t>
            </a:r>
            <a:r>
              <a:rPr lang="en-US" altLang="en-US" i="1" baseline="-25000"/>
              <a:t>2</a:t>
            </a:r>
            <a:r>
              <a:rPr lang="en-US" altLang="en-US" i="1"/>
              <a:t> </a:t>
            </a:r>
            <a:r>
              <a:rPr lang="en-US" altLang="en-US"/>
              <a:t>distinct values.</a:t>
            </a:r>
          </a:p>
          <a:p>
            <a:pPr lvl="2" algn="l" eaLnBrk="1" hangingPunct="1">
              <a:buFontTx/>
              <a:buChar char="•"/>
            </a:pPr>
            <a:r>
              <a:rPr lang="en-US" altLang="en-US"/>
              <a:t>Which are also special</a:t>
            </a:r>
          </a:p>
          <a:p>
            <a:pPr algn="l" eaLnBrk="1" hangingPunct="1">
              <a:buFontTx/>
              <a:buChar char="•"/>
            </a:pPr>
            <a:r>
              <a:rPr lang="en-US" altLang="en-US"/>
              <a:t>Eg:</a:t>
            </a:r>
          </a:p>
        </p:txBody>
      </p:sp>
      <p:sp>
        <p:nvSpPr>
          <p:cNvPr id="291844" name="Rectangle 4"/>
          <p:cNvSpPr>
            <a:spLocks noChangeArrowheads="1"/>
          </p:cNvSpPr>
          <p:nvPr/>
        </p:nvSpPr>
        <p:spPr bwMode="auto">
          <a:xfrm>
            <a:off x="3433763" y="3048000"/>
            <a:ext cx="1774825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i="1">
                <a:solidFill>
                  <a:schemeClr val="accent1"/>
                </a:solidFill>
              </a:rPr>
              <a:t> -i, -1,  1,  i</a:t>
            </a:r>
          </a:p>
        </p:txBody>
      </p:sp>
      <p:grpSp>
        <p:nvGrpSpPr>
          <p:cNvPr id="2" name="Group 5"/>
          <p:cNvGrpSpPr>
            <a:grpSpLocks/>
          </p:cNvGrpSpPr>
          <p:nvPr/>
        </p:nvGrpSpPr>
        <p:grpSpPr bwMode="auto">
          <a:xfrm>
            <a:off x="3352800" y="3429000"/>
            <a:ext cx="4473575" cy="990600"/>
            <a:chOff x="2270" y="2064"/>
            <a:chExt cx="2818" cy="624"/>
          </a:xfrm>
        </p:grpSpPr>
        <p:sp>
          <p:nvSpPr>
            <p:cNvPr id="139284" name="AutoShape 6"/>
            <p:cNvSpPr>
              <a:spLocks noChangeArrowheads="1"/>
            </p:cNvSpPr>
            <p:nvPr/>
          </p:nvSpPr>
          <p:spPr bwMode="auto">
            <a:xfrm>
              <a:off x="2949" y="2124"/>
              <a:ext cx="144" cy="288"/>
            </a:xfrm>
            <a:prstGeom prst="curvedLeftArrow">
              <a:avLst>
                <a:gd name="adj1" fmla="val 40000"/>
                <a:gd name="adj2" fmla="val 80000"/>
                <a:gd name="adj3" fmla="val 33333"/>
              </a:avLst>
            </a:prstGeom>
            <a:noFill/>
            <a:ln w="25400">
              <a:solidFill>
                <a:schemeClr val="hlink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39285" name="Rectangle 7"/>
            <p:cNvSpPr>
              <a:spLocks noChangeArrowheads="1"/>
            </p:cNvSpPr>
            <p:nvPr/>
          </p:nvSpPr>
          <p:spPr bwMode="auto">
            <a:xfrm>
              <a:off x="3177" y="2064"/>
              <a:ext cx="1911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/>
                <a:t>square each of them</a:t>
              </a:r>
            </a:p>
          </p:txBody>
        </p:sp>
        <p:sp>
          <p:nvSpPr>
            <p:cNvPr id="139286" name="Rectangle 8"/>
            <p:cNvSpPr>
              <a:spLocks noChangeArrowheads="1"/>
            </p:cNvSpPr>
            <p:nvPr/>
          </p:nvSpPr>
          <p:spPr bwMode="auto">
            <a:xfrm>
              <a:off x="2270" y="2361"/>
              <a:ext cx="1218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i="1">
                  <a:solidFill>
                    <a:schemeClr val="accent1"/>
                  </a:solidFill>
                </a:rPr>
                <a:t> -1,  1,  1, -1</a:t>
              </a:r>
            </a:p>
          </p:txBody>
        </p:sp>
      </p:grpSp>
      <p:grpSp>
        <p:nvGrpSpPr>
          <p:cNvPr id="3" name="Group 9"/>
          <p:cNvGrpSpPr>
            <a:grpSpLocks/>
          </p:cNvGrpSpPr>
          <p:nvPr/>
        </p:nvGrpSpPr>
        <p:grpSpPr bwMode="auto">
          <a:xfrm>
            <a:off x="2544763" y="4267200"/>
            <a:ext cx="4743450" cy="990600"/>
            <a:chOff x="1726" y="2064"/>
            <a:chExt cx="2988" cy="624"/>
          </a:xfrm>
        </p:grpSpPr>
        <p:sp>
          <p:nvSpPr>
            <p:cNvPr id="139281" name="AutoShape 10"/>
            <p:cNvSpPr>
              <a:spLocks noChangeArrowheads="1"/>
            </p:cNvSpPr>
            <p:nvPr/>
          </p:nvSpPr>
          <p:spPr bwMode="auto">
            <a:xfrm>
              <a:off x="2949" y="2124"/>
              <a:ext cx="144" cy="288"/>
            </a:xfrm>
            <a:prstGeom prst="curvedLeftArrow">
              <a:avLst>
                <a:gd name="adj1" fmla="val 40000"/>
                <a:gd name="adj2" fmla="val 80000"/>
                <a:gd name="adj3" fmla="val 33333"/>
              </a:avLst>
            </a:prstGeom>
            <a:noFill/>
            <a:ln w="25400">
              <a:solidFill>
                <a:schemeClr val="hlink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39282" name="Rectangle 11"/>
            <p:cNvSpPr>
              <a:spLocks noChangeArrowheads="1"/>
            </p:cNvSpPr>
            <p:nvPr/>
          </p:nvSpPr>
          <p:spPr bwMode="auto">
            <a:xfrm>
              <a:off x="3177" y="2064"/>
              <a:ext cx="1537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US" altLang="en-US"/>
                <a:t>collapse  the set</a:t>
              </a:r>
            </a:p>
          </p:txBody>
        </p:sp>
        <p:sp>
          <p:nvSpPr>
            <p:cNvPr id="139283" name="Rectangle 12"/>
            <p:cNvSpPr>
              <a:spLocks noChangeArrowheads="1"/>
            </p:cNvSpPr>
            <p:nvPr/>
          </p:nvSpPr>
          <p:spPr bwMode="auto">
            <a:xfrm>
              <a:off x="1726" y="2361"/>
              <a:ext cx="1479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US" altLang="en-US" i="1">
                  <a:solidFill>
                    <a:schemeClr val="accent1"/>
                  </a:solidFill>
                </a:rPr>
                <a:t>               -1,  1 </a:t>
              </a:r>
            </a:p>
          </p:txBody>
        </p:sp>
      </p:grpSp>
      <p:grpSp>
        <p:nvGrpSpPr>
          <p:cNvPr id="4" name="Group 14"/>
          <p:cNvGrpSpPr>
            <a:grpSpLocks/>
          </p:cNvGrpSpPr>
          <p:nvPr/>
        </p:nvGrpSpPr>
        <p:grpSpPr bwMode="auto">
          <a:xfrm>
            <a:off x="3940175" y="5167313"/>
            <a:ext cx="3911600" cy="990600"/>
            <a:chOff x="2624" y="2064"/>
            <a:chExt cx="2464" cy="624"/>
          </a:xfrm>
        </p:grpSpPr>
        <p:sp>
          <p:nvSpPr>
            <p:cNvPr id="139278" name="AutoShape 15"/>
            <p:cNvSpPr>
              <a:spLocks noChangeArrowheads="1"/>
            </p:cNvSpPr>
            <p:nvPr/>
          </p:nvSpPr>
          <p:spPr bwMode="auto">
            <a:xfrm>
              <a:off x="2949" y="2124"/>
              <a:ext cx="144" cy="288"/>
            </a:xfrm>
            <a:prstGeom prst="curvedLeftArrow">
              <a:avLst>
                <a:gd name="adj1" fmla="val 40000"/>
                <a:gd name="adj2" fmla="val 80000"/>
                <a:gd name="adj3" fmla="val 33333"/>
              </a:avLst>
            </a:prstGeom>
            <a:noFill/>
            <a:ln w="25400">
              <a:solidFill>
                <a:schemeClr val="hlink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39279" name="Rectangle 16"/>
            <p:cNvSpPr>
              <a:spLocks noChangeArrowheads="1"/>
            </p:cNvSpPr>
            <p:nvPr/>
          </p:nvSpPr>
          <p:spPr bwMode="auto">
            <a:xfrm>
              <a:off x="3177" y="2064"/>
              <a:ext cx="1911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/>
                <a:t>square each of them</a:t>
              </a:r>
            </a:p>
          </p:txBody>
        </p:sp>
        <p:sp>
          <p:nvSpPr>
            <p:cNvPr id="139280" name="Rectangle 17"/>
            <p:cNvSpPr>
              <a:spLocks noChangeArrowheads="1"/>
            </p:cNvSpPr>
            <p:nvPr/>
          </p:nvSpPr>
          <p:spPr bwMode="auto">
            <a:xfrm>
              <a:off x="2624" y="2361"/>
              <a:ext cx="508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i="1">
                  <a:solidFill>
                    <a:schemeClr val="accent1"/>
                  </a:solidFill>
                </a:rPr>
                <a:t>1,  1</a:t>
              </a:r>
            </a:p>
          </p:txBody>
        </p:sp>
      </p:grpSp>
      <p:grpSp>
        <p:nvGrpSpPr>
          <p:cNvPr id="5" name="Group 18"/>
          <p:cNvGrpSpPr>
            <a:grpSpLocks/>
          </p:cNvGrpSpPr>
          <p:nvPr/>
        </p:nvGrpSpPr>
        <p:grpSpPr bwMode="auto">
          <a:xfrm>
            <a:off x="2590800" y="6005513"/>
            <a:ext cx="4743450" cy="990600"/>
            <a:chOff x="1726" y="2064"/>
            <a:chExt cx="2988" cy="624"/>
          </a:xfrm>
        </p:grpSpPr>
        <p:sp>
          <p:nvSpPr>
            <p:cNvPr id="139275" name="AutoShape 19"/>
            <p:cNvSpPr>
              <a:spLocks noChangeArrowheads="1"/>
            </p:cNvSpPr>
            <p:nvPr/>
          </p:nvSpPr>
          <p:spPr bwMode="auto">
            <a:xfrm>
              <a:off x="2949" y="2124"/>
              <a:ext cx="144" cy="288"/>
            </a:xfrm>
            <a:prstGeom prst="curvedLeftArrow">
              <a:avLst>
                <a:gd name="adj1" fmla="val 40000"/>
                <a:gd name="adj2" fmla="val 80000"/>
                <a:gd name="adj3" fmla="val 33333"/>
              </a:avLst>
            </a:prstGeom>
            <a:noFill/>
            <a:ln w="25400">
              <a:solidFill>
                <a:schemeClr val="hlink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39276" name="Rectangle 20"/>
            <p:cNvSpPr>
              <a:spLocks noChangeArrowheads="1"/>
            </p:cNvSpPr>
            <p:nvPr/>
          </p:nvSpPr>
          <p:spPr bwMode="auto">
            <a:xfrm>
              <a:off x="3177" y="2064"/>
              <a:ext cx="1537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US" altLang="en-US"/>
                <a:t>collapse  the set</a:t>
              </a:r>
            </a:p>
          </p:txBody>
        </p:sp>
        <p:sp>
          <p:nvSpPr>
            <p:cNvPr id="139277" name="Rectangle 21"/>
            <p:cNvSpPr>
              <a:spLocks noChangeArrowheads="1"/>
            </p:cNvSpPr>
            <p:nvPr/>
          </p:nvSpPr>
          <p:spPr bwMode="auto">
            <a:xfrm>
              <a:off x="1726" y="2361"/>
              <a:ext cx="1236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US" altLang="en-US" i="1">
                  <a:solidFill>
                    <a:schemeClr val="accent1"/>
                  </a:solidFill>
                </a:rPr>
                <a:t>                 1 </a:t>
              </a:r>
            </a:p>
          </p:txBody>
        </p:sp>
      </p:grpSp>
      <p:sp>
        <p:nvSpPr>
          <p:cNvPr id="291862" name="Rectangle 22"/>
          <p:cNvSpPr>
            <a:spLocks noChangeArrowheads="1"/>
          </p:cNvSpPr>
          <p:nvPr/>
        </p:nvSpPr>
        <p:spPr bwMode="auto">
          <a:xfrm>
            <a:off x="457200" y="3970338"/>
            <a:ext cx="2554288" cy="1800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 = </a:t>
            </a:r>
            <a:r>
              <a:rPr lang="en-US" altLang="en-US"/>
              <a:t> </a:t>
            </a:r>
            <a:r>
              <a:rPr lang="en-US" altLang="en-US" i="1">
                <a:solidFill>
                  <a:schemeClr val="accent1"/>
                </a:solidFill>
              </a:rPr>
              <a:t>-i,-1, 1, i</a:t>
            </a:r>
          </a:p>
          <a:p>
            <a:pPr eaLnBrk="1" hangingPunct="1"/>
            <a:r>
              <a:rPr lang="en-US" altLang="en-US"/>
              <a:t> are said to be</a:t>
            </a:r>
          </a:p>
          <a:p>
            <a:pPr eaLnBrk="1" hangingPunct="1"/>
            <a:r>
              <a:rPr lang="en-US" altLang="en-US">
                <a:solidFill>
                  <a:schemeClr val="tx2"/>
                </a:solidFill>
              </a:rPr>
              <a:t>4</a:t>
            </a:r>
            <a:r>
              <a:rPr lang="en-US" altLang="en-US" baseline="30000">
                <a:solidFill>
                  <a:schemeClr val="tx2"/>
                </a:solidFill>
              </a:rPr>
              <a:t>th</a:t>
            </a:r>
            <a:r>
              <a:rPr lang="en-US" altLang="en-US">
                <a:solidFill>
                  <a:schemeClr val="tx2"/>
                </a:solidFill>
              </a:rPr>
              <a:t> roots of unity</a:t>
            </a:r>
          </a:p>
          <a:p>
            <a:pPr eaLnBrk="1" hangingPunct="1"/>
            <a:r>
              <a:rPr lang="en-US" altLang="en-US"/>
              <a:t>Because </a:t>
            </a: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</a:t>
            </a:r>
            <a:r>
              <a:rPr lang="en-US" altLang="en-US" i="1" baseline="30000">
                <a:solidFill>
                  <a:schemeClr val="accent1"/>
                </a:solidFill>
              </a:rPr>
              <a:t>4</a:t>
            </a:r>
            <a:r>
              <a:rPr lang="en-US" altLang="en-US" i="1">
                <a:solidFill>
                  <a:schemeClr val="accent1"/>
                </a:solidFill>
              </a:rPr>
              <a:t> = 1</a:t>
            </a:r>
          </a:p>
        </p:txBody>
      </p:sp>
      <p:sp>
        <p:nvSpPr>
          <p:cNvPr id="139274" name="Text Box 215"/>
          <p:cNvSpPr txBox="1">
            <a:spLocks noChangeArrowheads="1"/>
          </p:cNvSpPr>
          <p:nvPr/>
        </p:nvSpPr>
        <p:spPr bwMode="auto">
          <a:xfrm>
            <a:off x="7902575" y="17463"/>
            <a:ext cx="1123950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000">
                <a:solidFill>
                  <a:schemeClr val="tx2"/>
                </a:solidFill>
                <a:sym typeface="Symbol" pitchFamily="18" charset="2"/>
              </a:rPr>
              <a:t>Roots of </a:t>
            </a:r>
            <a:br>
              <a:rPr lang="en-US" altLang="en-US" sz="2000">
                <a:solidFill>
                  <a:schemeClr val="tx2"/>
                </a:solidFill>
                <a:sym typeface="Symbol" pitchFamily="18" charset="2"/>
              </a:rPr>
            </a:br>
            <a:r>
              <a:rPr lang="en-US" altLang="en-US" sz="2000">
                <a:solidFill>
                  <a:schemeClr val="tx2"/>
                </a:solidFill>
                <a:sym typeface="Symbol" pitchFamily="18" charset="2"/>
              </a:rPr>
              <a:t>Unity</a:t>
            </a:r>
            <a:endParaRPr lang="en-US" altLang="en-US" sz="2000">
              <a:sym typeface="Symbol" pitchFamily="18" charset="2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18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918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918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18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2918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2918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91844" grpId="0"/>
      <p:bldP spid="291862" grpId="0"/>
    </p:bldLst>
  </p:timing>
</p:sld>
</file>

<file path=ppt/slides/slide1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0290" name="Rectangle 2"/>
          <p:cNvSpPr>
            <a:spLocks noChangeArrowheads="1"/>
          </p:cNvSpPr>
          <p:nvPr/>
        </p:nvSpPr>
        <p:spPr bwMode="auto">
          <a:xfrm>
            <a:off x="381000" y="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4400">
                <a:solidFill>
                  <a:schemeClr val="tx2"/>
                </a:solidFill>
              </a:rPr>
              <a:t>Fast Fourier Transformation</a:t>
            </a:r>
          </a:p>
        </p:txBody>
      </p:sp>
      <p:sp>
        <p:nvSpPr>
          <p:cNvPr id="296963" name="Text Box 215"/>
          <p:cNvSpPr txBox="1">
            <a:spLocks noChangeArrowheads="1"/>
          </p:cNvSpPr>
          <p:nvPr/>
        </p:nvSpPr>
        <p:spPr bwMode="auto">
          <a:xfrm>
            <a:off x="533400" y="1079500"/>
            <a:ext cx="8105775" cy="2227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>
              <a:buFontTx/>
              <a:buChar char="•"/>
            </a:pPr>
            <a:r>
              <a:rPr lang="en-US" altLang="en-US">
                <a:solidFill>
                  <a:schemeClr val="accent1"/>
                </a:solidFill>
                <a:sym typeface="Symbol" pitchFamily="18" charset="2"/>
              </a:rPr>
              <a:t></a:t>
            </a:r>
            <a:r>
              <a:rPr lang="en-US" altLang="en-US">
                <a:sym typeface="Symbol" pitchFamily="18" charset="2"/>
              </a:rPr>
              <a:t> is said to be an </a:t>
            </a:r>
            <a:r>
              <a:rPr lang="en-US" altLang="en-US" i="1">
                <a:solidFill>
                  <a:schemeClr val="tx2"/>
                </a:solidFill>
                <a:sym typeface="Symbol" pitchFamily="18" charset="2"/>
              </a:rPr>
              <a:t>n</a:t>
            </a:r>
            <a:r>
              <a:rPr lang="en-US" altLang="en-US" baseline="30000">
                <a:solidFill>
                  <a:schemeClr val="tx2"/>
                </a:solidFill>
                <a:sym typeface="Symbol" pitchFamily="18" charset="2"/>
              </a:rPr>
              <a:t>th</a:t>
            </a:r>
            <a:r>
              <a:rPr lang="en-US" altLang="en-US">
                <a:solidFill>
                  <a:schemeClr val="tx2"/>
                </a:solidFill>
                <a:sym typeface="Symbol" pitchFamily="18" charset="2"/>
              </a:rPr>
              <a:t> root of unity</a:t>
            </a:r>
            <a:r>
              <a:rPr lang="en-US" altLang="en-US">
                <a:sym typeface="Symbol" pitchFamily="18" charset="2"/>
              </a:rPr>
              <a:t> (in a field) if  </a:t>
            </a: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</a:t>
            </a:r>
            <a:r>
              <a:rPr lang="en-US" altLang="en-US" i="1" baseline="30000">
                <a:solidFill>
                  <a:schemeClr val="accent1"/>
                </a:solidFill>
                <a:sym typeface="Symbol" pitchFamily="18" charset="2"/>
              </a:rPr>
              <a:t>n</a:t>
            </a: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 = 1</a:t>
            </a:r>
            <a:endParaRPr lang="en-US" altLang="en-US">
              <a:solidFill>
                <a:schemeClr val="accent1"/>
              </a:solidFill>
              <a:sym typeface="Symbol" pitchFamily="18" charset="2"/>
            </a:endParaRPr>
          </a:p>
          <a:p>
            <a:pPr lvl="1" algn="l" eaLnBrk="1" hangingPunct="1">
              <a:buFontTx/>
              <a:buChar char="•"/>
            </a:pPr>
            <a:r>
              <a:rPr lang="en-US" altLang="en-US">
                <a:sym typeface="Symbol" pitchFamily="18" charset="2"/>
              </a:rPr>
              <a:t>(There should be </a:t>
            </a:r>
            <a:r>
              <a:rPr lang="en-US" altLang="en-US" i="1">
                <a:sym typeface="Symbol" pitchFamily="18" charset="2"/>
              </a:rPr>
              <a:t>n</a:t>
            </a:r>
            <a:r>
              <a:rPr lang="en-US" altLang="en-US">
                <a:sym typeface="Symbol" pitchFamily="18" charset="2"/>
              </a:rPr>
              <a:t> solutions of this polynomial)</a:t>
            </a:r>
          </a:p>
          <a:p>
            <a:pPr lvl="1" algn="l" eaLnBrk="1" hangingPunct="1">
              <a:buFontTx/>
              <a:buChar char="•"/>
            </a:pPr>
            <a:r>
              <a:rPr lang="en-US" altLang="en-US"/>
              <a:t>Fermat’s Little Theorem: </a:t>
            </a: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b≠0</a:t>
            </a:r>
            <a:r>
              <a:rPr lang="en-US" altLang="en-US">
                <a:sym typeface="Symbol" pitchFamily="18" charset="2"/>
              </a:rPr>
              <a:t>  </a:t>
            </a:r>
            <a:r>
              <a:rPr lang="en-US" altLang="en-US" i="1">
                <a:solidFill>
                  <a:schemeClr val="accent1"/>
                </a:solidFill>
              </a:rPr>
              <a:t>b</a:t>
            </a:r>
            <a:r>
              <a:rPr lang="en-US" altLang="en-US" i="1" baseline="30000">
                <a:solidFill>
                  <a:schemeClr val="accent1"/>
                </a:solidFill>
              </a:rPr>
              <a:t>p-1</a:t>
            </a:r>
            <a:r>
              <a:rPr lang="en-US" altLang="en-US" i="1">
                <a:solidFill>
                  <a:schemeClr val="accent1"/>
                </a:solidFill>
              </a:rPr>
              <a:t> =</a:t>
            </a:r>
            <a:r>
              <a:rPr lang="en-US" altLang="en-US" i="1" baseline="-25000">
                <a:solidFill>
                  <a:schemeClr val="accent1"/>
                </a:solidFill>
              </a:rPr>
              <a:t>mod p</a:t>
            </a:r>
            <a:r>
              <a:rPr lang="en-US" altLang="en-US" i="1">
                <a:solidFill>
                  <a:schemeClr val="accent1"/>
                </a:solidFill>
              </a:rPr>
              <a:t>  1</a:t>
            </a:r>
            <a:r>
              <a:rPr lang="en-US" altLang="en-US">
                <a:solidFill>
                  <a:schemeClr val="accent1"/>
                </a:solidFill>
              </a:rPr>
              <a:t>  </a:t>
            </a:r>
            <a:br>
              <a:rPr lang="en-US" altLang="en-US">
                <a:solidFill>
                  <a:schemeClr val="accent1"/>
                </a:solidFill>
              </a:rPr>
            </a:br>
            <a:r>
              <a:rPr lang="en-US" altLang="en-US">
                <a:solidFill>
                  <a:schemeClr val="accent1"/>
                </a:solidFill>
              </a:rPr>
              <a:t>  </a:t>
            </a:r>
            <a:r>
              <a:rPr lang="en-US" altLang="en-US"/>
              <a:t>says every nonzero element is an </a:t>
            </a:r>
            <a:r>
              <a:rPr lang="en-US" altLang="en-US" i="1"/>
              <a:t>n</a:t>
            </a:r>
            <a:r>
              <a:rPr lang="en-US" altLang="en-US" baseline="30000"/>
              <a:t>th</a:t>
            </a:r>
            <a:r>
              <a:rPr lang="en-US" altLang="en-US"/>
              <a:t> root of unity</a:t>
            </a:r>
            <a:br>
              <a:rPr lang="en-US" altLang="en-US"/>
            </a:br>
            <a:r>
              <a:rPr lang="en-US" altLang="en-US"/>
              <a:t>  when </a:t>
            </a:r>
            <a:r>
              <a:rPr lang="en-US" altLang="en-US" i="1">
                <a:solidFill>
                  <a:schemeClr val="accent1"/>
                </a:solidFill>
              </a:rPr>
              <a:t>n=p-1</a:t>
            </a:r>
            <a:r>
              <a:rPr lang="en-US" altLang="en-US"/>
              <a:t>.</a:t>
            </a:r>
          </a:p>
        </p:txBody>
      </p:sp>
      <p:sp>
        <p:nvSpPr>
          <p:cNvPr id="140292" name="Text Box 215"/>
          <p:cNvSpPr txBox="1">
            <a:spLocks noChangeArrowheads="1"/>
          </p:cNvSpPr>
          <p:nvPr/>
        </p:nvSpPr>
        <p:spPr bwMode="auto">
          <a:xfrm>
            <a:off x="7902575" y="17463"/>
            <a:ext cx="1123950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000">
                <a:solidFill>
                  <a:schemeClr val="tx2"/>
                </a:solidFill>
                <a:sym typeface="Symbol" pitchFamily="18" charset="2"/>
              </a:rPr>
              <a:t>Roots of </a:t>
            </a:r>
            <a:br>
              <a:rPr lang="en-US" altLang="en-US" sz="2000">
                <a:solidFill>
                  <a:schemeClr val="tx2"/>
                </a:solidFill>
                <a:sym typeface="Symbol" pitchFamily="18" charset="2"/>
              </a:rPr>
            </a:br>
            <a:r>
              <a:rPr lang="en-US" altLang="en-US" sz="2000">
                <a:solidFill>
                  <a:schemeClr val="tx2"/>
                </a:solidFill>
                <a:sym typeface="Symbol" pitchFamily="18" charset="2"/>
              </a:rPr>
              <a:t>Unity</a:t>
            </a:r>
            <a:endParaRPr lang="en-US" altLang="en-US" sz="2000">
              <a:sym typeface="Symbol" pitchFamily="18" charset="2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696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9696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9696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696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9696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29696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696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9696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9696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1314" name="Rectangle 2"/>
          <p:cNvSpPr>
            <a:spLocks noChangeArrowheads="1"/>
          </p:cNvSpPr>
          <p:nvPr/>
        </p:nvSpPr>
        <p:spPr bwMode="auto">
          <a:xfrm>
            <a:off x="381000" y="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4400">
                <a:solidFill>
                  <a:schemeClr val="tx2"/>
                </a:solidFill>
              </a:rPr>
              <a:t>Fast Fourier Transformation</a:t>
            </a:r>
          </a:p>
        </p:txBody>
      </p:sp>
      <p:sp>
        <p:nvSpPr>
          <p:cNvPr id="297987" name="Text Box 215"/>
          <p:cNvSpPr txBox="1">
            <a:spLocks noChangeArrowheads="1"/>
          </p:cNvSpPr>
          <p:nvPr/>
        </p:nvSpPr>
        <p:spPr bwMode="auto">
          <a:xfrm>
            <a:off x="533400" y="1079500"/>
            <a:ext cx="8105775" cy="1800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>
              <a:buFontTx/>
              <a:buChar char="•"/>
            </a:pPr>
            <a:r>
              <a:rPr lang="en-US" altLang="en-US">
                <a:solidFill>
                  <a:schemeClr val="accent1"/>
                </a:solidFill>
                <a:sym typeface="Symbol" pitchFamily="18" charset="2"/>
              </a:rPr>
              <a:t></a:t>
            </a:r>
            <a:r>
              <a:rPr lang="en-US" altLang="en-US">
                <a:sym typeface="Symbol" pitchFamily="18" charset="2"/>
              </a:rPr>
              <a:t> is said to be an </a:t>
            </a:r>
            <a:r>
              <a:rPr lang="en-US" altLang="en-US" i="1">
                <a:solidFill>
                  <a:schemeClr val="tx2"/>
                </a:solidFill>
                <a:sym typeface="Symbol" pitchFamily="18" charset="2"/>
              </a:rPr>
              <a:t>n</a:t>
            </a:r>
            <a:r>
              <a:rPr lang="en-US" altLang="en-US" baseline="30000">
                <a:solidFill>
                  <a:schemeClr val="tx2"/>
                </a:solidFill>
                <a:sym typeface="Symbol" pitchFamily="18" charset="2"/>
              </a:rPr>
              <a:t>th</a:t>
            </a:r>
            <a:r>
              <a:rPr lang="en-US" altLang="en-US">
                <a:solidFill>
                  <a:schemeClr val="tx2"/>
                </a:solidFill>
                <a:sym typeface="Symbol" pitchFamily="18" charset="2"/>
              </a:rPr>
              <a:t> root of unity</a:t>
            </a:r>
            <a:r>
              <a:rPr lang="en-US" altLang="en-US">
                <a:sym typeface="Symbol" pitchFamily="18" charset="2"/>
              </a:rPr>
              <a:t> (in a field) if  </a:t>
            </a: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</a:t>
            </a:r>
            <a:r>
              <a:rPr lang="en-US" altLang="en-US" i="1" baseline="30000">
                <a:solidFill>
                  <a:schemeClr val="accent1"/>
                </a:solidFill>
                <a:sym typeface="Symbol" pitchFamily="18" charset="2"/>
              </a:rPr>
              <a:t>n</a:t>
            </a: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 = 1</a:t>
            </a:r>
            <a:endParaRPr lang="en-US" altLang="en-US">
              <a:solidFill>
                <a:schemeClr val="accent1"/>
              </a:solidFill>
              <a:sym typeface="Symbol" pitchFamily="18" charset="2"/>
            </a:endParaRPr>
          </a:p>
          <a:p>
            <a:pPr algn="l" eaLnBrk="1" hangingPunct="1">
              <a:buFontTx/>
              <a:buChar char="•"/>
            </a:pPr>
            <a:r>
              <a:rPr lang="en-US" altLang="en-US">
                <a:solidFill>
                  <a:schemeClr val="accent1"/>
                </a:solidFill>
                <a:sym typeface="Symbol" pitchFamily="18" charset="2"/>
              </a:rPr>
              <a:t></a:t>
            </a:r>
            <a:r>
              <a:rPr lang="en-US" altLang="en-US">
                <a:sym typeface="Symbol" pitchFamily="18" charset="2"/>
              </a:rPr>
              <a:t> is said to </a:t>
            </a:r>
            <a:r>
              <a:rPr lang="en-US" altLang="en-US"/>
              <a:t>be a </a:t>
            </a:r>
            <a:r>
              <a:rPr lang="en-US" altLang="en-US">
                <a:solidFill>
                  <a:schemeClr val="tx2"/>
                </a:solidFill>
              </a:rPr>
              <a:t>generator</a:t>
            </a:r>
            <a:r>
              <a:rPr lang="en-US" altLang="en-US"/>
              <a:t> of the field</a:t>
            </a:r>
            <a:br>
              <a:rPr lang="en-US" altLang="en-US"/>
            </a:br>
            <a:r>
              <a:rPr lang="en-US" altLang="en-US"/>
              <a:t>     if the numbers </a:t>
            </a:r>
            <a:r>
              <a:rPr lang="en-US" altLang="en-US" i="1">
                <a:solidFill>
                  <a:schemeClr val="accent1"/>
                </a:solidFill>
              </a:rPr>
              <a:t>1,</a:t>
            </a: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</a:t>
            </a:r>
            <a:r>
              <a:rPr lang="en-US" altLang="en-US" i="1">
                <a:solidFill>
                  <a:schemeClr val="accent1"/>
                </a:solidFill>
              </a:rPr>
              <a:t>,</a:t>
            </a: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</a:t>
            </a:r>
            <a:r>
              <a:rPr lang="en-US" altLang="en-US" i="1" baseline="30000">
                <a:solidFill>
                  <a:schemeClr val="accent1"/>
                </a:solidFill>
              </a:rPr>
              <a:t>2</a:t>
            </a:r>
            <a:r>
              <a:rPr lang="en-US" altLang="en-US" i="1">
                <a:solidFill>
                  <a:schemeClr val="accent1"/>
                </a:solidFill>
              </a:rPr>
              <a:t>, …,</a:t>
            </a: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</a:t>
            </a:r>
            <a:r>
              <a:rPr lang="en-US" altLang="en-US" i="1" baseline="30000">
                <a:solidFill>
                  <a:schemeClr val="accent1"/>
                </a:solidFill>
              </a:rPr>
              <a:t>n-1</a:t>
            </a:r>
            <a:r>
              <a:rPr lang="en-US" altLang="en-US"/>
              <a:t> are all distinct</a:t>
            </a:r>
          </a:p>
          <a:p>
            <a:pPr algn="l" eaLnBrk="1" hangingPunct="1">
              <a:buFontTx/>
              <a:buChar char="•"/>
            </a:pPr>
            <a:r>
              <a:rPr lang="en-US" altLang="en-US" i="1">
                <a:solidFill>
                  <a:schemeClr val="accent1"/>
                </a:solidFill>
              </a:rPr>
              <a:t>1,</a:t>
            </a: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</a:t>
            </a:r>
            <a:r>
              <a:rPr lang="en-US" altLang="en-US" i="1">
                <a:solidFill>
                  <a:schemeClr val="accent1"/>
                </a:solidFill>
              </a:rPr>
              <a:t>,</a:t>
            </a: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</a:t>
            </a:r>
            <a:r>
              <a:rPr lang="en-US" altLang="en-US" i="1" baseline="30000">
                <a:solidFill>
                  <a:schemeClr val="accent1"/>
                </a:solidFill>
              </a:rPr>
              <a:t>2</a:t>
            </a:r>
            <a:r>
              <a:rPr lang="en-US" altLang="en-US" i="1">
                <a:solidFill>
                  <a:schemeClr val="accent1"/>
                </a:solidFill>
              </a:rPr>
              <a:t>, …,</a:t>
            </a: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</a:t>
            </a:r>
            <a:r>
              <a:rPr lang="en-US" altLang="en-US" i="1" baseline="30000">
                <a:solidFill>
                  <a:schemeClr val="accent1"/>
                </a:solidFill>
              </a:rPr>
              <a:t>n-1</a:t>
            </a:r>
            <a:r>
              <a:rPr lang="en-US" altLang="en-US" i="1">
                <a:solidFill>
                  <a:schemeClr val="accent1"/>
                </a:solidFill>
              </a:rPr>
              <a:t> </a:t>
            </a:r>
            <a:r>
              <a:rPr lang="en-US" altLang="en-US"/>
              <a:t>are then </a:t>
            </a:r>
            <a:r>
              <a:rPr lang="en-US" altLang="en-US">
                <a:solidFill>
                  <a:schemeClr val="tx2"/>
                </a:solidFill>
              </a:rPr>
              <a:t>special </a:t>
            </a:r>
            <a:r>
              <a:rPr lang="en-US" altLang="en-US"/>
              <a:t>(when </a:t>
            </a:r>
            <a:r>
              <a:rPr lang="en-US" altLang="en-US" i="1">
                <a:solidFill>
                  <a:schemeClr val="accent1"/>
                </a:solidFill>
              </a:rPr>
              <a:t>n</a:t>
            </a:r>
            <a:r>
              <a:rPr lang="en-US" altLang="en-US"/>
              <a:t> is even)</a:t>
            </a:r>
          </a:p>
        </p:txBody>
      </p:sp>
      <p:sp>
        <p:nvSpPr>
          <p:cNvPr id="297988" name="Rectangle 4"/>
          <p:cNvSpPr>
            <a:spLocks noChangeArrowheads="1"/>
          </p:cNvSpPr>
          <p:nvPr/>
        </p:nvSpPr>
        <p:spPr bwMode="auto">
          <a:xfrm>
            <a:off x="469900" y="3048000"/>
            <a:ext cx="8729663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/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</a:t>
            </a:r>
            <a:r>
              <a:rPr lang="en-US" altLang="en-US" i="1" baseline="30000">
                <a:solidFill>
                  <a:schemeClr val="accent1"/>
                </a:solidFill>
                <a:sym typeface="Symbol" pitchFamily="18" charset="2"/>
              </a:rPr>
              <a:t>n/2+n/2-1</a:t>
            </a: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,…,</a:t>
            </a:r>
            <a:r>
              <a:rPr lang="en-US" altLang="en-US" i="1" baseline="30000">
                <a:solidFill>
                  <a:schemeClr val="accent1"/>
                </a:solidFill>
                <a:sym typeface="Symbol" pitchFamily="18" charset="2"/>
              </a:rPr>
              <a:t>n/2+3</a:t>
            </a: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,</a:t>
            </a:r>
            <a:r>
              <a:rPr lang="en-US" altLang="en-US" i="1" baseline="30000">
                <a:solidFill>
                  <a:schemeClr val="accent1"/>
                </a:solidFill>
                <a:sym typeface="Symbol" pitchFamily="18" charset="2"/>
              </a:rPr>
              <a:t>n/2+2</a:t>
            </a: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,</a:t>
            </a:r>
            <a:r>
              <a:rPr lang="en-US" altLang="en-US" i="1" baseline="30000">
                <a:solidFill>
                  <a:schemeClr val="accent1"/>
                </a:solidFill>
                <a:sym typeface="Symbol" pitchFamily="18" charset="2"/>
              </a:rPr>
              <a:t>n/2+1</a:t>
            </a: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,</a:t>
            </a:r>
            <a:r>
              <a:rPr lang="en-US" altLang="en-US" i="1" baseline="30000">
                <a:solidFill>
                  <a:schemeClr val="accent1"/>
                </a:solidFill>
                <a:sym typeface="Symbol" pitchFamily="18" charset="2"/>
              </a:rPr>
              <a:t>n/2+0 </a:t>
            </a: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,</a:t>
            </a:r>
            <a:r>
              <a:rPr lang="en-US" altLang="en-US" i="1" baseline="30000">
                <a:solidFill>
                  <a:schemeClr val="accent1"/>
                </a:solidFill>
                <a:sym typeface="Symbol" pitchFamily="18" charset="2"/>
              </a:rPr>
              <a:t>0</a:t>
            </a: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,</a:t>
            </a:r>
            <a:r>
              <a:rPr lang="en-US" altLang="en-US" i="1" baseline="30000">
                <a:solidFill>
                  <a:schemeClr val="accent1"/>
                </a:solidFill>
                <a:sym typeface="Symbol" pitchFamily="18" charset="2"/>
              </a:rPr>
              <a:t>1</a:t>
            </a: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,</a:t>
            </a:r>
            <a:r>
              <a:rPr lang="en-US" altLang="en-US" i="1" baseline="30000">
                <a:solidFill>
                  <a:schemeClr val="accent1"/>
                </a:solidFill>
                <a:sym typeface="Symbol" pitchFamily="18" charset="2"/>
              </a:rPr>
              <a:t>2</a:t>
            </a: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,</a:t>
            </a:r>
            <a:r>
              <a:rPr lang="en-US" altLang="en-US" i="1" baseline="30000">
                <a:solidFill>
                  <a:schemeClr val="accent1"/>
                </a:solidFill>
                <a:sym typeface="Symbol" pitchFamily="18" charset="2"/>
              </a:rPr>
              <a:t>3</a:t>
            </a: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,…,</a:t>
            </a:r>
            <a:r>
              <a:rPr lang="en-US" altLang="en-US" i="1" baseline="30000">
                <a:solidFill>
                  <a:schemeClr val="accent1"/>
                </a:solidFill>
                <a:sym typeface="Symbol" pitchFamily="18" charset="2"/>
              </a:rPr>
              <a:t>n/2-1</a:t>
            </a:r>
            <a:r>
              <a:rPr lang="en-US" altLang="en-US">
                <a:sym typeface="Symbol" pitchFamily="18" charset="2"/>
              </a:rPr>
              <a:t> </a:t>
            </a:r>
          </a:p>
        </p:txBody>
      </p:sp>
      <p:grpSp>
        <p:nvGrpSpPr>
          <p:cNvPr id="2" name="Group 21"/>
          <p:cNvGrpSpPr>
            <a:grpSpLocks/>
          </p:cNvGrpSpPr>
          <p:nvPr/>
        </p:nvGrpSpPr>
        <p:grpSpPr bwMode="auto">
          <a:xfrm>
            <a:off x="469900" y="3435350"/>
            <a:ext cx="8513763" cy="969963"/>
            <a:chOff x="296" y="2164"/>
            <a:chExt cx="5363" cy="611"/>
          </a:xfrm>
        </p:grpSpPr>
        <p:sp>
          <p:nvSpPr>
            <p:cNvPr id="141333" name="AutoShape 6"/>
            <p:cNvSpPr>
              <a:spLocks noChangeArrowheads="1"/>
            </p:cNvSpPr>
            <p:nvPr/>
          </p:nvSpPr>
          <p:spPr bwMode="auto">
            <a:xfrm>
              <a:off x="2772" y="2224"/>
              <a:ext cx="144" cy="288"/>
            </a:xfrm>
            <a:prstGeom prst="curvedLeftArrow">
              <a:avLst>
                <a:gd name="adj1" fmla="val 40000"/>
                <a:gd name="adj2" fmla="val 80000"/>
                <a:gd name="adj3" fmla="val 33333"/>
              </a:avLst>
            </a:prstGeom>
            <a:noFill/>
            <a:ln w="25400">
              <a:solidFill>
                <a:schemeClr val="hlink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41334" name="Rectangle 7"/>
            <p:cNvSpPr>
              <a:spLocks noChangeArrowheads="1"/>
            </p:cNvSpPr>
            <p:nvPr/>
          </p:nvSpPr>
          <p:spPr bwMode="auto">
            <a:xfrm>
              <a:off x="3000" y="2164"/>
              <a:ext cx="1911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/>
                <a:t>square each of them</a:t>
              </a:r>
            </a:p>
          </p:txBody>
        </p:sp>
        <p:sp>
          <p:nvSpPr>
            <p:cNvPr id="141335" name="Rectangle 13"/>
            <p:cNvSpPr>
              <a:spLocks noChangeArrowheads="1"/>
            </p:cNvSpPr>
            <p:nvPr/>
          </p:nvSpPr>
          <p:spPr bwMode="auto">
            <a:xfrm>
              <a:off x="296" y="2448"/>
              <a:ext cx="5363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US" altLang="en-US" i="1">
                  <a:solidFill>
                    <a:schemeClr val="accent1"/>
                  </a:solidFill>
                  <a:sym typeface="Symbol" pitchFamily="18" charset="2"/>
                </a:rPr>
                <a:t></a:t>
              </a:r>
              <a:r>
                <a:rPr lang="en-US" altLang="en-US" i="1" baseline="30000">
                  <a:solidFill>
                    <a:schemeClr val="accent1"/>
                  </a:solidFill>
                  <a:sym typeface="Symbol" pitchFamily="18" charset="2"/>
                </a:rPr>
                <a:t>n+n-2</a:t>
              </a:r>
              <a:r>
                <a:rPr lang="en-US" altLang="en-US" i="1">
                  <a:solidFill>
                    <a:schemeClr val="accent1"/>
                  </a:solidFill>
                  <a:sym typeface="Symbol" pitchFamily="18" charset="2"/>
                </a:rPr>
                <a:t>,  …,  </a:t>
              </a:r>
              <a:r>
                <a:rPr lang="en-US" altLang="en-US" i="1" baseline="30000">
                  <a:solidFill>
                    <a:schemeClr val="accent1"/>
                  </a:solidFill>
                  <a:sym typeface="Symbol" pitchFamily="18" charset="2"/>
                </a:rPr>
                <a:t>n+6</a:t>
              </a:r>
              <a:r>
                <a:rPr lang="en-US" altLang="en-US" i="1">
                  <a:solidFill>
                    <a:schemeClr val="accent1"/>
                  </a:solidFill>
                  <a:sym typeface="Symbol" pitchFamily="18" charset="2"/>
                </a:rPr>
                <a:t>,  </a:t>
              </a:r>
              <a:r>
                <a:rPr lang="en-US" altLang="en-US" i="1" baseline="30000">
                  <a:solidFill>
                    <a:schemeClr val="accent1"/>
                  </a:solidFill>
                  <a:sym typeface="Symbol" pitchFamily="18" charset="2"/>
                </a:rPr>
                <a:t>n+4</a:t>
              </a:r>
              <a:r>
                <a:rPr lang="en-US" altLang="en-US" i="1">
                  <a:solidFill>
                    <a:schemeClr val="accent1"/>
                  </a:solidFill>
                  <a:sym typeface="Symbol" pitchFamily="18" charset="2"/>
                </a:rPr>
                <a:t>,</a:t>
              </a:r>
              <a:r>
                <a:rPr lang="en-US" altLang="en-US">
                  <a:sym typeface="Symbol" pitchFamily="18" charset="2"/>
                </a:rPr>
                <a:t>  </a:t>
              </a:r>
              <a:r>
                <a:rPr lang="en-US" altLang="en-US" i="1">
                  <a:solidFill>
                    <a:schemeClr val="accent1"/>
                  </a:solidFill>
                  <a:sym typeface="Symbol" pitchFamily="18" charset="2"/>
                </a:rPr>
                <a:t></a:t>
              </a:r>
              <a:r>
                <a:rPr lang="en-US" altLang="en-US" i="1" baseline="30000">
                  <a:solidFill>
                    <a:schemeClr val="accent1"/>
                  </a:solidFill>
                  <a:sym typeface="Symbol" pitchFamily="18" charset="2"/>
                </a:rPr>
                <a:t>n+2</a:t>
              </a:r>
              <a:r>
                <a:rPr lang="en-US" altLang="en-US" i="1">
                  <a:solidFill>
                    <a:schemeClr val="accent1"/>
                  </a:solidFill>
                  <a:sym typeface="Symbol" pitchFamily="18" charset="2"/>
                </a:rPr>
                <a:t>,</a:t>
              </a:r>
              <a:r>
                <a:rPr lang="en-US" altLang="en-US">
                  <a:sym typeface="Symbol" pitchFamily="18" charset="2"/>
                </a:rPr>
                <a:t>  </a:t>
              </a:r>
              <a:r>
                <a:rPr lang="en-US" altLang="en-US" i="1">
                  <a:solidFill>
                    <a:schemeClr val="accent1"/>
                  </a:solidFill>
                  <a:sym typeface="Symbol" pitchFamily="18" charset="2"/>
                </a:rPr>
                <a:t></a:t>
              </a:r>
              <a:r>
                <a:rPr lang="en-US" altLang="en-US" i="1" baseline="30000">
                  <a:solidFill>
                    <a:schemeClr val="accent1"/>
                  </a:solidFill>
                  <a:sym typeface="Symbol" pitchFamily="18" charset="2"/>
                </a:rPr>
                <a:t>n+0</a:t>
              </a:r>
              <a:r>
                <a:rPr lang="en-US" altLang="en-US" i="1">
                  <a:solidFill>
                    <a:schemeClr val="accent1"/>
                  </a:solidFill>
                  <a:sym typeface="Symbol" pitchFamily="18" charset="2"/>
                </a:rPr>
                <a:t>,</a:t>
              </a:r>
              <a:r>
                <a:rPr lang="en-US" altLang="en-US">
                  <a:sym typeface="Symbol" pitchFamily="18" charset="2"/>
                </a:rPr>
                <a:t>  </a:t>
              </a:r>
              <a:r>
                <a:rPr lang="en-US" altLang="en-US" i="1">
                  <a:solidFill>
                    <a:schemeClr val="accent1"/>
                  </a:solidFill>
                  <a:sym typeface="Symbol" pitchFamily="18" charset="2"/>
                </a:rPr>
                <a:t></a:t>
              </a:r>
              <a:r>
                <a:rPr lang="en-US" altLang="en-US" i="1" baseline="30000">
                  <a:solidFill>
                    <a:schemeClr val="accent1"/>
                  </a:solidFill>
                  <a:sym typeface="Symbol" pitchFamily="18" charset="2"/>
                </a:rPr>
                <a:t>0</a:t>
              </a:r>
              <a:r>
                <a:rPr lang="en-US" altLang="en-US" i="1">
                  <a:solidFill>
                    <a:schemeClr val="accent1"/>
                  </a:solidFill>
                  <a:sym typeface="Symbol" pitchFamily="18" charset="2"/>
                </a:rPr>
                <a:t>,</a:t>
              </a:r>
              <a:r>
                <a:rPr lang="en-US" altLang="en-US" i="1" baseline="30000">
                  <a:solidFill>
                    <a:schemeClr val="accent1"/>
                  </a:solidFill>
                  <a:sym typeface="Symbol" pitchFamily="18" charset="2"/>
                </a:rPr>
                <a:t>2</a:t>
              </a:r>
              <a:r>
                <a:rPr lang="en-US" altLang="en-US" i="1">
                  <a:solidFill>
                    <a:schemeClr val="accent1"/>
                  </a:solidFill>
                  <a:sym typeface="Symbol" pitchFamily="18" charset="2"/>
                </a:rPr>
                <a:t>,</a:t>
              </a:r>
              <a:r>
                <a:rPr lang="en-US" altLang="en-US" i="1" baseline="30000">
                  <a:solidFill>
                    <a:schemeClr val="accent1"/>
                  </a:solidFill>
                  <a:sym typeface="Symbol" pitchFamily="18" charset="2"/>
                </a:rPr>
                <a:t>4</a:t>
              </a:r>
              <a:r>
                <a:rPr lang="en-US" altLang="en-US" i="1">
                  <a:solidFill>
                    <a:schemeClr val="accent1"/>
                  </a:solidFill>
                  <a:sym typeface="Symbol" pitchFamily="18" charset="2"/>
                </a:rPr>
                <a:t>,</a:t>
              </a:r>
              <a:r>
                <a:rPr lang="en-US" altLang="en-US" i="1" baseline="30000">
                  <a:solidFill>
                    <a:schemeClr val="accent1"/>
                  </a:solidFill>
                  <a:sym typeface="Symbol" pitchFamily="18" charset="2"/>
                </a:rPr>
                <a:t>6</a:t>
              </a:r>
              <a:r>
                <a:rPr lang="en-US" altLang="en-US" i="1">
                  <a:solidFill>
                    <a:schemeClr val="accent1"/>
                  </a:solidFill>
                  <a:sym typeface="Symbol" pitchFamily="18" charset="2"/>
                </a:rPr>
                <a:t>, …,</a:t>
              </a:r>
              <a:r>
                <a:rPr lang="en-US" altLang="en-US" i="1" baseline="30000">
                  <a:solidFill>
                    <a:schemeClr val="accent1"/>
                  </a:solidFill>
                  <a:sym typeface="Symbol" pitchFamily="18" charset="2"/>
                </a:rPr>
                <a:t>n-2</a:t>
              </a:r>
              <a:r>
                <a:rPr lang="en-US" altLang="en-US">
                  <a:sym typeface="Symbol" pitchFamily="18" charset="2"/>
                </a:rPr>
                <a:t> </a:t>
              </a:r>
            </a:p>
          </p:txBody>
        </p:sp>
      </p:grpSp>
      <p:grpSp>
        <p:nvGrpSpPr>
          <p:cNvPr id="3" name="Group 24"/>
          <p:cNvGrpSpPr>
            <a:grpSpLocks/>
          </p:cNvGrpSpPr>
          <p:nvPr/>
        </p:nvGrpSpPr>
        <p:grpSpPr bwMode="auto">
          <a:xfrm>
            <a:off x="457200" y="4267200"/>
            <a:ext cx="8604250" cy="990600"/>
            <a:chOff x="288" y="2688"/>
            <a:chExt cx="5420" cy="624"/>
          </a:xfrm>
        </p:grpSpPr>
        <p:sp>
          <p:nvSpPr>
            <p:cNvPr id="141330" name="AutoShape 10"/>
            <p:cNvSpPr>
              <a:spLocks noChangeArrowheads="1"/>
            </p:cNvSpPr>
            <p:nvPr/>
          </p:nvSpPr>
          <p:spPr bwMode="auto">
            <a:xfrm>
              <a:off x="2807" y="2752"/>
              <a:ext cx="144" cy="288"/>
            </a:xfrm>
            <a:prstGeom prst="curvedLeftArrow">
              <a:avLst>
                <a:gd name="adj1" fmla="val 40000"/>
                <a:gd name="adj2" fmla="val 80000"/>
                <a:gd name="adj3" fmla="val 33333"/>
              </a:avLst>
            </a:prstGeom>
            <a:noFill/>
            <a:ln w="25400">
              <a:solidFill>
                <a:schemeClr val="hlink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41331" name="Rectangle 11"/>
            <p:cNvSpPr>
              <a:spLocks noChangeArrowheads="1"/>
            </p:cNvSpPr>
            <p:nvPr/>
          </p:nvSpPr>
          <p:spPr bwMode="auto">
            <a:xfrm>
              <a:off x="3035" y="2688"/>
              <a:ext cx="1131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US" altLang="en-US">
                  <a:sym typeface="Symbol" pitchFamily="18" charset="2"/>
                </a:rPr>
                <a:t>use  </a:t>
              </a:r>
              <a:r>
                <a:rPr lang="en-US" altLang="en-US" i="1">
                  <a:solidFill>
                    <a:schemeClr val="accent1"/>
                  </a:solidFill>
                  <a:sym typeface="Symbol" pitchFamily="18" charset="2"/>
                </a:rPr>
                <a:t></a:t>
              </a:r>
              <a:r>
                <a:rPr lang="en-US" altLang="en-US" i="1" baseline="30000">
                  <a:solidFill>
                    <a:schemeClr val="accent1"/>
                  </a:solidFill>
                  <a:sym typeface="Symbol" pitchFamily="18" charset="2"/>
                </a:rPr>
                <a:t>n</a:t>
              </a:r>
              <a:r>
                <a:rPr lang="en-US" altLang="en-US" i="1">
                  <a:solidFill>
                    <a:schemeClr val="accent1"/>
                  </a:solidFill>
                  <a:sym typeface="Symbol" pitchFamily="18" charset="2"/>
                </a:rPr>
                <a:t> = 1</a:t>
              </a:r>
            </a:p>
          </p:txBody>
        </p:sp>
        <p:sp>
          <p:nvSpPr>
            <p:cNvPr id="141332" name="Rectangle 17"/>
            <p:cNvSpPr>
              <a:spLocks noChangeArrowheads="1"/>
            </p:cNvSpPr>
            <p:nvPr/>
          </p:nvSpPr>
          <p:spPr bwMode="auto">
            <a:xfrm>
              <a:off x="288" y="2985"/>
              <a:ext cx="5420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US" altLang="en-US" i="1">
                  <a:solidFill>
                    <a:schemeClr val="accent1"/>
                  </a:solidFill>
                  <a:sym typeface="Symbol" pitchFamily="18" charset="2"/>
                </a:rPr>
                <a:t></a:t>
              </a:r>
              <a:r>
                <a:rPr lang="en-US" altLang="en-US" i="1" baseline="30000">
                  <a:solidFill>
                    <a:schemeClr val="accent1"/>
                  </a:solidFill>
                  <a:sym typeface="Symbol" pitchFamily="18" charset="2"/>
                </a:rPr>
                <a:t>n-2</a:t>
              </a:r>
              <a:r>
                <a:rPr lang="en-US" altLang="en-US" i="1">
                  <a:solidFill>
                    <a:schemeClr val="accent1"/>
                  </a:solidFill>
                  <a:sym typeface="Symbol" pitchFamily="18" charset="2"/>
                </a:rPr>
                <a:t>,  …,      </a:t>
              </a:r>
              <a:r>
                <a:rPr lang="en-US" altLang="en-US" i="1" baseline="30000">
                  <a:solidFill>
                    <a:schemeClr val="accent1"/>
                  </a:solidFill>
                  <a:sym typeface="Symbol" pitchFamily="18" charset="2"/>
                </a:rPr>
                <a:t>6</a:t>
              </a:r>
              <a:r>
                <a:rPr lang="en-US" altLang="en-US" i="1">
                  <a:solidFill>
                    <a:schemeClr val="accent1"/>
                  </a:solidFill>
                  <a:sym typeface="Symbol" pitchFamily="18" charset="2"/>
                </a:rPr>
                <a:t>,     </a:t>
              </a:r>
              <a:r>
                <a:rPr lang="en-US" altLang="en-US" i="1" baseline="30000">
                  <a:solidFill>
                    <a:schemeClr val="accent1"/>
                  </a:solidFill>
                  <a:sym typeface="Symbol" pitchFamily="18" charset="2"/>
                </a:rPr>
                <a:t>4</a:t>
              </a:r>
              <a:r>
                <a:rPr lang="en-US" altLang="en-US" i="1">
                  <a:solidFill>
                    <a:schemeClr val="accent1"/>
                  </a:solidFill>
                  <a:sym typeface="Symbol" pitchFamily="18" charset="2"/>
                </a:rPr>
                <a:t>,</a:t>
              </a:r>
              <a:r>
                <a:rPr lang="en-US" altLang="en-US">
                  <a:sym typeface="Symbol" pitchFamily="18" charset="2"/>
                </a:rPr>
                <a:t>     </a:t>
              </a:r>
              <a:r>
                <a:rPr lang="en-US" altLang="en-US" i="1">
                  <a:solidFill>
                    <a:schemeClr val="accent1"/>
                  </a:solidFill>
                  <a:sym typeface="Symbol" pitchFamily="18" charset="2"/>
                </a:rPr>
                <a:t></a:t>
              </a:r>
              <a:r>
                <a:rPr lang="en-US" altLang="en-US" i="1" baseline="30000">
                  <a:solidFill>
                    <a:schemeClr val="accent1"/>
                  </a:solidFill>
                  <a:sym typeface="Symbol" pitchFamily="18" charset="2"/>
                </a:rPr>
                <a:t>2</a:t>
              </a:r>
              <a:r>
                <a:rPr lang="en-US" altLang="en-US" i="1">
                  <a:solidFill>
                    <a:schemeClr val="accent1"/>
                  </a:solidFill>
                  <a:sym typeface="Symbol" pitchFamily="18" charset="2"/>
                </a:rPr>
                <a:t>,</a:t>
              </a:r>
              <a:r>
                <a:rPr lang="en-US" altLang="en-US">
                  <a:sym typeface="Symbol" pitchFamily="18" charset="2"/>
                </a:rPr>
                <a:t>     </a:t>
              </a:r>
              <a:r>
                <a:rPr lang="en-US" altLang="en-US" i="1">
                  <a:solidFill>
                    <a:schemeClr val="accent1"/>
                  </a:solidFill>
                  <a:sym typeface="Symbol" pitchFamily="18" charset="2"/>
                </a:rPr>
                <a:t></a:t>
              </a:r>
              <a:r>
                <a:rPr lang="en-US" altLang="en-US" i="1" baseline="30000">
                  <a:solidFill>
                    <a:schemeClr val="accent1"/>
                  </a:solidFill>
                  <a:sym typeface="Symbol" pitchFamily="18" charset="2"/>
                </a:rPr>
                <a:t>0</a:t>
              </a:r>
              <a:r>
                <a:rPr lang="en-US" altLang="en-US" i="1">
                  <a:solidFill>
                    <a:schemeClr val="accent1"/>
                  </a:solidFill>
                  <a:sym typeface="Symbol" pitchFamily="18" charset="2"/>
                </a:rPr>
                <a:t>,</a:t>
              </a:r>
              <a:r>
                <a:rPr lang="en-US" altLang="en-US">
                  <a:sym typeface="Symbol" pitchFamily="18" charset="2"/>
                </a:rPr>
                <a:t>     </a:t>
              </a:r>
              <a:r>
                <a:rPr lang="en-US" altLang="en-US" i="1">
                  <a:solidFill>
                    <a:schemeClr val="accent1"/>
                  </a:solidFill>
                  <a:sym typeface="Symbol" pitchFamily="18" charset="2"/>
                </a:rPr>
                <a:t></a:t>
              </a:r>
              <a:r>
                <a:rPr lang="en-US" altLang="en-US" i="1" baseline="30000">
                  <a:solidFill>
                    <a:schemeClr val="accent1"/>
                  </a:solidFill>
                  <a:sym typeface="Symbol" pitchFamily="18" charset="2"/>
                </a:rPr>
                <a:t>0</a:t>
              </a:r>
              <a:r>
                <a:rPr lang="en-US" altLang="en-US" i="1">
                  <a:solidFill>
                    <a:schemeClr val="accent1"/>
                  </a:solidFill>
                  <a:sym typeface="Symbol" pitchFamily="18" charset="2"/>
                </a:rPr>
                <a:t>,</a:t>
              </a:r>
              <a:r>
                <a:rPr lang="en-US" altLang="en-US" i="1" baseline="30000">
                  <a:solidFill>
                    <a:schemeClr val="accent1"/>
                  </a:solidFill>
                  <a:sym typeface="Symbol" pitchFamily="18" charset="2"/>
                </a:rPr>
                <a:t>2</a:t>
              </a:r>
              <a:r>
                <a:rPr lang="en-US" altLang="en-US" i="1">
                  <a:solidFill>
                    <a:schemeClr val="accent1"/>
                  </a:solidFill>
                  <a:sym typeface="Symbol" pitchFamily="18" charset="2"/>
                </a:rPr>
                <a:t>,</a:t>
              </a:r>
              <a:r>
                <a:rPr lang="en-US" altLang="en-US" i="1" baseline="30000">
                  <a:solidFill>
                    <a:schemeClr val="accent1"/>
                  </a:solidFill>
                  <a:sym typeface="Symbol" pitchFamily="18" charset="2"/>
                </a:rPr>
                <a:t>4</a:t>
              </a:r>
              <a:r>
                <a:rPr lang="en-US" altLang="en-US" i="1">
                  <a:solidFill>
                    <a:schemeClr val="accent1"/>
                  </a:solidFill>
                  <a:sym typeface="Symbol" pitchFamily="18" charset="2"/>
                </a:rPr>
                <a:t>, </a:t>
              </a:r>
              <a:r>
                <a:rPr lang="en-US" altLang="en-US" i="1" baseline="30000">
                  <a:solidFill>
                    <a:schemeClr val="accent1"/>
                  </a:solidFill>
                  <a:sym typeface="Symbol" pitchFamily="18" charset="2"/>
                </a:rPr>
                <a:t>6</a:t>
              </a:r>
              <a:r>
                <a:rPr lang="en-US" altLang="en-US" i="1">
                  <a:solidFill>
                    <a:schemeClr val="accent1"/>
                  </a:solidFill>
                  <a:sym typeface="Symbol" pitchFamily="18" charset="2"/>
                </a:rPr>
                <a:t>, …,</a:t>
              </a:r>
              <a:r>
                <a:rPr lang="en-US" altLang="en-US" i="1" baseline="30000">
                  <a:solidFill>
                    <a:schemeClr val="accent1"/>
                  </a:solidFill>
                  <a:sym typeface="Symbol" pitchFamily="18" charset="2"/>
                </a:rPr>
                <a:t>n-2</a:t>
              </a:r>
              <a:r>
                <a:rPr lang="en-US" altLang="en-US">
                  <a:sym typeface="Symbol" pitchFamily="18" charset="2"/>
                </a:rPr>
                <a:t> </a:t>
              </a:r>
            </a:p>
          </p:txBody>
        </p:sp>
      </p:grpSp>
      <p:grpSp>
        <p:nvGrpSpPr>
          <p:cNvPr id="4" name="Group 25"/>
          <p:cNvGrpSpPr>
            <a:grpSpLocks/>
          </p:cNvGrpSpPr>
          <p:nvPr/>
        </p:nvGrpSpPr>
        <p:grpSpPr bwMode="auto">
          <a:xfrm>
            <a:off x="4532313" y="5181600"/>
            <a:ext cx="3621087" cy="1052513"/>
            <a:chOff x="2855" y="3264"/>
            <a:chExt cx="2281" cy="663"/>
          </a:xfrm>
        </p:grpSpPr>
        <p:sp>
          <p:nvSpPr>
            <p:cNvPr id="141327" name="AutoShape 14"/>
            <p:cNvSpPr>
              <a:spLocks noChangeArrowheads="1"/>
            </p:cNvSpPr>
            <p:nvPr/>
          </p:nvSpPr>
          <p:spPr bwMode="auto">
            <a:xfrm>
              <a:off x="2855" y="3324"/>
              <a:ext cx="144" cy="288"/>
            </a:xfrm>
            <a:prstGeom prst="curvedLeftArrow">
              <a:avLst>
                <a:gd name="adj1" fmla="val 40000"/>
                <a:gd name="adj2" fmla="val 80000"/>
                <a:gd name="adj3" fmla="val 33333"/>
              </a:avLst>
            </a:prstGeom>
            <a:noFill/>
            <a:ln w="25400">
              <a:solidFill>
                <a:schemeClr val="hlink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41328" name="Rectangle 15"/>
            <p:cNvSpPr>
              <a:spLocks noChangeArrowheads="1"/>
            </p:cNvSpPr>
            <p:nvPr/>
          </p:nvSpPr>
          <p:spPr bwMode="auto">
            <a:xfrm>
              <a:off x="3083" y="3264"/>
              <a:ext cx="1537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US" altLang="en-US"/>
                <a:t>collapse  the set</a:t>
              </a:r>
            </a:p>
          </p:txBody>
        </p:sp>
        <p:sp>
          <p:nvSpPr>
            <p:cNvPr id="141329" name="Rectangle 18"/>
            <p:cNvSpPr>
              <a:spLocks noChangeArrowheads="1"/>
            </p:cNvSpPr>
            <p:nvPr/>
          </p:nvSpPr>
          <p:spPr bwMode="auto">
            <a:xfrm>
              <a:off x="3096" y="3600"/>
              <a:ext cx="2040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US" altLang="en-US" i="1">
                  <a:solidFill>
                    <a:schemeClr val="accent1"/>
                  </a:solidFill>
                  <a:sym typeface="Symbol" pitchFamily="18" charset="2"/>
                </a:rPr>
                <a:t></a:t>
              </a:r>
              <a:r>
                <a:rPr lang="en-US" altLang="en-US" i="1" baseline="30000">
                  <a:solidFill>
                    <a:schemeClr val="accent1"/>
                  </a:solidFill>
                  <a:sym typeface="Symbol" pitchFamily="18" charset="2"/>
                </a:rPr>
                <a:t>0</a:t>
              </a:r>
              <a:r>
                <a:rPr lang="en-US" altLang="en-US" i="1">
                  <a:solidFill>
                    <a:schemeClr val="accent1"/>
                  </a:solidFill>
                  <a:sym typeface="Symbol" pitchFamily="18" charset="2"/>
                </a:rPr>
                <a:t>,</a:t>
              </a:r>
              <a:r>
                <a:rPr lang="en-US" altLang="en-US" i="1" baseline="30000">
                  <a:solidFill>
                    <a:schemeClr val="accent1"/>
                  </a:solidFill>
                  <a:sym typeface="Symbol" pitchFamily="18" charset="2"/>
                </a:rPr>
                <a:t>2</a:t>
              </a:r>
              <a:r>
                <a:rPr lang="en-US" altLang="en-US" i="1">
                  <a:solidFill>
                    <a:schemeClr val="accent1"/>
                  </a:solidFill>
                  <a:sym typeface="Symbol" pitchFamily="18" charset="2"/>
                </a:rPr>
                <a:t>,</a:t>
              </a:r>
              <a:r>
                <a:rPr lang="en-US" altLang="en-US" i="1" baseline="30000">
                  <a:solidFill>
                    <a:schemeClr val="accent1"/>
                  </a:solidFill>
                  <a:sym typeface="Symbol" pitchFamily="18" charset="2"/>
                </a:rPr>
                <a:t>4</a:t>
              </a:r>
              <a:r>
                <a:rPr lang="en-US" altLang="en-US" i="1">
                  <a:solidFill>
                    <a:schemeClr val="accent1"/>
                  </a:solidFill>
                  <a:sym typeface="Symbol" pitchFamily="18" charset="2"/>
                </a:rPr>
                <a:t>, </a:t>
              </a:r>
              <a:r>
                <a:rPr lang="en-US" altLang="en-US" i="1" baseline="30000">
                  <a:solidFill>
                    <a:schemeClr val="accent1"/>
                  </a:solidFill>
                  <a:sym typeface="Symbol" pitchFamily="18" charset="2"/>
                </a:rPr>
                <a:t>6</a:t>
              </a:r>
              <a:r>
                <a:rPr lang="en-US" altLang="en-US" i="1">
                  <a:solidFill>
                    <a:schemeClr val="accent1"/>
                  </a:solidFill>
                  <a:sym typeface="Symbol" pitchFamily="18" charset="2"/>
                </a:rPr>
                <a:t>, …,</a:t>
              </a:r>
              <a:r>
                <a:rPr lang="en-US" altLang="en-US" i="1" baseline="30000">
                  <a:solidFill>
                    <a:schemeClr val="accent1"/>
                  </a:solidFill>
                  <a:sym typeface="Symbol" pitchFamily="18" charset="2"/>
                </a:rPr>
                <a:t>n-2</a:t>
              </a:r>
              <a:r>
                <a:rPr lang="en-US" altLang="en-US">
                  <a:sym typeface="Symbol" pitchFamily="18" charset="2"/>
                </a:rPr>
                <a:t> </a:t>
              </a:r>
            </a:p>
          </p:txBody>
        </p:sp>
      </p:grpSp>
      <p:sp>
        <p:nvSpPr>
          <p:cNvPr id="298003" name="Rectangle 19"/>
          <p:cNvSpPr>
            <a:spLocks noChangeArrowheads="1"/>
          </p:cNvSpPr>
          <p:nvPr/>
        </p:nvSpPr>
        <p:spPr bwMode="auto">
          <a:xfrm>
            <a:off x="2057400" y="6262688"/>
            <a:ext cx="5627688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/>
            <a:r>
              <a:rPr lang="en-US" altLang="en-US"/>
              <a:t>We need these to be </a:t>
            </a:r>
            <a:r>
              <a:rPr lang="en-US" altLang="en-US" i="1" baseline="30000">
                <a:solidFill>
                  <a:schemeClr val="accent1"/>
                </a:solidFill>
              </a:rPr>
              <a:t>n</a:t>
            </a:r>
            <a:r>
              <a:rPr lang="en-US" altLang="en-US" i="1">
                <a:solidFill>
                  <a:schemeClr val="accent1"/>
                </a:solidFill>
              </a:rPr>
              <a:t>/</a:t>
            </a:r>
            <a:r>
              <a:rPr lang="en-US" altLang="en-US" i="1" baseline="-25000">
                <a:solidFill>
                  <a:schemeClr val="accent1"/>
                </a:solidFill>
              </a:rPr>
              <a:t>2</a:t>
            </a:r>
            <a:r>
              <a:rPr lang="en-US" altLang="en-US"/>
              <a:t> </a:t>
            </a:r>
            <a:r>
              <a:rPr lang="en-US" altLang="en-US">
                <a:solidFill>
                  <a:schemeClr val="tx2"/>
                </a:solidFill>
              </a:rPr>
              <a:t>special</a:t>
            </a:r>
            <a:r>
              <a:rPr lang="en-US" altLang="en-US"/>
              <a:t> values.</a:t>
            </a:r>
          </a:p>
        </p:txBody>
      </p:sp>
      <p:grpSp>
        <p:nvGrpSpPr>
          <p:cNvPr id="5" name="Group 30"/>
          <p:cNvGrpSpPr>
            <a:grpSpLocks/>
          </p:cNvGrpSpPr>
          <p:nvPr/>
        </p:nvGrpSpPr>
        <p:grpSpPr bwMode="auto">
          <a:xfrm>
            <a:off x="5080000" y="2754313"/>
            <a:ext cx="1701800" cy="446087"/>
            <a:chOff x="3200" y="1735"/>
            <a:chExt cx="1072" cy="281"/>
          </a:xfrm>
        </p:grpSpPr>
        <p:sp>
          <p:nvSpPr>
            <p:cNvPr id="141323" name="AutoShape 26"/>
            <p:cNvSpPr>
              <a:spLocks noChangeArrowheads="1"/>
            </p:cNvSpPr>
            <p:nvPr/>
          </p:nvSpPr>
          <p:spPr bwMode="auto">
            <a:xfrm>
              <a:off x="3840" y="1920"/>
              <a:ext cx="432" cy="96"/>
            </a:xfrm>
            <a:prstGeom prst="rightArrow">
              <a:avLst>
                <a:gd name="adj1" fmla="val 50000"/>
                <a:gd name="adj2" fmla="val 112500"/>
              </a:avLst>
            </a:prstGeom>
            <a:noFill/>
            <a:ln w="25400" algn="ctr">
              <a:solidFill>
                <a:schemeClr val="hlink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41324" name="Rectangle 27"/>
            <p:cNvSpPr>
              <a:spLocks noChangeArrowheads="1"/>
            </p:cNvSpPr>
            <p:nvPr/>
          </p:nvSpPr>
          <p:spPr bwMode="auto">
            <a:xfrm>
              <a:off x="3760" y="1737"/>
              <a:ext cx="512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1800">
                  <a:solidFill>
                    <a:schemeClr val="hlink"/>
                  </a:solidFill>
                </a:rPr>
                <a:t>1</a:t>
              </a:r>
              <a:r>
                <a:rPr lang="en-US" altLang="en-US" sz="1800" baseline="30000">
                  <a:solidFill>
                    <a:schemeClr val="hlink"/>
                  </a:solidFill>
                </a:rPr>
                <a:t>st</a:t>
              </a:r>
              <a:r>
                <a:rPr lang="en-US" altLang="en-US" sz="1800">
                  <a:solidFill>
                    <a:schemeClr val="hlink"/>
                  </a:solidFill>
                </a:rPr>
                <a:t> half</a:t>
              </a:r>
            </a:p>
          </p:txBody>
        </p:sp>
        <p:sp>
          <p:nvSpPr>
            <p:cNvPr id="141325" name="AutoShape 28"/>
            <p:cNvSpPr>
              <a:spLocks noChangeArrowheads="1"/>
            </p:cNvSpPr>
            <p:nvPr/>
          </p:nvSpPr>
          <p:spPr bwMode="auto">
            <a:xfrm flipH="1">
              <a:off x="3216" y="1918"/>
              <a:ext cx="432" cy="96"/>
            </a:xfrm>
            <a:prstGeom prst="rightArrow">
              <a:avLst>
                <a:gd name="adj1" fmla="val 50000"/>
                <a:gd name="adj2" fmla="val 112500"/>
              </a:avLst>
            </a:prstGeom>
            <a:noFill/>
            <a:ln w="25400" algn="ctr">
              <a:solidFill>
                <a:schemeClr val="hlink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41326" name="Rectangle 29"/>
            <p:cNvSpPr>
              <a:spLocks noChangeArrowheads="1"/>
            </p:cNvSpPr>
            <p:nvPr/>
          </p:nvSpPr>
          <p:spPr bwMode="auto">
            <a:xfrm>
              <a:off x="3200" y="1735"/>
              <a:ext cx="544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1800">
                  <a:solidFill>
                    <a:schemeClr val="hlink"/>
                  </a:solidFill>
                </a:rPr>
                <a:t>2</a:t>
              </a:r>
              <a:r>
                <a:rPr lang="en-US" altLang="en-US" sz="1800" baseline="30000">
                  <a:solidFill>
                    <a:schemeClr val="hlink"/>
                  </a:solidFill>
                </a:rPr>
                <a:t>nd</a:t>
              </a:r>
              <a:r>
                <a:rPr lang="en-US" altLang="en-US" sz="1800">
                  <a:solidFill>
                    <a:schemeClr val="hlink"/>
                  </a:solidFill>
                </a:rPr>
                <a:t> half</a:t>
              </a:r>
            </a:p>
          </p:txBody>
        </p:sp>
      </p:grpSp>
      <p:sp>
        <p:nvSpPr>
          <p:cNvPr id="141322" name="Text Box 215"/>
          <p:cNvSpPr txBox="1">
            <a:spLocks noChangeArrowheads="1"/>
          </p:cNvSpPr>
          <p:nvPr/>
        </p:nvSpPr>
        <p:spPr bwMode="auto">
          <a:xfrm>
            <a:off x="7902575" y="17463"/>
            <a:ext cx="1123950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000">
                <a:solidFill>
                  <a:schemeClr val="tx2"/>
                </a:solidFill>
                <a:sym typeface="Symbol" pitchFamily="18" charset="2"/>
              </a:rPr>
              <a:t>Roots of </a:t>
            </a:r>
            <a:br>
              <a:rPr lang="en-US" altLang="en-US" sz="2000">
                <a:solidFill>
                  <a:schemeClr val="tx2"/>
                </a:solidFill>
                <a:sym typeface="Symbol" pitchFamily="18" charset="2"/>
              </a:rPr>
            </a:br>
            <a:r>
              <a:rPr lang="en-US" altLang="en-US" sz="2000">
                <a:solidFill>
                  <a:schemeClr val="tx2"/>
                </a:solidFill>
                <a:sym typeface="Symbol" pitchFamily="18" charset="2"/>
              </a:rPr>
              <a:t>Unity</a:t>
            </a:r>
            <a:endParaRPr lang="en-US" altLang="en-US" sz="2000">
              <a:sym typeface="Symbol" pitchFamily="18" charset="2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798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9798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9798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798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9798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29798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79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9798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979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 nodeType="clickPar">
                      <p:stCondLst>
                        <p:cond delay="indefinite"/>
                      </p:stCondLst>
                      <p:childTnLst>
                        <p:par>
                          <p:cTn id="2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 nodeType="clickPar">
                      <p:stCondLst>
                        <p:cond delay="indefinite"/>
                      </p:stCondLst>
                      <p:childTnLst>
                        <p:par>
                          <p:cTn id="3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 nodeType="clickPar">
                      <p:stCondLst>
                        <p:cond delay="indefinite"/>
                      </p:stCondLst>
                      <p:childTnLst>
                        <p:par>
                          <p:cTn id="3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 nodeType="clickPar">
                      <p:stCondLst>
                        <p:cond delay="indefinite"/>
                      </p:stCondLst>
                      <p:childTnLst>
                        <p:par>
                          <p:cTn id="4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80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29800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2980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97988" grpId="0"/>
      <p:bldP spid="298003" grpId="0"/>
    </p:bldLst>
  </p:timing>
</p:sld>
</file>

<file path=ppt/slides/slide1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2338" name="Oval 4"/>
          <p:cNvSpPr>
            <a:spLocks noChangeArrowheads="1"/>
          </p:cNvSpPr>
          <p:nvPr/>
        </p:nvSpPr>
        <p:spPr bwMode="auto">
          <a:xfrm>
            <a:off x="3055938" y="2452688"/>
            <a:ext cx="3429000" cy="3276600"/>
          </a:xfrm>
          <a:prstGeom prst="ellipse">
            <a:avLst/>
          </a:prstGeom>
          <a:noFill/>
          <a:ln w="25400" algn="ctr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CA" altLang="en-US"/>
          </a:p>
        </p:txBody>
      </p:sp>
      <p:sp>
        <p:nvSpPr>
          <p:cNvPr id="142339" name="Line 7"/>
          <p:cNvSpPr>
            <a:spLocks noChangeShapeType="1"/>
          </p:cNvSpPr>
          <p:nvPr/>
        </p:nvSpPr>
        <p:spPr bwMode="auto">
          <a:xfrm>
            <a:off x="2881313" y="4095750"/>
            <a:ext cx="3810000" cy="0"/>
          </a:xfrm>
          <a:prstGeom prst="line">
            <a:avLst/>
          </a:prstGeom>
          <a:noFill/>
          <a:ln w="25400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142340" name="Line 8"/>
          <p:cNvSpPr>
            <a:spLocks noChangeShapeType="1"/>
          </p:cNvSpPr>
          <p:nvPr/>
        </p:nvSpPr>
        <p:spPr bwMode="auto">
          <a:xfrm rot="-5400000">
            <a:off x="2860675" y="4095750"/>
            <a:ext cx="3810000" cy="0"/>
          </a:xfrm>
          <a:prstGeom prst="line">
            <a:avLst/>
          </a:prstGeom>
          <a:noFill/>
          <a:ln w="25400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142341" name="Text Box 21"/>
          <p:cNvSpPr txBox="1">
            <a:spLocks noChangeArrowheads="1"/>
          </p:cNvSpPr>
          <p:nvPr/>
        </p:nvSpPr>
        <p:spPr bwMode="auto">
          <a:xfrm>
            <a:off x="6456363" y="3000375"/>
            <a:ext cx="790575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>
                <a:solidFill>
                  <a:schemeClr val="accent1"/>
                </a:solidFill>
                <a:sym typeface="Symbol" pitchFamily="18" charset="2"/>
              </a:rPr>
              <a:t></a:t>
            </a:r>
            <a:r>
              <a:rPr lang="en-US" altLang="en-US" baseline="-25000">
                <a:solidFill>
                  <a:schemeClr val="accent1"/>
                </a:solidFill>
                <a:sym typeface="Symbol" pitchFamily="18" charset="2"/>
              </a:rPr>
              <a:t>16</a:t>
            </a:r>
            <a:r>
              <a:rPr lang="en-US" altLang="en-US" baseline="30000">
                <a:solidFill>
                  <a:schemeClr val="accent1"/>
                </a:solidFill>
              </a:rPr>
              <a:t>1</a:t>
            </a:r>
          </a:p>
        </p:txBody>
      </p:sp>
      <p:sp>
        <p:nvSpPr>
          <p:cNvPr id="142342" name="Oval 28"/>
          <p:cNvSpPr>
            <a:spLocks noChangeArrowheads="1"/>
          </p:cNvSpPr>
          <p:nvPr/>
        </p:nvSpPr>
        <p:spPr bwMode="auto">
          <a:xfrm>
            <a:off x="2979738" y="4021138"/>
            <a:ext cx="152400" cy="152400"/>
          </a:xfrm>
          <a:prstGeom prst="ellipse">
            <a:avLst/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CA" altLang="en-US"/>
          </a:p>
        </p:txBody>
      </p:sp>
      <p:sp>
        <p:nvSpPr>
          <p:cNvPr id="142343" name="Oval 30"/>
          <p:cNvSpPr>
            <a:spLocks noChangeArrowheads="1"/>
          </p:cNvSpPr>
          <p:nvPr/>
        </p:nvSpPr>
        <p:spPr bwMode="auto">
          <a:xfrm>
            <a:off x="6451600" y="4021138"/>
            <a:ext cx="152400" cy="152400"/>
          </a:xfrm>
          <a:prstGeom prst="ellipse">
            <a:avLst/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CA" altLang="en-US"/>
          </a:p>
        </p:txBody>
      </p:sp>
      <p:sp>
        <p:nvSpPr>
          <p:cNvPr id="142344" name="Oval 31"/>
          <p:cNvSpPr>
            <a:spLocks noChangeArrowheads="1"/>
          </p:cNvSpPr>
          <p:nvPr/>
        </p:nvSpPr>
        <p:spPr bwMode="auto">
          <a:xfrm>
            <a:off x="5929313" y="2855913"/>
            <a:ext cx="152400" cy="152400"/>
          </a:xfrm>
          <a:prstGeom prst="ellipse">
            <a:avLst/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CA" altLang="en-US"/>
          </a:p>
        </p:txBody>
      </p:sp>
      <p:sp>
        <p:nvSpPr>
          <p:cNvPr id="142345" name="Oval 32"/>
          <p:cNvSpPr>
            <a:spLocks noChangeArrowheads="1"/>
          </p:cNvSpPr>
          <p:nvPr/>
        </p:nvSpPr>
        <p:spPr bwMode="auto">
          <a:xfrm>
            <a:off x="5334000" y="2474913"/>
            <a:ext cx="152400" cy="152400"/>
          </a:xfrm>
          <a:prstGeom prst="ellipse">
            <a:avLst/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CA" altLang="en-US"/>
          </a:p>
        </p:txBody>
      </p:sp>
      <p:sp>
        <p:nvSpPr>
          <p:cNvPr id="142346" name="Oval 33"/>
          <p:cNvSpPr>
            <a:spLocks noChangeArrowheads="1"/>
          </p:cNvSpPr>
          <p:nvPr/>
        </p:nvSpPr>
        <p:spPr bwMode="auto">
          <a:xfrm>
            <a:off x="6288088" y="3355975"/>
            <a:ext cx="152400" cy="152400"/>
          </a:xfrm>
          <a:prstGeom prst="ellipse">
            <a:avLst/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CA" altLang="en-US"/>
          </a:p>
        </p:txBody>
      </p:sp>
      <p:sp>
        <p:nvSpPr>
          <p:cNvPr id="142347" name="Oval 36"/>
          <p:cNvSpPr>
            <a:spLocks noChangeArrowheads="1"/>
          </p:cNvSpPr>
          <p:nvPr/>
        </p:nvSpPr>
        <p:spPr bwMode="auto">
          <a:xfrm rot="-5400000">
            <a:off x="4700588" y="2376488"/>
            <a:ext cx="152400" cy="152400"/>
          </a:xfrm>
          <a:prstGeom prst="ellipse">
            <a:avLst/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CA" altLang="en-US"/>
          </a:p>
        </p:txBody>
      </p:sp>
      <p:sp>
        <p:nvSpPr>
          <p:cNvPr id="142348" name="Oval 37"/>
          <p:cNvSpPr>
            <a:spLocks noChangeArrowheads="1"/>
          </p:cNvSpPr>
          <p:nvPr/>
        </p:nvSpPr>
        <p:spPr bwMode="auto">
          <a:xfrm rot="-5400000">
            <a:off x="3524250" y="2822575"/>
            <a:ext cx="152400" cy="152400"/>
          </a:xfrm>
          <a:prstGeom prst="ellipse">
            <a:avLst/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CA" altLang="en-US"/>
          </a:p>
        </p:txBody>
      </p:sp>
      <p:sp>
        <p:nvSpPr>
          <p:cNvPr id="142349" name="Oval 38"/>
          <p:cNvSpPr>
            <a:spLocks noChangeArrowheads="1"/>
          </p:cNvSpPr>
          <p:nvPr/>
        </p:nvSpPr>
        <p:spPr bwMode="auto">
          <a:xfrm rot="-5400000">
            <a:off x="3132138" y="3344863"/>
            <a:ext cx="152400" cy="152400"/>
          </a:xfrm>
          <a:prstGeom prst="ellipse">
            <a:avLst/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CA" altLang="en-US"/>
          </a:p>
        </p:txBody>
      </p:sp>
      <p:sp>
        <p:nvSpPr>
          <p:cNvPr id="142350" name="Oval 39"/>
          <p:cNvSpPr>
            <a:spLocks noChangeArrowheads="1"/>
          </p:cNvSpPr>
          <p:nvPr/>
        </p:nvSpPr>
        <p:spPr bwMode="auto">
          <a:xfrm rot="-5400000">
            <a:off x="4046538" y="2497138"/>
            <a:ext cx="152400" cy="152400"/>
          </a:xfrm>
          <a:prstGeom prst="ellipse">
            <a:avLst/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CA" altLang="en-US"/>
          </a:p>
        </p:txBody>
      </p:sp>
      <p:grpSp>
        <p:nvGrpSpPr>
          <p:cNvPr id="142351" name="Group 48"/>
          <p:cNvGrpSpPr>
            <a:grpSpLocks/>
          </p:cNvGrpSpPr>
          <p:nvPr/>
        </p:nvGrpSpPr>
        <p:grpSpPr bwMode="auto">
          <a:xfrm flipV="1">
            <a:off x="3121025" y="4673600"/>
            <a:ext cx="3308350" cy="1131888"/>
            <a:chOff x="2016" y="1056"/>
            <a:chExt cx="2084" cy="713"/>
          </a:xfrm>
        </p:grpSpPr>
        <p:sp>
          <p:nvSpPr>
            <p:cNvPr id="142387" name="Oval 49"/>
            <p:cNvSpPr>
              <a:spLocks noChangeArrowheads="1"/>
            </p:cNvSpPr>
            <p:nvPr/>
          </p:nvSpPr>
          <p:spPr bwMode="auto">
            <a:xfrm>
              <a:off x="3778" y="1358"/>
              <a:ext cx="96" cy="96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42388" name="Oval 50"/>
            <p:cNvSpPr>
              <a:spLocks noChangeArrowheads="1"/>
            </p:cNvSpPr>
            <p:nvPr/>
          </p:nvSpPr>
          <p:spPr bwMode="auto">
            <a:xfrm>
              <a:off x="3367" y="1111"/>
              <a:ext cx="96" cy="96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42389" name="Oval 51"/>
            <p:cNvSpPr>
              <a:spLocks noChangeArrowheads="1"/>
            </p:cNvSpPr>
            <p:nvPr/>
          </p:nvSpPr>
          <p:spPr bwMode="auto">
            <a:xfrm>
              <a:off x="4004" y="1673"/>
              <a:ext cx="96" cy="96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42390" name="Oval 52"/>
            <p:cNvSpPr>
              <a:spLocks noChangeArrowheads="1"/>
            </p:cNvSpPr>
            <p:nvPr/>
          </p:nvSpPr>
          <p:spPr bwMode="auto">
            <a:xfrm rot="-5400000">
              <a:off x="3004" y="1056"/>
              <a:ext cx="96" cy="96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42391" name="Oval 53"/>
            <p:cNvSpPr>
              <a:spLocks noChangeArrowheads="1"/>
            </p:cNvSpPr>
            <p:nvPr/>
          </p:nvSpPr>
          <p:spPr bwMode="auto">
            <a:xfrm rot="-5400000">
              <a:off x="2263" y="1337"/>
              <a:ext cx="96" cy="96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42392" name="Oval 54"/>
            <p:cNvSpPr>
              <a:spLocks noChangeArrowheads="1"/>
            </p:cNvSpPr>
            <p:nvPr/>
          </p:nvSpPr>
          <p:spPr bwMode="auto">
            <a:xfrm rot="-5400000">
              <a:off x="2016" y="1666"/>
              <a:ext cx="96" cy="96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42393" name="Oval 55"/>
            <p:cNvSpPr>
              <a:spLocks noChangeArrowheads="1"/>
            </p:cNvSpPr>
            <p:nvPr/>
          </p:nvSpPr>
          <p:spPr bwMode="auto">
            <a:xfrm rot="-5400000">
              <a:off x="2592" y="1132"/>
              <a:ext cx="96" cy="96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</p:grpSp>
      <p:sp>
        <p:nvSpPr>
          <p:cNvPr id="142352" name="Text Box 21"/>
          <p:cNvSpPr txBox="1">
            <a:spLocks noChangeArrowheads="1"/>
          </p:cNvSpPr>
          <p:nvPr/>
        </p:nvSpPr>
        <p:spPr bwMode="auto">
          <a:xfrm>
            <a:off x="6673850" y="3824288"/>
            <a:ext cx="790575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>
                <a:solidFill>
                  <a:schemeClr val="accent1"/>
                </a:solidFill>
                <a:sym typeface="Symbol" pitchFamily="18" charset="2"/>
              </a:rPr>
              <a:t></a:t>
            </a:r>
            <a:r>
              <a:rPr lang="en-US" altLang="en-US" baseline="-25000">
                <a:solidFill>
                  <a:schemeClr val="accent1"/>
                </a:solidFill>
                <a:sym typeface="Symbol" pitchFamily="18" charset="2"/>
              </a:rPr>
              <a:t>16</a:t>
            </a:r>
            <a:r>
              <a:rPr lang="en-US" altLang="en-US" baseline="30000">
                <a:solidFill>
                  <a:schemeClr val="accent1"/>
                </a:solidFill>
              </a:rPr>
              <a:t>0</a:t>
            </a:r>
          </a:p>
        </p:txBody>
      </p:sp>
      <p:sp>
        <p:nvSpPr>
          <p:cNvPr id="142353" name="Text Box 21"/>
          <p:cNvSpPr txBox="1">
            <a:spLocks noChangeArrowheads="1"/>
          </p:cNvSpPr>
          <p:nvPr/>
        </p:nvSpPr>
        <p:spPr bwMode="auto">
          <a:xfrm>
            <a:off x="5999163" y="2390775"/>
            <a:ext cx="790575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>
                <a:solidFill>
                  <a:schemeClr val="accent1"/>
                </a:solidFill>
                <a:sym typeface="Symbol" pitchFamily="18" charset="2"/>
              </a:rPr>
              <a:t></a:t>
            </a:r>
            <a:r>
              <a:rPr lang="en-US" altLang="en-US" baseline="-25000">
                <a:solidFill>
                  <a:schemeClr val="accent1"/>
                </a:solidFill>
                <a:sym typeface="Symbol" pitchFamily="18" charset="2"/>
              </a:rPr>
              <a:t>16</a:t>
            </a:r>
            <a:r>
              <a:rPr lang="en-US" altLang="en-US" baseline="30000">
                <a:solidFill>
                  <a:schemeClr val="accent1"/>
                </a:solidFill>
              </a:rPr>
              <a:t>2</a:t>
            </a:r>
          </a:p>
        </p:txBody>
      </p:sp>
      <p:sp>
        <p:nvSpPr>
          <p:cNvPr id="142354" name="Text Box 21"/>
          <p:cNvSpPr txBox="1">
            <a:spLocks noChangeArrowheads="1"/>
          </p:cNvSpPr>
          <p:nvPr/>
        </p:nvSpPr>
        <p:spPr bwMode="auto">
          <a:xfrm>
            <a:off x="5270500" y="1909763"/>
            <a:ext cx="790575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>
                <a:solidFill>
                  <a:schemeClr val="accent1"/>
                </a:solidFill>
                <a:sym typeface="Symbol" pitchFamily="18" charset="2"/>
              </a:rPr>
              <a:t></a:t>
            </a:r>
            <a:r>
              <a:rPr lang="en-US" altLang="en-US" baseline="-25000">
                <a:solidFill>
                  <a:schemeClr val="accent1"/>
                </a:solidFill>
                <a:sym typeface="Symbol" pitchFamily="18" charset="2"/>
              </a:rPr>
              <a:t>16</a:t>
            </a:r>
            <a:r>
              <a:rPr lang="en-US" altLang="en-US" baseline="30000">
                <a:solidFill>
                  <a:schemeClr val="accent1"/>
                </a:solidFill>
              </a:rPr>
              <a:t>3</a:t>
            </a:r>
          </a:p>
        </p:txBody>
      </p:sp>
      <p:sp>
        <p:nvSpPr>
          <p:cNvPr id="142355" name="Text Box 21"/>
          <p:cNvSpPr txBox="1">
            <a:spLocks noChangeArrowheads="1"/>
          </p:cNvSpPr>
          <p:nvPr/>
        </p:nvSpPr>
        <p:spPr bwMode="auto">
          <a:xfrm>
            <a:off x="4449763" y="1766888"/>
            <a:ext cx="790575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>
                <a:solidFill>
                  <a:schemeClr val="accent1"/>
                </a:solidFill>
                <a:sym typeface="Symbol" pitchFamily="18" charset="2"/>
              </a:rPr>
              <a:t></a:t>
            </a:r>
            <a:r>
              <a:rPr lang="en-US" altLang="en-US" baseline="-25000">
                <a:solidFill>
                  <a:schemeClr val="accent1"/>
                </a:solidFill>
                <a:sym typeface="Symbol" pitchFamily="18" charset="2"/>
              </a:rPr>
              <a:t>16</a:t>
            </a:r>
            <a:r>
              <a:rPr lang="en-US" altLang="en-US" baseline="30000">
                <a:solidFill>
                  <a:schemeClr val="accent1"/>
                </a:solidFill>
              </a:rPr>
              <a:t>4</a:t>
            </a:r>
          </a:p>
        </p:txBody>
      </p:sp>
      <p:sp>
        <p:nvSpPr>
          <p:cNvPr id="142356" name="Text Box 21"/>
          <p:cNvSpPr txBox="1">
            <a:spLocks noChangeArrowheads="1"/>
          </p:cNvSpPr>
          <p:nvPr/>
        </p:nvSpPr>
        <p:spPr bwMode="auto">
          <a:xfrm>
            <a:off x="3625850" y="1939925"/>
            <a:ext cx="790575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>
                <a:solidFill>
                  <a:schemeClr val="accent1"/>
                </a:solidFill>
                <a:sym typeface="Symbol" pitchFamily="18" charset="2"/>
              </a:rPr>
              <a:t></a:t>
            </a:r>
            <a:r>
              <a:rPr lang="en-US" altLang="en-US" baseline="-25000">
                <a:solidFill>
                  <a:schemeClr val="accent1"/>
                </a:solidFill>
                <a:sym typeface="Symbol" pitchFamily="18" charset="2"/>
              </a:rPr>
              <a:t>16</a:t>
            </a:r>
            <a:r>
              <a:rPr lang="en-US" altLang="en-US" baseline="30000">
                <a:solidFill>
                  <a:schemeClr val="accent1"/>
                </a:solidFill>
              </a:rPr>
              <a:t>5</a:t>
            </a:r>
          </a:p>
        </p:txBody>
      </p:sp>
      <p:sp>
        <p:nvSpPr>
          <p:cNvPr id="142357" name="Text Box 21"/>
          <p:cNvSpPr txBox="1">
            <a:spLocks noChangeArrowheads="1"/>
          </p:cNvSpPr>
          <p:nvPr/>
        </p:nvSpPr>
        <p:spPr bwMode="auto">
          <a:xfrm>
            <a:off x="2903538" y="2314575"/>
            <a:ext cx="790575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>
                <a:solidFill>
                  <a:schemeClr val="accent1"/>
                </a:solidFill>
                <a:sym typeface="Symbol" pitchFamily="18" charset="2"/>
              </a:rPr>
              <a:t></a:t>
            </a:r>
            <a:r>
              <a:rPr lang="en-US" altLang="en-US" baseline="-25000">
                <a:solidFill>
                  <a:schemeClr val="accent1"/>
                </a:solidFill>
                <a:sym typeface="Symbol" pitchFamily="18" charset="2"/>
              </a:rPr>
              <a:t>16</a:t>
            </a:r>
            <a:r>
              <a:rPr lang="en-US" altLang="en-US" baseline="30000">
                <a:solidFill>
                  <a:schemeClr val="accent1"/>
                </a:solidFill>
              </a:rPr>
              <a:t>6</a:t>
            </a:r>
          </a:p>
        </p:txBody>
      </p:sp>
      <p:sp>
        <p:nvSpPr>
          <p:cNvPr id="142358" name="Text Box 21"/>
          <p:cNvSpPr txBox="1">
            <a:spLocks noChangeArrowheads="1"/>
          </p:cNvSpPr>
          <p:nvPr/>
        </p:nvSpPr>
        <p:spPr bwMode="auto">
          <a:xfrm>
            <a:off x="2417763" y="2978150"/>
            <a:ext cx="790575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>
                <a:solidFill>
                  <a:schemeClr val="accent1"/>
                </a:solidFill>
                <a:sym typeface="Symbol" pitchFamily="18" charset="2"/>
              </a:rPr>
              <a:t></a:t>
            </a:r>
            <a:r>
              <a:rPr lang="en-US" altLang="en-US" baseline="-25000">
                <a:solidFill>
                  <a:schemeClr val="accent1"/>
                </a:solidFill>
                <a:sym typeface="Symbol" pitchFamily="18" charset="2"/>
              </a:rPr>
              <a:t>16</a:t>
            </a:r>
            <a:r>
              <a:rPr lang="en-US" altLang="en-US" baseline="30000">
                <a:solidFill>
                  <a:schemeClr val="accent1"/>
                </a:solidFill>
              </a:rPr>
              <a:t>7</a:t>
            </a:r>
          </a:p>
        </p:txBody>
      </p:sp>
      <p:sp>
        <p:nvSpPr>
          <p:cNvPr id="142359" name="Text Box 21"/>
          <p:cNvSpPr txBox="1">
            <a:spLocks noChangeArrowheads="1"/>
          </p:cNvSpPr>
          <p:nvPr/>
        </p:nvSpPr>
        <p:spPr bwMode="auto">
          <a:xfrm>
            <a:off x="2189163" y="3762375"/>
            <a:ext cx="790575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>
                <a:solidFill>
                  <a:schemeClr val="accent1"/>
                </a:solidFill>
                <a:sym typeface="Symbol" pitchFamily="18" charset="2"/>
              </a:rPr>
              <a:t></a:t>
            </a:r>
            <a:r>
              <a:rPr lang="en-US" altLang="en-US" baseline="-25000">
                <a:solidFill>
                  <a:schemeClr val="accent1"/>
                </a:solidFill>
                <a:sym typeface="Symbol" pitchFamily="18" charset="2"/>
              </a:rPr>
              <a:t>16</a:t>
            </a:r>
            <a:r>
              <a:rPr lang="en-US" altLang="en-US" baseline="30000">
                <a:solidFill>
                  <a:schemeClr val="accent1"/>
                </a:solidFill>
              </a:rPr>
              <a:t>8</a:t>
            </a:r>
          </a:p>
        </p:txBody>
      </p:sp>
      <p:sp>
        <p:nvSpPr>
          <p:cNvPr id="142360" name="Text Box 21"/>
          <p:cNvSpPr txBox="1">
            <a:spLocks noChangeArrowheads="1"/>
          </p:cNvSpPr>
          <p:nvPr/>
        </p:nvSpPr>
        <p:spPr bwMode="auto">
          <a:xfrm>
            <a:off x="2341563" y="4662488"/>
            <a:ext cx="790575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>
                <a:solidFill>
                  <a:schemeClr val="accent1"/>
                </a:solidFill>
                <a:sym typeface="Symbol" pitchFamily="18" charset="2"/>
              </a:rPr>
              <a:t></a:t>
            </a:r>
            <a:r>
              <a:rPr lang="en-US" altLang="en-US" baseline="-25000">
                <a:solidFill>
                  <a:schemeClr val="accent1"/>
                </a:solidFill>
                <a:sym typeface="Symbol" pitchFamily="18" charset="2"/>
              </a:rPr>
              <a:t>16</a:t>
            </a:r>
            <a:r>
              <a:rPr lang="en-US" altLang="en-US" baseline="30000">
                <a:solidFill>
                  <a:schemeClr val="accent1"/>
                </a:solidFill>
              </a:rPr>
              <a:t>9</a:t>
            </a:r>
          </a:p>
        </p:txBody>
      </p:sp>
      <p:sp>
        <p:nvSpPr>
          <p:cNvPr id="142361" name="Text Box 21"/>
          <p:cNvSpPr txBox="1">
            <a:spLocks noChangeArrowheads="1"/>
          </p:cNvSpPr>
          <p:nvPr/>
        </p:nvSpPr>
        <p:spPr bwMode="auto">
          <a:xfrm>
            <a:off x="2690813" y="5286375"/>
            <a:ext cx="911225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>
                <a:solidFill>
                  <a:schemeClr val="accent1"/>
                </a:solidFill>
                <a:sym typeface="Symbol" pitchFamily="18" charset="2"/>
              </a:rPr>
              <a:t></a:t>
            </a:r>
            <a:r>
              <a:rPr lang="en-US" altLang="en-US" baseline="-25000">
                <a:solidFill>
                  <a:schemeClr val="accent1"/>
                </a:solidFill>
                <a:sym typeface="Symbol" pitchFamily="18" charset="2"/>
              </a:rPr>
              <a:t>16</a:t>
            </a:r>
            <a:r>
              <a:rPr lang="en-US" altLang="en-US" baseline="30000">
                <a:solidFill>
                  <a:schemeClr val="accent1"/>
                </a:solidFill>
              </a:rPr>
              <a:t>10</a:t>
            </a:r>
          </a:p>
        </p:txBody>
      </p:sp>
      <p:sp>
        <p:nvSpPr>
          <p:cNvPr id="142362" name="Text Box 21"/>
          <p:cNvSpPr txBox="1">
            <a:spLocks noChangeArrowheads="1"/>
          </p:cNvSpPr>
          <p:nvPr/>
        </p:nvSpPr>
        <p:spPr bwMode="auto">
          <a:xfrm>
            <a:off x="3376613" y="5729288"/>
            <a:ext cx="911225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>
                <a:solidFill>
                  <a:schemeClr val="accent1"/>
                </a:solidFill>
                <a:sym typeface="Symbol" pitchFamily="18" charset="2"/>
              </a:rPr>
              <a:t></a:t>
            </a:r>
            <a:r>
              <a:rPr lang="en-US" altLang="en-US" baseline="-25000">
                <a:solidFill>
                  <a:schemeClr val="accent1"/>
                </a:solidFill>
                <a:sym typeface="Symbol" pitchFamily="18" charset="2"/>
              </a:rPr>
              <a:t>16</a:t>
            </a:r>
            <a:r>
              <a:rPr lang="en-US" altLang="en-US" baseline="30000">
                <a:solidFill>
                  <a:schemeClr val="accent1"/>
                </a:solidFill>
              </a:rPr>
              <a:t>11</a:t>
            </a:r>
          </a:p>
        </p:txBody>
      </p:sp>
      <p:sp>
        <p:nvSpPr>
          <p:cNvPr id="142363" name="Text Box 21"/>
          <p:cNvSpPr txBox="1">
            <a:spLocks noChangeArrowheads="1"/>
          </p:cNvSpPr>
          <p:nvPr/>
        </p:nvSpPr>
        <p:spPr bwMode="auto">
          <a:xfrm>
            <a:off x="4262438" y="5881688"/>
            <a:ext cx="911225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>
                <a:solidFill>
                  <a:schemeClr val="accent1"/>
                </a:solidFill>
                <a:sym typeface="Symbol" pitchFamily="18" charset="2"/>
              </a:rPr>
              <a:t></a:t>
            </a:r>
            <a:r>
              <a:rPr lang="en-US" altLang="en-US" baseline="-25000">
                <a:solidFill>
                  <a:schemeClr val="accent1"/>
                </a:solidFill>
                <a:sym typeface="Symbol" pitchFamily="18" charset="2"/>
              </a:rPr>
              <a:t>16</a:t>
            </a:r>
            <a:r>
              <a:rPr lang="en-US" altLang="en-US" baseline="30000">
                <a:solidFill>
                  <a:schemeClr val="accent1"/>
                </a:solidFill>
              </a:rPr>
              <a:t>12</a:t>
            </a:r>
          </a:p>
        </p:txBody>
      </p:sp>
      <p:sp>
        <p:nvSpPr>
          <p:cNvPr id="142364" name="Text Box 21"/>
          <p:cNvSpPr txBox="1">
            <a:spLocks noChangeArrowheads="1"/>
          </p:cNvSpPr>
          <p:nvPr/>
        </p:nvSpPr>
        <p:spPr bwMode="auto">
          <a:xfrm>
            <a:off x="5129213" y="5653088"/>
            <a:ext cx="911225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>
                <a:solidFill>
                  <a:schemeClr val="accent1"/>
                </a:solidFill>
                <a:sym typeface="Symbol" pitchFamily="18" charset="2"/>
              </a:rPr>
              <a:t></a:t>
            </a:r>
            <a:r>
              <a:rPr lang="en-US" altLang="en-US" baseline="-25000">
                <a:solidFill>
                  <a:schemeClr val="accent1"/>
                </a:solidFill>
                <a:sym typeface="Symbol" pitchFamily="18" charset="2"/>
              </a:rPr>
              <a:t>16</a:t>
            </a:r>
            <a:r>
              <a:rPr lang="en-US" altLang="en-US" baseline="30000">
                <a:solidFill>
                  <a:schemeClr val="accent1"/>
                </a:solidFill>
              </a:rPr>
              <a:t>13</a:t>
            </a:r>
          </a:p>
        </p:txBody>
      </p:sp>
      <p:sp>
        <p:nvSpPr>
          <p:cNvPr id="142365" name="Text Box 21"/>
          <p:cNvSpPr txBox="1">
            <a:spLocks noChangeArrowheads="1"/>
          </p:cNvSpPr>
          <p:nvPr/>
        </p:nvSpPr>
        <p:spPr bwMode="auto">
          <a:xfrm>
            <a:off x="5902325" y="5195888"/>
            <a:ext cx="911225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>
                <a:solidFill>
                  <a:schemeClr val="accent1"/>
                </a:solidFill>
                <a:sym typeface="Symbol" pitchFamily="18" charset="2"/>
              </a:rPr>
              <a:t></a:t>
            </a:r>
            <a:r>
              <a:rPr lang="en-US" altLang="en-US" baseline="-25000">
                <a:solidFill>
                  <a:schemeClr val="accent1"/>
                </a:solidFill>
                <a:sym typeface="Symbol" pitchFamily="18" charset="2"/>
              </a:rPr>
              <a:t>16</a:t>
            </a:r>
            <a:r>
              <a:rPr lang="en-US" altLang="en-US" baseline="30000">
                <a:solidFill>
                  <a:schemeClr val="accent1"/>
                </a:solidFill>
              </a:rPr>
              <a:t>14</a:t>
            </a:r>
          </a:p>
        </p:txBody>
      </p:sp>
      <p:sp>
        <p:nvSpPr>
          <p:cNvPr id="142366" name="Text Box 21"/>
          <p:cNvSpPr txBox="1">
            <a:spLocks noChangeArrowheads="1"/>
          </p:cNvSpPr>
          <p:nvPr/>
        </p:nvSpPr>
        <p:spPr bwMode="auto">
          <a:xfrm>
            <a:off x="6364288" y="4586288"/>
            <a:ext cx="911225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>
                <a:solidFill>
                  <a:schemeClr val="accent1"/>
                </a:solidFill>
                <a:sym typeface="Symbol" pitchFamily="18" charset="2"/>
              </a:rPr>
              <a:t></a:t>
            </a:r>
            <a:r>
              <a:rPr lang="en-US" altLang="en-US" baseline="-25000">
                <a:solidFill>
                  <a:schemeClr val="accent1"/>
                </a:solidFill>
                <a:sym typeface="Symbol" pitchFamily="18" charset="2"/>
              </a:rPr>
              <a:t>16</a:t>
            </a:r>
            <a:r>
              <a:rPr lang="en-US" altLang="en-US" baseline="30000">
                <a:solidFill>
                  <a:schemeClr val="accent1"/>
                </a:solidFill>
              </a:rPr>
              <a:t>15</a:t>
            </a:r>
          </a:p>
        </p:txBody>
      </p:sp>
      <p:sp>
        <p:nvSpPr>
          <p:cNvPr id="142367" name="Text Box 21"/>
          <p:cNvSpPr txBox="1">
            <a:spLocks noChangeArrowheads="1"/>
          </p:cNvSpPr>
          <p:nvPr/>
        </p:nvSpPr>
        <p:spPr bwMode="auto">
          <a:xfrm>
            <a:off x="7323138" y="3849688"/>
            <a:ext cx="1755775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>
                <a:solidFill>
                  <a:schemeClr val="accent1"/>
                </a:solidFill>
                <a:sym typeface="Symbol" pitchFamily="18" charset="2"/>
              </a:rPr>
              <a:t>= </a:t>
            </a:r>
            <a:r>
              <a:rPr lang="en-US" altLang="en-US" baseline="-25000">
                <a:solidFill>
                  <a:schemeClr val="accent1"/>
                </a:solidFill>
                <a:sym typeface="Symbol" pitchFamily="18" charset="2"/>
              </a:rPr>
              <a:t>16</a:t>
            </a:r>
            <a:r>
              <a:rPr lang="en-US" altLang="en-US" baseline="30000">
                <a:solidFill>
                  <a:schemeClr val="accent1"/>
                </a:solidFill>
              </a:rPr>
              <a:t>16</a:t>
            </a:r>
            <a:r>
              <a:rPr lang="en-US" altLang="en-US">
                <a:solidFill>
                  <a:schemeClr val="accent1"/>
                </a:solidFill>
              </a:rPr>
              <a:t> = 1</a:t>
            </a:r>
          </a:p>
        </p:txBody>
      </p:sp>
      <p:sp>
        <p:nvSpPr>
          <p:cNvPr id="142368" name="Rectangle 72"/>
          <p:cNvSpPr>
            <a:spLocks noChangeArrowheads="1"/>
          </p:cNvSpPr>
          <p:nvPr/>
        </p:nvSpPr>
        <p:spPr bwMode="auto">
          <a:xfrm>
            <a:off x="381000" y="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4400">
                <a:solidFill>
                  <a:schemeClr val="tx2"/>
                </a:solidFill>
              </a:rPr>
              <a:t>Fast Fourier Transformation</a:t>
            </a:r>
          </a:p>
        </p:txBody>
      </p:sp>
      <p:sp>
        <p:nvSpPr>
          <p:cNvPr id="6" name="Text Box 215"/>
          <p:cNvSpPr txBox="1">
            <a:spLocks noChangeArrowheads="1"/>
          </p:cNvSpPr>
          <p:nvPr/>
        </p:nvSpPr>
        <p:spPr bwMode="auto">
          <a:xfrm>
            <a:off x="773113" y="838200"/>
            <a:ext cx="2732087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/>
            <a:r>
              <a:rPr lang="en-US" altLang="en-US" i="1">
                <a:solidFill>
                  <a:schemeClr val="accent1"/>
                </a:solidFill>
              </a:rPr>
              <a:t>16</a:t>
            </a:r>
            <a:r>
              <a:rPr lang="en-US" altLang="en-US" i="1" baseline="30000">
                <a:solidFill>
                  <a:schemeClr val="accent1"/>
                </a:solidFill>
              </a:rPr>
              <a:t>th</a:t>
            </a:r>
            <a:r>
              <a:rPr lang="en-US" altLang="en-US"/>
              <a:t> </a:t>
            </a:r>
            <a:r>
              <a:rPr lang="en-US" altLang="en-US">
                <a:solidFill>
                  <a:schemeClr val="tx2"/>
                </a:solidFill>
              </a:rPr>
              <a:t>roots of unity</a:t>
            </a:r>
            <a:endParaRPr lang="en-US" altLang="en-US" baseline="30000">
              <a:solidFill>
                <a:schemeClr val="tx2"/>
              </a:solidFill>
            </a:endParaRPr>
          </a:p>
        </p:txBody>
      </p:sp>
      <p:sp>
        <p:nvSpPr>
          <p:cNvPr id="292939" name="Text Box 21"/>
          <p:cNvSpPr txBox="1">
            <a:spLocks noChangeArrowheads="1"/>
          </p:cNvSpPr>
          <p:nvPr/>
        </p:nvSpPr>
        <p:spPr bwMode="auto">
          <a:xfrm>
            <a:off x="1447800" y="3824288"/>
            <a:ext cx="769938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>
                <a:solidFill>
                  <a:schemeClr val="accent1"/>
                </a:solidFill>
              </a:rPr>
              <a:t>-1 =</a:t>
            </a:r>
          </a:p>
        </p:txBody>
      </p:sp>
      <p:sp>
        <p:nvSpPr>
          <p:cNvPr id="292940" name="Text Box 21"/>
          <p:cNvSpPr txBox="1">
            <a:spLocks noChangeArrowheads="1"/>
          </p:cNvSpPr>
          <p:nvPr/>
        </p:nvSpPr>
        <p:spPr bwMode="auto">
          <a:xfrm>
            <a:off x="4654550" y="1447800"/>
            <a:ext cx="282575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>
                <a:solidFill>
                  <a:schemeClr val="accent1"/>
                </a:solidFill>
              </a:rPr>
              <a:t>i</a:t>
            </a:r>
          </a:p>
        </p:txBody>
      </p:sp>
      <p:sp>
        <p:nvSpPr>
          <p:cNvPr id="292941" name="Text Box 21"/>
          <p:cNvSpPr txBox="1">
            <a:spLocks noChangeArrowheads="1"/>
          </p:cNvSpPr>
          <p:nvPr/>
        </p:nvSpPr>
        <p:spPr bwMode="auto">
          <a:xfrm>
            <a:off x="4572000" y="6338888"/>
            <a:ext cx="401638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>
                <a:solidFill>
                  <a:schemeClr val="accent1"/>
                </a:solidFill>
              </a:rPr>
              <a:t>-i</a:t>
            </a:r>
          </a:p>
        </p:txBody>
      </p:sp>
      <p:sp>
        <p:nvSpPr>
          <p:cNvPr id="292942" name="Rectangle 78"/>
          <p:cNvSpPr>
            <a:spLocks noChangeArrowheads="1"/>
          </p:cNvSpPr>
          <p:nvPr/>
        </p:nvSpPr>
        <p:spPr bwMode="auto">
          <a:xfrm>
            <a:off x="430213" y="3290888"/>
            <a:ext cx="1779587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/>
            <a:r>
              <a:rPr lang="en-US" altLang="en-US" i="1">
                <a:solidFill>
                  <a:schemeClr val="accent1"/>
                </a:solidFill>
              </a:rPr>
              <a:t>(</a:t>
            </a: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</a:t>
            </a:r>
            <a:r>
              <a:rPr lang="en-US" altLang="en-US" i="1" baseline="30000">
                <a:solidFill>
                  <a:schemeClr val="accent1"/>
                </a:solidFill>
                <a:sym typeface="Symbol" pitchFamily="18" charset="2"/>
              </a:rPr>
              <a:t>n/2</a:t>
            </a: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)</a:t>
            </a:r>
            <a:r>
              <a:rPr lang="en-US" altLang="en-US" i="1" baseline="30000">
                <a:solidFill>
                  <a:schemeClr val="accent1"/>
                </a:solidFill>
                <a:sym typeface="Symbol" pitchFamily="18" charset="2"/>
              </a:rPr>
              <a:t>2</a:t>
            </a: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 = 1</a:t>
            </a:r>
            <a:r>
              <a:rPr lang="en-US" altLang="en-US"/>
              <a:t> </a:t>
            </a:r>
          </a:p>
        </p:txBody>
      </p:sp>
      <p:sp>
        <p:nvSpPr>
          <p:cNvPr id="292943" name="Rectangle 79"/>
          <p:cNvSpPr>
            <a:spLocks noChangeArrowheads="1"/>
          </p:cNvSpPr>
          <p:nvPr/>
        </p:nvSpPr>
        <p:spPr bwMode="auto">
          <a:xfrm>
            <a:off x="3455988" y="1066800"/>
            <a:ext cx="2868612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/>
            <a:r>
              <a:rPr lang="en-US" altLang="en-US" i="1">
                <a:solidFill>
                  <a:schemeClr val="accent1"/>
                </a:solidFill>
              </a:rPr>
              <a:t>(</a:t>
            </a: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</a:t>
            </a:r>
            <a:r>
              <a:rPr lang="en-US" altLang="en-US" i="1" baseline="30000">
                <a:solidFill>
                  <a:schemeClr val="accent1"/>
                </a:solidFill>
                <a:sym typeface="Symbol" pitchFamily="18" charset="2"/>
              </a:rPr>
              <a:t>n/4</a:t>
            </a: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)</a:t>
            </a:r>
            <a:r>
              <a:rPr lang="en-US" altLang="en-US" i="1" baseline="30000">
                <a:solidFill>
                  <a:schemeClr val="accent1"/>
                </a:solidFill>
                <a:sym typeface="Symbol" pitchFamily="18" charset="2"/>
              </a:rPr>
              <a:t>2</a:t>
            </a: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 = </a:t>
            </a:r>
            <a:r>
              <a:rPr lang="en-US" altLang="en-US" i="1" baseline="30000">
                <a:solidFill>
                  <a:schemeClr val="accent1"/>
                </a:solidFill>
                <a:sym typeface="Symbol" pitchFamily="18" charset="2"/>
              </a:rPr>
              <a:t>n/2</a:t>
            </a: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 = -1</a:t>
            </a:r>
            <a:r>
              <a:rPr lang="en-US" altLang="en-US"/>
              <a:t> </a:t>
            </a:r>
          </a:p>
        </p:txBody>
      </p:sp>
      <p:sp>
        <p:nvSpPr>
          <p:cNvPr id="292944" name="Rectangle 80"/>
          <p:cNvSpPr>
            <a:spLocks noChangeArrowheads="1"/>
          </p:cNvSpPr>
          <p:nvPr/>
        </p:nvSpPr>
        <p:spPr bwMode="auto">
          <a:xfrm>
            <a:off x="1322388" y="6324600"/>
            <a:ext cx="2989262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/>
            <a:r>
              <a:rPr lang="en-US" altLang="en-US" i="1">
                <a:solidFill>
                  <a:schemeClr val="accent1"/>
                </a:solidFill>
              </a:rPr>
              <a:t>(</a:t>
            </a: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</a:t>
            </a:r>
            <a:r>
              <a:rPr lang="en-US" altLang="en-US" i="1" baseline="30000">
                <a:solidFill>
                  <a:schemeClr val="accent1"/>
                </a:solidFill>
                <a:sym typeface="Symbol" pitchFamily="18" charset="2"/>
              </a:rPr>
              <a:t>3n/4</a:t>
            </a: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)</a:t>
            </a:r>
            <a:r>
              <a:rPr lang="en-US" altLang="en-US" i="1" baseline="30000">
                <a:solidFill>
                  <a:schemeClr val="accent1"/>
                </a:solidFill>
                <a:sym typeface="Symbol" pitchFamily="18" charset="2"/>
              </a:rPr>
              <a:t>2</a:t>
            </a: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 = </a:t>
            </a:r>
            <a:r>
              <a:rPr lang="en-US" altLang="en-US" i="1" baseline="30000">
                <a:solidFill>
                  <a:schemeClr val="accent1"/>
                </a:solidFill>
                <a:sym typeface="Symbol" pitchFamily="18" charset="2"/>
              </a:rPr>
              <a:t>n/2</a:t>
            </a: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 = -1</a:t>
            </a:r>
            <a:r>
              <a:rPr lang="en-US" altLang="en-US"/>
              <a:t> </a:t>
            </a:r>
          </a:p>
        </p:txBody>
      </p:sp>
      <p:sp>
        <p:nvSpPr>
          <p:cNvPr id="2" name="Text Box 215"/>
          <p:cNvSpPr txBox="1">
            <a:spLocks noChangeArrowheads="1"/>
          </p:cNvSpPr>
          <p:nvPr/>
        </p:nvSpPr>
        <p:spPr bwMode="auto">
          <a:xfrm>
            <a:off x="76200" y="1644650"/>
            <a:ext cx="3767138" cy="94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/>
            <a:r>
              <a:rPr lang="en-US" altLang="en-US"/>
              <a:t>These could be </a:t>
            </a:r>
            <a:r>
              <a:rPr lang="en-US" altLang="en-US" i="1">
                <a:solidFill>
                  <a:schemeClr val="accent1"/>
                </a:solidFill>
              </a:rPr>
              <a:t>Z mod 17</a:t>
            </a:r>
          </a:p>
          <a:p>
            <a:pPr algn="l" eaLnBrk="1" hangingPunct="1"/>
            <a:r>
              <a:rPr lang="en-US" altLang="en-US"/>
              <a:t>or complex numbers</a:t>
            </a:r>
            <a:endParaRPr lang="en-US" altLang="en-US" baseline="30000"/>
          </a:p>
        </p:txBody>
      </p:sp>
      <p:grpSp>
        <p:nvGrpSpPr>
          <p:cNvPr id="4" name="Group 84"/>
          <p:cNvGrpSpPr>
            <a:grpSpLocks/>
          </p:cNvGrpSpPr>
          <p:nvPr/>
        </p:nvGrpSpPr>
        <p:grpSpPr bwMode="auto">
          <a:xfrm>
            <a:off x="6019800" y="1676400"/>
            <a:ext cx="781050" cy="609600"/>
            <a:chOff x="3792" y="1056"/>
            <a:chExt cx="492" cy="384"/>
          </a:xfrm>
        </p:grpSpPr>
        <p:sp>
          <p:nvSpPr>
            <p:cNvPr id="142385" name="Line 82"/>
            <p:cNvSpPr>
              <a:spLocks noChangeShapeType="1"/>
            </p:cNvSpPr>
            <p:nvPr/>
          </p:nvSpPr>
          <p:spPr bwMode="auto">
            <a:xfrm flipH="1" flipV="1">
              <a:off x="3792" y="1248"/>
              <a:ext cx="288" cy="192"/>
            </a:xfrm>
            <a:prstGeom prst="line">
              <a:avLst/>
            </a:prstGeom>
            <a:noFill/>
            <a:ln w="25400">
              <a:solidFill>
                <a:schemeClr val="hlink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>
              <a:spAutoFit/>
            </a:bodyPr>
            <a:lstStyle/>
            <a:p>
              <a:endParaRPr lang="en-US"/>
            </a:p>
          </p:txBody>
        </p:sp>
        <p:sp>
          <p:nvSpPr>
            <p:cNvPr id="142386" name="Text Box 21"/>
            <p:cNvSpPr txBox="1">
              <a:spLocks noChangeArrowheads="1"/>
            </p:cNvSpPr>
            <p:nvPr/>
          </p:nvSpPr>
          <p:spPr bwMode="auto">
            <a:xfrm>
              <a:off x="3888" y="1056"/>
              <a:ext cx="396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>
                  <a:solidFill>
                    <a:schemeClr val="accent1"/>
                  </a:solidFill>
                  <a:cs typeface="Times New Roman" pitchFamily="18" charset="0"/>
                  <a:sym typeface="Symbol" pitchFamily="18" charset="2"/>
                </a:rPr>
                <a:t>×</a:t>
              </a:r>
              <a:r>
                <a:rPr lang="en-US" altLang="en-US">
                  <a:solidFill>
                    <a:schemeClr val="accent1"/>
                  </a:solidFill>
                  <a:sym typeface="Symbol" pitchFamily="18" charset="2"/>
                </a:rPr>
                <a:t></a:t>
              </a:r>
              <a:endParaRPr lang="en-US" altLang="en-US" baseline="30000">
                <a:solidFill>
                  <a:schemeClr val="accent1"/>
                </a:solidFill>
              </a:endParaRPr>
            </a:p>
          </p:txBody>
        </p:sp>
      </p:grpSp>
      <p:sp>
        <p:nvSpPr>
          <p:cNvPr id="142378" name="Text Box 86"/>
          <p:cNvSpPr txBox="1">
            <a:spLocks noChangeArrowheads="1"/>
          </p:cNvSpPr>
          <p:nvPr/>
        </p:nvSpPr>
        <p:spPr bwMode="auto">
          <a:xfrm>
            <a:off x="6248400" y="2362200"/>
            <a:ext cx="184150" cy="94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/>
              <a:t>rr</a:t>
            </a:r>
          </a:p>
        </p:txBody>
      </p:sp>
      <p:grpSp>
        <p:nvGrpSpPr>
          <p:cNvPr id="5" name="Group 90"/>
          <p:cNvGrpSpPr>
            <a:grpSpLocks/>
          </p:cNvGrpSpPr>
          <p:nvPr/>
        </p:nvGrpSpPr>
        <p:grpSpPr bwMode="auto">
          <a:xfrm>
            <a:off x="4800600" y="3276600"/>
            <a:ext cx="1524000" cy="900113"/>
            <a:chOff x="3024" y="2064"/>
            <a:chExt cx="960" cy="567"/>
          </a:xfrm>
        </p:grpSpPr>
        <p:sp>
          <p:nvSpPr>
            <p:cNvPr id="142382" name="Line 85"/>
            <p:cNvSpPr>
              <a:spLocks noChangeShapeType="1"/>
            </p:cNvSpPr>
            <p:nvPr/>
          </p:nvSpPr>
          <p:spPr bwMode="auto">
            <a:xfrm flipV="1">
              <a:off x="3024" y="2160"/>
              <a:ext cx="960" cy="432"/>
            </a:xfrm>
            <a:prstGeom prst="line">
              <a:avLst/>
            </a:prstGeom>
            <a:noFill/>
            <a:ln w="25400">
              <a:solidFill>
                <a:srgbClr val="00FFFF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>
              <a:spAutoFit/>
            </a:bodyPr>
            <a:lstStyle/>
            <a:p>
              <a:endParaRPr lang="en-US"/>
            </a:p>
          </p:txBody>
        </p:sp>
        <p:sp>
          <p:nvSpPr>
            <p:cNvPr id="142383" name="Text Box 87"/>
            <p:cNvSpPr txBox="1">
              <a:spLocks noChangeArrowheads="1"/>
            </p:cNvSpPr>
            <p:nvPr/>
          </p:nvSpPr>
          <p:spPr bwMode="auto">
            <a:xfrm>
              <a:off x="3312" y="2064"/>
              <a:ext cx="336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altLang="en-US">
                  <a:solidFill>
                    <a:schemeClr val="accent2"/>
                  </a:solidFill>
                </a:rPr>
                <a:t>r</a:t>
              </a:r>
            </a:p>
          </p:txBody>
        </p:sp>
        <p:sp>
          <p:nvSpPr>
            <p:cNvPr id="142384" name="Text Box 88"/>
            <p:cNvSpPr txBox="1">
              <a:spLocks noChangeArrowheads="1"/>
            </p:cNvSpPr>
            <p:nvPr/>
          </p:nvSpPr>
          <p:spPr bwMode="auto">
            <a:xfrm>
              <a:off x="3408" y="2304"/>
              <a:ext cx="336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l-GR" altLang="en-US">
                  <a:solidFill>
                    <a:schemeClr val="accent2"/>
                  </a:solidFill>
                  <a:cs typeface="Times New Roman" pitchFamily="18" charset="0"/>
                </a:rPr>
                <a:t>θ</a:t>
              </a:r>
            </a:p>
          </p:txBody>
        </p:sp>
      </p:grpSp>
      <p:sp>
        <p:nvSpPr>
          <p:cNvPr id="292953" name="Text Box 89"/>
          <p:cNvSpPr txBox="1">
            <a:spLocks noChangeArrowheads="1"/>
          </p:cNvSpPr>
          <p:nvPr/>
        </p:nvSpPr>
        <p:spPr bwMode="auto">
          <a:xfrm>
            <a:off x="6096000" y="5867400"/>
            <a:ext cx="3276600" cy="94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/>
            <a:r>
              <a:rPr lang="en-US" altLang="en-US">
                <a:solidFill>
                  <a:schemeClr val="accent2"/>
                </a:solidFill>
                <a:cs typeface="Times New Roman" pitchFamily="18" charset="0"/>
              </a:rPr>
              <a:t>re</a:t>
            </a:r>
            <a:r>
              <a:rPr lang="el-GR" altLang="en-US" baseline="30000">
                <a:solidFill>
                  <a:schemeClr val="accent2"/>
                </a:solidFill>
                <a:cs typeface="Times New Roman" pitchFamily="18" charset="0"/>
              </a:rPr>
              <a:t>θ</a:t>
            </a:r>
            <a:r>
              <a:rPr lang="en-US" altLang="en-US" baseline="30000">
                <a:solidFill>
                  <a:schemeClr val="accent2"/>
                </a:solidFill>
                <a:cs typeface="Times New Roman" pitchFamily="18" charset="0"/>
              </a:rPr>
              <a:t>i</a:t>
            </a:r>
            <a:r>
              <a:rPr lang="en-US" altLang="en-US">
                <a:solidFill>
                  <a:schemeClr val="accent2"/>
                </a:solidFill>
                <a:cs typeface="Times New Roman" pitchFamily="18" charset="0"/>
              </a:rPr>
              <a:t> = rcos</a:t>
            </a:r>
            <a:r>
              <a:rPr lang="el-GR" altLang="en-US">
                <a:solidFill>
                  <a:schemeClr val="accent2"/>
                </a:solidFill>
              </a:rPr>
              <a:t>θ</a:t>
            </a:r>
            <a:r>
              <a:rPr lang="en-US" altLang="en-US">
                <a:solidFill>
                  <a:schemeClr val="accent2"/>
                </a:solidFill>
              </a:rPr>
              <a:t> + irsin</a:t>
            </a:r>
            <a:r>
              <a:rPr lang="el-GR" altLang="en-US">
                <a:solidFill>
                  <a:schemeClr val="accent2"/>
                </a:solidFill>
              </a:rPr>
              <a:t>θ</a:t>
            </a:r>
            <a:endParaRPr lang="en-US" altLang="en-US">
              <a:solidFill>
                <a:schemeClr val="accent2"/>
              </a:solidFill>
            </a:endParaRPr>
          </a:p>
          <a:p>
            <a:pPr algn="l" eaLnBrk="1" hangingPunct="1"/>
            <a:r>
              <a:rPr lang="en-US" altLang="en-US">
                <a:solidFill>
                  <a:schemeClr val="accent2"/>
                </a:solidFill>
              </a:rPr>
              <a:t>re</a:t>
            </a:r>
            <a:r>
              <a:rPr lang="el-GR" altLang="en-US" baseline="30000">
                <a:solidFill>
                  <a:schemeClr val="accent2"/>
                </a:solidFill>
              </a:rPr>
              <a:t>θ</a:t>
            </a:r>
            <a:r>
              <a:rPr lang="en-US" altLang="en-US" baseline="30000">
                <a:solidFill>
                  <a:schemeClr val="accent2"/>
                </a:solidFill>
              </a:rPr>
              <a:t>i</a:t>
            </a:r>
            <a:r>
              <a:rPr lang="en-US" altLang="en-US"/>
              <a:t> </a:t>
            </a:r>
            <a:r>
              <a:rPr lang="en-US" altLang="en-US">
                <a:solidFill>
                  <a:schemeClr val="accent2"/>
                </a:solidFill>
                <a:cs typeface="Times New Roman" pitchFamily="18" charset="0"/>
              </a:rPr>
              <a:t>× </a:t>
            </a:r>
            <a:r>
              <a:rPr lang="en-US" altLang="en-US">
                <a:solidFill>
                  <a:schemeClr val="accent2"/>
                </a:solidFill>
              </a:rPr>
              <a:t>se</a:t>
            </a:r>
            <a:r>
              <a:rPr lang="el-GR" altLang="en-US" baseline="30000">
                <a:solidFill>
                  <a:schemeClr val="accent2"/>
                </a:solidFill>
                <a:cs typeface="Times New Roman" pitchFamily="18" charset="0"/>
              </a:rPr>
              <a:t>α</a:t>
            </a:r>
            <a:r>
              <a:rPr lang="en-US" altLang="en-US" baseline="30000">
                <a:solidFill>
                  <a:schemeClr val="accent2"/>
                </a:solidFill>
                <a:cs typeface="Times New Roman" pitchFamily="18" charset="0"/>
              </a:rPr>
              <a:t>i</a:t>
            </a:r>
            <a:r>
              <a:rPr lang="en-US" altLang="en-US">
                <a:solidFill>
                  <a:schemeClr val="accent2"/>
                </a:solidFill>
                <a:cs typeface="Times New Roman" pitchFamily="18" charset="0"/>
              </a:rPr>
              <a:t> = (</a:t>
            </a:r>
            <a:r>
              <a:rPr lang="en-US" altLang="en-US">
                <a:solidFill>
                  <a:schemeClr val="accent2"/>
                </a:solidFill>
              </a:rPr>
              <a:t>rs)e</a:t>
            </a:r>
            <a:r>
              <a:rPr lang="en-US" altLang="en-US" baseline="30000">
                <a:solidFill>
                  <a:schemeClr val="accent2"/>
                </a:solidFill>
              </a:rPr>
              <a:t>(</a:t>
            </a:r>
            <a:r>
              <a:rPr lang="el-GR" altLang="en-US" baseline="30000">
                <a:solidFill>
                  <a:schemeClr val="accent2"/>
                </a:solidFill>
              </a:rPr>
              <a:t>θ</a:t>
            </a:r>
            <a:r>
              <a:rPr lang="en-US" altLang="en-US" baseline="30000">
                <a:solidFill>
                  <a:schemeClr val="accent2"/>
                </a:solidFill>
              </a:rPr>
              <a:t>+</a:t>
            </a:r>
            <a:r>
              <a:rPr lang="el-GR" altLang="en-US" baseline="30000">
                <a:solidFill>
                  <a:schemeClr val="accent2"/>
                </a:solidFill>
              </a:rPr>
              <a:t>α</a:t>
            </a:r>
            <a:r>
              <a:rPr lang="en-US" altLang="en-US" baseline="30000">
                <a:solidFill>
                  <a:schemeClr val="accent2"/>
                </a:solidFill>
              </a:rPr>
              <a:t>)i</a:t>
            </a:r>
            <a:endParaRPr lang="el-GR" altLang="en-US" baseline="30000">
              <a:cs typeface="Times New Roman" pitchFamily="18" charset="0"/>
            </a:endParaRPr>
          </a:p>
        </p:txBody>
      </p:sp>
      <p:sp>
        <p:nvSpPr>
          <p:cNvPr id="142381" name="Text Box 215"/>
          <p:cNvSpPr txBox="1">
            <a:spLocks noChangeArrowheads="1"/>
          </p:cNvSpPr>
          <p:nvPr/>
        </p:nvSpPr>
        <p:spPr bwMode="auto">
          <a:xfrm>
            <a:off x="7902575" y="17463"/>
            <a:ext cx="1123950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000">
                <a:solidFill>
                  <a:schemeClr val="tx2"/>
                </a:solidFill>
                <a:sym typeface="Symbol" pitchFamily="18" charset="2"/>
              </a:rPr>
              <a:t>Roots of </a:t>
            </a:r>
            <a:br>
              <a:rPr lang="en-US" altLang="en-US" sz="2000">
                <a:solidFill>
                  <a:schemeClr val="tx2"/>
                </a:solidFill>
                <a:sym typeface="Symbol" pitchFamily="18" charset="2"/>
              </a:rPr>
            </a:br>
            <a:r>
              <a:rPr lang="en-US" altLang="en-US" sz="2000">
                <a:solidFill>
                  <a:schemeClr val="tx2"/>
                </a:solidFill>
                <a:sym typeface="Symbol" pitchFamily="18" charset="2"/>
              </a:rPr>
              <a:t>Unity</a:t>
            </a:r>
            <a:endParaRPr lang="en-US" altLang="en-US" sz="2000">
              <a:sym typeface="Symbol" pitchFamily="18" charset="2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9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929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929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9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2929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2929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 nodeType="clickPar">
                      <p:stCondLst>
                        <p:cond delay="indefinite"/>
                      </p:stCondLst>
                      <p:childTnLst>
                        <p:par>
                          <p:cTn id="3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9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2929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2929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9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 nodeType="clickPar">
                      <p:stCondLst>
                        <p:cond delay="indefinite"/>
                      </p:stCondLst>
                      <p:childTnLst>
                        <p:par>
                          <p:cTn id="3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9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9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2929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2929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 nodeType="clickPar">
                      <p:stCondLst>
                        <p:cond delay="indefinite"/>
                      </p:stCondLst>
                      <p:childTnLst>
                        <p:par>
                          <p:cTn id="4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9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2929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2929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9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 nodeType="clickPar">
                      <p:stCondLst>
                        <p:cond delay="indefinite"/>
                      </p:stCondLst>
                      <p:childTnLst>
                        <p:par>
                          <p:cTn id="5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3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9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2929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2929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 nodeType="clickPar">
                      <p:stCondLst>
                        <p:cond delay="indefinite"/>
                      </p:stCondLst>
                      <p:childTnLst>
                        <p:par>
                          <p:cTn id="5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9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3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9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 nodeType="clickPar">
                      <p:stCondLst>
                        <p:cond delay="indefinite"/>
                      </p:stCondLst>
                      <p:childTnLst>
                        <p:par>
                          <p:cTn id="6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95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9" dur="500" fill="hold"/>
                                        <p:tgtEl>
                                          <p:spTgt spid="29295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0" dur="500" fill="hold"/>
                                        <p:tgtEl>
                                          <p:spTgt spid="29295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3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4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 nodeType="clickPar">
                      <p:stCondLst>
                        <p:cond delay="indefinite"/>
                      </p:stCondLst>
                      <p:childTnLst>
                        <p:par>
                          <p:cTn id="7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95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9" dur="500" fill="hold"/>
                                        <p:tgtEl>
                                          <p:spTgt spid="29295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0" dur="500" fill="hold"/>
                                        <p:tgtEl>
                                          <p:spTgt spid="29295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292939" grpId="0"/>
      <p:bldP spid="292940" grpId="0"/>
      <p:bldP spid="292941" grpId="0"/>
      <p:bldP spid="292942" grpId="0"/>
      <p:bldP spid="292942" grpId="1"/>
      <p:bldP spid="292943" grpId="0"/>
      <p:bldP spid="292943" grpId="1"/>
      <p:bldP spid="292944" grpId="0"/>
      <p:bldP spid="292944" grpId="1"/>
      <p:bldP spid="2" grpId="0"/>
    </p:bldLst>
  </p:timing>
</p:sld>
</file>

<file path=ppt/slides/slide1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362" name="Rectangle 72"/>
          <p:cNvSpPr>
            <a:spLocks noChangeArrowheads="1"/>
          </p:cNvSpPr>
          <p:nvPr/>
        </p:nvSpPr>
        <p:spPr bwMode="auto">
          <a:xfrm>
            <a:off x="381000" y="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4400">
                <a:solidFill>
                  <a:schemeClr val="tx2"/>
                </a:solidFill>
              </a:rPr>
              <a:t>Fast Fourier Transformation</a:t>
            </a:r>
          </a:p>
        </p:txBody>
      </p:sp>
      <p:sp>
        <p:nvSpPr>
          <p:cNvPr id="143363" name="Text Box 89"/>
          <p:cNvSpPr txBox="1">
            <a:spLocks noChangeArrowheads="1"/>
          </p:cNvSpPr>
          <p:nvPr/>
        </p:nvSpPr>
        <p:spPr bwMode="auto">
          <a:xfrm>
            <a:off x="2133600" y="762000"/>
            <a:ext cx="373380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/>
            <a:r>
              <a:rPr lang="en-US" altLang="en-US">
                <a:cs typeface="Times New Roman" pitchFamily="18" charset="0"/>
              </a:rPr>
              <a:t>Goal: Proof</a:t>
            </a:r>
            <a:r>
              <a:rPr lang="en-US" altLang="en-US">
                <a:solidFill>
                  <a:schemeClr val="accent2"/>
                </a:solidFill>
                <a:cs typeface="Times New Roman" pitchFamily="18" charset="0"/>
              </a:rPr>
              <a:t> f(</a:t>
            </a:r>
            <a:r>
              <a:rPr lang="el-GR" altLang="en-US">
                <a:solidFill>
                  <a:schemeClr val="accent2"/>
                </a:solidFill>
              </a:rPr>
              <a:t>θ</a:t>
            </a:r>
            <a:r>
              <a:rPr lang="en-US" altLang="en-US">
                <a:solidFill>
                  <a:schemeClr val="accent2"/>
                </a:solidFill>
              </a:rPr>
              <a:t>) =</a:t>
            </a:r>
            <a:r>
              <a:rPr lang="en-US" altLang="en-US">
                <a:solidFill>
                  <a:schemeClr val="accent2"/>
                </a:solidFill>
                <a:cs typeface="Times New Roman" pitchFamily="18" charset="0"/>
              </a:rPr>
              <a:t> g(</a:t>
            </a:r>
            <a:r>
              <a:rPr lang="el-GR" altLang="en-US">
                <a:solidFill>
                  <a:schemeClr val="accent2"/>
                </a:solidFill>
              </a:rPr>
              <a:t>θ</a:t>
            </a:r>
            <a:r>
              <a:rPr lang="en-US" altLang="en-US">
                <a:solidFill>
                  <a:schemeClr val="accent2"/>
                </a:solidFill>
              </a:rPr>
              <a:t>)</a:t>
            </a:r>
          </a:p>
        </p:txBody>
      </p:sp>
      <p:sp>
        <p:nvSpPr>
          <p:cNvPr id="2" name="Text Box 89"/>
          <p:cNvSpPr txBox="1">
            <a:spLocks noChangeArrowheads="1"/>
          </p:cNvSpPr>
          <p:nvPr/>
        </p:nvSpPr>
        <p:spPr bwMode="auto">
          <a:xfrm>
            <a:off x="2895600" y="1204913"/>
            <a:ext cx="3733800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/>
            <a:r>
              <a:rPr lang="en-US" altLang="en-US">
                <a:solidFill>
                  <a:schemeClr val="accent2"/>
                </a:solidFill>
                <a:cs typeface="Times New Roman" pitchFamily="18" charset="0"/>
              </a:rPr>
              <a:t>f(</a:t>
            </a:r>
            <a:r>
              <a:rPr lang="en-US" altLang="en-US">
                <a:solidFill>
                  <a:schemeClr val="accent2"/>
                </a:solidFill>
              </a:rPr>
              <a:t>0) =</a:t>
            </a:r>
            <a:r>
              <a:rPr lang="en-US" altLang="en-US">
                <a:solidFill>
                  <a:schemeClr val="accent2"/>
                </a:solidFill>
                <a:cs typeface="Times New Roman" pitchFamily="18" charset="0"/>
              </a:rPr>
              <a:t> g(</a:t>
            </a:r>
            <a:r>
              <a:rPr lang="en-US" altLang="en-US">
                <a:solidFill>
                  <a:schemeClr val="accent2"/>
                </a:solidFill>
              </a:rPr>
              <a:t>0)</a:t>
            </a:r>
          </a:p>
        </p:txBody>
      </p:sp>
      <p:sp>
        <p:nvSpPr>
          <p:cNvPr id="3" name="Text Box 89"/>
          <p:cNvSpPr txBox="1">
            <a:spLocks noChangeArrowheads="1"/>
          </p:cNvSpPr>
          <p:nvPr/>
        </p:nvSpPr>
        <p:spPr bwMode="auto">
          <a:xfrm>
            <a:off x="2895600" y="1662113"/>
            <a:ext cx="3733800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/>
            <a:r>
              <a:rPr lang="en-US" altLang="en-US">
                <a:solidFill>
                  <a:schemeClr val="accent2"/>
                </a:solidFill>
                <a:cs typeface="Times New Roman" pitchFamily="18" charset="0"/>
              </a:rPr>
              <a:t>f’(</a:t>
            </a:r>
            <a:r>
              <a:rPr lang="en-US" altLang="en-US">
                <a:solidFill>
                  <a:schemeClr val="accent2"/>
                </a:solidFill>
              </a:rPr>
              <a:t>0) =</a:t>
            </a:r>
            <a:r>
              <a:rPr lang="en-US" altLang="en-US">
                <a:solidFill>
                  <a:schemeClr val="accent2"/>
                </a:solidFill>
                <a:cs typeface="Times New Roman" pitchFamily="18" charset="0"/>
              </a:rPr>
              <a:t> g’(</a:t>
            </a:r>
            <a:r>
              <a:rPr lang="en-US" altLang="en-US">
                <a:solidFill>
                  <a:schemeClr val="accent2"/>
                </a:solidFill>
              </a:rPr>
              <a:t>0)</a:t>
            </a:r>
          </a:p>
        </p:txBody>
      </p:sp>
      <p:sp>
        <p:nvSpPr>
          <p:cNvPr id="4" name="Text Box 89"/>
          <p:cNvSpPr txBox="1">
            <a:spLocks noChangeArrowheads="1"/>
          </p:cNvSpPr>
          <p:nvPr/>
        </p:nvSpPr>
        <p:spPr bwMode="auto">
          <a:xfrm>
            <a:off x="1295400" y="2119313"/>
            <a:ext cx="3276600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/>
            <a:r>
              <a:rPr lang="en-US" altLang="en-US">
                <a:solidFill>
                  <a:schemeClr val="accent2"/>
                </a:solidFill>
                <a:cs typeface="Times New Roman" pitchFamily="18" charset="0"/>
              </a:rPr>
              <a:t>f’’(</a:t>
            </a:r>
            <a:r>
              <a:rPr lang="el-GR" altLang="en-US">
                <a:solidFill>
                  <a:schemeClr val="accent2"/>
                </a:solidFill>
              </a:rPr>
              <a:t>θ</a:t>
            </a:r>
            <a:r>
              <a:rPr lang="en-US" altLang="en-US">
                <a:solidFill>
                  <a:schemeClr val="accent2"/>
                </a:solidFill>
              </a:rPr>
              <a:t>) = -f(</a:t>
            </a:r>
            <a:r>
              <a:rPr lang="el-GR" altLang="en-US">
                <a:solidFill>
                  <a:schemeClr val="accent2"/>
                </a:solidFill>
              </a:rPr>
              <a:t>θ</a:t>
            </a:r>
            <a:r>
              <a:rPr lang="en-US" altLang="en-US">
                <a:solidFill>
                  <a:schemeClr val="accent2"/>
                </a:solidFill>
              </a:rPr>
              <a:t>)</a:t>
            </a:r>
          </a:p>
        </p:txBody>
      </p:sp>
      <p:sp>
        <p:nvSpPr>
          <p:cNvPr id="5" name="Text Box 89"/>
          <p:cNvSpPr txBox="1">
            <a:spLocks noChangeArrowheads="1"/>
          </p:cNvSpPr>
          <p:nvPr/>
        </p:nvSpPr>
        <p:spPr bwMode="auto">
          <a:xfrm>
            <a:off x="4202113" y="2108200"/>
            <a:ext cx="327660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/>
            <a:r>
              <a:rPr lang="en-US" altLang="en-US">
                <a:solidFill>
                  <a:schemeClr val="accent2"/>
                </a:solidFill>
                <a:cs typeface="Times New Roman" pitchFamily="18" charset="0"/>
              </a:rPr>
              <a:t>g’’(</a:t>
            </a:r>
            <a:r>
              <a:rPr lang="el-GR" altLang="en-US">
                <a:solidFill>
                  <a:schemeClr val="accent2"/>
                </a:solidFill>
              </a:rPr>
              <a:t>θ</a:t>
            </a:r>
            <a:r>
              <a:rPr lang="en-US" altLang="en-US">
                <a:solidFill>
                  <a:schemeClr val="accent2"/>
                </a:solidFill>
              </a:rPr>
              <a:t>) = -g(</a:t>
            </a:r>
            <a:r>
              <a:rPr lang="el-GR" altLang="en-US">
                <a:solidFill>
                  <a:schemeClr val="accent2"/>
                </a:solidFill>
              </a:rPr>
              <a:t>θ</a:t>
            </a:r>
            <a:r>
              <a:rPr lang="en-US" altLang="en-US">
                <a:solidFill>
                  <a:schemeClr val="accent2"/>
                </a:solidFill>
              </a:rPr>
              <a:t>)</a:t>
            </a:r>
          </a:p>
        </p:txBody>
      </p:sp>
      <p:sp>
        <p:nvSpPr>
          <p:cNvPr id="6" name="Text Box 89"/>
          <p:cNvSpPr txBox="1">
            <a:spLocks noChangeArrowheads="1"/>
          </p:cNvSpPr>
          <p:nvPr/>
        </p:nvSpPr>
        <p:spPr bwMode="auto">
          <a:xfrm>
            <a:off x="990600" y="2528888"/>
            <a:ext cx="7620000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/>
            <a:r>
              <a:rPr lang="en-US" altLang="en-US"/>
              <a:t>Proof by induction (over the reals) that </a:t>
            </a:r>
            <a:r>
              <a:rPr lang="en-US" altLang="en-US">
                <a:solidFill>
                  <a:schemeClr val="accent2"/>
                </a:solidFill>
              </a:rPr>
              <a:t>f(</a:t>
            </a:r>
            <a:r>
              <a:rPr lang="el-GR" altLang="en-US">
                <a:solidFill>
                  <a:schemeClr val="accent2"/>
                </a:solidFill>
              </a:rPr>
              <a:t>θ</a:t>
            </a:r>
            <a:r>
              <a:rPr lang="en-US" altLang="en-US">
                <a:solidFill>
                  <a:schemeClr val="accent2"/>
                </a:solidFill>
              </a:rPr>
              <a:t>) = g(</a:t>
            </a:r>
            <a:r>
              <a:rPr lang="el-GR" altLang="en-US">
                <a:solidFill>
                  <a:schemeClr val="accent2"/>
                </a:solidFill>
              </a:rPr>
              <a:t>θ</a:t>
            </a:r>
            <a:r>
              <a:rPr lang="en-US" altLang="en-US">
                <a:solidFill>
                  <a:schemeClr val="accent2"/>
                </a:solidFill>
              </a:rPr>
              <a:t>)</a:t>
            </a:r>
          </a:p>
        </p:txBody>
      </p:sp>
      <p:grpSp>
        <p:nvGrpSpPr>
          <p:cNvPr id="8" name="Group 20"/>
          <p:cNvGrpSpPr>
            <a:grpSpLocks/>
          </p:cNvGrpSpPr>
          <p:nvPr/>
        </p:nvGrpSpPr>
        <p:grpSpPr bwMode="auto">
          <a:xfrm>
            <a:off x="1141413" y="3178175"/>
            <a:ext cx="2971800" cy="1905000"/>
            <a:chOff x="624" y="1632"/>
            <a:chExt cx="1872" cy="1200"/>
          </a:xfrm>
        </p:grpSpPr>
        <p:sp>
          <p:nvSpPr>
            <p:cNvPr id="143377" name="Line 56"/>
            <p:cNvSpPr>
              <a:spLocks noChangeShapeType="1"/>
            </p:cNvSpPr>
            <p:nvPr/>
          </p:nvSpPr>
          <p:spPr bwMode="auto">
            <a:xfrm>
              <a:off x="624" y="1632"/>
              <a:ext cx="0" cy="1200"/>
            </a:xfrm>
            <a:prstGeom prst="line">
              <a:avLst/>
            </a:prstGeom>
            <a:noFill/>
            <a:ln w="25400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>
              <a:spAutoFit/>
            </a:bodyPr>
            <a:lstStyle/>
            <a:p>
              <a:endParaRPr lang="en-US"/>
            </a:p>
          </p:txBody>
        </p:sp>
        <p:sp>
          <p:nvSpPr>
            <p:cNvPr id="143378" name="Line 58"/>
            <p:cNvSpPr>
              <a:spLocks noChangeShapeType="1"/>
            </p:cNvSpPr>
            <p:nvPr/>
          </p:nvSpPr>
          <p:spPr bwMode="auto">
            <a:xfrm>
              <a:off x="624" y="2823"/>
              <a:ext cx="1872" cy="0"/>
            </a:xfrm>
            <a:prstGeom prst="line">
              <a:avLst/>
            </a:prstGeom>
            <a:noFill/>
            <a:ln w="25400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>
              <a:spAutoFit/>
            </a:bodyPr>
            <a:lstStyle/>
            <a:p>
              <a:endParaRPr lang="en-US"/>
            </a:p>
          </p:txBody>
        </p:sp>
        <p:sp>
          <p:nvSpPr>
            <p:cNvPr id="143379" name="Freeform 59"/>
            <p:cNvSpPr>
              <a:spLocks/>
            </p:cNvSpPr>
            <p:nvPr/>
          </p:nvSpPr>
          <p:spPr bwMode="auto">
            <a:xfrm>
              <a:off x="624" y="2093"/>
              <a:ext cx="1560" cy="529"/>
            </a:xfrm>
            <a:custGeom>
              <a:avLst/>
              <a:gdLst>
                <a:gd name="T0" fmla="*/ 0 w 1560"/>
                <a:gd name="T1" fmla="*/ 1064 h 529"/>
                <a:gd name="T2" fmla="*/ 672 w 1560"/>
                <a:gd name="T3" fmla="*/ 488 h 529"/>
                <a:gd name="T4" fmla="*/ 1728 w 1560"/>
                <a:gd name="T5" fmla="*/ 968 h 529"/>
                <a:gd name="T6" fmla="*/ 3312 w 1560"/>
                <a:gd name="T7" fmla="*/ 104 h 529"/>
                <a:gd name="T8" fmla="*/ 4128 w 1560"/>
                <a:gd name="T9" fmla="*/ 344 h 5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560"/>
                <a:gd name="T16" fmla="*/ 0 h 529"/>
                <a:gd name="T17" fmla="*/ 4128 w 1560"/>
                <a:gd name="T18" fmla="*/ 1064 h 52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560" h="529">
                  <a:moveTo>
                    <a:pt x="0" y="529"/>
                  </a:moveTo>
                  <a:cubicBezTo>
                    <a:pt x="64" y="443"/>
                    <a:pt x="208" y="30"/>
                    <a:pt x="386" y="15"/>
                  </a:cubicBezTo>
                  <a:cubicBezTo>
                    <a:pt x="564" y="0"/>
                    <a:pt x="871" y="412"/>
                    <a:pt x="1067" y="441"/>
                  </a:cubicBezTo>
                  <a:cubicBezTo>
                    <a:pt x="1263" y="470"/>
                    <a:pt x="1457" y="240"/>
                    <a:pt x="1560" y="187"/>
                  </a:cubicBezTo>
                </a:path>
              </a:pathLst>
            </a:custGeom>
            <a:noFill/>
            <a:ln w="25400" cap="flat" cmpd="sng">
              <a:solidFill>
                <a:schemeClr val="accent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anchor="ctr">
              <a:spAutoFit/>
            </a:bodyPr>
            <a:lstStyle/>
            <a:p>
              <a:endParaRPr lang="en-US"/>
            </a:p>
          </p:txBody>
        </p:sp>
        <p:sp>
          <p:nvSpPr>
            <p:cNvPr id="143380" name="Rectangle 63"/>
            <p:cNvSpPr>
              <a:spLocks noChangeArrowheads="1"/>
            </p:cNvSpPr>
            <p:nvPr/>
          </p:nvSpPr>
          <p:spPr bwMode="auto">
            <a:xfrm>
              <a:off x="1904" y="1968"/>
              <a:ext cx="448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>
                  <a:solidFill>
                    <a:schemeClr val="accent2"/>
                  </a:solidFill>
                </a:rPr>
                <a:t>f(</a:t>
              </a:r>
              <a:r>
                <a:rPr lang="el-GR" altLang="en-US">
                  <a:solidFill>
                    <a:schemeClr val="accent2"/>
                  </a:solidFill>
                </a:rPr>
                <a:t>θ</a:t>
              </a:r>
              <a:r>
                <a:rPr lang="en-US" altLang="en-US">
                  <a:solidFill>
                    <a:schemeClr val="accent2"/>
                  </a:solidFill>
                </a:rPr>
                <a:t>)</a:t>
              </a:r>
            </a:p>
          </p:txBody>
        </p:sp>
      </p:grpSp>
      <p:grpSp>
        <p:nvGrpSpPr>
          <p:cNvPr id="9" name="Group 30"/>
          <p:cNvGrpSpPr>
            <a:grpSpLocks/>
          </p:cNvGrpSpPr>
          <p:nvPr/>
        </p:nvGrpSpPr>
        <p:grpSpPr bwMode="auto">
          <a:xfrm>
            <a:off x="4572000" y="3124200"/>
            <a:ext cx="2971800" cy="1905000"/>
            <a:chOff x="2880" y="1968"/>
            <a:chExt cx="1872" cy="1200"/>
          </a:xfrm>
        </p:grpSpPr>
        <p:sp>
          <p:nvSpPr>
            <p:cNvPr id="143373" name="Line 56"/>
            <p:cNvSpPr>
              <a:spLocks noChangeShapeType="1"/>
            </p:cNvSpPr>
            <p:nvPr/>
          </p:nvSpPr>
          <p:spPr bwMode="auto">
            <a:xfrm>
              <a:off x="2880" y="1968"/>
              <a:ext cx="0" cy="1200"/>
            </a:xfrm>
            <a:prstGeom prst="line">
              <a:avLst/>
            </a:prstGeom>
            <a:noFill/>
            <a:ln w="25400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>
              <a:spAutoFit/>
            </a:bodyPr>
            <a:lstStyle/>
            <a:p>
              <a:endParaRPr lang="en-US"/>
            </a:p>
          </p:txBody>
        </p:sp>
        <p:sp>
          <p:nvSpPr>
            <p:cNvPr id="143374" name="Line 58"/>
            <p:cNvSpPr>
              <a:spLocks noChangeShapeType="1"/>
            </p:cNvSpPr>
            <p:nvPr/>
          </p:nvSpPr>
          <p:spPr bwMode="auto">
            <a:xfrm>
              <a:off x="2880" y="3159"/>
              <a:ext cx="1872" cy="0"/>
            </a:xfrm>
            <a:prstGeom prst="line">
              <a:avLst/>
            </a:prstGeom>
            <a:noFill/>
            <a:ln w="25400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>
              <a:spAutoFit/>
            </a:bodyPr>
            <a:lstStyle/>
            <a:p>
              <a:endParaRPr lang="en-US"/>
            </a:p>
          </p:txBody>
        </p:sp>
        <p:sp>
          <p:nvSpPr>
            <p:cNvPr id="143375" name="Freeform 59"/>
            <p:cNvSpPr>
              <a:spLocks/>
            </p:cNvSpPr>
            <p:nvPr/>
          </p:nvSpPr>
          <p:spPr bwMode="auto">
            <a:xfrm>
              <a:off x="2880" y="2429"/>
              <a:ext cx="1560" cy="529"/>
            </a:xfrm>
            <a:custGeom>
              <a:avLst/>
              <a:gdLst>
                <a:gd name="T0" fmla="*/ 0 w 1560"/>
                <a:gd name="T1" fmla="*/ 1064 h 529"/>
                <a:gd name="T2" fmla="*/ 672 w 1560"/>
                <a:gd name="T3" fmla="*/ 488 h 529"/>
                <a:gd name="T4" fmla="*/ 1728 w 1560"/>
                <a:gd name="T5" fmla="*/ 968 h 529"/>
                <a:gd name="T6" fmla="*/ 3312 w 1560"/>
                <a:gd name="T7" fmla="*/ 104 h 529"/>
                <a:gd name="T8" fmla="*/ 4128 w 1560"/>
                <a:gd name="T9" fmla="*/ 344 h 5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560"/>
                <a:gd name="T16" fmla="*/ 0 h 529"/>
                <a:gd name="T17" fmla="*/ 4128 w 1560"/>
                <a:gd name="T18" fmla="*/ 1064 h 52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560" h="529">
                  <a:moveTo>
                    <a:pt x="0" y="529"/>
                  </a:moveTo>
                  <a:cubicBezTo>
                    <a:pt x="64" y="443"/>
                    <a:pt x="208" y="30"/>
                    <a:pt x="386" y="15"/>
                  </a:cubicBezTo>
                  <a:cubicBezTo>
                    <a:pt x="564" y="0"/>
                    <a:pt x="871" y="412"/>
                    <a:pt x="1067" y="441"/>
                  </a:cubicBezTo>
                  <a:cubicBezTo>
                    <a:pt x="1263" y="470"/>
                    <a:pt x="1457" y="240"/>
                    <a:pt x="1560" y="187"/>
                  </a:cubicBezTo>
                </a:path>
              </a:pathLst>
            </a:custGeom>
            <a:noFill/>
            <a:ln w="25400" cap="flat" cmpd="sng">
              <a:solidFill>
                <a:schemeClr val="accent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anchor="ctr">
              <a:spAutoFit/>
            </a:bodyPr>
            <a:lstStyle/>
            <a:p>
              <a:endParaRPr lang="en-US"/>
            </a:p>
          </p:txBody>
        </p:sp>
        <p:sp>
          <p:nvSpPr>
            <p:cNvPr id="143376" name="Rectangle 63"/>
            <p:cNvSpPr>
              <a:spLocks noChangeArrowheads="1"/>
            </p:cNvSpPr>
            <p:nvPr/>
          </p:nvSpPr>
          <p:spPr bwMode="auto">
            <a:xfrm>
              <a:off x="4160" y="2304"/>
              <a:ext cx="544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>
                  <a:solidFill>
                    <a:schemeClr val="accent2"/>
                  </a:solidFill>
                </a:rPr>
                <a:t>g(</a:t>
              </a:r>
              <a:r>
                <a:rPr lang="el-GR" altLang="en-US">
                  <a:solidFill>
                    <a:schemeClr val="accent2"/>
                  </a:solidFill>
                </a:rPr>
                <a:t>θ</a:t>
              </a:r>
              <a:r>
                <a:rPr lang="en-US" altLang="en-US">
                  <a:solidFill>
                    <a:schemeClr val="accent2"/>
                  </a:solidFill>
                </a:rPr>
                <a:t>)</a:t>
              </a:r>
            </a:p>
          </p:txBody>
        </p:sp>
      </p:grpSp>
      <p:sp>
        <p:nvSpPr>
          <p:cNvPr id="7" name="Text Box 89"/>
          <p:cNvSpPr txBox="1">
            <a:spLocks noChangeArrowheads="1"/>
          </p:cNvSpPr>
          <p:nvPr/>
        </p:nvSpPr>
        <p:spPr bwMode="auto">
          <a:xfrm>
            <a:off x="1219200" y="4953000"/>
            <a:ext cx="7620000" cy="1800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>
              <a:buFontTx/>
              <a:buChar char="•"/>
            </a:pPr>
            <a:r>
              <a:rPr lang="en-US" altLang="en-US"/>
              <a:t>For this </a:t>
            </a:r>
            <a:r>
              <a:rPr lang="el-GR" altLang="en-US">
                <a:solidFill>
                  <a:schemeClr val="accent2"/>
                </a:solidFill>
              </a:rPr>
              <a:t>θ</a:t>
            </a:r>
            <a:r>
              <a:rPr lang="en-US" altLang="en-US"/>
              <a:t>,  </a:t>
            </a:r>
            <a:r>
              <a:rPr lang="en-US" altLang="en-US">
                <a:solidFill>
                  <a:schemeClr val="accent2"/>
                </a:solidFill>
              </a:rPr>
              <a:t>f(</a:t>
            </a:r>
            <a:r>
              <a:rPr lang="el-GR" altLang="en-US">
                <a:solidFill>
                  <a:schemeClr val="accent2"/>
                </a:solidFill>
              </a:rPr>
              <a:t>θ</a:t>
            </a:r>
            <a:r>
              <a:rPr lang="en-US" altLang="en-US">
                <a:solidFill>
                  <a:schemeClr val="accent2"/>
                </a:solidFill>
              </a:rPr>
              <a:t>) = g(</a:t>
            </a:r>
            <a:r>
              <a:rPr lang="el-GR" altLang="en-US">
                <a:solidFill>
                  <a:schemeClr val="accent2"/>
                </a:solidFill>
              </a:rPr>
              <a:t>θ</a:t>
            </a:r>
            <a:r>
              <a:rPr lang="en-US" altLang="en-US">
                <a:solidFill>
                  <a:schemeClr val="accent2"/>
                </a:solidFill>
              </a:rPr>
              <a:t>) </a:t>
            </a:r>
            <a:r>
              <a:rPr lang="en-US" altLang="en-US"/>
              <a:t>  and   </a:t>
            </a:r>
            <a:r>
              <a:rPr lang="en-US" altLang="en-US">
                <a:solidFill>
                  <a:schemeClr val="accent2"/>
                </a:solidFill>
              </a:rPr>
              <a:t>f’(</a:t>
            </a:r>
            <a:r>
              <a:rPr lang="el-GR" altLang="en-US">
                <a:solidFill>
                  <a:schemeClr val="accent2"/>
                </a:solidFill>
              </a:rPr>
              <a:t>θ</a:t>
            </a:r>
            <a:r>
              <a:rPr lang="en-US" altLang="en-US">
                <a:solidFill>
                  <a:schemeClr val="accent2"/>
                </a:solidFill>
              </a:rPr>
              <a:t>) = g’(</a:t>
            </a:r>
            <a:r>
              <a:rPr lang="el-GR" altLang="en-US">
                <a:solidFill>
                  <a:schemeClr val="accent2"/>
                </a:solidFill>
              </a:rPr>
              <a:t>θ</a:t>
            </a:r>
            <a:r>
              <a:rPr lang="en-US" altLang="en-US">
                <a:solidFill>
                  <a:schemeClr val="accent2"/>
                </a:solidFill>
              </a:rPr>
              <a:t>)</a:t>
            </a:r>
          </a:p>
          <a:p>
            <a:pPr algn="l" eaLnBrk="1" hangingPunct="1">
              <a:buFontTx/>
              <a:buChar char="•"/>
            </a:pPr>
            <a:r>
              <a:rPr lang="en-US" altLang="en-US"/>
              <a:t>For next </a:t>
            </a:r>
            <a:r>
              <a:rPr lang="el-GR" altLang="en-US">
                <a:solidFill>
                  <a:schemeClr val="accent2"/>
                </a:solidFill>
              </a:rPr>
              <a:t>θ</a:t>
            </a:r>
            <a:r>
              <a:rPr lang="en-US" altLang="en-US">
                <a:solidFill>
                  <a:schemeClr val="accent2"/>
                </a:solidFill>
              </a:rPr>
              <a:t>+</a:t>
            </a:r>
            <a:r>
              <a:rPr lang="en-US" altLang="en-US">
                <a:solidFill>
                  <a:schemeClr val="accent2"/>
                </a:solidFill>
                <a:sym typeface="Symbol" pitchFamily="18" charset="2"/>
              </a:rPr>
              <a:t></a:t>
            </a:r>
            <a:r>
              <a:rPr lang="en-US" altLang="en-US"/>
              <a:t>,  </a:t>
            </a:r>
            <a:r>
              <a:rPr lang="en-US" altLang="en-US">
                <a:solidFill>
                  <a:schemeClr val="accent2"/>
                </a:solidFill>
              </a:rPr>
              <a:t>f(</a:t>
            </a:r>
            <a:r>
              <a:rPr lang="el-GR" altLang="en-US">
                <a:solidFill>
                  <a:schemeClr val="accent2"/>
                </a:solidFill>
              </a:rPr>
              <a:t>θ</a:t>
            </a:r>
            <a:r>
              <a:rPr lang="en-US" altLang="en-US">
                <a:solidFill>
                  <a:schemeClr val="accent2"/>
                </a:solidFill>
              </a:rPr>
              <a:t>+</a:t>
            </a:r>
            <a:r>
              <a:rPr lang="en-US" altLang="en-US">
                <a:solidFill>
                  <a:schemeClr val="accent2"/>
                </a:solidFill>
                <a:sym typeface="Symbol" pitchFamily="18" charset="2"/>
              </a:rPr>
              <a:t></a:t>
            </a:r>
            <a:r>
              <a:rPr lang="en-US" altLang="en-US">
                <a:solidFill>
                  <a:schemeClr val="accent2"/>
                </a:solidFill>
              </a:rPr>
              <a:t>) = g(</a:t>
            </a:r>
            <a:r>
              <a:rPr lang="el-GR" altLang="en-US">
                <a:solidFill>
                  <a:schemeClr val="accent2"/>
                </a:solidFill>
              </a:rPr>
              <a:t>θ</a:t>
            </a:r>
            <a:r>
              <a:rPr lang="en-US" altLang="en-US">
                <a:solidFill>
                  <a:schemeClr val="accent2"/>
                </a:solidFill>
              </a:rPr>
              <a:t>+</a:t>
            </a:r>
            <a:r>
              <a:rPr lang="en-US" altLang="en-US">
                <a:solidFill>
                  <a:schemeClr val="accent2"/>
                </a:solidFill>
                <a:sym typeface="Symbol" pitchFamily="18" charset="2"/>
              </a:rPr>
              <a:t></a:t>
            </a:r>
            <a:r>
              <a:rPr lang="en-US" altLang="en-US">
                <a:solidFill>
                  <a:schemeClr val="accent2"/>
                </a:solidFill>
              </a:rPr>
              <a:t>)</a:t>
            </a:r>
          </a:p>
          <a:p>
            <a:pPr algn="l" eaLnBrk="1" hangingPunct="1">
              <a:buFontTx/>
              <a:buChar char="•"/>
            </a:pPr>
            <a:r>
              <a:rPr lang="en-US" altLang="en-US">
                <a:solidFill>
                  <a:schemeClr val="accent2"/>
                </a:solidFill>
              </a:rPr>
              <a:t>f’’(</a:t>
            </a:r>
            <a:r>
              <a:rPr lang="el-GR" altLang="en-US">
                <a:solidFill>
                  <a:schemeClr val="accent2"/>
                </a:solidFill>
              </a:rPr>
              <a:t>θ</a:t>
            </a:r>
            <a:r>
              <a:rPr lang="en-US" altLang="en-US">
                <a:solidFill>
                  <a:schemeClr val="accent2"/>
                </a:solidFill>
              </a:rPr>
              <a:t>) = -f(</a:t>
            </a:r>
            <a:r>
              <a:rPr lang="el-GR" altLang="en-US">
                <a:solidFill>
                  <a:schemeClr val="accent2"/>
                </a:solidFill>
              </a:rPr>
              <a:t>θ</a:t>
            </a:r>
            <a:r>
              <a:rPr lang="en-US" altLang="en-US">
                <a:solidFill>
                  <a:schemeClr val="accent2"/>
                </a:solidFill>
              </a:rPr>
              <a:t>) = -g(</a:t>
            </a:r>
            <a:r>
              <a:rPr lang="el-GR" altLang="en-US">
                <a:solidFill>
                  <a:schemeClr val="accent2"/>
                </a:solidFill>
              </a:rPr>
              <a:t>θ</a:t>
            </a:r>
            <a:r>
              <a:rPr lang="en-US" altLang="en-US">
                <a:solidFill>
                  <a:schemeClr val="accent2"/>
                </a:solidFill>
              </a:rPr>
              <a:t>) =g’’(</a:t>
            </a:r>
            <a:r>
              <a:rPr lang="el-GR" altLang="en-US">
                <a:solidFill>
                  <a:schemeClr val="accent2"/>
                </a:solidFill>
              </a:rPr>
              <a:t>θ</a:t>
            </a:r>
            <a:r>
              <a:rPr lang="en-US" altLang="en-US">
                <a:solidFill>
                  <a:schemeClr val="accent2"/>
                </a:solidFill>
              </a:rPr>
              <a:t>)</a:t>
            </a:r>
          </a:p>
          <a:p>
            <a:pPr algn="l" eaLnBrk="1" hangingPunct="1">
              <a:buFontTx/>
              <a:buChar char="•"/>
            </a:pPr>
            <a:r>
              <a:rPr lang="en-US" altLang="en-US"/>
              <a:t>For next </a:t>
            </a:r>
            <a:r>
              <a:rPr lang="el-GR" altLang="en-US">
                <a:solidFill>
                  <a:schemeClr val="accent2"/>
                </a:solidFill>
              </a:rPr>
              <a:t>θ</a:t>
            </a:r>
            <a:r>
              <a:rPr lang="en-US" altLang="en-US">
                <a:solidFill>
                  <a:schemeClr val="accent2"/>
                </a:solidFill>
              </a:rPr>
              <a:t>+</a:t>
            </a:r>
            <a:r>
              <a:rPr lang="en-US" altLang="en-US">
                <a:solidFill>
                  <a:schemeClr val="accent2"/>
                </a:solidFill>
                <a:latin typeface="Tahoma" pitchFamily="34" charset="0"/>
                <a:cs typeface="Tahoma" pitchFamily="34" charset="0"/>
                <a:sym typeface="Symbol" pitchFamily="18" charset="2"/>
              </a:rPr>
              <a:t></a:t>
            </a:r>
            <a:r>
              <a:rPr lang="en-US" altLang="en-US"/>
              <a:t>,  </a:t>
            </a:r>
            <a:r>
              <a:rPr lang="en-US" altLang="en-US">
                <a:solidFill>
                  <a:schemeClr val="accent2"/>
                </a:solidFill>
              </a:rPr>
              <a:t>f’(</a:t>
            </a:r>
            <a:r>
              <a:rPr lang="el-GR" altLang="en-US">
                <a:solidFill>
                  <a:schemeClr val="accent2"/>
                </a:solidFill>
              </a:rPr>
              <a:t>θ</a:t>
            </a:r>
            <a:r>
              <a:rPr lang="en-US" altLang="en-US">
                <a:solidFill>
                  <a:schemeClr val="accent2"/>
                </a:solidFill>
              </a:rPr>
              <a:t>+</a:t>
            </a:r>
            <a:r>
              <a:rPr lang="en-US" altLang="en-US">
                <a:solidFill>
                  <a:schemeClr val="accent2"/>
                </a:solidFill>
                <a:sym typeface="Symbol" pitchFamily="18" charset="2"/>
              </a:rPr>
              <a:t></a:t>
            </a:r>
            <a:r>
              <a:rPr lang="en-US" altLang="en-US">
                <a:solidFill>
                  <a:schemeClr val="accent2"/>
                </a:solidFill>
              </a:rPr>
              <a:t>) = g’(</a:t>
            </a:r>
            <a:r>
              <a:rPr lang="el-GR" altLang="en-US">
                <a:solidFill>
                  <a:schemeClr val="accent2"/>
                </a:solidFill>
              </a:rPr>
              <a:t>θ</a:t>
            </a:r>
            <a:r>
              <a:rPr lang="en-US" altLang="en-US">
                <a:solidFill>
                  <a:schemeClr val="accent2"/>
                </a:solidFill>
              </a:rPr>
              <a:t>+</a:t>
            </a:r>
            <a:r>
              <a:rPr lang="en-US" altLang="en-US">
                <a:solidFill>
                  <a:schemeClr val="accent2"/>
                </a:solidFill>
                <a:sym typeface="Symbol" pitchFamily="18" charset="2"/>
              </a:rPr>
              <a:t></a:t>
            </a:r>
            <a:r>
              <a:rPr lang="en-US" altLang="en-US">
                <a:solidFill>
                  <a:schemeClr val="accent2"/>
                </a:solidFill>
              </a:rPr>
              <a:t>)</a:t>
            </a:r>
          </a:p>
        </p:txBody>
      </p:sp>
      <p:sp>
        <p:nvSpPr>
          <p:cNvPr id="143372" name="Text Box 215"/>
          <p:cNvSpPr txBox="1">
            <a:spLocks noChangeArrowheads="1"/>
          </p:cNvSpPr>
          <p:nvPr/>
        </p:nvSpPr>
        <p:spPr bwMode="auto">
          <a:xfrm>
            <a:off x="7902575" y="17463"/>
            <a:ext cx="1123950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000">
                <a:solidFill>
                  <a:schemeClr val="tx2"/>
                </a:solidFill>
                <a:sym typeface="Symbol" pitchFamily="18" charset="2"/>
              </a:rPr>
              <a:t>Roots of </a:t>
            </a:r>
            <a:br>
              <a:rPr lang="en-US" altLang="en-US" sz="2000">
                <a:solidFill>
                  <a:schemeClr val="tx2"/>
                </a:solidFill>
                <a:sym typeface="Symbol" pitchFamily="18" charset="2"/>
              </a:rPr>
            </a:br>
            <a:r>
              <a:rPr lang="en-US" altLang="en-US" sz="2000">
                <a:solidFill>
                  <a:schemeClr val="tx2"/>
                </a:solidFill>
                <a:sym typeface="Symbol" pitchFamily="18" charset="2"/>
              </a:rPr>
              <a:t>Unity</a:t>
            </a:r>
            <a:endParaRPr lang="en-US" altLang="en-US" sz="2000">
              <a:sym typeface="Symbol" pitchFamily="18" charset="2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 nodeType="clickPar">
                      <p:stCondLst>
                        <p:cond delay="indefinite"/>
                      </p:stCondLst>
                      <p:childTnLst>
                        <p:par>
                          <p:cTn id="3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 nodeType="clickPar">
                      <p:stCondLst>
                        <p:cond delay="indefinite"/>
                      </p:stCondLst>
                      <p:childTnLst>
                        <p:par>
                          <p:cTn id="4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 nodeType="clickPar">
                      <p:stCondLst>
                        <p:cond delay="indefinite"/>
                      </p:stCondLst>
                      <p:childTnLst>
                        <p:par>
                          <p:cTn id="4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 nodeType="clickPar">
                      <p:stCondLst>
                        <p:cond delay="indefinite"/>
                      </p:stCondLst>
                      <p:childTnLst>
                        <p:par>
                          <p:cTn id="5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62" name="Rectangle 5"/>
          <p:cNvSpPr>
            <a:spLocks noChangeArrowheads="1"/>
          </p:cNvSpPr>
          <p:nvPr/>
        </p:nvSpPr>
        <p:spPr bwMode="auto">
          <a:xfrm>
            <a:off x="685800" y="-228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4400">
                <a:solidFill>
                  <a:schemeClr val="tx2"/>
                </a:solidFill>
              </a:rPr>
              <a:t>Fourier Transformation </a:t>
            </a:r>
          </a:p>
        </p:txBody>
      </p:sp>
      <p:sp>
        <p:nvSpPr>
          <p:cNvPr id="15363" name="Text Box 215"/>
          <p:cNvSpPr txBox="1">
            <a:spLocks noChangeArrowheads="1"/>
          </p:cNvSpPr>
          <p:nvPr/>
        </p:nvSpPr>
        <p:spPr bwMode="auto">
          <a:xfrm>
            <a:off x="1809750" y="742950"/>
            <a:ext cx="206692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400" i="1">
                <a:solidFill>
                  <a:schemeClr val="tx2"/>
                </a:solidFill>
              </a:rPr>
              <a:t>Time Domain </a:t>
            </a:r>
            <a:r>
              <a:rPr lang="en-US" altLang="en-US" sz="2400" i="1">
                <a:solidFill>
                  <a:schemeClr val="accent1"/>
                </a:solidFill>
                <a:sym typeface="Symbol" pitchFamily="18" charset="2"/>
              </a:rPr>
              <a:t>y</a:t>
            </a:r>
            <a:endParaRPr lang="en-US" altLang="en-US" sz="2400">
              <a:solidFill>
                <a:schemeClr val="accent1"/>
              </a:solidFill>
              <a:sym typeface="Symbol" pitchFamily="18" charset="2"/>
            </a:endParaRPr>
          </a:p>
        </p:txBody>
      </p:sp>
      <p:sp>
        <p:nvSpPr>
          <p:cNvPr id="15364" name="Text Box 215"/>
          <p:cNvSpPr txBox="1">
            <a:spLocks noChangeArrowheads="1"/>
          </p:cNvSpPr>
          <p:nvPr/>
        </p:nvSpPr>
        <p:spPr bwMode="auto">
          <a:xfrm>
            <a:off x="4495800" y="762000"/>
            <a:ext cx="2874963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400" i="1">
                <a:solidFill>
                  <a:schemeClr val="tx2"/>
                </a:solidFill>
              </a:rPr>
              <a:t>Frequency Domain </a:t>
            </a:r>
            <a:r>
              <a:rPr lang="en-US" altLang="en-US" sz="2400" i="1">
                <a:solidFill>
                  <a:schemeClr val="accent1"/>
                </a:solidFill>
              </a:rPr>
              <a:t>Y</a:t>
            </a:r>
            <a:endParaRPr lang="en-US" altLang="en-US" sz="2400">
              <a:solidFill>
                <a:schemeClr val="accent1"/>
              </a:solidFill>
              <a:sym typeface="Symbol" pitchFamily="18" charset="2"/>
            </a:endParaRPr>
          </a:p>
        </p:txBody>
      </p:sp>
      <p:sp>
        <p:nvSpPr>
          <p:cNvPr id="35" name="Rectangle 34"/>
          <p:cNvSpPr>
            <a:spLocks noChangeArrowheads="1"/>
          </p:cNvSpPr>
          <p:nvPr/>
        </p:nvSpPr>
        <p:spPr bwMode="auto">
          <a:xfrm>
            <a:off x="1835150" y="4800600"/>
            <a:ext cx="6089650" cy="1570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/>
            <a:r>
              <a:rPr lang="en-CA" altLang="en-US" sz="2400">
                <a:sym typeface="Symbol" pitchFamily="18" charset="2"/>
              </a:rPr>
              <a:t>Sine and cosine waves are periodic.</a:t>
            </a:r>
          </a:p>
          <a:p>
            <a:pPr algn="l" eaLnBrk="1" hangingPunct="1"/>
            <a:r>
              <a:rPr lang="en-CA" altLang="en-US" sz="2400">
                <a:sym typeface="Symbol" pitchFamily="18" charset="2"/>
              </a:rPr>
              <a:t>The time domain is composed of these.</a:t>
            </a:r>
          </a:p>
          <a:p>
            <a:pPr algn="l" eaLnBrk="1" hangingPunct="1"/>
            <a:r>
              <a:rPr lang="en-CA" altLang="en-US" sz="2400">
                <a:sym typeface="Symbol" pitchFamily="18" charset="2"/>
              </a:rPr>
              <a:t>Hence, the time domain is periodic.</a:t>
            </a:r>
          </a:p>
          <a:p>
            <a:pPr algn="l" eaLnBrk="1" hangingPunct="1"/>
            <a:r>
              <a:rPr lang="en-CA" altLang="en-US" sz="2400">
                <a:sym typeface="Symbol" pitchFamily="18" charset="2"/>
              </a:rPr>
              <a:t>Strangely, the frequency domain is periodic too.</a:t>
            </a:r>
          </a:p>
        </p:txBody>
      </p:sp>
      <p:grpSp>
        <p:nvGrpSpPr>
          <p:cNvPr id="2" name="Group 159"/>
          <p:cNvGrpSpPr>
            <a:grpSpLocks/>
          </p:cNvGrpSpPr>
          <p:nvPr/>
        </p:nvGrpSpPr>
        <p:grpSpPr bwMode="auto">
          <a:xfrm>
            <a:off x="1447800" y="2262188"/>
            <a:ext cx="2895600" cy="2233612"/>
            <a:chOff x="2514600" y="2743200"/>
            <a:chExt cx="2895600" cy="2234343"/>
          </a:xfrm>
        </p:grpSpPr>
        <p:pic>
          <p:nvPicPr>
            <p:cNvPr id="15375" name="Picture 59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514600" y="2743200"/>
              <a:ext cx="2895600" cy="21916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cxnSp>
          <p:nvCxnSpPr>
            <p:cNvPr id="15376" name="Straight Arrow Connector 140"/>
            <p:cNvCxnSpPr>
              <a:cxnSpLocks noChangeShapeType="1"/>
            </p:cNvCxnSpPr>
            <p:nvPr/>
          </p:nvCxnSpPr>
          <p:spPr bwMode="auto">
            <a:xfrm>
              <a:off x="5157097" y="4775199"/>
              <a:ext cx="228600" cy="0"/>
            </a:xfrm>
            <a:prstGeom prst="straightConnector1">
              <a:avLst/>
            </a:prstGeom>
            <a:noFill/>
            <a:ln w="12700" algn="ctr">
              <a:solidFill>
                <a:schemeClr val="bg2"/>
              </a:solidFill>
              <a:round/>
              <a:headEnd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5377" name="TextBox 141"/>
            <p:cNvSpPr txBox="1">
              <a:spLocks noChangeArrowheads="1"/>
            </p:cNvSpPr>
            <p:nvPr/>
          </p:nvSpPr>
          <p:spPr bwMode="auto">
            <a:xfrm>
              <a:off x="5156199" y="4715933"/>
              <a:ext cx="223139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CA" altLang="en-US" sz="1100">
                  <a:solidFill>
                    <a:schemeClr val="bg2"/>
                  </a:solidFill>
                </a:rPr>
                <a:t>j</a:t>
              </a:r>
            </a:p>
          </p:txBody>
        </p:sp>
      </p:grpSp>
      <p:grpSp>
        <p:nvGrpSpPr>
          <p:cNvPr id="3" name="Group 17"/>
          <p:cNvGrpSpPr>
            <a:grpSpLocks/>
          </p:cNvGrpSpPr>
          <p:nvPr/>
        </p:nvGrpSpPr>
        <p:grpSpPr bwMode="auto">
          <a:xfrm>
            <a:off x="1389063" y="1158875"/>
            <a:ext cx="2954337" cy="1042988"/>
            <a:chOff x="1388444" y="1158535"/>
            <a:chExt cx="2954956" cy="1043327"/>
          </a:xfrm>
        </p:grpSpPr>
        <p:pic>
          <p:nvPicPr>
            <p:cNvPr id="15370" name="Picture 57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447712" y="1223397"/>
              <a:ext cx="2895688" cy="9623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5371" name="Picture 64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514544" y="2024949"/>
              <a:ext cx="838226" cy="1436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cxnSp>
          <p:nvCxnSpPr>
            <p:cNvPr id="15372" name="Straight Arrow Connector 128"/>
            <p:cNvCxnSpPr>
              <a:cxnSpLocks noChangeShapeType="1"/>
            </p:cNvCxnSpPr>
            <p:nvPr/>
          </p:nvCxnSpPr>
          <p:spPr bwMode="auto">
            <a:xfrm>
              <a:off x="4072456" y="1999556"/>
              <a:ext cx="228607" cy="0"/>
            </a:xfrm>
            <a:prstGeom prst="straightConnector1">
              <a:avLst/>
            </a:prstGeom>
            <a:noFill/>
            <a:ln w="12700" algn="ctr">
              <a:solidFill>
                <a:schemeClr val="bg2"/>
              </a:solidFill>
              <a:round/>
              <a:headEnd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5373" name="TextBox 129"/>
            <p:cNvSpPr txBox="1">
              <a:spLocks noChangeArrowheads="1"/>
            </p:cNvSpPr>
            <p:nvPr/>
          </p:nvSpPr>
          <p:spPr bwMode="auto">
            <a:xfrm>
              <a:off x="4071558" y="1940301"/>
              <a:ext cx="223146" cy="26156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CA" altLang="en-US" sz="1100">
                  <a:solidFill>
                    <a:schemeClr val="bg2"/>
                  </a:solidFill>
                </a:rPr>
                <a:t>j</a:t>
              </a:r>
            </a:p>
          </p:txBody>
        </p:sp>
        <p:sp>
          <p:nvSpPr>
            <p:cNvPr id="15374" name="Rectangle 155"/>
            <p:cNvSpPr>
              <a:spLocks noChangeArrowheads="1"/>
            </p:cNvSpPr>
            <p:nvPr/>
          </p:nvSpPr>
          <p:spPr bwMode="auto">
            <a:xfrm>
              <a:off x="1388444" y="1158535"/>
              <a:ext cx="442763" cy="30771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1400">
                  <a:solidFill>
                    <a:schemeClr val="bg2"/>
                  </a:solidFill>
                </a:rPr>
                <a:t>y[j]</a:t>
              </a:r>
            </a:p>
          </p:txBody>
        </p:sp>
      </p:grpSp>
      <p:pic>
        <p:nvPicPr>
          <p:cNvPr id="19" name="Picture 2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72000" y="1181100"/>
            <a:ext cx="4495800" cy="1028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369" name="Text Box 215"/>
          <p:cNvSpPr txBox="1">
            <a:spLocks noChangeArrowheads="1"/>
          </p:cNvSpPr>
          <p:nvPr/>
        </p:nvSpPr>
        <p:spPr bwMode="auto">
          <a:xfrm>
            <a:off x="7616825" y="17463"/>
            <a:ext cx="1038225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000">
                <a:solidFill>
                  <a:schemeClr val="tx2"/>
                </a:solidFill>
              </a:rPr>
              <a:t>Periodic</a:t>
            </a:r>
          </a:p>
          <a:p>
            <a:pPr eaLnBrk="1" hangingPunct="1"/>
            <a:r>
              <a:rPr lang="en-US" altLang="en-US" sz="2000">
                <a:solidFill>
                  <a:schemeClr val="tx2"/>
                </a:solidFill>
                <a:sym typeface="Symbol" pitchFamily="18" charset="2"/>
              </a:rPr>
              <a:t>Signals</a:t>
            </a:r>
            <a:endParaRPr lang="en-US" altLang="en-US" sz="2000">
              <a:sym typeface="Symbol" pitchFamily="18" charset="2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3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3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3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3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 nodeType="clickPar">
                      <p:stCondLst>
                        <p:cond delay="indefinite"/>
                      </p:stCondLst>
                      <p:childTnLst>
                        <p:par>
                          <p:cTn id="3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1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3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3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4386" name="Rectangle 72"/>
          <p:cNvSpPr>
            <a:spLocks noChangeArrowheads="1"/>
          </p:cNvSpPr>
          <p:nvPr/>
        </p:nvSpPr>
        <p:spPr bwMode="auto">
          <a:xfrm>
            <a:off x="381000" y="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4400">
                <a:solidFill>
                  <a:schemeClr val="tx2"/>
                </a:solidFill>
              </a:rPr>
              <a:t>Fast Fourier Transformation</a:t>
            </a:r>
          </a:p>
        </p:txBody>
      </p:sp>
      <p:sp>
        <p:nvSpPr>
          <p:cNvPr id="292953" name="Text Box 89"/>
          <p:cNvSpPr txBox="1">
            <a:spLocks noChangeArrowheads="1"/>
          </p:cNvSpPr>
          <p:nvPr/>
        </p:nvSpPr>
        <p:spPr bwMode="auto">
          <a:xfrm>
            <a:off x="1295400" y="1143000"/>
            <a:ext cx="327660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/>
            <a:r>
              <a:rPr lang="en-US" altLang="en-US">
                <a:solidFill>
                  <a:schemeClr val="accent2"/>
                </a:solidFill>
                <a:cs typeface="Times New Roman" pitchFamily="18" charset="0"/>
              </a:rPr>
              <a:t>f(</a:t>
            </a:r>
            <a:r>
              <a:rPr lang="el-GR" altLang="en-US">
                <a:solidFill>
                  <a:schemeClr val="accent2"/>
                </a:solidFill>
              </a:rPr>
              <a:t>θ</a:t>
            </a:r>
            <a:r>
              <a:rPr lang="en-US" altLang="en-US">
                <a:solidFill>
                  <a:schemeClr val="accent2"/>
                </a:solidFill>
              </a:rPr>
              <a:t>) =</a:t>
            </a:r>
            <a:r>
              <a:rPr lang="en-US" altLang="en-US">
                <a:solidFill>
                  <a:schemeClr val="accent2"/>
                </a:solidFill>
                <a:cs typeface="Times New Roman" pitchFamily="18" charset="0"/>
              </a:rPr>
              <a:t> re</a:t>
            </a:r>
            <a:r>
              <a:rPr lang="el-GR" altLang="en-US" baseline="30000">
                <a:solidFill>
                  <a:schemeClr val="accent2"/>
                </a:solidFill>
                <a:cs typeface="Times New Roman" pitchFamily="18" charset="0"/>
              </a:rPr>
              <a:t>θ</a:t>
            </a:r>
            <a:r>
              <a:rPr lang="en-US" altLang="en-US" baseline="30000">
                <a:solidFill>
                  <a:schemeClr val="accent2"/>
                </a:solidFill>
                <a:cs typeface="Times New Roman" pitchFamily="18" charset="0"/>
              </a:rPr>
              <a:t>i</a:t>
            </a:r>
            <a:endParaRPr lang="en-US" altLang="en-US">
              <a:solidFill>
                <a:schemeClr val="accent2"/>
              </a:solidFill>
            </a:endParaRPr>
          </a:p>
        </p:txBody>
      </p:sp>
      <p:sp>
        <p:nvSpPr>
          <p:cNvPr id="2" name="Text Box 89"/>
          <p:cNvSpPr txBox="1">
            <a:spLocks noChangeArrowheads="1"/>
          </p:cNvSpPr>
          <p:nvPr/>
        </p:nvSpPr>
        <p:spPr bwMode="auto">
          <a:xfrm>
            <a:off x="4114800" y="1081088"/>
            <a:ext cx="3276600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/>
            <a:r>
              <a:rPr lang="en-US" altLang="en-US">
                <a:solidFill>
                  <a:schemeClr val="accent2"/>
                </a:solidFill>
                <a:cs typeface="Times New Roman" pitchFamily="18" charset="0"/>
              </a:rPr>
              <a:t>g(</a:t>
            </a:r>
            <a:r>
              <a:rPr lang="el-GR" altLang="en-US">
                <a:solidFill>
                  <a:schemeClr val="accent2"/>
                </a:solidFill>
              </a:rPr>
              <a:t>θ</a:t>
            </a:r>
            <a:r>
              <a:rPr lang="en-US" altLang="en-US">
                <a:solidFill>
                  <a:schemeClr val="accent2"/>
                </a:solidFill>
              </a:rPr>
              <a:t>) =</a:t>
            </a:r>
            <a:r>
              <a:rPr lang="en-US" altLang="en-US">
                <a:solidFill>
                  <a:schemeClr val="accent2"/>
                </a:solidFill>
                <a:cs typeface="Times New Roman" pitchFamily="18" charset="0"/>
              </a:rPr>
              <a:t> rcos</a:t>
            </a:r>
            <a:r>
              <a:rPr lang="el-GR" altLang="en-US">
                <a:solidFill>
                  <a:schemeClr val="accent2"/>
                </a:solidFill>
              </a:rPr>
              <a:t>θ</a:t>
            </a:r>
            <a:r>
              <a:rPr lang="en-US" altLang="en-US">
                <a:solidFill>
                  <a:schemeClr val="accent2"/>
                </a:solidFill>
              </a:rPr>
              <a:t> + irsin</a:t>
            </a:r>
            <a:r>
              <a:rPr lang="el-GR" altLang="en-US">
                <a:solidFill>
                  <a:schemeClr val="accent2"/>
                </a:solidFill>
              </a:rPr>
              <a:t>θ</a:t>
            </a:r>
            <a:endParaRPr lang="en-US" altLang="en-US">
              <a:solidFill>
                <a:schemeClr val="accent2"/>
              </a:solidFill>
            </a:endParaRPr>
          </a:p>
        </p:txBody>
      </p:sp>
      <p:sp>
        <p:nvSpPr>
          <p:cNvPr id="3" name="Text Box 89"/>
          <p:cNvSpPr txBox="1">
            <a:spLocks noChangeArrowheads="1"/>
          </p:cNvSpPr>
          <p:nvPr/>
        </p:nvSpPr>
        <p:spPr bwMode="auto">
          <a:xfrm>
            <a:off x="2133600" y="1766888"/>
            <a:ext cx="3733800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/>
            <a:r>
              <a:rPr lang="en-US" altLang="en-US">
                <a:cs typeface="Times New Roman" pitchFamily="18" charset="0"/>
              </a:rPr>
              <a:t>Goal: Proof</a:t>
            </a:r>
            <a:r>
              <a:rPr lang="en-US" altLang="en-US">
                <a:solidFill>
                  <a:schemeClr val="accent2"/>
                </a:solidFill>
                <a:cs typeface="Times New Roman" pitchFamily="18" charset="0"/>
              </a:rPr>
              <a:t> f(</a:t>
            </a:r>
            <a:r>
              <a:rPr lang="el-GR" altLang="en-US">
                <a:solidFill>
                  <a:schemeClr val="accent2"/>
                </a:solidFill>
              </a:rPr>
              <a:t>θ</a:t>
            </a:r>
            <a:r>
              <a:rPr lang="en-US" altLang="en-US">
                <a:solidFill>
                  <a:schemeClr val="accent2"/>
                </a:solidFill>
              </a:rPr>
              <a:t>) =</a:t>
            </a:r>
            <a:r>
              <a:rPr lang="en-US" altLang="en-US">
                <a:solidFill>
                  <a:schemeClr val="accent2"/>
                </a:solidFill>
                <a:cs typeface="Times New Roman" pitchFamily="18" charset="0"/>
              </a:rPr>
              <a:t> g(</a:t>
            </a:r>
            <a:r>
              <a:rPr lang="el-GR" altLang="en-US">
                <a:solidFill>
                  <a:schemeClr val="accent2"/>
                </a:solidFill>
              </a:rPr>
              <a:t>θ</a:t>
            </a:r>
            <a:r>
              <a:rPr lang="en-US" altLang="en-US">
                <a:solidFill>
                  <a:schemeClr val="accent2"/>
                </a:solidFill>
              </a:rPr>
              <a:t>)</a:t>
            </a:r>
          </a:p>
        </p:txBody>
      </p:sp>
      <p:sp>
        <p:nvSpPr>
          <p:cNvPr id="4" name="Text Box 89"/>
          <p:cNvSpPr txBox="1">
            <a:spLocks noChangeArrowheads="1"/>
          </p:cNvSpPr>
          <p:nvPr/>
        </p:nvSpPr>
        <p:spPr bwMode="auto">
          <a:xfrm>
            <a:off x="1219200" y="2528888"/>
            <a:ext cx="3276600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/>
            <a:r>
              <a:rPr lang="en-US" altLang="en-US">
                <a:solidFill>
                  <a:schemeClr val="accent2"/>
                </a:solidFill>
                <a:cs typeface="Times New Roman" pitchFamily="18" charset="0"/>
              </a:rPr>
              <a:t>f(</a:t>
            </a:r>
            <a:r>
              <a:rPr lang="en-US" altLang="en-US">
                <a:solidFill>
                  <a:schemeClr val="accent2"/>
                </a:solidFill>
              </a:rPr>
              <a:t>0) =</a:t>
            </a:r>
            <a:r>
              <a:rPr lang="en-US" altLang="en-US">
                <a:solidFill>
                  <a:schemeClr val="accent2"/>
                </a:solidFill>
                <a:cs typeface="Times New Roman" pitchFamily="18" charset="0"/>
              </a:rPr>
              <a:t> re</a:t>
            </a:r>
            <a:r>
              <a:rPr lang="en-US" altLang="en-US" baseline="30000">
                <a:solidFill>
                  <a:schemeClr val="accent2"/>
                </a:solidFill>
                <a:cs typeface="Times New Roman" pitchFamily="18" charset="0"/>
              </a:rPr>
              <a:t>0i </a:t>
            </a:r>
            <a:r>
              <a:rPr lang="en-US" altLang="en-US">
                <a:solidFill>
                  <a:schemeClr val="accent2"/>
                </a:solidFill>
                <a:cs typeface="Times New Roman" pitchFamily="18" charset="0"/>
              </a:rPr>
              <a:t> = r</a:t>
            </a:r>
            <a:endParaRPr lang="en-US" altLang="en-US">
              <a:solidFill>
                <a:schemeClr val="accent2"/>
              </a:solidFill>
            </a:endParaRPr>
          </a:p>
        </p:txBody>
      </p:sp>
      <p:sp>
        <p:nvSpPr>
          <p:cNvPr id="5" name="Text Box 89"/>
          <p:cNvSpPr txBox="1">
            <a:spLocks noChangeArrowheads="1"/>
          </p:cNvSpPr>
          <p:nvPr/>
        </p:nvSpPr>
        <p:spPr bwMode="auto">
          <a:xfrm>
            <a:off x="4038600" y="2466975"/>
            <a:ext cx="434340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/>
            <a:r>
              <a:rPr lang="en-US" altLang="en-US">
                <a:solidFill>
                  <a:schemeClr val="accent2"/>
                </a:solidFill>
                <a:cs typeface="Times New Roman" pitchFamily="18" charset="0"/>
              </a:rPr>
              <a:t>g(</a:t>
            </a:r>
            <a:r>
              <a:rPr lang="en-US" altLang="en-US">
                <a:solidFill>
                  <a:schemeClr val="accent2"/>
                </a:solidFill>
              </a:rPr>
              <a:t>0) =</a:t>
            </a:r>
            <a:r>
              <a:rPr lang="en-US" altLang="en-US">
                <a:solidFill>
                  <a:schemeClr val="accent2"/>
                </a:solidFill>
                <a:cs typeface="Times New Roman" pitchFamily="18" charset="0"/>
              </a:rPr>
              <a:t> rcos</a:t>
            </a:r>
            <a:r>
              <a:rPr lang="en-US" altLang="en-US">
                <a:solidFill>
                  <a:schemeClr val="accent2"/>
                </a:solidFill>
              </a:rPr>
              <a:t>0 + irsin0  = r</a:t>
            </a:r>
          </a:p>
        </p:txBody>
      </p:sp>
      <p:sp>
        <p:nvSpPr>
          <p:cNvPr id="6" name="Text Box 89"/>
          <p:cNvSpPr txBox="1">
            <a:spLocks noChangeArrowheads="1"/>
          </p:cNvSpPr>
          <p:nvPr/>
        </p:nvSpPr>
        <p:spPr bwMode="auto">
          <a:xfrm>
            <a:off x="1230313" y="3795713"/>
            <a:ext cx="3276600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/>
            <a:r>
              <a:rPr lang="en-US" altLang="en-US">
                <a:solidFill>
                  <a:schemeClr val="accent2"/>
                </a:solidFill>
                <a:cs typeface="Times New Roman" pitchFamily="18" charset="0"/>
              </a:rPr>
              <a:t>f’(</a:t>
            </a:r>
            <a:r>
              <a:rPr lang="el-GR" altLang="en-US">
                <a:solidFill>
                  <a:schemeClr val="accent2"/>
                </a:solidFill>
              </a:rPr>
              <a:t>θ</a:t>
            </a:r>
            <a:r>
              <a:rPr lang="en-US" altLang="en-US">
                <a:solidFill>
                  <a:schemeClr val="accent2"/>
                </a:solidFill>
              </a:rPr>
              <a:t>) =</a:t>
            </a:r>
            <a:r>
              <a:rPr lang="en-US" altLang="en-US">
                <a:solidFill>
                  <a:schemeClr val="accent2"/>
                </a:solidFill>
                <a:cs typeface="Times New Roman" pitchFamily="18" charset="0"/>
              </a:rPr>
              <a:t> ire</a:t>
            </a:r>
            <a:r>
              <a:rPr lang="el-GR" altLang="en-US" baseline="30000">
                <a:solidFill>
                  <a:schemeClr val="accent2"/>
                </a:solidFill>
                <a:cs typeface="Times New Roman" pitchFamily="18" charset="0"/>
              </a:rPr>
              <a:t>θ</a:t>
            </a:r>
            <a:r>
              <a:rPr lang="en-US" altLang="en-US" baseline="30000">
                <a:solidFill>
                  <a:schemeClr val="accent2"/>
                </a:solidFill>
                <a:cs typeface="Times New Roman" pitchFamily="18" charset="0"/>
              </a:rPr>
              <a:t>i</a:t>
            </a:r>
            <a:endParaRPr lang="en-US" altLang="en-US">
              <a:solidFill>
                <a:schemeClr val="accent2"/>
              </a:solidFill>
            </a:endParaRPr>
          </a:p>
        </p:txBody>
      </p:sp>
      <p:sp>
        <p:nvSpPr>
          <p:cNvPr id="7" name="Text Box 89"/>
          <p:cNvSpPr txBox="1">
            <a:spLocks noChangeArrowheads="1"/>
          </p:cNvSpPr>
          <p:nvPr/>
        </p:nvSpPr>
        <p:spPr bwMode="auto">
          <a:xfrm>
            <a:off x="4038600" y="3733800"/>
            <a:ext cx="396240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/>
            <a:r>
              <a:rPr lang="en-US" altLang="en-US">
                <a:solidFill>
                  <a:schemeClr val="accent2"/>
                </a:solidFill>
                <a:cs typeface="Times New Roman" pitchFamily="18" charset="0"/>
              </a:rPr>
              <a:t>g’(</a:t>
            </a:r>
            <a:r>
              <a:rPr lang="el-GR" altLang="en-US">
                <a:solidFill>
                  <a:schemeClr val="accent2"/>
                </a:solidFill>
              </a:rPr>
              <a:t>θ</a:t>
            </a:r>
            <a:r>
              <a:rPr lang="en-US" altLang="en-US">
                <a:solidFill>
                  <a:schemeClr val="accent2"/>
                </a:solidFill>
              </a:rPr>
              <a:t>) =</a:t>
            </a:r>
            <a:r>
              <a:rPr lang="en-US" altLang="en-US">
                <a:solidFill>
                  <a:schemeClr val="accent2"/>
                </a:solidFill>
                <a:cs typeface="Times New Roman" pitchFamily="18" charset="0"/>
              </a:rPr>
              <a:t> -rsin</a:t>
            </a:r>
            <a:r>
              <a:rPr lang="el-GR" altLang="en-US">
                <a:solidFill>
                  <a:schemeClr val="accent2"/>
                </a:solidFill>
              </a:rPr>
              <a:t>θ</a:t>
            </a:r>
            <a:r>
              <a:rPr lang="en-US" altLang="en-US">
                <a:solidFill>
                  <a:schemeClr val="accent2"/>
                </a:solidFill>
              </a:rPr>
              <a:t> + ircos</a:t>
            </a:r>
            <a:r>
              <a:rPr lang="el-GR" altLang="en-US">
                <a:solidFill>
                  <a:schemeClr val="accent2"/>
                </a:solidFill>
              </a:rPr>
              <a:t>θ</a:t>
            </a:r>
            <a:endParaRPr lang="en-US" altLang="en-US">
              <a:solidFill>
                <a:schemeClr val="accent2"/>
              </a:solidFill>
            </a:endParaRPr>
          </a:p>
        </p:txBody>
      </p:sp>
      <p:sp>
        <p:nvSpPr>
          <p:cNvPr id="8" name="Text Box 89"/>
          <p:cNvSpPr txBox="1">
            <a:spLocks noChangeArrowheads="1"/>
          </p:cNvSpPr>
          <p:nvPr/>
        </p:nvSpPr>
        <p:spPr bwMode="auto">
          <a:xfrm>
            <a:off x="2895600" y="3200400"/>
            <a:ext cx="373380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/>
            <a:r>
              <a:rPr lang="en-US" altLang="en-US">
                <a:solidFill>
                  <a:schemeClr val="accent2"/>
                </a:solidFill>
                <a:cs typeface="Times New Roman" pitchFamily="18" charset="0"/>
              </a:rPr>
              <a:t>f(</a:t>
            </a:r>
            <a:r>
              <a:rPr lang="en-US" altLang="en-US">
                <a:solidFill>
                  <a:schemeClr val="accent2"/>
                </a:solidFill>
              </a:rPr>
              <a:t>0) =</a:t>
            </a:r>
            <a:r>
              <a:rPr lang="en-US" altLang="en-US">
                <a:solidFill>
                  <a:schemeClr val="accent2"/>
                </a:solidFill>
                <a:cs typeface="Times New Roman" pitchFamily="18" charset="0"/>
              </a:rPr>
              <a:t> g(</a:t>
            </a:r>
            <a:r>
              <a:rPr lang="en-US" altLang="en-US">
                <a:solidFill>
                  <a:schemeClr val="accent2"/>
                </a:solidFill>
              </a:rPr>
              <a:t>0)</a:t>
            </a:r>
          </a:p>
        </p:txBody>
      </p:sp>
      <p:sp>
        <p:nvSpPr>
          <p:cNvPr id="9" name="Text Box 89"/>
          <p:cNvSpPr txBox="1">
            <a:spLocks noChangeArrowheads="1"/>
          </p:cNvSpPr>
          <p:nvPr/>
        </p:nvSpPr>
        <p:spPr bwMode="auto">
          <a:xfrm>
            <a:off x="1219200" y="4329113"/>
            <a:ext cx="3276600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/>
            <a:r>
              <a:rPr lang="en-US" altLang="en-US">
                <a:solidFill>
                  <a:schemeClr val="accent2"/>
                </a:solidFill>
                <a:cs typeface="Times New Roman" pitchFamily="18" charset="0"/>
              </a:rPr>
              <a:t>f’(</a:t>
            </a:r>
            <a:r>
              <a:rPr lang="en-US" altLang="en-US">
                <a:solidFill>
                  <a:schemeClr val="accent2"/>
                </a:solidFill>
              </a:rPr>
              <a:t>0) =</a:t>
            </a:r>
            <a:r>
              <a:rPr lang="en-US" altLang="en-US">
                <a:solidFill>
                  <a:schemeClr val="accent2"/>
                </a:solidFill>
                <a:cs typeface="Times New Roman" pitchFamily="18" charset="0"/>
              </a:rPr>
              <a:t> ire</a:t>
            </a:r>
            <a:r>
              <a:rPr lang="en-US" altLang="en-US" baseline="30000">
                <a:solidFill>
                  <a:schemeClr val="accent2"/>
                </a:solidFill>
                <a:cs typeface="Times New Roman" pitchFamily="18" charset="0"/>
              </a:rPr>
              <a:t>0i </a:t>
            </a:r>
            <a:r>
              <a:rPr lang="en-US" altLang="en-US">
                <a:solidFill>
                  <a:schemeClr val="accent2"/>
                </a:solidFill>
              </a:rPr>
              <a:t>= ir</a:t>
            </a:r>
          </a:p>
        </p:txBody>
      </p:sp>
      <p:sp>
        <p:nvSpPr>
          <p:cNvPr id="10" name="Text Box 89"/>
          <p:cNvSpPr txBox="1">
            <a:spLocks noChangeArrowheads="1"/>
          </p:cNvSpPr>
          <p:nvPr/>
        </p:nvSpPr>
        <p:spPr bwMode="auto">
          <a:xfrm>
            <a:off x="4027488" y="4267200"/>
            <a:ext cx="396240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/>
            <a:r>
              <a:rPr lang="en-US" altLang="en-US">
                <a:solidFill>
                  <a:schemeClr val="accent2"/>
                </a:solidFill>
                <a:cs typeface="Times New Roman" pitchFamily="18" charset="0"/>
              </a:rPr>
              <a:t>g’(</a:t>
            </a:r>
            <a:r>
              <a:rPr lang="en-US" altLang="en-US">
                <a:solidFill>
                  <a:schemeClr val="accent2"/>
                </a:solidFill>
              </a:rPr>
              <a:t>0) =</a:t>
            </a:r>
            <a:r>
              <a:rPr lang="en-US" altLang="en-US">
                <a:solidFill>
                  <a:schemeClr val="accent2"/>
                </a:solidFill>
                <a:cs typeface="Times New Roman" pitchFamily="18" charset="0"/>
              </a:rPr>
              <a:t> -rsin</a:t>
            </a:r>
            <a:r>
              <a:rPr lang="en-US" altLang="en-US">
                <a:solidFill>
                  <a:schemeClr val="accent2"/>
                </a:solidFill>
              </a:rPr>
              <a:t>0 + ircos0 = ir</a:t>
            </a:r>
          </a:p>
        </p:txBody>
      </p:sp>
      <p:sp>
        <p:nvSpPr>
          <p:cNvPr id="11" name="Text Box 89"/>
          <p:cNvSpPr txBox="1">
            <a:spLocks noChangeArrowheads="1"/>
          </p:cNvSpPr>
          <p:nvPr/>
        </p:nvSpPr>
        <p:spPr bwMode="auto">
          <a:xfrm>
            <a:off x="2895600" y="4891088"/>
            <a:ext cx="3733800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/>
            <a:r>
              <a:rPr lang="en-US" altLang="en-US">
                <a:solidFill>
                  <a:schemeClr val="accent2"/>
                </a:solidFill>
                <a:cs typeface="Times New Roman" pitchFamily="18" charset="0"/>
              </a:rPr>
              <a:t>f’(</a:t>
            </a:r>
            <a:r>
              <a:rPr lang="en-US" altLang="en-US">
                <a:solidFill>
                  <a:schemeClr val="accent2"/>
                </a:solidFill>
              </a:rPr>
              <a:t>0) =</a:t>
            </a:r>
            <a:r>
              <a:rPr lang="en-US" altLang="en-US">
                <a:solidFill>
                  <a:schemeClr val="accent2"/>
                </a:solidFill>
                <a:cs typeface="Times New Roman" pitchFamily="18" charset="0"/>
              </a:rPr>
              <a:t> g’(</a:t>
            </a:r>
            <a:r>
              <a:rPr lang="en-US" altLang="en-US">
                <a:solidFill>
                  <a:schemeClr val="accent2"/>
                </a:solidFill>
              </a:rPr>
              <a:t>0)</a:t>
            </a:r>
          </a:p>
        </p:txBody>
      </p:sp>
      <p:sp>
        <p:nvSpPr>
          <p:cNvPr id="12" name="Text Box 89"/>
          <p:cNvSpPr txBox="1">
            <a:spLocks noChangeArrowheads="1"/>
          </p:cNvSpPr>
          <p:nvPr/>
        </p:nvSpPr>
        <p:spPr bwMode="auto">
          <a:xfrm>
            <a:off x="1154113" y="5500688"/>
            <a:ext cx="3276600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/>
            <a:r>
              <a:rPr lang="en-US" altLang="en-US">
                <a:solidFill>
                  <a:schemeClr val="accent2"/>
                </a:solidFill>
                <a:cs typeface="Times New Roman" pitchFamily="18" charset="0"/>
              </a:rPr>
              <a:t>f’’(</a:t>
            </a:r>
            <a:r>
              <a:rPr lang="el-GR" altLang="en-US">
                <a:solidFill>
                  <a:schemeClr val="accent2"/>
                </a:solidFill>
              </a:rPr>
              <a:t>θ</a:t>
            </a:r>
            <a:r>
              <a:rPr lang="en-US" altLang="en-US">
                <a:solidFill>
                  <a:schemeClr val="accent2"/>
                </a:solidFill>
              </a:rPr>
              <a:t>) =</a:t>
            </a:r>
            <a:r>
              <a:rPr lang="en-US" altLang="en-US">
                <a:solidFill>
                  <a:schemeClr val="accent2"/>
                </a:solidFill>
                <a:cs typeface="Times New Roman" pitchFamily="18" charset="0"/>
              </a:rPr>
              <a:t> -re</a:t>
            </a:r>
            <a:r>
              <a:rPr lang="el-GR" altLang="en-US" baseline="30000">
                <a:solidFill>
                  <a:schemeClr val="accent2"/>
                </a:solidFill>
                <a:cs typeface="Times New Roman" pitchFamily="18" charset="0"/>
              </a:rPr>
              <a:t>θ</a:t>
            </a:r>
            <a:r>
              <a:rPr lang="en-US" altLang="en-US" baseline="30000">
                <a:solidFill>
                  <a:schemeClr val="accent2"/>
                </a:solidFill>
                <a:cs typeface="Times New Roman" pitchFamily="18" charset="0"/>
              </a:rPr>
              <a:t>i</a:t>
            </a:r>
            <a:endParaRPr lang="en-US" altLang="en-US">
              <a:solidFill>
                <a:schemeClr val="accent2"/>
              </a:solidFill>
            </a:endParaRPr>
          </a:p>
        </p:txBody>
      </p:sp>
      <p:sp>
        <p:nvSpPr>
          <p:cNvPr id="13" name="Text Box 89"/>
          <p:cNvSpPr txBox="1">
            <a:spLocks noChangeArrowheads="1"/>
          </p:cNvSpPr>
          <p:nvPr/>
        </p:nvSpPr>
        <p:spPr bwMode="auto">
          <a:xfrm>
            <a:off x="3962400" y="5438775"/>
            <a:ext cx="396240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/>
            <a:r>
              <a:rPr lang="en-US" altLang="en-US">
                <a:solidFill>
                  <a:schemeClr val="accent2"/>
                </a:solidFill>
                <a:cs typeface="Times New Roman" pitchFamily="18" charset="0"/>
              </a:rPr>
              <a:t>g’’(</a:t>
            </a:r>
            <a:r>
              <a:rPr lang="el-GR" altLang="en-US">
                <a:solidFill>
                  <a:schemeClr val="accent2"/>
                </a:solidFill>
              </a:rPr>
              <a:t>θ</a:t>
            </a:r>
            <a:r>
              <a:rPr lang="en-US" altLang="en-US">
                <a:solidFill>
                  <a:schemeClr val="accent2"/>
                </a:solidFill>
              </a:rPr>
              <a:t>) =</a:t>
            </a:r>
            <a:r>
              <a:rPr lang="en-US" altLang="en-US">
                <a:solidFill>
                  <a:schemeClr val="accent2"/>
                </a:solidFill>
                <a:cs typeface="Times New Roman" pitchFamily="18" charset="0"/>
              </a:rPr>
              <a:t> -rcos</a:t>
            </a:r>
            <a:r>
              <a:rPr lang="el-GR" altLang="en-US">
                <a:solidFill>
                  <a:schemeClr val="accent2"/>
                </a:solidFill>
              </a:rPr>
              <a:t>θ</a:t>
            </a:r>
            <a:r>
              <a:rPr lang="en-US" altLang="en-US">
                <a:solidFill>
                  <a:schemeClr val="accent2"/>
                </a:solidFill>
              </a:rPr>
              <a:t> - rsin</a:t>
            </a:r>
            <a:r>
              <a:rPr lang="el-GR" altLang="en-US">
                <a:solidFill>
                  <a:schemeClr val="accent2"/>
                </a:solidFill>
              </a:rPr>
              <a:t>θ</a:t>
            </a:r>
            <a:endParaRPr lang="en-US" altLang="en-US">
              <a:solidFill>
                <a:schemeClr val="accent2"/>
              </a:solidFill>
            </a:endParaRPr>
          </a:p>
        </p:txBody>
      </p:sp>
      <p:sp>
        <p:nvSpPr>
          <p:cNvPr id="14" name="Text Box 89"/>
          <p:cNvSpPr txBox="1">
            <a:spLocks noChangeArrowheads="1"/>
          </p:cNvSpPr>
          <p:nvPr/>
        </p:nvSpPr>
        <p:spPr bwMode="auto">
          <a:xfrm>
            <a:off x="1981200" y="5943600"/>
            <a:ext cx="121920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/>
            <a:r>
              <a:rPr lang="en-US" altLang="en-US">
                <a:solidFill>
                  <a:schemeClr val="accent2"/>
                </a:solidFill>
                <a:cs typeface="Times New Roman" pitchFamily="18" charset="0"/>
              </a:rPr>
              <a:t>= -f(</a:t>
            </a:r>
            <a:r>
              <a:rPr lang="el-GR" altLang="en-US">
                <a:solidFill>
                  <a:schemeClr val="accent2"/>
                </a:solidFill>
              </a:rPr>
              <a:t>θ</a:t>
            </a:r>
            <a:r>
              <a:rPr lang="en-US" altLang="en-US">
                <a:solidFill>
                  <a:schemeClr val="accent2"/>
                </a:solidFill>
              </a:rPr>
              <a:t>)</a:t>
            </a:r>
          </a:p>
        </p:txBody>
      </p:sp>
      <p:sp>
        <p:nvSpPr>
          <p:cNvPr id="15" name="Text Box 89"/>
          <p:cNvSpPr txBox="1">
            <a:spLocks noChangeArrowheads="1"/>
          </p:cNvSpPr>
          <p:nvPr/>
        </p:nvSpPr>
        <p:spPr bwMode="auto">
          <a:xfrm>
            <a:off x="4876800" y="5943600"/>
            <a:ext cx="121920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/>
            <a:r>
              <a:rPr lang="en-US" altLang="en-US">
                <a:solidFill>
                  <a:schemeClr val="accent2"/>
                </a:solidFill>
                <a:cs typeface="Times New Roman" pitchFamily="18" charset="0"/>
              </a:rPr>
              <a:t>= -g(</a:t>
            </a:r>
            <a:r>
              <a:rPr lang="el-GR" altLang="en-US">
                <a:solidFill>
                  <a:schemeClr val="accent2"/>
                </a:solidFill>
              </a:rPr>
              <a:t>θ</a:t>
            </a:r>
            <a:r>
              <a:rPr lang="en-US" altLang="en-US">
                <a:solidFill>
                  <a:schemeClr val="accent2"/>
                </a:solidFill>
              </a:rPr>
              <a:t>)</a:t>
            </a:r>
          </a:p>
        </p:txBody>
      </p:sp>
      <p:sp>
        <p:nvSpPr>
          <p:cNvPr id="144402" name="Text Box 215"/>
          <p:cNvSpPr txBox="1">
            <a:spLocks noChangeArrowheads="1"/>
          </p:cNvSpPr>
          <p:nvPr/>
        </p:nvSpPr>
        <p:spPr bwMode="auto">
          <a:xfrm>
            <a:off x="7902575" y="17463"/>
            <a:ext cx="1123950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000">
                <a:solidFill>
                  <a:schemeClr val="tx2"/>
                </a:solidFill>
                <a:sym typeface="Symbol" pitchFamily="18" charset="2"/>
              </a:rPr>
              <a:t>Roots of </a:t>
            </a:r>
            <a:br>
              <a:rPr lang="en-US" altLang="en-US" sz="2000">
                <a:solidFill>
                  <a:schemeClr val="tx2"/>
                </a:solidFill>
                <a:sym typeface="Symbol" pitchFamily="18" charset="2"/>
              </a:rPr>
            </a:br>
            <a:r>
              <a:rPr lang="en-US" altLang="en-US" sz="2000">
                <a:solidFill>
                  <a:schemeClr val="tx2"/>
                </a:solidFill>
                <a:sym typeface="Symbol" pitchFamily="18" charset="2"/>
              </a:rPr>
              <a:t>Unity</a:t>
            </a:r>
            <a:endParaRPr lang="en-US" altLang="en-US" sz="2000">
              <a:sym typeface="Symbol" pitchFamily="18" charset="2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95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9295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9295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 nodeType="clickPar">
                      <p:stCondLst>
                        <p:cond delay="indefinite"/>
                      </p:stCondLst>
                      <p:childTnLst>
                        <p:par>
                          <p:cTn id="1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 nodeType="clickPar">
                      <p:stCondLst>
                        <p:cond delay="indefinite"/>
                      </p:stCondLst>
                      <p:childTnLst>
                        <p:par>
                          <p:cTn id="3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 nodeType="clickPar">
                      <p:stCondLst>
                        <p:cond delay="indefinite"/>
                      </p:stCondLst>
                      <p:childTnLst>
                        <p:par>
                          <p:cTn id="3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 nodeType="clickPar">
                      <p:stCondLst>
                        <p:cond delay="indefinite"/>
                      </p:stCondLst>
                      <p:childTnLst>
                        <p:par>
                          <p:cTn id="4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 nodeType="clickPar">
                      <p:stCondLst>
                        <p:cond delay="indefinite"/>
                      </p:stCondLst>
                      <p:childTnLst>
                        <p:par>
                          <p:cTn id="4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9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 nodeType="clickPar">
                      <p:stCondLst>
                        <p:cond delay="indefinite"/>
                      </p:stCondLst>
                      <p:childTnLst>
                        <p:par>
                          <p:cTn id="5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5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 nodeType="clickPar">
                      <p:stCondLst>
                        <p:cond delay="indefinite"/>
                      </p:stCondLst>
                      <p:childTnLst>
                        <p:par>
                          <p:cTn id="6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500" fill="hold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 nodeType="clickPar">
                      <p:stCondLst>
                        <p:cond delay="indefinite"/>
                      </p:stCondLst>
                      <p:childTnLst>
                        <p:par>
                          <p:cTn id="6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9" dur="500" fill="hold"/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0" dur="500" fill="hold"/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 nodeType="clickPar">
                      <p:stCondLst>
                        <p:cond delay="indefinite"/>
                      </p:stCondLst>
                      <p:childTnLst>
                        <p:par>
                          <p:cTn id="7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3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5" dur="5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6" dur="5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" fill="hold" nodeType="clickPar">
                      <p:stCondLst>
                        <p:cond delay="indefinite"/>
                      </p:stCondLst>
                      <p:childTnLst>
                        <p:par>
                          <p:cTn id="7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1" dur="5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2" dur="5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5" dur="500" fill="hold"/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6" dur="500" fill="hold"/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5410" name="Oval 2"/>
          <p:cNvSpPr>
            <a:spLocks noChangeArrowheads="1"/>
          </p:cNvSpPr>
          <p:nvPr/>
        </p:nvSpPr>
        <p:spPr bwMode="auto">
          <a:xfrm>
            <a:off x="3055938" y="2452688"/>
            <a:ext cx="3429000" cy="3276600"/>
          </a:xfrm>
          <a:prstGeom prst="ellipse">
            <a:avLst/>
          </a:prstGeom>
          <a:noFill/>
          <a:ln w="25400" algn="ctr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CA" altLang="en-US"/>
          </a:p>
        </p:txBody>
      </p:sp>
      <p:sp>
        <p:nvSpPr>
          <p:cNvPr id="145411" name="Line 3"/>
          <p:cNvSpPr>
            <a:spLocks noChangeShapeType="1"/>
          </p:cNvSpPr>
          <p:nvPr/>
        </p:nvSpPr>
        <p:spPr bwMode="auto">
          <a:xfrm>
            <a:off x="2881313" y="4095750"/>
            <a:ext cx="3810000" cy="0"/>
          </a:xfrm>
          <a:prstGeom prst="line">
            <a:avLst/>
          </a:prstGeom>
          <a:noFill/>
          <a:ln w="25400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145412" name="Line 4"/>
          <p:cNvSpPr>
            <a:spLocks noChangeShapeType="1"/>
          </p:cNvSpPr>
          <p:nvPr/>
        </p:nvSpPr>
        <p:spPr bwMode="auto">
          <a:xfrm rot="-5400000">
            <a:off x="2860675" y="4095750"/>
            <a:ext cx="3810000" cy="0"/>
          </a:xfrm>
          <a:prstGeom prst="line">
            <a:avLst/>
          </a:prstGeom>
          <a:noFill/>
          <a:ln w="25400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145413" name="Text Box 21"/>
          <p:cNvSpPr txBox="1">
            <a:spLocks noChangeArrowheads="1"/>
          </p:cNvSpPr>
          <p:nvPr/>
        </p:nvSpPr>
        <p:spPr bwMode="auto">
          <a:xfrm>
            <a:off x="6456363" y="3000375"/>
            <a:ext cx="790575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>
                <a:solidFill>
                  <a:schemeClr val="accent1"/>
                </a:solidFill>
                <a:sym typeface="Symbol" pitchFamily="18" charset="2"/>
              </a:rPr>
              <a:t></a:t>
            </a:r>
            <a:r>
              <a:rPr lang="en-US" altLang="en-US" baseline="-25000">
                <a:solidFill>
                  <a:schemeClr val="accent1"/>
                </a:solidFill>
                <a:sym typeface="Symbol" pitchFamily="18" charset="2"/>
              </a:rPr>
              <a:t>16</a:t>
            </a:r>
            <a:r>
              <a:rPr lang="en-US" altLang="en-US" baseline="30000">
                <a:solidFill>
                  <a:schemeClr val="accent1"/>
                </a:solidFill>
              </a:rPr>
              <a:t>1</a:t>
            </a:r>
          </a:p>
        </p:txBody>
      </p:sp>
      <p:sp>
        <p:nvSpPr>
          <p:cNvPr id="145414" name="Oval 6"/>
          <p:cNvSpPr>
            <a:spLocks noChangeArrowheads="1"/>
          </p:cNvSpPr>
          <p:nvPr/>
        </p:nvSpPr>
        <p:spPr bwMode="auto">
          <a:xfrm>
            <a:off x="2979738" y="4021138"/>
            <a:ext cx="152400" cy="152400"/>
          </a:xfrm>
          <a:prstGeom prst="ellipse">
            <a:avLst/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CA" altLang="en-US"/>
          </a:p>
        </p:txBody>
      </p:sp>
      <p:sp>
        <p:nvSpPr>
          <p:cNvPr id="145415" name="Oval 7"/>
          <p:cNvSpPr>
            <a:spLocks noChangeArrowheads="1"/>
          </p:cNvSpPr>
          <p:nvPr/>
        </p:nvSpPr>
        <p:spPr bwMode="auto">
          <a:xfrm>
            <a:off x="6451600" y="4021138"/>
            <a:ext cx="152400" cy="152400"/>
          </a:xfrm>
          <a:prstGeom prst="ellipse">
            <a:avLst/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CA" altLang="en-US"/>
          </a:p>
        </p:txBody>
      </p:sp>
      <p:sp>
        <p:nvSpPr>
          <p:cNvPr id="145416" name="Oval 9"/>
          <p:cNvSpPr>
            <a:spLocks noChangeArrowheads="1"/>
          </p:cNvSpPr>
          <p:nvPr/>
        </p:nvSpPr>
        <p:spPr bwMode="auto">
          <a:xfrm>
            <a:off x="5929313" y="2855913"/>
            <a:ext cx="152400" cy="152400"/>
          </a:xfrm>
          <a:prstGeom prst="ellipse">
            <a:avLst/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CA" altLang="en-US"/>
          </a:p>
        </p:txBody>
      </p:sp>
      <p:sp>
        <p:nvSpPr>
          <p:cNvPr id="145417" name="Oval 11"/>
          <p:cNvSpPr>
            <a:spLocks noChangeArrowheads="1"/>
          </p:cNvSpPr>
          <p:nvPr/>
        </p:nvSpPr>
        <p:spPr bwMode="auto">
          <a:xfrm>
            <a:off x="6288088" y="3355975"/>
            <a:ext cx="152400" cy="152400"/>
          </a:xfrm>
          <a:prstGeom prst="ellipse">
            <a:avLst/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CA" altLang="en-US"/>
          </a:p>
        </p:txBody>
      </p:sp>
      <p:sp>
        <p:nvSpPr>
          <p:cNvPr id="145418" name="Oval 12"/>
          <p:cNvSpPr>
            <a:spLocks noChangeArrowheads="1"/>
          </p:cNvSpPr>
          <p:nvPr/>
        </p:nvSpPr>
        <p:spPr bwMode="auto">
          <a:xfrm rot="-5400000">
            <a:off x="4700588" y="2376488"/>
            <a:ext cx="152400" cy="152400"/>
          </a:xfrm>
          <a:prstGeom prst="ellipse">
            <a:avLst/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CA" altLang="en-US"/>
          </a:p>
        </p:txBody>
      </p:sp>
      <p:sp>
        <p:nvSpPr>
          <p:cNvPr id="145419" name="Oval 13"/>
          <p:cNvSpPr>
            <a:spLocks noChangeArrowheads="1"/>
          </p:cNvSpPr>
          <p:nvPr/>
        </p:nvSpPr>
        <p:spPr bwMode="auto">
          <a:xfrm rot="-5400000">
            <a:off x="3524250" y="2822575"/>
            <a:ext cx="152400" cy="152400"/>
          </a:xfrm>
          <a:prstGeom prst="ellipse">
            <a:avLst/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CA" altLang="en-US"/>
          </a:p>
        </p:txBody>
      </p:sp>
      <p:sp>
        <p:nvSpPr>
          <p:cNvPr id="145420" name="Oval 14"/>
          <p:cNvSpPr>
            <a:spLocks noChangeArrowheads="1"/>
          </p:cNvSpPr>
          <p:nvPr/>
        </p:nvSpPr>
        <p:spPr bwMode="auto">
          <a:xfrm rot="-5400000">
            <a:off x="3132138" y="3344863"/>
            <a:ext cx="152400" cy="152400"/>
          </a:xfrm>
          <a:prstGeom prst="ellipse">
            <a:avLst/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CA" altLang="en-US"/>
          </a:p>
        </p:txBody>
      </p:sp>
      <p:sp>
        <p:nvSpPr>
          <p:cNvPr id="145421" name="Oval 15"/>
          <p:cNvSpPr>
            <a:spLocks noChangeArrowheads="1"/>
          </p:cNvSpPr>
          <p:nvPr/>
        </p:nvSpPr>
        <p:spPr bwMode="auto">
          <a:xfrm rot="-5400000">
            <a:off x="4046538" y="2497138"/>
            <a:ext cx="152400" cy="152400"/>
          </a:xfrm>
          <a:prstGeom prst="ellipse">
            <a:avLst/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CA" altLang="en-US"/>
          </a:p>
        </p:txBody>
      </p:sp>
      <p:grpSp>
        <p:nvGrpSpPr>
          <p:cNvPr id="145422" name="Group 16"/>
          <p:cNvGrpSpPr>
            <a:grpSpLocks/>
          </p:cNvGrpSpPr>
          <p:nvPr/>
        </p:nvGrpSpPr>
        <p:grpSpPr bwMode="auto">
          <a:xfrm flipV="1">
            <a:off x="3121025" y="4673600"/>
            <a:ext cx="3308350" cy="1131888"/>
            <a:chOff x="2016" y="1056"/>
            <a:chExt cx="2084" cy="713"/>
          </a:xfrm>
        </p:grpSpPr>
        <p:sp>
          <p:nvSpPr>
            <p:cNvPr id="145450" name="Oval 17"/>
            <p:cNvSpPr>
              <a:spLocks noChangeArrowheads="1"/>
            </p:cNvSpPr>
            <p:nvPr/>
          </p:nvSpPr>
          <p:spPr bwMode="auto">
            <a:xfrm>
              <a:off x="3778" y="1358"/>
              <a:ext cx="96" cy="96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45451" name="Oval 18"/>
            <p:cNvSpPr>
              <a:spLocks noChangeArrowheads="1"/>
            </p:cNvSpPr>
            <p:nvPr/>
          </p:nvSpPr>
          <p:spPr bwMode="auto">
            <a:xfrm>
              <a:off x="3367" y="1111"/>
              <a:ext cx="96" cy="96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45452" name="Oval 19"/>
            <p:cNvSpPr>
              <a:spLocks noChangeArrowheads="1"/>
            </p:cNvSpPr>
            <p:nvPr/>
          </p:nvSpPr>
          <p:spPr bwMode="auto">
            <a:xfrm>
              <a:off x="4004" y="1673"/>
              <a:ext cx="96" cy="96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45453" name="Oval 20"/>
            <p:cNvSpPr>
              <a:spLocks noChangeArrowheads="1"/>
            </p:cNvSpPr>
            <p:nvPr/>
          </p:nvSpPr>
          <p:spPr bwMode="auto">
            <a:xfrm rot="-5400000">
              <a:off x="3004" y="1056"/>
              <a:ext cx="96" cy="96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45454" name="Oval 21"/>
            <p:cNvSpPr>
              <a:spLocks noChangeArrowheads="1"/>
            </p:cNvSpPr>
            <p:nvPr/>
          </p:nvSpPr>
          <p:spPr bwMode="auto">
            <a:xfrm rot="-5400000">
              <a:off x="2263" y="1337"/>
              <a:ext cx="96" cy="96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45455" name="Oval 22"/>
            <p:cNvSpPr>
              <a:spLocks noChangeArrowheads="1"/>
            </p:cNvSpPr>
            <p:nvPr/>
          </p:nvSpPr>
          <p:spPr bwMode="auto">
            <a:xfrm rot="-5400000">
              <a:off x="2016" y="1666"/>
              <a:ext cx="96" cy="96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45456" name="Oval 23"/>
            <p:cNvSpPr>
              <a:spLocks noChangeArrowheads="1"/>
            </p:cNvSpPr>
            <p:nvPr/>
          </p:nvSpPr>
          <p:spPr bwMode="auto">
            <a:xfrm rot="-5400000">
              <a:off x="2592" y="1132"/>
              <a:ext cx="96" cy="96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</p:grpSp>
      <p:sp>
        <p:nvSpPr>
          <p:cNvPr id="145423" name="Text Box 21"/>
          <p:cNvSpPr txBox="1">
            <a:spLocks noChangeArrowheads="1"/>
          </p:cNvSpPr>
          <p:nvPr/>
        </p:nvSpPr>
        <p:spPr bwMode="auto">
          <a:xfrm>
            <a:off x="6673850" y="3824288"/>
            <a:ext cx="790575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>
                <a:solidFill>
                  <a:schemeClr val="accent1"/>
                </a:solidFill>
                <a:sym typeface="Symbol" pitchFamily="18" charset="2"/>
              </a:rPr>
              <a:t></a:t>
            </a:r>
            <a:r>
              <a:rPr lang="en-US" altLang="en-US" baseline="-25000">
                <a:solidFill>
                  <a:schemeClr val="accent1"/>
                </a:solidFill>
                <a:sym typeface="Symbol" pitchFamily="18" charset="2"/>
              </a:rPr>
              <a:t>16</a:t>
            </a:r>
            <a:r>
              <a:rPr lang="en-US" altLang="en-US" baseline="30000">
                <a:solidFill>
                  <a:schemeClr val="accent1"/>
                </a:solidFill>
              </a:rPr>
              <a:t>0</a:t>
            </a:r>
          </a:p>
        </p:txBody>
      </p:sp>
      <p:sp>
        <p:nvSpPr>
          <p:cNvPr id="145424" name="Text Box 21"/>
          <p:cNvSpPr txBox="1">
            <a:spLocks noChangeArrowheads="1"/>
          </p:cNvSpPr>
          <p:nvPr/>
        </p:nvSpPr>
        <p:spPr bwMode="auto">
          <a:xfrm>
            <a:off x="5999163" y="2390775"/>
            <a:ext cx="790575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>
                <a:solidFill>
                  <a:schemeClr val="accent1"/>
                </a:solidFill>
                <a:sym typeface="Symbol" pitchFamily="18" charset="2"/>
              </a:rPr>
              <a:t></a:t>
            </a:r>
            <a:r>
              <a:rPr lang="en-US" altLang="en-US" baseline="-25000">
                <a:solidFill>
                  <a:schemeClr val="accent1"/>
                </a:solidFill>
                <a:sym typeface="Symbol" pitchFamily="18" charset="2"/>
              </a:rPr>
              <a:t>16</a:t>
            </a:r>
            <a:r>
              <a:rPr lang="en-US" altLang="en-US" baseline="30000">
                <a:solidFill>
                  <a:schemeClr val="accent1"/>
                </a:solidFill>
              </a:rPr>
              <a:t>2</a:t>
            </a:r>
          </a:p>
        </p:txBody>
      </p:sp>
      <p:sp>
        <p:nvSpPr>
          <p:cNvPr id="145425" name="Text Box 21"/>
          <p:cNvSpPr txBox="1">
            <a:spLocks noChangeArrowheads="1"/>
          </p:cNvSpPr>
          <p:nvPr/>
        </p:nvSpPr>
        <p:spPr bwMode="auto">
          <a:xfrm>
            <a:off x="4449763" y="1766888"/>
            <a:ext cx="790575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>
                <a:solidFill>
                  <a:schemeClr val="accent1"/>
                </a:solidFill>
                <a:sym typeface="Symbol" pitchFamily="18" charset="2"/>
              </a:rPr>
              <a:t></a:t>
            </a:r>
            <a:r>
              <a:rPr lang="en-US" altLang="en-US" baseline="-25000">
                <a:solidFill>
                  <a:schemeClr val="accent1"/>
                </a:solidFill>
                <a:sym typeface="Symbol" pitchFamily="18" charset="2"/>
              </a:rPr>
              <a:t>16</a:t>
            </a:r>
            <a:r>
              <a:rPr lang="en-US" altLang="en-US" baseline="30000">
                <a:solidFill>
                  <a:schemeClr val="accent1"/>
                </a:solidFill>
              </a:rPr>
              <a:t>4</a:t>
            </a:r>
          </a:p>
        </p:txBody>
      </p:sp>
      <p:sp>
        <p:nvSpPr>
          <p:cNvPr id="145426" name="Text Box 21"/>
          <p:cNvSpPr txBox="1">
            <a:spLocks noChangeArrowheads="1"/>
          </p:cNvSpPr>
          <p:nvPr/>
        </p:nvSpPr>
        <p:spPr bwMode="auto">
          <a:xfrm>
            <a:off x="3625850" y="1939925"/>
            <a:ext cx="790575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>
                <a:solidFill>
                  <a:schemeClr val="accent1"/>
                </a:solidFill>
                <a:sym typeface="Symbol" pitchFamily="18" charset="2"/>
              </a:rPr>
              <a:t></a:t>
            </a:r>
            <a:r>
              <a:rPr lang="en-US" altLang="en-US" baseline="-25000">
                <a:solidFill>
                  <a:schemeClr val="accent1"/>
                </a:solidFill>
                <a:sym typeface="Symbol" pitchFamily="18" charset="2"/>
              </a:rPr>
              <a:t>16</a:t>
            </a:r>
            <a:r>
              <a:rPr lang="en-US" altLang="en-US" baseline="30000">
                <a:solidFill>
                  <a:schemeClr val="accent1"/>
                </a:solidFill>
              </a:rPr>
              <a:t>5</a:t>
            </a:r>
          </a:p>
        </p:txBody>
      </p:sp>
      <p:sp>
        <p:nvSpPr>
          <p:cNvPr id="145427" name="Text Box 21"/>
          <p:cNvSpPr txBox="1">
            <a:spLocks noChangeArrowheads="1"/>
          </p:cNvSpPr>
          <p:nvPr/>
        </p:nvSpPr>
        <p:spPr bwMode="auto">
          <a:xfrm>
            <a:off x="2903538" y="2314575"/>
            <a:ext cx="790575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>
                <a:solidFill>
                  <a:schemeClr val="accent1"/>
                </a:solidFill>
                <a:sym typeface="Symbol" pitchFamily="18" charset="2"/>
              </a:rPr>
              <a:t></a:t>
            </a:r>
            <a:r>
              <a:rPr lang="en-US" altLang="en-US" baseline="-25000">
                <a:solidFill>
                  <a:schemeClr val="accent1"/>
                </a:solidFill>
                <a:sym typeface="Symbol" pitchFamily="18" charset="2"/>
              </a:rPr>
              <a:t>16</a:t>
            </a:r>
            <a:r>
              <a:rPr lang="en-US" altLang="en-US" baseline="30000">
                <a:solidFill>
                  <a:schemeClr val="accent1"/>
                </a:solidFill>
              </a:rPr>
              <a:t>6</a:t>
            </a:r>
          </a:p>
        </p:txBody>
      </p:sp>
      <p:sp>
        <p:nvSpPr>
          <p:cNvPr id="145428" name="Text Box 21"/>
          <p:cNvSpPr txBox="1">
            <a:spLocks noChangeArrowheads="1"/>
          </p:cNvSpPr>
          <p:nvPr/>
        </p:nvSpPr>
        <p:spPr bwMode="auto">
          <a:xfrm>
            <a:off x="2417763" y="2978150"/>
            <a:ext cx="790575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>
                <a:solidFill>
                  <a:schemeClr val="accent1"/>
                </a:solidFill>
                <a:sym typeface="Symbol" pitchFamily="18" charset="2"/>
              </a:rPr>
              <a:t></a:t>
            </a:r>
            <a:r>
              <a:rPr lang="en-US" altLang="en-US" baseline="-25000">
                <a:solidFill>
                  <a:schemeClr val="accent1"/>
                </a:solidFill>
                <a:sym typeface="Symbol" pitchFamily="18" charset="2"/>
              </a:rPr>
              <a:t>16</a:t>
            </a:r>
            <a:r>
              <a:rPr lang="en-US" altLang="en-US" baseline="30000">
                <a:solidFill>
                  <a:schemeClr val="accent1"/>
                </a:solidFill>
              </a:rPr>
              <a:t>7</a:t>
            </a:r>
          </a:p>
        </p:txBody>
      </p:sp>
      <p:sp>
        <p:nvSpPr>
          <p:cNvPr id="145429" name="Text Box 21"/>
          <p:cNvSpPr txBox="1">
            <a:spLocks noChangeArrowheads="1"/>
          </p:cNvSpPr>
          <p:nvPr/>
        </p:nvSpPr>
        <p:spPr bwMode="auto">
          <a:xfrm>
            <a:off x="2189163" y="3762375"/>
            <a:ext cx="790575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>
                <a:solidFill>
                  <a:schemeClr val="accent1"/>
                </a:solidFill>
                <a:sym typeface="Symbol" pitchFamily="18" charset="2"/>
              </a:rPr>
              <a:t></a:t>
            </a:r>
            <a:r>
              <a:rPr lang="en-US" altLang="en-US" baseline="-25000">
                <a:solidFill>
                  <a:schemeClr val="accent1"/>
                </a:solidFill>
                <a:sym typeface="Symbol" pitchFamily="18" charset="2"/>
              </a:rPr>
              <a:t>16</a:t>
            </a:r>
            <a:r>
              <a:rPr lang="en-US" altLang="en-US" baseline="30000">
                <a:solidFill>
                  <a:schemeClr val="accent1"/>
                </a:solidFill>
              </a:rPr>
              <a:t>8</a:t>
            </a:r>
          </a:p>
        </p:txBody>
      </p:sp>
      <p:sp>
        <p:nvSpPr>
          <p:cNvPr id="145430" name="Text Box 21"/>
          <p:cNvSpPr txBox="1">
            <a:spLocks noChangeArrowheads="1"/>
          </p:cNvSpPr>
          <p:nvPr/>
        </p:nvSpPr>
        <p:spPr bwMode="auto">
          <a:xfrm>
            <a:off x="2341563" y="4662488"/>
            <a:ext cx="790575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>
                <a:solidFill>
                  <a:schemeClr val="accent1"/>
                </a:solidFill>
                <a:sym typeface="Symbol" pitchFamily="18" charset="2"/>
              </a:rPr>
              <a:t></a:t>
            </a:r>
            <a:r>
              <a:rPr lang="en-US" altLang="en-US" baseline="-25000">
                <a:solidFill>
                  <a:schemeClr val="accent1"/>
                </a:solidFill>
                <a:sym typeface="Symbol" pitchFamily="18" charset="2"/>
              </a:rPr>
              <a:t>16</a:t>
            </a:r>
            <a:r>
              <a:rPr lang="en-US" altLang="en-US" baseline="30000">
                <a:solidFill>
                  <a:schemeClr val="accent1"/>
                </a:solidFill>
              </a:rPr>
              <a:t>9</a:t>
            </a:r>
          </a:p>
        </p:txBody>
      </p:sp>
      <p:sp>
        <p:nvSpPr>
          <p:cNvPr id="145431" name="Text Box 21"/>
          <p:cNvSpPr txBox="1">
            <a:spLocks noChangeArrowheads="1"/>
          </p:cNvSpPr>
          <p:nvPr/>
        </p:nvSpPr>
        <p:spPr bwMode="auto">
          <a:xfrm>
            <a:off x="2690813" y="5286375"/>
            <a:ext cx="911225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>
                <a:solidFill>
                  <a:schemeClr val="accent1"/>
                </a:solidFill>
                <a:sym typeface="Symbol" pitchFamily="18" charset="2"/>
              </a:rPr>
              <a:t></a:t>
            </a:r>
            <a:r>
              <a:rPr lang="en-US" altLang="en-US" baseline="-25000">
                <a:solidFill>
                  <a:schemeClr val="accent1"/>
                </a:solidFill>
                <a:sym typeface="Symbol" pitchFamily="18" charset="2"/>
              </a:rPr>
              <a:t>16</a:t>
            </a:r>
            <a:r>
              <a:rPr lang="en-US" altLang="en-US" baseline="30000">
                <a:solidFill>
                  <a:schemeClr val="accent1"/>
                </a:solidFill>
              </a:rPr>
              <a:t>10</a:t>
            </a:r>
          </a:p>
        </p:txBody>
      </p:sp>
      <p:sp>
        <p:nvSpPr>
          <p:cNvPr id="145432" name="Text Box 21"/>
          <p:cNvSpPr txBox="1">
            <a:spLocks noChangeArrowheads="1"/>
          </p:cNvSpPr>
          <p:nvPr/>
        </p:nvSpPr>
        <p:spPr bwMode="auto">
          <a:xfrm>
            <a:off x="3376613" y="5729288"/>
            <a:ext cx="911225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>
                <a:solidFill>
                  <a:schemeClr val="accent1"/>
                </a:solidFill>
                <a:sym typeface="Symbol" pitchFamily="18" charset="2"/>
              </a:rPr>
              <a:t></a:t>
            </a:r>
            <a:r>
              <a:rPr lang="en-US" altLang="en-US" baseline="-25000">
                <a:solidFill>
                  <a:schemeClr val="accent1"/>
                </a:solidFill>
                <a:sym typeface="Symbol" pitchFamily="18" charset="2"/>
              </a:rPr>
              <a:t>16</a:t>
            </a:r>
            <a:r>
              <a:rPr lang="en-US" altLang="en-US" baseline="30000">
                <a:solidFill>
                  <a:schemeClr val="accent1"/>
                </a:solidFill>
              </a:rPr>
              <a:t>11</a:t>
            </a:r>
          </a:p>
        </p:txBody>
      </p:sp>
      <p:sp>
        <p:nvSpPr>
          <p:cNvPr id="145433" name="Text Box 21"/>
          <p:cNvSpPr txBox="1">
            <a:spLocks noChangeArrowheads="1"/>
          </p:cNvSpPr>
          <p:nvPr/>
        </p:nvSpPr>
        <p:spPr bwMode="auto">
          <a:xfrm>
            <a:off x="4262438" y="5881688"/>
            <a:ext cx="911225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>
                <a:solidFill>
                  <a:schemeClr val="accent1"/>
                </a:solidFill>
                <a:sym typeface="Symbol" pitchFamily="18" charset="2"/>
              </a:rPr>
              <a:t></a:t>
            </a:r>
            <a:r>
              <a:rPr lang="en-US" altLang="en-US" baseline="-25000">
                <a:solidFill>
                  <a:schemeClr val="accent1"/>
                </a:solidFill>
                <a:sym typeface="Symbol" pitchFamily="18" charset="2"/>
              </a:rPr>
              <a:t>16</a:t>
            </a:r>
            <a:r>
              <a:rPr lang="en-US" altLang="en-US" baseline="30000">
                <a:solidFill>
                  <a:schemeClr val="accent1"/>
                </a:solidFill>
              </a:rPr>
              <a:t>12</a:t>
            </a:r>
          </a:p>
        </p:txBody>
      </p:sp>
      <p:sp>
        <p:nvSpPr>
          <p:cNvPr id="145434" name="Text Box 21"/>
          <p:cNvSpPr txBox="1">
            <a:spLocks noChangeArrowheads="1"/>
          </p:cNvSpPr>
          <p:nvPr/>
        </p:nvSpPr>
        <p:spPr bwMode="auto">
          <a:xfrm>
            <a:off x="5129213" y="5653088"/>
            <a:ext cx="911225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>
                <a:solidFill>
                  <a:schemeClr val="accent1"/>
                </a:solidFill>
                <a:sym typeface="Symbol" pitchFamily="18" charset="2"/>
              </a:rPr>
              <a:t></a:t>
            </a:r>
            <a:r>
              <a:rPr lang="en-US" altLang="en-US" baseline="-25000">
                <a:solidFill>
                  <a:schemeClr val="accent1"/>
                </a:solidFill>
                <a:sym typeface="Symbol" pitchFamily="18" charset="2"/>
              </a:rPr>
              <a:t>16</a:t>
            </a:r>
            <a:r>
              <a:rPr lang="en-US" altLang="en-US" baseline="30000">
                <a:solidFill>
                  <a:schemeClr val="accent1"/>
                </a:solidFill>
              </a:rPr>
              <a:t>13</a:t>
            </a:r>
          </a:p>
        </p:txBody>
      </p:sp>
      <p:sp>
        <p:nvSpPr>
          <p:cNvPr id="145435" name="Text Box 21"/>
          <p:cNvSpPr txBox="1">
            <a:spLocks noChangeArrowheads="1"/>
          </p:cNvSpPr>
          <p:nvPr/>
        </p:nvSpPr>
        <p:spPr bwMode="auto">
          <a:xfrm>
            <a:off x="5902325" y="5195888"/>
            <a:ext cx="911225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>
                <a:solidFill>
                  <a:schemeClr val="accent1"/>
                </a:solidFill>
                <a:sym typeface="Symbol" pitchFamily="18" charset="2"/>
              </a:rPr>
              <a:t></a:t>
            </a:r>
            <a:r>
              <a:rPr lang="en-US" altLang="en-US" baseline="-25000">
                <a:solidFill>
                  <a:schemeClr val="accent1"/>
                </a:solidFill>
                <a:sym typeface="Symbol" pitchFamily="18" charset="2"/>
              </a:rPr>
              <a:t>16</a:t>
            </a:r>
            <a:r>
              <a:rPr lang="en-US" altLang="en-US" baseline="30000">
                <a:solidFill>
                  <a:schemeClr val="accent1"/>
                </a:solidFill>
              </a:rPr>
              <a:t>14</a:t>
            </a:r>
          </a:p>
        </p:txBody>
      </p:sp>
      <p:sp>
        <p:nvSpPr>
          <p:cNvPr id="145436" name="Text Box 21"/>
          <p:cNvSpPr txBox="1">
            <a:spLocks noChangeArrowheads="1"/>
          </p:cNvSpPr>
          <p:nvPr/>
        </p:nvSpPr>
        <p:spPr bwMode="auto">
          <a:xfrm>
            <a:off x="6364288" y="4586288"/>
            <a:ext cx="911225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>
                <a:solidFill>
                  <a:schemeClr val="accent1"/>
                </a:solidFill>
                <a:sym typeface="Symbol" pitchFamily="18" charset="2"/>
              </a:rPr>
              <a:t></a:t>
            </a:r>
            <a:r>
              <a:rPr lang="en-US" altLang="en-US" baseline="-25000">
                <a:solidFill>
                  <a:schemeClr val="accent1"/>
                </a:solidFill>
                <a:sym typeface="Symbol" pitchFamily="18" charset="2"/>
              </a:rPr>
              <a:t>16</a:t>
            </a:r>
            <a:r>
              <a:rPr lang="en-US" altLang="en-US" baseline="30000">
                <a:solidFill>
                  <a:schemeClr val="accent1"/>
                </a:solidFill>
              </a:rPr>
              <a:t>15</a:t>
            </a:r>
          </a:p>
        </p:txBody>
      </p:sp>
      <p:sp>
        <p:nvSpPr>
          <p:cNvPr id="145437" name="Rectangle 40"/>
          <p:cNvSpPr>
            <a:spLocks noChangeArrowheads="1"/>
          </p:cNvSpPr>
          <p:nvPr/>
        </p:nvSpPr>
        <p:spPr bwMode="auto">
          <a:xfrm>
            <a:off x="381000" y="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4400">
                <a:solidFill>
                  <a:schemeClr val="tx2"/>
                </a:solidFill>
              </a:rPr>
              <a:t>Fast Fourier Transformation</a:t>
            </a:r>
          </a:p>
        </p:txBody>
      </p:sp>
      <p:sp>
        <p:nvSpPr>
          <p:cNvPr id="145438" name="Text Box 215"/>
          <p:cNvSpPr txBox="1">
            <a:spLocks noChangeArrowheads="1"/>
          </p:cNvSpPr>
          <p:nvPr/>
        </p:nvSpPr>
        <p:spPr bwMode="auto">
          <a:xfrm>
            <a:off x="773113" y="838200"/>
            <a:ext cx="2732087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/>
            <a:r>
              <a:rPr lang="en-US" altLang="en-US" i="1">
                <a:solidFill>
                  <a:schemeClr val="accent1"/>
                </a:solidFill>
              </a:rPr>
              <a:t>16</a:t>
            </a:r>
            <a:r>
              <a:rPr lang="en-US" altLang="en-US" i="1" baseline="30000">
                <a:solidFill>
                  <a:schemeClr val="accent1"/>
                </a:solidFill>
              </a:rPr>
              <a:t>th</a:t>
            </a:r>
            <a:r>
              <a:rPr lang="en-US" altLang="en-US"/>
              <a:t> </a:t>
            </a:r>
            <a:r>
              <a:rPr lang="en-US" altLang="en-US">
                <a:solidFill>
                  <a:schemeClr val="tx2"/>
                </a:solidFill>
              </a:rPr>
              <a:t>roots of unity</a:t>
            </a:r>
            <a:endParaRPr lang="en-US" altLang="en-US" baseline="30000">
              <a:solidFill>
                <a:schemeClr val="tx2"/>
              </a:solidFill>
            </a:endParaRPr>
          </a:p>
        </p:txBody>
      </p:sp>
      <p:grpSp>
        <p:nvGrpSpPr>
          <p:cNvPr id="3" name="Group 56"/>
          <p:cNvGrpSpPr>
            <a:grpSpLocks/>
          </p:cNvGrpSpPr>
          <p:nvPr/>
        </p:nvGrpSpPr>
        <p:grpSpPr bwMode="auto">
          <a:xfrm>
            <a:off x="2057400" y="1219200"/>
            <a:ext cx="3348038" cy="552450"/>
            <a:chOff x="2772" y="493"/>
            <a:chExt cx="2109" cy="348"/>
          </a:xfrm>
        </p:grpSpPr>
        <p:sp>
          <p:nvSpPr>
            <p:cNvPr id="145448" name="AutoShape 53"/>
            <p:cNvSpPr>
              <a:spLocks noChangeArrowheads="1"/>
            </p:cNvSpPr>
            <p:nvPr/>
          </p:nvSpPr>
          <p:spPr bwMode="auto">
            <a:xfrm>
              <a:off x="2772" y="553"/>
              <a:ext cx="144" cy="288"/>
            </a:xfrm>
            <a:prstGeom prst="curvedLeftArrow">
              <a:avLst>
                <a:gd name="adj1" fmla="val 40000"/>
                <a:gd name="adj2" fmla="val 80000"/>
                <a:gd name="adj3" fmla="val 33333"/>
              </a:avLst>
            </a:prstGeom>
            <a:noFill/>
            <a:ln w="25400">
              <a:solidFill>
                <a:schemeClr val="hlink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45449" name="Rectangle 54"/>
            <p:cNvSpPr>
              <a:spLocks noChangeArrowheads="1"/>
            </p:cNvSpPr>
            <p:nvPr/>
          </p:nvSpPr>
          <p:spPr bwMode="auto">
            <a:xfrm>
              <a:off x="2970" y="493"/>
              <a:ext cx="1911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US" altLang="en-US"/>
                <a:t>square each of them</a:t>
              </a:r>
            </a:p>
          </p:txBody>
        </p:sp>
      </p:grpSp>
      <p:sp>
        <p:nvSpPr>
          <p:cNvPr id="145440" name="Oval 57"/>
          <p:cNvSpPr>
            <a:spLocks noChangeArrowheads="1"/>
          </p:cNvSpPr>
          <p:nvPr/>
        </p:nvSpPr>
        <p:spPr bwMode="auto">
          <a:xfrm>
            <a:off x="5334000" y="2474913"/>
            <a:ext cx="152400" cy="152400"/>
          </a:xfrm>
          <a:prstGeom prst="ellipse">
            <a:avLst/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CA" altLang="en-US"/>
          </a:p>
        </p:txBody>
      </p:sp>
      <p:sp>
        <p:nvSpPr>
          <p:cNvPr id="145441" name="Text Box 21"/>
          <p:cNvSpPr txBox="1">
            <a:spLocks noChangeArrowheads="1"/>
          </p:cNvSpPr>
          <p:nvPr/>
        </p:nvSpPr>
        <p:spPr bwMode="auto">
          <a:xfrm>
            <a:off x="5270500" y="1909763"/>
            <a:ext cx="790575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>
                <a:solidFill>
                  <a:schemeClr val="accent1"/>
                </a:solidFill>
                <a:sym typeface="Symbol" pitchFamily="18" charset="2"/>
              </a:rPr>
              <a:t></a:t>
            </a:r>
            <a:r>
              <a:rPr lang="en-US" altLang="en-US" baseline="-25000">
                <a:solidFill>
                  <a:schemeClr val="accent1"/>
                </a:solidFill>
                <a:sym typeface="Symbol" pitchFamily="18" charset="2"/>
              </a:rPr>
              <a:t>16</a:t>
            </a:r>
            <a:r>
              <a:rPr lang="en-US" altLang="en-US" baseline="30000">
                <a:solidFill>
                  <a:schemeClr val="accent1"/>
                </a:solidFill>
              </a:rPr>
              <a:t>3</a:t>
            </a:r>
          </a:p>
        </p:txBody>
      </p:sp>
      <p:sp>
        <p:nvSpPr>
          <p:cNvPr id="299071" name="Line 63"/>
          <p:cNvSpPr>
            <a:spLocks noChangeShapeType="1"/>
          </p:cNvSpPr>
          <p:nvPr/>
        </p:nvSpPr>
        <p:spPr bwMode="auto">
          <a:xfrm flipH="1">
            <a:off x="3711575" y="2579688"/>
            <a:ext cx="1600200" cy="304800"/>
          </a:xfrm>
          <a:prstGeom prst="line">
            <a:avLst/>
          </a:prstGeom>
          <a:noFill/>
          <a:ln w="63500">
            <a:solidFill>
              <a:schemeClr val="hlink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299072" name="Line 64"/>
          <p:cNvSpPr>
            <a:spLocks noChangeShapeType="1"/>
          </p:cNvSpPr>
          <p:nvPr/>
        </p:nvSpPr>
        <p:spPr bwMode="auto">
          <a:xfrm flipH="1" flipV="1">
            <a:off x="3657600" y="3048000"/>
            <a:ext cx="436563" cy="2449513"/>
          </a:xfrm>
          <a:prstGeom prst="line">
            <a:avLst/>
          </a:prstGeom>
          <a:noFill/>
          <a:ln w="63500">
            <a:solidFill>
              <a:schemeClr val="hlink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grpSp>
        <p:nvGrpSpPr>
          <p:cNvPr id="4" name="Group 65"/>
          <p:cNvGrpSpPr>
            <a:grpSpLocks/>
          </p:cNvGrpSpPr>
          <p:nvPr/>
        </p:nvGrpSpPr>
        <p:grpSpPr bwMode="auto">
          <a:xfrm>
            <a:off x="2057400" y="1524000"/>
            <a:ext cx="2255838" cy="552450"/>
            <a:chOff x="2772" y="493"/>
            <a:chExt cx="1421" cy="348"/>
          </a:xfrm>
        </p:grpSpPr>
        <p:sp>
          <p:nvSpPr>
            <p:cNvPr id="145446" name="AutoShape 66"/>
            <p:cNvSpPr>
              <a:spLocks noChangeArrowheads="1"/>
            </p:cNvSpPr>
            <p:nvPr/>
          </p:nvSpPr>
          <p:spPr bwMode="auto">
            <a:xfrm>
              <a:off x="2772" y="553"/>
              <a:ext cx="144" cy="288"/>
            </a:xfrm>
            <a:prstGeom prst="curvedLeftArrow">
              <a:avLst>
                <a:gd name="adj1" fmla="val 40000"/>
                <a:gd name="adj2" fmla="val 80000"/>
                <a:gd name="adj3" fmla="val 33333"/>
              </a:avLst>
            </a:prstGeom>
            <a:noFill/>
            <a:ln w="25400">
              <a:solidFill>
                <a:schemeClr val="hlink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45447" name="Rectangle 67"/>
            <p:cNvSpPr>
              <a:spLocks noChangeArrowheads="1"/>
            </p:cNvSpPr>
            <p:nvPr/>
          </p:nvSpPr>
          <p:spPr bwMode="auto">
            <a:xfrm>
              <a:off x="2966" y="493"/>
              <a:ext cx="1227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US" altLang="en-US"/>
                <a:t>and collapse</a:t>
              </a:r>
            </a:p>
          </p:txBody>
        </p:sp>
      </p:grpSp>
      <p:sp>
        <p:nvSpPr>
          <p:cNvPr id="145445" name="Text Box 215"/>
          <p:cNvSpPr txBox="1">
            <a:spLocks noChangeArrowheads="1"/>
          </p:cNvSpPr>
          <p:nvPr/>
        </p:nvSpPr>
        <p:spPr bwMode="auto">
          <a:xfrm>
            <a:off x="7902575" y="17463"/>
            <a:ext cx="1123950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000">
                <a:solidFill>
                  <a:schemeClr val="tx2"/>
                </a:solidFill>
                <a:sym typeface="Symbol" pitchFamily="18" charset="2"/>
              </a:rPr>
              <a:t>Roots of </a:t>
            </a:r>
            <a:br>
              <a:rPr lang="en-US" altLang="en-US" sz="2000">
                <a:solidFill>
                  <a:schemeClr val="tx2"/>
                </a:solidFill>
                <a:sym typeface="Symbol" pitchFamily="18" charset="2"/>
              </a:rPr>
            </a:br>
            <a:r>
              <a:rPr lang="en-US" altLang="en-US" sz="2000">
                <a:solidFill>
                  <a:schemeClr val="tx2"/>
                </a:solidFill>
                <a:sym typeface="Symbol" pitchFamily="18" charset="2"/>
              </a:rPr>
              <a:t>Unity</a:t>
            </a:r>
            <a:endParaRPr lang="en-US" altLang="en-US" sz="2000">
              <a:sym typeface="Symbol" pitchFamily="18" charset="2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90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990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2990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90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990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990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99071" grpId="0" animBg="1"/>
      <p:bldP spid="299072" grpId="0" animBg="1"/>
    </p:bldLst>
  </p:timing>
</p:sld>
</file>

<file path=ppt/slides/slide1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6434" name="Oval 2"/>
          <p:cNvSpPr>
            <a:spLocks noChangeArrowheads="1"/>
          </p:cNvSpPr>
          <p:nvPr/>
        </p:nvSpPr>
        <p:spPr bwMode="auto">
          <a:xfrm>
            <a:off x="3055938" y="2452688"/>
            <a:ext cx="3429000" cy="3276600"/>
          </a:xfrm>
          <a:prstGeom prst="ellipse">
            <a:avLst/>
          </a:prstGeom>
          <a:noFill/>
          <a:ln w="25400" algn="ctr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CA" altLang="en-US"/>
          </a:p>
        </p:txBody>
      </p:sp>
      <p:sp>
        <p:nvSpPr>
          <p:cNvPr id="146435" name="Line 3"/>
          <p:cNvSpPr>
            <a:spLocks noChangeShapeType="1"/>
          </p:cNvSpPr>
          <p:nvPr/>
        </p:nvSpPr>
        <p:spPr bwMode="auto">
          <a:xfrm>
            <a:off x="2881313" y="4095750"/>
            <a:ext cx="3810000" cy="0"/>
          </a:xfrm>
          <a:prstGeom prst="line">
            <a:avLst/>
          </a:prstGeom>
          <a:noFill/>
          <a:ln w="25400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146436" name="Line 4"/>
          <p:cNvSpPr>
            <a:spLocks noChangeShapeType="1"/>
          </p:cNvSpPr>
          <p:nvPr/>
        </p:nvSpPr>
        <p:spPr bwMode="auto">
          <a:xfrm rot="-5400000">
            <a:off x="2860675" y="4095750"/>
            <a:ext cx="3810000" cy="0"/>
          </a:xfrm>
          <a:prstGeom prst="line">
            <a:avLst/>
          </a:prstGeom>
          <a:noFill/>
          <a:ln w="25400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146437" name="Oval 6"/>
          <p:cNvSpPr>
            <a:spLocks noChangeArrowheads="1"/>
          </p:cNvSpPr>
          <p:nvPr/>
        </p:nvSpPr>
        <p:spPr bwMode="auto">
          <a:xfrm>
            <a:off x="2979738" y="4021138"/>
            <a:ext cx="152400" cy="152400"/>
          </a:xfrm>
          <a:prstGeom prst="ellipse">
            <a:avLst/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CA" altLang="en-US"/>
          </a:p>
        </p:txBody>
      </p:sp>
      <p:sp>
        <p:nvSpPr>
          <p:cNvPr id="146438" name="Oval 7"/>
          <p:cNvSpPr>
            <a:spLocks noChangeArrowheads="1"/>
          </p:cNvSpPr>
          <p:nvPr/>
        </p:nvSpPr>
        <p:spPr bwMode="auto">
          <a:xfrm>
            <a:off x="6451600" y="4021138"/>
            <a:ext cx="152400" cy="152400"/>
          </a:xfrm>
          <a:prstGeom prst="ellipse">
            <a:avLst/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CA" altLang="en-US"/>
          </a:p>
        </p:txBody>
      </p:sp>
      <p:sp>
        <p:nvSpPr>
          <p:cNvPr id="146439" name="Oval 8"/>
          <p:cNvSpPr>
            <a:spLocks noChangeArrowheads="1"/>
          </p:cNvSpPr>
          <p:nvPr/>
        </p:nvSpPr>
        <p:spPr bwMode="auto">
          <a:xfrm>
            <a:off x="5929313" y="2855913"/>
            <a:ext cx="152400" cy="152400"/>
          </a:xfrm>
          <a:prstGeom prst="ellipse">
            <a:avLst/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CA" altLang="en-US"/>
          </a:p>
        </p:txBody>
      </p:sp>
      <p:sp>
        <p:nvSpPr>
          <p:cNvPr id="146440" name="Oval 10"/>
          <p:cNvSpPr>
            <a:spLocks noChangeArrowheads="1"/>
          </p:cNvSpPr>
          <p:nvPr/>
        </p:nvSpPr>
        <p:spPr bwMode="auto">
          <a:xfrm rot="-5400000">
            <a:off x="4700588" y="2376488"/>
            <a:ext cx="152400" cy="152400"/>
          </a:xfrm>
          <a:prstGeom prst="ellipse">
            <a:avLst/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CA" altLang="en-US"/>
          </a:p>
        </p:txBody>
      </p:sp>
      <p:sp>
        <p:nvSpPr>
          <p:cNvPr id="146441" name="Oval 11"/>
          <p:cNvSpPr>
            <a:spLocks noChangeArrowheads="1"/>
          </p:cNvSpPr>
          <p:nvPr/>
        </p:nvSpPr>
        <p:spPr bwMode="auto">
          <a:xfrm rot="-5400000">
            <a:off x="3524250" y="2822575"/>
            <a:ext cx="152400" cy="152400"/>
          </a:xfrm>
          <a:prstGeom prst="ellipse">
            <a:avLst/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CA" altLang="en-US"/>
          </a:p>
        </p:txBody>
      </p:sp>
      <p:sp>
        <p:nvSpPr>
          <p:cNvPr id="146442" name="Oval 15"/>
          <p:cNvSpPr>
            <a:spLocks noChangeArrowheads="1"/>
          </p:cNvSpPr>
          <p:nvPr/>
        </p:nvSpPr>
        <p:spPr bwMode="auto">
          <a:xfrm flipV="1">
            <a:off x="5918200" y="5173663"/>
            <a:ext cx="152400" cy="152400"/>
          </a:xfrm>
          <a:prstGeom prst="ellipse">
            <a:avLst/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CA" altLang="en-US"/>
          </a:p>
        </p:txBody>
      </p:sp>
      <p:sp>
        <p:nvSpPr>
          <p:cNvPr id="146443" name="Oval 18"/>
          <p:cNvSpPr>
            <a:spLocks noChangeArrowheads="1"/>
          </p:cNvSpPr>
          <p:nvPr/>
        </p:nvSpPr>
        <p:spPr bwMode="auto">
          <a:xfrm rot="5400000" flipV="1">
            <a:off x="4689475" y="5653088"/>
            <a:ext cx="152400" cy="152400"/>
          </a:xfrm>
          <a:prstGeom prst="ellipse">
            <a:avLst/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CA" altLang="en-US"/>
          </a:p>
        </p:txBody>
      </p:sp>
      <p:sp>
        <p:nvSpPr>
          <p:cNvPr id="146444" name="Oval 19"/>
          <p:cNvSpPr>
            <a:spLocks noChangeArrowheads="1"/>
          </p:cNvSpPr>
          <p:nvPr/>
        </p:nvSpPr>
        <p:spPr bwMode="auto">
          <a:xfrm rot="5400000" flipV="1">
            <a:off x="3513138" y="5207000"/>
            <a:ext cx="152400" cy="152400"/>
          </a:xfrm>
          <a:prstGeom prst="ellipse">
            <a:avLst/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CA" altLang="en-US"/>
          </a:p>
        </p:txBody>
      </p:sp>
      <p:sp>
        <p:nvSpPr>
          <p:cNvPr id="146445" name="Text Box 21"/>
          <p:cNvSpPr txBox="1">
            <a:spLocks noChangeArrowheads="1"/>
          </p:cNvSpPr>
          <p:nvPr/>
        </p:nvSpPr>
        <p:spPr bwMode="auto">
          <a:xfrm>
            <a:off x="6673850" y="3824288"/>
            <a:ext cx="790575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>
                <a:solidFill>
                  <a:schemeClr val="accent1"/>
                </a:solidFill>
                <a:sym typeface="Symbol" pitchFamily="18" charset="2"/>
              </a:rPr>
              <a:t></a:t>
            </a:r>
            <a:r>
              <a:rPr lang="en-US" altLang="en-US" baseline="-25000">
                <a:solidFill>
                  <a:schemeClr val="accent1"/>
                </a:solidFill>
                <a:sym typeface="Symbol" pitchFamily="18" charset="2"/>
              </a:rPr>
              <a:t>16</a:t>
            </a:r>
            <a:r>
              <a:rPr lang="en-US" altLang="en-US" baseline="30000">
                <a:solidFill>
                  <a:schemeClr val="accent1"/>
                </a:solidFill>
              </a:rPr>
              <a:t>0</a:t>
            </a:r>
          </a:p>
        </p:txBody>
      </p:sp>
      <p:sp>
        <p:nvSpPr>
          <p:cNvPr id="146446" name="Text Box 21"/>
          <p:cNvSpPr txBox="1">
            <a:spLocks noChangeArrowheads="1"/>
          </p:cNvSpPr>
          <p:nvPr/>
        </p:nvSpPr>
        <p:spPr bwMode="auto">
          <a:xfrm>
            <a:off x="5999163" y="2390775"/>
            <a:ext cx="790575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>
                <a:solidFill>
                  <a:schemeClr val="accent1"/>
                </a:solidFill>
                <a:sym typeface="Symbol" pitchFamily="18" charset="2"/>
              </a:rPr>
              <a:t></a:t>
            </a:r>
            <a:r>
              <a:rPr lang="en-US" altLang="en-US" baseline="-25000">
                <a:solidFill>
                  <a:schemeClr val="accent1"/>
                </a:solidFill>
                <a:sym typeface="Symbol" pitchFamily="18" charset="2"/>
              </a:rPr>
              <a:t>16</a:t>
            </a:r>
            <a:r>
              <a:rPr lang="en-US" altLang="en-US" baseline="30000">
                <a:solidFill>
                  <a:schemeClr val="accent1"/>
                </a:solidFill>
              </a:rPr>
              <a:t>2</a:t>
            </a:r>
          </a:p>
        </p:txBody>
      </p:sp>
      <p:sp>
        <p:nvSpPr>
          <p:cNvPr id="146447" name="Text Box 21"/>
          <p:cNvSpPr txBox="1">
            <a:spLocks noChangeArrowheads="1"/>
          </p:cNvSpPr>
          <p:nvPr/>
        </p:nvSpPr>
        <p:spPr bwMode="auto">
          <a:xfrm>
            <a:off x="4449763" y="1766888"/>
            <a:ext cx="790575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>
                <a:solidFill>
                  <a:schemeClr val="accent1"/>
                </a:solidFill>
                <a:sym typeface="Symbol" pitchFamily="18" charset="2"/>
              </a:rPr>
              <a:t></a:t>
            </a:r>
            <a:r>
              <a:rPr lang="en-US" altLang="en-US" baseline="-25000">
                <a:solidFill>
                  <a:schemeClr val="accent1"/>
                </a:solidFill>
                <a:sym typeface="Symbol" pitchFamily="18" charset="2"/>
              </a:rPr>
              <a:t>16</a:t>
            </a:r>
            <a:r>
              <a:rPr lang="en-US" altLang="en-US" baseline="30000">
                <a:solidFill>
                  <a:schemeClr val="accent1"/>
                </a:solidFill>
              </a:rPr>
              <a:t>4</a:t>
            </a:r>
          </a:p>
        </p:txBody>
      </p:sp>
      <p:sp>
        <p:nvSpPr>
          <p:cNvPr id="146448" name="Text Box 21"/>
          <p:cNvSpPr txBox="1">
            <a:spLocks noChangeArrowheads="1"/>
          </p:cNvSpPr>
          <p:nvPr/>
        </p:nvSpPr>
        <p:spPr bwMode="auto">
          <a:xfrm>
            <a:off x="2903538" y="2314575"/>
            <a:ext cx="790575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>
                <a:solidFill>
                  <a:schemeClr val="accent1"/>
                </a:solidFill>
                <a:sym typeface="Symbol" pitchFamily="18" charset="2"/>
              </a:rPr>
              <a:t></a:t>
            </a:r>
            <a:r>
              <a:rPr lang="en-US" altLang="en-US" baseline="-25000">
                <a:solidFill>
                  <a:schemeClr val="accent1"/>
                </a:solidFill>
                <a:sym typeface="Symbol" pitchFamily="18" charset="2"/>
              </a:rPr>
              <a:t>16</a:t>
            </a:r>
            <a:r>
              <a:rPr lang="en-US" altLang="en-US" baseline="30000">
                <a:solidFill>
                  <a:schemeClr val="accent1"/>
                </a:solidFill>
              </a:rPr>
              <a:t>6</a:t>
            </a:r>
          </a:p>
        </p:txBody>
      </p:sp>
      <p:sp>
        <p:nvSpPr>
          <p:cNvPr id="146449" name="Text Box 21"/>
          <p:cNvSpPr txBox="1">
            <a:spLocks noChangeArrowheads="1"/>
          </p:cNvSpPr>
          <p:nvPr/>
        </p:nvSpPr>
        <p:spPr bwMode="auto">
          <a:xfrm>
            <a:off x="2189163" y="3762375"/>
            <a:ext cx="790575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>
                <a:solidFill>
                  <a:schemeClr val="accent1"/>
                </a:solidFill>
                <a:sym typeface="Symbol" pitchFamily="18" charset="2"/>
              </a:rPr>
              <a:t></a:t>
            </a:r>
            <a:r>
              <a:rPr lang="en-US" altLang="en-US" baseline="-25000">
                <a:solidFill>
                  <a:schemeClr val="accent1"/>
                </a:solidFill>
                <a:sym typeface="Symbol" pitchFamily="18" charset="2"/>
              </a:rPr>
              <a:t>16</a:t>
            </a:r>
            <a:r>
              <a:rPr lang="en-US" altLang="en-US" baseline="30000">
                <a:solidFill>
                  <a:schemeClr val="accent1"/>
                </a:solidFill>
              </a:rPr>
              <a:t>8</a:t>
            </a:r>
          </a:p>
        </p:txBody>
      </p:sp>
      <p:sp>
        <p:nvSpPr>
          <p:cNvPr id="146450" name="Text Box 21"/>
          <p:cNvSpPr txBox="1">
            <a:spLocks noChangeArrowheads="1"/>
          </p:cNvSpPr>
          <p:nvPr/>
        </p:nvSpPr>
        <p:spPr bwMode="auto">
          <a:xfrm>
            <a:off x="2690813" y="5286375"/>
            <a:ext cx="911225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>
                <a:solidFill>
                  <a:schemeClr val="accent1"/>
                </a:solidFill>
                <a:sym typeface="Symbol" pitchFamily="18" charset="2"/>
              </a:rPr>
              <a:t></a:t>
            </a:r>
            <a:r>
              <a:rPr lang="en-US" altLang="en-US" baseline="-25000">
                <a:solidFill>
                  <a:schemeClr val="accent1"/>
                </a:solidFill>
                <a:sym typeface="Symbol" pitchFamily="18" charset="2"/>
              </a:rPr>
              <a:t>16</a:t>
            </a:r>
            <a:r>
              <a:rPr lang="en-US" altLang="en-US" baseline="30000">
                <a:solidFill>
                  <a:schemeClr val="accent1"/>
                </a:solidFill>
              </a:rPr>
              <a:t>10</a:t>
            </a:r>
          </a:p>
        </p:txBody>
      </p:sp>
      <p:sp>
        <p:nvSpPr>
          <p:cNvPr id="146451" name="Text Box 21"/>
          <p:cNvSpPr txBox="1">
            <a:spLocks noChangeArrowheads="1"/>
          </p:cNvSpPr>
          <p:nvPr/>
        </p:nvSpPr>
        <p:spPr bwMode="auto">
          <a:xfrm>
            <a:off x="4262438" y="5881688"/>
            <a:ext cx="911225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>
                <a:solidFill>
                  <a:schemeClr val="accent1"/>
                </a:solidFill>
                <a:sym typeface="Symbol" pitchFamily="18" charset="2"/>
              </a:rPr>
              <a:t></a:t>
            </a:r>
            <a:r>
              <a:rPr lang="en-US" altLang="en-US" baseline="-25000">
                <a:solidFill>
                  <a:schemeClr val="accent1"/>
                </a:solidFill>
                <a:sym typeface="Symbol" pitchFamily="18" charset="2"/>
              </a:rPr>
              <a:t>16</a:t>
            </a:r>
            <a:r>
              <a:rPr lang="en-US" altLang="en-US" baseline="30000">
                <a:solidFill>
                  <a:schemeClr val="accent1"/>
                </a:solidFill>
              </a:rPr>
              <a:t>12</a:t>
            </a:r>
          </a:p>
        </p:txBody>
      </p:sp>
      <p:sp>
        <p:nvSpPr>
          <p:cNvPr id="146452" name="Text Box 21"/>
          <p:cNvSpPr txBox="1">
            <a:spLocks noChangeArrowheads="1"/>
          </p:cNvSpPr>
          <p:nvPr/>
        </p:nvSpPr>
        <p:spPr bwMode="auto">
          <a:xfrm>
            <a:off x="5902325" y="5195888"/>
            <a:ext cx="911225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>
                <a:solidFill>
                  <a:schemeClr val="accent1"/>
                </a:solidFill>
                <a:sym typeface="Symbol" pitchFamily="18" charset="2"/>
              </a:rPr>
              <a:t></a:t>
            </a:r>
            <a:r>
              <a:rPr lang="en-US" altLang="en-US" baseline="-25000">
                <a:solidFill>
                  <a:schemeClr val="accent1"/>
                </a:solidFill>
                <a:sym typeface="Symbol" pitchFamily="18" charset="2"/>
              </a:rPr>
              <a:t>16</a:t>
            </a:r>
            <a:r>
              <a:rPr lang="en-US" altLang="en-US" baseline="30000">
                <a:solidFill>
                  <a:schemeClr val="accent1"/>
                </a:solidFill>
              </a:rPr>
              <a:t>14</a:t>
            </a:r>
          </a:p>
        </p:txBody>
      </p:sp>
      <p:sp>
        <p:nvSpPr>
          <p:cNvPr id="146453" name="Rectangle 36"/>
          <p:cNvSpPr>
            <a:spLocks noChangeArrowheads="1"/>
          </p:cNvSpPr>
          <p:nvPr/>
        </p:nvSpPr>
        <p:spPr bwMode="auto">
          <a:xfrm>
            <a:off x="381000" y="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4400">
                <a:solidFill>
                  <a:schemeClr val="tx2"/>
                </a:solidFill>
              </a:rPr>
              <a:t>Fast Fourier Transformation</a:t>
            </a:r>
          </a:p>
        </p:txBody>
      </p:sp>
      <p:sp>
        <p:nvSpPr>
          <p:cNvPr id="146454" name="Text Box 215"/>
          <p:cNvSpPr txBox="1">
            <a:spLocks noChangeArrowheads="1"/>
          </p:cNvSpPr>
          <p:nvPr/>
        </p:nvSpPr>
        <p:spPr bwMode="auto">
          <a:xfrm>
            <a:off x="773113" y="838200"/>
            <a:ext cx="2732087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/>
            <a:r>
              <a:rPr lang="en-US" altLang="en-US" i="1">
                <a:solidFill>
                  <a:schemeClr val="accent1"/>
                </a:solidFill>
              </a:rPr>
              <a:t>16</a:t>
            </a:r>
            <a:r>
              <a:rPr lang="en-US" altLang="en-US" i="1" baseline="30000">
                <a:solidFill>
                  <a:schemeClr val="accent1"/>
                </a:solidFill>
              </a:rPr>
              <a:t>th</a:t>
            </a:r>
            <a:r>
              <a:rPr lang="en-US" altLang="en-US"/>
              <a:t> </a:t>
            </a:r>
            <a:r>
              <a:rPr lang="en-US" altLang="en-US">
                <a:solidFill>
                  <a:schemeClr val="tx2"/>
                </a:solidFill>
              </a:rPr>
              <a:t>roots of unity</a:t>
            </a:r>
            <a:endParaRPr lang="en-US" altLang="en-US" baseline="30000">
              <a:solidFill>
                <a:schemeClr val="tx2"/>
              </a:solidFill>
            </a:endParaRPr>
          </a:p>
        </p:txBody>
      </p:sp>
      <p:sp>
        <p:nvSpPr>
          <p:cNvPr id="301107" name="Rectangle 51"/>
          <p:cNvSpPr>
            <a:spLocks noChangeArrowheads="1"/>
          </p:cNvSpPr>
          <p:nvPr/>
        </p:nvSpPr>
        <p:spPr bwMode="auto">
          <a:xfrm>
            <a:off x="152400" y="1995488"/>
            <a:ext cx="2765425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/>
            <a:r>
              <a:rPr lang="en-US" altLang="en-US"/>
              <a:t>Are these special?</a:t>
            </a:r>
          </a:p>
        </p:txBody>
      </p:sp>
      <p:grpSp>
        <p:nvGrpSpPr>
          <p:cNvPr id="146456" name="Group 52"/>
          <p:cNvGrpSpPr>
            <a:grpSpLocks/>
          </p:cNvGrpSpPr>
          <p:nvPr/>
        </p:nvGrpSpPr>
        <p:grpSpPr bwMode="auto">
          <a:xfrm>
            <a:off x="2057400" y="1219200"/>
            <a:ext cx="3348038" cy="552450"/>
            <a:chOff x="2772" y="493"/>
            <a:chExt cx="2109" cy="348"/>
          </a:xfrm>
        </p:grpSpPr>
        <p:sp>
          <p:nvSpPr>
            <p:cNvPr id="146461" name="AutoShape 53"/>
            <p:cNvSpPr>
              <a:spLocks noChangeArrowheads="1"/>
            </p:cNvSpPr>
            <p:nvPr/>
          </p:nvSpPr>
          <p:spPr bwMode="auto">
            <a:xfrm>
              <a:off x="2772" y="553"/>
              <a:ext cx="144" cy="288"/>
            </a:xfrm>
            <a:prstGeom prst="curvedLeftArrow">
              <a:avLst>
                <a:gd name="adj1" fmla="val 40000"/>
                <a:gd name="adj2" fmla="val 80000"/>
                <a:gd name="adj3" fmla="val 33333"/>
              </a:avLst>
            </a:prstGeom>
            <a:noFill/>
            <a:ln w="25400">
              <a:solidFill>
                <a:schemeClr val="hlink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46462" name="Rectangle 54"/>
            <p:cNvSpPr>
              <a:spLocks noChangeArrowheads="1"/>
            </p:cNvSpPr>
            <p:nvPr/>
          </p:nvSpPr>
          <p:spPr bwMode="auto">
            <a:xfrm>
              <a:off x="2970" y="493"/>
              <a:ext cx="1911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US" altLang="en-US"/>
                <a:t>square each of them</a:t>
              </a:r>
            </a:p>
          </p:txBody>
        </p:sp>
      </p:grpSp>
      <p:grpSp>
        <p:nvGrpSpPr>
          <p:cNvPr id="146457" name="Group 55"/>
          <p:cNvGrpSpPr>
            <a:grpSpLocks/>
          </p:cNvGrpSpPr>
          <p:nvPr/>
        </p:nvGrpSpPr>
        <p:grpSpPr bwMode="auto">
          <a:xfrm>
            <a:off x="2057400" y="1524000"/>
            <a:ext cx="2255838" cy="552450"/>
            <a:chOff x="2772" y="493"/>
            <a:chExt cx="1421" cy="348"/>
          </a:xfrm>
        </p:grpSpPr>
        <p:sp>
          <p:nvSpPr>
            <p:cNvPr id="146459" name="AutoShape 56"/>
            <p:cNvSpPr>
              <a:spLocks noChangeArrowheads="1"/>
            </p:cNvSpPr>
            <p:nvPr/>
          </p:nvSpPr>
          <p:spPr bwMode="auto">
            <a:xfrm>
              <a:off x="2772" y="553"/>
              <a:ext cx="144" cy="288"/>
            </a:xfrm>
            <a:prstGeom prst="curvedLeftArrow">
              <a:avLst>
                <a:gd name="adj1" fmla="val 40000"/>
                <a:gd name="adj2" fmla="val 80000"/>
                <a:gd name="adj3" fmla="val 33333"/>
              </a:avLst>
            </a:prstGeom>
            <a:noFill/>
            <a:ln w="25400">
              <a:solidFill>
                <a:schemeClr val="hlink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46460" name="Rectangle 57"/>
            <p:cNvSpPr>
              <a:spLocks noChangeArrowheads="1"/>
            </p:cNvSpPr>
            <p:nvPr/>
          </p:nvSpPr>
          <p:spPr bwMode="auto">
            <a:xfrm>
              <a:off x="2966" y="493"/>
              <a:ext cx="1227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US" altLang="en-US"/>
                <a:t>and collapse</a:t>
              </a:r>
            </a:p>
          </p:txBody>
        </p:sp>
      </p:grpSp>
      <p:sp>
        <p:nvSpPr>
          <p:cNvPr id="146458" name="Text Box 215"/>
          <p:cNvSpPr txBox="1">
            <a:spLocks noChangeArrowheads="1"/>
          </p:cNvSpPr>
          <p:nvPr/>
        </p:nvSpPr>
        <p:spPr bwMode="auto">
          <a:xfrm>
            <a:off x="7902575" y="17463"/>
            <a:ext cx="1123950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000">
                <a:solidFill>
                  <a:schemeClr val="tx2"/>
                </a:solidFill>
                <a:sym typeface="Symbol" pitchFamily="18" charset="2"/>
              </a:rPr>
              <a:t>Roots of </a:t>
            </a:r>
            <a:br>
              <a:rPr lang="en-US" altLang="en-US" sz="2000">
                <a:solidFill>
                  <a:schemeClr val="tx2"/>
                </a:solidFill>
                <a:sym typeface="Symbol" pitchFamily="18" charset="2"/>
              </a:rPr>
            </a:br>
            <a:r>
              <a:rPr lang="en-US" altLang="en-US" sz="2000">
                <a:solidFill>
                  <a:schemeClr val="tx2"/>
                </a:solidFill>
                <a:sym typeface="Symbol" pitchFamily="18" charset="2"/>
              </a:rPr>
              <a:t>Unity</a:t>
            </a:r>
            <a:endParaRPr lang="en-US" altLang="en-US" sz="2000">
              <a:sym typeface="Symbol" pitchFamily="18" charset="2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1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0110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0110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01107" grpId="0"/>
    </p:bldLst>
  </p:timing>
</p:sld>
</file>

<file path=ppt/slides/slide1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7458" name="Oval 2"/>
          <p:cNvSpPr>
            <a:spLocks noChangeArrowheads="1"/>
          </p:cNvSpPr>
          <p:nvPr/>
        </p:nvSpPr>
        <p:spPr bwMode="auto">
          <a:xfrm>
            <a:off x="3055938" y="2452688"/>
            <a:ext cx="3429000" cy="3276600"/>
          </a:xfrm>
          <a:prstGeom prst="ellipse">
            <a:avLst/>
          </a:prstGeom>
          <a:noFill/>
          <a:ln w="25400" algn="ctr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CA" altLang="en-US"/>
          </a:p>
        </p:txBody>
      </p:sp>
      <p:sp>
        <p:nvSpPr>
          <p:cNvPr id="147459" name="Line 3"/>
          <p:cNvSpPr>
            <a:spLocks noChangeShapeType="1"/>
          </p:cNvSpPr>
          <p:nvPr/>
        </p:nvSpPr>
        <p:spPr bwMode="auto">
          <a:xfrm>
            <a:off x="2881313" y="4095750"/>
            <a:ext cx="3810000" cy="0"/>
          </a:xfrm>
          <a:prstGeom prst="line">
            <a:avLst/>
          </a:prstGeom>
          <a:noFill/>
          <a:ln w="25400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147460" name="Line 4"/>
          <p:cNvSpPr>
            <a:spLocks noChangeShapeType="1"/>
          </p:cNvSpPr>
          <p:nvPr/>
        </p:nvSpPr>
        <p:spPr bwMode="auto">
          <a:xfrm rot="-5400000">
            <a:off x="2860675" y="4095750"/>
            <a:ext cx="3810000" cy="0"/>
          </a:xfrm>
          <a:prstGeom prst="line">
            <a:avLst/>
          </a:prstGeom>
          <a:noFill/>
          <a:ln w="25400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147461" name="Oval 5"/>
          <p:cNvSpPr>
            <a:spLocks noChangeArrowheads="1"/>
          </p:cNvSpPr>
          <p:nvPr/>
        </p:nvSpPr>
        <p:spPr bwMode="auto">
          <a:xfrm>
            <a:off x="2979738" y="4021138"/>
            <a:ext cx="152400" cy="152400"/>
          </a:xfrm>
          <a:prstGeom prst="ellipse">
            <a:avLst/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CA" altLang="en-US"/>
          </a:p>
        </p:txBody>
      </p:sp>
      <p:sp>
        <p:nvSpPr>
          <p:cNvPr id="147462" name="Oval 6"/>
          <p:cNvSpPr>
            <a:spLocks noChangeArrowheads="1"/>
          </p:cNvSpPr>
          <p:nvPr/>
        </p:nvSpPr>
        <p:spPr bwMode="auto">
          <a:xfrm>
            <a:off x="6451600" y="4021138"/>
            <a:ext cx="152400" cy="152400"/>
          </a:xfrm>
          <a:prstGeom prst="ellipse">
            <a:avLst/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CA" altLang="en-US"/>
          </a:p>
        </p:txBody>
      </p:sp>
      <p:sp>
        <p:nvSpPr>
          <p:cNvPr id="147463" name="Oval 8"/>
          <p:cNvSpPr>
            <a:spLocks noChangeArrowheads="1"/>
          </p:cNvSpPr>
          <p:nvPr/>
        </p:nvSpPr>
        <p:spPr bwMode="auto">
          <a:xfrm rot="-5400000">
            <a:off x="4700588" y="2376488"/>
            <a:ext cx="152400" cy="152400"/>
          </a:xfrm>
          <a:prstGeom prst="ellipse">
            <a:avLst/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CA" altLang="en-US"/>
          </a:p>
        </p:txBody>
      </p:sp>
      <p:sp>
        <p:nvSpPr>
          <p:cNvPr id="147464" name="Oval 11"/>
          <p:cNvSpPr>
            <a:spLocks noChangeArrowheads="1"/>
          </p:cNvSpPr>
          <p:nvPr/>
        </p:nvSpPr>
        <p:spPr bwMode="auto">
          <a:xfrm rot="5400000" flipV="1">
            <a:off x="4689475" y="5653088"/>
            <a:ext cx="152400" cy="152400"/>
          </a:xfrm>
          <a:prstGeom prst="ellipse">
            <a:avLst/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CA" altLang="en-US"/>
          </a:p>
        </p:txBody>
      </p:sp>
      <p:grpSp>
        <p:nvGrpSpPr>
          <p:cNvPr id="2" name="Group 30"/>
          <p:cNvGrpSpPr>
            <a:grpSpLocks/>
          </p:cNvGrpSpPr>
          <p:nvPr/>
        </p:nvGrpSpPr>
        <p:grpSpPr bwMode="auto">
          <a:xfrm>
            <a:off x="3513138" y="2822575"/>
            <a:ext cx="2568575" cy="2536825"/>
            <a:chOff x="2213" y="1778"/>
            <a:chExt cx="1618" cy="1598"/>
          </a:xfrm>
        </p:grpSpPr>
        <p:sp>
          <p:nvSpPr>
            <p:cNvPr id="147486" name="Oval 7"/>
            <p:cNvSpPr>
              <a:spLocks noChangeArrowheads="1"/>
            </p:cNvSpPr>
            <p:nvPr/>
          </p:nvSpPr>
          <p:spPr bwMode="auto">
            <a:xfrm>
              <a:off x="3735" y="1799"/>
              <a:ext cx="96" cy="96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47487" name="Oval 9"/>
            <p:cNvSpPr>
              <a:spLocks noChangeArrowheads="1"/>
            </p:cNvSpPr>
            <p:nvPr/>
          </p:nvSpPr>
          <p:spPr bwMode="auto">
            <a:xfrm rot="-5400000">
              <a:off x="2220" y="1778"/>
              <a:ext cx="96" cy="96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47488" name="Oval 10"/>
            <p:cNvSpPr>
              <a:spLocks noChangeArrowheads="1"/>
            </p:cNvSpPr>
            <p:nvPr/>
          </p:nvSpPr>
          <p:spPr bwMode="auto">
            <a:xfrm flipV="1">
              <a:off x="3728" y="3259"/>
              <a:ext cx="96" cy="96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47489" name="Oval 12"/>
            <p:cNvSpPr>
              <a:spLocks noChangeArrowheads="1"/>
            </p:cNvSpPr>
            <p:nvPr/>
          </p:nvSpPr>
          <p:spPr bwMode="auto">
            <a:xfrm rot="5400000" flipV="1">
              <a:off x="2213" y="3280"/>
              <a:ext cx="96" cy="96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</p:grpSp>
      <p:sp>
        <p:nvSpPr>
          <p:cNvPr id="303117" name="Text Box 21"/>
          <p:cNvSpPr txBox="1">
            <a:spLocks noChangeArrowheads="1"/>
          </p:cNvSpPr>
          <p:nvPr/>
        </p:nvSpPr>
        <p:spPr bwMode="auto">
          <a:xfrm>
            <a:off x="6734175" y="3824288"/>
            <a:ext cx="669925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>
                <a:solidFill>
                  <a:schemeClr val="accent1"/>
                </a:solidFill>
                <a:sym typeface="Symbol" pitchFamily="18" charset="2"/>
              </a:rPr>
              <a:t></a:t>
            </a:r>
            <a:r>
              <a:rPr lang="en-US" altLang="en-US" baseline="-25000">
                <a:solidFill>
                  <a:schemeClr val="accent1"/>
                </a:solidFill>
                <a:sym typeface="Symbol" pitchFamily="18" charset="2"/>
              </a:rPr>
              <a:t>8</a:t>
            </a:r>
            <a:r>
              <a:rPr lang="en-US" altLang="en-US" baseline="30000">
                <a:solidFill>
                  <a:schemeClr val="accent1"/>
                </a:solidFill>
              </a:rPr>
              <a:t>0</a:t>
            </a:r>
          </a:p>
        </p:txBody>
      </p:sp>
      <p:sp>
        <p:nvSpPr>
          <p:cNvPr id="303118" name="Text Box 21"/>
          <p:cNvSpPr txBox="1">
            <a:spLocks noChangeArrowheads="1"/>
          </p:cNvSpPr>
          <p:nvPr/>
        </p:nvSpPr>
        <p:spPr bwMode="auto">
          <a:xfrm>
            <a:off x="6059488" y="2390775"/>
            <a:ext cx="669925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>
                <a:solidFill>
                  <a:schemeClr val="accent1"/>
                </a:solidFill>
                <a:sym typeface="Symbol" pitchFamily="18" charset="2"/>
              </a:rPr>
              <a:t></a:t>
            </a:r>
            <a:r>
              <a:rPr lang="en-US" altLang="en-US" baseline="-25000">
                <a:solidFill>
                  <a:schemeClr val="accent1"/>
                </a:solidFill>
                <a:sym typeface="Symbol" pitchFamily="18" charset="2"/>
              </a:rPr>
              <a:t>8</a:t>
            </a:r>
            <a:r>
              <a:rPr lang="en-US" altLang="en-US" baseline="30000">
                <a:solidFill>
                  <a:schemeClr val="accent1"/>
                </a:solidFill>
              </a:rPr>
              <a:t>1</a:t>
            </a:r>
          </a:p>
        </p:txBody>
      </p:sp>
      <p:sp>
        <p:nvSpPr>
          <p:cNvPr id="303119" name="Text Box 21"/>
          <p:cNvSpPr txBox="1">
            <a:spLocks noChangeArrowheads="1"/>
          </p:cNvSpPr>
          <p:nvPr/>
        </p:nvSpPr>
        <p:spPr bwMode="auto">
          <a:xfrm>
            <a:off x="4510088" y="1766888"/>
            <a:ext cx="669925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>
                <a:solidFill>
                  <a:schemeClr val="accent1"/>
                </a:solidFill>
                <a:sym typeface="Symbol" pitchFamily="18" charset="2"/>
              </a:rPr>
              <a:t></a:t>
            </a:r>
            <a:r>
              <a:rPr lang="en-US" altLang="en-US" baseline="-25000">
                <a:solidFill>
                  <a:schemeClr val="accent1"/>
                </a:solidFill>
                <a:sym typeface="Symbol" pitchFamily="18" charset="2"/>
              </a:rPr>
              <a:t>8</a:t>
            </a:r>
            <a:r>
              <a:rPr lang="en-US" altLang="en-US" baseline="30000">
                <a:solidFill>
                  <a:schemeClr val="accent1"/>
                </a:solidFill>
              </a:rPr>
              <a:t>2</a:t>
            </a:r>
          </a:p>
        </p:txBody>
      </p:sp>
      <p:sp>
        <p:nvSpPr>
          <p:cNvPr id="303120" name="Text Box 21"/>
          <p:cNvSpPr txBox="1">
            <a:spLocks noChangeArrowheads="1"/>
          </p:cNvSpPr>
          <p:nvPr/>
        </p:nvSpPr>
        <p:spPr bwMode="auto">
          <a:xfrm>
            <a:off x="2963863" y="2314575"/>
            <a:ext cx="669925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>
                <a:solidFill>
                  <a:schemeClr val="accent1"/>
                </a:solidFill>
                <a:sym typeface="Symbol" pitchFamily="18" charset="2"/>
              </a:rPr>
              <a:t></a:t>
            </a:r>
            <a:r>
              <a:rPr lang="en-US" altLang="en-US" baseline="-25000">
                <a:solidFill>
                  <a:schemeClr val="accent1"/>
                </a:solidFill>
                <a:sym typeface="Symbol" pitchFamily="18" charset="2"/>
              </a:rPr>
              <a:t>8</a:t>
            </a:r>
            <a:r>
              <a:rPr lang="en-US" altLang="en-US" baseline="30000">
                <a:solidFill>
                  <a:schemeClr val="accent1"/>
                </a:solidFill>
              </a:rPr>
              <a:t>3</a:t>
            </a:r>
          </a:p>
        </p:txBody>
      </p:sp>
      <p:sp>
        <p:nvSpPr>
          <p:cNvPr id="303121" name="Text Box 21"/>
          <p:cNvSpPr txBox="1">
            <a:spLocks noChangeArrowheads="1"/>
          </p:cNvSpPr>
          <p:nvPr/>
        </p:nvSpPr>
        <p:spPr bwMode="auto">
          <a:xfrm>
            <a:off x="2249488" y="3762375"/>
            <a:ext cx="669925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>
                <a:solidFill>
                  <a:schemeClr val="accent1"/>
                </a:solidFill>
                <a:sym typeface="Symbol" pitchFamily="18" charset="2"/>
              </a:rPr>
              <a:t></a:t>
            </a:r>
            <a:r>
              <a:rPr lang="en-US" altLang="en-US" baseline="-25000">
                <a:solidFill>
                  <a:schemeClr val="accent1"/>
                </a:solidFill>
                <a:sym typeface="Symbol" pitchFamily="18" charset="2"/>
              </a:rPr>
              <a:t>8</a:t>
            </a:r>
            <a:r>
              <a:rPr lang="en-US" altLang="en-US" baseline="30000">
                <a:solidFill>
                  <a:schemeClr val="accent1"/>
                </a:solidFill>
              </a:rPr>
              <a:t>4</a:t>
            </a:r>
          </a:p>
        </p:txBody>
      </p:sp>
      <p:sp>
        <p:nvSpPr>
          <p:cNvPr id="303122" name="Text Box 21"/>
          <p:cNvSpPr txBox="1">
            <a:spLocks noChangeArrowheads="1"/>
          </p:cNvSpPr>
          <p:nvPr/>
        </p:nvSpPr>
        <p:spPr bwMode="auto">
          <a:xfrm>
            <a:off x="2811463" y="5286375"/>
            <a:ext cx="669925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>
                <a:solidFill>
                  <a:schemeClr val="accent1"/>
                </a:solidFill>
                <a:sym typeface="Symbol" pitchFamily="18" charset="2"/>
              </a:rPr>
              <a:t></a:t>
            </a:r>
            <a:r>
              <a:rPr lang="en-US" altLang="en-US" baseline="-25000">
                <a:solidFill>
                  <a:schemeClr val="accent1"/>
                </a:solidFill>
                <a:sym typeface="Symbol" pitchFamily="18" charset="2"/>
              </a:rPr>
              <a:t>8</a:t>
            </a:r>
            <a:r>
              <a:rPr lang="en-US" altLang="en-US" baseline="30000">
                <a:solidFill>
                  <a:schemeClr val="accent1"/>
                </a:solidFill>
              </a:rPr>
              <a:t>5</a:t>
            </a:r>
          </a:p>
        </p:txBody>
      </p:sp>
      <p:sp>
        <p:nvSpPr>
          <p:cNvPr id="303123" name="Text Box 21"/>
          <p:cNvSpPr txBox="1">
            <a:spLocks noChangeArrowheads="1"/>
          </p:cNvSpPr>
          <p:nvPr/>
        </p:nvSpPr>
        <p:spPr bwMode="auto">
          <a:xfrm>
            <a:off x="4383088" y="5881688"/>
            <a:ext cx="669925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>
                <a:solidFill>
                  <a:schemeClr val="accent1"/>
                </a:solidFill>
                <a:sym typeface="Symbol" pitchFamily="18" charset="2"/>
              </a:rPr>
              <a:t></a:t>
            </a:r>
            <a:r>
              <a:rPr lang="en-US" altLang="en-US" baseline="-25000">
                <a:solidFill>
                  <a:schemeClr val="accent1"/>
                </a:solidFill>
                <a:sym typeface="Symbol" pitchFamily="18" charset="2"/>
              </a:rPr>
              <a:t>8</a:t>
            </a:r>
            <a:r>
              <a:rPr lang="en-US" altLang="en-US" baseline="30000">
                <a:solidFill>
                  <a:schemeClr val="accent1"/>
                </a:solidFill>
              </a:rPr>
              <a:t>6</a:t>
            </a:r>
          </a:p>
        </p:txBody>
      </p:sp>
      <p:sp>
        <p:nvSpPr>
          <p:cNvPr id="303124" name="Text Box 21"/>
          <p:cNvSpPr txBox="1">
            <a:spLocks noChangeArrowheads="1"/>
          </p:cNvSpPr>
          <p:nvPr/>
        </p:nvSpPr>
        <p:spPr bwMode="auto">
          <a:xfrm>
            <a:off x="6022975" y="5195888"/>
            <a:ext cx="669925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>
                <a:solidFill>
                  <a:schemeClr val="accent1"/>
                </a:solidFill>
                <a:sym typeface="Symbol" pitchFamily="18" charset="2"/>
              </a:rPr>
              <a:t></a:t>
            </a:r>
            <a:r>
              <a:rPr lang="en-US" altLang="en-US" baseline="-25000">
                <a:solidFill>
                  <a:schemeClr val="accent1"/>
                </a:solidFill>
                <a:sym typeface="Symbol" pitchFamily="18" charset="2"/>
              </a:rPr>
              <a:t>8</a:t>
            </a:r>
            <a:r>
              <a:rPr lang="en-US" altLang="en-US" baseline="30000">
                <a:solidFill>
                  <a:schemeClr val="accent1"/>
                </a:solidFill>
              </a:rPr>
              <a:t>7</a:t>
            </a:r>
          </a:p>
        </p:txBody>
      </p:sp>
      <p:sp>
        <p:nvSpPr>
          <p:cNvPr id="147474" name="Rectangle 21"/>
          <p:cNvSpPr>
            <a:spLocks noChangeArrowheads="1"/>
          </p:cNvSpPr>
          <p:nvPr/>
        </p:nvSpPr>
        <p:spPr bwMode="auto">
          <a:xfrm>
            <a:off x="381000" y="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4400">
                <a:solidFill>
                  <a:schemeClr val="tx2"/>
                </a:solidFill>
              </a:rPr>
              <a:t>Fast Fourier Transformation</a:t>
            </a:r>
          </a:p>
        </p:txBody>
      </p:sp>
      <p:sp>
        <p:nvSpPr>
          <p:cNvPr id="6" name="Text Box 215"/>
          <p:cNvSpPr txBox="1">
            <a:spLocks noChangeArrowheads="1"/>
          </p:cNvSpPr>
          <p:nvPr/>
        </p:nvSpPr>
        <p:spPr bwMode="auto">
          <a:xfrm>
            <a:off x="773113" y="838200"/>
            <a:ext cx="2554287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/>
            <a:r>
              <a:rPr lang="en-US" altLang="en-US" i="1">
                <a:solidFill>
                  <a:schemeClr val="accent1"/>
                </a:solidFill>
              </a:rPr>
              <a:t>8</a:t>
            </a:r>
            <a:r>
              <a:rPr lang="en-US" altLang="en-US" i="1" baseline="30000">
                <a:solidFill>
                  <a:schemeClr val="accent1"/>
                </a:solidFill>
              </a:rPr>
              <a:t>th</a:t>
            </a:r>
            <a:r>
              <a:rPr lang="en-US" altLang="en-US"/>
              <a:t> </a:t>
            </a:r>
            <a:r>
              <a:rPr lang="en-US" altLang="en-US">
                <a:solidFill>
                  <a:schemeClr val="tx2"/>
                </a:solidFill>
              </a:rPr>
              <a:t>roots of unity</a:t>
            </a:r>
            <a:endParaRPr lang="en-US" altLang="en-US" baseline="30000">
              <a:solidFill>
                <a:schemeClr val="tx2"/>
              </a:solidFill>
            </a:endParaRPr>
          </a:p>
        </p:txBody>
      </p:sp>
      <p:sp>
        <p:nvSpPr>
          <p:cNvPr id="303130" name="Rectangle 26"/>
          <p:cNvSpPr>
            <a:spLocks noChangeArrowheads="1"/>
          </p:cNvSpPr>
          <p:nvPr/>
        </p:nvSpPr>
        <p:spPr bwMode="auto">
          <a:xfrm>
            <a:off x="152400" y="1995488"/>
            <a:ext cx="2765425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/>
            <a:r>
              <a:rPr lang="en-US" altLang="en-US"/>
              <a:t>Are these special?</a:t>
            </a:r>
          </a:p>
        </p:txBody>
      </p:sp>
      <p:grpSp>
        <p:nvGrpSpPr>
          <p:cNvPr id="3" name="Group 31"/>
          <p:cNvGrpSpPr>
            <a:grpSpLocks/>
          </p:cNvGrpSpPr>
          <p:nvPr/>
        </p:nvGrpSpPr>
        <p:grpSpPr bwMode="auto">
          <a:xfrm>
            <a:off x="2057400" y="1219200"/>
            <a:ext cx="3348038" cy="552450"/>
            <a:chOff x="2772" y="493"/>
            <a:chExt cx="2109" cy="348"/>
          </a:xfrm>
        </p:grpSpPr>
        <p:sp>
          <p:nvSpPr>
            <p:cNvPr id="147484" name="AutoShape 32"/>
            <p:cNvSpPr>
              <a:spLocks noChangeArrowheads="1"/>
            </p:cNvSpPr>
            <p:nvPr/>
          </p:nvSpPr>
          <p:spPr bwMode="auto">
            <a:xfrm>
              <a:off x="2772" y="553"/>
              <a:ext cx="144" cy="288"/>
            </a:xfrm>
            <a:prstGeom prst="curvedLeftArrow">
              <a:avLst>
                <a:gd name="adj1" fmla="val 40000"/>
                <a:gd name="adj2" fmla="val 80000"/>
                <a:gd name="adj3" fmla="val 33333"/>
              </a:avLst>
            </a:prstGeom>
            <a:noFill/>
            <a:ln w="25400">
              <a:solidFill>
                <a:schemeClr val="hlink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47485" name="Rectangle 33"/>
            <p:cNvSpPr>
              <a:spLocks noChangeArrowheads="1"/>
            </p:cNvSpPr>
            <p:nvPr/>
          </p:nvSpPr>
          <p:spPr bwMode="auto">
            <a:xfrm>
              <a:off x="2970" y="493"/>
              <a:ext cx="1911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US" altLang="en-US"/>
                <a:t>square each of them</a:t>
              </a:r>
            </a:p>
          </p:txBody>
        </p:sp>
      </p:grpSp>
      <p:sp>
        <p:nvSpPr>
          <p:cNvPr id="303138" name="Line 34"/>
          <p:cNvSpPr>
            <a:spLocks noChangeShapeType="1"/>
          </p:cNvSpPr>
          <p:nvPr/>
        </p:nvSpPr>
        <p:spPr bwMode="auto">
          <a:xfrm flipH="1">
            <a:off x="3124200" y="2514600"/>
            <a:ext cx="1600200" cy="1524000"/>
          </a:xfrm>
          <a:prstGeom prst="line">
            <a:avLst/>
          </a:prstGeom>
          <a:noFill/>
          <a:ln w="63500">
            <a:solidFill>
              <a:schemeClr val="hlink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303139" name="Line 35"/>
          <p:cNvSpPr>
            <a:spLocks noChangeShapeType="1"/>
          </p:cNvSpPr>
          <p:nvPr/>
        </p:nvSpPr>
        <p:spPr bwMode="auto">
          <a:xfrm flipH="1" flipV="1">
            <a:off x="3124200" y="4114800"/>
            <a:ext cx="1600200" cy="1524000"/>
          </a:xfrm>
          <a:prstGeom prst="line">
            <a:avLst/>
          </a:prstGeom>
          <a:noFill/>
          <a:ln w="63500">
            <a:solidFill>
              <a:schemeClr val="hlink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grpSp>
        <p:nvGrpSpPr>
          <p:cNvPr id="4" name="Group 36"/>
          <p:cNvGrpSpPr>
            <a:grpSpLocks/>
          </p:cNvGrpSpPr>
          <p:nvPr/>
        </p:nvGrpSpPr>
        <p:grpSpPr bwMode="auto">
          <a:xfrm>
            <a:off x="2057400" y="1524000"/>
            <a:ext cx="2255838" cy="552450"/>
            <a:chOff x="2772" y="493"/>
            <a:chExt cx="1421" cy="348"/>
          </a:xfrm>
        </p:grpSpPr>
        <p:sp>
          <p:nvSpPr>
            <p:cNvPr id="147482" name="AutoShape 37"/>
            <p:cNvSpPr>
              <a:spLocks noChangeArrowheads="1"/>
            </p:cNvSpPr>
            <p:nvPr/>
          </p:nvSpPr>
          <p:spPr bwMode="auto">
            <a:xfrm>
              <a:off x="2772" y="553"/>
              <a:ext cx="144" cy="288"/>
            </a:xfrm>
            <a:prstGeom prst="curvedLeftArrow">
              <a:avLst>
                <a:gd name="adj1" fmla="val 40000"/>
                <a:gd name="adj2" fmla="val 80000"/>
                <a:gd name="adj3" fmla="val 33333"/>
              </a:avLst>
            </a:prstGeom>
            <a:noFill/>
            <a:ln w="25400">
              <a:solidFill>
                <a:schemeClr val="hlink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47483" name="Rectangle 38"/>
            <p:cNvSpPr>
              <a:spLocks noChangeArrowheads="1"/>
            </p:cNvSpPr>
            <p:nvPr/>
          </p:nvSpPr>
          <p:spPr bwMode="auto">
            <a:xfrm>
              <a:off x="2966" y="493"/>
              <a:ext cx="1227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US" altLang="en-US"/>
                <a:t>and collapse</a:t>
              </a:r>
            </a:p>
          </p:txBody>
        </p:sp>
      </p:grpSp>
      <p:sp>
        <p:nvSpPr>
          <p:cNvPr id="147481" name="Text Box 215"/>
          <p:cNvSpPr txBox="1">
            <a:spLocks noChangeArrowheads="1"/>
          </p:cNvSpPr>
          <p:nvPr/>
        </p:nvSpPr>
        <p:spPr bwMode="auto">
          <a:xfrm>
            <a:off x="7902575" y="17463"/>
            <a:ext cx="1123950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000">
                <a:solidFill>
                  <a:schemeClr val="tx2"/>
                </a:solidFill>
                <a:sym typeface="Symbol" pitchFamily="18" charset="2"/>
              </a:rPr>
              <a:t>Roots of </a:t>
            </a:r>
            <a:br>
              <a:rPr lang="en-US" altLang="en-US" sz="2000">
                <a:solidFill>
                  <a:schemeClr val="tx2"/>
                </a:solidFill>
                <a:sym typeface="Symbol" pitchFamily="18" charset="2"/>
              </a:rPr>
            </a:br>
            <a:r>
              <a:rPr lang="en-US" altLang="en-US" sz="2000">
                <a:solidFill>
                  <a:schemeClr val="tx2"/>
                </a:solidFill>
                <a:sym typeface="Symbol" pitchFamily="18" charset="2"/>
              </a:rPr>
              <a:t>Unity</a:t>
            </a:r>
            <a:endParaRPr lang="en-US" altLang="en-US" sz="2000">
              <a:sym typeface="Symbol" pitchFamily="18" charset="2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3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031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031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3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3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3031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3031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3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3031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3031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9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3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3031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3031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3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3031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3031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1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3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3031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3031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3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3031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3031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3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3031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3031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 nodeType="clickPar">
                      <p:stCondLst>
                        <p:cond delay="indefinite"/>
                      </p:stCondLst>
                      <p:childTnLst>
                        <p:par>
                          <p:cTn id="3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9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3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 nodeType="clickPar">
                      <p:stCondLst>
                        <p:cond delay="indefinite"/>
                      </p:stCondLst>
                      <p:childTnLst>
                        <p:par>
                          <p:cTn id="4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 nodeType="clickPar">
                      <p:stCondLst>
                        <p:cond delay="indefinite"/>
                      </p:stCondLst>
                      <p:childTnLst>
                        <p:par>
                          <p:cTn id="5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3" presetID="2" presetClass="entr" presetSubtype="3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3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3031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3031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 nodeType="clickPar">
                      <p:stCondLst>
                        <p:cond delay="indefinite"/>
                      </p:stCondLst>
                      <p:childTnLst>
                        <p:par>
                          <p:cTn id="5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9" presetID="2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3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3031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3031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 nodeType="clickPar">
                      <p:stCondLst>
                        <p:cond delay="indefinite"/>
                      </p:stCondLst>
                      <p:childTnLst>
                        <p:par>
                          <p:cTn id="6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 nodeType="clickPar">
                      <p:stCondLst>
                        <p:cond delay="indefinite"/>
                      </p:stCondLst>
                      <p:childTnLst>
                        <p:par>
                          <p:cTn id="7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1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3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3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5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3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7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3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9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3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1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3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3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3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5" fill="hold" nodeType="clickPar">
                      <p:stCondLst>
                        <p:cond delay="indefinite"/>
                      </p:stCondLst>
                      <p:childTnLst>
                        <p:par>
                          <p:cTn id="8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7" presetID="2" presetClass="entr" presetSubtype="8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3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9" dur="500" fill="hold"/>
                                        <p:tgtEl>
                                          <p:spTgt spid="3031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0" dur="500" fill="hold"/>
                                        <p:tgtEl>
                                          <p:spTgt spid="3031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03117" grpId="0"/>
      <p:bldP spid="303118" grpId="0"/>
      <p:bldP spid="303118" grpId="1"/>
      <p:bldP spid="303119" grpId="0"/>
      <p:bldP spid="303120" grpId="0"/>
      <p:bldP spid="303120" grpId="1"/>
      <p:bldP spid="303121" grpId="0"/>
      <p:bldP spid="303122" grpId="0"/>
      <p:bldP spid="303122" grpId="1"/>
      <p:bldP spid="303123" grpId="0"/>
      <p:bldP spid="303124" grpId="0"/>
      <p:bldP spid="303124" grpId="1"/>
      <p:bldP spid="6" grpId="0"/>
      <p:bldP spid="303130" grpId="0"/>
      <p:bldP spid="303130" grpId="1"/>
      <p:bldP spid="303138" grpId="0" animBg="1"/>
      <p:bldP spid="303138" grpId="1" animBg="1"/>
      <p:bldP spid="303139" grpId="0" animBg="1"/>
      <p:bldP spid="303139" grpId="1" animBg="1"/>
    </p:bldLst>
  </p:timing>
</p:sld>
</file>

<file path=ppt/slides/slide1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8482" name="Oval 2"/>
          <p:cNvSpPr>
            <a:spLocks noChangeArrowheads="1"/>
          </p:cNvSpPr>
          <p:nvPr/>
        </p:nvSpPr>
        <p:spPr bwMode="auto">
          <a:xfrm>
            <a:off x="3055938" y="2452688"/>
            <a:ext cx="3429000" cy="3276600"/>
          </a:xfrm>
          <a:prstGeom prst="ellipse">
            <a:avLst/>
          </a:prstGeom>
          <a:noFill/>
          <a:ln w="25400" algn="ctr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CA" altLang="en-US"/>
          </a:p>
        </p:txBody>
      </p:sp>
      <p:sp>
        <p:nvSpPr>
          <p:cNvPr id="148483" name="Line 3"/>
          <p:cNvSpPr>
            <a:spLocks noChangeShapeType="1"/>
          </p:cNvSpPr>
          <p:nvPr/>
        </p:nvSpPr>
        <p:spPr bwMode="auto">
          <a:xfrm>
            <a:off x="2881313" y="4095750"/>
            <a:ext cx="3810000" cy="0"/>
          </a:xfrm>
          <a:prstGeom prst="line">
            <a:avLst/>
          </a:prstGeom>
          <a:noFill/>
          <a:ln w="25400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148484" name="Line 4"/>
          <p:cNvSpPr>
            <a:spLocks noChangeShapeType="1"/>
          </p:cNvSpPr>
          <p:nvPr/>
        </p:nvSpPr>
        <p:spPr bwMode="auto">
          <a:xfrm rot="-5400000">
            <a:off x="2860675" y="4095750"/>
            <a:ext cx="3810000" cy="0"/>
          </a:xfrm>
          <a:prstGeom prst="line">
            <a:avLst/>
          </a:prstGeom>
          <a:noFill/>
          <a:ln w="25400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148485" name="Oval 5"/>
          <p:cNvSpPr>
            <a:spLocks noChangeArrowheads="1"/>
          </p:cNvSpPr>
          <p:nvPr/>
        </p:nvSpPr>
        <p:spPr bwMode="auto">
          <a:xfrm>
            <a:off x="2979738" y="4021138"/>
            <a:ext cx="152400" cy="152400"/>
          </a:xfrm>
          <a:prstGeom prst="ellipse">
            <a:avLst/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CA" altLang="en-US"/>
          </a:p>
        </p:txBody>
      </p:sp>
      <p:sp>
        <p:nvSpPr>
          <p:cNvPr id="148486" name="Oval 6"/>
          <p:cNvSpPr>
            <a:spLocks noChangeArrowheads="1"/>
          </p:cNvSpPr>
          <p:nvPr/>
        </p:nvSpPr>
        <p:spPr bwMode="auto">
          <a:xfrm>
            <a:off x="6451600" y="4021138"/>
            <a:ext cx="152400" cy="152400"/>
          </a:xfrm>
          <a:prstGeom prst="ellipse">
            <a:avLst/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CA" altLang="en-US"/>
          </a:p>
        </p:txBody>
      </p:sp>
      <p:sp>
        <p:nvSpPr>
          <p:cNvPr id="306183" name="Oval 7"/>
          <p:cNvSpPr>
            <a:spLocks noChangeArrowheads="1"/>
          </p:cNvSpPr>
          <p:nvPr/>
        </p:nvSpPr>
        <p:spPr bwMode="auto">
          <a:xfrm rot="-5400000">
            <a:off x="4700588" y="2376488"/>
            <a:ext cx="152400" cy="152400"/>
          </a:xfrm>
          <a:prstGeom prst="ellipse">
            <a:avLst/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CA" altLang="en-US"/>
          </a:p>
        </p:txBody>
      </p:sp>
      <p:sp>
        <p:nvSpPr>
          <p:cNvPr id="306184" name="Oval 8"/>
          <p:cNvSpPr>
            <a:spLocks noChangeArrowheads="1"/>
          </p:cNvSpPr>
          <p:nvPr/>
        </p:nvSpPr>
        <p:spPr bwMode="auto">
          <a:xfrm rot="5400000" flipV="1">
            <a:off x="4689475" y="5653088"/>
            <a:ext cx="152400" cy="152400"/>
          </a:xfrm>
          <a:prstGeom prst="ellipse">
            <a:avLst/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CA" altLang="en-US"/>
          </a:p>
        </p:txBody>
      </p:sp>
      <p:sp>
        <p:nvSpPr>
          <p:cNvPr id="306190" name="Text Box 21"/>
          <p:cNvSpPr txBox="1">
            <a:spLocks noChangeArrowheads="1"/>
          </p:cNvSpPr>
          <p:nvPr/>
        </p:nvSpPr>
        <p:spPr bwMode="auto">
          <a:xfrm>
            <a:off x="6734175" y="3824288"/>
            <a:ext cx="669925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>
                <a:solidFill>
                  <a:schemeClr val="accent1"/>
                </a:solidFill>
                <a:sym typeface="Symbol" pitchFamily="18" charset="2"/>
              </a:rPr>
              <a:t></a:t>
            </a:r>
            <a:r>
              <a:rPr lang="en-US" altLang="en-US" baseline="-25000">
                <a:solidFill>
                  <a:schemeClr val="accent1"/>
                </a:solidFill>
                <a:sym typeface="Symbol" pitchFamily="18" charset="2"/>
              </a:rPr>
              <a:t>4</a:t>
            </a:r>
            <a:r>
              <a:rPr lang="en-US" altLang="en-US" baseline="30000">
                <a:solidFill>
                  <a:schemeClr val="accent1"/>
                </a:solidFill>
              </a:rPr>
              <a:t>0</a:t>
            </a:r>
          </a:p>
        </p:txBody>
      </p:sp>
      <p:sp>
        <p:nvSpPr>
          <p:cNvPr id="306192" name="Text Box 21"/>
          <p:cNvSpPr txBox="1">
            <a:spLocks noChangeArrowheads="1"/>
          </p:cNvSpPr>
          <p:nvPr/>
        </p:nvSpPr>
        <p:spPr bwMode="auto">
          <a:xfrm>
            <a:off x="4510088" y="1766888"/>
            <a:ext cx="669925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>
                <a:solidFill>
                  <a:schemeClr val="accent1"/>
                </a:solidFill>
                <a:sym typeface="Symbol" pitchFamily="18" charset="2"/>
              </a:rPr>
              <a:t></a:t>
            </a:r>
            <a:r>
              <a:rPr lang="en-US" altLang="en-US" baseline="-25000">
                <a:solidFill>
                  <a:schemeClr val="accent1"/>
                </a:solidFill>
                <a:sym typeface="Symbol" pitchFamily="18" charset="2"/>
              </a:rPr>
              <a:t>4</a:t>
            </a:r>
            <a:r>
              <a:rPr lang="en-US" altLang="en-US" baseline="30000">
                <a:solidFill>
                  <a:schemeClr val="accent1"/>
                </a:solidFill>
              </a:rPr>
              <a:t>1</a:t>
            </a:r>
          </a:p>
        </p:txBody>
      </p:sp>
      <p:sp>
        <p:nvSpPr>
          <p:cNvPr id="306194" name="Text Box 21"/>
          <p:cNvSpPr txBox="1">
            <a:spLocks noChangeArrowheads="1"/>
          </p:cNvSpPr>
          <p:nvPr/>
        </p:nvSpPr>
        <p:spPr bwMode="auto">
          <a:xfrm>
            <a:off x="2249488" y="3762375"/>
            <a:ext cx="669925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>
                <a:solidFill>
                  <a:schemeClr val="accent1"/>
                </a:solidFill>
                <a:sym typeface="Symbol" pitchFamily="18" charset="2"/>
              </a:rPr>
              <a:t></a:t>
            </a:r>
            <a:r>
              <a:rPr lang="en-US" altLang="en-US" baseline="-25000">
                <a:solidFill>
                  <a:schemeClr val="accent1"/>
                </a:solidFill>
                <a:sym typeface="Symbol" pitchFamily="18" charset="2"/>
              </a:rPr>
              <a:t>4</a:t>
            </a:r>
            <a:r>
              <a:rPr lang="en-US" altLang="en-US" baseline="30000">
                <a:solidFill>
                  <a:schemeClr val="accent1"/>
                </a:solidFill>
              </a:rPr>
              <a:t>2</a:t>
            </a:r>
          </a:p>
        </p:txBody>
      </p:sp>
      <p:sp>
        <p:nvSpPr>
          <p:cNvPr id="306196" name="Text Box 21"/>
          <p:cNvSpPr txBox="1">
            <a:spLocks noChangeArrowheads="1"/>
          </p:cNvSpPr>
          <p:nvPr/>
        </p:nvSpPr>
        <p:spPr bwMode="auto">
          <a:xfrm>
            <a:off x="4383088" y="5881688"/>
            <a:ext cx="669925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>
                <a:solidFill>
                  <a:schemeClr val="accent1"/>
                </a:solidFill>
                <a:sym typeface="Symbol" pitchFamily="18" charset="2"/>
              </a:rPr>
              <a:t></a:t>
            </a:r>
            <a:r>
              <a:rPr lang="en-US" altLang="en-US" baseline="-25000">
                <a:solidFill>
                  <a:schemeClr val="accent1"/>
                </a:solidFill>
                <a:sym typeface="Symbol" pitchFamily="18" charset="2"/>
              </a:rPr>
              <a:t>4</a:t>
            </a:r>
            <a:r>
              <a:rPr lang="en-US" altLang="en-US" baseline="30000">
                <a:solidFill>
                  <a:schemeClr val="accent1"/>
                </a:solidFill>
              </a:rPr>
              <a:t>3</a:t>
            </a:r>
          </a:p>
        </p:txBody>
      </p:sp>
      <p:sp>
        <p:nvSpPr>
          <p:cNvPr id="148493" name="Rectangle 22"/>
          <p:cNvSpPr>
            <a:spLocks noChangeArrowheads="1"/>
          </p:cNvSpPr>
          <p:nvPr/>
        </p:nvSpPr>
        <p:spPr bwMode="auto">
          <a:xfrm>
            <a:off x="381000" y="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4400">
                <a:solidFill>
                  <a:schemeClr val="tx2"/>
                </a:solidFill>
              </a:rPr>
              <a:t>Fast Fourier Transformation</a:t>
            </a:r>
          </a:p>
        </p:txBody>
      </p:sp>
      <p:sp>
        <p:nvSpPr>
          <p:cNvPr id="6" name="Text Box 215"/>
          <p:cNvSpPr txBox="1">
            <a:spLocks noChangeArrowheads="1"/>
          </p:cNvSpPr>
          <p:nvPr/>
        </p:nvSpPr>
        <p:spPr bwMode="auto">
          <a:xfrm>
            <a:off x="773113" y="838200"/>
            <a:ext cx="2554287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/>
            <a:r>
              <a:rPr lang="en-US" altLang="en-US" i="1">
                <a:solidFill>
                  <a:schemeClr val="accent1"/>
                </a:solidFill>
              </a:rPr>
              <a:t>4</a:t>
            </a:r>
            <a:r>
              <a:rPr lang="en-US" altLang="en-US" i="1" baseline="30000">
                <a:solidFill>
                  <a:schemeClr val="accent1"/>
                </a:solidFill>
              </a:rPr>
              <a:t>th</a:t>
            </a:r>
            <a:r>
              <a:rPr lang="en-US" altLang="en-US"/>
              <a:t> </a:t>
            </a:r>
            <a:r>
              <a:rPr lang="en-US" altLang="en-US">
                <a:solidFill>
                  <a:schemeClr val="tx2"/>
                </a:solidFill>
              </a:rPr>
              <a:t>roots of unity</a:t>
            </a:r>
            <a:endParaRPr lang="en-US" altLang="en-US" baseline="30000">
              <a:solidFill>
                <a:schemeClr val="tx2"/>
              </a:solidFill>
            </a:endParaRPr>
          </a:p>
        </p:txBody>
      </p:sp>
      <p:sp>
        <p:nvSpPr>
          <p:cNvPr id="306204" name="Rectangle 28"/>
          <p:cNvSpPr>
            <a:spLocks noChangeArrowheads="1"/>
          </p:cNvSpPr>
          <p:nvPr/>
        </p:nvSpPr>
        <p:spPr bwMode="auto">
          <a:xfrm>
            <a:off x="152400" y="1995488"/>
            <a:ext cx="2765425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/>
            <a:r>
              <a:rPr lang="en-US" altLang="en-US"/>
              <a:t>Are these special?</a:t>
            </a:r>
          </a:p>
        </p:txBody>
      </p:sp>
      <p:grpSp>
        <p:nvGrpSpPr>
          <p:cNvPr id="2" name="Group 29"/>
          <p:cNvGrpSpPr>
            <a:grpSpLocks/>
          </p:cNvGrpSpPr>
          <p:nvPr/>
        </p:nvGrpSpPr>
        <p:grpSpPr bwMode="auto">
          <a:xfrm>
            <a:off x="2057400" y="1219200"/>
            <a:ext cx="3348038" cy="552450"/>
            <a:chOff x="2772" y="493"/>
            <a:chExt cx="2109" cy="348"/>
          </a:xfrm>
        </p:grpSpPr>
        <p:sp>
          <p:nvSpPr>
            <p:cNvPr id="148503" name="AutoShape 30"/>
            <p:cNvSpPr>
              <a:spLocks noChangeArrowheads="1"/>
            </p:cNvSpPr>
            <p:nvPr/>
          </p:nvSpPr>
          <p:spPr bwMode="auto">
            <a:xfrm>
              <a:off x="2772" y="553"/>
              <a:ext cx="144" cy="288"/>
            </a:xfrm>
            <a:prstGeom prst="curvedLeftArrow">
              <a:avLst>
                <a:gd name="adj1" fmla="val 40000"/>
                <a:gd name="adj2" fmla="val 80000"/>
                <a:gd name="adj3" fmla="val 33333"/>
              </a:avLst>
            </a:prstGeom>
            <a:noFill/>
            <a:ln w="25400">
              <a:solidFill>
                <a:schemeClr val="hlink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48504" name="Rectangle 31"/>
            <p:cNvSpPr>
              <a:spLocks noChangeArrowheads="1"/>
            </p:cNvSpPr>
            <p:nvPr/>
          </p:nvSpPr>
          <p:spPr bwMode="auto">
            <a:xfrm>
              <a:off x="2970" y="493"/>
              <a:ext cx="1911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US" altLang="en-US"/>
                <a:t>square each of them</a:t>
              </a:r>
            </a:p>
          </p:txBody>
        </p:sp>
      </p:grpSp>
      <p:sp>
        <p:nvSpPr>
          <p:cNvPr id="306208" name="Line 32"/>
          <p:cNvSpPr>
            <a:spLocks noChangeShapeType="1"/>
          </p:cNvSpPr>
          <p:nvPr/>
        </p:nvSpPr>
        <p:spPr bwMode="auto">
          <a:xfrm flipH="1">
            <a:off x="3124200" y="2514600"/>
            <a:ext cx="1600200" cy="1524000"/>
          </a:xfrm>
          <a:prstGeom prst="line">
            <a:avLst/>
          </a:prstGeom>
          <a:noFill/>
          <a:ln w="63500">
            <a:solidFill>
              <a:schemeClr val="hlink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306209" name="Line 33"/>
          <p:cNvSpPr>
            <a:spLocks noChangeShapeType="1"/>
          </p:cNvSpPr>
          <p:nvPr/>
        </p:nvSpPr>
        <p:spPr bwMode="auto">
          <a:xfrm flipH="1" flipV="1">
            <a:off x="3124200" y="4114800"/>
            <a:ext cx="1600200" cy="1524000"/>
          </a:xfrm>
          <a:prstGeom prst="line">
            <a:avLst/>
          </a:prstGeom>
          <a:noFill/>
          <a:ln w="63500">
            <a:solidFill>
              <a:schemeClr val="hlink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grpSp>
        <p:nvGrpSpPr>
          <p:cNvPr id="3" name="Group 34"/>
          <p:cNvGrpSpPr>
            <a:grpSpLocks/>
          </p:cNvGrpSpPr>
          <p:nvPr/>
        </p:nvGrpSpPr>
        <p:grpSpPr bwMode="auto">
          <a:xfrm>
            <a:off x="2057400" y="1524000"/>
            <a:ext cx="2255838" cy="552450"/>
            <a:chOff x="2772" y="493"/>
            <a:chExt cx="1421" cy="348"/>
          </a:xfrm>
        </p:grpSpPr>
        <p:sp>
          <p:nvSpPr>
            <p:cNvPr id="148501" name="AutoShape 35"/>
            <p:cNvSpPr>
              <a:spLocks noChangeArrowheads="1"/>
            </p:cNvSpPr>
            <p:nvPr/>
          </p:nvSpPr>
          <p:spPr bwMode="auto">
            <a:xfrm>
              <a:off x="2772" y="553"/>
              <a:ext cx="144" cy="288"/>
            </a:xfrm>
            <a:prstGeom prst="curvedLeftArrow">
              <a:avLst>
                <a:gd name="adj1" fmla="val 40000"/>
                <a:gd name="adj2" fmla="val 80000"/>
                <a:gd name="adj3" fmla="val 33333"/>
              </a:avLst>
            </a:prstGeom>
            <a:noFill/>
            <a:ln w="25400">
              <a:solidFill>
                <a:schemeClr val="hlink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48502" name="Rectangle 36"/>
            <p:cNvSpPr>
              <a:spLocks noChangeArrowheads="1"/>
            </p:cNvSpPr>
            <p:nvPr/>
          </p:nvSpPr>
          <p:spPr bwMode="auto">
            <a:xfrm>
              <a:off x="2966" y="493"/>
              <a:ext cx="1227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US" altLang="en-US"/>
                <a:t>and collapse</a:t>
              </a:r>
            </a:p>
          </p:txBody>
        </p:sp>
      </p:grpSp>
      <p:sp>
        <p:nvSpPr>
          <p:cNvPr id="148500" name="Text Box 215"/>
          <p:cNvSpPr txBox="1">
            <a:spLocks noChangeArrowheads="1"/>
          </p:cNvSpPr>
          <p:nvPr/>
        </p:nvSpPr>
        <p:spPr bwMode="auto">
          <a:xfrm>
            <a:off x="7902575" y="17463"/>
            <a:ext cx="1123950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000">
                <a:solidFill>
                  <a:schemeClr val="tx2"/>
                </a:solidFill>
                <a:sym typeface="Symbol" pitchFamily="18" charset="2"/>
              </a:rPr>
              <a:t>Roots of </a:t>
            </a:r>
            <a:br>
              <a:rPr lang="en-US" altLang="en-US" sz="2000">
                <a:solidFill>
                  <a:schemeClr val="tx2"/>
                </a:solidFill>
                <a:sym typeface="Symbol" pitchFamily="18" charset="2"/>
              </a:rPr>
            </a:br>
            <a:r>
              <a:rPr lang="en-US" altLang="en-US" sz="2000">
                <a:solidFill>
                  <a:schemeClr val="tx2"/>
                </a:solidFill>
                <a:sym typeface="Symbol" pitchFamily="18" charset="2"/>
              </a:rPr>
              <a:t>Unity</a:t>
            </a:r>
            <a:endParaRPr lang="en-US" altLang="en-US" sz="2000">
              <a:sym typeface="Symbol" pitchFamily="18" charset="2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61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0619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061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61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3061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3061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61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30619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3061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61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30619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3061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62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 nodeType="clickPar">
                      <p:stCondLst>
                        <p:cond delay="indefinite"/>
                      </p:stCondLst>
                      <p:childTnLst>
                        <p:par>
                          <p:cTn id="3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 nodeType="clickPar">
                      <p:stCondLst>
                        <p:cond delay="indefinite"/>
                      </p:stCondLst>
                      <p:childTnLst>
                        <p:par>
                          <p:cTn id="3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7" presetID="2" presetClass="entr" presetSubtype="3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62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30620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30620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 nodeType="clickPar">
                      <p:stCondLst>
                        <p:cond delay="indefinite"/>
                      </p:stCondLst>
                      <p:childTnLst>
                        <p:par>
                          <p:cTn id="4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3" presetID="2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62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30620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30620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 nodeType="clickPar">
                      <p:stCondLst>
                        <p:cond delay="indefinite"/>
                      </p:stCondLst>
                      <p:childTnLst>
                        <p:par>
                          <p:cTn id="4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 nodeType="clickPar">
                      <p:stCondLst>
                        <p:cond delay="indefinite"/>
                      </p:stCondLst>
                      <p:childTnLst>
                        <p:par>
                          <p:cTn id="5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61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7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61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9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61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1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61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3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62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5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62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 nodeType="clickPar">
                      <p:stCondLst>
                        <p:cond delay="indefinite"/>
                      </p:stCondLst>
                      <p:childTnLst>
                        <p:par>
                          <p:cTn id="6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9" presetID="2" presetClass="entr" presetSubtype="8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62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500" fill="hold"/>
                                        <p:tgtEl>
                                          <p:spTgt spid="30620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2" dur="500" fill="hold"/>
                                        <p:tgtEl>
                                          <p:spTgt spid="3062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06183" grpId="0" animBg="1"/>
      <p:bldP spid="306184" grpId="0" animBg="1"/>
      <p:bldP spid="306190" grpId="0"/>
      <p:bldP spid="306192" grpId="0"/>
      <p:bldP spid="306192" grpId="1"/>
      <p:bldP spid="306194" grpId="0"/>
      <p:bldP spid="306196" grpId="0"/>
      <p:bldP spid="306196" grpId="1"/>
      <p:bldP spid="6" grpId="0"/>
      <p:bldP spid="306204" grpId="0"/>
      <p:bldP spid="306204" grpId="1"/>
      <p:bldP spid="306208" grpId="0" animBg="1"/>
      <p:bldP spid="306208" grpId="1" animBg="1"/>
      <p:bldP spid="306209" grpId="0" animBg="1"/>
      <p:bldP spid="306209" grpId="1" animBg="1"/>
    </p:bldLst>
  </p:timing>
</p:sld>
</file>

<file path=ppt/slides/slide1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9506" name="Oval 2"/>
          <p:cNvSpPr>
            <a:spLocks noChangeArrowheads="1"/>
          </p:cNvSpPr>
          <p:nvPr/>
        </p:nvSpPr>
        <p:spPr bwMode="auto">
          <a:xfrm>
            <a:off x="3055938" y="2452688"/>
            <a:ext cx="3429000" cy="3276600"/>
          </a:xfrm>
          <a:prstGeom prst="ellipse">
            <a:avLst/>
          </a:prstGeom>
          <a:noFill/>
          <a:ln w="25400" algn="ctr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CA" altLang="en-US"/>
          </a:p>
        </p:txBody>
      </p:sp>
      <p:sp>
        <p:nvSpPr>
          <p:cNvPr id="149507" name="Line 3"/>
          <p:cNvSpPr>
            <a:spLocks noChangeShapeType="1"/>
          </p:cNvSpPr>
          <p:nvPr/>
        </p:nvSpPr>
        <p:spPr bwMode="auto">
          <a:xfrm>
            <a:off x="2881313" y="4095750"/>
            <a:ext cx="3810000" cy="0"/>
          </a:xfrm>
          <a:prstGeom prst="line">
            <a:avLst/>
          </a:prstGeom>
          <a:noFill/>
          <a:ln w="25400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149508" name="Line 4"/>
          <p:cNvSpPr>
            <a:spLocks noChangeShapeType="1"/>
          </p:cNvSpPr>
          <p:nvPr/>
        </p:nvSpPr>
        <p:spPr bwMode="auto">
          <a:xfrm rot="-5400000">
            <a:off x="2860675" y="4095750"/>
            <a:ext cx="3810000" cy="0"/>
          </a:xfrm>
          <a:prstGeom prst="line">
            <a:avLst/>
          </a:prstGeom>
          <a:noFill/>
          <a:ln w="25400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307205" name="Oval 5"/>
          <p:cNvSpPr>
            <a:spLocks noChangeArrowheads="1"/>
          </p:cNvSpPr>
          <p:nvPr/>
        </p:nvSpPr>
        <p:spPr bwMode="auto">
          <a:xfrm>
            <a:off x="2979738" y="4021138"/>
            <a:ext cx="152400" cy="152400"/>
          </a:xfrm>
          <a:prstGeom prst="ellipse">
            <a:avLst/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CA" altLang="en-US"/>
          </a:p>
        </p:txBody>
      </p:sp>
      <p:sp>
        <p:nvSpPr>
          <p:cNvPr id="149510" name="Oval 6"/>
          <p:cNvSpPr>
            <a:spLocks noChangeArrowheads="1"/>
          </p:cNvSpPr>
          <p:nvPr/>
        </p:nvSpPr>
        <p:spPr bwMode="auto">
          <a:xfrm>
            <a:off x="6451600" y="4021138"/>
            <a:ext cx="152400" cy="152400"/>
          </a:xfrm>
          <a:prstGeom prst="ellipse">
            <a:avLst/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CA" altLang="en-US"/>
          </a:p>
        </p:txBody>
      </p:sp>
      <p:sp>
        <p:nvSpPr>
          <p:cNvPr id="307209" name="Text Box 21"/>
          <p:cNvSpPr txBox="1">
            <a:spLocks noChangeArrowheads="1"/>
          </p:cNvSpPr>
          <p:nvPr/>
        </p:nvSpPr>
        <p:spPr bwMode="auto">
          <a:xfrm>
            <a:off x="6734175" y="3824288"/>
            <a:ext cx="669925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>
                <a:solidFill>
                  <a:schemeClr val="accent1"/>
                </a:solidFill>
                <a:sym typeface="Symbol" pitchFamily="18" charset="2"/>
              </a:rPr>
              <a:t></a:t>
            </a:r>
            <a:r>
              <a:rPr lang="en-US" altLang="en-US" baseline="-25000">
                <a:solidFill>
                  <a:schemeClr val="accent1"/>
                </a:solidFill>
                <a:sym typeface="Symbol" pitchFamily="18" charset="2"/>
              </a:rPr>
              <a:t>2</a:t>
            </a:r>
            <a:r>
              <a:rPr lang="en-US" altLang="en-US" baseline="30000">
                <a:solidFill>
                  <a:schemeClr val="accent1"/>
                </a:solidFill>
              </a:rPr>
              <a:t>0</a:t>
            </a:r>
          </a:p>
        </p:txBody>
      </p:sp>
      <p:sp>
        <p:nvSpPr>
          <p:cNvPr id="307211" name="Text Box 21"/>
          <p:cNvSpPr txBox="1">
            <a:spLocks noChangeArrowheads="1"/>
          </p:cNvSpPr>
          <p:nvPr/>
        </p:nvSpPr>
        <p:spPr bwMode="auto">
          <a:xfrm>
            <a:off x="2249488" y="3762375"/>
            <a:ext cx="669925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>
                <a:solidFill>
                  <a:schemeClr val="accent1"/>
                </a:solidFill>
                <a:sym typeface="Symbol" pitchFamily="18" charset="2"/>
              </a:rPr>
              <a:t></a:t>
            </a:r>
            <a:r>
              <a:rPr lang="en-US" altLang="en-US" baseline="-25000">
                <a:solidFill>
                  <a:schemeClr val="accent1"/>
                </a:solidFill>
                <a:sym typeface="Symbol" pitchFamily="18" charset="2"/>
              </a:rPr>
              <a:t>2</a:t>
            </a:r>
            <a:r>
              <a:rPr lang="en-US" altLang="en-US" baseline="30000">
                <a:solidFill>
                  <a:schemeClr val="accent1"/>
                </a:solidFill>
              </a:rPr>
              <a:t>1</a:t>
            </a:r>
          </a:p>
        </p:txBody>
      </p:sp>
      <p:sp>
        <p:nvSpPr>
          <p:cNvPr id="149513" name="Rectangle 13"/>
          <p:cNvSpPr>
            <a:spLocks noChangeArrowheads="1"/>
          </p:cNvSpPr>
          <p:nvPr/>
        </p:nvSpPr>
        <p:spPr bwMode="auto">
          <a:xfrm>
            <a:off x="381000" y="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4400">
                <a:solidFill>
                  <a:schemeClr val="tx2"/>
                </a:solidFill>
              </a:rPr>
              <a:t>Fast Fourier Transformation</a:t>
            </a:r>
          </a:p>
        </p:txBody>
      </p:sp>
      <p:sp>
        <p:nvSpPr>
          <p:cNvPr id="6" name="Text Box 215"/>
          <p:cNvSpPr txBox="1">
            <a:spLocks noChangeArrowheads="1"/>
          </p:cNvSpPr>
          <p:nvPr/>
        </p:nvSpPr>
        <p:spPr bwMode="auto">
          <a:xfrm>
            <a:off x="773113" y="838200"/>
            <a:ext cx="2554287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/>
            <a:r>
              <a:rPr lang="en-US" altLang="en-US" i="1">
                <a:solidFill>
                  <a:schemeClr val="accent1"/>
                </a:solidFill>
              </a:rPr>
              <a:t>2</a:t>
            </a:r>
            <a:r>
              <a:rPr lang="en-US" altLang="en-US" i="1" baseline="30000">
                <a:solidFill>
                  <a:schemeClr val="accent1"/>
                </a:solidFill>
              </a:rPr>
              <a:t>th</a:t>
            </a:r>
            <a:r>
              <a:rPr lang="en-US" altLang="en-US"/>
              <a:t> </a:t>
            </a:r>
            <a:r>
              <a:rPr lang="en-US" altLang="en-US">
                <a:solidFill>
                  <a:schemeClr val="tx2"/>
                </a:solidFill>
              </a:rPr>
              <a:t>roots of unity</a:t>
            </a:r>
            <a:endParaRPr lang="en-US" altLang="en-US" baseline="30000">
              <a:solidFill>
                <a:schemeClr val="tx2"/>
              </a:solidFill>
            </a:endParaRPr>
          </a:p>
        </p:txBody>
      </p:sp>
      <p:sp>
        <p:nvSpPr>
          <p:cNvPr id="307219" name="Rectangle 19"/>
          <p:cNvSpPr>
            <a:spLocks noChangeArrowheads="1"/>
          </p:cNvSpPr>
          <p:nvPr/>
        </p:nvSpPr>
        <p:spPr bwMode="auto">
          <a:xfrm>
            <a:off x="152400" y="1995488"/>
            <a:ext cx="2765425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/>
            <a:r>
              <a:rPr lang="en-US" altLang="en-US"/>
              <a:t>Are these special?</a:t>
            </a:r>
          </a:p>
        </p:txBody>
      </p:sp>
      <p:sp>
        <p:nvSpPr>
          <p:cNvPr id="307220" name="Text Box 21"/>
          <p:cNvSpPr txBox="1">
            <a:spLocks noChangeArrowheads="1"/>
          </p:cNvSpPr>
          <p:nvPr/>
        </p:nvSpPr>
        <p:spPr bwMode="auto">
          <a:xfrm>
            <a:off x="7543800" y="3886200"/>
            <a:ext cx="650875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>
                <a:solidFill>
                  <a:schemeClr val="accent1"/>
                </a:solidFill>
                <a:sym typeface="Symbol" pitchFamily="18" charset="2"/>
              </a:rPr>
              <a:t>= 1</a:t>
            </a:r>
            <a:endParaRPr lang="en-US" altLang="en-US" baseline="30000">
              <a:solidFill>
                <a:schemeClr val="accent1"/>
              </a:solidFill>
            </a:endParaRPr>
          </a:p>
        </p:txBody>
      </p:sp>
      <p:grpSp>
        <p:nvGrpSpPr>
          <p:cNvPr id="2" name="Group 21"/>
          <p:cNvGrpSpPr>
            <a:grpSpLocks/>
          </p:cNvGrpSpPr>
          <p:nvPr/>
        </p:nvGrpSpPr>
        <p:grpSpPr bwMode="auto">
          <a:xfrm>
            <a:off x="2057400" y="1219200"/>
            <a:ext cx="3348038" cy="552450"/>
            <a:chOff x="2772" y="493"/>
            <a:chExt cx="2109" cy="348"/>
          </a:xfrm>
        </p:grpSpPr>
        <p:sp>
          <p:nvSpPr>
            <p:cNvPr id="149524" name="AutoShape 22"/>
            <p:cNvSpPr>
              <a:spLocks noChangeArrowheads="1"/>
            </p:cNvSpPr>
            <p:nvPr/>
          </p:nvSpPr>
          <p:spPr bwMode="auto">
            <a:xfrm>
              <a:off x="2772" y="553"/>
              <a:ext cx="144" cy="288"/>
            </a:xfrm>
            <a:prstGeom prst="curvedLeftArrow">
              <a:avLst>
                <a:gd name="adj1" fmla="val 40000"/>
                <a:gd name="adj2" fmla="val 80000"/>
                <a:gd name="adj3" fmla="val 33333"/>
              </a:avLst>
            </a:prstGeom>
            <a:noFill/>
            <a:ln w="25400">
              <a:solidFill>
                <a:schemeClr val="hlink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49525" name="Rectangle 23"/>
            <p:cNvSpPr>
              <a:spLocks noChangeArrowheads="1"/>
            </p:cNvSpPr>
            <p:nvPr/>
          </p:nvSpPr>
          <p:spPr bwMode="auto">
            <a:xfrm>
              <a:off x="2970" y="493"/>
              <a:ext cx="1911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US" altLang="en-US"/>
                <a:t>square each of them</a:t>
              </a:r>
            </a:p>
          </p:txBody>
        </p:sp>
      </p:grpSp>
      <p:sp>
        <p:nvSpPr>
          <p:cNvPr id="307224" name="Line 24"/>
          <p:cNvSpPr>
            <a:spLocks noChangeShapeType="1"/>
          </p:cNvSpPr>
          <p:nvPr/>
        </p:nvSpPr>
        <p:spPr bwMode="auto">
          <a:xfrm>
            <a:off x="3200400" y="4114800"/>
            <a:ext cx="3200400" cy="0"/>
          </a:xfrm>
          <a:prstGeom prst="line">
            <a:avLst/>
          </a:prstGeom>
          <a:noFill/>
          <a:ln w="63500">
            <a:solidFill>
              <a:schemeClr val="hlink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grpSp>
        <p:nvGrpSpPr>
          <p:cNvPr id="3" name="Group 25"/>
          <p:cNvGrpSpPr>
            <a:grpSpLocks/>
          </p:cNvGrpSpPr>
          <p:nvPr/>
        </p:nvGrpSpPr>
        <p:grpSpPr bwMode="auto">
          <a:xfrm>
            <a:off x="2057400" y="1524000"/>
            <a:ext cx="2255838" cy="552450"/>
            <a:chOff x="2772" y="493"/>
            <a:chExt cx="1421" cy="348"/>
          </a:xfrm>
        </p:grpSpPr>
        <p:sp>
          <p:nvSpPr>
            <p:cNvPr id="149522" name="AutoShape 26"/>
            <p:cNvSpPr>
              <a:spLocks noChangeArrowheads="1"/>
            </p:cNvSpPr>
            <p:nvPr/>
          </p:nvSpPr>
          <p:spPr bwMode="auto">
            <a:xfrm>
              <a:off x="2772" y="553"/>
              <a:ext cx="144" cy="288"/>
            </a:xfrm>
            <a:prstGeom prst="curvedLeftArrow">
              <a:avLst>
                <a:gd name="adj1" fmla="val 40000"/>
                <a:gd name="adj2" fmla="val 80000"/>
                <a:gd name="adj3" fmla="val 33333"/>
              </a:avLst>
            </a:prstGeom>
            <a:noFill/>
            <a:ln w="25400">
              <a:solidFill>
                <a:schemeClr val="hlink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49523" name="Rectangle 27"/>
            <p:cNvSpPr>
              <a:spLocks noChangeArrowheads="1"/>
            </p:cNvSpPr>
            <p:nvPr/>
          </p:nvSpPr>
          <p:spPr bwMode="auto">
            <a:xfrm>
              <a:off x="2966" y="493"/>
              <a:ext cx="1227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US" altLang="en-US"/>
                <a:t>and collapse</a:t>
              </a:r>
            </a:p>
          </p:txBody>
        </p:sp>
      </p:grpSp>
      <p:sp>
        <p:nvSpPr>
          <p:cNvPr id="307228" name="Freeform 28"/>
          <p:cNvSpPr>
            <a:spLocks/>
          </p:cNvSpPr>
          <p:nvPr/>
        </p:nvSpPr>
        <p:spPr bwMode="auto">
          <a:xfrm>
            <a:off x="5334000" y="3644900"/>
            <a:ext cx="1139825" cy="1054100"/>
          </a:xfrm>
          <a:custGeom>
            <a:avLst/>
            <a:gdLst>
              <a:gd name="T0" fmla="*/ 2147483647 w 718"/>
              <a:gd name="T1" fmla="*/ 2147483647 h 664"/>
              <a:gd name="T2" fmla="*/ 2147483647 w 718"/>
              <a:gd name="T3" fmla="*/ 2147483647 h 664"/>
              <a:gd name="T4" fmla="*/ 2147483647 w 718"/>
              <a:gd name="T5" fmla="*/ 2147483647 h 664"/>
              <a:gd name="T6" fmla="*/ 2147483647 w 718"/>
              <a:gd name="T7" fmla="*/ 2147483647 h 664"/>
              <a:gd name="T8" fmla="*/ 2147483647 w 718"/>
              <a:gd name="T9" fmla="*/ 2147483647 h 66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18"/>
              <a:gd name="T16" fmla="*/ 0 h 664"/>
              <a:gd name="T17" fmla="*/ 718 w 718"/>
              <a:gd name="T18" fmla="*/ 664 h 66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18" h="664">
                <a:moveTo>
                  <a:pt x="676" y="207"/>
                </a:moveTo>
                <a:cubicBezTo>
                  <a:pt x="610" y="175"/>
                  <a:pt x="392" y="0"/>
                  <a:pt x="280" y="16"/>
                </a:cubicBezTo>
                <a:cubicBezTo>
                  <a:pt x="168" y="32"/>
                  <a:pt x="8" y="205"/>
                  <a:pt x="4" y="300"/>
                </a:cubicBezTo>
                <a:cubicBezTo>
                  <a:pt x="0" y="395"/>
                  <a:pt x="138" y="571"/>
                  <a:pt x="257" y="584"/>
                </a:cubicBezTo>
                <a:cubicBezTo>
                  <a:pt x="379" y="664"/>
                  <a:pt x="622" y="420"/>
                  <a:pt x="718" y="377"/>
                </a:cubicBezTo>
              </a:path>
            </a:pathLst>
          </a:custGeom>
          <a:noFill/>
          <a:ln w="63500" cap="flat" cmpd="sng">
            <a:solidFill>
              <a:schemeClr val="hlink"/>
            </a:solidFill>
            <a:prstDash val="solid"/>
            <a:round/>
            <a:headEnd type="non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149521" name="Text Box 215"/>
          <p:cNvSpPr txBox="1">
            <a:spLocks noChangeArrowheads="1"/>
          </p:cNvSpPr>
          <p:nvPr/>
        </p:nvSpPr>
        <p:spPr bwMode="auto">
          <a:xfrm>
            <a:off x="7902575" y="17463"/>
            <a:ext cx="1123950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000">
                <a:solidFill>
                  <a:schemeClr val="tx2"/>
                </a:solidFill>
                <a:sym typeface="Symbol" pitchFamily="18" charset="2"/>
              </a:rPr>
              <a:t>Roots of </a:t>
            </a:r>
            <a:br>
              <a:rPr lang="en-US" altLang="en-US" sz="2000">
                <a:solidFill>
                  <a:schemeClr val="tx2"/>
                </a:solidFill>
                <a:sym typeface="Symbol" pitchFamily="18" charset="2"/>
              </a:rPr>
            </a:br>
            <a:r>
              <a:rPr lang="en-US" altLang="en-US" sz="2000">
                <a:solidFill>
                  <a:schemeClr val="tx2"/>
                </a:solidFill>
                <a:sym typeface="Symbol" pitchFamily="18" charset="2"/>
              </a:rPr>
              <a:t>Unity</a:t>
            </a:r>
            <a:endParaRPr lang="en-US" altLang="en-US" sz="2000">
              <a:sym typeface="Symbol" pitchFamily="18" charset="2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2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0720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0720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2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3072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3072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2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2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3072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3072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3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3072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3072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 nodeType="clickPar">
                      <p:stCondLst>
                        <p:cond delay="indefinite"/>
                      </p:stCondLst>
                      <p:childTnLst>
                        <p:par>
                          <p:cTn id="4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2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3072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3072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 nodeType="clickPar">
                      <p:stCondLst>
                        <p:cond delay="indefinite"/>
                      </p:stCondLst>
                      <p:childTnLst>
                        <p:par>
                          <p:cTn id="4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 nodeType="clickPar">
                      <p:stCondLst>
                        <p:cond delay="indefinite"/>
                      </p:stCondLst>
                      <p:childTnLst>
                        <p:par>
                          <p:cTn id="5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3" presetID="1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2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5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7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2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9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2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07205" grpId="0" animBg="1"/>
      <p:bldP spid="307209" grpId="0"/>
      <p:bldP spid="307211" grpId="0"/>
      <p:bldP spid="307211" grpId="1"/>
      <p:bldP spid="6" grpId="0"/>
      <p:bldP spid="307219" grpId="0"/>
      <p:bldP spid="307220" grpId="0"/>
      <p:bldP spid="307224" grpId="0" animBg="1"/>
      <p:bldP spid="307224" grpId="1" animBg="1"/>
      <p:bldP spid="307228" grpId="0" animBg="1"/>
      <p:bldP spid="307228" grpId="1" animBg="1"/>
    </p:bldLst>
  </p:timing>
</p:sld>
</file>

<file path=ppt/slides/slide1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0530" name="Rectangle 2"/>
          <p:cNvSpPr>
            <a:spLocks noChangeArrowheads="1"/>
          </p:cNvSpPr>
          <p:nvPr/>
        </p:nvSpPr>
        <p:spPr bwMode="auto">
          <a:xfrm>
            <a:off x="381000" y="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4400">
                <a:solidFill>
                  <a:schemeClr val="tx2"/>
                </a:solidFill>
              </a:rPr>
              <a:t>Fast Fourier Transformation</a:t>
            </a:r>
          </a:p>
        </p:txBody>
      </p:sp>
      <p:sp>
        <p:nvSpPr>
          <p:cNvPr id="308227" name="Text Box 215"/>
          <p:cNvSpPr txBox="1">
            <a:spLocks noChangeArrowheads="1"/>
          </p:cNvSpPr>
          <p:nvPr/>
        </p:nvSpPr>
        <p:spPr bwMode="auto">
          <a:xfrm>
            <a:off x="665163" y="749300"/>
            <a:ext cx="3871912" cy="1373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>
              <a:buFontTx/>
              <a:buChar char="•"/>
            </a:pPr>
            <a:r>
              <a:rPr lang="en-US" altLang="en-US"/>
              <a:t>My input: </a:t>
            </a:r>
          </a:p>
          <a:p>
            <a:pPr lvl="1" algn="l" eaLnBrk="1" hangingPunct="1">
              <a:buFontTx/>
              <a:buChar char="•"/>
            </a:pP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(a</a:t>
            </a:r>
            <a:r>
              <a:rPr lang="en-US" altLang="en-US" i="1" baseline="-25000">
                <a:solidFill>
                  <a:schemeClr val="accent1"/>
                </a:solidFill>
              </a:rPr>
              <a:t>0</a:t>
            </a:r>
            <a:r>
              <a:rPr lang="en-US" altLang="en-US" i="1">
                <a:solidFill>
                  <a:schemeClr val="accent1"/>
                </a:solidFill>
              </a:rPr>
              <a:t>,a</a:t>
            </a:r>
            <a:r>
              <a:rPr lang="en-US" altLang="en-US" i="1" baseline="-25000">
                <a:solidFill>
                  <a:schemeClr val="accent1"/>
                </a:solidFill>
              </a:rPr>
              <a:t>1</a:t>
            </a:r>
            <a:r>
              <a:rPr lang="en-US" altLang="en-US" i="1">
                <a:solidFill>
                  <a:schemeClr val="accent1"/>
                </a:solidFill>
              </a:rPr>
              <a:t>,a</a:t>
            </a:r>
            <a:r>
              <a:rPr lang="en-US" altLang="en-US" i="1" baseline="-25000">
                <a:solidFill>
                  <a:schemeClr val="accent1"/>
                </a:solidFill>
              </a:rPr>
              <a:t>2</a:t>
            </a:r>
            <a:r>
              <a:rPr lang="en-US" altLang="en-US" i="1">
                <a:solidFill>
                  <a:schemeClr val="accent1"/>
                </a:solidFill>
              </a:rPr>
              <a:t>,…,a</a:t>
            </a:r>
            <a:r>
              <a:rPr lang="en-US" altLang="en-US" i="1" baseline="-25000">
                <a:solidFill>
                  <a:schemeClr val="accent1"/>
                </a:solidFill>
              </a:rPr>
              <a:t>n-1</a:t>
            </a:r>
            <a:r>
              <a:rPr lang="en-US" altLang="en-US" i="1">
                <a:solidFill>
                  <a:schemeClr val="accent1"/>
                </a:solidFill>
              </a:rPr>
              <a:t>)</a:t>
            </a:r>
          </a:p>
          <a:p>
            <a:pPr lvl="1" algn="l" eaLnBrk="1" hangingPunct="1">
              <a:buFontTx/>
              <a:buChar char="•"/>
            </a:pP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(n</a:t>
            </a:r>
            <a:r>
              <a:rPr lang="en-US" altLang="en-US" i="1" baseline="30000">
                <a:solidFill>
                  <a:schemeClr val="accent1"/>
                </a:solidFill>
                <a:sym typeface="Symbol" pitchFamily="18" charset="2"/>
              </a:rPr>
              <a:t>th</a:t>
            </a: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 roots of unity </a:t>
            </a:r>
            <a:r>
              <a:rPr lang="en-US" altLang="en-US">
                <a:solidFill>
                  <a:schemeClr val="accent1"/>
                </a:solidFill>
                <a:sym typeface="Symbol" pitchFamily="18" charset="2"/>
              </a:rPr>
              <a:t></a:t>
            </a:r>
            <a:r>
              <a:rPr lang="en-US" altLang="en-US" i="1" baseline="-25000">
                <a:solidFill>
                  <a:schemeClr val="accent1"/>
                </a:solidFill>
              </a:rPr>
              <a:t>n</a:t>
            </a:r>
            <a:r>
              <a:rPr lang="en-US" altLang="en-US" i="1" baseline="30000">
                <a:solidFill>
                  <a:schemeClr val="accent1"/>
                </a:solidFill>
              </a:rPr>
              <a:t>i</a:t>
            </a:r>
            <a:r>
              <a:rPr lang="en-US" altLang="en-US" i="1">
                <a:solidFill>
                  <a:schemeClr val="accent1"/>
                </a:solidFill>
              </a:rPr>
              <a:t>)</a:t>
            </a:r>
          </a:p>
        </p:txBody>
      </p:sp>
      <p:sp>
        <p:nvSpPr>
          <p:cNvPr id="308228" name="Text Box 215"/>
          <p:cNvSpPr txBox="1">
            <a:spLocks noChangeArrowheads="1"/>
          </p:cNvSpPr>
          <p:nvPr/>
        </p:nvSpPr>
        <p:spPr bwMode="auto">
          <a:xfrm>
            <a:off x="4495800" y="762000"/>
            <a:ext cx="2987675" cy="1373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>
              <a:buFontTx/>
              <a:buChar char="•"/>
            </a:pPr>
            <a:r>
              <a:rPr lang="en-US" altLang="en-US"/>
              <a:t>My output: </a:t>
            </a:r>
          </a:p>
          <a:p>
            <a:pPr lvl="1" algn="l" eaLnBrk="1" hangingPunct="1">
              <a:buFontTx/>
              <a:buChar char="•"/>
            </a:pP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(y</a:t>
            </a:r>
            <a:r>
              <a:rPr lang="en-US" altLang="en-US" i="1" baseline="-25000">
                <a:solidFill>
                  <a:schemeClr val="accent1"/>
                </a:solidFill>
              </a:rPr>
              <a:t>0</a:t>
            </a:r>
            <a:r>
              <a:rPr lang="en-US" altLang="en-US" i="1">
                <a:solidFill>
                  <a:schemeClr val="accent1"/>
                </a:solidFill>
              </a:rPr>
              <a:t>,y</a:t>
            </a:r>
            <a:r>
              <a:rPr lang="en-US" altLang="en-US" i="1" baseline="-25000">
                <a:solidFill>
                  <a:schemeClr val="accent1"/>
                </a:solidFill>
              </a:rPr>
              <a:t>1</a:t>
            </a:r>
            <a:r>
              <a:rPr lang="en-US" altLang="en-US" i="1">
                <a:solidFill>
                  <a:schemeClr val="accent1"/>
                </a:solidFill>
              </a:rPr>
              <a:t>,y</a:t>
            </a:r>
            <a:r>
              <a:rPr lang="en-US" altLang="en-US" i="1" baseline="-25000">
                <a:solidFill>
                  <a:schemeClr val="accent1"/>
                </a:solidFill>
              </a:rPr>
              <a:t>2</a:t>
            </a:r>
            <a:r>
              <a:rPr lang="en-US" altLang="en-US" i="1">
                <a:solidFill>
                  <a:schemeClr val="accent1"/>
                </a:solidFill>
              </a:rPr>
              <a:t>,…,y</a:t>
            </a:r>
            <a:r>
              <a:rPr lang="en-US" altLang="en-US" i="1" baseline="-25000">
                <a:solidFill>
                  <a:schemeClr val="accent1"/>
                </a:solidFill>
              </a:rPr>
              <a:t>n-1</a:t>
            </a:r>
            <a:r>
              <a:rPr lang="en-US" altLang="en-US" i="1">
                <a:solidFill>
                  <a:schemeClr val="accent1"/>
                </a:solidFill>
              </a:rPr>
              <a:t>)</a:t>
            </a:r>
          </a:p>
          <a:p>
            <a:pPr lvl="1" algn="l" eaLnBrk="1" hangingPunct="1">
              <a:buFontTx/>
              <a:buChar char="•"/>
            </a:pP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y</a:t>
            </a:r>
            <a:r>
              <a:rPr lang="en-US" altLang="en-US" i="1" baseline="-25000">
                <a:solidFill>
                  <a:schemeClr val="accent1"/>
                </a:solidFill>
              </a:rPr>
              <a:t>i</a:t>
            </a:r>
            <a:r>
              <a:rPr lang="en-US" altLang="en-US" i="1">
                <a:solidFill>
                  <a:schemeClr val="accent1"/>
                </a:solidFill>
              </a:rPr>
              <a:t> = f(</a:t>
            </a:r>
            <a:r>
              <a:rPr lang="en-US" altLang="en-US">
                <a:solidFill>
                  <a:schemeClr val="accent1"/>
                </a:solidFill>
                <a:sym typeface="Symbol" pitchFamily="18" charset="2"/>
              </a:rPr>
              <a:t></a:t>
            </a:r>
            <a:r>
              <a:rPr lang="en-US" altLang="en-US" i="1" baseline="-25000">
                <a:solidFill>
                  <a:schemeClr val="accent1"/>
                </a:solidFill>
              </a:rPr>
              <a:t>n</a:t>
            </a:r>
            <a:r>
              <a:rPr lang="en-US" altLang="en-US" i="1" baseline="30000">
                <a:solidFill>
                  <a:schemeClr val="accent1"/>
                </a:solidFill>
              </a:rPr>
              <a:t>i</a:t>
            </a:r>
            <a:r>
              <a:rPr lang="en-US" altLang="en-US" i="1">
                <a:solidFill>
                  <a:schemeClr val="accent1"/>
                </a:solidFill>
              </a:rPr>
              <a:t>)</a:t>
            </a:r>
          </a:p>
        </p:txBody>
      </p:sp>
      <p:sp>
        <p:nvSpPr>
          <p:cNvPr id="308229" name="Text Box 215"/>
          <p:cNvSpPr txBox="1">
            <a:spLocks noChangeArrowheads="1"/>
          </p:cNvSpPr>
          <p:nvPr/>
        </p:nvSpPr>
        <p:spPr bwMode="auto">
          <a:xfrm>
            <a:off x="152400" y="2241550"/>
            <a:ext cx="4221163" cy="1373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>
              <a:buFontTx/>
              <a:buChar char="•"/>
            </a:pPr>
            <a:r>
              <a:rPr lang="en-US" altLang="en-US"/>
              <a:t>1</a:t>
            </a:r>
            <a:r>
              <a:rPr lang="en-US" altLang="en-US" baseline="30000"/>
              <a:t>st</a:t>
            </a:r>
            <a:r>
              <a:rPr lang="en-US" altLang="en-US"/>
              <a:t> friend’s input? </a:t>
            </a:r>
          </a:p>
          <a:p>
            <a:pPr lvl="1" algn="l" eaLnBrk="1" hangingPunct="1">
              <a:buFontTx/>
              <a:buChar char="•"/>
            </a:pP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f</a:t>
            </a:r>
            <a:r>
              <a:rPr lang="en-US" altLang="en-US" i="1" baseline="-25000">
                <a:solidFill>
                  <a:schemeClr val="accent1"/>
                </a:solidFill>
                <a:sym typeface="Symbol" pitchFamily="18" charset="2"/>
              </a:rPr>
              <a:t>even</a:t>
            </a: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: (a</a:t>
            </a:r>
            <a:r>
              <a:rPr lang="en-US" altLang="en-US" i="1" baseline="-25000">
                <a:solidFill>
                  <a:schemeClr val="accent1"/>
                </a:solidFill>
              </a:rPr>
              <a:t>0</a:t>
            </a:r>
            <a:r>
              <a:rPr lang="en-US" altLang="en-US" i="1">
                <a:solidFill>
                  <a:schemeClr val="accent1"/>
                </a:solidFill>
              </a:rPr>
              <a:t>,a</a:t>
            </a:r>
            <a:r>
              <a:rPr lang="en-US" altLang="en-US" i="1" baseline="-25000">
                <a:solidFill>
                  <a:schemeClr val="accent1"/>
                </a:solidFill>
              </a:rPr>
              <a:t>2</a:t>
            </a:r>
            <a:r>
              <a:rPr lang="en-US" altLang="en-US" i="1">
                <a:solidFill>
                  <a:schemeClr val="accent1"/>
                </a:solidFill>
              </a:rPr>
              <a:t>,a</a:t>
            </a:r>
            <a:r>
              <a:rPr lang="en-US" altLang="en-US" i="1" baseline="-25000">
                <a:solidFill>
                  <a:schemeClr val="accent1"/>
                </a:solidFill>
              </a:rPr>
              <a:t>4</a:t>
            </a:r>
            <a:r>
              <a:rPr lang="en-US" altLang="en-US" i="1">
                <a:solidFill>
                  <a:schemeClr val="accent1"/>
                </a:solidFill>
              </a:rPr>
              <a:t>,…,a</a:t>
            </a:r>
            <a:r>
              <a:rPr lang="en-US" altLang="en-US" i="1" baseline="-25000">
                <a:solidFill>
                  <a:schemeClr val="accent1"/>
                </a:solidFill>
              </a:rPr>
              <a:t>n-2</a:t>
            </a:r>
            <a:r>
              <a:rPr lang="en-US" altLang="en-US" i="1">
                <a:solidFill>
                  <a:schemeClr val="accent1"/>
                </a:solidFill>
              </a:rPr>
              <a:t>)</a:t>
            </a:r>
          </a:p>
          <a:p>
            <a:pPr lvl="1" algn="l" eaLnBrk="1" hangingPunct="1">
              <a:buFontTx/>
              <a:buChar char="•"/>
            </a:pP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(</a:t>
            </a:r>
            <a:r>
              <a:rPr lang="en-US" altLang="en-US" i="1" baseline="30000">
                <a:solidFill>
                  <a:schemeClr val="accent1"/>
                </a:solidFill>
                <a:sym typeface="Symbol" pitchFamily="18" charset="2"/>
              </a:rPr>
              <a:t>n</a:t>
            </a: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/</a:t>
            </a:r>
            <a:r>
              <a:rPr lang="en-US" altLang="en-US" i="1" baseline="-25000">
                <a:solidFill>
                  <a:schemeClr val="accent1"/>
                </a:solidFill>
                <a:sym typeface="Symbol" pitchFamily="18" charset="2"/>
              </a:rPr>
              <a:t>2</a:t>
            </a:r>
            <a:r>
              <a:rPr lang="en-US" altLang="en-US" i="1" baseline="30000">
                <a:solidFill>
                  <a:schemeClr val="accent1"/>
                </a:solidFill>
                <a:sym typeface="Symbol" pitchFamily="18" charset="2"/>
              </a:rPr>
              <a:t>th</a:t>
            </a: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 roots of unity </a:t>
            </a:r>
            <a:r>
              <a:rPr lang="en-US" altLang="en-US">
                <a:solidFill>
                  <a:schemeClr val="accent1"/>
                </a:solidFill>
                <a:sym typeface="Symbol" pitchFamily="18" charset="2"/>
              </a:rPr>
              <a:t></a:t>
            </a:r>
            <a:r>
              <a:rPr lang="en-US" altLang="en-US" i="1" baseline="-25000">
                <a:solidFill>
                  <a:schemeClr val="accent1"/>
                </a:solidFill>
              </a:rPr>
              <a:t>n/2</a:t>
            </a:r>
            <a:r>
              <a:rPr lang="en-US" altLang="en-US" i="1" baseline="30000">
                <a:solidFill>
                  <a:schemeClr val="accent1"/>
                </a:solidFill>
              </a:rPr>
              <a:t>i</a:t>
            </a:r>
            <a:r>
              <a:rPr lang="en-US" altLang="en-US" i="1">
                <a:solidFill>
                  <a:schemeClr val="accent1"/>
                </a:solidFill>
              </a:rPr>
              <a:t>)</a:t>
            </a:r>
          </a:p>
        </p:txBody>
      </p:sp>
      <p:sp>
        <p:nvSpPr>
          <p:cNvPr id="308230" name="Text Box 215"/>
          <p:cNvSpPr txBox="1">
            <a:spLocks noChangeArrowheads="1"/>
          </p:cNvSpPr>
          <p:nvPr/>
        </p:nvSpPr>
        <p:spPr bwMode="auto">
          <a:xfrm>
            <a:off x="4516438" y="2209800"/>
            <a:ext cx="4221162" cy="1373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>
              <a:buFontTx/>
              <a:buChar char="•"/>
            </a:pPr>
            <a:r>
              <a:rPr lang="en-US" altLang="en-US"/>
              <a:t>2</a:t>
            </a:r>
            <a:r>
              <a:rPr lang="en-US" altLang="en-US" baseline="30000"/>
              <a:t>nd</a:t>
            </a:r>
            <a:r>
              <a:rPr lang="en-US" altLang="en-US"/>
              <a:t> friend’s input? </a:t>
            </a:r>
          </a:p>
          <a:p>
            <a:pPr lvl="1" algn="l" eaLnBrk="1" hangingPunct="1">
              <a:buFontTx/>
              <a:buChar char="•"/>
            </a:pP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f</a:t>
            </a:r>
            <a:r>
              <a:rPr lang="en-US" altLang="en-US" i="1" baseline="-25000">
                <a:solidFill>
                  <a:schemeClr val="accent1"/>
                </a:solidFill>
                <a:sym typeface="Symbol" pitchFamily="18" charset="2"/>
              </a:rPr>
              <a:t>odd</a:t>
            </a: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: (a</a:t>
            </a:r>
            <a:r>
              <a:rPr lang="en-US" altLang="en-US" i="1" baseline="-25000">
                <a:solidFill>
                  <a:schemeClr val="accent1"/>
                </a:solidFill>
              </a:rPr>
              <a:t>1</a:t>
            </a:r>
            <a:r>
              <a:rPr lang="en-US" altLang="en-US" i="1">
                <a:solidFill>
                  <a:schemeClr val="accent1"/>
                </a:solidFill>
              </a:rPr>
              <a:t>,a</a:t>
            </a:r>
            <a:r>
              <a:rPr lang="en-US" altLang="en-US" i="1" baseline="-25000">
                <a:solidFill>
                  <a:schemeClr val="accent1"/>
                </a:solidFill>
              </a:rPr>
              <a:t>3</a:t>
            </a:r>
            <a:r>
              <a:rPr lang="en-US" altLang="en-US" i="1">
                <a:solidFill>
                  <a:schemeClr val="accent1"/>
                </a:solidFill>
              </a:rPr>
              <a:t>,a</a:t>
            </a:r>
            <a:r>
              <a:rPr lang="en-US" altLang="en-US" i="1" baseline="-25000">
                <a:solidFill>
                  <a:schemeClr val="accent1"/>
                </a:solidFill>
              </a:rPr>
              <a:t>5</a:t>
            </a:r>
            <a:r>
              <a:rPr lang="en-US" altLang="en-US" i="1">
                <a:solidFill>
                  <a:schemeClr val="accent1"/>
                </a:solidFill>
              </a:rPr>
              <a:t>,…,a</a:t>
            </a:r>
            <a:r>
              <a:rPr lang="en-US" altLang="en-US" i="1" baseline="-25000">
                <a:solidFill>
                  <a:schemeClr val="accent1"/>
                </a:solidFill>
              </a:rPr>
              <a:t>n-1</a:t>
            </a:r>
            <a:r>
              <a:rPr lang="en-US" altLang="en-US" i="1">
                <a:solidFill>
                  <a:schemeClr val="accent1"/>
                </a:solidFill>
              </a:rPr>
              <a:t>)</a:t>
            </a:r>
          </a:p>
          <a:p>
            <a:pPr lvl="1" algn="l" eaLnBrk="1" hangingPunct="1">
              <a:buFontTx/>
              <a:buChar char="•"/>
            </a:pP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(</a:t>
            </a:r>
            <a:r>
              <a:rPr lang="en-US" altLang="en-US" i="1" baseline="30000">
                <a:solidFill>
                  <a:schemeClr val="accent1"/>
                </a:solidFill>
                <a:sym typeface="Symbol" pitchFamily="18" charset="2"/>
              </a:rPr>
              <a:t>n</a:t>
            </a: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/</a:t>
            </a:r>
            <a:r>
              <a:rPr lang="en-US" altLang="en-US" i="1" baseline="-25000">
                <a:solidFill>
                  <a:schemeClr val="accent1"/>
                </a:solidFill>
                <a:sym typeface="Symbol" pitchFamily="18" charset="2"/>
              </a:rPr>
              <a:t>2</a:t>
            </a:r>
            <a:r>
              <a:rPr lang="en-US" altLang="en-US" i="1" baseline="30000">
                <a:solidFill>
                  <a:schemeClr val="accent1"/>
                </a:solidFill>
                <a:sym typeface="Symbol" pitchFamily="18" charset="2"/>
              </a:rPr>
              <a:t>th</a:t>
            </a: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 roots of unity </a:t>
            </a:r>
            <a:r>
              <a:rPr lang="en-US" altLang="en-US">
                <a:solidFill>
                  <a:schemeClr val="accent1"/>
                </a:solidFill>
                <a:sym typeface="Symbol" pitchFamily="18" charset="2"/>
              </a:rPr>
              <a:t></a:t>
            </a:r>
            <a:r>
              <a:rPr lang="en-US" altLang="en-US" i="1" baseline="-25000">
                <a:solidFill>
                  <a:schemeClr val="accent1"/>
                </a:solidFill>
              </a:rPr>
              <a:t>n/2</a:t>
            </a:r>
            <a:r>
              <a:rPr lang="en-US" altLang="en-US" i="1" baseline="30000">
                <a:solidFill>
                  <a:schemeClr val="accent1"/>
                </a:solidFill>
              </a:rPr>
              <a:t>i</a:t>
            </a:r>
            <a:r>
              <a:rPr lang="en-US" altLang="en-US" i="1">
                <a:solidFill>
                  <a:schemeClr val="accent1"/>
                </a:solidFill>
              </a:rPr>
              <a:t>)</a:t>
            </a:r>
          </a:p>
        </p:txBody>
      </p:sp>
      <p:sp>
        <p:nvSpPr>
          <p:cNvPr id="308231" name="Text Box 215"/>
          <p:cNvSpPr txBox="1">
            <a:spLocks noChangeArrowheads="1"/>
          </p:cNvSpPr>
          <p:nvPr/>
        </p:nvSpPr>
        <p:spPr bwMode="auto">
          <a:xfrm>
            <a:off x="163513" y="3810000"/>
            <a:ext cx="4070350" cy="94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>
              <a:buFontTx/>
              <a:buChar char="•"/>
            </a:pPr>
            <a:r>
              <a:rPr lang="en-US" altLang="en-US">
                <a:sym typeface="Symbol" pitchFamily="18" charset="2"/>
              </a:rPr>
              <a:t>1</a:t>
            </a:r>
            <a:r>
              <a:rPr lang="en-US" altLang="en-US" baseline="30000">
                <a:sym typeface="Symbol" pitchFamily="18" charset="2"/>
              </a:rPr>
              <a:t>st</a:t>
            </a:r>
            <a:r>
              <a:rPr lang="en-US" altLang="en-US">
                <a:sym typeface="Symbol" pitchFamily="18" charset="2"/>
              </a:rPr>
              <a:t> friend’s output:</a:t>
            </a: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  </a:t>
            </a:r>
          </a:p>
          <a:p>
            <a:pPr lvl="1" algn="l" eaLnBrk="1" hangingPunct="1">
              <a:buFontTx/>
              <a:buChar char="•"/>
            </a:pP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i y</a:t>
            </a:r>
            <a:r>
              <a:rPr lang="en-US" altLang="en-US" i="1" baseline="-25000">
                <a:solidFill>
                  <a:schemeClr val="accent1"/>
                </a:solidFill>
                <a:sym typeface="Symbol" pitchFamily="18" charset="2"/>
              </a:rPr>
              <a:t>&lt;even,i&gt;</a:t>
            </a: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 = f</a:t>
            </a:r>
            <a:r>
              <a:rPr lang="en-US" altLang="en-US" i="1" baseline="-25000">
                <a:solidFill>
                  <a:schemeClr val="accent1"/>
                </a:solidFill>
              </a:rPr>
              <a:t>even</a:t>
            </a:r>
            <a:r>
              <a:rPr lang="en-US" altLang="en-US" i="1">
                <a:solidFill>
                  <a:schemeClr val="accent1"/>
                </a:solidFill>
              </a:rPr>
              <a:t>(</a:t>
            </a:r>
            <a:r>
              <a:rPr lang="en-US" altLang="en-US">
                <a:solidFill>
                  <a:schemeClr val="accent1"/>
                </a:solidFill>
                <a:sym typeface="Symbol" pitchFamily="18" charset="2"/>
              </a:rPr>
              <a:t></a:t>
            </a:r>
            <a:r>
              <a:rPr lang="en-US" altLang="en-US" i="1" baseline="-25000">
                <a:solidFill>
                  <a:schemeClr val="accent1"/>
                </a:solidFill>
              </a:rPr>
              <a:t>n/2</a:t>
            </a:r>
            <a:r>
              <a:rPr lang="en-US" altLang="en-US" i="1" baseline="30000">
                <a:solidFill>
                  <a:schemeClr val="accent1"/>
                </a:solidFill>
              </a:rPr>
              <a:t>i</a:t>
            </a:r>
            <a:r>
              <a:rPr lang="en-US" altLang="en-US" i="1">
                <a:solidFill>
                  <a:schemeClr val="accent1"/>
                </a:solidFill>
              </a:rPr>
              <a:t>)</a:t>
            </a:r>
          </a:p>
        </p:txBody>
      </p:sp>
      <p:sp>
        <p:nvSpPr>
          <p:cNvPr id="308232" name="Text Box 215"/>
          <p:cNvSpPr txBox="1">
            <a:spLocks noChangeArrowheads="1"/>
          </p:cNvSpPr>
          <p:nvPr/>
        </p:nvSpPr>
        <p:spPr bwMode="auto">
          <a:xfrm>
            <a:off x="4581525" y="3733800"/>
            <a:ext cx="3914775" cy="94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>
              <a:buFontTx/>
              <a:buChar char="•"/>
            </a:pPr>
            <a:r>
              <a:rPr lang="en-US" altLang="en-US">
                <a:sym typeface="Symbol" pitchFamily="18" charset="2"/>
              </a:rPr>
              <a:t>2</a:t>
            </a:r>
            <a:r>
              <a:rPr lang="en-US" altLang="en-US" baseline="30000">
                <a:sym typeface="Symbol" pitchFamily="18" charset="2"/>
              </a:rPr>
              <a:t>nd</a:t>
            </a:r>
            <a:r>
              <a:rPr lang="en-US" altLang="en-US">
                <a:sym typeface="Symbol" pitchFamily="18" charset="2"/>
              </a:rPr>
              <a:t> friend’s output:</a:t>
            </a: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  </a:t>
            </a:r>
          </a:p>
          <a:p>
            <a:pPr lvl="1" algn="l" eaLnBrk="1" hangingPunct="1">
              <a:buFontTx/>
              <a:buChar char="•"/>
            </a:pP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i</a:t>
            </a:r>
            <a:r>
              <a:rPr lang="en-US" altLang="en-US">
                <a:sym typeface="Symbol" pitchFamily="18" charset="2"/>
              </a:rPr>
              <a:t> </a:t>
            </a: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y</a:t>
            </a:r>
            <a:r>
              <a:rPr lang="en-US" altLang="en-US" i="1" baseline="-25000">
                <a:solidFill>
                  <a:schemeClr val="accent1"/>
                </a:solidFill>
                <a:sym typeface="Symbol" pitchFamily="18" charset="2"/>
              </a:rPr>
              <a:t>&lt;odd,i&gt;</a:t>
            </a: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 = f</a:t>
            </a:r>
            <a:r>
              <a:rPr lang="en-US" altLang="en-US" i="1" baseline="-25000">
                <a:solidFill>
                  <a:schemeClr val="accent1"/>
                </a:solidFill>
              </a:rPr>
              <a:t>odd</a:t>
            </a:r>
            <a:r>
              <a:rPr lang="en-US" altLang="en-US" i="1">
                <a:solidFill>
                  <a:schemeClr val="accent1"/>
                </a:solidFill>
              </a:rPr>
              <a:t>(</a:t>
            </a:r>
            <a:r>
              <a:rPr lang="en-US" altLang="en-US">
                <a:solidFill>
                  <a:schemeClr val="accent1"/>
                </a:solidFill>
                <a:sym typeface="Symbol" pitchFamily="18" charset="2"/>
              </a:rPr>
              <a:t></a:t>
            </a:r>
            <a:r>
              <a:rPr lang="en-US" altLang="en-US" i="1" baseline="-25000">
                <a:solidFill>
                  <a:schemeClr val="accent1"/>
                </a:solidFill>
              </a:rPr>
              <a:t>n/2</a:t>
            </a:r>
            <a:r>
              <a:rPr lang="en-US" altLang="en-US" i="1" baseline="30000">
                <a:solidFill>
                  <a:schemeClr val="accent1"/>
                </a:solidFill>
              </a:rPr>
              <a:t>i</a:t>
            </a:r>
            <a:r>
              <a:rPr lang="en-US" altLang="en-US" i="1">
                <a:solidFill>
                  <a:schemeClr val="accent1"/>
                </a:solidFill>
              </a:rPr>
              <a:t>)</a:t>
            </a:r>
          </a:p>
        </p:txBody>
      </p:sp>
      <p:sp>
        <p:nvSpPr>
          <p:cNvPr id="308233" name="Text Box 215"/>
          <p:cNvSpPr txBox="1">
            <a:spLocks noChangeArrowheads="1"/>
          </p:cNvSpPr>
          <p:nvPr/>
        </p:nvSpPr>
        <p:spPr bwMode="auto">
          <a:xfrm>
            <a:off x="2030413" y="4845050"/>
            <a:ext cx="4938712" cy="1800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>
              <a:buFontTx/>
              <a:buChar char="•"/>
            </a:pPr>
            <a:r>
              <a:rPr lang="en-US" altLang="en-US">
                <a:sym typeface="Symbol" pitchFamily="18" charset="2"/>
              </a:rPr>
              <a:t> </a:t>
            </a:r>
            <a:r>
              <a:rPr lang="en-US" altLang="en-US"/>
              <a:t>My output: </a:t>
            </a:r>
          </a:p>
          <a:p>
            <a:pPr lvl="1" algn="l" eaLnBrk="1" hangingPunct="1">
              <a:buFontTx/>
              <a:buChar char="•"/>
            </a:pP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i</a:t>
            </a:r>
            <a:r>
              <a:rPr lang="en-US" altLang="en-US">
                <a:sym typeface="Symbol" pitchFamily="18" charset="2"/>
              </a:rPr>
              <a:t> </a:t>
            </a: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f(x</a:t>
            </a:r>
            <a:r>
              <a:rPr lang="en-US" altLang="en-US" i="1" baseline="-25000">
                <a:solidFill>
                  <a:schemeClr val="accent1"/>
                </a:solidFill>
                <a:sym typeface="Symbol" pitchFamily="18" charset="2"/>
              </a:rPr>
              <a:t>i</a:t>
            </a: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) = y</a:t>
            </a:r>
            <a:r>
              <a:rPr lang="en-US" altLang="en-US" i="1" baseline="-25000">
                <a:solidFill>
                  <a:schemeClr val="accent1"/>
                </a:solidFill>
                <a:sym typeface="Symbol" pitchFamily="18" charset="2"/>
              </a:rPr>
              <a:t>&lt;even,i&gt;</a:t>
            </a: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 + x</a:t>
            </a:r>
            <a:r>
              <a:rPr lang="en-US" altLang="en-US" i="1" baseline="-25000">
                <a:solidFill>
                  <a:schemeClr val="accent1"/>
                </a:solidFill>
                <a:sym typeface="Symbol" pitchFamily="18" charset="2"/>
              </a:rPr>
              <a:t>i</a:t>
            </a: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 y</a:t>
            </a:r>
            <a:r>
              <a:rPr lang="en-US" altLang="en-US" i="1" baseline="-25000">
                <a:solidFill>
                  <a:schemeClr val="accent1"/>
                </a:solidFill>
                <a:sym typeface="Symbol" pitchFamily="18" charset="2"/>
              </a:rPr>
              <a:t>&lt;odd,i&gt;</a:t>
            </a:r>
          </a:p>
          <a:p>
            <a:pPr algn="l" eaLnBrk="1" hangingPunct="1">
              <a:buFontTx/>
              <a:buChar char="•"/>
            </a:pPr>
            <a:r>
              <a:rPr lang="en-US" altLang="en-US">
                <a:sym typeface="Symbol" pitchFamily="18" charset="2"/>
              </a:rPr>
              <a:t>T(</a:t>
            </a:r>
            <a:r>
              <a:rPr lang="en-US" altLang="en-US" i="1">
                <a:sym typeface="Symbol" pitchFamily="18" charset="2"/>
              </a:rPr>
              <a:t>n</a:t>
            </a:r>
            <a:r>
              <a:rPr lang="en-US" altLang="en-US">
                <a:sym typeface="Symbol" pitchFamily="18" charset="2"/>
              </a:rPr>
              <a:t>) = 2 T(</a:t>
            </a:r>
            <a:r>
              <a:rPr lang="en-US" altLang="en-US" i="1">
                <a:sym typeface="Symbol" pitchFamily="18" charset="2"/>
              </a:rPr>
              <a:t>n</a:t>
            </a:r>
            <a:r>
              <a:rPr lang="en-US" altLang="en-US">
                <a:sym typeface="Symbol" pitchFamily="18" charset="2"/>
              </a:rPr>
              <a:t>/2) + </a:t>
            </a:r>
            <a:r>
              <a:rPr lang="en-US" altLang="en-US" i="1">
                <a:sym typeface="Symbol" pitchFamily="18" charset="2"/>
              </a:rPr>
              <a:t>O</a:t>
            </a:r>
            <a:r>
              <a:rPr lang="en-US" altLang="en-US">
                <a:sym typeface="Symbol" pitchFamily="18" charset="2"/>
              </a:rPr>
              <a:t>(</a:t>
            </a:r>
            <a:r>
              <a:rPr lang="en-US" altLang="en-US" i="1">
                <a:sym typeface="Symbol" pitchFamily="18" charset="2"/>
              </a:rPr>
              <a:t>n</a:t>
            </a:r>
            <a:r>
              <a:rPr lang="en-US" altLang="en-US">
                <a:sym typeface="Symbol" pitchFamily="18" charset="2"/>
              </a:rPr>
              <a:t>) </a:t>
            </a:r>
          </a:p>
          <a:p>
            <a:pPr algn="l" eaLnBrk="1" hangingPunct="1"/>
            <a:r>
              <a:rPr lang="en-US" altLang="en-US">
                <a:sym typeface="Symbol" pitchFamily="18" charset="2"/>
              </a:rPr>
              <a:t>     = </a:t>
            </a:r>
            <a:r>
              <a:rPr lang="en-US" altLang="en-US" i="1">
                <a:sym typeface="Symbol" pitchFamily="18" charset="2"/>
              </a:rPr>
              <a:t>O</a:t>
            </a:r>
            <a:r>
              <a:rPr lang="en-US" altLang="en-US">
                <a:sym typeface="Symbol" pitchFamily="18" charset="2"/>
              </a:rPr>
              <a:t>(</a:t>
            </a:r>
            <a:r>
              <a:rPr lang="en-US" altLang="en-US" i="1">
                <a:sym typeface="Symbol" pitchFamily="18" charset="2"/>
              </a:rPr>
              <a:t>n log n</a:t>
            </a:r>
            <a:r>
              <a:rPr lang="en-US" altLang="en-US">
                <a:sym typeface="Symbol" pitchFamily="18" charset="2"/>
              </a:rPr>
              <a:t>)</a:t>
            </a:r>
            <a:endParaRPr lang="en-US" altLang="en-US"/>
          </a:p>
        </p:txBody>
      </p:sp>
      <p:grpSp>
        <p:nvGrpSpPr>
          <p:cNvPr id="2" name="Group 43"/>
          <p:cNvGrpSpPr>
            <a:grpSpLocks/>
          </p:cNvGrpSpPr>
          <p:nvPr/>
        </p:nvGrpSpPr>
        <p:grpSpPr bwMode="auto">
          <a:xfrm>
            <a:off x="0" y="5181600"/>
            <a:ext cx="2133600" cy="1539875"/>
            <a:chOff x="0" y="3264"/>
            <a:chExt cx="1344" cy="970"/>
          </a:xfrm>
        </p:grpSpPr>
        <p:sp>
          <p:nvSpPr>
            <p:cNvPr id="150540" name="AutoShape 43"/>
            <p:cNvSpPr>
              <a:spLocks noChangeArrowheads="1"/>
            </p:cNvSpPr>
            <p:nvPr/>
          </p:nvSpPr>
          <p:spPr bwMode="auto">
            <a:xfrm>
              <a:off x="0" y="3754"/>
              <a:ext cx="1344" cy="480"/>
            </a:xfrm>
            <a:prstGeom prst="wedgeRoundRectCallout">
              <a:avLst>
                <a:gd name="adj1" fmla="val -19347"/>
                <a:gd name="adj2" fmla="val -104167"/>
                <a:gd name="adj3" fmla="val 16667"/>
              </a:avLst>
            </a:prstGeom>
            <a:noFill/>
            <a:ln w="25400" cap="sq">
              <a:solidFill>
                <a:schemeClr val="tx2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0" rIns="0"/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r>
                <a:rPr lang="en-US" altLang="en-US">
                  <a:solidFill>
                    <a:schemeClr val="hlink"/>
                  </a:solidFill>
                </a:rPr>
                <a:t>Excellent</a:t>
              </a:r>
            </a:p>
          </p:txBody>
        </p:sp>
        <p:grpSp>
          <p:nvGrpSpPr>
            <p:cNvPr id="150541" name="Group 41"/>
            <p:cNvGrpSpPr>
              <a:grpSpLocks/>
            </p:cNvGrpSpPr>
            <p:nvPr/>
          </p:nvGrpSpPr>
          <p:grpSpPr bwMode="auto">
            <a:xfrm flipH="1">
              <a:off x="240" y="3264"/>
              <a:ext cx="240" cy="626"/>
              <a:chOff x="2308" y="1513"/>
              <a:chExt cx="1162" cy="2570"/>
            </a:xfrm>
          </p:grpSpPr>
          <p:grpSp>
            <p:nvGrpSpPr>
              <p:cNvPr id="150542" name="Group 42"/>
              <p:cNvGrpSpPr>
                <a:grpSpLocks/>
              </p:cNvGrpSpPr>
              <p:nvPr/>
            </p:nvGrpSpPr>
            <p:grpSpPr bwMode="auto">
              <a:xfrm>
                <a:off x="2308" y="1740"/>
                <a:ext cx="957" cy="2343"/>
                <a:chOff x="2308" y="1740"/>
                <a:chExt cx="957" cy="2343"/>
              </a:xfrm>
            </p:grpSpPr>
            <p:sp>
              <p:nvSpPr>
                <p:cNvPr id="150550" name="Freeform 43"/>
                <p:cNvSpPr>
                  <a:spLocks/>
                </p:cNvSpPr>
                <p:nvPr/>
              </p:nvSpPr>
              <p:spPr bwMode="auto">
                <a:xfrm>
                  <a:off x="2673" y="1740"/>
                  <a:ext cx="432" cy="485"/>
                </a:xfrm>
                <a:custGeom>
                  <a:avLst/>
                  <a:gdLst>
                    <a:gd name="T0" fmla="*/ 123 w 432"/>
                    <a:gd name="T1" fmla="*/ 206 h 485"/>
                    <a:gd name="T2" fmla="*/ 159 w 432"/>
                    <a:gd name="T3" fmla="*/ 53 h 485"/>
                    <a:gd name="T4" fmla="*/ 248 w 432"/>
                    <a:gd name="T5" fmla="*/ 0 h 485"/>
                    <a:gd name="T6" fmla="*/ 335 w 432"/>
                    <a:gd name="T7" fmla="*/ 0 h 485"/>
                    <a:gd name="T8" fmla="*/ 388 w 432"/>
                    <a:gd name="T9" fmla="*/ 53 h 485"/>
                    <a:gd name="T10" fmla="*/ 432 w 432"/>
                    <a:gd name="T11" fmla="*/ 215 h 485"/>
                    <a:gd name="T12" fmla="*/ 415 w 432"/>
                    <a:gd name="T13" fmla="*/ 349 h 485"/>
                    <a:gd name="T14" fmla="*/ 379 w 432"/>
                    <a:gd name="T15" fmla="*/ 458 h 485"/>
                    <a:gd name="T16" fmla="*/ 309 w 432"/>
                    <a:gd name="T17" fmla="*/ 485 h 485"/>
                    <a:gd name="T18" fmla="*/ 221 w 432"/>
                    <a:gd name="T19" fmla="*/ 475 h 485"/>
                    <a:gd name="T20" fmla="*/ 132 w 432"/>
                    <a:gd name="T21" fmla="*/ 368 h 485"/>
                    <a:gd name="T22" fmla="*/ 123 w 432"/>
                    <a:gd name="T23" fmla="*/ 288 h 485"/>
                    <a:gd name="T24" fmla="*/ 0 w 432"/>
                    <a:gd name="T25" fmla="*/ 242 h 485"/>
                    <a:gd name="T26" fmla="*/ 0 w 432"/>
                    <a:gd name="T27" fmla="*/ 189 h 485"/>
                    <a:gd name="T28" fmla="*/ 123 w 432"/>
                    <a:gd name="T29" fmla="*/ 206 h 485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432"/>
                    <a:gd name="T46" fmla="*/ 0 h 485"/>
                    <a:gd name="T47" fmla="*/ 432 w 432"/>
                    <a:gd name="T48" fmla="*/ 485 h 485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432" h="485">
                      <a:moveTo>
                        <a:pt x="123" y="206"/>
                      </a:moveTo>
                      <a:lnTo>
                        <a:pt x="159" y="53"/>
                      </a:lnTo>
                      <a:lnTo>
                        <a:pt x="248" y="0"/>
                      </a:lnTo>
                      <a:lnTo>
                        <a:pt x="335" y="0"/>
                      </a:lnTo>
                      <a:lnTo>
                        <a:pt x="388" y="53"/>
                      </a:lnTo>
                      <a:lnTo>
                        <a:pt x="432" y="215"/>
                      </a:lnTo>
                      <a:lnTo>
                        <a:pt x="415" y="349"/>
                      </a:lnTo>
                      <a:lnTo>
                        <a:pt x="379" y="458"/>
                      </a:lnTo>
                      <a:lnTo>
                        <a:pt x="309" y="485"/>
                      </a:lnTo>
                      <a:lnTo>
                        <a:pt x="221" y="475"/>
                      </a:lnTo>
                      <a:lnTo>
                        <a:pt x="132" y="368"/>
                      </a:lnTo>
                      <a:lnTo>
                        <a:pt x="123" y="288"/>
                      </a:lnTo>
                      <a:lnTo>
                        <a:pt x="0" y="242"/>
                      </a:lnTo>
                      <a:lnTo>
                        <a:pt x="0" y="189"/>
                      </a:lnTo>
                      <a:lnTo>
                        <a:pt x="123" y="206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0551" name="Freeform 44"/>
                <p:cNvSpPr>
                  <a:spLocks/>
                </p:cNvSpPr>
                <p:nvPr/>
              </p:nvSpPr>
              <p:spPr bwMode="auto">
                <a:xfrm>
                  <a:off x="2573" y="2253"/>
                  <a:ext cx="500" cy="828"/>
                </a:xfrm>
                <a:custGeom>
                  <a:avLst/>
                  <a:gdLst>
                    <a:gd name="T0" fmla="*/ 41 w 500"/>
                    <a:gd name="T1" fmla="*/ 173 h 828"/>
                    <a:gd name="T2" fmla="*/ 163 w 500"/>
                    <a:gd name="T3" fmla="*/ 35 h 828"/>
                    <a:gd name="T4" fmla="*/ 232 w 500"/>
                    <a:gd name="T5" fmla="*/ 0 h 828"/>
                    <a:gd name="T6" fmla="*/ 366 w 500"/>
                    <a:gd name="T7" fmla="*/ 5 h 828"/>
                    <a:gd name="T8" fmla="*/ 488 w 500"/>
                    <a:gd name="T9" fmla="*/ 57 h 828"/>
                    <a:gd name="T10" fmla="*/ 500 w 500"/>
                    <a:gd name="T11" fmla="*/ 126 h 828"/>
                    <a:gd name="T12" fmla="*/ 483 w 500"/>
                    <a:gd name="T13" fmla="*/ 207 h 828"/>
                    <a:gd name="T14" fmla="*/ 396 w 500"/>
                    <a:gd name="T15" fmla="*/ 281 h 828"/>
                    <a:gd name="T16" fmla="*/ 349 w 500"/>
                    <a:gd name="T17" fmla="*/ 414 h 828"/>
                    <a:gd name="T18" fmla="*/ 349 w 500"/>
                    <a:gd name="T19" fmla="*/ 552 h 828"/>
                    <a:gd name="T20" fmla="*/ 384 w 500"/>
                    <a:gd name="T21" fmla="*/ 637 h 828"/>
                    <a:gd name="T22" fmla="*/ 448 w 500"/>
                    <a:gd name="T23" fmla="*/ 695 h 828"/>
                    <a:gd name="T24" fmla="*/ 448 w 500"/>
                    <a:gd name="T25" fmla="*/ 765 h 828"/>
                    <a:gd name="T26" fmla="*/ 419 w 500"/>
                    <a:gd name="T27" fmla="*/ 800 h 828"/>
                    <a:gd name="T28" fmla="*/ 384 w 500"/>
                    <a:gd name="T29" fmla="*/ 816 h 828"/>
                    <a:gd name="T30" fmla="*/ 268 w 500"/>
                    <a:gd name="T31" fmla="*/ 828 h 828"/>
                    <a:gd name="T32" fmla="*/ 163 w 500"/>
                    <a:gd name="T33" fmla="*/ 747 h 828"/>
                    <a:gd name="T34" fmla="*/ 53 w 500"/>
                    <a:gd name="T35" fmla="*/ 574 h 828"/>
                    <a:gd name="T36" fmla="*/ 0 w 500"/>
                    <a:gd name="T37" fmla="*/ 368 h 828"/>
                    <a:gd name="T38" fmla="*/ 140 w 500"/>
                    <a:gd name="T39" fmla="*/ 436 h 828"/>
                    <a:gd name="T40" fmla="*/ 192 w 500"/>
                    <a:gd name="T41" fmla="*/ 436 h 828"/>
                    <a:gd name="T42" fmla="*/ 227 w 500"/>
                    <a:gd name="T43" fmla="*/ 396 h 828"/>
                    <a:gd name="T44" fmla="*/ 251 w 500"/>
                    <a:gd name="T45" fmla="*/ 316 h 828"/>
                    <a:gd name="T46" fmla="*/ 209 w 500"/>
                    <a:gd name="T47" fmla="*/ 293 h 828"/>
                    <a:gd name="T48" fmla="*/ 53 w 500"/>
                    <a:gd name="T49" fmla="*/ 293 h 828"/>
                    <a:gd name="T50" fmla="*/ 18 w 500"/>
                    <a:gd name="T51" fmla="*/ 293 h 828"/>
                    <a:gd name="T52" fmla="*/ 41 w 500"/>
                    <a:gd name="T53" fmla="*/ 173 h 828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w 500"/>
                    <a:gd name="T82" fmla="*/ 0 h 828"/>
                    <a:gd name="T83" fmla="*/ 500 w 500"/>
                    <a:gd name="T84" fmla="*/ 828 h 828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T81" t="T82" r="T83" b="T84"/>
                  <a:pathLst>
                    <a:path w="500" h="828">
                      <a:moveTo>
                        <a:pt x="41" y="173"/>
                      </a:moveTo>
                      <a:lnTo>
                        <a:pt x="163" y="35"/>
                      </a:lnTo>
                      <a:lnTo>
                        <a:pt x="232" y="0"/>
                      </a:lnTo>
                      <a:lnTo>
                        <a:pt x="366" y="5"/>
                      </a:lnTo>
                      <a:lnTo>
                        <a:pt x="488" y="57"/>
                      </a:lnTo>
                      <a:lnTo>
                        <a:pt x="500" y="126"/>
                      </a:lnTo>
                      <a:lnTo>
                        <a:pt x="483" y="207"/>
                      </a:lnTo>
                      <a:lnTo>
                        <a:pt x="396" y="281"/>
                      </a:lnTo>
                      <a:lnTo>
                        <a:pt x="349" y="414"/>
                      </a:lnTo>
                      <a:lnTo>
                        <a:pt x="349" y="552"/>
                      </a:lnTo>
                      <a:lnTo>
                        <a:pt x="384" y="637"/>
                      </a:lnTo>
                      <a:lnTo>
                        <a:pt x="448" y="695"/>
                      </a:lnTo>
                      <a:lnTo>
                        <a:pt x="448" y="765"/>
                      </a:lnTo>
                      <a:lnTo>
                        <a:pt x="419" y="800"/>
                      </a:lnTo>
                      <a:lnTo>
                        <a:pt x="384" y="816"/>
                      </a:lnTo>
                      <a:lnTo>
                        <a:pt x="268" y="828"/>
                      </a:lnTo>
                      <a:lnTo>
                        <a:pt x="163" y="747"/>
                      </a:lnTo>
                      <a:lnTo>
                        <a:pt x="53" y="574"/>
                      </a:lnTo>
                      <a:lnTo>
                        <a:pt x="0" y="368"/>
                      </a:lnTo>
                      <a:lnTo>
                        <a:pt x="140" y="436"/>
                      </a:lnTo>
                      <a:lnTo>
                        <a:pt x="192" y="436"/>
                      </a:lnTo>
                      <a:lnTo>
                        <a:pt x="227" y="396"/>
                      </a:lnTo>
                      <a:lnTo>
                        <a:pt x="251" y="316"/>
                      </a:lnTo>
                      <a:lnTo>
                        <a:pt x="209" y="293"/>
                      </a:lnTo>
                      <a:lnTo>
                        <a:pt x="53" y="293"/>
                      </a:lnTo>
                      <a:lnTo>
                        <a:pt x="18" y="293"/>
                      </a:lnTo>
                      <a:lnTo>
                        <a:pt x="41" y="173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0552" name="Freeform 45"/>
                <p:cNvSpPr>
                  <a:spLocks/>
                </p:cNvSpPr>
                <p:nvPr/>
              </p:nvSpPr>
              <p:spPr bwMode="auto">
                <a:xfrm>
                  <a:off x="2950" y="2289"/>
                  <a:ext cx="265" cy="895"/>
                </a:xfrm>
                <a:custGeom>
                  <a:avLst/>
                  <a:gdLst>
                    <a:gd name="T0" fmla="*/ 0 w 265"/>
                    <a:gd name="T1" fmla="*/ 75 h 895"/>
                    <a:gd name="T2" fmla="*/ 29 w 265"/>
                    <a:gd name="T3" fmla="*/ 23 h 895"/>
                    <a:gd name="T4" fmla="*/ 83 w 265"/>
                    <a:gd name="T5" fmla="*/ 0 h 895"/>
                    <a:gd name="T6" fmla="*/ 135 w 265"/>
                    <a:gd name="T7" fmla="*/ 5 h 895"/>
                    <a:gd name="T8" fmla="*/ 206 w 265"/>
                    <a:gd name="T9" fmla="*/ 108 h 895"/>
                    <a:gd name="T10" fmla="*/ 265 w 265"/>
                    <a:gd name="T11" fmla="*/ 264 h 895"/>
                    <a:gd name="T12" fmla="*/ 265 w 265"/>
                    <a:gd name="T13" fmla="*/ 384 h 895"/>
                    <a:gd name="T14" fmla="*/ 241 w 265"/>
                    <a:gd name="T15" fmla="*/ 447 h 895"/>
                    <a:gd name="T16" fmla="*/ 118 w 265"/>
                    <a:gd name="T17" fmla="*/ 522 h 895"/>
                    <a:gd name="T18" fmla="*/ 83 w 265"/>
                    <a:gd name="T19" fmla="*/ 573 h 895"/>
                    <a:gd name="T20" fmla="*/ 83 w 265"/>
                    <a:gd name="T21" fmla="*/ 608 h 895"/>
                    <a:gd name="T22" fmla="*/ 123 w 265"/>
                    <a:gd name="T23" fmla="*/ 654 h 895"/>
                    <a:gd name="T24" fmla="*/ 189 w 265"/>
                    <a:gd name="T25" fmla="*/ 723 h 895"/>
                    <a:gd name="T26" fmla="*/ 224 w 265"/>
                    <a:gd name="T27" fmla="*/ 814 h 895"/>
                    <a:gd name="T28" fmla="*/ 212 w 265"/>
                    <a:gd name="T29" fmla="*/ 895 h 895"/>
                    <a:gd name="T30" fmla="*/ 177 w 265"/>
                    <a:gd name="T31" fmla="*/ 877 h 895"/>
                    <a:gd name="T32" fmla="*/ 159 w 265"/>
                    <a:gd name="T33" fmla="*/ 764 h 895"/>
                    <a:gd name="T34" fmla="*/ 101 w 265"/>
                    <a:gd name="T35" fmla="*/ 694 h 895"/>
                    <a:gd name="T36" fmla="*/ 54 w 265"/>
                    <a:gd name="T37" fmla="*/ 676 h 895"/>
                    <a:gd name="T38" fmla="*/ 29 w 265"/>
                    <a:gd name="T39" fmla="*/ 643 h 895"/>
                    <a:gd name="T40" fmla="*/ 29 w 265"/>
                    <a:gd name="T41" fmla="*/ 568 h 895"/>
                    <a:gd name="T42" fmla="*/ 64 w 265"/>
                    <a:gd name="T43" fmla="*/ 505 h 895"/>
                    <a:gd name="T44" fmla="*/ 123 w 265"/>
                    <a:gd name="T45" fmla="*/ 465 h 895"/>
                    <a:gd name="T46" fmla="*/ 212 w 265"/>
                    <a:gd name="T47" fmla="*/ 402 h 895"/>
                    <a:gd name="T48" fmla="*/ 224 w 265"/>
                    <a:gd name="T49" fmla="*/ 327 h 895"/>
                    <a:gd name="T50" fmla="*/ 177 w 265"/>
                    <a:gd name="T51" fmla="*/ 224 h 895"/>
                    <a:gd name="T52" fmla="*/ 101 w 265"/>
                    <a:gd name="T53" fmla="*/ 143 h 895"/>
                    <a:gd name="T54" fmla="*/ 0 w 265"/>
                    <a:gd name="T55" fmla="*/ 75 h 895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w 265"/>
                    <a:gd name="T85" fmla="*/ 0 h 895"/>
                    <a:gd name="T86" fmla="*/ 265 w 265"/>
                    <a:gd name="T87" fmla="*/ 895 h 895"/>
                  </a:gdLst>
                  <a:ahLst/>
                  <a:cxnLst>
                    <a:cxn ang="T56">
                      <a:pos x="T0" y="T1"/>
                    </a:cxn>
                    <a:cxn ang="T57">
                      <a:pos x="T2" y="T3"/>
                    </a:cxn>
                    <a:cxn ang="T58">
                      <a:pos x="T4" y="T5"/>
                    </a:cxn>
                    <a:cxn ang="T59">
                      <a:pos x="T6" y="T7"/>
                    </a:cxn>
                    <a:cxn ang="T60">
                      <a:pos x="T8" y="T9"/>
                    </a:cxn>
                    <a:cxn ang="T61">
                      <a:pos x="T10" y="T11"/>
                    </a:cxn>
                    <a:cxn ang="T62">
                      <a:pos x="T12" y="T13"/>
                    </a:cxn>
                    <a:cxn ang="T63">
                      <a:pos x="T14" y="T15"/>
                    </a:cxn>
                    <a:cxn ang="T64">
                      <a:pos x="T16" y="T17"/>
                    </a:cxn>
                    <a:cxn ang="T65">
                      <a:pos x="T18" y="T19"/>
                    </a:cxn>
                    <a:cxn ang="T66">
                      <a:pos x="T20" y="T21"/>
                    </a:cxn>
                    <a:cxn ang="T67">
                      <a:pos x="T22" y="T23"/>
                    </a:cxn>
                    <a:cxn ang="T68">
                      <a:pos x="T24" y="T25"/>
                    </a:cxn>
                    <a:cxn ang="T69">
                      <a:pos x="T26" y="T27"/>
                    </a:cxn>
                    <a:cxn ang="T70">
                      <a:pos x="T28" y="T29"/>
                    </a:cxn>
                    <a:cxn ang="T71">
                      <a:pos x="T30" y="T31"/>
                    </a:cxn>
                    <a:cxn ang="T72">
                      <a:pos x="T32" y="T33"/>
                    </a:cxn>
                    <a:cxn ang="T73">
                      <a:pos x="T34" y="T35"/>
                    </a:cxn>
                    <a:cxn ang="T74">
                      <a:pos x="T36" y="T37"/>
                    </a:cxn>
                    <a:cxn ang="T75">
                      <a:pos x="T38" y="T39"/>
                    </a:cxn>
                    <a:cxn ang="T76">
                      <a:pos x="T40" y="T41"/>
                    </a:cxn>
                    <a:cxn ang="T77">
                      <a:pos x="T42" y="T43"/>
                    </a:cxn>
                    <a:cxn ang="T78">
                      <a:pos x="T44" y="T45"/>
                    </a:cxn>
                    <a:cxn ang="T79">
                      <a:pos x="T46" y="T47"/>
                    </a:cxn>
                    <a:cxn ang="T80">
                      <a:pos x="T48" y="T49"/>
                    </a:cxn>
                    <a:cxn ang="T81">
                      <a:pos x="T50" y="T51"/>
                    </a:cxn>
                    <a:cxn ang="T82">
                      <a:pos x="T52" y="T53"/>
                    </a:cxn>
                    <a:cxn ang="T83">
                      <a:pos x="T54" y="T55"/>
                    </a:cxn>
                  </a:cxnLst>
                  <a:rect l="T84" t="T85" r="T86" b="T87"/>
                  <a:pathLst>
                    <a:path w="265" h="895">
                      <a:moveTo>
                        <a:pt x="0" y="75"/>
                      </a:moveTo>
                      <a:lnTo>
                        <a:pt x="29" y="23"/>
                      </a:lnTo>
                      <a:lnTo>
                        <a:pt x="83" y="0"/>
                      </a:lnTo>
                      <a:lnTo>
                        <a:pt x="135" y="5"/>
                      </a:lnTo>
                      <a:lnTo>
                        <a:pt x="206" y="108"/>
                      </a:lnTo>
                      <a:lnTo>
                        <a:pt x="265" y="264"/>
                      </a:lnTo>
                      <a:lnTo>
                        <a:pt x="265" y="384"/>
                      </a:lnTo>
                      <a:lnTo>
                        <a:pt x="241" y="447"/>
                      </a:lnTo>
                      <a:lnTo>
                        <a:pt x="118" y="522"/>
                      </a:lnTo>
                      <a:lnTo>
                        <a:pt x="83" y="573"/>
                      </a:lnTo>
                      <a:lnTo>
                        <a:pt x="83" y="608"/>
                      </a:lnTo>
                      <a:lnTo>
                        <a:pt x="123" y="654"/>
                      </a:lnTo>
                      <a:lnTo>
                        <a:pt x="189" y="723"/>
                      </a:lnTo>
                      <a:lnTo>
                        <a:pt x="224" y="814"/>
                      </a:lnTo>
                      <a:lnTo>
                        <a:pt x="212" y="895"/>
                      </a:lnTo>
                      <a:lnTo>
                        <a:pt x="177" y="877"/>
                      </a:lnTo>
                      <a:lnTo>
                        <a:pt x="159" y="764"/>
                      </a:lnTo>
                      <a:lnTo>
                        <a:pt x="101" y="694"/>
                      </a:lnTo>
                      <a:lnTo>
                        <a:pt x="54" y="676"/>
                      </a:lnTo>
                      <a:lnTo>
                        <a:pt x="29" y="643"/>
                      </a:lnTo>
                      <a:lnTo>
                        <a:pt x="29" y="568"/>
                      </a:lnTo>
                      <a:lnTo>
                        <a:pt x="64" y="505"/>
                      </a:lnTo>
                      <a:lnTo>
                        <a:pt x="123" y="465"/>
                      </a:lnTo>
                      <a:lnTo>
                        <a:pt x="212" y="402"/>
                      </a:lnTo>
                      <a:lnTo>
                        <a:pt x="224" y="327"/>
                      </a:lnTo>
                      <a:lnTo>
                        <a:pt x="177" y="224"/>
                      </a:lnTo>
                      <a:lnTo>
                        <a:pt x="101" y="143"/>
                      </a:lnTo>
                      <a:lnTo>
                        <a:pt x="0" y="75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0553" name="Freeform 46"/>
                <p:cNvSpPr>
                  <a:spLocks/>
                </p:cNvSpPr>
                <p:nvPr/>
              </p:nvSpPr>
              <p:spPr bwMode="auto">
                <a:xfrm>
                  <a:off x="2308" y="2238"/>
                  <a:ext cx="520" cy="435"/>
                </a:xfrm>
                <a:custGeom>
                  <a:avLst/>
                  <a:gdLst>
                    <a:gd name="T0" fmla="*/ 398 w 520"/>
                    <a:gd name="T1" fmla="*/ 5 h 435"/>
                    <a:gd name="T2" fmla="*/ 485 w 520"/>
                    <a:gd name="T3" fmla="*/ 0 h 435"/>
                    <a:gd name="T4" fmla="*/ 520 w 520"/>
                    <a:gd name="T5" fmla="*/ 35 h 435"/>
                    <a:gd name="T6" fmla="*/ 497 w 520"/>
                    <a:gd name="T7" fmla="*/ 87 h 435"/>
                    <a:gd name="T8" fmla="*/ 428 w 520"/>
                    <a:gd name="T9" fmla="*/ 110 h 435"/>
                    <a:gd name="T10" fmla="*/ 365 w 520"/>
                    <a:gd name="T11" fmla="*/ 110 h 435"/>
                    <a:gd name="T12" fmla="*/ 272 w 520"/>
                    <a:gd name="T13" fmla="*/ 127 h 435"/>
                    <a:gd name="T14" fmla="*/ 168 w 520"/>
                    <a:gd name="T15" fmla="*/ 145 h 435"/>
                    <a:gd name="T16" fmla="*/ 87 w 520"/>
                    <a:gd name="T17" fmla="*/ 180 h 435"/>
                    <a:gd name="T18" fmla="*/ 63 w 520"/>
                    <a:gd name="T19" fmla="*/ 214 h 435"/>
                    <a:gd name="T20" fmla="*/ 70 w 520"/>
                    <a:gd name="T21" fmla="*/ 249 h 435"/>
                    <a:gd name="T22" fmla="*/ 115 w 520"/>
                    <a:gd name="T23" fmla="*/ 296 h 435"/>
                    <a:gd name="T24" fmla="*/ 202 w 520"/>
                    <a:gd name="T25" fmla="*/ 331 h 435"/>
                    <a:gd name="T26" fmla="*/ 306 w 520"/>
                    <a:gd name="T27" fmla="*/ 331 h 435"/>
                    <a:gd name="T28" fmla="*/ 382 w 520"/>
                    <a:gd name="T29" fmla="*/ 331 h 435"/>
                    <a:gd name="T30" fmla="*/ 468 w 520"/>
                    <a:gd name="T31" fmla="*/ 348 h 435"/>
                    <a:gd name="T32" fmla="*/ 450 w 520"/>
                    <a:gd name="T33" fmla="*/ 435 h 435"/>
                    <a:gd name="T34" fmla="*/ 330 w 520"/>
                    <a:gd name="T35" fmla="*/ 401 h 435"/>
                    <a:gd name="T36" fmla="*/ 290 w 520"/>
                    <a:gd name="T37" fmla="*/ 371 h 435"/>
                    <a:gd name="T38" fmla="*/ 208 w 520"/>
                    <a:gd name="T39" fmla="*/ 371 h 435"/>
                    <a:gd name="T40" fmla="*/ 70 w 520"/>
                    <a:gd name="T41" fmla="*/ 336 h 435"/>
                    <a:gd name="T42" fmla="*/ 12 w 520"/>
                    <a:gd name="T43" fmla="*/ 284 h 435"/>
                    <a:gd name="T44" fmla="*/ 0 w 520"/>
                    <a:gd name="T45" fmla="*/ 214 h 435"/>
                    <a:gd name="T46" fmla="*/ 46 w 520"/>
                    <a:gd name="T47" fmla="*/ 145 h 435"/>
                    <a:gd name="T48" fmla="*/ 202 w 520"/>
                    <a:gd name="T49" fmla="*/ 75 h 435"/>
                    <a:gd name="T50" fmla="*/ 340 w 520"/>
                    <a:gd name="T51" fmla="*/ 40 h 435"/>
                    <a:gd name="T52" fmla="*/ 398 w 520"/>
                    <a:gd name="T53" fmla="*/ 5 h 435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w 520"/>
                    <a:gd name="T82" fmla="*/ 0 h 435"/>
                    <a:gd name="T83" fmla="*/ 520 w 520"/>
                    <a:gd name="T84" fmla="*/ 435 h 435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T81" t="T82" r="T83" b="T84"/>
                  <a:pathLst>
                    <a:path w="520" h="435">
                      <a:moveTo>
                        <a:pt x="398" y="5"/>
                      </a:moveTo>
                      <a:lnTo>
                        <a:pt x="485" y="0"/>
                      </a:lnTo>
                      <a:lnTo>
                        <a:pt x="520" y="35"/>
                      </a:lnTo>
                      <a:lnTo>
                        <a:pt x="497" y="87"/>
                      </a:lnTo>
                      <a:lnTo>
                        <a:pt x="428" y="110"/>
                      </a:lnTo>
                      <a:lnTo>
                        <a:pt x="365" y="110"/>
                      </a:lnTo>
                      <a:lnTo>
                        <a:pt x="272" y="127"/>
                      </a:lnTo>
                      <a:lnTo>
                        <a:pt x="168" y="145"/>
                      </a:lnTo>
                      <a:lnTo>
                        <a:pt x="87" y="180"/>
                      </a:lnTo>
                      <a:lnTo>
                        <a:pt x="63" y="214"/>
                      </a:lnTo>
                      <a:lnTo>
                        <a:pt x="70" y="249"/>
                      </a:lnTo>
                      <a:lnTo>
                        <a:pt x="115" y="296"/>
                      </a:lnTo>
                      <a:lnTo>
                        <a:pt x="202" y="331"/>
                      </a:lnTo>
                      <a:lnTo>
                        <a:pt x="306" y="331"/>
                      </a:lnTo>
                      <a:lnTo>
                        <a:pt x="382" y="331"/>
                      </a:lnTo>
                      <a:lnTo>
                        <a:pt x="468" y="348"/>
                      </a:lnTo>
                      <a:lnTo>
                        <a:pt x="450" y="435"/>
                      </a:lnTo>
                      <a:lnTo>
                        <a:pt x="330" y="401"/>
                      </a:lnTo>
                      <a:lnTo>
                        <a:pt x="290" y="371"/>
                      </a:lnTo>
                      <a:lnTo>
                        <a:pt x="208" y="371"/>
                      </a:lnTo>
                      <a:lnTo>
                        <a:pt x="70" y="336"/>
                      </a:lnTo>
                      <a:lnTo>
                        <a:pt x="12" y="284"/>
                      </a:lnTo>
                      <a:lnTo>
                        <a:pt x="0" y="214"/>
                      </a:lnTo>
                      <a:lnTo>
                        <a:pt x="46" y="145"/>
                      </a:lnTo>
                      <a:lnTo>
                        <a:pt x="202" y="75"/>
                      </a:lnTo>
                      <a:lnTo>
                        <a:pt x="340" y="40"/>
                      </a:lnTo>
                      <a:lnTo>
                        <a:pt x="398" y="5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0554" name="Freeform 47"/>
                <p:cNvSpPr>
                  <a:spLocks/>
                </p:cNvSpPr>
                <p:nvPr/>
              </p:nvSpPr>
              <p:spPr bwMode="auto">
                <a:xfrm>
                  <a:off x="2882" y="2923"/>
                  <a:ext cx="383" cy="1160"/>
                </a:xfrm>
                <a:custGeom>
                  <a:avLst/>
                  <a:gdLst>
                    <a:gd name="T0" fmla="*/ 0 w 383"/>
                    <a:gd name="T1" fmla="*/ 0 h 1160"/>
                    <a:gd name="T2" fmla="*/ 99 w 383"/>
                    <a:gd name="T3" fmla="*/ 17 h 1160"/>
                    <a:gd name="T4" fmla="*/ 151 w 383"/>
                    <a:gd name="T5" fmla="*/ 103 h 1160"/>
                    <a:gd name="T6" fmla="*/ 203 w 383"/>
                    <a:gd name="T7" fmla="*/ 257 h 1160"/>
                    <a:gd name="T8" fmla="*/ 226 w 383"/>
                    <a:gd name="T9" fmla="*/ 451 h 1160"/>
                    <a:gd name="T10" fmla="*/ 226 w 383"/>
                    <a:gd name="T11" fmla="*/ 560 h 1160"/>
                    <a:gd name="T12" fmla="*/ 191 w 383"/>
                    <a:gd name="T13" fmla="*/ 696 h 1160"/>
                    <a:gd name="T14" fmla="*/ 134 w 383"/>
                    <a:gd name="T15" fmla="*/ 885 h 1160"/>
                    <a:gd name="T16" fmla="*/ 122 w 383"/>
                    <a:gd name="T17" fmla="*/ 937 h 1160"/>
                    <a:gd name="T18" fmla="*/ 139 w 383"/>
                    <a:gd name="T19" fmla="*/ 965 h 1160"/>
                    <a:gd name="T20" fmla="*/ 261 w 383"/>
                    <a:gd name="T21" fmla="*/ 1006 h 1160"/>
                    <a:gd name="T22" fmla="*/ 383 w 383"/>
                    <a:gd name="T23" fmla="*/ 1086 h 1160"/>
                    <a:gd name="T24" fmla="*/ 378 w 383"/>
                    <a:gd name="T25" fmla="*/ 1119 h 1160"/>
                    <a:gd name="T26" fmla="*/ 290 w 383"/>
                    <a:gd name="T27" fmla="*/ 1160 h 1160"/>
                    <a:gd name="T28" fmla="*/ 256 w 383"/>
                    <a:gd name="T29" fmla="*/ 1142 h 1160"/>
                    <a:gd name="T30" fmla="*/ 191 w 383"/>
                    <a:gd name="T31" fmla="*/ 1057 h 1160"/>
                    <a:gd name="T32" fmla="*/ 116 w 383"/>
                    <a:gd name="T33" fmla="*/ 1016 h 1160"/>
                    <a:gd name="T34" fmla="*/ 34 w 383"/>
                    <a:gd name="T35" fmla="*/ 988 h 1160"/>
                    <a:gd name="T36" fmla="*/ 29 w 383"/>
                    <a:gd name="T37" fmla="*/ 948 h 1160"/>
                    <a:gd name="T38" fmla="*/ 52 w 383"/>
                    <a:gd name="T39" fmla="*/ 868 h 1160"/>
                    <a:gd name="T40" fmla="*/ 116 w 383"/>
                    <a:gd name="T41" fmla="*/ 743 h 1160"/>
                    <a:gd name="T42" fmla="*/ 156 w 383"/>
                    <a:gd name="T43" fmla="*/ 594 h 1160"/>
                    <a:gd name="T44" fmla="*/ 156 w 383"/>
                    <a:gd name="T45" fmla="*/ 423 h 1160"/>
                    <a:gd name="T46" fmla="*/ 122 w 383"/>
                    <a:gd name="T47" fmla="*/ 274 h 1160"/>
                    <a:gd name="T48" fmla="*/ 47 w 383"/>
                    <a:gd name="T49" fmla="*/ 136 h 1160"/>
                    <a:gd name="T50" fmla="*/ 12 w 383"/>
                    <a:gd name="T51" fmla="*/ 63 h 1160"/>
                    <a:gd name="T52" fmla="*/ 0 w 383"/>
                    <a:gd name="T53" fmla="*/ 0 h 1160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w 383"/>
                    <a:gd name="T82" fmla="*/ 0 h 1160"/>
                    <a:gd name="T83" fmla="*/ 383 w 383"/>
                    <a:gd name="T84" fmla="*/ 1160 h 1160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T81" t="T82" r="T83" b="T84"/>
                  <a:pathLst>
                    <a:path w="383" h="1160">
                      <a:moveTo>
                        <a:pt x="0" y="0"/>
                      </a:moveTo>
                      <a:lnTo>
                        <a:pt x="99" y="17"/>
                      </a:lnTo>
                      <a:lnTo>
                        <a:pt x="151" y="103"/>
                      </a:lnTo>
                      <a:lnTo>
                        <a:pt x="203" y="257"/>
                      </a:lnTo>
                      <a:lnTo>
                        <a:pt x="226" y="451"/>
                      </a:lnTo>
                      <a:lnTo>
                        <a:pt x="226" y="560"/>
                      </a:lnTo>
                      <a:lnTo>
                        <a:pt x="191" y="696"/>
                      </a:lnTo>
                      <a:lnTo>
                        <a:pt x="134" y="885"/>
                      </a:lnTo>
                      <a:lnTo>
                        <a:pt x="122" y="937"/>
                      </a:lnTo>
                      <a:lnTo>
                        <a:pt x="139" y="965"/>
                      </a:lnTo>
                      <a:lnTo>
                        <a:pt x="261" y="1006"/>
                      </a:lnTo>
                      <a:lnTo>
                        <a:pt x="383" y="1086"/>
                      </a:lnTo>
                      <a:lnTo>
                        <a:pt x="378" y="1119"/>
                      </a:lnTo>
                      <a:lnTo>
                        <a:pt x="290" y="1160"/>
                      </a:lnTo>
                      <a:lnTo>
                        <a:pt x="256" y="1142"/>
                      </a:lnTo>
                      <a:lnTo>
                        <a:pt x="191" y="1057"/>
                      </a:lnTo>
                      <a:lnTo>
                        <a:pt x="116" y="1016"/>
                      </a:lnTo>
                      <a:lnTo>
                        <a:pt x="34" y="988"/>
                      </a:lnTo>
                      <a:lnTo>
                        <a:pt x="29" y="948"/>
                      </a:lnTo>
                      <a:lnTo>
                        <a:pt x="52" y="868"/>
                      </a:lnTo>
                      <a:lnTo>
                        <a:pt x="116" y="743"/>
                      </a:lnTo>
                      <a:lnTo>
                        <a:pt x="156" y="594"/>
                      </a:lnTo>
                      <a:lnTo>
                        <a:pt x="156" y="423"/>
                      </a:lnTo>
                      <a:lnTo>
                        <a:pt x="122" y="274"/>
                      </a:lnTo>
                      <a:lnTo>
                        <a:pt x="47" y="136"/>
                      </a:lnTo>
                      <a:lnTo>
                        <a:pt x="12" y="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0555" name="Freeform 48"/>
                <p:cNvSpPr>
                  <a:spLocks/>
                </p:cNvSpPr>
                <p:nvPr/>
              </p:nvSpPr>
              <p:spPr bwMode="auto">
                <a:xfrm>
                  <a:off x="2443" y="2919"/>
                  <a:ext cx="461" cy="1027"/>
                </a:xfrm>
                <a:custGeom>
                  <a:avLst/>
                  <a:gdLst>
                    <a:gd name="T0" fmla="*/ 421 w 461"/>
                    <a:gd name="T1" fmla="*/ 0 h 1027"/>
                    <a:gd name="T2" fmla="*/ 449 w 461"/>
                    <a:gd name="T3" fmla="*/ 22 h 1027"/>
                    <a:gd name="T4" fmla="*/ 461 w 461"/>
                    <a:gd name="T5" fmla="*/ 91 h 1027"/>
                    <a:gd name="T6" fmla="*/ 439 w 461"/>
                    <a:gd name="T7" fmla="*/ 159 h 1027"/>
                    <a:gd name="T8" fmla="*/ 380 w 461"/>
                    <a:gd name="T9" fmla="*/ 245 h 1027"/>
                    <a:gd name="T10" fmla="*/ 315 w 461"/>
                    <a:gd name="T11" fmla="*/ 348 h 1027"/>
                    <a:gd name="T12" fmla="*/ 293 w 461"/>
                    <a:gd name="T13" fmla="*/ 462 h 1027"/>
                    <a:gd name="T14" fmla="*/ 310 w 461"/>
                    <a:gd name="T15" fmla="*/ 645 h 1027"/>
                    <a:gd name="T16" fmla="*/ 350 w 461"/>
                    <a:gd name="T17" fmla="*/ 868 h 1027"/>
                    <a:gd name="T18" fmla="*/ 380 w 461"/>
                    <a:gd name="T19" fmla="*/ 959 h 1027"/>
                    <a:gd name="T20" fmla="*/ 368 w 461"/>
                    <a:gd name="T21" fmla="*/ 987 h 1027"/>
                    <a:gd name="T22" fmla="*/ 298 w 461"/>
                    <a:gd name="T23" fmla="*/ 992 h 1027"/>
                    <a:gd name="T24" fmla="*/ 211 w 461"/>
                    <a:gd name="T25" fmla="*/ 969 h 1027"/>
                    <a:gd name="T26" fmla="*/ 134 w 461"/>
                    <a:gd name="T27" fmla="*/ 1004 h 1027"/>
                    <a:gd name="T28" fmla="*/ 87 w 461"/>
                    <a:gd name="T29" fmla="*/ 1027 h 1027"/>
                    <a:gd name="T30" fmla="*/ 53 w 461"/>
                    <a:gd name="T31" fmla="*/ 1022 h 1027"/>
                    <a:gd name="T32" fmla="*/ 0 w 461"/>
                    <a:gd name="T33" fmla="*/ 959 h 1027"/>
                    <a:gd name="T34" fmla="*/ 53 w 461"/>
                    <a:gd name="T35" fmla="*/ 936 h 1027"/>
                    <a:gd name="T36" fmla="*/ 187 w 461"/>
                    <a:gd name="T37" fmla="*/ 908 h 1027"/>
                    <a:gd name="T38" fmla="*/ 263 w 461"/>
                    <a:gd name="T39" fmla="*/ 936 h 1027"/>
                    <a:gd name="T40" fmla="*/ 315 w 461"/>
                    <a:gd name="T41" fmla="*/ 936 h 1027"/>
                    <a:gd name="T42" fmla="*/ 310 w 461"/>
                    <a:gd name="T43" fmla="*/ 890 h 1027"/>
                    <a:gd name="T44" fmla="*/ 258 w 461"/>
                    <a:gd name="T45" fmla="*/ 616 h 1027"/>
                    <a:gd name="T46" fmla="*/ 222 w 461"/>
                    <a:gd name="T47" fmla="*/ 456 h 1027"/>
                    <a:gd name="T48" fmla="*/ 228 w 461"/>
                    <a:gd name="T49" fmla="*/ 376 h 1027"/>
                    <a:gd name="T50" fmla="*/ 280 w 461"/>
                    <a:gd name="T51" fmla="*/ 227 h 1027"/>
                    <a:gd name="T52" fmla="*/ 333 w 461"/>
                    <a:gd name="T53" fmla="*/ 91 h 1027"/>
                    <a:gd name="T54" fmla="*/ 421 w 461"/>
                    <a:gd name="T55" fmla="*/ 0 h 1027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w 461"/>
                    <a:gd name="T85" fmla="*/ 0 h 1027"/>
                    <a:gd name="T86" fmla="*/ 461 w 461"/>
                    <a:gd name="T87" fmla="*/ 1027 h 1027"/>
                  </a:gdLst>
                  <a:ahLst/>
                  <a:cxnLst>
                    <a:cxn ang="T56">
                      <a:pos x="T0" y="T1"/>
                    </a:cxn>
                    <a:cxn ang="T57">
                      <a:pos x="T2" y="T3"/>
                    </a:cxn>
                    <a:cxn ang="T58">
                      <a:pos x="T4" y="T5"/>
                    </a:cxn>
                    <a:cxn ang="T59">
                      <a:pos x="T6" y="T7"/>
                    </a:cxn>
                    <a:cxn ang="T60">
                      <a:pos x="T8" y="T9"/>
                    </a:cxn>
                    <a:cxn ang="T61">
                      <a:pos x="T10" y="T11"/>
                    </a:cxn>
                    <a:cxn ang="T62">
                      <a:pos x="T12" y="T13"/>
                    </a:cxn>
                    <a:cxn ang="T63">
                      <a:pos x="T14" y="T15"/>
                    </a:cxn>
                    <a:cxn ang="T64">
                      <a:pos x="T16" y="T17"/>
                    </a:cxn>
                    <a:cxn ang="T65">
                      <a:pos x="T18" y="T19"/>
                    </a:cxn>
                    <a:cxn ang="T66">
                      <a:pos x="T20" y="T21"/>
                    </a:cxn>
                    <a:cxn ang="T67">
                      <a:pos x="T22" y="T23"/>
                    </a:cxn>
                    <a:cxn ang="T68">
                      <a:pos x="T24" y="T25"/>
                    </a:cxn>
                    <a:cxn ang="T69">
                      <a:pos x="T26" y="T27"/>
                    </a:cxn>
                    <a:cxn ang="T70">
                      <a:pos x="T28" y="T29"/>
                    </a:cxn>
                    <a:cxn ang="T71">
                      <a:pos x="T30" y="T31"/>
                    </a:cxn>
                    <a:cxn ang="T72">
                      <a:pos x="T32" y="T33"/>
                    </a:cxn>
                    <a:cxn ang="T73">
                      <a:pos x="T34" y="T35"/>
                    </a:cxn>
                    <a:cxn ang="T74">
                      <a:pos x="T36" y="T37"/>
                    </a:cxn>
                    <a:cxn ang="T75">
                      <a:pos x="T38" y="T39"/>
                    </a:cxn>
                    <a:cxn ang="T76">
                      <a:pos x="T40" y="T41"/>
                    </a:cxn>
                    <a:cxn ang="T77">
                      <a:pos x="T42" y="T43"/>
                    </a:cxn>
                    <a:cxn ang="T78">
                      <a:pos x="T44" y="T45"/>
                    </a:cxn>
                    <a:cxn ang="T79">
                      <a:pos x="T46" y="T47"/>
                    </a:cxn>
                    <a:cxn ang="T80">
                      <a:pos x="T48" y="T49"/>
                    </a:cxn>
                    <a:cxn ang="T81">
                      <a:pos x="T50" y="T51"/>
                    </a:cxn>
                    <a:cxn ang="T82">
                      <a:pos x="T52" y="T53"/>
                    </a:cxn>
                    <a:cxn ang="T83">
                      <a:pos x="T54" y="T55"/>
                    </a:cxn>
                  </a:cxnLst>
                  <a:rect l="T84" t="T85" r="T86" b="T87"/>
                  <a:pathLst>
                    <a:path w="461" h="1027">
                      <a:moveTo>
                        <a:pt x="421" y="0"/>
                      </a:moveTo>
                      <a:lnTo>
                        <a:pt x="449" y="22"/>
                      </a:lnTo>
                      <a:lnTo>
                        <a:pt x="461" y="91"/>
                      </a:lnTo>
                      <a:lnTo>
                        <a:pt x="439" y="159"/>
                      </a:lnTo>
                      <a:lnTo>
                        <a:pt x="380" y="245"/>
                      </a:lnTo>
                      <a:lnTo>
                        <a:pt x="315" y="348"/>
                      </a:lnTo>
                      <a:lnTo>
                        <a:pt x="293" y="462"/>
                      </a:lnTo>
                      <a:lnTo>
                        <a:pt x="310" y="645"/>
                      </a:lnTo>
                      <a:lnTo>
                        <a:pt x="350" y="868"/>
                      </a:lnTo>
                      <a:lnTo>
                        <a:pt x="380" y="959"/>
                      </a:lnTo>
                      <a:lnTo>
                        <a:pt x="368" y="987"/>
                      </a:lnTo>
                      <a:lnTo>
                        <a:pt x="298" y="992"/>
                      </a:lnTo>
                      <a:lnTo>
                        <a:pt x="211" y="969"/>
                      </a:lnTo>
                      <a:lnTo>
                        <a:pt x="134" y="1004"/>
                      </a:lnTo>
                      <a:lnTo>
                        <a:pt x="87" y="1027"/>
                      </a:lnTo>
                      <a:lnTo>
                        <a:pt x="53" y="1022"/>
                      </a:lnTo>
                      <a:lnTo>
                        <a:pt x="0" y="959"/>
                      </a:lnTo>
                      <a:lnTo>
                        <a:pt x="53" y="936"/>
                      </a:lnTo>
                      <a:lnTo>
                        <a:pt x="187" y="908"/>
                      </a:lnTo>
                      <a:lnTo>
                        <a:pt x="263" y="936"/>
                      </a:lnTo>
                      <a:lnTo>
                        <a:pt x="315" y="936"/>
                      </a:lnTo>
                      <a:lnTo>
                        <a:pt x="310" y="890"/>
                      </a:lnTo>
                      <a:lnTo>
                        <a:pt x="258" y="616"/>
                      </a:lnTo>
                      <a:lnTo>
                        <a:pt x="222" y="456"/>
                      </a:lnTo>
                      <a:lnTo>
                        <a:pt x="228" y="376"/>
                      </a:lnTo>
                      <a:lnTo>
                        <a:pt x="280" y="227"/>
                      </a:lnTo>
                      <a:lnTo>
                        <a:pt x="333" y="91"/>
                      </a:lnTo>
                      <a:lnTo>
                        <a:pt x="421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50543" name="Freeform 49"/>
              <p:cNvSpPr>
                <a:spLocks/>
              </p:cNvSpPr>
              <p:nvPr/>
            </p:nvSpPr>
            <p:spPr bwMode="auto">
              <a:xfrm>
                <a:off x="2626" y="1540"/>
                <a:ext cx="827" cy="563"/>
              </a:xfrm>
              <a:custGeom>
                <a:avLst/>
                <a:gdLst>
                  <a:gd name="T0" fmla="*/ 0 w 827"/>
                  <a:gd name="T1" fmla="*/ 139 h 563"/>
                  <a:gd name="T2" fmla="*/ 108 w 827"/>
                  <a:gd name="T3" fmla="*/ 18 h 563"/>
                  <a:gd name="T4" fmla="*/ 160 w 827"/>
                  <a:gd name="T5" fmla="*/ 75 h 563"/>
                  <a:gd name="T6" fmla="*/ 213 w 827"/>
                  <a:gd name="T7" fmla="*/ 110 h 563"/>
                  <a:gd name="T8" fmla="*/ 269 w 827"/>
                  <a:gd name="T9" fmla="*/ 110 h 563"/>
                  <a:gd name="T10" fmla="*/ 327 w 827"/>
                  <a:gd name="T11" fmla="*/ 52 h 563"/>
                  <a:gd name="T12" fmla="*/ 396 w 827"/>
                  <a:gd name="T13" fmla="*/ 5 h 563"/>
                  <a:gd name="T14" fmla="*/ 477 w 827"/>
                  <a:gd name="T15" fmla="*/ 0 h 563"/>
                  <a:gd name="T16" fmla="*/ 563 w 827"/>
                  <a:gd name="T17" fmla="*/ 35 h 563"/>
                  <a:gd name="T18" fmla="*/ 620 w 827"/>
                  <a:gd name="T19" fmla="*/ 87 h 563"/>
                  <a:gd name="T20" fmla="*/ 648 w 827"/>
                  <a:gd name="T21" fmla="*/ 157 h 563"/>
                  <a:gd name="T22" fmla="*/ 654 w 827"/>
                  <a:gd name="T23" fmla="*/ 249 h 563"/>
                  <a:gd name="T24" fmla="*/ 671 w 827"/>
                  <a:gd name="T25" fmla="*/ 331 h 563"/>
                  <a:gd name="T26" fmla="*/ 718 w 827"/>
                  <a:gd name="T27" fmla="*/ 371 h 563"/>
                  <a:gd name="T28" fmla="*/ 774 w 827"/>
                  <a:gd name="T29" fmla="*/ 389 h 563"/>
                  <a:gd name="T30" fmla="*/ 827 w 827"/>
                  <a:gd name="T31" fmla="*/ 401 h 563"/>
                  <a:gd name="T32" fmla="*/ 786 w 827"/>
                  <a:gd name="T33" fmla="*/ 563 h 563"/>
                  <a:gd name="T34" fmla="*/ 654 w 827"/>
                  <a:gd name="T35" fmla="*/ 540 h 563"/>
                  <a:gd name="T36" fmla="*/ 517 w 827"/>
                  <a:gd name="T37" fmla="*/ 493 h 563"/>
                  <a:gd name="T38" fmla="*/ 407 w 827"/>
                  <a:gd name="T39" fmla="*/ 441 h 563"/>
                  <a:gd name="T40" fmla="*/ 286 w 827"/>
                  <a:gd name="T41" fmla="*/ 389 h 563"/>
                  <a:gd name="T42" fmla="*/ 160 w 827"/>
                  <a:gd name="T43" fmla="*/ 331 h 563"/>
                  <a:gd name="T44" fmla="*/ 57 w 827"/>
                  <a:gd name="T45" fmla="*/ 209 h 563"/>
                  <a:gd name="T46" fmla="*/ 0 w 827"/>
                  <a:gd name="T47" fmla="*/ 139 h 563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827"/>
                  <a:gd name="T73" fmla="*/ 0 h 563"/>
                  <a:gd name="T74" fmla="*/ 827 w 827"/>
                  <a:gd name="T75" fmla="*/ 563 h 563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827" h="563">
                    <a:moveTo>
                      <a:pt x="0" y="139"/>
                    </a:moveTo>
                    <a:lnTo>
                      <a:pt x="108" y="18"/>
                    </a:lnTo>
                    <a:lnTo>
                      <a:pt x="160" y="75"/>
                    </a:lnTo>
                    <a:lnTo>
                      <a:pt x="213" y="110"/>
                    </a:lnTo>
                    <a:lnTo>
                      <a:pt x="269" y="110"/>
                    </a:lnTo>
                    <a:lnTo>
                      <a:pt x="327" y="52"/>
                    </a:lnTo>
                    <a:lnTo>
                      <a:pt x="396" y="5"/>
                    </a:lnTo>
                    <a:lnTo>
                      <a:pt x="477" y="0"/>
                    </a:lnTo>
                    <a:lnTo>
                      <a:pt x="563" y="35"/>
                    </a:lnTo>
                    <a:lnTo>
                      <a:pt x="620" y="87"/>
                    </a:lnTo>
                    <a:lnTo>
                      <a:pt x="648" y="157"/>
                    </a:lnTo>
                    <a:lnTo>
                      <a:pt x="654" y="249"/>
                    </a:lnTo>
                    <a:lnTo>
                      <a:pt x="671" y="331"/>
                    </a:lnTo>
                    <a:lnTo>
                      <a:pt x="718" y="371"/>
                    </a:lnTo>
                    <a:lnTo>
                      <a:pt x="774" y="389"/>
                    </a:lnTo>
                    <a:lnTo>
                      <a:pt x="827" y="401"/>
                    </a:lnTo>
                    <a:lnTo>
                      <a:pt x="786" y="563"/>
                    </a:lnTo>
                    <a:lnTo>
                      <a:pt x="654" y="540"/>
                    </a:lnTo>
                    <a:lnTo>
                      <a:pt x="517" y="493"/>
                    </a:lnTo>
                    <a:lnTo>
                      <a:pt x="407" y="441"/>
                    </a:lnTo>
                    <a:lnTo>
                      <a:pt x="286" y="389"/>
                    </a:lnTo>
                    <a:lnTo>
                      <a:pt x="160" y="331"/>
                    </a:lnTo>
                    <a:lnTo>
                      <a:pt x="57" y="209"/>
                    </a:lnTo>
                    <a:lnTo>
                      <a:pt x="0" y="139"/>
                    </a:lnTo>
                    <a:close/>
                  </a:path>
                </a:pathLst>
              </a:custGeom>
              <a:solidFill>
                <a:srgbClr val="063D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544" name="Freeform 50"/>
              <p:cNvSpPr>
                <a:spLocks/>
              </p:cNvSpPr>
              <p:nvPr/>
            </p:nvSpPr>
            <p:spPr bwMode="auto">
              <a:xfrm>
                <a:off x="2614" y="1513"/>
                <a:ext cx="856" cy="606"/>
              </a:xfrm>
              <a:custGeom>
                <a:avLst/>
                <a:gdLst>
                  <a:gd name="T0" fmla="*/ 75 w 856"/>
                  <a:gd name="T1" fmla="*/ 266 h 606"/>
                  <a:gd name="T2" fmla="*/ 172 w 856"/>
                  <a:gd name="T3" fmla="*/ 363 h 606"/>
                  <a:gd name="T4" fmla="*/ 304 w 856"/>
                  <a:gd name="T5" fmla="*/ 428 h 606"/>
                  <a:gd name="T6" fmla="*/ 489 w 856"/>
                  <a:gd name="T7" fmla="*/ 513 h 606"/>
                  <a:gd name="T8" fmla="*/ 615 w 856"/>
                  <a:gd name="T9" fmla="*/ 566 h 606"/>
                  <a:gd name="T10" fmla="*/ 816 w 856"/>
                  <a:gd name="T11" fmla="*/ 606 h 606"/>
                  <a:gd name="T12" fmla="*/ 856 w 856"/>
                  <a:gd name="T13" fmla="*/ 393 h 606"/>
                  <a:gd name="T14" fmla="*/ 804 w 856"/>
                  <a:gd name="T15" fmla="*/ 393 h 606"/>
                  <a:gd name="T16" fmla="*/ 753 w 856"/>
                  <a:gd name="T17" fmla="*/ 363 h 606"/>
                  <a:gd name="T18" fmla="*/ 695 w 856"/>
                  <a:gd name="T19" fmla="*/ 323 h 606"/>
                  <a:gd name="T20" fmla="*/ 695 w 856"/>
                  <a:gd name="T21" fmla="*/ 243 h 606"/>
                  <a:gd name="T22" fmla="*/ 660 w 856"/>
                  <a:gd name="T23" fmla="*/ 116 h 606"/>
                  <a:gd name="T24" fmla="*/ 597 w 856"/>
                  <a:gd name="T25" fmla="*/ 46 h 606"/>
                  <a:gd name="T26" fmla="*/ 505 w 856"/>
                  <a:gd name="T27" fmla="*/ 0 h 606"/>
                  <a:gd name="T28" fmla="*/ 391 w 856"/>
                  <a:gd name="T29" fmla="*/ 12 h 606"/>
                  <a:gd name="T30" fmla="*/ 321 w 856"/>
                  <a:gd name="T31" fmla="*/ 53 h 606"/>
                  <a:gd name="T32" fmla="*/ 286 w 856"/>
                  <a:gd name="T33" fmla="*/ 98 h 606"/>
                  <a:gd name="T34" fmla="*/ 253 w 856"/>
                  <a:gd name="T35" fmla="*/ 121 h 606"/>
                  <a:gd name="T36" fmla="*/ 218 w 856"/>
                  <a:gd name="T37" fmla="*/ 116 h 606"/>
                  <a:gd name="T38" fmla="*/ 166 w 856"/>
                  <a:gd name="T39" fmla="*/ 63 h 606"/>
                  <a:gd name="T40" fmla="*/ 132 w 856"/>
                  <a:gd name="T41" fmla="*/ 0 h 606"/>
                  <a:gd name="T42" fmla="*/ 103 w 856"/>
                  <a:gd name="T43" fmla="*/ 30 h 606"/>
                  <a:gd name="T44" fmla="*/ 0 w 856"/>
                  <a:gd name="T45" fmla="*/ 150 h 606"/>
                  <a:gd name="T46" fmla="*/ 5 w 856"/>
                  <a:gd name="T47" fmla="*/ 178 h 606"/>
                  <a:gd name="T48" fmla="*/ 17 w 856"/>
                  <a:gd name="T49" fmla="*/ 191 h 606"/>
                  <a:gd name="T50" fmla="*/ 120 w 856"/>
                  <a:gd name="T51" fmla="*/ 81 h 606"/>
                  <a:gd name="T52" fmla="*/ 172 w 856"/>
                  <a:gd name="T53" fmla="*/ 133 h 606"/>
                  <a:gd name="T54" fmla="*/ 206 w 856"/>
                  <a:gd name="T55" fmla="*/ 168 h 606"/>
                  <a:gd name="T56" fmla="*/ 253 w 856"/>
                  <a:gd name="T57" fmla="*/ 168 h 606"/>
                  <a:gd name="T58" fmla="*/ 286 w 856"/>
                  <a:gd name="T59" fmla="*/ 156 h 606"/>
                  <a:gd name="T60" fmla="*/ 339 w 856"/>
                  <a:gd name="T61" fmla="*/ 116 h 606"/>
                  <a:gd name="T62" fmla="*/ 367 w 856"/>
                  <a:gd name="T63" fmla="*/ 70 h 606"/>
                  <a:gd name="T64" fmla="*/ 442 w 856"/>
                  <a:gd name="T65" fmla="*/ 46 h 606"/>
                  <a:gd name="T66" fmla="*/ 505 w 856"/>
                  <a:gd name="T67" fmla="*/ 53 h 606"/>
                  <a:gd name="T68" fmla="*/ 562 w 856"/>
                  <a:gd name="T69" fmla="*/ 87 h 606"/>
                  <a:gd name="T70" fmla="*/ 615 w 856"/>
                  <a:gd name="T71" fmla="*/ 138 h 606"/>
                  <a:gd name="T72" fmla="*/ 643 w 856"/>
                  <a:gd name="T73" fmla="*/ 203 h 606"/>
                  <a:gd name="T74" fmla="*/ 643 w 856"/>
                  <a:gd name="T75" fmla="*/ 260 h 606"/>
                  <a:gd name="T76" fmla="*/ 643 w 856"/>
                  <a:gd name="T77" fmla="*/ 323 h 606"/>
                  <a:gd name="T78" fmla="*/ 666 w 856"/>
                  <a:gd name="T79" fmla="*/ 375 h 606"/>
                  <a:gd name="T80" fmla="*/ 730 w 856"/>
                  <a:gd name="T81" fmla="*/ 410 h 606"/>
                  <a:gd name="T82" fmla="*/ 804 w 856"/>
                  <a:gd name="T83" fmla="*/ 444 h 606"/>
                  <a:gd name="T84" fmla="*/ 770 w 856"/>
                  <a:gd name="T85" fmla="*/ 554 h 606"/>
                  <a:gd name="T86" fmla="*/ 580 w 856"/>
                  <a:gd name="T87" fmla="*/ 503 h 606"/>
                  <a:gd name="T88" fmla="*/ 454 w 856"/>
                  <a:gd name="T89" fmla="*/ 450 h 606"/>
                  <a:gd name="T90" fmla="*/ 339 w 856"/>
                  <a:gd name="T91" fmla="*/ 416 h 606"/>
                  <a:gd name="T92" fmla="*/ 241 w 856"/>
                  <a:gd name="T93" fmla="*/ 363 h 606"/>
                  <a:gd name="T94" fmla="*/ 120 w 856"/>
                  <a:gd name="T95" fmla="*/ 266 h 606"/>
                  <a:gd name="T96" fmla="*/ 34 w 856"/>
                  <a:gd name="T97" fmla="*/ 173 h 606"/>
                  <a:gd name="T98" fmla="*/ 22 w 856"/>
                  <a:gd name="T99" fmla="*/ 185 h 606"/>
                  <a:gd name="T100" fmla="*/ 75 w 856"/>
                  <a:gd name="T101" fmla="*/ 266 h 60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56"/>
                  <a:gd name="T154" fmla="*/ 0 h 606"/>
                  <a:gd name="T155" fmla="*/ 856 w 856"/>
                  <a:gd name="T156" fmla="*/ 606 h 60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56" h="606">
                    <a:moveTo>
                      <a:pt x="75" y="266"/>
                    </a:moveTo>
                    <a:lnTo>
                      <a:pt x="172" y="363"/>
                    </a:lnTo>
                    <a:lnTo>
                      <a:pt x="304" y="428"/>
                    </a:lnTo>
                    <a:lnTo>
                      <a:pt x="489" y="513"/>
                    </a:lnTo>
                    <a:lnTo>
                      <a:pt x="615" y="566"/>
                    </a:lnTo>
                    <a:lnTo>
                      <a:pt x="816" y="606"/>
                    </a:lnTo>
                    <a:lnTo>
                      <a:pt x="856" y="393"/>
                    </a:lnTo>
                    <a:lnTo>
                      <a:pt x="804" y="393"/>
                    </a:lnTo>
                    <a:lnTo>
                      <a:pt x="753" y="363"/>
                    </a:lnTo>
                    <a:lnTo>
                      <a:pt x="695" y="323"/>
                    </a:lnTo>
                    <a:lnTo>
                      <a:pt x="695" y="243"/>
                    </a:lnTo>
                    <a:lnTo>
                      <a:pt x="660" y="116"/>
                    </a:lnTo>
                    <a:lnTo>
                      <a:pt x="597" y="46"/>
                    </a:lnTo>
                    <a:lnTo>
                      <a:pt x="505" y="0"/>
                    </a:lnTo>
                    <a:lnTo>
                      <a:pt x="391" y="12"/>
                    </a:lnTo>
                    <a:lnTo>
                      <a:pt x="321" y="53"/>
                    </a:lnTo>
                    <a:lnTo>
                      <a:pt x="286" y="98"/>
                    </a:lnTo>
                    <a:lnTo>
                      <a:pt x="253" y="121"/>
                    </a:lnTo>
                    <a:lnTo>
                      <a:pt x="218" y="116"/>
                    </a:lnTo>
                    <a:lnTo>
                      <a:pt x="166" y="63"/>
                    </a:lnTo>
                    <a:lnTo>
                      <a:pt x="132" y="0"/>
                    </a:lnTo>
                    <a:lnTo>
                      <a:pt x="103" y="30"/>
                    </a:lnTo>
                    <a:lnTo>
                      <a:pt x="0" y="150"/>
                    </a:lnTo>
                    <a:lnTo>
                      <a:pt x="5" y="178"/>
                    </a:lnTo>
                    <a:lnTo>
                      <a:pt x="17" y="191"/>
                    </a:lnTo>
                    <a:lnTo>
                      <a:pt x="120" y="81"/>
                    </a:lnTo>
                    <a:lnTo>
                      <a:pt x="172" y="133"/>
                    </a:lnTo>
                    <a:lnTo>
                      <a:pt x="206" y="168"/>
                    </a:lnTo>
                    <a:lnTo>
                      <a:pt x="253" y="168"/>
                    </a:lnTo>
                    <a:lnTo>
                      <a:pt x="286" y="156"/>
                    </a:lnTo>
                    <a:lnTo>
                      <a:pt x="339" y="116"/>
                    </a:lnTo>
                    <a:lnTo>
                      <a:pt x="367" y="70"/>
                    </a:lnTo>
                    <a:lnTo>
                      <a:pt x="442" y="46"/>
                    </a:lnTo>
                    <a:lnTo>
                      <a:pt x="505" y="53"/>
                    </a:lnTo>
                    <a:lnTo>
                      <a:pt x="562" y="87"/>
                    </a:lnTo>
                    <a:lnTo>
                      <a:pt x="615" y="138"/>
                    </a:lnTo>
                    <a:lnTo>
                      <a:pt x="643" y="203"/>
                    </a:lnTo>
                    <a:lnTo>
                      <a:pt x="643" y="260"/>
                    </a:lnTo>
                    <a:lnTo>
                      <a:pt x="643" y="323"/>
                    </a:lnTo>
                    <a:lnTo>
                      <a:pt x="666" y="375"/>
                    </a:lnTo>
                    <a:lnTo>
                      <a:pt x="730" y="410"/>
                    </a:lnTo>
                    <a:lnTo>
                      <a:pt x="804" y="444"/>
                    </a:lnTo>
                    <a:lnTo>
                      <a:pt x="770" y="554"/>
                    </a:lnTo>
                    <a:lnTo>
                      <a:pt x="580" y="503"/>
                    </a:lnTo>
                    <a:lnTo>
                      <a:pt x="454" y="450"/>
                    </a:lnTo>
                    <a:lnTo>
                      <a:pt x="339" y="416"/>
                    </a:lnTo>
                    <a:lnTo>
                      <a:pt x="241" y="363"/>
                    </a:lnTo>
                    <a:lnTo>
                      <a:pt x="120" y="266"/>
                    </a:lnTo>
                    <a:lnTo>
                      <a:pt x="34" y="173"/>
                    </a:lnTo>
                    <a:lnTo>
                      <a:pt x="22" y="185"/>
                    </a:lnTo>
                    <a:lnTo>
                      <a:pt x="75" y="26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545" name="Oval 51"/>
              <p:cNvSpPr>
                <a:spLocks noChangeArrowheads="1"/>
              </p:cNvSpPr>
              <p:nvPr/>
            </p:nvSpPr>
            <p:spPr bwMode="auto">
              <a:xfrm rot="-4286940">
                <a:off x="2791" y="1887"/>
                <a:ext cx="141" cy="50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50546" name="Oval 52"/>
              <p:cNvSpPr>
                <a:spLocks noChangeArrowheads="1"/>
              </p:cNvSpPr>
              <p:nvPr/>
            </p:nvSpPr>
            <p:spPr bwMode="auto">
              <a:xfrm rot="-4286940">
                <a:off x="2810" y="1913"/>
                <a:ext cx="81" cy="19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50547" name="Oval 53"/>
              <p:cNvSpPr>
                <a:spLocks noChangeArrowheads="1"/>
              </p:cNvSpPr>
              <p:nvPr/>
            </p:nvSpPr>
            <p:spPr bwMode="auto">
              <a:xfrm rot="-4286940">
                <a:off x="2741" y="1887"/>
                <a:ext cx="141" cy="50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50548" name="Oval 54"/>
              <p:cNvSpPr>
                <a:spLocks noChangeArrowheads="1"/>
              </p:cNvSpPr>
              <p:nvPr/>
            </p:nvSpPr>
            <p:spPr bwMode="auto">
              <a:xfrm rot="-4286940">
                <a:off x="2760" y="1913"/>
                <a:ext cx="81" cy="19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50549" name="Oval 55"/>
              <p:cNvSpPr>
                <a:spLocks noChangeArrowheads="1"/>
              </p:cNvSpPr>
              <p:nvPr/>
            </p:nvSpPr>
            <p:spPr bwMode="auto">
              <a:xfrm>
                <a:off x="2687" y="2089"/>
                <a:ext cx="198" cy="85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lIns="274320" rIns="274320" anchor="ctr"/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endParaRPr lang="en-CA" altLang="en-US" sz="2400">
                  <a:latin typeface="Arial Rounded MT Bold" pitchFamily="34" charset="0"/>
                </a:endParaRPr>
              </a:p>
            </p:txBody>
          </p:sp>
        </p:grpSp>
      </p:grpSp>
      <p:sp>
        <p:nvSpPr>
          <p:cNvPr id="150539" name="Text Box 215"/>
          <p:cNvSpPr txBox="1">
            <a:spLocks noChangeArrowheads="1"/>
          </p:cNvSpPr>
          <p:nvPr/>
        </p:nvSpPr>
        <p:spPr bwMode="auto">
          <a:xfrm>
            <a:off x="7902575" y="17463"/>
            <a:ext cx="1123950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000">
                <a:solidFill>
                  <a:schemeClr val="tx2"/>
                </a:solidFill>
                <a:sym typeface="Symbol" pitchFamily="18" charset="2"/>
              </a:rPr>
              <a:t>Roots of </a:t>
            </a:r>
            <a:br>
              <a:rPr lang="en-US" altLang="en-US" sz="2000">
                <a:solidFill>
                  <a:schemeClr val="tx2"/>
                </a:solidFill>
                <a:sym typeface="Symbol" pitchFamily="18" charset="2"/>
              </a:rPr>
            </a:br>
            <a:r>
              <a:rPr lang="en-US" altLang="en-US" sz="2000">
                <a:solidFill>
                  <a:schemeClr val="tx2"/>
                </a:solidFill>
                <a:sym typeface="Symbol" pitchFamily="18" charset="2"/>
              </a:rPr>
              <a:t>Unity</a:t>
            </a:r>
            <a:endParaRPr lang="en-US" altLang="en-US" sz="2000">
              <a:sym typeface="Symbol" pitchFamily="18" charset="2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82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082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082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82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3082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3082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82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3082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3082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82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3082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3082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822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30822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30822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823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30823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30823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 nodeType="clickPar">
                      <p:stCondLst>
                        <p:cond delay="indefinite"/>
                      </p:stCondLst>
                      <p:childTnLst>
                        <p:par>
                          <p:cTn id="3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822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30822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30822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823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30823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30823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 nodeType="clickPar">
                      <p:stCondLst>
                        <p:cond delay="indefinite"/>
                      </p:stCondLst>
                      <p:childTnLst>
                        <p:par>
                          <p:cTn id="4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82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3082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3082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82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3082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3082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 nodeType="clickPar">
                      <p:stCondLst>
                        <p:cond delay="indefinite"/>
                      </p:stCondLst>
                      <p:childTnLst>
                        <p:par>
                          <p:cTn id="5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823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30823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30823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823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30823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30823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 nodeType="clickPar">
                      <p:stCondLst>
                        <p:cond delay="indefinite"/>
                      </p:stCondLst>
                      <p:childTnLst>
                        <p:par>
                          <p:cTn id="6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82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5" dur="500" fill="hold"/>
                                        <p:tgtEl>
                                          <p:spTgt spid="3082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6" dur="500" fill="hold"/>
                                        <p:tgtEl>
                                          <p:spTgt spid="3082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823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9" dur="500" fill="hold"/>
                                        <p:tgtEl>
                                          <p:spTgt spid="30823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0" dur="500" fill="hold"/>
                                        <p:tgtEl>
                                          <p:spTgt spid="30823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 nodeType="clickPar">
                      <p:stCondLst>
                        <p:cond delay="indefinite"/>
                      </p:stCondLst>
                      <p:childTnLst>
                        <p:par>
                          <p:cTn id="7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823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5" dur="500" fill="hold"/>
                                        <p:tgtEl>
                                          <p:spTgt spid="30823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6" dur="500" fill="hold"/>
                                        <p:tgtEl>
                                          <p:spTgt spid="30823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823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9" dur="500" fill="hold"/>
                                        <p:tgtEl>
                                          <p:spTgt spid="30823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0" dur="500" fill="hold"/>
                                        <p:tgtEl>
                                          <p:spTgt spid="30823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1" fill="hold" nodeType="clickPar">
                      <p:stCondLst>
                        <p:cond delay="indefinite"/>
                      </p:stCondLst>
                      <p:childTnLst>
                        <p:par>
                          <p:cTn id="8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5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6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08227" grpId="0"/>
      <p:bldP spid="308228" grpId="0"/>
    </p:bldLst>
  </p:timing>
</p:sld>
</file>

<file path=ppt/slides/slide1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1554" name="Picture 9" descr="C:\Documents and Settings\Administrator\Application Data\Microsoft\Media Catalog\Downloaded Clips\cl23\j0088738.wmf"/>
          <p:cNvSpPr>
            <a:spLocks noChangeAspect="1" noChangeArrowheads="1"/>
          </p:cNvSpPr>
          <p:nvPr/>
        </p:nvSpPr>
        <p:spPr bwMode="auto">
          <a:xfrm>
            <a:off x="7412038" y="152400"/>
            <a:ext cx="1331912" cy="15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CA" altLang="en-US"/>
          </a:p>
        </p:txBody>
      </p:sp>
      <p:sp>
        <p:nvSpPr>
          <p:cNvPr id="151555" name="Rectangle 5"/>
          <p:cNvSpPr>
            <a:spLocks noChangeArrowheads="1"/>
          </p:cNvSpPr>
          <p:nvPr/>
        </p:nvSpPr>
        <p:spPr bwMode="auto">
          <a:xfrm>
            <a:off x="685800" y="-228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4400">
                <a:solidFill>
                  <a:schemeClr val="tx2"/>
                </a:solidFill>
              </a:rPr>
              <a:t>Fourier Transformation </a:t>
            </a:r>
          </a:p>
        </p:txBody>
      </p:sp>
      <p:sp>
        <p:nvSpPr>
          <p:cNvPr id="12" name="Rectangle 11"/>
          <p:cNvSpPr>
            <a:spLocks noChangeArrowheads="1"/>
          </p:cNvSpPr>
          <p:nvPr/>
        </p:nvSpPr>
        <p:spPr bwMode="auto">
          <a:xfrm>
            <a:off x="228600" y="762000"/>
            <a:ext cx="8686800" cy="6002338"/>
          </a:xfrm>
          <a:prstGeom prst="rect">
            <a:avLst/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/>
            <a:r>
              <a:rPr lang="en-CA" altLang="en-US" sz="2400">
                <a:solidFill>
                  <a:schemeClr val="bg2"/>
                </a:solidFill>
                <a:sym typeface="Symbol" pitchFamily="18" charset="2"/>
              </a:rPr>
              <a:t>Algorithm FFT(y, , n):</a:t>
            </a:r>
          </a:p>
          <a:p>
            <a:pPr lvl="1" algn="l" eaLnBrk="1" hangingPunct="1"/>
            <a:r>
              <a:rPr lang="en-CA" altLang="en-US" sz="2400">
                <a:solidFill>
                  <a:schemeClr val="bg2"/>
                </a:solidFill>
                <a:sym typeface="Symbol" pitchFamily="18" charset="2"/>
              </a:rPr>
              <a:t>Input:    y = [a</a:t>
            </a:r>
            <a:r>
              <a:rPr lang="en-CA" altLang="en-US" sz="2400" baseline="-25000">
                <a:solidFill>
                  <a:schemeClr val="bg2"/>
                </a:solidFill>
                <a:sym typeface="Symbol" pitchFamily="18" charset="2"/>
              </a:rPr>
              <a:t>0</a:t>
            </a:r>
            <a:r>
              <a:rPr lang="en-CA" altLang="en-US" sz="2400">
                <a:solidFill>
                  <a:schemeClr val="bg2"/>
                </a:solidFill>
                <a:sym typeface="Symbol" pitchFamily="18" charset="2"/>
              </a:rPr>
              <a:t>,a</a:t>
            </a:r>
            <a:r>
              <a:rPr lang="en-CA" altLang="en-US" sz="2400" baseline="-25000">
                <a:solidFill>
                  <a:schemeClr val="bg2"/>
                </a:solidFill>
                <a:sym typeface="Symbol" pitchFamily="18" charset="2"/>
              </a:rPr>
              <a:t>1</a:t>
            </a:r>
            <a:r>
              <a:rPr lang="en-CA" altLang="en-US" sz="2400">
                <a:solidFill>
                  <a:schemeClr val="bg2"/>
                </a:solidFill>
                <a:sym typeface="Symbol" pitchFamily="18" charset="2"/>
              </a:rPr>
              <a:t>,a</a:t>
            </a:r>
            <a:r>
              <a:rPr lang="en-CA" altLang="en-US" sz="2400" baseline="-25000">
                <a:solidFill>
                  <a:schemeClr val="bg2"/>
                </a:solidFill>
                <a:sym typeface="Symbol" pitchFamily="18" charset="2"/>
              </a:rPr>
              <a:t>2</a:t>
            </a:r>
            <a:r>
              <a:rPr lang="en-CA" altLang="en-US" sz="2400">
                <a:solidFill>
                  <a:schemeClr val="bg2"/>
                </a:solidFill>
                <a:sym typeface="Symbol" pitchFamily="18" charset="2"/>
              </a:rPr>
              <a:t>,…,a</a:t>
            </a:r>
            <a:r>
              <a:rPr lang="en-CA" altLang="en-US" sz="2400" baseline="-25000">
                <a:solidFill>
                  <a:schemeClr val="bg2"/>
                </a:solidFill>
                <a:sym typeface="Symbol" pitchFamily="18" charset="2"/>
              </a:rPr>
              <a:t>n-1</a:t>
            </a:r>
            <a:r>
              <a:rPr lang="en-CA" altLang="en-US" sz="2400">
                <a:solidFill>
                  <a:schemeClr val="bg2"/>
                </a:solidFill>
                <a:sym typeface="Symbol" pitchFamily="18" charset="2"/>
              </a:rPr>
              <a:t>]                             (Time Domain)</a:t>
            </a:r>
          </a:p>
          <a:p>
            <a:pPr lvl="1" algn="l" eaLnBrk="1" hangingPunct="1"/>
            <a:r>
              <a:rPr lang="en-CA" altLang="en-US" sz="2400">
                <a:solidFill>
                  <a:schemeClr val="bg2"/>
                </a:solidFill>
                <a:sym typeface="Symbol" pitchFamily="18" charset="2"/>
              </a:rPr>
              <a:t>              </a:t>
            </a:r>
            <a:r>
              <a:rPr lang="en-US" altLang="en-US" sz="2400">
                <a:solidFill>
                  <a:schemeClr val="bg2"/>
                </a:solidFill>
                <a:sym typeface="Symbol" pitchFamily="18" charset="2"/>
              </a:rPr>
              <a:t>= e</a:t>
            </a:r>
            <a:r>
              <a:rPr lang="en-US" altLang="en-US" sz="2400" baseline="30000">
                <a:solidFill>
                  <a:schemeClr val="bg2"/>
                </a:solidFill>
                <a:sym typeface="Symbol" pitchFamily="18" charset="2"/>
              </a:rPr>
              <a:t>2i 1/n </a:t>
            </a:r>
            <a:r>
              <a:rPr lang="en-CA" altLang="en-US" sz="2400">
                <a:solidFill>
                  <a:schemeClr val="bg2"/>
                </a:solidFill>
                <a:sym typeface="Symbol" pitchFamily="18" charset="2"/>
              </a:rPr>
              <a:t>                                             (n</a:t>
            </a:r>
            <a:r>
              <a:rPr lang="en-CA" altLang="en-US" sz="2400" baseline="30000">
                <a:solidFill>
                  <a:schemeClr val="bg2"/>
                </a:solidFill>
                <a:sym typeface="Symbol" pitchFamily="18" charset="2"/>
              </a:rPr>
              <a:t>th</a:t>
            </a:r>
            <a:r>
              <a:rPr lang="en-CA" altLang="en-US" sz="2400">
                <a:solidFill>
                  <a:schemeClr val="bg2"/>
                </a:solidFill>
                <a:sym typeface="Symbol" pitchFamily="18" charset="2"/>
              </a:rPr>
              <a:t> root of unity)</a:t>
            </a:r>
          </a:p>
          <a:p>
            <a:pPr lvl="1" algn="l" eaLnBrk="1" hangingPunct="1"/>
            <a:r>
              <a:rPr lang="en-CA" altLang="en-US" sz="2400">
                <a:solidFill>
                  <a:schemeClr val="bg2"/>
                </a:solidFill>
                <a:sym typeface="Symbol" pitchFamily="18" charset="2"/>
              </a:rPr>
              <a:t>              </a:t>
            </a:r>
            <a:r>
              <a:rPr lang="en-US" altLang="en-US" sz="2400">
                <a:solidFill>
                  <a:schemeClr val="bg2"/>
                </a:solidFill>
                <a:sym typeface="Symbol" pitchFamily="18" charset="2"/>
              </a:rPr>
              <a:t>n = # of samples</a:t>
            </a:r>
            <a:r>
              <a:rPr lang="en-US" altLang="en-US" sz="2400" baseline="30000">
                <a:solidFill>
                  <a:schemeClr val="bg2"/>
                </a:solidFill>
                <a:sym typeface="Symbol" pitchFamily="18" charset="2"/>
              </a:rPr>
              <a:t> </a:t>
            </a:r>
            <a:r>
              <a:rPr lang="en-CA" altLang="en-US" sz="2400">
                <a:solidFill>
                  <a:schemeClr val="bg2"/>
                </a:solidFill>
                <a:sym typeface="Symbol" pitchFamily="18" charset="2"/>
              </a:rPr>
              <a:t>                                            (2</a:t>
            </a:r>
            <a:r>
              <a:rPr lang="en-CA" altLang="en-US" sz="2400" baseline="30000">
                <a:solidFill>
                  <a:schemeClr val="bg2"/>
                </a:solidFill>
                <a:sym typeface="Symbol" pitchFamily="18" charset="2"/>
              </a:rPr>
              <a:t>r</a:t>
            </a:r>
            <a:r>
              <a:rPr lang="en-CA" altLang="en-US" sz="2400">
                <a:solidFill>
                  <a:schemeClr val="bg2"/>
                </a:solidFill>
                <a:sym typeface="Symbol" pitchFamily="18" charset="2"/>
              </a:rPr>
              <a:t>)</a:t>
            </a:r>
          </a:p>
          <a:p>
            <a:pPr lvl="1" algn="l" eaLnBrk="1" hangingPunct="1"/>
            <a:r>
              <a:rPr lang="en-CA" altLang="en-US" sz="2400">
                <a:solidFill>
                  <a:schemeClr val="bg2"/>
                </a:solidFill>
                <a:sym typeface="Symbol" pitchFamily="18" charset="2"/>
              </a:rPr>
              <a:t>Output: Y = [y</a:t>
            </a:r>
            <a:r>
              <a:rPr lang="en-CA" altLang="en-US" sz="2400" baseline="-25000">
                <a:solidFill>
                  <a:schemeClr val="bg2"/>
                </a:solidFill>
                <a:sym typeface="Symbol" pitchFamily="18" charset="2"/>
              </a:rPr>
              <a:t>0</a:t>
            </a:r>
            <a:r>
              <a:rPr lang="en-CA" altLang="en-US" sz="2400">
                <a:solidFill>
                  <a:schemeClr val="bg2"/>
                </a:solidFill>
                <a:sym typeface="Symbol" pitchFamily="18" charset="2"/>
              </a:rPr>
              <a:t>,y</a:t>
            </a:r>
            <a:r>
              <a:rPr lang="en-CA" altLang="en-US" sz="2400" baseline="-25000">
                <a:solidFill>
                  <a:schemeClr val="bg2"/>
                </a:solidFill>
                <a:sym typeface="Symbol" pitchFamily="18" charset="2"/>
              </a:rPr>
              <a:t>1</a:t>
            </a:r>
            <a:r>
              <a:rPr lang="en-CA" altLang="en-US" sz="2400">
                <a:solidFill>
                  <a:schemeClr val="bg2"/>
                </a:solidFill>
                <a:sym typeface="Symbol" pitchFamily="18" charset="2"/>
              </a:rPr>
              <a:t>,y</a:t>
            </a:r>
            <a:r>
              <a:rPr lang="en-CA" altLang="en-US" sz="2400" baseline="-25000">
                <a:solidFill>
                  <a:schemeClr val="bg2"/>
                </a:solidFill>
                <a:sym typeface="Symbol" pitchFamily="18" charset="2"/>
              </a:rPr>
              <a:t>2</a:t>
            </a:r>
            <a:r>
              <a:rPr lang="en-CA" altLang="en-US" sz="2400">
                <a:solidFill>
                  <a:schemeClr val="bg2"/>
                </a:solidFill>
                <a:sym typeface="Symbol" pitchFamily="18" charset="2"/>
              </a:rPr>
              <a:t>,…,y</a:t>
            </a:r>
            <a:r>
              <a:rPr lang="en-CA" altLang="en-US" sz="2400" baseline="-25000">
                <a:solidFill>
                  <a:schemeClr val="bg2"/>
                </a:solidFill>
                <a:sym typeface="Symbol" pitchFamily="18" charset="2"/>
              </a:rPr>
              <a:t>n-1</a:t>
            </a:r>
            <a:r>
              <a:rPr lang="en-CA" altLang="en-US" sz="2400">
                <a:solidFill>
                  <a:schemeClr val="bg2"/>
                </a:solidFill>
                <a:sym typeface="Symbol" pitchFamily="18" charset="2"/>
              </a:rPr>
              <a:t>]                         (Frequency Domain)</a:t>
            </a:r>
          </a:p>
          <a:p>
            <a:pPr lvl="1" algn="l" eaLnBrk="1" hangingPunct="1"/>
            <a:r>
              <a:rPr lang="en-CA" altLang="en-US" sz="2400">
                <a:solidFill>
                  <a:schemeClr val="bg2"/>
                </a:solidFill>
                <a:sym typeface="Symbol" pitchFamily="18" charset="2"/>
              </a:rPr>
              <a:t>% Separate even and odd indices</a:t>
            </a:r>
          </a:p>
          <a:p>
            <a:pPr lvl="1" algn="l" eaLnBrk="1" hangingPunct="1"/>
            <a:r>
              <a:rPr lang="en-CA" altLang="en-US" sz="2400">
                <a:solidFill>
                  <a:schemeClr val="bg2"/>
                </a:solidFill>
                <a:sym typeface="Symbol" pitchFamily="18" charset="2"/>
              </a:rPr>
              <a:t>a</a:t>
            </a:r>
            <a:r>
              <a:rPr lang="en-CA" altLang="en-US" sz="2400" baseline="30000">
                <a:solidFill>
                  <a:schemeClr val="bg2"/>
                </a:solidFill>
                <a:sym typeface="Symbol" pitchFamily="18" charset="2"/>
              </a:rPr>
              <a:t>even</a:t>
            </a:r>
            <a:r>
              <a:rPr lang="en-CA" altLang="en-US" sz="2400">
                <a:solidFill>
                  <a:schemeClr val="bg2"/>
                </a:solidFill>
                <a:sym typeface="Symbol" pitchFamily="18" charset="2"/>
              </a:rPr>
              <a:t> = [a</a:t>
            </a:r>
            <a:r>
              <a:rPr lang="en-CA" altLang="en-US" sz="2400" baseline="-25000">
                <a:solidFill>
                  <a:schemeClr val="bg2"/>
                </a:solidFill>
                <a:sym typeface="Symbol" pitchFamily="18" charset="2"/>
              </a:rPr>
              <a:t>0</a:t>
            </a:r>
            <a:r>
              <a:rPr lang="en-CA" altLang="en-US" sz="2400">
                <a:solidFill>
                  <a:schemeClr val="bg2"/>
                </a:solidFill>
                <a:sym typeface="Symbol" pitchFamily="18" charset="2"/>
              </a:rPr>
              <a:t>,a</a:t>
            </a:r>
            <a:r>
              <a:rPr lang="en-CA" altLang="en-US" sz="2400" baseline="-25000">
                <a:solidFill>
                  <a:schemeClr val="bg2"/>
                </a:solidFill>
                <a:sym typeface="Symbol" pitchFamily="18" charset="2"/>
              </a:rPr>
              <a:t>2</a:t>
            </a:r>
            <a:r>
              <a:rPr lang="en-CA" altLang="en-US" sz="2400">
                <a:solidFill>
                  <a:schemeClr val="bg2"/>
                </a:solidFill>
                <a:sym typeface="Symbol" pitchFamily="18" charset="2"/>
              </a:rPr>
              <a:t>,a</a:t>
            </a:r>
            <a:r>
              <a:rPr lang="en-CA" altLang="en-US" sz="2400" baseline="-25000">
                <a:solidFill>
                  <a:schemeClr val="bg2"/>
                </a:solidFill>
                <a:sym typeface="Symbol" pitchFamily="18" charset="2"/>
              </a:rPr>
              <a:t>4</a:t>
            </a:r>
            <a:r>
              <a:rPr lang="en-CA" altLang="en-US" sz="2400">
                <a:solidFill>
                  <a:schemeClr val="bg2"/>
                </a:solidFill>
                <a:sym typeface="Symbol" pitchFamily="18" charset="2"/>
              </a:rPr>
              <a:t>,…,a</a:t>
            </a:r>
            <a:r>
              <a:rPr lang="en-CA" altLang="en-US" sz="2400" baseline="-25000">
                <a:solidFill>
                  <a:schemeClr val="bg2"/>
                </a:solidFill>
                <a:sym typeface="Symbol" pitchFamily="18" charset="2"/>
              </a:rPr>
              <a:t>n-2</a:t>
            </a:r>
            <a:r>
              <a:rPr lang="en-CA" altLang="en-US" sz="2400">
                <a:solidFill>
                  <a:schemeClr val="bg2"/>
                </a:solidFill>
                <a:sym typeface="Symbol" pitchFamily="18" charset="2"/>
              </a:rPr>
              <a:t>] </a:t>
            </a:r>
          </a:p>
          <a:p>
            <a:pPr lvl="1" algn="l" eaLnBrk="1" hangingPunct="1"/>
            <a:r>
              <a:rPr lang="en-CA" altLang="en-US" sz="2400">
                <a:solidFill>
                  <a:schemeClr val="bg2"/>
                </a:solidFill>
                <a:sym typeface="Symbol" pitchFamily="18" charset="2"/>
              </a:rPr>
              <a:t>a</a:t>
            </a:r>
            <a:r>
              <a:rPr lang="en-CA" altLang="en-US" sz="2400" baseline="30000">
                <a:solidFill>
                  <a:schemeClr val="bg2"/>
                </a:solidFill>
                <a:sym typeface="Symbol" pitchFamily="18" charset="2"/>
              </a:rPr>
              <a:t>odd</a:t>
            </a:r>
            <a:r>
              <a:rPr lang="en-CA" altLang="en-US" sz="2400">
                <a:solidFill>
                  <a:schemeClr val="bg2"/>
                </a:solidFill>
                <a:sym typeface="Symbol" pitchFamily="18" charset="2"/>
              </a:rPr>
              <a:t>  = [a</a:t>
            </a:r>
            <a:r>
              <a:rPr lang="en-CA" altLang="en-US" sz="2400" baseline="-25000">
                <a:solidFill>
                  <a:schemeClr val="bg2"/>
                </a:solidFill>
                <a:sym typeface="Symbol" pitchFamily="18" charset="2"/>
              </a:rPr>
              <a:t>1</a:t>
            </a:r>
            <a:r>
              <a:rPr lang="en-CA" altLang="en-US" sz="2400">
                <a:solidFill>
                  <a:schemeClr val="bg2"/>
                </a:solidFill>
                <a:sym typeface="Symbol" pitchFamily="18" charset="2"/>
              </a:rPr>
              <a:t>,a</a:t>
            </a:r>
            <a:r>
              <a:rPr lang="en-CA" altLang="en-US" sz="2400" baseline="-25000">
                <a:solidFill>
                  <a:schemeClr val="bg2"/>
                </a:solidFill>
                <a:sym typeface="Symbol" pitchFamily="18" charset="2"/>
              </a:rPr>
              <a:t>1</a:t>
            </a:r>
            <a:r>
              <a:rPr lang="en-CA" altLang="en-US" sz="2400">
                <a:solidFill>
                  <a:schemeClr val="bg2"/>
                </a:solidFill>
                <a:sym typeface="Symbol" pitchFamily="18" charset="2"/>
              </a:rPr>
              <a:t>,a</a:t>
            </a:r>
            <a:r>
              <a:rPr lang="en-CA" altLang="en-US" sz="2400" baseline="-25000">
                <a:solidFill>
                  <a:schemeClr val="bg2"/>
                </a:solidFill>
                <a:sym typeface="Symbol" pitchFamily="18" charset="2"/>
              </a:rPr>
              <a:t>5</a:t>
            </a:r>
            <a:r>
              <a:rPr lang="en-CA" altLang="en-US" sz="2400">
                <a:solidFill>
                  <a:schemeClr val="bg2"/>
                </a:solidFill>
                <a:sym typeface="Symbol" pitchFamily="18" charset="2"/>
              </a:rPr>
              <a:t>,…,a</a:t>
            </a:r>
            <a:r>
              <a:rPr lang="en-CA" altLang="en-US" sz="2400" baseline="-25000">
                <a:solidFill>
                  <a:schemeClr val="bg2"/>
                </a:solidFill>
                <a:sym typeface="Symbol" pitchFamily="18" charset="2"/>
              </a:rPr>
              <a:t>n-1</a:t>
            </a:r>
            <a:r>
              <a:rPr lang="en-CA" altLang="en-US" sz="2400">
                <a:solidFill>
                  <a:schemeClr val="bg2"/>
                </a:solidFill>
                <a:sym typeface="Symbol" pitchFamily="18" charset="2"/>
              </a:rPr>
              <a:t>]</a:t>
            </a:r>
          </a:p>
          <a:p>
            <a:pPr lvl="1" algn="l" eaLnBrk="1" hangingPunct="1"/>
            <a:r>
              <a:rPr lang="en-CA" altLang="en-US" sz="2400">
                <a:solidFill>
                  <a:schemeClr val="bg2"/>
                </a:solidFill>
                <a:sym typeface="Symbol" pitchFamily="18" charset="2"/>
              </a:rPr>
              <a:t>% Recurse</a:t>
            </a:r>
          </a:p>
          <a:p>
            <a:pPr lvl="1" algn="l" eaLnBrk="1" hangingPunct="1"/>
            <a:r>
              <a:rPr lang="en-CA" altLang="en-US" sz="2400">
                <a:solidFill>
                  <a:schemeClr val="bg2"/>
                </a:solidFill>
                <a:sym typeface="Symbol" pitchFamily="18" charset="2"/>
              </a:rPr>
              <a:t>y</a:t>
            </a:r>
            <a:r>
              <a:rPr lang="en-CA" altLang="en-US" sz="2400" baseline="30000">
                <a:solidFill>
                  <a:schemeClr val="bg2"/>
                </a:solidFill>
                <a:sym typeface="Symbol" pitchFamily="18" charset="2"/>
              </a:rPr>
              <a:t>even</a:t>
            </a:r>
            <a:r>
              <a:rPr lang="en-CA" altLang="en-US" sz="2400">
                <a:solidFill>
                  <a:schemeClr val="bg2"/>
                </a:solidFill>
                <a:sym typeface="Symbol" pitchFamily="18" charset="2"/>
              </a:rPr>
              <a:t> =FFT(a</a:t>
            </a:r>
            <a:r>
              <a:rPr lang="en-CA" altLang="en-US" sz="2400" baseline="30000">
                <a:solidFill>
                  <a:schemeClr val="bg2"/>
                </a:solidFill>
                <a:sym typeface="Symbol" pitchFamily="18" charset="2"/>
              </a:rPr>
              <a:t>even</a:t>
            </a:r>
            <a:r>
              <a:rPr lang="en-CA" altLang="en-US" sz="2400">
                <a:solidFill>
                  <a:schemeClr val="bg2"/>
                </a:solidFill>
                <a:sym typeface="Symbol" pitchFamily="18" charset="2"/>
              </a:rPr>
              <a:t>, </a:t>
            </a:r>
            <a:r>
              <a:rPr lang="en-CA" altLang="en-US" sz="2400" baseline="30000">
                <a:solidFill>
                  <a:schemeClr val="bg2"/>
                </a:solidFill>
                <a:sym typeface="Symbol" pitchFamily="18" charset="2"/>
              </a:rPr>
              <a:t>2</a:t>
            </a:r>
            <a:r>
              <a:rPr lang="en-CA" altLang="en-US" sz="2400">
                <a:solidFill>
                  <a:schemeClr val="bg2"/>
                </a:solidFill>
                <a:sym typeface="Symbol" pitchFamily="18" charset="2"/>
              </a:rPr>
              <a:t>, </a:t>
            </a:r>
            <a:r>
              <a:rPr lang="en-CA" altLang="en-US" sz="2400" baseline="30000">
                <a:solidFill>
                  <a:schemeClr val="bg2"/>
                </a:solidFill>
                <a:sym typeface="Symbol" pitchFamily="18" charset="2"/>
              </a:rPr>
              <a:t>n</a:t>
            </a:r>
            <a:r>
              <a:rPr lang="en-CA" altLang="en-US" sz="2400">
                <a:solidFill>
                  <a:schemeClr val="bg2"/>
                </a:solidFill>
                <a:sym typeface="Symbol" pitchFamily="18" charset="2"/>
              </a:rPr>
              <a:t>/</a:t>
            </a:r>
            <a:r>
              <a:rPr lang="en-CA" altLang="en-US" sz="2400" baseline="-25000">
                <a:solidFill>
                  <a:schemeClr val="bg2"/>
                </a:solidFill>
                <a:sym typeface="Symbol" pitchFamily="18" charset="2"/>
              </a:rPr>
              <a:t>2</a:t>
            </a:r>
            <a:r>
              <a:rPr lang="en-CA" altLang="en-US" sz="2400">
                <a:solidFill>
                  <a:schemeClr val="bg2"/>
                </a:solidFill>
                <a:sym typeface="Symbol" pitchFamily="18" charset="2"/>
              </a:rPr>
              <a:t>)                                        (</a:t>
            </a:r>
            <a:r>
              <a:rPr lang="en-US" altLang="en-US" sz="2400">
                <a:solidFill>
                  <a:schemeClr val="bg2"/>
                </a:solidFill>
                <a:sym typeface="Symbol" pitchFamily="18" charset="2"/>
              </a:rPr>
              <a:t></a:t>
            </a:r>
            <a:r>
              <a:rPr lang="en-CA" altLang="en-US" sz="2400" baseline="30000">
                <a:solidFill>
                  <a:schemeClr val="bg2"/>
                </a:solidFill>
                <a:sym typeface="Symbol" pitchFamily="18" charset="2"/>
              </a:rPr>
              <a:t>2  </a:t>
            </a:r>
            <a:r>
              <a:rPr lang="en-US" altLang="en-US" sz="2400">
                <a:solidFill>
                  <a:schemeClr val="bg2"/>
                </a:solidFill>
                <a:sym typeface="Symbol" pitchFamily="18" charset="2"/>
              </a:rPr>
              <a:t>= e</a:t>
            </a:r>
            <a:r>
              <a:rPr lang="en-US" altLang="en-US" sz="2400" baseline="30000">
                <a:solidFill>
                  <a:schemeClr val="bg2"/>
                </a:solidFill>
                <a:sym typeface="Symbol" pitchFamily="18" charset="2"/>
              </a:rPr>
              <a:t>2i 2/n </a:t>
            </a:r>
            <a:r>
              <a:rPr lang="en-CA" altLang="en-US" sz="2400">
                <a:solidFill>
                  <a:schemeClr val="bg2"/>
                </a:solidFill>
                <a:sym typeface="Symbol" pitchFamily="18" charset="2"/>
              </a:rPr>
              <a:t>) </a:t>
            </a:r>
          </a:p>
          <a:p>
            <a:pPr lvl="1" algn="l" eaLnBrk="1" hangingPunct="1"/>
            <a:r>
              <a:rPr lang="en-CA" altLang="en-US" sz="2400">
                <a:solidFill>
                  <a:schemeClr val="bg2"/>
                </a:solidFill>
                <a:sym typeface="Symbol" pitchFamily="18" charset="2"/>
              </a:rPr>
              <a:t>y</a:t>
            </a:r>
            <a:r>
              <a:rPr lang="en-CA" altLang="en-US" sz="2400" baseline="30000">
                <a:solidFill>
                  <a:schemeClr val="bg2"/>
                </a:solidFill>
                <a:sym typeface="Symbol" pitchFamily="18" charset="2"/>
              </a:rPr>
              <a:t>odd </a:t>
            </a:r>
            <a:r>
              <a:rPr lang="en-CA" altLang="en-US" sz="2400">
                <a:solidFill>
                  <a:schemeClr val="bg2"/>
                </a:solidFill>
                <a:sym typeface="Symbol" pitchFamily="18" charset="2"/>
              </a:rPr>
              <a:t> =FFT(a</a:t>
            </a:r>
            <a:r>
              <a:rPr lang="en-CA" altLang="en-US" sz="2400" baseline="30000">
                <a:solidFill>
                  <a:schemeClr val="bg2"/>
                </a:solidFill>
                <a:sym typeface="Symbol" pitchFamily="18" charset="2"/>
              </a:rPr>
              <a:t>odd</a:t>
            </a:r>
            <a:r>
              <a:rPr lang="en-CA" altLang="en-US" sz="2400">
                <a:solidFill>
                  <a:schemeClr val="bg2"/>
                </a:solidFill>
                <a:sym typeface="Symbol" pitchFamily="18" charset="2"/>
              </a:rPr>
              <a:t> , </a:t>
            </a:r>
            <a:r>
              <a:rPr lang="en-CA" altLang="en-US" sz="2400" baseline="30000">
                <a:solidFill>
                  <a:schemeClr val="bg2"/>
                </a:solidFill>
                <a:sym typeface="Symbol" pitchFamily="18" charset="2"/>
              </a:rPr>
              <a:t>2</a:t>
            </a:r>
            <a:r>
              <a:rPr lang="en-CA" altLang="en-US" sz="2400">
                <a:solidFill>
                  <a:schemeClr val="bg2"/>
                </a:solidFill>
                <a:sym typeface="Symbol" pitchFamily="18" charset="2"/>
              </a:rPr>
              <a:t>, </a:t>
            </a:r>
            <a:r>
              <a:rPr lang="en-CA" altLang="en-US" sz="2400" baseline="30000">
                <a:solidFill>
                  <a:schemeClr val="bg2"/>
                </a:solidFill>
                <a:sym typeface="Symbol" pitchFamily="18" charset="2"/>
              </a:rPr>
              <a:t>n</a:t>
            </a:r>
            <a:r>
              <a:rPr lang="en-CA" altLang="en-US" sz="2400">
                <a:solidFill>
                  <a:schemeClr val="bg2"/>
                </a:solidFill>
                <a:sym typeface="Symbol" pitchFamily="18" charset="2"/>
              </a:rPr>
              <a:t>/</a:t>
            </a:r>
            <a:r>
              <a:rPr lang="en-CA" altLang="en-US" sz="2400" baseline="-25000">
                <a:solidFill>
                  <a:schemeClr val="bg2"/>
                </a:solidFill>
                <a:sym typeface="Symbol" pitchFamily="18" charset="2"/>
              </a:rPr>
              <a:t>2</a:t>
            </a:r>
            <a:r>
              <a:rPr lang="en-CA" altLang="en-US" sz="2400">
                <a:solidFill>
                  <a:schemeClr val="bg2"/>
                </a:solidFill>
                <a:sym typeface="Symbol" pitchFamily="18" charset="2"/>
              </a:rPr>
              <a:t>)</a:t>
            </a:r>
          </a:p>
          <a:p>
            <a:pPr lvl="1" algn="l" eaLnBrk="1" hangingPunct="1"/>
            <a:r>
              <a:rPr lang="en-CA" altLang="en-US" sz="2400">
                <a:solidFill>
                  <a:schemeClr val="bg2"/>
                </a:solidFill>
                <a:sym typeface="Symbol" pitchFamily="18" charset="2"/>
              </a:rPr>
              <a:t>%Combining</a:t>
            </a:r>
          </a:p>
          <a:p>
            <a:pPr lvl="1" algn="l" eaLnBrk="1" hangingPunct="1"/>
            <a:r>
              <a:rPr lang="en-CA" altLang="en-US" sz="2400">
                <a:solidFill>
                  <a:schemeClr val="bg2"/>
                </a:solidFill>
                <a:sym typeface="Symbol" pitchFamily="18" charset="2"/>
              </a:rPr>
              <a:t>For i = 0 to </a:t>
            </a:r>
            <a:r>
              <a:rPr lang="en-CA" altLang="en-US" sz="2400" baseline="30000">
                <a:solidFill>
                  <a:schemeClr val="bg2"/>
                </a:solidFill>
                <a:sym typeface="Symbol" pitchFamily="18" charset="2"/>
              </a:rPr>
              <a:t>n</a:t>
            </a:r>
            <a:r>
              <a:rPr lang="en-CA" altLang="en-US" sz="2400">
                <a:solidFill>
                  <a:schemeClr val="bg2"/>
                </a:solidFill>
                <a:sym typeface="Symbol" pitchFamily="18" charset="2"/>
              </a:rPr>
              <a:t>/</a:t>
            </a:r>
            <a:r>
              <a:rPr lang="en-CA" altLang="en-US" sz="2400" baseline="-25000">
                <a:solidFill>
                  <a:schemeClr val="bg2"/>
                </a:solidFill>
                <a:sym typeface="Symbol" pitchFamily="18" charset="2"/>
              </a:rPr>
              <a:t>2</a:t>
            </a:r>
            <a:r>
              <a:rPr lang="en-CA" altLang="en-US" sz="2400">
                <a:solidFill>
                  <a:schemeClr val="bg2"/>
                </a:solidFill>
                <a:sym typeface="Symbol" pitchFamily="18" charset="2"/>
              </a:rPr>
              <a:t>-1</a:t>
            </a:r>
          </a:p>
          <a:p>
            <a:pPr lvl="1" algn="l" eaLnBrk="1" hangingPunct="1"/>
            <a:r>
              <a:rPr lang="en-CA" altLang="en-US" sz="2400">
                <a:solidFill>
                  <a:schemeClr val="bg2"/>
                </a:solidFill>
                <a:sym typeface="Symbol" pitchFamily="18" charset="2"/>
              </a:rPr>
              <a:t>	y[i]       = y</a:t>
            </a:r>
            <a:r>
              <a:rPr lang="en-CA" altLang="en-US" sz="2400" baseline="30000">
                <a:solidFill>
                  <a:schemeClr val="bg2"/>
                </a:solidFill>
                <a:sym typeface="Symbol" pitchFamily="18" charset="2"/>
              </a:rPr>
              <a:t>even</a:t>
            </a:r>
            <a:r>
              <a:rPr lang="en-CA" altLang="en-US" sz="2400">
                <a:solidFill>
                  <a:schemeClr val="bg2"/>
                </a:solidFill>
                <a:sym typeface="Symbol" pitchFamily="18" charset="2"/>
              </a:rPr>
              <a:t>[i] +    </a:t>
            </a:r>
            <a:r>
              <a:rPr lang="en-CA" altLang="en-US" sz="2400" baseline="30000">
                <a:solidFill>
                  <a:schemeClr val="bg2"/>
                </a:solidFill>
                <a:sym typeface="Symbol" pitchFamily="18" charset="2"/>
              </a:rPr>
              <a:t>i</a:t>
            </a:r>
            <a:r>
              <a:rPr lang="en-CA" altLang="en-US" sz="2400">
                <a:solidFill>
                  <a:schemeClr val="bg2"/>
                </a:solidFill>
                <a:sym typeface="Symbol" pitchFamily="18" charset="2"/>
              </a:rPr>
              <a:t>   </a:t>
            </a:r>
            <a:r>
              <a:rPr lang="en-CA" altLang="en-US" sz="2400">
                <a:solidFill>
                  <a:schemeClr val="bg2"/>
                </a:solidFill>
                <a:cs typeface="Times New Roman" pitchFamily="18" charset="0"/>
                <a:sym typeface="Symbol" pitchFamily="18" charset="2"/>
              </a:rPr>
              <a:t>∙</a:t>
            </a:r>
            <a:r>
              <a:rPr lang="en-CA" altLang="en-US" sz="2400">
                <a:solidFill>
                  <a:schemeClr val="bg2"/>
                </a:solidFill>
                <a:sym typeface="Symbol" pitchFamily="18" charset="2"/>
              </a:rPr>
              <a:t>y</a:t>
            </a:r>
            <a:r>
              <a:rPr lang="en-CA" altLang="en-US" sz="2400" baseline="30000">
                <a:solidFill>
                  <a:schemeClr val="bg2"/>
                </a:solidFill>
                <a:sym typeface="Symbol" pitchFamily="18" charset="2"/>
              </a:rPr>
              <a:t>odd</a:t>
            </a:r>
            <a:r>
              <a:rPr lang="en-CA" altLang="en-US" sz="2400">
                <a:solidFill>
                  <a:schemeClr val="bg2"/>
                </a:solidFill>
                <a:sym typeface="Symbol" pitchFamily="18" charset="2"/>
              </a:rPr>
              <a:t>[i]</a:t>
            </a:r>
          </a:p>
          <a:p>
            <a:pPr lvl="1" algn="l" eaLnBrk="1" hangingPunct="1"/>
            <a:r>
              <a:rPr lang="en-CA" altLang="en-US" sz="2400">
                <a:solidFill>
                  <a:schemeClr val="bg2"/>
                </a:solidFill>
                <a:sym typeface="Symbol" pitchFamily="18" charset="2"/>
              </a:rPr>
              <a:t>	y[i+</a:t>
            </a:r>
            <a:r>
              <a:rPr lang="en-CA" altLang="en-US" sz="2400" baseline="30000">
                <a:solidFill>
                  <a:schemeClr val="bg2"/>
                </a:solidFill>
                <a:sym typeface="Symbol" pitchFamily="18" charset="2"/>
              </a:rPr>
              <a:t>n</a:t>
            </a:r>
            <a:r>
              <a:rPr lang="en-CA" altLang="en-US" sz="2400">
                <a:solidFill>
                  <a:schemeClr val="bg2"/>
                </a:solidFill>
                <a:sym typeface="Symbol" pitchFamily="18" charset="2"/>
              </a:rPr>
              <a:t>/</a:t>
            </a:r>
            <a:r>
              <a:rPr lang="en-CA" altLang="en-US" sz="2400" baseline="-25000">
                <a:solidFill>
                  <a:schemeClr val="bg2"/>
                </a:solidFill>
                <a:sym typeface="Symbol" pitchFamily="18" charset="2"/>
              </a:rPr>
              <a:t>2</a:t>
            </a:r>
            <a:r>
              <a:rPr lang="en-CA" altLang="en-US" sz="2400">
                <a:solidFill>
                  <a:schemeClr val="bg2"/>
                </a:solidFill>
                <a:sym typeface="Symbol" pitchFamily="18" charset="2"/>
              </a:rPr>
              <a:t>] = y</a:t>
            </a:r>
            <a:r>
              <a:rPr lang="en-CA" altLang="en-US" sz="2400" baseline="30000">
                <a:solidFill>
                  <a:schemeClr val="bg2"/>
                </a:solidFill>
                <a:sym typeface="Symbol" pitchFamily="18" charset="2"/>
              </a:rPr>
              <a:t>even</a:t>
            </a:r>
            <a:r>
              <a:rPr lang="en-CA" altLang="en-US" sz="2400">
                <a:solidFill>
                  <a:schemeClr val="bg2"/>
                </a:solidFill>
                <a:sym typeface="Symbol" pitchFamily="18" charset="2"/>
              </a:rPr>
              <a:t>[i] + </a:t>
            </a:r>
            <a:r>
              <a:rPr lang="en-CA" altLang="en-US" sz="2400" baseline="30000">
                <a:solidFill>
                  <a:schemeClr val="bg2"/>
                </a:solidFill>
                <a:sym typeface="Symbol" pitchFamily="18" charset="2"/>
              </a:rPr>
              <a:t>i+n/2</a:t>
            </a:r>
            <a:r>
              <a:rPr lang="en-CA" altLang="en-US" sz="2400">
                <a:solidFill>
                  <a:schemeClr val="bg2"/>
                </a:solidFill>
                <a:sym typeface="Symbol" pitchFamily="18" charset="2"/>
              </a:rPr>
              <a:t> </a:t>
            </a:r>
            <a:r>
              <a:rPr lang="en-CA" altLang="en-US" sz="2400">
                <a:solidFill>
                  <a:schemeClr val="bg2"/>
                </a:solidFill>
                <a:cs typeface="Times New Roman" pitchFamily="18" charset="0"/>
                <a:sym typeface="Symbol" pitchFamily="18" charset="2"/>
              </a:rPr>
              <a:t>∙</a:t>
            </a:r>
            <a:r>
              <a:rPr lang="en-CA" altLang="en-US" sz="2400">
                <a:solidFill>
                  <a:schemeClr val="bg2"/>
                </a:solidFill>
                <a:sym typeface="Symbol" pitchFamily="18" charset="2"/>
              </a:rPr>
              <a:t>y</a:t>
            </a:r>
            <a:r>
              <a:rPr lang="en-CA" altLang="en-US" sz="2400" baseline="30000">
                <a:solidFill>
                  <a:schemeClr val="bg2"/>
                </a:solidFill>
                <a:sym typeface="Symbol" pitchFamily="18" charset="2"/>
              </a:rPr>
              <a:t>odd</a:t>
            </a:r>
            <a:r>
              <a:rPr lang="en-CA" altLang="en-US" sz="2400">
                <a:solidFill>
                  <a:schemeClr val="bg2"/>
                </a:solidFill>
                <a:sym typeface="Symbol" pitchFamily="18" charset="2"/>
              </a:rPr>
              <a:t>[i]</a:t>
            </a:r>
          </a:p>
          <a:p>
            <a:pPr lvl="1" algn="l" eaLnBrk="1" hangingPunct="1"/>
            <a:r>
              <a:rPr lang="en-CA" altLang="en-US" sz="2400">
                <a:solidFill>
                  <a:schemeClr val="bg2"/>
                </a:solidFill>
                <a:sym typeface="Symbol" pitchFamily="18" charset="2"/>
              </a:rPr>
              <a:t>Return(Y)</a:t>
            </a:r>
          </a:p>
        </p:txBody>
      </p:sp>
      <p:sp>
        <p:nvSpPr>
          <p:cNvPr id="151557" name="Text Box 215"/>
          <p:cNvSpPr txBox="1">
            <a:spLocks noChangeArrowheads="1"/>
          </p:cNvSpPr>
          <p:nvPr/>
        </p:nvSpPr>
        <p:spPr bwMode="auto">
          <a:xfrm>
            <a:off x="7772400" y="17463"/>
            <a:ext cx="727075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000">
                <a:solidFill>
                  <a:schemeClr val="tx2"/>
                </a:solidFill>
                <a:sym typeface="Symbol" pitchFamily="18" charset="2"/>
              </a:rPr>
              <a:t>FFT</a:t>
            </a:r>
          </a:p>
          <a:p>
            <a:pPr eaLnBrk="1" hangingPunct="1"/>
            <a:r>
              <a:rPr lang="en-US" altLang="en-US" sz="2000">
                <a:solidFill>
                  <a:schemeClr val="tx2"/>
                </a:solidFill>
                <a:sym typeface="Symbol" pitchFamily="18" charset="2"/>
              </a:rPr>
              <a:t>Code</a:t>
            </a:r>
            <a:endParaRPr lang="en-US" altLang="en-US" sz="2000">
              <a:sym typeface="Symbol" pitchFamily="18" charset="2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 animBg="1"/>
    </p:bldLst>
  </p:timing>
</p:sld>
</file>

<file path=ppt/slides/slide1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9251" name="Picture 7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5800" y="1524000"/>
            <a:ext cx="6781800" cy="4622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2579" name="Picture 9" descr="C:\Documents and Settings\Administrator\Application Data\Microsoft\Media Catalog\Downloaded Clips\cl23\j0088738.wmf"/>
          <p:cNvSpPr>
            <a:spLocks noChangeAspect="1" noChangeArrowheads="1"/>
          </p:cNvSpPr>
          <p:nvPr/>
        </p:nvSpPr>
        <p:spPr bwMode="auto">
          <a:xfrm>
            <a:off x="7412038" y="152400"/>
            <a:ext cx="1331912" cy="15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CA" altLang="en-US"/>
          </a:p>
        </p:txBody>
      </p:sp>
      <p:sp>
        <p:nvSpPr>
          <p:cNvPr id="152580" name="Rectangle 5"/>
          <p:cNvSpPr>
            <a:spLocks noChangeArrowheads="1"/>
          </p:cNvSpPr>
          <p:nvPr/>
        </p:nvSpPr>
        <p:spPr bwMode="auto">
          <a:xfrm>
            <a:off x="381000" y="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4400">
                <a:solidFill>
                  <a:schemeClr val="tx2"/>
                </a:solidFill>
              </a:rPr>
              <a:t>Fast Fourier Transformation</a:t>
            </a:r>
          </a:p>
        </p:txBody>
      </p:sp>
      <p:sp>
        <p:nvSpPr>
          <p:cNvPr id="152581" name="Text Box 215"/>
          <p:cNvSpPr txBox="1">
            <a:spLocks noChangeArrowheads="1"/>
          </p:cNvSpPr>
          <p:nvPr/>
        </p:nvSpPr>
        <p:spPr bwMode="auto">
          <a:xfrm>
            <a:off x="7772400" y="0"/>
            <a:ext cx="727075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000">
                <a:solidFill>
                  <a:schemeClr val="tx2"/>
                </a:solidFill>
                <a:sym typeface="Symbol" pitchFamily="18" charset="2"/>
              </a:rPr>
              <a:t>FFT</a:t>
            </a:r>
          </a:p>
          <a:p>
            <a:pPr eaLnBrk="1" hangingPunct="1"/>
            <a:r>
              <a:rPr lang="en-US" altLang="en-US" sz="2000">
                <a:solidFill>
                  <a:schemeClr val="tx2"/>
                </a:solidFill>
                <a:sym typeface="Symbol" pitchFamily="18" charset="2"/>
              </a:rPr>
              <a:t>Code</a:t>
            </a:r>
            <a:endParaRPr lang="en-US" altLang="en-US" sz="2000">
              <a:sym typeface="Symbol" pitchFamily="18" charset="2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92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092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092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10274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38200" y="1096963"/>
            <a:ext cx="7558088" cy="5608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3603" name="Rectangle 4"/>
          <p:cNvSpPr>
            <a:spLocks noChangeArrowheads="1"/>
          </p:cNvSpPr>
          <p:nvPr/>
        </p:nvSpPr>
        <p:spPr bwMode="auto">
          <a:xfrm>
            <a:off x="696913" y="-22225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4400">
                <a:solidFill>
                  <a:schemeClr val="tx2"/>
                </a:solidFill>
              </a:rPr>
              <a:t>Fast Fourier Transformation</a:t>
            </a:r>
          </a:p>
        </p:txBody>
      </p:sp>
      <p:sp>
        <p:nvSpPr>
          <p:cNvPr id="153604" name="Text Box 215"/>
          <p:cNvSpPr txBox="1">
            <a:spLocks noChangeArrowheads="1"/>
          </p:cNvSpPr>
          <p:nvPr/>
        </p:nvSpPr>
        <p:spPr bwMode="auto">
          <a:xfrm>
            <a:off x="7581900" y="17463"/>
            <a:ext cx="1108075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000">
                <a:solidFill>
                  <a:schemeClr val="tx2"/>
                </a:solidFill>
                <a:sym typeface="Symbol" pitchFamily="18" charset="2"/>
              </a:rPr>
              <a:t>FFT</a:t>
            </a:r>
          </a:p>
          <a:p>
            <a:pPr eaLnBrk="1" hangingPunct="1"/>
            <a:r>
              <a:rPr lang="en-US" altLang="en-US" sz="2000">
                <a:solidFill>
                  <a:schemeClr val="tx2"/>
                </a:solidFill>
                <a:sym typeface="Symbol" pitchFamily="18" charset="2"/>
              </a:rPr>
              <a:t>Butterfly</a:t>
            </a:r>
            <a:endParaRPr lang="en-US" altLang="en-US" sz="2000">
              <a:sym typeface="Symbol" pitchFamily="18" charset="2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02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1027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102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86" name="Rectangle 5"/>
          <p:cNvSpPr>
            <a:spLocks noChangeArrowheads="1"/>
          </p:cNvSpPr>
          <p:nvPr/>
        </p:nvSpPr>
        <p:spPr bwMode="auto">
          <a:xfrm>
            <a:off x="685800" y="-228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4400">
                <a:solidFill>
                  <a:schemeClr val="tx2"/>
                </a:solidFill>
              </a:rPr>
              <a:t>Fourier Transformation </a:t>
            </a:r>
          </a:p>
        </p:txBody>
      </p:sp>
      <p:sp>
        <p:nvSpPr>
          <p:cNvPr id="16387" name="Text Box 215"/>
          <p:cNvSpPr txBox="1">
            <a:spLocks noChangeArrowheads="1"/>
          </p:cNvSpPr>
          <p:nvPr/>
        </p:nvSpPr>
        <p:spPr bwMode="auto">
          <a:xfrm>
            <a:off x="1809750" y="742950"/>
            <a:ext cx="206692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400" i="1">
                <a:solidFill>
                  <a:schemeClr val="tx2"/>
                </a:solidFill>
              </a:rPr>
              <a:t>Time Domain </a:t>
            </a:r>
            <a:r>
              <a:rPr lang="en-US" altLang="en-US" sz="2400" i="1">
                <a:solidFill>
                  <a:schemeClr val="accent1"/>
                </a:solidFill>
                <a:sym typeface="Symbol" pitchFamily="18" charset="2"/>
              </a:rPr>
              <a:t>y</a:t>
            </a:r>
            <a:endParaRPr lang="en-US" altLang="en-US" sz="2400">
              <a:solidFill>
                <a:schemeClr val="accent1"/>
              </a:solidFill>
              <a:sym typeface="Symbol" pitchFamily="18" charset="2"/>
            </a:endParaRPr>
          </a:p>
        </p:txBody>
      </p:sp>
      <p:sp>
        <p:nvSpPr>
          <p:cNvPr id="16388" name="Text Box 215"/>
          <p:cNvSpPr txBox="1">
            <a:spLocks noChangeArrowheads="1"/>
          </p:cNvSpPr>
          <p:nvPr/>
        </p:nvSpPr>
        <p:spPr bwMode="auto">
          <a:xfrm>
            <a:off x="4495800" y="762000"/>
            <a:ext cx="2874963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400" i="1">
                <a:solidFill>
                  <a:schemeClr val="tx2"/>
                </a:solidFill>
              </a:rPr>
              <a:t>Frequency Domain </a:t>
            </a:r>
            <a:r>
              <a:rPr lang="en-US" altLang="en-US" sz="2400" i="1">
                <a:solidFill>
                  <a:schemeClr val="accent1"/>
                </a:solidFill>
              </a:rPr>
              <a:t>Y</a:t>
            </a:r>
            <a:endParaRPr lang="en-US" altLang="en-US" sz="2400">
              <a:solidFill>
                <a:schemeClr val="accent1"/>
              </a:solidFill>
              <a:sym typeface="Symbol" pitchFamily="18" charset="2"/>
            </a:endParaRPr>
          </a:p>
        </p:txBody>
      </p:sp>
      <p:sp>
        <p:nvSpPr>
          <p:cNvPr id="35" name="Rectangle 34"/>
          <p:cNvSpPr>
            <a:spLocks noChangeArrowheads="1"/>
          </p:cNvSpPr>
          <p:nvPr/>
        </p:nvSpPr>
        <p:spPr bwMode="auto">
          <a:xfrm>
            <a:off x="990600" y="4906963"/>
            <a:ext cx="6289675" cy="1570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/>
            <a:r>
              <a:rPr lang="en-CA" altLang="en-US" sz="2400">
                <a:sym typeface="Symbol" pitchFamily="18" charset="2"/>
              </a:rPr>
              <a:t>This set of discrete points needs to be interpreted </a:t>
            </a:r>
            <a:br>
              <a:rPr lang="en-CA" altLang="en-US" sz="2400">
                <a:sym typeface="Symbol" pitchFamily="18" charset="2"/>
              </a:rPr>
            </a:br>
            <a:r>
              <a:rPr lang="en-CA" altLang="en-US" sz="2400">
                <a:sym typeface="Symbol" pitchFamily="18" charset="2"/>
              </a:rPr>
              <a:t>   as a continuous function.</a:t>
            </a:r>
          </a:p>
          <a:p>
            <a:pPr algn="l" eaLnBrk="1" hangingPunct="1"/>
            <a:r>
              <a:rPr lang="en-CA" altLang="en-US" sz="2400">
                <a:sym typeface="Symbol" pitchFamily="18" charset="2"/>
              </a:rPr>
              <a:t>This is the obvious solution.</a:t>
            </a:r>
          </a:p>
          <a:p>
            <a:pPr algn="l" eaLnBrk="1" hangingPunct="1"/>
            <a:r>
              <a:rPr lang="en-CA" altLang="en-US" sz="2400">
                <a:sym typeface="Symbol" pitchFamily="18" charset="2"/>
              </a:rPr>
              <a:t>Leading to this frequency decomposition.</a:t>
            </a:r>
          </a:p>
        </p:txBody>
      </p:sp>
      <p:pic>
        <p:nvPicPr>
          <p:cNvPr id="182276" name="Picture 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52600" y="1143000"/>
            <a:ext cx="2238375" cy="1695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82277" name="Picture 5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8600" y="2895600"/>
            <a:ext cx="2257425" cy="1752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82278" name="Picture 6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14600" y="2895600"/>
            <a:ext cx="2238375" cy="1762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" name="Group 17"/>
          <p:cNvGrpSpPr>
            <a:grpSpLocks/>
          </p:cNvGrpSpPr>
          <p:nvPr/>
        </p:nvGrpSpPr>
        <p:grpSpPr bwMode="auto">
          <a:xfrm>
            <a:off x="5310188" y="2819400"/>
            <a:ext cx="1928812" cy="1981200"/>
            <a:chOff x="5310188" y="2819400"/>
            <a:chExt cx="1928812" cy="1981200"/>
          </a:xfrm>
        </p:grpSpPr>
        <p:pic>
          <p:nvPicPr>
            <p:cNvPr id="16400" name="Picture 11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310188" y="2819400"/>
              <a:ext cx="1928812" cy="19446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6401" name="Rectangle 26"/>
            <p:cNvSpPr>
              <a:spLocks noChangeArrowheads="1"/>
            </p:cNvSpPr>
            <p:nvPr/>
          </p:nvSpPr>
          <p:spPr bwMode="auto">
            <a:xfrm>
              <a:off x="5589588" y="3030538"/>
              <a:ext cx="1371600" cy="400050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1000">
                  <a:solidFill>
                    <a:schemeClr val="bg2"/>
                  </a:solidFill>
                </a:rPr>
                <a:t>One frequency solution</a:t>
              </a:r>
              <a:endParaRPr lang="en-US" altLang="en-US" sz="1000">
                <a:solidFill>
                  <a:schemeClr val="bg2"/>
                </a:solidFill>
                <a:sym typeface="Symbol" pitchFamily="18" charset="2"/>
              </a:endParaRPr>
            </a:p>
          </p:txBody>
        </p:sp>
        <p:sp>
          <p:nvSpPr>
            <p:cNvPr id="16402" name="Rectangle 28"/>
            <p:cNvSpPr>
              <a:spLocks noChangeArrowheads="1"/>
            </p:cNvSpPr>
            <p:nvPr/>
          </p:nvSpPr>
          <p:spPr bwMode="auto">
            <a:xfrm>
              <a:off x="5867400" y="4572000"/>
              <a:ext cx="914400" cy="152400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6403" name="Rectangle 27"/>
            <p:cNvSpPr>
              <a:spLocks noChangeArrowheads="1"/>
            </p:cNvSpPr>
            <p:nvPr/>
          </p:nvSpPr>
          <p:spPr bwMode="auto">
            <a:xfrm>
              <a:off x="5638800" y="4554538"/>
              <a:ext cx="1344613" cy="2460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1000">
                  <a:solidFill>
                    <a:schemeClr val="bg2"/>
                  </a:solidFill>
                </a:rPr>
                <a:t>Frequency</a:t>
              </a:r>
              <a:endParaRPr lang="en-US" altLang="en-US" sz="1000">
                <a:solidFill>
                  <a:schemeClr val="bg2"/>
                </a:solidFill>
                <a:sym typeface="Symbol" pitchFamily="18" charset="2"/>
              </a:endParaRPr>
            </a:p>
          </p:txBody>
        </p:sp>
      </p:grpSp>
      <p:pic>
        <p:nvPicPr>
          <p:cNvPr id="182279" name="Picture 7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29375" y="3424238"/>
            <a:ext cx="109538" cy="611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4" name="Rectangle 33"/>
          <p:cNvSpPr>
            <a:spLocks noChangeArrowheads="1"/>
          </p:cNvSpPr>
          <p:nvPr/>
        </p:nvSpPr>
        <p:spPr bwMode="auto">
          <a:xfrm>
            <a:off x="4706938" y="5656263"/>
            <a:ext cx="2073275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CA" altLang="en-US" sz="2400">
                <a:sym typeface="Symbol" pitchFamily="18" charset="2"/>
              </a:rPr>
              <a:t>This is another.</a:t>
            </a:r>
            <a:endParaRPr lang="en-CA" altLang="en-US" sz="2400"/>
          </a:p>
        </p:txBody>
      </p:sp>
      <p:sp>
        <p:nvSpPr>
          <p:cNvPr id="36" name="Rectangle 35"/>
          <p:cNvSpPr>
            <a:spLocks noChangeArrowheads="1"/>
          </p:cNvSpPr>
          <p:nvPr/>
        </p:nvSpPr>
        <p:spPr bwMode="auto">
          <a:xfrm>
            <a:off x="6400800" y="5999163"/>
            <a:ext cx="1252538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CA" altLang="en-US" sz="2400">
                <a:sym typeface="Symbol" pitchFamily="18" charset="2"/>
              </a:rPr>
              <a:t>Another.</a:t>
            </a:r>
            <a:endParaRPr lang="en-CA" altLang="en-US" sz="2400"/>
          </a:p>
        </p:txBody>
      </p:sp>
      <p:sp>
        <p:nvSpPr>
          <p:cNvPr id="37" name="Rectangle 36"/>
          <p:cNvSpPr>
            <a:spLocks noChangeArrowheads="1"/>
          </p:cNvSpPr>
          <p:nvPr/>
        </p:nvSpPr>
        <p:spPr bwMode="auto">
          <a:xfrm>
            <a:off x="1600200" y="6337300"/>
            <a:ext cx="470852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/>
            <a:r>
              <a:rPr lang="en-CA" altLang="en-US" sz="2400">
                <a:solidFill>
                  <a:schemeClr val="accent1"/>
                </a:solidFill>
                <a:sym typeface="Symbol" pitchFamily="18" charset="2"/>
              </a:rPr>
              <a:t>Cos(-) = Cos() = Cos(+2 ) =…</a:t>
            </a:r>
            <a:endParaRPr lang="en-US" altLang="en-US" sz="2400">
              <a:solidFill>
                <a:schemeClr val="accent1"/>
              </a:solidFill>
              <a:sym typeface="Symbol" pitchFamily="18" charset="2"/>
            </a:endParaRPr>
          </a:p>
        </p:txBody>
      </p:sp>
      <p:pic>
        <p:nvPicPr>
          <p:cNvPr id="38" name="Picture 2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72000" y="1181100"/>
            <a:ext cx="4495800" cy="1028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6399" name="Text Box 215"/>
          <p:cNvSpPr txBox="1">
            <a:spLocks noChangeArrowheads="1"/>
          </p:cNvSpPr>
          <p:nvPr/>
        </p:nvSpPr>
        <p:spPr bwMode="auto">
          <a:xfrm>
            <a:off x="7616825" y="17463"/>
            <a:ext cx="1038225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000">
                <a:solidFill>
                  <a:schemeClr val="tx2"/>
                </a:solidFill>
              </a:rPr>
              <a:t>Periodic</a:t>
            </a:r>
          </a:p>
          <a:p>
            <a:pPr eaLnBrk="1" hangingPunct="1"/>
            <a:r>
              <a:rPr lang="en-US" altLang="en-US" sz="2000">
                <a:solidFill>
                  <a:schemeClr val="tx2"/>
                </a:solidFill>
                <a:sym typeface="Symbol" pitchFamily="18" charset="2"/>
              </a:rPr>
              <a:t>Signals</a:t>
            </a:r>
            <a:endParaRPr lang="en-US" altLang="en-US" sz="2000">
              <a:sym typeface="Symbol" pitchFamily="18" charset="2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22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822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822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3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3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22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8227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8227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3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3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22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18227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1822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 nodeType="clickPar">
                      <p:stCondLst>
                        <p:cond delay="indefinite"/>
                      </p:stCondLst>
                      <p:childTnLst>
                        <p:par>
                          <p:cTn id="4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5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22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1822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1822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 nodeType="clickPar">
                      <p:stCondLst>
                        <p:cond delay="indefinite"/>
                      </p:stCondLst>
                      <p:childTnLst>
                        <p:par>
                          <p:cTn id="5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 nodeType="clickPar">
                      <p:stCondLst>
                        <p:cond delay="indefinite"/>
                      </p:stCondLst>
                      <p:childTnLst>
                        <p:par>
                          <p:cTn id="6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1" presetID="35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2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4" grpId="0"/>
      <p:bldP spid="36" grpId="0"/>
      <p:bldP spid="37" grpId="0"/>
    </p:bldLst>
  </p:timing>
</p:sld>
</file>

<file path=ppt/slides/slide1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7847" name="Text Box 215"/>
          <p:cNvSpPr txBox="1">
            <a:spLocks noChangeArrowheads="1"/>
          </p:cNvSpPr>
          <p:nvPr/>
        </p:nvSpPr>
        <p:spPr bwMode="auto">
          <a:xfrm>
            <a:off x="325438" y="730250"/>
            <a:ext cx="6299200" cy="94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>
              <a:buFontTx/>
              <a:buChar char="•"/>
            </a:pPr>
            <a:r>
              <a:rPr lang="en-US" altLang="en-US"/>
              <a:t>A inverse Fourier transform </a:t>
            </a:r>
            <a:br>
              <a:rPr lang="en-US" altLang="en-US"/>
            </a:br>
            <a:r>
              <a:rPr lang="en-US" altLang="en-US"/>
              <a:t>     changes the representation of a function</a:t>
            </a:r>
          </a:p>
        </p:txBody>
      </p:sp>
      <p:grpSp>
        <p:nvGrpSpPr>
          <p:cNvPr id="2" name="Group 4"/>
          <p:cNvGrpSpPr>
            <a:grpSpLocks/>
          </p:cNvGrpSpPr>
          <p:nvPr/>
        </p:nvGrpSpPr>
        <p:grpSpPr bwMode="auto">
          <a:xfrm>
            <a:off x="303213" y="1752600"/>
            <a:ext cx="8245475" cy="3552825"/>
            <a:chOff x="191" y="1161"/>
            <a:chExt cx="5194" cy="2238"/>
          </a:xfrm>
        </p:grpSpPr>
        <p:grpSp>
          <p:nvGrpSpPr>
            <p:cNvPr id="154632" name="Group 5"/>
            <p:cNvGrpSpPr>
              <a:grpSpLocks/>
            </p:cNvGrpSpPr>
            <p:nvPr/>
          </p:nvGrpSpPr>
          <p:grpSpPr bwMode="auto">
            <a:xfrm>
              <a:off x="624" y="1959"/>
              <a:ext cx="3888" cy="1200"/>
              <a:chOff x="624" y="1632"/>
              <a:chExt cx="3888" cy="1200"/>
            </a:xfrm>
          </p:grpSpPr>
          <p:sp>
            <p:nvSpPr>
              <p:cNvPr id="154656" name="Line 6"/>
              <p:cNvSpPr>
                <a:spLocks noChangeShapeType="1"/>
              </p:cNvSpPr>
              <p:nvPr/>
            </p:nvSpPr>
            <p:spPr bwMode="auto">
              <a:xfrm>
                <a:off x="624" y="1632"/>
                <a:ext cx="0" cy="1200"/>
              </a:xfrm>
              <a:prstGeom prst="line">
                <a:avLst/>
              </a:prstGeom>
              <a:noFill/>
              <a:ln w="25400">
                <a:solidFill>
                  <a:schemeClr val="accent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154657" name="Line 7"/>
              <p:cNvSpPr>
                <a:spLocks noChangeShapeType="1"/>
              </p:cNvSpPr>
              <p:nvPr/>
            </p:nvSpPr>
            <p:spPr bwMode="auto">
              <a:xfrm>
                <a:off x="624" y="2832"/>
                <a:ext cx="3888" cy="0"/>
              </a:xfrm>
              <a:prstGeom prst="line">
                <a:avLst/>
              </a:prstGeom>
              <a:noFill/>
              <a:ln w="25400">
                <a:solidFill>
                  <a:schemeClr val="accent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anchor="ctr">
                <a:spAutoFit/>
              </a:bodyPr>
              <a:lstStyle/>
              <a:p>
                <a:endParaRPr lang="en-US"/>
              </a:p>
            </p:txBody>
          </p:sp>
        </p:grpSp>
        <p:sp>
          <p:nvSpPr>
            <p:cNvPr id="154633" name="Text Box 215"/>
            <p:cNvSpPr txBox="1">
              <a:spLocks noChangeArrowheads="1"/>
            </p:cNvSpPr>
            <p:nvPr/>
          </p:nvSpPr>
          <p:spPr bwMode="auto">
            <a:xfrm>
              <a:off x="611" y="3072"/>
              <a:ext cx="3910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US" altLang="en-US" i="1">
                  <a:solidFill>
                    <a:schemeClr val="accent1"/>
                  </a:solidFill>
                </a:rPr>
                <a:t>x</a:t>
              </a:r>
              <a:r>
                <a:rPr lang="en-US" altLang="en-US" i="1" baseline="-25000">
                  <a:solidFill>
                    <a:schemeClr val="accent1"/>
                  </a:solidFill>
                </a:rPr>
                <a:t>0</a:t>
              </a:r>
              <a:r>
                <a:rPr lang="en-US" altLang="en-US" i="1">
                  <a:solidFill>
                    <a:schemeClr val="accent1"/>
                  </a:solidFill>
                </a:rPr>
                <a:t> x</a:t>
              </a:r>
              <a:r>
                <a:rPr lang="en-US" altLang="en-US" i="1" baseline="-25000">
                  <a:solidFill>
                    <a:schemeClr val="accent1"/>
                  </a:solidFill>
                </a:rPr>
                <a:t>1</a:t>
              </a:r>
              <a:r>
                <a:rPr lang="en-US" altLang="en-US" i="1">
                  <a:solidFill>
                    <a:schemeClr val="accent1"/>
                  </a:solidFill>
                </a:rPr>
                <a:t> x</a:t>
              </a:r>
              <a:r>
                <a:rPr lang="en-US" altLang="en-US" i="1" baseline="-25000">
                  <a:solidFill>
                    <a:schemeClr val="accent1"/>
                  </a:solidFill>
                </a:rPr>
                <a:t>2</a:t>
              </a:r>
              <a:r>
                <a:rPr lang="en-US" altLang="en-US" i="1">
                  <a:solidFill>
                    <a:schemeClr val="accent1"/>
                  </a:solidFill>
                </a:rPr>
                <a:t> x</a:t>
              </a:r>
              <a:r>
                <a:rPr lang="en-US" altLang="en-US" i="1" baseline="-25000">
                  <a:solidFill>
                    <a:schemeClr val="accent1"/>
                  </a:solidFill>
                </a:rPr>
                <a:t>3</a:t>
              </a:r>
              <a:r>
                <a:rPr lang="en-US" altLang="en-US" i="1">
                  <a:solidFill>
                    <a:schemeClr val="accent1"/>
                  </a:solidFill>
                </a:rPr>
                <a:t> x</a:t>
              </a:r>
              <a:r>
                <a:rPr lang="en-US" altLang="en-US" i="1" baseline="-25000">
                  <a:solidFill>
                    <a:schemeClr val="accent1"/>
                  </a:solidFill>
                </a:rPr>
                <a:t>4               </a:t>
              </a:r>
              <a:r>
                <a:rPr lang="en-US" altLang="en-US" i="1">
                  <a:solidFill>
                    <a:schemeClr val="accent1"/>
                  </a:solidFill>
                </a:rPr>
                <a:t> …                            x</a:t>
              </a:r>
              <a:r>
                <a:rPr lang="en-US" altLang="en-US" i="1" baseline="-25000">
                  <a:solidFill>
                    <a:schemeClr val="accent1"/>
                  </a:solidFill>
                </a:rPr>
                <a:t>n-1</a:t>
              </a:r>
              <a:endParaRPr lang="en-US" altLang="en-US">
                <a:sym typeface="Symbol" pitchFamily="18" charset="2"/>
              </a:endParaRPr>
            </a:p>
          </p:txBody>
        </p:sp>
        <p:grpSp>
          <p:nvGrpSpPr>
            <p:cNvPr id="154634" name="Group 9"/>
            <p:cNvGrpSpPr>
              <a:grpSpLocks/>
            </p:cNvGrpSpPr>
            <p:nvPr/>
          </p:nvGrpSpPr>
          <p:grpSpPr bwMode="auto">
            <a:xfrm>
              <a:off x="741" y="1936"/>
              <a:ext cx="3630" cy="949"/>
              <a:chOff x="741" y="1609"/>
              <a:chExt cx="3630" cy="949"/>
            </a:xfrm>
          </p:grpSpPr>
          <p:sp>
            <p:nvSpPr>
              <p:cNvPr id="154638" name="Oval 10"/>
              <p:cNvSpPr>
                <a:spLocks noChangeArrowheads="1"/>
              </p:cNvSpPr>
              <p:nvPr/>
            </p:nvSpPr>
            <p:spPr bwMode="auto">
              <a:xfrm>
                <a:off x="741" y="2407"/>
                <a:ext cx="48" cy="48"/>
              </a:xfrm>
              <a:prstGeom prst="ellipse">
                <a:avLst/>
              </a:pr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CA" altLang="en-US"/>
              </a:p>
            </p:txBody>
          </p:sp>
          <p:sp>
            <p:nvSpPr>
              <p:cNvPr id="154639" name="Oval 11"/>
              <p:cNvSpPr>
                <a:spLocks noChangeArrowheads="1"/>
              </p:cNvSpPr>
              <p:nvPr/>
            </p:nvSpPr>
            <p:spPr bwMode="auto">
              <a:xfrm>
                <a:off x="940" y="2180"/>
                <a:ext cx="48" cy="48"/>
              </a:xfrm>
              <a:prstGeom prst="ellipse">
                <a:avLst/>
              </a:pr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CA" altLang="en-US"/>
              </a:p>
            </p:txBody>
          </p:sp>
          <p:sp>
            <p:nvSpPr>
              <p:cNvPr id="154640" name="Oval 12"/>
              <p:cNvSpPr>
                <a:spLocks noChangeArrowheads="1"/>
              </p:cNvSpPr>
              <p:nvPr/>
            </p:nvSpPr>
            <p:spPr bwMode="auto">
              <a:xfrm>
                <a:off x="1179" y="2044"/>
                <a:ext cx="48" cy="48"/>
              </a:xfrm>
              <a:prstGeom prst="ellipse">
                <a:avLst/>
              </a:pr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CA" altLang="en-US"/>
              </a:p>
            </p:txBody>
          </p:sp>
          <p:sp>
            <p:nvSpPr>
              <p:cNvPr id="154641" name="Oval 13"/>
              <p:cNvSpPr>
                <a:spLocks noChangeArrowheads="1"/>
              </p:cNvSpPr>
              <p:nvPr/>
            </p:nvSpPr>
            <p:spPr bwMode="auto">
              <a:xfrm>
                <a:off x="1392" y="2050"/>
                <a:ext cx="48" cy="48"/>
              </a:xfrm>
              <a:prstGeom prst="ellipse">
                <a:avLst/>
              </a:pr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CA" altLang="en-US"/>
              </a:p>
            </p:txBody>
          </p:sp>
          <p:sp>
            <p:nvSpPr>
              <p:cNvPr id="154642" name="Oval 14"/>
              <p:cNvSpPr>
                <a:spLocks noChangeArrowheads="1"/>
              </p:cNvSpPr>
              <p:nvPr/>
            </p:nvSpPr>
            <p:spPr bwMode="auto">
              <a:xfrm>
                <a:off x="1632" y="2208"/>
                <a:ext cx="48" cy="48"/>
              </a:xfrm>
              <a:prstGeom prst="ellipse">
                <a:avLst/>
              </a:pr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CA" altLang="en-US"/>
              </a:p>
            </p:txBody>
          </p:sp>
          <p:sp>
            <p:nvSpPr>
              <p:cNvPr id="154643" name="Oval 15"/>
              <p:cNvSpPr>
                <a:spLocks noChangeArrowheads="1"/>
              </p:cNvSpPr>
              <p:nvPr/>
            </p:nvSpPr>
            <p:spPr bwMode="auto">
              <a:xfrm>
                <a:off x="1873" y="2379"/>
                <a:ext cx="48" cy="48"/>
              </a:xfrm>
              <a:prstGeom prst="ellipse">
                <a:avLst/>
              </a:pr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CA" altLang="en-US"/>
              </a:p>
            </p:txBody>
          </p:sp>
          <p:sp>
            <p:nvSpPr>
              <p:cNvPr id="154644" name="Oval 16"/>
              <p:cNvSpPr>
                <a:spLocks noChangeArrowheads="1"/>
              </p:cNvSpPr>
              <p:nvPr/>
            </p:nvSpPr>
            <p:spPr bwMode="auto">
              <a:xfrm>
                <a:off x="2085" y="2489"/>
                <a:ext cx="48" cy="48"/>
              </a:xfrm>
              <a:prstGeom prst="ellipse">
                <a:avLst/>
              </a:pr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CA" altLang="en-US"/>
              </a:p>
            </p:txBody>
          </p:sp>
          <p:sp>
            <p:nvSpPr>
              <p:cNvPr id="154645" name="Oval 17"/>
              <p:cNvSpPr>
                <a:spLocks noChangeArrowheads="1"/>
              </p:cNvSpPr>
              <p:nvPr/>
            </p:nvSpPr>
            <p:spPr bwMode="auto">
              <a:xfrm>
                <a:off x="2333" y="2510"/>
                <a:ext cx="48" cy="48"/>
              </a:xfrm>
              <a:prstGeom prst="ellipse">
                <a:avLst/>
              </a:pr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CA" altLang="en-US"/>
              </a:p>
            </p:txBody>
          </p:sp>
          <p:sp>
            <p:nvSpPr>
              <p:cNvPr id="154646" name="Oval 18"/>
              <p:cNvSpPr>
                <a:spLocks noChangeArrowheads="1"/>
              </p:cNvSpPr>
              <p:nvPr/>
            </p:nvSpPr>
            <p:spPr bwMode="auto">
              <a:xfrm>
                <a:off x="2532" y="2455"/>
                <a:ext cx="48" cy="48"/>
              </a:xfrm>
              <a:prstGeom prst="ellipse">
                <a:avLst/>
              </a:pr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CA" altLang="en-US"/>
              </a:p>
            </p:txBody>
          </p:sp>
          <p:sp>
            <p:nvSpPr>
              <p:cNvPr id="154647" name="Oval 19"/>
              <p:cNvSpPr>
                <a:spLocks noChangeArrowheads="1"/>
              </p:cNvSpPr>
              <p:nvPr/>
            </p:nvSpPr>
            <p:spPr bwMode="auto">
              <a:xfrm>
                <a:off x="2731" y="2352"/>
                <a:ext cx="48" cy="48"/>
              </a:xfrm>
              <a:prstGeom prst="ellipse">
                <a:avLst/>
              </a:pr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CA" altLang="en-US"/>
              </a:p>
            </p:txBody>
          </p:sp>
          <p:sp>
            <p:nvSpPr>
              <p:cNvPr id="154648" name="Oval 20"/>
              <p:cNvSpPr>
                <a:spLocks noChangeArrowheads="1"/>
              </p:cNvSpPr>
              <p:nvPr/>
            </p:nvSpPr>
            <p:spPr bwMode="auto">
              <a:xfrm>
                <a:off x="2930" y="2236"/>
                <a:ext cx="48" cy="48"/>
              </a:xfrm>
              <a:prstGeom prst="ellipse">
                <a:avLst/>
              </a:pr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CA" altLang="en-US"/>
              </a:p>
            </p:txBody>
          </p:sp>
          <p:sp>
            <p:nvSpPr>
              <p:cNvPr id="154649" name="Oval 21"/>
              <p:cNvSpPr>
                <a:spLocks noChangeArrowheads="1"/>
              </p:cNvSpPr>
              <p:nvPr/>
            </p:nvSpPr>
            <p:spPr bwMode="auto">
              <a:xfrm>
                <a:off x="3129" y="2099"/>
                <a:ext cx="48" cy="48"/>
              </a:xfrm>
              <a:prstGeom prst="ellipse">
                <a:avLst/>
              </a:pr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CA" altLang="en-US"/>
              </a:p>
            </p:txBody>
          </p:sp>
          <p:sp>
            <p:nvSpPr>
              <p:cNvPr id="154650" name="Oval 22"/>
              <p:cNvSpPr>
                <a:spLocks noChangeArrowheads="1"/>
              </p:cNvSpPr>
              <p:nvPr/>
            </p:nvSpPr>
            <p:spPr bwMode="auto">
              <a:xfrm>
                <a:off x="3328" y="1962"/>
                <a:ext cx="48" cy="48"/>
              </a:xfrm>
              <a:prstGeom prst="ellipse">
                <a:avLst/>
              </a:pr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CA" altLang="en-US"/>
              </a:p>
            </p:txBody>
          </p:sp>
          <p:sp>
            <p:nvSpPr>
              <p:cNvPr id="154651" name="Oval 23"/>
              <p:cNvSpPr>
                <a:spLocks noChangeArrowheads="1"/>
              </p:cNvSpPr>
              <p:nvPr/>
            </p:nvSpPr>
            <p:spPr bwMode="auto">
              <a:xfrm>
                <a:off x="3527" y="1837"/>
                <a:ext cx="48" cy="48"/>
              </a:xfrm>
              <a:prstGeom prst="ellipse">
                <a:avLst/>
              </a:pr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CA" altLang="en-US"/>
              </a:p>
            </p:txBody>
          </p:sp>
          <p:sp>
            <p:nvSpPr>
              <p:cNvPr id="154652" name="Oval 24"/>
              <p:cNvSpPr>
                <a:spLocks noChangeArrowheads="1"/>
              </p:cNvSpPr>
              <p:nvPr/>
            </p:nvSpPr>
            <p:spPr bwMode="auto">
              <a:xfrm>
                <a:off x="3726" y="1719"/>
                <a:ext cx="48" cy="48"/>
              </a:xfrm>
              <a:prstGeom prst="ellipse">
                <a:avLst/>
              </a:pr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CA" altLang="en-US"/>
              </a:p>
            </p:txBody>
          </p:sp>
          <p:sp>
            <p:nvSpPr>
              <p:cNvPr id="154653" name="Oval 25"/>
              <p:cNvSpPr>
                <a:spLocks noChangeArrowheads="1"/>
              </p:cNvSpPr>
              <p:nvPr/>
            </p:nvSpPr>
            <p:spPr bwMode="auto">
              <a:xfrm>
                <a:off x="3925" y="1636"/>
                <a:ext cx="48" cy="48"/>
              </a:xfrm>
              <a:prstGeom prst="ellipse">
                <a:avLst/>
              </a:pr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CA" altLang="en-US"/>
              </a:p>
            </p:txBody>
          </p:sp>
          <p:sp>
            <p:nvSpPr>
              <p:cNvPr id="154654" name="Oval 26"/>
              <p:cNvSpPr>
                <a:spLocks noChangeArrowheads="1"/>
              </p:cNvSpPr>
              <p:nvPr/>
            </p:nvSpPr>
            <p:spPr bwMode="auto">
              <a:xfrm>
                <a:off x="4124" y="1609"/>
                <a:ext cx="48" cy="48"/>
              </a:xfrm>
              <a:prstGeom prst="ellipse">
                <a:avLst/>
              </a:pr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CA" altLang="en-US"/>
              </a:p>
            </p:txBody>
          </p:sp>
          <p:sp>
            <p:nvSpPr>
              <p:cNvPr id="154655" name="Oval 27"/>
              <p:cNvSpPr>
                <a:spLocks noChangeArrowheads="1"/>
              </p:cNvSpPr>
              <p:nvPr/>
            </p:nvSpPr>
            <p:spPr bwMode="auto">
              <a:xfrm>
                <a:off x="4323" y="1633"/>
                <a:ext cx="48" cy="48"/>
              </a:xfrm>
              <a:prstGeom prst="ellipse">
                <a:avLst/>
              </a:pr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CA" altLang="en-US"/>
              </a:p>
            </p:txBody>
          </p:sp>
        </p:grpSp>
        <p:sp>
          <p:nvSpPr>
            <p:cNvPr id="154635" name="Text Box 215"/>
            <p:cNvSpPr txBox="1">
              <a:spLocks noChangeArrowheads="1"/>
            </p:cNvSpPr>
            <p:nvPr/>
          </p:nvSpPr>
          <p:spPr bwMode="auto">
            <a:xfrm>
              <a:off x="624" y="1488"/>
              <a:ext cx="3910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US" altLang="en-US" i="1">
                  <a:solidFill>
                    <a:schemeClr val="accent1"/>
                  </a:solidFill>
                </a:rPr>
                <a:t>y</a:t>
              </a:r>
              <a:r>
                <a:rPr lang="en-US" altLang="en-US" i="1" baseline="-25000">
                  <a:solidFill>
                    <a:schemeClr val="accent1"/>
                  </a:solidFill>
                </a:rPr>
                <a:t>0</a:t>
              </a:r>
              <a:r>
                <a:rPr lang="en-US" altLang="en-US" i="1">
                  <a:solidFill>
                    <a:schemeClr val="accent1"/>
                  </a:solidFill>
                </a:rPr>
                <a:t> y</a:t>
              </a:r>
              <a:r>
                <a:rPr lang="en-US" altLang="en-US" i="1" baseline="-25000">
                  <a:solidFill>
                    <a:schemeClr val="accent1"/>
                  </a:solidFill>
                </a:rPr>
                <a:t>1</a:t>
              </a:r>
              <a:r>
                <a:rPr lang="en-US" altLang="en-US" i="1">
                  <a:solidFill>
                    <a:schemeClr val="accent1"/>
                  </a:solidFill>
                </a:rPr>
                <a:t> y</a:t>
              </a:r>
              <a:r>
                <a:rPr lang="en-US" altLang="en-US" i="1" baseline="-25000">
                  <a:solidFill>
                    <a:schemeClr val="accent1"/>
                  </a:solidFill>
                </a:rPr>
                <a:t>2</a:t>
              </a:r>
              <a:r>
                <a:rPr lang="en-US" altLang="en-US" i="1">
                  <a:solidFill>
                    <a:schemeClr val="accent1"/>
                  </a:solidFill>
                </a:rPr>
                <a:t> y</a:t>
              </a:r>
              <a:r>
                <a:rPr lang="en-US" altLang="en-US" i="1" baseline="-25000">
                  <a:solidFill>
                    <a:schemeClr val="accent1"/>
                  </a:solidFill>
                </a:rPr>
                <a:t>3</a:t>
              </a:r>
              <a:r>
                <a:rPr lang="en-US" altLang="en-US" i="1">
                  <a:solidFill>
                    <a:schemeClr val="accent1"/>
                  </a:solidFill>
                </a:rPr>
                <a:t> y</a:t>
              </a:r>
              <a:r>
                <a:rPr lang="en-US" altLang="en-US" i="1" baseline="-25000">
                  <a:solidFill>
                    <a:schemeClr val="accent1"/>
                  </a:solidFill>
                </a:rPr>
                <a:t>4               </a:t>
              </a:r>
              <a:r>
                <a:rPr lang="en-US" altLang="en-US" i="1">
                  <a:solidFill>
                    <a:schemeClr val="accent1"/>
                  </a:solidFill>
                </a:rPr>
                <a:t> …                            y</a:t>
              </a:r>
              <a:r>
                <a:rPr lang="en-US" altLang="en-US" i="1" baseline="-25000">
                  <a:solidFill>
                    <a:schemeClr val="accent1"/>
                  </a:solidFill>
                </a:rPr>
                <a:t>n-1</a:t>
              </a:r>
              <a:endParaRPr lang="en-US" altLang="en-US">
                <a:sym typeface="Symbol" pitchFamily="18" charset="2"/>
              </a:endParaRPr>
            </a:p>
          </p:txBody>
        </p:sp>
        <p:sp>
          <p:nvSpPr>
            <p:cNvPr id="154636" name="Rectangle 29"/>
            <p:cNvSpPr>
              <a:spLocks noChangeArrowheads="1"/>
            </p:cNvSpPr>
            <p:nvPr/>
          </p:nvSpPr>
          <p:spPr bwMode="auto">
            <a:xfrm>
              <a:off x="4512" y="2016"/>
              <a:ext cx="873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i="1">
                  <a:solidFill>
                    <a:schemeClr val="accent1"/>
                  </a:solidFill>
                  <a:sym typeface="Symbol" pitchFamily="18" charset="2"/>
                </a:rPr>
                <a:t>y</a:t>
              </a:r>
              <a:r>
                <a:rPr lang="en-US" altLang="en-US" i="1" baseline="-25000">
                  <a:solidFill>
                    <a:schemeClr val="accent1"/>
                  </a:solidFill>
                  <a:sym typeface="Symbol" pitchFamily="18" charset="2"/>
                </a:rPr>
                <a:t>i</a:t>
              </a:r>
              <a:r>
                <a:rPr lang="en-US" altLang="en-US" i="1">
                  <a:solidFill>
                    <a:schemeClr val="accent1"/>
                  </a:solidFill>
                  <a:sym typeface="Symbol" pitchFamily="18" charset="2"/>
                </a:rPr>
                <a:t> = f(x</a:t>
              </a:r>
              <a:r>
                <a:rPr lang="en-US" altLang="en-US" i="1" baseline="-25000">
                  <a:solidFill>
                    <a:schemeClr val="accent1"/>
                  </a:solidFill>
                  <a:sym typeface="Symbol" pitchFamily="18" charset="2"/>
                </a:rPr>
                <a:t>i</a:t>
              </a:r>
              <a:r>
                <a:rPr lang="en-US" altLang="en-US" i="1">
                  <a:solidFill>
                    <a:schemeClr val="accent1"/>
                  </a:solidFill>
                  <a:sym typeface="Symbol" pitchFamily="18" charset="2"/>
                </a:rPr>
                <a:t>)</a:t>
              </a:r>
            </a:p>
          </p:txBody>
        </p:sp>
        <p:sp>
          <p:nvSpPr>
            <p:cNvPr id="154637" name="Rectangle 30"/>
            <p:cNvSpPr>
              <a:spLocks noChangeArrowheads="1"/>
            </p:cNvSpPr>
            <p:nvPr/>
          </p:nvSpPr>
          <p:spPr bwMode="auto">
            <a:xfrm>
              <a:off x="191" y="1161"/>
              <a:ext cx="3672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lvl="1" algn="l" eaLnBrk="1" hangingPunct="1">
                <a:buFontTx/>
                <a:buChar char="•"/>
              </a:pPr>
              <a:r>
                <a:rPr lang="en-US" altLang="en-US"/>
                <a:t>from the value </a:t>
              </a:r>
              <a:r>
                <a:rPr lang="en-US" altLang="en-US" i="1">
                  <a:solidFill>
                    <a:schemeClr val="accent1"/>
                  </a:solidFill>
                </a:rPr>
                <a:t>f(x</a:t>
              </a:r>
              <a:r>
                <a:rPr lang="en-US" altLang="en-US" i="1" baseline="-25000">
                  <a:solidFill>
                    <a:schemeClr val="accent1"/>
                  </a:solidFill>
                </a:rPr>
                <a:t>i</a:t>
              </a:r>
              <a:r>
                <a:rPr lang="en-US" altLang="en-US" i="1">
                  <a:solidFill>
                    <a:schemeClr val="accent1"/>
                  </a:solidFill>
                </a:rPr>
                <a:t>)</a:t>
              </a:r>
              <a:r>
                <a:rPr lang="en-US" altLang="en-US"/>
                <a:t> at key values </a:t>
              </a:r>
              <a:r>
                <a:rPr lang="en-US" altLang="en-US" i="1">
                  <a:solidFill>
                    <a:schemeClr val="accent1"/>
                  </a:solidFill>
                </a:rPr>
                <a:t>x</a:t>
              </a:r>
              <a:r>
                <a:rPr lang="en-US" altLang="en-US" i="1" baseline="-25000">
                  <a:solidFill>
                    <a:schemeClr val="accent1"/>
                  </a:solidFill>
                </a:rPr>
                <a:t>i</a:t>
              </a:r>
              <a:r>
                <a:rPr lang="en-US" altLang="en-US"/>
                <a:t>.</a:t>
              </a:r>
            </a:p>
          </p:txBody>
        </p:sp>
      </p:grpSp>
      <p:sp>
        <p:nvSpPr>
          <p:cNvPr id="311327" name="Text Box 215"/>
          <p:cNvSpPr txBox="1">
            <a:spLocks noChangeArrowheads="1"/>
          </p:cNvSpPr>
          <p:nvPr/>
        </p:nvSpPr>
        <p:spPr bwMode="auto">
          <a:xfrm>
            <a:off x="781050" y="5348288"/>
            <a:ext cx="5554663" cy="94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>
              <a:buFontTx/>
              <a:buChar char="•"/>
            </a:pPr>
            <a:r>
              <a:rPr lang="en-US" altLang="en-US">
                <a:sym typeface="Symbol" pitchFamily="18" charset="2"/>
              </a:rPr>
              <a:t>to the coefficients of the polynomial </a:t>
            </a:r>
            <a:br>
              <a:rPr lang="en-US" altLang="en-US">
                <a:sym typeface="Symbol" pitchFamily="18" charset="2"/>
              </a:rPr>
            </a:br>
            <a:r>
              <a:rPr lang="en-US" altLang="en-US">
                <a:sym typeface="Symbol" pitchFamily="18" charset="2"/>
              </a:rPr>
              <a:t>   </a:t>
            </a: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f(x) = a</a:t>
            </a:r>
            <a:r>
              <a:rPr lang="en-US" altLang="en-US" i="1" baseline="-25000">
                <a:solidFill>
                  <a:schemeClr val="accent1"/>
                </a:solidFill>
              </a:rPr>
              <a:t>0</a:t>
            </a:r>
            <a:r>
              <a:rPr lang="en-US" altLang="en-US" i="1">
                <a:solidFill>
                  <a:schemeClr val="accent1"/>
                </a:solidFill>
              </a:rPr>
              <a:t>+a</a:t>
            </a:r>
            <a:r>
              <a:rPr lang="en-US" altLang="en-US" i="1" baseline="-25000">
                <a:solidFill>
                  <a:schemeClr val="accent1"/>
                </a:solidFill>
              </a:rPr>
              <a:t>1</a:t>
            </a:r>
            <a:r>
              <a:rPr lang="en-US" altLang="en-US" i="1">
                <a:solidFill>
                  <a:schemeClr val="accent1"/>
                </a:solidFill>
              </a:rPr>
              <a:t>x +a</a:t>
            </a:r>
            <a:r>
              <a:rPr lang="en-US" altLang="en-US" i="1" baseline="-25000">
                <a:solidFill>
                  <a:schemeClr val="accent1"/>
                </a:solidFill>
              </a:rPr>
              <a:t>2</a:t>
            </a:r>
            <a:r>
              <a:rPr lang="en-US" altLang="en-US" i="1">
                <a:solidFill>
                  <a:schemeClr val="accent1"/>
                </a:solidFill>
              </a:rPr>
              <a:t>x</a:t>
            </a:r>
            <a:r>
              <a:rPr lang="en-US" altLang="en-US" i="1" baseline="30000">
                <a:solidFill>
                  <a:schemeClr val="accent1"/>
                </a:solidFill>
              </a:rPr>
              <a:t>2</a:t>
            </a:r>
            <a:r>
              <a:rPr lang="en-US" altLang="en-US" i="1">
                <a:solidFill>
                  <a:schemeClr val="accent1"/>
                </a:solidFill>
              </a:rPr>
              <a:t> + … + a</a:t>
            </a:r>
            <a:r>
              <a:rPr lang="en-US" altLang="en-US" i="1" baseline="-25000">
                <a:solidFill>
                  <a:schemeClr val="accent1"/>
                </a:solidFill>
              </a:rPr>
              <a:t>n-1</a:t>
            </a:r>
            <a:r>
              <a:rPr lang="en-US" altLang="en-US" i="1">
                <a:solidFill>
                  <a:schemeClr val="accent1"/>
                </a:solidFill>
              </a:rPr>
              <a:t>x</a:t>
            </a:r>
            <a:r>
              <a:rPr lang="en-US" altLang="en-US" i="1" baseline="30000">
                <a:solidFill>
                  <a:schemeClr val="accent1"/>
                </a:solidFill>
              </a:rPr>
              <a:t>n-1</a:t>
            </a:r>
          </a:p>
        </p:txBody>
      </p:sp>
      <p:sp>
        <p:nvSpPr>
          <p:cNvPr id="311328" name="Text Box 215"/>
          <p:cNvSpPr txBox="1">
            <a:spLocks noChangeArrowheads="1"/>
          </p:cNvSpPr>
          <p:nvPr/>
        </p:nvSpPr>
        <p:spPr bwMode="auto">
          <a:xfrm>
            <a:off x="228600" y="6369050"/>
            <a:ext cx="6424613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>
              <a:buFontTx/>
              <a:buChar char="•"/>
            </a:pPr>
            <a:r>
              <a:rPr lang="en-US" altLang="en-US">
                <a:sym typeface="Symbol" pitchFamily="18" charset="2"/>
              </a:rPr>
              <a:t>This amounts to interpolating these points.</a:t>
            </a:r>
            <a:endParaRPr lang="en-US" altLang="en-US" i="1" baseline="30000">
              <a:solidFill>
                <a:schemeClr val="accent1"/>
              </a:solidFill>
            </a:endParaRPr>
          </a:p>
        </p:txBody>
      </p:sp>
      <p:sp>
        <p:nvSpPr>
          <p:cNvPr id="154630" name="Text Box 215"/>
          <p:cNvSpPr txBox="1">
            <a:spLocks noChangeArrowheads="1"/>
          </p:cNvSpPr>
          <p:nvPr/>
        </p:nvSpPr>
        <p:spPr bwMode="auto">
          <a:xfrm>
            <a:off x="7634288" y="17463"/>
            <a:ext cx="1003300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000">
                <a:solidFill>
                  <a:schemeClr val="tx2"/>
                </a:solidFill>
                <a:sym typeface="Symbol" pitchFamily="18" charset="2"/>
              </a:rPr>
              <a:t>Inverse </a:t>
            </a:r>
            <a:br>
              <a:rPr lang="en-US" altLang="en-US" sz="2000">
                <a:solidFill>
                  <a:schemeClr val="tx2"/>
                </a:solidFill>
                <a:sym typeface="Symbol" pitchFamily="18" charset="2"/>
              </a:rPr>
            </a:br>
            <a:r>
              <a:rPr lang="en-US" altLang="en-US" sz="2000">
                <a:solidFill>
                  <a:schemeClr val="tx2"/>
                </a:solidFill>
                <a:sym typeface="Symbol" pitchFamily="18" charset="2"/>
              </a:rPr>
              <a:t>FFT</a:t>
            </a:r>
          </a:p>
        </p:txBody>
      </p:sp>
      <p:sp>
        <p:nvSpPr>
          <p:cNvPr id="154631" name="Rectangle 4"/>
          <p:cNvSpPr>
            <a:spLocks noChangeArrowheads="1"/>
          </p:cNvSpPr>
          <p:nvPr/>
        </p:nvSpPr>
        <p:spPr bwMode="auto">
          <a:xfrm>
            <a:off x="696913" y="-22225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4400">
                <a:solidFill>
                  <a:schemeClr val="tx2"/>
                </a:solidFill>
              </a:rPr>
              <a:t>Fast Fourier Transformation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84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9784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9784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13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3113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3113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13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3113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3113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11327" grpId="0"/>
      <p:bldP spid="311328" grpId="0"/>
    </p:bldLst>
  </p:timing>
</p:sld>
</file>

<file path=ppt/slides/slide1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5650" name="Text Box 215"/>
          <p:cNvSpPr txBox="1">
            <a:spLocks noChangeArrowheads="1"/>
          </p:cNvSpPr>
          <p:nvPr/>
        </p:nvSpPr>
        <p:spPr bwMode="auto">
          <a:xfrm>
            <a:off x="325438" y="730250"/>
            <a:ext cx="6284912" cy="94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>
              <a:buFontTx/>
              <a:buChar char="•"/>
            </a:pPr>
            <a:r>
              <a:rPr lang="en-US" altLang="en-US"/>
              <a:t>A </a:t>
            </a:r>
            <a:r>
              <a:rPr lang="en-US" altLang="en-US">
                <a:solidFill>
                  <a:schemeClr val="tx2"/>
                </a:solidFill>
              </a:rPr>
              <a:t>Fourier Transform</a:t>
            </a:r>
            <a:r>
              <a:rPr lang="en-US" altLang="en-US"/>
              <a:t> is a change in basis.</a:t>
            </a:r>
          </a:p>
          <a:p>
            <a:pPr algn="l" eaLnBrk="1" hangingPunct="1">
              <a:buFontTx/>
              <a:buChar char="•"/>
            </a:pPr>
            <a:r>
              <a:rPr lang="en-US" altLang="en-US"/>
              <a:t>It changes the representation of a function</a:t>
            </a:r>
          </a:p>
        </p:txBody>
      </p:sp>
      <p:sp>
        <p:nvSpPr>
          <p:cNvPr id="155651" name="Rectangle 3"/>
          <p:cNvSpPr>
            <a:spLocks noChangeArrowheads="1"/>
          </p:cNvSpPr>
          <p:nvPr/>
        </p:nvSpPr>
        <p:spPr bwMode="auto">
          <a:xfrm>
            <a:off x="381000" y="-762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4400">
                <a:solidFill>
                  <a:schemeClr val="tx2"/>
                </a:solidFill>
              </a:rPr>
              <a:t>Fast Fourier Transformation</a:t>
            </a:r>
          </a:p>
        </p:txBody>
      </p:sp>
      <p:sp>
        <p:nvSpPr>
          <p:cNvPr id="155652" name="Text Box 215"/>
          <p:cNvSpPr txBox="1">
            <a:spLocks noChangeArrowheads="1"/>
          </p:cNvSpPr>
          <p:nvPr/>
        </p:nvSpPr>
        <p:spPr bwMode="auto">
          <a:xfrm>
            <a:off x="781050" y="1766888"/>
            <a:ext cx="5970588" cy="94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>
              <a:buFontTx/>
              <a:buChar char="•"/>
            </a:pPr>
            <a:r>
              <a:rPr lang="en-US" altLang="en-US">
                <a:sym typeface="Symbol" pitchFamily="18" charset="2"/>
              </a:rPr>
              <a:t>from the coefficients of the polynomial </a:t>
            </a:r>
            <a:br>
              <a:rPr lang="en-US" altLang="en-US">
                <a:sym typeface="Symbol" pitchFamily="18" charset="2"/>
              </a:rPr>
            </a:br>
            <a:r>
              <a:rPr lang="en-US" altLang="en-US">
                <a:sym typeface="Symbol" pitchFamily="18" charset="2"/>
              </a:rPr>
              <a:t>   </a:t>
            </a: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f(x) = a</a:t>
            </a:r>
            <a:r>
              <a:rPr lang="en-US" altLang="en-US" i="1" baseline="-25000">
                <a:solidFill>
                  <a:schemeClr val="accent1"/>
                </a:solidFill>
              </a:rPr>
              <a:t>0</a:t>
            </a:r>
            <a:r>
              <a:rPr lang="en-US" altLang="en-US" i="1">
                <a:solidFill>
                  <a:schemeClr val="accent1"/>
                </a:solidFill>
              </a:rPr>
              <a:t>+a</a:t>
            </a:r>
            <a:r>
              <a:rPr lang="en-US" altLang="en-US" i="1" baseline="-25000">
                <a:solidFill>
                  <a:schemeClr val="accent1"/>
                </a:solidFill>
              </a:rPr>
              <a:t>1</a:t>
            </a:r>
            <a:r>
              <a:rPr lang="en-US" altLang="en-US" i="1">
                <a:solidFill>
                  <a:schemeClr val="accent1"/>
                </a:solidFill>
              </a:rPr>
              <a:t>x +a</a:t>
            </a:r>
            <a:r>
              <a:rPr lang="en-US" altLang="en-US" i="1" baseline="-25000">
                <a:solidFill>
                  <a:schemeClr val="accent1"/>
                </a:solidFill>
              </a:rPr>
              <a:t>2</a:t>
            </a:r>
            <a:r>
              <a:rPr lang="en-US" altLang="en-US" i="1">
                <a:solidFill>
                  <a:schemeClr val="accent1"/>
                </a:solidFill>
              </a:rPr>
              <a:t>x</a:t>
            </a:r>
            <a:r>
              <a:rPr lang="en-US" altLang="en-US" i="1" baseline="30000">
                <a:solidFill>
                  <a:schemeClr val="accent1"/>
                </a:solidFill>
              </a:rPr>
              <a:t>2</a:t>
            </a:r>
            <a:r>
              <a:rPr lang="en-US" altLang="en-US" i="1">
                <a:solidFill>
                  <a:schemeClr val="accent1"/>
                </a:solidFill>
              </a:rPr>
              <a:t> + … + a</a:t>
            </a:r>
            <a:r>
              <a:rPr lang="en-US" altLang="en-US" i="1" baseline="-25000">
                <a:solidFill>
                  <a:schemeClr val="accent1"/>
                </a:solidFill>
              </a:rPr>
              <a:t>n-1</a:t>
            </a:r>
            <a:r>
              <a:rPr lang="en-US" altLang="en-US" i="1">
                <a:solidFill>
                  <a:schemeClr val="accent1"/>
                </a:solidFill>
              </a:rPr>
              <a:t>x</a:t>
            </a:r>
            <a:r>
              <a:rPr lang="en-US" altLang="en-US" i="1" baseline="30000">
                <a:solidFill>
                  <a:schemeClr val="accent1"/>
                </a:solidFill>
              </a:rPr>
              <a:t>n-1</a:t>
            </a:r>
          </a:p>
        </p:txBody>
      </p:sp>
      <p:sp>
        <p:nvSpPr>
          <p:cNvPr id="155653" name="Text Box 215"/>
          <p:cNvSpPr txBox="1">
            <a:spLocks noChangeArrowheads="1"/>
          </p:cNvSpPr>
          <p:nvPr/>
        </p:nvSpPr>
        <p:spPr bwMode="auto">
          <a:xfrm>
            <a:off x="228600" y="6369050"/>
            <a:ext cx="6623050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>
              <a:buFontTx/>
              <a:buChar char="•"/>
            </a:pPr>
            <a:r>
              <a:rPr lang="en-US" altLang="en-US">
                <a:sym typeface="Symbol" pitchFamily="18" charset="2"/>
              </a:rPr>
              <a:t>This amounts to evaluating</a:t>
            </a: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 f</a:t>
            </a:r>
            <a:r>
              <a:rPr lang="en-US" altLang="en-US">
                <a:sym typeface="Symbol" pitchFamily="18" charset="2"/>
              </a:rPr>
              <a:t> at these points.</a:t>
            </a:r>
            <a:endParaRPr lang="en-US" altLang="en-US" i="1" baseline="30000">
              <a:solidFill>
                <a:schemeClr val="accent1"/>
              </a:solidFill>
            </a:endParaRPr>
          </a:p>
        </p:txBody>
      </p:sp>
      <p:grpSp>
        <p:nvGrpSpPr>
          <p:cNvPr id="2" name="Group 18"/>
          <p:cNvGrpSpPr>
            <a:grpSpLocks/>
          </p:cNvGrpSpPr>
          <p:nvPr/>
        </p:nvGrpSpPr>
        <p:grpSpPr bwMode="auto">
          <a:xfrm>
            <a:off x="1108075" y="2895600"/>
            <a:ext cx="5292725" cy="3208338"/>
            <a:chOff x="1107284" y="2895600"/>
            <a:chExt cx="5293516" cy="3208946"/>
          </a:xfrm>
        </p:grpSpPr>
        <p:sp>
          <p:nvSpPr>
            <p:cNvPr id="155657" name="Text Box 215"/>
            <p:cNvSpPr txBox="1">
              <a:spLocks noChangeArrowheads="1"/>
            </p:cNvSpPr>
            <p:nvPr/>
          </p:nvSpPr>
          <p:spPr bwMode="auto">
            <a:xfrm>
              <a:off x="1202534" y="2905780"/>
              <a:ext cx="3876382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US" altLang="en-US" sz="2400" i="1">
                  <a:solidFill>
                    <a:schemeClr val="accent1"/>
                  </a:solidFill>
                </a:rPr>
                <a:t>(x</a:t>
              </a:r>
              <a:r>
                <a:rPr lang="en-US" altLang="en-US" sz="2400" i="1" baseline="-25000">
                  <a:solidFill>
                    <a:schemeClr val="accent1"/>
                  </a:solidFill>
                </a:rPr>
                <a:t>0</a:t>
              </a:r>
              <a:r>
                <a:rPr lang="en-US" altLang="en-US" sz="2400" i="1">
                  <a:solidFill>
                    <a:schemeClr val="accent1"/>
                  </a:solidFill>
                </a:rPr>
                <a:t>)</a:t>
              </a:r>
              <a:r>
                <a:rPr lang="en-US" altLang="en-US" sz="2400" i="1" baseline="30000">
                  <a:solidFill>
                    <a:schemeClr val="accent1"/>
                  </a:solidFill>
                </a:rPr>
                <a:t>0</a:t>
              </a:r>
              <a:r>
                <a:rPr lang="en-US" altLang="en-US" sz="2400" i="1">
                  <a:solidFill>
                    <a:schemeClr val="accent1"/>
                  </a:solidFill>
                </a:rPr>
                <a:t> (x</a:t>
              </a:r>
              <a:r>
                <a:rPr lang="en-US" altLang="en-US" sz="2400" i="1" baseline="-25000">
                  <a:solidFill>
                    <a:schemeClr val="accent1"/>
                  </a:solidFill>
                </a:rPr>
                <a:t>0</a:t>
              </a:r>
              <a:r>
                <a:rPr lang="en-US" altLang="en-US" sz="2400" i="1">
                  <a:solidFill>
                    <a:schemeClr val="accent1"/>
                  </a:solidFill>
                </a:rPr>
                <a:t>)</a:t>
              </a:r>
              <a:r>
                <a:rPr lang="en-US" altLang="en-US" sz="2400" i="1" baseline="30000">
                  <a:solidFill>
                    <a:schemeClr val="accent1"/>
                  </a:solidFill>
                </a:rPr>
                <a:t>1</a:t>
              </a:r>
              <a:r>
                <a:rPr lang="en-US" altLang="en-US" sz="2400" i="1">
                  <a:solidFill>
                    <a:schemeClr val="accent1"/>
                  </a:solidFill>
                </a:rPr>
                <a:t> (x</a:t>
              </a:r>
              <a:r>
                <a:rPr lang="en-US" altLang="en-US" sz="2400" i="1" baseline="-25000">
                  <a:solidFill>
                    <a:schemeClr val="accent1"/>
                  </a:solidFill>
                </a:rPr>
                <a:t>0</a:t>
              </a:r>
              <a:r>
                <a:rPr lang="en-US" altLang="en-US" sz="2400" i="1">
                  <a:solidFill>
                    <a:schemeClr val="accent1"/>
                  </a:solidFill>
                </a:rPr>
                <a:t>)</a:t>
              </a:r>
              <a:r>
                <a:rPr lang="en-US" altLang="en-US" sz="2400" i="1" baseline="30000">
                  <a:solidFill>
                    <a:schemeClr val="accent1"/>
                  </a:solidFill>
                </a:rPr>
                <a:t>2 </a:t>
              </a:r>
              <a:r>
                <a:rPr lang="en-US" altLang="en-US" sz="2400" i="1">
                  <a:solidFill>
                    <a:schemeClr val="accent1"/>
                  </a:solidFill>
                </a:rPr>
                <a:t> (x</a:t>
              </a:r>
              <a:r>
                <a:rPr lang="en-US" altLang="en-US" sz="2400" i="1" baseline="-25000">
                  <a:solidFill>
                    <a:schemeClr val="accent1"/>
                  </a:solidFill>
                </a:rPr>
                <a:t>0</a:t>
              </a:r>
              <a:r>
                <a:rPr lang="en-US" altLang="en-US" sz="2400" i="1">
                  <a:solidFill>
                    <a:schemeClr val="accent1"/>
                  </a:solidFill>
                </a:rPr>
                <a:t>)</a:t>
              </a:r>
              <a:r>
                <a:rPr lang="en-US" altLang="en-US" sz="2400" i="1" baseline="30000">
                  <a:solidFill>
                    <a:schemeClr val="accent1"/>
                  </a:solidFill>
                </a:rPr>
                <a:t>3</a:t>
              </a:r>
              <a:r>
                <a:rPr lang="en-US" altLang="en-US" sz="2400" i="1">
                  <a:solidFill>
                    <a:schemeClr val="accent1"/>
                  </a:solidFill>
                </a:rPr>
                <a:t> … (x</a:t>
              </a:r>
              <a:r>
                <a:rPr lang="en-US" altLang="en-US" sz="2400" i="1" baseline="-25000">
                  <a:solidFill>
                    <a:schemeClr val="accent1"/>
                  </a:solidFill>
                </a:rPr>
                <a:t>0</a:t>
              </a:r>
              <a:r>
                <a:rPr lang="en-US" altLang="en-US" sz="2400" i="1">
                  <a:solidFill>
                    <a:schemeClr val="accent1"/>
                  </a:solidFill>
                </a:rPr>
                <a:t>)</a:t>
              </a:r>
              <a:r>
                <a:rPr lang="en-US" altLang="en-US" sz="2000" i="1" baseline="30000">
                  <a:solidFill>
                    <a:schemeClr val="accent1"/>
                  </a:solidFill>
                </a:rPr>
                <a:t>n-1</a:t>
              </a:r>
              <a:r>
                <a:rPr lang="en-US" altLang="en-US" sz="2400" i="1">
                  <a:solidFill>
                    <a:schemeClr val="accent1"/>
                  </a:solidFill>
                </a:rPr>
                <a:t> </a:t>
              </a:r>
              <a:endParaRPr lang="en-US" altLang="en-US" sz="2400" i="1" baseline="30000">
                <a:solidFill>
                  <a:schemeClr val="accent1"/>
                </a:solidFill>
              </a:endParaRPr>
            </a:p>
          </p:txBody>
        </p:sp>
        <p:sp>
          <p:nvSpPr>
            <p:cNvPr id="155658" name="Rectangle 33"/>
            <p:cNvSpPr>
              <a:spLocks noChangeArrowheads="1"/>
            </p:cNvSpPr>
            <p:nvPr/>
          </p:nvSpPr>
          <p:spPr bwMode="auto">
            <a:xfrm>
              <a:off x="4993484" y="2905158"/>
              <a:ext cx="543739" cy="30469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2400" i="1">
                  <a:solidFill>
                    <a:schemeClr val="accent1"/>
                  </a:solidFill>
                </a:rPr>
                <a:t>a</a:t>
              </a:r>
              <a:r>
                <a:rPr lang="en-US" altLang="en-US" sz="2400" i="1" baseline="-25000">
                  <a:solidFill>
                    <a:schemeClr val="accent1"/>
                  </a:solidFill>
                </a:rPr>
                <a:t>0</a:t>
              </a:r>
              <a:endParaRPr lang="en-US" altLang="en-US" sz="2400" i="1">
                <a:solidFill>
                  <a:schemeClr val="accent1"/>
                </a:solidFill>
              </a:endParaRPr>
            </a:p>
            <a:p>
              <a:pPr eaLnBrk="1" hangingPunct="1"/>
              <a:r>
                <a:rPr lang="en-US" altLang="en-US" sz="2400" i="1">
                  <a:solidFill>
                    <a:schemeClr val="accent1"/>
                  </a:solidFill>
                </a:rPr>
                <a:t>a</a:t>
              </a:r>
              <a:r>
                <a:rPr lang="en-US" altLang="en-US" sz="2400" i="1" baseline="-25000">
                  <a:solidFill>
                    <a:schemeClr val="accent1"/>
                  </a:solidFill>
                </a:rPr>
                <a:t>1</a:t>
              </a:r>
              <a:endParaRPr lang="en-US" altLang="en-US" sz="2400" i="1">
                <a:solidFill>
                  <a:schemeClr val="accent1"/>
                </a:solidFill>
              </a:endParaRPr>
            </a:p>
            <a:p>
              <a:pPr eaLnBrk="1" hangingPunct="1"/>
              <a:r>
                <a:rPr lang="en-US" altLang="en-US" sz="2400" i="1">
                  <a:solidFill>
                    <a:schemeClr val="accent1"/>
                  </a:solidFill>
                </a:rPr>
                <a:t>a</a:t>
              </a:r>
              <a:r>
                <a:rPr lang="en-US" altLang="en-US" sz="2400" i="1" baseline="-25000">
                  <a:solidFill>
                    <a:schemeClr val="accent1"/>
                  </a:solidFill>
                </a:rPr>
                <a:t>2</a:t>
              </a:r>
              <a:endParaRPr lang="en-US" altLang="en-US" sz="2400" i="1">
                <a:solidFill>
                  <a:schemeClr val="accent1"/>
                </a:solidFill>
              </a:endParaRPr>
            </a:p>
            <a:p>
              <a:pPr eaLnBrk="1" hangingPunct="1"/>
              <a:r>
                <a:rPr lang="en-US" altLang="en-US" sz="2400" i="1">
                  <a:solidFill>
                    <a:schemeClr val="accent1"/>
                  </a:solidFill>
                </a:rPr>
                <a:t>a</a:t>
              </a:r>
              <a:r>
                <a:rPr lang="en-US" altLang="en-US" sz="2400" i="1" baseline="-25000">
                  <a:solidFill>
                    <a:schemeClr val="accent1"/>
                  </a:solidFill>
                </a:rPr>
                <a:t>3</a:t>
              </a:r>
              <a:endParaRPr lang="en-US" altLang="en-US" sz="2400" i="1">
                <a:solidFill>
                  <a:schemeClr val="accent1"/>
                </a:solidFill>
              </a:endParaRPr>
            </a:p>
            <a:p>
              <a:pPr eaLnBrk="1" hangingPunct="1"/>
              <a:endParaRPr lang="en-US" altLang="en-US" sz="2400" i="1">
                <a:solidFill>
                  <a:schemeClr val="accent1"/>
                </a:solidFill>
              </a:endParaRPr>
            </a:p>
            <a:p>
              <a:pPr eaLnBrk="1" hangingPunct="1"/>
              <a:r>
                <a:rPr lang="en-US" altLang="en-US" sz="2400" i="1">
                  <a:solidFill>
                    <a:schemeClr val="accent1"/>
                  </a:solidFill>
                </a:rPr>
                <a:t>…</a:t>
              </a:r>
            </a:p>
            <a:p>
              <a:pPr eaLnBrk="1" hangingPunct="1"/>
              <a:endParaRPr lang="en-US" altLang="en-US" sz="2400" i="1">
                <a:solidFill>
                  <a:schemeClr val="accent1"/>
                </a:solidFill>
              </a:endParaRPr>
            </a:p>
            <a:p>
              <a:pPr eaLnBrk="1" hangingPunct="1"/>
              <a:r>
                <a:rPr lang="en-US" altLang="en-US" sz="2400" i="1">
                  <a:solidFill>
                    <a:schemeClr val="accent1"/>
                  </a:solidFill>
                </a:rPr>
                <a:t>a</a:t>
              </a:r>
              <a:r>
                <a:rPr lang="en-US" altLang="en-US" sz="1800" i="1" baseline="-25000">
                  <a:solidFill>
                    <a:schemeClr val="accent1"/>
                  </a:solidFill>
                </a:rPr>
                <a:t>n-1</a:t>
              </a:r>
              <a:endParaRPr lang="en-US" altLang="en-US" sz="2400" i="1">
                <a:solidFill>
                  <a:schemeClr val="accent1"/>
                </a:solidFill>
              </a:endParaRPr>
            </a:p>
          </p:txBody>
        </p:sp>
        <p:sp>
          <p:nvSpPr>
            <p:cNvPr id="155659" name="Rectangle 34"/>
            <p:cNvSpPr>
              <a:spLocks noChangeArrowheads="1"/>
            </p:cNvSpPr>
            <p:nvPr/>
          </p:nvSpPr>
          <p:spPr bwMode="auto">
            <a:xfrm>
              <a:off x="5874694" y="2895600"/>
              <a:ext cx="526106" cy="30469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2400" i="1">
                  <a:solidFill>
                    <a:schemeClr val="accent1"/>
                  </a:solidFill>
                </a:rPr>
                <a:t>y</a:t>
              </a:r>
              <a:r>
                <a:rPr lang="en-US" altLang="en-US" sz="2400" i="1" baseline="-25000">
                  <a:solidFill>
                    <a:schemeClr val="accent1"/>
                  </a:solidFill>
                </a:rPr>
                <a:t>0</a:t>
              </a:r>
              <a:endParaRPr lang="en-US" altLang="en-US" sz="2400" i="1">
                <a:solidFill>
                  <a:schemeClr val="accent1"/>
                </a:solidFill>
              </a:endParaRPr>
            </a:p>
            <a:p>
              <a:pPr eaLnBrk="1" hangingPunct="1"/>
              <a:r>
                <a:rPr lang="en-US" altLang="en-US" sz="2400" i="1">
                  <a:solidFill>
                    <a:schemeClr val="accent1"/>
                  </a:solidFill>
                </a:rPr>
                <a:t>y</a:t>
              </a:r>
              <a:r>
                <a:rPr lang="en-US" altLang="en-US" sz="2400" i="1" baseline="-25000">
                  <a:solidFill>
                    <a:schemeClr val="accent1"/>
                  </a:solidFill>
                </a:rPr>
                <a:t>1</a:t>
              </a:r>
              <a:endParaRPr lang="en-US" altLang="en-US" sz="2400" i="1">
                <a:solidFill>
                  <a:schemeClr val="accent1"/>
                </a:solidFill>
              </a:endParaRPr>
            </a:p>
            <a:p>
              <a:pPr eaLnBrk="1" hangingPunct="1"/>
              <a:r>
                <a:rPr lang="en-US" altLang="en-US" sz="2400" i="1">
                  <a:solidFill>
                    <a:schemeClr val="accent1"/>
                  </a:solidFill>
                </a:rPr>
                <a:t>y</a:t>
              </a:r>
              <a:r>
                <a:rPr lang="en-US" altLang="en-US" sz="2400" i="1" baseline="-25000">
                  <a:solidFill>
                    <a:schemeClr val="accent1"/>
                  </a:solidFill>
                </a:rPr>
                <a:t>2</a:t>
              </a:r>
              <a:endParaRPr lang="en-US" altLang="en-US" sz="2400" i="1">
                <a:solidFill>
                  <a:schemeClr val="accent1"/>
                </a:solidFill>
              </a:endParaRPr>
            </a:p>
            <a:p>
              <a:pPr eaLnBrk="1" hangingPunct="1"/>
              <a:r>
                <a:rPr lang="en-US" altLang="en-US" sz="2400" i="1">
                  <a:solidFill>
                    <a:schemeClr val="accent1"/>
                  </a:solidFill>
                </a:rPr>
                <a:t>y</a:t>
              </a:r>
              <a:r>
                <a:rPr lang="en-US" altLang="en-US" sz="2400" i="1" baseline="-25000">
                  <a:solidFill>
                    <a:schemeClr val="accent1"/>
                  </a:solidFill>
                </a:rPr>
                <a:t>3</a:t>
              </a:r>
              <a:endParaRPr lang="en-US" altLang="en-US" sz="2400" i="1">
                <a:solidFill>
                  <a:schemeClr val="accent1"/>
                </a:solidFill>
              </a:endParaRPr>
            </a:p>
            <a:p>
              <a:pPr eaLnBrk="1" hangingPunct="1"/>
              <a:endParaRPr lang="en-US" altLang="en-US" sz="2400" i="1">
                <a:solidFill>
                  <a:schemeClr val="accent1"/>
                </a:solidFill>
              </a:endParaRPr>
            </a:p>
            <a:p>
              <a:pPr eaLnBrk="1" hangingPunct="1"/>
              <a:r>
                <a:rPr lang="en-US" altLang="en-US" sz="2400" i="1">
                  <a:solidFill>
                    <a:schemeClr val="accent1"/>
                  </a:solidFill>
                </a:rPr>
                <a:t>…</a:t>
              </a:r>
            </a:p>
            <a:p>
              <a:pPr eaLnBrk="1" hangingPunct="1"/>
              <a:endParaRPr lang="en-US" altLang="en-US" sz="2400" i="1">
                <a:solidFill>
                  <a:schemeClr val="accent1"/>
                </a:solidFill>
              </a:endParaRPr>
            </a:p>
            <a:p>
              <a:pPr eaLnBrk="1" hangingPunct="1"/>
              <a:r>
                <a:rPr lang="en-US" altLang="en-US" sz="2400" i="1">
                  <a:solidFill>
                    <a:schemeClr val="accent1"/>
                  </a:solidFill>
                </a:rPr>
                <a:t>y</a:t>
              </a:r>
              <a:r>
                <a:rPr lang="en-US" altLang="en-US" sz="1800" i="1" baseline="-25000">
                  <a:solidFill>
                    <a:schemeClr val="accent1"/>
                  </a:solidFill>
                </a:rPr>
                <a:t>n-1</a:t>
              </a:r>
              <a:endParaRPr lang="en-US" altLang="en-US" sz="2400" i="1">
                <a:solidFill>
                  <a:schemeClr val="accent1"/>
                </a:solidFill>
              </a:endParaRPr>
            </a:p>
          </p:txBody>
        </p:sp>
        <p:sp>
          <p:nvSpPr>
            <p:cNvPr id="155660" name="Rectangle 35"/>
            <p:cNvSpPr>
              <a:spLocks noChangeArrowheads="1"/>
            </p:cNvSpPr>
            <p:nvPr/>
          </p:nvSpPr>
          <p:spPr bwMode="auto">
            <a:xfrm>
              <a:off x="5514828" y="4199546"/>
              <a:ext cx="393056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2400" i="1">
                  <a:solidFill>
                    <a:schemeClr val="accent1"/>
                  </a:solidFill>
                </a:rPr>
                <a:t>=</a:t>
              </a:r>
              <a:endParaRPr lang="en-CA" altLang="en-US" sz="2400"/>
            </a:p>
          </p:txBody>
        </p:sp>
        <p:sp>
          <p:nvSpPr>
            <p:cNvPr id="155661" name="Double Bracket 40"/>
            <p:cNvSpPr>
              <a:spLocks noChangeArrowheads="1"/>
            </p:cNvSpPr>
            <p:nvPr/>
          </p:nvSpPr>
          <p:spPr bwMode="auto">
            <a:xfrm>
              <a:off x="5064934" y="2911978"/>
              <a:ext cx="422735" cy="3192568"/>
            </a:xfrm>
            <a:prstGeom prst="bracketPair">
              <a:avLst>
                <a:gd name="adj" fmla="val 16667"/>
              </a:avLst>
            </a:prstGeom>
            <a:noFill/>
            <a:ln w="25400" algn="ctr">
              <a:solidFill>
                <a:schemeClr val="accent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 sz="2400"/>
            </a:p>
          </p:txBody>
        </p:sp>
        <p:sp>
          <p:nvSpPr>
            <p:cNvPr id="155662" name="Double Bracket 16"/>
            <p:cNvSpPr>
              <a:spLocks noChangeArrowheads="1"/>
            </p:cNvSpPr>
            <p:nvPr/>
          </p:nvSpPr>
          <p:spPr bwMode="auto">
            <a:xfrm>
              <a:off x="1174938" y="2895600"/>
              <a:ext cx="3827092" cy="3200400"/>
            </a:xfrm>
            <a:prstGeom prst="bracketPair">
              <a:avLst>
                <a:gd name="adj" fmla="val 16667"/>
              </a:avLst>
            </a:prstGeom>
            <a:noFill/>
            <a:ln w="25400" algn="ctr">
              <a:solidFill>
                <a:schemeClr val="accent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 sz="2400"/>
            </a:p>
          </p:txBody>
        </p:sp>
        <p:sp>
          <p:nvSpPr>
            <p:cNvPr id="155663" name="Text Box 215"/>
            <p:cNvSpPr txBox="1">
              <a:spLocks noChangeArrowheads="1"/>
            </p:cNvSpPr>
            <p:nvPr/>
          </p:nvSpPr>
          <p:spPr bwMode="auto">
            <a:xfrm>
              <a:off x="1183484" y="3286780"/>
              <a:ext cx="3876382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US" altLang="en-US" sz="2400" i="1">
                  <a:solidFill>
                    <a:schemeClr val="accent1"/>
                  </a:solidFill>
                </a:rPr>
                <a:t>(x</a:t>
              </a:r>
              <a:r>
                <a:rPr lang="en-US" altLang="en-US" sz="2400" i="1" baseline="-25000">
                  <a:solidFill>
                    <a:schemeClr val="accent1"/>
                  </a:solidFill>
                </a:rPr>
                <a:t>1</a:t>
              </a:r>
              <a:r>
                <a:rPr lang="en-US" altLang="en-US" sz="2400" i="1">
                  <a:solidFill>
                    <a:schemeClr val="accent1"/>
                  </a:solidFill>
                </a:rPr>
                <a:t>)</a:t>
              </a:r>
              <a:r>
                <a:rPr lang="en-US" altLang="en-US" sz="2400" i="1" baseline="30000">
                  <a:solidFill>
                    <a:schemeClr val="accent1"/>
                  </a:solidFill>
                </a:rPr>
                <a:t>0</a:t>
              </a:r>
              <a:r>
                <a:rPr lang="en-US" altLang="en-US" sz="2400" i="1">
                  <a:solidFill>
                    <a:schemeClr val="accent1"/>
                  </a:solidFill>
                </a:rPr>
                <a:t> (x</a:t>
              </a:r>
              <a:r>
                <a:rPr lang="en-US" altLang="en-US" sz="2400" i="1" baseline="-25000">
                  <a:solidFill>
                    <a:schemeClr val="accent1"/>
                  </a:solidFill>
                </a:rPr>
                <a:t>1</a:t>
              </a:r>
              <a:r>
                <a:rPr lang="en-US" altLang="en-US" sz="2400" i="1">
                  <a:solidFill>
                    <a:schemeClr val="accent1"/>
                  </a:solidFill>
                </a:rPr>
                <a:t>)</a:t>
              </a:r>
              <a:r>
                <a:rPr lang="en-US" altLang="en-US" sz="2400" i="1" baseline="30000">
                  <a:solidFill>
                    <a:schemeClr val="accent1"/>
                  </a:solidFill>
                </a:rPr>
                <a:t>1</a:t>
              </a:r>
              <a:r>
                <a:rPr lang="en-US" altLang="en-US" sz="2400" i="1">
                  <a:solidFill>
                    <a:schemeClr val="accent1"/>
                  </a:solidFill>
                </a:rPr>
                <a:t> (x</a:t>
              </a:r>
              <a:r>
                <a:rPr lang="en-US" altLang="en-US" sz="2400" i="1" baseline="-25000">
                  <a:solidFill>
                    <a:schemeClr val="accent1"/>
                  </a:solidFill>
                </a:rPr>
                <a:t>1</a:t>
              </a:r>
              <a:r>
                <a:rPr lang="en-US" altLang="en-US" sz="2400" i="1">
                  <a:solidFill>
                    <a:schemeClr val="accent1"/>
                  </a:solidFill>
                </a:rPr>
                <a:t>)</a:t>
              </a:r>
              <a:r>
                <a:rPr lang="en-US" altLang="en-US" sz="2400" i="1" baseline="30000">
                  <a:solidFill>
                    <a:schemeClr val="accent1"/>
                  </a:solidFill>
                </a:rPr>
                <a:t>2 </a:t>
              </a:r>
              <a:r>
                <a:rPr lang="en-US" altLang="en-US" sz="2400" i="1">
                  <a:solidFill>
                    <a:schemeClr val="accent1"/>
                  </a:solidFill>
                </a:rPr>
                <a:t> (x</a:t>
              </a:r>
              <a:r>
                <a:rPr lang="en-US" altLang="en-US" sz="2400" i="1" baseline="-25000">
                  <a:solidFill>
                    <a:schemeClr val="accent1"/>
                  </a:solidFill>
                </a:rPr>
                <a:t>1</a:t>
              </a:r>
              <a:r>
                <a:rPr lang="en-US" altLang="en-US" sz="2400" i="1">
                  <a:solidFill>
                    <a:schemeClr val="accent1"/>
                  </a:solidFill>
                </a:rPr>
                <a:t>)</a:t>
              </a:r>
              <a:r>
                <a:rPr lang="en-US" altLang="en-US" sz="2400" i="1" baseline="30000">
                  <a:solidFill>
                    <a:schemeClr val="accent1"/>
                  </a:solidFill>
                </a:rPr>
                <a:t>3</a:t>
              </a:r>
              <a:r>
                <a:rPr lang="en-US" altLang="en-US" sz="2400" i="1">
                  <a:solidFill>
                    <a:schemeClr val="accent1"/>
                  </a:solidFill>
                </a:rPr>
                <a:t> … (x</a:t>
              </a:r>
              <a:r>
                <a:rPr lang="en-US" altLang="en-US" sz="2400" i="1" baseline="-25000">
                  <a:solidFill>
                    <a:schemeClr val="accent1"/>
                  </a:solidFill>
                </a:rPr>
                <a:t>1</a:t>
              </a:r>
              <a:r>
                <a:rPr lang="en-US" altLang="en-US" sz="2400" i="1">
                  <a:solidFill>
                    <a:schemeClr val="accent1"/>
                  </a:solidFill>
                </a:rPr>
                <a:t>)</a:t>
              </a:r>
              <a:r>
                <a:rPr lang="en-US" altLang="en-US" sz="2000" i="1" baseline="30000">
                  <a:solidFill>
                    <a:schemeClr val="accent1"/>
                  </a:solidFill>
                </a:rPr>
                <a:t>n-1</a:t>
              </a:r>
              <a:r>
                <a:rPr lang="en-US" altLang="en-US" sz="2400" i="1">
                  <a:solidFill>
                    <a:schemeClr val="accent1"/>
                  </a:solidFill>
                </a:rPr>
                <a:t> </a:t>
              </a:r>
              <a:endParaRPr lang="en-US" altLang="en-US" sz="2400" i="1" baseline="30000">
                <a:solidFill>
                  <a:schemeClr val="accent1"/>
                </a:solidFill>
              </a:endParaRPr>
            </a:p>
          </p:txBody>
        </p:sp>
        <p:sp>
          <p:nvSpPr>
            <p:cNvPr id="155664" name="Text Box 215"/>
            <p:cNvSpPr txBox="1">
              <a:spLocks noChangeArrowheads="1"/>
            </p:cNvSpPr>
            <p:nvPr/>
          </p:nvSpPr>
          <p:spPr bwMode="auto">
            <a:xfrm>
              <a:off x="1107284" y="5486400"/>
              <a:ext cx="4004622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US" altLang="en-US" sz="2400" i="1">
                  <a:solidFill>
                    <a:schemeClr val="accent1"/>
                  </a:solidFill>
                </a:rPr>
                <a:t>(x</a:t>
              </a:r>
              <a:r>
                <a:rPr lang="en-US" altLang="en-US" sz="1800" i="1" baseline="-25000">
                  <a:solidFill>
                    <a:schemeClr val="accent1"/>
                  </a:solidFill>
                </a:rPr>
                <a:t>n-1</a:t>
              </a:r>
              <a:r>
                <a:rPr lang="en-US" altLang="en-US" sz="2400" i="1">
                  <a:solidFill>
                    <a:schemeClr val="accent1"/>
                  </a:solidFill>
                </a:rPr>
                <a:t>)</a:t>
              </a:r>
              <a:r>
                <a:rPr lang="en-US" altLang="en-US" sz="2400" i="1" baseline="30000">
                  <a:solidFill>
                    <a:schemeClr val="accent1"/>
                  </a:solidFill>
                </a:rPr>
                <a:t>0</a:t>
              </a:r>
              <a:r>
                <a:rPr lang="en-US" altLang="en-US" sz="2400" i="1">
                  <a:solidFill>
                    <a:schemeClr val="accent1"/>
                  </a:solidFill>
                </a:rPr>
                <a:t>(x</a:t>
              </a:r>
              <a:r>
                <a:rPr lang="en-US" altLang="en-US" sz="1800" i="1" baseline="-25000">
                  <a:solidFill>
                    <a:schemeClr val="accent1"/>
                  </a:solidFill>
                </a:rPr>
                <a:t>n-1</a:t>
              </a:r>
              <a:r>
                <a:rPr lang="en-US" altLang="en-US" sz="2400" i="1">
                  <a:solidFill>
                    <a:schemeClr val="accent1"/>
                  </a:solidFill>
                </a:rPr>
                <a:t>)</a:t>
              </a:r>
              <a:r>
                <a:rPr lang="en-US" altLang="en-US" sz="2400" i="1" baseline="30000">
                  <a:solidFill>
                    <a:schemeClr val="accent1"/>
                  </a:solidFill>
                </a:rPr>
                <a:t>1</a:t>
              </a:r>
              <a:r>
                <a:rPr lang="en-US" altLang="en-US" sz="2400" i="1">
                  <a:solidFill>
                    <a:schemeClr val="accent1"/>
                  </a:solidFill>
                </a:rPr>
                <a:t>(x</a:t>
              </a:r>
              <a:r>
                <a:rPr lang="en-US" altLang="en-US" sz="1800" i="1" baseline="-25000">
                  <a:solidFill>
                    <a:schemeClr val="accent1"/>
                  </a:solidFill>
                </a:rPr>
                <a:t>n-1</a:t>
              </a:r>
              <a:r>
                <a:rPr lang="en-US" altLang="en-US" sz="2400" i="1">
                  <a:solidFill>
                    <a:schemeClr val="accent1"/>
                  </a:solidFill>
                </a:rPr>
                <a:t>)</a:t>
              </a:r>
              <a:r>
                <a:rPr lang="en-US" altLang="en-US" sz="2400" i="1" baseline="30000">
                  <a:solidFill>
                    <a:schemeClr val="accent1"/>
                  </a:solidFill>
                </a:rPr>
                <a:t>2 </a:t>
              </a:r>
              <a:r>
                <a:rPr lang="en-US" altLang="en-US" sz="2400" i="1">
                  <a:solidFill>
                    <a:schemeClr val="accent1"/>
                  </a:solidFill>
                </a:rPr>
                <a:t>(x</a:t>
              </a:r>
              <a:r>
                <a:rPr lang="en-US" altLang="en-US" sz="1800" i="1" baseline="-25000">
                  <a:solidFill>
                    <a:schemeClr val="accent1"/>
                  </a:solidFill>
                </a:rPr>
                <a:t>n-1</a:t>
              </a:r>
              <a:r>
                <a:rPr lang="en-US" altLang="en-US" sz="2400" i="1">
                  <a:solidFill>
                    <a:schemeClr val="accent1"/>
                  </a:solidFill>
                </a:rPr>
                <a:t>)</a:t>
              </a:r>
              <a:r>
                <a:rPr lang="en-US" altLang="en-US" sz="2400" i="1" baseline="30000">
                  <a:solidFill>
                    <a:schemeClr val="accent1"/>
                  </a:solidFill>
                </a:rPr>
                <a:t>3</a:t>
              </a:r>
              <a:r>
                <a:rPr lang="en-US" altLang="en-US" sz="2400" i="1">
                  <a:solidFill>
                    <a:schemeClr val="accent1"/>
                  </a:solidFill>
                </a:rPr>
                <a:t>…(x</a:t>
              </a:r>
              <a:r>
                <a:rPr lang="en-US" altLang="en-US" sz="1800" i="1" baseline="-25000">
                  <a:solidFill>
                    <a:schemeClr val="accent1"/>
                  </a:solidFill>
                </a:rPr>
                <a:t>n-1</a:t>
              </a:r>
              <a:r>
                <a:rPr lang="en-US" altLang="en-US" sz="2400" i="1">
                  <a:solidFill>
                    <a:schemeClr val="accent1"/>
                  </a:solidFill>
                </a:rPr>
                <a:t>)</a:t>
              </a:r>
              <a:r>
                <a:rPr lang="en-US" altLang="en-US" sz="2000" i="1" baseline="30000">
                  <a:solidFill>
                    <a:schemeClr val="accent1"/>
                  </a:solidFill>
                </a:rPr>
                <a:t>n-1</a:t>
              </a:r>
              <a:r>
                <a:rPr lang="en-US" altLang="en-US" sz="2400" i="1">
                  <a:solidFill>
                    <a:schemeClr val="accent1"/>
                  </a:solidFill>
                </a:rPr>
                <a:t> </a:t>
              </a:r>
              <a:endParaRPr lang="en-US" altLang="en-US" sz="2400" i="1" baseline="30000">
                <a:solidFill>
                  <a:schemeClr val="accent1"/>
                </a:solidFill>
              </a:endParaRPr>
            </a:p>
          </p:txBody>
        </p:sp>
        <p:sp>
          <p:nvSpPr>
            <p:cNvPr id="155665" name="Text Box 215"/>
            <p:cNvSpPr txBox="1">
              <a:spLocks noChangeArrowheads="1"/>
            </p:cNvSpPr>
            <p:nvPr/>
          </p:nvSpPr>
          <p:spPr bwMode="auto">
            <a:xfrm>
              <a:off x="1195712" y="3653135"/>
              <a:ext cx="3876382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US" altLang="en-US" sz="2400" i="1">
                  <a:solidFill>
                    <a:schemeClr val="accent1"/>
                  </a:solidFill>
                </a:rPr>
                <a:t>(x</a:t>
              </a:r>
              <a:r>
                <a:rPr lang="en-US" altLang="en-US" sz="2400" i="1" baseline="-25000">
                  <a:solidFill>
                    <a:schemeClr val="accent1"/>
                  </a:solidFill>
                </a:rPr>
                <a:t>2</a:t>
              </a:r>
              <a:r>
                <a:rPr lang="en-US" altLang="en-US" sz="2400" i="1">
                  <a:solidFill>
                    <a:schemeClr val="accent1"/>
                  </a:solidFill>
                </a:rPr>
                <a:t>)</a:t>
              </a:r>
              <a:r>
                <a:rPr lang="en-US" altLang="en-US" sz="2400" i="1" baseline="30000">
                  <a:solidFill>
                    <a:schemeClr val="accent1"/>
                  </a:solidFill>
                </a:rPr>
                <a:t>0</a:t>
              </a:r>
              <a:r>
                <a:rPr lang="en-US" altLang="en-US" sz="2400" i="1">
                  <a:solidFill>
                    <a:schemeClr val="accent1"/>
                  </a:solidFill>
                </a:rPr>
                <a:t> (x</a:t>
              </a:r>
              <a:r>
                <a:rPr lang="en-US" altLang="en-US" sz="2400" i="1" baseline="-25000">
                  <a:solidFill>
                    <a:schemeClr val="accent1"/>
                  </a:solidFill>
                </a:rPr>
                <a:t>2</a:t>
              </a:r>
              <a:r>
                <a:rPr lang="en-US" altLang="en-US" sz="2400" i="1">
                  <a:solidFill>
                    <a:schemeClr val="accent1"/>
                  </a:solidFill>
                </a:rPr>
                <a:t>)</a:t>
              </a:r>
              <a:r>
                <a:rPr lang="en-US" altLang="en-US" sz="2400" i="1" baseline="30000">
                  <a:solidFill>
                    <a:schemeClr val="accent1"/>
                  </a:solidFill>
                </a:rPr>
                <a:t>1</a:t>
              </a:r>
              <a:r>
                <a:rPr lang="en-US" altLang="en-US" sz="2400" i="1">
                  <a:solidFill>
                    <a:schemeClr val="accent1"/>
                  </a:solidFill>
                </a:rPr>
                <a:t> (x</a:t>
              </a:r>
              <a:r>
                <a:rPr lang="en-US" altLang="en-US" sz="2400" i="1" baseline="-25000">
                  <a:solidFill>
                    <a:schemeClr val="accent1"/>
                  </a:solidFill>
                </a:rPr>
                <a:t>2</a:t>
              </a:r>
              <a:r>
                <a:rPr lang="en-US" altLang="en-US" sz="2400" i="1">
                  <a:solidFill>
                    <a:schemeClr val="accent1"/>
                  </a:solidFill>
                </a:rPr>
                <a:t>)</a:t>
              </a:r>
              <a:r>
                <a:rPr lang="en-US" altLang="en-US" sz="2400" i="1" baseline="30000">
                  <a:solidFill>
                    <a:schemeClr val="accent1"/>
                  </a:solidFill>
                </a:rPr>
                <a:t>2 </a:t>
              </a:r>
              <a:r>
                <a:rPr lang="en-US" altLang="en-US" sz="2400" i="1">
                  <a:solidFill>
                    <a:schemeClr val="accent1"/>
                  </a:solidFill>
                </a:rPr>
                <a:t> (x</a:t>
              </a:r>
              <a:r>
                <a:rPr lang="en-US" altLang="en-US" sz="2400" i="1" baseline="-25000">
                  <a:solidFill>
                    <a:schemeClr val="accent1"/>
                  </a:solidFill>
                </a:rPr>
                <a:t>2</a:t>
              </a:r>
              <a:r>
                <a:rPr lang="en-US" altLang="en-US" sz="2400" i="1">
                  <a:solidFill>
                    <a:schemeClr val="accent1"/>
                  </a:solidFill>
                </a:rPr>
                <a:t>)</a:t>
              </a:r>
              <a:r>
                <a:rPr lang="en-US" altLang="en-US" sz="2400" i="1" baseline="30000">
                  <a:solidFill>
                    <a:schemeClr val="accent1"/>
                  </a:solidFill>
                </a:rPr>
                <a:t>3</a:t>
              </a:r>
              <a:r>
                <a:rPr lang="en-US" altLang="en-US" sz="2400" i="1">
                  <a:solidFill>
                    <a:schemeClr val="accent1"/>
                  </a:solidFill>
                </a:rPr>
                <a:t> … (x</a:t>
              </a:r>
              <a:r>
                <a:rPr lang="en-US" altLang="en-US" sz="2400" i="1" baseline="-25000">
                  <a:solidFill>
                    <a:schemeClr val="accent1"/>
                  </a:solidFill>
                </a:rPr>
                <a:t>2</a:t>
              </a:r>
              <a:r>
                <a:rPr lang="en-US" altLang="en-US" sz="2400" i="1">
                  <a:solidFill>
                    <a:schemeClr val="accent1"/>
                  </a:solidFill>
                </a:rPr>
                <a:t>)</a:t>
              </a:r>
              <a:r>
                <a:rPr lang="en-US" altLang="en-US" sz="2000" i="1" baseline="30000">
                  <a:solidFill>
                    <a:schemeClr val="accent1"/>
                  </a:solidFill>
                </a:rPr>
                <a:t>n-1</a:t>
              </a:r>
              <a:r>
                <a:rPr lang="en-US" altLang="en-US" sz="2400" i="1">
                  <a:solidFill>
                    <a:schemeClr val="accent1"/>
                  </a:solidFill>
                </a:rPr>
                <a:t> </a:t>
              </a:r>
              <a:endParaRPr lang="en-US" altLang="en-US" sz="2400" i="1" baseline="30000">
                <a:solidFill>
                  <a:schemeClr val="accent1"/>
                </a:solidFill>
              </a:endParaRPr>
            </a:p>
          </p:txBody>
        </p:sp>
        <p:sp>
          <p:nvSpPr>
            <p:cNvPr id="155666" name="Text Box 215"/>
            <p:cNvSpPr txBox="1">
              <a:spLocks noChangeArrowheads="1"/>
            </p:cNvSpPr>
            <p:nvPr/>
          </p:nvSpPr>
          <p:spPr bwMode="auto">
            <a:xfrm>
              <a:off x="1183484" y="3979492"/>
              <a:ext cx="3876382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US" altLang="en-US" sz="2400" i="1">
                  <a:solidFill>
                    <a:schemeClr val="accent1"/>
                  </a:solidFill>
                </a:rPr>
                <a:t>(x</a:t>
              </a:r>
              <a:r>
                <a:rPr lang="en-US" altLang="en-US" sz="2400" i="1" baseline="-25000">
                  <a:solidFill>
                    <a:schemeClr val="accent1"/>
                  </a:solidFill>
                </a:rPr>
                <a:t>3</a:t>
              </a:r>
              <a:r>
                <a:rPr lang="en-US" altLang="en-US" sz="2400" i="1">
                  <a:solidFill>
                    <a:schemeClr val="accent1"/>
                  </a:solidFill>
                </a:rPr>
                <a:t>)</a:t>
              </a:r>
              <a:r>
                <a:rPr lang="en-US" altLang="en-US" sz="2400" i="1" baseline="30000">
                  <a:solidFill>
                    <a:schemeClr val="accent1"/>
                  </a:solidFill>
                </a:rPr>
                <a:t>0</a:t>
              </a:r>
              <a:r>
                <a:rPr lang="en-US" altLang="en-US" sz="2400" i="1">
                  <a:solidFill>
                    <a:schemeClr val="accent1"/>
                  </a:solidFill>
                </a:rPr>
                <a:t> (x</a:t>
              </a:r>
              <a:r>
                <a:rPr lang="en-US" altLang="en-US" sz="2400" i="1" baseline="-25000">
                  <a:solidFill>
                    <a:schemeClr val="accent1"/>
                  </a:solidFill>
                </a:rPr>
                <a:t>3</a:t>
              </a:r>
              <a:r>
                <a:rPr lang="en-US" altLang="en-US" sz="2400" i="1">
                  <a:solidFill>
                    <a:schemeClr val="accent1"/>
                  </a:solidFill>
                </a:rPr>
                <a:t>)</a:t>
              </a:r>
              <a:r>
                <a:rPr lang="en-US" altLang="en-US" sz="2400" i="1" baseline="30000">
                  <a:solidFill>
                    <a:schemeClr val="accent1"/>
                  </a:solidFill>
                </a:rPr>
                <a:t>1</a:t>
              </a:r>
              <a:r>
                <a:rPr lang="en-US" altLang="en-US" sz="2400" i="1">
                  <a:solidFill>
                    <a:schemeClr val="accent1"/>
                  </a:solidFill>
                </a:rPr>
                <a:t> (x</a:t>
              </a:r>
              <a:r>
                <a:rPr lang="en-US" altLang="en-US" sz="2400" i="1" baseline="-25000">
                  <a:solidFill>
                    <a:schemeClr val="accent1"/>
                  </a:solidFill>
                </a:rPr>
                <a:t>3</a:t>
              </a:r>
              <a:r>
                <a:rPr lang="en-US" altLang="en-US" sz="2400" i="1">
                  <a:solidFill>
                    <a:schemeClr val="accent1"/>
                  </a:solidFill>
                </a:rPr>
                <a:t>)</a:t>
              </a:r>
              <a:r>
                <a:rPr lang="en-US" altLang="en-US" sz="2400" i="1" baseline="30000">
                  <a:solidFill>
                    <a:schemeClr val="accent1"/>
                  </a:solidFill>
                </a:rPr>
                <a:t>2 </a:t>
              </a:r>
              <a:r>
                <a:rPr lang="en-US" altLang="en-US" sz="2400" i="1">
                  <a:solidFill>
                    <a:schemeClr val="accent1"/>
                  </a:solidFill>
                </a:rPr>
                <a:t> (x</a:t>
              </a:r>
              <a:r>
                <a:rPr lang="en-US" altLang="en-US" sz="2400" i="1" baseline="-25000">
                  <a:solidFill>
                    <a:schemeClr val="accent1"/>
                  </a:solidFill>
                </a:rPr>
                <a:t>3</a:t>
              </a:r>
              <a:r>
                <a:rPr lang="en-US" altLang="en-US" sz="2400" i="1">
                  <a:solidFill>
                    <a:schemeClr val="accent1"/>
                  </a:solidFill>
                </a:rPr>
                <a:t>)</a:t>
              </a:r>
              <a:r>
                <a:rPr lang="en-US" altLang="en-US" sz="2400" i="1" baseline="30000">
                  <a:solidFill>
                    <a:schemeClr val="accent1"/>
                  </a:solidFill>
                </a:rPr>
                <a:t>3</a:t>
              </a:r>
              <a:r>
                <a:rPr lang="en-US" altLang="en-US" sz="2400" i="1">
                  <a:solidFill>
                    <a:schemeClr val="accent1"/>
                  </a:solidFill>
                </a:rPr>
                <a:t> … (x</a:t>
              </a:r>
              <a:r>
                <a:rPr lang="en-US" altLang="en-US" sz="2400" i="1" baseline="-25000">
                  <a:solidFill>
                    <a:schemeClr val="accent1"/>
                  </a:solidFill>
                </a:rPr>
                <a:t>3</a:t>
              </a:r>
              <a:r>
                <a:rPr lang="en-US" altLang="en-US" sz="2400" i="1">
                  <a:solidFill>
                    <a:schemeClr val="accent1"/>
                  </a:solidFill>
                </a:rPr>
                <a:t>)</a:t>
              </a:r>
              <a:r>
                <a:rPr lang="en-US" altLang="en-US" sz="2000" i="1" baseline="30000">
                  <a:solidFill>
                    <a:schemeClr val="accent1"/>
                  </a:solidFill>
                </a:rPr>
                <a:t>n-1</a:t>
              </a:r>
              <a:r>
                <a:rPr lang="en-US" altLang="en-US" sz="2400" i="1">
                  <a:solidFill>
                    <a:schemeClr val="accent1"/>
                  </a:solidFill>
                </a:rPr>
                <a:t> </a:t>
              </a:r>
              <a:endParaRPr lang="en-US" altLang="en-US" sz="2400" i="1" baseline="30000">
                <a:solidFill>
                  <a:schemeClr val="accent1"/>
                </a:solidFill>
              </a:endParaRPr>
            </a:p>
          </p:txBody>
        </p:sp>
        <p:sp>
          <p:nvSpPr>
            <p:cNvPr id="155667" name="Double Bracket 40"/>
            <p:cNvSpPr>
              <a:spLocks noChangeArrowheads="1"/>
            </p:cNvSpPr>
            <p:nvPr/>
          </p:nvSpPr>
          <p:spPr bwMode="auto">
            <a:xfrm>
              <a:off x="5916430" y="2895600"/>
              <a:ext cx="422735" cy="3192568"/>
            </a:xfrm>
            <a:prstGeom prst="bracketPair">
              <a:avLst>
                <a:gd name="adj" fmla="val 16667"/>
              </a:avLst>
            </a:prstGeom>
            <a:noFill/>
            <a:ln w="25400" algn="ctr">
              <a:solidFill>
                <a:schemeClr val="accent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 sz="2400"/>
            </a:p>
          </p:txBody>
        </p:sp>
        <p:sp>
          <p:nvSpPr>
            <p:cNvPr id="155668" name="Text Box 215"/>
            <p:cNvSpPr txBox="1">
              <a:spLocks noChangeArrowheads="1"/>
            </p:cNvSpPr>
            <p:nvPr/>
          </p:nvSpPr>
          <p:spPr bwMode="auto">
            <a:xfrm>
              <a:off x="2787478" y="4656746"/>
              <a:ext cx="641522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US" altLang="en-US" sz="2400" i="1">
                  <a:solidFill>
                    <a:schemeClr val="accent1"/>
                  </a:solidFill>
                </a:rPr>
                <a:t>(x</a:t>
              </a:r>
              <a:r>
                <a:rPr lang="en-US" altLang="en-US" sz="2400" i="1" baseline="-25000">
                  <a:solidFill>
                    <a:schemeClr val="accent1"/>
                  </a:solidFill>
                </a:rPr>
                <a:t>i</a:t>
              </a:r>
              <a:r>
                <a:rPr lang="en-US" altLang="en-US" sz="2400" i="1">
                  <a:solidFill>
                    <a:schemeClr val="accent1"/>
                  </a:solidFill>
                </a:rPr>
                <a:t>)</a:t>
              </a:r>
              <a:r>
                <a:rPr lang="en-US" altLang="en-US" sz="2400" i="1" baseline="30000">
                  <a:solidFill>
                    <a:schemeClr val="accent1"/>
                  </a:solidFill>
                </a:rPr>
                <a:t>j</a:t>
              </a:r>
            </a:p>
          </p:txBody>
        </p:sp>
      </p:grpSp>
      <p:sp>
        <p:nvSpPr>
          <p:cNvPr id="155655" name="Rectangle 30"/>
          <p:cNvSpPr>
            <a:spLocks noChangeArrowheads="1"/>
          </p:cNvSpPr>
          <p:nvPr/>
        </p:nvSpPr>
        <p:spPr bwMode="auto">
          <a:xfrm>
            <a:off x="7162800" y="4205288"/>
            <a:ext cx="1385888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y</a:t>
            </a:r>
            <a:r>
              <a:rPr lang="en-US" altLang="en-US" i="1" baseline="-25000">
                <a:solidFill>
                  <a:schemeClr val="accent1"/>
                </a:solidFill>
                <a:sym typeface="Symbol" pitchFamily="18" charset="2"/>
              </a:rPr>
              <a:t>i</a:t>
            </a: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 = f(x</a:t>
            </a:r>
            <a:r>
              <a:rPr lang="en-US" altLang="en-US" i="1" baseline="-25000">
                <a:solidFill>
                  <a:schemeClr val="accent1"/>
                </a:solidFill>
                <a:sym typeface="Symbol" pitchFamily="18" charset="2"/>
              </a:rPr>
              <a:t>i</a:t>
            </a: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)</a:t>
            </a:r>
          </a:p>
        </p:txBody>
      </p:sp>
      <p:sp>
        <p:nvSpPr>
          <p:cNvPr id="155656" name="Text Box 215"/>
          <p:cNvSpPr txBox="1">
            <a:spLocks noChangeArrowheads="1"/>
          </p:cNvSpPr>
          <p:nvPr/>
        </p:nvSpPr>
        <p:spPr bwMode="auto">
          <a:xfrm>
            <a:off x="7634288" y="17463"/>
            <a:ext cx="1003300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000">
                <a:solidFill>
                  <a:schemeClr val="tx2"/>
                </a:solidFill>
                <a:sym typeface="Symbol" pitchFamily="18" charset="2"/>
              </a:rPr>
              <a:t>Inverse </a:t>
            </a:r>
            <a:br>
              <a:rPr lang="en-US" altLang="en-US" sz="2000">
                <a:solidFill>
                  <a:schemeClr val="tx2"/>
                </a:solidFill>
                <a:sym typeface="Symbol" pitchFamily="18" charset="2"/>
              </a:rPr>
            </a:br>
            <a:r>
              <a:rPr lang="en-US" altLang="en-US" sz="2000">
                <a:solidFill>
                  <a:schemeClr val="tx2"/>
                </a:solidFill>
                <a:sym typeface="Symbol" pitchFamily="18" charset="2"/>
              </a:rPr>
              <a:t>FFT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" name="Rectangle 28"/>
          <p:cNvSpPr>
            <a:spLocks noChangeArrowheads="1"/>
          </p:cNvSpPr>
          <p:nvPr/>
        </p:nvSpPr>
        <p:spPr bwMode="auto">
          <a:xfrm>
            <a:off x="427038" y="3590925"/>
            <a:ext cx="1143000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i="1">
                <a:solidFill>
                  <a:schemeClr val="accent1"/>
                </a:solidFill>
              </a:rPr>
              <a:t>x</a:t>
            </a:r>
            <a:r>
              <a:rPr lang="en-US" altLang="en-US" i="1" baseline="-25000">
                <a:solidFill>
                  <a:schemeClr val="accent1"/>
                </a:solidFill>
              </a:rPr>
              <a:t>i</a:t>
            </a:r>
            <a:r>
              <a:rPr lang="en-US" altLang="en-US" i="1">
                <a:solidFill>
                  <a:schemeClr val="accent1"/>
                </a:solidFill>
              </a:rPr>
              <a:t> = </a:t>
            </a:r>
            <a:r>
              <a:rPr lang="en-US" altLang="en-US">
                <a:solidFill>
                  <a:schemeClr val="accent1"/>
                </a:solidFill>
                <a:sym typeface="Symbol" pitchFamily="18" charset="2"/>
              </a:rPr>
              <a:t></a:t>
            </a:r>
            <a:r>
              <a:rPr lang="en-US" altLang="en-US" i="1" baseline="30000">
                <a:solidFill>
                  <a:schemeClr val="accent1"/>
                </a:solidFill>
                <a:sym typeface="Symbol" pitchFamily="18" charset="2"/>
              </a:rPr>
              <a:t>i</a:t>
            </a:r>
            <a:endParaRPr lang="en-CA" altLang="en-US"/>
          </a:p>
        </p:txBody>
      </p:sp>
      <p:grpSp>
        <p:nvGrpSpPr>
          <p:cNvPr id="2" name="Group 30"/>
          <p:cNvGrpSpPr>
            <a:grpSpLocks/>
          </p:cNvGrpSpPr>
          <p:nvPr/>
        </p:nvGrpSpPr>
        <p:grpSpPr bwMode="auto">
          <a:xfrm>
            <a:off x="1708150" y="220663"/>
            <a:ext cx="5294313" cy="3208337"/>
            <a:chOff x="1107284" y="2895600"/>
            <a:chExt cx="5293516" cy="3208946"/>
          </a:xfrm>
        </p:grpSpPr>
        <p:sp>
          <p:nvSpPr>
            <p:cNvPr id="156690" name="Text Box 215"/>
            <p:cNvSpPr txBox="1">
              <a:spLocks noChangeArrowheads="1"/>
            </p:cNvSpPr>
            <p:nvPr/>
          </p:nvSpPr>
          <p:spPr bwMode="auto">
            <a:xfrm>
              <a:off x="1202534" y="2905780"/>
              <a:ext cx="3876382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US" altLang="en-US" sz="2400" i="1">
                  <a:solidFill>
                    <a:schemeClr val="accent1"/>
                  </a:solidFill>
                </a:rPr>
                <a:t>(x</a:t>
              </a:r>
              <a:r>
                <a:rPr lang="en-US" altLang="en-US" sz="2400" i="1" baseline="-25000">
                  <a:solidFill>
                    <a:schemeClr val="accent1"/>
                  </a:solidFill>
                </a:rPr>
                <a:t>0</a:t>
              </a:r>
              <a:r>
                <a:rPr lang="en-US" altLang="en-US" sz="2400" i="1">
                  <a:solidFill>
                    <a:schemeClr val="accent1"/>
                  </a:solidFill>
                </a:rPr>
                <a:t>)</a:t>
              </a:r>
              <a:r>
                <a:rPr lang="en-US" altLang="en-US" sz="2400" i="1" baseline="30000">
                  <a:solidFill>
                    <a:schemeClr val="accent1"/>
                  </a:solidFill>
                </a:rPr>
                <a:t>0</a:t>
              </a:r>
              <a:r>
                <a:rPr lang="en-US" altLang="en-US" sz="2400" i="1">
                  <a:solidFill>
                    <a:schemeClr val="accent1"/>
                  </a:solidFill>
                </a:rPr>
                <a:t> (x</a:t>
              </a:r>
              <a:r>
                <a:rPr lang="en-US" altLang="en-US" sz="2400" i="1" baseline="-25000">
                  <a:solidFill>
                    <a:schemeClr val="accent1"/>
                  </a:solidFill>
                </a:rPr>
                <a:t>0</a:t>
              </a:r>
              <a:r>
                <a:rPr lang="en-US" altLang="en-US" sz="2400" i="1">
                  <a:solidFill>
                    <a:schemeClr val="accent1"/>
                  </a:solidFill>
                </a:rPr>
                <a:t>)</a:t>
              </a:r>
              <a:r>
                <a:rPr lang="en-US" altLang="en-US" sz="2400" i="1" baseline="30000">
                  <a:solidFill>
                    <a:schemeClr val="accent1"/>
                  </a:solidFill>
                </a:rPr>
                <a:t>1</a:t>
              </a:r>
              <a:r>
                <a:rPr lang="en-US" altLang="en-US" sz="2400" i="1">
                  <a:solidFill>
                    <a:schemeClr val="accent1"/>
                  </a:solidFill>
                </a:rPr>
                <a:t> (x</a:t>
              </a:r>
              <a:r>
                <a:rPr lang="en-US" altLang="en-US" sz="2400" i="1" baseline="-25000">
                  <a:solidFill>
                    <a:schemeClr val="accent1"/>
                  </a:solidFill>
                </a:rPr>
                <a:t>0</a:t>
              </a:r>
              <a:r>
                <a:rPr lang="en-US" altLang="en-US" sz="2400" i="1">
                  <a:solidFill>
                    <a:schemeClr val="accent1"/>
                  </a:solidFill>
                </a:rPr>
                <a:t>)</a:t>
              </a:r>
              <a:r>
                <a:rPr lang="en-US" altLang="en-US" sz="2400" i="1" baseline="30000">
                  <a:solidFill>
                    <a:schemeClr val="accent1"/>
                  </a:solidFill>
                </a:rPr>
                <a:t>2 </a:t>
              </a:r>
              <a:r>
                <a:rPr lang="en-US" altLang="en-US" sz="2400" i="1">
                  <a:solidFill>
                    <a:schemeClr val="accent1"/>
                  </a:solidFill>
                </a:rPr>
                <a:t> (x</a:t>
              </a:r>
              <a:r>
                <a:rPr lang="en-US" altLang="en-US" sz="2400" i="1" baseline="-25000">
                  <a:solidFill>
                    <a:schemeClr val="accent1"/>
                  </a:solidFill>
                </a:rPr>
                <a:t>0</a:t>
              </a:r>
              <a:r>
                <a:rPr lang="en-US" altLang="en-US" sz="2400" i="1">
                  <a:solidFill>
                    <a:schemeClr val="accent1"/>
                  </a:solidFill>
                </a:rPr>
                <a:t>)</a:t>
              </a:r>
              <a:r>
                <a:rPr lang="en-US" altLang="en-US" sz="2400" i="1" baseline="30000">
                  <a:solidFill>
                    <a:schemeClr val="accent1"/>
                  </a:solidFill>
                </a:rPr>
                <a:t>3</a:t>
              </a:r>
              <a:r>
                <a:rPr lang="en-US" altLang="en-US" sz="2400" i="1">
                  <a:solidFill>
                    <a:schemeClr val="accent1"/>
                  </a:solidFill>
                </a:rPr>
                <a:t> … (x</a:t>
              </a:r>
              <a:r>
                <a:rPr lang="en-US" altLang="en-US" sz="2400" i="1" baseline="-25000">
                  <a:solidFill>
                    <a:schemeClr val="accent1"/>
                  </a:solidFill>
                </a:rPr>
                <a:t>0</a:t>
              </a:r>
              <a:r>
                <a:rPr lang="en-US" altLang="en-US" sz="2400" i="1">
                  <a:solidFill>
                    <a:schemeClr val="accent1"/>
                  </a:solidFill>
                </a:rPr>
                <a:t>)</a:t>
              </a:r>
              <a:r>
                <a:rPr lang="en-US" altLang="en-US" sz="2000" i="1" baseline="30000">
                  <a:solidFill>
                    <a:schemeClr val="accent1"/>
                  </a:solidFill>
                </a:rPr>
                <a:t>n-1</a:t>
              </a:r>
              <a:r>
                <a:rPr lang="en-US" altLang="en-US" sz="2400" i="1">
                  <a:solidFill>
                    <a:schemeClr val="accent1"/>
                  </a:solidFill>
                </a:rPr>
                <a:t> </a:t>
              </a:r>
              <a:endParaRPr lang="en-US" altLang="en-US" sz="2400" i="1" baseline="30000">
                <a:solidFill>
                  <a:schemeClr val="accent1"/>
                </a:solidFill>
              </a:endParaRPr>
            </a:p>
          </p:txBody>
        </p:sp>
        <p:sp>
          <p:nvSpPr>
            <p:cNvPr id="156691" name="Rectangle 41"/>
            <p:cNvSpPr>
              <a:spLocks noChangeArrowheads="1"/>
            </p:cNvSpPr>
            <p:nvPr/>
          </p:nvSpPr>
          <p:spPr bwMode="auto">
            <a:xfrm>
              <a:off x="4993484" y="2905158"/>
              <a:ext cx="543739" cy="30469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2400" i="1">
                  <a:solidFill>
                    <a:schemeClr val="accent1"/>
                  </a:solidFill>
                </a:rPr>
                <a:t>a</a:t>
              </a:r>
              <a:r>
                <a:rPr lang="en-US" altLang="en-US" sz="2400" i="1" baseline="-25000">
                  <a:solidFill>
                    <a:schemeClr val="accent1"/>
                  </a:solidFill>
                </a:rPr>
                <a:t>0</a:t>
              </a:r>
              <a:endParaRPr lang="en-US" altLang="en-US" sz="2400" i="1">
                <a:solidFill>
                  <a:schemeClr val="accent1"/>
                </a:solidFill>
              </a:endParaRPr>
            </a:p>
            <a:p>
              <a:pPr eaLnBrk="1" hangingPunct="1"/>
              <a:r>
                <a:rPr lang="en-US" altLang="en-US" sz="2400" i="1">
                  <a:solidFill>
                    <a:schemeClr val="accent1"/>
                  </a:solidFill>
                </a:rPr>
                <a:t>a</a:t>
              </a:r>
              <a:r>
                <a:rPr lang="en-US" altLang="en-US" sz="2400" i="1" baseline="-25000">
                  <a:solidFill>
                    <a:schemeClr val="accent1"/>
                  </a:solidFill>
                </a:rPr>
                <a:t>1</a:t>
              </a:r>
              <a:endParaRPr lang="en-US" altLang="en-US" sz="2400" i="1">
                <a:solidFill>
                  <a:schemeClr val="accent1"/>
                </a:solidFill>
              </a:endParaRPr>
            </a:p>
            <a:p>
              <a:pPr eaLnBrk="1" hangingPunct="1"/>
              <a:r>
                <a:rPr lang="en-US" altLang="en-US" sz="2400" i="1">
                  <a:solidFill>
                    <a:schemeClr val="accent1"/>
                  </a:solidFill>
                </a:rPr>
                <a:t>a</a:t>
              </a:r>
              <a:r>
                <a:rPr lang="en-US" altLang="en-US" sz="2400" i="1" baseline="-25000">
                  <a:solidFill>
                    <a:schemeClr val="accent1"/>
                  </a:solidFill>
                </a:rPr>
                <a:t>2</a:t>
              </a:r>
              <a:endParaRPr lang="en-US" altLang="en-US" sz="2400" i="1">
                <a:solidFill>
                  <a:schemeClr val="accent1"/>
                </a:solidFill>
              </a:endParaRPr>
            </a:p>
            <a:p>
              <a:pPr eaLnBrk="1" hangingPunct="1"/>
              <a:r>
                <a:rPr lang="en-US" altLang="en-US" sz="2400" i="1">
                  <a:solidFill>
                    <a:schemeClr val="accent1"/>
                  </a:solidFill>
                </a:rPr>
                <a:t>a</a:t>
              </a:r>
              <a:r>
                <a:rPr lang="en-US" altLang="en-US" sz="2400" i="1" baseline="-25000">
                  <a:solidFill>
                    <a:schemeClr val="accent1"/>
                  </a:solidFill>
                </a:rPr>
                <a:t>3</a:t>
              </a:r>
              <a:endParaRPr lang="en-US" altLang="en-US" sz="2400" i="1">
                <a:solidFill>
                  <a:schemeClr val="accent1"/>
                </a:solidFill>
              </a:endParaRPr>
            </a:p>
            <a:p>
              <a:pPr eaLnBrk="1" hangingPunct="1"/>
              <a:endParaRPr lang="en-US" altLang="en-US" sz="2400" i="1">
                <a:solidFill>
                  <a:schemeClr val="accent1"/>
                </a:solidFill>
              </a:endParaRPr>
            </a:p>
            <a:p>
              <a:pPr eaLnBrk="1" hangingPunct="1"/>
              <a:r>
                <a:rPr lang="en-US" altLang="en-US" sz="2400" i="1">
                  <a:solidFill>
                    <a:schemeClr val="accent1"/>
                  </a:solidFill>
                </a:rPr>
                <a:t>…</a:t>
              </a:r>
            </a:p>
            <a:p>
              <a:pPr eaLnBrk="1" hangingPunct="1"/>
              <a:endParaRPr lang="en-US" altLang="en-US" sz="2400" i="1">
                <a:solidFill>
                  <a:schemeClr val="accent1"/>
                </a:solidFill>
              </a:endParaRPr>
            </a:p>
            <a:p>
              <a:pPr eaLnBrk="1" hangingPunct="1"/>
              <a:r>
                <a:rPr lang="en-US" altLang="en-US" sz="2400" i="1">
                  <a:solidFill>
                    <a:schemeClr val="accent1"/>
                  </a:solidFill>
                </a:rPr>
                <a:t>a</a:t>
              </a:r>
              <a:r>
                <a:rPr lang="en-US" altLang="en-US" sz="1800" i="1" baseline="-25000">
                  <a:solidFill>
                    <a:schemeClr val="accent1"/>
                  </a:solidFill>
                </a:rPr>
                <a:t>n-1</a:t>
              </a:r>
              <a:endParaRPr lang="en-US" altLang="en-US" sz="2400" i="1">
                <a:solidFill>
                  <a:schemeClr val="accent1"/>
                </a:solidFill>
              </a:endParaRPr>
            </a:p>
          </p:txBody>
        </p:sp>
        <p:sp>
          <p:nvSpPr>
            <p:cNvPr id="156692" name="Rectangle 42"/>
            <p:cNvSpPr>
              <a:spLocks noChangeArrowheads="1"/>
            </p:cNvSpPr>
            <p:nvPr/>
          </p:nvSpPr>
          <p:spPr bwMode="auto">
            <a:xfrm>
              <a:off x="5874694" y="2895600"/>
              <a:ext cx="526106" cy="30469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2400" i="1">
                  <a:solidFill>
                    <a:schemeClr val="accent1"/>
                  </a:solidFill>
                </a:rPr>
                <a:t>y</a:t>
              </a:r>
              <a:r>
                <a:rPr lang="en-US" altLang="en-US" sz="2400" i="1" baseline="-25000">
                  <a:solidFill>
                    <a:schemeClr val="accent1"/>
                  </a:solidFill>
                </a:rPr>
                <a:t>0</a:t>
              </a:r>
              <a:endParaRPr lang="en-US" altLang="en-US" sz="2400" i="1">
                <a:solidFill>
                  <a:schemeClr val="accent1"/>
                </a:solidFill>
              </a:endParaRPr>
            </a:p>
            <a:p>
              <a:pPr eaLnBrk="1" hangingPunct="1"/>
              <a:r>
                <a:rPr lang="en-US" altLang="en-US" sz="2400" i="1">
                  <a:solidFill>
                    <a:schemeClr val="accent1"/>
                  </a:solidFill>
                </a:rPr>
                <a:t>y</a:t>
              </a:r>
              <a:r>
                <a:rPr lang="en-US" altLang="en-US" sz="2400" i="1" baseline="-25000">
                  <a:solidFill>
                    <a:schemeClr val="accent1"/>
                  </a:solidFill>
                </a:rPr>
                <a:t>1</a:t>
              </a:r>
              <a:endParaRPr lang="en-US" altLang="en-US" sz="2400" i="1">
                <a:solidFill>
                  <a:schemeClr val="accent1"/>
                </a:solidFill>
              </a:endParaRPr>
            </a:p>
            <a:p>
              <a:pPr eaLnBrk="1" hangingPunct="1"/>
              <a:r>
                <a:rPr lang="en-US" altLang="en-US" sz="2400" i="1">
                  <a:solidFill>
                    <a:schemeClr val="accent1"/>
                  </a:solidFill>
                </a:rPr>
                <a:t>y</a:t>
              </a:r>
              <a:r>
                <a:rPr lang="en-US" altLang="en-US" sz="2400" i="1" baseline="-25000">
                  <a:solidFill>
                    <a:schemeClr val="accent1"/>
                  </a:solidFill>
                </a:rPr>
                <a:t>2</a:t>
              </a:r>
              <a:endParaRPr lang="en-US" altLang="en-US" sz="2400" i="1">
                <a:solidFill>
                  <a:schemeClr val="accent1"/>
                </a:solidFill>
              </a:endParaRPr>
            </a:p>
            <a:p>
              <a:pPr eaLnBrk="1" hangingPunct="1"/>
              <a:r>
                <a:rPr lang="en-US" altLang="en-US" sz="2400" i="1">
                  <a:solidFill>
                    <a:schemeClr val="accent1"/>
                  </a:solidFill>
                </a:rPr>
                <a:t>y</a:t>
              </a:r>
              <a:r>
                <a:rPr lang="en-US" altLang="en-US" sz="2400" i="1" baseline="-25000">
                  <a:solidFill>
                    <a:schemeClr val="accent1"/>
                  </a:solidFill>
                </a:rPr>
                <a:t>3</a:t>
              </a:r>
              <a:endParaRPr lang="en-US" altLang="en-US" sz="2400" i="1">
                <a:solidFill>
                  <a:schemeClr val="accent1"/>
                </a:solidFill>
              </a:endParaRPr>
            </a:p>
            <a:p>
              <a:pPr eaLnBrk="1" hangingPunct="1"/>
              <a:endParaRPr lang="en-US" altLang="en-US" sz="2400" i="1">
                <a:solidFill>
                  <a:schemeClr val="accent1"/>
                </a:solidFill>
              </a:endParaRPr>
            </a:p>
            <a:p>
              <a:pPr eaLnBrk="1" hangingPunct="1"/>
              <a:r>
                <a:rPr lang="en-US" altLang="en-US" sz="2400" i="1">
                  <a:solidFill>
                    <a:schemeClr val="accent1"/>
                  </a:solidFill>
                </a:rPr>
                <a:t>…</a:t>
              </a:r>
            </a:p>
            <a:p>
              <a:pPr eaLnBrk="1" hangingPunct="1"/>
              <a:endParaRPr lang="en-US" altLang="en-US" sz="2400" i="1">
                <a:solidFill>
                  <a:schemeClr val="accent1"/>
                </a:solidFill>
              </a:endParaRPr>
            </a:p>
            <a:p>
              <a:pPr eaLnBrk="1" hangingPunct="1"/>
              <a:r>
                <a:rPr lang="en-US" altLang="en-US" sz="2400" i="1">
                  <a:solidFill>
                    <a:schemeClr val="accent1"/>
                  </a:solidFill>
                </a:rPr>
                <a:t>y</a:t>
              </a:r>
              <a:r>
                <a:rPr lang="en-US" altLang="en-US" sz="1800" i="1" baseline="-25000">
                  <a:solidFill>
                    <a:schemeClr val="accent1"/>
                  </a:solidFill>
                </a:rPr>
                <a:t>n-1</a:t>
              </a:r>
              <a:endParaRPr lang="en-US" altLang="en-US" sz="2400" i="1">
                <a:solidFill>
                  <a:schemeClr val="accent1"/>
                </a:solidFill>
              </a:endParaRPr>
            </a:p>
          </p:txBody>
        </p:sp>
        <p:sp>
          <p:nvSpPr>
            <p:cNvPr id="156693" name="Rectangle 45"/>
            <p:cNvSpPr>
              <a:spLocks noChangeArrowheads="1"/>
            </p:cNvSpPr>
            <p:nvPr/>
          </p:nvSpPr>
          <p:spPr bwMode="auto">
            <a:xfrm>
              <a:off x="5514828" y="4199546"/>
              <a:ext cx="393056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2400" i="1">
                  <a:solidFill>
                    <a:schemeClr val="accent1"/>
                  </a:solidFill>
                </a:rPr>
                <a:t>=</a:t>
              </a:r>
              <a:endParaRPr lang="en-CA" altLang="en-US" sz="2400"/>
            </a:p>
          </p:txBody>
        </p:sp>
        <p:sp>
          <p:nvSpPr>
            <p:cNvPr id="156694" name="Double Bracket 40"/>
            <p:cNvSpPr>
              <a:spLocks noChangeArrowheads="1"/>
            </p:cNvSpPr>
            <p:nvPr/>
          </p:nvSpPr>
          <p:spPr bwMode="auto">
            <a:xfrm>
              <a:off x="5064934" y="2911978"/>
              <a:ext cx="422735" cy="3192568"/>
            </a:xfrm>
            <a:prstGeom prst="bracketPair">
              <a:avLst>
                <a:gd name="adj" fmla="val 16667"/>
              </a:avLst>
            </a:prstGeom>
            <a:noFill/>
            <a:ln w="25400" algn="ctr">
              <a:solidFill>
                <a:schemeClr val="accent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 sz="2400"/>
            </a:p>
          </p:txBody>
        </p:sp>
        <p:sp>
          <p:nvSpPr>
            <p:cNvPr id="156695" name="Double Bracket 16"/>
            <p:cNvSpPr>
              <a:spLocks noChangeArrowheads="1"/>
            </p:cNvSpPr>
            <p:nvPr/>
          </p:nvSpPr>
          <p:spPr bwMode="auto">
            <a:xfrm>
              <a:off x="1174938" y="2895600"/>
              <a:ext cx="3827092" cy="3200400"/>
            </a:xfrm>
            <a:prstGeom prst="bracketPair">
              <a:avLst>
                <a:gd name="adj" fmla="val 16667"/>
              </a:avLst>
            </a:prstGeom>
            <a:noFill/>
            <a:ln w="25400" algn="ctr">
              <a:solidFill>
                <a:schemeClr val="accent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 sz="2400"/>
            </a:p>
          </p:txBody>
        </p:sp>
        <p:sp>
          <p:nvSpPr>
            <p:cNvPr id="156696" name="Text Box 215"/>
            <p:cNvSpPr txBox="1">
              <a:spLocks noChangeArrowheads="1"/>
            </p:cNvSpPr>
            <p:nvPr/>
          </p:nvSpPr>
          <p:spPr bwMode="auto">
            <a:xfrm>
              <a:off x="1183484" y="3286780"/>
              <a:ext cx="3876382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US" altLang="en-US" sz="2400" i="1">
                  <a:solidFill>
                    <a:schemeClr val="accent1"/>
                  </a:solidFill>
                </a:rPr>
                <a:t>(x</a:t>
              </a:r>
              <a:r>
                <a:rPr lang="en-US" altLang="en-US" sz="2400" i="1" baseline="-25000">
                  <a:solidFill>
                    <a:schemeClr val="accent1"/>
                  </a:solidFill>
                </a:rPr>
                <a:t>1</a:t>
              </a:r>
              <a:r>
                <a:rPr lang="en-US" altLang="en-US" sz="2400" i="1">
                  <a:solidFill>
                    <a:schemeClr val="accent1"/>
                  </a:solidFill>
                </a:rPr>
                <a:t>)</a:t>
              </a:r>
              <a:r>
                <a:rPr lang="en-US" altLang="en-US" sz="2400" i="1" baseline="30000">
                  <a:solidFill>
                    <a:schemeClr val="accent1"/>
                  </a:solidFill>
                </a:rPr>
                <a:t>0</a:t>
              </a:r>
              <a:r>
                <a:rPr lang="en-US" altLang="en-US" sz="2400" i="1">
                  <a:solidFill>
                    <a:schemeClr val="accent1"/>
                  </a:solidFill>
                </a:rPr>
                <a:t> (x</a:t>
              </a:r>
              <a:r>
                <a:rPr lang="en-US" altLang="en-US" sz="2400" i="1" baseline="-25000">
                  <a:solidFill>
                    <a:schemeClr val="accent1"/>
                  </a:solidFill>
                </a:rPr>
                <a:t>1</a:t>
              </a:r>
              <a:r>
                <a:rPr lang="en-US" altLang="en-US" sz="2400" i="1">
                  <a:solidFill>
                    <a:schemeClr val="accent1"/>
                  </a:solidFill>
                </a:rPr>
                <a:t>)</a:t>
              </a:r>
              <a:r>
                <a:rPr lang="en-US" altLang="en-US" sz="2400" i="1" baseline="30000">
                  <a:solidFill>
                    <a:schemeClr val="accent1"/>
                  </a:solidFill>
                </a:rPr>
                <a:t>1</a:t>
              </a:r>
              <a:r>
                <a:rPr lang="en-US" altLang="en-US" sz="2400" i="1">
                  <a:solidFill>
                    <a:schemeClr val="accent1"/>
                  </a:solidFill>
                </a:rPr>
                <a:t> (x</a:t>
              </a:r>
              <a:r>
                <a:rPr lang="en-US" altLang="en-US" sz="2400" i="1" baseline="-25000">
                  <a:solidFill>
                    <a:schemeClr val="accent1"/>
                  </a:solidFill>
                </a:rPr>
                <a:t>1</a:t>
              </a:r>
              <a:r>
                <a:rPr lang="en-US" altLang="en-US" sz="2400" i="1">
                  <a:solidFill>
                    <a:schemeClr val="accent1"/>
                  </a:solidFill>
                </a:rPr>
                <a:t>)</a:t>
              </a:r>
              <a:r>
                <a:rPr lang="en-US" altLang="en-US" sz="2400" i="1" baseline="30000">
                  <a:solidFill>
                    <a:schemeClr val="accent1"/>
                  </a:solidFill>
                </a:rPr>
                <a:t>2 </a:t>
              </a:r>
              <a:r>
                <a:rPr lang="en-US" altLang="en-US" sz="2400" i="1">
                  <a:solidFill>
                    <a:schemeClr val="accent1"/>
                  </a:solidFill>
                </a:rPr>
                <a:t> (x</a:t>
              </a:r>
              <a:r>
                <a:rPr lang="en-US" altLang="en-US" sz="2400" i="1" baseline="-25000">
                  <a:solidFill>
                    <a:schemeClr val="accent1"/>
                  </a:solidFill>
                </a:rPr>
                <a:t>1</a:t>
              </a:r>
              <a:r>
                <a:rPr lang="en-US" altLang="en-US" sz="2400" i="1">
                  <a:solidFill>
                    <a:schemeClr val="accent1"/>
                  </a:solidFill>
                </a:rPr>
                <a:t>)</a:t>
              </a:r>
              <a:r>
                <a:rPr lang="en-US" altLang="en-US" sz="2400" i="1" baseline="30000">
                  <a:solidFill>
                    <a:schemeClr val="accent1"/>
                  </a:solidFill>
                </a:rPr>
                <a:t>3</a:t>
              </a:r>
              <a:r>
                <a:rPr lang="en-US" altLang="en-US" sz="2400" i="1">
                  <a:solidFill>
                    <a:schemeClr val="accent1"/>
                  </a:solidFill>
                </a:rPr>
                <a:t> … (x</a:t>
              </a:r>
              <a:r>
                <a:rPr lang="en-US" altLang="en-US" sz="2400" i="1" baseline="-25000">
                  <a:solidFill>
                    <a:schemeClr val="accent1"/>
                  </a:solidFill>
                </a:rPr>
                <a:t>1</a:t>
              </a:r>
              <a:r>
                <a:rPr lang="en-US" altLang="en-US" sz="2400" i="1">
                  <a:solidFill>
                    <a:schemeClr val="accent1"/>
                  </a:solidFill>
                </a:rPr>
                <a:t>)</a:t>
              </a:r>
              <a:r>
                <a:rPr lang="en-US" altLang="en-US" sz="2000" i="1" baseline="30000">
                  <a:solidFill>
                    <a:schemeClr val="accent1"/>
                  </a:solidFill>
                </a:rPr>
                <a:t>n-1</a:t>
              </a:r>
              <a:r>
                <a:rPr lang="en-US" altLang="en-US" sz="2400" i="1">
                  <a:solidFill>
                    <a:schemeClr val="accent1"/>
                  </a:solidFill>
                </a:rPr>
                <a:t> </a:t>
              </a:r>
              <a:endParaRPr lang="en-US" altLang="en-US" sz="2400" i="1" baseline="30000">
                <a:solidFill>
                  <a:schemeClr val="accent1"/>
                </a:solidFill>
              </a:endParaRPr>
            </a:p>
          </p:txBody>
        </p:sp>
        <p:sp>
          <p:nvSpPr>
            <p:cNvPr id="156697" name="Text Box 215"/>
            <p:cNvSpPr txBox="1">
              <a:spLocks noChangeArrowheads="1"/>
            </p:cNvSpPr>
            <p:nvPr/>
          </p:nvSpPr>
          <p:spPr bwMode="auto">
            <a:xfrm>
              <a:off x="1107284" y="5486400"/>
              <a:ext cx="4004622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US" altLang="en-US" sz="2400" i="1">
                  <a:solidFill>
                    <a:schemeClr val="accent1"/>
                  </a:solidFill>
                </a:rPr>
                <a:t>(x</a:t>
              </a:r>
              <a:r>
                <a:rPr lang="en-US" altLang="en-US" sz="1800" i="1" baseline="-25000">
                  <a:solidFill>
                    <a:schemeClr val="accent1"/>
                  </a:solidFill>
                </a:rPr>
                <a:t>n-1</a:t>
              </a:r>
              <a:r>
                <a:rPr lang="en-US" altLang="en-US" sz="2400" i="1">
                  <a:solidFill>
                    <a:schemeClr val="accent1"/>
                  </a:solidFill>
                </a:rPr>
                <a:t>)</a:t>
              </a:r>
              <a:r>
                <a:rPr lang="en-US" altLang="en-US" sz="2400" i="1" baseline="30000">
                  <a:solidFill>
                    <a:schemeClr val="accent1"/>
                  </a:solidFill>
                </a:rPr>
                <a:t>0</a:t>
              </a:r>
              <a:r>
                <a:rPr lang="en-US" altLang="en-US" sz="2400" i="1">
                  <a:solidFill>
                    <a:schemeClr val="accent1"/>
                  </a:solidFill>
                </a:rPr>
                <a:t>(x</a:t>
              </a:r>
              <a:r>
                <a:rPr lang="en-US" altLang="en-US" sz="1800" i="1" baseline="-25000">
                  <a:solidFill>
                    <a:schemeClr val="accent1"/>
                  </a:solidFill>
                </a:rPr>
                <a:t>n-1</a:t>
              </a:r>
              <a:r>
                <a:rPr lang="en-US" altLang="en-US" sz="2400" i="1">
                  <a:solidFill>
                    <a:schemeClr val="accent1"/>
                  </a:solidFill>
                </a:rPr>
                <a:t>)</a:t>
              </a:r>
              <a:r>
                <a:rPr lang="en-US" altLang="en-US" sz="2400" i="1" baseline="30000">
                  <a:solidFill>
                    <a:schemeClr val="accent1"/>
                  </a:solidFill>
                </a:rPr>
                <a:t>1</a:t>
              </a:r>
              <a:r>
                <a:rPr lang="en-US" altLang="en-US" sz="2400" i="1">
                  <a:solidFill>
                    <a:schemeClr val="accent1"/>
                  </a:solidFill>
                </a:rPr>
                <a:t>(x</a:t>
              </a:r>
              <a:r>
                <a:rPr lang="en-US" altLang="en-US" sz="1800" i="1" baseline="-25000">
                  <a:solidFill>
                    <a:schemeClr val="accent1"/>
                  </a:solidFill>
                </a:rPr>
                <a:t>n-1</a:t>
              </a:r>
              <a:r>
                <a:rPr lang="en-US" altLang="en-US" sz="2400" i="1">
                  <a:solidFill>
                    <a:schemeClr val="accent1"/>
                  </a:solidFill>
                </a:rPr>
                <a:t>)</a:t>
              </a:r>
              <a:r>
                <a:rPr lang="en-US" altLang="en-US" sz="2400" i="1" baseline="30000">
                  <a:solidFill>
                    <a:schemeClr val="accent1"/>
                  </a:solidFill>
                </a:rPr>
                <a:t>2 </a:t>
              </a:r>
              <a:r>
                <a:rPr lang="en-US" altLang="en-US" sz="2400" i="1">
                  <a:solidFill>
                    <a:schemeClr val="accent1"/>
                  </a:solidFill>
                </a:rPr>
                <a:t>(x</a:t>
              </a:r>
              <a:r>
                <a:rPr lang="en-US" altLang="en-US" sz="1800" i="1" baseline="-25000">
                  <a:solidFill>
                    <a:schemeClr val="accent1"/>
                  </a:solidFill>
                </a:rPr>
                <a:t>n-1</a:t>
              </a:r>
              <a:r>
                <a:rPr lang="en-US" altLang="en-US" sz="2400" i="1">
                  <a:solidFill>
                    <a:schemeClr val="accent1"/>
                  </a:solidFill>
                </a:rPr>
                <a:t>)</a:t>
              </a:r>
              <a:r>
                <a:rPr lang="en-US" altLang="en-US" sz="2400" i="1" baseline="30000">
                  <a:solidFill>
                    <a:schemeClr val="accent1"/>
                  </a:solidFill>
                </a:rPr>
                <a:t>3</a:t>
              </a:r>
              <a:r>
                <a:rPr lang="en-US" altLang="en-US" sz="2400" i="1">
                  <a:solidFill>
                    <a:schemeClr val="accent1"/>
                  </a:solidFill>
                </a:rPr>
                <a:t>…(x</a:t>
              </a:r>
              <a:r>
                <a:rPr lang="en-US" altLang="en-US" sz="1800" i="1" baseline="-25000">
                  <a:solidFill>
                    <a:schemeClr val="accent1"/>
                  </a:solidFill>
                </a:rPr>
                <a:t>n-1</a:t>
              </a:r>
              <a:r>
                <a:rPr lang="en-US" altLang="en-US" sz="2400" i="1">
                  <a:solidFill>
                    <a:schemeClr val="accent1"/>
                  </a:solidFill>
                </a:rPr>
                <a:t>)</a:t>
              </a:r>
              <a:r>
                <a:rPr lang="en-US" altLang="en-US" sz="2000" i="1" baseline="30000">
                  <a:solidFill>
                    <a:schemeClr val="accent1"/>
                  </a:solidFill>
                </a:rPr>
                <a:t>n-1</a:t>
              </a:r>
              <a:r>
                <a:rPr lang="en-US" altLang="en-US" sz="2400" i="1">
                  <a:solidFill>
                    <a:schemeClr val="accent1"/>
                  </a:solidFill>
                </a:rPr>
                <a:t> </a:t>
              </a:r>
              <a:endParaRPr lang="en-US" altLang="en-US" sz="2400" i="1" baseline="30000">
                <a:solidFill>
                  <a:schemeClr val="accent1"/>
                </a:solidFill>
              </a:endParaRPr>
            </a:p>
          </p:txBody>
        </p:sp>
        <p:sp>
          <p:nvSpPr>
            <p:cNvPr id="156698" name="Text Box 215"/>
            <p:cNvSpPr txBox="1">
              <a:spLocks noChangeArrowheads="1"/>
            </p:cNvSpPr>
            <p:nvPr/>
          </p:nvSpPr>
          <p:spPr bwMode="auto">
            <a:xfrm>
              <a:off x="1195712" y="3653135"/>
              <a:ext cx="3876382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US" altLang="en-US" sz="2400" i="1">
                  <a:solidFill>
                    <a:schemeClr val="accent1"/>
                  </a:solidFill>
                </a:rPr>
                <a:t>(x</a:t>
              </a:r>
              <a:r>
                <a:rPr lang="en-US" altLang="en-US" sz="2400" i="1" baseline="-25000">
                  <a:solidFill>
                    <a:schemeClr val="accent1"/>
                  </a:solidFill>
                </a:rPr>
                <a:t>2</a:t>
              </a:r>
              <a:r>
                <a:rPr lang="en-US" altLang="en-US" sz="2400" i="1">
                  <a:solidFill>
                    <a:schemeClr val="accent1"/>
                  </a:solidFill>
                </a:rPr>
                <a:t>)</a:t>
              </a:r>
              <a:r>
                <a:rPr lang="en-US" altLang="en-US" sz="2400" i="1" baseline="30000">
                  <a:solidFill>
                    <a:schemeClr val="accent1"/>
                  </a:solidFill>
                </a:rPr>
                <a:t>0</a:t>
              </a:r>
              <a:r>
                <a:rPr lang="en-US" altLang="en-US" sz="2400" i="1">
                  <a:solidFill>
                    <a:schemeClr val="accent1"/>
                  </a:solidFill>
                </a:rPr>
                <a:t> (x</a:t>
              </a:r>
              <a:r>
                <a:rPr lang="en-US" altLang="en-US" sz="2400" i="1" baseline="-25000">
                  <a:solidFill>
                    <a:schemeClr val="accent1"/>
                  </a:solidFill>
                </a:rPr>
                <a:t>2</a:t>
              </a:r>
              <a:r>
                <a:rPr lang="en-US" altLang="en-US" sz="2400" i="1">
                  <a:solidFill>
                    <a:schemeClr val="accent1"/>
                  </a:solidFill>
                </a:rPr>
                <a:t>)</a:t>
              </a:r>
              <a:r>
                <a:rPr lang="en-US" altLang="en-US" sz="2400" i="1" baseline="30000">
                  <a:solidFill>
                    <a:schemeClr val="accent1"/>
                  </a:solidFill>
                </a:rPr>
                <a:t>1</a:t>
              </a:r>
              <a:r>
                <a:rPr lang="en-US" altLang="en-US" sz="2400" i="1">
                  <a:solidFill>
                    <a:schemeClr val="accent1"/>
                  </a:solidFill>
                </a:rPr>
                <a:t> (x</a:t>
              </a:r>
              <a:r>
                <a:rPr lang="en-US" altLang="en-US" sz="2400" i="1" baseline="-25000">
                  <a:solidFill>
                    <a:schemeClr val="accent1"/>
                  </a:solidFill>
                </a:rPr>
                <a:t>2</a:t>
              </a:r>
              <a:r>
                <a:rPr lang="en-US" altLang="en-US" sz="2400" i="1">
                  <a:solidFill>
                    <a:schemeClr val="accent1"/>
                  </a:solidFill>
                </a:rPr>
                <a:t>)</a:t>
              </a:r>
              <a:r>
                <a:rPr lang="en-US" altLang="en-US" sz="2400" i="1" baseline="30000">
                  <a:solidFill>
                    <a:schemeClr val="accent1"/>
                  </a:solidFill>
                </a:rPr>
                <a:t>2 </a:t>
              </a:r>
              <a:r>
                <a:rPr lang="en-US" altLang="en-US" sz="2400" i="1">
                  <a:solidFill>
                    <a:schemeClr val="accent1"/>
                  </a:solidFill>
                </a:rPr>
                <a:t> (x</a:t>
              </a:r>
              <a:r>
                <a:rPr lang="en-US" altLang="en-US" sz="2400" i="1" baseline="-25000">
                  <a:solidFill>
                    <a:schemeClr val="accent1"/>
                  </a:solidFill>
                </a:rPr>
                <a:t>2</a:t>
              </a:r>
              <a:r>
                <a:rPr lang="en-US" altLang="en-US" sz="2400" i="1">
                  <a:solidFill>
                    <a:schemeClr val="accent1"/>
                  </a:solidFill>
                </a:rPr>
                <a:t>)</a:t>
              </a:r>
              <a:r>
                <a:rPr lang="en-US" altLang="en-US" sz="2400" i="1" baseline="30000">
                  <a:solidFill>
                    <a:schemeClr val="accent1"/>
                  </a:solidFill>
                </a:rPr>
                <a:t>3</a:t>
              </a:r>
              <a:r>
                <a:rPr lang="en-US" altLang="en-US" sz="2400" i="1">
                  <a:solidFill>
                    <a:schemeClr val="accent1"/>
                  </a:solidFill>
                </a:rPr>
                <a:t> … (x</a:t>
              </a:r>
              <a:r>
                <a:rPr lang="en-US" altLang="en-US" sz="2400" i="1" baseline="-25000">
                  <a:solidFill>
                    <a:schemeClr val="accent1"/>
                  </a:solidFill>
                </a:rPr>
                <a:t>2</a:t>
              </a:r>
              <a:r>
                <a:rPr lang="en-US" altLang="en-US" sz="2400" i="1">
                  <a:solidFill>
                    <a:schemeClr val="accent1"/>
                  </a:solidFill>
                </a:rPr>
                <a:t>)</a:t>
              </a:r>
              <a:r>
                <a:rPr lang="en-US" altLang="en-US" sz="2000" i="1" baseline="30000">
                  <a:solidFill>
                    <a:schemeClr val="accent1"/>
                  </a:solidFill>
                </a:rPr>
                <a:t>n-1</a:t>
              </a:r>
              <a:r>
                <a:rPr lang="en-US" altLang="en-US" sz="2400" i="1">
                  <a:solidFill>
                    <a:schemeClr val="accent1"/>
                  </a:solidFill>
                </a:rPr>
                <a:t> </a:t>
              </a:r>
              <a:endParaRPr lang="en-US" altLang="en-US" sz="2400" i="1" baseline="30000">
                <a:solidFill>
                  <a:schemeClr val="accent1"/>
                </a:solidFill>
              </a:endParaRPr>
            </a:p>
          </p:txBody>
        </p:sp>
        <p:sp>
          <p:nvSpPr>
            <p:cNvPr id="156699" name="Text Box 215"/>
            <p:cNvSpPr txBox="1">
              <a:spLocks noChangeArrowheads="1"/>
            </p:cNvSpPr>
            <p:nvPr/>
          </p:nvSpPr>
          <p:spPr bwMode="auto">
            <a:xfrm>
              <a:off x="1183484" y="3979492"/>
              <a:ext cx="3876382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US" altLang="en-US" sz="2400" i="1">
                  <a:solidFill>
                    <a:schemeClr val="accent1"/>
                  </a:solidFill>
                </a:rPr>
                <a:t>(x</a:t>
              </a:r>
              <a:r>
                <a:rPr lang="en-US" altLang="en-US" sz="2400" i="1" baseline="-25000">
                  <a:solidFill>
                    <a:schemeClr val="accent1"/>
                  </a:solidFill>
                </a:rPr>
                <a:t>3</a:t>
              </a:r>
              <a:r>
                <a:rPr lang="en-US" altLang="en-US" sz="2400" i="1">
                  <a:solidFill>
                    <a:schemeClr val="accent1"/>
                  </a:solidFill>
                </a:rPr>
                <a:t>)</a:t>
              </a:r>
              <a:r>
                <a:rPr lang="en-US" altLang="en-US" sz="2400" i="1" baseline="30000">
                  <a:solidFill>
                    <a:schemeClr val="accent1"/>
                  </a:solidFill>
                </a:rPr>
                <a:t>0</a:t>
              </a:r>
              <a:r>
                <a:rPr lang="en-US" altLang="en-US" sz="2400" i="1">
                  <a:solidFill>
                    <a:schemeClr val="accent1"/>
                  </a:solidFill>
                </a:rPr>
                <a:t> (x</a:t>
              </a:r>
              <a:r>
                <a:rPr lang="en-US" altLang="en-US" sz="2400" i="1" baseline="-25000">
                  <a:solidFill>
                    <a:schemeClr val="accent1"/>
                  </a:solidFill>
                </a:rPr>
                <a:t>3</a:t>
              </a:r>
              <a:r>
                <a:rPr lang="en-US" altLang="en-US" sz="2400" i="1">
                  <a:solidFill>
                    <a:schemeClr val="accent1"/>
                  </a:solidFill>
                </a:rPr>
                <a:t>)</a:t>
              </a:r>
              <a:r>
                <a:rPr lang="en-US" altLang="en-US" sz="2400" i="1" baseline="30000">
                  <a:solidFill>
                    <a:schemeClr val="accent1"/>
                  </a:solidFill>
                </a:rPr>
                <a:t>1</a:t>
              </a:r>
              <a:r>
                <a:rPr lang="en-US" altLang="en-US" sz="2400" i="1">
                  <a:solidFill>
                    <a:schemeClr val="accent1"/>
                  </a:solidFill>
                </a:rPr>
                <a:t> (x</a:t>
              </a:r>
              <a:r>
                <a:rPr lang="en-US" altLang="en-US" sz="2400" i="1" baseline="-25000">
                  <a:solidFill>
                    <a:schemeClr val="accent1"/>
                  </a:solidFill>
                </a:rPr>
                <a:t>3</a:t>
              </a:r>
              <a:r>
                <a:rPr lang="en-US" altLang="en-US" sz="2400" i="1">
                  <a:solidFill>
                    <a:schemeClr val="accent1"/>
                  </a:solidFill>
                </a:rPr>
                <a:t>)</a:t>
              </a:r>
              <a:r>
                <a:rPr lang="en-US" altLang="en-US" sz="2400" i="1" baseline="30000">
                  <a:solidFill>
                    <a:schemeClr val="accent1"/>
                  </a:solidFill>
                </a:rPr>
                <a:t>2 </a:t>
              </a:r>
              <a:r>
                <a:rPr lang="en-US" altLang="en-US" sz="2400" i="1">
                  <a:solidFill>
                    <a:schemeClr val="accent1"/>
                  </a:solidFill>
                </a:rPr>
                <a:t> (x</a:t>
              </a:r>
              <a:r>
                <a:rPr lang="en-US" altLang="en-US" sz="2400" i="1" baseline="-25000">
                  <a:solidFill>
                    <a:schemeClr val="accent1"/>
                  </a:solidFill>
                </a:rPr>
                <a:t>3</a:t>
              </a:r>
              <a:r>
                <a:rPr lang="en-US" altLang="en-US" sz="2400" i="1">
                  <a:solidFill>
                    <a:schemeClr val="accent1"/>
                  </a:solidFill>
                </a:rPr>
                <a:t>)</a:t>
              </a:r>
              <a:r>
                <a:rPr lang="en-US" altLang="en-US" sz="2400" i="1" baseline="30000">
                  <a:solidFill>
                    <a:schemeClr val="accent1"/>
                  </a:solidFill>
                </a:rPr>
                <a:t>3</a:t>
              </a:r>
              <a:r>
                <a:rPr lang="en-US" altLang="en-US" sz="2400" i="1">
                  <a:solidFill>
                    <a:schemeClr val="accent1"/>
                  </a:solidFill>
                </a:rPr>
                <a:t> … (x</a:t>
              </a:r>
              <a:r>
                <a:rPr lang="en-US" altLang="en-US" sz="2400" i="1" baseline="-25000">
                  <a:solidFill>
                    <a:schemeClr val="accent1"/>
                  </a:solidFill>
                </a:rPr>
                <a:t>3</a:t>
              </a:r>
              <a:r>
                <a:rPr lang="en-US" altLang="en-US" sz="2400" i="1">
                  <a:solidFill>
                    <a:schemeClr val="accent1"/>
                  </a:solidFill>
                </a:rPr>
                <a:t>)</a:t>
              </a:r>
              <a:r>
                <a:rPr lang="en-US" altLang="en-US" sz="2000" i="1" baseline="30000">
                  <a:solidFill>
                    <a:schemeClr val="accent1"/>
                  </a:solidFill>
                </a:rPr>
                <a:t>n-1</a:t>
              </a:r>
              <a:r>
                <a:rPr lang="en-US" altLang="en-US" sz="2400" i="1">
                  <a:solidFill>
                    <a:schemeClr val="accent1"/>
                  </a:solidFill>
                </a:rPr>
                <a:t> </a:t>
              </a:r>
              <a:endParaRPr lang="en-US" altLang="en-US" sz="2400" i="1" baseline="30000">
                <a:solidFill>
                  <a:schemeClr val="accent1"/>
                </a:solidFill>
              </a:endParaRPr>
            </a:p>
          </p:txBody>
        </p:sp>
        <p:sp>
          <p:nvSpPr>
            <p:cNvPr id="156700" name="Double Bracket 40"/>
            <p:cNvSpPr>
              <a:spLocks noChangeArrowheads="1"/>
            </p:cNvSpPr>
            <p:nvPr/>
          </p:nvSpPr>
          <p:spPr bwMode="auto">
            <a:xfrm>
              <a:off x="5916430" y="2895600"/>
              <a:ext cx="422735" cy="3192568"/>
            </a:xfrm>
            <a:prstGeom prst="bracketPair">
              <a:avLst>
                <a:gd name="adj" fmla="val 16667"/>
              </a:avLst>
            </a:prstGeom>
            <a:noFill/>
            <a:ln w="25400" algn="ctr">
              <a:solidFill>
                <a:schemeClr val="accent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 sz="2400"/>
            </a:p>
          </p:txBody>
        </p:sp>
        <p:sp>
          <p:nvSpPr>
            <p:cNvPr id="156701" name="Text Box 215"/>
            <p:cNvSpPr txBox="1">
              <a:spLocks noChangeArrowheads="1"/>
            </p:cNvSpPr>
            <p:nvPr/>
          </p:nvSpPr>
          <p:spPr bwMode="auto">
            <a:xfrm>
              <a:off x="2787478" y="4656746"/>
              <a:ext cx="641522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US" altLang="en-US" sz="2400" i="1">
                  <a:solidFill>
                    <a:schemeClr val="accent1"/>
                  </a:solidFill>
                </a:rPr>
                <a:t>(x</a:t>
              </a:r>
              <a:r>
                <a:rPr lang="en-US" altLang="en-US" sz="2400" i="1" baseline="-25000">
                  <a:solidFill>
                    <a:schemeClr val="accent1"/>
                  </a:solidFill>
                </a:rPr>
                <a:t>i</a:t>
              </a:r>
              <a:r>
                <a:rPr lang="en-US" altLang="en-US" sz="2400" i="1">
                  <a:solidFill>
                    <a:schemeClr val="accent1"/>
                  </a:solidFill>
                </a:rPr>
                <a:t>)</a:t>
              </a:r>
              <a:r>
                <a:rPr lang="en-US" altLang="en-US" sz="2400" i="1" baseline="30000">
                  <a:solidFill>
                    <a:schemeClr val="accent1"/>
                  </a:solidFill>
                </a:rPr>
                <a:t>j</a:t>
              </a:r>
            </a:p>
          </p:txBody>
        </p:sp>
      </p:grpSp>
      <p:grpSp>
        <p:nvGrpSpPr>
          <p:cNvPr id="3" name="Group 56"/>
          <p:cNvGrpSpPr>
            <a:grpSpLocks/>
          </p:cNvGrpSpPr>
          <p:nvPr/>
        </p:nvGrpSpPr>
        <p:grpSpPr bwMode="auto">
          <a:xfrm>
            <a:off x="1752600" y="3573463"/>
            <a:ext cx="5638800" cy="3208337"/>
            <a:chOff x="1524000" y="3572854"/>
            <a:chExt cx="5638800" cy="3208946"/>
          </a:xfrm>
        </p:grpSpPr>
        <p:sp>
          <p:nvSpPr>
            <p:cNvPr id="156678" name="Text Box 215"/>
            <p:cNvSpPr txBox="1">
              <a:spLocks noChangeArrowheads="1"/>
            </p:cNvSpPr>
            <p:nvPr/>
          </p:nvSpPr>
          <p:spPr bwMode="auto">
            <a:xfrm>
              <a:off x="1583855" y="3583034"/>
              <a:ext cx="4283545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US" altLang="en-US" sz="2400" i="1">
                  <a:solidFill>
                    <a:schemeClr val="accent1"/>
                  </a:solidFill>
                </a:rPr>
                <a:t>(</a:t>
              </a:r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</a:t>
              </a:r>
              <a:r>
                <a:rPr lang="en-US" altLang="en-US" sz="2400" i="1" baseline="30000">
                  <a:solidFill>
                    <a:schemeClr val="accent1"/>
                  </a:solidFill>
                </a:rPr>
                <a:t>0</a:t>
              </a:r>
              <a:r>
                <a:rPr lang="en-US" altLang="en-US" sz="2400" i="1">
                  <a:solidFill>
                    <a:schemeClr val="accent1"/>
                  </a:solidFill>
                </a:rPr>
                <a:t>)</a:t>
              </a:r>
              <a:r>
                <a:rPr lang="en-US" altLang="en-US" sz="2400" i="1" baseline="30000">
                  <a:solidFill>
                    <a:schemeClr val="accent1"/>
                  </a:solidFill>
                </a:rPr>
                <a:t>0</a:t>
              </a:r>
              <a:r>
                <a:rPr lang="en-US" altLang="en-US" sz="2400" i="1">
                  <a:solidFill>
                    <a:schemeClr val="accent1"/>
                  </a:solidFill>
                </a:rPr>
                <a:t> (</a:t>
              </a:r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</a:t>
              </a:r>
              <a:r>
                <a:rPr lang="en-US" altLang="en-US" sz="2400" i="1" baseline="30000">
                  <a:solidFill>
                    <a:schemeClr val="accent1"/>
                  </a:solidFill>
                </a:rPr>
                <a:t>0</a:t>
              </a:r>
              <a:r>
                <a:rPr lang="en-US" altLang="en-US" sz="2400" i="1">
                  <a:solidFill>
                    <a:schemeClr val="accent1"/>
                  </a:solidFill>
                </a:rPr>
                <a:t>)</a:t>
              </a:r>
              <a:r>
                <a:rPr lang="en-US" altLang="en-US" sz="2400" i="1" baseline="30000">
                  <a:solidFill>
                    <a:schemeClr val="accent1"/>
                  </a:solidFill>
                </a:rPr>
                <a:t>1</a:t>
              </a:r>
              <a:r>
                <a:rPr lang="en-US" altLang="en-US" sz="2400" i="1">
                  <a:solidFill>
                    <a:schemeClr val="accent1"/>
                  </a:solidFill>
                </a:rPr>
                <a:t> (</a:t>
              </a:r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</a:t>
              </a:r>
              <a:r>
                <a:rPr lang="en-US" altLang="en-US" sz="2400" i="1" baseline="30000">
                  <a:solidFill>
                    <a:schemeClr val="accent1"/>
                  </a:solidFill>
                </a:rPr>
                <a:t>0</a:t>
              </a:r>
              <a:r>
                <a:rPr lang="en-US" altLang="en-US" sz="2400" i="1">
                  <a:solidFill>
                    <a:schemeClr val="accent1"/>
                  </a:solidFill>
                </a:rPr>
                <a:t>)</a:t>
              </a:r>
              <a:r>
                <a:rPr lang="en-US" altLang="en-US" sz="2400" i="1" baseline="30000">
                  <a:solidFill>
                    <a:schemeClr val="accent1"/>
                  </a:solidFill>
                </a:rPr>
                <a:t>2 </a:t>
              </a:r>
              <a:r>
                <a:rPr lang="en-US" altLang="en-US" sz="2400" i="1">
                  <a:solidFill>
                    <a:schemeClr val="accent1"/>
                  </a:solidFill>
                </a:rPr>
                <a:t> (</a:t>
              </a:r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</a:t>
              </a:r>
              <a:r>
                <a:rPr lang="en-US" altLang="en-US" sz="2400" i="1" baseline="30000">
                  <a:solidFill>
                    <a:schemeClr val="accent1"/>
                  </a:solidFill>
                </a:rPr>
                <a:t>0</a:t>
              </a:r>
              <a:r>
                <a:rPr lang="en-US" altLang="en-US" sz="2400" i="1">
                  <a:solidFill>
                    <a:schemeClr val="accent1"/>
                  </a:solidFill>
                </a:rPr>
                <a:t>)</a:t>
              </a:r>
              <a:r>
                <a:rPr lang="en-US" altLang="en-US" sz="2400" i="1" baseline="30000">
                  <a:solidFill>
                    <a:schemeClr val="accent1"/>
                  </a:solidFill>
                </a:rPr>
                <a:t>3</a:t>
              </a:r>
              <a:r>
                <a:rPr lang="en-US" altLang="en-US" sz="2400" i="1">
                  <a:solidFill>
                    <a:schemeClr val="accent1"/>
                  </a:solidFill>
                </a:rPr>
                <a:t> … (</a:t>
              </a:r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</a:t>
              </a:r>
              <a:r>
                <a:rPr lang="en-US" altLang="en-US" sz="2400" i="1" baseline="30000">
                  <a:solidFill>
                    <a:schemeClr val="accent1"/>
                  </a:solidFill>
                </a:rPr>
                <a:t>0</a:t>
              </a:r>
              <a:r>
                <a:rPr lang="en-US" altLang="en-US" sz="2400" i="1">
                  <a:solidFill>
                    <a:schemeClr val="accent1"/>
                  </a:solidFill>
                </a:rPr>
                <a:t>)</a:t>
              </a:r>
              <a:r>
                <a:rPr lang="en-US" altLang="en-US" sz="2000" i="1" baseline="30000">
                  <a:solidFill>
                    <a:schemeClr val="accent1"/>
                  </a:solidFill>
                </a:rPr>
                <a:t>n-1</a:t>
              </a:r>
              <a:r>
                <a:rPr lang="en-US" altLang="en-US" sz="2400" i="1">
                  <a:solidFill>
                    <a:schemeClr val="accent1"/>
                  </a:solidFill>
                </a:rPr>
                <a:t> </a:t>
              </a:r>
              <a:endParaRPr lang="en-US" altLang="en-US" sz="2400" i="1" baseline="30000">
                <a:solidFill>
                  <a:schemeClr val="accent1"/>
                </a:solidFill>
              </a:endParaRPr>
            </a:p>
          </p:txBody>
        </p:sp>
        <p:sp>
          <p:nvSpPr>
            <p:cNvPr id="156679" name="Rectangle 18"/>
            <p:cNvSpPr>
              <a:spLocks noChangeArrowheads="1"/>
            </p:cNvSpPr>
            <p:nvPr/>
          </p:nvSpPr>
          <p:spPr bwMode="auto">
            <a:xfrm>
              <a:off x="5755484" y="3582412"/>
              <a:ext cx="543739" cy="30469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2400" i="1">
                  <a:solidFill>
                    <a:schemeClr val="accent1"/>
                  </a:solidFill>
                </a:rPr>
                <a:t>a</a:t>
              </a:r>
              <a:r>
                <a:rPr lang="en-US" altLang="en-US" sz="2400" i="1" baseline="-25000">
                  <a:solidFill>
                    <a:schemeClr val="accent1"/>
                  </a:solidFill>
                </a:rPr>
                <a:t>0</a:t>
              </a:r>
              <a:endParaRPr lang="en-US" altLang="en-US" sz="2400" i="1">
                <a:solidFill>
                  <a:schemeClr val="accent1"/>
                </a:solidFill>
              </a:endParaRPr>
            </a:p>
            <a:p>
              <a:pPr eaLnBrk="1" hangingPunct="1"/>
              <a:r>
                <a:rPr lang="en-US" altLang="en-US" sz="2400" i="1">
                  <a:solidFill>
                    <a:schemeClr val="accent1"/>
                  </a:solidFill>
                </a:rPr>
                <a:t>a</a:t>
              </a:r>
              <a:r>
                <a:rPr lang="en-US" altLang="en-US" sz="2400" i="1" baseline="-25000">
                  <a:solidFill>
                    <a:schemeClr val="accent1"/>
                  </a:solidFill>
                </a:rPr>
                <a:t>1</a:t>
              </a:r>
              <a:endParaRPr lang="en-US" altLang="en-US" sz="2400" i="1">
                <a:solidFill>
                  <a:schemeClr val="accent1"/>
                </a:solidFill>
              </a:endParaRPr>
            </a:p>
            <a:p>
              <a:pPr eaLnBrk="1" hangingPunct="1"/>
              <a:r>
                <a:rPr lang="en-US" altLang="en-US" sz="2400" i="1">
                  <a:solidFill>
                    <a:schemeClr val="accent1"/>
                  </a:solidFill>
                </a:rPr>
                <a:t>a</a:t>
              </a:r>
              <a:r>
                <a:rPr lang="en-US" altLang="en-US" sz="2400" i="1" baseline="-25000">
                  <a:solidFill>
                    <a:schemeClr val="accent1"/>
                  </a:solidFill>
                </a:rPr>
                <a:t>2</a:t>
              </a:r>
              <a:endParaRPr lang="en-US" altLang="en-US" sz="2400" i="1">
                <a:solidFill>
                  <a:schemeClr val="accent1"/>
                </a:solidFill>
              </a:endParaRPr>
            </a:p>
            <a:p>
              <a:pPr eaLnBrk="1" hangingPunct="1"/>
              <a:r>
                <a:rPr lang="en-US" altLang="en-US" sz="2400" i="1">
                  <a:solidFill>
                    <a:schemeClr val="accent1"/>
                  </a:solidFill>
                </a:rPr>
                <a:t>a</a:t>
              </a:r>
              <a:r>
                <a:rPr lang="en-US" altLang="en-US" sz="2400" i="1" baseline="-25000">
                  <a:solidFill>
                    <a:schemeClr val="accent1"/>
                  </a:solidFill>
                </a:rPr>
                <a:t>3</a:t>
              </a:r>
              <a:endParaRPr lang="en-US" altLang="en-US" sz="2400" i="1">
                <a:solidFill>
                  <a:schemeClr val="accent1"/>
                </a:solidFill>
              </a:endParaRPr>
            </a:p>
            <a:p>
              <a:pPr eaLnBrk="1" hangingPunct="1"/>
              <a:endParaRPr lang="en-US" altLang="en-US" sz="2400" i="1">
                <a:solidFill>
                  <a:schemeClr val="accent1"/>
                </a:solidFill>
              </a:endParaRPr>
            </a:p>
            <a:p>
              <a:pPr eaLnBrk="1" hangingPunct="1"/>
              <a:r>
                <a:rPr lang="en-US" altLang="en-US" sz="2400" i="1">
                  <a:solidFill>
                    <a:schemeClr val="accent1"/>
                  </a:solidFill>
                </a:rPr>
                <a:t>…</a:t>
              </a:r>
            </a:p>
            <a:p>
              <a:pPr eaLnBrk="1" hangingPunct="1"/>
              <a:endParaRPr lang="en-US" altLang="en-US" sz="2400" i="1">
                <a:solidFill>
                  <a:schemeClr val="accent1"/>
                </a:solidFill>
              </a:endParaRPr>
            </a:p>
            <a:p>
              <a:pPr eaLnBrk="1" hangingPunct="1"/>
              <a:r>
                <a:rPr lang="en-US" altLang="en-US" sz="2400" i="1">
                  <a:solidFill>
                    <a:schemeClr val="accent1"/>
                  </a:solidFill>
                </a:rPr>
                <a:t>a</a:t>
              </a:r>
              <a:r>
                <a:rPr lang="en-US" altLang="en-US" sz="1800" i="1" baseline="-25000">
                  <a:solidFill>
                    <a:schemeClr val="accent1"/>
                  </a:solidFill>
                </a:rPr>
                <a:t>n-1</a:t>
              </a:r>
              <a:endParaRPr lang="en-US" altLang="en-US" sz="2400" i="1">
                <a:solidFill>
                  <a:schemeClr val="accent1"/>
                </a:solidFill>
              </a:endParaRPr>
            </a:p>
          </p:txBody>
        </p:sp>
        <p:sp>
          <p:nvSpPr>
            <p:cNvPr id="156680" name="Rectangle 19"/>
            <p:cNvSpPr>
              <a:spLocks noChangeArrowheads="1"/>
            </p:cNvSpPr>
            <p:nvPr/>
          </p:nvSpPr>
          <p:spPr bwMode="auto">
            <a:xfrm>
              <a:off x="6636694" y="3572854"/>
              <a:ext cx="526106" cy="30469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2400" i="1">
                  <a:solidFill>
                    <a:schemeClr val="accent1"/>
                  </a:solidFill>
                </a:rPr>
                <a:t>y</a:t>
              </a:r>
              <a:r>
                <a:rPr lang="en-US" altLang="en-US" sz="2400" i="1" baseline="-25000">
                  <a:solidFill>
                    <a:schemeClr val="accent1"/>
                  </a:solidFill>
                </a:rPr>
                <a:t>0</a:t>
              </a:r>
              <a:endParaRPr lang="en-US" altLang="en-US" sz="2400" i="1">
                <a:solidFill>
                  <a:schemeClr val="accent1"/>
                </a:solidFill>
              </a:endParaRPr>
            </a:p>
            <a:p>
              <a:pPr eaLnBrk="1" hangingPunct="1"/>
              <a:r>
                <a:rPr lang="en-US" altLang="en-US" sz="2400" i="1">
                  <a:solidFill>
                    <a:schemeClr val="accent1"/>
                  </a:solidFill>
                </a:rPr>
                <a:t>y</a:t>
              </a:r>
              <a:r>
                <a:rPr lang="en-US" altLang="en-US" sz="2400" i="1" baseline="-25000">
                  <a:solidFill>
                    <a:schemeClr val="accent1"/>
                  </a:solidFill>
                </a:rPr>
                <a:t>1</a:t>
              </a:r>
              <a:endParaRPr lang="en-US" altLang="en-US" sz="2400" i="1">
                <a:solidFill>
                  <a:schemeClr val="accent1"/>
                </a:solidFill>
              </a:endParaRPr>
            </a:p>
            <a:p>
              <a:pPr eaLnBrk="1" hangingPunct="1"/>
              <a:r>
                <a:rPr lang="en-US" altLang="en-US" sz="2400" i="1">
                  <a:solidFill>
                    <a:schemeClr val="accent1"/>
                  </a:solidFill>
                </a:rPr>
                <a:t>y</a:t>
              </a:r>
              <a:r>
                <a:rPr lang="en-US" altLang="en-US" sz="2400" i="1" baseline="-25000">
                  <a:solidFill>
                    <a:schemeClr val="accent1"/>
                  </a:solidFill>
                </a:rPr>
                <a:t>2</a:t>
              </a:r>
              <a:endParaRPr lang="en-US" altLang="en-US" sz="2400" i="1">
                <a:solidFill>
                  <a:schemeClr val="accent1"/>
                </a:solidFill>
              </a:endParaRPr>
            </a:p>
            <a:p>
              <a:pPr eaLnBrk="1" hangingPunct="1"/>
              <a:r>
                <a:rPr lang="en-US" altLang="en-US" sz="2400" i="1">
                  <a:solidFill>
                    <a:schemeClr val="accent1"/>
                  </a:solidFill>
                </a:rPr>
                <a:t>y</a:t>
              </a:r>
              <a:r>
                <a:rPr lang="en-US" altLang="en-US" sz="2400" i="1" baseline="-25000">
                  <a:solidFill>
                    <a:schemeClr val="accent1"/>
                  </a:solidFill>
                </a:rPr>
                <a:t>3</a:t>
              </a:r>
              <a:endParaRPr lang="en-US" altLang="en-US" sz="2400" i="1">
                <a:solidFill>
                  <a:schemeClr val="accent1"/>
                </a:solidFill>
              </a:endParaRPr>
            </a:p>
            <a:p>
              <a:pPr eaLnBrk="1" hangingPunct="1"/>
              <a:endParaRPr lang="en-US" altLang="en-US" sz="2400" i="1">
                <a:solidFill>
                  <a:schemeClr val="accent1"/>
                </a:solidFill>
              </a:endParaRPr>
            </a:p>
            <a:p>
              <a:pPr eaLnBrk="1" hangingPunct="1"/>
              <a:r>
                <a:rPr lang="en-US" altLang="en-US" sz="2400" i="1">
                  <a:solidFill>
                    <a:schemeClr val="accent1"/>
                  </a:solidFill>
                </a:rPr>
                <a:t>…</a:t>
              </a:r>
            </a:p>
            <a:p>
              <a:pPr eaLnBrk="1" hangingPunct="1"/>
              <a:endParaRPr lang="en-US" altLang="en-US" sz="2400" i="1">
                <a:solidFill>
                  <a:schemeClr val="accent1"/>
                </a:solidFill>
              </a:endParaRPr>
            </a:p>
            <a:p>
              <a:pPr eaLnBrk="1" hangingPunct="1"/>
              <a:r>
                <a:rPr lang="en-US" altLang="en-US" sz="2400" i="1">
                  <a:solidFill>
                    <a:schemeClr val="accent1"/>
                  </a:solidFill>
                </a:rPr>
                <a:t>y</a:t>
              </a:r>
              <a:r>
                <a:rPr lang="en-US" altLang="en-US" sz="1800" i="1" baseline="-25000">
                  <a:solidFill>
                    <a:schemeClr val="accent1"/>
                  </a:solidFill>
                </a:rPr>
                <a:t>n-1</a:t>
              </a:r>
              <a:endParaRPr lang="en-US" altLang="en-US" sz="2400" i="1">
                <a:solidFill>
                  <a:schemeClr val="accent1"/>
                </a:solidFill>
              </a:endParaRPr>
            </a:p>
          </p:txBody>
        </p:sp>
        <p:sp>
          <p:nvSpPr>
            <p:cNvPr id="156681" name="Rectangle 20"/>
            <p:cNvSpPr>
              <a:spLocks noChangeArrowheads="1"/>
            </p:cNvSpPr>
            <p:nvPr/>
          </p:nvSpPr>
          <p:spPr bwMode="auto">
            <a:xfrm>
              <a:off x="6276828" y="4876800"/>
              <a:ext cx="393056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2400" i="1">
                  <a:solidFill>
                    <a:schemeClr val="accent1"/>
                  </a:solidFill>
                </a:rPr>
                <a:t>=</a:t>
              </a:r>
              <a:endParaRPr lang="en-CA" altLang="en-US" sz="2400"/>
            </a:p>
          </p:txBody>
        </p:sp>
        <p:sp>
          <p:nvSpPr>
            <p:cNvPr id="156682" name="Double Bracket 40"/>
            <p:cNvSpPr>
              <a:spLocks noChangeArrowheads="1"/>
            </p:cNvSpPr>
            <p:nvPr/>
          </p:nvSpPr>
          <p:spPr bwMode="auto">
            <a:xfrm>
              <a:off x="5826934" y="3589232"/>
              <a:ext cx="422735" cy="3192568"/>
            </a:xfrm>
            <a:prstGeom prst="bracketPair">
              <a:avLst>
                <a:gd name="adj" fmla="val 16667"/>
              </a:avLst>
            </a:prstGeom>
            <a:noFill/>
            <a:ln w="25400" algn="ctr">
              <a:solidFill>
                <a:schemeClr val="accent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 sz="2400"/>
            </a:p>
          </p:txBody>
        </p:sp>
        <p:sp>
          <p:nvSpPr>
            <p:cNvPr id="156683" name="Double Bracket 16"/>
            <p:cNvSpPr>
              <a:spLocks noChangeArrowheads="1"/>
            </p:cNvSpPr>
            <p:nvPr/>
          </p:nvSpPr>
          <p:spPr bwMode="auto">
            <a:xfrm>
              <a:off x="1524000" y="3572854"/>
              <a:ext cx="4240030" cy="3124200"/>
            </a:xfrm>
            <a:prstGeom prst="bracketPair">
              <a:avLst>
                <a:gd name="adj" fmla="val 16667"/>
              </a:avLst>
            </a:prstGeom>
            <a:noFill/>
            <a:ln w="25400" algn="ctr">
              <a:solidFill>
                <a:schemeClr val="accent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 sz="2400"/>
            </a:p>
          </p:txBody>
        </p:sp>
        <p:sp>
          <p:nvSpPr>
            <p:cNvPr id="156684" name="Double Bracket 40"/>
            <p:cNvSpPr>
              <a:spLocks noChangeArrowheads="1"/>
            </p:cNvSpPr>
            <p:nvPr/>
          </p:nvSpPr>
          <p:spPr bwMode="auto">
            <a:xfrm>
              <a:off x="6678430" y="3572854"/>
              <a:ext cx="422735" cy="3192568"/>
            </a:xfrm>
            <a:prstGeom prst="bracketPair">
              <a:avLst>
                <a:gd name="adj" fmla="val 16667"/>
              </a:avLst>
            </a:prstGeom>
            <a:noFill/>
            <a:ln w="25400" algn="ctr">
              <a:solidFill>
                <a:schemeClr val="accent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 sz="2400"/>
            </a:p>
          </p:txBody>
        </p:sp>
        <p:sp>
          <p:nvSpPr>
            <p:cNvPr id="156685" name="Text Box 215"/>
            <p:cNvSpPr txBox="1">
              <a:spLocks noChangeArrowheads="1"/>
            </p:cNvSpPr>
            <p:nvPr/>
          </p:nvSpPr>
          <p:spPr bwMode="auto">
            <a:xfrm>
              <a:off x="1574562" y="3949389"/>
              <a:ext cx="4206601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US" altLang="en-US" sz="2400" i="1">
                  <a:solidFill>
                    <a:schemeClr val="accent1"/>
                  </a:solidFill>
                </a:rPr>
                <a:t>(</a:t>
              </a:r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</a:t>
              </a:r>
              <a:r>
                <a:rPr lang="en-US" altLang="en-US" sz="2400" i="1" baseline="30000">
                  <a:solidFill>
                    <a:schemeClr val="accent1"/>
                  </a:solidFill>
                  <a:sym typeface="Symbol" pitchFamily="18" charset="2"/>
                </a:rPr>
                <a:t>1</a:t>
              </a:r>
              <a:r>
                <a:rPr lang="en-US" altLang="en-US" sz="2400" i="1">
                  <a:solidFill>
                    <a:schemeClr val="accent1"/>
                  </a:solidFill>
                </a:rPr>
                <a:t>)</a:t>
              </a:r>
              <a:r>
                <a:rPr lang="en-US" altLang="en-US" sz="2400" i="1" baseline="30000">
                  <a:solidFill>
                    <a:schemeClr val="accent1"/>
                  </a:solidFill>
                </a:rPr>
                <a:t>0</a:t>
              </a:r>
              <a:r>
                <a:rPr lang="en-US" altLang="en-US" sz="2400" i="1">
                  <a:solidFill>
                    <a:schemeClr val="accent1"/>
                  </a:solidFill>
                </a:rPr>
                <a:t> (</a:t>
              </a:r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</a:t>
              </a:r>
              <a:r>
                <a:rPr lang="en-US" altLang="en-US" sz="2400" i="1" baseline="30000">
                  <a:solidFill>
                    <a:schemeClr val="accent1"/>
                  </a:solidFill>
                  <a:sym typeface="Symbol" pitchFamily="18" charset="2"/>
                </a:rPr>
                <a:t>1</a:t>
              </a:r>
              <a:r>
                <a:rPr lang="en-US" altLang="en-US" sz="2400" i="1">
                  <a:solidFill>
                    <a:schemeClr val="accent1"/>
                  </a:solidFill>
                </a:rPr>
                <a:t>)</a:t>
              </a:r>
              <a:r>
                <a:rPr lang="en-US" altLang="en-US" sz="2400" i="1" baseline="30000">
                  <a:solidFill>
                    <a:schemeClr val="accent1"/>
                  </a:solidFill>
                </a:rPr>
                <a:t>1</a:t>
              </a:r>
              <a:r>
                <a:rPr lang="en-US" altLang="en-US" sz="2400" i="1">
                  <a:solidFill>
                    <a:schemeClr val="accent1"/>
                  </a:solidFill>
                </a:rPr>
                <a:t> (</a:t>
              </a:r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</a:t>
              </a:r>
              <a:r>
                <a:rPr lang="en-US" altLang="en-US" sz="2400" i="1" baseline="30000">
                  <a:solidFill>
                    <a:schemeClr val="accent1"/>
                  </a:solidFill>
                  <a:sym typeface="Symbol" pitchFamily="18" charset="2"/>
                </a:rPr>
                <a:t>1</a:t>
              </a:r>
              <a:r>
                <a:rPr lang="en-US" altLang="en-US" sz="2400" i="1">
                  <a:solidFill>
                    <a:schemeClr val="accent1"/>
                  </a:solidFill>
                </a:rPr>
                <a:t>)</a:t>
              </a:r>
              <a:r>
                <a:rPr lang="en-US" altLang="en-US" sz="2400" i="1" baseline="30000">
                  <a:solidFill>
                    <a:schemeClr val="accent1"/>
                  </a:solidFill>
                </a:rPr>
                <a:t>2 </a:t>
              </a:r>
              <a:r>
                <a:rPr lang="en-US" altLang="en-US" sz="2400" i="1">
                  <a:solidFill>
                    <a:schemeClr val="accent1"/>
                  </a:solidFill>
                </a:rPr>
                <a:t> (</a:t>
              </a:r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</a:t>
              </a:r>
              <a:r>
                <a:rPr lang="en-US" altLang="en-US" sz="2400" i="1" baseline="30000">
                  <a:solidFill>
                    <a:schemeClr val="accent1"/>
                  </a:solidFill>
                  <a:sym typeface="Symbol" pitchFamily="18" charset="2"/>
                </a:rPr>
                <a:t>1</a:t>
              </a:r>
              <a:r>
                <a:rPr lang="en-US" altLang="en-US" sz="2400" i="1">
                  <a:solidFill>
                    <a:schemeClr val="accent1"/>
                  </a:solidFill>
                </a:rPr>
                <a:t>)</a:t>
              </a:r>
              <a:r>
                <a:rPr lang="en-US" altLang="en-US" sz="2400" i="1" baseline="30000">
                  <a:solidFill>
                    <a:schemeClr val="accent1"/>
                  </a:solidFill>
                </a:rPr>
                <a:t>3</a:t>
              </a:r>
              <a:r>
                <a:rPr lang="en-US" altLang="en-US" sz="2400" i="1">
                  <a:solidFill>
                    <a:schemeClr val="accent1"/>
                  </a:solidFill>
                </a:rPr>
                <a:t> … (</a:t>
              </a:r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</a:t>
              </a:r>
              <a:r>
                <a:rPr lang="en-US" altLang="en-US" sz="2400" i="1" baseline="30000">
                  <a:solidFill>
                    <a:schemeClr val="accent1"/>
                  </a:solidFill>
                  <a:sym typeface="Symbol" pitchFamily="18" charset="2"/>
                </a:rPr>
                <a:t>1</a:t>
              </a:r>
              <a:r>
                <a:rPr lang="en-US" altLang="en-US" sz="2400" i="1">
                  <a:solidFill>
                    <a:schemeClr val="accent1"/>
                  </a:solidFill>
                </a:rPr>
                <a:t>)</a:t>
              </a:r>
              <a:r>
                <a:rPr lang="en-US" altLang="en-US" sz="2000" i="1" baseline="30000">
                  <a:solidFill>
                    <a:schemeClr val="accent1"/>
                  </a:solidFill>
                </a:rPr>
                <a:t>n-1</a:t>
              </a:r>
              <a:r>
                <a:rPr lang="en-US" altLang="en-US" sz="2400" i="1">
                  <a:solidFill>
                    <a:schemeClr val="accent1"/>
                  </a:solidFill>
                </a:rPr>
                <a:t> </a:t>
              </a:r>
              <a:endParaRPr lang="en-US" altLang="en-US" sz="2400" i="1" baseline="30000">
                <a:solidFill>
                  <a:schemeClr val="accent1"/>
                </a:solidFill>
              </a:endParaRPr>
            </a:p>
          </p:txBody>
        </p:sp>
        <p:sp>
          <p:nvSpPr>
            <p:cNvPr id="156686" name="Text Box 215"/>
            <p:cNvSpPr txBox="1">
              <a:spLocks noChangeArrowheads="1"/>
            </p:cNvSpPr>
            <p:nvPr/>
          </p:nvSpPr>
          <p:spPr bwMode="auto">
            <a:xfrm>
              <a:off x="1565269" y="4315744"/>
              <a:ext cx="4283545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US" altLang="en-US" sz="2400" i="1">
                  <a:solidFill>
                    <a:schemeClr val="accent1"/>
                  </a:solidFill>
                </a:rPr>
                <a:t>(</a:t>
              </a:r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</a:t>
              </a:r>
              <a:r>
                <a:rPr lang="en-US" altLang="en-US" sz="2400" i="1" baseline="30000">
                  <a:solidFill>
                    <a:schemeClr val="accent1"/>
                  </a:solidFill>
                </a:rPr>
                <a:t>2</a:t>
              </a:r>
              <a:r>
                <a:rPr lang="en-US" altLang="en-US" sz="2400" i="1">
                  <a:solidFill>
                    <a:schemeClr val="accent1"/>
                  </a:solidFill>
                </a:rPr>
                <a:t>)</a:t>
              </a:r>
              <a:r>
                <a:rPr lang="en-US" altLang="en-US" sz="2400" i="1" baseline="30000">
                  <a:solidFill>
                    <a:schemeClr val="accent1"/>
                  </a:solidFill>
                </a:rPr>
                <a:t>0</a:t>
              </a:r>
              <a:r>
                <a:rPr lang="en-US" altLang="en-US" sz="2400" i="1">
                  <a:solidFill>
                    <a:schemeClr val="accent1"/>
                  </a:solidFill>
                </a:rPr>
                <a:t> (</a:t>
              </a:r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</a:t>
              </a:r>
              <a:r>
                <a:rPr lang="en-US" altLang="en-US" sz="2400" i="1" baseline="30000">
                  <a:solidFill>
                    <a:schemeClr val="accent1"/>
                  </a:solidFill>
                </a:rPr>
                <a:t>2</a:t>
              </a:r>
              <a:r>
                <a:rPr lang="en-US" altLang="en-US" sz="2400" i="1">
                  <a:solidFill>
                    <a:schemeClr val="accent1"/>
                  </a:solidFill>
                </a:rPr>
                <a:t>)</a:t>
              </a:r>
              <a:r>
                <a:rPr lang="en-US" altLang="en-US" sz="2400" i="1" baseline="30000">
                  <a:solidFill>
                    <a:schemeClr val="accent1"/>
                  </a:solidFill>
                </a:rPr>
                <a:t>1</a:t>
              </a:r>
              <a:r>
                <a:rPr lang="en-US" altLang="en-US" sz="2400" i="1">
                  <a:solidFill>
                    <a:schemeClr val="accent1"/>
                  </a:solidFill>
                </a:rPr>
                <a:t> (</a:t>
              </a:r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</a:t>
              </a:r>
              <a:r>
                <a:rPr lang="en-US" altLang="en-US" sz="2400" i="1" baseline="30000">
                  <a:solidFill>
                    <a:schemeClr val="accent1"/>
                  </a:solidFill>
                </a:rPr>
                <a:t>2</a:t>
              </a:r>
              <a:r>
                <a:rPr lang="en-US" altLang="en-US" sz="2400" i="1">
                  <a:solidFill>
                    <a:schemeClr val="accent1"/>
                  </a:solidFill>
                </a:rPr>
                <a:t>)</a:t>
              </a:r>
              <a:r>
                <a:rPr lang="en-US" altLang="en-US" sz="2400" i="1" baseline="30000">
                  <a:solidFill>
                    <a:schemeClr val="accent1"/>
                  </a:solidFill>
                </a:rPr>
                <a:t>2 </a:t>
              </a:r>
              <a:r>
                <a:rPr lang="en-US" altLang="en-US" sz="2400" i="1">
                  <a:solidFill>
                    <a:schemeClr val="accent1"/>
                  </a:solidFill>
                </a:rPr>
                <a:t> (</a:t>
              </a:r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</a:t>
              </a:r>
              <a:r>
                <a:rPr lang="en-US" altLang="en-US" sz="2400" i="1" baseline="30000">
                  <a:solidFill>
                    <a:schemeClr val="accent1"/>
                  </a:solidFill>
                </a:rPr>
                <a:t>2</a:t>
              </a:r>
              <a:r>
                <a:rPr lang="en-US" altLang="en-US" sz="2400" i="1">
                  <a:solidFill>
                    <a:schemeClr val="accent1"/>
                  </a:solidFill>
                </a:rPr>
                <a:t>)</a:t>
              </a:r>
              <a:r>
                <a:rPr lang="en-US" altLang="en-US" sz="2400" i="1" baseline="30000">
                  <a:solidFill>
                    <a:schemeClr val="accent1"/>
                  </a:solidFill>
                </a:rPr>
                <a:t>3</a:t>
              </a:r>
              <a:r>
                <a:rPr lang="en-US" altLang="en-US" sz="2400" i="1">
                  <a:solidFill>
                    <a:schemeClr val="accent1"/>
                  </a:solidFill>
                </a:rPr>
                <a:t> … (</a:t>
              </a:r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</a:t>
              </a:r>
              <a:r>
                <a:rPr lang="en-US" altLang="en-US" sz="2400" i="1" baseline="30000">
                  <a:solidFill>
                    <a:schemeClr val="accent1"/>
                  </a:solidFill>
                </a:rPr>
                <a:t>2</a:t>
              </a:r>
              <a:r>
                <a:rPr lang="en-US" altLang="en-US" sz="2400" i="1">
                  <a:solidFill>
                    <a:schemeClr val="accent1"/>
                  </a:solidFill>
                </a:rPr>
                <a:t>)</a:t>
              </a:r>
              <a:r>
                <a:rPr lang="en-US" altLang="en-US" sz="2000" i="1" baseline="30000">
                  <a:solidFill>
                    <a:schemeClr val="accent1"/>
                  </a:solidFill>
                </a:rPr>
                <a:t>n-1</a:t>
              </a:r>
              <a:r>
                <a:rPr lang="en-US" altLang="en-US" sz="2400" i="1">
                  <a:solidFill>
                    <a:schemeClr val="accent1"/>
                  </a:solidFill>
                </a:rPr>
                <a:t> </a:t>
              </a:r>
              <a:endParaRPr lang="en-US" altLang="en-US" sz="2400" i="1" baseline="30000">
                <a:solidFill>
                  <a:schemeClr val="accent1"/>
                </a:solidFill>
              </a:endParaRPr>
            </a:p>
          </p:txBody>
        </p:sp>
        <p:sp>
          <p:nvSpPr>
            <p:cNvPr id="156687" name="Text Box 215"/>
            <p:cNvSpPr txBox="1">
              <a:spLocks noChangeArrowheads="1"/>
            </p:cNvSpPr>
            <p:nvPr/>
          </p:nvSpPr>
          <p:spPr bwMode="auto">
            <a:xfrm>
              <a:off x="1555976" y="4682099"/>
              <a:ext cx="4283545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US" altLang="en-US" sz="2400" i="1">
                  <a:solidFill>
                    <a:schemeClr val="accent1"/>
                  </a:solidFill>
                </a:rPr>
                <a:t>(</a:t>
              </a:r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</a:t>
              </a:r>
              <a:r>
                <a:rPr lang="en-US" altLang="en-US" sz="2400" i="1" baseline="30000">
                  <a:solidFill>
                    <a:schemeClr val="accent1"/>
                  </a:solidFill>
                </a:rPr>
                <a:t>3</a:t>
              </a:r>
              <a:r>
                <a:rPr lang="en-US" altLang="en-US" sz="2400" i="1">
                  <a:solidFill>
                    <a:schemeClr val="accent1"/>
                  </a:solidFill>
                </a:rPr>
                <a:t>)</a:t>
              </a:r>
              <a:r>
                <a:rPr lang="en-US" altLang="en-US" sz="2400" i="1" baseline="30000">
                  <a:solidFill>
                    <a:schemeClr val="accent1"/>
                  </a:solidFill>
                </a:rPr>
                <a:t>0</a:t>
              </a:r>
              <a:r>
                <a:rPr lang="en-US" altLang="en-US" sz="2400" i="1">
                  <a:solidFill>
                    <a:schemeClr val="accent1"/>
                  </a:solidFill>
                </a:rPr>
                <a:t> (</a:t>
              </a:r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</a:t>
              </a:r>
              <a:r>
                <a:rPr lang="en-US" altLang="en-US" sz="2400" i="1" baseline="30000">
                  <a:solidFill>
                    <a:schemeClr val="accent1"/>
                  </a:solidFill>
                </a:rPr>
                <a:t>3</a:t>
              </a:r>
              <a:r>
                <a:rPr lang="en-US" altLang="en-US" sz="2400" i="1">
                  <a:solidFill>
                    <a:schemeClr val="accent1"/>
                  </a:solidFill>
                </a:rPr>
                <a:t>)</a:t>
              </a:r>
              <a:r>
                <a:rPr lang="en-US" altLang="en-US" sz="2400" i="1" baseline="30000">
                  <a:solidFill>
                    <a:schemeClr val="accent1"/>
                  </a:solidFill>
                </a:rPr>
                <a:t>1</a:t>
              </a:r>
              <a:r>
                <a:rPr lang="en-US" altLang="en-US" sz="2400" i="1">
                  <a:solidFill>
                    <a:schemeClr val="accent1"/>
                  </a:solidFill>
                </a:rPr>
                <a:t> (</a:t>
              </a:r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</a:t>
              </a:r>
              <a:r>
                <a:rPr lang="en-US" altLang="en-US" sz="2400" i="1" baseline="30000">
                  <a:solidFill>
                    <a:schemeClr val="accent1"/>
                  </a:solidFill>
                </a:rPr>
                <a:t>3</a:t>
              </a:r>
              <a:r>
                <a:rPr lang="en-US" altLang="en-US" sz="2400" i="1">
                  <a:solidFill>
                    <a:schemeClr val="accent1"/>
                  </a:solidFill>
                </a:rPr>
                <a:t>)</a:t>
              </a:r>
              <a:r>
                <a:rPr lang="en-US" altLang="en-US" sz="2400" i="1" baseline="30000">
                  <a:solidFill>
                    <a:schemeClr val="accent1"/>
                  </a:solidFill>
                </a:rPr>
                <a:t>2 </a:t>
              </a:r>
              <a:r>
                <a:rPr lang="en-US" altLang="en-US" sz="2400" i="1">
                  <a:solidFill>
                    <a:schemeClr val="accent1"/>
                  </a:solidFill>
                </a:rPr>
                <a:t> (</a:t>
              </a:r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</a:t>
              </a:r>
              <a:r>
                <a:rPr lang="en-US" altLang="en-US" sz="2400" i="1" baseline="30000">
                  <a:solidFill>
                    <a:schemeClr val="accent1"/>
                  </a:solidFill>
                </a:rPr>
                <a:t>3</a:t>
              </a:r>
              <a:r>
                <a:rPr lang="en-US" altLang="en-US" sz="2400" i="1">
                  <a:solidFill>
                    <a:schemeClr val="accent1"/>
                  </a:solidFill>
                </a:rPr>
                <a:t>)</a:t>
              </a:r>
              <a:r>
                <a:rPr lang="en-US" altLang="en-US" sz="2400" i="1" baseline="30000">
                  <a:solidFill>
                    <a:schemeClr val="accent1"/>
                  </a:solidFill>
                </a:rPr>
                <a:t>3</a:t>
              </a:r>
              <a:r>
                <a:rPr lang="en-US" altLang="en-US" sz="2400" i="1">
                  <a:solidFill>
                    <a:schemeClr val="accent1"/>
                  </a:solidFill>
                </a:rPr>
                <a:t> … (</a:t>
              </a:r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</a:t>
              </a:r>
              <a:r>
                <a:rPr lang="en-US" altLang="en-US" sz="2400" i="1" baseline="30000">
                  <a:solidFill>
                    <a:schemeClr val="accent1"/>
                  </a:solidFill>
                </a:rPr>
                <a:t>3</a:t>
              </a:r>
              <a:r>
                <a:rPr lang="en-US" altLang="en-US" sz="2400" i="1">
                  <a:solidFill>
                    <a:schemeClr val="accent1"/>
                  </a:solidFill>
                </a:rPr>
                <a:t>)</a:t>
              </a:r>
              <a:r>
                <a:rPr lang="en-US" altLang="en-US" sz="2000" i="1" baseline="30000">
                  <a:solidFill>
                    <a:schemeClr val="accent1"/>
                  </a:solidFill>
                </a:rPr>
                <a:t>n-1</a:t>
              </a:r>
              <a:r>
                <a:rPr lang="en-US" altLang="en-US" sz="2400" i="1">
                  <a:solidFill>
                    <a:schemeClr val="accent1"/>
                  </a:solidFill>
                </a:rPr>
                <a:t> </a:t>
              </a:r>
              <a:endParaRPr lang="en-US" altLang="en-US" sz="2400" i="1" baseline="30000">
                <a:solidFill>
                  <a:schemeClr val="accent1"/>
                </a:solidFill>
              </a:endParaRPr>
            </a:p>
          </p:txBody>
        </p:sp>
        <p:sp>
          <p:nvSpPr>
            <p:cNvPr id="156688" name="Text Box 215"/>
            <p:cNvSpPr txBox="1">
              <a:spLocks noChangeArrowheads="1"/>
            </p:cNvSpPr>
            <p:nvPr/>
          </p:nvSpPr>
          <p:spPr bwMode="auto">
            <a:xfrm>
              <a:off x="1599984" y="6220744"/>
              <a:ext cx="4030270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US" altLang="en-US" sz="2000" i="1">
                  <a:solidFill>
                    <a:schemeClr val="accent1"/>
                  </a:solidFill>
                </a:rPr>
                <a:t>(</a:t>
              </a:r>
              <a:r>
                <a:rPr lang="en-US" altLang="en-US" sz="2000">
                  <a:solidFill>
                    <a:schemeClr val="accent1"/>
                  </a:solidFill>
                  <a:sym typeface="Symbol" pitchFamily="18" charset="2"/>
                </a:rPr>
                <a:t></a:t>
              </a:r>
              <a:r>
                <a:rPr lang="en-US" altLang="en-US" sz="1600" i="1" baseline="30000">
                  <a:solidFill>
                    <a:schemeClr val="accent1"/>
                  </a:solidFill>
                </a:rPr>
                <a:t>n-1</a:t>
              </a:r>
              <a:r>
                <a:rPr lang="en-US" altLang="en-US" sz="2000" i="1">
                  <a:solidFill>
                    <a:schemeClr val="accent1"/>
                  </a:solidFill>
                </a:rPr>
                <a:t>)</a:t>
              </a:r>
              <a:r>
                <a:rPr lang="en-US" altLang="en-US" sz="2000" i="1" baseline="30000">
                  <a:solidFill>
                    <a:schemeClr val="accent1"/>
                  </a:solidFill>
                </a:rPr>
                <a:t>0</a:t>
              </a:r>
              <a:r>
                <a:rPr lang="en-US" altLang="en-US" sz="2000" i="1">
                  <a:solidFill>
                    <a:schemeClr val="accent1"/>
                  </a:solidFill>
                </a:rPr>
                <a:t> (</a:t>
              </a:r>
              <a:r>
                <a:rPr lang="en-US" altLang="en-US" sz="2000">
                  <a:solidFill>
                    <a:schemeClr val="accent1"/>
                  </a:solidFill>
                  <a:sym typeface="Symbol" pitchFamily="18" charset="2"/>
                </a:rPr>
                <a:t></a:t>
              </a:r>
              <a:r>
                <a:rPr lang="en-US" altLang="en-US" sz="1600" i="1" baseline="30000">
                  <a:solidFill>
                    <a:schemeClr val="accent1"/>
                  </a:solidFill>
                </a:rPr>
                <a:t>n-1</a:t>
              </a:r>
              <a:r>
                <a:rPr lang="en-US" altLang="en-US" sz="2000" i="1">
                  <a:solidFill>
                    <a:schemeClr val="accent1"/>
                  </a:solidFill>
                </a:rPr>
                <a:t>)</a:t>
              </a:r>
              <a:r>
                <a:rPr lang="en-US" altLang="en-US" sz="2000" i="1" baseline="30000">
                  <a:solidFill>
                    <a:schemeClr val="accent1"/>
                  </a:solidFill>
                </a:rPr>
                <a:t>1</a:t>
              </a:r>
              <a:r>
                <a:rPr lang="en-US" altLang="en-US" sz="2000" i="1">
                  <a:solidFill>
                    <a:schemeClr val="accent1"/>
                  </a:solidFill>
                </a:rPr>
                <a:t> (</a:t>
              </a:r>
              <a:r>
                <a:rPr lang="en-US" altLang="en-US" sz="2000">
                  <a:solidFill>
                    <a:schemeClr val="accent1"/>
                  </a:solidFill>
                  <a:sym typeface="Symbol" pitchFamily="18" charset="2"/>
                </a:rPr>
                <a:t></a:t>
              </a:r>
              <a:r>
                <a:rPr lang="en-US" altLang="en-US" sz="1600" i="1" baseline="30000">
                  <a:solidFill>
                    <a:schemeClr val="accent1"/>
                  </a:solidFill>
                </a:rPr>
                <a:t>n-1</a:t>
              </a:r>
              <a:r>
                <a:rPr lang="en-US" altLang="en-US" sz="2000" i="1">
                  <a:solidFill>
                    <a:schemeClr val="accent1"/>
                  </a:solidFill>
                </a:rPr>
                <a:t>)</a:t>
              </a:r>
              <a:r>
                <a:rPr lang="en-US" altLang="en-US" sz="2000" i="1" baseline="30000">
                  <a:solidFill>
                    <a:schemeClr val="accent1"/>
                  </a:solidFill>
                </a:rPr>
                <a:t>2 </a:t>
              </a:r>
              <a:r>
                <a:rPr lang="en-US" altLang="en-US" sz="2000" i="1">
                  <a:solidFill>
                    <a:schemeClr val="accent1"/>
                  </a:solidFill>
                </a:rPr>
                <a:t> (</a:t>
              </a:r>
              <a:r>
                <a:rPr lang="en-US" altLang="en-US" sz="2000">
                  <a:solidFill>
                    <a:schemeClr val="accent1"/>
                  </a:solidFill>
                  <a:sym typeface="Symbol" pitchFamily="18" charset="2"/>
                </a:rPr>
                <a:t></a:t>
              </a:r>
              <a:r>
                <a:rPr lang="en-US" altLang="en-US" sz="1600" i="1" baseline="30000">
                  <a:solidFill>
                    <a:schemeClr val="accent1"/>
                  </a:solidFill>
                </a:rPr>
                <a:t>n-1</a:t>
              </a:r>
              <a:r>
                <a:rPr lang="en-US" altLang="en-US" sz="2000" i="1">
                  <a:solidFill>
                    <a:schemeClr val="accent1"/>
                  </a:solidFill>
                </a:rPr>
                <a:t>)</a:t>
              </a:r>
              <a:r>
                <a:rPr lang="en-US" altLang="en-US" sz="2000" i="1" baseline="30000">
                  <a:solidFill>
                    <a:schemeClr val="accent1"/>
                  </a:solidFill>
                </a:rPr>
                <a:t>3</a:t>
              </a:r>
              <a:r>
                <a:rPr lang="en-US" altLang="en-US" sz="2000" i="1">
                  <a:solidFill>
                    <a:schemeClr val="accent1"/>
                  </a:solidFill>
                </a:rPr>
                <a:t> … (</a:t>
              </a:r>
              <a:r>
                <a:rPr lang="en-US" altLang="en-US" sz="2000">
                  <a:solidFill>
                    <a:schemeClr val="accent1"/>
                  </a:solidFill>
                  <a:sym typeface="Symbol" pitchFamily="18" charset="2"/>
                </a:rPr>
                <a:t></a:t>
              </a:r>
              <a:r>
                <a:rPr lang="en-US" altLang="en-US" sz="1600" i="1" baseline="30000">
                  <a:solidFill>
                    <a:schemeClr val="accent1"/>
                  </a:solidFill>
                </a:rPr>
                <a:t>n-1</a:t>
              </a:r>
              <a:r>
                <a:rPr lang="en-US" altLang="en-US" sz="2000" i="1">
                  <a:solidFill>
                    <a:schemeClr val="accent1"/>
                  </a:solidFill>
                </a:rPr>
                <a:t>)</a:t>
              </a:r>
              <a:r>
                <a:rPr lang="en-US" altLang="en-US" sz="1800" i="1" baseline="30000">
                  <a:solidFill>
                    <a:schemeClr val="accent1"/>
                  </a:solidFill>
                </a:rPr>
                <a:t>n-1</a:t>
              </a:r>
              <a:r>
                <a:rPr lang="en-US" altLang="en-US" sz="2000" i="1">
                  <a:solidFill>
                    <a:schemeClr val="accent1"/>
                  </a:solidFill>
                </a:rPr>
                <a:t> </a:t>
              </a:r>
              <a:endParaRPr lang="en-US" altLang="en-US" sz="2000" i="1" baseline="30000">
                <a:solidFill>
                  <a:schemeClr val="accent1"/>
                </a:solidFill>
              </a:endParaRPr>
            </a:p>
          </p:txBody>
        </p:sp>
        <p:sp>
          <p:nvSpPr>
            <p:cNvPr id="156689" name="Text Box 215"/>
            <p:cNvSpPr txBox="1">
              <a:spLocks noChangeArrowheads="1"/>
            </p:cNvSpPr>
            <p:nvPr/>
          </p:nvSpPr>
          <p:spPr bwMode="auto">
            <a:xfrm>
              <a:off x="3244793" y="5410200"/>
              <a:ext cx="793807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US" altLang="en-US" sz="2400" i="1">
                  <a:solidFill>
                    <a:schemeClr val="accent1"/>
                  </a:solidFill>
                </a:rPr>
                <a:t>(</a:t>
              </a:r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</a:t>
              </a:r>
              <a:r>
                <a:rPr lang="en-US" altLang="en-US" sz="2400" i="1" baseline="30000">
                  <a:solidFill>
                    <a:schemeClr val="accent1"/>
                  </a:solidFill>
                  <a:sym typeface="Symbol" pitchFamily="18" charset="2"/>
                </a:rPr>
                <a:t>i</a:t>
              </a:r>
              <a:r>
                <a:rPr lang="en-US" altLang="en-US" sz="2400" i="1">
                  <a:solidFill>
                    <a:schemeClr val="accent1"/>
                  </a:solidFill>
                </a:rPr>
                <a:t>)</a:t>
              </a:r>
              <a:r>
                <a:rPr lang="en-US" altLang="en-US" sz="2400" i="1" baseline="30000">
                  <a:solidFill>
                    <a:schemeClr val="accent1"/>
                  </a:solidFill>
                </a:rPr>
                <a:t>j</a:t>
              </a:r>
              <a:r>
                <a:rPr lang="en-US" altLang="en-US" sz="2400" i="1">
                  <a:solidFill>
                    <a:schemeClr val="accent1"/>
                  </a:solidFill>
                </a:rPr>
                <a:t> </a:t>
              </a:r>
              <a:endParaRPr lang="en-US" altLang="en-US" sz="2400" i="1" baseline="30000">
                <a:solidFill>
                  <a:schemeClr val="accent1"/>
                </a:solidFill>
              </a:endParaRPr>
            </a:p>
          </p:txBody>
        </p:sp>
      </p:grpSp>
      <p:sp>
        <p:nvSpPr>
          <p:cNvPr id="156677" name="Text Box 215"/>
          <p:cNvSpPr txBox="1">
            <a:spLocks noChangeArrowheads="1"/>
          </p:cNvSpPr>
          <p:nvPr/>
        </p:nvSpPr>
        <p:spPr bwMode="auto">
          <a:xfrm>
            <a:off x="7634288" y="17463"/>
            <a:ext cx="1003300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000">
                <a:solidFill>
                  <a:schemeClr val="tx2"/>
                </a:solidFill>
                <a:sym typeface="Symbol" pitchFamily="18" charset="2"/>
              </a:rPr>
              <a:t>Inverse </a:t>
            </a:r>
            <a:br>
              <a:rPr lang="en-US" altLang="en-US" sz="2000">
                <a:solidFill>
                  <a:schemeClr val="tx2"/>
                </a:solidFill>
                <a:sym typeface="Symbol" pitchFamily="18" charset="2"/>
              </a:rPr>
            </a:br>
            <a:r>
              <a:rPr lang="en-US" altLang="en-US" sz="2000">
                <a:solidFill>
                  <a:schemeClr val="tx2"/>
                </a:solidFill>
                <a:sym typeface="Symbol" pitchFamily="18" charset="2"/>
              </a:rPr>
              <a:t>FFT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9" grpId="0"/>
    </p:bldLst>
  </p:timing>
</p:sld>
</file>

<file path=ppt/slides/slide1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" name="Rectangle 28"/>
          <p:cNvSpPr>
            <a:spLocks noChangeArrowheads="1"/>
          </p:cNvSpPr>
          <p:nvPr/>
        </p:nvSpPr>
        <p:spPr bwMode="auto">
          <a:xfrm>
            <a:off x="196850" y="3590925"/>
            <a:ext cx="1603375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>
                <a:solidFill>
                  <a:schemeClr val="accent1"/>
                </a:solidFill>
                <a:sym typeface="Symbol" pitchFamily="18" charset="2"/>
              </a:rPr>
              <a:t>(</a:t>
            </a:r>
            <a:r>
              <a:rPr lang="en-US" altLang="en-US" i="1" baseline="30000">
                <a:solidFill>
                  <a:schemeClr val="accent1"/>
                </a:solidFill>
                <a:sym typeface="Symbol" pitchFamily="18" charset="2"/>
              </a:rPr>
              <a:t>i</a:t>
            </a: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)</a:t>
            </a:r>
            <a:r>
              <a:rPr lang="en-US" altLang="en-US" i="1" baseline="30000">
                <a:solidFill>
                  <a:schemeClr val="accent1"/>
                </a:solidFill>
                <a:sym typeface="Symbol" pitchFamily="18" charset="2"/>
              </a:rPr>
              <a:t>j</a:t>
            </a: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 =</a:t>
            </a:r>
            <a:r>
              <a:rPr lang="en-US" altLang="en-US" i="1">
                <a:solidFill>
                  <a:schemeClr val="accent1"/>
                </a:solidFill>
              </a:rPr>
              <a:t> </a:t>
            </a:r>
            <a:r>
              <a:rPr lang="en-US" altLang="en-US">
                <a:solidFill>
                  <a:schemeClr val="accent1"/>
                </a:solidFill>
                <a:sym typeface="Symbol" pitchFamily="18" charset="2"/>
              </a:rPr>
              <a:t></a:t>
            </a:r>
            <a:r>
              <a:rPr lang="en-US" altLang="en-US" i="1" baseline="30000">
                <a:solidFill>
                  <a:schemeClr val="accent1"/>
                </a:solidFill>
                <a:sym typeface="Symbol" pitchFamily="18" charset="2"/>
              </a:rPr>
              <a:t>ij</a:t>
            </a:r>
            <a:endParaRPr lang="en-CA" altLang="en-US"/>
          </a:p>
        </p:txBody>
      </p:sp>
      <p:sp>
        <p:nvSpPr>
          <p:cNvPr id="54" name="Rectangle 53"/>
          <p:cNvSpPr>
            <a:spLocks noChangeArrowheads="1"/>
          </p:cNvSpPr>
          <p:nvPr/>
        </p:nvSpPr>
        <p:spPr bwMode="auto">
          <a:xfrm>
            <a:off x="0" y="4276725"/>
            <a:ext cx="2357438" cy="9540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CA" altLang="en-US"/>
              <a:t>Vandermonde  </a:t>
            </a:r>
          </a:p>
          <a:p>
            <a:pPr eaLnBrk="1" hangingPunct="1"/>
            <a:r>
              <a:rPr lang="en-CA" altLang="en-US"/>
              <a:t>matrix</a:t>
            </a:r>
          </a:p>
        </p:txBody>
      </p:sp>
      <p:grpSp>
        <p:nvGrpSpPr>
          <p:cNvPr id="2" name="Group 54"/>
          <p:cNvGrpSpPr>
            <a:grpSpLocks/>
          </p:cNvGrpSpPr>
          <p:nvPr/>
        </p:nvGrpSpPr>
        <p:grpSpPr bwMode="auto">
          <a:xfrm>
            <a:off x="1744663" y="220663"/>
            <a:ext cx="5638800" cy="3208337"/>
            <a:chOff x="1524000" y="3572854"/>
            <a:chExt cx="5638800" cy="3208946"/>
          </a:xfrm>
        </p:grpSpPr>
        <p:sp>
          <p:nvSpPr>
            <p:cNvPr id="157716" name="Text Box 215"/>
            <p:cNvSpPr txBox="1">
              <a:spLocks noChangeArrowheads="1"/>
            </p:cNvSpPr>
            <p:nvPr/>
          </p:nvSpPr>
          <p:spPr bwMode="auto">
            <a:xfrm>
              <a:off x="1583855" y="3583034"/>
              <a:ext cx="4283545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US" altLang="en-US" sz="2400" i="1">
                  <a:solidFill>
                    <a:schemeClr val="accent1"/>
                  </a:solidFill>
                </a:rPr>
                <a:t>(</a:t>
              </a:r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</a:t>
              </a:r>
              <a:r>
                <a:rPr lang="en-US" altLang="en-US" sz="2400" i="1" baseline="30000">
                  <a:solidFill>
                    <a:schemeClr val="accent1"/>
                  </a:solidFill>
                </a:rPr>
                <a:t>0</a:t>
              </a:r>
              <a:r>
                <a:rPr lang="en-US" altLang="en-US" sz="2400" i="1">
                  <a:solidFill>
                    <a:schemeClr val="accent1"/>
                  </a:solidFill>
                </a:rPr>
                <a:t>)</a:t>
              </a:r>
              <a:r>
                <a:rPr lang="en-US" altLang="en-US" sz="2400" i="1" baseline="30000">
                  <a:solidFill>
                    <a:schemeClr val="accent1"/>
                  </a:solidFill>
                </a:rPr>
                <a:t>0</a:t>
              </a:r>
              <a:r>
                <a:rPr lang="en-US" altLang="en-US" sz="2400" i="1">
                  <a:solidFill>
                    <a:schemeClr val="accent1"/>
                  </a:solidFill>
                </a:rPr>
                <a:t> (</a:t>
              </a:r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</a:t>
              </a:r>
              <a:r>
                <a:rPr lang="en-US" altLang="en-US" sz="2400" i="1" baseline="30000">
                  <a:solidFill>
                    <a:schemeClr val="accent1"/>
                  </a:solidFill>
                </a:rPr>
                <a:t>0</a:t>
              </a:r>
              <a:r>
                <a:rPr lang="en-US" altLang="en-US" sz="2400" i="1">
                  <a:solidFill>
                    <a:schemeClr val="accent1"/>
                  </a:solidFill>
                </a:rPr>
                <a:t>)</a:t>
              </a:r>
              <a:r>
                <a:rPr lang="en-US" altLang="en-US" sz="2400" i="1" baseline="30000">
                  <a:solidFill>
                    <a:schemeClr val="accent1"/>
                  </a:solidFill>
                </a:rPr>
                <a:t>1</a:t>
              </a:r>
              <a:r>
                <a:rPr lang="en-US" altLang="en-US" sz="2400" i="1">
                  <a:solidFill>
                    <a:schemeClr val="accent1"/>
                  </a:solidFill>
                </a:rPr>
                <a:t> (</a:t>
              </a:r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</a:t>
              </a:r>
              <a:r>
                <a:rPr lang="en-US" altLang="en-US" sz="2400" i="1" baseline="30000">
                  <a:solidFill>
                    <a:schemeClr val="accent1"/>
                  </a:solidFill>
                </a:rPr>
                <a:t>0</a:t>
              </a:r>
              <a:r>
                <a:rPr lang="en-US" altLang="en-US" sz="2400" i="1">
                  <a:solidFill>
                    <a:schemeClr val="accent1"/>
                  </a:solidFill>
                </a:rPr>
                <a:t>)</a:t>
              </a:r>
              <a:r>
                <a:rPr lang="en-US" altLang="en-US" sz="2400" i="1" baseline="30000">
                  <a:solidFill>
                    <a:schemeClr val="accent1"/>
                  </a:solidFill>
                </a:rPr>
                <a:t>2 </a:t>
              </a:r>
              <a:r>
                <a:rPr lang="en-US" altLang="en-US" sz="2400" i="1">
                  <a:solidFill>
                    <a:schemeClr val="accent1"/>
                  </a:solidFill>
                </a:rPr>
                <a:t> (</a:t>
              </a:r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</a:t>
              </a:r>
              <a:r>
                <a:rPr lang="en-US" altLang="en-US" sz="2400" i="1" baseline="30000">
                  <a:solidFill>
                    <a:schemeClr val="accent1"/>
                  </a:solidFill>
                </a:rPr>
                <a:t>0</a:t>
              </a:r>
              <a:r>
                <a:rPr lang="en-US" altLang="en-US" sz="2400" i="1">
                  <a:solidFill>
                    <a:schemeClr val="accent1"/>
                  </a:solidFill>
                </a:rPr>
                <a:t>)</a:t>
              </a:r>
              <a:r>
                <a:rPr lang="en-US" altLang="en-US" sz="2400" i="1" baseline="30000">
                  <a:solidFill>
                    <a:schemeClr val="accent1"/>
                  </a:solidFill>
                </a:rPr>
                <a:t>3</a:t>
              </a:r>
              <a:r>
                <a:rPr lang="en-US" altLang="en-US" sz="2400" i="1">
                  <a:solidFill>
                    <a:schemeClr val="accent1"/>
                  </a:solidFill>
                </a:rPr>
                <a:t> … (</a:t>
              </a:r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</a:t>
              </a:r>
              <a:r>
                <a:rPr lang="en-US" altLang="en-US" sz="2400" i="1" baseline="30000">
                  <a:solidFill>
                    <a:schemeClr val="accent1"/>
                  </a:solidFill>
                </a:rPr>
                <a:t>0</a:t>
              </a:r>
              <a:r>
                <a:rPr lang="en-US" altLang="en-US" sz="2400" i="1">
                  <a:solidFill>
                    <a:schemeClr val="accent1"/>
                  </a:solidFill>
                </a:rPr>
                <a:t>)</a:t>
              </a:r>
              <a:r>
                <a:rPr lang="en-US" altLang="en-US" sz="2000" i="1" baseline="30000">
                  <a:solidFill>
                    <a:schemeClr val="accent1"/>
                  </a:solidFill>
                </a:rPr>
                <a:t>n-1</a:t>
              </a:r>
              <a:r>
                <a:rPr lang="en-US" altLang="en-US" sz="2400" i="1">
                  <a:solidFill>
                    <a:schemeClr val="accent1"/>
                  </a:solidFill>
                </a:rPr>
                <a:t> </a:t>
              </a:r>
              <a:endParaRPr lang="en-US" altLang="en-US" sz="2400" i="1" baseline="30000">
                <a:solidFill>
                  <a:schemeClr val="accent1"/>
                </a:solidFill>
              </a:endParaRPr>
            </a:p>
          </p:txBody>
        </p:sp>
        <p:sp>
          <p:nvSpPr>
            <p:cNvPr id="157717" name="Rectangle 56"/>
            <p:cNvSpPr>
              <a:spLocks noChangeArrowheads="1"/>
            </p:cNvSpPr>
            <p:nvPr/>
          </p:nvSpPr>
          <p:spPr bwMode="auto">
            <a:xfrm>
              <a:off x="5755484" y="3582412"/>
              <a:ext cx="543739" cy="30469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2400" i="1">
                  <a:solidFill>
                    <a:schemeClr val="accent1"/>
                  </a:solidFill>
                </a:rPr>
                <a:t>a</a:t>
              </a:r>
              <a:r>
                <a:rPr lang="en-US" altLang="en-US" sz="2400" i="1" baseline="-25000">
                  <a:solidFill>
                    <a:schemeClr val="accent1"/>
                  </a:solidFill>
                </a:rPr>
                <a:t>0</a:t>
              </a:r>
              <a:endParaRPr lang="en-US" altLang="en-US" sz="2400" i="1">
                <a:solidFill>
                  <a:schemeClr val="accent1"/>
                </a:solidFill>
              </a:endParaRPr>
            </a:p>
            <a:p>
              <a:pPr eaLnBrk="1" hangingPunct="1"/>
              <a:r>
                <a:rPr lang="en-US" altLang="en-US" sz="2400" i="1">
                  <a:solidFill>
                    <a:schemeClr val="accent1"/>
                  </a:solidFill>
                </a:rPr>
                <a:t>a</a:t>
              </a:r>
              <a:r>
                <a:rPr lang="en-US" altLang="en-US" sz="2400" i="1" baseline="-25000">
                  <a:solidFill>
                    <a:schemeClr val="accent1"/>
                  </a:solidFill>
                </a:rPr>
                <a:t>1</a:t>
              </a:r>
              <a:endParaRPr lang="en-US" altLang="en-US" sz="2400" i="1">
                <a:solidFill>
                  <a:schemeClr val="accent1"/>
                </a:solidFill>
              </a:endParaRPr>
            </a:p>
            <a:p>
              <a:pPr eaLnBrk="1" hangingPunct="1"/>
              <a:r>
                <a:rPr lang="en-US" altLang="en-US" sz="2400" i="1">
                  <a:solidFill>
                    <a:schemeClr val="accent1"/>
                  </a:solidFill>
                </a:rPr>
                <a:t>a</a:t>
              </a:r>
              <a:r>
                <a:rPr lang="en-US" altLang="en-US" sz="2400" i="1" baseline="-25000">
                  <a:solidFill>
                    <a:schemeClr val="accent1"/>
                  </a:solidFill>
                </a:rPr>
                <a:t>2</a:t>
              </a:r>
              <a:endParaRPr lang="en-US" altLang="en-US" sz="2400" i="1">
                <a:solidFill>
                  <a:schemeClr val="accent1"/>
                </a:solidFill>
              </a:endParaRPr>
            </a:p>
            <a:p>
              <a:pPr eaLnBrk="1" hangingPunct="1"/>
              <a:r>
                <a:rPr lang="en-US" altLang="en-US" sz="2400" i="1">
                  <a:solidFill>
                    <a:schemeClr val="accent1"/>
                  </a:solidFill>
                </a:rPr>
                <a:t>a</a:t>
              </a:r>
              <a:r>
                <a:rPr lang="en-US" altLang="en-US" sz="2400" i="1" baseline="-25000">
                  <a:solidFill>
                    <a:schemeClr val="accent1"/>
                  </a:solidFill>
                </a:rPr>
                <a:t>3</a:t>
              </a:r>
              <a:endParaRPr lang="en-US" altLang="en-US" sz="2400" i="1">
                <a:solidFill>
                  <a:schemeClr val="accent1"/>
                </a:solidFill>
              </a:endParaRPr>
            </a:p>
            <a:p>
              <a:pPr eaLnBrk="1" hangingPunct="1"/>
              <a:endParaRPr lang="en-US" altLang="en-US" sz="2400" i="1">
                <a:solidFill>
                  <a:schemeClr val="accent1"/>
                </a:solidFill>
              </a:endParaRPr>
            </a:p>
            <a:p>
              <a:pPr eaLnBrk="1" hangingPunct="1"/>
              <a:r>
                <a:rPr lang="en-US" altLang="en-US" sz="2400" i="1">
                  <a:solidFill>
                    <a:schemeClr val="accent1"/>
                  </a:solidFill>
                </a:rPr>
                <a:t>…</a:t>
              </a:r>
            </a:p>
            <a:p>
              <a:pPr eaLnBrk="1" hangingPunct="1"/>
              <a:endParaRPr lang="en-US" altLang="en-US" sz="2400" i="1">
                <a:solidFill>
                  <a:schemeClr val="accent1"/>
                </a:solidFill>
              </a:endParaRPr>
            </a:p>
            <a:p>
              <a:pPr eaLnBrk="1" hangingPunct="1"/>
              <a:r>
                <a:rPr lang="en-US" altLang="en-US" sz="2400" i="1">
                  <a:solidFill>
                    <a:schemeClr val="accent1"/>
                  </a:solidFill>
                </a:rPr>
                <a:t>a</a:t>
              </a:r>
              <a:r>
                <a:rPr lang="en-US" altLang="en-US" sz="1800" i="1" baseline="-25000">
                  <a:solidFill>
                    <a:schemeClr val="accent1"/>
                  </a:solidFill>
                </a:rPr>
                <a:t>n-1</a:t>
              </a:r>
              <a:endParaRPr lang="en-US" altLang="en-US" sz="2400" i="1">
                <a:solidFill>
                  <a:schemeClr val="accent1"/>
                </a:solidFill>
              </a:endParaRPr>
            </a:p>
          </p:txBody>
        </p:sp>
        <p:sp>
          <p:nvSpPr>
            <p:cNvPr id="157718" name="Rectangle 57"/>
            <p:cNvSpPr>
              <a:spLocks noChangeArrowheads="1"/>
            </p:cNvSpPr>
            <p:nvPr/>
          </p:nvSpPr>
          <p:spPr bwMode="auto">
            <a:xfrm>
              <a:off x="6636694" y="3572854"/>
              <a:ext cx="526106" cy="30469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2400" i="1">
                  <a:solidFill>
                    <a:schemeClr val="accent1"/>
                  </a:solidFill>
                </a:rPr>
                <a:t>y</a:t>
              </a:r>
              <a:r>
                <a:rPr lang="en-US" altLang="en-US" sz="2400" i="1" baseline="-25000">
                  <a:solidFill>
                    <a:schemeClr val="accent1"/>
                  </a:solidFill>
                </a:rPr>
                <a:t>0</a:t>
              </a:r>
              <a:endParaRPr lang="en-US" altLang="en-US" sz="2400" i="1">
                <a:solidFill>
                  <a:schemeClr val="accent1"/>
                </a:solidFill>
              </a:endParaRPr>
            </a:p>
            <a:p>
              <a:pPr eaLnBrk="1" hangingPunct="1"/>
              <a:r>
                <a:rPr lang="en-US" altLang="en-US" sz="2400" i="1">
                  <a:solidFill>
                    <a:schemeClr val="accent1"/>
                  </a:solidFill>
                </a:rPr>
                <a:t>y</a:t>
              </a:r>
              <a:r>
                <a:rPr lang="en-US" altLang="en-US" sz="2400" i="1" baseline="-25000">
                  <a:solidFill>
                    <a:schemeClr val="accent1"/>
                  </a:solidFill>
                </a:rPr>
                <a:t>1</a:t>
              </a:r>
              <a:endParaRPr lang="en-US" altLang="en-US" sz="2400" i="1">
                <a:solidFill>
                  <a:schemeClr val="accent1"/>
                </a:solidFill>
              </a:endParaRPr>
            </a:p>
            <a:p>
              <a:pPr eaLnBrk="1" hangingPunct="1"/>
              <a:r>
                <a:rPr lang="en-US" altLang="en-US" sz="2400" i="1">
                  <a:solidFill>
                    <a:schemeClr val="accent1"/>
                  </a:solidFill>
                </a:rPr>
                <a:t>y</a:t>
              </a:r>
              <a:r>
                <a:rPr lang="en-US" altLang="en-US" sz="2400" i="1" baseline="-25000">
                  <a:solidFill>
                    <a:schemeClr val="accent1"/>
                  </a:solidFill>
                </a:rPr>
                <a:t>2</a:t>
              </a:r>
              <a:endParaRPr lang="en-US" altLang="en-US" sz="2400" i="1">
                <a:solidFill>
                  <a:schemeClr val="accent1"/>
                </a:solidFill>
              </a:endParaRPr>
            </a:p>
            <a:p>
              <a:pPr eaLnBrk="1" hangingPunct="1"/>
              <a:r>
                <a:rPr lang="en-US" altLang="en-US" sz="2400" i="1">
                  <a:solidFill>
                    <a:schemeClr val="accent1"/>
                  </a:solidFill>
                </a:rPr>
                <a:t>y</a:t>
              </a:r>
              <a:r>
                <a:rPr lang="en-US" altLang="en-US" sz="2400" i="1" baseline="-25000">
                  <a:solidFill>
                    <a:schemeClr val="accent1"/>
                  </a:solidFill>
                </a:rPr>
                <a:t>3</a:t>
              </a:r>
              <a:endParaRPr lang="en-US" altLang="en-US" sz="2400" i="1">
                <a:solidFill>
                  <a:schemeClr val="accent1"/>
                </a:solidFill>
              </a:endParaRPr>
            </a:p>
            <a:p>
              <a:pPr eaLnBrk="1" hangingPunct="1"/>
              <a:endParaRPr lang="en-US" altLang="en-US" sz="2400" i="1">
                <a:solidFill>
                  <a:schemeClr val="accent1"/>
                </a:solidFill>
              </a:endParaRPr>
            </a:p>
            <a:p>
              <a:pPr eaLnBrk="1" hangingPunct="1"/>
              <a:r>
                <a:rPr lang="en-US" altLang="en-US" sz="2400" i="1">
                  <a:solidFill>
                    <a:schemeClr val="accent1"/>
                  </a:solidFill>
                </a:rPr>
                <a:t>…</a:t>
              </a:r>
            </a:p>
            <a:p>
              <a:pPr eaLnBrk="1" hangingPunct="1"/>
              <a:endParaRPr lang="en-US" altLang="en-US" sz="2400" i="1">
                <a:solidFill>
                  <a:schemeClr val="accent1"/>
                </a:solidFill>
              </a:endParaRPr>
            </a:p>
            <a:p>
              <a:pPr eaLnBrk="1" hangingPunct="1"/>
              <a:r>
                <a:rPr lang="en-US" altLang="en-US" sz="2400" i="1">
                  <a:solidFill>
                    <a:schemeClr val="accent1"/>
                  </a:solidFill>
                </a:rPr>
                <a:t>y</a:t>
              </a:r>
              <a:r>
                <a:rPr lang="en-US" altLang="en-US" sz="1800" i="1" baseline="-25000">
                  <a:solidFill>
                    <a:schemeClr val="accent1"/>
                  </a:solidFill>
                </a:rPr>
                <a:t>n-1</a:t>
              </a:r>
              <a:endParaRPr lang="en-US" altLang="en-US" sz="2400" i="1">
                <a:solidFill>
                  <a:schemeClr val="accent1"/>
                </a:solidFill>
              </a:endParaRPr>
            </a:p>
          </p:txBody>
        </p:sp>
        <p:sp>
          <p:nvSpPr>
            <p:cNvPr id="157719" name="Rectangle 58"/>
            <p:cNvSpPr>
              <a:spLocks noChangeArrowheads="1"/>
            </p:cNvSpPr>
            <p:nvPr/>
          </p:nvSpPr>
          <p:spPr bwMode="auto">
            <a:xfrm>
              <a:off x="6276828" y="4876800"/>
              <a:ext cx="393056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2400" i="1">
                  <a:solidFill>
                    <a:schemeClr val="accent1"/>
                  </a:solidFill>
                </a:rPr>
                <a:t>=</a:t>
              </a:r>
              <a:endParaRPr lang="en-CA" altLang="en-US" sz="2400"/>
            </a:p>
          </p:txBody>
        </p:sp>
        <p:sp>
          <p:nvSpPr>
            <p:cNvPr id="157720" name="Double Bracket 40"/>
            <p:cNvSpPr>
              <a:spLocks noChangeArrowheads="1"/>
            </p:cNvSpPr>
            <p:nvPr/>
          </p:nvSpPr>
          <p:spPr bwMode="auto">
            <a:xfrm>
              <a:off x="5826934" y="3589232"/>
              <a:ext cx="422735" cy="3192568"/>
            </a:xfrm>
            <a:prstGeom prst="bracketPair">
              <a:avLst>
                <a:gd name="adj" fmla="val 16667"/>
              </a:avLst>
            </a:prstGeom>
            <a:noFill/>
            <a:ln w="25400" algn="ctr">
              <a:solidFill>
                <a:schemeClr val="accent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 sz="2400"/>
            </a:p>
          </p:txBody>
        </p:sp>
        <p:sp>
          <p:nvSpPr>
            <p:cNvPr id="157721" name="Double Bracket 16"/>
            <p:cNvSpPr>
              <a:spLocks noChangeArrowheads="1"/>
            </p:cNvSpPr>
            <p:nvPr/>
          </p:nvSpPr>
          <p:spPr bwMode="auto">
            <a:xfrm>
              <a:off x="1524000" y="3572854"/>
              <a:ext cx="4240030" cy="3124200"/>
            </a:xfrm>
            <a:prstGeom prst="bracketPair">
              <a:avLst>
                <a:gd name="adj" fmla="val 16667"/>
              </a:avLst>
            </a:prstGeom>
            <a:noFill/>
            <a:ln w="25400" algn="ctr">
              <a:solidFill>
                <a:schemeClr val="accent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 sz="2400"/>
            </a:p>
          </p:txBody>
        </p:sp>
        <p:sp>
          <p:nvSpPr>
            <p:cNvPr id="157722" name="Double Bracket 40"/>
            <p:cNvSpPr>
              <a:spLocks noChangeArrowheads="1"/>
            </p:cNvSpPr>
            <p:nvPr/>
          </p:nvSpPr>
          <p:spPr bwMode="auto">
            <a:xfrm>
              <a:off x="6678430" y="3572854"/>
              <a:ext cx="422735" cy="3192568"/>
            </a:xfrm>
            <a:prstGeom prst="bracketPair">
              <a:avLst>
                <a:gd name="adj" fmla="val 16667"/>
              </a:avLst>
            </a:prstGeom>
            <a:noFill/>
            <a:ln w="25400" algn="ctr">
              <a:solidFill>
                <a:schemeClr val="accent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 sz="2400"/>
            </a:p>
          </p:txBody>
        </p:sp>
        <p:sp>
          <p:nvSpPr>
            <p:cNvPr id="157723" name="Text Box 215"/>
            <p:cNvSpPr txBox="1">
              <a:spLocks noChangeArrowheads="1"/>
            </p:cNvSpPr>
            <p:nvPr/>
          </p:nvSpPr>
          <p:spPr bwMode="auto">
            <a:xfrm>
              <a:off x="1574562" y="3949389"/>
              <a:ext cx="4206601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US" altLang="en-US" sz="2400" i="1">
                  <a:solidFill>
                    <a:schemeClr val="accent1"/>
                  </a:solidFill>
                </a:rPr>
                <a:t>(</a:t>
              </a:r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</a:t>
              </a:r>
              <a:r>
                <a:rPr lang="en-US" altLang="en-US" sz="2400" i="1" baseline="30000">
                  <a:solidFill>
                    <a:schemeClr val="accent1"/>
                  </a:solidFill>
                  <a:sym typeface="Symbol" pitchFamily="18" charset="2"/>
                </a:rPr>
                <a:t>1</a:t>
              </a:r>
              <a:r>
                <a:rPr lang="en-US" altLang="en-US" sz="2400" i="1">
                  <a:solidFill>
                    <a:schemeClr val="accent1"/>
                  </a:solidFill>
                </a:rPr>
                <a:t>)</a:t>
              </a:r>
              <a:r>
                <a:rPr lang="en-US" altLang="en-US" sz="2400" i="1" baseline="30000">
                  <a:solidFill>
                    <a:schemeClr val="accent1"/>
                  </a:solidFill>
                </a:rPr>
                <a:t>0</a:t>
              </a:r>
              <a:r>
                <a:rPr lang="en-US" altLang="en-US" sz="2400" i="1">
                  <a:solidFill>
                    <a:schemeClr val="accent1"/>
                  </a:solidFill>
                </a:rPr>
                <a:t> (</a:t>
              </a:r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</a:t>
              </a:r>
              <a:r>
                <a:rPr lang="en-US" altLang="en-US" sz="2400" i="1" baseline="30000">
                  <a:solidFill>
                    <a:schemeClr val="accent1"/>
                  </a:solidFill>
                  <a:sym typeface="Symbol" pitchFamily="18" charset="2"/>
                </a:rPr>
                <a:t>1</a:t>
              </a:r>
              <a:r>
                <a:rPr lang="en-US" altLang="en-US" sz="2400" i="1">
                  <a:solidFill>
                    <a:schemeClr val="accent1"/>
                  </a:solidFill>
                </a:rPr>
                <a:t>)</a:t>
              </a:r>
              <a:r>
                <a:rPr lang="en-US" altLang="en-US" sz="2400" i="1" baseline="30000">
                  <a:solidFill>
                    <a:schemeClr val="accent1"/>
                  </a:solidFill>
                </a:rPr>
                <a:t>1</a:t>
              </a:r>
              <a:r>
                <a:rPr lang="en-US" altLang="en-US" sz="2400" i="1">
                  <a:solidFill>
                    <a:schemeClr val="accent1"/>
                  </a:solidFill>
                </a:rPr>
                <a:t> (</a:t>
              </a:r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</a:t>
              </a:r>
              <a:r>
                <a:rPr lang="en-US" altLang="en-US" sz="2400" i="1" baseline="30000">
                  <a:solidFill>
                    <a:schemeClr val="accent1"/>
                  </a:solidFill>
                  <a:sym typeface="Symbol" pitchFamily="18" charset="2"/>
                </a:rPr>
                <a:t>1</a:t>
              </a:r>
              <a:r>
                <a:rPr lang="en-US" altLang="en-US" sz="2400" i="1">
                  <a:solidFill>
                    <a:schemeClr val="accent1"/>
                  </a:solidFill>
                </a:rPr>
                <a:t>)</a:t>
              </a:r>
              <a:r>
                <a:rPr lang="en-US" altLang="en-US" sz="2400" i="1" baseline="30000">
                  <a:solidFill>
                    <a:schemeClr val="accent1"/>
                  </a:solidFill>
                </a:rPr>
                <a:t>2 </a:t>
              </a:r>
              <a:r>
                <a:rPr lang="en-US" altLang="en-US" sz="2400" i="1">
                  <a:solidFill>
                    <a:schemeClr val="accent1"/>
                  </a:solidFill>
                </a:rPr>
                <a:t> (</a:t>
              </a:r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</a:t>
              </a:r>
              <a:r>
                <a:rPr lang="en-US" altLang="en-US" sz="2400" i="1" baseline="30000">
                  <a:solidFill>
                    <a:schemeClr val="accent1"/>
                  </a:solidFill>
                  <a:sym typeface="Symbol" pitchFamily="18" charset="2"/>
                </a:rPr>
                <a:t>1</a:t>
              </a:r>
              <a:r>
                <a:rPr lang="en-US" altLang="en-US" sz="2400" i="1">
                  <a:solidFill>
                    <a:schemeClr val="accent1"/>
                  </a:solidFill>
                </a:rPr>
                <a:t>)</a:t>
              </a:r>
              <a:r>
                <a:rPr lang="en-US" altLang="en-US" sz="2400" i="1" baseline="30000">
                  <a:solidFill>
                    <a:schemeClr val="accent1"/>
                  </a:solidFill>
                </a:rPr>
                <a:t>3</a:t>
              </a:r>
              <a:r>
                <a:rPr lang="en-US" altLang="en-US" sz="2400" i="1">
                  <a:solidFill>
                    <a:schemeClr val="accent1"/>
                  </a:solidFill>
                </a:rPr>
                <a:t> … (</a:t>
              </a:r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</a:t>
              </a:r>
              <a:r>
                <a:rPr lang="en-US" altLang="en-US" sz="2400" i="1" baseline="30000">
                  <a:solidFill>
                    <a:schemeClr val="accent1"/>
                  </a:solidFill>
                  <a:sym typeface="Symbol" pitchFamily="18" charset="2"/>
                </a:rPr>
                <a:t>1</a:t>
              </a:r>
              <a:r>
                <a:rPr lang="en-US" altLang="en-US" sz="2400" i="1">
                  <a:solidFill>
                    <a:schemeClr val="accent1"/>
                  </a:solidFill>
                </a:rPr>
                <a:t>)</a:t>
              </a:r>
              <a:r>
                <a:rPr lang="en-US" altLang="en-US" sz="2000" i="1" baseline="30000">
                  <a:solidFill>
                    <a:schemeClr val="accent1"/>
                  </a:solidFill>
                </a:rPr>
                <a:t>n-1</a:t>
              </a:r>
              <a:r>
                <a:rPr lang="en-US" altLang="en-US" sz="2400" i="1">
                  <a:solidFill>
                    <a:schemeClr val="accent1"/>
                  </a:solidFill>
                </a:rPr>
                <a:t> </a:t>
              </a:r>
              <a:endParaRPr lang="en-US" altLang="en-US" sz="2400" i="1" baseline="30000">
                <a:solidFill>
                  <a:schemeClr val="accent1"/>
                </a:solidFill>
              </a:endParaRPr>
            </a:p>
          </p:txBody>
        </p:sp>
        <p:sp>
          <p:nvSpPr>
            <p:cNvPr id="157724" name="Text Box 215"/>
            <p:cNvSpPr txBox="1">
              <a:spLocks noChangeArrowheads="1"/>
            </p:cNvSpPr>
            <p:nvPr/>
          </p:nvSpPr>
          <p:spPr bwMode="auto">
            <a:xfrm>
              <a:off x="1565269" y="4315744"/>
              <a:ext cx="4283545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US" altLang="en-US" sz="2400" i="1">
                  <a:solidFill>
                    <a:schemeClr val="accent1"/>
                  </a:solidFill>
                </a:rPr>
                <a:t>(</a:t>
              </a:r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</a:t>
              </a:r>
              <a:r>
                <a:rPr lang="en-US" altLang="en-US" sz="2400" i="1" baseline="30000">
                  <a:solidFill>
                    <a:schemeClr val="accent1"/>
                  </a:solidFill>
                </a:rPr>
                <a:t>2</a:t>
              </a:r>
              <a:r>
                <a:rPr lang="en-US" altLang="en-US" sz="2400" i="1">
                  <a:solidFill>
                    <a:schemeClr val="accent1"/>
                  </a:solidFill>
                </a:rPr>
                <a:t>)</a:t>
              </a:r>
              <a:r>
                <a:rPr lang="en-US" altLang="en-US" sz="2400" i="1" baseline="30000">
                  <a:solidFill>
                    <a:schemeClr val="accent1"/>
                  </a:solidFill>
                </a:rPr>
                <a:t>0</a:t>
              </a:r>
              <a:r>
                <a:rPr lang="en-US" altLang="en-US" sz="2400" i="1">
                  <a:solidFill>
                    <a:schemeClr val="accent1"/>
                  </a:solidFill>
                </a:rPr>
                <a:t> (</a:t>
              </a:r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</a:t>
              </a:r>
              <a:r>
                <a:rPr lang="en-US" altLang="en-US" sz="2400" i="1" baseline="30000">
                  <a:solidFill>
                    <a:schemeClr val="accent1"/>
                  </a:solidFill>
                </a:rPr>
                <a:t>2</a:t>
              </a:r>
              <a:r>
                <a:rPr lang="en-US" altLang="en-US" sz="2400" i="1">
                  <a:solidFill>
                    <a:schemeClr val="accent1"/>
                  </a:solidFill>
                </a:rPr>
                <a:t>)</a:t>
              </a:r>
              <a:r>
                <a:rPr lang="en-US" altLang="en-US" sz="2400" i="1" baseline="30000">
                  <a:solidFill>
                    <a:schemeClr val="accent1"/>
                  </a:solidFill>
                </a:rPr>
                <a:t>1</a:t>
              </a:r>
              <a:r>
                <a:rPr lang="en-US" altLang="en-US" sz="2400" i="1">
                  <a:solidFill>
                    <a:schemeClr val="accent1"/>
                  </a:solidFill>
                </a:rPr>
                <a:t> (</a:t>
              </a:r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</a:t>
              </a:r>
              <a:r>
                <a:rPr lang="en-US" altLang="en-US" sz="2400" i="1" baseline="30000">
                  <a:solidFill>
                    <a:schemeClr val="accent1"/>
                  </a:solidFill>
                </a:rPr>
                <a:t>2</a:t>
              </a:r>
              <a:r>
                <a:rPr lang="en-US" altLang="en-US" sz="2400" i="1">
                  <a:solidFill>
                    <a:schemeClr val="accent1"/>
                  </a:solidFill>
                </a:rPr>
                <a:t>)</a:t>
              </a:r>
              <a:r>
                <a:rPr lang="en-US" altLang="en-US" sz="2400" i="1" baseline="30000">
                  <a:solidFill>
                    <a:schemeClr val="accent1"/>
                  </a:solidFill>
                </a:rPr>
                <a:t>2 </a:t>
              </a:r>
              <a:r>
                <a:rPr lang="en-US" altLang="en-US" sz="2400" i="1">
                  <a:solidFill>
                    <a:schemeClr val="accent1"/>
                  </a:solidFill>
                </a:rPr>
                <a:t> (</a:t>
              </a:r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</a:t>
              </a:r>
              <a:r>
                <a:rPr lang="en-US" altLang="en-US" sz="2400" i="1" baseline="30000">
                  <a:solidFill>
                    <a:schemeClr val="accent1"/>
                  </a:solidFill>
                </a:rPr>
                <a:t>2</a:t>
              </a:r>
              <a:r>
                <a:rPr lang="en-US" altLang="en-US" sz="2400" i="1">
                  <a:solidFill>
                    <a:schemeClr val="accent1"/>
                  </a:solidFill>
                </a:rPr>
                <a:t>)</a:t>
              </a:r>
              <a:r>
                <a:rPr lang="en-US" altLang="en-US" sz="2400" i="1" baseline="30000">
                  <a:solidFill>
                    <a:schemeClr val="accent1"/>
                  </a:solidFill>
                </a:rPr>
                <a:t>3</a:t>
              </a:r>
              <a:r>
                <a:rPr lang="en-US" altLang="en-US" sz="2400" i="1">
                  <a:solidFill>
                    <a:schemeClr val="accent1"/>
                  </a:solidFill>
                </a:rPr>
                <a:t> … (</a:t>
              </a:r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</a:t>
              </a:r>
              <a:r>
                <a:rPr lang="en-US" altLang="en-US" sz="2400" i="1" baseline="30000">
                  <a:solidFill>
                    <a:schemeClr val="accent1"/>
                  </a:solidFill>
                </a:rPr>
                <a:t>2</a:t>
              </a:r>
              <a:r>
                <a:rPr lang="en-US" altLang="en-US" sz="2400" i="1">
                  <a:solidFill>
                    <a:schemeClr val="accent1"/>
                  </a:solidFill>
                </a:rPr>
                <a:t>)</a:t>
              </a:r>
              <a:r>
                <a:rPr lang="en-US" altLang="en-US" sz="2000" i="1" baseline="30000">
                  <a:solidFill>
                    <a:schemeClr val="accent1"/>
                  </a:solidFill>
                </a:rPr>
                <a:t>n-1</a:t>
              </a:r>
              <a:r>
                <a:rPr lang="en-US" altLang="en-US" sz="2400" i="1">
                  <a:solidFill>
                    <a:schemeClr val="accent1"/>
                  </a:solidFill>
                </a:rPr>
                <a:t> </a:t>
              </a:r>
              <a:endParaRPr lang="en-US" altLang="en-US" sz="2400" i="1" baseline="30000">
                <a:solidFill>
                  <a:schemeClr val="accent1"/>
                </a:solidFill>
              </a:endParaRPr>
            </a:p>
          </p:txBody>
        </p:sp>
        <p:sp>
          <p:nvSpPr>
            <p:cNvPr id="157725" name="Text Box 215"/>
            <p:cNvSpPr txBox="1">
              <a:spLocks noChangeArrowheads="1"/>
            </p:cNvSpPr>
            <p:nvPr/>
          </p:nvSpPr>
          <p:spPr bwMode="auto">
            <a:xfrm>
              <a:off x="1555976" y="4682099"/>
              <a:ext cx="4283545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US" altLang="en-US" sz="2400" i="1">
                  <a:solidFill>
                    <a:schemeClr val="accent1"/>
                  </a:solidFill>
                </a:rPr>
                <a:t>(</a:t>
              </a:r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</a:t>
              </a:r>
              <a:r>
                <a:rPr lang="en-US" altLang="en-US" sz="2400" i="1" baseline="30000">
                  <a:solidFill>
                    <a:schemeClr val="accent1"/>
                  </a:solidFill>
                </a:rPr>
                <a:t>3</a:t>
              </a:r>
              <a:r>
                <a:rPr lang="en-US" altLang="en-US" sz="2400" i="1">
                  <a:solidFill>
                    <a:schemeClr val="accent1"/>
                  </a:solidFill>
                </a:rPr>
                <a:t>)</a:t>
              </a:r>
              <a:r>
                <a:rPr lang="en-US" altLang="en-US" sz="2400" i="1" baseline="30000">
                  <a:solidFill>
                    <a:schemeClr val="accent1"/>
                  </a:solidFill>
                </a:rPr>
                <a:t>0</a:t>
              </a:r>
              <a:r>
                <a:rPr lang="en-US" altLang="en-US" sz="2400" i="1">
                  <a:solidFill>
                    <a:schemeClr val="accent1"/>
                  </a:solidFill>
                </a:rPr>
                <a:t> (</a:t>
              </a:r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</a:t>
              </a:r>
              <a:r>
                <a:rPr lang="en-US" altLang="en-US" sz="2400" i="1" baseline="30000">
                  <a:solidFill>
                    <a:schemeClr val="accent1"/>
                  </a:solidFill>
                </a:rPr>
                <a:t>3</a:t>
              </a:r>
              <a:r>
                <a:rPr lang="en-US" altLang="en-US" sz="2400" i="1">
                  <a:solidFill>
                    <a:schemeClr val="accent1"/>
                  </a:solidFill>
                </a:rPr>
                <a:t>)</a:t>
              </a:r>
              <a:r>
                <a:rPr lang="en-US" altLang="en-US" sz="2400" i="1" baseline="30000">
                  <a:solidFill>
                    <a:schemeClr val="accent1"/>
                  </a:solidFill>
                </a:rPr>
                <a:t>1</a:t>
              </a:r>
              <a:r>
                <a:rPr lang="en-US" altLang="en-US" sz="2400" i="1">
                  <a:solidFill>
                    <a:schemeClr val="accent1"/>
                  </a:solidFill>
                </a:rPr>
                <a:t> (</a:t>
              </a:r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</a:t>
              </a:r>
              <a:r>
                <a:rPr lang="en-US" altLang="en-US" sz="2400" i="1" baseline="30000">
                  <a:solidFill>
                    <a:schemeClr val="accent1"/>
                  </a:solidFill>
                </a:rPr>
                <a:t>3</a:t>
              </a:r>
              <a:r>
                <a:rPr lang="en-US" altLang="en-US" sz="2400" i="1">
                  <a:solidFill>
                    <a:schemeClr val="accent1"/>
                  </a:solidFill>
                </a:rPr>
                <a:t>)</a:t>
              </a:r>
              <a:r>
                <a:rPr lang="en-US" altLang="en-US" sz="2400" i="1" baseline="30000">
                  <a:solidFill>
                    <a:schemeClr val="accent1"/>
                  </a:solidFill>
                </a:rPr>
                <a:t>2 </a:t>
              </a:r>
              <a:r>
                <a:rPr lang="en-US" altLang="en-US" sz="2400" i="1">
                  <a:solidFill>
                    <a:schemeClr val="accent1"/>
                  </a:solidFill>
                </a:rPr>
                <a:t> (</a:t>
              </a:r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</a:t>
              </a:r>
              <a:r>
                <a:rPr lang="en-US" altLang="en-US" sz="2400" i="1" baseline="30000">
                  <a:solidFill>
                    <a:schemeClr val="accent1"/>
                  </a:solidFill>
                </a:rPr>
                <a:t>3</a:t>
              </a:r>
              <a:r>
                <a:rPr lang="en-US" altLang="en-US" sz="2400" i="1">
                  <a:solidFill>
                    <a:schemeClr val="accent1"/>
                  </a:solidFill>
                </a:rPr>
                <a:t>)</a:t>
              </a:r>
              <a:r>
                <a:rPr lang="en-US" altLang="en-US" sz="2400" i="1" baseline="30000">
                  <a:solidFill>
                    <a:schemeClr val="accent1"/>
                  </a:solidFill>
                </a:rPr>
                <a:t>3</a:t>
              </a:r>
              <a:r>
                <a:rPr lang="en-US" altLang="en-US" sz="2400" i="1">
                  <a:solidFill>
                    <a:schemeClr val="accent1"/>
                  </a:solidFill>
                </a:rPr>
                <a:t> … (</a:t>
              </a:r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</a:t>
              </a:r>
              <a:r>
                <a:rPr lang="en-US" altLang="en-US" sz="2400" i="1" baseline="30000">
                  <a:solidFill>
                    <a:schemeClr val="accent1"/>
                  </a:solidFill>
                </a:rPr>
                <a:t>3</a:t>
              </a:r>
              <a:r>
                <a:rPr lang="en-US" altLang="en-US" sz="2400" i="1">
                  <a:solidFill>
                    <a:schemeClr val="accent1"/>
                  </a:solidFill>
                </a:rPr>
                <a:t>)</a:t>
              </a:r>
              <a:r>
                <a:rPr lang="en-US" altLang="en-US" sz="2000" i="1" baseline="30000">
                  <a:solidFill>
                    <a:schemeClr val="accent1"/>
                  </a:solidFill>
                </a:rPr>
                <a:t>n-1</a:t>
              </a:r>
              <a:r>
                <a:rPr lang="en-US" altLang="en-US" sz="2400" i="1">
                  <a:solidFill>
                    <a:schemeClr val="accent1"/>
                  </a:solidFill>
                </a:rPr>
                <a:t> </a:t>
              </a:r>
              <a:endParaRPr lang="en-US" altLang="en-US" sz="2400" i="1" baseline="30000">
                <a:solidFill>
                  <a:schemeClr val="accent1"/>
                </a:solidFill>
              </a:endParaRPr>
            </a:p>
          </p:txBody>
        </p:sp>
        <p:sp>
          <p:nvSpPr>
            <p:cNvPr id="157726" name="Text Box 215"/>
            <p:cNvSpPr txBox="1">
              <a:spLocks noChangeArrowheads="1"/>
            </p:cNvSpPr>
            <p:nvPr/>
          </p:nvSpPr>
          <p:spPr bwMode="auto">
            <a:xfrm>
              <a:off x="1599984" y="6220744"/>
              <a:ext cx="4030270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US" altLang="en-US" sz="2000" i="1">
                  <a:solidFill>
                    <a:schemeClr val="accent1"/>
                  </a:solidFill>
                </a:rPr>
                <a:t>(</a:t>
              </a:r>
              <a:r>
                <a:rPr lang="en-US" altLang="en-US" sz="2000">
                  <a:solidFill>
                    <a:schemeClr val="accent1"/>
                  </a:solidFill>
                  <a:sym typeface="Symbol" pitchFamily="18" charset="2"/>
                </a:rPr>
                <a:t></a:t>
              </a:r>
              <a:r>
                <a:rPr lang="en-US" altLang="en-US" sz="1600" i="1" baseline="30000">
                  <a:solidFill>
                    <a:schemeClr val="accent1"/>
                  </a:solidFill>
                </a:rPr>
                <a:t>n-1</a:t>
              </a:r>
              <a:r>
                <a:rPr lang="en-US" altLang="en-US" sz="2000" i="1">
                  <a:solidFill>
                    <a:schemeClr val="accent1"/>
                  </a:solidFill>
                </a:rPr>
                <a:t>)</a:t>
              </a:r>
              <a:r>
                <a:rPr lang="en-US" altLang="en-US" sz="2000" i="1" baseline="30000">
                  <a:solidFill>
                    <a:schemeClr val="accent1"/>
                  </a:solidFill>
                </a:rPr>
                <a:t>0</a:t>
              </a:r>
              <a:r>
                <a:rPr lang="en-US" altLang="en-US" sz="2000" i="1">
                  <a:solidFill>
                    <a:schemeClr val="accent1"/>
                  </a:solidFill>
                </a:rPr>
                <a:t> (</a:t>
              </a:r>
              <a:r>
                <a:rPr lang="en-US" altLang="en-US" sz="2000">
                  <a:solidFill>
                    <a:schemeClr val="accent1"/>
                  </a:solidFill>
                  <a:sym typeface="Symbol" pitchFamily="18" charset="2"/>
                </a:rPr>
                <a:t></a:t>
              </a:r>
              <a:r>
                <a:rPr lang="en-US" altLang="en-US" sz="1600" i="1" baseline="30000">
                  <a:solidFill>
                    <a:schemeClr val="accent1"/>
                  </a:solidFill>
                </a:rPr>
                <a:t>n-1</a:t>
              </a:r>
              <a:r>
                <a:rPr lang="en-US" altLang="en-US" sz="2000" i="1">
                  <a:solidFill>
                    <a:schemeClr val="accent1"/>
                  </a:solidFill>
                </a:rPr>
                <a:t>)</a:t>
              </a:r>
              <a:r>
                <a:rPr lang="en-US" altLang="en-US" sz="2000" i="1" baseline="30000">
                  <a:solidFill>
                    <a:schemeClr val="accent1"/>
                  </a:solidFill>
                </a:rPr>
                <a:t>1</a:t>
              </a:r>
              <a:r>
                <a:rPr lang="en-US" altLang="en-US" sz="2000" i="1">
                  <a:solidFill>
                    <a:schemeClr val="accent1"/>
                  </a:solidFill>
                </a:rPr>
                <a:t> (</a:t>
              </a:r>
              <a:r>
                <a:rPr lang="en-US" altLang="en-US" sz="2000">
                  <a:solidFill>
                    <a:schemeClr val="accent1"/>
                  </a:solidFill>
                  <a:sym typeface="Symbol" pitchFamily="18" charset="2"/>
                </a:rPr>
                <a:t></a:t>
              </a:r>
              <a:r>
                <a:rPr lang="en-US" altLang="en-US" sz="1600" i="1" baseline="30000">
                  <a:solidFill>
                    <a:schemeClr val="accent1"/>
                  </a:solidFill>
                </a:rPr>
                <a:t>n-1</a:t>
              </a:r>
              <a:r>
                <a:rPr lang="en-US" altLang="en-US" sz="2000" i="1">
                  <a:solidFill>
                    <a:schemeClr val="accent1"/>
                  </a:solidFill>
                </a:rPr>
                <a:t>)</a:t>
              </a:r>
              <a:r>
                <a:rPr lang="en-US" altLang="en-US" sz="2000" i="1" baseline="30000">
                  <a:solidFill>
                    <a:schemeClr val="accent1"/>
                  </a:solidFill>
                </a:rPr>
                <a:t>2 </a:t>
              </a:r>
              <a:r>
                <a:rPr lang="en-US" altLang="en-US" sz="2000" i="1">
                  <a:solidFill>
                    <a:schemeClr val="accent1"/>
                  </a:solidFill>
                </a:rPr>
                <a:t> (</a:t>
              </a:r>
              <a:r>
                <a:rPr lang="en-US" altLang="en-US" sz="2000">
                  <a:solidFill>
                    <a:schemeClr val="accent1"/>
                  </a:solidFill>
                  <a:sym typeface="Symbol" pitchFamily="18" charset="2"/>
                </a:rPr>
                <a:t></a:t>
              </a:r>
              <a:r>
                <a:rPr lang="en-US" altLang="en-US" sz="1600" i="1" baseline="30000">
                  <a:solidFill>
                    <a:schemeClr val="accent1"/>
                  </a:solidFill>
                </a:rPr>
                <a:t>n-1</a:t>
              </a:r>
              <a:r>
                <a:rPr lang="en-US" altLang="en-US" sz="2000" i="1">
                  <a:solidFill>
                    <a:schemeClr val="accent1"/>
                  </a:solidFill>
                </a:rPr>
                <a:t>)</a:t>
              </a:r>
              <a:r>
                <a:rPr lang="en-US" altLang="en-US" sz="2000" i="1" baseline="30000">
                  <a:solidFill>
                    <a:schemeClr val="accent1"/>
                  </a:solidFill>
                </a:rPr>
                <a:t>3</a:t>
              </a:r>
              <a:r>
                <a:rPr lang="en-US" altLang="en-US" sz="2000" i="1">
                  <a:solidFill>
                    <a:schemeClr val="accent1"/>
                  </a:solidFill>
                </a:rPr>
                <a:t> … (</a:t>
              </a:r>
              <a:r>
                <a:rPr lang="en-US" altLang="en-US" sz="2000">
                  <a:solidFill>
                    <a:schemeClr val="accent1"/>
                  </a:solidFill>
                  <a:sym typeface="Symbol" pitchFamily="18" charset="2"/>
                </a:rPr>
                <a:t></a:t>
              </a:r>
              <a:r>
                <a:rPr lang="en-US" altLang="en-US" sz="1600" i="1" baseline="30000">
                  <a:solidFill>
                    <a:schemeClr val="accent1"/>
                  </a:solidFill>
                </a:rPr>
                <a:t>n-1</a:t>
              </a:r>
              <a:r>
                <a:rPr lang="en-US" altLang="en-US" sz="2000" i="1">
                  <a:solidFill>
                    <a:schemeClr val="accent1"/>
                  </a:solidFill>
                </a:rPr>
                <a:t>)</a:t>
              </a:r>
              <a:r>
                <a:rPr lang="en-US" altLang="en-US" sz="1800" i="1" baseline="30000">
                  <a:solidFill>
                    <a:schemeClr val="accent1"/>
                  </a:solidFill>
                </a:rPr>
                <a:t>n-1</a:t>
              </a:r>
              <a:r>
                <a:rPr lang="en-US" altLang="en-US" sz="2000" i="1">
                  <a:solidFill>
                    <a:schemeClr val="accent1"/>
                  </a:solidFill>
                </a:rPr>
                <a:t> </a:t>
              </a:r>
              <a:endParaRPr lang="en-US" altLang="en-US" sz="2000" i="1" baseline="30000">
                <a:solidFill>
                  <a:schemeClr val="accent1"/>
                </a:solidFill>
              </a:endParaRPr>
            </a:p>
          </p:txBody>
        </p:sp>
        <p:sp>
          <p:nvSpPr>
            <p:cNvPr id="157727" name="Text Box 215"/>
            <p:cNvSpPr txBox="1">
              <a:spLocks noChangeArrowheads="1"/>
            </p:cNvSpPr>
            <p:nvPr/>
          </p:nvSpPr>
          <p:spPr bwMode="auto">
            <a:xfrm>
              <a:off x="3244793" y="5410200"/>
              <a:ext cx="793807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US" altLang="en-US" sz="2400" i="1">
                  <a:solidFill>
                    <a:schemeClr val="accent1"/>
                  </a:solidFill>
                </a:rPr>
                <a:t>(</a:t>
              </a:r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</a:t>
              </a:r>
              <a:r>
                <a:rPr lang="en-US" altLang="en-US" sz="2400" i="1" baseline="30000">
                  <a:solidFill>
                    <a:schemeClr val="accent1"/>
                  </a:solidFill>
                  <a:sym typeface="Symbol" pitchFamily="18" charset="2"/>
                </a:rPr>
                <a:t>i</a:t>
              </a:r>
              <a:r>
                <a:rPr lang="en-US" altLang="en-US" sz="2400" i="1">
                  <a:solidFill>
                    <a:schemeClr val="accent1"/>
                  </a:solidFill>
                </a:rPr>
                <a:t>)</a:t>
              </a:r>
              <a:r>
                <a:rPr lang="en-US" altLang="en-US" sz="2400" i="1" baseline="30000">
                  <a:solidFill>
                    <a:schemeClr val="accent1"/>
                  </a:solidFill>
                </a:rPr>
                <a:t>j</a:t>
              </a:r>
              <a:r>
                <a:rPr lang="en-US" altLang="en-US" sz="2400" i="1">
                  <a:solidFill>
                    <a:schemeClr val="accent1"/>
                  </a:solidFill>
                </a:rPr>
                <a:t> </a:t>
              </a:r>
              <a:endParaRPr lang="en-US" altLang="en-US" sz="2400" i="1" baseline="30000">
                <a:solidFill>
                  <a:schemeClr val="accent1"/>
                </a:solidFill>
              </a:endParaRPr>
            </a:p>
          </p:txBody>
        </p:sp>
      </p:grpSp>
      <p:grpSp>
        <p:nvGrpSpPr>
          <p:cNvPr id="3" name="Group 68"/>
          <p:cNvGrpSpPr>
            <a:grpSpLocks/>
          </p:cNvGrpSpPr>
          <p:nvPr/>
        </p:nvGrpSpPr>
        <p:grpSpPr bwMode="auto">
          <a:xfrm>
            <a:off x="2133600" y="3573463"/>
            <a:ext cx="5257800" cy="3208337"/>
            <a:chOff x="1905000" y="3572854"/>
            <a:chExt cx="5257800" cy="3208946"/>
          </a:xfrm>
        </p:grpSpPr>
        <p:grpSp>
          <p:nvGrpSpPr>
            <p:cNvPr id="157703" name="Group 52"/>
            <p:cNvGrpSpPr>
              <a:grpSpLocks/>
            </p:cNvGrpSpPr>
            <p:nvPr/>
          </p:nvGrpSpPr>
          <p:grpSpPr bwMode="auto">
            <a:xfrm>
              <a:off x="1905000" y="3572854"/>
              <a:ext cx="5257800" cy="3208946"/>
              <a:chOff x="1905000" y="3572854"/>
              <a:chExt cx="5257800" cy="3208946"/>
            </a:xfrm>
          </p:grpSpPr>
          <p:sp>
            <p:nvSpPr>
              <p:cNvPr id="157705" name="Text Box 215"/>
              <p:cNvSpPr txBox="1">
                <a:spLocks noChangeArrowheads="1"/>
              </p:cNvSpPr>
              <p:nvPr/>
            </p:nvSpPr>
            <p:spPr bwMode="auto">
              <a:xfrm>
                <a:off x="2085279" y="3583034"/>
                <a:ext cx="3183885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l" eaLnBrk="1" hangingPunct="1"/>
                <a:r>
                  <a:rPr lang="en-US" altLang="en-US" sz="2400">
                    <a:solidFill>
                      <a:schemeClr val="accent1"/>
                    </a:solidFill>
                    <a:sym typeface="Symbol" pitchFamily="18" charset="2"/>
                  </a:rPr>
                  <a:t></a:t>
                </a:r>
                <a:r>
                  <a:rPr lang="en-US" altLang="en-US" sz="2400" i="1" baseline="30000">
                    <a:solidFill>
                      <a:schemeClr val="accent1"/>
                    </a:solidFill>
                  </a:rPr>
                  <a:t>0</a:t>
                </a:r>
                <a:r>
                  <a:rPr lang="en-US" altLang="en-US" sz="2400" i="1">
                    <a:solidFill>
                      <a:schemeClr val="accent1"/>
                    </a:solidFill>
                  </a:rPr>
                  <a:t>   </a:t>
                </a:r>
                <a:r>
                  <a:rPr lang="en-US" altLang="en-US" sz="2400">
                    <a:solidFill>
                      <a:schemeClr val="accent1"/>
                    </a:solidFill>
                    <a:sym typeface="Symbol" pitchFamily="18" charset="2"/>
                  </a:rPr>
                  <a:t></a:t>
                </a:r>
                <a:r>
                  <a:rPr lang="en-US" altLang="en-US" sz="2400" i="1" baseline="30000">
                    <a:solidFill>
                      <a:schemeClr val="accent1"/>
                    </a:solidFill>
                  </a:rPr>
                  <a:t>0</a:t>
                </a:r>
                <a:r>
                  <a:rPr lang="en-US" altLang="en-US" sz="2400" i="1">
                    <a:solidFill>
                      <a:schemeClr val="accent1"/>
                    </a:solidFill>
                  </a:rPr>
                  <a:t>   </a:t>
                </a:r>
                <a:r>
                  <a:rPr lang="en-US" altLang="en-US" sz="2400">
                    <a:solidFill>
                      <a:schemeClr val="accent1"/>
                    </a:solidFill>
                    <a:sym typeface="Symbol" pitchFamily="18" charset="2"/>
                  </a:rPr>
                  <a:t></a:t>
                </a:r>
                <a:r>
                  <a:rPr lang="en-US" altLang="en-US" sz="2400" i="1" baseline="30000">
                    <a:solidFill>
                      <a:schemeClr val="accent1"/>
                    </a:solidFill>
                  </a:rPr>
                  <a:t>0</a:t>
                </a:r>
                <a:r>
                  <a:rPr lang="en-US" altLang="en-US" sz="2400" i="1">
                    <a:solidFill>
                      <a:schemeClr val="accent1"/>
                    </a:solidFill>
                  </a:rPr>
                  <a:t>   </a:t>
                </a:r>
                <a:r>
                  <a:rPr lang="en-US" altLang="en-US" sz="2400">
                    <a:solidFill>
                      <a:schemeClr val="accent1"/>
                    </a:solidFill>
                    <a:sym typeface="Symbol" pitchFamily="18" charset="2"/>
                  </a:rPr>
                  <a:t></a:t>
                </a:r>
                <a:r>
                  <a:rPr lang="en-US" altLang="en-US" sz="2400" i="1" baseline="30000">
                    <a:solidFill>
                      <a:schemeClr val="accent1"/>
                    </a:solidFill>
                  </a:rPr>
                  <a:t>0</a:t>
                </a:r>
                <a:r>
                  <a:rPr lang="en-US" altLang="en-US" sz="2400" i="1">
                    <a:solidFill>
                      <a:schemeClr val="accent1"/>
                    </a:solidFill>
                  </a:rPr>
                  <a:t>   …  </a:t>
                </a:r>
                <a:r>
                  <a:rPr lang="en-US" altLang="en-US" sz="2400">
                    <a:solidFill>
                      <a:schemeClr val="accent1"/>
                    </a:solidFill>
                    <a:sym typeface="Symbol" pitchFamily="18" charset="2"/>
                  </a:rPr>
                  <a:t></a:t>
                </a:r>
                <a:r>
                  <a:rPr lang="en-US" altLang="en-US" sz="2400" i="1" baseline="30000">
                    <a:solidFill>
                      <a:schemeClr val="accent1"/>
                    </a:solidFill>
                  </a:rPr>
                  <a:t>0</a:t>
                </a:r>
                <a:r>
                  <a:rPr lang="en-US" altLang="en-US" sz="2400" i="1">
                    <a:solidFill>
                      <a:schemeClr val="accent1"/>
                    </a:solidFill>
                  </a:rPr>
                  <a:t> </a:t>
                </a:r>
                <a:endParaRPr lang="en-US" altLang="en-US" sz="2400" i="1" baseline="30000">
                  <a:solidFill>
                    <a:schemeClr val="accent1"/>
                  </a:solidFill>
                </a:endParaRPr>
              </a:p>
            </p:txBody>
          </p:sp>
          <p:sp>
            <p:nvSpPr>
              <p:cNvPr id="157706" name="Rectangle 18"/>
              <p:cNvSpPr>
                <a:spLocks noChangeArrowheads="1"/>
              </p:cNvSpPr>
              <p:nvPr/>
            </p:nvSpPr>
            <p:spPr bwMode="auto">
              <a:xfrm>
                <a:off x="5755484" y="3582412"/>
                <a:ext cx="543739" cy="30469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r>
                  <a:rPr lang="en-US" altLang="en-US" sz="2400" i="1">
                    <a:solidFill>
                      <a:schemeClr val="accent1"/>
                    </a:solidFill>
                  </a:rPr>
                  <a:t>a</a:t>
                </a:r>
                <a:r>
                  <a:rPr lang="en-US" altLang="en-US" sz="2400" i="1" baseline="-25000">
                    <a:solidFill>
                      <a:schemeClr val="accent1"/>
                    </a:solidFill>
                  </a:rPr>
                  <a:t>0</a:t>
                </a:r>
                <a:endParaRPr lang="en-US" altLang="en-US" sz="2400" i="1">
                  <a:solidFill>
                    <a:schemeClr val="accent1"/>
                  </a:solidFill>
                </a:endParaRPr>
              </a:p>
              <a:p>
                <a:pPr eaLnBrk="1" hangingPunct="1"/>
                <a:r>
                  <a:rPr lang="en-US" altLang="en-US" sz="2400" i="1">
                    <a:solidFill>
                      <a:schemeClr val="accent1"/>
                    </a:solidFill>
                  </a:rPr>
                  <a:t>a</a:t>
                </a:r>
                <a:r>
                  <a:rPr lang="en-US" altLang="en-US" sz="2400" i="1" baseline="-25000">
                    <a:solidFill>
                      <a:schemeClr val="accent1"/>
                    </a:solidFill>
                  </a:rPr>
                  <a:t>1</a:t>
                </a:r>
                <a:endParaRPr lang="en-US" altLang="en-US" sz="2400" i="1">
                  <a:solidFill>
                    <a:schemeClr val="accent1"/>
                  </a:solidFill>
                </a:endParaRPr>
              </a:p>
              <a:p>
                <a:pPr eaLnBrk="1" hangingPunct="1"/>
                <a:r>
                  <a:rPr lang="en-US" altLang="en-US" sz="2400" i="1">
                    <a:solidFill>
                      <a:schemeClr val="accent1"/>
                    </a:solidFill>
                  </a:rPr>
                  <a:t>a</a:t>
                </a:r>
                <a:r>
                  <a:rPr lang="en-US" altLang="en-US" sz="2400" i="1" baseline="-25000">
                    <a:solidFill>
                      <a:schemeClr val="accent1"/>
                    </a:solidFill>
                  </a:rPr>
                  <a:t>2</a:t>
                </a:r>
                <a:endParaRPr lang="en-US" altLang="en-US" sz="2400" i="1">
                  <a:solidFill>
                    <a:schemeClr val="accent1"/>
                  </a:solidFill>
                </a:endParaRPr>
              </a:p>
              <a:p>
                <a:pPr eaLnBrk="1" hangingPunct="1"/>
                <a:r>
                  <a:rPr lang="en-US" altLang="en-US" sz="2400" i="1">
                    <a:solidFill>
                      <a:schemeClr val="accent1"/>
                    </a:solidFill>
                  </a:rPr>
                  <a:t>a</a:t>
                </a:r>
                <a:r>
                  <a:rPr lang="en-US" altLang="en-US" sz="2400" i="1" baseline="-25000">
                    <a:solidFill>
                      <a:schemeClr val="accent1"/>
                    </a:solidFill>
                  </a:rPr>
                  <a:t>3</a:t>
                </a:r>
                <a:endParaRPr lang="en-US" altLang="en-US" sz="2400" i="1">
                  <a:solidFill>
                    <a:schemeClr val="accent1"/>
                  </a:solidFill>
                </a:endParaRPr>
              </a:p>
              <a:p>
                <a:pPr eaLnBrk="1" hangingPunct="1"/>
                <a:endParaRPr lang="en-US" altLang="en-US" sz="2400" i="1">
                  <a:solidFill>
                    <a:schemeClr val="accent1"/>
                  </a:solidFill>
                </a:endParaRPr>
              </a:p>
              <a:p>
                <a:pPr eaLnBrk="1" hangingPunct="1"/>
                <a:r>
                  <a:rPr lang="en-US" altLang="en-US" sz="2400" i="1">
                    <a:solidFill>
                      <a:schemeClr val="accent1"/>
                    </a:solidFill>
                  </a:rPr>
                  <a:t>…</a:t>
                </a:r>
              </a:p>
              <a:p>
                <a:pPr eaLnBrk="1" hangingPunct="1"/>
                <a:endParaRPr lang="en-US" altLang="en-US" sz="2400" i="1">
                  <a:solidFill>
                    <a:schemeClr val="accent1"/>
                  </a:solidFill>
                </a:endParaRPr>
              </a:p>
              <a:p>
                <a:pPr eaLnBrk="1" hangingPunct="1"/>
                <a:r>
                  <a:rPr lang="en-US" altLang="en-US" sz="2400" i="1">
                    <a:solidFill>
                      <a:schemeClr val="accent1"/>
                    </a:solidFill>
                  </a:rPr>
                  <a:t>a</a:t>
                </a:r>
                <a:r>
                  <a:rPr lang="en-US" altLang="en-US" sz="1800" i="1" baseline="-25000">
                    <a:solidFill>
                      <a:schemeClr val="accent1"/>
                    </a:solidFill>
                  </a:rPr>
                  <a:t>n-1</a:t>
                </a:r>
                <a:endParaRPr lang="en-US" altLang="en-US" sz="2400" i="1">
                  <a:solidFill>
                    <a:schemeClr val="accent1"/>
                  </a:solidFill>
                </a:endParaRPr>
              </a:p>
            </p:txBody>
          </p:sp>
          <p:sp>
            <p:nvSpPr>
              <p:cNvPr id="157707" name="Rectangle 19"/>
              <p:cNvSpPr>
                <a:spLocks noChangeArrowheads="1"/>
              </p:cNvSpPr>
              <p:nvPr/>
            </p:nvSpPr>
            <p:spPr bwMode="auto">
              <a:xfrm>
                <a:off x="6636694" y="3572854"/>
                <a:ext cx="526106" cy="30469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r>
                  <a:rPr lang="en-US" altLang="en-US" sz="2400" i="1">
                    <a:solidFill>
                      <a:schemeClr val="accent1"/>
                    </a:solidFill>
                  </a:rPr>
                  <a:t>y</a:t>
                </a:r>
                <a:r>
                  <a:rPr lang="en-US" altLang="en-US" sz="2400" i="1" baseline="-25000">
                    <a:solidFill>
                      <a:schemeClr val="accent1"/>
                    </a:solidFill>
                  </a:rPr>
                  <a:t>0</a:t>
                </a:r>
                <a:endParaRPr lang="en-US" altLang="en-US" sz="2400" i="1">
                  <a:solidFill>
                    <a:schemeClr val="accent1"/>
                  </a:solidFill>
                </a:endParaRPr>
              </a:p>
              <a:p>
                <a:pPr eaLnBrk="1" hangingPunct="1"/>
                <a:r>
                  <a:rPr lang="en-US" altLang="en-US" sz="2400" i="1">
                    <a:solidFill>
                      <a:schemeClr val="accent1"/>
                    </a:solidFill>
                  </a:rPr>
                  <a:t>y</a:t>
                </a:r>
                <a:r>
                  <a:rPr lang="en-US" altLang="en-US" sz="2400" i="1" baseline="-25000">
                    <a:solidFill>
                      <a:schemeClr val="accent1"/>
                    </a:solidFill>
                  </a:rPr>
                  <a:t>1</a:t>
                </a:r>
                <a:endParaRPr lang="en-US" altLang="en-US" sz="2400" i="1">
                  <a:solidFill>
                    <a:schemeClr val="accent1"/>
                  </a:solidFill>
                </a:endParaRPr>
              </a:p>
              <a:p>
                <a:pPr eaLnBrk="1" hangingPunct="1"/>
                <a:r>
                  <a:rPr lang="en-US" altLang="en-US" sz="2400" i="1">
                    <a:solidFill>
                      <a:schemeClr val="accent1"/>
                    </a:solidFill>
                  </a:rPr>
                  <a:t>y</a:t>
                </a:r>
                <a:r>
                  <a:rPr lang="en-US" altLang="en-US" sz="2400" i="1" baseline="-25000">
                    <a:solidFill>
                      <a:schemeClr val="accent1"/>
                    </a:solidFill>
                  </a:rPr>
                  <a:t>2</a:t>
                </a:r>
                <a:endParaRPr lang="en-US" altLang="en-US" sz="2400" i="1">
                  <a:solidFill>
                    <a:schemeClr val="accent1"/>
                  </a:solidFill>
                </a:endParaRPr>
              </a:p>
              <a:p>
                <a:pPr eaLnBrk="1" hangingPunct="1"/>
                <a:r>
                  <a:rPr lang="en-US" altLang="en-US" sz="2400" i="1">
                    <a:solidFill>
                      <a:schemeClr val="accent1"/>
                    </a:solidFill>
                  </a:rPr>
                  <a:t>y</a:t>
                </a:r>
                <a:r>
                  <a:rPr lang="en-US" altLang="en-US" sz="2400" i="1" baseline="-25000">
                    <a:solidFill>
                      <a:schemeClr val="accent1"/>
                    </a:solidFill>
                  </a:rPr>
                  <a:t>3</a:t>
                </a:r>
                <a:endParaRPr lang="en-US" altLang="en-US" sz="2400" i="1">
                  <a:solidFill>
                    <a:schemeClr val="accent1"/>
                  </a:solidFill>
                </a:endParaRPr>
              </a:p>
              <a:p>
                <a:pPr eaLnBrk="1" hangingPunct="1"/>
                <a:endParaRPr lang="en-US" altLang="en-US" sz="2400" i="1">
                  <a:solidFill>
                    <a:schemeClr val="accent1"/>
                  </a:solidFill>
                </a:endParaRPr>
              </a:p>
              <a:p>
                <a:pPr eaLnBrk="1" hangingPunct="1"/>
                <a:r>
                  <a:rPr lang="en-US" altLang="en-US" sz="2400" i="1">
                    <a:solidFill>
                      <a:schemeClr val="accent1"/>
                    </a:solidFill>
                  </a:rPr>
                  <a:t>…</a:t>
                </a:r>
              </a:p>
              <a:p>
                <a:pPr eaLnBrk="1" hangingPunct="1"/>
                <a:endParaRPr lang="en-US" altLang="en-US" sz="2400" i="1">
                  <a:solidFill>
                    <a:schemeClr val="accent1"/>
                  </a:solidFill>
                </a:endParaRPr>
              </a:p>
              <a:p>
                <a:pPr eaLnBrk="1" hangingPunct="1"/>
                <a:r>
                  <a:rPr lang="en-US" altLang="en-US" sz="2400" i="1">
                    <a:solidFill>
                      <a:schemeClr val="accent1"/>
                    </a:solidFill>
                  </a:rPr>
                  <a:t>y</a:t>
                </a:r>
                <a:r>
                  <a:rPr lang="en-US" altLang="en-US" sz="1800" i="1" baseline="-25000">
                    <a:solidFill>
                      <a:schemeClr val="accent1"/>
                    </a:solidFill>
                  </a:rPr>
                  <a:t>n-1</a:t>
                </a:r>
                <a:endParaRPr lang="en-US" altLang="en-US" sz="2400" i="1">
                  <a:solidFill>
                    <a:schemeClr val="accent1"/>
                  </a:solidFill>
                </a:endParaRPr>
              </a:p>
            </p:txBody>
          </p:sp>
          <p:sp>
            <p:nvSpPr>
              <p:cNvPr id="157708" name="Rectangle 20"/>
              <p:cNvSpPr>
                <a:spLocks noChangeArrowheads="1"/>
              </p:cNvSpPr>
              <p:nvPr/>
            </p:nvSpPr>
            <p:spPr bwMode="auto">
              <a:xfrm>
                <a:off x="6276828" y="4876800"/>
                <a:ext cx="393056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r>
                  <a:rPr lang="en-US" altLang="en-US" sz="2400" i="1">
                    <a:solidFill>
                      <a:schemeClr val="accent1"/>
                    </a:solidFill>
                  </a:rPr>
                  <a:t>=</a:t>
                </a:r>
                <a:endParaRPr lang="en-CA" altLang="en-US" sz="2400"/>
              </a:p>
            </p:txBody>
          </p:sp>
          <p:sp>
            <p:nvSpPr>
              <p:cNvPr id="157709" name="Double Bracket 40"/>
              <p:cNvSpPr>
                <a:spLocks noChangeArrowheads="1"/>
              </p:cNvSpPr>
              <p:nvPr/>
            </p:nvSpPr>
            <p:spPr bwMode="auto">
              <a:xfrm>
                <a:off x="5826934" y="3589232"/>
                <a:ext cx="422735" cy="3192568"/>
              </a:xfrm>
              <a:prstGeom prst="bracketPair">
                <a:avLst>
                  <a:gd name="adj" fmla="val 16667"/>
                </a:avLst>
              </a:prstGeom>
              <a:noFill/>
              <a:ln w="25400" algn="ctr">
                <a:solidFill>
                  <a:schemeClr val="accent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CA" altLang="en-US" sz="2400"/>
              </a:p>
            </p:txBody>
          </p:sp>
          <p:sp>
            <p:nvSpPr>
              <p:cNvPr id="157710" name="Double Bracket 16"/>
              <p:cNvSpPr>
                <a:spLocks noChangeArrowheads="1"/>
              </p:cNvSpPr>
              <p:nvPr/>
            </p:nvSpPr>
            <p:spPr bwMode="auto">
              <a:xfrm>
                <a:off x="1905000" y="3572854"/>
                <a:ext cx="3505200" cy="3132746"/>
              </a:xfrm>
              <a:prstGeom prst="bracketPair">
                <a:avLst>
                  <a:gd name="adj" fmla="val 16667"/>
                </a:avLst>
              </a:prstGeom>
              <a:noFill/>
              <a:ln w="25400" algn="ctr">
                <a:solidFill>
                  <a:schemeClr val="accent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CA" altLang="en-US" sz="2400"/>
              </a:p>
            </p:txBody>
          </p:sp>
          <p:sp>
            <p:nvSpPr>
              <p:cNvPr id="157711" name="Double Bracket 40"/>
              <p:cNvSpPr>
                <a:spLocks noChangeArrowheads="1"/>
              </p:cNvSpPr>
              <p:nvPr/>
            </p:nvSpPr>
            <p:spPr bwMode="auto">
              <a:xfrm>
                <a:off x="6678430" y="3572854"/>
                <a:ext cx="422735" cy="3192568"/>
              </a:xfrm>
              <a:prstGeom prst="bracketPair">
                <a:avLst>
                  <a:gd name="adj" fmla="val 16667"/>
                </a:avLst>
              </a:prstGeom>
              <a:noFill/>
              <a:ln w="25400" algn="ctr">
                <a:solidFill>
                  <a:schemeClr val="accent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CA" altLang="en-US" sz="2400"/>
              </a:p>
            </p:txBody>
          </p:sp>
          <p:sp>
            <p:nvSpPr>
              <p:cNvPr id="157712" name="Text Box 215"/>
              <p:cNvSpPr txBox="1">
                <a:spLocks noChangeArrowheads="1"/>
              </p:cNvSpPr>
              <p:nvPr/>
            </p:nvSpPr>
            <p:spPr bwMode="auto">
              <a:xfrm>
                <a:off x="2075986" y="3949389"/>
                <a:ext cx="3308919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l" eaLnBrk="1" hangingPunct="1"/>
                <a:r>
                  <a:rPr lang="en-US" altLang="en-US" sz="2400">
                    <a:solidFill>
                      <a:schemeClr val="accent1"/>
                    </a:solidFill>
                    <a:sym typeface="Symbol" pitchFamily="18" charset="2"/>
                  </a:rPr>
                  <a:t></a:t>
                </a:r>
                <a:r>
                  <a:rPr lang="en-US" altLang="en-US" sz="2400" i="1" baseline="30000">
                    <a:solidFill>
                      <a:schemeClr val="accent1"/>
                    </a:solidFill>
                    <a:sym typeface="Symbol" pitchFamily="18" charset="2"/>
                  </a:rPr>
                  <a:t>0</a:t>
                </a:r>
                <a:r>
                  <a:rPr lang="en-US" altLang="en-US" sz="2400" i="1">
                    <a:solidFill>
                      <a:schemeClr val="accent1"/>
                    </a:solidFill>
                    <a:sym typeface="Symbol" pitchFamily="18" charset="2"/>
                  </a:rPr>
                  <a:t>  </a:t>
                </a:r>
                <a:r>
                  <a:rPr lang="en-US" altLang="en-US" sz="2400" i="1">
                    <a:solidFill>
                      <a:schemeClr val="accent1"/>
                    </a:solidFill>
                  </a:rPr>
                  <a:t> </a:t>
                </a:r>
                <a:r>
                  <a:rPr lang="en-US" altLang="en-US" sz="2400">
                    <a:solidFill>
                      <a:schemeClr val="accent1"/>
                    </a:solidFill>
                    <a:sym typeface="Symbol" pitchFamily="18" charset="2"/>
                  </a:rPr>
                  <a:t></a:t>
                </a:r>
                <a:r>
                  <a:rPr lang="en-US" altLang="en-US" sz="2400" i="1" baseline="30000">
                    <a:solidFill>
                      <a:schemeClr val="accent1"/>
                    </a:solidFill>
                    <a:sym typeface="Symbol" pitchFamily="18" charset="2"/>
                  </a:rPr>
                  <a:t>1</a:t>
                </a:r>
                <a:r>
                  <a:rPr lang="en-US" altLang="en-US" sz="2400" i="1">
                    <a:solidFill>
                      <a:schemeClr val="accent1"/>
                    </a:solidFill>
                  </a:rPr>
                  <a:t>   </a:t>
                </a:r>
                <a:r>
                  <a:rPr lang="en-US" altLang="en-US" sz="2400">
                    <a:solidFill>
                      <a:schemeClr val="accent1"/>
                    </a:solidFill>
                    <a:sym typeface="Symbol" pitchFamily="18" charset="2"/>
                  </a:rPr>
                  <a:t></a:t>
                </a:r>
                <a:r>
                  <a:rPr lang="en-US" altLang="en-US" sz="2400" i="1" baseline="30000">
                    <a:solidFill>
                      <a:schemeClr val="accent1"/>
                    </a:solidFill>
                    <a:sym typeface="Symbol" pitchFamily="18" charset="2"/>
                  </a:rPr>
                  <a:t>2</a:t>
                </a:r>
                <a:r>
                  <a:rPr lang="en-US" altLang="en-US" sz="2400" i="1">
                    <a:solidFill>
                      <a:schemeClr val="accent1"/>
                    </a:solidFill>
                  </a:rPr>
                  <a:t>   </a:t>
                </a:r>
                <a:r>
                  <a:rPr lang="en-US" altLang="en-US" sz="2400">
                    <a:solidFill>
                      <a:schemeClr val="accent1"/>
                    </a:solidFill>
                    <a:sym typeface="Symbol" pitchFamily="18" charset="2"/>
                  </a:rPr>
                  <a:t></a:t>
                </a:r>
                <a:r>
                  <a:rPr lang="en-US" altLang="en-US" sz="2400" i="1" baseline="30000">
                    <a:solidFill>
                      <a:schemeClr val="accent1"/>
                    </a:solidFill>
                  </a:rPr>
                  <a:t>3</a:t>
                </a:r>
                <a:r>
                  <a:rPr lang="en-US" altLang="en-US" sz="2400" i="1">
                    <a:solidFill>
                      <a:schemeClr val="accent1"/>
                    </a:solidFill>
                  </a:rPr>
                  <a:t>   …  </a:t>
                </a:r>
                <a:r>
                  <a:rPr lang="en-US" altLang="en-US" sz="2400">
                    <a:solidFill>
                      <a:schemeClr val="accent1"/>
                    </a:solidFill>
                    <a:sym typeface="Symbol" pitchFamily="18" charset="2"/>
                  </a:rPr>
                  <a:t></a:t>
                </a:r>
                <a:r>
                  <a:rPr lang="en-US" altLang="en-US" sz="2000" i="1" baseline="30000">
                    <a:solidFill>
                      <a:schemeClr val="accent1"/>
                    </a:solidFill>
                  </a:rPr>
                  <a:t>n-1</a:t>
                </a:r>
                <a:r>
                  <a:rPr lang="en-US" altLang="en-US" sz="2400" i="1">
                    <a:solidFill>
                      <a:schemeClr val="accent1"/>
                    </a:solidFill>
                  </a:rPr>
                  <a:t> </a:t>
                </a:r>
                <a:endParaRPr lang="en-US" altLang="en-US" sz="2400" i="1" baseline="30000">
                  <a:solidFill>
                    <a:schemeClr val="accent1"/>
                  </a:solidFill>
                </a:endParaRPr>
              </a:p>
            </p:txBody>
          </p:sp>
          <p:sp>
            <p:nvSpPr>
              <p:cNvPr id="157713" name="Text Box 215"/>
              <p:cNvSpPr txBox="1">
                <a:spLocks noChangeArrowheads="1"/>
              </p:cNvSpPr>
              <p:nvPr/>
            </p:nvSpPr>
            <p:spPr bwMode="auto">
              <a:xfrm>
                <a:off x="2066693" y="4315744"/>
                <a:ext cx="3316934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l" eaLnBrk="1" hangingPunct="1"/>
                <a:r>
                  <a:rPr lang="en-US" altLang="en-US" sz="2400">
                    <a:solidFill>
                      <a:schemeClr val="accent1"/>
                    </a:solidFill>
                    <a:sym typeface="Symbol" pitchFamily="18" charset="2"/>
                  </a:rPr>
                  <a:t></a:t>
                </a:r>
                <a:r>
                  <a:rPr lang="en-US" altLang="en-US" sz="2400" i="1" baseline="30000">
                    <a:solidFill>
                      <a:schemeClr val="accent1"/>
                    </a:solidFill>
                  </a:rPr>
                  <a:t>0</a:t>
                </a:r>
                <a:r>
                  <a:rPr lang="en-US" altLang="en-US" sz="2400" i="1">
                    <a:solidFill>
                      <a:schemeClr val="accent1"/>
                    </a:solidFill>
                  </a:rPr>
                  <a:t>   </a:t>
                </a:r>
                <a:r>
                  <a:rPr lang="en-US" altLang="en-US" sz="2400">
                    <a:solidFill>
                      <a:schemeClr val="accent1"/>
                    </a:solidFill>
                    <a:sym typeface="Symbol" pitchFamily="18" charset="2"/>
                  </a:rPr>
                  <a:t></a:t>
                </a:r>
                <a:r>
                  <a:rPr lang="en-US" altLang="en-US" sz="2400" i="1" baseline="30000">
                    <a:solidFill>
                      <a:schemeClr val="accent1"/>
                    </a:solidFill>
                  </a:rPr>
                  <a:t>2</a:t>
                </a:r>
                <a:r>
                  <a:rPr lang="en-US" altLang="en-US" sz="2400" i="1">
                    <a:solidFill>
                      <a:schemeClr val="accent1"/>
                    </a:solidFill>
                  </a:rPr>
                  <a:t>   </a:t>
                </a:r>
                <a:r>
                  <a:rPr lang="en-US" altLang="en-US" sz="2400">
                    <a:solidFill>
                      <a:schemeClr val="accent1"/>
                    </a:solidFill>
                    <a:sym typeface="Symbol" pitchFamily="18" charset="2"/>
                  </a:rPr>
                  <a:t></a:t>
                </a:r>
                <a:r>
                  <a:rPr lang="en-US" altLang="en-US" sz="2400" i="1" baseline="30000">
                    <a:solidFill>
                      <a:schemeClr val="accent1"/>
                    </a:solidFill>
                    <a:sym typeface="Symbol" pitchFamily="18" charset="2"/>
                  </a:rPr>
                  <a:t>4</a:t>
                </a:r>
                <a:r>
                  <a:rPr lang="en-US" altLang="en-US" sz="2400" i="1">
                    <a:solidFill>
                      <a:schemeClr val="accent1"/>
                    </a:solidFill>
                  </a:rPr>
                  <a:t>   </a:t>
                </a:r>
                <a:r>
                  <a:rPr lang="en-US" altLang="en-US" sz="2400">
                    <a:solidFill>
                      <a:schemeClr val="accent1"/>
                    </a:solidFill>
                    <a:sym typeface="Symbol" pitchFamily="18" charset="2"/>
                  </a:rPr>
                  <a:t></a:t>
                </a:r>
                <a:r>
                  <a:rPr lang="en-US" altLang="en-US" sz="2400" i="1" baseline="30000">
                    <a:solidFill>
                      <a:schemeClr val="accent1"/>
                    </a:solidFill>
                    <a:sym typeface="Symbol" pitchFamily="18" charset="2"/>
                  </a:rPr>
                  <a:t>6</a:t>
                </a:r>
                <a:r>
                  <a:rPr lang="en-US" altLang="en-US" sz="2400" i="1">
                    <a:solidFill>
                      <a:schemeClr val="accent1"/>
                    </a:solidFill>
                  </a:rPr>
                  <a:t>   … </a:t>
                </a:r>
                <a:r>
                  <a:rPr lang="en-US" altLang="en-US" sz="2400">
                    <a:solidFill>
                      <a:schemeClr val="accent1"/>
                    </a:solidFill>
                    <a:sym typeface="Symbol" pitchFamily="18" charset="2"/>
                  </a:rPr>
                  <a:t></a:t>
                </a:r>
                <a:r>
                  <a:rPr lang="en-US" altLang="en-US" sz="2000" i="1" baseline="30000">
                    <a:solidFill>
                      <a:schemeClr val="accent1"/>
                    </a:solidFill>
                  </a:rPr>
                  <a:t>2n-2</a:t>
                </a:r>
                <a:r>
                  <a:rPr lang="en-US" altLang="en-US" sz="2400" i="1">
                    <a:solidFill>
                      <a:schemeClr val="accent1"/>
                    </a:solidFill>
                  </a:rPr>
                  <a:t> </a:t>
                </a:r>
                <a:endParaRPr lang="en-US" altLang="en-US" sz="2400" i="1" baseline="30000">
                  <a:solidFill>
                    <a:schemeClr val="accent1"/>
                  </a:solidFill>
                </a:endParaRPr>
              </a:p>
            </p:txBody>
          </p:sp>
          <p:sp>
            <p:nvSpPr>
              <p:cNvPr id="157714" name="Text Box 215"/>
              <p:cNvSpPr txBox="1">
                <a:spLocks noChangeArrowheads="1"/>
              </p:cNvSpPr>
              <p:nvPr/>
            </p:nvSpPr>
            <p:spPr bwMode="auto">
              <a:xfrm>
                <a:off x="2057400" y="4682099"/>
                <a:ext cx="3316934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l" eaLnBrk="1" hangingPunct="1"/>
                <a:r>
                  <a:rPr lang="en-US" altLang="en-US" sz="2400">
                    <a:solidFill>
                      <a:schemeClr val="accent1"/>
                    </a:solidFill>
                    <a:sym typeface="Symbol" pitchFamily="18" charset="2"/>
                  </a:rPr>
                  <a:t></a:t>
                </a:r>
                <a:r>
                  <a:rPr lang="en-US" altLang="en-US" sz="2400" i="1" baseline="30000">
                    <a:solidFill>
                      <a:schemeClr val="accent1"/>
                    </a:solidFill>
                  </a:rPr>
                  <a:t>0   </a:t>
                </a:r>
                <a:r>
                  <a:rPr lang="en-US" altLang="en-US" sz="2400" i="1">
                    <a:solidFill>
                      <a:schemeClr val="accent1"/>
                    </a:solidFill>
                  </a:rPr>
                  <a:t> </a:t>
                </a:r>
                <a:r>
                  <a:rPr lang="en-US" altLang="en-US" sz="2400">
                    <a:solidFill>
                      <a:schemeClr val="accent1"/>
                    </a:solidFill>
                    <a:sym typeface="Symbol" pitchFamily="18" charset="2"/>
                  </a:rPr>
                  <a:t></a:t>
                </a:r>
                <a:r>
                  <a:rPr lang="en-US" altLang="en-US" sz="2400" i="1" baseline="30000">
                    <a:solidFill>
                      <a:schemeClr val="accent1"/>
                    </a:solidFill>
                  </a:rPr>
                  <a:t>3</a:t>
                </a:r>
                <a:r>
                  <a:rPr lang="en-US" altLang="en-US" sz="2400" i="1">
                    <a:solidFill>
                      <a:schemeClr val="accent1"/>
                    </a:solidFill>
                  </a:rPr>
                  <a:t>   </a:t>
                </a:r>
                <a:r>
                  <a:rPr lang="en-US" altLang="en-US" sz="2400">
                    <a:solidFill>
                      <a:schemeClr val="accent1"/>
                    </a:solidFill>
                    <a:sym typeface="Symbol" pitchFamily="18" charset="2"/>
                  </a:rPr>
                  <a:t></a:t>
                </a:r>
                <a:r>
                  <a:rPr lang="en-US" altLang="en-US" sz="2400" i="1" baseline="30000">
                    <a:solidFill>
                      <a:schemeClr val="accent1"/>
                    </a:solidFill>
                    <a:sym typeface="Symbol" pitchFamily="18" charset="2"/>
                  </a:rPr>
                  <a:t>6</a:t>
                </a:r>
                <a:r>
                  <a:rPr lang="en-US" altLang="en-US" sz="2400" i="1">
                    <a:solidFill>
                      <a:schemeClr val="accent1"/>
                    </a:solidFill>
                  </a:rPr>
                  <a:t>   </a:t>
                </a:r>
                <a:r>
                  <a:rPr lang="en-US" altLang="en-US" sz="2400">
                    <a:solidFill>
                      <a:schemeClr val="accent1"/>
                    </a:solidFill>
                    <a:sym typeface="Symbol" pitchFamily="18" charset="2"/>
                  </a:rPr>
                  <a:t></a:t>
                </a:r>
                <a:r>
                  <a:rPr lang="en-US" altLang="en-US" sz="2400" i="1" baseline="30000">
                    <a:solidFill>
                      <a:schemeClr val="accent1"/>
                    </a:solidFill>
                    <a:sym typeface="Symbol" pitchFamily="18" charset="2"/>
                  </a:rPr>
                  <a:t>9</a:t>
                </a:r>
                <a:r>
                  <a:rPr lang="en-US" altLang="en-US" sz="2400" i="1">
                    <a:solidFill>
                      <a:schemeClr val="accent1"/>
                    </a:solidFill>
                  </a:rPr>
                  <a:t>   … </a:t>
                </a:r>
                <a:r>
                  <a:rPr lang="en-US" altLang="en-US" sz="2400">
                    <a:solidFill>
                      <a:schemeClr val="accent1"/>
                    </a:solidFill>
                    <a:sym typeface="Symbol" pitchFamily="18" charset="2"/>
                  </a:rPr>
                  <a:t></a:t>
                </a:r>
                <a:r>
                  <a:rPr lang="en-US" altLang="en-US" sz="2000" i="1" baseline="30000">
                    <a:solidFill>
                      <a:schemeClr val="accent1"/>
                    </a:solidFill>
                  </a:rPr>
                  <a:t>3n-3</a:t>
                </a:r>
                <a:r>
                  <a:rPr lang="en-US" altLang="en-US" sz="2400" i="1">
                    <a:solidFill>
                      <a:schemeClr val="accent1"/>
                    </a:solidFill>
                  </a:rPr>
                  <a:t> </a:t>
                </a:r>
                <a:endParaRPr lang="en-US" altLang="en-US" sz="2400" i="1" baseline="30000">
                  <a:solidFill>
                    <a:schemeClr val="accent1"/>
                  </a:solidFill>
                </a:endParaRPr>
              </a:p>
            </p:txBody>
          </p:sp>
          <p:sp>
            <p:nvSpPr>
              <p:cNvPr id="157715" name="Text Box 215"/>
              <p:cNvSpPr txBox="1">
                <a:spLocks noChangeArrowheads="1"/>
              </p:cNvSpPr>
              <p:nvPr/>
            </p:nvSpPr>
            <p:spPr bwMode="auto">
              <a:xfrm>
                <a:off x="2058114" y="6096000"/>
                <a:ext cx="3504486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l" eaLnBrk="1" hangingPunct="1"/>
                <a:r>
                  <a:rPr lang="en-US" altLang="en-US" sz="2400">
                    <a:solidFill>
                      <a:schemeClr val="accent1"/>
                    </a:solidFill>
                    <a:sym typeface="Symbol" pitchFamily="18" charset="2"/>
                  </a:rPr>
                  <a:t></a:t>
                </a:r>
                <a:r>
                  <a:rPr lang="en-US" altLang="en-US" sz="2400" i="1" baseline="30000">
                    <a:solidFill>
                      <a:schemeClr val="accent1"/>
                    </a:solidFill>
                  </a:rPr>
                  <a:t>0</a:t>
                </a:r>
                <a:r>
                  <a:rPr lang="en-US" altLang="en-US" sz="2400" i="1">
                    <a:solidFill>
                      <a:schemeClr val="accent1"/>
                    </a:solidFill>
                  </a:rPr>
                  <a:t> </a:t>
                </a:r>
                <a:r>
                  <a:rPr lang="en-US" altLang="en-US" sz="2400">
                    <a:solidFill>
                      <a:schemeClr val="accent1"/>
                    </a:solidFill>
                    <a:sym typeface="Symbol" pitchFamily="18" charset="2"/>
                  </a:rPr>
                  <a:t></a:t>
                </a:r>
                <a:r>
                  <a:rPr lang="en-US" altLang="en-US" sz="1800" i="1" baseline="30000">
                    <a:solidFill>
                      <a:schemeClr val="accent1"/>
                    </a:solidFill>
                  </a:rPr>
                  <a:t>n-1</a:t>
                </a:r>
                <a:r>
                  <a:rPr lang="en-US" altLang="en-US" sz="2400" i="1">
                    <a:solidFill>
                      <a:schemeClr val="accent1"/>
                    </a:solidFill>
                  </a:rPr>
                  <a:t> </a:t>
                </a:r>
                <a:r>
                  <a:rPr lang="en-US" altLang="en-US" sz="2400">
                    <a:solidFill>
                      <a:schemeClr val="accent1"/>
                    </a:solidFill>
                    <a:sym typeface="Symbol" pitchFamily="18" charset="2"/>
                  </a:rPr>
                  <a:t></a:t>
                </a:r>
                <a:r>
                  <a:rPr lang="en-US" altLang="en-US" sz="1800" i="1" baseline="30000">
                    <a:solidFill>
                      <a:schemeClr val="accent1"/>
                    </a:solidFill>
                    <a:sym typeface="Symbol" pitchFamily="18" charset="2"/>
                  </a:rPr>
                  <a:t>2n-2</a:t>
                </a:r>
                <a:r>
                  <a:rPr lang="en-US" altLang="en-US" sz="2400" i="1" baseline="30000">
                    <a:solidFill>
                      <a:schemeClr val="accent1"/>
                    </a:solidFill>
                  </a:rPr>
                  <a:t> </a:t>
                </a:r>
                <a:r>
                  <a:rPr lang="en-US" altLang="en-US" sz="2400" i="1">
                    <a:solidFill>
                      <a:schemeClr val="accent1"/>
                    </a:solidFill>
                  </a:rPr>
                  <a:t> </a:t>
                </a:r>
                <a:r>
                  <a:rPr lang="en-US" altLang="en-US" sz="2400">
                    <a:solidFill>
                      <a:schemeClr val="accent1"/>
                    </a:solidFill>
                    <a:sym typeface="Symbol" pitchFamily="18" charset="2"/>
                  </a:rPr>
                  <a:t></a:t>
                </a:r>
                <a:r>
                  <a:rPr lang="en-US" altLang="en-US" sz="1800" i="1" baseline="30000">
                    <a:solidFill>
                      <a:schemeClr val="accent1"/>
                    </a:solidFill>
                    <a:sym typeface="Symbol" pitchFamily="18" charset="2"/>
                  </a:rPr>
                  <a:t>3n-3</a:t>
                </a:r>
                <a:r>
                  <a:rPr lang="en-US" altLang="en-US" sz="2400" i="1">
                    <a:solidFill>
                      <a:schemeClr val="accent1"/>
                    </a:solidFill>
                  </a:rPr>
                  <a:t> … </a:t>
                </a:r>
                <a:r>
                  <a:rPr lang="en-US" altLang="en-US" sz="2400">
                    <a:solidFill>
                      <a:schemeClr val="accent1"/>
                    </a:solidFill>
                    <a:sym typeface="Symbol" pitchFamily="18" charset="2"/>
                  </a:rPr>
                  <a:t></a:t>
                </a:r>
                <a:r>
                  <a:rPr lang="en-US" altLang="en-US" sz="1800" i="1" baseline="30000">
                    <a:solidFill>
                      <a:schemeClr val="accent1"/>
                    </a:solidFill>
                    <a:sym typeface="Symbol" pitchFamily="18" charset="2"/>
                  </a:rPr>
                  <a:t>(n</a:t>
                </a:r>
                <a:r>
                  <a:rPr lang="en-US" altLang="en-US" sz="1800" i="1" baseline="30000">
                    <a:solidFill>
                      <a:schemeClr val="accent1"/>
                    </a:solidFill>
                  </a:rPr>
                  <a:t>-1)(n-1)</a:t>
                </a:r>
                <a:r>
                  <a:rPr lang="en-US" altLang="en-US" sz="2400" i="1">
                    <a:solidFill>
                      <a:schemeClr val="accent1"/>
                    </a:solidFill>
                  </a:rPr>
                  <a:t> </a:t>
                </a:r>
                <a:endParaRPr lang="en-US" altLang="en-US" sz="2400" i="1" baseline="30000">
                  <a:solidFill>
                    <a:schemeClr val="accent1"/>
                  </a:solidFill>
                </a:endParaRPr>
              </a:p>
            </p:txBody>
          </p:sp>
        </p:grpSp>
        <p:sp>
          <p:nvSpPr>
            <p:cNvPr id="157704" name="Text Box 215"/>
            <p:cNvSpPr txBox="1">
              <a:spLocks noChangeArrowheads="1"/>
            </p:cNvSpPr>
            <p:nvPr/>
          </p:nvSpPr>
          <p:spPr bwMode="auto">
            <a:xfrm>
              <a:off x="3352800" y="5486400"/>
              <a:ext cx="588623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</a:t>
              </a:r>
              <a:r>
                <a:rPr lang="en-US" altLang="en-US" sz="2400" i="1" baseline="30000">
                  <a:solidFill>
                    <a:schemeClr val="accent1"/>
                  </a:solidFill>
                  <a:sym typeface="Symbol" pitchFamily="18" charset="2"/>
                </a:rPr>
                <a:t>i</a:t>
              </a:r>
              <a:r>
                <a:rPr lang="en-US" altLang="en-US" sz="2400" i="1" baseline="30000">
                  <a:solidFill>
                    <a:schemeClr val="accent1"/>
                  </a:solidFill>
                </a:rPr>
                <a:t>j</a:t>
              </a:r>
              <a:r>
                <a:rPr lang="en-US" altLang="en-US" sz="2400" i="1">
                  <a:solidFill>
                    <a:schemeClr val="accent1"/>
                  </a:solidFill>
                </a:rPr>
                <a:t> </a:t>
              </a:r>
              <a:endParaRPr lang="en-US" altLang="en-US" sz="2400" i="1" baseline="30000">
                <a:solidFill>
                  <a:schemeClr val="accent1"/>
                </a:solidFill>
              </a:endParaRPr>
            </a:p>
          </p:txBody>
        </p:sp>
      </p:grpSp>
      <p:sp>
        <p:nvSpPr>
          <p:cNvPr id="157702" name="Text Box 215"/>
          <p:cNvSpPr txBox="1">
            <a:spLocks noChangeArrowheads="1"/>
          </p:cNvSpPr>
          <p:nvPr/>
        </p:nvSpPr>
        <p:spPr bwMode="auto">
          <a:xfrm>
            <a:off x="7634288" y="17463"/>
            <a:ext cx="1003300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000">
                <a:solidFill>
                  <a:schemeClr val="tx2"/>
                </a:solidFill>
                <a:sym typeface="Symbol" pitchFamily="18" charset="2"/>
              </a:rPr>
              <a:t>Inverse </a:t>
            </a:r>
            <a:br>
              <a:rPr lang="en-US" altLang="en-US" sz="2000">
                <a:solidFill>
                  <a:schemeClr val="tx2"/>
                </a:solidFill>
                <a:sym typeface="Symbol" pitchFamily="18" charset="2"/>
              </a:rPr>
            </a:br>
            <a:r>
              <a:rPr lang="en-US" altLang="en-US" sz="2000">
                <a:solidFill>
                  <a:schemeClr val="tx2"/>
                </a:solidFill>
                <a:sym typeface="Symbol" pitchFamily="18" charset="2"/>
              </a:rPr>
              <a:t>FFT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9" grpId="0"/>
      <p:bldP spid="54" grpId="0"/>
    </p:bldLst>
  </p:timing>
</p:sld>
</file>

<file path=ppt/slides/slide1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56"/>
          <p:cNvGrpSpPr>
            <a:grpSpLocks/>
          </p:cNvGrpSpPr>
          <p:nvPr/>
        </p:nvGrpSpPr>
        <p:grpSpPr bwMode="auto">
          <a:xfrm>
            <a:off x="3622675" y="3429000"/>
            <a:ext cx="2740025" cy="923925"/>
            <a:chOff x="3622474" y="3429000"/>
            <a:chExt cx="2739854" cy="923330"/>
          </a:xfrm>
        </p:grpSpPr>
        <p:sp>
          <p:nvSpPr>
            <p:cNvPr id="158746" name="Rectangle 28"/>
            <p:cNvSpPr>
              <a:spLocks noChangeArrowheads="1"/>
            </p:cNvSpPr>
            <p:nvPr/>
          </p:nvSpPr>
          <p:spPr bwMode="auto">
            <a:xfrm>
              <a:off x="3622474" y="3429000"/>
              <a:ext cx="2739854" cy="9233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5400" i="1">
                  <a:solidFill>
                    <a:schemeClr val="accent1"/>
                  </a:solidFill>
                  <a:sym typeface="Symbol" pitchFamily="18" charset="2"/>
                </a:rPr>
                <a:t>V</a:t>
              </a:r>
              <a:r>
                <a:rPr lang="en-US" altLang="en-US" sz="5400" i="1" baseline="-25000">
                  <a:solidFill>
                    <a:schemeClr val="accent1"/>
                  </a:solidFill>
                  <a:sym typeface="Symbol" pitchFamily="18" charset="2"/>
                </a:rPr>
                <a:t></a:t>
              </a:r>
              <a:r>
                <a:rPr lang="en-US" altLang="en-US" sz="5400" i="1">
                  <a:solidFill>
                    <a:schemeClr val="accent1"/>
                  </a:solidFill>
                  <a:sym typeface="Symbol" pitchFamily="18" charset="2"/>
                </a:rPr>
                <a:t>  a = y</a:t>
              </a:r>
              <a:endParaRPr lang="en-CA" altLang="en-US" sz="5400" i="1"/>
            </a:p>
          </p:txBody>
        </p:sp>
        <p:cxnSp>
          <p:nvCxnSpPr>
            <p:cNvPr id="158747" name="Straight Arrow Connector 54"/>
            <p:cNvCxnSpPr>
              <a:cxnSpLocks noChangeShapeType="1"/>
            </p:cNvCxnSpPr>
            <p:nvPr/>
          </p:nvCxnSpPr>
          <p:spPr bwMode="auto">
            <a:xfrm>
              <a:off x="4876800" y="3733800"/>
              <a:ext cx="381000" cy="1588"/>
            </a:xfrm>
            <a:prstGeom prst="straightConnector1">
              <a:avLst/>
            </a:prstGeom>
            <a:noFill/>
            <a:ln w="25400" algn="ctr">
              <a:solidFill>
                <a:schemeClr val="accent1"/>
              </a:solidFill>
              <a:round/>
              <a:headEnd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58748" name="Straight Arrow Connector 55"/>
            <p:cNvCxnSpPr>
              <a:cxnSpLocks noChangeShapeType="1"/>
            </p:cNvCxnSpPr>
            <p:nvPr/>
          </p:nvCxnSpPr>
          <p:spPr bwMode="auto">
            <a:xfrm>
              <a:off x="5961018" y="3751218"/>
              <a:ext cx="381000" cy="1588"/>
            </a:xfrm>
            <a:prstGeom prst="straightConnector1">
              <a:avLst/>
            </a:prstGeom>
            <a:noFill/>
            <a:ln w="25400" algn="ctr">
              <a:solidFill>
                <a:schemeClr val="accent1"/>
              </a:solidFill>
              <a:round/>
              <a:headEnd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3" name="Group 95"/>
          <p:cNvGrpSpPr>
            <a:grpSpLocks/>
          </p:cNvGrpSpPr>
          <p:nvPr/>
        </p:nvGrpSpPr>
        <p:grpSpPr bwMode="auto">
          <a:xfrm>
            <a:off x="3733800" y="4410075"/>
            <a:ext cx="3124200" cy="923925"/>
            <a:chOff x="3733800" y="4410670"/>
            <a:chExt cx="3124573" cy="923330"/>
          </a:xfrm>
        </p:grpSpPr>
        <p:sp>
          <p:nvSpPr>
            <p:cNvPr id="158743" name="Rectangle 58"/>
            <p:cNvSpPr>
              <a:spLocks noChangeArrowheads="1"/>
            </p:cNvSpPr>
            <p:nvPr/>
          </p:nvSpPr>
          <p:spPr bwMode="auto">
            <a:xfrm>
              <a:off x="3733800" y="4410670"/>
              <a:ext cx="3124573" cy="9233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5400" i="1">
                  <a:solidFill>
                    <a:schemeClr val="accent1"/>
                  </a:solidFill>
                  <a:sym typeface="Symbol" pitchFamily="18" charset="2"/>
                </a:rPr>
                <a:t>a = V</a:t>
              </a:r>
              <a:r>
                <a:rPr lang="en-US" altLang="en-US" sz="5400" i="1" baseline="-25000">
                  <a:solidFill>
                    <a:schemeClr val="accent1"/>
                  </a:solidFill>
                  <a:sym typeface="Symbol" pitchFamily="18" charset="2"/>
                </a:rPr>
                <a:t></a:t>
              </a:r>
              <a:r>
                <a:rPr lang="en-US" altLang="en-US" sz="5400" i="1" baseline="30000">
                  <a:solidFill>
                    <a:schemeClr val="accent1"/>
                  </a:solidFill>
                  <a:sym typeface="Symbol" pitchFamily="18" charset="2"/>
                </a:rPr>
                <a:t>-1</a:t>
              </a:r>
              <a:r>
                <a:rPr lang="en-US" altLang="en-US" sz="5400" i="1">
                  <a:solidFill>
                    <a:schemeClr val="accent1"/>
                  </a:solidFill>
                  <a:sym typeface="Symbol" pitchFamily="18" charset="2"/>
                </a:rPr>
                <a:t>  y</a:t>
              </a:r>
              <a:endParaRPr lang="en-CA" altLang="en-US" sz="5400" i="1"/>
            </a:p>
          </p:txBody>
        </p:sp>
        <p:cxnSp>
          <p:nvCxnSpPr>
            <p:cNvPr id="158744" name="Straight Arrow Connector 59"/>
            <p:cNvCxnSpPr>
              <a:cxnSpLocks noChangeShapeType="1"/>
            </p:cNvCxnSpPr>
            <p:nvPr/>
          </p:nvCxnSpPr>
          <p:spPr bwMode="auto">
            <a:xfrm>
              <a:off x="3877491" y="4732888"/>
              <a:ext cx="381000" cy="1588"/>
            </a:xfrm>
            <a:prstGeom prst="straightConnector1">
              <a:avLst/>
            </a:prstGeom>
            <a:noFill/>
            <a:ln w="25400" algn="ctr">
              <a:solidFill>
                <a:schemeClr val="accent1"/>
              </a:solidFill>
              <a:round/>
              <a:headEnd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58745" name="Straight Arrow Connector 60"/>
            <p:cNvCxnSpPr>
              <a:cxnSpLocks noChangeShapeType="1"/>
            </p:cNvCxnSpPr>
            <p:nvPr/>
          </p:nvCxnSpPr>
          <p:spPr bwMode="auto">
            <a:xfrm>
              <a:off x="6459582" y="4741597"/>
              <a:ext cx="381000" cy="1588"/>
            </a:xfrm>
            <a:prstGeom prst="straightConnector1">
              <a:avLst/>
            </a:prstGeom>
            <a:noFill/>
            <a:ln w="25400" algn="ctr">
              <a:solidFill>
                <a:schemeClr val="accent1"/>
              </a:solidFill>
              <a:round/>
              <a:headEnd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68" name="Rectangle 67"/>
          <p:cNvSpPr>
            <a:spLocks noChangeArrowheads="1"/>
          </p:cNvSpPr>
          <p:nvPr/>
        </p:nvSpPr>
        <p:spPr bwMode="auto">
          <a:xfrm>
            <a:off x="-71438" y="1143000"/>
            <a:ext cx="2357438" cy="9540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CA" altLang="en-US"/>
              <a:t>Vandermonde  </a:t>
            </a:r>
          </a:p>
          <a:p>
            <a:pPr eaLnBrk="1" hangingPunct="1"/>
            <a:r>
              <a:rPr lang="en-CA" altLang="en-US"/>
              <a:t>matrix</a:t>
            </a:r>
          </a:p>
        </p:txBody>
      </p:sp>
      <p:grpSp>
        <p:nvGrpSpPr>
          <p:cNvPr id="4" name="Group 81"/>
          <p:cNvGrpSpPr>
            <a:grpSpLocks/>
          </p:cNvGrpSpPr>
          <p:nvPr/>
        </p:nvGrpSpPr>
        <p:grpSpPr bwMode="auto">
          <a:xfrm>
            <a:off x="1905000" y="220663"/>
            <a:ext cx="5257800" cy="3208337"/>
            <a:chOff x="1905000" y="3572854"/>
            <a:chExt cx="5257800" cy="3208946"/>
          </a:xfrm>
        </p:grpSpPr>
        <p:grpSp>
          <p:nvGrpSpPr>
            <p:cNvPr id="158730" name="Group 52"/>
            <p:cNvGrpSpPr>
              <a:grpSpLocks/>
            </p:cNvGrpSpPr>
            <p:nvPr/>
          </p:nvGrpSpPr>
          <p:grpSpPr bwMode="auto">
            <a:xfrm>
              <a:off x="1905000" y="3572854"/>
              <a:ext cx="5257800" cy="3208946"/>
              <a:chOff x="1905000" y="3572854"/>
              <a:chExt cx="5257800" cy="3208946"/>
            </a:xfrm>
          </p:grpSpPr>
          <p:sp>
            <p:nvSpPr>
              <p:cNvPr id="158732" name="Text Box 215"/>
              <p:cNvSpPr txBox="1">
                <a:spLocks noChangeArrowheads="1"/>
              </p:cNvSpPr>
              <p:nvPr/>
            </p:nvSpPr>
            <p:spPr bwMode="auto">
              <a:xfrm>
                <a:off x="2085279" y="3583034"/>
                <a:ext cx="3183885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l" eaLnBrk="1" hangingPunct="1"/>
                <a:r>
                  <a:rPr lang="en-US" altLang="en-US" sz="2400">
                    <a:solidFill>
                      <a:schemeClr val="accent1"/>
                    </a:solidFill>
                    <a:sym typeface="Symbol" pitchFamily="18" charset="2"/>
                  </a:rPr>
                  <a:t></a:t>
                </a:r>
                <a:r>
                  <a:rPr lang="en-US" altLang="en-US" sz="2400" i="1" baseline="30000">
                    <a:solidFill>
                      <a:schemeClr val="accent1"/>
                    </a:solidFill>
                  </a:rPr>
                  <a:t>0</a:t>
                </a:r>
                <a:r>
                  <a:rPr lang="en-US" altLang="en-US" sz="2400" i="1">
                    <a:solidFill>
                      <a:schemeClr val="accent1"/>
                    </a:solidFill>
                  </a:rPr>
                  <a:t>   </a:t>
                </a:r>
                <a:r>
                  <a:rPr lang="en-US" altLang="en-US" sz="2400">
                    <a:solidFill>
                      <a:schemeClr val="accent1"/>
                    </a:solidFill>
                    <a:sym typeface="Symbol" pitchFamily="18" charset="2"/>
                  </a:rPr>
                  <a:t></a:t>
                </a:r>
                <a:r>
                  <a:rPr lang="en-US" altLang="en-US" sz="2400" i="1" baseline="30000">
                    <a:solidFill>
                      <a:schemeClr val="accent1"/>
                    </a:solidFill>
                  </a:rPr>
                  <a:t>0</a:t>
                </a:r>
                <a:r>
                  <a:rPr lang="en-US" altLang="en-US" sz="2400" i="1">
                    <a:solidFill>
                      <a:schemeClr val="accent1"/>
                    </a:solidFill>
                  </a:rPr>
                  <a:t>   </a:t>
                </a:r>
                <a:r>
                  <a:rPr lang="en-US" altLang="en-US" sz="2400">
                    <a:solidFill>
                      <a:schemeClr val="accent1"/>
                    </a:solidFill>
                    <a:sym typeface="Symbol" pitchFamily="18" charset="2"/>
                  </a:rPr>
                  <a:t></a:t>
                </a:r>
                <a:r>
                  <a:rPr lang="en-US" altLang="en-US" sz="2400" i="1" baseline="30000">
                    <a:solidFill>
                      <a:schemeClr val="accent1"/>
                    </a:solidFill>
                  </a:rPr>
                  <a:t>0</a:t>
                </a:r>
                <a:r>
                  <a:rPr lang="en-US" altLang="en-US" sz="2400" i="1">
                    <a:solidFill>
                      <a:schemeClr val="accent1"/>
                    </a:solidFill>
                  </a:rPr>
                  <a:t>   </a:t>
                </a:r>
                <a:r>
                  <a:rPr lang="en-US" altLang="en-US" sz="2400">
                    <a:solidFill>
                      <a:schemeClr val="accent1"/>
                    </a:solidFill>
                    <a:sym typeface="Symbol" pitchFamily="18" charset="2"/>
                  </a:rPr>
                  <a:t></a:t>
                </a:r>
                <a:r>
                  <a:rPr lang="en-US" altLang="en-US" sz="2400" i="1" baseline="30000">
                    <a:solidFill>
                      <a:schemeClr val="accent1"/>
                    </a:solidFill>
                  </a:rPr>
                  <a:t>0</a:t>
                </a:r>
                <a:r>
                  <a:rPr lang="en-US" altLang="en-US" sz="2400" i="1">
                    <a:solidFill>
                      <a:schemeClr val="accent1"/>
                    </a:solidFill>
                  </a:rPr>
                  <a:t>   …  </a:t>
                </a:r>
                <a:r>
                  <a:rPr lang="en-US" altLang="en-US" sz="2400">
                    <a:solidFill>
                      <a:schemeClr val="accent1"/>
                    </a:solidFill>
                    <a:sym typeface="Symbol" pitchFamily="18" charset="2"/>
                  </a:rPr>
                  <a:t></a:t>
                </a:r>
                <a:r>
                  <a:rPr lang="en-US" altLang="en-US" sz="2400" i="1" baseline="30000">
                    <a:solidFill>
                      <a:schemeClr val="accent1"/>
                    </a:solidFill>
                  </a:rPr>
                  <a:t>0</a:t>
                </a:r>
                <a:r>
                  <a:rPr lang="en-US" altLang="en-US" sz="2400" i="1">
                    <a:solidFill>
                      <a:schemeClr val="accent1"/>
                    </a:solidFill>
                  </a:rPr>
                  <a:t> </a:t>
                </a:r>
                <a:endParaRPr lang="en-US" altLang="en-US" sz="2400" i="1" baseline="30000">
                  <a:solidFill>
                    <a:schemeClr val="accent1"/>
                  </a:solidFill>
                </a:endParaRPr>
              </a:p>
            </p:txBody>
          </p:sp>
          <p:sp>
            <p:nvSpPr>
              <p:cNvPr id="158733" name="Rectangle 85"/>
              <p:cNvSpPr>
                <a:spLocks noChangeArrowheads="1"/>
              </p:cNvSpPr>
              <p:nvPr/>
            </p:nvSpPr>
            <p:spPr bwMode="auto">
              <a:xfrm>
                <a:off x="5755484" y="3582412"/>
                <a:ext cx="543739" cy="30469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r>
                  <a:rPr lang="en-US" altLang="en-US" sz="2400" i="1">
                    <a:solidFill>
                      <a:schemeClr val="accent1"/>
                    </a:solidFill>
                  </a:rPr>
                  <a:t>a</a:t>
                </a:r>
                <a:r>
                  <a:rPr lang="en-US" altLang="en-US" sz="2400" i="1" baseline="-25000">
                    <a:solidFill>
                      <a:schemeClr val="accent1"/>
                    </a:solidFill>
                  </a:rPr>
                  <a:t>0</a:t>
                </a:r>
                <a:endParaRPr lang="en-US" altLang="en-US" sz="2400" i="1">
                  <a:solidFill>
                    <a:schemeClr val="accent1"/>
                  </a:solidFill>
                </a:endParaRPr>
              </a:p>
              <a:p>
                <a:pPr eaLnBrk="1" hangingPunct="1"/>
                <a:r>
                  <a:rPr lang="en-US" altLang="en-US" sz="2400" i="1">
                    <a:solidFill>
                      <a:schemeClr val="accent1"/>
                    </a:solidFill>
                  </a:rPr>
                  <a:t>a</a:t>
                </a:r>
                <a:r>
                  <a:rPr lang="en-US" altLang="en-US" sz="2400" i="1" baseline="-25000">
                    <a:solidFill>
                      <a:schemeClr val="accent1"/>
                    </a:solidFill>
                  </a:rPr>
                  <a:t>1</a:t>
                </a:r>
                <a:endParaRPr lang="en-US" altLang="en-US" sz="2400" i="1">
                  <a:solidFill>
                    <a:schemeClr val="accent1"/>
                  </a:solidFill>
                </a:endParaRPr>
              </a:p>
              <a:p>
                <a:pPr eaLnBrk="1" hangingPunct="1"/>
                <a:r>
                  <a:rPr lang="en-US" altLang="en-US" sz="2400" i="1">
                    <a:solidFill>
                      <a:schemeClr val="accent1"/>
                    </a:solidFill>
                  </a:rPr>
                  <a:t>a</a:t>
                </a:r>
                <a:r>
                  <a:rPr lang="en-US" altLang="en-US" sz="2400" i="1" baseline="-25000">
                    <a:solidFill>
                      <a:schemeClr val="accent1"/>
                    </a:solidFill>
                  </a:rPr>
                  <a:t>2</a:t>
                </a:r>
                <a:endParaRPr lang="en-US" altLang="en-US" sz="2400" i="1">
                  <a:solidFill>
                    <a:schemeClr val="accent1"/>
                  </a:solidFill>
                </a:endParaRPr>
              </a:p>
              <a:p>
                <a:pPr eaLnBrk="1" hangingPunct="1"/>
                <a:r>
                  <a:rPr lang="en-US" altLang="en-US" sz="2400" i="1">
                    <a:solidFill>
                      <a:schemeClr val="accent1"/>
                    </a:solidFill>
                  </a:rPr>
                  <a:t>a</a:t>
                </a:r>
                <a:r>
                  <a:rPr lang="en-US" altLang="en-US" sz="2400" i="1" baseline="-25000">
                    <a:solidFill>
                      <a:schemeClr val="accent1"/>
                    </a:solidFill>
                  </a:rPr>
                  <a:t>3</a:t>
                </a:r>
                <a:endParaRPr lang="en-US" altLang="en-US" sz="2400" i="1">
                  <a:solidFill>
                    <a:schemeClr val="accent1"/>
                  </a:solidFill>
                </a:endParaRPr>
              </a:p>
              <a:p>
                <a:pPr eaLnBrk="1" hangingPunct="1"/>
                <a:endParaRPr lang="en-US" altLang="en-US" sz="2400" i="1">
                  <a:solidFill>
                    <a:schemeClr val="accent1"/>
                  </a:solidFill>
                </a:endParaRPr>
              </a:p>
              <a:p>
                <a:pPr eaLnBrk="1" hangingPunct="1"/>
                <a:r>
                  <a:rPr lang="en-US" altLang="en-US" sz="2400" i="1">
                    <a:solidFill>
                      <a:schemeClr val="accent1"/>
                    </a:solidFill>
                  </a:rPr>
                  <a:t>…</a:t>
                </a:r>
              </a:p>
              <a:p>
                <a:pPr eaLnBrk="1" hangingPunct="1"/>
                <a:endParaRPr lang="en-US" altLang="en-US" sz="2400" i="1">
                  <a:solidFill>
                    <a:schemeClr val="accent1"/>
                  </a:solidFill>
                </a:endParaRPr>
              </a:p>
              <a:p>
                <a:pPr eaLnBrk="1" hangingPunct="1"/>
                <a:r>
                  <a:rPr lang="en-US" altLang="en-US" sz="2400" i="1">
                    <a:solidFill>
                      <a:schemeClr val="accent1"/>
                    </a:solidFill>
                  </a:rPr>
                  <a:t>a</a:t>
                </a:r>
                <a:r>
                  <a:rPr lang="en-US" altLang="en-US" sz="1800" i="1" baseline="-25000">
                    <a:solidFill>
                      <a:schemeClr val="accent1"/>
                    </a:solidFill>
                  </a:rPr>
                  <a:t>n-1</a:t>
                </a:r>
                <a:endParaRPr lang="en-US" altLang="en-US" sz="2400" i="1">
                  <a:solidFill>
                    <a:schemeClr val="accent1"/>
                  </a:solidFill>
                </a:endParaRPr>
              </a:p>
            </p:txBody>
          </p:sp>
          <p:sp>
            <p:nvSpPr>
              <p:cNvPr id="158734" name="Rectangle 86"/>
              <p:cNvSpPr>
                <a:spLocks noChangeArrowheads="1"/>
              </p:cNvSpPr>
              <p:nvPr/>
            </p:nvSpPr>
            <p:spPr bwMode="auto">
              <a:xfrm>
                <a:off x="6636694" y="3572854"/>
                <a:ext cx="526106" cy="30469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r>
                  <a:rPr lang="en-US" altLang="en-US" sz="2400" i="1">
                    <a:solidFill>
                      <a:schemeClr val="accent1"/>
                    </a:solidFill>
                  </a:rPr>
                  <a:t>y</a:t>
                </a:r>
                <a:r>
                  <a:rPr lang="en-US" altLang="en-US" sz="2400" i="1" baseline="-25000">
                    <a:solidFill>
                      <a:schemeClr val="accent1"/>
                    </a:solidFill>
                  </a:rPr>
                  <a:t>0</a:t>
                </a:r>
                <a:endParaRPr lang="en-US" altLang="en-US" sz="2400" i="1">
                  <a:solidFill>
                    <a:schemeClr val="accent1"/>
                  </a:solidFill>
                </a:endParaRPr>
              </a:p>
              <a:p>
                <a:pPr eaLnBrk="1" hangingPunct="1"/>
                <a:r>
                  <a:rPr lang="en-US" altLang="en-US" sz="2400" i="1">
                    <a:solidFill>
                      <a:schemeClr val="accent1"/>
                    </a:solidFill>
                  </a:rPr>
                  <a:t>y</a:t>
                </a:r>
                <a:r>
                  <a:rPr lang="en-US" altLang="en-US" sz="2400" i="1" baseline="-25000">
                    <a:solidFill>
                      <a:schemeClr val="accent1"/>
                    </a:solidFill>
                  </a:rPr>
                  <a:t>1</a:t>
                </a:r>
                <a:endParaRPr lang="en-US" altLang="en-US" sz="2400" i="1">
                  <a:solidFill>
                    <a:schemeClr val="accent1"/>
                  </a:solidFill>
                </a:endParaRPr>
              </a:p>
              <a:p>
                <a:pPr eaLnBrk="1" hangingPunct="1"/>
                <a:r>
                  <a:rPr lang="en-US" altLang="en-US" sz="2400" i="1">
                    <a:solidFill>
                      <a:schemeClr val="accent1"/>
                    </a:solidFill>
                  </a:rPr>
                  <a:t>y</a:t>
                </a:r>
                <a:r>
                  <a:rPr lang="en-US" altLang="en-US" sz="2400" i="1" baseline="-25000">
                    <a:solidFill>
                      <a:schemeClr val="accent1"/>
                    </a:solidFill>
                  </a:rPr>
                  <a:t>2</a:t>
                </a:r>
                <a:endParaRPr lang="en-US" altLang="en-US" sz="2400" i="1">
                  <a:solidFill>
                    <a:schemeClr val="accent1"/>
                  </a:solidFill>
                </a:endParaRPr>
              </a:p>
              <a:p>
                <a:pPr eaLnBrk="1" hangingPunct="1"/>
                <a:r>
                  <a:rPr lang="en-US" altLang="en-US" sz="2400" i="1">
                    <a:solidFill>
                      <a:schemeClr val="accent1"/>
                    </a:solidFill>
                  </a:rPr>
                  <a:t>y</a:t>
                </a:r>
                <a:r>
                  <a:rPr lang="en-US" altLang="en-US" sz="2400" i="1" baseline="-25000">
                    <a:solidFill>
                      <a:schemeClr val="accent1"/>
                    </a:solidFill>
                  </a:rPr>
                  <a:t>3</a:t>
                </a:r>
                <a:endParaRPr lang="en-US" altLang="en-US" sz="2400" i="1">
                  <a:solidFill>
                    <a:schemeClr val="accent1"/>
                  </a:solidFill>
                </a:endParaRPr>
              </a:p>
              <a:p>
                <a:pPr eaLnBrk="1" hangingPunct="1"/>
                <a:endParaRPr lang="en-US" altLang="en-US" sz="2400" i="1">
                  <a:solidFill>
                    <a:schemeClr val="accent1"/>
                  </a:solidFill>
                </a:endParaRPr>
              </a:p>
              <a:p>
                <a:pPr eaLnBrk="1" hangingPunct="1"/>
                <a:r>
                  <a:rPr lang="en-US" altLang="en-US" sz="2400" i="1">
                    <a:solidFill>
                      <a:schemeClr val="accent1"/>
                    </a:solidFill>
                  </a:rPr>
                  <a:t>…</a:t>
                </a:r>
              </a:p>
              <a:p>
                <a:pPr eaLnBrk="1" hangingPunct="1"/>
                <a:endParaRPr lang="en-US" altLang="en-US" sz="2400" i="1">
                  <a:solidFill>
                    <a:schemeClr val="accent1"/>
                  </a:solidFill>
                </a:endParaRPr>
              </a:p>
              <a:p>
                <a:pPr eaLnBrk="1" hangingPunct="1"/>
                <a:r>
                  <a:rPr lang="en-US" altLang="en-US" sz="2400" i="1">
                    <a:solidFill>
                      <a:schemeClr val="accent1"/>
                    </a:solidFill>
                  </a:rPr>
                  <a:t>y</a:t>
                </a:r>
                <a:r>
                  <a:rPr lang="en-US" altLang="en-US" sz="1800" i="1" baseline="-25000">
                    <a:solidFill>
                      <a:schemeClr val="accent1"/>
                    </a:solidFill>
                  </a:rPr>
                  <a:t>n-1</a:t>
                </a:r>
                <a:endParaRPr lang="en-US" altLang="en-US" sz="2400" i="1">
                  <a:solidFill>
                    <a:schemeClr val="accent1"/>
                  </a:solidFill>
                </a:endParaRPr>
              </a:p>
            </p:txBody>
          </p:sp>
          <p:sp>
            <p:nvSpPr>
              <p:cNvPr id="158735" name="Rectangle 87"/>
              <p:cNvSpPr>
                <a:spLocks noChangeArrowheads="1"/>
              </p:cNvSpPr>
              <p:nvPr/>
            </p:nvSpPr>
            <p:spPr bwMode="auto">
              <a:xfrm>
                <a:off x="6276828" y="4876800"/>
                <a:ext cx="393056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r>
                  <a:rPr lang="en-US" altLang="en-US" sz="2400" i="1">
                    <a:solidFill>
                      <a:schemeClr val="accent1"/>
                    </a:solidFill>
                  </a:rPr>
                  <a:t>=</a:t>
                </a:r>
                <a:endParaRPr lang="en-CA" altLang="en-US" sz="2400"/>
              </a:p>
            </p:txBody>
          </p:sp>
          <p:sp>
            <p:nvSpPr>
              <p:cNvPr id="158736" name="Double Bracket 40"/>
              <p:cNvSpPr>
                <a:spLocks noChangeArrowheads="1"/>
              </p:cNvSpPr>
              <p:nvPr/>
            </p:nvSpPr>
            <p:spPr bwMode="auto">
              <a:xfrm>
                <a:off x="5826934" y="3589232"/>
                <a:ext cx="422735" cy="3192568"/>
              </a:xfrm>
              <a:prstGeom prst="bracketPair">
                <a:avLst>
                  <a:gd name="adj" fmla="val 16667"/>
                </a:avLst>
              </a:prstGeom>
              <a:noFill/>
              <a:ln w="25400" algn="ctr">
                <a:solidFill>
                  <a:schemeClr val="accent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CA" altLang="en-US" sz="2400"/>
              </a:p>
            </p:txBody>
          </p:sp>
          <p:sp>
            <p:nvSpPr>
              <p:cNvPr id="158737" name="Double Bracket 16"/>
              <p:cNvSpPr>
                <a:spLocks noChangeArrowheads="1"/>
              </p:cNvSpPr>
              <p:nvPr/>
            </p:nvSpPr>
            <p:spPr bwMode="auto">
              <a:xfrm>
                <a:off x="1905000" y="3572854"/>
                <a:ext cx="3505200" cy="3132746"/>
              </a:xfrm>
              <a:prstGeom prst="bracketPair">
                <a:avLst>
                  <a:gd name="adj" fmla="val 16667"/>
                </a:avLst>
              </a:prstGeom>
              <a:noFill/>
              <a:ln w="25400" algn="ctr">
                <a:solidFill>
                  <a:schemeClr val="accent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CA" altLang="en-US" sz="2400"/>
              </a:p>
            </p:txBody>
          </p:sp>
          <p:sp>
            <p:nvSpPr>
              <p:cNvPr id="158738" name="Double Bracket 40"/>
              <p:cNvSpPr>
                <a:spLocks noChangeArrowheads="1"/>
              </p:cNvSpPr>
              <p:nvPr/>
            </p:nvSpPr>
            <p:spPr bwMode="auto">
              <a:xfrm>
                <a:off x="6678430" y="3572854"/>
                <a:ext cx="422735" cy="3192568"/>
              </a:xfrm>
              <a:prstGeom prst="bracketPair">
                <a:avLst>
                  <a:gd name="adj" fmla="val 16667"/>
                </a:avLst>
              </a:prstGeom>
              <a:noFill/>
              <a:ln w="25400" algn="ctr">
                <a:solidFill>
                  <a:schemeClr val="accent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CA" altLang="en-US" sz="2400"/>
              </a:p>
            </p:txBody>
          </p:sp>
          <p:sp>
            <p:nvSpPr>
              <p:cNvPr id="158739" name="Text Box 215"/>
              <p:cNvSpPr txBox="1">
                <a:spLocks noChangeArrowheads="1"/>
              </p:cNvSpPr>
              <p:nvPr/>
            </p:nvSpPr>
            <p:spPr bwMode="auto">
              <a:xfrm>
                <a:off x="2075986" y="3949389"/>
                <a:ext cx="3308919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l" eaLnBrk="1" hangingPunct="1"/>
                <a:r>
                  <a:rPr lang="en-US" altLang="en-US" sz="2400">
                    <a:solidFill>
                      <a:schemeClr val="accent1"/>
                    </a:solidFill>
                    <a:sym typeface="Symbol" pitchFamily="18" charset="2"/>
                  </a:rPr>
                  <a:t></a:t>
                </a:r>
                <a:r>
                  <a:rPr lang="en-US" altLang="en-US" sz="2400" i="1" baseline="30000">
                    <a:solidFill>
                      <a:schemeClr val="accent1"/>
                    </a:solidFill>
                    <a:sym typeface="Symbol" pitchFamily="18" charset="2"/>
                  </a:rPr>
                  <a:t>0</a:t>
                </a:r>
                <a:r>
                  <a:rPr lang="en-US" altLang="en-US" sz="2400" i="1">
                    <a:solidFill>
                      <a:schemeClr val="accent1"/>
                    </a:solidFill>
                    <a:sym typeface="Symbol" pitchFamily="18" charset="2"/>
                  </a:rPr>
                  <a:t>  </a:t>
                </a:r>
                <a:r>
                  <a:rPr lang="en-US" altLang="en-US" sz="2400" i="1">
                    <a:solidFill>
                      <a:schemeClr val="accent1"/>
                    </a:solidFill>
                  </a:rPr>
                  <a:t> </a:t>
                </a:r>
                <a:r>
                  <a:rPr lang="en-US" altLang="en-US" sz="2400">
                    <a:solidFill>
                      <a:schemeClr val="accent1"/>
                    </a:solidFill>
                    <a:sym typeface="Symbol" pitchFamily="18" charset="2"/>
                  </a:rPr>
                  <a:t></a:t>
                </a:r>
                <a:r>
                  <a:rPr lang="en-US" altLang="en-US" sz="2400" i="1" baseline="30000">
                    <a:solidFill>
                      <a:schemeClr val="accent1"/>
                    </a:solidFill>
                    <a:sym typeface="Symbol" pitchFamily="18" charset="2"/>
                  </a:rPr>
                  <a:t>1</a:t>
                </a:r>
                <a:r>
                  <a:rPr lang="en-US" altLang="en-US" sz="2400" i="1">
                    <a:solidFill>
                      <a:schemeClr val="accent1"/>
                    </a:solidFill>
                  </a:rPr>
                  <a:t>   </a:t>
                </a:r>
                <a:r>
                  <a:rPr lang="en-US" altLang="en-US" sz="2400">
                    <a:solidFill>
                      <a:schemeClr val="accent1"/>
                    </a:solidFill>
                    <a:sym typeface="Symbol" pitchFamily="18" charset="2"/>
                  </a:rPr>
                  <a:t></a:t>
                </a:r>
                <a:r>
                  <a:rPr lang="en-US" altLang="en-US" sz="2400" i="1" baseline="30000">
                    <a:solidFill>
                      <a:schemeClr val="accent1"/>
                    </a:solidFill>
                    <a:sym typeface="Symbol" pitchFamily="18" charset="2"/>
                  </a:rPr>
                  <a:t>2</a:t>
                </a:r>
                <a:r>
                  <a:rPr lang="en-US" altLang="en-US" sz="2400" i="1">
                    <a:solidFill>
                      <a:schemeClr val="accent1"/>
                    </a:solidFill>
                  </a:rPr>
                  <a:t>   </a:t>
                </a:r>
                <a:r>
                  <a:rPr lang="en-US" altLang="en-US" sz="2400">
                    <a:solidFill>
                      <a:schemeClr val="accent1"/>
                    </a:solidFill>
                    <a:sym typeface="Symbol" pitchFamily="18" charset="2"/>
                  </a:rPr>
                  <a:t></a:t>
                </a:r>
                <a:r>
                  <a:rPr lang="en-US" altLang="en-US" sz="2400" i="1" baseline="30000">
                    <a:solidFill>
                      <a:schemeClr val="accent1"/>
                    </a:solidFill>
                  </a:rPr>
                  <a:t>3</a:t>
                </a:r>
                <a:r>
                  <a:rPr lang="en-US" altLang="en-US" sz="2400" i="1">
                    <a:solidFill>
                      <a:schemeClr val="accent1"/>
                    </a:solidFill>
                  </a:rPr>
                  <a:t>   …  </a:t>
                </a:r>
                <a:r>
                  <a:rPr lang="en-US" altLang="en-US" sz="2400">
                    <a:solidFill>
                      <a:schemeClr val="accent1"/>
                    </a:solidFill>
                    <a:sym typeface="Symbol" pitchFamily="18" charset="2"/>
                  </a:rPr>
                  <a:t></a:t>
                </a:r>
                <a:r>
                  <a:rPr lang="en-US" altLang="en-US" sz="2000" i="1" baseline="30000">
                    <a:solidFill>
                      <a:schemeClr val="accent1"/>
                    </a:solidFill>
                  </a:rPr>
                  <a:t>n-1</a:t>
                </a:r>
                <a:r>
                  <a:rPr lang="en-US" altLang="en-US" sz="2400" i="1">
                    <a:solidFill>
                      <a:schemeClr val="accent1"/>
                    </a:solidFill>
                  </a:rPr>
                  <a:t> </a:t>
                </a:r>
                <a:endParaRPr lang="en-US" altLang="en-US" sz="2400" i="1" baseline="30000">
                  <a:solidFill>
                    <a:schemeClr val="accent1"/>
                  </a:solidFill>
                </a:endParaRPr>
              </a:p>
            </p:txBody>
          </p:sp>
          <p:sp>
            <p:nvSpPr>
              <p:cNvPr id="158740" name="Text Box 215"/>
              <p:cNvSpPr txBox="1">
                <a:spLocks noChangeArrowheads="1"/>
              </p:cNvSpPr>
              <p:nvPr/>
            </p:nvSpPr>
            <p:spPr bwMode="auto">
              <a:xfrm>
                <a:off x="2066693" y="4315744"/>
                <a:ext cx="3316934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l" eaLnBrk="1" hangingPunct="1"/>
                <a:r>
                  <a:rPr lang="en-US" altLang="en-US" sz="2400">
                    <a:solidFill>
                      <a:schemeClr val="accent1"/>
                    </a:solidFill>
                    <a:sym typeface="Symbol" pitchFamily="18" charset="2"/>
                  </a:rPr>
                  <a:t></a:t>
                </a:r>
                <a:r>
                  <a:rPr lang="en-US" altLang="en-US" sz="2400" i="1" baseline="30000">
                    <a:solidFill>
                      <a:schemeClr val="accent1"/>
                    </a:solidFill>
                  </a:rPr>
                  <a:t>0</a:t>
                </a:r>
                <a:r>
                  <a:rPr lang="en-US" altLang="en-US" sz="2400" i="1">
                    <a:solidFill>
                      <a:schemeClr val="accent1"/>
                    </a:solidFill>
                  </a:rPr>
                  <a:t>   </a:t>
                </a:r>
                <a:r>
                  <a:rPr lang="en-US" altLang="en-US" sz="2400">
                    <a:solidFill>
                      <a:schemeClr val="accent1"/>
                    </a:solidFill>
                    <a:sym typeface="Symbol" pitchFamily="18" charset="2"/>
                  </a:rPr>
                  <a:t></a:t>
                </a:r>
                <a:r>
                  <a:rPr lang="en-US" altLang="en-US" sz="2400" i="1" baseline="30000">
                    <a:solidFill>
                      <a:schemeClr val="accent1"/>
                    </a:solidFill>
                  </a:rPr>
                  <a:t>2</a:t>
                </a:r>
                <a:r>
                  <a:rPr lang="en-US" altLang="en-US" sz="2400" i="1">
                    <a:solidFill>
                      <a:schemeClr val="accent1"/>
                    </a:solidFill>
                  </a:rPr>
                  <a:t>   </a:t>
                </a:r>
                <a:r>
                  <a:rPr lang="en-US" altLang="en-US" sz="2400">
                    <a:solidFill>
                      <a:schemeClr val="accent1"/>
                    </a:solidFill>
                    <a:sym typeface="Symbol" pitchFamily="18" charset="2"/>
                  </a:rPr>
                  <a:t></a:t>
                </a:r>
                <a:r>
                  <a:rPr lang="en-US" altLang="en-US" sz="2400" i="1" baseline="30000">
                    <a:solidFill>
                      <a:schemeClr val="accent1"/>
                    </a:solidFill>
                    <a:sym typeface="Symbol" pitchFamily="18" charset="2"/>
                  </a:rPr>
                  <a:t>4</a:t>
                </a:r>
                <a:r>
                  <a:rPr lang="en-US" altLang="en-US" sz="2400" i="1">
                    <a:solidFill>
                      <a:schemeClr val="accent1"/>
                    </a:solidFill>
                  </a:rPr>
                  <a:t>   </a:t>
                </a:r>
                <a:r>
                  <a:rPr lang="en-US" altLang="en-US" sz="2400">
                    <a:solidFill>
                      <a:schemeClr val="accent1"/>
                    </a:solidFill>
                    <a:sym typeface="Symbol" pitchFamily="18" charset="2"/>
                  </a:rPr>
                  <a:t></a:t>
                </a:r>
                <a:r>
                  <a:rPr lang="en-US" altLang="en-US" sz="2400" i="1" baseline="30000">
                    <a:solidFill>
                      <a:schemeClr val="accent1"/>
                    </a:solidFill>
                    <a:sym typeface="Symbol" pitchFamily="18" charset="2"/>
                  </a:rPr>
                  <a:t>6</a:t>
                </a:r>
                <a:r>
                  <a:rPr lang="en-US" altLang="en-US" sz="2400" i="1">
                    <a:solidFill>
                      <a:schemeClr val="accent1"/>
                    </a:solidFill>
                  </a:rPr>
                  <a:t>   … </a:t>
                </a:r>
                <a:r>
                  <a:rPr lang="en-US" altLang="en-US" sz="2400">
                    <a:solidFill>
                      <a:schemeClr val="accent1"/>
                    </a:solidFill>
                    <a:sym typeface="Symbol" pitchFamily="18" charset="2"/>
                  </a:rPr>
                  <a:t></a:t>
                </a:r>
                <a:r>
                  <a:rPr lang="en-US" altLang="en-US" sz="2000" i="1" baseline="30000">
                    <a:solidFill>
                      <a:schemeClr val="accent1"/>
                    </a:solidFill>
                  </a:rPr>
                  <a:t>2n-2</a:t>
                </a:r>
                <a:r>
                  <a:rPr lang="en-US" altLang="en-US" sz="2400" i="1">
                    <a:solidFill>
                      <a:schemeClr val="accent1"/>
                    </a:solidFill>
                  </a:rPr>
                  <a:t> </a:t>
                </a:r>
                <a:endParaRPr lang="en-US" altLang="en-US" sz="2400" i="1" baseline="30000">
                  <a:solidFill>
                    <a:schemeClr val="accent1"/>
                  </a:solidFill>
                </a:endParaRPr>
              </a:p>
            </p:txBody>
          </p:sp>
          <p:sp>
            <p:nvSpPr>
              <p:cNvPr id="158741" name="Text Box 215"/>
              <p:cNvSpPr txBox="1">
                <a:spLocks noChangeArrowheads="1"/>
              </p:cNvSpPr>
              <p:nvPr/>
            </p:nvSpPr>
            <p:spPr bwMode="auto">
              <a:xfrm>
                <a:off x="2057400" y="4682099"/>
                <a:ext cx="3316934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l" eaLnBrk="1" hangingPunct="1"/>
                <a:r>
                  <a:rPr lang="en-US" altLang="en-US" sz="2400">
                    <a:solidFill>
                      <a:schemeClr val="accent1"/>
                    </a:solidFill>
                    <a:sym typeface="Symbol" pitchFamily="18" charset="2"/>
                  </a:rPr>
                  <a:t></a:t>
                </a:r>
                <a:r>
                  <a:rPr lang="en-US" altLang="en-US" sz="2400" i="1" baseline="30000">
                    <a:solidFill>
                      <a:schemeClr val="accent1"/>
                    </a:solidFill>
                  </a:rPr>
                  <a:t>0   </a:t>
                </a:r>
                <a:r>
                  <a:rPr lang="en-US" altLang="en-US" sz="2400" i="1">
                    <a:solidFill>
                      <a:schemeClr val="accent1"/>
                    </a:solidFill>
                  </a:rPr>
                  <a:t> </a:t>
                </a:r>
                <a:r>
                  <a:rPr lang="en-US" altLang="en-US" sz="2400">
                    <a:solidFill>
                      <a:schemeClr val="accent1"/>
                    </a:solidFill>
                    <a:sym typeface="Symbol" pitchFamily="18" charset="2"/>
                  </a:rPr>
                  <a:t></a:t>
                </a:r>
                <a:r>
                  <a:rPr lang="en-US" altLang="en-US" sz="2400" i="1" baseline="30000">
                    <a:solidFill>
                      <a:schemeClr val="accent1"/>
                    </a:solidFill>
                  </a:rPr>
                  <a:t>3</a:t>
                </a:r>
                <a:r>
                  <a:rPr lang="en-US" altLang="en-US" sz="2400" i="1">
                    <a:solidFill>
                      <a:schemeClr val="accent1"/>
                    </a:solidFill>
                  </a:rPr>
                  <a:t>   </a:t>
                </a:r>
                <a:r>
                  <a:rPr lang="en-US" altLang="en-US" sz="2400">
                    <a:solidFill>
                      <a:schemeClr val="accent1"/>
                    </a:solidFill>
                    <a:sym typeface="Symbol" pitchFamily="18" charset="2"/>
                  </a:rPr>
                  <a:t></a:t>
                </a:r>
                <a:r>
                  <a:rPr lang="en-US" altLang="en-US" sz="2400" i="1" baseline="30000">
                    <a:solidFill>
                      <a:schemeClr val="accent1"/>
                    </a:solidFill>
                    <a:sym typeface="Symbol" pitchFamily="18" charset="2"/>
                  </a:rPr>
                  <a:t>6</a:t>
                </a:r>
                <a:r>
                  <a:rPr lang="en-US" altLang="en-US" sz="2400" i="1">
                    <a:solidFill>
                      <a:schemeClr val="accent1"/>
                    </a:solidFill>
                  </a:rPr>
                  <a:t>   </a:t>
                </a:r>
                <a:r>
                  <a:rPr lang="en-US" altLang="en-US" sz="2400">
                    <a:solidFill>
                      <a:schemeClr val="accent1"/>
                    </a:solidFill>
                    <a:sym typeface="Symbol" pitchFamily="18" charset="2"/>
                  </a:rPr>
                  <a:t></a:t>
                </a:r>
                <a:r>
                  <a:rPr lang="en-US" altLang="en-US" sz="2400" i="1" baseline="30000">
                    <a:solidFill>
                      <a:schemeClr val="accent1"/>
                    </a:solidFill>
                    <a:sym typeface="Symbol" pitchFamily="18" charset="2"/>
                  </a:rPr>
                  <a:t>9</a:t>
                </a:r>
                <a:r>
                  <a:rPr lang="en-US" altLang="en-US" sz="2400" i="1">
                    <a:solidFill>
                      <a:schemeClr val="accent1"/>
                    </a:solidFill>
                  </a:rPr>
                  <a:t>   … </a:t>
                </a:r>
                <a:r>
                  <a:rPr lang="en-US" altLang="en-US" sz="2400">
                    <a:solidFill>
                      <a:schemeClr val="accent1"/>
                    </a:solidFill>
                    <a:sym typeface="Symbol" pitchFamily="18" charset="2"/>
                  </a:rPr>
                  <a:t></a:t>
                </a:r>
                <a:r>
                  <a:rPr lang="en-US" altLang="en-US" sz="2000" i="1" baseline="30000">
                    <a:solidFill>
                      <a:schemeClr val="accent1"/>
                    </a:solidFill>
                  </a:rPr>
                  <a:t>3n-3</a:t>
                </a:r>
                <a:r>
                  <a:rPr lang="en-US" altLang="en-US" sz="2400" i="1">
                    <a:solidFill>
                      <a:schemeClr val="accent1"/>
                    </a:solidFill>
                  </a:rPr>
                  <a:t> </a:t>
                </a:r>
                <a:endParaRPr lang="en-US" altLang="en-US" sz="2400" i="1" baseline="30000">
                  <a:solidFill>
                    <a:schemeClr val="accent1"/>
                  </a:solidFill>
                </a:endParaRPr>
              </a:p>
            </p:txBody>
          </p:sp>
          <p:sp>
            <p:nvSpPr>
              <p:cNvPr id="158742" name="Text Box 215"/>
              <p:cNvSpPr txBox="1">
                <a:spLocks noChangeArrowheads="1"/>
              </p:cNvSpPr>
              <p:nvPr/>
            </p:nvSpPr>
            <p:spPr bwMode="auto">
              <a:xfrm>
                <a:off x="2058114" y="6096000"/>
                <a:ext cx="3504486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l" eaLnBrk="1" hangingPunct="1"/>
                <a:r>
                  <a:rPr lang="en-US" altLang="en-US" sz="2400">
                    <a:solidFill>
                      <a:schemeClr val="accent1"/>
                    </a:solidFill>
                    <a:sym typeface="Symbol" pitchFamily="18" charset="2"/>
                  </a:rPr>
                  <a:t></a:t>
                </a:r>
                <a:r>
                  <a:rPr lang="en-US" altLang="en-US" sz="2400" i="1" baseline="30000">
                    <a:solidFill>
                      <a:schemeClr val="accent1"/>
                    </a:solidFill>
                  </a:rPr>
                  <a:t>0</a:t>
                </a:r>
                <a:r>
                  <a:rPr lang="en-US" altLang="en-US" sz="2400" i="1">
                    <a:solidFill>
                      <a:schemeClr val="accent1"/>
                    </a:solidFill>
                  </a:rPr>
                  <a:t> </a:t>
                </a:r>
                <a:r>
                  <a:rPr lang="en-US" altLang="en-US" sz="2400">
                    <a:solidFill>
                      <a:schemeClr val="accent1"/>
                    </a:solidFill>
                    <a:sym typeface="Symbol" pitchFamily="18" charset="2"/>
                  </a:rPr>
                  <a:t></a:t>
                </a:r>
                <a:r>
                  <a:rPr lang="en-US" altLang="en-US" sz="1800" i="1" baseline="30000">
                    <a:solidFill>
                      <a:schemeClr val="accent1"/>
                    </a:solidFill>
                  </a:rPr>
                  <a:t>n-1</a:t>
                </a:r>
                <a:r>
                  <a:rPr lang="en-US" altLang="en-US" sz="2400" i="1">
                    <a:solidFill>
                      <a:schemeClr val="accent1"/>
                    </a:solidFill>
                  </a:rPr>
                  <a:t> </a:t>
                </a:r>
                <a:r>
                  <a:rPr lang="en-US" altLang="en-US" sz="2400">
                    <a:solidFill>
                      <a:schemeClr val="accent1"/>
                    </a:solidFill>
                    <a:sym typeface="Symbol" pitchFamily="18" charset="2"/>
                  </a:rPr>
                  <a:t></a:t>
                </a:r>
                <a:r>
                  <a:rPr lang="en-US" altLang="en-US" sz="1800" i="1" baseline="30000">
                    <a:solidFill>
                      <a:schemeClr val="accent1"/>
                    </a:solidFill>
                    <a:sym typeface="Symbol" pitchFamily="18" charset="2"/>
                  </a:rPr>
                  <a:t>2n-2</a:t>
                </a:r>
                <a:r>
                  <a:rPr lang="en-US" altLang="en-US" sz="2400" i="1" baseline="30000">
                    <a:solidFill>
                      <a:schemeClr val="accent1"/>
                    </a:solidFill>
                  </a:rPr>
                  <a:t> </a:t>
                </a:r>
                <a:r>
                  <a:rPr lang="en-US" altLang="en-US" sz="2400" i="1">
                    <a:solidFill>
                      <a:schemeClr val="accent1"/>
                    </a:solidFill>
                  </a:rPr>
                  <a:t> </a:t>
                </a:r>
                <a:r>
                  <a:rPr lang="en-US" altLang="en-US" sz="2400">
                    <a:solidFill>
                      <a:schemeClr val="accent1"/>
                    </a:solidFill>
                    <a:sym typeface="Symbol" pitchFamily="18" charset="2"/>
                  </a:rPr>
                  <a:t></a:t>
                </a:r>
                <a:r>
                  <a:rPr lang="en-US" altLang="en-US" sz="1800" i="1" baseline="30000">
                    <a:solidFill>
                      <a:schemeClr val="accent1"/>
                    </a:solidFill>
                    <a:sym typeface="Symbol" pitchFamily="18" charset="2"/>
                  </a:rPr>
                  <a:t>3n-3</a:t>
                </a:r>
                <a:r>
                  <a:rPr lang="en-US" altLang="en-US" sz="2400" i="1">
                    <a:solidFill>
                      <a:schemeClr val="accent1"/>
                    </a:solidFill>
                  </a:rPr>
                  <a:t> … </a:t>
                </a:r>
                <a:r>
                  <a:rPr lang="en-US" altLang="en-US" sz="2400">
                    <a:solidFill>
                      <a:schemeClr val="accent1"/>
                    </a:solidFill>
                    <a:sym typeface="Symbol" pitchFamily="18" charset="2"/>
                  </a:rPr>
                  <a:t></a:t>
                </a:r>
                <a:r>
                  <a:rPr lang="en-US" altLang="en-US" sz="1800" i="1" baseline="30000">
                    <a:solidFill>
                      <a:schemeClr val="accent1"/>
                    </a:solidFill>
                    <a:sym typeface="Symbol" pitchFamily="18" charset="2"/>
                  </a:rPr>
                  <a:t>(n</a:t>
                </a:r>
                <a:r>
                  <a:rPr lang="en-US" altLang="en-US" sz="1800" i="1" baseline="30000">
                    <a:solidFill>
                      <a:schemeClr val="accent1"/>
                    </a:solidFill>
                  </a:rPr>
                  <a:t>-1)(n-1)</a:t>
                </a:r>
                <a:r>
                  <a:rPr lang="en-US" altLang="en-US" sz="2400" i="1">
                    <a:solidFill>
                      <a:schemeClr val="accent1"/>
                    </a:solidFill>
                  </a:rPr>
                  <a:t> </a:t>
                </a:r>
                <a:endParaRPr lang="en-US" altLang="en-US" sz="2400" i="1" baseline="30000">
                  <a:solidFill>
                    <a:schemeClr val="accent1"/>
                  </a:solidFill>
                </a:endParaRPr>
              </a:p>
            </p:txBody>
          </p:sp>
        </p:grpSp>
        <p:sp>
          <p:nvSpPr>
            <p:cNvPr id="158731" name="Text Box 215"/>
            <p:cNvSpPr txBox="1">
              <a:spLocks noChangeArrowheads="1"/>
            </p:cNvSpPr>
            <p:nvPr/>
          </p:nvSpPr>
          <p:spPr bwMode="auto">
            <a:xfrm>
              <a:off x="3352800" y="5486400"/>
              <a:ext cx="588623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</a:t>
              </a:r>
              <a:r>
                <a:rPr lang="en-US" altLang="en-US" sz="2400" i="1" baseline="30000">
                  <a:solidFill>
                    <a:schemeClr val="accent1"/>
                  </a:solidFill>
                  <a:sym typeface="Symbol" pitchFamily="18" charset="2"/>
                </a:rPr>
                <a:t>i</a:t>
              </a:r>
              <a:r>
                <a:rPr lang="en-US" altLang="en-US" sz="2400" i="1" baseline="30000">
                  <a:solidFill>
                    <a:schemeClr val="accent1"/>
                  </a:solidFill>
                </a:rPr>
                <a:t>j</a:t>
              </a:r>
              <a:r>
                <a:rPr lang="en-US" altLang="en-US" sz="2400" i="1">
                  <a:solidFill>
                    <a:schemeClr val="accent1"/>
                  </a:solidFill>
                </a:rPr>
                <a:t> </a:t>
              </a:r>
              <a:endParaRPr lang="en-US" altLang="en-US" sz="2400" i="1" baseline="30000">
                <a:solidFill>
                  <a:schemeClr val="accent1"/>
                </a:solidFill>
              </a:endParaRPr>
            </a:p>
          </p:txBody>
        </p:sp>
      </p:grpSp>
      <p:grpSp>
        <p:nvGrpSpPr>
          <p:cNvPr id="6" name="Group 101"/>
          <p:cNvGrpSpPr>
            <a:grpSpLocks/>
          </p:cNvGrpSpPr>
          <p:nvPr/>
        </p:nvGrpSpPr>
        <p:grpSpPr bwMode="auto">
          <a:xfrm>
            <a:off x="3449638" y="5440363"/>
            <a:ext cx="3865562" cy="1036637"/>
            <a:chOff x="3522205" y="5477470"/>
            <a:chExt cx="3865736" cy="1036261"/>
          </a:xfrm>
        </p:grpSpPr>
        <p:sp>
          <p:nvSpPr>
            <p:cNvPr id="158728" name="Rectangle 97"/>
            <p:cNvSpPr>
              <a:spLocks noChangeArrowheads="1"/>
            </p:cNvSpPr>
            <p:nvPr/>
          </p:nvSpPr>
          <p:spPr bwMode="auto">
            <a:xfrm>
              <a:off x="3522205" y="5477470"/>
              <a:ext cx="3547766" cy="9233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5400" i="1">
                  <a:solidFill>
                    <a:schemeClr val="accent1"/>
                  </a:solidFill>
                  <a:sym typeface="Symbol" pitchFamily="18" charset="2"/>
                </a:rPr>
                <a:t>V</a:t>
              </a:r>
              <a:r>
                <a:rPr lang="en-US" altLang="en-US" sz="5400" i="1" baseline="-25000">
                  <a:solidFill>
                    <a:schemeClr val="accent1"/>
                  </a:solidFill>
                  <a:sym typeface="Symbol" pitchFamily="18" charset="2"/>
                </a:rPr>
                <a:t></a:t>
              </a:r>
              <a:r>
                <a:rPr lang="en-US" altLang="en-US" sz="5400" i="1" baseline="30000">
                  <a:solidFill>
                    <a:schemeClr val="accent1"/>
                  </a:solidFill>
                  <a:sym typeface="Symbol" pitchFamily="18" charset="2"/>
                </a:rPr>
                <a:t>-1</a:t>
              </a:r>
              <a:r>
                <a:rPr lang="en-US" altLang="en-US" sz="5400" i="1">
                  <a:solidFill>
                    <a:schemeClr val="accent1"/>
                  </a:solidFill>
                  <a:sym typeface="Symbol" pitchFamily="18" charset="2"/>
                </a:rPr>
                <a:t> =  </a:t>
              </a:r>
              <a:r>
                <a:rPr lang="en-US" altLang="en-US" sz="5400" i="1" baseline="30000">
                  <a:solidFill>
                    <a:schemeClr val="accent1"/>
                  </a:solidFill>
                  <a:sym typeface="Symbol" pitchFamily="18" charset="2"/>
                </a:rPr>
                <a:t>1</a:t>
              </a:r>
              <a:r>
                <a:rPr lang="en-US" altLang="en-US" sz="5400" i="1">
                  <a:solidFill>
                    <a:schemeClr val="accent1"/>
                  </a:solidFill>
                  <a:sym typeface="Symbol" pitchFamily="18" charset="2"/>
                </a:rPr>
                <a:t>/</a:t>
              </a:r>
              <a:r>
                <a:rPr lang="en-US" altLang="en-US" sz="5400" i="1" baseline="-25000">
                  <a:solidFill>
                    <a:schemeClr val="accent1"/>
                  </a:solidFill>
                  <a:sym typeface="Symbol" pitchFamily="18" charset="2"/>
                </a:rPr>
                <a:t>n</a:t>
              </a:r>
              <a:r>
                <a:rPr lang="en-US" altLang="en-US" sz="5400" i="1">
                  <a:solidFill>
                    <a:schemeClr val="accent1"/>
                  </a:solidFill>
                  <a:sym typeface="Symbol" pitchFamily="18" charset="2"/>
                </a:rPr>
                <a:t> V</a:t>
              </a:r>
              <a:endParaRPr lang="en-CA" altLang="en-US" sz="5400" i="1"/>
            </a:p>
          </p:txBody>
        </p:sp>
        <p:sp>
          <p:nvSpPr>
            <p:cNvPr id="158729" name="Rectangle 100"/>
            <p:cNvSpPr>
              <a:spLocks noChangeArrowheads="1"/>
            </p:cNvSpPr>
            <p:nvPr/>
          </p:nvSpPr>
          <p:spPr bwMode="auto">
            <a:xfrm>
              <a:off x="6629400" y="5867400"/>
              <a:ext cx="758541" cy="6463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3600" i="1">
                  <a:solidFill>
                    <a:schemeClr val="accent1"/>
                  </a:solidFill>
                  <a:sym typeface="Symbol" pitchFamily="18" charset="2"/>
                </a:rPr>
                <a:t></a:t>
              </a:r>
              <a:r>
                <a:rPr lang="en-US" altLang="en-US" sz="3600" i="1" baseline="30000">
                  <a:solidFill>
                    <a:schemeClr val="accent1"/>
                  </a:solidFill>
                  <a:sym typeface="Symbol" pitchFamily="18" charset="2"/>
                </a:rPr>
                <a:t>-1</a:t>
              </a:r>
              <a:endParaRPr lang="en-CA" altLang="en-US" sz="3600" i="1"/>
            </a:p>
          </p:txBody>
        </p:sp>
      </p:grpSp>
      <p:sp>
        <p:nvSpPr>
          <p:cNvPr id="158727" name="Text Box 215"/>
          <p:cNvSpPr txBox="1">
            <a:spLocks noChangeArrowheads="1"/>
          </p:cNvSpPr>
          <p:nvPr/>
        </p:nvSpPr>
        <p:spPr bwMode="auto">
          <a:xfrm>
            <a:off x="7634288" y="17463"/>
            <a:ext cx="1003300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000">
                <a:solidFill>
                  <a:schemeClr val="tx2"/>
                </a:solidFill>
                <a:sym typeface="Symbol" pitchFamily="18" charset="2"/>
              </a:rPr>
              <a:t>Inverse </a:t>
            </a:r>
            <a:br>
              <a:rPr lang="en-US" altLang="en-US" sz="2000">
                <a:solidFill>
                  <a:schemeClr val="tx2"/>
                </a:solidFill>
                <a:sym typeface="Symbol" pitchFamily="18" charset="2"/>
              </a:rPr>
            </a:br>
            <a:r>
              <a:rPr lang="en-US" altLang="en-US" sz="2000">
                <a:solidFill>
                  <a:schemeClr val="tx2"/>
                </a:solidFill>
                <a:sym typeface="Symbol" pitchFamily="18" charset="2"/>
              </a:rPr>
              <a:t>FFT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 nodeType="clickPar">
                      <p:stCondLst>
                        <p:cond delay="indefinite"/>
                      </p:stCondLst>
                      <p:childTnLst>
                        <p:par>
                          <p:cTn id="2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8" grpId="0"/>
    </p:bldLst>
  </p:timing>
</p:sld>
</file>

<file path=ppt/slides/slide1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9746" name="Rectangle 67"/>
          <p:cNvSpPr>
            <a:spLocks noChangeArrowheads="1"/>
          </p:cNvSpPr>
          <p:nvPr/>
        </p:nvSpPr>
        <p:spPr bwMode="auto">
          <a:xfrm>
            <a:off x="-9525" y="1143000"/>
            <a:ext cx="2357438" cy="9540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CA" altLang="en-US"/>
              <a:t>Vandermonde  </a:t>
            </a:r>
          </a:p>
          <a:p>
            <a:pPr eaLnBrk="1" hangingPunct="1"/>
            <a:r>
              <a:rPr lang="en-CA" altLang="en-US"/>
              <a:t>matrix</a:t>
            </a:r>
          </a:p>
        </p:txBody>
      </p:sp>
      <p:grpSp>
        <p:nvGrpSpPr>
          <p:cNvPr id="159747" name="Group 81"/>
          <p:cNvGrpSpPr>
            <a:grpSpLocks/>
          </p:cNvGrpSpPr>
          <p:nvPr/>
        </p:nvGrpSpPr>
        <p:grpSpPr bwMode="auto">
          <a:xfrm>
            <a:off x="2124075" y="220663"/>
            <a:ext cx="5257800" cy="3208337"/>
            <a:chOff x="1905000" y="3572854"/>
            <a:chExt cx="5257800" cy="3208946"/>
          </a:xfrm>
        </p:grpSpPr>
        <p:grpSp>
          <p:nvGrpSpPr>
            <p:cNvPr id="159766" name="Group 52"/>
            <p:cNvGrpSpPr>
              <a:grpSpLocks/>
            </p:cNvGrpSpPr>
            <p:nvPr/>
          </p:nvGrpSpPr>
          <p:grpSpPr bwMode="auto">
            <a:xfrm>
              <a:off x="1905000" y="3572854"/>
              <a:ext cx="5257800" cy="3208946"/>
              <a:chOff x="1905000" y="3572854"/>
              <a:chExt cx="5257800" cy="3208946"/>
            </a:xfrm>
          </p:grpSpPr>
          <p:sp>
            <p:nvSpPr>
              <p:cNvPr id="159768" name="Text Box 215"/>
              <p:cNvSpPr txBox="1">
                <a:spLocks noChangeArrowheads="1"/>
              </p:cNvSpPr>
              <p:nvPr/>
            </p:nvSpPr>
            <p:spPr bwMode="auto">
              <a:xfrm>
                <a:off x="2085279" y="3583034"/>
                <a:ext cx="3183885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l" eaLnBrk="1" hangingPunct="1"/>
                <a:r>
                  <a:rPr lang="en-US" altLang="en-US" sz="2400">
                    <a:solidFill>
                      <a:schemeClr val="accent1"/>
                    </a:solidFill>
                    <a:sym typeface="Symbol" pitchFamily="18" charset="2"/>
                  </a:rPr>
                  <a:t></a:t>
                </a:r>
                <a:r>
                  <a:rPr lang="en-US" altLang="en-US" sz="2400" i="1" baseline="30000">
                    <a:solidFill>
                      <a:schemeClr val="accent1"/>
                    </a:solidFill>
                  </a:rPr>
                  <a:t>0</a:t>
                </a:r>
                <a:r>
                  <a:rPr lang="en-US" altLang="en-US" sz="2400" i="1">
                    <a:solidFill>
                      <a:schemeClr val="accent1"/>
                    </a:solidFill>
                  </a:rPr>
                  <a:t>   </a:t>
                </a:r>
                <a:r>
                  <a:rPr lang="en-US" altLang="en-US" sz="2400">
                    <a:solidFill>
                      <a:schemeClr val="accent1"/>
                    </a:solidFill>
                    <a:sym typeface="Symbol" pitchFamily="18" charset="2"/>
                  </a:rPr>
                  <a:t></a:t>
                </a:r>
                <a:r>
                  <a:rPr lang="en-US" altLang="en-US" sz="2400" i="1" baseline="30000">
                    <a:solidFill>
                      <a:schemeClr val="accent1"/>
                    </a:solidFill>
                  </a:rPr>
                  <a:t>0</a:t>
                </a:r>
                <a:r>
                  <a:rPr lang="en-US" altLang="en-US" sz="2400" i="1">
                    <a:solidFill>
                      <a:schemeClr val="accent1"/>
                    </a:solidFill>
                  </a:rPr>
                  <a:t>   </a:t>
                </a:r>
                <a:r>
                  <a:rPr lang="en-US" altLang="en-US" sz="2400">
                    <a:solidFill>
                      <a:schemeClr val="accent1"/>
                    </a:solidFill>
                    <a:sym typeface="Symbol" pitchFamily="18" charset="2"/>
                  </a:rPr>
                  <a:t></a:t>
                </a:r>
                <a:r>
                  <a:rPr lang="en-US" altLang="en-US" sz="2400" i="1" baseline="30000">
                    <a:solidFill>
                      <a:schemeClr val="accent1"/>
                    </a:solidFill>
                  </a:rPr>
                  <a:t>0</a:t>
                </a:r>
                <a:r>
                  <a:rPr lang="en-US" altLang="en-US" sz="2400" i="1">
                    <a:solidFill>
                      <a:schemeClr val="accent1"/>
                    </a:solidFill>
                  </a:rPr>
                  <a:t>   </a:t>
                </a:r>
                <a:r>
                  <a:rPr lang="en-US" altLang="en-US" sz="2400">
                    <a:solidFill>
                      <a:schemeClr val="accent1"/>
                    </a:solidFill>
                    <a:sym typeface="Symbol" pitchFamily="18" charset="2"/>
                  </a:rPr>
                  <a:t></a:t>
                </a:r>
                <a:r>
                  <a:rPr lang="en-US" altLang="en-US" sz="2400" i="1" baseline="30000">
                    <a:solidFill>
                      <a:schemeClr val="accent1"/>
                    </a:solidFill>
                  </a:rPr>
                  <a:t>0</a:t>
                </a:r>
                <a:r>
                  <a:rPr lang="en-US" altLang="en-US" sz="2400" i="1">
                    <a:solidFill>
                      <a:schemeClr val="accent1"/>
                    </a:solidFill>
                  </a:rPr>
                  <a:t>   …  </a:t>
                </a:r>
                <a:r>
                  <a:rPr lang="en-US" altLang="en-US" sz="2400">
                    <a:solidFill>
                      <a:schemeClr val="accent1"/>
                    </a:solidFill>
                    <a:sym typeface="Symbol" pitchFamily="18" charset="2"/>
                  </a:rPr>
                  <a:t></a:t>
                </a:r>
                <a:r>
                  <a:rPr lang="en-US" altLang="en-US" sz="2400" i="1" baseline="30000">
                    <a:solidFill>
                      <a:schemeClr val="accent1"/>
                    </a:solidFill>
                  </a:rPr>
                  <a:t>0</a:t>
                </a:r>
                <a:r>
                  <a:rPr lang="en-US" altLang="en-US" sz="2400" i="1">
                    <a:solidFill>
                      <a:schemeClr val="accent1"/>
                    </a:solidFill>
                  </a:rPr>
                  <a:t> </a:t>
                </a:r>
                <a:endParaRPr lang="en-US" altLang="en-US" sz="2400" i="1" baseline="30000">
                  <a:solidFill>
                    <a:schemeClr val="accent1"/>
                  </a:solidFill>
                </a:endParaRPr>
              </a:p>
            </p:txBody>
          </p:sp>
          <p:sp>
            <p:nvSpPr>
              <p:cNvPr id="159769" name="Rectangle 85"/>
              <p:cNvSpPr>
                <a:spLocks noChangeArrowheads="1"/>
              </p:cNvSpPr>
              <p:nvPr/>
            </p:nvSpPr>
            <p:spPr bwMode="auto">
              <a:xfrm>
                <a:off x="5755484" y="3582412"/>
                <a:ext cx="543739" cy="30469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r>
                  <a:rPr lang="en-US" altLang="en-US" sz="2400" i="1">
                    <a:solidFill>
                      <a:schemeClr val="accent1"/>
                    </a:solidFill>
                  </a:rPr>
                  <a:t>a</a:t>
                </a:r>
                <a:r>
                  <a:rPr lang="en-US" altLang="en-US" sz="2400" i="1" baseline="-25000">
                    <a:solidFill>
                      <a:schemeClr val="accent1"/>
                    </a:solidFill>
                  </a:rPr>
                  <a:t>0</a:t>
                </a:r>
                <a:endParaRPr lang="en-US" altLang="en-US" sz="2400" i="1">
                  <a:solidFill>
                    <a:schemeClr val="accent1"/>
                  </a:solidFill>
                </a:endParaRPr>
              </a:p>
              <a:p>
                <a:pPr eaLnBrk="1" hangingPunct="1"/>
                <a:r>
                  <a:rPr lang="en-US" altLang="en-US" sz="2400" i="1">
                    <a:solidFill>
                      <a:schemeClr val="accent1"/>
                    </a:solidFill>
                  </a:rPr>
                  <a:t>a</a:t>
                </a:r>
                <a:r>
                  <a:rPr lang="en-US" altLang="en-US" sz="2400" i="1" baseline="-25000">
                    <a:solidFill>
                      <a:schemeClr val="accent1"/>
                    </a:solidFill>
                  </a:rPr>
                  <a:t>1</a:t>
                </a:r>
                <a:endParaRPr lang="en-US" altLang="en-US" sz="2400" i="1">
                  <a:solidFill>
                    <a:schemeClr val="accent1"/>
                  </a:solidFill>
                </a:endParaRPr>
              </a:p>
              <a:p>
                <a:pPr eaLnBrk="1" hangingPunct="1"/>
                <a:r>
                  <a:rPr lang="en-US" altLang="en-US" sz="2400" i="1">
                    <a:solidFill>
                      <a:schemeClr val="accent1"/>
                    </a:solidFill>
                  </a:rPr>
                  <a:t>a</a:t>
                </a:r>
                <a:r>
                  <a:rPr lang="en-US" altLang="en-US" sz="2400" i="1" baseline="-25000">
                    <a:solidFill>
                      <a:schemeClr val="accent1"/>
                    </a:solidFill>
                  </a:rPr>
                  <a:t>2</a:t>
                </a:r>
                <a:endParaRPr lang="en-US" altLang="en-US" sz="2400" i="1">
                  <a:solidFill>
                    <a:schemeClr val="accent1"/>
                  </a:solidFill>
                </a:endParaRPr>
              </a:p>
              <a:p>
                <a:pPr eaLnBrk="1" hangingPunct="1"/>
                <a:r>
                  <a:rPr lang="en-US" altLang="en-US" sz="2400" i="1">
                    <a:solidFill>
                      <a:schemeClr val="accent1"/>
                    </a:solidFill>
                  </a:rPr>
                  <a:t>a</a:t>
                </a:r>
                <a:r>
                  <a:rPr lang="en-US" altLang="en-US" sz="2400" i="1" baseline="-25000">
                    <a:solidFill>
                      <a:schemeClr val="accent1"/>
                    </a:solidFill>
                  </a:rPr>
                  <a:t>3</a:t>
                </a:r>
                <a:endParaRPr lang="en-US" altLang="en-US" sz="2400" i="1">
                  <a:solidFill>
                    <a:schemeClr val="accent1"/>
                  </a:solidFill>
                </a:endParaRPr>
              </a:p>
              <a:p>
                <a:pPr eaLnBrk="1" hangingPunct="1"/>
                <a:endParaRPr lang="en-US" altLang="en-US" sz="2400" i="1">
                  <a:solidFill>
                    <a:schemeClr val="accent1"/>
                  </a:solidFill>
                </a:endParaRPr>
              </a:p>
              <a:p>
                <a:pPr eaLnBrk="1" hangingPunct="1"/>
                <a:r>
                  <a:rPr lang="en-US" altLang="en-US" sz="2400" i="1">
                    <a:solidFill>
                      <a:schemeClr val="accent1"/>
                    </a:solidFill>
                  </a:rPr>
                  <a:t>…</a:t>
                </a:r>
              </a:p>
              <a:p>
                <a:pPr eaLnBrk="1" hangingPunct="1"/>
                <a:endParaRPr lang="en-US" altLang="en-US" sz="2400" i="1">
                  <a:solidFill>
                    <a:schemeClr val="accent1"/>
                  </a:solidFill>
                </a:endParaRPr>
              </a:p>
              <a:p>
                <a:pPr eaLnBrk="1" hangingPunct="1"/>
                <a:r>
                  <a:rPr lang="en-US" altLang="en-US" sz="2400" i="1">
                    <a:solidFill>
                      <a:schemeClr val="accent1"/>
                    </a:solidFill>
                  </a:rPr>
                  <a:t>a</a:t>
                </a:r>
                <a:r>
                  <a:rPr lang="en-US" altLang="en-US" sz="1800" i="1" baseline="-25000">
                    <a:solidFill>
                      <a:schemeClr val="accent1"/>
                    </a:solidFill>
                  </a:rPr>
                  <a:t>n-1</a:t>
                </a:r>
                <a:endParaRPr lang="en-US" altLang="en-US" sz="2400" i="1">
                  <a:solidFill>
                    <a:schemeClr val="accent1"/>
                  </a:solidFill>
                </a:endParaRPr>
              </a:p>
            </p:txBody>
          </p:sp>
          <p:sp>
            <p:nvSpPr>
              <p:cNvPr id="159770" name="Rectangle 86"/>
              <p:cNvSpPr>
                <a:spLocks noChangeArrowheads="1"/>
              </p:cNvSpPr>
              <p:nvPr/>
            </p:nvSpPr>
            <p:spPr bwMode="auto">
              <a:xfrm>
                <a:off x="6636694" y="3572854"/>
                <a:ext cx="526106" cy="30469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r>
                  <a:rPr lang="en-US" altLang="en-US" sz="2400" i="1">
                    <a:solidFill>
                      <a:schemeClr val="accent1"/>
                    </a:solidFill>
                  </a:rPr>
                  <a:t>y</a:t>
                </a:r>
                <a:r>
                  <a:rPr lang="en-US" altLang="en-US" sz="2400" i="1" baseline="-25000">
                    <a:solidFill>
                      <a:schemeClr val="accent1"/>
                    </a:solidFill>
                  </a:rPr>
                  <a:t>0</a:t>
                </a:r>
                <a:endParaRPr lang="en-US" altLang="en-US" sz="2400" i="1">
                  <a:solidFill>
                    <a:schemeClr val="accent1"/>
                  </a:solidFill>
                </a:endParaRPr>
              </a:p>
              <a:p>
                <a:pPr eaLnBrk="1" hangingPunct="1"/>
                <a:r>
                  <a:rPr lang="en-US" altLang="en-US" sz="2400" i="1">
                    <a:solidFill>
                      <a:schemeClr val="accent1"/>
                    </a:solidFill>
                  </a:rPr>
                  <a:t>y</a:t>
                </a:r>
                <a:r>
                  <a:rPr lang="en-US" altLang="en-US" sz="2400" i="1" baseline="-25000">
                    <a:solidFill>
                      <a:schemeClr val="accent1"/>
                    </a:solidFill>
                  </a:rPr>
                  <a:t>1</a:t>
                </a:r>
                <a:endParaRPr lang="en-US" altLang="en-US" sz="2400" i="1">
                  <a:solidFill>
                    <a:schemeClr val="accent1"/>
                  </a:solidFill>
                </a:endParaRPr>
              </a:p>
              <a:p>
                <a:pPr eaLnBrk="1" hangingPunct="1"/>
                <a:r>
                  <a:rPr lang="en-US" altLang="en-US" sz="2400" i="1">
                    <a:solidFill>
                      <a:schemeClr val="accent1"/>
                    </a:solidFill>
                  </a:rPr>
                  <a:t>y</a:t>
                </a:r>
                <a:r>
                  <a:rPr lang="en-US" altLang="en-US" sz="2400" i="1" baseline="-25000">
                    <a:solidFill>
                      <a:schemeClr val="accent1"/>
                    </a:solidFill>
                  </a:rPr>
                  <a:t>2</a:t>
                </a:r>
                <a:endParaRPr lang="en-US" altLang="en-US" sz="2400" i="1">
                  <a:solidFill>
                    <a:schemeClr val="accent1"/>
                  </a:solidFill>
                </a:endParaRPr>
              </a:p>
              <a:p>
                <a:pPr eaLnBrk="1" hangingPunct="1"/>
                <a:r>
                  <a:rPr lang="en-US" altLang="en-US" sz="2400" i="1">
                    <a:solidFill>
                      <a:schemeClr val="accent1"/>
                    </a:solidFill>
                  </a:rPr>
                  <a:t>y</a:t>
                </a:r>
                <a:r>
                  <a:rPr lang="en-US" altLang="en-US" sz="2400" i="1" baseline="-25000">
                    <a:solidFill>
                      <a:schemeClr val="accent1"/>
                    </a:solidFill>
                  </a:rPr>
                  <a:t>3</a:t>
                </a:r>
                <a:endParaRPr lang="en-US" altLang="en-US" sz="2400" i="1">
                  <a:solidFill>
                    <a:schemeClr val="accent1"/>
                  </a:solidFill>
                </a:endParaRPr>
              </a:p>
              <a:p>
                <a:pPr eaLnBrk="1" hangingPunct="1"/>
                <a:endParaRPr lang="en-US" altLang="en-US" sz="2400" i="1">
                  <a:solidFill>
                    <a:schemeClr val="accent1"/>
                  </a:solidFill>
                </a:endParaRPr>
              </a:p>
              <a:p>
                <a:pPr eaLnBrk="1" hangingPunct="1"/>
                <a:r>
                  <a:rPr lang="en-US" altLang="en-US" sz="2400" i="1">
                    <a:solidFill>
                      <a:schemeClr val="accent1"/>
                    </a:solidFill>
                  </a:rPr>
                  <a:t>…</a:t>
                </a:r>
              </a:p>
              <a:p>
                <a:pPr eaLnBrk="1" hangingPunct="1"/>
                <a:endParaRPr lang="en-US" altLang="en-US" sz="2400" i="1">
                  <a:solidFill>
                    <a:schemeClr val="accent1"/>
                  </a:solidFill>
                </a:endParaRPr>
              </a:p>
              <a:p>
                <a:pPr eaLnBrk="1" hangingPunct="1"/>
                <a:r>
                  <a:rPr lang="en-US" altLang="en-US" sz="2400" i="1">
                    <a:solidFill>
                      <a:schemeClr val="accent1"/>
                    </a:solidFill>
                  </a:rPr>
                  <a:t>y</a:t>
                </a:r>
                <a:r>
                  <a:rPr lang="en-US" altLang="en-US" sz="1800" i="1" baseline="-25000">
                    <a:solidFill>
                      <a:schemeClr val="accent1"/>
                    </a:solidFill>
                  </a:rPr>
                  <a:t>n-1</a:t>
                </a:r>
                <a:endParaRPr lang="en-US" altLang="en-US" sz="2400" i="1">
                  <a:solidFill>
                    <a:schemeClr val="accent1"/>
                  </a:solidFill>
                </a:endParaRPr>
              </a:p>
            </p:txBody>
          </p:sp>
          <p:sp>
            <p:nvSpPr>
              <p:cNvPr id="159771" name="Rectangle 87"/>
              <p:cNvSpPr>
                <a:spLocks noChangeArrowheads="1"/>
              </p:cNvSpPr>
              <p:nvPr/>
            </p:nvSpPr>
            <p:spPr bwMode="auto">
              <a:xfrm>
                <a:off x="6276828" y="4876800"/>
                <a:ext cx="393056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r>
                  <a:rPr lang="en-US" altLang="en-US" sz="2400" i="1">
                    <a:solidFill>
                      <a:schemeClr val="accent1"/>
                    </a:solidFill>
                  </a:rPr>
                  <a:t>=</a:t>
                </a:r>
                <a:endParaRPr lang="en-CA" altLang="en-US" sz="2400"/>
              </a:p>
            </p:txBody>
          </p:sp>
          <p:sp>
            <p:nvSpPr>
              <p:cNvPr id="159772" name="Double Bracket 40"/>
              <p:cNvSpPr>
                <a:spLocks noChangeArrowheads="1"/>
              </p:cNvSpPr>
              <p:nvPr/>
            </p:nvSpPr>
            <p:spPr bwMode="auto">
              <a:xfrm>
                <a:off x="5826934" y="3589232"/>
                <a:ext cx="422735" cy="3192568"/>
              </a:xfrm>
              <a:prstGeom prst="bracketPair">
                <a:avLst>
                  <a:gd name="adj" fmla="val 16667"/>
                </a:avLst>
              </a:prstGeom>
              <a:noFill/>
              <a:ln w="25400" algn="ctr">
                <a:solidFill>
                  <a:schemeClr val="accent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CA" altLang="en-US" sz="2400"/>
              </a:p>
            </p:txBody>
          </p:sp>
          <p:sp>
            <p:nvSpPr>
              <p:cNvPr id="159773" name="Double Bracket 16"/>
              <p:cNvSpPr>
                <a:spLocks noChangeArrowheads="1"/>
              </p:cNvSpPr>
              <p:nvPr/>
            </p:nvSpPr>
            <p:spPr bwMode="auto">
              <a:xfrm>
                <a:off x="1905000" y="3572854"/>
                <a:ext cx="3505200" cy="3132746"/>
              </a:xfrm>
              <a:prstGeom prst="bracketPair">
                <a:avLst>
                  <a:gd name="adj" fmla="val 16667"/>
                </a:avLst>
              </a:prstGeom>
              <a:noFill/>
              <a:ln w="25400" algn="ctr">
                <a:solidFill>
                  <a:schemeClr val="accent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CA" altLang="en-US" sz="2400"/>
              </a:p>
            </p:txBody>
          </p:sp>
          <p:sp>
            <p:nvSpPr>
              <p:cNvPr id="159774" name="Double Bracket 40"/>
              <p:cNvSpPr>
                <a:spLocks noChangeArrowheads="1"/>
              </p:cNvSpPr>
              <p:nvPr/>
            </p:nvSpPr>
            <p:spPr bwMode="auto">
              <a:xfrm>
                <a:off x="6678430" y="3572854"/>
                <a:ext cx="422735" cy="3192568"/>
              </a:xfrm>
              <a:prstGeom prst="bracketPair">
                <a:avLst>
                  <a:gd name="adj" fmla="val 16667"/>
                </a:avLst>
              </a:prstGeom>
              <a:noFill/>
              <a:ln w="25400" algn="ctr">
                <a:solidFill>
                  <a:schemeClr val="accent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CA" altLang="en-US" sz="2400"/>
              </a:p>
            </p:txBody>
          </p:sp>
          <p:sp>
            <p:nvSpPr>
              <p:cNvPr id="159775" name="Text Box 215"/>
              <p:cNvSpPr txBox="1">
                <a:spLocks noChangeArrowheads="1"/>
              </p:cNvSpPr>
              <p:nvPr/>
            </p:nvSpPr>
            <p:spPr bwMode="auto">
              <a:xfrm>
                <a:off x="2075986" y="3949389"/>
                <a:ext cx="3308919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l" eaLnBrk="1" hangingPunct="1"/>
                <a:r>
                  <a:rPr lang="en-US" altLang="en-US" sz="2400">
                    <a:solidFill>
                      <a:schemeClr val="accent1"/>
                    </a:solidFill>
                    <a:sym typeface="Symbol" pitchFamily="18" charset="2"/>
                  </a:rPr>
                  <a:t></a:t>
                </a:r>
                <a:r>
                  <a:rPr lang="en-US" altLang="en-US" sz="2400" i="1" baseline="30000">
                    <a:solidFill>
                      <a:schemeClr val="accent1"/>
                    </a:solidFill>
                    <a:sym typeface="Symbol" pitchFamily="18" charset="2"/>
                  </a:rPr>
                  <a:t>0</a:t>
                </a:r>
                <a:r>
                  <a:rPr lang="en-US" altLang="en-US" sz="2400" i="1">
                    <a:solidFill>
                      <a:schemeClr val="accent1"/>
                    </a:solidFill>
                    <a:sym typeface="Symbol" pitchFamily="18" charset="2"/>
                  </a:rPr>
                  <a:t>  </a:t>
                </a:r>
                <a:r>
                  <a:rPr lang="en-US" altLang="en-US" sz="2400" i="1">
                    <a:solidFill>
                      <a:schemeClr val="accent1"/>
                    </a:solidFill>
                  </a:rPr>
                  <a:t> </a:t>
                </a:r>
                <a:r>
                  <a:rPr lang="en-US" altLang="en-US" sz="2400">
                    <a:solidFill>
                      <a:schemeClr val="accent1"/>
                    </a:solidFill>
                    <a:sym typeface="Symbol" pitchFamily="18" charset="2"/>
                  </a:rPr>
                  <a:t></a:t>
                </a:r>
                <a:r>
                  <a:rPr lang="en-US" altLang="en-US" sz="2400" i="1" baseline="30000">
                    <a:solidFill>
                      <a:schemeClr val="accent1"/>
                    </a:solidFill>
                    <a:sym typeface="Symbol" pitchFamily="18" charset="2"/>
                  </a:rPr>
                  <a:t>1</a:t>
                </a:r>
                <a:r>
                  <a:rPr lang="en-US" altLang="en-US" sz="2400" i="1">
                    <a:solidFill>
                      <a:schemeClr val="accent1"/>
                    </a:solidFill>
                  </a:rPr>
                  <a:t>   </a:t>
                </a:r>
                <a:r>
                  <a:rPr lang="en-US" altLang="en-US" sz="2400">
                    <a:solidFill>
                      <a:schemeClr val="accent1"/>
                    </a:solidFill>
                    <a:sym typeface="Symbol" pitchFamily="18" charset="2"/>
                  </a:rPr>
                  <a:t></a:t>
                </a:r>
                <a:r>
                  <a:rPr lang="en-US" altLang="en-US" sz="2400" i="1" baseline="30000">
                    <a:solidFill>
                      <a:schemeClr val="accent1"/>
                    </a:solidFill>
                    <a:sym typeface="Symbol" pitchFamily="18" charset="2"/>
                  </a:rPr>
                  <a:t>2</a:t>
                </a:r>
                <a:r>
                  <a:rPr lang="en-US" altLang="en-US" sz="2400" i="1">
                    <a:solidFill>
                      <a:schemeClr val="accent1"/>
                    </a:solidFill>
                  </a:rPr>
                  <a:t>   </a:t>
                </a:r>
                <a:r>
                  <a:rPr lang="en-US" altLang="en-US" sz="2400">
                    <a:solidFill>
                      <a:schemeClr val="accent1"/>
                    </a:solidFill>
                    <a:sym typeface="Symbol" pitchFamily="18" charset="2"/>
                  </a:rPr>
                  <a:t></a:t>
                </a:r>
                <a:r>
                  <a:rPr lang="en-US" altLang="en-US" sz="2400" i="1" baseline="30000">
                    <a:solidFill>
                      <a:schemeClr val="accent1"/>
                    </a:solidFill>
                  </a:rPr>
                  <a:t>3</a:t>
                </a:r>
                <a:r>
                  <a:rPr lang="en-US" altLang="en-US" sz="2400" i="1">
                    <a:solidFill>
                      <a:schemeClr val="accent1"/>
                    </a:solidFill>
                  </a:rPr>
                  <a:t>   …  </a:t>
                </a:r>
                <a:r>
                  <a:rPr lang="en-US" altLang="en-US" sz="2400">
                    <a:solidFill>
                      <a:schemeClr val="accent1"/>
                    </a:solidFill>
                    <a:sym typeface="Symbol" pitchFamily="18" charset="2"/>
                  </a:rPr>
                  <a:t></a:t>
                </a:r>
                <a:r>
                  <a:rPr lang="en-US" altLang="en-US" sz="2000" i="1" baseline="30000">
                    <a:solidFill>
                      <a:schemeClr val="accent1"/>
                    </a:solidFill>
                  </a:rPr>
                  <a:t>n-1</a:t>
                </a:r>
                <a:r>
                  <a:rPr lang="en-US" altLang="en-US" sz="2400" i="1">
                    <a:solidFill>
                      <a:schemeClr val="accent1"/>
                    </a:solidFill>
                  </a:rPr>
                  <a:t> </a:t>
                </a:r>
                <a:endParaRPr lang="en-US" altLang="en-US" sz="2400" i="1" baseline="30000">
                  <a:solidFill>
                    <a:schemeClr val="accent1"/>
                  </a:solidFill>
                </a:endParaRPr>
              </a:p>
            </p:txBody>
          </p:sp>
          <p:sp>
            <p:nvSpPr>
              <p:cNvPr id="159776" name="Text Box 215"/>
              <p:cNvSpPr txBox="1">
                <a:spLocks noChangeArrowheads="1"/>
              </p:cNvSpPr>
              <p:nvPr/>
            </p:nvSpPr>
            <p:spPr bwMode="auto">
              <a:xfrm>
                <a:off x="2066693" y="4315744"/>
                <a:ext cx="3316934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l" eaLnBrk="1" hangingPunct="1"/>
                <a:r>
                  <a:rPr lang="en-US" altLang="en-US" sz="2400">
                    <a:solidFill>
                      <a:schemeClr val="accent1"/>
                    </a:solidFill>
                    <a:sym typeface="Symbol" pitchFamily="18" charset="2"/>
                  </a:rPr>
                  <a:t></a:t>
                </a:r>
                <a:r>
                  <a:rPr lang="en-US" altLang="en-US" sz="2400" i="1" baseline="30000">
                    <a:solidFill>
                      <a:schemeClr val="accent1"/>
                    </a:solidFill>
                  </a:rPr>
                  <a:t>0</a:t>
                </a:r>
                <a:r>
                  <a:rPr lang="en-US" altLang="en-US" sz="2400" i="1">
                    <a:solidFill>
                      <a:schemeClr val="accent1"/>
                    </a:solidFill>
                  </a:rPr>
                  <a:t>   </a:t>
                </a:r>
                <a:r>
                  <a:rPr lang="en-US" altLang="en-US" sz="2400">
                    <a:solidFill>
                      <a:schemeClr val="accent1"/>
                    </a:solidFill>
                    <a:sym typeface="Symbol" pitchFamily="18" charset="2"/>
                  </a:rPr>
                  <a:t></a:t>
                </a:r>
                <a:r>
                  <a:rPr lang="en-US" altLang="en-US" sz="2400" i="1" baseline="30000">
                    <a:solidFill>
                      <a:schemeClr val="accent1"/>
                    </a:solidFill>
                  </a:rPr>
                  <a:t>2</a:t>
                </a:r>
                <a:r>
                  <a:rPr lang="en-US" altLang="en-US" sz="2400" i="1">
                    <a:solidFill>
                      <a:schemeClr val="accent1"/>
                    </a:solidFill>
                  </a:rPr>
                  <a:t>   </a:t>
                </a:r>
                <a:r>
                  <a:rPr lang="en-US" altLang="en-US" sz="2400">
                    <a:solidFill>
                      <a:schemeClr val="accent1"/>
                    </a:solidFill>
                    <a:sym typeface="Symbol" pitchFamily="18" charset="2"/>
                  </a:rPr>
                  <a:t></a:t>
                </a:r>
                <a:r>
                  <a:rPr lang="en-US" altLang="en-US" sz="2400" i="1" baseline="30000">
                    <a:solidFill>
                      <a:schemeClr val="accent1"/>
                    </a:solidFill>
                    <a:sym typeface="Symbol" pitchFamily="18" charset="2"/>
                  </a:rPr>
                  <a:t>4</a:t>
                </a:r>
                <a:r>
                  <a:rPr lang="en-US" altLang="en-US" sz="2400" i="1">
                    <a:solidFill>
                      <a:schemeClr val="accent1"/>
                    </a:solidFill>
                  </a:rPr>
                  <a:t>   </a:t>
                </a:r>
                <a:r>
                  <a:rPr lang="en-US" altLang="en-US" sz="2400">
                    <a:solidFill>
                      <a:schemeClr val="accent1"/>
                    </a:solidFill>
                    <a:sym typeface="Symbol" pitchFamily="18" charset="2"/>
                  </a:rPr>
                  <a:t></a:t>
                </a:r>
                <a:r>
                  <a:rPr lang="en-US" altLang="en-US" sz="2400" i="1" baseline="30000">
                    <a:solidFill>
                      <a:schemeClr val="accent1"/>
                    </a:solidFill>
                    <a:sym typeface="Symbol" pitchFamily="18" charset="2"/>
                  </a:rPr>
                  <a:t>6</a:t>
                </a:r>
                <a:r>
                  <a:rPr lang="en-US" altLang="en-US" sz="2400" i="1">
                    <a:solidFill>
                      <a:schemeClr val="accent1"/>
                    </a:solidFill>
                  </a:rPr>
                  <a:t>   … </a:t>
                </a:r>
                <a:r>
                  <a:rPr lang="en-US" altLang="en-US" sz="2400">
                    <a:solidFill>
                      <a:schemeClr val="accent1"/>
                    </a:solidFill>
                    <a:sym typeface="Symbol" pitchFamily="18" charset="2"/>
                  </a:rPr>
                  <a:t></a:t>
                </a:r>
                <a:r>
                  <a:rPr lang="en-US" altLang="en-US" sz="2000" i="1" baseline="30000">
                    <a:solidFill>
                      <a:schemeClr val="accent1"/>
                    </a:solidFill>
                  </a:rPr>
                  <a:t>2n-2</a:t>
                </a:r>
                <a:r>
                  <a:rPr lang="en-US" altLang="en-US" sz="2400" i="1">
                    <a:solidFill>
                      <a:schemeClr val="accent1"/>
                    </a:solidFill>
                  </a:rPr>
                  <a:t> </a:t>
                </a:r>
                <a:endParaRPr lang="en-US" altLang="en-US" sz="2400" i="1" baseline="30000">
                  <a:solidFill>
                    <a:schemeClr val="accent1"/>
                  </a:solidFill>
                </a:endParaRPr>
              </a:p>
            </p:txBody>
          </p:sp>
          <p:sp>
            <p:nvSpPr>
              <p:cNvPr id="159777" name="Text Box 215"/>
              <p:cNvSpPr txBox="1">
                <a:spLocks noChangeArrowheads="1"/>
              </p:cNvSpPr>
              <p:nvPr/>
            </p:nvSpPr>
            <p:spPr bwMode="auto">
              <a:xfrm>
                <a:off x="2057400" y="4682099"/>
                <a:ext cx="3316934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l" eaLnBrk="1" hangingPunct="1"/>
                <a:r>
                  <a:rPr lang="en-US" altLang="en-US" sz="2400">
                    <a:solidFill>
                      <a:schemeClr val="accent1"/>
                    </a:solidFill>
                    <a:sym typeface="Symbol" pitchFamily="18" charset="2"/>
                  </a:rPr>
                  <a:t></a:t>
                </a:r>
                <a:r>
                  <a:rPr lang="en-US" altLang="en-US" sz="2400" i="1" baseline="30000">
                    <a:solidFill>
                      <a:schemeClr val="accent1"/>
                    </a:solidFill>
                  </a:rPr>
                  <a:t>0   </a:t>
                </a:r>
                <a:r>
                  <a:rPr lang="en-US" altLang="en-US" sz="2400" i="1">
                    <a:solidFill>
                      <a:schemeClr val="accent1"/>
                    </a:solidFill>
                  </a:rPr>
                  <a:t> </a:t>
                </a:r>
                <a:r>
                  <a:rPr lang="en-US" altLang="en-US" sz="2400">
                    <a:solidFill>
                      <a:schemeClr val="accent1"/>
                    </a:solidFill>
                    <a:sym typeface="Symbol" pitchFamily="18" charset="2"/>
                  </a:rPr>
                  <a:t></a:t>
                </a:r>
                <a:r>
                  <a:rPr lang="en-US" altLang="en-US" sz="2400" i="1" baseline="30000">
                    <a:solidFill>
                      <a:schemeClr val="accent1"/>
                    </a:solidFill>
                  </a:rPr>
                  <a:t>3</a:t>
                </a:r>
                <a:r>
                  <a:rPr lang="en-US" altLang="en-US" sz="2400" i="1">
                    <a:solidFill>
                      <a:schemeClr val="accent1"/>
                    </a:solidFill>
                  </a:rPr>
                  <a:t>   </a:t>
                </a:r>
                <a:r>
                  <a:rPr lang="en-US" altLang="en-US" sz="2400">
                    <a:solidFill>
                      <a:schemeClr val="accent1"/>
                    </a:solidFill>
                    <a:sym typeface="Symbol" pitchFamily="18" charset="2"/>
                  </a:rPr>
                  <a:t></a:t>
                </a:r>
                <a:r>
                  <a:rPr lang="en-US" altLang="en-US" sz="2400" i="1" baseline="30000">
                    <a:solidFill>
                      <a:schemeClr val="accent1"/>
                    </a:solidFill>
                    <a:sym typeface="Symbol" pitchFamily="18" charset="2"/>
                  </a:rPr>
                  <a:t>6</a:t>
                </a:r>
                <a:r>
                  <a:rPr lang="en-US" altLang="en-US" sz="2400" i="1">
                    <a:solidFill>
                      <a:schemeClr val="accent1"/>
                    </a:solidFill>
                  </a:rPr>
                  <a:t>   </a:t>
                </a:r>
                <a:r>
                  <a:rPr lang="en-US" altLang="en-US" sz="2400">
                    <a:solidFill>
                      <a:schemeClr val="accent1"/>
                    </a:solidFill>
                    <a:sym typeface="Symbol" pitchFamily="18" charset="2"/>
                  </a:rPr>
                  <a:t></a:t>
                </a:r>
                <a:r>
                  <a:rPr lang="en-US" altLang="en-US" sz="2400" i="1" baseline="30000">
                    <a:solidFill>
                      <a:schemeClr val="accent1"/>
                    </a:solidFill>
                    <a:sym typeface="Symbol" pitchFamily="18" charset="2"/>
                  </a:rPr>
                  <a:t>9</a:t>
                </a:r>
                <a:r>
                  <a:rPr lang="en-US" altLang="en-US" sz="2400" i="1">
                    <a:solidFill>
                      <a:schemeClr val="accent1"/>
                    </a:solidFill>
                  </a:rPr>
                  <a:t>   … </a:t>
                </a:r>
                <a:r>
                  <a:rPr lang="en-US" altLang="en-US" sz="2400">
                    <a:solidFill>
                      <a:schemeClr val="accent1"/>
                    </a:solidFill>
                    <a:sym typeface="Symbol" pitchFamily="18" charset="2"/>
                  </a:rPr>
                  <a:t></a:t>
                </a:r>
                <a:r>
                  <a:rPr lang="en-US" altLang="en-US" sz="2000" i="1" baseline="30000">
                    <a:solidFill>
                      <a:schemeClr val="accent1"/>
                    </a:solidFill>
                  </a:rPr>
                  <a:t>3n-3</a:t>
                </a:r>
                <a:r>
                  <a:rPr lang="en-US" altLang="en-US" sz="2400" i="1">
                    <a:solidFill>
                      <a:schemeClr val="accent1"/>
                    </a:solidFill>
                  </a:rPr>
                  <a:t> </a:t>
                </a:r>
                <a:endParaRPr lang="en-US" altLang="en-US" sz="2400" i="1" baseline="30000">
                  <a:solidFill>
                    <a:schemeClr val="accent1"/>
                  </a:solidFill>
                </a:endParaRPr>
              </a:p>
            </p:txBody>
          </p:sp>
          <p:sp>
            <p:nvSpPr>
              <p:cNvPr id="159778" name="Text Box 215"/>
              <p:cNvSpPr txBox="1">
                <a:spLocks noChangeArrowheads="1"/>
              </p:cNvSpPr>
              <p:nvPr/>
            </p:nvSpPr>
            <p:spPr bwMode="auto">
              <a:xfrm>
                <a:off x="2058114" y="6096000"/>
                <a:ext cx="3504486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l" eaLnBrk="1" hangingPunct="1"/>
                <a:r>
                  <a:rPr lang="en-US" altLang="en-US" sz="2400">
                    <a:solidFill>
                      <a:schemeClr val="accent1"/>
                    </a:solidFill>
                    <a:sym typeface="Symbol" pitchFamily="18" charset="2"/>
                  </a:rPr>
                  <a:t></a:t>
                </a:r>
                <a:r>
                  <a:rPr lang="en-US" altLang="en-US" sz="2400" i="1" baseline="30000">
                    <a:solidFill>
                      <a:schemeClr val="accent1"/>
                    </a:solidFill>
                  </a:rPr>
                  <a:t>0</a:t>
                </a:r>
                <a:r>
                  <a:rPr lang="en-US" altLang="en-US" sz="2400" i="1">
                    <a:solidFill>
                      <a:schemeClr val="accent1"/>
                    </a:solidFill>
                  </a:rPr>
                  <a:t> </a:t>
                </a:r>
                <a:r>
                  <a:rPr lang="en-US" altLang="en-US" sz="2400">
                    <a:solidFill>
                      <a:schemeClr val="accent1"/>
                    </a:solidFill>
                    <a:sym typeface="Symbol" pitchFamily="18" charset="2"/>
                  </a:rPr>
                  <a:t></a:t>
                </a:r>
                <a:r>
                  <a:rPr lang="en-US" altLang="en-US" sz="1800" i="1" baseline="30000">
                    <a:solidFill>
                      <a:schemeClr val="accent1"/>
                    </a:solidFill>
                  </a:rPr>
                  <a:t>n-1</a:t>
                </a:r>
                <a:r>
                  <a:rPr lang="en-US" altLang="en-US" sz="2400" i="1">
                    <a:solidFill>
                      <a:schemeClr val="accent1"/>
                    </a:solidFill>
                  </a:rPr>
                  <a:t> </a:t>
                </a:r>
                <a:r>
                  <a:rPr lang="en-US" altLang="en-US" sz="2400">
                    <a:solidFill>
                      <a:schemeClr val="accent1"/>
                    </a:solidFill>
                    <a:sym typeface="Symbol" pitchFamily="18" charset="2"/>
                  </a:rPr>
                  <a:t></a:t>
                </a:r>
                <a:r>
                  <a:rPr lang="en-US" altLang="en-US" sz="1800" i="1" baseline="30000">
                    <a:solidFill>
                      <a:schemeClr val="accent1"/>
                    </a:solidFill>
                    <a:sym typeface="Symbol" pitchFamily="18" charset="2"/>
                  </a:rPr>
                  <a:t>2n-2</a:t>
                </a:r>
                <a:r>
                  <a:rPr lang="en-US" altLang="en-US" sz="2400" i="1" baseline="30000">
                    <a:solidFill>
                      <a:schemeClr val="accent1"/>
                    </a:solidFill>
                  </a:rPr>
                  <a:t> </a:t>
                </a:r>
                <a:r>
                  <a:rPr lang="en-US" altLang="en-US" sz="2400" i="1">
                    <a:solidFill>
                      <a:schemeClr val="accent1"/>
                    </a:solidFill>
                  </a:rPr>
                  <a:t> </a:t>
                </a:r>
                <a:r>
                  <a:rPr lang="en-US" altLang="en-US" sz="2400">
                    <a:solidFill>
                      <a:schemeClr val="accent1"/>
                    </a:solidFill>
                    <a:sym typeface="Symbol" pitchFamily="18" charset="2"/>
                  </a:rPr>
                  <a:t></a:t>
                </a:r>
                <a:r>
                  <a:rPr lang="en-US" altLang="en-US" sz="1800" i="1" baseline="30000">
                    <a:solidFill>
                      <a:schemeClr val="accent1"/>
                    </a:solidFill>
                    <a:sym typeface="Symbol" pitchFamily="18" charset="2"/>
                  </a:rPr>
                  <a:t>3n-3</a:t>
                </a:r>
                <a:r>
                  <a:rPr lang="en-US" altLang="en-US" sz="2400" i="1">
                    <a:solidFill>
                      <a:schemeClr val="accent1"/>
                    </a:solidFill>
                  </a:rPr>
                  <a:t> … </a:t>
                </a:r>
                <a:r>
                  <a:rPr lang="en-US" altLang="en-US" sz="2400">
                    <a:solidFill>
                      <a:schemeClr val="accent1"/>
                    </a:solidFill>
                    <a:sym typeface="Symbol" pitchFamily="18" charset="2"/>
                  </a:rPr>
                  <a:t></a:t>
                </a:r>
                <a:r>
                  <a:rPr lang="en-US" altLang="en-US" sz="1800" i="1" baseline="30000">
                    <a:solidFill>
                      <a:schemeClr val="accent1"/>
                    </a:solidFill>
                    <a:sym typeface="Symbol" pitchFamily="18" charset="2"/>
                  </a:rPr>
                  <a:t>(n</a:t>
                </a:r>
                <a:r>
                  <a:rPr lang="en-US" altLang="en-US" sz="1800" i="1" baseline="30000">
                    <a:solidFill>
                      <a:schemeClr val="accent1"/>
                    </a:solidFill>
                  </a:rPr>
                  <a:t>-1)(n-1)</a:t>
                </a:r>
                <a:r>
                  <a:rPr lang="en-US" altLang="en-US" sz="2400" i="1">
                    <a:solidFill>
                      <a:schemeClr val="accent1"/>
                    </a:solidFill>
                  </a:rPr>
                  <a:t> </a:t>
                </a:r>
                <a:endParaRPr lang="en-US" altLang="en-US" sz="2400" i="1" baseline="30000">
                  <a:solidFill>
                    <a:schemeClr val="accent1"/>
                  </a:solidFill>
                </a:endParaRPr>
              </a:p>
            </p:txBody>
          </p:sp>
        </p:grpSp>
        <p:sp>
          <p:nvSpPr>
            <p:cNvPr id="159767" name="Text Box 215"/>
            <p:cNvSpPr txBox="1">
              <a:spLocks noChangeArrowheads="1"/>
            </p:cNvSpPr>
            <p:nvPr/>
          </p:nvSpPr>
          <p:spPr bwMode="auto">
            <a:xfrm>
              <a:off x="3352800" y="5486400"/>
              <a:ext cx="588623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</a:t>
              </a:r>
              <a:r>
                <a:rPr lang="en-US" altLang="en-US" sz="2400" i="1" baseline="30000">
                  <a:solidFill>
                    <a:schemeClr val="accent1"/>
                  </a:solidFill>
                  <a:sym typeface="Symbol" pitchFamily="18" charset="2"/>
                </a:rPr>
                <a:t>i</a:t>
              </a:r>
              <a:r>
                <a:rPr lang="en-US" altLang="en-US" sz="2400" i="1" baseline="30000">
                  <a:solidFill>
                    <a:schemeClr val="accent1"/>
                  </a:solidFill>
                </a:rPr>
                <a:t>j</a:t>
              </a:r>
              <a:r>
                <a:rPr lang="en-US" altLang="en-US" sz="2400" i="1">
                  <a:solidFill>
                    <a:schemeClr val="accent1"/>
                  </a:solidFill>
                </a:rPr>
                <a:t> </a:t>
              </a:r>
              <a:endParaRPr lang="en-US" altLang="en-US" sz="2400" i="1" baseline="30000">
                <a:solidFill>
                  <a:schemeClr val="accent1"/>
                </a:solidFill>
              </a:endParaRPr>
            </a:p>
          </p:txBody>
        </p:sp>
      </p:grpSp>
      <p:grpSp>
        <p:nvGrpSpPr>
          <p:cNvPr id="4" name="Group 44"/>
          <p:cNvGrpSpPr>
            <a:grpSpLocks/>
          </p:cNvGrpSpPr>
          <p:nvPr/>
        </p:nvGrpSpPr>
        <p:grpSpPr bwMode="auto">
          <a:xfrm>
            <a:off x="142875" y="3233738"/>
            <a:ext cx="7248525" cy="3548062"/>
            <a:chOff x="-76200" y="3242846"/>
            <a:chExt cx="7247817" cy="3547500"/>
          </a:xfrm>
        </p:grpSpPr>
        <p:grpSp>
          <p:nvGrpSpPr>
            <p:cNvPr id="159750" name="Group 27"/>
            <p:cNvGrpSpPr>
              <a:grpSpLocks/>
            </p:cNvGrpSpPr>
            <p:nvPr/>
          </p:nvGrpSpPr>
          <p:grpSpPr bwMode="auto">
            <a:xfrm>
              <a:off x="-76200" y="3242846"/>
              <a:ext cx="2039743" cy="567154"/>
              <a:chOff x="76200" y="4648200"/>
              <a:chExt cx="2039743" cy="567154"/>
            </a:xfrm>
          </p:grpSpPr>
          <p:sp>
            <p:nvSpPr>
              <p:cNvPr id="159764" name="Rectangle 97"/>
              <p:cNvSpPr>
                <a:spLocks noChangeArrowheads="1"/>
              </p:cNvSpPr>
              <p:nvPr/>
            </p:nvSpPr>
            <p:spPr bwMode="auto">
              <a:xfrm>
                <a:off x="76200" y="4648200"/>
                <a:ext cx="1928733" cy="52322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r>
                  <a:rPr lang="en-US" altLang="en-US" i="1">
                    <a:solidFill>
                      <a:schemeClr val="accent1"/>
                    </a:solidFill>
                    <a:sym typeface="Symbol" pitchFamily="18" charset="2"/>
                  </a:rPr>
                  <a:t>V</a:t>
                </a:r>
                <a:r>
                  <a:rPr lang="en-US" altLang="en-US" i="1" baseline="-25000">
                    <a:solidFill>
                      <a:schemeClr val="accent1"/>
                    </a:solidFill>
                    <a:sym typeface="Symbol" pitchFamily="18" charset="2"/>
                  </a:rPr>
                  <a:t></a:t>
                </a:r>
                <a:r>
                  <a:rPr lang="en-US" altLang="en-US" i="1" baseline="30000">
                    <a:solidFill>
                      <a:schemeClr val="accent1"/>
                    </a:solidFill>
                    <a:sym typeface="Symbol" pitchFamily="18" charset="2"/>
                  </a:rPr>
                  <a:t>-1</a:t>
                </a:r>
                <a:r>
                  <a:rPr lang="en-US" altLang="en-US" i="1">
                    <a:solidFill>
                      <a:schemeClr val="accent1"/>
                    </a:solidFill>
                    <a:sym typeface="Symbol" pitchFamily="18" charset="2"/>
                  </a:rPr>
                  <a:t> =  </a:t>
                </a:r>
                <a:r>
                  <a:rPr lang="en-US" altLang="en-US" i="1" baseline="30000">
                    <a:solidFill>
                      <a:schemeClr val="accent1"/>
                    </a:solidFill>
                    <a:sym typeface="Symbol" pitchFamily="18" charset="2"/>
                  </a:rPr>
                  <a:t>1</a:t>
                </a:r>
                <a:r>
                  <a:rPr lang="en-US" altLang="en-US" i="1">
                    <a:solidFill>
                      <a:schemeClr val="accent1"/>
                    </a:solidFill>
                    <a:sym typeface="Symbol" pitchFamily="18" charset="2"/>
                  </a:rPr>
                  <a:t>/</a:t>
                </a:r>
                <a:r>
                  <a:rPr lang="en-US" altLang="en-US" i="1" baseline="-25000">
                    <a:solidFill>
                      <a:schemeClr val="accent1"/>
                    </a:solidFill>
                    <a:sym typeface="Symbol" pitchFamily="18" charset="2"/>
                  </a:rPr>
                  <a:t>n</a:t>
                </a:r>
                <a:r>
                  <a:rPr lang="en-US" altLang="en-US" i="1">
                    <a:solidFill>
                      <a:schemeClr val="accent1"/>
                    </a:solidFill>
                    <a:sym typeface="Symbol" pitchFamily="18" charset="2"/>
                  </a:rPr>
                  <a:t> V</a:t>
                </a:r>
                <a:endParaRPr lang="en-CA" altLang="en-US" i="1"/>
              </a:p>
            </p:txBody>
          </p:sp>
          <p:sp>
            <p:nvSpPr>
              <p:cNvPr id="159765" name="Rectangle 100"/>
              <p:cNvSpPr>
                <a:spLocks noChangeArrowheads="1"/>
              </p:cNvSpPr>
              <p:nvPr/>
            </p:nvSpPr>
            <p:spPr bwMode="auto">
              <a:xfrm>
                <a:off x="1676400" y="4876800"/>
                <a:ext cx="439543" cy="33855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r>
                  <a:rPr lang="en-US" altLang="en-US" sz="1600" i="1">
                    <a:solidFill>
                      <a:schemeClr val="accent1"/>
                    </a:solidFill>
                    <a:sym typeface="Symbol" pitchFamily="18" charset="2"/>
                  </a:rPr>
                  <a:t></a:t>
                </a:r>
                <a:r>
                  <a:rPr lang="en-US" altLang="en-US" sz="1600" i="1" baseline="30000">
                    <a:solidFill>
                      <a:schemeClr val="accent1"/>
                    </a:solidFill>
                    <a:sym typeface="Symbol" pitchFamily="18" charset="2"/>
                  </a:rPr>
                  <a:t>-1</a:t>
                </a:r>
                <a:endParaRPr lang="en-CA" altLang="en-US" sz="1600" i="1"/>
              </a:p>
            </p:txBody>
          </p:sp>
        </p:grpSp>
        <p:sp>
          <p:nvSpPr>
            <p:cNvPr id="159751" name="Text Box 215"/>
            <p:cNvSpPr txBox="1">
              <a:spLocks noChangeArrowheads="1"/>
            </p:cNvSpPr>
            <p:nvPr/>
          </p:nvSpPr>
          <p:spPr bwMode="auto">
            <a:xfrm>
              <a:off x="2161479" y="3591580"/>
              <a:ext cx="3106941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</a:t>
              </a:r>
              <a:r>
                <a:rPr lang="en-US" altLang="en-US" sz="2400" i="1" baseline="30000">
                  <a:solidFill>
                    <a:schemeClr val="accent1"/>
                  </a:solidFill>
                  <a:sym typeface="Symbol" pitchFamily="18" charset="2"/>
                </a:rPr>
                <a:t>0</a:t>
              </a:r>
              <a:r>
                <a:rPr lang="en-US" altLang="en-US" sz="2400" i="1">
                  <a:solidFill>
                    <a:schemeClr val="accent1"/>
                  </a:solidFill>
                </a:rPr>
                <a:t>   </a:t>
              </a:r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</a:t>
              </a:r>
              <a:r>
                <a:rPr lang="en-US" altLang="en-US" sz="2400" i="1" baseline="30000">
                  <a:solidFill>
                    <a:schemeClr val="accent1"/>
                  </a:solidFill>
                </a:rPr>
                <a:t>0</a:t>
              </a:r>
              <a:r>
                <a:rPr lang="en-US" altLang="en-US" sz="2400" i="1">
                  <a:solidFill>
                    <a:schemeClr val="accent1"/>
                  </a:solidFill>
                </a:rPr>
                <a:t>   </a:t>
              </a:r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</a:t>
              </a:r>
              <a:r>
                <a:rPr lang="en-US" altLang="en-US" sz="2400" i="1" baseline="30000">
                  <a:solidFill>
                    <a:schemeClr val="accent1"/>
                  </a:solidFill>
                </a:rPr>
                <a:t>0</a:t>
              </a:r>
              <a:r>
                <a:rPr lang="en-US" altLang="en-US" sz="2400" i="1">
                  <a:solidFill>
                    <a:schemeClr val="accent1"/>
                  </a:solidFill>
                </a:rPr>
                <a:t>   </a:t>
              </a:r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</a:t>
              </a:r>
              <a:r>
                <a:rPr lang="en-US" altLang="en-US" sz="2400" i="1" baseline="30000">
                  <a:solidFill>
                    <a:schemeClr val="accent1"/>
                  </a:solidFill>
                </a:rPr>
                <a:t>0</a:t>
              </a:r>
              <a:r>
                <a:rPr lang="en-US" altLang="en-US" sz="2400" i="1">
                  <a:solidFill>
                    <a:schemeClr val="accent1"/>
                  </a:solidFill>
                </a:rPr>
                <a:t>  …  </a:t>
              </a:r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</a:t>
              </a:r>
              <a:r>
                <a:rPr lang="en-US" altLang="en-US" sz="2400" i="1" baseline="30000">
                  <a:solidFill>
                    <a:schemeClr val="accent1"/>
                  </a:solidFill>
                </a:rPr>
                <a:t>0</a:t>
              </a:r>
              <a:r>
                <a:rPr lang="en-US" altLang="en-US" sz="2400" i="1">
                  <a:solidFill>
                    <a:schemeClr val="accent1"/>
                  </a:solidFill>
                </a:rPr>
                <a:t> </a:t>
              </a:r>
              <a:endParaRPr lang="en-US" altLang="en-US" sz="2400" i="1" baseline="30000">
                <a:solidFill>
                  <a:schemeClr val="accent1"/>
                </a:solidFill>
              </a:endParaRPr>
            </a:p>
          </p:txBody>
        </p:sp>
        <p:sp>
          <p:nvSpPr>
            <p:cNvPr id="159752" name="Rectangle 33"/>
            <p:cNvSpPr>
              <a:spLocks noChangeArrowheads="1"/>
            </p:cNvSpPr>
            <p:nvPr/>
          </p:nvSpPr>
          <p:spPr bwMode="auto">
            <a:xfrm>
              <a:off x="5764300" y="3590958"/>
              <a:ext cx="526106" cy="30469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2400" i="1">
                  <a:solidFill>
                    <a:schemeClr val="accent1"/>
                  </a:solidFill>
                </a:rPr>
                <a:t>y</a:t>
              </a:r>
              <a:r>
                <a:rPr lang="en-US" altLang="en-US" sz="2400" i="1" baseline="-25000">
                  <a:solidFill>
                    <a:schemeClr val="accent1"/>
                  </a:solidFill>
                </a:rPr>
                <a:t>0</a:t>
              </a:r>
              <a:endParaRPr lang="en-US" altLang="en-US" sz="2400" i="1">
                <a:solidFill>
                  <a:schemeClr val="accent1"/>
                </a:solidFill>
              </a:endParaRPr>
            </a:p>
            <a:p>
              <a:pPr eaLnBrk="1" hangingPunct="1"/>
              <a:r>
                <a:rPr lang="en-US" altLang="en-US" sz="2400" i="1">
                  <a:solidFill>
                    <a:schemeClr val="accent1"/>
                  </a:solidFill>
                </a:rPr>
                <a:t>y</a:t>
              </a:r>
              <a:r>
                <a:rPr lang="en-US" altLang="en-US" sz="2400" i="1" baseline="-25000">
                  <a:solidFill>
                    <a:schemeClr val="accent1"/>
                  </a:solidFill>
                </a:rPr>
                <a:t>1</a:t>
              </a:r>
              <a:endParaRPr lang="en-US" altLang="en-US" sz="2400" i="1">
                <a:solidFill>
                  <a:schemeClr val="accent1"/>
                </a:solidFill>
              </a:endParaRPr>
            </a:p>
            <a:p>
              <a:pPr eaLnBrk="1" hangingPunct="1"/>
              <a:r>
                <a:rPr lang="en-US" altLang="en-US" sz="2400" i="1">
                  <a:solidFill>
                    <a:schemeClr val="accent1"/>
                  </a:solidFill>
                </a:rPr>
                <a:t>y</a:t>
              </a:r>
              <a:r>
                <a:rPr lang="en-US" altLang="en-US" sz="2400" i="1" baseline="-25000">
                  <a:solidFill>
                    <a:schemeClr val="accent1"/>
                  </a:solidFill>
                </a:rPr>
                <a:t>2</a:t>
              </a:r>
              <a:endParaRPr lang="en-US" altLang="en-US" sz="2400" i="1">
                <a:solidFill>
                  <a:schemeClr val="accent1"/>
                </a:solidFill>
              </a:endParaRPr>
            </a:p>
            <a:p>
              <a:pPr eaLnBrk="1" hangingPunct="1"/>
              <a:r>
                <a:rPr lang="en-US" altLang="en-US" sz="2400" i="1">
                  <a:solidFill>
                    <a:schemeClr val="accent1"/>
                  </a:solidFill>
                </a:rPr>
                <a:t>y</a:t>
              </a:r>
              <a:r>
                <a:rPr lang="en-US" altLang="en-US" sz="2400" i="1" baseline="-25000">
                  <a:solidFill>
                    <a:schemeClr val="accent1"/>
                  </a:solidFill>
                </a:rPr>
                <a:t>3</a:t>
              </a:r>
              <a:endParaRPr lang="en-US" altLang="en-US" sz="2400" i="1">
                <a:solidFill>
                  <a:schemeClr val="accent1"/>
                </a:solidFill>
              </a:endParaRPr>
            </a:p>
            <a:p>
              <a:pPr eaLnBrk="1" hangingPunct="1"/>
              <a:endParaRPr lang="en-US" altLang="en-US" sz="2400" i="1">
                <a:solidFill>
                  <a:schemeClr val="accent1"/>
                </a:solidFill>
              </a:endParaRPr>
            </a:p>
            <a:p>
              <a:pPr eaLnBrk="1" hangingPunct="1"/>
              <a:r>
                <a:rPr lang="en-US" altLang="en-US" sz="2400" i="1">
                  <a:solidFill>
                    <a:schemeClr val="accent1"/>
                  </a:solidFill>
                </a:rPr>
                <a:t>…</a:t>
              </a:r>
            </a:p>
            <a:p>
              <a:pPr eaLnBrk="1" hangingPunct="1"/>
              <a:endParaRPr lang="en-US" altLang="en-US" sz="2400" i="1">
                <a:solidFill>
                  <a:schemeClr val="accent1"/>
                </a:solidFill>
              </a:endParaRPr>
            </a:p>
            <a:p>
              <a:pPr eaLnBrk="1" hangingPunct="1"/>
              <a:r>
                <a:rPr lang="en-US" altLang="en-US" sz="2400" i="1">
                  <a:solidFill>
                    <a:schemeClr val="accent1"/>
                  </a:solidFill>
                </a:rPr>
                <a:t>y</a:t>
              </a:r>
              <a:r>
                <a:rPr lang="en-US" altLang="en-US" sz="1800" i="1" baseline="-25000">
                  <a:solidFill>
                    <a:schemeClr val="accent1"/>
                  </a:solidFill>
                </a:rPr>
                <a:t>n-1</a:t>
              </a:r>
              <a:endParaRPr lang="en-US" altLang="en-US" sz="2400" i="1">
                <a:solidFill>
                  <a:schemeClr val="accent1"/>
                </a:solidFill>
              </a:endParaRPr>
            </a:p>
          </p:txBody>
        </p:sp>
        <p:sp>
          <p:nvSpPr>
            <p:cNvPr id="159753" name="Rectangle 34"/>
            <p:cNvSpPr>
              <a:spLocks noChangeArrowheads="1"/>
            </p:cNvSpPr>
            <p:nvPr/>
          </p:nvSpPr>
          <p:spPr bwMode="auto">
            <a:xfrm>
              <a:off x="6627877" y="3581400"/>
              <a:ext cx="543740" cy="30469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2400" i="1">
                  <a:solidFill>
                    <a:schemeClr val="accent1"/>
                  </a:solidFill>
                </a:rPr>
                <a:t>a</a:t>
              </a:r>
              <a:r>
                <a:rPr lang="en-US" altLang="en-US" sz="2400" i="1" baseline="-25000">
                  <a:solidFill>
                    <a:schemeClr val="accent1"/>
                  </a:solidFill>
                </a:rPr>
                <a:t>0</a:t>
              </a:r>
              <a:endParaRPr lang="en-US" altLang="en-US" sz="2400" i="1">
                <a:solidFill>
                  <a:schemeClr val="accent1"/>
                </a:solidFill>
              </a:endParaRPr>
            </a:p>
            <a:p>
              <a:pPr eaLnBrk="1" hangingPunct="1"/>
              <a:r>
                <a:rPr lang="en-US" altLang="en-US" sz="2400" i="1">
                  <a:solidFill>
                    <a:schemeClr val="accent1"/>
                  </a:solidFill>
                </a:rPr>
                <a:t>a</a:t>
              </a:r>
              <a:r>
                <a:rPr lang="en-US" altLang="en-US" sz="2400" i="1" baseline="-25000">
                  <a:solidFill>
                    <a:schemeClr val="accent1"/>
                  </a:solidFill>
                </a:rPr>
                <a:t>1</a:t>
              </a:r>
              <a:endParaRPr lang="en-US" altLang="en-US" sz="2400" i="1">
                <a:solidFill>
                  <a:schemeClr val="accent1"/>
                </a:solidFill>
              </a:endParaRPr>
            </a:p>
            <a:p>
              <a:pPr eaLnBrk="1" hangingPunct="1"/>
              <a:r>
                <a:rPr lang="en-US" altLang="en-US" sz="2400" i="1">
                  <a:solidFill>
                    <a:schemeClr val="accent1"/>
                  </a:solidFill>
                </a:rPr>
                <a:t>a</a:t>
              </a:r>
              <a:r>
                <a:rPr lang="en-US" altLang="en-US" sz="2400" i="1" baseline="-25000">
                  <a:solidFill>
                    <a:schemeClr val="accent1"/>
                  </a:solidFill>
                </a:rPr>
                <a:t>2</a:t>
              </a:r>
              <a:endParaRPr lang="en-US" altLang="en-US" sz="2400" i="1">
                <a:solidFill>
                  <a:schemeClr val="accent1"/>
                </a:solidFill>
              </a:endParaRPr>
            </a:p>
            <a:p>
              <a:pPr eaLnBrk="1" hangingPunct="1"/>
              <a:r>
                <a:rPr lang="en-US" altLang="en-US" sz="2400" i="1">
                  <a:solidFill>
                    <a:schemeClr val="accent1"/>
                  </a:solidFill>
                </a:rPr>
                <a:t>a</a:t>
              </a:r>
              <a:r>
                <a:rPr lang="en-US" altLang="en-US" sz="2400" i="1" baseline="-25000">
                  <a:solidFill>
                    <a:schemeClr val="accent1"/>
                  </a:solidFill>
                </a:rPr>
                <a:t>3</a:t>
              </a:r>
              <a:endParaRPr lang="en-US" altLang="en-US" sz="2400" i="1">
                <a:solidFill>
                  <a:schemeClr val="accent1"/>
                </a:solidFill>
              </a:endParaRPr>
            </a:p>
            <a:p>
              <a:pPr eaLnBrk="1" hangingPunct="1"/>
              <a:endParaRPr lang="en-US" altLang="en-US" sz="2400" i="1">
                <a:solidFill>
                  <a:schemeClr val="accent1"/>
                </a:solidFill>
              </a:endParaRPr>
            </a:p>
            <a:p>
              <a:pPr eaLnBrk="1" hangingPunct="1"/>
              <a:r>
                <a:rPr lang="en-US" altLang="en-US" sz="2400" i="1">
                  <a:solidFill>
                    <a:schemeClr val="accent1"/>
                  </a:solidFill>
                </a:rPr>
                <a:t>…</a:t>
              </a:r>
            </a:p>
            <a:p>
              <a:pPr eaLnBrk="1" hangingPunct="1"/>
              <a:endParaRPr lang="en-US" altLang="en-US" sz="2400" i="1">
                <a:solidFill>
                  <a:schemeClr val="accent1"/>
                </a:solidFill>
              </a:endParaRPr>
            </a:p>
            <a:p>
              <a:pPr eaLnBrk="1" hangingPunct="1"/>
              <a:r>
                <a:rPr lang="en-US" altLang="en-US" sz="2400" i="1">
                  <a:solidFill>
                    <a:schemeClr val="accent1"/>
                  </a:solidFill>
                </a:rPr>
                <a:t>a</a:t>
              </a:r>
              <a:r>
                <a:rPr lang="en-US" altLang="en-US" sz="1800" i="1" baseline="-25000">
                  <a:solidFill>
                    <a:schemeClr val="accent1"/>
                  </a:solidFill>
                </a:rPr>
                <a:t>n-1</a:t>
              </a:r>
              <a:endParaRPr lang="en-US" altLang="en-US" sz="2400" i="1">
                <a:solidFill>
                  <a:schemeClr val="accent1"/>
                </a:solidFill>
              </a:endParaRPr>
            </a:p>
          </p:txBody>
        </p:sp>
        <p:sp>
          <p:nvSpPr>
            <p:cNvPr id="159754" name="Rectangle 35"/>
            <p:cNvSpPr>
              <a:spLocks noChangeArrowheads="1"/>
            </p:cNvSpPr>
            <p:nvPr/>
          </p:nvSpPr>
          <p:spPr bwMode="auto">
            <a:xfrm>
              <a:off x="6276828" y="4885346"/>
              <a:ext cx="393056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2400" i="1">
                  <a:solidFill>
                    <a:schemeClr val="accent1"/>
                  </a:solidFill>
                </a:rPr>
                <a:t>=</a:t>
              </a:r>
              <a:endParaRPr lang="en-CA" altLang="en-US" sz="2400"/>
            </a:p>
          </p:txBody>
        </p:sp>
        <p:sp>
          <p:nvSpPr>
            <p:cNvPr id="159755" name="Double Bracket 40"/>
            <p:cNvSpPr>
              <a:spLocks noChangeArrowheads="1"/>
            </p:cNvSpPr>
            <p:nvPr/>
          </p:nvSpPr>
          <p:spPr bwMode="auto">
            <a:xfrm>
              <a:off x="5826934" y="3597778"/>
              <a:ext cx="422735" cy="3192568"/>
            </a:xfrm>
            <a:prstGeom prst="bracketPair">
              <a:avLst>
                <a:gd name="adj" fmla="val 16667"/>
              </a:avLst>
            </a:prstGeom>
            <a:noFill/>
            <a:ln w="25400" algn="ctr">
              <a:solidFill>
                <a:schemeClr val="accent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 sz="2400"/>
            </a:p>
          </p:txBody>
        </p:sp>
        <p:sp>
          <p:nvSpPr>
            <p:cNvPr id="159756" name="Double Bracket 16"/>
            <p:cNvSpPr>
              <a:spLocks noChangeArrowheads="1"/>
            </p:cNvSpPr>
            <p:nvPr/>
          </p:nvSpPr>
          <p:spPr bwMode="auto">
            <a:xfrm>
              <a:off x="1981200" y="3581400"/>
              <a:ext cx="3505200" cy="3132746"/>
            </a:xfrm>
            <a:prstGeom prst="bracketPair">
              <a:avLst>
                <a:gd name="adj" fmla="val 16667"/>
              </a:avLst>
            </a:prstGeom>
            <a:noFill/>
            <a:ln w="25400" algn="ctr">
              <a:solidFill>
                <a:schemeClr val="accent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 sz="2400"/>
            </a:p>
          </p:txBody>
        </p:sp>
        <p:sp>
          <p:nvSpPr>
            <p:cNvPr id="159757" name="Double Bracket 40"/>
            <p:cNvSpPr>
              <a:spLocks noChangeArrowheads="1"/>
            </p:cNvSpPr>
            <p:nvPr/>
          </p:nvSpPr>
          <p:spPr bwMode="auto">
            <a:xfrm>
              <a:off x="6678430" y="3581400"/>
              <a:ext cx="422735" cy="3192568"/>
            </a:xfrm>
            <a:prstGeom prst="bracketPair">
              <a:avLst>
                <a:gd name="adj" fmla="val 16667"/>
              </a:avLst>
            </a:prstGeom>
            <a:noFill/>
            <a:ln w="25400" algn="ctr">
              <a:solidFill>
                <a:schemeClr val="accent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 sz="2400"/>
            </a:p>
          </p:txBody>
        </p:sp>
        <p:sp>
          <p:nvSpPr>
            <p:cNvPr id="159758" name="Text Box 215"/>
            <p:cNvSpPr txBox="1">
              <a:spLocks noChangeArrowheads="1"/>
            </p:cNvSpPr>
            <p:nvPr/>
          </p:nvSpPr>
          <p:spPr bwMode="auto">
            <a:xfrm>
              <a:off x="2152186" y="3957935"/>
              <a:ext cx="3381054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</a:t>
              </a:r>
              <a:r>
                <a:rPr lang="en-US" altLang="en-US" sz="2400" i="1" baseline="30000">
                  <a:solidFill>
                    <a:schemeClr val="accent1"/>
                  </a:solidFill>
                  <a:sym typeface="Symbol" pitchFamily="18" charset="2"/>
                </a:rPr>
                <a:t>0</a:t>
              </a:r>
              <a:r>
                <a:rPr lang="en-US" altLang="en-US" sz="2400" i="1">
                  <a:solidFill>
                    <a:schemeClr val="accent1"/>
                  </a:solidFill>
                  <a:sym typeface="Symbol" pitchFamily="18" charset="2"/>
                </a:rPr>
                <a:t> </a:t>
              </a:r>
              <a:r>
                <a:rPr lang="en-US" altLang="en-US" sz="2400" i="1">
                  <a:solidFill>
                    <a:schemeClr val="accent1"/>
                  </a:solidFill>
                </a:rPr>
                <a:t>  </a:t>
              </a:r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</a:t>
              </a:r>
              <a:r>
                <a:rPr lang="en-US" altLang="en-US" sz="2400" i="1" baseline="30000">
                  <a:solidFill>
                    <a:schemeClr val="accent1"/>
                  </a:solidFill>
                  <a:sym typeface="Symbol" pitchFamily="18" charset="2"/>
                </a:rPr>
                <a:t>-1</a:t>
              </a:r>
              <a:r>
                <a:rPr lang="en-US" altLang="en-US" sz="2400" i="1">
                  <a:solidFill>
                    <a:schemeClr val="accent1"/>
                  </a:solidFill>
                </a:rPr>
                <a:t>  </a:t>
              </a:r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</a:t>
              </a:r>
              <a:r>
                <a:rPr lang="en-US" altLang="en-US" sz="2400" i="1" baseline="30000">
                  <a:solidFill>
                    <a:schemeClr val="accent1"/>
                  </a:solidFill>
                  <a:sym typeface="Symbol" pitchFamily="18" charset="2"/>
                </a:rPr>
                <a:t>-2</a:t>
              </a:r>
              <a:r>
                <a:rPr lang="en-US" altLang="en-US" sz="2400" i="1">
                  <a:solidFill>
                    <a:schemeClr val="accent1"/>
                  </a:solidFill>
                </a:rPr>
                <a:t>  </a:t>
              </a:r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</a:t>
              </a:r>
              <a:r>
                <a:rPr lang="en-US" altLang="en-US" sz="2400" i="1" baseline="30000">
                  <a:solidFill>
                    <a:schemeClr val="accent1"/>
                  </a:solidFill>
                  <a:sym typeface="Symbol" pitchFamily="18" charset="2"/>
                </a:rPr>
                <a:t>-3</a:t>
              </a:r>
              <a:r>
                <a:rPr lang="en-US" altLang="en-US" sz="2400" i="1">
                  <a:solidFill>
                    <a:schemeClr val="accent1"/>
                  </a:solidFill>
                </a:rPr>
                <a:t>  … </a:t>
              </a:r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</a:t>
              </a:r>
              <a:r>
                <a:rPr lang="en-US" altLang="en-US" sz="2000" i="1" baseline="30000">
                  <a:solidFill>
                    <a:schemeClr val="accent1"/>
                  </a:solidFill>
                  <a:sym typeface="Symbol" pitchFamily="18" charset="2"/>
                </a:rPr>
                <a:t>-(n</a:t>
              </a:r>
              <a:r>
                <a:rPr lang="en-US" altLang="en-US" sz="2000" i="1" baseline="30000">
                  <a:solidFill>
                    <a:schemeClr val="accent1"/>
                  </a:solidFill>
                </a:rPr>
                <a:t>-1)</a:t>
              </a:r>
              <a:r>
                <a:rPr lang="en-US" altLang="en-US" sz="2400" i="1">
                  <a:solidFill>
                    <a:schemeClr val="accent1"/>
                  </a:solidFill>
                </a:rPr>
                <a:t> </a:t>
              </a:r>
              <a:endParaRPr lang="en-US" altLang="en-US" sz="2400" i="1" baseline="30000">
                <a:solidFill>
                  <a:schemeClr val="accent1"/>
                </a:solidFill>
              </a:endParaRPr>
            </a:p>
          </p:txBody>
        </p:sp>
        <p:sp>
          <p:nvSpPr>
            <p:cNvPr id="159759" name="Text Box 215"/>
            <p:cNvSpPr txBox="1">
              <a:spLocks noChangeArrowheads="1"/>
            </p:cNvSpPr>
            <p:nvPr/>
          </p:nvSpPr>
          <p:spPr bwMode="auto">
            <a:xfrm>
              <a:off x="2142893" y="4324290"/>
              <a:ext cx="354295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</a:t>
              </a:r>
              <a:r>
                <a:rPr lang="en-US" altLang="en-US" sz="2400" i="1" baseline="30000">
                  <a:solidFill>
                    <a:schemeClr val="accent1"/>
                  </a:solidFill>
                </a:rPr>
                <a:t>0</a:t>
              </a:r>
              <a:r>
                <a:rPr lang="en-US" altLang="en-US" sz="2400" i="1">
                  <a:solidFill>
                    <a:schemeClr val="accent1"/>
                  </a:solidFill>
                </a:rPr>
                <a:t>   </a:t>
              </a:r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</a:t>
              </a:r>
              <a:r>
                <a:rPr lang="en-US" altLang="en-US" sz="2400" i="1" baseline="30000">
                  <a:solidFill>
                    <a:schemeClr val="accent1"/>
                  </a:solidFill>
                  <a:sym typeface="Symbol" pitchFamily="18" charset="2"/>
                </a:rPr>
                <a:t>-2</a:t>
              </a:r>
              <a:r>
                <a:rPr lang="en-US" altLang="en-US" sz="2400" i="1">
                  <a:solidFill>
                    <a:schemeClr val="accent1"/>
                  </a:solidFill>
                </a:rPr>
                <a:t>  </a:t>
              </a:r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</a:t>
              </a:r>
              <a:r>
                <a:rPr lang="en-US" altLang="en-US" sz="2400" i="1" baseline="30000">
                  <a:solidFill>
                    <a:schemeClr val="accent1"/>
                  </a:solidFill>
                  <a:sym typeface="Symbol" pitchFamily="18" charset="2"/>
                </a:rPr>
                <a:t>-4</a:t>
              </a:r>
              <a:r>
                <a:rPr lang="en-US" altLang="en-US" sz="2400" i="1">
                  <a:solidFill>
                    <a:schemeClr val="accent1"/>
                  </a:solidFill>
                </a:rPr>
                <a:t>  </a:t>
              </a:r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</a:t>
              </a:r>
              <a:r>
                <a:rPr lang="en-US" altLang="en-US" sz="2400" i="1" baseline="30000">
                  <a:solidFill>
                    <a:schemeClr val="accent1"/>
                  </a:solidFill>
                  <a:sym typeface="Symbol" pitchFamily="18" charset="2"/>
                </a:rPr>
                <a:t>-6</a:t>
              </a:r>
              <a:r>
                <a:rPr lang="en-US" altLang="en-US" sz="2400" i="1">
                  <a:solidFill>
                    <a:schemeClr val="accent1"/>
                  </a:solidFill>
                </a:rPr>
                <a:t>  … </a:t>
              </a:r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</a:t>
              </a:r>
              <a:r>
                <a:rPr lang="en-US" altLang="en-US" sz="2000" i="1" baseline="30000">
                  <a:solidFill>
                    <a:schemeClr val="accent1"/>
                  </a:solidFill>
                  <a:sym typeface="Symbol" pitchFamily="18" charset="2"/>
                </a:rPr>
                <a:t>-(2</a:t>
              </a:r>
              <a:r>
                <a:rPr lang="en-US" altLang="en-US" sz="2000" i="1" baseline="30000">
                  <a:solidFill>
                    <a:schemeClr val="accent1"/>
                  </a:solidFill>
                </a:rPr>
                <a:t>n-2)</a:t>
              </a:r>
              <a:r>
                <a:rPr lang="en-US" altLang="en-US" sz="2400" i="1">
                  <a:solidFill>
                    <a:schemeClr val="accent1"/>
                  </a:solidFill>
                </a:rPr>
                <a:t> </a:t>
              </a:r>
              <a:endParaRPr lang="en-US" altLang="en-US" sz="2400" i="1" baseline="30000">
                <a:solidFill>
                  <a:schemeClr val="accent1"/>
                </a:solidFill>
              </a:endParaRPr>
            </a:p>
          </p:txBody>
        </p:sp>
        <p:sp>
          <p:nvSpPr>
            <p:cNvPr id="159760" name="Text Box 215"/>
            <p:cNvSpPr txBox="1">
              <a:spLocks noChangeArrowheads="1"/>
            </p:cNvSpPr>
            <p:nvPr/>
          </p:nvSpPr>
          <p:spPr bwMode="auto">
            <a:xfrm>
              <a:off x="2133600" y="4690645"/>
              <a:ext cx="3517310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</a:t>
              </a:r>
              <a:r>
                <a:rPr lang="en-US" altLang="en-US" sz="2400" i="1" baseline="30000">
                  <a:solidFill>
                    <a:schemeClr val="accent1"/>
                  </a:solidFill>
                </a:rPr>
                <a:t>0    </a:t>
              </a:r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</a:t>
              </a:r>
              <a:r>
                <a:rPr lang="en-US" altLang="en-US" sz="2400" i="1" baseline="30000">
                  <a:solidFill>
                    <a:schemeClr val="accent1"/>
                  </a:solidFill>
                  <a:sym typeface="Symbol" pitchFamily="18" charset="2"/>
                </a:rPr>
                <a:t>-3</a:t>
              </a:r>
              <a:r>
                <a:rPr lang="en-US" altLang="en-US" sz="2400" i="1">
                  <a:solidFill>
                    <a:schemeClr val="accent1"/>
                  </a:solidFill>
                </a:rPr>
                <a:t>  </a:t>
              </a:r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</a:t>
              </a:r>
              <a:r>
                <a:rPr lang="en-US" altLang="en-US" sz="2400" i="1" baseline="30000">
                  <a:solidFill>
                    <a:schemeClr val="accent1"/>
                  </a:solidFill>
                  <a:sym typeface="Symbol" pitchFamily="18" charset="2"/>
                </a:rPr>
                <a:t>-6</a:t>
              </a:r>
              <a:r>
                <a:rPr lang="en-US" altLang="en-US" sz="2400" i="1">
                  <a:solidFill>
                    <a:schemeClr val="accent1"/>
                  </a:solidFill>
                </a:rPr>
                <a:t>   </a:t>
              </a:r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</a:t>
              </a:r>
              <a:r>
                <a:rPr lang="en-US" altLang="en-US" sz="2400" i="1" baseline="30000">
                  <a:solidFill>
                    <a:schemeClr val="accent1"/>
                  </a:solidFill>
                  <a:sym typeface="Symbol" pitchFamily="18" charset="2"/>
                </a:rPr>
                <a:t>-9</a:t>
              </a:r>
              <a:r>
                <a:rPr lang="en-US" altLang="en-US" sz="2400" i="1">
                  <a:solidFill>
                    <a:schemeClr val="accent1"/>
                  </a:solidFill>
                </a:rPr>
                <a:t>  … </a:t>
              </a:r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</a:t>
              </a:r>
              <a:r>
                <a:rPr lang="en-US" altLang="en-US" sz="2000" i="1" baseline="30000">
                  <a:solidFill>
                    <a:schemeClr val="accent1"/>
                  </a:solidFill>
                  <a:sym typeface="Symbol" pitchFamily="18" charset="2"/>
                </a:rPr>
                <a:t>-3(</a:t>
              </a:r>
              <a:r>
                <a:rPr lang="en-US" altLang="en-US" sz="2000" i="1" baseline="30000">
                  <a:solidFill>
                    <a:schemeClr val="accent1"/>
                  </a:solidFill>
                </a:rPr>
                <a:t>n-3)</a:t>
              </a:r>
              <a:r>
                <a:rPr lang="en-US" altLang="en-US" sz="2400" i="1">
                  <a:solidFill>
                    <a:schemeClr val="accent1"/>
                  </a:solidFill>
                </a:rPr>
                <a:t> </a:t>
              </a:r>
              <a:endParaRPr lang="en-US" altLang="en-US" sz="2400" i="1" baseline="30000">
                <a:solidFill>
                  <a:schemeClr val="accent1"/>
                </a:solidFill>
              </a:endParaRPr>
            </a:p>
          </p:txBody>
        </p:sp>
        <p:sp>
          <p:nvSpPr>
            <p:cNvPr id="159761" name="Text Box 215"/>
            <p:cNvSpPr txBox="1">
              <a:spLocks noChangeArrowheads="1"/>
            </p:cNvSpPr>
            <p:nvPr/>
          </p:nvSpPr>
          <p:spPr bwMode="auto">
            <a:xfrm>
              <a:off x="2134314" y="6104546"/>
              <a:ext cx="3486852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US" altLang="en-US" sz="2000">
                  <a:solidFill>
                    <a:schemeClr val="accent1"/>
                  </a:solidFill>
                  <a:sym typeface="Symbol" pitchFamily="18" charset="2"/>
                </a:rPr>
                <a:t></a:t>
              </a:r>
              <a:r>
                <a:rPr lang="en-US" altLang="en-US" sz="2000" i="1" baseline="30000">
                  <a:solidFill>
                    <a:schemeClr val="accent1"/>
                  </a:solidFill>
                </a:rPr>
                <a:t>0</a:t>
              </a:r>
              <a:r>
                <a:rPr lang="en-US" altLang="en-US" sz="2000" i="1">
                  <a:solidFill>
                    <a:schemeClr val="accent1"/>
                  </a:solidFill>
                </a:rPr>
                <a:t> </a:t>
              </a:r>
              <a:r>
                <a:rPr lang="en-US" altLang="en-US" sz="2000">
                  <a:solidFill>
                    <a:schemeClr val="accent1"/>
                  </a:solidFill>
                  <a:sym typeface="Symbol" pitchFamily="18" charset="2"/>
                </a:rPr>
                <a:t></a:t>
              </a:r>
              <a:r>
                <a:rPr lang="en-US" altLang="en-US" sz="1600" i="1" baseline="30000">
                  <a:solidFill>
                    <a:schemeClr val="accent1"/>
                  </a:solidFill>
                  <a:sym typeface="Symbol" pitchFamily="18" charset="2"/>
                </a:rPr>
                <a:t>-(n</a:t>
              </a:r>
              <a:r>
                <a:rPr lang="en-US" altLang="en-US" sz="1600" i="1" baseline="30000">
                  <a:solidFill>
                    <a:schemeClr val="accent1"/>
                  </a:solidFill>
                </a:rPr>
                <a:t>-1)</a:t>
              </a:r>
              <a:r>
                <a:rPr lang="en-US" altLang="en-US" sz="2000" i="1">
                  <a:solidFill>
                    <a:schemeClr val="accent1"/>
                  </a:solidFill>
                </a:rPr>
                <a:t> </a:t>
              </a:r>
              <a:r>
                <a:rPr lang="en-US" altLang="en-US" sz="2000">
                  <a:solidFill>
                    <a:schemeClr val="accent1"/>
                  </a:solidFill>
                  <a:sym typeface="Symbol" pitchFamily="18" charset="2"/>
                </a:rPr>
                <a:t></a:t>
              </a:r>
              <a:r>
                <a:rPr lang="en-US" altLang="en-US" sz="1600" i="1" baseline="30000">
                  <a:solidFill>
                    <a:schemeClr val="accent1"/>
                  </a:solidFill>
                  <a:sym typeface="Symbol" pitchFamily="18" charset="2"/>
                </a:rPr>
                <a:t>-(2n-2)</a:t>
              </a:r>
              <a:r>
                <a:rPr lang="en-US" altLang="en-US" sz="2000" i="1" baseline="30000">
                  <a:solidFill>
                    <a:schemeClr val="accent1"/>
                  </a:solidFill>
                </a:rPr>
                <a:t> </a:t>
              </a:r>
              <a:r>
                <a:rPr lang="en-US" altLang="en-US" sz="2000" i="1">
                  <a:solidFill>
                    <a:schemeClr val="accent1"/>
                  </a:solidFill>
                </a:rPr>
                <a:t> </a:t>
              </a:r>
              <a:r>
                <a:rPr lang="en-US" altLang="en-US" sz="2000">
                  <a:solidFill>
                    <a:schemeClr val="accent1"/>
                  </a:solidFill>
                  <a:sym typeface="Symbol" pitchFamily="18" charset="2"/>
                </a:rPr>
                <a:t></a:t>
              </a:r>
              <a:r>
                <a:rPr lang="en-US" altLang="en-US" sz="1600" i="1" baseline="30000">
                  <a:solidFill>
                    <a:schemeClr val="accent1"/>
                  </a:solidFill>
                  <a:sym typeface="Symbol" pitchFamily="18" charset="2"/>
                </a:rPr>
                <a:t>-(3n-3)</a:t>
              </a:r>
              <a:r>
                <a:rPr lang="en-US" altLang="en-US" sz="2000" i="1">
                  <a:solidFill>
                    <a:schemeClr val="accent1"/>
                  </a:solidFill>
                </a:rPr>
                <a:t> … </a:t>
              </a:r>
              <a:r>
                <a:rPr lang="en-US" altLang="en-US" sz="2000">
                  <a:solidFill>
                    <a:schemeClr val="accent1"/>
                  </a:solidFill>
                  <a:sym typeface="Symbol" pitchFamily="18" charset="2"/>
                </a:rPr>
                <a:t></a:t>
              </a:r>
              <a:r>
                <a:rPr lang="en-US" altLang="en-US" sz="1600" i="1" baseline="30000">
                  <a:solidFill>
                    <a:schemeClr val="accent1"/>
                  </a:solidFill>
                  <a:sym typeface="Symbol" pitchFamily="18" charset="2"/>
                </a:rPr>
                <a:t>-(n</a:t>
              </a:r>
              <a:r>
                <a:rPr lang="en-US" altLang="en-US" sz="1600" i="1" baseline="30000">
                  <a:solidFill>
                    <a:schemeClr val="accent1"/>
                  </a:solidFill>
                </a:rPr>
                <a:t>-1)(n-1)</a:t>
              </a:r>
              <a:r>
                <a:rPr lang="en-US" altLang="en-US" sz="2000" i="1">
                  <a:solidFill>
                    <a:schemeClr val="accent1"/>
                  </a:solidFill>
                </a:rPr>
                <a:t> </a:t>
              </a:r>
              <a:endParaRPr lang="en-US" altLang="en-US" sz="2000" i="1" baseline="30000">
                <a:solidFill>
                  <a:schemeClr val="accent1"/>
                </a:solidFill>
              </a:endParaRPr>
            </a:p>
          </p:txBody>
        </p:sp>
        <p:sp>
          <p:nvSpPr>
            <p:cNvPr id="159762" name="Text Box 215"/>
            <p:cNvSpPr txBox="1">
              <a:spLocks noChangeArrowheads="1"/>
            </p:cNvSpPr>
            <p:nvPr/>
          </p:nvSpPr>
          <p:spPr bwMode="auto">
            <a:xfrm>
              <a:off x="3429000" y="5494946"/>
              <a:ext cx="657552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</a:t>
              </a:r>
              <a:r>
                <a:rPr lang="en-US" altLang="en-US" sz="2400" i="1" baseline="30000">
                  <a:solidFill>
                    <a:schemeClr val="accent1"/>
                  </a:solidFill>
                  <a:sym typeface="Symbol" pitchFamily="18" charset="2"/>
                </a:rPr>
                <a:t>-i</a:t>
              </a:r>
              <a:r>
                <a:rPr lang="en-US" altLang="en-US" sz="2400" i="1" baseline="30000">
                  <a:solidFill>
                    <a:schemeClr val="accent1"/>
                  </a:solidFill>
                </a:rPr>
                <a:t>j</a:t>
              </a:r>
              <a:r>
                <a:rPr lang="en-US" altLang="en-US" sz="2400" i="1">
                  <a:solidFill>
                    <a:schemeClr val="accent1"/>
                  </a:solidFill>
                </a:rPr>
                <a:t> </a:t>
              </a:r>
              <a:endParaRPr lang="en-US" altLang="en-US" sz="2400" i="1" baseline="30000">
                <a:solidFill>
                  <a:schemeClr val="accent1"/>
                </a:solidFill>
              </a:endParaRPr>
            </a:p>
          </p:txBody>
        </p:sp>
        <p:sp>
          <p:nvSpPr>
            <p:cNvPr id="159763" name="Rectangle 43"/>
            <p:cNvSpPr>
              <a:spLocks noChangeArrowheads="1"/>
            </p:cNvSpPr>
            <p:nvPr/>
          </p:nvSpPr>
          <p:spPr bwMode="auto">
            <a:xfrm>
              <a:off x="1295400" y="4840069"/>
              <a:ext cx="736100" cy="6463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3600" i="1" baseline="30000">
                  <a:solidFill>
                    <a:schemeClr val="accent1"/>
                  </a:solidFill>
                  <a:sym typeface="Symbol" pitchFamily="18" charset="2"/>
                </a:rPr>
                <a:t>1</a:t>
              </a:r>
              <a:r>
                <a:rPr lang="en-US" altLang="en-US" sz="3600" i="1">
                  <a:solidFill>
                    <a:schemeClr val="accent1"/>
                  </a:solidFill>
                  <a:sym typeface="Symbol" pitchFamily="18" charset="2"/>
                </a:rPr>
                <a:t>/</a:t>
              </a:r>
              <a:r>
                <a:rPr lang="en-US" altLang="en-US" sz="3600" i="1" baseline="-25000">
                  <a:solidFill>
                    <a:schemeClr val="accent1"/>
                  </a:solidFill>
                  <a:sym typeface="Symbol" pitchFamily="18" charset="2"/>
                </a:rPr>
                <a:t>n</a:t>
              </a:r>
              <a:r>
                <a:rPr lang="en-US" altLang="en-US" sz="3600" i="1">
                  <a:solidFill>
                    <a:schemeClr val="accent1"/>
                  </a:solidFill>
                  <a:sym typeface="Symbol" pitchFamily="18" charset="2"/>
                </a:rPr>
                <a:t> </a:t>
              </a:r>
              <a:endParaRPr lang="en-CA" altLang="en-US" sz="3600"/>
            </a:p>
          </p:txBody>
        </p:sp>
      </p:grpSp>
      <p:sp>
        <p:nvSpPr>
          <p:cNvPr id="159749" name="Text Box 215"/>
          <p:cNvSpPr txBox="1">
            <a:spLocks noChangeArrowheads="1"/>
          </p:cNvSpPr>
          <p:nvPr/>
        </p:nvSpPr>
        <p:spPr bwMode="auto">
          <a:xfrm>
            <a:off x="7634288" y="17463"/>
            <a:ext cx="1003300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000">
                <a:solidFill>
                  <a:schemeClr val="tx2"/>
                </a:solidFill>
                <a:sym typeface="Symbol" pitchFamily="18" charset="2"/>
              </a:rPr>
              <a:t>Inverse </a:t>
            </a:r>
            <a:br>
              <a:rPr lang="en-US" altLang="en-US" sz="2000">
                <a:solidFill>
                  <a:schemeClr val="tx2"/>
                </a:solidFill>
                <a:sym typeface="Symbol" pitchFamily="18" charset="2"/>
              </a:rPr>
            </a:br>
            <a:r>
              <a:rPr lang="en-US" altLang="en-US" sz="2000">
                <a:solidFill>
                  <a:schemeClr val="tx2"/>
                </a:solidFill>
                <a:sym typeface="Symbol" pitchFamily="18" charset="2"/>
              </a:rPr>
              <a:t>FFT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00" name="Rectangle 3" descr="Rectangle: Click to edit Master text styles&#10;Second level&#10;Third level&#10;Fourth level&#10;Fifth level"/>
          <p:cNvSpPr>
            <a:spLocks noGrp="1" noChangeArrowheads="1"/>
          </p:cNvSpPr>
          <p:nvPr>
            <p:ph type="body" idx="1"/>
          </p:nvPr>
        </p:nvSpPr>
        <p:spPr>
          <a:xfrm>
            <a:off x="152400" y="685800"/>
            <a:ext cx="8610600" cy="2209800"/>
          </a:xfrm>
        </p:spPr>
        <p:txBody>
          <a:bodyPr/>
          <a:lstStyle/>
          <a:p>
            <a:pPr marL="533400" indent="-533400" eaLnBrk="1" hangingPunct="1"/>
            <a:r>
              <a:rPr lang="en-US" altLang="en-US" sz="2800" smtClean="0"/>
              <a:t>If </a:t>
            </a:r>
            <a:r>
              <a:rPr lang="en-US" altLang="en-US" sz="2800" i="1" smtClean="0">
                <a:solidFill>
                  <a:schemeClr val="accent1"/>
                </a:solidFill>
                <a:latin typeface="Symbol" pitchFamily="18" charset="2"/>
              </a:rPr>
              <a:t>w</a:t>
            </a:r>
            <a:r>
              <a:rPr lang="en-US" altLang="en-US" sz="2800" smtClean="0"/>
              <a:t> is an </a:t>
            </a:r>
            <a:r>
              <a:rPr lang="en-US" altLang="en-US" sz="2800" i="1" smtClean="0">
                <a:solidFill>
                  <a:schemeClr val="accent1"/>
                </a:solidFill>
              </a:rPr>
              <a:t>n</a:t>
            </a:r>
            <a:r>
              <a:rPr lang="en-US" altLang="en-US" sz="2800" i="1" baseline="30000" smtClean="0">
                <a:solidFill>
                  <a:schemeClr val="accent1"/>
                </a:solidFill>
              </a:rPr>
              <a:t>th</a:t>
            </a:r>
            <a:r>
              <a:rPr lang="en-US" altLang="en-US" sz="2800" smtClean="0"/>
              <a:t> root of unity and a generator of the field </a:t>
            </a:r>
          </a:p>
        </p:txBody>
      </p:sp>
      <p:grpSp>
        <p:nvGrpSpPr>
          <p:cNvPr id="2" name="Group 11"/>
          <p:cNvGrpSpPr>
            <a:grpSpLocks/>
          </p:cNvGrpSpPr>
          <p:nvPr/>
        </p:nvGrpSpPr>
        <p:grpSpPr bwMode="auto">
          <a:xfrm>
            <a:off x="1295400" y="2147888"/>
            <a:ext cx="7631113" cy="4633912"/>
            <a:chOff x="1447800" y="1766888"/>
            <a:chExt cx="7631113" cy="4633912"/>
          </a:xfrm>
        </p:grpSpPr>
        <p:sp>
          <p:nvSpPr>
            <p:cNvPr id="160773" name="Oval 4"/>
            <p:cNvSpPr>
              <a:spLocks noChangeArrowheads="1"/>
            </p:cNvSpPr>
            <p:nvPr/>
          </p:nvSpPr>
          <p:spPr bwMode="auto">
            <a:xfrm>
              <a:off x="3055938" y="2452688"/>
              <a:ext cx="3429000" cy="3276600"/>
            </a:xfrm>
            <a:prstGeom prst="ellipse">
              <a:avLst/>
            </a:prstGeom>
            <a:noFill/>
            <a:ln w="25400" algn="ctr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60774" name="Line 7"/>
            <p:cNvSpPr>
              <a:spLocks noChangeShapeType="1"/>
            </p:cNvSpPr>
            <p:nvPr/>
          </p:nvSpPr>
          <p:spPr bwMode="auto">
            <a:xfrm>
              <a:off x="2881313" y="4095750"/>
              <a:ext cx="3810000" cy="0"/>
            </a:xfrm>
            <a:prstGeom prst="line">
              <a:avLst/>
            </a:prstGeom>
            <a:noFill/>
            <a:ln w="25400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>
              <a:spAutoFit/>
            </a:bodyPr>
            <a:lstStyle/>
            <a:p>
              <a:endParaRPr lang="en-US"/>
            </a:p>
          </p:txBody>
        </p:sp>
        <p:sp>
          <p:nvSpPr>
            <p:cNvPr id="160775" name="Line 8"/>
            <p:cNvSpPr>
              <a:spLocks noChangeShapeType="1"/>
            </p:cNvSpPr>
            <p:nvPr/>
          </p:nvSpPr>
          <p:spPr bwMode="auto">
            <a:xfrm rot="-5400000">
              <a:off x="2860675" y="4095750"/>
              <a:ext cx="3810000" cy="0"/>
            </a:xfrm>
            <a:prstGeom prst="line">
              <a:avLst/>
            </a:prstGeom>
            <a:noFill/>
            <a:ln w="25400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>
              <a:spAutoFit/>
            </a:bodyPr>
            <a:lstStyle/>
            <a:p>
              <a:endParaRPr lang="en-US"/>
            </a:p>
          </p:txBody>
        </p:sp>
        <p:sp>
          <p:nvSpPr>
            <p:cNvPr id="160776" name="Text Box 21"/>
            <p:cNvSpPr txBox="1">
              <a:spLocks noChangeArrowheads="1"/>
            </p:cNvSpPr>
            <p:nvPr/>
          </p:nvSpPr>
          <p:spPr bwMode="auto">
            <a:xfrm>
              <a:off x="6456363" y="3000375"/>
              <a:ext cx="790575" cy="5191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>
                  <a:solidFill>
                    <a:schemeClr val="accent1"/>
                  </a:solidFill>
                  <a:sym typeface="Symbol" pitchFamily="18" charset="2"/>
                </a:rPr>
                <a:t></a:t>
              </a:r>
              <a:r>
                <a:rPr lang="en-US" altLang="en-US" baseline="-25000">
                  <a:solidFill>
                    <a:schemeClr val="accent1"/>
                  </a:solidFill>
                  <a:sym typeface="Symbol" pitchFamily="18" charset="2"/>
                </a:rPr>
                <a:t>16</a:t>
              </a:r>
              <a:r>
                <a:rPr lang="en-US" altLang="en-US" baseline="30000">
                  <a:solidFill>
                    <a:schemeClr val="accent1"/>
                  </a:solidFill>
                </a:rPr>
                <a:t>1</a:t>
              </a:r>
            </a:p>
          </p:txBody>
        </p:sp>
        <p:sp>
          <p:nvSpPr>
            <p:cNvPr id="160777" name="Oval 28"/>
            <p:cNvSpPr>
              <a:spLocks noChangeArrowheads="1"/>
            </p:cNvSpPr>
            <p:nvPr/>
          </p:nvSpPr>
          <p:spPr bwMode="auto">
            <a:xfrm>
              <a:off x="2979738" y="4021138"/>
              <a:ext cx="152400" cy="15240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60778" name="Oval 30"/>
            <p:cNvSpPr>
              <a:spLocks noChangeArrowheads="1"/>
            </p:cNvSpPr>
            <p:nvPr/>
          </p:nvSpPr>
          <p:spPr bwMode="auto">
            <a:xfrm>
              <a:off x="6451600" y="4021138"/>
              <a:ext cx="152400" cy="15240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60779" name="Oval 31"/>
            <p:cNvSpPr>
              <a:spLocks noChangeArrowheads="1"/>
            </p:cNvSpPr>
            <p:nvPr/>
          </p:nvSpPr>
          <p:spPr bwMode="auto">
            <a:xfrm>
              <a:off x="5929313" y="2855913"/>
              <a:ext cx="152400" cy="15240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60780" name="Oval 32"/>
            <p:cNvSpPr>
              <a:spLocks noChangeArrowheads="1"/>
            </p:cNvSpPr>
            <p:nvPr/>
          </p:nvSpPr>
          <p:spPr bwMode="auto">
            <a:xfrm>
              <a:off x="5334000" y="2474913"/>
              <a:ext cx="152400" cy="15240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60781" name="Oval 33"/>
            <p:cNvSpPr>
              <a:spLocks noChangeArrowheads="1"/>
            </p:cNvSpPr>
            <p:nvPr/>
          </p:nvSpPr>
          <p:spPr bwMode="auto">
            <a:xfrm>
              <a:off x="6288088" y="3355975"/>
              <a:ext cx="152400" cy="15240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60782" name="Oval 36"/>
            <p:cNvSpPr>
              <a:spLocks noChangeArrowheads="1"/>
            </p:cNvSpPr>
            <p:nvPr/>
          </p:nvSpPr>
          <p:spPr bwMode="auto">
            <a:xfrm rot="-5400000">
              <a:off x="4700588" y="2376488"/>
              <a:ext cx="152400" cy="15240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60783" name="Oval 37"/>
            <p:cNvSpPr>
              <a:spLocks noChangeArrowheads="1"/>
            </p:cNvSpPr>
            <p:nvPr/>
          </p:nvSpPr>
          <p:spPr bwMode="auto">
            <a:xfrm rot="-5400000">
              <a:off x="3524250" y="2822575"/>
              <a:ext cx="152400" cy="15240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60784" name="Oval 38"/>
            <p:cNvSpPr>
              <a:spLocks noChangeArrowheads="1"/>
            </p:cNvSpPr>
            <p:nvPr/>
          </p:nvSpPr>
          <p:spPr bwMode="auto">
            <a:xfrm rot="-5400000">
              <a:off x="3132138" y="3344863"/>
              <a:ext cx="152400" cy="15240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60785" name="Oval 39"/>
            <p:cNvSpPr>
              <a:spLocks noChangeArrowheads="1"/>
            </p:cNvSpPr>
            <p:nvPr/>
          </p:nvSpPr>
          <p:spPr bwMode="auto">
            <a:xfrm rot="-5400000">
              <a:off x="4046538" y="2497138"/>
              <a:ext cx="152400" cy="15240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grpSp>
          <p:nvGrpSpPr>
            <p:cNvPr id="160786" name="Group 48"/>
            <p:cNvGrpSpPr>
              <a:grpSpLocks/>
            </p:cNvGrpSpPr>
            <p:nvPr/>
          </p:nvGrpSpPr>
          <p:grpSpPr bwMode="auto">
            <a:xfrm flipV="1">
              <a:off x="3121029" y="4673598"/>
              <a:ext cx="3308352" cy="1131889"/>
              <a:chOff x="2016" y="1056"/>
              <a:chExt cx="2084" cy="713"/>
            </a:xfrm>
          </p:grpSpPr>
          <p:sp>
            <p:nvSpPr>
              <p:cNvPr id="160805" name="Oval 49"/>
              <p:cNvSpPr>
                <a:spLocks noChangeArrowheads="1"/>
              </p:cNvSpPr>
              <p:nvPr/>
            </p:nvSpPr>
            <p:spPr bwMode="auto">
              <a:xfrm>
                <a:off x="3778" y="1358"/>
                <a:ext cx="96" cy="96"/>
              </a:xfrm>
              <a:prstGeom prst="ellipse">
                <a:avLst/>
              </a:pr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CA" altLang="en-US"/>
              </a:p>
            </p:txBody>
          </p:sp>
          <p:sp>
            <p:nvSpPr>
              <p:cNvPr id="160806" name="Oval 50"/>
              <p:cNvSpPr>
                <a:spLocks noChangeArrowheads="1"/>
              </p:cNvSpPr>
              <p:nvPr/>
            </p:nvSpPr>
            <p:spPr bwMode="auto">
              <a:xfrm>
                <a:off x="3367" y="1111"/>
                <a:ext cx="96" cy="96"/>
              </a:xfrm>
              <a:prstGeom prst="ellipse">
                <a:avLst/>
              </a:pr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CA" altLang="en-US"/>
              </a:p>
            </p:txBody>
          </p:sp>
          <p:sp>
            <p:nvSpPr>
              <p:cNvPr id="160807" name="Oval 51"/>
              <p:cNvSpPr>
                <a:spLocks noChangeArrowheads="1"/>
              </p:cNvSpPr>
              <p:nvPr/>
            </p:nvSpPr>
            <p:spPr bwMode="auto">
              <a:xfrm>
                <a:off x="4004" y="1673"/>
                <a:ext cx="96" cy="96"/>
              </a:xfrm>
              <a:prstGeom prst="ellipse">
                <a:avLst/>
              </a:pr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CA" altLang="en-US"/>
              </a:p>
            </p:txBody>
          </p:sp>
          <p:sp>
            <p:nvSpPr>
              <p:cNvPr id="160808" name="Oval 52"/>
              <p:cNvSpPr>
                <a:spLocks noChangeArrowheads="1"/>
              </p:cNvSpPr>
              <p:nvPr/>
            </p:nvSpPr>
            <p:spPr bwMode="auto">
              <a:xfrm rot="-5400000">
                <a:off x="3004" y="1056"/>
                <a:ext cx="96" cy="96"/>
              </a:xfrm>
              <a:prstGeom prst="ellipse">
                <a:avLst/>
              </a:pr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CA" altLang="en-US"/>
              </a:p>
            </p:txBody>
          </p:sp>
          <p:sp>
            <p:nvSpPr>
              <p:cNvPr id="160809" name="Oval 53"/>
              <p:cNvSpPr>
                <a:spLocks noChangeArrowheads="1"/>
              </p:cNvSpPr>
              <p:nvPr/>
            </p:nvSpPr>
            <p:spPr bwMode="auto">
              <a:xfrm rot="-5400000">
                <a:off x="2263" y="1337"/>
                <a:ext cx="96" cy="96"/>
              </a:xfrm>
              <a:prstGeom prst="ellipse">
                <a:avLst/>
              </a:pr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CA" altLang="en-US"/>
              </a:p>
            </p:txBody>
          </p:sp>
          <p:sp>
            <p:nvSpPr>
              <p:cNvPr id="160810" name="Oval 54"/>
              <p:cNvSpPr>
                <a:spLocks noChangeArrowheads="1"/>
              </p:cNvSpPr>
              <p:nvPr/>
            </p:nvSpPr>
            <p:spPr bwMode="auto">
              <a:xfrm rot="-5400000">
                <a:off x="2016" y="1666"/>
                <a:ext cx="96" cy="96"/>
              </a:xfrm>
              <a:prstGeom prst="ellipse">
                <a:avLst/>
              </a:pr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CA" altLang="en-US"/>
              </a:p>
            </p:txBody>
          </p:sp>
          <p:sp>
            <p:nvSpPr>
              <p:cNvPr id="160811" name="Oval 55"/>
              <p:cNvSpPr>
                <a:spLocks noChangeArrowheads="1"/>
              </p:cNvSpPr>
              <p:nvPr/>
            </p:nvSpPr>
            <p:spPr bwMode="auto">
              <a:xfrm rot="-5400000">
                <a:off x="2592" y="1132"/>
                <a:ext cx="96" cy="96"/>
              </a:xfrm>
              <a:prstGeom prst="ellipse">
                <a:avLst/>
              </a:pr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CA" altLang="en-US"/>
              </a:p>
            </p:txBody>
          </p:sp>
        </p:grpSp>
        <p:sp>
          <p:nvSpPr>
            <p:cNvPr id="160787" name="Text Box 21"/>
            <p:cNvSpPr txBox="1">
              <a:spLocks noChangeArrowheads="1"/>
            </p:cNvSpPr>
            <p:nvPr/>
          </p:nvSpPr>
          <p:spPr bwMode="auto">
            <a:xfrm>
              <a:off x="6673850" y="3824288"/>
              <a:ext cx="790575" cy="5191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>
                  <a:solidFill>
                    <a:schemeClr val="accent1"/>
                  </a:solidFill>
                  <a:sym typeface="Symbol" pitchFamily="18" charset="2"/>
                </a:rPr>
                <a:t></a:t>
              </a:r>
              <a:r>
                <a:rPr lang="en-US" altLang="en-US" baseline="-25000">
                  <a:solidFill>
                    <a:schemeClr val="accent1"/>
                  </a:solidFill>
                  <a:sym typeface="Symbol" pitchFamily="18" charset="2"/>
                </a:rPr>
                <a:t>16</a:t>
              </a:r>
              <a:r>
                <a:rPr lang="en-US" altLang="en-US" baseline="30000">
                  <a:solidFill>
                    <a:schemeClr val="accent1"/>
                  </a:solidFill>
                </a:rPr>
                <a:t>0</a:t>
              </a:r>
            </a:p>
          </p:txBody>
        </p:sp>
        <p:sp>
          <p:nvSpPr>
            <p:cNvPr id="160788" name="Text Box 21"/>
            <p:cNvSpPr txBox="1">
              <a:spLocks noChangeArrowheads="1"/>
            </p:cNvSpPr>
            <p:nvPr/>
          </p:nvSpPr>
          <p:spPr bwMode="auto">
            <a:xfrm>
              <a:off x="5999163" y="2390775"/>
              <a:ext cx="790575" cy="5191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>
                  <a:solidFill>
                    <a:schemeClr val="accent1"/>
                  </a:solidFill>
                  <a:sym typeface="Symbol" pitchFamily="18" charset="2"/>
                </a:rPr>
                <a:t></a:t>
              </a:r>
              <a:r>
                <a:rPr lang="en-US" altLang="en-US" baseline="-25000">
                  <a:solidFill>
                    <a:schemeClr val="accent1"/>
                  </a:solidFill>
                  <a:sym typeface="Symbol" pitchFamily="18" charset="2"/>
                </a:rPr>
                <a:t>16</a:t>
              </a:r>
              <a:r>
                <a:rPr lang="en-US" altLang="en-US" baseline="30000">
                  <a:solidFill>
                    <a:schemeClr val="accent1"/>
                  </a:solidFill>
                </a:rPr>
                <a:t>2</a:t>
              </a:r>
            </a:p>
          </p:txBody>
        </p:sp>
        <p:sp>
          <p:nvSpPr>
            <p:cNvPr id="160789" name="Text Box 21"/>
            <p:cNvSpPr txBox="1">
              <a:spLocks noChangeArrowheads="1"/>
            </p:cNvSpPr>
            <p:nvPr/>
          </p:nvSpPr>
          <p:spPr bwMode="auto">
            <a:xfrm>
              <a:off x="5270500" y="1909763"/>
              <a:ext cx="790575" cy="5191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>
                  <a:solidFill>
                    <a:schemeClr val="accent1"/>
                  </a:solidFill>
                  <a:sym typeface="Symbol" pitchFamily="18" charset="2"/>
                </a:rPr>
                <a:t></a:t>
              </a:r>
              <a:r>
                <a:rPr lang="en-US" altLang="en-US" baseline="-25000">
                  <a:solidFill>
                    <a:schemeClr val="accent1"/>
                  </a:solidFill>
                  <a:sym typeface="Symbol" pitchFamily="18" charset="2"/>
                </a:rPr>
                <a:t>16</a:t>
              </a:r>
              <a:r>
                <a:rPr lang="en-US" altLang="en-US" baseline="30000">
                  <a:solidFill>
                    <a:schemeClr val="accent1"/>
                  </a:solidFill>
                </a:rPr>
                <a:t>3</a:t>
              </a:r>
            </a:p>
          </p:txBody>
        </p:sp>
        <p:sp>
          <p:nvSpPr>
            <p:cNvPr id="160790" name="Text Box 21"/>
            <p:cNvSpPr txBox="1">
              <a:spLocks noChangeArrowheads="1"/>
            </p:cNvSpPr>
            <p:nvPr/>
          </p:nvSpPr>
          <p:spPr bwMode="auto">
            <a:xfrm>
              <a:off x="4449763" y="1766888"/>
              <a:ext cx="790575" cy="5191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>
                  <a:solidFill>
                    <a:schemeClr val="accent1"/>
                  </a:solidFill>
                  <a:sym typeface="Symbol" pitchFamily="18" charset="2"/>
                </a:rPr>
                <a:t></a:t>
              </a:r>
              <a:r>
                <a:rPr lang="en-US" altLang="en-US" baseline="-25000">
                  <a:solidFill>
                    <a:schemeClr val="accent1"/>
                  </a:solidFill>
                  <a:sym typeface="Symbol" pitchFamily="18" charset="2"/>
                </a:rPr>
                <a:t>16</a:t>
              </a:r>
              <a:r>
                <a:rPr lang="en-US" altLang="en-US" baseline="30000">
                  <a:solidFill>
                    <a:schemeClr val="accent1"/>
                  </a:solidFill>
                </a:rPr>
                <a:t>4</a:t>
              </a:r>
            </a:p>
          </p:txBody>
        </p:sp>
        <p:sp>
          <p:nvSpPr>
            <p:cNvPr id="160791" name="Text Box 21"/>
            <p:cNvSpPr txBox="1">
              <a:spLocks noChangeArrowheads="1"/>
            </p:cNvSpPr>
            <p:nvPr/>
          </p:nvSpPr>
          <p:spPr bwMode="auto">
            <a:xfrm>
              <a:off x="3625850" y="1939925"/>
              <a:ext cx="790575" cy="5191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>
                  <a:solidFill>
                    <a:schemeClr val="accent1"/>
                  </a:solidFill>
                  <a:sym typeface="Symbol" pitchFamily="18" charset="2"/>
                </a:rPr>
                <a:t></a:t>
              </a:r>
              <a:r>
                <a:rPr lang="en-US" altLang="en-US" baseline="-25000">
                  <a:solidFill>
                    <a:schemeClr val="accent1"/>
                  </a:solidFill>
                  <a:sym typeface="Symbol" pitchFamily="18" charset="2"/>
                </a:rPr>
                <a:t>16</a:t>
              </a:r>
              <a:r>
                <a:rPr lang="en-US" altLang="en-US" baseline="30000">
                  <a:solidFill>
                    <a:schemeClr val="accent1"/>
                  </a:solidFill>
                </a:rPr>
                <a:t>5</a:t>
              </a:r>
            </a:p>
          </p:txBody>
        </p:sp>
        <p:sp>
          <p:nvSpPr>
            <p:cNvPr id="160792" name="Text Box 21"/>
            <p:cNvSpPr txBox="1">
              <a:spLocks noChangeArrowheads="1"/>
            </p:cNvSpPr>
            <p:nvPr/>
          </p:nvSpPr>
          <p:spPr bwMode="auto">
            <a:xfrm>
              <a:off x="2903538" y="2314575"/>
              <a:ext cx="790575" cy="5191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>
                  <a:solidFill>
                    <a:schemeClr val="accent1"/>
                  </a:solidFill>
                  <a:sym typeface="Symbol" pitchFamily="18" charset="2"/>
                </a:rPr>
                <a:t></a:t>
              </a:r>
              <a:r>
                <a:rPr lang="en-US" altLang="en-US" baseline="-25000">
                  <a:solidFill>
                    <a:schemeClr val="accent1"/>
                  </a:solidFill>
                  <a:sym typeface="Symbol" pitchFamily="18" charset="2"/>
                </a:rPr>
                <a:t>16</a:t>
              </a:r>
              <a:r>
                <a:rPr lang="en-US" altLang="en-US" baseline="30000">
                  <a:solidFill>
                    <a:schemeClr val="accent1"/>
                  </a:solidFill>
                </a:rPr>
                <a:t>6</a:t>
              </a:r>
            </a:p>
          </p:txBody>
        </p:sp>
        <p:sp>
          <p:nvSpPr>
            <p:cNvPr id="160793" name="Text Box 21"/>
            <p:cNvSpPr txBox="1">
              <a:spLocks noChangeArrowheads="1"/>
            </p:cNvSpPr>
            <p:nvPr/>
          </p:nvSpPr>
          <p:spPr bwMode="auto">
            <a:xfrm>
              <a:off x="2417763" y="2978150"/>
              <a:ext cx="790575" cy="5191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>
                  <a:solidFill>
                    <a:schemeClr val="accent1"/>
                  </a:solidFill>
                  <a:sym typeface="Symbol" pitchFamily="18" charset="2"/>
                </a:rPr>
                <a:t></a:t>
              </a:r>
              <a:r>
                <a:rPr lang="en-US" altLang="en-US" baseline="-25000">
                  <a:solidFill>
                    <a:schemeClr val="accent1"/>
                  </a:solidFill>
                  <a:sym typeface="Symbol" pitchFamily="18" charset="2"/>
                </a:rPr>
                <a:t>16</a:t>
              </a:r>
              <a:r>
                <a:rPr lang="en-US" altLang="en-US" baseline="30000">
                  <a:solidFill>
                    <a:schemeClr val="accent1"/>
                  </a:solidFill>
                </a:rPr>
                <a:t>7</a:t>
              </a:r>
            </a:p>
          </p:txBody>
        </p:sp>
        <p:sp>
          <p:nvSpPr>
            <p:cNvPr id="160794" name="Text Box 21"/>
            <p:cNvSpPr txBox="1">
              <a:spLocks noChangeArrowheads="1"/>
            </p:cNvSpPr>
            <p:nvPr/>
          </p:nvSpPr>
          <p:spPr bwMode="auto">
            <a:xfrm>
              <a:off x="2189163" y="3762375"/>
              <a:ext cx="790575" cy="5191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>
                  <a:solidFill>
                    <a:schemeClr val="accent1"/>
                  </a:solidFill>
                  <a:sym typeface="Symbol" pitchFamily="18" charset="2"/>
                </a:rPr>
                <a:t></a:t>
              </a:r>
              <a:r>
                <a:rPr lang="en-US" altLang="en-US" baseline="-25000">
                  <a:solidFill>
                    <a:schemeClr val="accent1"/>
                  </a:solidFill>
                  <a:sym typeface="Symbol" pitchFamily="18" charset="2"/>
                </a:rPr>
                <a:t>16</a:t>
              </a:r>
              <a:r>
                <a:rPr lang="en-US" altLang="en-US" baseline="30000">
                  <a:solidFill>
                    <a:schemeClr val="accent1"/>
                  </a:solidFill>
                </a:rPr>
                <a:t>8</a:t>
              </a:r>
            </a:p>
          </p:txBody>
        </p:sp>
        <p:sp>
          <p:nvSpPr>
            <p:cNvPr id="160795" name="Text Box 21"/>
            <p:cNvSpPr txBox="1">
              <a:spLocks noChangeArrowheads="1"/>
            </p:cNvSpPr>
            <p:nvPr/>
          </p:nvSpPr>
          <p:spPr bwMode="auto">
            <a:xfrm>
              <a:off x="2341563" y="4662488"/>
              <a:ext cx="790575" cy="5191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>
                  <a:solidFill>
                    <a:schemeClr val="accent1"/>
                  </a:solidFill>
                  <a:sym typeface="Symbol" pitchFamily="18" charset="2"/>
                </a:rPr>
                <a:t></a:t>
              </a:r>
              <a:r>
                <a:rPr lang="en-US" altLang="en-US" baseline="-25000">
                  <a:solidFill>
                    <a:schemeClr val="accent1"/>
                  </a:solidFill>
                  <a:sym typeface="Symbol" pitchFamily="18" charset="2"/>
                </a:rPr>
                <a:t>16</a:t>
              </a:r>
              <a:r>
                <a:rPr lang="en-US" altLang="en-US" baseline="30000">
                  <a:solidFill>
                    <a:schemeClr val="accent1"/>
                  </a:solidFill>
                </a:rPr>
                <a:t>9</a:t>
              </a:r>
            </a:p>
          </p:txBody>
        </p:sp>
        <p:sp>
          <p:nvSpPr>
            <p:cNvPr id="160796" name="Text Box 21"/>
            <p:cNvSpPr txBox="1">
              <a:spLocks noChangeArrowheads="1"/>
            </p:cNvSpPr>
            <p:nvPr/>
          </p:nvSpPr>
          <p:spPr bwMode="auto">
            <a:xfrm>
              <a:off x="2690813" y="5286375"/>
              <a:ext cx="911225" cy="5191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>
                  <a:solidFill>
                    <a:schemeClr val="accent1"/>
                  </a:solidFill>
                  <a:sym typeface="Symbol" pitchFamily="18" charset="2"/>
                </a:rPr>
                <a:t></a:t>
              </a:r>
              <a:r>
                <a:rPr lang="en-US" altLang="en-US" baseline="-25000">
                  <a:solidFill>
                    <a:schemeClr val="accent1"/>
                  </a:solidFill>
                  <a:sym typeface="Symbol" pitchFamily="18" charset="2"/>
                </a:rPr>
                <a:t>16</a:t>
              </a:r>
              <a:r>
                <a:rPr lang="en-US" altLang="en-US" baseline="30000">
                  <a:solidFill>
                    <a:schemeClr val="accent1"/>
                  </a:solidFill>
                </a:rPr>
                <a:t>10</a:t>
              </a:r>
            </a:p>
          </p:txBody>
        </p:sp>
        <p:sp>
          <p:nvSpPr>
            <p:cNvPr id="160797" name="Text Box 21"/>
            <p:cNvSpPr txBox="1">
              <a:spLocks noChangeArrowheads="1"/>
            </p:cNvSpPr>
            <p:nvPr/>
          </p:nvSpPr>
          <p:spPr bwMode="auto">
            <a:xfrm>
              <a:off x="3376613" y="5729288"/>
              <a:ext cx="911225" cy="5191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>
                  <a:solidFill>
                    <a:schemeClr val="accent1"/>
                  </a:solidFill>
                  <a:sym typeface="Symbol" pitchFamily="18" charset="2"/>
                </a:rPr>
                <a:t></a:t>
              </a:r>
              <a:r>
                <a:rPr lang="en-US" altLang="en-US" baseline="-25000">
                  <a:solidFill>
                    <a:schemeClr val="accent1"/>
                  </a:solidFill>
                  <a:sym typeface="Symbol" pitchFamily="18" charset="2"/>
                </a:rPr>
                <a:t>16</a:t>
              </a:r>
              <a:r>
                <a:rPr lang="en-US" altLang="en-US" baseline="30000">
                  <a:solidFill>
                    <a:schemeClr val="accent1"/>
                  </a:solidFill>
                </a:rPr>
                <a:t>11</a:t>
              </a:r>
            </a:p>
          </p:txBody>
        </p:sp>
        <p:sp>
          <p:nvSpPr>
            <p:cNvPr id="160798" name="Text Box 21"/>
            <p:cNvSpPr txBox="1">
              <a:spLocks noChangeArrowheads="1"/>
            </p:cNvSpPr>
            <p:nvPr/>
          </p:nvSpPr>
          <p:spPr bwMode="auto">
            <a:xfrm>
              <a:off x="4262438" y="5881688"/>
              <a:ext cx="911225" cy="5191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>
                  <a:solidFill>
                    <a:schemeClr val="accent1"/>
                  </a:solidFill>
                  <a:sym typeface="Symbol" pitchFamily="18" charset="2"/>
                </a:rPr>
                <a:t></a:t>
              </a:r>
              <a:r>
                <a:rPr lang="en-US" altLang="en-US" baseline="-25000">
                  <a:solidFill>
                    <a:schemeClr val="accent1"/>
                  </a:solidFill>
                  <a:sym typeface="Symbol" pitchFamily="18" charset="2"/>
                </a:rPr>
                <a:t>16</a:t>
              </a:r>
              <a:r>
                <a:rPr lang="en-US" altLang="en-US" baseline="30000">
                  <a:solidFill>
                    <a:schemeClr val="accent1"/>
                  </a:solidFill>
                </a:rPr>
                <a:t>12</a:t>
              </a:r>
            </a:p>
          </p:txBody>
        </p:sp>
        <p:sp>
          <p:nvSpPr>
            <p:cNvPr id="160799" name="Text Box 21"/>
            <p:cNvSpPr txBox="1">
              <a:spLocks noChangeArrowheads="1"/>
            </p:cNvSpPr>
            <p:nvPr/>
          </p:nvSpPr>
          <p:spPr bwMode="auto">
            <a:xfrm>
              <a:off x="5129213" y="5653088"/>
              <a:ext cx="911225" cy="5191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>
                  <a:solidFill>
                    <a:schemeClr val="accent1"/>
                  </a:solidFill>
                  <a:sym typeface="Symbol" pitchFamily="18" charset="2"/>
                </a:rPr>
                <a:t></a:t>
              </a:r>
              <a:r>
                <a:rPr lang="en-US" altLang="en-US" baseline="-25000">
                  <a:solidFill>
                    <a:schemeClr val="accent1"/>
                  </a:solidFill>
                  <a:sym typeface="Symbol" pitchFamily="18" charset="2"/>
                </a:rPr>
                <a:t>16</a:t>
              </a:r>
              <a:r>
                <a:rPr lang="en-US" altLang="en-US" baseline="30000">
                  <a:solidFill>
                    <a:schemeClr val="accent1"/>
                  </a:solidFill>
                </a:rPr>
                <a:t>13</a:t>
              </a:r>
            </a:p>
          </p:txBody>
        </p:sp>
        <p:sp>
          <p:nvSpPr>
            <p:cNvPr id="160800" name="Text Box 21"/>
            <p:cNvSpPr txBox="1">
              <a:spLocks noChangeArrowheads="1"/>
            </p:cNvSpPr>
            <p:nvPr/>
          </p:nvSpPr>
          <p:spPr bwMode="auto">
            <a:xfrm>
              <a:off x="5902325" y="5195888"/>
              <a:ext cx="911225" cy="5191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>
                  <a:solidFill>
                    <a:schemeClr val="accent1"/>
                  </a:solidFill>
                  <a:sym typeface="Symbol" pitchFamily="18" charset="2"/>
                </a:rPr>
                <a:t></a:t>
              </a:r>
              <a:r>
                <a:rPr lang="en-US" altLang="en-US" baseline="-25000">
                  <a:solidFill>
                    <a:schemeClr val="accent1"/>
                  </a:solidFill>
                  <a:sym typeface="Symbol" pitchFamily="18" charset="2"/>
                </a:rPr>
                <a:t>16</a:t>
              </a:r>
              <a:r>
                <a:rPr lang="en-US" altLang="en-US" baseline="30000">
                  <a:solidFill>
                    <a:schemeClr val="accent1"/>
                  </a:solidFill>
                </a:rPr>
                <a:t>14</a:t>
              </a:r>
            </a:p>
          </p:txBody>
        </p:sp>
        <p:sp>
          <p:nvSpPr>
            <p:cNvPr id="160801" name="Text Box 21"/>
            <p:cNvSpPr txBox="1">
              <a:spLocks noChangeArrowheads="1"/>
            </p:cNvSpPr>
            <p:nvPr/>
          </p:nvSpPr>
          <p:spPr bwMode="auto">
            <a:xfrm>
              <a:off x="6364288" y="4586288"/>
              <a:ext cx="911225" cy="5191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>
                  <a:solidFill>
                    <a:schemeClr val="accent1"/>
                  </a:solidFill>
                  <a:sym typeface="Symbol" pitchFamily="18" charset="2"/>
                </a:rPr>
                <a:t></a:t>
              </a:r>
              <a:r>
                <a:rPr lang="en-US" altLang="en-US" baseline="-25000">
                  <a:solidFill>
                    <a:schemeClr val="accent1"/>
                  </a:solidFill>
                  <a:sym typeface="Symbol" pitchFamily="18" charset="2"/>
                </a:rPr>
                <a:t>16</a:t>
              </a:r>
              <a:r>
                <a:rPr lang="en-US" altLang="en-US" baseline="30000">
                  <a:solidFill>
                    <a:schemeClr val="accent1"/>
                  </a:solidFill>
                </a:rPr>
                <a:t>15</a:t>
              </a:r>
            </a:p>
          </p:txBody>
        </p:sp>
        <p:sp>
          <p:nvSpPr>
            <p:cNvPr id="160802" name="Text Box 21"/>
            <p:cNvSpPr txBox="1">
              <a:spLocks noChangeArrowheads="1"/>
            </p:cNvSpPr>
            <p:nvPr/>
          </p:nvSpPr>
          <p:spPr bwMode="auto">
            <a:xfrm>
              <a:off x="7323138" y="3849688"/>
              <a:ext cx="1755775" cy="5191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>
                  <a:solidFill>
                    <a:schemeClr val="accent1"/>
                  </a:solidFill>
                  <a:sym typeface="Symbol" pitchFamily="18" charset="2"/>
                </a:rPr>
                <a:t>= </a:t>
              </a:r>
              <a:r>
                <a:rPr lang="en-US" altLang="en-US" baseline="-25000">
                  <a:solidFill>
                    <a:schemeClr val="accent1"/>
                  </a:solidFill>
                  <a:sym typeface="Symbol" pitchFamily="18" charset="2"/>
                </a:rPr>
                <a:t>16</a:t>
              </a:r>
              <a:r>
                <a:rPr lang="en-US" altLang="en-US" baseline="30000">
                  <a:solidFill>
                    <a:schemeClr val="accent1"/>
                  </a:solidFill>
                </a:rPr>
                <a:t>16</a:t>
              </a:r>
              <a:r>
                <a:rPr lang="en-US" altLang="en-US">
                  <a:solidFill>
                    <a:schemeClr val="accent1"/>
                  </a:solidFill>
                </a:rPr>
                <a:t> = 1</a:t>
              </a:r>
            </a:p>
          </p:txBody>
        </p:sp>
        <p:sp>
          <p:nvSpPr>
            <p:cNvPr id="160803" name="Text Box 21"/>
            <p:cNvSpPr txBox="1">
              <a:spLocks noChangeArrowheads="1"/>
            </p:cNvSpPr>
            <p:nvPr/>
          </p:nvSpPr>
          <p:spPr bwMode="auto">
            <a:xfrm>
              <a:off x="1447800" y="3824288"/>
              <a:ext cx="769938" cy="5191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>
                  <a:solidFill>
                    <a:schemeClr val="accent1"/>
                  </a:solidFill>
                </a:rPr>
                <a:t>-1 =</a:t>
              </a:r>
            </a:p>
          </p:txBody>
        </p:sp>
        <p:sp>
          <p:nvSpPr>
            <p:cNvPr id="160804" name="Text Box 86"/>
            <p:cNvSpPr txBox="1">
              <a:spLocks noChangeArrowheads="1"/>
            </p:cNvSpPr>
            <p:nvPr/>
          </p:nvSpPr>
          <p:spPr bwMode="auto">
            <a:xfrm>
              <a:off x="6248400" y="2362200"/>
              <a:ext cx="184150" cy="9461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altLang="en-US"/>
                <a:t>rr</a:t>
              </a:r>
            </a:p>
          </p:txBody>
        </p:sp>
      </p:grpSp>
      <p:sp>
        <p:nvSpPr>
          <p:cNvPr id="160772" name="Rectangle 3"/>
          <p:cNvSpPr>
            <a:spLocks noChangeArrowheads="1"/>
          </p:cNvSpPr>
          <p:nvPr/>
        </p:nvSpPr>
        <p:spPr bwMode="auto">
          <a:xfrm>
            <a:off x="381000" y="-762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4400">
                <a:solidFill>
                  <a:schemeClr val="tx2"/>
                </a:solidFill>
              </a:rPr>
              <a:t>Fast Fourier Transformation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0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820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820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00" name="Rectangle 3" descr="Rectangle: Click to edit Master text styles&#10;Second level&#10;Third level&#10;Fourth level&#10;Fifth level"/>
          <p:cNvSpPr>
            <a:spLocks noGrp="1" noChangeArrowheads="1"/>
          </p:cNvSpPr>
          <p:nvPr>
            <p:ph type="body" idx="1"/>
          </p:nvPr>
        </p:nvSpPr>
        <p:spPr>
          <a:xfrm>
            <a:off x="152400" y="685800"/>
            <a:ext cx="8610600" cy="2209800"/>
          </a:xfrm>
        </p:spPr>
        <p:txBody>
          <a:bodyPr/>
          <a:lstStyle/>
          <a:p>
            <a:pPr marL="533400" indent="-533400" eaLnBrk="1" hangingPunct="1"/>
            <a:r>
              <a:rPr lang="en-US" altLang="en-US" sz="2800" smtClean="0"/>
              <a:t>The inverse </a:t>
            </a:r>
            <a:r>
              <a:rPr lang="en-US" altLang="en-US" sz="2800" i="1" smtClean="0">
                <a:solidFill>
                  <a:schemeClr val="accent1"/>
                </a:solidFill>
                <a:latin typeface="Symbol" pitchFamily="18" charset="2"/>
              </a:rPr>
              <a:t>w</a:t>
            </a:r>
            <a:r>
              <a:rPr lang="en-US" altLang="en-US" sz="2800" i="1" baseline="30000" smtClean="0">
                <a:solidFill>
                  <a:schemeClr val="accent1"/>
                </a:solidFill>
              </a:rPr>
              <a:t>-1</a:t>
            </a:r>
            <a:r>
              <a:rPr lang="en-US" altLang="en-US" sz="2800" i="1" smtClean="0">
                <a:solidFill>
                  <a:schemeClr val="accent1"/>
                </a:solidFill>
                <a:latin typeface="Symbol" pitchFamily="18" charset="2"/>
              </a:rPr>
              <a:t> </a:t>
            </a:r>
            <a:r>
              <a:rPr lang="en-US" altLang="en-US" sz="2800" smtClean="0"/>
              <a:t>of </a:t>
            </a:r>
            <a:r>
              <a:rPr lang="en-US" altLang="en-US" sz="2800" i="1" smtClean="0">
                <a:solidFill>
                  <a:schemeClr val="accent1"/>
                </a:solidFill>
                <a:latin typeface="Symbol" pitchFamily="18" charset="2"/>
              </a:rPr>
              <a:t>w</a:t>
            </a:r>
            <a:r>
              <a:rPr lang="en-US" altLang="en-US" sz="2800" smtClean="0"/>
              <a:t> is</a:t>
            </a:r>
          </a:p>
          <a:p>
            <a:pPr marL="933450" lvl="1" indent="-533400" eaLnBrk="1" hangingPunct="1"/>
            <a:r>
              <a:rPr lang="en-US" altLang="en-US" sz="2400" smtClean="0"/>
              <a:t>then </a:t>
            </a:r>
            <a:r>
              <a:rPr lang="en-US" altLang="en-US" sz="2400" i="1" smtClean="0">
                <a:solidFill>
                  <a:schemeClr val="accent1"/>
                </a:solidFill>
                <a:latin typeface="Symbol" pitchFamily="18" charset="2"/>
              </a:rPr>
              <a:t>w</a:t>
            </a:r>
            <a:r>
              <a:rPr lang="en-US" altLang="en-US" sz="2400" i="1" baseline="30000" smtClean="0">
                <a:solidFill>
                  <a:schemeClr val="accent1"/>
                </a:solidFill>
              </a:rPr>
              <a:t>-1</a:t>
            </a:r>
            <a:r>
              <a:rPr lang="en-US" altLang="en-US" sz="2400" i="1" smtClean="0">
                <a:solidFill>
                  <a:schemeClr val="accent1"/>
                </a:solidFill>
              </a:rPr>
              <a:t>=</a:t>
            </a:r>
            <a:r>
              <a:rPr lang="en-US" altLang="en-US" sz="2400" i="1" smtClean="0">
                <a:solidFill>
                  <a:schemeClr val="accent1"/>
                </a:solidFill>
                <a:latin typeface="Symbol" pitchFamily="18" charset="2"/>
              </a:rPr>
              <a:t>w</a:t>
            </a:r>
            <a:r>
              <a:rPr lang="en-US" altLang="en-US" sz="2400" i="1" baseline="30000" smtClean="0">
                <a:solidFill>
                  <a:schemeClr val="accent1"/>
                </a:solidFill>
              </a:rPr>
              <a:t>n-1</a:t>
            </a:r>
          </a:p>
          <a:p>
            <a:pPr marL="933450" lvl="1" indent="-533400" eaLnBrk="1" hangingPunct="1"/>
            <a:r>
              <a:rPr lang="en-US" altLang="en-US" sz="2400" smtClean="0"/>
              <a:t>And is also an </a:t>
            </a:r>
            <a:r>
              <a:rPr lang="en-US" altLang="en-US" sz="2400" i="1" smtClean="0">
                <a:solidFill>
                  <a:schemeClr val="accent1"/>
                </a:solidFill>
              </a:rPr>
              <a:t>n</a:t>
            </a:r>
            <a:r>
              <a:rPr lang="en-US" altLang="en-US" sz="2400" i="1" baseline="30000" smtClean="0">
                <a:solidFill>
                  <a:schemeClr val="accent1"/>
                </a:solidFill>
              </a:rPr>
              <a:t>th</a:t>
            </a:r>
            <a:r>
              <a:rPr lang="en-US" altLang="en-US" sz="2400" smtClean="0"/>
              <a:t> root of unity and a generator of the field </a:t>
            </a:r>
          </a:p>
          <a:p>
            <a:pPr marL="933450" lvl="1" indent="-533400" eaLnBrk="1" hangingPunct="1"/>
            <a:r>
              <a:rPr lang="en-US" altLang="en-US" sz="2400" smtClean="0"/>
              <a:t>Proof: </a:t>
            </a:r>
            <a:r>
              <a:rPr lang="en-US" altLang="en-US" sz="2400" i="1" smtClean="0">
                <a:solidFill>
                  <a:schemeClr val="accent1"/>
                </a:solidFill>
                <a:latin typeface="Symbol" pitchFamily="18" charset="2"/>
              </a:rPr>
              <a:t>ww</a:t>
            </a:r>
            <a:r>
              <a:rPr lang="en-US" altLang="en-US" sz="2400" i="1" baseline="30000" smtClean="0">
                <a:solidFill>
                  <a:schemeClr val="accent1"/>
                </a:solidFill>
              </a:rPr>
              <a:t>-1 </a:t>
            </a:r>
            <a:r>
              <a:rPr lang="en-US" altLang="en-US" sz="2400" i="1" smtClean="0">
                <a:solidFill>
                  <a:schemeClr val="accent1"/>
                </a:solidFill>
              </a:rPr>
              <a:t>= </a:t>
            </a:r>
            <a:r>
              <a:rPr lang="en-US" altLang="en-US" sz="2400" i="1" smtClean="0">
                <a:solidFill>
                  <a:schemeClr val="accent1"/>
                </a:solidFill>
                <a:latin typeface="Symbol" pitchFamily="18" charset="2"/>
              </a:rPr>
              <a:t>ww</a:t>
            </a:r>
            <a:r>
              <a:rPr lang="en-US" altLang="en-US" sz="2400" i="1" baseline="30000" smtClean="0">
                <a:solidFill>
                  <a:schemeClr val="accent1"/>
                </a:solidFill>
              </a:rPr>
              <a:t>n-1 </a:t>
            </a:r>
            <a:r>
              <a:rPr lang="en-US" altLang="en-US" sz="2400" i="1" smtClean="0">
                <a:solidFill>
                  <a:schemeClr val="accent1"/>
                </a:solidFill>
              </a:rPr>
              <a:t>= </a:t>
            </a:r>
            <a:r>
              <a:rPr lang="en-US" altLang="en-US" sz="2400" i="1" smtClean="0">
                <a:solidFill>
                  <a:schemeClr val="accent1"/>
                </a:solidFill>
                <a:latin typeface="Symbol" pitchFamily="18" charset="2"/>
              </a:rPr>
              <a:t>w</a:t>
            </a:r>
            <a:r>
              <a:rPr lang="en-US" altLang="en-US" sz="2400" i="1" baseline="30000" smtClean="0">
                <a:solidFill>
                  <a:schemeClr val="accent1"/>
                </a:solidFill>
              </a:rPr>
              <a:t>n</a:t>
            </a:r>
            <a:r>
              <a:rPr lang="en-US" altLang="en-US" sz="2400" i="1" smtClean="0">
                <a:solidFill>
                  <a:schemeClr val="accent1"/>
                </a:solidFill>
              </a:rPr>
              <a:t>=1</a:t>
            </a:r>
          </a:p>
          <a:p>
            <a:pPr marL="533400" indent="-533400" eaLnBrk="1" hangingPunct="1">
              <a:buFont typeface="Wingdings" pitchFamily="2" charset="2"/>
              <a:buNone/>
            </a:pPr>
            <a:endParaRPr lang="en-US" altLang="en-US" sz="2800" smtClean="0"/>
          </a:p>
        </p:txBody>
      </p:sp>
      <p:grpSp>
        <p:nvGrpSpPr>
          <p:cNvPr id="161795" name="Group 11"/>
          <p:cNvGrpSpPr>
            <a:grpSpLocks/>
          </p:cNvGrpSpPr>
          <p:nvPr/>
        </p:nvGrpSpPr>
        <p:grpSpPr bwMode="auto">
          <a:xfrm>
            <a:off x="1295400" y="2147888"/>
            <a:ext cx="7631113" cy="4633912"/>
            <a:chOff x="1447800" y="1766888"/>
            <a:chExt cx="7631113" cy="4633912"/>
          </a:xfrm>
        </p:grpSpPr>
        <p:sp>
          <p:nvSpPr>
            <p:cNvPr id="161798" name="Oval 4"/>
            <p:cNvSpPr>
              <a:spLocks noChangeArrowheads="1"/>
            </p:cNvSpPr>
            <p:nvPr/>
          </p:nvSpPr>
          <p:spPr bwMode="auto">
            <a:xfrm>
              <a:off x="3055938" y="2452688"/>
              <a:ext cx="3429000" cy="3276600"/>
            </a:xfrm>
            <a:prstGeom prst="ellipse">
              <a:avLst/>
            </a:prstGeom>
            <a:noFill/>
            <a:ln w="25400" algn="ctr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61799" name="Line 7"/>
            <p:cNvSpPr>
              <a:spLocks noChangeShapeType="1"/>
            </p:cNvSpPr>
            <p:nvPr/>
          </p:nvSpPr>
          <p:spPr bwMode="auto">
            <a:xfrm>
              <a:off x="2881313" y="4095750"/>
              <a:ext cx="3810000" cy="0"/>
            </a:xfrm>
            <a:prstGeom prst="line">
              <a:avLst/>
            </a:prstGeom>
            <a:noFill/>
            <a:ln w="25400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>
              <a:spAutoFit/>
            </a:bodyPr>
            <a:lstStyle/>
            <a:p>
              <a:endParaRPr lang="en-US"/>
            </a:p>
          </p:txBody>
        </p:sp>
        <p:sp>
          <p:nvSpPr>
            <p:cNvPr id="161800" name="Line 8"/>
            <p:cNvSpPr>
              <a:spLocks noChangeShapeType="1"/>
            </p:cNvSpPr>
            <p:nvPr/>
          </p:nvSpPr>
          <p:spPr bwMode="auto">
            <a:xfrm rot="-5400000">
              <a:off x="2860675" y="4095750"/>
              <a:ext cx="3810000" cy="0"/>
            </a:xfrm>
            <a:prstGeom prst="line">
              <a:avLst/>
            </a:prstGeom>
            <a:noFill/>
            <a:ln w="25400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>
              <a:spAutoFit/>
            </a:bodyPr>
            <a:lstStyle/>
            <a:p>
              <a:endParaRPr lang="en-US"/>
            </a:p>
          </p:txBody>
        </p:sp>
        <p:sp>
          <p:nvSpPr>
            <p:cNvPr id="161801" name="Text Box 21"/>
            <p:cNvSpPr txBox="1">
              <a:spLocks noChangeArrowheads="1"/>
            </p:cNvSpPr>
            <p:nvPr/>
          </p:nvSpPr>
          <p:spPr bwMode="auto">
            <a:xfrm>
              <a:off x="6456363" y="3000375"/>
              <a:ext cx="790575" cy="5191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>
                  <a:solidFill>
                    <a:schemeClr val="accent1"/>
                  </a:solidFill>
                  <a:sym typeface="Symbol" pitchFamily="18" charset="2"/>
                </a:rPr>
                <a:t></a:t>
              </a:r>
              <a:r>
                <a:rPr lang="en-US" altLang="en-US" baseline="-25000">
                  <a:solidFill>
                    <a:schemeClr val="accent1"/>
                  </a:solidFill>
                  <a:sym typeface="Symbol" pitchFamily="18" charset="2"/>
                </a:rPr>
                <a:t>16</a:t>
              </a:r>
              <a:r>
                <a:rPr lang="en-US" altLang="en-US" baseline="30000">
                  <a:solidFill>
                    <a:schemeClr val="accent1"/>
                  </a:solidFill>
                </a:rPr>
                <a:t>1</a:t>
              </a:r>
            </a:p>
          </p:txBody>
        </p:sp>
        <p:sp>
          <p:nvSpPr>
            <p:cNvPr id="161802" name="Oval 28"/>
            <p:cNvSpPr>
              <a:spLocks noChangeArrowheads="1"/>
            </p:cNvSpPr>
            <p:nvPr/>
          </p:nvSpPr>
          <p:spPr bwMode="auto">
            <a:xfrm>
              <a:off x="2979738" y="4021138"/>
              <a:ext cx="152400" cy="15240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61803" name="Oval 30"/>
            <p:cNvSpPr>
              <a:spLocks noChangeArrowheads="1"/>
            </p:cNvSpPr>
            <p:nvPr/>
          </p:nvSpPr>
          <p:spPr bwMode="auto">
            <a:xfrm>
              <a:off x="6451600" y="4021138"/>
              <a:ext cx="152400" cy="15240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61804" name="Oval 31"/>
            <p:cNvSpPr>
              <a:spLocks noChangeArrowheads="1"/>
            </p:cNvSpPr>
            <p:nvPr/>
          </p:nvSpPr>
          <p:spPr bwMode="auto">
            <a:xfrm>
              <a:off x="5929313" y="2855913"/>
              <a:ext cx="152400" cy="15240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61805" name="Oval 32"/>
            <p:cNvSpPr>
              <a:spLocks noChangeArrowheads="1"/>
            </p:cNvSpPr>
            <p:nvPr/>
          </p:nvSpPr>
          <p:spPr bwMode="auto">
            <a:xfrm>
              <a:off x="5334000" y="2474913"/>
              <a:ext cx="152400" cy="15240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61806" name="Oval 33"/>
            <p:cNvSpPr>
              <a:spLocks noChangeArrowheads="1"/>
            </p:cNvSpPr>
            <p:nvPr/>
          </p:nvSpPr>
          <p:spPr bwMode="auto">
            <a:xfrm>
              <a:off x="6288088" y="3355975"/>
              <a:ext cx="152400" cy="15240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61807" name="Oval 36"/>
            <p:cNvSpPr>
              <a:spLocks noChangeArrowheads="1"/>
            </p:cNvSpPr>
            <p:nvPr/>
          </p:nvSpPr>
          <p:spPr bwMode="auto">
            <a:xfrm rot="-5400000">
              <a:off x="4700588" y="2376488"/>
              <a:ext cx="152400" cy="15240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61808" name="Oval 37"/>
            <p:cNvSpPr>
              <a:spLocks noChangeArrowheads="1"/>
            </p:cNvSpPr>
            <p:nvPr/>
          </p:nvSpPr>
          <p:spPr bwMode="auto">
            <a:xfrm rot="-5400000">
              <a:off x="3524250" y="2822575"/>
              <a:ext cx="152400" cy="15240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61809" name="Oval 38"/>
            <p:cNvSpPr>
              <a:spLocks noChangeArrowheads="1"/>
            </p:cNvSpPr>
            <p:nvPr/>
          </p:nvSpPr>
          <p:spPr bwMode="auto">
            <a:xfrm rot="-5400000">
              <a:off x="3132138" y="3344863"/>
              <a:ext cx="152400" cy="15240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61810" name="Oval 39"/>
            <p:cNvSpPr>
              <a:spLocks noChangeArrowheads="1"/>
            </p:cNvSpPr>
            <p:nvPr/>
          </p:nvSpPr>
          <p:spPr bwMode="auto">
            <a:xfrm rot="-5400000">
              <a:off x="4046538" y="2497138"/>
              <a:ext cx="152400" cy="15240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grpSp>
          <p:nvGrpSpPr>
            <p:cNvPr id="161811" name="Group 48"/>
            <p:cNvGrpSpPr>
              <a:grpSpLocks/>
            </p:cNvGrpSpPr>
            <p:nvPr/>
          </p:nvGrpSpPr>
          <p:grpSpPr bwMode="auto">
            <a:xfrm flipV="1">
              <a:off x="3121029" y="4673598"/>
              <a:ext cx="3308352" cy="1131889"/>
              <a:chOff x="2016" y="1056"/>
              <a:chExt cx="2084" cy="713"/>
            </a:xfrm>
          </p:grpSpPr>
          <p:sp>
            <p:nvSpPr>
              <p:cNvPr id="161830" name="Oval 49"/>
              <p:cNvSpPr>
                <a:spLocks noChangeArrowheads="1"/>
              </p:cNvSpPr>
              <p:nvPr/>
            </p:nvSpPr>
            <p:spPr bwMode="auto">
              <a:xfrm>
                <a:off x="3778" y="1358"/>
                <a:ext cx="96" cy="96"/>
              </a:xfrm>
              <a:prstGeom prst="ellipse">
                <a:avLst/>
              </a:pr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CA" altLang="en-US"/>
              </a:p>
            </p:txBody>
          </p:sp>
          <p:sp>
            <p:nvSpPr>
              <p:cNvPr id="161831" name="Oval 50"/>
              <p:cNvSpPr>
                <a:spLocks noChangeArrowheads="1"/>
              </p:cNvSpPr>
              <p:nvPr/>
            </p:nvSpPr>
            <p:spPr bwMode="auto">
              <a:xfrm>
                <a:off x="3367" y="1111"/>
                <a:ext cx="96" cy="96"/>
              </a:xfrm>
              <a:prstGeom prst="ellipse">
                <a:avLst/>
              </a:pr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CA" altLang="en-US"/>
              </a:p>
            </p:txBody>
          </p:sp>
          <p:sp>
            <p:nvSpPr>
              <p:cNvPr id="161832" name="Oval 51"/>
              <p:cNvSpPr>
                <a:spLocks noChangeArrowheads="1"/>
              </p:cNvSpPr>
              <p:nvPr/>
            </p:nvSpPr>
            <p:spPr bwMode="auto">
              <a:xfrm>
                <a:off x="4004" y="1673"/>
                <a:ext cx="96" cy="96"/>
              </a:xfrm>
              <a:prstGeom prst="ellipse">
                <a:avLst/>
              </a:pr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CA" altLang="en-US"/>
              </a:p>
            </p:txBody>
          </p:sp>
          <p:sp>
            <p:nvSpPr>
              <p:cNvPr id="161833" name="Oval 52"/>
              <p:cNvSpPr>
                <a:spLocks noChangeArrowheads="1"/>
              </p:cNvSpPr>
              <p:nvPr/>
            </p:nvSpPr>
            <p:spPr bwMode="auto">
              <a:xfrm rot="-5400000">
                <a:off x="3004" y="1056"/>
                <a:ext cx="96" cy="96"/>
              </a:xfrm>
              <a:prstGeom prst="ellipse">
                <a:avLst/>
              </a:pr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CA" altLang="en-US"/>
              </a:p>
            </p:txBody>
          </p:sp>
          <p:sp>
            <p:nvSpPr>
              <p:cNvPr id="161834" name="Oval 53"/>
              <p:cNvSpPr>
                <a:spLocks noChangeArrowheads="1"/>
              </p:cNvSpPr>
              <p:nvPr/>
            </p:nvSpPr>
            <p:spPr bwMode="auto">
              <a:xfrm rot="-5400000">
                <a:off x="2263" y="1337"/>
                <a:ext cx="96" cy="96"/>
              </a:xfrm>
              <a:prstGeom prst="ellipse">
                <a:avLst/>
              </a:pr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CA" altLang="en-US"/>
              </a:p>
            </p:txBody>
          </p:sp>
          <p:sp>
            <p:nvSpPr>
              <p:cNvPr id="161835" name="Oval 54"/>
              <p:cNvSpPr>
                <a:spLocks noChangeArrowheads="1"/>
              </p:cNvSpPr>
              <p:nvPr/>
            </p:nvSpPr>
            <p:spPr bwMode="auto">
              <a:xfrm rot="-5400000">
                <a:off x="2016" y="1666"/>
                <a:ext cx="96" cy="96"/>
              </a:xfrm>
              <a:prstGeom prst="ellipse">
                <a:avLst/>
              </a:pr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CA" altLang="en-US"/>
              </a:p>
            </p:txBody>
          </p:sp>
          <p:sp>
            <p:nvSpPr>
              <p:cNvPr id="161836" name="Oval 55"/>
              <p:cNvSpPr>
                <a:spLocks noChangeArrowheads="1"/>
              </p:cNvSpPr>
              <p:nvPr/>
            </p:nvSpPr>
            <p:spPr bwMode="auto">
              <a:xfrm rot="-5400000">
                <a:off x="2592" y="1132"/>
                <a:ext cx="96" cy="96"/>
              </a:xfrm>
              <a:prstGeom prst="ellipse">
                <a:avLst/>
              </a:pr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CA" altLang="en-US"/>
              </a:p>
            </p:txBody>
          </p:sp>
        </p:grpSp>
        <p:sp>
          <p:nvSpPr>
            <p:cNvPr id="161812" name="Text Box 21"/>
            <p:cNvSpPr txBox="1">
              <a:spLocks noChangeArrowheads="1"/>
            </p:cNvSpPr>
            <p:nvPr/>
          </p:nvSpPr>
          <p:spPr bwMode="auto">
            <a:xfrm>
              <a:off x="6673850" y="3824288"/>
              <a:ext cx="790575" cy="5191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>
                  <a:solidFill>
                    <a:schemeClr val="accent1"/>
                  </a:solidFill>
                  <a:sym typeface="Symbol" pitchFamily="18" charset="2"/>
                </a:rPr>
                <a:t></a:t>
              </a:r>
              <a:r>
                <a:rPr lang="en-US" altLang="en-US" baseline="-25000">
                  <a:solidFill>
                    <a:schemeClr val="accent1"/>
                  </a:solidFill>
                  <a:sym typeface="Symbol" pitchFamily="18" charset="2"/>
                </a:rPr>
                <a:t>16</a:t>
              </a:r>
              <a:r>
                <a:rPr lang="en-US" altLang="en-US" baseline="30000">
                  <a:solidFill>
                    <a:schemeClr val="accent1"/>
                  </a:solidFill>
                </a:rPr>
                <a:t>0</a:t>
              </a:r>
            </a:p>
          </p:txBody>
        </p:sp>
        <p:sp>
          <p:nvSpPr>
            <p:cNvPr id="161813" name="Text Box 21"/>
            <p:cNvSpPr txBox="1">
              <a:spLocks noChangeArrowheads="1"/>
            </p:cNvSpPr>
            <p:nvPr/>
          </p:nvSpPr>
          <p:spPr bwMode="auto">
            <a:xfrm>
              <a:off x="5999163" y="2390775"/>
              <a:ext cx="790575" cy="5191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>
                  <a:solidFill>
                    <a:schemeClr val="accent1"/>
                  </a:solidFill>
                  <a:sym typeface="Symbol" pitchFamily="18" charset="2"/>
                </a:rPr>
                <a:t></a:t>
              </a:r>
              <a:r>
                <a:rPr lang="en-US" altLang="en-US" baseline="-25000">
                  <a:solidFill>
                    <a:schemeClr val="accent1"/>
                  </a:solidFill>
                  <a:sym typeface="Symbol" pitchFamily="18" charset="2"/>
                </a:rPr>
                <a:t>16</a:t>
              </a:r>
              <a:r>
                <a:rPr lang="en-US" altLang="en-US" baseline="30000">
                  <a:solidFill>
                    <a:schemeClr val="accent1"/>
                  </a:solidFill>
                </a:rPr>
                <a:t>2</a:t>
              </a:r>
            </a:p>
          </p:txBody>
        </p:sp>
        <p:sp>
          <p:nvSpPr>
            <p:cNvPr id="161814" name="Text Box 21"/>
            <p:cNvSpPr txBox="1">
              <a:spLocks noChangeArrowheads="1"/>
            </p:cNvSpPr>
            <p:nvPr/>
          </p:nvSpPr>
          <p:spPr bwMode="auto">
            <a:xfrm>
              <a:off x="5270500" y="1909763"/>
              <a:ext cx="790575" cy="5191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>
                  <a:solidFill>
                    <a:schemeClr val="accent1"/>
                  </a:solidFill>
                  <a:sym typeface="Symbol" pitchFamily="18" charset="2"/>
                </a:rPr>
                <a:t></a:t>
              </a:r>
              <a:r>
                <a:rPr lang="en-US" altLang="en-US" baseline="-25000">
                  <a:solidFill>
                    <a:schemeClr val="accent1"/>
                  </a:solidFill>
                  <a:sym typeface="Symbol" pitchFamily="18" charset="2"/>
                </a:rPr>
                <a:t>16</a:t>
              </a:r>
              <a:r>
                <a:rPr lang="en-US" altLang="en-US" baseline="30000">
                  <a:solidFill>
                    <a:schemeClr val="accent1"/>
                  </a:solidFill>
                </a:rPr>
                <a:t>3</a:t>
              </a:r>
            </a:p>
          </p:txBody>
        </p:sp>
        <p:sp>
          <p:nvSpPr>
            <p:cNvPr id="161815" name="Text Box 21"/>
            <p:cNvSpPr txBox="1">
              <a:spLocks noChangeArrowheads="1"/>
            </p:cNvSpPr>
            <p:nvPr/>
          </p:nvSpPr>
          <p:spPr bwMode="auto">
            <a:xfrm>
              <a:off x="4449763" y="1766888"/>
              <a:ext cx="790575" cy="5191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>
                  <a:solidFill>
                    <a:schemeClr val="accent1"/>
                  </a:solidFill>
                  <a:sym typeface="Symbol" pitchFamily="18" charset="2"/>
                </a:rPr>
                <a:t></a:t>
              </a:r>
              <a:r>
                <a:rPr lang="en-US" altLang="en-US" baseline="-25000">
                  <a:solidFill>
                    <a:schemeClr val="accent1"/>
                  </a:solidFill>
                  <a:sym typeface="Symbol" pitchFamily="18" charset="2"/>
                </a:rPr>
                <a:t>16</a:t>
              </a:r>
              <a:r>
                <a:rPr lang="en-US" altLang="en-US" baseline="30000">
                  <a:solidFill>
                    <a:schemeClr val="accent1"/>
                  </a:solidFill>
                </a:rPr>
                <a:t>4</a:t>
              </a:r>
            </a:p>
          </p:txBody>
        </p:sp>
        <p:sp>
          <p:nvSpPr>
            <p:cNvPr id="161816" name="Text Box 21"/>
            <p:cNvSpPr txBox="1">
              <a:spLocks noChangeArrowheads="1"/>
            </p:cNvSpPr>
            <p:nvPr/>
          </p:nvSpPr>
          <p:spPr bwMode="auto">
            <a:xfrm>
              <a:off x="3625850" y="1939925"/>
              <a:ext cx="790575" cy="5191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>
                  <a:solidFill>
                    <a:schemeClr val="accent1"/>
                  </a:solidFill>
                  <a:sym typeface="Symbol" pitchFamily="18" charset="2"/>
                </a:rPr>
                <a:t></a:t>
              </a:r>
              <a:r>
                <a:rPr lang="en-US" altLang="en-US" baseline="-25000">
                  <a:solidFill>
                    <a:schemeClr val="accent1"/>
                  </a:solidFill>
                  <a:sym typeface="Symbol" pitchFamily="18" charset="2"/>
                </a:rPr>
                <a:t>16</a:t>
              </a:r>
              <a:r>
                <a:rPr lang="en-US" altLang="en-US" baseline="30000">
                  <a:solidFill>
                    <a:schemeClr val="accent1"/>
                  </a:solidFill>
                </a:rPr>
                <a:t>5</a:t>
              </a:r>
            </a:p>
          </p:txBody>
        </p:sp>
        <p:sp>
          <p:nvSpPr>
            <p:cNvPr id="161817" name="Text Box 21"/>
            <p:cNvSpPr txBox="1">
              <a:spLocks noChangeArrowheads="1"/>
            </p:cNvSpPr>
            <p:nvPr/>
          </p:nvSpPr>
          <p:spPr bwMode="auto">
            <a:xfrm>
              <a:off x="2903538" y="2314575"/>
              <a:ext cx="790575" cy="5191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>
                  <a:solidFill>
                    <a:schemeClr val="accent1"/>
                  </a:solidFill>
                  <a:sym typeface="Symbol" pitchFamily="18" charset="2"/>
                </a:rPr>
                <a:t></a:t>
              </a:r>
              <a:r>
                <a:rPr lang="en-US" altLang="en-US" baseline="-25000">
                  <a:solidFill>
                    <a:schemeClr val="accent1"/>
                  </a:solidFill>
                  <a:sym typeface="Symbol" pitchFamily="18" charset="2"/>
                </a:rPr>
                <a:t>16</a:t>
              </a:r>
              <a:r>
                <a:rPr lang="en-US" altLang="en-US" baseline="30000">
                  <a:solidFill>
                    <a:schemeClr val="accent1"/>
                  </a:solidFill>
                </a:rPr>
                <a:t>6</a:t>
              </a:r>
            </a:p>
          </p:txBody>
        </p:sp>
        <p:sp>
          <p:nvSpPr>
            <p:cNvPr id="161818" name="Text Box 21"/>
            <p:cNvSpPr txBox="1">
              <a:spLocks noChangeArrowheads="1"/>
            </p:cNvSpPr>
            <p:nvPr/>
          </p:nvSpPr>
          <p:spPr bwMode="auto">
            <a:xfrm>
              <a:off x="2417763" y="2978150"/>
              <a:ext cx="790575" cy="5191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>
                  <a:solidFill>
                    <a:schemeClr val="accent1"/>
                  </a:solidFill>
                  <a:sym typeface="Symbol" pitchFamily="18" charset="2"/>
                </a:rPr>
                <a:t></a:t>
              </a:r>
              <a:r>
                <a:rPr lang="en-US" altLang="en-US" baseline="-25000">
                  <a:solidFill>
                    <a:schemeClr val="accent1"/>
                  </a:solidFill>
                  <a:sym typeface="Symbol" pitchFamily="18" charset="2"/>
                </a:rPr>
                <a:t>16</a:t>
              </a:r>
              <a:r>
                <a:rPr lang="en-US" altLang="en-US" baseline="30000">
                  <a:solidFill>
                    <a:schemeClr val="accent1"/>
                  </a:solidFill>
                </a:rPr>
                <a:t>7</a:t>
              </a:r>
            </a:p>
          </p:txBody>
        </p:sp>
        <p:sp>
          <p:nvSpPr>
            <p:cNvPr id="161819" name="Text Box 21"/>
            <p:cNvSpPr txBox="1">
              <a:spLocks noChangeArrowheads="1"/>
            </p:cNvSpPr>
            <p:nvPr/>
          </p:nvSpPr>
          <p:spPr bwMode="auto">
            <a:xfrm>
              <a:off x="2189163" y="3762375"/>
              <a:ext cx="790575" cy="5191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>
                  <a:solidFill>
                    <a:schemeClr val="accent1"/>
                  </a:solidFill>
                  <a:sym typeface="Symbol" pitchFamily="18" charset="2"/>
                </a:rPr>
                <a:t></a:t>
              </a:r>
              <a:r>
                <a:rPr lang="en-US" altLang="en-US" baseline="-25000">
                  <a:solidFill>
                    <a:schemeClr val="accent1"/>
                  </a:solidFill>
                  <a:sym typeface="Symbol" pitchFamily="18" charset="2"/>
                </a:rPr>
                <a:t>16</a:t>
              </a:r>
              <a:r>
                <a:rPr lang="en-US" altLang="en-US" baseline="30000">
                  <a:solidFill>
                    <a:schemeClr val="accent1"/>
                  </a:solidFill>
                </a:rPr>
                <a:t>8</a:t>
              </a:r>
            </a:p>
          </p:txBody>
        </p:sp>
        <p:sp>
          <p:nvSpPr>
            <p:cNvPr id="161820" name="Text Box 21"/>
            <p:cNvSpPr txBox="1">
              <a:spLocks noChangeArrowheads="1"/>
            </p:cNvSpPr>
            <p:nvPr/>
          </p:nvSpPr>
          <p:spPr bwMode="auto">
            <a:xfrm>
              <a:off x="2341563" y="4662488"/>
              <a:ext cx="790575" cy="5191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>
                  <a:solidFill>
                    <a:schemeClr val="accent1"/>
                  </a:solidFill>
                  <a:sym typeface="Symbol" pitchFamily="18" charset="2"/>
                </a:rPr>
                <a:t></a:t>
              </a:r>
              <a:r>
                <a:rPr lang="en-US" altLang="en-US" baseline="-25000">
                  <a:solidFill>
                    <a:schemeClr val="accent1"/>
                  </a:solidFill>
                  <a:sym typeface="Symbol" pitchFamily="18" charset="2"/>
                </a:rPr>
                <a:t>16</a:t>
              </a:r>
              <a:r>
                <a:rPr lang="en-US" altLang="en-US" baseline="30000">
                  <a:solidFill>
                    <a:schemeClr val="accent1"/>
                  </a:solidFill>
                </a:rPr>
                <a:t>9</a:t>
              </a:r>
            </a:p>
          </p:txBody>
        </p:sp>
        <p:sp>
          <p:nvSpPr>
            <p:cNvPr id="161821" name="Text Box 21"/>
            <p:cNvSpPr txBox="1">
              <a:spLocks noChangeArrowheads="1"/>
            </p:cNvSpPr>
            <p:nvPr/>
          </p:nvSpPr>
          <p:spPr bwMode="auto">
            <a:xfrm>
              <a:off x="2690813" y="5286375"/>
              <a:ext cx="911225" cy="5191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>
                  <a:solidFill>
                    <a:schemeClr val="accent1"/>
                  </a:solidFill>
                  <a:sym typeface="Symbol" pitchFamily="18" charset="2"/>
                </a:rPr>
                <a:t></a:t>
              </a:r>
              <a:r>
                <a:rPr lang="en-US" altLang="en-US" baseline="-25000">
                  <a:solidFill>
                    <a:schemeClr val="accent1"/>
                  </a:solidFill>
                  <a:sym typeface="Symbol" pitchFamily="18" charset="2"/>
                </a:rPr>
                <a:t>16</a:t>
              </a:r>
              <a:r>
                <a:rPr lang="en-US" altLang="en-US" baseline="30000">
                  <a:solidFill>
                    <a:schemeClr val="accent1"/>
                  </a:solidFill>
                </a:rPr>
                <a:t>10</a:t>
              </a:r>
            </a:p>
          </p:txBody>
        </p:sp>
        <p:sp>
          <p:nvSpPr>
            <p:cNvPr id="161822" name="Text Box 21"/>
            <p:cNvSpPr txBox="1">
              <a:spLocks noChangeArrowheads="1"/>
            </p:cNvSpPr>
            <p:nvPr/>
          </p:nvSpPr>
          <p:spPr bwMode="auto">
            <a:xfrm>
              <a:off x="3376613" y="5729288"/>
              <a:ext cx="911225" cy="5191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>
                  <a:solidFill>
                    <a:schemeClr val="accent1"/>
                  </a:solidFill>
                  <a:sym typeface="Symbol" pitchFamily="18" charset="2"/>
                </a:rPr>
                <a:t></a:t>
              </a:r>
              <a:r>
                <a:rPr lang="en-US" altLang="en-US" baseline="-25000">
                  <a:solidFill>
                    <a:schemeClr val="accent1"/>
                  </a:solidFill>
                  <a:sym typeface="Symbol" pitchFamily="18" charset="2"/>
                </a:rPr>
                <a:t>16</a:t>
              </a:r>
              <a:r>
                <a:rPr lang="en-US" altLang="en-US" baseline="30000">
                  <a:solidFill>
                    <a:schemeClr val="accent1"/>
                  </a:solidFill>
                </a:rPr>
                <a:t>11</a:t>
              </a:r>
            </a:p>
          </p:txBody>
        </p:sp>
        <p:sp>
          <p:nvSpPr>
            <p:cNvPr id="161823" name="Text Box 21"/>
            <p:cNvSpPr txBox="1">
              <a:spLocks noChangeArrowheads="1"/>
            </p:cNvSpPr>
            <p:nvPr/>
          </p:nvSpPr>
          <p:spPr bwMode="auto">
            <a:xfrm>
              <a:off x="4262438" y="5881688"/>
              <a:ext cx="911225" cy="5191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>
                  <a:solidFill>
                    <a:schemeClr val="accent1"/>
                  </a:solidFill>
                  <a:sym typeface="Symbol" pitchFamily="18" charset="2"/>
                </a:rPr>
                <a:t></a:t>
              </a:r>
              <a:r>
                <a:rPr lang="en-US" altLang="en-US" baseline="-25000">
                  <a:solidFill>
                    <a:schemeClr val="accent1"/>
                  </a:solidFill>
                  <a:sym typeface="Symbol" pitchFamily="18" charset="2"/>
                </a:rPr>
                <a:t>16</a:t>
              </a:r>
              <a:r>
                <a:rPr lang="en-US" altLang="en-US" baseline="30000">
                  <a:solidFill>
                    <a:schemeClr val="accent1"/>
                  </a:solidFill>
                </a:rPr>
                <a:t>12</a:t>
              </a:r>
            </a:p>
          </p:txBody>
        </p:sp>
        <p:sp>
          <p:nvSpPr>
            <p:cNvPr id="161824" name="Text Box 21"/>
            <p:cNvSpPr txBox="1">
              <a:spLocks noChangeArrowheads="1"/>
            </p:cNvSpPr>
            <p:nvPr/>
          </p:nvSpPr>
          <p:spPr bwMode="auto">
            <a:xfrm>
              <a:off x="5129213" y="5653088"/>
              <a:ext cx="911225" cy="5191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>
                  <a:solidFill>
                    <a:schemeClr val="accent1"/>
                  </a:solidFill>
                  <a:sym typeface="Symbol" pitchFamily="18" charset="2"/>
                </a:rPr>
                <a:t></a:t>
              </a:r>
              <a:r>
                <a:rPr lang="en-US" altLang="en-US" baseline="-25000">
                  <a:solidFill>
                    <a:schemeClr val="accent1"/>
                  </a:solidFill>
                  <a:sym typeface="Symbol" pitchFamily="18" charset="2"/>
                </a:rPr>
                <a:t>16</a:t>
              </a:r>
              <a:r>
                <a:rPr lang="en-US" altLang="en-US" baseline="30000">
                  <a:solidFill>
                    <a:schemeClr val="accent1"/>
                  </a:solidFill>
                </a:rPr>
                <a:t>13</a:t>
              </a:r>
            </a:p>
          </p:txBody>
        </p:sp>
        <p:sp>
          <p:nvSpPr>
            <p:cNvPr id="161825" name="Text Box 21"/>
            <p:cNvSpPr txBox="1">
              <a:spLocks noChangeArrowheads="1"/>
            </p:cNvSpPr>
            <p:nvPr/>
          </p:nvSpPr>
          <p:spPr bwMode="auto">
            <a:xfrm>
              <a:off x="5902325" y="5195888"/>
              <a:ext cx="911225" cy="5191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>
                  <a:solidFill>
                    <a:schemeClr val="accent1"/>
                  </a:solidFill>
                  <a:sym typeface="Symbol" pitchFamily="18" charset="2"/>
                </a:rPr>
                <a:t></a:t>
              </a:r>
              <a:r>
                <a:rPr lang="en-US" altLang="en-US" baseline="-25000">
                  <a:solidFill>
                    <a:schemeClr val="accent1"/>
                  </a:solidFill>
                  <a:sym typeface="Symbol" pitchFamily="18" charset="2"/>
                </a:rPr>
                <a:t>16</a:t>
              </a:r>
              <a:r>
                <a:rPr lang="en-US" altLang="en-US" baseline="30000">
                  <a:solidFill>
                    <a:schemeClr val="accent1"/>
                  </a:solidFill>
                </a:rPr>
                <a:t>14</a:t>
              </a:r>
            </a:p>
          </p:txBody>
        </p:sp>
        <p:sp>
          <p:nvSpPr>
            <p:cNvPr id="161826" name="Text Box 21"/>
            <p:cNvSpPr txBox="1">
              <a:spLocks noChangeArrowheads="1"/>
            </p:cNvSpPr>
            <p:nvPr/>
          </p:nvSpPr>
          <p:spPr bwMode="auto">
            <a:xfrm>
              <a:off x="6364288" y="4586288"/>
              <a:ext cx="911225" cy="5191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>
                  <a:solidFill>
                    <a:schemeClr val="accent1"/>
                  </a:solidFill>
                  <a:sym typeface="Symbol" pitchFamily="18" charset="2"/>
                </a:rPr>
                <a:t></a:t>
              </a:r>
              <a:r>
                <a:rPr lang="en-US" altLang="en-US" baseline="-25000">
                  <a:solidFill>
                    <a:schemeClr val="accent1"/>
                  </a:solidFill>
                  <a:sym typeface="Symbol" pitchFamily="18" charset="2"/>
                </a:rPr>
                <a:t>16</a:t>
              </a:r>
              <a:r>
                <a:rPr lang="en-US" altLang="en-US" baseline="30000">
                  <a:solidFill>
                    <a:schemeClr val="accent1"/>
                  </a:solidFill>
                </a:rPr>
                <a:t>15</a:t>
              </a:r>
            </a:p>
          </p:txBody>
        </p:sp>
        <p:sp>
          <p:nvSpPr>
            <p:cNvPr id="161827" name="Text Box 21"/>
            <p:cNvSpPr txBox="1">
              <a:spLocks noChangeArrowheads="1"/>
            </p:cNvSpPr>
            <p:nvPr/>
          </p:nvSpPr>
          <p:spPr bwMode="auto">
            <a:xfrm>
              <a:off x="7323138" y="3849688"/>
              <a:ext cx="1755775" cy="5191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>
                  <a:solidFill>
                    <a:schemeClr val="accent1"/>
                  </a:solidFill>
                  <a:sym typeface="Symbol" pitchFamily="18" charset="2"/>
                </a:rPr>
                <a:t>= </a:t>
              </a:r>
              <a:r>
                <a:rPr lang="en-US" altLang="en-US" baseline="-25000">
                  <a:solidFill>
                    <a:schemeClr val="accent1"/>
                  </a:solidFill>
                  <a:sym typeface="Symbol" pitchFamily="18" charset="2"/>
                </a:rPr>
                <a:t>16</a:t>
              </a:r>
              <a:r>
                <a:rPr lang="en-US" altLang="en-US" baseline="30000">
                  <a:solidFill>
                    <a:schemeClr val="accent1"/>
                  </a:solidFill>
                </a:rPr>
                <a:t>16</a:t>
              </a:r>
              <a:r>
                <a:rPr lang="en-US" altLang="en-US">
                  <a:solidFill>
                    <a:schemeClr val="accent1"/>
                  </a:solidFill>
                </a:rPr>
                <a:t> = 1</a:t>
              </a:r>
            </a:p>
          </p:txBody>
        </p:sp>
        <p:sp>
          <p:nvSpPr>
            <p:cNvPr id="161828" name="Text Box 21"/>
            <p:cNvSpPr txBox="1">
              <a:spLocks noChangeArrowheads="1"/>
            </p:cNvSpPr>
            <p:nvPr/>
          </p:nvSpPr>
          <p:spPr bwMode="auto">
            <a:xfrm>
              <a:off x="1447800" y="3824288"/>
              <a:ext cx="769938" cy="5191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>
                  <a:solidFill>
                    <a:schemeClr val="accent1"/>
                  </a:solidFill>
                </a:rPr>
                <a:t>-1 =</a:t>
              </a:r>
            </a:p>
          </p:txBody>
        </p:sp>
        <p:sp>
          <p:nvSpPr>
            <p:cNvPr id="161829" name="Text Box 86"/>
            <p:cNvSpPr txBox="1">
              <a:spLocks noChangeArrowheads="1"/>
            </p:cNvSpPr>
            <p:nvPr/>
          </p:nvSpPr>
          <p:spPr bwMode="auto">
            <a:xfrm>
              <a:off x="6248400" y="2362200"/>
              <a:ext cx="184150" cy="9461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altLang="en-US"/>
                <a:t>rr</a:t>
              </a:r>
            </a:p>
          </p:txBody>
        </p:sp>
      </p:grpSp>
      <p:sp>
        <p:nvSpPr>
          <p:cNvPr id="161796" name="Rectangle 3"/>
          <p:cNvSpPr>
            <a:spLocks noChangeArrowheads="1"/>
          </p:cNvSpPr>
          <p:nvPr/>
        </p:nvSpPr>
        <p:spPr bwMode="auto">
          <a:xfrm>
            <a:off x="381000" y="-762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4400">
                <a:solidFill>
                  <a:schemeClr val="tx2"/>
                </a:solidFill>
              </a:rPr>
              <a:t>Fast Fourier Transformation</a:t>
            </a:r>
          </a:p>
        </p:txBody>
      </p:sp>
      <p:sp>
        <p:nvSpPr>
          <p:cNvPr id="161797" name="Text Box 215"/>
          <p:cNvSpPr txBox="1">
            <a:spLocks noChangeArrowheads="1"/>
          </p:cNvSpPr>
          <p:nvPr/>
        </p:nvSpPr>
        <p:spPr bwMode="auto">
          <a:xfrm>
            <a:off x="7634288" y="17463"/>
            <a:ext cx="1003300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000">
                <a:solidFill>
                  <a:schemeClr val="tx2"/>
                </a:solidFill>
                <a:sym typeface="Symbol" pitchFamily="18" charset="2"/>
              </a:rPr>
              <a:t>Inverse </a:t>
            </a:r>
            <a:br>
              <a:rPr lang="en-US" altLang="en-US" sz="2000">
                <a:solidFill>
                  <a:schemeClr val="tx2"/>
                </a:solidFill>
                <a:sym typeface="Symbol" pitchFamily="18" charset="2"/>
              </a:rPr>
            </a:br>
            <a:r>
              <a:rPr lang="en-US" altLang="en-US" sz="2000">
                <a:solidFill>
                  <a:schemeClr val="tx2"/>
                </a:solidFill>
                <a:sym typeface="Symbol" pitchFamily="18" charset="2"/>
              </a:rPr>
              <a:t>FFT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0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820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820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0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820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820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0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820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820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0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820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820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00" name="Rectangle 3" descr="Rectangle: Click to edit Master text styles&#10;Second level&#10;Third level&#10;Fourth level&#10;Fifth level"/>
          <p:cNvSpPr>
            <a:spLocks noGrp="1" noChangeArrowheads="1"/>
          </p:cNvSpPr>
          <p:nvPr>
            <p:ph type="body" idx="1"/>
          </p:nvPr>
        </p:nvSpPr>
        <p:spPr>
          <a:xfrm>
            <a:off x="152400" y="685800"/>
            <a:ext cx="8686800" cy="1066800"/>
          </a:xfrm>
        </p:spPr>
        <p:txBody>
          <a:bodyPr/>
          <a:lstStyle/>
          <a:p>
            <a:pPr marL="533400" indent="-533400" eaLnBrk="1" hangingPunct="1"/>
            <a:r>
              <a:rPr lang="en-US" altLang="en-US" sz="2800" smtClean="0"/>
              <a:t>Cancellation Property:</a:t>
            </a:r>
          </a:p>
        </p:txBody>
      </p:sp>
      <p:grpSp>
        <p:nvGrpSpPr>
          <p:cNvPr id="162819" name="Group 11"/>
          <p:cNvGrpSpPr>
            <a:grpSpLocks/>
          </p:cNvGrpSpPr>
          <p:nvPr/>
        </p:nvGrpSpPr>
        <p:grpSpPr bwMode="auto">
          <a:xfrm>
            <a:off x="1295400" y="2147888"/>
            <a:ext cx="7631113" cy="4633912"/>
            <a:chOff x="1447800" y="1766888"/>
            <a:chExt cx="7631113" cy="4633912"/>
          </a:xfrm>
        </p:grpSpPr>
        <p:sp>
          <p:nvSpPr>
            <p:cNvPr id="162825" name="Oval 4"/>
            <p:cNvSpPr>
              <a:spLocks noChangeArrowheads="1"/>
            </p:cNvSpPr>
            <p:nvPr/>
          </p:nvSpPr>
          <p:spPr bwMode="auto">
            <a:xfrm>
              <a:off x="3055938" y="2452688"/>
              <a:ext cx="3429000" cy="3276600"/>
            </a:xfrm>
            <a:prstGeom prst="ellipse">
              <a:avLst/>
            </a:prstGeom>
            <a:noFill/>
            <a:ln w="25400" algn="ctr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62826" name="Line 7"/>
            <p:cNvSpPr>
              <a:spLocks noChangeShapeType="1"/>
            </p:cNvSpPr>
            <p:nvPr/>
          </p:nvSpPr>
          <p:spPr bwMode="auto">
            <a:xfrm>
              <a:off x="2881313" y="4095750"/>
              <a:ext cx="3810000" cy="0"/>
            </a:xfrm>
            <a:prstGeom prst="line">
              <a:avLst/>
            </a:prstGeom>
            <a:noFill/>
            <a:ln w="25400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>
              <a:spAutoFit/>
            </a:bodyPr>
            <a:lstStyle/>
            <a:p>
              <a:endParaRPr lang="en-US"/>
            </a:p>
          </p:txBody>
        </p:sp>
        <p:sp>
          <p:nvSpPr>
            <p:cNvPr id="162827" name="Line 8"/>
            <p:cNvSpPr>
              <a:spLocks noChangeShapeType="1"/>
            </p:cNvSpPr>
            <p:nvPr/>
          </p:nvSpPr>
          <p:spPr bwMode="auto">
            <a:xfrm rot="-5400000">
              <a:off x="2860675" y="4095750"/>
              <a:ext cx="3810000" cy="0"/>
            </a:xfrm>
            <a:prstGeom prst="line">
              <a:avLst/>
            </a:prstGeom>
            <a:noFill/>
            <a:ln w="25400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>
              <a:spAutoFit/>
            </a:bodyPr>
            <a:lstStyle/>
            <a:p>
              <a:endParaRPr lang="en-US"/>
            </a:p>
          </p:txBody>
        </p:sp>
        <p:sp>
          <p:nvSpPr>
            <p:cNvPr id="162828" name="Text Box 21"/>
            <p:cNvSpPr txBox="1">
              <a:spLocks noChangeArrowheads="1"/>
            </p:cNvSpPr>
            <p:nvPr/>
          </p:nvSpPr>
          <p:spPr bwMode="auto">
            <a:xfrm>
              <a:off x="6456363" y="3000375"/>
              <a:ext cx="790575" cy="5191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>
                  <a:solidFill>
                    <a:schemeClr val="accent1"/>
                  </a:solidFill>
                  <a:sym typeface="Symbol" pitchFamily="18" charset="2"/>
                </a:rPr>
                <a:t></a:t>
              </a:r>
              <a:r>
                <a:rPr lang="en-US" altLang="en-US" baseline="-25000">
                  <a:solidFill>
                    <a:schemeClr val="accent1"/>
                  </a:solidFill>
                  <a:sym typeface="Symbol" pitchFamily="18" charset="2"/>
                </a:rPr>
                <a:t>16</a:t>
              </a:r>
              <a:r>
                <a:rPr lang="en-US" altLang="en-US" baseline="30000">
                  <a:solidFill>
                    <a:schemeClr val="accent1"/>
                  </a:solidFill>
                </a:rPr>
                <a:t>1</a:t>
              </a:r>
            </a:p>
          </p:txBody>
        </p:sp>
        <p:sp>
          <p:nvSpPr>
            <p:cNvPr id="162829" name="Oval 28"/>
            <p:cNvSpPr>
              <a:spLocks noChangeArrowheads="1"/>
            </p:cNvSpPr>
            <p:nvPr/>
          </p:nvSpPr>
          <p:spPr bwMode="auto">
            <a:xfrm>
              <a:off x="2979738" y="4021138"/>
              <a:ext cx="152400" cy="15240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62830" name="Oval 30"/>
            <p:cNvSpPr>
              <a:spLocks noChangeArrowheads="1"/>
            </p:cNvSpPr>
            <p:nvPr/>
          </p:nvSpPr>
          <p:spPr bwMode="auto">
            <a:xfrm>
              <a:off x="6451600" y="4021138"/>
              <a:ext cx="152400" cy="15240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62831" name="Oval 31"/>
            <p:cNvSpPr>
              <a:spLocks noChangeArrowheads="1"/>
            </p:cNvSpPr>
            <p:nvPr/>
          </p:nvSpPr>
          <p:spPr bwMode="auto">
            <a:xfrm>
              <a:off x="5929313" y="2855913"/>
              <a:ext cx="152400" cy="15240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62832" name="Oval 32"/>
            <p:cNvSpPr>
              <a:spLocks noChangeArrowheads="1"/>
            </p:cNvSpPr>
            <p:nvPr/>
          </p:nvSpPr>
          <p:spPr bwMode="auto">
            <a:xfrm>
              <a:off x="5334000" y="2474913"/>
              <a:ext cx="152400" cy="15240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62833" name="Oval 33"/>
            <p:cNvSpPr>
              <a:spLocks noChangeArrowheads="1"/>
            </p:cNvSpPr>
            <p:nvPr/>
          </p:nvSpPr>
          <p:spPr bwMode="auto">
            <a:xfrm>
              <a:off x="6288088" y="3355975"/>
              <a:ext cx="152400" cy="15240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62834" name="Oval 36"/>
            <p:cNvSpPr>
              <a:spLocks noChangeArrowheads="1"/>
            </p:cNvSpPr>
            <p:nvPr/>
          </p:nvSpPr>
          <p:spPr bwMode="auto">
            <a:xfrm rot="-5400000">
              <a:off x="4700588" y="2376488"/>
              <a:ext cx="152400" cy="15240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62835" name="Oval 37"/>
            <p:cNvSpPr>
              <a:spLocks noChangeArrowheads="1"/>
            </p:cNvSpPr>
            <p:nvPr/>
          </p:nvSpPr>
          <p:spPr bwMode="auto">
            <a:xfrm rot="-5400000">
              <a:off x="3524250" y="2822575"/>
              <a:ext cx="152400" cy="15240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62836" name="Oval 38"/>
            <p:cNvSpPr>
              <a:spLocks noChangeArrowheads="1"/>
            </p:cNvSpPr>
            <p:nvPr/>
          </p:nvSpPr>
          <p:spPr bwMode="auto">
            <a:xfrm rot="-5400000">
              <a:off x="3132138" y="3344863"/>
              <a:ext cx="152400" cy="15240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62837" name="Oval 39"/>
            <p:cNvSpPr>
              <a:spLocks noChangeArrowheads="1"/>
            </p:cNvSpPr>
            <p:nvPr/>
          </p:nvSpPr>
          <p:spPr bwMode="auto">
            <a:xfrm rot="-5400000">
              <a:off x="4046538" y="2497138"/>
              <a:ext cx="152400" cy="15240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grpSp>
          <p:nvGrpSpPr>
            <p:cNvPr id="162838" name="Group 48"/>
            <p:cNvGrpSpPr>
              <a:grpSpLocks/>
            </p:cNvGrpSpPr>
            <p:nvPr/>
          </p:nvGrpSpPr>
          <p:grpSpPr bwMode="auto">
            <a:xfrm flipV="1">
              <a:off x="3121029" y="4673598"/>
              <a:ext cx="3308352" cy="1131889"/>
              <a:chOff x="2016" y="1056"/>
              <a:chExt cx="2084" cy="713"/>
            </a:xfrm>
          </p:grpSpPr>
          <p:sp>
            <p:nvSpPr>
              <p:cNvPr id="162857" name="Oval 49"/>
              <p:cNvSpPr>
                <a:spLocks noChangeArrowheads="1"/>
              </p:cNvSpPr>
              <p:nvPr/>
            </p:nvSpPr>
            <p:spPr bwMode="auto">
              <a:xfrm>
                <a:off x="3778" y="1358"/>
                <a:ext cx="96" cy="96"/>
              </a:xfrm>
              <a:prstGeom prst="ellipse">
                <a:avLst/>
              </a:pr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CA" altLang="en-US"/>
              </a:p>
            </p:txBody>
          </p:sp>
          <p:sp>
            <p:nvSpPr>
              <p:cNvPr id="162858" name="Oval 50"/>
              <p:cNvSpPr>
                <a:spLocks noChangeArrowheads="1"/>
              </p:cNvSpPr>
              <p:nvPr/>
            </p:nvSpPr>
            <p:spPr bwMode="auto">
              <a:xfrm>
                <a:off x="3367" y="1111"/>
                <a:ext cx="96" cy="96"/>
              </a:xfrm>
              <a:prstGeom prst="ellipse">
                <a:avLst/>
              </a:pr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CA" altLang="en-US"/>
              </a:p>
            </p:txBody>
          </p:sp>
          <p:sp>
            <p:nvSpPr>
              <p:cNvPr id="162859" name="Oval 51"/>
              <p:cNvSpPr>
                <a:spLocks noChangeArrowheads="1"/>
              </p:cNvSpPr>
              <p:nvPr/>
            </p:nvSpPr>
            <p:spPr bwMode="auto">
              <a:xfrm>
                <a:off x="4004" y="1673"/>
                <a:ext cx="96" cy="96"/>
              </a:xfrm>
              <a:prstGeom prst="ellipse">
                <a:avLst/>
              </a:pr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CA" altLang="en-US"/>
              </a:p>
            </p:txBody>
          </p:sp>
          <p:sp>
            <p:nvSpPr>
              <p:cNvPr id="162860" name="Oval 52"/>
              <p:cNvSpPr>
                <a:spLocks noChangeArrowheads="1"/>
              </p:cNvSpPr>
              <p:nvPr/>
            </p:nvSpPr>
            <p:spPr bwMode="auto">
              <a:xfrm rot="-5400000">
                <a:off x="3004" y="1056"/>
                <a:ext cx="96" cy="96"/>
              </a:xfrm>
              <a:prstGeom prst="ellipse">
                <a:avLst/>
              </a:pr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CA" altLang="en-US"/>
              </a:p>
            </p:txBody>
          </p:sp>
          <p:sp>
            <p:nvSpPr>
              <p:cNvPr id="162861" name="Oval 53"/>
              <p:cNvSpPr>
                <a:spLocks noChangeArrowheads="1"/>
              </p:cNvSpPr>
              <p:nvPr/>
            </p:nvSpPr>
            <p:spPr bwMode="auto">
              <a:xfrm rot="-5400000">
                <a:off x="2263" y="1337"/>
                <a:ext cx="96" cy="96"/>
              </a:xfrm>
              <a:prstGeom prst="ellipse">
                <a:avLst/>
              </a:pr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CA" altLang="en-US"/>
              </a:p>
            </p:txBody>
          </p:sp>
          <p:sp>
            <p:nvSpPr>
              <p:cNvPr id="162862" name="Oval 54"/>
              <p:cNvSpPr>
                <a:spLocks noChangeArrowheads="1"/>
              </p:cNvSpPr>
              <p:nvPr/>
            </p:nvSpPr>
            <p:spPr bwMode="auto">
              <a:xfrm rot="-5400000">
                <a:off x="2016" y="1666"/>
                <a:ext cx="96" cy="96"/>
              </a:xfrm>
              <a:prstGeom prst="ellipse">
                <a:avLst/>
              </a:pr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CA" altLang="en-US"/>
              </a:p>
            </p:txBody>
          </p:sp>
          <p:sp>
            <p:nvSpPr>
              <p:cNvPr id="162863" name="Oval 55"/>
              <p:cNvSpPr>
                <a:spLocks noChangeArrowheads="1"/>
              </p:cNvSpPr>
              <p:nvPr/>
            </p:nvSpPr>
            <p:spPr bwMode="auto">
              <a:xfrm rot="-5400000">
                <a:off x="2592" y="1132"/>
                <a:ext cx="96" cy="96"/>
              </a:xfrm>
              <a:prstGeom prst="ellipse">
                <a:avLst/>
              </a:pr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CA" altLang="en-US"/>
              </a:p>
            </p:txBody>
          </p:sp>
        </p:grpSp>
        <p:sp>
          <p:nvSpPr>
            <p:cNvPr id="162839" name="Text Box 21"/>
            <p:cNvSpPr txBox="1">
              <a:spLocks noChangeArrowheads="1"/>
            </p:cNvSpPr>
            <p:nvPr/>
          </p:nvSpPr>
          <p:spPr bwMode="auto">
            <a:xfrm>
              <a:off x="6673850" y="3824288"/>
              <a:ext cx="790575" cy="5191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>
                  <a:solidFill>
                    <a:schemeClr val="accent1"/>
                  </a:solidFill>
                  <a:sym typeface="Symbol" pitchFamily="18" charset="2"/>
                </a:rPr>
                <a:t></a:t>
              </a:r>
              <a:r>
                <a:rPr lang="en-US" altLang="en-US" baseline="-25000">
                  <a:solidFill>
                    <a:schemeClr val="accent1"/>
                  </a:solidFill>
                  <a:sym typeface="Symbol" pitchFamily="18" charset="2"/>
                </a:rPr>
                <a:t>16</a:t>
              </a:r>
              <a:r>
                <a:rPr lang="en-US" altLang="en-US" baseline="30000">
                  <a:solidFill>
                    <a:schemeClr val="accent1"/>
                  </a:solidFill>
                </a:rPr>
                <a:t>0</a:t>
              </a:r>
            </a:p>
          </p:txBody>
        </p:sp>
        <p:sp>
          <p:nvSpPr>
            <p:cNvPr id="162840" name="Text Box 21"/>
            <p:cNvSpPr txBox="1">
              <a:spLocks noChangeArrowheads="1"/>
            </p:cNvSpPr>
            <p:nvPr/>
          </p:nvSpPr>
          <p:spPr bwMode="auto">
            <a:xfrm>
              <a:off x="5999163" y="2390775"/>
              <a:ext cx="790575" cy="5191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>
                  <a:solidFill>
                    <a:schemeClr val="accent1"/>
                  </a:solidFill>
                  <a:sym typeface="Symbol" pitchFamily="18" charset="2"/>
                </a:rPr>
                <a:t></a:t>
              </a:r>
              <a:r>
                <a:rPr lang="en-US" altLang="en-US" baseline="-25000">
                  <a:solidFill>
                    <a:schemeClr val="accent1"/>
                  </a:solidFill>
                  <a:sym typeface="Symbol" pitchFamily="18" charset="2"/>
                </a:rPr>
                <a:t>16</a:t>
              </a:r>
              <a:r>
                <a:rPr lang="en-US" altLang="en-US" baseline="30000">
                  <a:solidFill>
                    <a:schemeClr val="accent1"/>
                  </a:solidFill>
                </a:rPr>
                <a:t>2</a:t>
              </a:r>
            </a:p>
          </p:txBody>
        </p:sp>
        <p:sp>
          <p:nvSpPr>
            <p:cNvPr id="162841" name="Text Box 21"/>
            <p:cNvSpPr txBox="1">
              <a:spLocks noChangeArrowheads="1"/>
            </p:cNvSpPr>
            <p:nvPr/>
          </p:nvSpPr>
          <p:spPr bwMode="auto">
            <a:xfrm>
              <a:off x="5270500" y="1909763"/>
              <a:ext cx="790575" cy="5191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>
                  <a:solidFill>
                    <a:schemeClr val="accent1"/>
                  </a:solidFill>
                  <a:sym typeface="Symbol" pitchFamily="18" charset="2"/>
                </a:rPr>
                <a:t></a:t>
              </a:r>
              <a:r>
                <a:rPr lang="en-US" altLang="en-US" baseline="-25000">
                  <a:solidFill>
                    <a:schemeClr val="accent1"/>
                  </a:solidFill>
                  <a:sym typeface="Symbol" pitchFamily="18" charset="2"/>
                </a:rPr>
                <a:t>16</a:t>
              </a:r>
              <a:r>
                <a:rPr lang="en-US" altLang="en-US" baseline="30000">
                  <a:solidFill>
                    <a:schemeClr val="accent1"/>
                  </a:solidFill>
                </a:rPr>
                <a:t>3</a:t>
              </a:r>
            </a:p>
          </p:txBody>
        </p:sp>
        <p:sp>
          <p:nvSpPr>
            <p:cNvPr id="162842" name="Text Box 21"/>
            <p:cNvSpPr txBox="1">
              <a:spLocks noChangeArrowheads="1"/>
            </p:cNvSpPr>
            <p:nvPr/>
          </p:nvSpPr>
          <p:spPr bwMode="auto">
            <a:xfrm>
              <a:off x="4449763" y="1766888"/>
              <a:ext cx="790575" cy="5191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>
                  <a:solidFill>
                    <a:schemeClr val="accent1"/>
                  </a:solidFill>
                  <a:sym typeface="Symbol" pitchFamily="18" charset="2"/>
                </a:rPr>
                <a:t></a:t>
              </a:r>
              <a:r>
                <a:rPr lang="en-US" altLang="en-US" baseline="-25000">
                  <a:solidFill>
                    <a:schemeClr val="accent1"/>
                  </a:solidFill>
                  <a:sym typeface="Symbol" pitchFamily="18" charset="2"/>
                </a:rPr>
                <a:t>16</a:t>
              </a:r>
              <a:r>
                <a:rPr lang="en-US" altLang="en-US" baseline="30000">
                  <a:solidFill>
                    <a:schemeClr val="accent1"/>
                  </a:solidFill>
                </a:rPr>
                <a:t>4</a:t>
              </a:r>
            </a:p>
          </p:txBody>
        </p:sp>
        <p:sp>
          <p:nvSpPr>
            <p:cNvPr id="162843" name="Text Box 21"/>
            <p:cNvSpPr txBox="1">
              <a:spLocks noChangeArrowheads="1"/>
            </p:cNvSpPr>
            <p:nvPr/>
          </p:nvSpPr>
          <p:spPr bwMode="auto">
            <a:xfrm>
              <a:off x="3625850" y="1939925"/>
              <a:ext cx="790575" cy="5191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>
                  <a:solidFill>
                    <a:schemeClr val="accent1"/>
                  </a:solidFill>
                  <a:sym typeface="Symbol" pitchFamily="18" charset="2"/>
                </a:rPr>
                <a:t></a:t>
              </a:r>
              <a:r>
                <a:rPr lang="en-US" altLang="en-US" baseline="-25000">
                  <a:solidFill>
                    <a:schemeClr val="accent1"/>
                  </a:solidFill>
                  <a:sym typeface="Symbol" pitchFamily="18" charset="2"/>
                </a:rPr>
                <a:t>16</a:t>
              </a:r>
              <a:r>
                <a:rPr lang="en-US" altLang="en-US" baseline="30000">
                  <a:solidFill>
                    <a:schemeClr val="accent1"/>
                  </a:solidFill>
                </a:rPr>
                <a:t>5</a:t>
              </a:r>
            </a:p>
          </p:txBody>
        </p:sp>
        <p:sp>
          <p:nvSpPr>
            <p:cNvPr id="162844" name="Text Box 21"/>
            <p:cNvSpPr txBox="1">
              <a:spLocks noChangeArrowheads="1"/>
            </p:cNvSpPr>
            <p:nvPr/>
          </p:nvSpPr>
          <p:spPr bwMode="auto">
            <a:xfrm>
              <a:off x="2903538" y="2314575"/>
              <a:ext cx="790575" cy="5191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>
                  <a:solidFill>
                    <a:schemeClr val="accent1"/>
                  </a:solidFill>
                  <a:sym typeface="Symbol" pitchFamily="18" charset="2"/>
                </a:rPr>
                <a:t></a:t>
              </a:r>
              <a:r>
                <a:rPr lang="en-US" altLang="en-US" baseline="-25000">
                  <a:solidFill>
                    <a:schemeClr val="accent1"/>
                  </a:solidFill>
                  <a:sym typeface="Symbol" pitchFamily="18" charset="2"/>
                </a:rPr>
                <a:t>16</a:t>
              </a:r>
              <a:r>
                <a:rPr lang="en-US" altLang="en-US" baseline="30000">
                  <a:solidFill>
                    <a:schemeClr val="accent1"/>
                  </a:solidFill>
                </a:rPr>
                <a:t>6</a:t>
              </a:r>
            </a:p>
          </p:txBody>
        </p:sp>
        <p:sp>
          <p:nvSpPr>
            <p:cNvPr id="162845" name="Text Box 21"/>
            <p:cNvSpPr txBox="1">
              <a:spLocks noChangeArrowheads="1"/>
            </p:cNvSpPr>
            <p:nvPr/>
          </p:nvSpPr>
          <p:spPr bwMode="auto">
            <a:xfrm>
              <a:off x="2417763" y="2978150"/>
              <a:ext cx="790575" cy="5191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>
                  <a:solidFill>
                    <a:schemeClr val="accent1"/>
                  </a:solidFill>
                  <a:sym typeface="Symbol" pitchFamily="18" charset="2"/>
                </a:rPr>
                <a:t></a:t>
              </a:r>
              <a:r>
                <a:rPr lang="en-US" altLang="en-US" baseline="-25000">
                  <a:solidFill>
                    <a:schemeClr val="accent1"/>
                  </a:solidFill>
                  <a:sym typeface="Symbol" pitchFamily="18" charset="2"/>
                </a:rPr>
                <a:t>16</a:t>
              </a:r>
              <a:r>
                <a:rPr lang="en-US" altLang="en-US" baseline="30000">
                  <a:solidFill>
                    <a:schemeClr val="accent1"/>
                  </a:solidFill>
                </a:rPr>
                <a:t>7</a:t>
              </a:r>
            </a:p>
          </p:txBody>
        </p:sp>
        <p:sp>
          <p:nvSpPr>
            <p:cNvPr id="162846" name="Text Box 21"/>
            <p:cNvSpPr txBox="1">
              <a:spLocks noChangeArrowheads="1"/>
            </p:cNvSpPr>
            <p:nvPr/>
          </p:nvSpPr>
          <p:spPr bwMode="auto">
            <a:xfrm>
              <a:off x="2189163" y="3762375"/>
              <a:ext cx="790575" cy="5191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>
                  <a:solidFill>
                    <a:schemeClr val="accent1"/>
                  </a:solidFill>
                  <a:sym typeface="Symbol" pitchFamily="18" charset="2"/>
                </a:rPr>
                <a:t></a:t>
              </a:r>
              <a:r>
                <a:rPr lang="en-US" altLang="en-US" baseline="-25000">
                  <a:solidFill>
                    <a:schemeClr val="accent1"/>
                  </a:solidFill>
                  <a:sym typeface="Symbol" pitchFamily="18" charset="2"/>
                </a:rPr>
                <a:t>16</a:t>
              </a:r>
              <a:r>
                <a:rPr lang="en-US" altLang="en-US" baseline="30000">
                  <a:solidFill>
                    <a:schemeClr val="accent1"/>
                  </a:solidFill>
                </a:rPr>
                <a:t>8</a:t>
              </a:r>
            </a:p>
          </p:txBody>
        </p:sp>
        <p:sp>
          <p:nvSpPr>
            <p:cNvPr id="162847" name="Text Box 21"/>
            <p:cNvSpPr txBox="1">
              <a:spLocks noChangeArrowheads="1"/>
            </p:cNvSpPr>
            <p:nvPr/>
          </p:nvSpPr>
          <p:spPr bwMode="auto">
            <a:xfrm>
              <a:off x="2341563" y="4662488"/>
              <a:ext cx="790575" cy="5191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>
                  <a:solidFill>
                    <a:schemeClr val="accent1"/>
                  </a:solidFill>
                  <a:sym typeface="Symbol" pitchFamily="18" charset="2"/>
                </a:rPr>
                <a:t></a:t>
              </a:r>
              <a:r>
                <a:rPr lang="en-US" altLang="en-US" baseline="-25000">
                  <a:solidFill>
                    <a:schemeClr val="accent1"/>
                  </a:solidFill>
                  <a:sym typeface="Symbol" pitchFamily="18" charset="2"/>
                </a:rPr>
                <a:t>16</a:t>
              </a:r>
              <a:r>
                <a:rPr lang="en-US" altLang="en-US" baseline="30000">
                  <a:solidFill>
                    <a:schemeClr val="accent1"/>
                  </a:solidFill>
                </a:rPr>
                <a:t>9</a:t>
              </a:r>
            </a:p>
          </p:txBody>
        </p:sp>
        <p:sp>
          <p:nvSpPr>
            <p:cNvPr id="162848" name="Text Box 21"/>
            <p:cNvSpPr txBox="1">
              <a:spLocks noChangeArrowheads="1"/>
            </p:cNvSpPr>
            <p:nvPr/>
          </p:nvSpPr>
          <p:spPr bwMode="auto">
            <a:xfrm>
              <a:off x="2690813" y="5286375"/>
              <a:ext cx="911225" cy="5191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>
                  <a:solidFill>
                    <a:schemeClr val="accent1"/>
                  </a:solidFill>
                  <a:sym typeface="Symbol" pitchFamily="18" charset="2"/>
                </a:rPr>
                <a:t></a:t>
              </a:r>
              <a:r>
                <a:rPr lang="en-US" altLang="en-US" baseline="-25000">
                  <a:solidFill>
                    <a:schemeClr val="accent1"/>
                  </a:solidFill>
                  <a:sym typeface="Symbol" pitchFamily="18" charset="2"/>
                </a:rPr>
                <a:t>16</a:t>
              </a:r>
              <a:r>
                <a:rPr lang="en-US" altLang="en-US" baseline="30000">
                  <a:solidFill>
                    <a:schemeClr val="accent1"/>
                  </a:solidFill>
                </a:rPr>
                <a:t>10</a:t>
              </a:r>
            </a:p>
          </p:txBody>
        </p:sp>
        <p:sp>
          <p:nvSpPr>
            <p:cNvPr id="162849" name="Text Box 21"/>
            <p:cNvSpPr txBox="1">
              <a:spLocks noChangeArrowheads="1"/>
            </p:cNvSpPr>
            <p:nvPr/>
          </p:nvSpPr>
          <p:spPr bwMode="auto">
            <a:xfrm>
              <a:off x="3376613" y="5729288"/>
              <a:ext cx="911225" cy="5191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>
                  <a:solidFill>
                    <a:schemeClr val="accent1"/>
                  </a:solidFill>
                  <a:sym typeface="Symbol" pitchFamily="18" charset="2"/>
                </a:rPr>
                <a:t></a:t>
              </a:r>
              <a:r>
                <a:rPr lang="en-US" altLang="en-US" baseline="-25000">
                  <a:solidFill>
                    <a:schemeClr val="accent1"/>
                  </a:solidFill>
                  <a:sym typeface="Symbol" pitchFamily="18" charset="2"/>
                </a:rPr>
                <a:t>16</a:t>
              </a:r>
              <a:r>
                <a:rPr lang="en-US" altLang="en-US" baseline="30000">
                  <a:solidFill>
                    <a:schemeClr val="accent1"/>
                  </a:solidFill>
                </a:rPr>
                <a:t>11</a:t>
              </a:r>
            </a:p>
          </p:txBody>
        </p:sp>
        <p:sp>
          <p:nvSpPr>
            <p:cNvPr id="162850" name="Text Box 21"/>
            <p:cNvSpPr txBox="1">
              <a:spLocks noChangeArrowheads="1"/>
            </p:cNvSpPr>
            <p:nvPr/>
          </p:nvSpPr>
          <p:spPr bwMode="auto">
            <a:xfrm>
              <a:off x="4262438" y="5881688"/>
              <a:ext cx="911225" cy="5191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>
                  <a:solidFill>
                    <a:schemeClr val="accent1"/>
                  </a:solidFill>
                  <a:sym typeface="Symbol" pitchFamily="18" charset="2"/>
                </a:rPr>
                <a:t></a:t>
              </a:r>
              <a:r>
                <a:rPr lang="en-US" altLang="en-US" baseline="-25000">
                  <a:solidFill>
                    <a:schemeClr val="accent1"/>
                  </a:solidFill>
                  <a:sym typeface="Symbol" pitchFamily="18" charset="2"/>
                </a:rPr>
                <a:t>16</a:t>
              </a:r>
              <a:r>
                <a:rPr lang="en-US" altLang="en-US" baseline="30000">
                  <a:solidFill>
                    <a:schemeClr val="accent1"/>
                  </a:solidFill>
                </a:rPr>
                <a:t>12</a:t>
              </a:r>
            </a:p>
          </p:txBody>
        </p:sp>
        <p:sp>
          <p:nvSpPr>
            <p:cNvPr id="162851" name="Text Box 21"/>
            <p:cNvSpPr txBox="1">
              <a:spLocks noChangeArrowheads="1"/>
            </p:cNvSpPr>
            <p:nvPr/>
          </p:nvSpPr>
          <p:spPr bwMode="auto">
            <a:xfrm>
              <a:off x="5129213" y="5653088"/>
              <a:ext cx="911225" cy="5191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>
                  <a:solidFill>
                    <a:schemeClr val="accent1"/>
                  </a:solidFill>
                  <a:sym typeface="Symbol" pitchFamily="18" charset="2"/>
                </a:rPr>
                <a:t></a:t>
              </a:r>
              <a:r>
                <a:rPr lang="en-US" altLang="en-US" baseline="-25000">
                  <a:solidFill>
                    <a:schemeClr val="accent1"/>
                  </a:solidFill>
                  <a:sym typeface="Symbol" pitchFamily="18" charset="2"/>
                </a:rPr>
                <a:t>16</a:t>
              </a:r>
              <a:r>
                <a:rPr lang="en-US" altLang="en-US" baseline="30000">
                  <a:solidFill>
                    <a:schemeClr val="accent1"/>
                  </a:solidFill>
                </a:rPr>
                <a:t>13</a:t>
              </a:r>
            </a:p>
          </p:txBody>
        </p:sp>
        <p:sp>
          <p:nvSpPr>
            <p:cNvPr id="162852" name="Text Box 21"/>
            <p:cNvSpPr txBox="1">
              <a:spLocks noChangeArrowheads="1"/>
            </p:cNvSpPr>
            <p:nvPr/>
          </p:nvSpPr>
          <p:spPr bwMode="auto">
            <a:xfrm>
              <a:off x="5902325" y="5195888"/>
              <a:ext cx="911225" cy="5191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>
                  <a:solidFill>
                    <a:schemeClr val="accent1"/>
                  </a:solidFill>
                  <a:sym typeface="Symbol" pitchFamily="18" charset="2"/>
                </a:rPr>
                <a:t></a:t>
              </a:r>
              <a:r>
                <a:rPr lang="en-US" altLang="en-US" baseline="-25000">
                  <a:solidFill>
                    <a:schemeClr val="accent1"/>
                  </a:solidFill>
                  <a:sym typeface="Symbol" pitchFamily="18" charset="2"/>
                </a:rPr>
                <a:t>16</a:t>
              </a:r>
              <a:r>
                <a:rPr lang="en-US" altLang="en-US" baseline="30000">
                  <a:solidFill>
                    <a:schemeClr val="accent1"/>
                  </a:solidFill>
                </a:rPr>
                <a:t>14</a:t>
              </a:r>
            </a:p>
          </p:txBody>
        </p:sp>
        <p:sp>
          <p:nvSpPr>
            <p:cNvPr id="162853" name="Text Box 21"/>
            <p:cNvSpPr txBox="1">
              <a:spLocks noChangeArrowheads="1"/>
            </p:cNvSpPr>
            <p:nvPr/>
          </p:nvSpPr>
          <p:spPr bwMode="auto">
            <a:xfrm>
              <a:off x="6364288" y="4586288"/>
              <a:ext cx="911225" cy="5191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>
                  <a:solidFill>
                    <a:schemeClr val="accent1"/>
                  </a:solidFill>
                  <a:sym typeface="Symbol" pitchFamily="18" charset="2"/>
                </a:rPr>
                <a:t></a:t>
              </a:r>
              <a:r>
                <a:rPr lang="en-US" altLang="en-US" baseline="-25000">
                  <a:solidFill>
                    <a:schemeClr val="accent1"/>
                  </a:solidFill>
                  <a:sym typeface="Symbol" pitchFamily="18" charset="2"/>
                </a:rPr>
                <a:t>16</a:t>
              </a:r>
              <a:r>
                <a:rPr lang="en-US" altLang="en-US" baseline="30000">
                  <a:solidFill>
                    <a:schemeClr val="accent1"/>
                  </a:solidFill>
                </a:rPr>
                <a:t>15</a:t>
              </a:r>
            </a:p>
          </p:txBody>
        </p:sp>
        <p:sp>
          <p:nvSpPr>
            <p:cNvPr id="162854" name="Text Box 21"/>
            <p:cNvSpPr txBox="1">
              <a:spLocks noChangeArrowheads="1"/>
            </p:cNvSpPr>
            <p:nvPr/>
          </p:nvSpPr>
          <p:spPr bwMode="auto">
            <a:xfrm>
              <a:off x="7323138" y="3849688"/>
              <a:ext cx="1755775" cy="5191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>
                  <a:solidFill>
                    <a:schemeClr val="accent1"/>
                  </a:solidFill>
                  <a:sym typeface="Symbol" pitchFamily="18" charset="2"/>
                </a:rPr>
                <a:t>= </a:t>
              </a:r>
              <a:r>
                <a:rPr lang="en-US" altLang="en-US" baseline="-25000">
                  <a:solidFill>
                    <a:schemeClr val="accent1"/>
                  </a:solidFill>
                  <a:sym typeface="Symbol" pitchFamily="18" charset="2"/>
                </a:rPr>
                <a:t>16</a:t>
              </a:r>
              <a:r>
                <a:rPr lang="en-US" altLang="en-US" baseline="30000">
                  <a:solidFill>
                    <a:schemeClr val="accent1"/>
                  </a:solidFill>
                </a:rPr>
                <a:t>16</a:t>
              </a:r>
              <a:r>
                <a:rPr lang="en-US" altLang="en-US">
                  <a:solidFill>
                    <a:schemeClr val="accent1"/>
                  </a:solidFill>
                </a:rPr>
                <a:t> = 1</a:t>
              </a:r>
            </a:p>
          </p:txBody>
        </p:sp>
        <p:sp>
          <p:nvSpPr>
            <p:cNvPr id="162855" name="Text Box 21"/>
            <p:cNvSpPr txBox="1">
              <a:spLocks noChangeArrowheads="1"/>
            </p:cNvSpPr>
            <p:nvPr/>
          </p:nvSpPr>
          <p:spPr bwMode="auto">
            <a:xfrm>
              <a:off x="1447800" y="3824288"/>
              <a:ext cx="769938" cy="5191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>
                  <a:solidFill>
                    <a:schemeClr val="accent1"/>
                  </a:solidFill>
                </a:rPr>
                <a:t>-1 =</a:t>
              </a:r>
            </a:p>
          </p:txBody>
        </p:sp>
        <p:sp>
          <p:nvSpPr>
            <p:cNvPr id="162856" name="Text Box 86"/>
            <p:cNvSpPr txBox="1">
              <a:spLocks noChangeArrowheads="1"/>
            </p:cNvSpPr>
            <p:nvPr/>
          </p:nvSpPr>
          <p:spPr bwMode="auto">
            <a:xfrm>
              <a:off x="6248400" y="2362200"/>
              <a:ext cx="184150" cy="9461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altLang="en-US"/>
                <a:t>rr</a:t>
              </a:r>
            </a:p>
          </p:txBody>
        </p:sp>
      </p:grpSp>
      <p:sp>
        <p:nvSpPr>
          <p:cNvPr id="162820" name="Rectangle 3"/>
          <p:cNvSpPr>
            <a:spLocks noChangeArrowheads="1"/>
          </p:cNvSpPr>
          <p:nvPr/>
        </p:nvSpPr>
        <p:spPr bwMode="auto">
          <a:xfrm>
            <a:off x="381000" y="-762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4400">
                <a:solidFill>
                  <a:schemeClr val="tx2"/>
                </a:solidFill>
              </a:rPr>
              <a:t>Fast Fourier Transformation</a:t>
            </a:r>
          </a:p>
        </p:txBody>
      </p:sp>
      <p:graphicFrame>
        <p:nvGraphicFramePr>
          <p:cNvPr id="259074" name="Object 6"/>
          <p:cNvGraphicFramePr>
            <a:graphicFrameLocks noChangeAspect="1"/>
          </p:cNvGraphicFramePr>
          <p:nvPr/>
        </p:nvGraphicFramePr>
        <p:xfrm>
          <a:off x="4114800" y="762000"/>
          <a:ext cx="1009650" cy="6921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62864" name="Equation" r:id="rId3" imgW="647419" imgH="444307" progId="Equation.3">
                  <p:embed/>
                </p:oleObj>
              </mc:Choice>
              <mc:Fallback>
                <p:oleObj name="Equation" r:id="rId3" imgW="647419" imgH="444307" progId="Equation.3">
                  <p:embed/>
                  <p:pic>
                    <p:nvPicPr>
                      <p:cNvPr id="0" name="Object 6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114800" y="762000"/>
                        <a:ext cx="1009650" cy="692150"/>
                      </a:xfrm>
                      <a:prstGeom prst="rect">
                        <a:avLst/>
                      </a:prstGeom>
                      <a:solidFill>
                        <a:schemeClr val="tx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52" name="Oval 38"/>
          <p:cNvSpPr>
            <a:spLocks noChangeArrowheads="1"/>
          </p:cNvSpPr>
          <p:nvPr/>
        </p:nvSpPr>
        <p:spPr bwMode="auto">
          <a:xfrm rot="-5400000">
            <a:off x="4556125" y="4411663"/>
            <a:ext cx="152400" cy="152400"/>
          </a:xfrm>
          <a:prstGeom prst="ellipse">
            <a:avLst/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CA" altLang="en-US"/>
          </a:p>
        </p:txBody>
      </p:sp>
      <p:pic>
        <p:nvPicPr>
          <p:cNvPr id="4146" name="Picture 50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200" y="1524000"/>
            <a:ext cx="8991600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62824" name="Text Box 215"/>
          <p:cNvSpPr txBox="1">
            <a:spLocks noChangeArrowheads="1"/>
          </p:cNvSpPr>
          <p:nvPr/>
        </p:nvSpPr>
        <p:spPr bwMode="auto">
          <a:xfrm>
            <a:off x="7634288" y="17463"/>
            <a:ext cx="1003300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000">
                <a:solidFill>
                  <a:schemeClr val="tx2"/>
                </a:solidFill>
                <a:sym typeface="Symbol" pitchFamily="18" charset="2"/>
              </a:rPr>
              <a:t>Inverse </a:t>
            </a:r>
            <a:br>
              <a:rPr lang="en-US" altLang="en-US" sz="2000">
                <a:solidFill>
                  <a:schemeClr val="tx2"/>
                </a:solidFill>
                <a:sym typeface="Symbol" pitchFamily="18" charset="2"/>
              </a:rPr>
            </a:br>
            <a:r>
              <a:rPr lang="en-US" altLang="en-US" sz="2000">
                <a:solidFill>
                  <a:schemeClr val="tx2"/>
                </a:solidFill>
                <a:sym typeface="Symbol" pitchFamily="18" charset="2"/>
              </a:rPr>
              <a:t>FFT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0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820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820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90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5907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590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41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41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2" grpId="0" animBg="1"/>
    </p:bldLst>
  </p:timing>
</p:sld>
</file>

<file path=ppt/slides/slide1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44"/>
          <p:cNvGrpSpPr>
            <a:grpSpLocks/>
          </p:cNvGrpSpPr>
          <p:nvPr/>
        </p:nvGrpSpPr>
        <p:grpSpPr bwMode="auto">
          <a:xfrm>
            <a:off x="7938" y="220663"/>
            <a:ext cx="7383462" cy="6561137"/>
            <a:chOff x="-210737" y="220054"/>
            <a:chExt cx="7382354" cy="6561746"/>
          </a:xfrm>
        </p:grpSpPr>
        <p:sp>
          <p:nvSpPr>
            <p:cNvPr id="163844" name="Rectangle 67"/>
            <p:cNvSpPr>
              <a:spLocks noChangeArrowheads="1"/>
            </p:cNvSpPr>
            <p:nvPr/>
          </p:nvSpPr>
          <p:spPr bwMode="auto">
            <a:xfrm>
              <a:off x="-210737" y="1143000"/>
              <a:ext cx="2356762" cy="9541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CA" altLang="en-US"/>
                <a:t>Vandermonde  </a:t>
              </a:r>
            </a:p>
            <a:p>
              <a:pPr eaLnBrk="1" hangingPunct="1"/>
              <a:r>
                <a:rPr lang="en-CA" altLang="en-US"/>
                <a:t>matrix</a:t>
              </a:r>
            </a:p>
          </p:txBody>
        </p:sp>
        <p:grpSp>
          <p:nvGrpSpPr>
            <p:cNvPr id="163845" name="Group 81"/>
            <p:cNvGrpSpPr>
              <a:grpSpLocks/>
            </p:cNvGrpSpPr>
            <p:nvPr/>
          </p:nvGrpSpPr>
          <p:grpSpPr bwMode="auto">
            <a:xfrm>
              <a:off x="1905000" y="220054"/>
              <a:ext cx="5257800" cy="3208946"/>
              <a:chOff x="1905000" y="3572854"/>
              <a:chExt cx="5257800" cy="3208946"/>
            </a:xfrm>
          </p:grpSpPr>
          <p:grpSp>
            <p:nvGrpSpPr>
              <p:cNvPr id="163863" name="Group 52"/>
              <p:cNvGrpSpPr>
                <a:grpSpLocks/>
              </p:cNvGrpSpPr>
              <p:nvPr/>
            </p:nvGrpSpPr>
            <p:grpSpPr bwMode="auto">
              <a:xfrm>
                <a:off x="1905000" y="3572854"/>
                <a:ext cx="5257800" cy="3208946"/>
                <a:chOff x="1905000" y="3572854"/>
                <a:chExt cx="5257800" cy="3208946"/>
              </a:xfrm>
            </p:grpSpPr>
            <p:sp>
              <p:nvSpPr>
                <p:cNvPr id="163865" name="Text Box 215"/>
                <p:cNvSpPr txBox="1">
                  <a:spLocks noChangeArrowheads="1"/>
                </p:cNvSpPr>
                <p:nvPr/>
              </p:nvSpPr>
              <p:spPr bwMode="auto">
                <a:xfrm>
                  <a:off x="2085279" y="3583034"/>
                  <a:ext cx="3183885" cy="46166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25400" algn="ctr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l" eaLnBrk="1" hangingPunct="1"/>
                  <a:r>
                    <a:rPr lang="en-US" altLang="en-US" sz="2400">
                      <a:solidFill>
                        <a:schemeClr val="accent1"/>
                      </a:solidFill>
                      <a:sym typeface="Symbol" pitchFamily="18" charset="2"/>
                    </a:rPr>
                    <a:t></a:t>
                  </a:r>
                  <a:r>
                    <a:rPr lang="en-US" altLang="en-US" sz="2400" i="1" baseline="30000">
                      <a:solidFill>
                        <a:schemeClr val="accent1"/>
                      </a:solidFill>
                    </a:rPr>
                    <a:t>0</a:t>
                  </a:r>
                  <a:r>
                    <a:rPr lang="en-US" altLang="en-US" sz="2400" i="1">
                      <a:solidFill>
                        <a:schemeClr val="accent1"/>
                      </a:solidFill>
                    </a:rPr>
                    <a:t>   </a:t>
                  </a:r>
                  <a:r>
                    <a:rPr lang="en-US" altLang="en-US" sz="2400">
                      <a:solidFill>
                        <a:schemeClr val="accent1"/>
                      </a:solidFill>
                      <a:sym typeface="Symbol" pitchFamily="18" charset="2"/>
                    </a:rPr>
                    <a:t></a:t>
                  </a:r>
                  <a:r>
                    <a:rPr lang="en-US" altLang="en-US" sz="2400" i="1" baseline="30000">
                      <a:solidFill>
                        <a:schemeClr val="accent1"/>
                      </a:solidFill>
                    </a:rPr>
                    <a:t>0</a:t>
                  </a:r>
                  <a:r>
                    <a:rPr lang="en-US" altLang="en-US" sz="2400" i="1">
                      <a:solidFill>
                        <a:schemeClr val="accent1"/>
                      </a:solidFill>
                    </a:rPr>
                    <a:t>   </a:t>
                  </a:r>
                  <a:r>
                    <a:rPr lang="en-US" altLang="en-US" sz="2400">
                      <a:solidFill>
                        <a:schemeClr val="accent1"/>
                      </a:solidFill>
                      <a:sym typeface="Symbol" pitchFamily="18" charset="2"/>
                    </a:rPr>
                    <a:t></a:t>
                  </a:r>
                  <a:r>
                    <a:rPr lang="en-US" altLang="en-US" sz="2400" i="1" baseline="30000">
                      <a:solidFill>
                        <a:schemeClr val="accent1"/>
                      </a:solidFill>
                    </a:rPr>
                    <a:t>0</a:t>
                  </a:r>
                  <a:r>
                    <a:rPr lang="en-US" altLang="en-US" sz="2400" i="1">
                      <a:solidFill>
                        <a:schemeClr val="accent1"/>
                      </a:solidFill>
                    </a:rPr>
                    <a:t>   </a:t>
                  </a:r>
                  <a:r>
                    <a:rPr lang="en-US" altLang="en-US" sz="2400">
                      <a:solidFill>
                        <a:schemeClr val="accent1"/>
                      </a:solidFill>
                      <a:sym typeface="Symbol" pitchFamily="18" charset="2"/>
                    </a:rPr>
                    <a:t></a:t>
                  </a:r>
                  <a:r>
                    <a:rPr lang="en-US" altLang="en-US" sz="2400" i="1" baseline="30000">
                      <a:solidFill>
                        <a:schemeClr val="accent1"/>
                      </a:solidFill>
                    </a:rPr>
                    <a:t>0</a:t>
                  </a:r>
                  <a:r>
                    <a:rPr lang="en-US" altLang="en-US" sz="2400" i="1">
                      <a:solidFill>
                        <a:schemeClr val="accent1"/>
                      </a:solidFill>
                    </a:rPr>
                    <a:t>   …  </a:t>
                  </a:r>
                  <a:r>
                    <a:rPr lang="en-US" altLang="en-US" sz="2400">
                      <a:solidFill>
                        <a:schemeClr val="accent1"/>
                      </a:solidFill>
                      <a:sym typeface="Symbol" pitchFamily="18" charset="2"/>
                    </a:rPr>
                    <a:t></a:t>
                  </a:r>
                  <a:r>
                    <a:rPr lang="en-US" altLang="en-US" sz="2400" i="1" baseline="30000">
                      <a:solidFill>
                        <a:schemeClr val="accent1"/>
                      </a:solidFill>
                    </a:rPr>
                    <a:t>0</a:t>
                  </a:r>
                  <a:r>
                    <a:rPr lang="en-US" altLang="en-US" sz="2400" i="1">
                      <a:solidFill>
                        <a:schemeClr val="accent1"/>
                      </a:solidFill>
                    </a:rPr>
                    <a:t> </a:t>
                  </a:r>
                  <a:endParaRPr lang="en-US" altLang="en-US" sz="2400" i="1" baseline="30000">
                    <a:solidFill>
                      <a:schemeClr val="accent1"/>
                    </a:solidFill>
                  </a:endParaRPr>
                </a:p>
              </p:txBody>
            </p:sp>
            <p:sp>
              <p:nvSpPr>
                <p:cNvPr id="163866" name="Rectangle 85"/>
                <p:cNvSpPr>
                  <a:spLocks noChangeArrowheads="1"/>
                </p:cNvSpPr>
                <p:nvPr/>
              </p:nvSpPr>
              <p:spPr bwMode="auto">
                <a:xfrm>
                  <a:off x="5755484" y="3582412"/>
                  <a:ext cx="543739" cy="304698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/>
                  <a:r>
                    <a:rPr lang="en-US" altLang="en-US" sz="2400" i="1">
                      <a:solidFill>
                        <a:schemeClr val="accent1"/>
                      </a:solidFill>
                    </a:rPr>
                    <a:t>a</a:t>
                  </a:r>
                  <a:r>
                    <a:rPr lang="en-US" altLang="en-US" sz="2400" i="1" baseline="-25000">
                      <a:solidFill>
                        <a:schemeClr val="accent1"/>
                      </a:solidFill>
                    </a:rPr>
                    <a:t>0</a:t>
                  </a:r>
                  <a:endParaRPr lang="en-US" altLang="en-US" sz="2400" i="1">
                    <a:solidFill>
                      <a:schemeClr val="accent1"/>
                    </a:solidFill>
                  </a:endParaRPr>
                </a:p>
                <a:p>
                  <a:pPr eaLnBrk="1" hangingPunct="1"/>
                  <a:r>
                    <a:rPr lang="en-US" altLang="en-US" sz="2400" i="1">
                      <a:solidFill>
                        <a:schemeClr val="accent1"/>
                      </a:solidFill>
                    </a:rPr>
                    <a:t>a</a:t>
                  </a:r>
                  <a:r>
                    <a:rPr lang="en-US" altLang="en-US" sz="2400" i="1" baseline="-25000">
                      <a:solidFill>
                        <a:schemeClr val="accent1"/>
                      </a:solidFill>
                    </a:rPr>
                    <a:t>1</a:t>
                  </a:r>
                  <a:endParaRPr lang="en-US" altLang="en-US" sz="2400" i="1">
                    <a:solidFill>
                      <a:schemeClr val="accent1"/>
                    </a:solidFill>
                  </a:endParaRPr>
                </a:p>
                <a:p>
                  <a:pPr eaLnBrk="1" hangingPunct="1"/>
                  <a:r>
                    <a:rPr lang="en-US" altLang="en-US" sz="2400" i="1">
                      <a:solidFill>
                        <a:schemeClr val="accent1"/>
                      </a:solidFill>
                    </a:rPr>
                    <a:t>a</a:t>
                  </a:r>
                  <a:r>
                    <a:rPr lang="en-US" altLang="en-US" sz="2400" i="1" baseline="-25000">
                      <a:solidFill>
                        <a:schemeClr val="accent1"/>
                      </a:solidFill>
                    </a:rPr>
                    <a:t>2</a:t>
                  </a:r>
                  <a:endParaRPr lang="en-US" altLang="en-US" sz="2400" i="1">
                    <a:solidFill>
                      <a:schemeClr val="accent1"/>
                    </a:solidFill>
                  </a:endParaRPr>
                </a:p>
                <a:p>
                  <a:pPr eaLnBrk="1" hangingPunct="1"/>
                  <a:r>
                    <a:rPr lang="en-US" altLang="en-US" sz="2400" i="1">
                      <a:solidFill>
                        <a:schemeClr val="accent1"/>
                      </a:solidFill>
                    </a:rPr>
                    <a:t>a</a:t>
                  </a:r>
                  <a:r>
                    <a:rPr lang="en-US" altLang="en-US" sz="2400" i="1" baseline="-25000">
                      <a:solidFill>
                        <a:schemeClr val="accent1"/>
                      </a:solidFill>
                    </a:rPr>
                    <a:t>3</a:t>
                  </a:r>
                  <a:endParaRPr lang="en-US" altLang="en-US" sz="2400" i="1">
                    <a:solidFill>
                      <a:schemeClr val="accent1"/>
                    </a:solidFill>
                  </a:endParaRPr>
                </a:p>
                <a:p>
                  <a:pPr eaLnBrk="1" hangingPunct="1"/>
                  <a:endParaRPr lang="en-US" altLang="en-US" sz="2400" i="1">
                    <a:solidFill>
                      <a:schemeClr val="accent1"/>
                    </a:solidFill>
                  </a:endParaRPr>
                </a:p>
                <a:p>
                  <a:pPr eaLnBrk="1" hangingPunct="1"/>
                  <a:r>
                    <a:rPr lang="en-US" altLang="en-US" sz="2400" i="1">
                      <a:solidFill>
                        <a:schemeClr val="accent1"/>
                      </a:solidFill>
                    </a:rPr>
                    <a:t>…</a:t>
                  </a:r>
                </a:p>
                <a:p>
                  <a:pPr eaLnBrk="1" hangingPunct="1"/>
                  <a:endParaRPr lang="en-US" altLang="en-US" sz="2400" i="1">
                    <a:solidFill>
                      <a:schemeClr val="accent1"/>
                    </a:solidFill>
                  </a:endParaRPr>
                </a:p>
                <a:p>
                  <a:pPr eaLnBrk="1" hangingPunct="1"/>
                  <a:r>
                    <a:rPr lang="en-US" altLang="en-US" sz="2400" i="1">
                      <a:solidFill>
                        <a:schemeClr val="accent1"/>
                      </a:solidFill>
                    </a:rPr>
                    <a:t>a</a:t>
                  </a:r>
                  <a:r>
                    <a:rPr lang="en-US" altLang="en-US" sz="1800" i="1" baseline="-25000">
                      <a:solidFill>
                        <a:schemeClr val="accent1"/>
                      </a:solidFill>
                    </a:rPr>
                    <a:t>n-1</a:t>
                  </a:r>
                  <a:endParaRPr lang="en-US" altLang="en-US" sz="2400" i="1">
                    <a:solidFill>
                      <a:schemeClr val="accent1"/>
                    </a:solidFill>
                  </a:endParaRPr>
                </a:p>
              </p:txBody>
            </p:sp>
            <p:sp>
              <p:nvSpPr>
                <p:cNvPr id="163867" name="Rectangle 86"/>
                <p:cNvSpPr>
                  <a:spLocks noChangeArrowheads="1"/>
                </p:cNvSpPr>
                <p:nvPr/>
              </p:nvSpPr>
              <p:spPr bwMode="auto">
                <a:xfrm>
                  <a:off x="6636694" y="3572854"/>
                  <a:ext cx="526106" cy="304698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/>
                  <a:r>
                    <a:rPr lang="en-US" altLang="en-US" sz="2400" i="1">
                      <a:solidFill>
                        <a:schemeClr val="accent1"/>
                      </a:solidFill>
                    </a:rPr>
                    <a:t>y</a:t>
                  </a:r>
                  <a:r>
                    <a:rPr lang="en-US" altLang="en-US" sz="2400" i="1" baseline="-25000">
                      <a:solidFill>
                        <a:schemeClr val="accent1"/>
                      </a:solidFill>
                    </a:rPr>
                    <a:t>0</a:t>
                  </a:r>
                  <a:endParaRPr lang="en-US" altLang="en-US" sz="2400" i="1">
                    <a:solidFill>
                      <a:schemeClr val="accent1"/>
                    </a:solidFill>
                  </a:endParaRPr>
                </a:p>
                <a:p>
                  <a:pPr eaLnBrk="1" hangingPunct="1"/>
                  <a:r>
                    <a:rPr lang="en-US" altLang="en-US" sz="2400" i="1">
                      <a:solidFill>
                        <a:schemeClr val="accent1"/>
                      </a:solidFill>
                    </a:rPr>
                    <a:t>y</a:t>
                  </a:r>
                  <a:r>
                    <a:rPr lang="en-US" altLang="en-US" sz="2400" i="1" baseline="-25000">
                      <a:solidFill>
                        <a:schemeClr val="accent1"/>
                      </a:solidFill>
                    </a:rPr>
                    <a:t>1</a:t>
                  </a:r>
                  <a:endParaRPr lang="en-US" altLang="en-US" sz="2400" i="1">
                    <a:solidFill>
                      <a:schemeClr val="accent1"/>
                    </a:solidFill>
                  </a:endParaRPr>
                </a:p>
                <a:p>
                  <a:pPr eaLnBrk="1" hangingPunct="1"/>
                  <a:r>
                    <a:rPr lang="en-US" altLang="en-US" sz="2400" i="1">
                      <a:solidFill>
                        <a:schemeClr val="accent1"/>
                      </a:solidFill>
                    </a:rPr>
                    <a:t>y</a:t>
                  </a:r>
                  <a:r>
                    <a:rPr lang="en-US" altLang="en-US" sz="2400" i="1" baseline="-25000">
                      <a:solidFill>
                        <a:schemeClr val="accent1"/>
                      </a:solidFill>
                    </a:rPr>
                    <a:t>2</a:t>
                  </a:r>
                  <a:endParaRPr lang="en-US" altLang="en-US" sz="2400" i="1">
                    <a:solidFill>
                      <a:schemeClr val="accent1"/>
                    </a:solidFill>
                  </a:endParaRPr>
                </a:p>
                <a:p>
                  <a:pPr eaLnBrk="1" hangingPunct="1"/>
                  <a:r>
                    <a:rPr lang="en-US" altLang="en-US" sz="2400" i="1">
                      <a:solidFill>
                        <a:schemeClr val="accent1"/>
                      </a:solidFill>
                    </a:rPr>
                    <a:t>y</a:t>
                  </a:r>
                  <a:r>
                    <a:rPr lang="en-US" altLang="en-US" sz="2400" i="1" baseline="-25000">
                      <a:solidFill>
                        <a:schemeClr val="accent1"/>
                      </a:solidFill>
                    </a:rPr>
                    <a:t>3</a:t>
                  </a:r>
                  <a:endParaRPr lang="en-US" altLang="en-US" sz="2400" i="1">
                    <a:solidFill>
                      <a:schemeClr val="accent1"/>
                    </a:solidFill>
                  </a:endParaRPr>
                </a:p>
                <a:p>
                  <a:pPr eaLnBrk="1" hangingPunct="1"/>
                  <a:endParaRPr lang="en-US" altLang="en-US" sz="2400" i="1">
                    <a:solidFill>
                      <a:schemeClr val="accent1"/>
                    </a:solidFill>
                  </a:endParaRPr>
                </a:p>
                <a:p>
                  <a:pPr eaLnBrk="1" hangingPunct="1"/>
                  <a:r>
                    <a:rPr lang="en-US" altLang="en-US" sz="2400" i="1">
                      <a:solidFill>
                        <a:schemeClr val="accent1"/>
                      </a:solidFill>
                    </a:rPr>
                    <a:t>…</a:t>
                  </a:r>
                </a:p>
                <a:p>
                  <a:pPr eaLnBrk="1" hangingPunct="1"/>
                  <a:endParaRPr lang="en-US" altLang="en-US" sz="2400" i="1">
                    <a:solidFill>
                      <a:schemeClr val="accent1"/>
                    </a:solidFill>
                  </a:endParaRPr>
                </a:p>
                <a:p>
                  <a:pPr eaLnBrk="1" hangingPunct="1"/>
                  <a:r>
                    <a:rPr lang="en-US" altLang="en-US" sz="2400" i="1">
                      <a:solidFill>
                        <a:schemeClr val="accent1"/>
                      </a:solidFill>
                    </a:rPr>
                    <a:t>y</a:t>
                  </a:r>
                  <a:r>
                    <a:rPr lang="en-US" altLang="en-US" sz="1800" i="1" baseline="-25000">
                      <a:solidFill>
                        <a:schemeClr val="accent1"/>
                      </a:solidFill>
                    </a:rPr>
                    <a:t>n-1</a:t>
                  </a:r>
                  <a:endParaRPr lang="en-US" altLang="en-US" sz="2400" i="1">
                    <a:solidFill>
                      <a:schemeClr val="accent1"/>
                    </a:solidFill>
                  </a:endParaRPr>
                </a:p>
              </p:txBody>
            </p:sp>
            <p:sp>
              <p:nvSpPr>
                <p:cNvPr id="163868" name="Rectangle 87"/>
                <p:cNvSpPr>
                  <a:spLocks noChangeArrowheads="1"/>
                </p:cNvSpPr>
                <p:nvPr/>
              </p:nvSpPr>
              <p:spPr bwMode="auto">
                <a:xfrm>
                  <a:off x="6276828" y="4876800"/>
                  <a:ext cx="393056" cy="46166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/>
                  <a:r>
                    <a:rPr lang="en-US" altLang="en-US" sz="2400" i="1">
                      <a:solidFill>
                        <a:schemeClr val="accent1"/>
                      </a:solidFill>
                    </a:rPr>
                    <a:t>=</a:t>
                  </a:r>
                  <a:endParaRPr lang="en-CA" altLang="en-US" sz="2400"/>
                </a:p>
              </p:txBody>
            </p:sp>
            <p:sp>
              <p:nvSpPr>
                <p:cNvPr id="163869" name="Double Bracket 40"/>
                <p:cNvSpPr>
                  <a:spLocks noChangeArrowheads="1"/>
                </p:cNvSpPr>
                <p:nvPr/>
              </p:nvSpPr>
              <p:spPr bwMode="auto">
                <a:xfrm>
                  <a:off x="5826934" y="3589232"/>
                  <a:ext cx="422735" cy="3192568"/>
                </a:xfrm>
                <a:prstGeom prst="bracketPair">
                  <a:avLst>
                    <a:gd name="adj" fmla="val 16667"/>
                  </a:avLst>
                </a:prstGeom>
                <a:noFill/>
                <a:ln w="25400" algn="ctr">
                  <a:solidFill>
                    <a:schemeClr val="accent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/>
                  <a:endParaRPr lang="en-CA" altLang="en-US" sz="2400"/>
                </a:p>
              </p:txBody>
            </p:sp>
            <p:sp>
              <p:nvSpPr>
                <p:cNvPr id="163870" name="Double Bracket 16"/>
                <p:cNvSpPr>
                  <a:spLocks noChangeArrowheads="1"/>
                </p:cNvSpPr>
                <p:nvPr/>
              </p:nvSpPr>
              <p:spPr bwMode="auto">
                <a:xfrm>
                  <a:off x="1905000" y="3572854"/>
                  <a:ext cx="3505200" cy="3132746"/>
                </a:xfrm>
                <a:prstGeom prst="bracketPair">
                  <a:avLst>
                    <a:gd name="adj" fmla="val 16667"/>
                  </a:avLst>
                </a:prstGeom>
                <a:noFill/>
                <a:ln w="25400" algn="ctr">
                  <a:solidFill>
                    <a:schemeClr val="accent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/>
                  <a:endParaRPr lang="en-CA" altLang="en-US" sz="2400"/>
                </a:p>
              </p:txBody>
            </p:sp>
            <p:sp>
              <p:nvSpPr>
                <p:cNvPr id="163871" name="Double Bracket 40"/>
                <p:cNvSpPr>
                  <a:spLocks noChangeArrowheads="1"/>
                </p:cNvSpPr>
                <p:nvPr/>
              </p:nvSpPr>
              <p:spPr bwMode="auto">
                <a:xfrm>
                  <a:off x="6678430" y="3572854"/>
                  <a:ext cx="422735" cy="3192568"/>
                </a:xfrm>
                <a:prstGeom prst="bracketPair">
                  <a:avLst>
                    <a:gd name="adj" fmla="val 16667"/>
                  </a:avLst>
                </a:prstGeom>
                <a:noFill/>
                <a:ln w="25400" algn="ctr">
                  <a:solidFill>
                    <a:schemeClr val="accent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/>
                  <a:endParaRPr lang="en-CA" altLang="en-US" sz="2400"/>
                </a:p>
              </p:txBody>
            </p:sp>
            <p:sp>
              <p:nvSpPr>
                <p:cNvPr id="163872" name="Text Box 215"/>
                <p:cNvSpPr txBox="1">
                  <a:spLocks noChangeArrowheads="1"/>
                </p:cNvSpPr>
                <p:nvPr/>
              </p:nvSpPr>
              <p:spPr bwMode="auto">
                <a:xfrm>
                  <a:off x="2075986" y="3949389"/>
                  <a:ext cx="3308919" cy="46166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25400" algn="ctr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l" eaLnBrk="1" hangingPunct="1"/>
                  <a:r>
                    <a:rPr lang="en-US" altLang="en-US" sz="2400">
                      <a:solidFill>
                        <a:schemeClr val="accent1"/>
                      </a:solidFill>
                      <a:sym typeface="Symbol" pitchFamily="18" charset="2"/>
                    </a:rPr>
                    <a:t></a:t>
                  </a:r>
                  <a:r>
                    <a:rPr lang="en-US" altLang="en-US" sz="2400" i="1" baseline="30000">
                      <a:solidFill>
                        <a:schemeClr val="accent1"/>
                      </a:solidFill>
                      <a:sym typeface="Symbol" pitchFamily="18" charset="2"/>
                    </a:rPr>
                    <a:t>0</a:t>
                  </a:r>
                  <a:r>
                    <a:rPr lang="en-US" altLang="en-US" sz="2400" i="1">
                      <a:solidFill>
                        <a:schemeClr val="accent1"/>
                      </a:solidFill>
                      <a:sym typeface="Symbol" pitchFamily="18" charset="2"/>
                    </a:rPr>
                    <a:t>  </a:t>
                  </a:r>
                  <a:r>
                    <a:rPr lang="en-US" altLang="en-US" sz="2400" i="1">
                      <a:solidFill>
                        <a:schemeClr val="accent1"/>
                      </a:solidFill>
                    </a:rPr>
                    <a:t> </a:t>
                  </a:r>
                  <a:r>
                    <a:rPr lang="en-US" altLang="en-US" sz="2400">
                      <a:solidFill>
                        <a:schemeClr val="accent1"/>
                      </a:solidFill>
                      <a:sym typeface="Symbol" pitchFamily="18" charset="2"/>
                    </a:rPr>
                    <a:t></a:t>
                  </a:r>
                  <a:r>
                    <a:rPr lang="en-US" altLang="en-US" sz="2400" i="1" baseline="30000">
                      <a:solidFill>
                        <a:schemeClr val="accent1"/>
                      </a:solidFill>
                      <a:sym typeface="Symbol" pitchFamily="18" charset="2"/>
                    </a:rPr>
                    <a:t>1</a:t>
                  </a:r>
                  <a:r>
                    <a:rPr lang="en-US" altLang="en-US" sz="2400" i="1">
                      <a:solidFill>
                        <a:schemeClr val="accent1"/>
                      </a:solidFill>
                    </a:rPr>
                    <a:t>   </a:t>
                  </a:r>
                  <a:r>
                    <a:rPr lang="en-US" altLang="en-US" sz="2400">
                      <a:solidFill>
                        <a:schemeClr val="accent1"/>
                      </a:solidFill>
                      <a:sym typeface="Symbol" pitchFamily="18" charset="2"/>
                    </a:rPr>
                    <a:t></a:t>
                  </a:r>
                  <a:r>
                    <a:rPr lang="en-US" altLang="en-US" sz="2400" i="1" baseline="30000">
                      <a:solidFill>
                        <a:schemeClr val="accent1"/>
                      </a:solidFill>
                      <a:sym typeface="Symbol" pitchFamily="18" charset="2"/>
                    </a:rPr>
                    <a:t>2</a:t>
                  </a:r>
                  <a:r>
                    <a:rPr lang="en-US" altLang="en-US" sz="2400" i="1">
                      <a:solidFill>
                        <a:schemeClr val="accent1"/>
                      </a:solidFill>
                    </a:rPr>
                    <a:t>   </a:t>
                  </a:r>
                  <a:r>
                    <a:rPr lang="en-US" altLang="en-US" sz="2400">
                      <a:solidFill>
                        <a:schemeClr val="accent1"/>
                      </a:solidFill>
                      <a:sym typeface="Symbol" pitchFamily="18" charset="2"/>
                    </a:rPr>
                    <a:t></a:t>
                  </a:r>
                  <a:r>
                    <a:rPr lang="en-US" altLang="en-US" sz="2400" i="1" baseline="30000">
                      <a:solidFill>
                        <a:schemeClr val="accent1"/>
                      </a:solidFill>
                    </a:rPr>
                    <a:t>3</a:t>
                  </a:r>
                  <a:r>
                    <a:rPr lang="en-US" altLang="en-US" sz="2400" i="1">
                      <a:solidFill>
                        <a:schemeClr val="accent1"/>
                      </a:solidFill>
                    </a:rPr>
                    <a:t>   …  </a:t>
                  </a:r>
                  <a:r>
                    <a:rPr lang="en-US" altLang="en-US" sz="2400">
                      <a:solidFill>
                        <a:schemeClr val="accent1"/>
                      </a:solidFill>
                      <a:sym typeface="Symbol" pitchFamily="18" charset="2"/>
                    </a:rPr>
                    <a:t></a:t>
                  </a:r>
                  <a:r>
                    <a:rPr lang="en-US" altLang="en-US" sz="2000" i="1" baseline="30000">
                      <a:solidFill>
                        <a:schemeClr val="accent1"/>
                      </a:solidFill>
                    </a:rPr>
                    <a:t>n-1</a:t>
                  </a:r>
                  <a:r>
                    <a:rPr lang="en-US" altLang="en-US" sz="2400" i="1">
                      <a:solidFill>
                        <a:schemeClr val="accent1"/>
                      </a:solidFill>
                    </a:rPr>
                    <a:t> </a:t>
                  </a:r>
                  <a:endParaRPr lang="en-US" altLang="en-US" sz="2400" i="1" baseline="30000">
                    <a:solidFill>
                      <a:schemeClr val="accent1"/>
                    </a:solidFill>
                  </a:endParaRPr>
                </a:p>
              </p:txBody>
            </p:sp>
            <p:sp>
              <p:nvSpPr>
                <p:cNvPr id="163873" name="Text Box 215"/>
                <p:cNvSpPr txBox="1">
                  <a:spLocks noChangeArrowheads="1"/>
                </p:cNvSpPr>
                <p:nvPr/>
              </p:nvSpPr>
              <p:spPr bwMode="auto">
                <a:xfrm>
                  <a:off x="2066693" y="4315744"/>
                  <a:ext cx="3316934" cy="46166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25400" algn="ctr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l" eaLnBrk="1" hangingPunct="1"/>
                  <a:r>
                    <a:rPr lang="en-US" altLang="en-US" sz="2400">
                      <a:solidFill>
                        <a:schemeClr val="accent1"/>
                      </a:solidFill>
                      <a:sym typeface="Symbol" pitchFamily="18" charset="2"/>
                    </a:rPr>
                    <a:t></a:t>
                  </a:r>
                  <a:r>
                    <a:rPr lang="en-US" altLang="en-US" sz="2400" i="1" baseline="30000">
                      <a:solidFill>
                        <a:schemeClr val="accent1"/>
                      </a:solidFill>
                    </a:rPr>
                    <a:t>0</a:t>
                  </a:r>
                  <a:r>
                    <a:rPr lang="en-US" altLang="en-US" sz="2400" i="1">
                      <a:solidFill>
                        <a:schemeClr val="accent1"/>
                      </a:solidFill>
                    </a:rPr>
                    <a:t>   </a:t>
                  </a:r>
                  <a:r>
                    <a:rPr lang="en-US" altLang="en-US" sz="2400">
                      <a:solidFill>
                        <a:schemeClr val="accent1"/>
                      </a:solidFill>
                      <a:sym typeface="Symbol" pitchFamily="18" charset="2"/>
                    </a:rPr>
                    <a:t></a:t>
                  </a:r>
                  <a:r>
                    <a:rPr lang="en-US" altLang="en-US" sz="2400" i="1" baseline="30000">
                      <a:solidFill>
                        <a:schemeClr val="accent1"/>
                      </a:solidFill>
                    </a:rPr>
                    <a:t>2</a:t>
                  </a:r>
                  <a:r>
                    <a:rPr lang="en-US" altLang="en-US" sz="2400" i="1">
                      <a:solidFill>
                        <a:schemeClr val="accent1"/>
                      </a:solidFill>
                    </a:rPr>
                    <a:t>   </a:t>
                  </a:r>
                  <a:r>
                    <a:rPr lang="en-US" altLang="en-US" sz="2400">
                      <a:solidFill>
                        <a:schemeClr val="accent1"/>
                      </a:solidFill>
                      <a:sym typeface="Symbol" pitchFamily="18" charset="2"/>
                    </a:rPr>
                    <a:t></a:t>
                  </a:r>
                  <a:r>
                    <a:rPr lang="en-US" altLang="en-US" sz="2400" i="1" baseline="30000">
                      <a:solidFill>
                        <a:schemeClr val="accent1"/>
                      </a:solidFill>
                      <a:sym typeface="Symbol" pitchFamily="18" charset="2"/>
                    </a:rPr>
                    <a:t>4</a:t>
                  </a:r>
                  <a:r>
                    <a:rPr lang="en-US" altLang="en-US" sz="2400" i="1">
                      <a:solidFill>
                        <a:schemeClr val="accent1"/>
                      </a:solidFill>
                    </a:rPr>
                    <a:t>   </a:t>
                  </a:r>
                  <a:r>
                    <a:rPr lang="en-US" altLang="en-US" sz="2400">
                      <a:solidFill>
                        <a:schemeClr val="accent1"/>
                      </a:solidFill>
                      <a:sym typeface="Symbol" pitchFamily="18" charset="2"/>
                    </a:rPr>
                    <a:t></a:t>
                  </a:r>
                  <a:r>
                    <a:rPr lang="en-US" altLang="en-US" sz="2400" i="1" baseline="30000">
                      <a:solidFill>
                        <a:schemeClr val="accent1"/>
                      </a:solidFill>
                      <a:sym typeface="Symbol" pitchFamily="18" charset="2"/>
                    </a:rPr>
                    <a:t>6</a:t>
                  </a:r>
                  <a:r>
                    <a:rPr lang="en-US" altLang="en-US" sz="2400" i="1">
                      <a:solidFill>
                        <a:schemeClr val="accent1"/>
                      </a:solidFill>
                    </a:rPr>
                    <a:t>   … </a:t>
                  </a:r>
                  <a:r>
                    <a:rPr lang="en-US" altLang="en-US" sz="2400">
                      <a:solidFill>
                        <a:schemeClr val="accent1"/>
                      </a:solidFill>
                      <a:sym typeface="Symbol" pitchFamily="18" charset="2"/>
                    </a:rPr>
                    <a:t></a:t>
                  </a:r>
                  <a:r>
                    <a:rPr lang="en-US" altLang="en-US" sz="2000" i="1" baseline="30000">
                      <a:solidFill>
                        <a:schemeClr val="accent1"/>
                      </a:solidFill>
                    </a:rPr>
                    <a:t>2n-2</a:t>
                  </a:r>
                  <a:r>
                    <a:rPr lang="en-US" altLang="en-US" sz="2400" i="1">
                      <a:solidFill>
                        <a:schemeClr val="accent1"/>
                      </a:solidFill>
                    </a:rPr>
                    <a:t> </a:t>
                  </a:r>
                  <a:endParaRPr lang="en-US" altLang="en-US" sz="2400" i="1" baseline="30000">
                    <a:solidFill>
                      <a:schemeClr val="accent1"/>
                    </a:solidFill>
                  </a:endParaRPr>
                </a:p>
              </p:txBody>
            </p:sp>
            <p:sp>
              <p:nvSpPr>
                <p:cNvPr id="163874" name="Text Box 215"/>
                <p:cNvSpPr txBox="1">
                  <a:spLocks noChangeArrowheads="1"/>
                </p:cNvSpPr>
                <p:nvPr/>
              </p:nvSpPr>
              <p:spPr bwMode="auto">
                <a:xfrm>
                  <a:off x="2057400" y="4682099"/>
                  <a:ext cx="3316934" cy="46166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25400" algn="ctr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l" eaLnBrk="1" hangingPunct="1"/>
                  <a:r>
                    <a:rPr lang="en-US" altLang="en-US" sz="2400">
                      <a:solidFill>
                        <a:schemeClr val="accent1"/>
                      </a:solidFill>
                      <a:sym typeface="Symbol" pitchFamily="18" charset="2"/>
                    </a:rPr>
                    <a:t></a:t>
                  </a:r>
                  <a:r>
                    <a:rPr lang="en-US" altLang="en-US" sz="2400" i="1" baseline="30000">
                      <a:solidFill>
                        <a:schemeClr val="accent1"/>
                      </a:solidFill>
                    </a:rPr>
                    <a:t>0   </a:t>
                  </a:r>
                  <a:r>
                    <a:rPr lang="en-US" altLang="en-US" sz="2400" i="1">
                      <a:solidFill>
                        <a:schemeClr val="accent1"/>
                      </a:solidFill>
                    </a:rPr>
                    <a:t> </a:t>
                  </a:r>
                  <a:r>
                    <a:rPr lang="en-US" altLang="en-US" sz="2400">
                      <a:solidFill>
                        <a:schemeClr val="accent1"/>
                      </a:solidFill>
                      <a:sym typeface="Symbol" pitchFamily="18" charset="2"/>
                    </a:rPr>
                    <a:t></a:t>
                  </a:r>
                  <a:r>
                    <a:rPr lang="en-US" altLang="en-US" sz="2400" i="1" baseline="30000">
                      <a:solidFill>
                        <a:schemeClr val="accent1"/>
                      </a:solidFill>
                    </a:rPr>
                    <a:t>3</a:t>
                  </a:r>
                  <a:r>
                    <a:rPr lang="en-US" altLang="en-US" sz="2400" i="1">
                      <a:solidFill>
                        <a:schemeClr val="accent1"/>
                      </a:solidFill>
                    </a:rPr>
                    <a:t>   </a:t>
                  </a:r>
                  <a:r>
                    <a:rPr lang="en-US" altLang="en-US" sz="2400">
                      <a:solidFill>
                        <a:schemeClr val="accent1"/>
                      </a:solidFill>
                      <a:sym typeface="Symbol" pitchFamily="18" charset="2"/>
                    </a:rPr>
                    <a:t></a:t>
                  </a:r>
                  <a:r>
                    <a:rPr lang="en-US" altLang="en-US" sz="2400" i="1" baseline="30000">
                      <a:solidFill>
                        <a:schemeClr val="accent1"/>
                      </a:solidFill>
                      <a:sym typeface="Symbol" pitchFamily="18" charset="2"/>
                    </a:rPr>
                    <a:t>6</a:t>
                  </a:r>
                  <a:r>
                    <a:rPr lang="en-US" altLang="en-US" sz="2400" i="1">
                      <a:solidFill>
                        <a:schemeClr val="accent1"/>
                      </a:solidFill>
                    </a:rPr>
                    <a:t>   </a:t>
                  </a:r>
                  <a:r>
                    <a:rPr lang="en-US" altLang="en-US" sz="2400">
                      <a:solidFill>
                        <a:schemeClr val="accent1"/>
                      </a:solidFill>
                      <a:sym typeface="Symbol" pitchFamily="18" charset="2"/>
                    </a:rPr>
                    <a:t></a:t>
                  </a:r>
                  <a:r>
                    <a:rPr lang="en-US" altLang="en-US" sz="2400" i="1" baseline="30000">
                      <a:solidFill>
                        <a:schemeClr val="accent1"/>
                      </a:solidFill>
                      <a:sym typeface="Symbol" pitchFamily="18" charset="2"/>
                    </a:rPr>
                    <a:t>9</a:t>
                  </a:r>
                  <a:r>
                    <a:rPr lang="en-US" altLang="en-US" sz="2400" i="1">
                      <a:solidFill>
                        <a:schemeClr val="accent1"/>
                      </a:solidFill>
                    </a:rPr>
                    <a:t>   … </a:t>
                  </a:r>
                  <a:r>
                    <a:rPr lang="en-US" altLang="en-US" sz="2400">
                      <a:solidFill>
                        <a:schemeClr val="accent1"/>
                      </a:solidFill>
                      <a:sym typeface="Symbol" pitchFamily="18" charset="2"/>
                    </a:rPr>
                    <a:t></a:t>
                  </a:r>
                  <a:r>
                    <a:rPr lang="en-US" altLang="en-US" sz="2000" i="1" baseline="30000">
                      <a:solidFill>
                        <a:schemeClr val="accent1"/>
                      </a:solidFill>
                    </a:rPr>
                    <a:t>3n-3</a:t>
                  </a:r>
                  <a:r>
                    <a:rPr lang="en-US" altLang="en-US" sz="2400" i="1">
                      <a:solidFill>
                        <a:schemeClr val="accent1"/>
                      </a:solidFill>
                    </a:rPr>
                    <a:t> </a:t>
                  </a:r>
                  <a:endParaRPr lang="en-US" altLang="en-US" sz="2400" i="1" baseline="30000">
                    <a:solidFill>
                      <a:schemeClr val="accent1"/>
                    </a:solidFill>
                  </a:endParaRPr>
                </a:p>
              </p:txBody>
            </p:sp>
            <p:sp>
              <p:nvSpPr>
                <p:cNvPr id="163875" name="Text Box 215"/>
                <p:cNvSpPr txBox="1">
                  <a:spLocks noChangeArrowheads="1"/>
                </p:cNvSpPr>
                <p:nvPr/>
              </p:nvSpPr>
              <p:spPr bwMode="auto">
                <a:xfrm>
                  <a:off x="2058114" y="6096000"/>
                  <a:ext cx="3504486" cy="46166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25400" algn="ctr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l" eaLnBrk="1" hangingPunct="1"/>
                  <a:r>
                    <a:rPr lang="en-US" altLang="en-US" sz="2400">
                      <a:solidFill>
                        <a:schemeClr val="accent1"/>
                      </a:solidFill>
                      <a:sym typeface="Symbol" pitchFamily="18" charset="2"/>
                    </a:rPr>
                    <a:t></a:t>
                  </a:r>
                  <a:r>
                    <a:rPr lang="en-US" altLang="en-US" sz="2400" i="1" baseline="30000">
                      <a:solidFill>
                        <a:schemeClr val="accent1"/>
                      </a:solidFill>
                    </a:rPr>
                    <a:t>0</a:t>
                  </a:r>
                  <a:r>
                    <a:rPr lang="en-US" altLang="en-US" sz="2400" i="1">
                      <a:solidFill>
                        <a:schemeClr val="accent1"/>
                      </a:solidFill>
                    </a:rPr>
                    <a:t> </a:t>
                  </a:r>
                  <a:r>
                    <a:rPr lang="en-US" altLang="en-US" sz="2400">
                      <a:solidFill>
                        <a:schemeClr val="accent1"/>
                      </a:solidFill>
                      <a:sym typeface="Symbol" pitchFamily="18" charset="2"/>
                    </a:rPr>
                    <a:t></a:t>
                  </a:r>
                  <a:r>
                    <a:rPr lang="en-US" altLang="en-US" sz="1800" i="1" baseline="30000">
                      <a:solidFill>
                        <a:schemeClr val="accent1"/>
                      </a:solidFill>
                    </a:rPr>
                    <a:t>n-1</a:t>
                  </a:r>
                  <a:r>
                    <a:rPr lang="en-US" altLang="en-US" sz="2400" i="1">
                      <a:solidFill>
                        <a:schemeClr val="accent1"/>
                      </a:solidFill>
                    </a:rPr>
                    <a:t> </a:t>
                  </a:r>
                  <a:r>
                    <a:rPr lang="en-US" altLang="en-US" sz="2400">
                      <a:solidFill>
                        <a:schemeClr val="accent1"/>
                      </a:solidFill>
                      <a:sym typeface="Symbol" pitchFamily="18" charset="2"/>
                    </a:rPr>
                    <a:t></a:t>
                  </a:r>
                  <a:r>
                    <a:rPr lang="en-US" altLang="en-US" sz="1800" i="1" baseline="30000">
                      <a:solidFill>
                        <a:schemeClr val="accent1"/>
                      </a:solidFill>
                      <a:sym typeface="Symbol" pitchFamily="18" charset="2"/>
                    </a:rPr>
                    <a:t>2n-2</a:t>
                  </a:r>
                  <a:r>
                    <a:rPr lang="en-US" altLang="en-US" sz="2400" i="1" baseline="30000">
                      <a:solidFill>
                        <a:schemeClr val="accent1"/>
                      </a:solidFill>
                    </a:rPr>
                    <a:t> </a:t>
                  </a:r>
                  <a:r>
                    <a:rPr lang="en-US" altLang="en-US" sz="2400" i="1">
                      <a:solidFill>
                        <a:schemeClr val="accent1"/>
                      </a:solidFill>
                    </a:rPr>
                    <a:t> </a:t>
                  </a:r>
                  <a:r>
                    <a:rPr lang="en-US" altLang="en-US" sz="2400">
                      <a:solidFill>
                        <a:schemeClr val="accent1"/>
                      </a:solidFill>
                      <a:sym typeface="Symbol" pitchFamily="18" charset="2"/>
                    </a:rPr>
                    <a:t></a:t>
                  </a:r>
                  <a:r>
                    <a:rPr lang="en-US" altLang="en-US" sz="1800" i="1" baseline="30000">
                      <a:solidFill>
                        <a:schemeClr val="accent1"/>
                      </a:solidFill>
                      <a:sym typeface="Symbol" pitchFamily="18" charset="2"/>
                    </a:rPr>
                    <a:t>3n-3</a:t>
                  </a:r>
                  <a:r>
                    <a:rPr lang="en-US" altLang="en-US" sz="2400" i="1">
                      <a:solidFill>
                        <a:schemeClr val="accent1"/>
                      </a:solidFill>
                    </a:rPr>
                    <a:t> … </a:t>
                  </a:r>
                  <a:r>
                    <a:rPr lang="en-US" altLang="en-US" sz="2400">
                      <a:solidFill>
                        <a:schemeClr val="accent1"/>
                      </a:solidFill>
                      <a:sym typeface="Symbol" pitchFamily="18" charset="2"/>
                    </a:rPr>
                    <a:t></a:t>
                  </a:r>
                  <a:r>
                    <a:rPr lang="en-US" altLang="en-US" sz="1800" i="1" baseline="30000">
                      <a:solidFill>
                        <a:schemeClr val="accent1"/>
                      </a:solidFill>
                      <a:sym typeface="Symbol" pitchFamily="18" charset="2"/>
                    </a:rPr>
                    <a:t>(n</a:t>
                  </a:r>
                  <a:r>
                    <a:rPr lang="en-US" altLang="en-US" sz="1800" i="1" baseline="30000">
                      <a:solidFill>
                        <a:schemeClr val="accent1"/>
                      </a:solidFill>
                    </a:rPr>
                    <a:t>-1)(n-1)</a:t>
                  </a:r>
                  <a:r>
                    <a:rPr lang="en-US" altLang="en-US" sz="2400" i="1">
                      <a:solidFill>
                        <a:schemeClr val="accent1"/>
                      </a:solidFill>
                    </a:rPr>
                    <a:t> </a:t>
                  </a:r>
                  <a:endParaRPr lang="en-US" altLang="en-US" sz="2400" i="1" baseline="30000">
                    <a:solidFill>
                      <a:schemeClr val="accent1"/>
                    </a:solidFill>
                  </a:endParaRPr>
                </a:p>
              </p:txBody>
            </p:sp>
          </p:grpSp>
          <p:sp>
            <p:nvSpPr>
              <p:cNvPr id="163864" name="Text Box 215"/>
              <p:cNvSpPr txBox="1">
                <a:spLocks noChangeArrowheads="1"/>
              </p:cNvSpPr>
              <p:nvPr/>
            </p:nvSpPr>
            <p:spPr bwMode="auto">
              <a:xfrm>
                <a:off x="3352800" y="5486400"/>
                <a:ext cx="588623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l" eaLnBrk="1" hangingPunct="1"/>
                <a:r>
                  <a:rPr lang="en-US" altLang="en-US" sz="2400">
                    <a:solidFill>
                      <a:schemeClr val="accent1"/>
                    </a:solidFill>
                    <a:sym typeface="Symbol" pitchFamily="18" charset="2"/>
                  </a:rPr>
                  <a:t></a:t>
                </a:r>
                <a:r>
                  <a:rPr lang="en-US" altLang="en-US" sz="2400" i="1" baseline="30000">
                    <a:solidFill>
                      <a:schemeClr val="accent1"/>
                    </a:solidFill>
                    <a:sym typeface="Symbol" pitchFamily="18" charset="2"/>
                  </a:rPr>
                  <a:t>i</a:t>
                </a:r>
                <a:r>
                  <a:rPr lang="en-US" altLang="en-US" sz="2400" i="1" baseline="30000">
                    <a:solidFill>
                      <a:schemeClr val="accent1"/>
                    </a:solidFill>
                  </a:rPr>
                  <a:t>j</a:t>
                </a:r>
                <a:r>
                  <a:rPr lang="en-US" altLang="en-US" sz="2400" i="1">
                    <a:solidFill>
                      <a:schemeClr val="accent1"/>
                    </a:solidFill>
                  </a:rPr>
                  <a:t> </a:t>
                </a:r>
                <a:endParaRPr lang="en-US" altLang="en-US" sz="2400" i="1" baseline="30000">
                  <a:solidFill>
                    <a:schemeClr val="accent1"/>
                  </a:solidFill>
                </a:endParaRPr>
              </a:p>
            </p:txBody>
          </p:sp>
        </p:grpSp>
        <p:grpSp>
          <p:nvGrpSpPr>
            <p:cNvPr id="163846" name="Group 44"/>
            <p:cNvGrpSpPr>
              <a:grpSpLocks/>
            </p:cNvGrpSpPr>
            <p:nvPr/>
          </p:nvGrpSpPr>
          <p:grpSpPr bwMode="auto">
            <a:xfrm>
              <a:off x="-76200" y="3234300"/>
              <a:ext cx="7247817" cy="3547500"/>
              <a:chOff x="-76200" y="3242846"/>
              <a:chExt cx="7247817" cy="3547500"/>
            </a:xfrm>
          </p:grpSpPr>
          <p:grpSp>
            <p:nvGrpSpPr>
              <p:cNvPr id="163847" name="Group 27"/>
              <p:cNvGrpSpPr>
                <a:grpSpLocks/>
              </p:cNvGrpSpPr>
              <p:nvPr/>
            </p:nvGrpSpPr>
            <p:grpSpPr bwMode="auto">
              <a:xfrm>
                <a:off x="-76200" y="3242846"/>
                <a:ext cx="2039743" cy="567154"/>
                <a:chOff x="76200" y="4648200"/>
                <a:chExt cx="2039743" cy="567154"/>
              </a:xfrm>
            </p:grpSpPr>
            <p:sp>
              <p:nvSpPr>
                <p:cNvPr id="163861" name="Rectangle 97"/>
                <p:cNvSpPr>
                  <a:spLocks noChangeArrowheads="1"/>
                </p:cNvSpPr>
                <p:nvPr/>
              </p:nvSpPr>
              <p:spPr bwMode="auto">
                <a:xfrm>
                  <a:off x="76200" y="4648200"/>
                  <a:ext cx="1928733" cy="52322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/>
                  <a:r>
                    <a:rPr lang="en-US" altLang="en-US" i="1">
                      <a:solidFill>
                        <a:schemeClr val="accent1"/>
                      </a:solidFill>
                      <a:sym typeface="Symbol" pitchFamily="18" charset="2"/>
                    </a:rPr>
                    <a:t>V</a:t>
                  </a:r>
                  <a:r>
                    <a:rPr lang="en-US" altLang="en-US" i="1" baseline="-25000">
                      <a:solidFill>
                        <a:schemeClr val="accent1"/>
                      </a:solidFill>
                      <a:sym typeface="Symbol" pitchFamily="18" charset="2"/>
                    </a:rPr>
                    <a:t></a:t>
                  </a:r>
                  <a:r>
                    <a:rPr lang="en-US" altLang="en-US" i="1" baseline="30000">
                      <a:solidFill>
                        <a:schemeClr val="accent1"/>
                      </a:solidFill>
                      <a:sym typeface="Symbol" pitchFamily="18" charset="2"/>
                    </a:rPr>
                    <a:t>-1</a:t>
                  </a:r>
                  <a:r>
                    <a:rPr lang="en-US" altLang="en-US" i="1">
                      <a:solidFill>
                        <a:schemeClr val="accent1"/>
                      </a:solidFill>
                      <a:sym typeface="Symbol" pitchFamily="18" charset="2"/>
                    </a:rPr>
                    <a:t> =  </a:t>
                  </a:r>
                  <a:r>
                    <a:rPr lang="en-US" altLang="en-US" i="1" baseline="30000">
                      <a:solidFill>
                        <a:schemeClr val="accent1"/>
                      </a:solidFill>
                      <a:sym typeface="Symbol" pitchFamily="18" charset="2"/>
                    </a:rPr>
                    <a:t>1</a:t>
                  </a:r>
                  <a:r>
                    <a:rPr lang="en-US" altLang="en-US" i="1">
                      <a:solidFill>
                        <a:schemeClr val="accent1"/>
                      </a:solidFill>
                      <a:sym typeface="Symbol" pitchFamily="18" charset="2"/>
                    </a:rPr>
                    <a:t>/</a:t>
                  </a:r>
                  <a:r>
                    <a:rPr lang="en-US" altLang="en-US" i="1" baseline="-25000">
                      <a:solidFill>
                        <a:schemeClr val="accent1"/>
                      </a:solidFill>
                      <a:sym typeface="Symbol" pitchFamily="18" charset="2"/>
                    </a:rPr>
                    <a:t>n</a:t>
                  </a:r>
                  <a:r>
                    <a:rPr lang="en-US" altLang="en-US" i="1">
                      <a:solidFill>
                        <a:schemeClr val="accent1"/>
                      </a:solidFill>
                      <a:sym typeface="Symbol" pitchFamily="18" charset="2"/>
                    </a:rPr>
                    <a:t> V</a:t>
                  </a:r>
                  <a:endParaRPr lang="en-CA" altLang="en-US" i="1"/>
                </a:p>
              </p:txBody>
            </p:sp>
            <p:sp>
              <p:nvSpPr>
                <p:cNvPr id="163862" name="Rectangle 100"/>
                <p:cNvSpPr>
                  <a:spLocks noChangeArrowheads="1"/>
                </p:cNvSpPr>
                <p:nvPr/>
              </p:nvSpPr>
              <p:spPr bwMode="auto">
                <a:xfrm>
                  <a:off x="1676400" y="4876800"/>
                  <a:ext cx="439543" cy="33855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/>
                  <a:r>
                    <a:rPr lang="en-US" altLang="en-US" sz="1600" i="1">
                      <a:solidFill>
                        <a:schemeClr val="accent1"/>
                      </a:solidFill>
                      <a:sym typeface="Symbol" pitchFamily="18" charset="2"/>
                    </a:rPr>
                    <a:t></a:t>
                  </a:r>
                  <a:r>
                    <a:rPr lang="en-US" altLang="en-US" sz="1600" i="1" baseline="30000">
                      <a:solidFill>
                        <a:schemeClr val="accent1"/>
                      </a:solidFill>
                      <a:sym typeface="Symbol" pitchFamily="18" charset="2"/>
                    </a:rPr>
                    <a:t>-1</a:t>
                  </a:r>
                  <a:endParaRPr lang="en-CA" altLang="en-US" sz="1600" i="1"/>
                </a:p>
              </p:txBody>
            </p:sp>
          </p:grpSp>
          <p:sp>
            <p:nvSpPr>
              <p:cNvPr id="163848" name="Text Box 215"/>
              <p:cNvSpPr txBox="1">
                <a:spLocks noChangeArrowheads="1"/>
              </p:cNvSpPr>
              <p:nvPr/>
            </p:nvSpPr>
            <p:spPr bwMode="auto">
              <a:xfrm>
                <a:off x="2161479" y="3591580"/>
                <a:ext cx="3106941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l" eaLnBrk="1" hangingPunct="1"/>
                <a:r>
                  <a:rPr lang="en-US" altLang="en-US" sz="2400">
                    <a:solidFill>
                      <a:schemeClr val="accent1"/>
                    </a:solidFill>
                    <a:sym typeface="Symbol" pitchFamily="18" charset="2"/>
                  </a:rPr>
                  <a:t></a:t>
                </a:r>
                <a:r>
                  <a:rPr lang="en-US" altLang="en-US" sz="2400" i="1" baseline="30000">
                    <a:solidFill>
                      <a:schemeClr val="accent1"/>
                    </a:solidFill>
                    <a:sym typeface="Symbol" pitchFamily="18" charset="2"/>
                  </a:rPr>
                  <a:t>0</a:t>
                </a:r>
                <a:r>
                  <a:rPr lang="en-US" altLang="en-US" sz="2400" i="1">
                    <a:solidFill>
                      <a:schemeClr val="accent1"/>
                    </a:solidFill>
                  </a:rPr>
                  <a:t>   </a:t>
                </a:r>
                <a:r>
                  <a:rPr lang="en-US" altLang="en-US" sz="2400">
                    <a:solidFill>
                      <a:schemeClr val="accent1"/>
                    </a:solidFill>
                    <a:sym typeface="Symbol" pitchFamily="18" charset="2"/>
                  </a:rPr>
                  <a:t></a:t>
                </a:r>
                <a:r>
                  <a:rPr lang="en-US" altLang="en-US" sz="2400" i="1" baseline="30000">
                    <a:solidFill>
                      <a:schemeClr val="accent1"/>
                    </a:solidFill>
                  </a:rPr>
                  <a:t>0</a:t>
                </a:r>
                <a:r>
                  <a:rPr lang="en-US" altLang="en-US" sz="2400" i="1">
                    <a:solidFill>
                      <a:schemeClr val="accent1"/>
                    </a:solidFill>
                  </a:rPr>
                  <a:t>   </a:t>
                </a:r>
                <a:r>
                  <a:rPr lang="en-US" altLang="en-US" sz="2400">
                    <a:solidFill>
                      <a:schemeClr val="accent1"/>
                    </a:solidFill>
                    <a:sym typeface="Symbol" pitchFamily="18" charset="2"/>
                  </a:rPr>
                  <a:t></a:t>
                </a:r>
                <a:r>
                  <a:rPr lang="en-US" altLang="en-US" sz="2400" i="1" baseline="30000">
                    <a:solidFill>
                      <a:schemeClr val="accent1"/>
                    </a:solidFill>
                  </a:rPr>
                  <a:t>0</a:t>
                </a:r>
                <a:r>
                  <a:rPr lang="en-US" altLang="en-US" sz="2400" i="1">
                    <a:solidFill>
                      <a:schemeClr val="accent1"/>
                    </a:solidFill>
                  </a:rPr>
                  <a:t>   </a:t>
                </a:r>
                <a:r>
                  <a:rPr lang="en-US" altLang="en-US" sz="2400">
                    <a:solidFill>
                      <a:schemeClr val="accent1"/>
                    </a:solidFill>
                    <a:sym typeface="Symbol" pitchFamily="18" charset="2"/>
                  </a:rPr>
                  <a:t></a:t>
                </a:r>
                <a:r>
                  <a:rPr lang="en-US" altLang="en-US" sz="2400" i="1" baseline="30000">
                    <a:solidFill>
                      <a:schemeClr val="accent1"/>
                    </a:solidFill>
                  </a:rPr>
                  <a:t>0</a:t>
                </a:r>
                <a:r>
                  <a:rPr lang="en-US" altLang="en-US" sz="2400" i="1">
                    <a:solidFill>
                      <a:schemeClr val="accent1"/>
                    </a:solidFill>
                  </a:rPr>
                  <a:t>  …  </a:t>
                </a:r>
                <a:r>
                  <a:rPr lang="en-US" altLang="en-US" sz="2400">
                    <a:solidFill>
                      <a:schemeClr val="accent1"/>
                    </a:solidFill>
                    <a:sym typeface="Symbol" pitchFamily="18" charset="2"/>
                  </a:rPr>
                  <a:t></a:t>
                </a:r>
                <a:r>
                  <a:rPr lang="en-US" altLang="en-US" sz="2400" i="1" baseline="30000">
                    <a:solidFill>
                      <a:schemeClr val="accent1"/>
                    </a:solidFill>
                  </a:rPr>
                  <a:t>0</a:t>
                </a:r>
                <a:r>
                  <a:rPr lang="en-US" altLang="en-US" sz="2400" i="1">
                    <a:solidFill>
                      <a:schemeClr val="accent1"/>
                    </a:solidFill>
                  </a:rPr>
                  <a:t> </a:t>
                </a:r>
                <a:endParaRPr lang="en-US" altLang="en-US" sz="2400" i="1" baseline="30000">
                  <a:solidFill>
                    <a:schemeClr val="accent1"/>
                  </a:solidFill>
                </a:endParaRPr>
              </a:p>
            </p:txBody>
          </p:sp>
          <p:sp>
            <p:nvSpPr>
              <p:cNvPr id="163849" name="Rectangle 33"/>
              <p:cNvSpPr>
                <a:spLocks noChangeArrowheads="1"/>
              </p:cNvSpPr>
              <p:nvPr/>
            </p:nvSpPr>
            <p:spPr bwMode="auto">
              <a:xfrm>
                <a:off x="5764300" y="3590958"/>
                <a:ext cx="526106" cy="30469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r>
                  <a:rPr lang="en-US" altLang="en-US" sz="2400" i="1">
                    <a:solidFill>
                      <a:schemeClr val="accent1"/>
                    </a:solidFill>
                  </a:rPr>
                  <a:t>y</a:t>
                </a:r>
                <a:r>
                  <a:rPr lang="en-US" altLang="en-US" sz="2400" i="1" baseline="-25000">
                    <a:solidFill>
                      <a:schemeClr val="accent1"/>
                    </a:solidFill>
                  </a:rPr>
                  <a:t>0</a:t>
                </a:r>
                <a:endParaRPr lang="en-US" altLang="en-US" sz="2400" i="1">
                  <a:solidFill>
                    <a:schemeClr val="accent1"/>
                  </a:solidFill>
                </a:endParaRPr>
              </a:p>
              <a:p>
                <a:pPr eaLnBrk="1" hangingPunct="1"/>
                <a:r>
                  <a:rPr lang="en-US" altLang="en-US" sz="2400" i="1">
                    <a:solidFill>
                      <a:schemeClr val="accent1"/>
                    </a:solidFill>
                  </a:rPr>
                  <a:t>y</a:t>
                </a:r>
                <a:r>
                  <a:rPr lang="en-US" altLang="en-US" sz="2400" i="1" baseline="-25000">
                    <a:solidFill>
                      <a:schemeClr val="accent1"/>
                    </a:solidFill>
                  </a:rPr>
                  <a:t>1</a:t>
                </a:r>
                <a:endParaRPr lang="en-US" altLang="en-US" sz="2400" i="1">
                  <a:solidFill>
                    <a:schemeClr val="accent1"/>
                  </a:solidFill>
                </a:endParaRPr>
              </a:p>
              <a:p>
                <a:pPr eaLnBrk="1" hangingPunct="1"/>
                <a:r>
                  <a:rPr lang="en-US" altLang="en-US" sz="2400" i="1">
                    <a:solidFill>
                      <a:schemeClr val="accent1"/>
                    </a:solidFill>
                  </a:rPr>
                  <a:t>y</a:t>
                </a:r>
                <a:r>
                  <a:rPr lang="en-US" altLang="en-US" sz="2400" i="1" baseline="-25000">
                    <a:solidFill>
                      <a:schemeClr val="accent1"/>
                    </a:solidFill>
                  </a:rPr>
                  <a:t>2</a:t>
                </a:r>
                <a:endParaRPr lang="en-US" altLang="en-US" sz="2400" i="1">
                  <a:solidFill>
                    <a:schemeClr val="accent1"/>
                  </a:solidFill>
                </a:endParaRPr>
              </a:p>
              <a:p>
                <a:pPr eaLnBrk="1" hangingPunct="1"/>
                <a:r>
                  <a:rPr lang="en-US" altLang="en-US" sz="2400" i="1">
                    <a:solidFill>
                      <a:schemeClr val="accent1"/>
                    </a:solidFill>
                  </a:rPr>
                  <a:t>y</a:t>
                </a:r>
                <a:r>
                  <a:rPr lang="en-US" altLang="en-US" sz="2400" i="1" baseline="-25000">
                    <a:solidFill>
                      <a:schemeClr val="accent1"/>
                    </a:solidFill>
                  </a:rPr>
                  <a:t>3</a:t>
                </a:r>
                <a:endParaRPr lang="en-US" altLang="en-US" sz="2400" i="1">
                  <a:solidFill>
                    <a:schemeClr val="accent1"/>
                  </a:solidFill>
                </a:endParaRPr>
              </a:p>
              <a:p>
                <a:pPr eaLnBrk="1" hangingPunct="1"/>
                <a:endParaRPr lang="en-US" altLang="en-US" sz="2400" i="1">
                  <a:solidFill>
                    <a:schemeClr val="accent1"/>
                  </a:solidFill>
                </a:endParaRPr>
              </a:p>
              <a:p>
                <a:pPr eaLnBrk="1" hangingPunct="1"/>
                <a:r>
                  <a:rPr lang="en-US" altLang="en-US" sz="2400" i="1">
                    <a:solidFill>
                      <a:schemeClr val="accent1"/>
                    </a:solidFill>
                  </a:rPr>
                  <a:t>…</a:t>
                </a:r>
              </a:p>
              <a:p>
                <a:pPr eaLnBrk="1" hangingPunct="1"/>
                <a:endParaRPr lang="en-US" altLang="en-US" sz="2400" i="1">
                  <a:solidFill>
                    <a:schemeClr val="accent1"/>
                  </a:solidFill>
                </a:endParaRPr>
              </a:p>
              <a:p>
                <a:pPr eaLnBrk="1" hangingPunct="1"/>
                <a:r>
                  <a:rPr lang="en-US" altLang="en-US" sz="2400" i="1">
                    <a:solidFill>
                      <a:schemeClr val="accent1"/>
                    </a:solidFill>
                  </a:rPr>
                  <a:t>y</a:t>
                </a:r>
                <a:r>
                  <a:rPr lang="en-US" altLang="en-US" sz="1800" i="1" baseline="-25000">
                    <a:solidFill>
                      <a:schemeClr val="accent1"/>
                    </a:solidFill>
                  </a:rPr>
                  <a:t>n-1</a:t>
                </a:r>
                <a:endParaRPr lang="en-US" altLang="en-US" sz="2400" i="1">
                  <a:solidFill>
                    <a:schemeClr val="accent1"/>
                  </a:solidFill>
                </a:endParaRPr>
              </a:p>
            </p:txBody>
          </p:sp>
          <p:sp>
            <p:nvSpPr>
              <p:cNvPr id="163850" name="Rectangle 34"/>
              <p:cNvSpPr>
                <a:spLocks noChangeArrowheads="1"/>
              </p:cNvSpPr>
              <p:nvPr/>
            </p:nvSpPr>
            <p:spPr bwMode="auto">
              <a:xfrm>
                <a:off x="6627877" y="3581400"/>
                <a:ext cx="543740" cy="30469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r>
                  <a:rPr lang="en-US" altLang="en-US" sz="2400" i="1">
                    <a:solidFill>
                      <a:schemeClr val="accent1"/>
                    </a:solidFill>
                  </a:rPr>
                  <a:t>a</a:t>
                </a:r>
                <a:r>
                  <a:rPr lang="en-US" altLang="en-US" sz="2400" i="1" baseline="-25000">
                    <a:solidFill>
                      <a:schemeClr val="accent1"/>
                    </a:solidFill>
                  </a:rPr>
                  <a:t>0</a:t>
                </a:r>
                <a:endParaRPr lang="en-US" altLang="en-US" sz="2400" i="1">
                  <a:solidFill>
                    <a:schemeClr val="accent1"/>
                  </a:solidFill>
                </a:endParaRPr>
              </a:p>
              <a:p>
                <a:pPr eaLnBrk="1" hangingPunct="1"/>
                <a:r>
                  <a:rPr lang="en-US" altLang="en-US" sz="2400" i="1">
                    <a:solidFill>
                      <a:schemeClr val="accent1"/>
                    </a:solidFill>
                  </a:rPr>
                  <a:t>a</a:t>
                </a:r>
                <a:r>
                  <a:rPr lang="en-US" altLang="en-US" sz="2400" i="1" baseline="-25000">
                    <a:solidFill>
                      <a:schemeClr val="accent1"/>
                    </a:solidFill>
                  </a:rPr>
                  <a:t>1</a:t>
                </a:r>
                <a:endParaRPr lang="en-US" altLang="en-US" sz="2400" i="1">
                  <a:solidFill>
                    <a:schemeClr val="accent1"/>
                  </a:solidFill>
                </a:endParaRPr>
              </a:p>
              <a:p>
                <a:pPr eaLnBrk="1" hangingPunct="1"/>
                <a:r>
                  <a:rPr lang="en-US" altLang="en-US" sz="2400" i="1">
                    <a:solidFill>
                      <a:schemeClr val="accent1"/>
                    </a:solidFill>
                  </a:rPr>
                  <a:t>a</a:t>
                </a:r>
                <a:r>
                  <a:rPr lang="en-US" altLang="en-US" sz="2400" i="1" baseline="-25000">
                    <a:solidFill>
                      <a:schemeClr val="accent1"/>
                    </a:solidFill>
                  </a:rPr>
                  <a:t>2</a:t>
                </a:r>
                <a:endParaRPr lang="en-US" altLang="en-US" sz="2400" i="1">
                  <a:solidFill>
                    <a:schemeClr val="accent1"/>
                  </a:solidFill>
                </a:endParaRPr>
              </a:p>
              <a:p>
                <a:pPr eaLnBrk="1" hangingPunct="1"/>
                <a:r>
                  <a:rPr lang="en-US" altLang="en-US" sz="2400" i="1">
                    <a:solidFill>
                      <a:schemeClr val="accent1"/>
                    </a:solidFill>
                  </a:rPr>
                  <a:t>a</a:t>
                </a:r>
                <a:r>
                  <a:rPr lang="en-US" altLang="en-US" sz="2400" i="1" baseline="-25000">
                    <a:solidFill>
                      <a:schemeClr val="accent1"/>
                    </a:solidFill>
                  </a:rPr>
                  <a:t>3</a:t>
                </a:r>
                <a:endParaRPr lang="en-US" altLang="en-US" sz="2400" i="1">
                  <a:solidFill>
                    <a:schemeClr val="accent1"/>
                  </a:solidFill>
                </a:endParaRPr>
              </a:p>
              <a:p>
                <a:pPr eaLnBrk="1" hangingPunct="1"/>
                <a:endParaRPr lang="en-US" altLang="en-US" sz="2400" i="1">
                  <a:solidFill>
                    <a:schemeClr val="accent1"/>
                  </a:solidFill>
                </a:endParaRPr>
              </a:p>
              <a:p>
                <a:pPr eaLnBrk="1" hangingPunct="1"/>
                <a:r>
                  <a:rPr lang="en-US" altLang="en-US" sz="2400" i="1">
                    <a:solidFill>
                      <a:schemeClr val="accent1"/>
                    </a:solidFill>
                  </a:rPr>
                  <a:t>…</a:t>
                </a:r>
              </a:p>
              <a:p>
                <a:pPr eaLnBrk="1" hangingPunct="1"/>
                <a:endParaRPr lang="en-US" altLang="en-US" sz="2400" i="1">
                  <a:solidFill>
                    <a:schemeClr val="accent1"/>
                  </a:solidFill>
                </a:endParaRPr>
              </a:p>
              <a:p>
                <a:pPr eaLnBrk="1" hangingPunct="1"/>
                <a:r>
                  <a:rPr lang="en-US" altLang="en-US" sz="2400" i="1">
                    <a:solidFill>
                      <a:schemeClr val="accent1"/>
                    </a:solidFill>
                  </a:rPr>
                  <a:t>a</a:t>
                </a:r>
                <a:r>
                  <a:rPr lang="en-US" altLang="en-US" sz="1800" i="1" baseline="-25000">
                    <a:solidFill>
                      <a:schemeClr val="accent1"/>
                    </a:solidFill>
                  </a:rPr>
                  <a:t>n-1</a:t>
                </a:r>
                <a:endParaRPr lang="en-US" altLang="en-US" sz="2400" i="1">
                  <a:solidFill>
                    <a:schemeClr val="accent1"/>
                  </a:solidFill>
                </a:endParaRPr>
              </a:p>
            </p:txBody>
          </p:sp>
          <p:sp>
            <p:nvSpPr>
              <p:cNvPr id="163851" name="Rectangle 35"/>
              <p:cNvSpPr>
                <a:spLocks noChangeArrowheads="1"/>
              </p:cNvSpPr>
              <p:nvPr/>
            </p:nvSpPr>
            <p:spPr bwMode="auto">
              <a:xfrm>
                <a:off x="6276828" y="4885346"/>
                <a:ext cx="393056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r>
                  <a:rPr lang="en-US" altLang="en-US" sz="2400" i="1">
                    <a:solidFill>
                      <a:schemeClr val="accent1"/>
                    </a:solidFill>
                  </a:rPr>
                  <a:t>=</a:t>
                </a:r>
                <a:endParaRPr lang="en-CA" altLang="en-US" sz="2400"/>
              </a:p>
            </p:txBody>
          </p:sp>
          <p:sp>
            <p:nvSpPr>
              <p:cNvPr id="163852" name="Double Bracket 40"/>
              <p:cNvSpPr>
                <a:spLocks noChangeArrowheads="1"/>
              </p:cNvSpPr>
              <p:nvPr/>
            </p:nvSpPr>
            <p:spPr bwMode="auto">
              <a:xfrm>
                <a:off x="5826934" y="3597778"/>
                <a:ext cx="422735" cy="3192568"/>
              </a:xfrm>
              <a:prstGeom prst="bracketPair">
                <a:avLst>
                  <a:gd name="adj" fmla="val 16667"/>
                </a:avLst>
              </a:prstGeom>
              <a:noFill/>
              <a:ln w="25400" algn="ctr">
                <a:solidFill>
                  <a:schemeClr val="accent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CA" altLang="en-US" sz="2400"/>
              </a:p>
            </p:txBody>
          </p:sp>
          <p:sp>
            <p:nvSpPr>
              <p:cNvPr id="163853" name="Double Bracket 16"/>
              <p:cNvSpPr>
                <a:spLocks noChangeArrowheads="1"/>
              </p:cNvSpPr>
              <p:nvPr/>
            </p:nvSpPr>
            <p:spPr bwMode="auto">
              <a:xfrm>
                <a:off x="1981200" y="3581400"/>
                <a:ext cx="3505200" cy="3132746"/>
              </a:xfrm>
              <a:prstGeom prst="bracketPair">
                <a:avLst>
                  <a:gd name="adj" fmla="val 16667"/>
                </a:avLst>
              </a:prstGeom>
              <a:noFill/>
              <a:ln w="25400" algn="ctr">
                <a:solidFill>
                  <a:schemeClr val="accent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CA" altLang="en-US" sz="2400"/>
              </a:p>
            </p:txBody>
          </p:sp>
          <p:sp>
            <p:nvSpPr>
              <p:cNvPr id="163854" name="Double Bracket 40"/>
              <p:cNvSpPr>
                <a:spLocks noChangeArrowheads="1"/>
              </p:cNvSpPr>
              <p:nvPr/>
            </p:nvSpPr>
            <p:spPr bwMode="auto">
              <a:xfrm>
                <a:off x="6678430" y="3581400"/>
                <a:ext cx="422735" cy="3192568"/>
              </a:xfrm>
              <a:prstGeom prst="bracketPair">
                <a:avLst>
                  <a:gd name="adj" fmla="val 16667"/>
                </a:avLst>
              </a:prstGeom>
              <a:noFill/>
              <a:ln w="25400" algn="ctr">
                <a:solidFill>
                  <a:schemeClr val="accent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CA" altLang="en-US" sz="2400"/>
              </a:p>
            </p:txBody>
          </p:sp>
          <p:sp>
            <p:nvSpPr>
              <p:cNvPr id="163855" name="Text Box 215"/>
              <p:cNvSpPr txBox="1">
                <a:spLocks noChangeArrowheads="1"/>
              </p:cNvSpPr>
              <p:nvPr/>
            </p:nvSpPr>
            <p:spPr bwMode="auto">
              <a:xfrm>
                <a:off x="2152186" y="3957935"/>
                <a:ext cx="3381054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l" eaLnBrk="1" hangingPunct="1"/>
                <a:r>
                  <a:rPr lang="en-US" altLang="en-US" sz="2400">
                    <a:solidFill>
                      <a:schemeClr val="accent1"/>
                    </a:solidFill>
                    <a:sym typeface="Symbol" pitchFamily="18" charset="2"/>
                  </a:rPr>
                  <a:t></a:t>
                </a:r>
                <a:r>
                  <a:rPr lang="en-US" altLang="en-US" sz="2400" i="1" baseline="30000">
                    <a:solidFill>
                      <a:schemeClr val="accent1"/>
                    </a:solidFill>
                    <a:sym typeface="Symbol" pitchFamily="18" charset="2"/>
                  </a:rPr>
                  <a:t>0</a:t>
                </a:r>
                <a:r>
                  <a:rPr lang="en-US" altLang="en-US" sz="2400" i="1">
                    <a:solidFill>
                      <a:schemeClr val="accent1"/>
                    </a:solidFill>
                    <a:sym typeface="Symbol" pitchFamily="18" charset="2"/>
                  </a:rPr>
                  <a:t> </a:t>
                </a:r>
                <a:r>
                  <a:rPr lang="en-US" altLang="en-US" sz="2400" i="1">
                    <a:solidFill>
                      <a:schemeClr val="accent1"/>
                    </a:solidFill>
                  </a:rPr>
                  <a:t>  </a:t>
                </a:r>
                <a:r>
                  <a:rPr lang="en-US" altLang="en-US" sz="2400">
                    <a:solidFill>
                      <a:schemeClr val="accent1"/>
                    </a:solidFill>
                    <a:sym typeface="Symbol" pitchFamily="18" charset="2"/>
                  </a:rPr>
                  <a:t></a:t>
                </a:r>
                <a:r>
                  <a:rPr lang="en-US" altLang="en-US" sz="2400" i="1" baseline="30000">
                    <a:solidFill>
                      <a:schemeClr val="accent1"/>
                    </a:solidFill>
                    <a:sym typeface="Symbol" pitchFamily="18" charset="2"/>
                  </a:rPr>
                  <a:t>-1</a:t>
                </a:r>
                <a:r>
                  <a:rPr lang="en-US" altLang="en-US" sz="2400" i="1">
                    <a:solidFill>
                      <a:schemeClr val="accent1"/>
                    </a:solidFill>
                  </a:rPr>
                  <a:t>  </a:t>
                </a:r>
                <a:r>
                  <a:rPr lang="en-US" altLang="en-US" sz="2400">
                    <a:solidFill>
                      <a:schemeClr val="accent1"/>
                    </a:solidFill>
                    <a:sym typeface="Symbol" pitchFamily="18" charset="2"/>
                  </a:rPr>
                  <a:t></a:t>
                </a:r>
                <a:r>
                  <a:rPr lang="en-US" altLang="en-US" sz="2400" i="1" baseline="30000">
                    <a:solidFill>
                      <a:schemeClr val="accent1"/>
                    </a:solidFill>
                    <a:sym typeface="Symbol" pitchFamily="18" charset="2"/>
                  </a:rPr>
                  <a:t>-2</a:t>
                </a:r>
                <a:r>
                  <a:rPr lang="en-US" altLang="en-US" sz="2400" i="1">
                    <a:solidFill>
                      <a:schemeClr val="accent1"/>
                    </a:solidFill>
                  </a:rPr>
                  <a:t>  </a:t>
                </a:r>
                <a:r>
                  <a:rPr lang="en-US" altLang="en-US" sz="2400">
                    <a:solidFill>
                      <a:schemeClr val="accent1"/>
                    </a:solidFill>
                    <a:sym typeface="Symbol" pitchFamily="18" charset="2"/>
                  </a:rPr>
                  <a:t></a:t>
                </a:r>
                <a:r>
                  <a:rPr lang="en-US" altLang="en-US" sz="2400" i="1" baseline="30000">
                    <a:solidFill>
                      <a:schemeClr val="accent1"/>
                    </a:solidFill>
                    <a:sym typeface="Symbol" pitchFamily="18" charset="2"/>
                  </a:rPr>
                  <a:t>-3</a:t>
                </a:r>
                <a:r>
                  <a:rPr lang="en-US" altLang="en-US" sz="2400" i="1">
                    <a:solidFill>
                      <a:schemeClr val="accent1"/>
                    </a:solidFill>
                  </a:rPr>
                  <a:t>  … </a:t>
                </a:r>
                <a:r>
                  <a:rPr lang="en-US" altLang="en-US" sz="2400">
                    <a:solidFill>
                      <a:schemeClr val="accent1"/>
                    </a:solidFill>
                    <a:sym typeface="Symbol" pitchFamily="18" charset="2"/>
                  </a:rPr>
                  <a:t></a:t>
                </a:r>
                <a:r>
                  <a:rPr lang="en-US" altLang="en-US" sz="2000" i="1" baseline="30000">
                    <a:solidFill>
                      <a:schemeClr val="accent1"/>
                    </a:solidFill>
                    <a:sym typeface="Symbol" pitchFamily="18" charset="2"/>
                  </a:rPr>
                  <a:t>-(n</a:t>
                </a:r>
                <a:r>
                  <a:rPr lang="en-US" altLang="en-US" sz="2000" i="1" baseline="30000">
                    <a:solidFill>
                      <a:schemeClr val="accent1"/>
                    </a:solidFill>
                  </a:rPr>
                  <a:t>-1)</a:t>
                </a:r>
                <a:r>
                  <a:rPr lang="en-US" altLang="en-US" sz="2400" i="1">
                    <a:solidFill>
                      <a:schemeClr val="accent1"/>
                    </a:solidFill>
                  </a:rPr>
                  <a:t> </a:t>
                </a:r>
                <a:endParaRPr lang="en-US" altLang="en-US" sz="2400" i="1" baseline="30000">
                  <a:solidFill>
                    <a:schemeClr val="accent1"/>
                  </a:solidFill>
                </a:endParaRPr>
              </a:p>
            </p:txBody>
          </p:sp>
          <p:sp>
            <p:nvSpPr>
              <p:cNvPr id="163856" name="Text Box 215"/>
              <p:cNvSpPr txBox="1">
                <a:spLocks noChangeArrowheads="1"/>
              </p:cNvSpPr>
              <p:nvPr/>
            </p:nvSpPr>
            <p:spPr bwMode="auto">
              <a:xfrm>
                <a:off x="2142893" y="4324290"/>
                <a:ext cx="3542958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l" eaLnBrk="1" hangingPunct="1"/>
                <a:r>
                  <a:rPr lang="en-US" altLang="en-US" sz="2400">
                    <a:solidFill>
                      <a:schemeClr val="accent1"/>
                    </a:solidFill>
                    <a:sym typeface="Symbol" pitchFamily="18" charset="2"/>
                  </a:rPr>
                  <a:t></a:t>
                </a:r>
                <a:r>
                  <a:rPr lang="en-US" altLang="en-US" sz="2400" i="1" baseline="30000">
                    <a:solidFill>
                      <a:schemeClr val="accent1"/>
                    </a:solidFill>
                  </a:rPr>
                  <a:t>0</a:t>
                </a:r>
                <a:r>
                  <a:rPr lang="en-US" altLang="en-US" sz="2400" i="1">
                    <a:solidFill>
                      <a:schemeClr val="accent1"/>
                    </a:solidFill>
                  </a:rPr>
                  <a:t>   </a:t>
                </a:r>
                <a:r>
                  <a:rPr lang="en-US" altLang="en-US" sz="2400">
                    <a:solidFill>
                      <a:schemeClr val="accent1"/>
                    </a:solidFill>
                    <a:sym typeface="Symbol" pitchFamily="18" charset="2"/>
                  </a:rPr>
                  <a:t></a:t>
                </a:r>
                <a:r>
                  <a:rPr lang="en-US" altLang="en-US" sz="2400" i="1" baseline="30000">
                    <a:solidFill>
                      <a:schemeClr val="accent1"/>
                    </a:solidFill>
                    <a:sym typeface="Symbol" pitchFamily="18" charset="2"/>
                  </a:rPr>
                  <a:t>-2</a:t>
                </a:r>
                <a:r>
                  <a:rPr lang="en-US" altLang="en-US" sz="2400" i="1">
                    <a:solidFill>
                      <a:schemeClr val="accent1"/>
                    </a:solidFill>
                  </a:rPr>
                  <a:t>  </a:t>
                </a:r>
                <a:r>
                  <a:rPr lang="en-US" altLang="en-US" sz="2400">
                    <a:solidFill>
                      <a:schemeClr val="accent1"/>
                    </a:solidFill>
                    <a:sym typeface="Symbol" pitchFamily="18" charset="2"/>
                  </a:rPr>
                  <a:t></a:t>
                </a:r>
                <a:r>
                  <a:rPr lang="en-US" altLang="en-US" sz="2400" i="1" baseline="30000">
                    <a:solidFill>
                      <a:schemeClr val="accent1"/>
                    </a:solidFill>
                    <a:sym typeface="Symbol" pitchFamily="18" charset="2"/>
                  </a:rPr>
                  <a:t>-4</a:t>
                </a:r>
                <a:r>
                  <a:rPr lang="en-US" altLang="en-US" sz="2400" i="1">
                    <a:solidFill>
                      <a:schemeClr val="accent1"/>
                    </a:solidFill>
                  </a:rPr>
                  <a:t>  </a:t>
                </a:r>
                <a:r>
                  <a:rPr lang="en-US" altLang="en-US" sz="2400">
                    <a:solidFill>
                      <a:schemeClr val="accent1"/>
                    </a:solidFill>
                    <a:sym typeface="Symbol" pitchFamily="18" charset="2"/>
                  </a:rPr>
                  <a:t></a:t>
                </a:r>
                <a:r>
                  <a:rPr lang="en-US" altLang="en-US" sz="2400" i="1" baseline="30000">
                    <a:solidFill>
                      <a:schemeClr val="accent1"/>
                    </a:solidFill>
                    <a:sym typeface="Symbol" pitchFamily="18" charset="2"/>
                  </a:rPr>
                  <a:t>-6</a:t>
                </a:r>
                <a:r>
                  <a:rPr lang="en-US" altLang="en-US" sz="2400" i="1">
                    <a:solidFill>
                      <a:schemeClr val="accent1"/>
                    </a:solidFill>
                  </a:rPr>
                  <a:t>  … </a:t>
                </a:r>
                <a:r>
                  <a:rPr lang="en-US" altLang="en-US" sz="2400">
                    <a:solidFill>
                      <a:schemeClr val="accent1"/>
                    </a:solidFill>
                    <a:sym typeface="Symbol" pitchFamily="18" charset="2"/>
                  </a:rPr>
                  <a:t></a:t>
                </a:r>
                <a:r>
                  <a:rPr lang="en-US" altLang="en-US" sz="2000" i="1" baseline="30000">
                    <a:solidFill>
                      <a:schemeClr val="accent1"/>
                    </a:solidFill>
                    <a:sym typeface="Symbol" pitchFamily="18" charset="2"/>
                  </a:rPr>
                  <a:t>-(2</a:t>
                </a:r>
                <a:r>
                  <a:rPr lang="en-US" altLang="en-US" sz="2000" i="1" baseline="30000">
                    <a:solidFill>
                      <a:schemeClr val="accent1"/>
                    </a:solidFill>
                  </a:rPr>
                  <a:t>n-2)</a:t>
                </a:r>
                <a:r>
                  <a:rPr lang="en-US" altLang="en-US" sz="2400" i="1">
                    <a:solidFill>
                      <a:schemeClr val="accent1"/>
                    </a:solidFill>
                  </a:rPr>
                  <a:t> </a:t>
                </a:r>
                <a:endParaRPr lang="en-US" altLang="en-US" sz="2400" i="1" baseline="30000">
                  <a:solidFill>
                    <a:schemeClr val="accent1"/>
                  </a:solidFill>
                </a:endParaRPr>
              </a:p>
            </p:txBody>
          </p:sp>
          <p:sp>
            <p:nvSpPr>
              <p:cNvPr id="163857" name="Text Box 215"/>
              <p:cNvSpPr txBox="1">
                <a:spLocks noChangeArrowheads="1"/>
              </p:cNvSpPr>
              <p:nvPr/>
            </p:nvSpPr>
            <p:spPr bwMode="auto">
              <a:xfrm>
                <a:off x="2133600" y="4690645"/>
                <a:ext cx="3517310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l" eaLnBrk="1" hangingPunct="1"/>
                <a:r>
                  <a:rPr lang="en-US" altLang="en-US" sz="2400">
                    <a:solidFill>
                      <a:schemeClr val="accent1"/>
                    </a:solidFill>
                    <a:sym typeface="Symbol" pitchFamily="18" charset="2"/>
                  </a:rPr>
                  <a:t></a:t>
                </a:r>
                <a:r>
                  <a:rPr lang="en-US" altLang="en-US" sz="2400" i="1" baseline="30000">
                    <a:solidFill>
                      <a:schemeClr val="accent1"/>
                    </a:solidFill>
                  </a:rPr>
                  <a:t>0    </a:t>
                </a:r>
                <a:r>
                  <a:rPr lang="en-US" altLang="en-US" sz="2400">
                    <a:solidFill>
                      <a:schemeClr val="accent1"/>
                    </a:solidFill>
                    <a:sym typeface="Symbol" pitchFamily="18" charset="2"/>
                  </a:rPr>
                  <a:t></a:t>
                </a:r>
                <a:r>
                  <a:rPr lang="en-US" altLang="en-US" sz="2400" i="1" baseline="30000">
                    <a:solidFill>
                      <a:schemeClr val="accent1"/>
                    </a:solidFill>
                    <a:sym typeface="Symbol" pitchFamily="18" charset="2"/>
                  </a:rPr>
                  <a:t>-3</a:t>
                </a:r>
                <a:r>
                  <a:rPr lang="en-US" altLang="en-US" sz="2400" i="1">
                    <a:solidFill>
                      <a:schemeClr val="accent1"/>
                    </a:solidFill>
                  </a:rPr>
                  <a:t>  </a:t>
                </a:r>
                <a:r>
                  <a:rPr lang="en-US" altLang="en-US" sz="2400">
                    <a:solidFill>
                      <a:schemeClr val="accent1"/>
                    </a:solidFill>
                    <a:sym typeface="Symbol" pitchFamily="18" charset="2"/>
                  </a:rPr>
                  <a:t></a:t>
                </a:r>
                <a:r>
                  <a:rPr lang="en-US" altLang="en-US" sz="2400" i="1" baseline="30000">
                    <a:solidFill>
                      <a:schemeClr val="accent1"/>
                    </a:solidFill>
                    <a:sym typeface="Symbol" pitchFamily="18" charset="2"/>
                  </a:rPr>
                  <a:t>-6</a:t>
                </a:r>
                <a:r>
                  <a:rPr lang="en-US" altLang="en-US" sz="2400" i="1">
                    <a:solidFill>
                      <a:schemeClr val="accent1"/>
                    </a:solidFill>
                  </a:rPr>
                  <a:t>   </a:t>
                </a:r>
                <a:r>
                  <a:rPr lang="en-US" altLang="en-US" sz="2400">
                    <a:solidFill>
                      <a:schemeClr val="accent1"/>
                    </a:solidFill>
                    <a:sym typeface="Symbol" pitchFamily="18" charset="2"/>
                  </a:rPr>
                  <a:t></a:t>
                </a:r>
                <a:r>
                  <a:rPr lang="en-US" altLang="en-US" sz="2400" i="1" baseline="30000">
                    <a:solidFill>
                      <a:schemeClr val="accent1"/>
                    </a:solidFill>
                    <a:sym typeface="Symbol" pitchFamily="18" charset="2"/>
                  </a:rPr>
                  <a:t>-9</a:t>
                </a:r>
                <a:r>
                  <a:rPr lang="en-US" altLang="en-US" sz="2400" i="1">
                    <a:solidFill>
                      <a:schemeClr val="accent1"/>
                    </a:solidFill>
                  </a:rPr>
                  <a:t>  … </a:t>
                </a:r>
                <a:r>
                  <a:rPr lang="en-US" altLang="en-US" sz="2400">
                    <a:solidFill>
                      <a:schemeClr val="accent1"/>
                    </a:solidFill>
                    <a:sym typeface="Symbol" pitchFamily="18" charset="2"/>
                  </a:rPr>
                  <a:t></a:t>
                </a:r>
                <a:r>
                  <a:rPr lang="en-US" altLang="en-US" sz="2000" i="1" baseline="30000">
                    <a:solidFill>
                      <a:schemeClr val="accent1"/>
                    </a:solidFill>
                    <a:sym typeface="Symbol" pitchFamily="18" charset="2"/>
                  </a:rPr>
                  <a:t>-3(</a:t>
                </a:r>
                <a:r>
                  <a:rPr lang="en-US" altLang="en-US" sz="2000" i="1" baseline="30000">
                    <a:solidFill>
                      <a:schemeClr val="accent1"/>
                    </a:solidFill>
                  </a:rPr>
                  <a:t>n-3)</a:t>
                </a:r>
                <a:r>
                  <a:rPr lang="en-US" altLang="en-US" sz="2400" i="1">
                    <a:solidFill>
                      <a:schemeClr val="accent1"/>
                    </a:solidFill>
                  </a:rPr>
                  <a:t> </a:t>
                </a:r>
                <a:endParaRPr lang="en-US" altLang="en-US" sz="2400" i="1" baseline="30000">
                  <a:solidFill>
                    <a:schemeClr val="accent1"/>
                  </a:solidFill>
                </a:endParaRPr>
              </a:p>
            </p:txBody>
          </p:sp>
          <p:sp>
            <p:nvSpPr>
              <p:cNvPr id="163858" name="Text Box 215"/>
              <p:cNvSpPr txBox="1">
                <a:spLocks noChangeArrowheads="1"/>
              </p:cNvSpPr>
              <p:nvPr/>
            </p:nvSpPr>
            <p:spPr bwMode="auto">
              <a:xfrm>
                <a:off x="2134314" y="6104546"/>
                <a:ext cx="3486852" cy="4001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l" eaLnBrk="1" hangingPunct="1"/>
                <a:r>
                  <a:rPr lang="en-US" altLang="en-US" sz="2000">
                    <a:solidFill>
                      <a:schemeClr val="accent1"/>
                    </a:solidFill>
                    <a:sym typeface="Symbol" pitchFamily="18" charset="2"/>
                  </a:rPr>
                  <a:t></a:t>
                </a:r>
                <a:r>
                  <a:rPr lang="en-US" altLang="en-US" sz="2000" i="1" baseline="30000">
                    <a:solidFill>
                      <a:schemeClr val="accent1"/>
                    </a:solidFill>
                  </a:rPr>
                  <a:t>0</a:t>
                </a:r>
                <a:r>
                  <a:rPr lang="en-US" altLang="en-US" sz="2000" i="1">
                    <a:solidFill>
                      <a:schemeClr val="accent1"/>
                    </a:solidFill>
                  </a:rPr>
                  <a:t> </a:t>
                </a:r>
                <a:r>
                  <a:rPr lang="en-US" altLang="en-US" sz="2000">
                    <a:solidFill>
                      <a:schemeClr val="accent1"/>
                    </a:solidFill>
                    <a:sym typeface="Symbol" pitchFamily="18" charset="2"/>
                  </a:rPr>
                  <a:t></a:t>
                </a:r>
                <a:r>
                  <a:rPr lang="en-US" altLang="en-US" sz="1600" i="1" baseline="30000">
                    <a:solidFill>
                      <a:schemeClr val="accent1"/>
                    </a:solidFill>
                    <a:sym typeface="Symbol" pitchFamily="18" charset="2"/>
                  </a:rPr>
                  <a:t>-(n</a:t>
                </a:r>
                <a:r>
                  <a:rPr lang="en-US" altLang="en-US" sz="1600" i="1" baseline="30000">
                    <a:solidFill>
                      <a:schemeClr val="accent1"/>
                    </a:solidFill>
                  </a:rPr>
                  <a:t>-1)</a:t>
                </a:r>
                <a:r>
                  <a:rPr lang="en-US" altLang="en-US" sz="2000" i="1">
                    <a:solidFill>
                      <a:schemeClr val="accent1"/>
                    </a:solidFill>
                  </a:rPr>
                  <a:t> </a:t>
                </a:r>
                <a:r>
                  <a:rPr lang="en-US" altLang="en-US" sz="2000">
                    <a:solidFill>
                      <a:schemeClr val="accent1"/>
                    </a:solidFill>
                    <a:sym typeface="Symbol" pitchFamily="18" charset="2"/>
                  </a:rPr>
                  <a:t></a:t>
                </a:r>
                <a:r>
                  <a:rPr lang="en-US" altLang="en-US" sz="1600" i="1" baseline="30000">
                    <a:solidFill>
                      <a:schemeClr val="accent1"/>
                    </a:solidFill>
                    <a:sym typeface="Symbol" pitchFamily="18" charset="2"/>
                  </a:rPr>
                  <a:t>-(2n-2)</a:t>
                </a:r>
                <a:r>
                  <a:rPr lang="en-US" altLang="en-US" sz="2000" i="1" baseline="30000">
                    <a:solidFill>
                      <a:schemeClr val="accent1"/>
                    </a:solidFill>
                  </a:rPr>
                  <a:t> </a:t>
                </a:r>
                <a:r>
                  <a:rPr lang="en-US" altLang="en-US" sz="2000" i="1">
                    <a:solidFill>
                      <a:schemeClr val="accent1"/>
                    </a:solidFill>
                  </a:rPr>
                  <a:t> </a:t>
                </a:r>
                <a:r>
                  <a:rPr lang="en-US" altLang="en-US" sz="2000">
                    <a:solidFill>
                      <a:schemeClr val="accent1"/>
                    </a:solidFill>
                    <a:sym typeface="Symbol" pitchFamily="18" charset="2"/>
                  </a:rPr>
                  <a:t></a:t>
                </a:r>
                <a:r>
                  <a:rPr lang="en-US" altLang="en-US" sz="1600" i="1" baseline="30000">
                    <a:solidFill>
                      <a:schemeClr val="accent1"/>
                    </a:solidFill>
                    <a:sym typeface="Symbol" pitchFamily="18" charset="2"/>
                  </a:rPr>
                  <a:t>-(3n-3)</a:t>
                </a:r>
                <a:r>
                  <a:rPr lang="en-US" altLang="en-US" sz="2000" i="1">
                    <a:solidFill>
                      <a:schemeClr val="accent1"/>
                    </a:solidFill>
                  </a:rPr>
                  <a:t> … </a:t>
                </a:r>
                <a:r>
                  <a:rPr lang="en-US" altLang="en-US" sz="2000">
                    <a:solidFill>
                      <a:schemeClr val="accent1"/>
                    </a:solidFill>
                    <a:sym typeface="Symbol" pitchFamily="18" charset="2"/>
                  </a:rPr>
                  <a:t></a:t>
                </a:r>
                <a:r>
                  <a:rPr lang="en-US" altLang="en-US" sz="1600" i="1" baseline="30000">
                    <a:solidFill>
                      <a:schemeClr val="accent1"/>
                    </a:solidFill>
                    <a:sym typeface="Symbol" pitchFamily="18" charset="2"/>
                  </a:rPr>
                  <a:t>-(n</a:t>
                </a:r>
                <a:r>
                  <a:rPr lang="en-US" altLang="en-US" sz="1600" i="1" baseline="30000">
                    <a:solidFill>
                      <a:schemeClr val="accent1"/>
                    </a:solidFill>
                  </a:rPr>
                  <a:t>-1)(n-1)</a:t>
                </a:r>
                <a:r>
                  <a:rPr lang="en-US" altLang="en-US" sz="2000" i="1">
                    <a:solidFill>
                      <a:schemeClr val="accent1"/>
                    </a:solidFill>
                  </a:rPr>
                  <a:t> </a:t>
                </a:r>
                <a:endParaRPr lang="en-US" altLang="en-US" sz="2000" i="1" baseline="30000">
                  <a:solidFill>
                    <a:schemeClr val="accent1"/>
                  </a:solidFill>
                </a:endParaRPr>
              </a:p>
            </p:txBody>
          </p:sp>
          <p:sp>
            <p:nvSpPr>
              <p:cNvPr id="163859" name="Text Box 215"/>
              <p:cNvSpPr txBox="1">
                <a:spLocks noChangeArrowheads="1"/>
              </p:cNvSpPr>
              <p:nvPr/>
            </p:nvSpPr>
            <p:spPr bwMode="auto">
              <a:xfrm>
                <a:off x="3429000" y="5494946"/>
                <a:ext cx="657552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l" eaLnBrk="1" hangingPunct="1"/>
                <a:r>
                  <a:rPr lang="en-US" altLang="en-US" sz="2400">
                    <a:solidFill>
                      <a:schemeClr val="accent1"/>
                    </a:solidFill>
                    <a:sym typeface="Symbol" pitchFamily="18" charset="2"/>
                  </a:rPr>
                  <a:t></a:t>
                </a:r>
                <a:r>
                  <a:rPr lang="en-US" altLang="en-US" sz="2400" i="1" baseline="30000">
                    <a:solidFill>
                      <a:schemeClr val="accent1"/>
                    </a:solidFill>
                    <a:sym typeface="Symbol" pitchFamily="18" charset="2"/>
                  </a:rPr>
                  <a:t>-i</a:t>
                </a:r>
                <a:r>
                  <a:rPr lang="en-US" altLang="en-US" sz="2400" i="1" baseline="30000">
                    <a:solidFill>
                      <a:schemeClr val="accent1"/>
                    </a:solidFill>
                  </a:rPr>
                  <a:t>j</a:t>
                </a:r>
                <a:r>
                  <a:rPr lang="en-US" altLang="en-US" sz="2400" i="1">
                    <a:solidFill>
                      <a:schemeClr val="accent1"/>
                    </a:solidFill>
                  </a:rPr>
                  <a:t> </a:t>
                </a:r>
                <a:endParaRPr lang="en-US" altLang="en-US" sz="2400" i="1" baseline="30000">
                  <a:solidFill>
                    <a:schemeClr val="accent1"/>
                  </a:solidFill>
                </a:endParaRPr>
              </a:p>
            </p:txBody>
          </p:sp>
          <p:sp>
            <p:nvSpPr>
              <p:cNvPr id="163860" name="Rectangle 43"/>
              <p:cNvSpPr>
                <a:spLocks noChangeArrowheads="1"/>
              </p:cNvSpPr>
              <p:nvPr/>
            </p:nvSpPr>
            <p:spPr bwMode="auto">
              <a:xfrm>
                <a:off x="1295400" y="4840069"/>
                <a:ext cx="736100" cy="6463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r>
                  <a:rPr lang="en-US" altLang="en-US" sz="3600" i="1" baseline="30000">
                    <a:solidFill>
                      <a:schemeClr val="accent1"/>
                    </a:solidFill>
                    <a:sym typeface="Symbol" pitchFamily="18" charset="2"/>
                  </a:rPr>
                  <a:t>1</a:t>
                </a:r>
                <a:r>
                  <a:rPr lang="en-US" altLang="en-US" sz="3600" i="1">
                    <a:solidFill>
                      <a:schemeClr val="accent1"/>
                    </a:solidFill>
                    <a:sym typeface="Symbol" pitchFamily="18" charset="2"/>
                  </a:rPr>
                  <a:t>/</a:t>
                </a:r>
                <a:r>
                  <a:rPr lang="en-US" altLang="en-US" sz="3600" i="1" baseline="-25000">
                    <a:solidFill>
                      <a:schemeClr val="accent1"/>
                    </a:solidFill>
                    <a:sym typeface="Symbol" pitchFamily="18" charset="2"/>
                  </a:rPr>
                  <a:t>n</a:t>
                </a:r>
                <a:r>
                  <a:rPr lang="en-US" altLang="en-US" sz="3600" i="1">
                    <a:solidFill>
                      <a:schemeClr val="accent1"/>
                    </a:solidFill>
                    <a:sym typeface="Symbol" pitchFamily="18" charset="2"/>
                  </a:rPr>
                  <a:t> </a:t>
                </a:r>
                <a:endParaRPr lang="en-CA" altLang="en-US" sz="3600"/>
              </a:p>
            </p:txBody>
          </p:sp>
        </p:grpSp>
      </p:grpSp>
      <p:sp>
        <p:nvSpPr>
          <p:cNvPr id="163843" name="Text Box 215"/>
          <p:cNvSpPr txBox="1">
            <a:spLocks noChangeArrowheads="1"/>
          </p:cNvSpPr>
          <p:nvPr/>
        </p:nvSpPr>
        <p:spPr bwMode="auto">
          <a:xfrm>
            <a:off x="7634288" y="17463"/>
            <a:ext cx="1003300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000">
                <a:solidFill>
                  <a:schemeClr val="tx2"/>
                </a:solidFill>
                <a:sym typeface="Symbol" pitchFamily="18" charset="2"/>
              </a:rPr>
              <a:t>Inverse </a:t>
            </a:r>
            <a:br>
              <a:rPr lang="en-US" altLang="en-US" sz="2000">
                <a:solidFill>
                  <a:schemeClr val="tx2"/>
                </a:solidFill>
                <a:sym typeface="Symbol" pitchFamily="18" charset="2"/>
              </a:rPr>
            </a:br>
            <a:r>
              <a:rPr lang="en-US" altLang="en-US" sz="2000">
                <a:solidFill>
                  <a:schemeClr val="tx2"/>
                </a:solidFill>
                <a:sym typeface="Symbol" pitchFamily="18" charset="2"/>
              </a:rPr>
              <a:t>FFT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10" name="Rectangle 5"/>
          <p:cNvSpPr>
            <a:spLocks noChangeArrowheads="1"/>
          </p:cNvSpPr>
          <p:nvPr/>
        </p:nvSpPr>
        <p:spPr bwMode="auto">
          <a:xfrm>
            <a:off x="685800" y="-228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4400">
                <a:solidFill>
                  <a:schemeClr val="tx2"/>
                </a:solidFill>
              </a:rPr>
              <a:t>Fourier Transformation </a:t>
            </a:r>
          </a:p>
        </p:txBody>
      </p:sp>
      <p:sp>
        <p:nvSpPr>
          <p:cNvPr id="17411" name="Text Box 215"/>
          <p:cNvSpPr txBox="1">
            <a:spLocks noChangeArrowheads="1"/>
          </p:cNvSpPr>
          <p:nvPr/>
        </p:nvSpPr>
        <p:spPr bwMode="auto">
          <a:xfrm>
            <a:off x="1809750" y="742950"/>
            <a:ext cx="206692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400" i="1">
                <a:solidFill>
                  <a:schemeClr val="tx2"/>
                </a:solidFill>
              </a:rPr>
              <a:t>Time Domain </a:t>
            </a:r>
            <a:r>
              <a:rPr lang="en-US" altLang="en-US" sz="2400" i="1">
                <a:solidFill>
                  <a:schemeClr val="accent1"/>
                </a:solidFill>
                <a:sym typeface="Symbol" pitchFamily="18" charset="2"/>
              </a:rPr>
              <a:t>y</a:t>
            </a:r>
            <a:endParaRPr lang="en-US" altLang="en-US" sz="2400">
              <a:solidFill>
                <a:schemeClr val="accent1"/>
              </a:solidFill>
              <a:sym typeface="Symbol" pitchFamily="18" charset="2"/>
            </a:endParaRPr>
          </a:p>
        </p:txBody>
      </p:sp>
      <p:sp>
        <p:nvSpPr>
          <p:cNvPr id="17412" name="Text Box 215"/>
          <p:cNvSpPr txBox="1">
            <a:spLocks noChangeArrowheads="1"/>
          </p:cNvSpPr>
          <p:nvPr/>
        </p:nvSpPr>
        <p:spPr bwMode="auto">
          <a:xfrm>
            <a:off x="4495800" y="762000"/>
            <a:ext cx="2874963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400" i="1">
                <a:solidFill>
                  <a:schemeClr val="tx2"/>
                </a:solidFill>
              </a:rPr>
              <a:t>Frequency Domain </a:t>
            </a:r>
            <a:r>
              <a:rPr lang="en-US" altLang="en-US" sz="2400" i="1">
                <a:solidFill>
                  <a:schemeClr val="accent1"/>
                </a:solidFill>
              </a:rPr>
              <a:t>Y</a:t>
            </a:r>
            <a:endParaRPr lang="en-US" altLang="en-US" sz="2400">
              <a:solidFill>
                <a:schemeClr val="accent1"/>
              </a:solidFill>
              <a:sym typeface="Symbol" pitchFamily="18" charset="2"/>
            </a:endParaRPr>
          </a:p>
        </p:txBody>
      </p:sp>
      <p:grpSp>
        <p:nvGrpSpPr>
          <p:cNvPr id="2" name="Group 61"/>
          <p:cNvGrpSpPr>
            <a:grpSpLocks/>
          </p:cNvGrpSpPr>
          <p:nvPr/>
        </p:nvGrpSpPr>
        <p:grpSpPr bwMode="auto">
          <a:xfrm>
            <a:off x="576263" y="2895600"/>
            <a:ext cx="3254375" cy="1624013"/>
            <a:chOff x="609600" y="2895600"/>
            <a:chExt cx="3255428" cy="1624480"/>
          </a:xfrm>
        </p:grpSpPr>
        <p:sp>
          <p:nvSpPr>
            <p:cNvPr id="17425" name="Text Box 4"/>
            <p:cNvSpPr txBox="1">
              <a:spLocks noChangeArrowheads="1"/>
            </p:cNvSpPr>
            <p:nvPr/>
          </p:nvSpPr>
          <p:spPr bwMode="auto">
            <a:xfrm>
              <a:off x="609600" y="3503083"/>
              <a:ext cx="1388528" cy="3121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US" altLang="en-US" sz="1800"/>
                <a:t>Delta function</a:t>
              </a:r>
            </a:p>
          </p:txBody>
        </p:sp>
        <p:pic>
          <p:nvPicPr>
            <p:cNvPr id="17426" name="Picture 11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150528" y="2895600"/>
              <a:ext cx="1714500" cy="162448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7427" name="Rectangle 49"/>
            <p:cNvSpPr>
              <a:spLocks noChangeArrowheads="1"/>
            </p:cNvSpPr>
            <p:nvPr/>
          </p:nvSpPr>
          <p:spPr bwMode="auto">
            <a:xfrm>
              <a:off x="2531534" y="3081868"/>
              <a:ext cx="1046136" cy="176440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1000">
                  <a:solidFill>
                    <a:schemeClr val="bg2"/>
                  </a:solidFill>
                </a:rPr>
                <a:t>Impulse at </a:t>
              </a:r>
              <a:r>
                <a:rPr lang="en-US" altLang="en-US" sz="1000" i="1">
                  <a:solidFill>
                    <a:schemeClr val="bg2"/>
                  </a:solidFill>
                </a:rPr>
                <a:t>y</a:t>
              </a:r>
              <a:r>
                <a:rPr lang="en-US" altLang="en-US" sz="1000">
                  <a:solidFill>
                    <a:schemeClr val="bg2"/>
                  </a:solidFill>
                </a:rPr>
                <a:t>[4]</a:t>
              </a:r>
              <a:endParaRPr lang="en-US" altLang="en-US" sz="1000">
                <a:solidFill>
                  <a:schemeClr val="bg2"/>
                </a:solidFill>
                <a:sym typeface="Symbol" pitchFamily="18" charset="2"/>
              </a:endParaRPr>
            </a:p>
          </p:txBody>
        </p:sp>
      </p:grpSp>
      <p:grpSp>
        <p:nvGrpSpPr>
          <p:cNvPr id="3" name="Group 59"/>
          <p:cNvGrpSpPr>
            <a:grpSpLocks/>
          </p:cNvGrpSpPr>
          <p:nvPr/>
        </p:nvGrpSpPr>
        <p:grpSpPr bwMode="auto">
          <a:xfrm>
            <a:off x="4635500" y="1195388"/>
            <a:ext cx="3255963" cy="1624012"/>
            <a:chOff x="4635504" y="1194920"/>
            <a:chExt cx="3255428" cy="1624480"/>
          </a:xfrm>
        </p:grpSpPr>
        <p:sp>
          <p:nvSpPr>
            <p:cNvPr id="17422" name="Text Box 4"/>
            <p:cNvSpPr txBox="1">
              <a:spLocks noChangeArrowheads="1"/>
            </p:cNvSpPr>
            <p:nvPr/>
          </p:nvSpPr>
          <p:spPr bwMode="auto">
            <a:xfrm>
              <a:off x="4635504" y="1802403"/>
              <a:ext cx="1388528" cy="3121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US" altLang="en-US" sz="1800"/>
                <a:t>Delta function</a:t>
              </a:r>
            </a:p>
          </p:txBody>
        </p:sp>
        <p:pic>
          <p:nvPicPr>
            <p:cNvPr id="17423" name="Picture 11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176432" y="1194920"/>
              <a:ext cx="1714500" cy="162448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7424" name="Rectangle 53"/>
            <p:cNvSpPr>
              <a:spLocks noChangeArrowheads="1"/>
            </p:cNvSpPr>
            <p:nvPr/>
          </p:nvSpPr>
          <p:spPr bwMode="auto">
            <a:xfrm>
              <a:off x="6557438" y="1381188"/>
              <a:ext cx="1046136" cy="246221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1000">
                  <a:solidFill>
                    <a:schemeClr val="bg2"/>
                  </a:solidFill>
                </a:rPr>
                <a:t>Impulse at </a:t>
              </a:r>
              <a:r>
                <a:rPr lang="en-US" altLang="en-US" sz="1000" i="1">
                  <a:solidFill>
                    <a:schemeClr val="bg2"/>
                  </a:solidFill>
                </a:rPr>
                <a:t>Y</a:t>
              </a:r>
              <a:r>
                <a:rPr lang="en-US" altLang="en-US" sz="1000" i="1" baseline="-25000">
                  <a:solidFill>
                    <a:schemeClr val="bg2"/>
                  </a:solidFill>
                </a:rPr>
                <a:t>re</a:t>
              </a:r>
              <a:r>
                <a:rPr lang="en-US" altLang="en-US" sz="1000">
                  <a:solidFill>
                    <a:schemeClr val="bg2"/>
                  </a:solidFill>
                </a:rPr>
                <a:t>[4]</a:t>
              </a:r>
              <a:endParaRPr lang="en-US" altLang="en-US" sz="1000">
                <a:solidFill>
                  <a:schemeClr val="bg2"/>
                </a:solidFill>
                <a:sym typeface="Symbol" pitchFamily="18" charset="2"/>
              </a:endParaRPr>
            </a:p>
          </p:txBody>
        </p:sp>
      </p:grpSp>
      <p:grpSp>
        <p:nvGrpSpPr>
          <p:cNvPr id="4" name="Group 58"/>
          <p:cNvGrpSpPr>
            <a:grpSpLocks/>
          </p:cNvGrpSpPr>
          <p:nvPr/>
        </p:nvGrpSpPr>
        <p:grpSpPr bwMode="auto">
          <a:xfrm>
            <a:off x="609600" y="1195388"/>
            <a:ext cx="3200400" cy="1657350"/>
            <a:chOff x="609600" y="1195199"/>
            <a:chExt cx="3200400" cy="1658066"/>
          </a:xfrm>
        </p:grpSpPr>
        <p:pic>
          <p:nvPicPr>
            <p:cNvPr id="17419" name="Picture 13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133600" y="1195199"/>
              <a:ext cx="1676400" cy="16580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7420" name="Text Box 3"/>
            <p:cNvSpPr txBox="1">
              <a:spLocks noChangeArrowheads="1"/>
            </p:cNvSpPr>
            <p:nvPr/>
          </p:nvSpPr>
          <p:spPr bwMode="auto">
            <a:xfrm>
              <a:off x="609600" y="1830200"/>
              <a:ext cx="1508912" cy="43428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US" altLang="en-US" sz="2000"/>
                <a:t>Cosine wave</a:t>
              </a:r>
            </a:p>
          </p:txBody>
        </p:sp>
        <p:sp>
          <p:nvSpPr>
            <p:cNvPr id="17421" name="Rectangle 56"/>
            <p:cNvSpPr>
              <a:spLocks noChangeArrowheads="1"/>
            </p:cNvSpPr>
            <p:nvPr/>
          </p:nvSpPr>
          <p:spPr bwMode="auto">
            <a:xfrm>
              <a:off x="2492932" y="1347557"/>
              <a:ext cx="1046136" cy="246221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1000">
                  <a:solidFill>
                    <a:schemeClr val="bg2"/>
                  </a:solidFill>
                </a:rPr>
                <a:t>Cosine with f=4</a:t>
              </a:r>
              <a:endParaRPr lang="en-US" altLang="en-US" sz="1000">
                <a:solidFill>
                  <a:schemeClr val="bg2"/>
                </a:solidFill>
                <a:sym typeface="Symbol" pitchFamily="18" charset="2"/>
              </a:endParaRPr>
            </a:p>
          </p:txBody>
        </p:sp>
      </p:grpSp>
      <p:sp>
        <p:nvSpPr>
          <p:cNvPr id="63" name="Rectangle 62"/>
          <p:cNvSpPr>
            <a:spLocks noChangeArrowheads="1"/>
          </p:cNvSpPr>
          <p:nvPr/>
        </p:nvSpPr>
        <p:spPr bwMode="auto">
          <a:xfrm>
            <a:off x="4006850" y="3124200"/>
            <a:ext cx="24336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400">
                <a:sym typeface="Symbol" pitchFamily="18" charset="2"/>
              </a:rPr>
              <a:t>Ok, we know this.</a:t>
            </a:r>
            <a:endParaRPr lang="en-CA" altLang="en-US" sz="2400"/>
          </a:p>
        </p:txBody>
      </p:sp>
      <p:sp>
        <p:nvSpPr>
          <p:cNvPr id="18" name="Rectangle 17"/>
          <p:cNvSpPr>
            <a:spLocks noChangeArrowheads="1"/>
          </p:cNvSpPr>
          <p:nvPr/>
        </p:nvSpPr>
        <p:spPr bwMode="auto">
          <a:xfrm>
            <a:off x="3962400" y="3506788"/>
            <a:ext cx="3711575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400">
                <a:sym typeface="Symbol" pitchFamily="18" charset="2"/>
              </a:rPr>
              <a:t>But what if we switch them?</a:t>
            </a:r>
            <a:endParaRPr lang="en-CA" altLang="en-US" sz="2400"/>
          </a:p>
        </p:txBody>
      </p:sp>
      <p:sp>
        <p:nvSpPr>
          <p:cNvPr id="17418" name="Text Box 215"/>
          <p:cNvSpPr txBox="1">
            <a:spLocks noChangeArrowheads="1"/>
          </p:cNvSpPr>
          <p:nvPr/>
        </p:nvSpPr>
        <p:spPr bwMode="auto">
          <a:xfrm>
            <a:off x="7659688" y="17463"/>
            <a:ext cx="952500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000">
                <a:solidFill>
                  <a:schemeClr val="tx2"/>
                </a:solidFill>
              </a:rPr>
              <a:t>Duality</a:t>
            </a:r>
            <a:br>
              <a:rPr lang="en-US" altLang="en-US" sz="2000">
                <a:solidFill>
                  <a:schemeClr val="tx2"/>
                </a:solidFill>
              </a:rPr>
            </a:br>
            <a:r>
              <a:rPr lang="en-US" altLang="en-US" sz="2000">
                <a:solidFill>
                  <a:schemeClr val="tx2"/>
                </a:solidFill>
              </a:rPr>
              <a:t>of FT</a:t>
            </a:r>
            <a:endParaRPr lang="en-US" altLang="en-US" sz="2000">
              <a:sym typeface="Symbol" pitchFamily="18" charset="2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6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6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 nodeType="clickPar">
                      <p:stCondLst>
                        <p:cond delay="indefinite"/>
                      </p:stCondLst>
                      <p:childTnLst>
                        <p:par>
                          <p:cTn id="1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3" grpId="0" build="allAtOnce"/>
      <p:bldP spid="18" grpId="0" build="allAtOnce"/>
    </p:bldLst>
  </p:timing>
</p:sld>
</file>

<file path=ppt/slides/slide1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00" name="Rectangle 3" descr="Rectangle: Click to edit Master text styles&#10;Second level&#10;Third level&#10;Fourth level&#10;Fifth level"/>
          <p:cNvSpPr>
            <a:spLocks noGrp="1" noChangeArrowheads="1"/>
          </p:cNvSpPr>
          <p:nvPr>
            <p:ph type="body" idx="1"/>
          </p:nvPr>
        </p:nvSpPr>
        <p:spPr>
          <a:xfrm>
            <a:off x="152400" y="838200"/>
            <a:ext cx="8991600" cy="5029200"/>
          </a:xfrm>
        </p:spPr>
        <p:txBody>
          <a:bodyPr/>
          <a:lstStyle/>
          <a:p>
            <a:pPr marL="533400" indent="-533400" eaLnBrk="1" hangingPunct="1"/>
            <a:r>
              <a:rPr lang="en-US" altLang="en-US" sz="2800" smtClean="0"/>
              <a:t>The FFT and inverse FFT really are inverse operations</a:t>
            </a:r>
          </a:p>
          <a:p>
            <a:pPr marL="533400" indent="-533400" eaLnBrk="1" hangingPunct="1"/>
            <a:r>
              <a:rPr lang="en-US" altLang="en-US" sz="2800" smtClean="0"/>
              <a:t>Proof: Let </a:t>
            </a:r>
            <a:r>
              <a:rPr lang="en-US" altLang="en-US" sz="2800" b="1" smtClean="0"/>
              <a:t>A=D</a:t>
            </a:r>
            <a:r>
              <a:rPr lang="en-US" altLang="en-US" sz="2800" b="1" baseline="30000" smtClean="0"/>
              <a:t> -1</a:t>
            </a:r>
            <a:r>
              <a:rPr lang="en-US" altLang="en-US" sz="2800" b="1" smtClean="0"/>
              <a:t>D</a:t>
            </a:r>
            <a:r>
              <a:rPr lang="en-US" altLang="en-US" sz="2800" smtClean="0"/>
              <a:t>.  We want to show that </a:t>
            </a:r>
            <a:r>
              <a:rPr lang="en-US" altLang="en-US" sz="2800" b="1" smtClean="0"/>
              <a:t>A=I</a:t>
            </a:r>
            <a:r>
              <a:rPr lang="en-US" altLang="en-US" sz="2800" smtClean="0"/>
              <a:t>, where</a:t>
            </a:r>
          </a:p>
          <a:p>
            <a:pPr marL="533400" indent="-533400" eaLnBrk="1" hangingPunct="1"/>
            <a:endParaRPr lang="en-US" altLang="en-US" sz="2800" smtClean="0"/>
          </a:p>
          <a:p>
            <a:pPr marL="533400" indent="-533400" eaLnBrk="1" hangingPunct="1"/>
            <a:endParaRPr lang="en-US" altLang="en-US" sz="2800" smtClean="0"/>
          </a:p>
          <a:p>
            <a:pPr marL="533400" indent="-533400" eaLnBrk="1" hangingPunct="1"/>
            <a:r>
              <a:rPr lang="en-US" altLang="en-US" sz="2800" smtClean="0"/>
              <a:t>If i=j, then</a:t>
            </a:r>
          </a:p>
          <a:p>
            <a:pPr marL="533400" indent="-533400" eaLnBrk="1" hangingPunct="1"/>
            <a:endParaRPr lang="en-US" altLang="en-US" sz="2800" smtClean="0"/>
          </a:p>
          <a:p>
            <a:pPr marL="533400" indent="-533400" eaLnBrk="1" hangingPunct="1"/>
            <a:endParaRPr lang="en-US" altLang="en-US" sz="2800" smtClean="0"/>
          </a:p>
          <a:p>
            <a:pPr marL="533400" indent="-533400" eaLnBrk="1" hangingPunct="1"/>
            <a:endParaRPr lang="en-US" altLang="en-US" sz="2800" smtClean="0"/>
          </a:p>
          <a:p>
            <a:pPr marL="533400" indent="-533400" eaLnBrk="1" hangingPunct="1"/>
            <a:r>
              <a:rPr lang="en-US" altLang="en-US" sz="2800" smtClean="0"/>
              <a:t>If i and j are different, then</a:t>
            </a:r>
          </a:p>
          <a:p>
            <a:pPr marL="533400" indent="-533400" eaLnBrk="1" hangingPunct="1">
              <a:buFont typeface="Wingdings" pitchFamily="2" charset="2"/>
              <a:buNone/>
            </a:pPr>
            <a:endParaRPr lang="en-US" altLang="en-US" sz="2800" smtClean="0"/>
          </a:p>
        </p:txBody>
      </p:sp>
      <p:graphicFrame>
        <p:nvGraphicFramePr>
          <p:cNvPr id="8194" name="Object 4"/>
          <p:cNvGraphicFramePr>
            <a:graphicFrameLocks noChangeAspect="1"/>
          </p:cNvGraphicFramePr>
          <p:nvPr/>
        </p:nvGraphicFramePr>
        <p:xfrm>
          <a:off x="2166938" y="2052638"/>
          <a:ext cx="2328862" cy="76676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64872" name="Equation" r:id="rId3" imgW="1307532" imgH="431613" progId="Equation.3">
                  <p:embed/>
                </p:oleObj>
              </mc:Choice>
              <mc:Fallback>
                <p:oleObj name="Equation" r:id="rId3" imgW="1307532" imgH="431613" progId="Equation.3">
                  <p:embed/>
                  <p:pic>
                    <p:nvPicPr>
                      <p:cNvPr id="0" name="Object 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166938" y="2052638"/>
                        <a:ext cx="2328862" cy="766762"/>
                      </a:xfrm>
                      <a:prstGeom prst="rect">
                        <a:avLst/>
                      </a:prstGeom>
                      <a:solidFill>
                        <a:schemeClr val="tx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8196" name="Object 6"/>
          <p:cNvGraphicFramePr>
            <a:graphicFrameLocks noChangeAspect="1"/>
          </p:cNvGraphicFramePr>
          <p:nvPr/>
        </p:nvGraphicFramePr>
        <p:xfrm>
          <a:off x="2243138" y="3881438"/>
          <a:ext cx="4386262" cy="76676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64873" name="Equation" r:id="rId5" imgW="2463800" imgH="431800" progId="Equation.3">
                  <p:embed/>
                </p:oleObj>
              </mc:Choice>
              <mc:Fallback>
                <p:oleObj name="Equation" r:id="rId5" imgW="2463800" imgH="431800" progId="Equation.3">
                  <p:embed/>
                  <p:pic>
                    <p:nvPicPr>
                      <p:cNvPr id="0" name="Object 6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243138" y="3881438"/>
                        <a:ext cx="4386262" cy="766762"/>
                      </a:xfrm>
                      <a:prstGeom prst="rect">
                        <a:avLst/>
                      </a:prstGeom>
                      <a:solidFill>
                        <a:schemeClr val="tx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58055" name="Object 5"/>
          <p:cNvGraphicFramePr>
            <a:graphicFrameLocks noChangeAspect="1"/>
          </p:cNvGraphicFramePr>
          <p:nvPr/>
        </p:nvGraphicFramePr>
        <p:xfrm>
          <a:off x="2249488" y="5710238"/>
          <a:ext cx="5967412" cy="76676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64874" name="Equation" r:id="rId7" imgW="3352800" imgH="431800" progId="Equation.3">
                  <p:embed/>
                </p:oleObj>
              </mc:Choice>
              <mc:Fallback>
                <p:oleObj name="Equation" r:id="rId7" imgW="3352800" imgH="431800" progId="Equation.3">
                  <p:embed/>
                  <p:pic>
                    <p:nvPicPr>
                      <p:cNvPr id="0" name="Object 5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249488" y="5710238"/>
                        <a:ext cx="5967412" cy="766762"/>
                      </a:xfrm>
                      <a:prstGeom prst="rect">
                        <a:avLst/>
                      </a:prstGeom>
                      <a:solidFill>
                        <a:schemeClr val="tx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64870" name="Rectangle 3"/>
          <p:cNvSpPr>
            <a:spLocks noChangeArrowheads="1"/>
          </p:cNvSpPr>
          <p:nvPr/>
        </p:nvSpPr>
        <p:spPr bwMode="auto">
          <a:xfrm>
            <a:off x="381000" y="-762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4400">
                <a:solidFill>
                  <a:schemeClr val="tx2"/>
                </a:solidFill>
              </a:rPr>
              <a:t>Fast Fourier Transformation</a:t>
            </a:r>
          </a:p>
        </p:txBody>
      </p:sp>
      <p:sp>
        <p:nvSpPr>
          <p:cNvPr id="164871" name="Text Box 215"/>
          <p:cNvSpPr txBox="1">
            <a:spLocks noChangeArrowheads="1"/>
          </p:cNvSpPr>
          <p:nvPr/>
        </p:nvSpPr>
        <p:spPr bwMode="auto">
          <a:xfrm>
            <a:off x="7634288" y="17463"/>
            <a:ext cx="1003300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000">
                <a:solidFill>
                  <a:schemeClr val="tx2"/>
                </a:solidFill>
                <a:sym typeface="Symbol" pitchFamily="18" charset="2"/>
              </a:rPr>
              <a:t>Inverse </a:t>
            </a:r>
            <a:br>
              <a:rPr lang="en-US" altLang="en-US" sz="2000">
                <a:solidFill>
                  <a:schemeClr val="tx2"/>
                </a:solidFill>
                <a:sym typeface="Symbol" pitchFamily="18" charset="2"/>
              </a:rPr>
            </a:br>
            <a:r>
              <a:rPr lang="en-US" altLang="en-US" sz="2000">
                <a:solidFill>
                  <a:schemeClr val="tx2"/>
                </a:solidFill>
                <a:sym typeface="Symbol" pitchFamily="18" charset="2"/>
              </a:rPr>
              <a:t>FFT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0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820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820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0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820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820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819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81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0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820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820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819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81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 nodeType="clickPar">
                      <p:stCondLst>
                        <p:cond delay="indefinite"/>
                      </p:stCondLst>
                      <p:childTnLst>
                        <p:par>
                          <p:cTn id="3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00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8200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8200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80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2580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2580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10274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52600" y="2743200"/>
            <a:ext cx="5486400" cy="40719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65891" name="Rectangle 4"/>
          <p:cNvSpPr>
            <a:spLocks noChangeArrowheads="1"/>
          </p:cNvSpPr>
          <p:nvPr/>
        </p:nvSpPr>
        <p:spPr bwMode="auto">
          <a:xfrm>
            <a:off x="696913" y="-22225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4400">
                <a:solidFill>
                  <a:schemeClr val="tx2"/>
                </a:solidFill>
              </a:rPr>
              <a:t>Fast Fourier Transformation</a:t>
            </a:r>
          </a:p>
        </p:txBody>
      </p:sp>
      <p:sp>
        <p:nvSpPr>
          <p:cNvPr id="4" name="Rectangle 3" descr="Rectangle: Click to edit Master text styles&#10;Second level&#10;Third level&#10;Fourth level&#10;Fifth level"/>
          <p:cNvSpPr txBox="1">
            <a:spLocks noChangeArrowheads="1"/>
          </p:cNvSpPr>
          <p:nvPr/>
        </p:nvSpPr>
        <p:spPr>
          <a:xfrm>
            <a:off x="152400" y="838200"/>
            <a:ext cx="8991600" cy="762000"/>
          </a:xfrm>
          <a:prstGeom prst="rect">
            <a:avLst/>
          </a:prstGeom>
        </p:spPr>
        <p:txBody>
          <a:bodyPr/>
          <a:lstStyle/>
          <a:p>
            <a:pPr marL="533400" indent="-533400" algn="l">
              <a:spcBef>
                <a:spcPct val="20000"/>
              </a:spcBef>
              <a:buFontTx/>
              <a:buChar char="•"/>
              <a:defRPr/>
            </a:pPr>
            <a:r>
              <a:rPr lang="en-US" kern="0" dirty="0">
                <a:latin typeface="+mn-lt"/>
              </a:rPr>
              <a:t>The FFT and inverse FFT can use the same hardware</a:t>
            </a:r>
          </a:p>
        </p:txBody>
      </p:sp>
      <p:sp>
        <p:nvSpPr>
          <p:cNvPr id="5" name="Text Box 215"/>
          <p:cNvSpPr txBox="1">
            <a:spLocks noChangeArrowheads="1"/>
          </p:cNvSpPr>
          <p:nvPr/>
        </p:nvSpPr>
        <p:spPr bwMode="auto">
          <a:xfrm>
            <a:off x="228600" y="1295400"/>
            <a:ext cx="4024313" cy="1570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/>
            <a:r>
              <a:rPr lang="en-US" altLang="en-US" sz="2400"/>
              <a:t>                    FFT</a:t>
            </a:r>
          </a:p>
          <a:p>
            <a:pPr algn="l" eaLnBrk="1" hangingPunct="1">
              <a:buFontTx/>
              <a:buChar char="•"/>
            </a:pPr>
            <a:r>
              <a:rPr lang="en-US" altLang="en-US" sz="2400"/>
              <a:t>Input: </a:t>
            </a:r>
            <a:r>
              <a:rPr lang="en-US" altLang="en-US" sz="2400" i="1">
                <a:solidFill>
                  <a:schemeClr val="accent1"/>
                </a:solidFill>
              </a:rPr>
              <a:t>&lt;1, </a:t>
            </a:r>
            <a:r>
              <a:rPr lang="en-US" altLang="en-US" sz="2400" i="1">
                <a:solidFill>
                  <a:schemeClr val="accent1"/>
                </a:solidFill>
                <a:sym typeface="Symbol" pitchFamily="18" charset="2"/>
              </a:rPr>
              <a:t></a:t>
            </a:r>
            <a:r>
              <a:rPr lang="en-US" altLang="en-US" sz="2400" i="1">
                <a:solidFill>
                  <a:schemeClr val="accent1"/>
                </a:solidFill>
              </a:rPr>
              <a:t>, a</a:t>
            </a:r>
            <a:r>
              <a:rPr lang="en-US" altLang="en-US" sz="2400" i="1" baseline="-25000">
                <a:solidFill>
                  <a:schemeClr val="accent1"/>
                </a:solidFill>
              </a:rPr>
              <a:t>0</a:t>
            </a:r>
            <a:r>
              <a:rPr lang="en-US" altLang="en-US" sz="2400" i="1">
                <a:solidFill>
                  <a:schemeClr val="accent1"/>
                </a:solidFill>
              </a:rPr>
              <a:t>,a</a:t>
            </a:r>
            <a:r>
              <a:rPr lang="en-US" altLang="en-US" sz="2400" i="1" baseline="-25000">
                <a:solidFill>
                  <a:schemeClr val="accent1"/>
                </a:solidFill>
              </a:rPr>
              <a:t>1</a:t>
            </a:r>
            <a:r>
              <a:rPr lang="en-US" altLang="en-US" sz="2400" i="1">
                <a:solidFill>
                  <a:schemeClr val="accent1"/>
                </a:solidFill>
              </a:rPr>
              <a:t>,a</a:t>
            </a:r>
            <a:r>
              <a:rPr lang="en-US" altLang="en-US" sz="2400" i="1" baseline="-25000">
                <a:solidFill>
                  <a:schemeClr val="accent1"/>
                </a:solidFill>
              </a:rPr>
              <a:t>2</a:t>
            </a:r>
            <a:r>
              <a:rPr lang="en-US" altLang="en-US" sz="2400" i="1">
                <a:solidFill>
                  <a:schemeClr val="accent1"/>
                </a:solidFill>
              </a:rPr>
              <a:t>,…,a</a:t>
            </a:r>
            <a:r>
              <a:rPr lang="en-US" altLang="en-US" sz="2400" i="1" baseline="-25000">
                <a:solidFill>
                  <a:schemeClr val="accent1"/>
                </a:solidFill>
              </a:rPr>
              <a:t>n-1 </a:t>
            </a:r>
            <a:r>
              <a:rPr lang="en-US" altLang="en-US" sz="2400" i="1">
                <a:solidFill>
                  <a:schemeClr val="accent1"/>
                </a:solidFill>
              </a:rPr>
              <a:t>&gt;</a:t>
            </a:r>
          </a:p>
          <a:p>
            <a:pPr algn="l" eaLnBrk="1" hangingPunct="1">
              <a:buFontTx/>
              <a:buChar char="•"/>
            </a:pPr>
            <a:r>
              <a:rPr lang="en-US" altLang="en-US" sz="2400"/>
              <a:t>Output:        </a:t>
            </a:r>
            <a:r>
              <a:rPr lang="en-US" altLang="en-US" sz="2400" i="1">
                <a:solidFill>
                  <a:schemeClr val="accent1"/>
                </a:solidFill>
              </a:rPr>
              <a:t>&lt;y</a:t>
            </a:r>
            <a:r>
              <a:rPr lang="en-US" altLang="en-US" sz="2400" i="1" baseline="-25000">
                <a:solidFill>
                  <a:schemeClr val="accent1"/>
                </a:solidFill>
              </a:rPr>
              <a:t>0</a:t>
            </a:r>
            <a:r>
              <a:rPr lang="en-US" altLang="en-US" sz="2400" i="1">
                <a:solidFill>
                  <a:schemeClr val="accent1"/>
                </a:solidFill>
              </a:rPr>
              <a:t>,y</a:t>
            </a:r>
            <a:r>
              <a:rPr lang="en-US" altLang="en-US" sz="2400" i="1" baseline="-25000">
                <a:solidFill>
                  <a:schemeClr val="accent1"/>
                </a:solidFill>
              </a:rPr>
              <a:t>1</a:t>
            </a:r>
            <a:r>
              <a:rPr lang="en-US" altLang="en-US" sz="2400" i="1">
                <a:solidFill>
                  <a:schemeClr val="accent1"/>
                </a:solidFill>
              </a:rPr>
              <a:t>,y</a:t>
            </a:r>
            <a:r>
              <a:rPr lang="en-US" altLang="en-US" sz="2400" i="1" baseline="-25000">
                <a:solidFill>
                  <a:schemeClr val="accent1"/>
                </a:solidFill>
              </a:rPr>
              <a:t>2</a:t>
            </a:r>
            <a:r>
              <a:rPr lang="en-US" altLang="en-US" sz="2400" i="1">
                <a:solidFill>
                  <a:schemeClr val="accent1"/>
                </a:solidFill>
              </a:rPr>
              <a:t>,…,y</a:t>
            </a:r>
            <a:r>
              <a:rPr lang="en-US" altLang="en-US" sz="2400" i="1" baseline="-25000">
                <a:solidFill>
                  <a:schemeClr val="accent1"/>
                </a:solidFill>
              </a:rPr>
              <a:t>n-1 </a:t>
            </a:r>
            <a:r>
              <a:rPr lang="en-US" altLang="en-US" sz="2400" i="1">
                <a:solidFill>
                  <a:schemeClr val="accent1"/>
                </a:solidFill>
              </a:rPr>
              <a:t>&gt;</a:t>
            </a:r>
          </a:p>
          <a:p>
            <a:pPr algn="l" eaLnBrk="1" hangingPunct="1">
              <a:buFontTx/>
              <a:buChar char="•"/>
            </a:pPr>
            <a:endParaRPr lang="en-US" altLang="en-US" sz="2400" i="1">
              <a:solidFill>
                <a:schemeClr val="accent1"/>
              </a:solidFill>
            </a:endParaRPr>
          </a:p>
        </p:txBody>
      </p:sp>
      <p:sp>
        <p:nvSpPr>
          <p:cNvPr id="7" name="Text Box 215"/>
          <p:cNvSpPr txBox="1">
            <a:spLocks noChangeArrowheads="1"/>
          </p:cNvSpPr>
          <p:nvPr/>
        </p:nvSpPr>
        <p:spPr bwMode="auto">
          <a:xfrm>
            <a:off x="4891088" y="1371600"/>
            <a:ext cx="4221162" cy="1552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/>
            <a:r>
              <a:rPr lang="en-US" altLang="en-US" sz="2400"/>
              <a:t>              Inverse FFT</a:t>
            </a:r>
          </a:p>
          <a:p>
            <a:pPr algn="l" eaLnBrk="1" hangingPunct="1">
              <a:buFontTx/>
              <a:buChar char="•"/>
            </a:pPr>
            <a:r>
              <a:rPr lang="en-US" altLang="en-US" sz="2400"/>
              <a:t>Input: </a:t>
            </a:r>
            <a:r>
              <a:rPr lang="en-US" altLang="en-US" sz="2400" i="1">
                <a:solidFill>
                  <a:schemeClr val="accent1"/>
                </a:solidFill>
              </a:rPr>
              <a:t>&lt;</a:t>
            </a:r>
            <a:r>
              <a:rPr lang="en-US" altLang="en-US" sz="2400" i="1" baseline="30000">
                <a:solidFill>
                  <a:schemeClr val="accent1"/>
                </a:solidFill>
              </a:rPr>
              <a:t>1</a:t>
            </a:r>
            <a:r>
              <a:rPr lang="en-US" altLang="en-US" sz="2400" i="1">
                <a:solidFill>
                  <a:schemeClr val="accent1"/>
                </a:solidFill>
              </a:rPr>
              <a:t>/</a:t>
            </a:r>
            <a:r>
              <a:rPr lang="en-US" altLang="en-US" sz="2400" i="1" baseline="-25000">
                <a:solidFill>
                  <a:schemeClr val="accent1"/>
                </a:solidFill>
              </a:rPr>
              <a:t>n</a:t>
            </a:r>
            <a:r>
              <a:rPr lang="en-US" altLang="en-US" sz="2400" i="1">
                <a:solidFill>
                  <a:schemeClr val="accent1"/>
                </a:solidFill>
              </a:rPr>
              <a:t>, </a:t>
            </a:r>
            <a:r>
              <a:rPr lang="en-US" altLang="en-US" sz="2400" i="1">
                <a:solidFill>
                  <a:schemeClr val="accent1"/>
                </a:solidFill>
                <a:sym typeface="Symbol" pitchFamily="18" charset="2"/>
              </a:rPr>
              <a:t></a:t>
            </a:r>
            <a:r>
              <a:rPr lang="en-US" altLang="en-US" sz="2400" i="1" baseline="30000">
                <a:solidFill>
                  <a:schemeClr val="accent1"/>
                </a:solidFill>
                <a:sym typeface="Symbol" pitchFamily="18" charset="2"/>
              </a:rPr>
              <a:t>-1</a:t>
            </a:r>
            <a:r>
              <a:rPr lang="en-US" altLang="en-US" sz="2400" i="1">
                <a:solidFill>
                  <a:schemeClr val="accent1"/>
                </a:solidFill>
              </a:rPr>
              <a:t>, y</a:t>
            </a:r>
            <a:r>
              <a:rPr lang="en-US" altLang="en-US" sz="2400" i="1" baseline="-25000">
                <a:solidFill>
                  <a:schemeClr val="accent1"/>
                </a:solidFill>
              </a:rPr>
              <a:t>0</a:t>
            </a:r>
            <a:r>
              <a:rPr lang="en-US" altLang="en-US" sz="2400" i="1">
                <a:solidFill>
                  <a:schemeClr val="accent1"/>
                </a:solidFill>
              </a:rPr>
              <a:t>,y</a:t>
            </a:r>
            <a:r>
              <a:rPr lang="en-US" altLang="en-US" sz="2400" i="1" baseline="-25000">
                <a:solidFill>
                  <a:schemeClr val="accent1"/>
                </a:solidFill>
              </a:rPr>
              <a:t>1</a:t>
            </a:r>
            <a:r>
              <a:rPr lang="en-US" altLang="en-US" sz="2400" i="1">
                <a:solidFill>
                  <a:schemeClr val="accent1"/>
                </a:solidFill>
              </a:rPr>
              <a:t>,y</a:t>
            </a:r>
            <a:r>
              <a:rPr lang="en-US" altLang="en-US" sz="2400" i="1" baseline="-25000">
                <a:solidFill>
                  <a:schemeClr val="accent1"/>
                </a:solidFill>
              </a:rPr>
              <a:t>2</a:t>
            </a:r>
            <a:r>
              <a:rPr lang="en-US" altLang="en-US" sz="2400" i="1">
                <a:solidFill>
                  <a:schemeClr val="accent1"/>
                </a:solidFill>
              </a:rPr>
              <a:t>,…,y</a:t>
            </a:r>
            <a:r>
              <a:rPr lang="en-US" altLang="en-US" sz="2400" i="1" baseline="-25000">
                <a:solidFill>
                  <a:schemeClr val="accent1"/>
                </a:solidFill>
              </a:rPr>
              <a:t>n-1 </a:t>
            </a:r>
            <a:r>
              <a:rPr lang="en-US" altLang="en-US" sz="2400" i="1">
                <a:solidFill>
                  <a:schemeClr val="accent1"/>
                </a:solidFill>
              </a:rPr>
              <a:t>&gt;</a:t>
            </a:r>
          </a:p>
          <a:p>
            <a:pPr algn="l" eaLnBrk="1" hangingPunct="1">
              <a:buFontTx/>
              <a:buChar char="•"/>
            </a:pPr>
            <a:r>
              <a:rPr lang="en-US" altLang="en-US" sz="2400"/>
              <a:t>Output:        </a:t>
            </a:r>
            <a:r>
              <a:rPr lang="en-US" altLang="en-US" sz="2400" i="1">
                <a:solidFill>
                  <a:schemeClr val="accent1"/>
                </a:solidFill>
              </a:rPr>
              <a:t>&lt;a</a:t>
            </a:r>
            <a:r>
              <a:rPr lang="en-US" altLang="en-US" sz="2400" i="1" baseline="-25000">
                <a:solidFill>
                  <a:schemeClr val="accent1"/>
                </a:solidFill>
              </a:rPr>
              <a:t>0</a:t>
            </a:r>
            <a:r>
              <a:rPr lang="en-US" altLang="en-US" sz="2400" i="1">
                <a:solidFill>
                  <a:schemeClr val="accent1"/>
                </a:solidFill>
              </a:rPr>
              <a:t>,a</a:t>
            </a:r>
            <a:r>
              <a:rPr lang="en-US" altLang="en-US" sz="2400" i="1" baseline="-25000">
                <a:solidFill>
                  <a:schemeClr val="accent1"/>
                </a:solidFill>
              </a:rPr>
              <a:t>1</a:t>
            </a:r>
            <a:r>
              <a:rPr lang="en-US" altLang="en-US" sz="2400" i="1">
                <a:solidFill>
                  <a:schemeClr val="accent1"/>
                </a:solidFill>
              </a:rPr>
              <a:t>,a</a:t>
            </a:r>
            <a:r>
              <a:rPr lang="en-US" altLang="en-US" sz="2400" i="1" baseline="-25000">
                <a:solidFill>
                  <a:schemeClr val="accent1"/>
                </a:solidFill>
              </a:rPr>
              <a:t>2</a:t>
            </a:r>
            <a:r>
              <a:rPr lang="en-US" altLang="en-US" sz="2400" i="1">
                <a:solidFill>
                  <a:schemeClr val="accent1"/>
                </a:solidFill>
              </a:rPr>
              <a:t>,…,a</a:t>
            </a:r>
            <a:r>
              <a:rPr lang="en-US" altLang="en-US" sz="2400" i="1" baseline="-25000">
                <a:solidFill>
                  <a:schemeClr val="accent1"/>
                </a:solidFill>
              </a:rPr>
              <a:t>n-1 </a:t>
            </a:r>
            <a:r>
              <a:rPr lang="en-US" altLang="en-US" sz="2400" i="1">
                <a:solidFill>
                  <a:schemeClr val="accent1"/>
                </a:solidFill>
              </a:rPr>
              <a:t>&gt;</a:t>
            </a:r>
          </a:p>
          <a:p>
            <a:pPr algn="l" eaLnBrk="1" hangingPunct="1">
              <a:buFontTx/>
              <a:buChar char="•"/>
            </a:pPr>
            <a:endParaRPr lang="en-US" altLang="en-US" sz="2400" i="1">
              <a:solidFill>
                <a:schemeClr val="accent1"/>
              </a:solidFill>
            </a:endParaRPr>
          </a:p>
        </p:txBody>
      </p:sp>
      <p:sp>
        <p:nvSpPr>
          <p:cNvPr id="165895" name="Text Box 215"/>
          <p:cNvSpPr txBox="1">
            <a:spLocks noChangeArrowheads="1"/>
          </p:cNvSpPr>
          <p:nvPr/>
        </p:nvSpPr>
        <p:spPr bwMode="auto">
          <a:xfrm>
            <a:off x="7634288" y="17463"/>
            <a:ext cx="1003300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000">
                <a:solidFill>
                  <a:schemeClr val="tx2"/>
                </a:solidFill>
                <a:sym typeface="Symbol" pitchFamily="18" charset="2"/>
              </a:rPr>
              <a:t>Inverse </a:t>
            </a:r>
            <a:br>
              <a:rPr lang="en-US" altLang="en-US" sz="2000">
                <a:solidFill>
                  <a:schemeClr val="tx2"/>
                </a:solidFill>
                <a:sym typeface="Symbol" pitchFamily="18" charset="2"/>
              </a:rPr>
            </a:br>
            <a:r>
              <a:rPr lang="en-US" altLang="en-US" sz="2000">
                <a:solidFill>
                  <a:schemeClr val="tx2"/>
                </a:solidFill>
                <a:sym typeface="Symbol" pitchFamily="18" charset="2"/>
              </a:rPr>
              <a:t>FFT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02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31027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3102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 nodeType="clickPar">
                      <p:stCondLst>
                        <p:cond delay="indefinite"/>
                      </p:stCondLst>
                      <p:childTnLst>
                        <p:par>
                          <p:cTn id="4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6914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533400" y="-228600"/>
            <a:ext cx="8077200" cy="1143000"/>
          </a:xfrm>
        </p:spPr>
        <p:txBody>
          <a:bodyPr anchor="b"/>
          <a:lstStyle/>
          <a:p>
            <a:pPr eaLnBrk="1" hangingPunct="1"/>
            <a:r>
              <a:rPr lang="en-US" altLang="en-US" smtClean="0"/>
              <a:t>Polynomial Multiplication</a:t>
            </a:r>
          </a:p>
        </p:txBody>
      </p:sp>
      <p:sp>
        <p:nvSpPr>
          <p:cNvPr id="248840" name="Text Box 215"/>
          <p:cNvSpPr txBox="1">
            <a:spLocks noChangeArrowheads="1"/>
          </p:cNvSpPr>
          <p:nvPr/>
        </p:nvSpPr>
        <p:spPr bwMode="auto">
          <a:xfrm>
            <a:off x="1390650" y="1219200"/>
            <a:ext cx="51244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/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f(x) = a</a:t>
            </a:r>
            <a:r>
              <a:rPr lang="en-US" altLang="en-US" i="1" baseline="-25000">
                <a:solidFill>
                  <a:schemeClr val="accent1"/>
                </a:solidFill>
              </a:rPr>
              <a:t>0</a:t>
            </a:r>
            <a:r>
              <a:rPr lang="en-US" altLang="en-US" i="1">
                <a:solidFill>
                  <a:schemeClr val="accent1"/>
                </a:solidFill>
              </a:rPr>
              <a:t>+a</a:t>
            </a:r>
            <a:r>
              <a:rPr lang="en-US" altLang="en-US" i="1" baseline="-25000">
                <a:solidFill>
                  <a:schemeClr val="accent1"/>
                </a:solidFill>
              </a:rPr>
              <a:t>1</a:t>
            </a:r>
            <a:r>
              <a:rPr lang="en-US" altLang="en-US" i="1">
                <a:solidFill>
                  <a:schemeClr val="accent1"/>
                </a:solidFill>
              </a:rPr>
              <a:t>x +a</a:t>
            </a:r>
            <a:r>
              <a:rPr lang="en-US" altLang="en-US" i="1" baseline="-25000">
                <a:solidFill>
                  <a:schemeClr val="accent1"/>
                </a:solidFill>
              </a:rPr>
              <a:t>2</a:t>
            </a:r>
            <a:r>
              <a:rPr lang="en-US" altLang="en-US" i="1">
                <a:solidFill>
                  <a:schemeClr val="accent1"/>
                </a:solidFill>
              </a:rPr>
              <a:t>x</a:t>
            </a:r>
            <a:r>
              <a:rPr lang="en-US" altLang="en-US" i="1" baseline="30000">
                <a:solidFill>
                  <a:schemeClr val="accent1"/>
                </a:solidFill>
              </a:rPr>
              <a:t>2</a:t>
            </a:r>
            <a:r>
              <a:rPr lang="en-US" altLang="en-US" i="1">
                <a:solidFill>
                  <a:schemeClr val="accent1"/>
                </a:solidFill>
              </a:rPr>
              <a:t> + … + a</a:t>
            </a:r>
            <a:r>
              <a:rPr lang="en-US" altLang="en-US" i="1" baseline="-25000">
                <a:solidFill>
                  <a:schemeClr val="accent1"/>
                </a:solidFill>
              </a:rPr>
              <a:t>n-1</a:t>
            </a:r>
            <a:r>
              <a:rPr lang="en-US" altLang="en-US" i="1">
                <a:solidFill>
                  <a:schemeClr val="accent1"/>
                </a:solidFill>
              </a:rPr>
              <a:t>x</a:t>
            </a:r>
            <a:r>
              <a:rPr lang="en-US" altLang="en-US" i="1" baseline="30000">
                <a:solidFill>
                  <a:schemeClr val="accent1"/>
                </a:solidFill>
              </a:rPr>
              <a:t>n-1</a:t>
            </a:r>
          </a:p>
        </p:txBody>
      </p:sp>
      <p:sp>
        <p:nvSpPr>
          <p:cNvPr id="249008" name="Text Box 215"/>
          <p:cNvSpPr txBox="1">
            <a:spLocks noChangeArrowheads="1"/>
          </p:cNvSpPr>
          <p:nvPr/>
        </p:nvSpPr>
        <p:spPr bwMode="auto">
          <a:xfrm>
            <a:off x="1371600" y="1766888"/>
            <a:ext cx="5203825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/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g(x) = b</a:t>
            </a:r>
            <a:r>
              <a:rPr lang="en-US" altLang="en-US" i="1" baseline="-25000">
                <a:solidFill>
                  <a:schemeClr val="accent1"/>
                </a:solidFill>
              </a:rPr>
              <a:t>0</a:t>
            </a:r>
            <a:r>
              <a:rPr lang="en-US" altLang="en-US" i="1">
                <a:solidFill>
                  <a:schemeClr val="accent1"/>
                </a:solidFill>
              </a:rPr>
              <a:t>+b</a:t>
            </a:r>
            <a:r>
              <a:rPr lang="en-US" altLang="en-US" i="1" baseline="-25000">
                <a:solidFill>
                  <a:schemeClr val="accent1"/>
                </a:solidFill>
              </a:rPr>
              <a:t>1</a:t>
            </a:r>
            <a:r>
              <a:rPr lang="en-US" altLang="en-US" i="1">
                <a:solidFill>
                  <a:schemeClr val="accent1"/>
                </a:solidFill>
              </a:rPr>
              <a:t>x +b</a:t>
            </a:r>
            <a:r>
              <a:rPr lang="en-US" altLang="en-US" i="1" baseline="-25000">
                <a:solidFill>
                  <a:schemeClr val="accent1"/>
                </a:solidFill>
              </a:rPr>
              <a:t>2</a:t>
            </a:r>
            <a:r>
              <a:rPr lang="en-US" altLang="en-US" i="1">
                <a:solidFill>
                  <a:schemeClr val="accent1"/>
                </a:solidFill>
              </a:rPr>
              <a:t>x</a:t>
            </a:r>
            <a:r>
              <a:rPr lang="en-US" altLang="en-US" i="1" baseline="30000">
                <a:solidFill>
                  <a:schemeClr val="accent1"/>
                </a:solidFill>
              </a:rPr>
              <a:t>2</a:t>
            </a:r>
            <a:r>
              <a:rPr lang="en-US" altLang="en-US" i="1">
                <a:solidFill>
                  <a:schemeClr val="accent1"/>
                </a:solidFill>
              </a:rPr>
              <a:t> + … + b</a:t>
            </a:r>
            <a:r>
              <a:rPr lang="en-US" altLang="en-US" i="1" baseline="-25000">
                <a:solidFill>
                  <a:schemeClr val="accent1"/>
                </a:solidFill>
              </a:rPr>
              <a:t>n-1</a:t>
            </a:r>
            <a:r>
              <a:rPr lang="en-US" altLang="en-US" i="1">
                <a:solidFill>
                  <a:schemeClr val="accent1"/>
                </a:solidFill>
              </a:rPr>
              <a:t>x</a:t>
            </a:r>
            <a:r>
              <a:rPr lang="en-US" altLang="en-US" i="1" baseline="30000">
                <a:solidFill>
                  <a:schemeClr val="accent1"/>
                </a:solidFill>
              </a:rPr>
              <a:t>n-1</a:t>
            </a:r>
          </a:p>
        </p:txBody>
      </p:sp>
      <p:sp>
        <p:nvSpPr>
          <p:cNvPr id="249009" name="Text Box 215"/>
          <p:cNvSpPr txBox="1">
            <a:spLocks noChangeArrowheads="1"/>
          </p:cNvSpPr>
          <p:nvPr/>
        </p:nvSpPr>
        <p:spPr bwMode="auto">
          <a:xfrm>
            <a:off x="735013" y="2452688"/>
            <a:ext cx="8199437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/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[f</a:t>
            </a:r>
            <a:r>
              <a:rPr lang="en-US" altLang="en-US" i="1">
                <a:solidFill>
                  <a:schemeClr val="accent1"/>
                </a:solidFill>
                <a:cs typeface="Times New Roman" pitchFamily="18" charset="0"/>
                <a:sym typeface="Symbol" pitchFamily="18" charset="2"/>
              </a:rPr>
              <a:t>×</a:t>
            </a: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g](x) = c</a:t>
            </a:r>
            <a:r>
              <a:rPr lang="en-US" altLang="en-US" i="1" baseline="-25000">
                <a:solidFill>
                  <a:schemeClr val="accent1"/>
                </a:solidFill>
              </a:rPr>
              <a:t>0</a:t>
            </a:r>
            <a:r>
              <a:rPr lang="en-US" altLang="en-US" i="1">
                <a:solidFill>
                  <a:schemeClr val="accent1"/>
                </a:solidFill>
              </a:rPr>
              <a:t>+c</a:t>
            </a:r>
            <a:r>
              <a:rPr lang="en-US" altLang="en-US" i="1" baseline="-25000">
                <a:solidFill>
                  <a:schemeClr val="accent1"/>
                </a:solidFill>
              </a:rPr>
              <a:t>1</a:t>
            </a:r>
            <a:r>
              <a:rPr lang="en-US" altLang="en-US" i="1">
                <a:solidFill>
                  <a:schemeClr val="accent1"/>
                </a:solidFill>
              </a:rPr>
              <a:t>x +c</a:t>
            </a:r>
            <a:r>
              <a:rPr lang="en-US" altLang="en-US" i="1" baseline="-25000">
                <a:solidFill>
                  <a:schemeClr val="accent1"/>
                </a:solidFill>
              </a:rPr>
              <a:t>2</a:t>
            </a:r>
            <a:r>
              <a:rPr lang="en-US" altLang="en-US" i="1">
                <a:solidFill>
                  <a:schemeClr val="accent1"/>
                </a:solidFill>
              </a:rPr>
              <a:t>x</a:t>
            </a:r>
            <a:r>
              <a:rPr lang="en-US" altLang="en-US" i="1" baseline="30000">
                <a:solidFill>
                  <a:schemeClr val="accent1"/>
                </a:solidFill>
              </a:rPr>
              <a:t>2</a:t>
            </a:r>
            <a:r>
              <a:rPr lang="en-US" altLang="en-US" i="1">
                <a:solidFill>
                  <a:schemeClr val="accent1"/>
                </a:solidFill>
              </a:rPr>
              <a:t> +               …             +c</a:t>
            </a:r>
            <a:r>
              <a:rPr lang="en-US" altLang="en-US" i="1" baseline="-25000">
                <a:solidFill>
                  <a:schemeClr val="accent1"/>
                </a:solidFill>
              </a:rPr>
              <a:t>2n-2</a:t>
            </a:r>
            <a:r>
              <a:rPr lang="en-US" altLang="en-US" i="1">
                <a:solidFill>
                  <a:schemeClr val="accent1"/>
                </a:solidFill>
              </a:rPr>
              <a:t>x</a:t>
            </a:r>
            <a:r>
              <a:rPr lang="en-US" altLang="en-US" i="1" baseline="30000">
                <a:solidFill>
                  <a:schemeClr val="accent1"/>
                </a:solidFill>
              </a:rPr>
              <a:t>2n-2</a:t>
            </a:r>
          </a:p>
        </p:txBody>
      </p:sp>
      <p:sp>
        <p:nvSpPr>
          <p:cNvPr id="249010" name="Text Box 215"/>
          <p:cNvSpPr txBox="1">
            <a:spLocks noChangeArrowheads="1"/>
          </p:cNvSpPr>
          <p:nvPr/>
        </p:nvSpPr>
        <p:spPr bwMode="auto">
          <a:xfrm>
            <a:off x="614363" y="3367088"/>
            <a:ext cx="7996237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/>
            <a:r>
              <a:rPr lang="en-US" altLang="en-US" i="1">
                <a:solidFill>
                  <a:schemeClr val="accent1"/>
                </a:solidFill>
              </a:rPr>
              <a:t>x</a:t>
            </a:r>
            <a:r>
              <a:rPr lang="en-US" altLang="en-US" i="1" baseline="30000">
                <a:solidFill>
                  <a:schemeClr val="accent1"/>
                </a:solidFill>
              </a:rPr>
              <a:t>5</a:t>
            </a:r>
            <a:r>
              <a:rPr lang="en-US" altLang="en-US" i="1">
                <a:solidFill>
                  <a:schemeClr val="accent1"/>
                </a:solidFill>
              </a:rPr>
              <a:t> coefficient: c</a:t>
            </a:r>
            <a:r>
              <a:rPr lang="en-US" altLang="en-US" i="1" baseline="-25000">
                <a:solidFill>
                  <a:schemeClr val="accent1"/>
                </a:solidFill>
              </a:rPr>
              <a:t>5</a:t>
            </a:r>
            <a:r>
              <a:rPr lang="en-US" altLang="en-US" i="1">
                <a:solidFill>
                  <a:schemeClr val="accent1"/>
                </a:solidFill>
              </a:rPr>
              <a:t>= a</a:t>
            </a:r>
            <a:r>
              <a:rPr lang="en-US" altLang="en-US" i="1" baseline="-25000">
                <a:solidFill>
                  <a:schemeClr val="accent1"/>
                </a:solidFill>
              </a:rPr>
              <a:t>0</a:t>
            </a:r>
            <a:r>
              <a:rPr lang="en-US" altLang="en-US" i="1">
                <a:solidFill>
                  <a:schemeClr val="accent1"/>
                </a:solidFill>
                <a:cs typeface="Times New Roman" pitchFamily="18" charset="0"/>
              </a:rPr>
              <a:t>×</a:t>
            </a:r>
            <a:r>
              <a:rPr lang="en-US" altLang="en-US" i="1">
                <a:solidFill>
                  <a:schemeClr val="accent1"/>
                </a:solidFill>
              </a:rPr>
              <a:t>b</a:t>
            </a:r>
            <a:r>
              <a:rPr lang="en-US" altLang="en-US" i="1" baseline="-25000">
                <a:solidFill>
                  <a:schemeClr val="accent1"/>
                </a:solidFill>
              </a:rPr>
              <a:t>5</a:t>
            </a:r>
            <a:r>
              <a:rPr lang="en-US" altLang="en-US" i="1">
                <a:solidFill>
                  <a:schemeClr val="accent1"/>
                </a:solidFill>
              </a:rPr>
              <a:t>+a</a:t>
            </a:r>
            <a:r>
              <a:rPr lang="en-US" altLang="en-US" i="1" baseline="-25000">
                <a:solidFill>
                  <a:schemeClr val="accent1"/>
                </a:solidFill>
              </a:rPr>
              <a:t>1</a:t>
            </a:r>
            <a:r>
              <a:rPr lang="en-US" altLang="en-US" i="1">
                <a:solidFill>
                  <a:schemeClr val="accent1"/>
                </a:solidFill>
              </a:rPr>
              <a:t>×b</a:t>
            </a:r>
            <a:r>
              <a:rPr lang="en-US" altLang="en-US" i="1" baseline="-25000">
                <a:solidFill>
                  <a:schemeClr val="accent1"/>
                </a:solidFill>
              </a:rPr>
              <a:t>4</a:t>
            </a:r>
            <a:r>
              <a:rPr lang="en-US" altLang="en-US" i="1">
                <a:solidFill>
                  <a:schemeClr val="accent1"/>
                </a:solidFill>
              </a:rPr>
              <a:t> + a</a:t>
            </a:r>
            <a:r>
              <a:rPr lang="en-US" altLang="en-US" i="1" baseline="-25000">
                <a:solidFill>
                  <a:schemeClr val="accent1"/>
                </a:solidFill>
              </a:rPr>
              <a:t>2</a:t>
            </a:r>
            <a:r>
              <a:rPr lang="en-US" altLang="en-US" i="1">
                <a:solidFill>
                  <a:schemeClr val="accent1"/>
                </a:solidFill>
              </a:rPr>
              <a:t>×b</a:t>
            </a:r>
            <a:r>
              <a:rPr lang="en-US" altLang="en-US" i="1" baseline="-25000">
                <a:solidFill>
                  <a:schemeClr val="accent1"/>
                </a:solidFill>
              </a:rPr>
              <a:t>3</a:t>
            </a:r>
            <a:r>
              <a:rPr lang="en-US" altLang="en-US" i="1">
                <a:solidFill>
                  <a:schemeClr val="accent1"/>
                </a:solidFill>
              </a:rPr>
              <a:t> + … + a</a:t>
            </a:r>
            <a:r>
              <a:rPr lang="en-US" altLang="en-US" i="1" baseline="-25000">
                <a:solidFill>
                  <a:schemeClr val="accent1"/>
                </a:solidFill>
              </a:rPr>
              <a:t>5</a:t>
            </a:r>
            <a:r>
              <a:rPr lang="en-US" altLang="en-US" i="1">
                <a:solidFill>
                  <a:schemeClr val="accent1"/>
                </a:solidFill>
              </a:rPr>
              <a:t>×b</a:t>
            </a:r>
            <a:r>
              <a:rPr lang="en-US" altLang="en-US" i="1" baseline="-25000">
                <a:solidFill>
                  <a:schemeClr val="accent1"/>
                </a:solidFill>
              </a:rPr>
              <a:t>0</a:t>
            </a:r>
          </a:p>
        </p:txBody>
      </p:sp>
      <p:sp>
        <p:nvSpPr>
          <p:cNvPr id="249011" name="Text Box 215"/>
          <p:cNvSpPr txBox="1">
            <a:spLocks noChangeArrowheads="1"/>
          </p:cNvSpPr>
          <p:nvPr/>
        </p:nvSpPr>
        <p:spPr bwMode="auto">
          <a:xfrm>
            <a:off x="7010400" y="6400800"/>
            <a:ext cx="1311275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/>
            <a:r>
              <a:rPr lang="en-US" altLang="en-US">
                <a:sym typeface="Symbol" pitchFamily="18" charset="2"/>
              </a:rPr>
              <a:t>Time = </a:t>
            </a:r>
            <a:endParaRPr lang="en-US" altLang="en-US" i="1" baseline="30000">
              <a:solidFill>
                <a:schemeClr val="accent1"/>
              </a:solidFill>
            </a:endParaRPr>
          </a:p>
        </p:txBody>
      </p:sp>
      <p:sp>
        <p:nvSpPr>
          <p:cNvPr id="249012" name="Text Box 215"/>
          <p:cNvSpPr txBox="1">
            <a:spLocks noChangeArrowheads="1"/>
          </p:cNvSpPr>
          <p:nvPr/>
        </p:nvSpPr>
        <p:spPr bwMode="auto">
          <a:xfrm>
            <a:off x="8093075" y="6338888"/>
            <a:ext cx="977900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/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O(n</a:t>
            </a:r>
            <a:r>
              <a:rPr lang="en-US" altLang="en-US" i="1" baseline="30000">
                <a:solidFill>
                  <a:schemeClr val="accent1"/>
                </a:solidFill>
                <a:sym typeface="Symbol" pitchFamily="18" charset="2"/>
              </a:rPr>
              <a:t>2</a:t>
            </a: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)</a:t>
            </a:r>
            <a:endParaRPr lang="en-US" altLang="en-US" i="1" baseline="30000">
              <a:solidFill>
                <a:schemeClr val="accent1"/>
              </a:solidFill>
            </a:endParaRPr>
          </a:p>
        </p:txBody>
      </p:sp>
      <p:grpSp>
        <p:nvGrpSpPr>
          <p:cNvPr id="2" name="Group 181"/>
          <p:cNvGrpSpPr>
            <a:grpSpLocks/>
          </p:cNvGrpSpPr>
          <p:nvPr/>
        </p:nvGrpSpPr>
        <p:grpSpPr bwMode="auto">
          <a:xfrm>
            <a:off x="7086600" y="4953000"/>
            <a:ext cx="1981200" cy="1371600"/>
            <a:chOff x="4464" y="3120"/>
            <a:chExt cx="1248" cy="864"/>
          </a:xfrm>
        </p:grpSpPr>
        <p:grpSp>
          <p:nvGrpSpPr>
            <p:cNvPr id="166924" name="Group 182"/>
            <p:cNvGrpSpPr>
              <a:grpSpLocks/>
            </p:cNvGrpSpPr>
            <p:nvPr/>
          </p:nvGrpSpPr>
          <p:grpSpPr bwMode="auto">
            <a:xfrm>
              <a:off x="4464" y="3120"/>
              <a:ext cx="624" cy="864"/>
              <a:chOff x="2065" y="1551"/>
              <a:chExt cx="1628" cy="1988"/>
            </a:xfrm>
          </p:grpSpPr>
          <p:sp>
            <p:nvSpPr>
              <p:cNvPr id="166926" name="Freeform 183"/>
              <p:cNvSpPr>
                <a:spLocks/>
              </p:cNvSpPr>
              <p:nvPr/>
            </p:nvSpPr>
            <p:spPr bwMode="auto">
              <a:xfrm>
                <a:off x="2778" y="1977"/>
                <a:ext cx="331" cy="334"/>
              </a:xfrm>
              <a:custGeom>
                <a:avLst/>
                <a:gdLst>
                  <a:gd name="T0" fmla="*/ 255 w 331"/>
                  <a:gd name="T1" fmla="*/ 212 h 334"/>
                  <a:gd name="T2" fmla="*/ 284 w 331"/>
                  <a:gd name="T3" fmla="*/ 141 h 334"/>
                  <a:gd name="T4" fmla="*/ 279 w 331"/>
                  <a:gd name="T5" fmla="*/ 85 h 334"/>
                  <a:gd name="T6" fmla="*/ 270 w 331"/>
                  <a:gd name="T7" fmla="*/ 38 h 334"/>
                  <a:gd name="T8" fmla="*/ 227 w 331"/>
                  <a:gd name="T9" fmla="*/ 5 h 334"/>
                  <a:gd name="T10" fmla="*/ 166 w 331"/>
                  <a:gd name="T11" fmla="*/ 0 h 334"/>
                  <a:gd name="T12" fmla="*/ 118 w 331"/>
                  <a:gd name="T13" fmla="*/ 5 h 334"/>
                  <a:gd name="T14" fmla="*/ 47 w 331"/>
                  <a:gd name="T15" fmla="*/ 47 h 334"/>
                  <a:gd name="T16" fmla="*/ 14 w 331"/>
                  <a:gd name="T17" fmla="*/ 113 h 334"/>
                  <a:gd name="T18" fmla="*/ 0 w 331"/>
                  <a:gd name="T19" fmla="*/ 193 h 334"/>
                  <a:gd name="T20" fmla="*/ 14 w 331"/>
                  <a:gd name="T21" fmla="*/ 282 h 334"/>
                  <a:gd name="T22" fmla="*/ 43 w 331"/>
                  <a:gd name="T23" fmla="*/ 315 h 334"/>
                  <a:gd name="T24" fmla="*/ 95 w 331"/>
                  <a:gd name="T25" fmla="*/ 334 h 334"/>
                  <a:gd name="T26" fmla="*/ 147 w 331"/>
                  <a:gd name="T27" fmla="*/ 329 h 334"/>
                  <a:gd name="T28" fmla="*/ 203 w 331"/>
                  <a:gd name="T29" fmla="*/ 306 h 334"/>
                  <a:gd name="T30" fmla="*/ 241 w 331"/>
                  <a:gd name="T31" fmla="*/ 273 h 334"/>
                  <a:gd name="T32" fmla="*/ 303 w 331"/>
                  <a:gd name="T33" fmla="*/ 325 h 334"/>
                  <a:gd name="T34" fmla="*/ 331 w 331"/>
                  <a:gd name="T35" fmla="*/ 325 h 334"/>
                  <a:gd name="T36" fmla="*/ 331 w 331"/>
                  <a:gd name="T37" fmla="*/ 296 h 334"/>
                  <a:gd name="T38" fmla="*/ 317 w 331"/>
                  <a:gd name="T39" fmla="*/ 273 h 334"/>
                  <a:gd name="T40" fmla="*/ 255 w 331"/>
                  <a:gd name="T41" fmla="*/ 212 h 33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331"/>
                  <a:gd name="T64" fmla="*/ 0 h 334"/>
                  <a:gd name="T65" fmla="*/ 331 w 331"/>
                  <a:gd name="T66" fmla="*/ 334 h 334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331" h="334">
                    <a:moveTo>
                      <a:pt x="255" y="212"/>
                    </a:moveTo>
                    <a:lnTo>
                      <a:pt x="284" y="141"/>
                    </a:lnTo>
                    <a:lnTo>
                      <a:pt x="279" y="85"/>
                    </a:lnTo>
                    <a:lnTo>
                      <a:pt x="270" y="38"/>
                    </a:lnTo>
                    <a:lnTo>
                      <a:pt x="227" y="5"/>
                    </a:lnTo>
                    <a:lnTo>
                      <a:pt x="166" y="0"/>
                    </a:lnTo>
                    <a:lnTo>
                      <a:pt x="118" y="5"/>
                    </a:lnTo>
                    <a:lnTo>
                      <a:pt x="47" y="47"/>
                    </a:lnTo>
                    <a:lnTo>
                      <a:pt x="14" y="113"/>
                    </a:lnTo>
                    <a:lnTo>
                      <a:pt x="0" y="193"/>
                    </a:lnTo>
                    <a:lnTo>
                      <a:pt x="14" y="282"/>
                    </a:lnTo>
                    <a:lnTo>
                      <a:pt x="43" y="315"/>
                    </a:lnTo>
                    <a:lnTo>
                      <a:pt x="95" y="334"/>
                    </a:lnTo>
                    <a:lnTo>
                      <a:pt x="147" y="329"/>
                    </a:lnTo>
                    <a:lnTo>
                      <a:pt x="203" y="306"/>
                    </a:lnTo>
                    <a:lnTo>
                      <a:pt x="241" y="273"/>
                    </a:lnTo>
                    <a:lnTo>
                      <a:pt x="303" y="325"/>
                    </a:lnTo>
                    <a:lnTo>
                      <a:pt x="331" y="325"/>
                    </a:lnTo>
                    <a:lnTo>
                      <a:pt x="331" y="296"/>
                    </a:lnTo>
                    <a:lnTo>
                      <a:pt x="317" y="273"/>
                    </a:lnTo>
                    <a:lnTo>
                      <a:pt x="255" y="21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6927" name="Freeform 184"/>
              <p:cNvSpPr>
                <a:spLocks/>
              </p:cNvSpPr>
              <p:nvPr/>
            </p:nvSpPr>
            <p:spPr bwMode="auto">
              <a:xfrm>
                <a:off x="2811" y="1929"/>
                <a:ext cx="303" cy="127"/>
              </a:xfrm>
              <a:custGeom>
                <a:avLst/>
                <a:gdLst>
                  <a:gd name="T0" fmla="*/ 234 w 303"/>
                  <a:gd name="T1" fmla="*/ 127 h 127"/>
                  <a:gd name="T2" fmla="*/ 303 w 303"/>
                  <a:gd name="T3" fmla="*/ 117 h 127"/>
                  <a:gd name="T4" fmla="*/ 303 w 303"/>
                  <a:gd name="T5" fmla="*/ 90 h 127"/>
                  <a:gd name="T6" fmla="*/ 223 w 303"/>
                  <a:gd name="T7" fmla="*/ 110 h 127"/>
                  <a:gd name="T8" fmla="*/ 213 w 303"/>
                  <a:gd name="T9" fmla="*/ 100 h 127"/>
                  <a:gd name="T10" fmla="*/ 265 w 303"/>
                  <a:gd name="T11" fmla="*/ 61 h 127"/>
                  <a:gd name="T12" fmla="*/ 246 w 303"/>
                  <a:gd name="T13" fmla="*/ 51 h 127"/>
                  <a:gd name="T14" fmla="*/ 199 w 303"/>
                  <a:gd name="T15" fmla="*/ 81 h 127"/>
                  <a:gd name="T16" fmla="*/ 180 w 303"/>
                  <a:gd name="T17" fmla="*/ 71 h 127"/>
                  <a:gd name="T18" fmla="*/ 253 w 303"/>
                  <a:gd name="T19" fmla="*/ 24 h 127"/>
                  <a:gd name="T20" fmla="*/ 239 w 303"/>
                  <a:gd name="T21" fmla="*/ 0 h 127"/>
                  <a:gd name="T22" fmla="*/ 147 w 303"/>
                  <a:gd name="T23" fmla="*/ 71 h 127"/>
                  <a:gd name="T24" fmla="*/ 85 w 303"/>
                  <a:gd name="T25" fmla="*/ 90 h 127"/>
                  <a:gd name="T26" fmla="*/ 69 w 303"/>
                  <a:gd name="T27" fmla="*/ 66 h 127"/>
                  <a:gd name="T28" fmla="*/ 50 w 303"/>
                  <a:gd name="T29" fmla="*/ 17 h 127"/>
                  <a:gd name="T30" fmla="*/ 28 w 303"/>
                  <a:gd name="T31" fmla="*/ 37 h 127"/>
                  <a:gd name="T32" fmla="*/ 52 w 303"/>
                  <a:gd name="T33" fmla="*/ 85 h 127"/>
                  <a:gd name="T34" fmla="*/ 38 w 303"/>
                  <a:gd name="T35" fmla="*/ 95 h 127"/>
                  <a:gd name="T36" fmla="*/ 14 w 303"/>
                  <a:gd name="T37" fmla="*/ 51 h 127"/>
                  <a:gd name="T38" fmla="*/ 0 w 303"/>
                  <a:gd name="T39" fmla="*/ 76 h 127"/>
                  <a:gd name="T40" fmla="*/ 17 w 303"/>
                  <a:gd name="T41" fmla="*/ 120 h 127"/>
                  <a:gd name="T42" fmla="*/ 133 w 303"/>
                  <a:gd name="T43" fmla="*/ 105 h 127"/>
                  <a:gd name="T44" fmla="*/ 234 w 303"/>
                  <a:gd name="T45" fmla="*/ 127 h 127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303"/>
                  <a:gd name="T70" fmla="*/ 0 h 127"/>
                  <a:gd name="T71" fmla="*/ 303 w 303"/>
                  <a:gd name="T72" fmla="*/ 127 h 127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303" h="127">
                    <a:moveTo>
                      <a:pt x="234" y="127"/>
                    </a:moveTo>
                    <a:lnTo>
                      <a:pt x="303" y="117"/>
                    </a:lnTo>
                    <a:lnTo>
                      <a:pt x="303" y="90"/>
                    </a:lnTo>
                    <a:lnTo>
                      <a:pt x="223" y="110"/>
                    </a:lnTo>
                    <a:lnTo>
                      <a:pt x="213" y="100"/>
                    </a:lnTo>
                    <a:lnTo>
                      <a:pt x="265" y="61"/>
                    </a:lnTo>
                    <a:lnTo>
                      <a:pt x="246" y="51"/>
                    </a:lnTo>
                    <a:lnTo>
                      <a:pt x="199" y="81"/>
                    </a:lnTo>
                    <a:lnTo>
                      <a:pt x="180" y="71"/>
                    </a:lnTo>
                    <a:lnTo>
                      <a:pt x="253" y="24"/>
                    </a:lnTo>
                    <a:lnTo>
                      <a:pt x="239" y="0"/>
                    </a:lnTo>
                    <a:lnTo>
                      <a:pt x="147" y="71"/>
                    </a:lnTo>
                    <a:lnTo>
                      <a:pt x="85" y="90"/>
                    </a:lnTo>
                    <a:lnTo>
                      <a:pt x="69" y="66"/>
                    </a:lnTo>
                    <a:lnTo>
                      <a:pt x="50" y="17"/>
                    </a:lnTo>
                    <a:lnTo>
                      <a:pt x="28" y="37"/>
                    </a:lnTo>
                    <a:lnTo>
                      <a:pt x="52" y="85"/>
                    </a:lnTo>
                    <a:lnTo>
                      <a:pt x="38" y="95"/>
                    </a:lnTo>
                    <a:lnTo>
                      <a:pt x="14" y="51"/>
                    </a:lnTo>
                    <a:lnTo>
                      <a:pt x="0" y="76"/>
                    </a:lnTo>
                    <a:lnTo>
                      <a:pt x="17" y="120"/>
                    </a:lnTo>
                    <a:lnTo>
                      <a:pt x="133" y="105"/>
                    </a:lnTo>
                    <a:lnTo>
                      <a:pt x="234" y="127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6928" name="Freeform 185"/>
              <p:cNvSpPr>
                <a:spLocks/>
              </p:cNvSpPr>
              <p:nvPr/>
            </p:nvSpPr>
            <p:spPr bwMode="auto">
              <a:xfrm>
                <a:off x="2890" y="1839"/>
                <a:ext cx="518" cy="632"/>
              </a:xfrm>
              <a:custGeom>
                <a:avLst/>
                <a:gdLst>
                  <a:gd name="T0" fmla="*/ 14 w 518"/>
                  <a:gd name="T1" fmla="*/ 623 h 632"/>
                  <a:gd name="T2" fmla="*/ 0 w 518"/>
                  <a:gd name="T3" fmla="*/ 595 h 632"/>
                  <a:gd name="T4" fmla="*/ 9 w 518"/>
                  <a:gd name="T5" fmla="*/ 567 h 632"/>
                  <a:gd name="T6" fmla="*/ 42 w 518"/>
                  <a:gd name="T7" fmla="*/ 539 h 632"/>
                  <a:gd name="T8" fmla="*/ 126 w 518"/>
                  <a:gd name="T9" fmla="*/ 525 h 632"/>
                  <a:gd name="T10" fmla="*/ 233 w 518"/>
                  <a:gd name="T11" fmla="*/ 534 h 632"/>
                  <a:gd name="T12" fmla="*/ 369 w 518"/>
                  <a:gd name="T13" fmla="*/ 516 h 632"/>
                  <a:gd name="T14" fmla="*/ 453 w 518"/>
                  <a:gd name="T15" fmla="*/ 474 h 632"/>
                  <a:gd name="T16" fmla="*/ 471 w 518"/>
                  <a:gd name="T17" fmla="*/ 451 h 632"/>
                  <a:gd name="T18" fmla="*/ 457 w 518"/>
                  <a:gd name="T19" fmla="*/ 390 h 632"/>
                  <a:gd name="T20" fmla="*/ 420 w 518"/>
                  <a:gd name="T21" fmla="*/ 256 h 632"/>
                  <a:gd name="T22" fmla="*/ 364 w 518"/>
                  <a:gd name="T23" fmla="*/ 177 h 632"/>
                  <a:gd name="T24" fmla="*/ 327 w 518"/>
                  <a:gd name="T25" fmla="*/ 153 h 632"/>
                  <a:gd name="T26" fmla="*/ 322 w 518"/>
                  <a:gd name="T27" fmla="*/ 130 h 632"/>
                  <a:gd name="T28" fmla="*/ 341 w 518"/>
                  <a:gd name="T29" fmla="*/ 121 h 632"/>
                  <a:gd name="T30" fmla="*/ 355 w 518"/>
                  <a:gd name="T31" fmla="*/ 98 h 632"/>
                  <a:gd name="T32" fmla="*/ 327 w 518"/>
                  <a:gd name="T33" fmla="*/ 65 h 632"/>
                  <a:gd name="T34" fmla="*/ 294 w 518"/>
                  <a:gd name="T35" fmla="*/ 70 h 632"/>
                  <a:gd name="T36" fmla="*/ 275 w 518"/>
                  <a:gd name="T37" fmla="*/ 46 h 632"/>
                  <a:gd name="T38" fmla="*/ 299 w 518"/>
                  <a:gd name="T39" fmla="*/ 14 h 632"/>
                  <a:gd name="T40" fmla="*/ 341 w 518"/>
                  <a:gd name="T41" fmla="*/ 0 h 632"/>
                  <a:gd name="T42" fmla="*/ 392 w 518"/>
                  <a:gd name="T43" fmla="*/ 14 h 632"/>
                  <a:gd name="T44" fmla="*/ 411 w 518"/>
                  <a:gd name="T45" fmla="*/ 60 h 632"/>
                  <a:gd name="T46" fmla="*/ 406 w 518"/>
                  <a:gd name="T47" fmla="*/ 121 h 632"/>
                  <a:gd name="T48" fmla="*/ 373 w 518"/>
                  <a:gd name="T49" fmla="*/ 144 h 632"/>
                  <a:gd name="T50" fmla="*/ 411 w 518"/>
                  <a:gd name="T51" fmla="*/ 181 h 632"/>
                  <a:gd name="T52" fmla="*/ 457 w 518"/>
                  <a:gd name="T53" fmla="*/ 237 h 632"/>
                  <a:gd name="T54" fmla="*/ 485 w 518"/>
                  <a:gd name="T55" fmla="*/ 339 h 632"/>
                  <a:gd name="T56" fmla="*/ 518 w 518"/>
                  <a:gd name="T57" fmla="*/ 455 h 632"/>
                  <a:gd name="T58" fmla="*/ 518 w 518"/>
                  <a:gd name="T59" fmla="*/ 502 h 632"/>
                  <a:gd name="T60" fmla="*/ 504 w 518"/>
                  <a:gd name="T61" fmla="*/ 511 h 632"/>
                  <a:gd name="T62" fmla="*/ 420 w 518"/>
                  <a:gd name="T63" fmla="*/ 548 h 632"/>
                  <a:gd name="T64" fmla="*/ 322 w 518"/>
                  <a:gd name="T65" fmla="*/ 576 h 632"/>
                  <a:gd name="T66" fmla="*/ 154 w 518"/>
                  <a:gd name="T67" fmla="*/ 599 h 632"/>
                  <a:gd name="T68" fmla="*/ 56 w 518"/>
                  <a:gd name="T69" fmla="*/ 632 h 632"/>
                  <a:gd name="T70" fmla="*/ 14 w 518"/>
                  <a:gd name="T71" fmla="*/ 623 h 632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518"/>
                  <a:gd name="T109" fmla="*/ 0 h 632"/>
                  <a:gd name="T110" fmla="*/ 518 w 518"/>
                  <a:gd name="T111" fmla="*/ 632 h 632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518" h="632">
                    <a:moveTo>
                      <a:pt x="14" y="623"/>
                    </a:moveTo>
                    <a:lnTo>
                      <a:pt x="0" y="595"/>
                    </a:lnTo>
                    <a:lnTo>
                      <a:pt x="9" y="567"/>
                    </a:lnTo>
                    <a:lnTo>
                      <a:pt x="42" y="539"/>
                    </a:lnTo>
                    <a:lnTo>
                      <a:pt x="126" y="525"/>
                    </a:lnTo>
                    <a:lnTo>
                      <a:pt x="233" y="534"/>
                    </a:lnTo>
                    <a:lnTo>
                      <a:pt x="369" y="516"/>
                    </a:lnTo>
                    <a:lnTo>
                      <a:pt x="453" y="474"/>
                    </a:lnTo>
                    <a:lnTo>
                      <a:pt x="471" y="451"/>
                    </a:lnTo>
                    <a:lnTo>
                      <a:pt x="457" y="390"/>
                    </a:lnTo>
                    <a:lnTo>
                      <a:pt x="420" y="256"/>
                    </a:lnTo>
                    <a:lnTo>
                      <a:pt x="364" y="177"/>
                    </a:lnTo>
                    <a:lnTo>
                      <a:pt x="327" y="153"/>
                    </a:lnTo>
                    <a:lnTo>
                      <a:pt x="322" y="130"/>
                    </a:lnTo>
                    <a:lnTo>
                      <a:pt x="341" y="121"/>
                    </a:lnTo>
                    <a:lnTo>
                      <a:pt x="355" y="98"/>
                    </a:lnTo>
                    <a:lnTo>
                      <a:pt x="327" y="65"/>
                    </a:lnTo>
                    <a:lnTo>
                      <a:pt x="294" y="70"/>
                    </a:lnTo>
                    <a:lnTo>
                      <a:pt x="275" y="46"/>
                    </a:lnTo>
                    <a:lnTo>
                      <a:pt x="299" y="14"/>
                    </a:lnTo>
                    <a:lnTo>
                      <a:pt x="341" y="0"/>
                    </a:lnTo>
                    <a:lnTo>
                      <a:pt x="392" y="14"/>
                    </a:lnTo>
                    <a:lnTo>
                      <a:pt x="411" y="60"/>
                    </a:lnTo>
                    <a:lnTo>
                      <a:pt x="406" y="121"/>
                    </a:lnTo>
                    <a:lnTo>
                      <a:pt x="373" y="144"/>
                    </a:lnTo>
                    <a:lnTo>
                      <a:pt x="411" y="181"/>
                    </a:lnTo>
                    <a:lnTo>
                      <a:pt x="457" y="237"/>
                    </a:lnTo>
                    <a:lnTo>
                      <a:pt x="485" y="339"/>
                    </a:lnTo>
                    <a:lnTo>
                      <a:pt x="518" y="455"/>
                    </a:lnTo>
                    <a:lnTo>
                      <a:pt x="518" y="502"/>
                    </a:lnTo>
                    <a:lnTo>
                      <a:pt x="504" y="511"/>
                    </a:lnTo>
                    <a:lnTo>
                      <a:pt x="420" y="548"/>
                    </a:lnTo>
                    <a:lnTo>
                      <a:pt x="322" y="576"/>
                    </a:lnTo>
                    <a:lnTo>
                      <a:pt x="154" y="599"/>
                    </a:lnTo>
                    <a:lnTo>
                      <a:pt x="56" y="632"/>
                    </a:lnTo>
                    <a:lnTo>
                      <a:pt x="14" y="623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6929" name="Freeform 186"/>
              <p:cNvSpPr>
                <a:spLocks/>
              </p:cNvSpPr>
              <p:nvPr/>
            </p:nvSpPr>
            <p:spPr bwMode="auto">
              <a:xfrm>
                <a:off x="3189" y="2046"/>
                <a:ext cx="47" cy="86"/>
              </a:xfrm>
              <a:custGeom>
                <a:avLst/>
                <a:gdLst>
                  <a:gd name="T0" fmla="*/ 10 w 47"/>
                  <a:gd name="T1" fmla="*/ 32 h 86"/>
                  <a:gd name="T2" fmla="*/ 28 w 47"/>
                  <a:gd name="T3" fmla="*/ 75 h 86"/>
                  <a:gd name="T4" fmla="*/ 35 w 47"/>
                  <a:gd name="T5" fmla="*/ 86 h 86"/>
                  <a:gd name="T6" fmla="*/ 43 w 47"/>
                  <a:gd name="T7" fmla="*/ 85 h 86"/>
                  <a:gd name="T8" fmla="*/ 47 w 47"/>
                  <a:gd name="T9" fmla="*/ 73 h 86"/>
                  <a:gd name="T10" fmla="*/ 1 w 47"/>
                  <a:gd name="T11" fmla="*/ 0 h 86"/>
                  <a:gd name="T12" fmla="*/ 0 w 47"/>
                  <a:gd name="T13" fmla="*/ 15 h 86"/>
                  <a:gd name="T14" fmla="*/ 10 w 47"/>
                  <a:gd name="T15" fmla="*/ 32 h 8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7"/>
                  <a:gd name="T25" fmla="*/ 0 h 86"/>
                  <a:gd name="T26" fmla="*/ 47 w 47"/>
                  <a:gd name="T27" fmla="*/ 86 h 8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7" h="86">
                    <a:moveTo>
                      <a:pt x="10" y="32"/>
                    </a:moveTo>
                    <a:lnTo>
                      <a:pt x="28" y="75"/>
                    </a:lnTo>
                    <a:lnTo>
                      <a:pt x="35" y="86"/>
                    </a:lnTo>
                    <a:lnTo>
                      <a:pt x="43" y="85"/>
                    </a:lnTo>
                    <a:lnTo>
                      <a:pt x="47" y="73"/>
                    </a:lnTo>
                    <a:lnTo>
                      <a:pt x="1" y="0"/>
                    </a:lnTo>
                    <a:lnTo>
                      <a:pt x="0" y="15"/>
                    </a:lnTo>
                    <a:lnTo>
                      <a:pt x="10" y="3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6930" name="Freeform 187"/>
              <p:cNvSpPr>
                <a:spLocks/>
              </p:cNvSpPr>
              <p:nvPr/>
            </p:nvSpPr>
            <p:spPr bwMode="auto">
              <a:xfrm>
                <a:off x="3142" y="1561"/>
                <a:ext cx="551" cy="452"/>
              </a:xfrm>
              <a:custGeom>
                <a:avLst/>
                <a:gdLst>
                  <a:gd name="T0" fmla="*/ 93 w 551"/>
                  <a:gd name="T1" fmla="*/ 345 h 452"/>
                  <a:gd name="T2" fmla="*/ 0 w 551"/>
                  <a:gd name="T3" fmla="*/ 373 h 452"/>
                  <a:gd name="T4" fmla="*/ 9 w 551"/>
                  <a:gd name="T5" fmla="*/ 410 h 452"/>
                  <a:gd name="T6" fmla="*/ 140 w 551"/>
                  <a:gd name="T7" fmla="*/ 345 h 452"/>
                  <a:gd name="T8" fmla="*/ 9 w 551"/>
                  <a:gd name="T9" fmla="*/ 429 h 452"/>
                  <a:gd name="T10" fmla="*/ 23 w 551"/>
                  <a:gd name="T11" fmla="*/ 452 h 452"/>
                  <a:gd name="T12" fmla="*/ 121 w 551"/>
                  <a:gd name="T13" fmla="*/ 382 h 452"/>
                  <a:gd name="T14" fmla="*/ 196 w 551"/>
                  <a:gd name="T15" fmla="*/ 345 h 452"/>
                  <a:gd name="T16" fmla="*/ 313 w 551"/>
                  <a:gd name="T17" fmla="*/ 312 h 452"/>
                  <a:gd name="T18" fmla="*/ 434 w 551"/>
                  <a:gd name="T19" fmla="*/ 312 h 452"/>
                  <a:gd name="T20" fmla="*/ 546 w 551"/>
                  <a:gd name="T21" fmla="*/ 308 h 452"/>
                  <a:gd name="T22" fmla="*/ 551 w 551"/>
                  <a:gd name="T23" fmla="*/ 275 h 452"/>
                  <a:gd name="T24" fmla="*/ 430 w 551"/>
                  <a:gd name="T25" fmla="*/ 284 h 452"/>
                  <a:gd name="T26" fmla="*/ 313 w 551"/>
                  <a:gd name="T27" fmla="*/ 294 h 452"/>
                  <a:gd name="T28" fmla="*/ 196 w 551"/>
                  <a:gd name="T29" fmla="*/ 322 h 452"/>
                  <a:gd name="T30" fmla="*/ 177 w 551"/>
                  <a:gd name="T31" fmla="*/ 326 h 452"/>
                  <a:gd name="T32" fmla="*/ 313 w 551"/>
                  <a:gd name="T33" fmla="*/ 261 h 452"/>
                  <a:gd name="T34" fmla="*/ 448 w 551"/>
                  <a:gd name="T35" fmla="*/ 172 h 452"/>
                  <a:gd name="T36" fmla="*/ 453 w 551"/>
                  <a:gd name="T37" fmla="*/ 140 h 452"/>
                  <a:gd name="T38" fmla="*/ 350 w 551"/>
                  <a:gd name="T39" fmla="*/ 210 h 452"/>
                  <a:gd name="T40" fmla="*/ 224 w 551"/>
                  <a:gd name="T41" fmla="*/ 284 h 452"/>
                  <a:gd name="T42" fmla="*/ 168 w 551"/>
                  <a:gd name="T43" fmla="*/ 303 h 452"/>
                  <a:gd name="T44" fmla="*/ 271 w 551"/>
                  <a:gd name="T45" fmla="*/ 224 h 452"/>
                  <a:gd name="T46" fmla="*/ 332 w 551"/>
                  <a:gd name="T47" fmla="*/ 135 h 452"/>
                  <a:gd name="T48" fmla="*/ 360 w 551"/>
                  <a:gd name="T49" fmla="*/ 47 h 452"/>
                  <a:gd name="T50" fmla="*/ 332 w 551"/>
                  <a:gd name="T51" fmla="*/ 0 h 452"/>
                  <a:gd name="T52" fmla="*/ 318 w 551"/>
                  <a:gd name="T53" fmla="*/ 103 h 452"/>
                  <a:gd name="T54" fmla="*/ 266 w 551"/>
                  <a:gd name="T55" fmla="*/ 196 h 452"/>
                  <a:gd name="T56" fmla="*/ 191 w 551"/>
                  <a:gd name="T57" fmla="*/ 256 h 452"/>
                  <a:gd name="T58" fmla="*/ 93 w 551"/>
                  <a:gd name="T59" fmla="*/ 345 h 452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551"/>
                  <a:gd name="T91" fmla="*/ 0 h 452"/>
                  <a:gd name="T92" fmla="*/ 551 w 551"/>
                  <a:gd name="T93" fmla="*/ 452 h 452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551" h="452">
                    <a:moveTo>
                      <a:pt x="93" y="345"/>
                    </a:moveTo>
                    <a:lnTo>
                      <a:pt x="0" y="373"/>
                    </a:lnTo>
                    <a:lnTo>
                      <a:pt x="9" y="410"/>
                    </a:lnTo>
                    <a:lnTo>
                      <a:pt x="140" y="345"/>
                    </a:lnTo>
                    <a:lnTo>
                      <a:pt x="9" y="429"/>
                    </a:lnTo>
                    <a:lnTo>
                      <a:pt x="23" y="452"/>
                    </a:lnTo>
                    <a:lnTo>
                      <a:pt x="121" y="382"/>
                    </a:lnTo>
                    <a:lnTo>
                      <a:pt x="196" y="345"/>
                    </a:lnTo>
                    <a:lnTo>
                      <a:pt x="313" y="312"/>
                    </a:lnTo>
                    <a:lnTo>
                      <a:pt x="434" y="312"/>
                    </a:lnTo>
                    <a:lnTo>
                      <a:pt x="546" y="308"/>
                    </a:lnTo>
                    <a:lnTo>
                      <a:pt x="551" y="275"/>
                    </a:lnTo>
                    <a:lnTo>
                      <a:pt x="430" y="284"/>
                    </a:lnTo>
                    <a:lnTo>
                      <a:pt x="313" y="294"/>
                    </a:lnTo>
                    <a:lnTo>
                      <a:pt x="196" y="322"/>
                    </a:lnTo>
                    <a:lnTo>
                      <a:pt x="177" y="326"/>
                    </a:lnTo>
                    <a:lnTo>
                      <a:pt x="313" y="261"/>
                    </a:lnTo>
                    <a:lnTo>
                      <a:pt x="448" y="172"/>
                    </a:lnTo>
                    <a:lnTo>
                      <a:pt x="453" y="140"/>
                    </a:lnTo>
                    <a:lnTo>
                      <a:pt x="350" y="210"/>
                    </a:lnTo>
                    <a:lnTo>
                      <a:pt x="224" y="284"/>
                    </a:lnTo>
                    <a:lnTo>
                      <a:pt x="168" y="303"/>
                    </a:lnTo>
                    <a:lnTo>
                      <a:pt x="271" y="224"/>
                    </a:lnTo>
                    <a:lnTo>
                      <a:pt x="332" y="135"/>
                    </a:lnTo>
                    <a:lnTo>
                      <a:pt x="360" y="47"/>
                    </a:lnTo>
                    <a:lnTo>
                      <a:pt x="332" y="0"/>
                    </a:lnTo>
                    <a:lnTo>
                      <a:pt x="318" y="103"/>
                    </a:lnTo>
                    <a:lnTo>
                      <a:pt x="266" y="196"/>
                    </a:lnTo>
                    <a:lnTo>
                      <a:pt x="191" y="256"/>
                    </a:lnTo>
                    <a:lnTo>
                      <a:pt x="93" y="345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6931" name="Freeform 188"/>
              <p:cNvSpPr>
                <a:spLocks/>
              </p:cNvSpPr>
              <p:nvPr/>
            </p:nvSpPr>
            <p:spPr bwMode="auto">
              <a:xfrm>
                <a:off x="3135" y="2056"/>
                <a:ext cx="31" cy="92"/>
              </a:xfrm>
              <a:custGeom>
                <a:avLst/>
                <a:gdLst>
                  <a:gd name="T0" fmla="*/ 16 w 31"/>
                  <a:gd name="T1" fmla="*/ 32 h 92"/>
                  <a:gd name="T2" fmla="*/ 6 w 31"/>
                  <a:gd name="T3" fmla="*/ 77 h 92"/>
                  <a:gd name="T4" fmla="*/ 0 w 31"/>
                  <a:gd name="T5" fmla="*/ 87 h 92"/>
                  <a:gd name="T6" fmla="*/ 9 w 31"/>
                  <a:gd name="T7" fmla="*/ 92 h 92"/>
                  <a:gd name="T8" fmla="*/ 22 w 31"/>
                  <a:gd name="T9" fmla="*/ 85 h 92"/>
                  <a:gd name="T10" fmla="*/ 31 w 31"/>
                  <a:gd name="T11" fmla="*/ 0 h 92"/>
                  <a:gd name="T12" fmla="*/ 19 w 31"/>
                  <a:gd name="T13" fmla="*/ 12 h 92"/>
                  <a:gd name="T14" fmla="*/ 16 w 31"/>
                  <a:gd name="T15" fmla="*/ 32 h 9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1"/>
                  <a:gd name="T25" fmla="*/ 0 h 92"/>
                  <a:gd name="T26" fmla="*/ 31 w 31"/>
                  <a:gd name="T27" fmla="*/ 92 h 9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1" h="92">
                    <a:moveTo>
                      <a:pt x="16" y="32"/>
                    </a:moveTo>
                    <a:lnTo>
                      <a:pt x="6" y="77"/>
                    </a:lnTo>
                    <a:lnTo>
                      <a:pt x="0" y="87"/>
                    </a:lnTo>
                    <a:lnTo>
                      <a:pt x="9" y="92"/>
                    </a:lnTo>
                    <a:lnTo>
                      <a:pt x="22" y="85"/>
                    </a:lnTo>
                    <a:lnTo>
                      <a:pt x="31" y="0"/>
                    </a:lnTo>
                    <a:lnTo>
                      <a:pt x="19" y="12"/>
                    </a:lnTo>
                    <a:lnTo>
                      <a:pt x="16" y="3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6932" name="Freeform 189"/>
              <p:cNvSpPr>
                <a:spLocks/>
              </p:cNvSpPr>
              <p:nvPr/>
            </p:nvSpPr>
            <p:spPr bwMode="auto">
              <a:xfrm>
                <a:off x="3098" y="1812"/>
                <a:ext cx="27" cy="92"/>
              </a:xfrm>
              <a:custGeom>
                <a:avLst/>
                <a:gdLst>
                  <a:gd name="T0" fmla="*/ 17 w 27"/>
                  <a:gd name="T1" fmla="*/ 62 h 92"/>
                  <a:gd name="T2" fmla="*/ 7 w 27"/>
                  <a:gd name="T3" fmla="*/ 17 h 92"/>
                  <a:gd name="T4" fmla="*/ 0 w 27"/>
                  <a:gd name="T5" fmla="*/ 5 h 92"/>
                  <a:gd name="T6" fmla="*/ 14 w 27"/>
                  <a:gd name="T7" fmla="*/ 0 h 92"/>
                  <a:gd name="T8" fmla="*/ 27 w 27"/>
                  <a:gd name="T9" fmla="*/ 7 h 92"/>
                  <a:gd name="T10" fmla="*/ 24 w 27"/>
                  <a:gd name="T11" fmla="*/ 92 h 92"/>
                  <a:gd name="T12" fmla="*/ 14 w 27"/>
                  <a:gd name="T13" fmla="*/ 80 h 92"/>
                  <a:gd name="T14" fmla="*/ 17 w 27"/>
                  <a:gd name="T15" fmla="*/ 62 h 9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7"/>
                  <a:gd name="T25" fmla="*/ 0 h 92"/>
                  <a:gd name="T26" fmla="*/ 27 w 27"/>
                  <a:gd name="T27" fmla="*/ 92 h 9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7" h="92">
                    <a:moveTo>
                      <a:pt x="17" y="62"/>
                    </a:moveTo>
                    <a:lnTo>
                      <a:pt x="7" y="17"/>
                    </a:lnTo>
                    <a:lnTo>
                      <a:pt x="0" y="5"/>
                    </a:lnTo>
                    <a:lnTo>
                      <a:pt x="14" y="0"/>
                    </a:lnTo>
                    <a:lnTo>
                      <a:pt x="27" y="7"/>
                    </a:lnTo>
                    <a:lnTo>
                      <a:pt x="24" y="92"/>
                    </a:lnTo>
                    <a:lnTo>
                      <a:pt x="14" y="80"/>
                    </a:lnTo>
                    <a:lnTo>
                      <a:pt x="17" y="6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6933" name="Freeform 190"/>
              <p:cNvSpPr>
                <a:spLocks/>
              </p:cNvSpPr>
              <p:nvPr/>
            </p:nvSpPr>
            <p:spPr bwMode="auto">
              <a:xfrm>
                <a:off x="3038" y="1831"/>
                <a:ext cx="66" cy="73"/>
              </a:xfrm>
              <a:custGeom>
                <a:avLst/>
                <a:gdLst>
                  <a:gd name="T0" fmla="*/ 40 w 66"/>
                  <a:gd name="T1" fmla="*/ 50 h 73"/>
                  <a:gd name="T2" fmla="*/ 8 w 66"/>
                  <a:gd name="T3" fmla="*/ 15 h 73"/>
                  <a:gd name="T4" fmla="*/ 0 w 66"/>
                  <a:gd name="T5" fmla="*/ 8 h 73"/>
                  <a:gd name="T6" fmla="*/ 3 w 66"/>
                  <a:gd name="T7" fmla="*/ 0 h 73"/>
                  <a:gd name="T8" fmla="*/ 18 w 66"/>
                  <a:gd name="T9" fmla="*/ 3 h 73"/>
                  <a:gd name="T10" fmla="*/ 66 w 66"/>
                  <a:gd name="T11" fmla="*/ 73 h 73"/>
                  <a:gd name="T12" fmla="*/ 53 w 66"/>
                  <a:gd name="T13" fmla="*/ 68 h 73"/>
                  <a:gd name="T14" fmla="*/ 40 w 66"/>
                  <a:gd name="T15" fmla="*/ 50 h 7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66"/>
                  <a:gd name="T25" fmla="*/ 0 h 73"/>
                  <a:gd name="T26" fmla="*/ 66 w 66"/>
                  <a:gd name="T27" fmla="*/ 73 h 73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66" h="73">
                    <a:moveTo>
                      <a:pt x="40" y="50"/>
                    </a:moveTo>
                    <a:lnTo>
                      <a:pt x="8" y="15"/>
                    </a:lnTo>
                    <a:lnTo>
                      <a:pt x="0" y="8"/>
                    </a:lnTo>
                    <a:lnTo>
                      <a:pt x="3" y="0"/>
                    </a:lnTo>
                    <a:lnTo>
                      <a:pt x="18" y="3"/>
                    </a:lnTo>
                    <a:lnTo>
                      <a:pt x="66" y="73"/>
                    </a:lnTo>
                    <a:lnTo>
                      <a:pt x="53" y="68"/>
                    </a:lnTo>
                    <a:lnTo>
                      <a:pt x="40" y="50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6934" name="Freeform 191"/>
              <p:cNvSpPr>
                <a:spLocks/>
              </p:cNvSpPr>
              <p:nvPr/>
            </p:nvSpPr>
            <p:spPr bwMode="auto">
              <a:xfrm>
                <a:off x="2440" y="1819"/>
                <a:ext cx="421" cy="670"/>
              </a:xfrm>
              <a:custGeom>
                <a:avLst/>
                <a:gdLst>
                  <a:gd name="T0" fmla="*/ 64 w 421"/>
                  <a:gd name="T1" fmla="*/ 299 h 670"/>
                  <a:gd name="T2" fmla="*/ 191 w 421"/>
                  <a:gd name="T3" fmla="*/ 378 h 670"/>
                  <a:gd name="T4" fmla="*/ 308 w 421"/>
                  <a:gd name="T5" fmla="*/ 468 h 670"/>
                  <a:gd name="T6" fmla="*/ 393 w 421"/>
                  <a:gd name="T7" fmla="*/ 563 h 670"/>
                  <a:gd name="T8" fmla="*/ 421 w 421"/>
                  <a:gd name="T9" fmla="*/ 607 h 670"/>
                  <a:gd name="T10" fmla="*/ 414 w 421"/>
                  <a:gd name="T11" fmla="*/ 649 h 670"/>
                  <a:gd name="T12" fmla="*/ 386 w 421"/>
                  <a:gd name="T13" fmla="*/ 670 h 670"/>
                  <a:gd name="T14" fmla="*/ 332 w 421"/>
                  <a:gd name="T15" fmla="*/ 670 h 670"/>
                  <a:gd name="T16" fmla="*/ 294 w 421"/>
                  <a:gd name="T17" fmla="*/ 591 h 670"/>
                  <a:gd name="T18" fmla="*/ 233 w 421"/>
                  <a:gd name="T19" fmla="*/ 503 h 670"/>
                  <a:gd name="T20" fmla="*/ 148 w 421"/>
                  <a:gd name="T21" fmla="*/ 427 h 670"/>
                  <a:gd name="T22" fmla="*/ 61 w 421"/>
                  <a:gd name="T23" fmla="*/ 348 h 670"/>
                  <a:gd name="T24" fmla="*/ 5 w 421"/>
                  <a:gd name="T25" fmla="*/ 313 h 670"/>
                  <a:gd name="T26" fmla="*/ 0 w 421"/>
                  <a:gd name="T27" fmla="*/ 287 h 670"/>
                  <a:gd name="T28" fmla="*/ 28 w 421"/>
                  <a:gd name="T29" fmla="*/ 230 h 670"/>
                  <a:gd name="T30" fmla="*/ 96 w 421"/>
                  <a:gd name="T31" fmla="*/ 155 h 670"/>
                  <a:gd name="T32" fmla="*/ 202 w 421"/>
                  <a:gd name="T33" fmla="*/ 104 h 670"/>
                  <a:gd name="T34" fmla="*/ 289 w 421"/>
                  <a:gd name="T35" fmla="*/ 83 h 670"/>
                  <a:gd name="T36" fmla="*/ 289 w 421"/>
                  <a:gd name="T37" fmla="*/ 37 h 670"/>
                  <a:gd name="T38" fmla="*/ 346 w 421"/>
                  <a:gd name="T39" fmla="*/ 0 h 670"/>
                  <a:gd name="T40" fmla="*/ 395 w 421"/>
                  <a:gd name="T41" fmla="*/ 0 h 670"/>
                  <a:gd name="T42" fmla="*/ 402 w 421"/>
                  <a:gd name="T43" fmla="*/ 21 h 670"/>
                  <a:gd name="T44" fmla="*/ 381 w 421"/>
                  <a:gd name="T45" fmla="*/ 42 h 670"/>
                  <a:gd name="T46" fmla="*/ 346 w 421"/>
                  <a:gd name="T47" fmla="*/ 42 h 670"/>
                  <a:gd name="T48" fmla="*/ 332 w 421"/>
                  <a:gd name="T49" fmla="*/ 72 h 670"/>
                  <a:gd name="T50" fmla="*/ 329 w 421"/>
                  <a:gd name="T51" fmla="*/ 121 h 670"/>
                  <a:gd name="T52" fmla="*/ 303 w 421"/>
                  <a:gd name="T53" fmla="*/ 121 h 670"/>
                  <a:gd name="T54" fmla="*/ 273 w 421"/>
                  <a:gd name="T55" fmla="*/ 118 h 670"/>
                  <a:gd name="T56" fmla="*/ 202 w 421"/>
                  <a:gd name="T57" fmla="*/ 141 h 670"/>
                  <a:gd name="T58" fmla="*/ 132 w 421"/>
                  <a:gd name="T59" fmla="*/ 183 h 670"/>
                  <a:gd name="T60" fmla="*/ 82 w 421"/>
                  <a:gd name="T61" fmla="*/ 239 h 670"/>
                  <a:gd name="T62" fmla="*/ 64 w 421"/>
                  <a:gd name="T63" fmla="*/ 299 h 670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421"/>
                  <a:gd name="T97" fmla="*/ 0 h 670"/>
                  <a:gd name="T98" fmla="*/ 421 w 421"/>
                  <a:gd name="T99" fmla="*/ 670 h 670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421" h="670">
                    <a:moveTo>
                      <a:pt x="64" y="299"/>
                    </a:moveTo>
                    <a:lnTo>
                      <a:pt x="191" y="378"/>
                    </a:lnTo>
                    <a:lnTo>
                      <a:pt x="308" y="468"/>
                    </a:lnTo>
                    <a:lnTo>
                      <a:pt x="393" y="563"/>
                    </a:lnTo>
                    <a:lnTo>
                      <a:pt x="421" y="607"/>
                    </a:lnTo>
                    <a:lnTo>
                      <a:pt x="414" y="649"/>
                    </a:lnTo>
                    <a:lnTo>
                      <a:pt x="386" y="670"/>
                    </a:lnTo>
                    <a:lnTo>
                      <a:pt x="332" y="670"/>
                    </a:lnTo>
                    <a:lnTo>
                      <a:pt x="294" y="591"/>
                    </a:lnTo>
                    <a:lnTo>
                      <a:pt x="233" y="503"/>
                    </a:lnTo>
                    <a:lnTo>
                      <a:pt x="148" y="427"/>
                    </a:lnTo>
                    <a:lnTo>
                      <a:pt x="61" y="348"/>
                    </a:lnTo>
                    <a:lnTo>
                      <a:pt x="5" y="313"/>
                    </a:lnTo>
                    <a:lnTo>
                      <a:pt x="0" y="287"/>
                    </a:lnTo>
                    <a:lnTo>
                      <a:pt x="28" y="230"/>
                    </a:lnTo>
                    <a:lnTo>
                      <a:pt x="96" y="155"/>
                    </a:lnTo>
                    <a:lnTo>
                      <a:pt x="202" y="104"/>
                    </a:lnTo>
                    <a:lnTo>
                      <a:pt x="289" y="83"/>
                    </a:lnTo>
                    <a:lnTo>
                      <a:pt x="289" y="37"/>
                    </a:lnTo>
                    <a:lnTo>
                      <a:pt x="346" y="0"/>
                    </a:lnTo>
                    <a:lnTo>
                      <a:pt x="395" y="0"/>
                    </a:lnTo>
                    <a:lnTo>
                      <a:pt x="402" y="21"/>
                    </a:lnTo>
                    <a:lnTo>
                      <a:pt x="381" y="42"/>
                    </a:lnTo>
                    <a:lnTo>
                      <a:pt x="346" y="42"/>
                    </a:lnTo>
                    <a:lnTo>
                      <a:pt x="332" y="72"/>
                    </a:lnTo>
                    <a:lnTo>
                      <a:pt x="329" y="121"/>
                    </a:lnTo>
                    <a:lnTo>
                      <a:pt x="303" y="121"/>
                    </a:lnTo>
                    <a:lnTo>
                      <a:pt x="273" y="118"/>
                    </a:lnTo>
                    <a:lnTo>
                      <a:pt x="202" y="141"/>
                    </a:lnTo>
                    <a:lnTo>
                      <a:pt x="132" y="183"/>
                    </a:lnTo>
                    <a:lnTo>
                      <a:pt x="82" y="239"/>
                    </a:lnTo>
                    <a:lnTo>
                      <a:pt x="64" y="299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6935" name="Freeform 192"/>
              <p:cNvSpPr>
                <a:spLocks/>
              </p:cNvSpPr>
              <p:nvPr/>
            </p:nvSpPr>
            <p:spPr bwMode="auto">
              <a:xfrm>
                <a:off x="2500" y="1551"/>
                <a:ext cx="346" cy="396"/>
              </a:xfrm>
              <a:custGeom>
                <a:avLst/>
                <a:gdLst>
                  <a:gd name="T0" fmla="*/ 292 w 346"/>
                  <a:gd name="T1" fmla="*/ 288 h 396"/>
                  <a:gd name="T2" fmla="*/ 346 w 346"/>
                  <a:gd name="T3" fmla="*/ 340 h 396"/>
                  <a:gd name="T4" fmla="*/ 334 w 346"/>
                  <a:gd name="T5" fmla="*/ 359 h 396"/>
                  <a:gd name="T6" fmla="*/ 278 w 346"/>
                  <a:gd name="T7" fmla="*/ 312 h 396"/>
                  <a:gd name="T8" fmla="*/ 271 w 346"/>
                  <a:gd name="T9" fmla="*/ 316 h 396"/>
                  <a:gd name="T10" fmla="*/ 318 w 346"/>
                  <a:gd name="T11" fmla="*/ 375 h 396"/>
                  <a:gd name="T12" fmla="*/ 304 w 346"/>
                  <a:gd name="T13" fmla="*/ 396 h 396"/>
                  <a:gd name="T14" fmla="*/ 254 w 346"/>
                  <a:gd name="T15" fmla="*/ 333 h 396"/>
                  <a:gd name="T16" fmla="*/ 214 w 346"/>
                  <a:gd name="T17" fmla="*/ 309 h 396"/>
                  <a:gd name="T18" fmla="*/ 108 w 346"/>
                  <a:gd name="T19" fmla="*/ 260 h 396"/>
                  <a:gd name="T20" fmla="*/ 52 w 346"/>
                  <a:gd name="T21" fmla="*/ 246 h 396"/>
                  <a:gd name="T22" fmla="*/ 49 w 346"/>
                  <a:gd name="T23" fmla="*/ 218 h 396"/>
                  <a:gd name="T24" fmla="*/ 141 w 346"/>
                  <a:gd name="T25" fmla="*/ 241 h 396"/>
                  <a:gd name="T26" fmla="*/ 221 w 346"/>
                  <a:gd name="T27" fmla="*/ 281 h 396"/>
                  <a:gd name="T28" fmla="*/ 247 w 346"/>
                  <a:gd name="T29" fmla="*/ 302 h 396"/>
                  <a:gd name="T30" fmla="*/ 179 w 346"/>
                  <a:gd name="T31" fmla="*/ 232 h 396"/>
                  <a:gd name="T32" fmla="*/ 64 w 346"/>
                  <a:gd name="T33" fmla="*/ 162 h 396"/>
                  <a:gd name="T34" fmla="*/ 0 w 346"/>
                  <a:gd name="T35" fmla="*/ 129 h 396"/>
                  <a:gd name="T36" fmla="*/ 7 w 346"/>
                  <a:gd name="T37" fmla="*/ 108 h 396"/>
                  <a:gd name="T38" fmla="*/ 56 w 346"/>
                  <a:gd name="T39" fmla="*/ 129 h 396"/>
                  <a:gd name="T40" fmla="*/ 148 w 346"/>
                  <a:gd name="T41" fmla="*/ 183 h 396"/>
                  <a:gd name="T42" fmla="*/ 219 w 346"/>
                  <a:gd name="T43" fmla="*/ 232 h 396"/>
                  <a:gd name="T44" fmla="*/ 268 w 346"/>
                  <a:gd name="T45" fmla="*/ 284 h 396"/>
                  <a:gd name="T46" fmla="*/ 193 w 346"/>
                  <a:gd name="T47" fmla="*/ 176 h 396"/>
                  <a:gd name="T48" fmla="*/ 141 w 346"/>
                  <a:gd name="T49" fmla="*/ 84 h 396"/>
                  <a:gd name="T50" fmla="*/ 122 w 346"/>
                  <a:gd name="T51" fmla="*/ 0 h 396"/>
                  <a:gd name="T52" fmla="*/ 148 w 346"/>
                  <a:gd name="T53" fmla="*/ 0 h 396"/>
                  <a:gd name="T54" fmla="*/ 165 w 346"/>
                  <a:gd name="T55" fmla="*/ 73 h 396"/>
                  <a:gd name="T56" fmla="*/ 226 w 346"/>
                  <a:gd name="T57" fmla="*/ 178 h 396"/>
                  <a:gd name="T58" fmla="*/ 268 w 346"/>
                  <a:gd name="T59" fmla="*/ 246 h 396"/>
                  <a:gd name="T60" fmla="*/ 292 w 346"/>
                  <a:gd name="T61" fmla="*/ 288 h 39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346"/>
                  <a:gd name="T94" fmla="*/ 0 h 396"/>
                  <a:gd name="T95" fmla="*/ 346 w 346"/>
                  <a:gd name="T96" fmla="*/ 396 h 39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346" h="396">
                    <a:moveTo>
                      <a:pt x="292" y="288"/>
                    </a:moveTo>
                    <a:lnTo>
                      <a:pt x="346" y="340"/>
                    </a:lnTo>
                    <a:lnTo>
                      <a:pt x="334" y="359"/>
                    </a:lnTo>
                    <a:lnTo>
                      <a:pt x="278" y="312"/>
                    </a:lnTo>
                    <a:lnTo>
                      <a:pt x="271" y="316"/>
                    </a:lnTo>
                    <a:lnTo>
                      <a:pt x="318" y="375"/>
                    </a:lnTo>
                    <a:lnTo>
                      <a:pt x="304" y="396"/>
                    </a:lnTo>
                    <a:lnTo>
                      <a:pt x="254" y="333"/>
                    </a:lnTo>
                    <a:lnTo>
                      <a:pt x="214" y="309"/>
                    </a:lnTo>
                    <a:lnTo>
                      <a:pt x="108" y="260"/>
                    </a:lnTo>
                    <a:lnTo>
                      <a:pt x="52" y="246"/>
                    </a:lnTo>
                    <a:lnTo>
                      <a:pt x="49" y="218"/>
                    </a:lnTo>
                    <a:lnTo>
                      <a:pt x="141" y="241"/>
                    </a:lnTo>
                    <a:lnTo>
                      <a:pt x="221" y="281"/>
                    </a:lnTo>
                    <a:lnTo>
                      <a:pt x="247" y="302"/>
                    </a:lnTo>
                    <a:lnTo>
                      <a:pt x="179" y="232"/>
                    </a:lnTo>
                    <a:lnTo>
                      <a:pt x="64" y="162"/>
                    </a:lnTo>
                    <a:lnTo>
                      <a:pt x="0" y="129"/>
                    </a:lnTo>
                    <a:lnTo>
                      <a:pt x="7" y="108"/>
                    </a:lnTo>
                    <a:lnTo>
                      <a:pt x="56" y="129"/>
                    </a:lnTo>
                    <a:lnTo>
                      <a:pt x="148" y="183"/>
                    </a:lnTo>
                    <a:lnTo>
                      <a:pt x="219" y="232"/>
                    </a:lnTo>
                    <a:lnTo>
                      <a:pt x="268" y="284"/>
                    </a:lnTo>
                    <a:lnTo>
                      <a:pt x="193" y="176"/>
                    </a:lnTo>
                    <a:lnTo>
                      <a:pt x="141" y="84"/>
                    </a:lnTo>
                    <a:lnTo>
                      <a:pt x="122" y="0"/>
                    </a:lnTo>
                    <a:lnTo>
                      <a:pt x="148" y="0"/>
                    </a:lnTo>
                    <a:lnTo>
                      <a:pt x="165" y="73"/>
                    </a:lnTo>
                    <a:lnTo>
                      <a:pt x="226" y="178"/>
                    </a:lnTo>
                    <a:lnTo>
                      <a:pt x="268" y="246"/>
                    </a:lnTo>
                    <a:lnTo>
                      <a:pt x="292" y="288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6936" name="Freeform 193"/>
              <p:cNvSpPr>
                <a:spLocks/>
              </p:cNvSpPr>
              <p:nvPr/>
            </p:nvSpPr>
            <p:spPr bwMode="auto">
              <a:xfrm>
                <a:off x="2880" y="1821"/>
                <a:ext cx="67" cy="75"/>
              </a:xfrm>
              <a:custGeom>
                <a:avLst/>
                <a:gdLst>
                  <a:gd name="T0" fmla="*/ 21 w 67"/>
                  <a:gd name="T1" fmla="*/ 52 h 75"/>
                  <a:gd name="T2" fmla="*/ 49 w 67"/>
                  <a:gd name="T3" fmla="*/ 16 h 75"/>
                  <a:gd name="T4" fmla="*/ 54 w 67"/>
                  <a:gd name="T5" fmla="*/ 0 h 75"/>
                  <a:gd name="T6" fmla="*/ 64 w 67"/>
                  <a:gd name="T7" fmla="*/ 5 h 75"/>
                  <a:gd name="T8" fmla="*/ 67 w 67"/>
                  <a:gd name="T9" fmla="*/ 18 h 75"/>
                  <a:gd name="T10" fmla="*/ 0 w 67"/>
                  <a:gd name="T11" fmla="*/ 75 h 75"/>
                  <a:gd name="T12" fmla="*/ 5 w 67"/>
                  <a:gd name="T13" fmla="*/ 59 h 75"/>
                  <a:gd name="T14" fmla="*/ 21 w 67"/>
                  <a:gd name="T15" fmla="*/ 52 h 7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67"/>
                  <a:gd name="T25" fmla="*/ 0 h 75"/>
                  <a:gd name="T26" fmla="*/ 67 w 67"/>
                  <a:gd name="T27" fmla="*/ 75 h 75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67" h="75">
                    <a:moveTo>
                      <a:pt x="21" y="52"/>
                    </a:moveTo>
                    <a:lnTo>
                      <a:pt x="49" y="16"/>
                    </a:lnTo>
                    <a:lnTo>
                      <a:pt x="54" y="0"/>
                    </a:lnTo>
                    <a:lnTo>
                      <a:pt x="64" y="5"/>
                    </a:lnTo>
                    <a:lnTo>
                      <a:pt x="67" y="18"/>
                    </a:lnTo>
                    <a:lnTo>
                      <a:pt x="0" y="75"/>
                    </a:lnTo>
                    <a:lnTo>
                      <a:pt x="5" y="59"/>
                    </a:lnTo>
                    <a:lnTo>
                      <a:pt x="21" y="5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6937" name="Freeform 194"/>
              <p:cNvSpPr>
                <a:spLocks/>
              </p:cNvSpPr>
              <p:nvPr/>
            </p:nvSpPr>
            <p:spPr bwMode="auto">
              <a:xfrm>
                <a:off x="2857" y="1782"/>
                <a:ext cx="41" cy="89"/>
              </a:xfrm>
              <a:custGeom>
                <a:avLst/>
                <a:gdLst>
                  <a:gd name="T0" fmla="*/ 15 w 41"/>
                  <a:gd name="T1" fmla="*/ 59 h 89"/>
                  <a:gd name="T2" fmla="*/ 21 w 41"/>
                  <a:gd name="T3" fmla="*/ 17 h 89"/>
                  <a:gd name="T4" fmla="*/ 18 w 41"/>
                  <a:gd name="T5" fmla="*/ 2 h 89"/>
                  <a:gd name="T6" fmla="*/ 32 w 41"/>
                  <a:gd name="T7" fmla="*/ 0 h 89"/>
                  <a:gd name="T8" fmla="*/ 41 w 41"/>
                  <a:gd name="T9" fmla="*/ 12 h 89"/>
                  <a:gd name="T10" fmla="*/ 6 w 41"/>
                  <a:gd name="T11" fmla="*/ 89 h 89"/>
                  <a:gd name="T12" fmla="*/ 0 w 41"/>
                  <a:gd name="T13" fmla="*/ 74 h 89"/>
                  <a:gd name="T14" fmla="*/ 15 w 41"/>
                  <a:gd name="T15" fmla="*/ 59 h 8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1"/>
                  <a:gd name="T25" fmla="*/ 0 h 89"/>
                  <a:gd name="T26" fmla="*/ 41 w 41"/>
                  <a:gd name="T27" fmla="*/ 89 h 89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1" h="89">
                    <a:moveTo>
                      <a:pt x="15" y="59"/>
                    </a:moveTo>
                    <a:lnTo>
                      <a:pt x="21" y="17"/>
                    </a:lnTo>
                    <a:lnTo>
                      <a:pt x="18" y="2"/>
                    </a:lnTo>
                    <a:lnTo>
                      <a:pt x="32" y="0"/>
                    </a:lnTo>
                    <a:lnTo>
                      <a:pt x="41" y="12"/>
                    </a:lnTo>
                    <a:lnTo>
                      <a:pt x="6" y="89"/>
                    </a:lnTo>
                    <a:lnTo>
                      <a:pt x="0" y="74"/>
                    </a:lnTo>
                    <a:lnTo>
                      <a:pt x="15" y="59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6938" name="Freeform 195"/>
              <p:cNvSpPr>
                <a:spLocks/>
              </p:cNvSpPr>
              <p:nvPr/>
            </p:nvSpPr>
            <p:spPr bwMode="auto">
              <a:xfrm>
                <a:off x="2666" y="1960"/>
                <a:ext cx="80" cy="66"/>
              </a:xfrm>
              <a:custGeom>
                <a:avLst/>
                <a:gdLst>
                  <a:gd name="T0" fmla="*/ 49 w 80"/>
                  <a:gd name="T1" fmla="*/ 18 h 66"/>
                  <a:gd name="T2" fmla="*/ 8 w 80"/>
                  <a:gd name="T3" fmla="*/ 48 h 66"/>
                  <a:gd name="T4" fmla="*/ 0 w 80"/>
                  <a:gd name="T5" fmla="*/ 55 h 66"/>
                  <a:gd name="T6" fmla="*/ 3 w 80"/>
                  <a:gd name="T7" fmla="*/ 63 h 66"/>
                  <a:gd name="T8" fmla="*/ 15 w 80"/>
                  <a:gd name="T9" fmla="*/ 66 h 66"/>
                  <a:gd name="T10" fmla="*/ 80 w 80"/>
                  <a:gd name="T11" fmla="*/ 0 h 66"/>
                  <a:gd name="T12" fmla="*/ 65 w 80"/>
                  <a:gd name="T13" fmla="*/ 5 h 66"/>
                  <a:gd name="T14" fmla="*/ 49 w 80"/>
                  <a:gd name="T15" fmla="*/ 18 h 6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0"/>
                  <a:gd name="T25" fmla="*/ 0 h 66"/>
                  <a:gd name="T26" fmla="*/ 80 w 80"/>
                  <a:gd name="T27" fmla="*/ 66 h 6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0" h="66">
                    <a:moveTo>
                      <a:pt x="49" y="18"/>
                    </a:moveTo>
                    <a:lnTo>
                      <a:pt x="8" y="48"/>
                    </a:lnTo>
                    <a:lnTo>
                      <a:pt x="0" y="55"/>
                    </a:lnTo>
                    <a:lnTo>
                      <a:pt x="3" y="63"/>
                    </a:lnTo>
                    <a:lnTo>
                      <a:pt x="15" y="66"/>
                    </a:lnTo>
                    <a:lnTo>
                      <a:pt x="80" y="0"/>
                    </a:lnTo>
                    <a:lnTo>
                      <a:pt x="65" y="5"/>
                    </a:lnTo>
                    <a:lnTo>
                      <a:pt x="49" y="18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6939" name="Freeform 196"/>
              <p:cNvSpPr>
                <a:spLocks/>
              </p:cNvSpPr>
              <p:nvPr/>
            </p:nvSpPr>
            <p:spPr bwMode="auto">
              <a:xfrm>
                <a:off x="2689" y="1989"/>
                <a:ext cx="81" cy="75"/>
              </a:xfrm>
              <a:custGeom>
                <a:avLst/>
                <a:gdLst>
                  <a:gd name="T0" fmla="*/ 52 w 81"/>
                  <a:gd name="T1" fmla="*/ 24 h 75"/>
                  <a:gd name="T2" fmla="*/ 7 w 81"/>
                  <a:gd name="T3" fmla="*/ 63 h 75"/>
                  <a:gd name="T4" fmla="*/ 0 w 81"/>
                  <a:gd name="T5" fmla="*/ 70 h 75"/>
                  <a:gd name="T6" fmla="*/ 7 w 81"/>
                  <a:gd name="T7" fmla="*/ 75 h 75"/>
                  <a:gd name="T8" fmla="*/ 22 w 81"/>
                  <a:gd name="T9" fmla="*/ 75 h 75"/>
                  <a:gd name="T10" fmla="*/ 81 w 81"/>
                  <a:gd name="T11" fmla="*/ 0 h 75"/>
                  <a:gd name="T12" fmla="*/ 66 w 81"/>
                  <a:gd name="T13" fmla="*/ 7 h 75"/>
                  <a:gd name="T14" fmla="*/ 52 w 81"/>
                  <a:gd name="T15" fmla="*/ 24 h 7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1"/>
                  <a:gd name="T25" fmla="*/ 0 h 75"/>
                  <a:gd name="T26" fmla="*/ 81 w 81"/>
                  <a:gd name="T27" fmla="*/ 75 h 75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1" h="75">
                    <a:moveTo>
                      <a:pt x="52" y="24"/>
                    </a:moveTo>
                    <a:lnTo>
                      <a:pt x="7" y="63"/>
                    </a:lnTo>
                    <a:lnTo>
                      <a:pt x="0" y="70"/>
                    </a:lnTo>
                    <a:lnTo>
                      <a:pt x="7" y="75"/>
                    </a:lnTo>
                    <a:lnTo>
                      <a:pt x="22" y="75"/>
                    </a:lnTo>
                    <a:lnTo>
                      <a:pt x="81" y="0"/>
                    </a:lnTo>
                    <a:lnTo>
                      <a:pt x="66" y="7"/>
                    </a:lnTo>
                    <a:lnTo>
                      <a:pt x="52" y="24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6940" name="Freeform 197"/>
              <p:cNvSpPr>
                <a:spLocks/>
              </p:cNvSpPr>
              <p:nvPr/>
            </p:nvSpPr>
            <p:spPr bwMode="auto">
              <a:xfrm>
                <a:off x="2627" y="2366"/>
                <a:ext cx="325" cy="574"/>
              </a:xfrm>
              <a:custGeom>
                <a:avLst/>
                <a:gdLst>
                  <a:gd name="T0" fmla="*/ 24 w 325"/>
                  <a:gd name="T1" fmla="*/ 219 h 574"/>
                  <a:gd name="T2" fmla="*/ 57 w 325"/>
                  <a:gd name="T3" fmla="*/ 131 h 574"/>
                  <a:gd name="T4" fmla="*/ 118 w 325"/>
                  <a:gd name="T5" fmla="*/ 61 h 574"/>
                  <a:gd name="T6" fmla="*/ 179 w 325"/>
                  <a:gd name="T7" fmla="*/ 14 h 574"/>
                  <a:gd name="T8" fmla="*/ 231 w 325"/>
                  <a:gd name="T9" fmla="*/ 0 h 574"/>
                  <a:gd name="T10" fmla="*/ 283 w 325"/>
                  <a:gd name="T11" fmla="*/ 0 h 574"/>
                  <a:gd name="T12" fmla="*/ 311 w 325"/>
                  <a:gd name="T13" fmla="*/ 23 h 574"/>
                  <a:gd name="T14" fmla="*/ 325 w 325"/>
                  <a:gd name="T15" fmla="*/ 61 h 574"/>
                  <a:gd name="T16" fmla="*/ 320 w 325"/>
                  <a:gd name="T17" fmla="*/ 126 h 574"/>
                  <a:gd name="T18" fmla="*/ 278 w 325"/>
                  <a:gd name="T19" fmla="*/ 187 h 574"/>
                  <a:gd name="T20" fmla="*/ 250 w 325"/>
                  <a:gd name="T21" fmla="*/ 219 h 574"/>
                  <a:gd name="T22" fmla="*/ 221 w 325"/>
                  <a:gd name="T23" fmla="*/ 266 h 574"/>
                  <a:gd name="T24" fmla="*/ 217 w 325"/>
                  <a:gd name="T25" fmla="*/ 322 h 574"/>
                  <a:gd name="T26" fmla="*/ 236 w 325"/>
                  <a:gd name="T27" fmla="*/ 387 h 574"/>
                  <a:gd name="T28" fmla="*/ 245 w 325"/>
                  <a:gd name="T29" fmla="*/ 481 h 574"/>
                  <a:gd name="T30" fmla="*/ 226 w 325"/>
                  <a:gd name="T31" fmla="*/ 541 h 574"/>
                  <a:gd name="T32" fmla="*/ 174 w 325"/>
                  <a:gd name="T33" fmla="*/ 574 h 574"/>
                  <a:gd name="T34" fmla="*/ 113 w 325"/>
                  <a:gd name="T35" fmla="*/ 574 h 574"/>
                  <a:gd name="T36" fmla="*/ 57 w 325"/>
                  <a:gd name="T37" fmla="*/ 555 h 574"/>
                  <a:gd name="T38" fmla="*/ 24 w 325"/>
                  <a:gd name="T39" fmla="*/ 499 h 574"/>
                  <a:gd name="T40" fmla="*/ 0 w 325"/>
                  <a:gd name="T41" fmla="*/ 415 h 574"/>
                  <a:gd name="T42" fmla="*/ 0 w 325"/>
                  <a:gd name="T43" fmla="*/ 313 h 574"/>
                  <a:gd name="T44" fmla="*/ 9 w 325"/>
                  <a:gd name="T45" fmla="*/ 252 h 574"/>
                  <a:gd name="T46" fmla="*/ 33 w 325"/>
                  <a:gd name="T47" fmla="*/ 187 h 574"/>
                  <a:gd name="T48" fmla="*/ 52 w 325"/>
                  <a:gd name="T49" fmla="*/ 140 h 574"/>
                  <a:gd name="T50" fmla="*/ 24 w 325"/>
                  <a:gd name="T51" fmla="*/ 219 h 57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325"/>
                  <a:gd name="T79" fmla="*/ 0 h 574"/>
                  <a:gd name="T80" fmla="*/ 325 w 325"/>
                  <a:gd name="T81" fmla="*/ 574 h 574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325" h="574">
                    <a:moveTo>
                      <a:pt x="24" y="219"/>
                    </a:moveTo>
                    <a:lnTo>
                      <a:pt x="57" y="131"/>
                    </a:lnTo>
                    <a:lnTo>
                      <a:pt x="118" y="61"/>
                    </a:lnTo>
                    <a:lnTo>
                      <a:pt x="179" y="14"/>
                    </a:lnTo>
                    <a:lnTo>
                      <a:pt x="231" y="0"/>
                    </a:lnTo>
                    <a:lnTo>
                      <a:pt x="283" y="0"/>
                    </a:lnTo>
                    <a:lnTo>
                      <a:pt x="311" y="23"/>
                    </a:lnTo>
                    <a:lnTo>
                      <a:pt x="325" y="61"/>
                    </a:lnTo>
                    <a:lnTo>
                      <a:pt x="320" y="126"/>
                    </a:lnTo>
                    <a:lnTo>
                      <a:pt x="278" y="187"/>
                    </a:lnTo>
                    <a:lnTo>
                      <a:pt x="250" y="219"/>
                    </a:lnTo>
                    <a:lnTo>
                      <a:pt x="221" y="266"/>
                    </a:lnTo>
                    <a:lnTo>
                      <a:pt x="217" y="322"/>
                    </a:lnTo>
                    <a:lnTo>
                      <a:pt x="236" y="387"/>
                    </a:lnTo>
                    <a:lnTo>
                      <a:pt x="245" y="481"/>
                    </a:lnTo>
                    <a:lnTo>
                      <a:pt x="226" y="541"/>
                    </a:lnTo>
                    <a:lnTo>
                      <a:pt x="174" y="574"/>
                    </a:lnTo>
                    <a:lnTo>
                      <a:pt x="113" y="574"/>
                    </a:lnTo>
                    <a:lnTo>
                      <a:pt x="57" y="555"/>
                    </a:lnTo>
                    <a:lnTo>
                      <a:pt x="24" y="499"/>
                    </a:lnTo>
                    <a:lnTo>
                      <a:pt x="0" y="415"/>
                    </a:lnTo>
                    <a:lnTo>
                      <a:pt x="0" y="313"/>
                    </a:lnTo>
                    <a:lnTo>
                      <a:pt x="9" y="252"/>
                    </a:lnTo>
                    <a:lnTo>
                      <a:pt x="33" y="187"/>
                    </a:lnTo>
                    <a:lnTo>
                      <a:pt x="52" y="140"/>
                    </a:lnTo>
                    <a:lnTo>
                      <a:pt x="24" y="219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6941" name="Freeform 198"/>
              <p:cNvSpPr>
                <a:spLocks/>
              </p:cNvSpPr>
              <p:nvPr/>
            </p:nvSpPr>
            <p:spPr bwMode="auto">
              <a:xfrm>
                <a:off x="2608" y="2861"/>
                <a:ext cx="366" cy="678"/>
              </a:xfrm>
              <a:custGeom>
                <a:avLst/>
                <a:gdLst>
                  <a:gd name="T0" fmla="*/ 156 w 366"/>
                  <a:gd name="T1" fmla="*/ 9 h 678"/>
                  <a:gd name="T2" fmla="*/ 184 w 366"/>
                  <a:gd name="T3" fmla="*/ 0 h 678"/>
                  <a:gd name="T4" fmla="*/ 234 w 366"/>
                  <a:gd name="T5" fmla="*/ 23 h 678"/>
                  <a:gd name="T6" fmla="*/ 307 w 366"/>
                  <a:gd name="T7" fmla="*/ 128 h 678"/>
                  <a:gd name="T8" fmla="*/ 361 w 366"/>
                  <a:gd name="T9" fmla="*/ 218 h 678"/>
                  <a:gd name="T10" fmla="*/ 366 w 366"/>
                  <a:gd name="T11" fmla="*/ 267 h 678"/>
                  <a:gd name="T12" fmla="*/ 335 w 366"/>
                  <a:gd name="T13" fmla="*/ 327 h 678"/>
                  <a:gd name="T14" fmla="*/ 269 w 366"/>
                  <a:gd name="T15" fmla="*/ 381 h 678"/>
                  <a:gd name="T16" fmla="*/ 165 w 366"/>
                  <a:gd name="T17" fmla="*/ 439 h 678"/>
                  <a:gd name="T18" fmla="*/ 92 w 366"/>
                  <a:gd name="T19" fmla="*/ 485 h 678"/>
                  <a:gd name="T20" fmla="*/ 73 w 366"/>
                  <a:gd name="T21" fmla="*/ 515 h 678"/>
                  <a:gd name="T22" fmla="*/ 97 w 366"/>
                  <a:gd name="T23" fmla="*/ 527 h 678"/>
                  <a:gd name="T24" fmla="*/ 172 w 366"/>
                  <a:gd name="T25" fmla="*/ 571 h 678"/>
                  <a:gd name="T26" fmla="*/ 217 w 366"/>
                  <a:gd name="T27" fmla="*/ 641 h 678"/>
                  <a:gd name="T28" fmla="*/ 208 w 366"/>
                  <a:gd name="T29" fmla="*/ 657 h 678"/>
                  <a:gd name="T30" fmla="*/ 172 w 366"/>
                  <a:gd name="T31" fmla="*/ 678 h 678"/>
                  <a:gd name="T32" fmla="*/ 130 w 366"/>
                  <a:gd name="T33" fmla="*/ 678 h 678"/>
                  <a:gd name="T34" fmla="*/ 125 w 366"/>
                  <a:gd name="T35" fmla="*/ 618 h 678"/>
                  <a:gd name="T36" fmla="*/ 94 w 366"/>
                  <a:gd name="T37" fmla="*/ 583 h 678"/>
                  <a:gd name="T38" fmla="*/ 40 w 366"/>
                  <a:gd name="T39" fmla="*/ 546 h 678"/>
                  <a:gd name="T40" fmla="*/ 0 w 366"/>
                  <a:gd name="T41" fmla="*/ 539 h 678"/>
                  <a:gd name="T42" fmla="*/ 2 w 366"/>
                  <a:gd name="T43" fmla="*/ 506 h 678"/>
                  <a:gd name="T44" fmla="*/ 38 w 366"/>
                  <a:gd name="T45" fmla="*/ 478 h 678"/>
                  <a:gd name="T46" fmla="*/ 128 w 366"/>
                  <a:gd name="T47" fmla="*/ 423 h 678"/>
                  <a:gd name="T48" fmla="*/ 231 w 366"/>
                  <a:gd name="T49" fmla="*/ 367 h 678"/>
                  <a:gd name="T50" fmla="*/ 293 w 366"/>
                  <a:gd name="T51" fmla="*/ 302 h 678"/>
                  <a:gd name="T52" fmla="*/ 312 w 366"/>
                  <a:gd name="T53" fmla="*/ 267 h 678"/>
                  <a:gd name="T54" fmla="*/ 312 w 366"/>
                  <a:gd name="T55" fmla="*/ 235 h 678"/>
                  <a:gd name="T56" fmla="*/ 286 w 366"/>
                  <a:gd name="T57" fmla="*/ 174 h 678"/>
                  <a:gd name="T58" fmla="*/ 191 w 366"/>
                  <a:gd name="T59" fmla="*/ 93 h 678"/>
                  <a:gd name="T60" fmla="*/ 132 w 366"/>
                  <a:gd name="T61" fmla="*/ 53 h 678"/>
                  <a:gd name="T62" fmla="*/ 156 w 366"/>
                  <a:gd name="T63" fmla="*/ 9 h 67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366"/>
                  <a:gd name="T97" fmla="*/ 0 h 678"/>
                  <a:gd name="T98" fmla="*/ 366 w 366"/>
                  <a:gd name="T99" fmla="*/ 678 h 678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366" h="678">
                    <a:moveTo>
                      <a:pt x="156" y="9"/>
                    </a:moveTo>
                    <a:lnTo>
                      <a:pt x="184" y="0"/>
                    </a:lnTo>
                    <a:lnTo>
                      <a:pt x="234" y="23"/>
                    </a:lnTo>
                    <a:lnTo>
                      <a:pt x="307" y="128"/>
                    </a:lnTo>
                    <a:lnTo>
                      <a:pt x="361" y="218"/>
                    </a:lnTo>
                    <a:lnTo>
                      <a:pt x="366" y="267"/>
                    </a:lnTo>
                    <a:lnTo>
                      <a:pt x="335" y="327"/>
                    </a:lnTo>
                    <a:lnTo>
                      <a:pt x="269" y="381"/>
                    </a:lnTo>
                    <a:lnTo>
                      <a:pt x="165" y="439"/>
                    </a:lnTo>
                    <a:lnTo>
                      <a:pt x="92" y="485"/>
                    </a:lnTo>
                    <a:lnTo>
                      <a:pt x="73" y="515"/>
                    </a:lnTo>
                    <a:lnTo>
                      <a:pt x="97" y="527"/>
                    </a:lnTo>
                    <a:lnTo>
                      <a:pt x="172" y="571"/>
                    </a:lnTo>
                    <a:lnTo>
                      <a:pt x="217" y="641"/>
                    </a:lnTo>
                    <a:lnTo>
                      <a:pt x="208" y="657"/>
                    </a:lnTo>
                    <a:lnTo>
                      <a:pt x="172" y="678"/>
                    </a:lnTo>
                    <a:lnTo>
                      <a:pt x="130" y="678"/>
                    </a:lnTo>
                    <a:lnTo>
                      <a:pt x="125" y="618"/>
                    </a:lnTo>
                    <a:lnTo>
                      <a:pt x="94" y="583"/>
                    </a:lnTo>
                    <a:lnTo>
                      <a:pt x="40" y="546"/>
                    </a:lnTo>
                    <a:lnTo>
                      <a:pt x="0" y="539"/>
                    </a:lnTo>
                    <a:lnTo>
                      <a:pt x="2" y="506"/>
                    </a:lnTo>
                    <a:lnTo>
                      <a:pt x="38" y="478"/>
                    </a:lnTo>
                    <a:lnTo>
                      <a:pt x="128" y="423"/>
                    </a:lnTo>
                    <a:lnTo>
                      <a:pt x="231" y="367"/>
                    </a:lnTo>
                    <a:lnTo>
                      <a:pt x="293" y="302"/>
                    </a:lnTo>
                    <a:lnTo>
                      <a:pt x="312" y="267"/>
                    </a:lnTo>
                    <a:lnTo>
                      <a:pt x="312" y="235"/>
                    </a:lnTo>
                    <a:lnTo>
                      <a:pt x="286" y="174"/>
                    </a:lnTo>
                    <a:lnTo>
                      <a:pt x="191" y="93"/>
                    </a:lnTo>
                    <a:lnTo>
                      <a:pt x="132" y="53"/>
                    </a:lnTo>
                    <a:lnTo>
                      <a:pt x="156" y="9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6942" name="Freeform 199"/>
              <p:cNvSpPr>
                <a:spLocks/>
              </p:cNvSpPr>
              <p:nvPr/>
            </p:nvSpPr>
            <p:spPr bwMode="auto">
              <a:xfrm>
                <a:off x="2065" y="2761"/>
                <a:ext cx="694" cy="361"/>
              </a:xfrm>
              <a:custGeom>
                <a:avLst/>
                <a:gdLst>
                  <a:gd name="T0" fmla="*/ 508 w 694"/>
                  <a:gd name="T1" fmla="*/ 23 h 361"/>
                  <a:gd name="T2" fmla="*/ 601 w 694"/>
                  <a:gd name="T3" fmla="*/ 0 h 361"/>
                  <a:gd name="T4" fmla="*/ 694 w 694"/>
                  <a:gd name="T5" fmla="*/ 28 h 361"/>
                  <a:gd name="T6" fmla="*/ 694 w 694"/>
                  <a:gd name="T7" fmla="*/ 70 h 361"/>
                  <a:gd name="T8" fmla="*/ 657 w 694"/>
                  <a:gd name="T9" fmla="*/ 98 h 361"/>
                  <a:gd name="T10" fmla="*/ 582 w 694"/>
                  <a:gd name="T11" fmla="*/ 98 h 361"/>
                  <a:gd name="T12" fmla="*/ 461 w 694"/>
                  <a:gd name="T13" fmla="*/ 94 h 361"/>
                  <a:gd name="T14" fmla="*/ 391 w 694"/>
                  <a:gd name="T15" fmla="*/ 94 h 361"/>
                  <a:gd name="T16" fmla="*/ 377 w 694"/>
                  <a:gd name="T17" fmla="*/ 113 h 361"/>
                  <a:gd name="T18" fmla="*/ 363 w 694"/>
                  <a:gd name="T19" fmla="*/ 216 h 361"/>
                  <a:gd name="T20" fmla="*/ 303 w 694"/>
                  <a:gd name="T21" fmla="*/ 309 h 361"/>
                  <a:gd name="T22" fmla="*/ 200 w 694"/>
                  <a:gd name="T23" fmla="*/ 347 h 361"/>
                  <a:gd name="T24" fmla="*/ 172 w 694"/>
                  <a:gd name="T25" fmla="*/ 361 h 361"/>
                  <a:gd name="T26" fmla="*/ 135 w 694"/>
                  <a:gd name="T27" fmla="*/ 352 h 361"/>
                  <a:gd name="T28" fmla="*/ 84 w 694"/>
                  <a:gd name="T29" fmla="*/ 272 h 361"/>
                  <a:gd name="T30" fmla="*/ 5 w 694"/>
                  <a:gd name="T31" fmla="*/ 225 h 361"/>
                  <a:gd name="T32" fmla="*/ 0 w 694"/>
                  <a:gd name="T33" fmla="*/ 206 h 361"/>
                  <a:gd name="T34" fmla="*/ 56 w 694"/>
                  <a:gd name="T35" fmla="*/ 155 h 361"/>
                  <a:gd name="T36" fmla="*/ 98 w 694"/>
                  <a:gd name="T37" fmla="*/ 183 h 361"/>
                  <a:gd name="T38" fmla="*/ 140 w 694"/>
                  <a:gd name="T39" fmla="*/ 272 h 361"/>
                  <a:gd name="T40" fmla="*/ 158 w 694"/>
                  <a:gd name="T41" fmla="*/ 328 h 361"/>
                  <a:gd name="T42" fmla="*/ 247 w 694"/>
                  <a:gd name="T43" fmla="*/ 291 h 361"/>
                  <a:gd name="T44" fmla="*/ 303 w 694"/>
                  <a:gd name="T45" fmla="*/ 230 h 361"/>
                  <a:gd name="T46" fmla="*/ 326 w 694"/>
                  <a:gd name="T47" fmla="*/ 155 h 361"/>
                  <a:gd name="T48" fmla="*/ 349 w 694"/>
                  <a:gd name="T49" fmla="*/ 42 h 361"/>
                  <a:gd name="T50" fmla="*/ 396 w 694"/>
                  <a:gd name="T51" fmla="*/ 33 h 361"/>
                  <a:gd name="T52" fmla="*/ 508 w 694"/>
                  <a:gd name="T53" fmla="*/ 23 h 361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694"/>
                  <a:gd name="T82" fmla="*/ 0 h 361"/>
                  <a:gd name="T83" fmla="*/ 694 w 694"/>
                  <a:gd name="T84" fmla="*/ 361 h 361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694" h="361">
                    <a:moveTo>
                      <a:pt x="508" y="23"/>
                    </a:moveTo>
                    <a:lnTo>
                      <a:pt x="601" y="0"/>
                    </a:lnTo>
                    <a:lnTo>
                      <a:pt x="694" y="28"/>
                    </a:lnTo>
                    <a:lnTo>
                      <a:pt x="694" y="70"/>
                    </a:lnTo>
                    <a:lnTo>
                      <a:pt x="657" y="98"/>
                    </a:lnTo>
                    <a:lnTo>
                      <a:pt x="582" y="98"/>
                    </a:lnTo>
                    <a:lnTo>
                      <a:pt x="461" y="94"/>
                    </a:lnTo>
                    <a:lnTo>
                      <a:pt x="391" y="94"/>
                    </a:lnTo>
                    <a:lnTo>
                      <a:pt x="377" y="113"/>
                    </a:lnTo>
                    <a:lnTo>
                      <a:pt x="363" y="216"/>
                    </a:lnTo>
                    <a:lnTo>
                      <a:pt x="303" y="309"/>
                    </a:lnTo>
                    <a:lnTo>
                      <a:pt x="200" y="347"/>
                    </a:lnTo>
                    <a:lnTo>
                      <a:pt x="172" y="361"/>
                    </a:lnTo>
                    <a:lnTo>
                      <a:pt x="135" y="352"/>
                    </a:lnTo>
                    <a:lnTo>
                      <a:pt x="84" y="272"/>
                    </a:lnTo>
                    <a:lnTo>
                      <a:pt x="5" y="225"/>
                    </a:lnTo>
                    <a:lnTo>
                      <a:pt x="0" y="206"/>
                    </a:lnTo>
                    <a:lnTo>
                      <a:pt x="56" y="155"/>
                    </a:lnTo>
                    <a:lnTo>
                      <a:pt x="98" y="183"/>
                    </a:lnTo>
                    <a:lnTo>
                      <a:pt x="140" y="272"/>
                    </a:lnTo>
                    <a:lnTo>
                      <a:pt x="158" y="328"/>
                    </a:lnTo>
                    <a:lnTo>
                      <a:pt x="247" y="291"/>
                    </a:lnTo>
                    <a:lnTo>
                      <a:pt x="303" y="230"/>
                    </a:lnTo>
                    <a:lnTo>
                      <a:pt x="326" y="155"/>
                    </a:lnTo>
                    <a:lnTo>
                      <a:pt x="349" y="42"/>
                    </a:lnTo>
                    <a:lnTo>
                      <a:pt x="396" y="33"/>
                    </a:lnTo>
                    <a:lnTo>
                      <a:pt x="508" y="23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66925" name="AutoShape 200"/>
            <p:cNvSpPr>
              <a:spLocks noChangeArrowheads="1"/>
            </p:cNvSpPr>
            <p:nvPr/>
          </p:nvSpPr>
          <p:spPr bwMode="auto">
            <a:xfrm>
              <a:off x="5088" y="3360"/>
              <a:ext cx="624" cy="432"/>
            </a:xfrm>
            <a:prstGeom prst="wedgeRectCallout">
              <a:avLst>
                <a:gd name="adj1" fmla="val -82213"/>
                <a:gd name="adj2" fmla="val -26852"/>
              </a:avLst>
            </a:prstGeom>
            <a:noFill/>
            <a:ln w="25400" algn="ctr">
              <a:solidFill>
                <a:schemeClr val="hlink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0" rIns="0"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/>
                <a:t>Too much</a:t>
              </a:r>
            </a:p>
          </p:txBody>
        </p:sp>
      </p:grpSp>
      <p:pic>
        <p:nvPicPr>
          <p:cNvPr id="166922" name="Picture 9" descr="C:\Program Files\Common Files\Microsoft Shared\Artgalry\Downloaded Clips\ED00027_.wmf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20000" y="214313"/>
            <a:ext cx="1430338" cy="9286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49034" name="Text Box 215"/>
          <p:cNvSpPr txBox="1">
            <a:spLocks noChangeArrowheads="1"/>
          </p:cNvSpPr>
          <p:nvPr/>
        </p:nvSpPr>
        <p:spPr bwMode="auto">
          <a:xfrm>
            <a:off x="3221038" y="4052888"/>
            <a:ext cx="1960562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/>
            <a:r>
              <a:rPr lang="en-US" altLang="en-US">
                <a:solidFill>
                  <a:schemeClr val="tx2"/>
                </a:solidFill>
              </a:rPr>
              <a:t>Convolution</a:t>
            </a:r>
            <a:endParaRPr lang="en-US" altLang="en-US" baseline="-25000">
              <a:solidFill>
                <a:schemeClr val="tx2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88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488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488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90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4900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4900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90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24900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24900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90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2490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490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 nodeType="clickPar">
                      <p:stCondLst>
                        <p:cond delay="indefinite"/>
                      </p:stCondLst>
                      <p:childTnLst>
                        <p:par>
                          <p:cTn id="2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90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2490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2490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 nodeType="clickPar">
                      <p:stCondLst>
                        <p:cond delay="indefinite"/>
                      </p:stCondLst>
                      <p:childTnLst>
                        <p:par>
                          <p:cTn id="3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3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90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2490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2490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 nodeType="clickPar">
                      <p:stCondLst>
                        <p:cond delay="indefinite"/>
                      </p:stCondLst>
                      <p:childTnLst>
                        <p:par>
                          <p:cTn id="3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9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90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2490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2490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 nodeType="clickPar">
                      <p:stCondLst>
                        <p:cond delay="indefinite"/>
                      </p:stCondLst>
                      <p:childTnLst>
                        <p:par>
                          <p:cTn id="4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5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8840" grpId="0"/>
      <p:bldP spid="249008" grpId="0"/>
      <p:bldP spid="249009" grpId="0"/>
      <p:bldP spid="249010" grpId="0"/>
      <p:bldP spid="249011" grpId="0"/>
      <p:bldP spid="249012" grpId="0"/>
      <p:bldP spid="249034" grpId="0"/>
    </p:bldLst>
  </p:timing>
</p:sld>
</file>

<file path=ppt/slides/slide1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7938" name="Picture 9" descr="C:\Program Files\Common Files\Microsoft Shared\Artgalry\Downloaded Clips\ED00027_.wmf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20000" y="214313"/>
            <a:ext cx="1430338" cy="9286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" name="Group 344"/>
          <p:cNvGrpSpPr>
            <a:grpSpLocks/>
          </p:cNvGrpSpPr>
          <p:nvPr/>
        </p:nvGrpSpPr>
        <p:grpSpPr bwMode="auto">
          <a:xfrm>
            <a:off x="685800" y="1270000"/>
            <a:ext cx="4530725" cy="5311775"/>
            <a:chOff x="2616" y="800"/>
            <a:chExt cx="2854" cy="3346"/>
          </a:xfrm>
        </p:grpSpPr>
        <p:sp>
          <p:nvSpPr>
            <p:cNvPr id="167942" name="Rectangle 178"/>
            <p:cNvSpPr>
              <a:spLocks noChangeArrowheads="1"/>
            </p:cNvSpPr>
            <p:nvPr/>
          </p:nvSpPr>
          <p:spPr bwMode="auto">
            <a:xfrm>
              <a:off x="2616" y="1089"/>
              <a:ext cx="1142" cy="276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67943" name="Rectangle 179"/>
            <p:cNvSpPr>
              <a:spLocks noChangeArrowheads="1"/>
            </p:cNvSpPr>
            <p:nvPr/>
          </p:nvSpPr>
          <p:spPr bwMode="auto">
            <a:xfrm>
              <a:off x="2920" y="1162"/>
              <a:ext cx="393" cy="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000000"/>
                  </a:solidFill>
                </a:rPr>
                <a:t>Pad with </a:t>
              </a:r>
              <a:endParaRPr lang="en-US" altLang="en-US"/>
            </a:p>
          </p:txBody>
        </p:sp>
        <p:sp>
          <p:nvSpPr>
            <p:cNvPr id="167944" name="Rectangle 180"/>
            <p:cNvSpPr>
              <a:spLocks noChangeArrowheads="1"/>
            </p:cNvSpPr>
            <p:nvPr/>
          </p:nvSpPr>
          <p:spPr bwMode="auto">
            <a:xfrm>
              <a:off x="3322" y="1162"/>
              <a:ext cx="52" cy="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1300" i="1">
                  <a:solidFill>
                    <a:srgbClr val="000000"/>
                  </a:solidFill>
                </a:rPr>
                <a:t>n</a:t>
              </a:r>
              <a:endParaRPr lang="en-US" altLang="en-US"/>
            </a:p>
          </p:txBody>
        </p:sp>
        <p:sp>
          <p:nvSpPr>
            <p:cNvPr id="167945" name="Rectangle 181"/>
            <p:cNvSpPr>
              <a:spLocks noChangeArrowheads="1"/>
            </p:cNvSpPr>
            <p:nvPr/>
          </p:nvSpPr>
          <p:spPr bwMode="auto">
            <a:xfrm>
              <a:off x="3383" y="1162"/>
              <a:ext cx="137" cy="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000000"/>
                  </a:solidFill>
                </a:rPr>
                <a:t> 0's</a:t>
              </a:r>
              <a:endParaRPr lang="en-US" altLang="en-US"/>
            </a:p>
          </p:txBody>
        </p:sp>
        <p:sp>
          <p:nvSpPr>
            <p:cNvPr id="167946" name="Rectangle 182"/>
            <p:cNvSpPr>
              <a:spLocks noChangeArrowheads="1"/>
            </p:cNvSpPr>
            <p:nvPr/>
          </p:nvSpPr>
          <p:spPr bwMode="auto">
            <a:xfrm>
              <a:off x="4328" y="1089"/>
              <a:ext cx="1142" cy="276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67947" name="Rectangle 183"/>
            <p:cNvSpPr>
              <a:spLocks noChangeArrowheads="1"/>
            </p:cNvSpPr>
            <p:nvPr/>
          </p:nvSpPr>
          <p:spPr bwMode="auto">
            <a:xfrm>
              <a:off x="4632" y="1162"/>
              <a:ext cx="393" cy="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000000"/>
                  </a:solidFill>
                </a:rPr>
                <a:t>Pad with </a:t>
              </a:r>
              <a:endParaRPr lang="en-US" altLang="en-US"/>
            </a:p>
          </p:txBody>
        </p:sp>
        <p:sp>
          <p:nvSpPr>
            <p:cNvPr id="167948" name="Rectangle 184"/>
            <p:cNvSpPr>
              <a:spLocks noChangeArrowheads="1"/>
            </p:cNvSpPr>
            <p:nvPr/>
          </p:nvSpPr>
          <p:spPr bwMode="auto">
            <a:xfrm>
              <a:off x="5035" y="1162"/>
              <a:ext cx="52" cy="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1300" i="1">
                  <a:solidFill>
                    <a:srgbClr val="000000"/>
                  </a:solidFill>
                </a:rPr>
                <a:t>n</a:t>
              </a:r>
              <a:endParaRPr lang="en-US" altLang="en-US"/>
            </a:p>
          </p:txBody>
        </p:sp>
        <p:sp>
          <p:nvSpPr>
            <p:cNvPr id="167949" name="Rectangle 185"/>
            <p:cNvSpPr>
              <a:spLocks noChangeArrowheads="1"/>
            </p:cNvSpPr>
            <p:nvPr/>
          </p:nvSpPr>
          <p:spPr bwMode="auto">
            <a:xfrm>
              <a:off x="5096" y="1162"/>
              <a:ext cx="137" cy="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000000"/>
                  </a:solidFill>
                </a:rPr>
                <a:t> 0's</a:t>
              </a:r>
              <a:endParaRPr lang="en-US" altLang="en-US"/>
            </a:p>
          </p:txBody>
        </p:sp>
        <p:sp>
          <p:nvSpPr>
            <p:cNvPr id="167950" name="Rectangle 186"/>
            <p:cNvSpPr>
              <a:spLocks noChangeArrowheads="1"/>
            </p:cNvSpPr>
            <p:nvPr/>
          </p:nvSpPr>
          <p:spPr bwMode="auto">
            <a:xfrm>
              <a:off x="2862" y="800"/>
              <a:ext cx="35" cy="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1300"/>
                <a:t>[</a:t>
              </a:r>
              <a:endParaRPr lang="en-US" altLang="en-US"/>
            </a:p>
          </p:txBody>
        </p:sp>
        <p:sp>
          <p:nvSpPr>
            <p:cNvPr id="167951" name="Rectangle 187"/>
            <p:cNvSpPr>
              <a:spLocks noChangeArrowheads="1"/>
            </p:cNvSpPr>
            <p:nvPr/>
          </p:nvSpPr>
          <p:spPr bwMode="auto">
            <a:xfrm>
              <a:off x="2900" y="800"/>
              <a:ext cx="52" cy="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1300" i="1"/>
                <a:t>a</a:t>
              </a:r>
              <a:endParaRPr lang="en-US" altLang="en-US"/>
            </a:p>
          </p:txBody>
        </p:sp>
        <p:sp>
          <p:nvSpPr>
            <p:cNvPr id="167952" name="Rectangle 188"/>
            <p:cNvSpPr>
              <a:spLocks noChangeArrowheads="1"/>
            </p:cNvSpPr>
            <p:nvPr/>
          </p:nvSpPr>
          <p:spPr bwMode="auto">
            <a:xfrm>
              <a:off x="2945" y="869"/>
              <a:ext cx="36" cy="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900"/>
                <a:t>0</a:t>
              </a:r>
              <a:endParaRPr lang="en-US" altLang="en-US"/>
            </a:p>
          </p:txBody>
        </p:sp>
        <p:sp>
          <p:nvSpPr>
            <p:cNvPr id="167953" name="Rectangle 189"/>
            <p:cNvSpPr>
              <a:spLocks noChangeArrowheads="1"/>
            </p:cNvSpPr>
            <p:nvPr/>
          </p:nvSpPr>
          <p:spPr bwMode="auto">
            <a:xfrm>
              <a:off x="2991" y="800"/>
              <a:ext cx="26" cy="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1300"/>
                <a:t>,</a:t>
              </a:r>
              <a:endParaRPr lang="en-US" altLang="en-US"/>
            </a:p>
          </p:txBody>
        </p:sp>
        <p:sp>
          <p:nvSpPr>
            <p:cNvPr id="167954" name="Rectangle 190"/>
            <p:cNvSpPr>
              <a:spLocks noChangeArrowheads="1"/>
            </p:cNvSpPr>
            <p:nvPr/>
          </p:nvSpPr>
          <p:spPr bwMode="auto">
            <a:xfrm>
              <a:off x="3021" y="800"/>
              <a:ext cx="52" cy="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1300" i="1"/>
                <a:t>a</a:t>
              </a:r>
              <a:endParaRPr lang="en-US" altLang="en-US"/>
            </a:p>
          </p:txBody>
        </p:sp>
        <p:sp>
          <p:nvSpPr>
            <p:cNvPr id="167955" name="Rectangle 191"/>
            <p:cNvSpPr>
              <a:spLocks noChangeArrowheads="1"/>
            </p:cNvSpPr>
            <p:nvPr/>
          </p:nvSpPr>
          <p:spPr bwMode="auto">
            <a:xfrm>
              <a:off x="3066" y="869"/>
              <a:ext cx="36" cy="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900"/>
                <a:t>1</a:t>
              </a:r>
              <a:endParaRPr lang="en-US" altLang="en-US"/>
            </a:p>
          </p:txBody>
        </p:sp>
        <p:sp>
          <p:nvSpPr>
            <p:cNvPr id="167956" name="Rectangle 192"/>
            <p:cNvSpPr>
              <a:spLocks noChangeArrowheads="1"/>
            </p:cNvSpPr>
            <p:nvPr/>
          </p:nvSpPr>
          <p:spPr bwMode="auto">
            <a:xfrm>
              <a:off x="3112" y="800"/>
              <a:ext cx="26" cy="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1300"/>
                <a:t>,</a:t>
              </a:r>
              <a:endParaRPr lang="en-US" altLang="en-US"/>
            </a:p>
          </p:txBody>
        </p:sp>
        <p:sp>
          <p:nvSpPr>
            <p:cNvPr id="167957" name="Rectangle 193"/>
            <p:cNvSpPr>
              <a:spLocks noChangeArrowheads="1"/>
            </p:cNvSpPr>
            <p:nvPr/>
          </p:nvSpPr>
          <p:spPr bwMode="auto">
            <a:xfrm>
              <a:off x="3141" y="800"/>
              <a:ext cx="52" cy="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1300" i="1"/>
                <a:t>a</a:t>
              </a:r>
              <a:endParaRPr lang="en-US" altLang="en-US"/>
            </a:p>
          </p:txBody>
        </p:sp>
        <p:sp>
          <p:nvSpPr>
            <p:cNvPr id="167958" name="Rectangle 194"/>
            <p:cNvSpPr>
              <a:spLocks noChangeArrowheads="1"/>
            </p:cNvSpPr>
            <p:nvPr/>
          </p:nvSpPr>
          <p:spPr bwMode="auto">
            <a:xfrm>
              <a:off x="3186" y="869"/>
              <a:ext cx="36" cy="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900"/>
                <a:t>2</a:t>
              </a:r>
              <a:endParaRPr lang="en-US" altLang="en-US"/>
            </a:p>
          </p:txBody>
        </p:sp>
        <p:sp>
          <p:nvSpPr>
            <p:cNvPr id="167959" name="Rectangle 195"/>
            <p:cNvSpPr>
              <a:spLocks noChangeArrowheads="1"/>
            </p:cNvSpPr>
            <p:nvPr/>
          </p:nvSpPr>
          <p:spPr bwMode="auto">
            <a:xfrm>
              <a:off x="3239" y="800"/>
              <a:ext cx="130" cy="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1300"/>
                <a:t>,...,</a:t>
              </a:r>
              <a:endParaRPr lang="en-US" altLang="en-US"/>
            </a:p>
          </p:txBody>
        </p:sp>
        <p:sp>
          <p:nvSpPr>
            <p:cNvPr id="167960" name="Rectangle 196"/>
            <p:cNvSpPr>
              <a:spLocks noChangeArrowheads="1"/>
            </p:cNvSpPr>
            <p:nvPr/>
          </p:nvSpPr>
          <p:spPr bwMode="auto">
            <a:xfrm>
              <a:off x="3373" y="800"/>
              <a:ext cx="52" cy="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1300" i="1"/>
                <a:t>a</a:t>
              </a:r>
              <a:endParaRPr lang="en-US" altLang="en-US"/>
            </a:p>
          </p:txBody>
        </p:sp>
        <p:sp>
          <p:nvSpPr>
            <p:cNvPr id="167961" name="Rectangle 197"/>
            <p:cNvSpPr>
              <a:spLocks noChangeArrowheads="1"/>
            </p:cNvSpPr>
            <p:nvPr/>
          </p:nvSpPr>
          <p:spPr bwMode="auto">
            <a:xfrm>
              <a:off x="3418" y="869"/>
              <a:ext cx="36" cy="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900" i="1"/>
                <a:t>n</a:t>
              </a:r>
              <a:endParaRPr lang="en-US" altLang="en-US"/>
            </a:p>
          </p:txBody>
        </p:sp>
        <p:sp>
          <p:nvSpPr>
            <p:cNvPr id="167962" name="Rectangle 198"/>
            <p:cNvSpPr>
              <a:spLocks noChangeArrowheads="1"/>
            </p:cNvSpPr>
            <p:nvPr/>
          </p:nvSpPr>
          <p:spPr bwMode="auto">
            <a:xfrm>
              <a:off x="3455" y="869"/>
              <a:ext cx="60" cy="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900"/>
                <a:t>-1</a:t>
              </a:r>
              <a:endParaRPr lang="en-US" altLang="en-US"/>
            </a:p>
          </p:txBody>
        </p:sp>
        <p:sp>
          <p:nvSpPr>
            <p:cNvPr id="167963" name="Rectangle 199"/>
            <p:cNvSpPr>
              <a:spLocks noChangeArrowheads="1"/>
            </p:cNvSpPr>
            <p:nvPr/>
          </p:nvSpPr>
          <p:spPr bwMode="auto">
            <a:xfrm>
              <a:off x="3527" y="800"/>
              <a:ext cx="35" cy="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1300"/>
                <a:t>]</a:t>
              </a:r>
              <a:endParaRPr lang="en-US" altLang="en-US"/>
            </a:p>
          </p:txBody>
        </p:sp>
        <p:sp>
          <p:nvSpPr>
            <p:cNvPr id="167964" name="Rectangle 200"/>
            <p:cNvSpPr>
              <a:spLocks noChangeArrowheads="1"/>
            </p:cNvSpPr>
            <p:nvPr/>
          </p:nvSpPr>
          <p:spPr bwMode="auto">
            <a:xfrm>
              <a:off x="4574" y="800"/>
              <a:ext cx="35" cy="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1300"/>
                <a:t>[</a:t>
              </a:r>
              <a:endParaRPr lang="en-US" altLang="en-US"/>
            </a:p>
          </p:txBody>
        </p:sp>
        <p:sp>
          <p:nvSpPr>
            <p:cNvPr id="167965" name="Rectangle 201"/>
            <p:cNvSpPr>
              <a:spLocks noChangeArrowheads="1"/>
            </p:cNvSpPr>
            <p:nvPr/>
          </p:nvSpPr>
          <p:spPr bwMode="auto">
            <a:xfrm>
              <a:off x="4612" y="800"/>
              <a:ext cx="52" cy="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1300" i="1"/>
                <a:t>b</a:t>
              </a:r>
              <a:endParaRPr lang="en-US" altLang="en-US"/>
            </a:p>
          </p:txBody>
        </p:sp>
        <p:sp>
          <p:nvSpPr>
            <p:cNvPr id="167966" name="Rectangle 202"/>
            <p:cNvSpPr>
              <a:spLocks noChangeArrowheads="1"/>
            </p:cNvSpPr>
            <p:nvPr/>
          </p:nvSpPr>
          <p:spPr bwMode="auto">
            <a:xfrm>
              <a:off x="4657" y="869"/>
              <a:ext cx="36" cy="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900"/>
                <a:t>0</a:t>
              </a:r>
              <a:endParaRPr lang="en-US" altLang="en-US"/>
            </a:p>
          </p:txBody>
        </p:sp>
        <p:sp>
          <p:nvSpPr>
            <p:cNvPr id="167967" name="Rectangle 203"/>
            <p:cNvSpPr>
              <a:spLocks noChangeArrowheads="1"/>
            </p:cNvSpPr>
            <p:nvPr/>
          </p:nvSpPr>
          <p:spPr bwMode="auto">
            <a:xfrm>
              <a:off x="4703" y="800"/>
              <a:ext cx="26" cy="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1300"/>
                <a:t>,</a:t>
              </a:r>
              <a:endParaRPr lang="en-US" altLang="en-US"/>
            </a:p>
          </p:txBody>
        </p:sp>
        <p:sp>
          <p:nvSpPr>
            <p:cNvPr id="167968" name="Rectangle 204"/>
            <p:cNvSpPr>
              <a:spLocks noChangeArrowheads="1"/>
            </p:cNvSpPr>
            <p:nvPr/>
          </p:nvSpPr>
          <p:spPr bwMode="auto">
            <a:xfrm>
              <a:off x="4733" y="800"/>
              <a:ext cx="52" cy="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1300" i="1"/>
                <a:t>b</a:t>
              </a:r>
              <a:endParaRPr lang="en-US" altLang="en-US"/>
            </a:p>
          </p:txBody>
        </p:sp>
        <p:sp>
          <p:nvSpPr>
            <p:cNvPr id="167969" name="Rectangle 205"/>
            <p:cNvSpPr>
              <a:spLocks noChangeArrowheads="1"/>
            </p:cNvSpPr>
            <p:nvPr/>
          </p:nvSpPr>
          <p:spPr bwMode="auto">
            <a:xfrm>
              <a:off x="4778" y="869"/>
              <a:ext cx="36" cy="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900"/>
                <a:t>1</a:t>
              </a:r>
              <a:endParaRPr lang="en-US" altLang="en-US"/>
            </a:p>
          </p:txBody>
        </p:sp>
        <p:sp>
          <p:nvSpPr>
            <p:cNvPr id="167970" name="Rectangle 206"/>
            <p:cNvSpPr>
              <a:spLocks noChangeArrowheads="1"/>
            </p:cNvSpPr>
            <p:nvPr/>
          </p:nvSpPr>
          <p:spPr bwMode="auto">
            <a:xfrm>
              <a:off x="4824" y="800"/>
              <a:ext cx="26" cy="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1300"/>
                <a:t>,</a:t>
              </a:r>
              <a:endParaRPr lang="en-US" altLang="en-US"/>
            </a:p>
          </p:txBody>
        </p:sp>
        <p:sp>
          <p:nvSpPr>
            <p:cNvPr id="167971" name="Rectangle 207"/>
            <p:cNvSpPr>
              <a:spLocks noChangeArrowheads="1"/>
            </p:cNvSpPr>
            <p:nvPr/>
          </p:nvSpPr>
          <p:spPr bwMode="auto">
            <a:xfrm>
              <a:off x="4854" y="800"/>
              <a:ext cx="52" cy="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1300" i="1"/>
                <a:t>b</a:t>
              </a:r>
              <a:endParaRPr lang="en-US" altLang="en-US"/>
            </a:p>
          </p:txBody>
        </p:sp>
        <p:sp>
          <p:nvSpPr>
            <p:cNvPr id="167972" name="Rectangle 208"/>
            <p:cNvSpPr>
              <a:spLocks noChangeArrowheads="1"/>
            </p:cNvSpPr>
            <p:nvPr/>
          </p:nvSpPr>
          <p:spPr bwMode="auto">
            <a:xfrm>
              <a:off x="4899" y="869"/>
              <a:ext cx="36" cy="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900"/>
                <a:t>2</a:t>
              </a:r>
              <a:endParaRPr lang="en-US" altLang="en-US"/>
            </a:p>
          </p:txBody>
        </p:sp>
        <p:sp>
          <p:nvSpPr>
            <p:cNvPr id="167973" name="Rectangle 209"/>
            <p:cNvSpPr>
              <a:spLocks noChangeArrowheads="1"/>
            </p:cNvSpPr>
            <p:nvPr/>
          </p:nvSpPr>
          <p:spPr bwMode="auto">
            <a:xfrm>
              <a:off x="4951" y="800"/>
              <a:ext cx="130" cy="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1300"/>
                <a:t>,...,</a:t>
              </a:r>
              <a:endParaRPr lang="en-US" altLang="en-US"/>
            </a:p>
          </p:txBody>
        </p:sp>
        <p:sp>
          <p:nvSpPr>
            <p:cNvPr id="167974" name="Rectangle 210"/>
            <p:cNvSpPr>
              <a:spLocks noChangeArrowheads="1"/>
            </p:cNvSpPr>
            <p:nvPr/>
          </p:nvSpPr>
          <p:spPr bwMode="auto">
            <a:xfrm>
              <a:off x="5085" y="800"/>
              <a:ext cx="52" cy="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1300" i="1"/>
                <a:t>b</a:t>
              </a:r>
              <a:endParaRPr lang="en-US" altLang="en-US"/>
            </a:p>
          </p:txBody>
        </p:sp>
        <p:sp>
          <p:nvSpPr>
            <p:cNvPr id="167975" name="Rectangle 211"/>
            <p:cNvSpPr>
              <a:spLocks noChangeArrowheads="1"/>
            </p:cNvSpPr>
            <p:nvPr/>
          </p:nvSpPr>
          <p:spPr bwMode="auto">
            <a:xfrm>
              <a:off x="5130" y="869"/>
              <a:ext cx="36" cy="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900" i="1"/>
                <a:t>n</a:t>
              </a:r>
              <a:endParaRPr lang="en-US" altLang="en-US"/>
            </a:p>
          </p:txBody>
        </p:sp>
        <p:sp>
          <p:nvSpPr>
            <p:cNvPr id="167976" name="Rectangle 212"/>
            <p:cNvSpPr>
              <a:spLocks noChangeArrowheads="1"/>
            </p:cNvSpPr>
            <p:nvPr/>
          </p:nvSpPr>
          <p:spPr bwMode="auto">
            <a:xfrm>
              <a:off x="5167" y="869"/>
              <a:ext cx="60" cy="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900"/>
                <a:t>-1</a:t>
              </a:r>
              <a:endParaRPr lang="en-US" altLang="en-US"/>
            </a:p>
          </p:txBody>
        </p:sp>
        <p:sp>
          <p:nvSpPr>
            <p:cNvPr id="167977" name="Rectangle 213"/>
            <p:cNvSpPr>
              <a:spLocks noChangeArrowheads="1"/>
            </p:cNvSpPr>
            <p:nvPr/>
          </p:nvSpPr>
          <p:spPr bwMode="auto">
            <a:xfrm>
              <a:off x="5239" y="800"/>
              <a:ext cx="35" cy="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1300"/>
                <a:t>]</a:t>
              </a:r>
              <a:endParaRPr lang="en-US" altLang="en-US"/>
            </a:p>
          </p:txBody>
        </p:sp>
        <p:sp>
          <p:nvSpPr>
            <p:cNvPr id="167978" name="Line 214"/>
            <p:cNvSpPr>
              <a:spLocks noChangeShapeType="1"/>
            </p:cNvSpPr>
            <p:nvPr/>
          </p:nvSpPr>
          <p:spPr bwMode="auto">
            <a:xfrm>
              <a:off x="3187" y="952"/>
              <a:ext cx="1" cy="10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979" name="Freeform 215"/>
            <p:cNvSpPr>
              <a:spLocks/>
            </p:cNvSpPr>
            <p:nvPr/>
          </p:nvSpPr>
          <p:spPr bwMode="auto">
            <a:xfrm>
              <a:off x="3165" y="1047"/>
              <a:ext cx="44" cy="42"/>
            </a:xfrm>
            <a:custGeom>
              <a:avLst/>
              <a:gdLst>
                <a:gd name="T0" fmla="*/ 44 w 44"/>
                <a:gd name="T1" fmla="*/ 0 h 42"/>
                <a:gd name="T2" fmla="*/ 22 w 44"/>
                <a:gd name="T3" fmla="*/ 42 h 42"/>
                <a:gd name="T4" fmla="*/ 0 w 44"/>
                <a:gd name="T5" fmla="*/ 0 h 42"/>
                <a:gd name="T6" fmla="*/ 44 w 44"/>
                <a:gd name="T7" fmla="*/ 0 h 4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4"/>
                <a:gd name="T13" fmla="*/ 0 h 42"/>
                <a:gd name="T14" fmla="*/ 44 w 44"/>
                <a:gd name="T15" fmla="*/ 42 h 4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4" h="42">
                  <a:moveTo>
                    <a:pt x="44" y="0"/>
                  </a:moveTo>
                  <a:lnTo>
                    <a:pt x="22" y="42"/>
                  </a:lnTo>
                  <a:lnTo>
                    <a:pt x="0" y="0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980" name="Line 216"/>
            <p:cNvSpPr>
              <a:spLocks noChangeShapeType="1"/>
            </p:cNvSpPr>
            <p:nvPr/>
          </p:nvSpPr>
          <p:spPr bwMode="auto">
            <a:xfrm>
              <a:off x="4899" y="952"/>
              <a:ext cx="1" cy="10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981" name="Freeform 217"/>
            <p:cNvSpPr>
              <a:spLocks/>
            </p:cNvSpPr>
            <p:nvPr/>
          </p:nvSpPr>
          <p:spPr bwMode="auto">
            <a:xfrm>
              <a:off x="4877" y="1047"/>
              <a:ext cx="44" cy="42"/>
            </a:xfrm>
            <a:custGeom>
              <a:avLst/>
              <a:gdLst>
                <a:gd name="T0" fmla="*/ 44 w 44"/>
                <a:gd name="T1" fmla="*/ 0 h 42"/>
                <a:gd name="T2" fmla="*/ 22 w 44"/>
                <a:gd name="T3" fmla="*/ 42 h 42"/>
                <a:gd name="T4" fmla="*/ 0 w 44"/>
                <a:gd name="T5" fmla="*/ 0 h 42"/>
                <a:gd name="T6" fmla="*/ 44 w 44"/>
                <a:gd name="T7" fmla="*/ 0 h 4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4"/>
                <a:gd name="T13" fmla="*/ 0 h 42"/>
                <a:gd name="T14" fmla="*/ 44 w 44"/>
                <a:gd name="T15" fmla="*/ 42 h 4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4" h="42">
                  <a:moveTo>
                    <a:pt x="44" y="0"/>
                  </a:moveTo>
                  <a:lnTo>
                    <a:pt x="22" y="42"/>
                  </a:lnTo>
                  <a:lnTo>
                    <a:pt x="0" y="0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982" name="Rectangle 218"/>
            <p:cNvSpPr>
              <a:spLocks noChangeArrowheads="1"/>
            </p:cNvSpPr>
            <p:nvPr/>
          </p:nvSpPr>
          <p:spPr bwMode="auto">
            <a:xfrm>
              <a:off x="2616" y="1778"/>
              <a:ext cx="1142" cy="276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67983" name="Rectangle 219"/>
            <p:cNvSpPr>
              <a:spLocks noChangeArrowheads="1"/>
            </p:cNvSpPr>
            <p:nvPr/>
          </p:nvSpPr>
          <p:spPr bwMode="auto">
            <a:xfrm>
              <a:off x="3116" y="1851"/>
              <a:ext cx="197" cy="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000000"/>
                  </a:solidFill>
                </a:rPr>
                <a:t>DFT</a:t>
              </a:r>
              <a:endParaRPr lang="en-US" altLang="en-US"/>
            </a:p>
          </p:txBody>
        </p:sp>
        <p:sp>
          <p:nvSpPr>
            <p:cNvPr id="167984" name="Rectangle 220"/>
            <p:cNvSpPr>
              <a:spLocks noChangeArrowheads="1"/>
            </p:cNvSpPr>
            <p:nvPr/>
          </p:nvSpPr>
          <p:spPr bwMode="auto">
            <a:xfrm>
              <a:off x="4328" y="1778"/>
              <a:ext cx="1142" cy="276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67985" name="Rectangle 221"/>
            <p:cNvSpPr>
              <a:spLocks noChangeArrowheads="1"/>
            </p:cNvSpPr>
            <p:nvPr/>
          </p:nvSpPr>
          <p:spPr bwMode="auto">
            <a:xfrm>
              <a:off x="4829" y="1851"/>
              <a:ext cx="197" cy="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000000"/>
                  </a:solidFill>
                </a:rPr>
                <a:t>DFT</a:t>
              </a:r>
              <a:endParaRPr lang="en-US" altLang="en-US"/>
            </a:p>
          </p:txBody>
        </p:sp>
        <p:sp>
          <p:nvSpPr>
            <p:cNvPr id="167986" name="Line 222"/>
            <p:cNvSpPr>
              <a:spLocks noChangeShapeType="1"/>
            </p:cNvSpPr>
            <p:nvPr/>
          </p:nvSpPr>
          <p:spPr bwMode="auto">
            <a:xfrm>
              <a:off x="3187" y="1365"/>
              <a:ext cx="1" cy="10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987" name="Freeform 223"/>
            <p:cNvSpPr>
              <a:spLocks/>
            </p:cNvSpPr>
            <p:nvPr/>
          </p:nvSpPr>
          <p:spPr bwMode="auto">
            <a:xfrm>
              <a:off x="3165" y="1460"/>
              <a:ext cx="44" cy="43"/>
            </a:xfrm>
            <a:custGeom>
              <a:avLst/>
              <a:gdLst>
                <a:gd name="T0" fmla="*/ 44 w 44"/>
                <a:gd name="T1" fmla="*/ 0 h 43"/>
                <a:gd name="T2" fmla="*/ 22 w 44"/>
                <a:gd name="T3" fmla="*/ 43 h 43"/>
                <a:gd name="T4" fmla="*/ 0 w 44"/>
                <a:gd name="T5" fmla="*/ 0 h 43"/>
                <a:gd name="T6" fmla="*/ 44 w 44"/>
                <a:gd name="T7" fmla="*/ 0 h 4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4"/>
                <a:gd name="T13" fmla="*/ 0 h 43"/>
                <a:gd name="T14" fmla="*/ 44 w 44"/>
                <a:gd name="T15" fmla="*/ 43 h 4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4" h="43">
                  <a:moveTo>
                    <a:pt x="44" y="0"/>
                  </a:moveTo>
                  <a:lnTo>
                    <a:pt x="22" y="43"/>
                  </a:lnTo>
                  <a:lnTo>
                    <a:pt x="0" y="0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988" name="Line 224"/>
            <p:cNvSpPr>
              <a:spLocks noChangeShapeType="1"/>
            </p:cNvSpPr>
            <p:nvPr/>
          </p:nvSpPr>
          <p:spPr bwMode="auto">
            <a:xfrm>
              <a:off x="3187" y="1641"/>
              <a:ext cx="1" cy="10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989" name="Freeform 225"/>
            <p:cNvSpPr>
              <a:spLocks/>
            </p:cNvSpPr>
            <p:nvPr/>
          </p:nvSpPr>
          <p:spPr bwMode="auto">
            <a:xfrm>
              <a:off x="3165" y="1736"/>
              <a:ext cx="44" cy="42"/>
            </a:xfrm>
            <a:custGeom>
              <a:avLst/>
              <a:gdLst>
                <a:gd name="T0" fmla="*/ 44 w 44"/>
                <a:gd name="T1" fmla="*/ 0 h 42"/>
                <a:gd name="T2" fmla="*/ 22 w 44"/>
                <a:gd name="T3" fmla="*/ 42 h 42"/>
                <a:gd name="T4" fmla="*/ 0 w 44"/>
                <a:gd name="T5" fmla="*/ 0 h 42"/>
                <a:gd name="T6" fmla="*/ 44 w 44"/>
                <a:gd name="T7" fmla="*/ 0 h 4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4"/>
                <a:gd name="T13" fmla="*/ 0 h 42"/>
                <a:gd name="T14" fmla="*/ 44 w 44"/>
                <a:gd name="T15" fmla="*/ 42 h 4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4" h="42">
                  <a:moveTo>
                    <a:pt x="44" y="0"/>
                  </a:moveTo>
                  <a:lnTo>
                    <a:pt x="22" y="42"/>
                  </a:lnTo>
                  <a:lnTo>
                    <a:pt x="0" y="0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990" name="Line 226"/>
            <p:cNvSpPr>
              <a:spLocks noChangeShapeType="1"/>
            </p:cNvSpPr>
            <p:nvPr/>
          </p:nvSpPr>
          <p:spPr bwMode="auto">
            <a:xfrm>
              <a:off x="4899" y="1641"/>
              <a:ext cx="1" cy="10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991" name="Freeform 227"/>
            <p:cNvSpPr>
              <a:spLocks/>
            </p:cNvSpPr>
            <p:nvPr/>
          </p:nvSpPr>
          <p:spPr bwMode="auto">
            <a:xfrm>
              <a:off x="4877" y="1736"/>
              <a:ext cx="44" cy="42"/>
            </a:xfrm>
            <a:custGeom>
              <a:avLst/>
              <a:gdLst>
                <a:gd name="T0" fmla="*/ 44 w 44"/>
                <a:gd name="T1" fmla="*/ 0 h 42"/>
                <a:gd name="T2" fmla="*/ 22 w 44"/>
                <a:gd name="T3" fmla="*/ 42 h 42"/>
                <a:gd name="T4" fmla="*/ 0 w 44"/>
                <a:gd name="T5" fmla="*/ 0 h 42"/>
                <a:gd name="T6" fmla="*/ 44 w 44"/>
                <a:gd name="T7" fmla="*/ 0 h 4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4"/>
                <a:gd name="T13" fmla="*/ 0 h 42"/>
                <a:gd name="T14" fmla="*/ 44 w 44"/>
                <a:gd name="T15" fmla="*/ 42 h 4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4" h="42">
                  <a:moveTo>
                    <a:pt x="44" y="0"/>
                  </a:moveTo>
                  <a:lnTo>
                    <a:pt x="22" y="42"/>
                  </a:lnTo>
                  <a:lnTo>
                    <a:pt x="0" y="0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992" name="Line 228"/>
            <p:cNvSpPr>
              <a:spLocks noChangeShapeType="1"/>
            </p:cNvSpPr>
            <p:nvPr/>
          </p:nvSpPr>
          <p:spPr bwMode="auto">
            <a:xfrm>
              <a:off x="4899" y="1365"/>
              <a:ext cx="1" cy="10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993" name="Freeform 229"/>
            <p:cNvSpPr>
              <a:spLocks/>
            </p:cNvSpPr>
            <p:nvPr/>
          </p:nvSpPr>
          <p:spPr bwMode="auto">
            <a:xfrm>
              <a:off x="4877" y="1460"/>
              <a:ext cx="44" cy="43"/>
            </a:xfrm>
            <a:custGeom>
              <a:avLst/>
              <a:gdLst>
                <a:gd name="T0" fmla="*/ 44 w 44"/>
                <a:gd name="T1" fmla="*/ 0 h 43"/>
                <a:gd name="T2" fmla="*/ 22 w 44"/>
                <a:gd name="T3" fmla="*/ 43 h 43"/>
                <a:gd name="T4" fmla="*/ 0 w 44"/>
                <a:gd name="T5" fmla="*/ 0 h 43"/>
                <a:gd name="T6" fmla="*/ 44 w 44"/>
                <a:gd name="T7" fmla="*/ 0 h 4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4"/>
                <a:gd name="T13" fmla="*/ 0 h 43"/>
                <a:gd name="T14" fmla="*/ 44 w 44"/>
                <a:gd name="T15" fmla="*/ 43 h 4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4" h="43">
                  <a:moveTo>
                    <a:pt x="44" y="0"/>
                  </a:moveTo>
                  <a:lnTo>
                    <a:pt x="22" y="43"/>
                  </a:lnTo>
                  <a:lnTo>
                    <a:pt x="0" y="0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994" name="Line 230"/>
            <p:cNvSpPr>
              <a:spLocks noChangeShapeType="1"/>
            </p:cNvSpPr>
            <p:nvPr/>
          </p:nvSpPr>
          <p:spPr bwMode="auto">
            <a:xfrm>
              <a:off x="3187" y="2054"/>
              <a:ext cx="1" cy="10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995" name="Freeform 231"/>
            <p:cNvSpPr>
              <a:spLocks/>
            </p:cNvSpPr>
            <p:nvPr/>
          </p:nvSpPr>
          <p:spPr bwMode="auto">
            <a:xfrm>
              <a:off x="3165" y="2150"/>
              <a:ext cx="44" cy="42"/>
            </a:xfrm>
            <a:custGeom>
              <a:avLst/>
              <a:gdLst>
                <a:gd name="T0" fmla="*/ 44 w 44"/>
                <a:gd name="T1" fmla="*/ 0 h 42"/>
                <a:gd name="T2" fmla="*/ 22 w 44"/>
                <a:gd name="T3" fmla="*/ 42 h 42"/>
                <a:gd name="T4" fmla="*/ 0 w 44"/>
                <a:gd name="T5" fmla="*/ 0 h 42"/>
                <a:gd name="T6" fmla="*/ 44 w 44"/>
                <a:gd name="T7" fmla="*/ 0 h 4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4"/>
                <a:gd name="T13" fmla="*/ 0 h 42"/>
                <a:gd name="T14" fmla="*/ 44 w 44"/>
                <a:gd name="T15" fmla="*/ 42 h 4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4" h="42">
                  <a:moveTo>
                    <a:pt x="44" y="0"/>
                  </a:moveTo>
                  <a:lnTo>
                    <a:pt x="22" y="42"/>
                  </a:lnTo>
                  <a:lnTo>
                    <a:pt x="0" y="0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996" name="Line 232"/>
            <p:cNvSpPr>
              <a:spLocks noChangeShapeType="1"/>
            </p:cNvSpPr>
            <p:nvPr/>
          </p:nvSpPr>
          <p:spPr bwMode="auto">
            <a:xfrm>
              <a:off x="4899" y="2054"/>
              <a:ext cx="1" cy="10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997" name="Freeform 233"/>
            <p:cNvSpPr>
              <a:spLocks/>
            </p:cNvSpPr>
            <p:nvPr/>
          </p:nvSpPr>
          <p:spPr bwMode="auto">
            <a:xfrm>
              <a:off x="4877" y="2150"/>
              <a:ext cx="44" cy="42"/>
            </a:xfrm>
            <a:custGeom>
              <a:avLst/>
              <a:gdLst>
                <a:gd name="T0" fmla="*/ 44 w 44"/>
                <a:gd name="T1" fmla="*/ 0 h 42"/>
                <a:gd name="T2" fmla="*/ 22 w 44"/>
                <a:gd name="T3" fmla="*/ 42 h 42"/>
                <a:gd name="T4" fmla="*/ 0 w 44"/>
                <a:gd name="T5" fmla="*/ 0 h 42"/>
                <a:gd name="T6" fmla="*/ 44 w 44"/>
                <a:gd name="T7" fmla="*/ 0 h 4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4"/>
                <a:gd name="T13" fmla="*/ 0 h 42"/>
                <a:gd name="T14" fmla="*/ 44 w 44"/>
                <a:gd name="T15" fmla="*/ 42 h 4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4" h="42">
                  <a:moveTo>
                    <a:pt x="44" y="0"/>
                  </a:moveTo>
                  <a:lnTo>
                    <a:pt x="22" y="42"/>
                  </a:lnTo>
                  <a:lnTo>
                    <a:pt x="0" y="0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998" name="Freeform 234"/>
            <p:cNvSpPr>
              <a:spLocks/>
            </p:cNvSpPr>
            <p:nvPr/>
          </p:nvSpPr>
          <p:spPr bwMode="auto">
            <a:xfrm>
              <a:off x="3187" y="2364"/>
              <a:ext cx="532" cy="241"/>
            </a:xfrm>
            <a:custGeom>
              <a:avLst/>
              <a:gdLst>
                <a:gd name="T0" fmla="*/ 0 w 532"/>
                <a:gd name="T1" fmla="*/ 0 h 241"/>
                <a:gd name="T2" fmla="*/ 0 w 532"/>
                <a:gd name="T3" fmla="*/ 241 h 241"/>
                <a:gd name="T4" fmla="*/ 532 w 532"/>
                <a:gd name="T5" fmla="*/ 241 h 241"/>
                <a:gd name="T6" fmla="*/ 0 60000 65536"/>
                <a:gd name="T7" fmla="*/ 0 60000 65536"/>
                <a:gd name="T8" fmla="*/ 0 60000 65536"/>
                <a:gd name="T9" fmla="*/ 0 w 532"/>
                <a:gd name="T10" fmla="*/ 0 h 241"/>
                <a:gd name="T11" fmla="*/ 532 w 532"/>
                <a:gd name="T12" fmla="*/ 241 h 24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32" h="241">
                  <a:moveTo>
                    <a:pt x="0" y="0"/>
                  </a:moveTo>
                  <a:lnTo>
                    <a:pt x="0" y="241"/>
                  </a:lnTo>
                  <a:lnTo>
                    <a:pt x="532" y="241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999" name="Freeform 235"/>
            <p:cNvSpPr>
              <a:spLocks/>
            </p:cNvSpPr>
            <p:nvPr/>
          </p:nvSpPr>
          <p:spPr bwMode="auto">
            <a:xfrm>
              <a:off x="3714" y="2584"/>
              <a:ext cx="44" cy="42"/>
            </a:xfrm>
            <a:custGeom>
              <a:avLst/>
              <a:gdLst>
                <a:gd name="T0" fmla="*/ 0 w 44"/>
                <a:gd name="T1" fmla="*/ 0 h 42"/>
                <a:gd name="T2" fmla="*/ 44 w 44"/>
                <a:gd name="T3" fmla="*/ 21 h 42"/>
                <a:gd name="T4" fmla="*/ 0 w 44"/>
                <a:gd name="T5" fmla="*/ 42 h 42"/>
                <a:gd name="T6" fmla="*/ 0 w 44"/>
                <a:gd name="T7" fmla="*/ 0 h 4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4"/>
                <a:gd name="T13" fmla="*/ 0 h 42"/>
                <a:gd name="T14" fmla="*/ 44 w 44"/>
                <a:gd name="T15" fmla="*/ 42 h 4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4" h="42">
                  <a:moveTo>
                    <a:pt x="0" y="0"/>
                  </a:moveTo>
                  <a:lnTo>
                    <a:pt x="44" y="21"/>
                  </a:lnTo>
                  <a:lnTo>
                    <a:pt x="0" y="4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8000" name="Freeform 236"/>
            <p:cNvSpPr>
              <a:spLocks/>
            </p:cNvSpPr>
            <p:nvPr/>
          </p:nvSpPr>
          <p:spPr bwMode="auto">
            <a:xfrm>
              <a:off x="4366" y="2364"/>
              <a:ext cx="533" cy="241"/>
            </a:xfrm>
            <a:custGeom>
              <a:avLst/>
              <a:gdLst>
                <a:gd name="T0" fmla="*/ 533 w 533"/>
                <a:gd name="T1" fmla="*/ 0 h 241"/>
                <a:gd name="T2" fmla="*/ 533 w 533"/>
                <a:gd name="T3" fmla="*/ 241 h 241"/>
                <a:gd name="T4" fmla="*/ 0 w 533"/>
                <a:gd name="T5" fmla="*/ 241 h 241"/>
                <a:gd name="T6" fmla="*/ 0 60000 65536"/>
                <a:gd name="T7" fmla="*/ 0 60000 65536"/>
                <a:gd name="T8" fmla="*/ 0 60000 65536"/>
                <a:gd name="T9" fmla="*/ 0 w 533"/>
                <a:gd name="T10" fmla="*/ 0 h 241"/>
                <a:gd name="T11" fmla="*/ 533 w 533"/>
                <a:gd name="T12" fmla="*/ 241 h 24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33" h="241">
                  <a:moveTo>
                    <a:pt x="533" y="0"/>
                  </a:moveTo>
                  <a:lnTo>
                    <a:pt x="533" y="241"/>
                  </a:lnTo>
                  <a:lnTo>
                    <a:pt x="0" y="241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8001" name="Freeform 237"/>
            <p:cNvSpPr>
              <a:spLocks/>
            </p:cNvSpPr>
            <p:nvPr/>
          </p:nvSpPr>
          <p:spPr bwMode="auto">
            <a:xfrm>
              <a:off x="4328" y="2584"/>
              <a:ext cx="44" cy="42"/>
            </a:xfrm>
            <a:custGeom>
              <a:avLst/>
              <a:gdLst>
                <a:gd name="T0" fmla="*/ 44 w 44"/>
                <a:gd name="T1" fmla="*/ 42 h 42"/>
                <a:gd name="T2" fmla="*/ 0 w 44"/>
                <a:gd name="T3" fmla="*/ 21 h 42"/>
                <a:gd name="T4" fmla="*/ 44 w 44"/>
                <a:gd name="T5" fmla="*/ 0 h 42"/>
                <a:gd name="T6" fmla="*/ 44 w 44"/>
                <a:gd name="T7" fmla="*/ 42 h 4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4"/>
                <a:gd name="T13" fmla="*/ 0 h 42"/>
                <a:gd name="T14" fmla="*/ 44 w 44"/>
                <a:gd name="T15" fmla="*/ 42 h 4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4" h="42">
                  <a:moveTo>
                    <a:pt x="44" y="42"/>
                  </a:moveTo>
                  <a:lnTo>
                    <a:pt x="0" y="21"/>
                  </a:lnTo>
                  <a:lnTo>
                    <a:pt x="44" y="0"/>
                  </a:lnTo>
                  <a:lnTo>
                    <a:pt x="44" y="4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8002" name="Rectangle 238"/>
            <p:cNvSpPr>
              <a:spLocks noChangeArrowheads="1"/>
            </p:cNvSpPr>
            <p:nvPr/>
          </p:nvSpPr>
          <p:spPr bwMode="auto">
            <a:xfrm>
              <a:off x="2681" y="1507"/>
              <a:ext cx="35" cy="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1300"/>
                <a:t>[</a:t>
              </a:r>
              <a:endParaRPr lang="en-US" altLang="en-US"/>
            </a:p>
          </p:txBody>
        </p:sp>
        <p:sp>
          <p:nvSpPr>
            <p:cNvPr id="168003" name="Rectangle 239"/>
            <p:cNvSpPr>
              <a:spLocks noChangeArrowheads="1"/>
            </p:cNvSpPr>
            <p:nvPr/>
          </p:nvSpPr>
          <p:spPr bwMode="auto">
            <a:xfrm>
              <a:off x="2719" y="1507"/>
              <a:ext cx="52" cy="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1300" i="1"/>
                <a:t>a</a:t>
              </a:r>
              <a:endParaRPr lang="en-US" altLang="en-US"/>
            </a:p>
          </p:txBody>
        </p:sp>
        <p:sp>
          <p:nvSpPr>
            <p:cNvPr id="168004" name="Rectangle 240"/>
            <p:cNvSpPr>
              <a:spLocks noChangeArrowheads="1"/>
            </p:cNvSpPr>
            <p:nvPr/>
          </p:nvSpPr>
          <p:spPr bwMode="auto">
            <a:xfrm>
              <a:off x="2764" y="1575"/>
              <a:ext cx="36" cy="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900"/>
                <a:t>0</a:t>
              </a:r>
              <a:endParaRPr lang="en-US" altLang="en-US"/>
            </a:p>
          </p:txBody>
        </p:sp>
        <p:sp>
          <p:nvSpPr>
            <p:cNvPr id="168005" name="Rectangle 241"/>
            <p:cNvSpPr>
              <a:spLocks noChangeArrowheads="1"/>
            </p:cNvSpPr>
            <p:nvPr/>
          </p:nvSpPr>
          <p:spPr bwMode="auto">
            <a:xfrm>
              <a:off x="2810" y="1507"/>
              <a:ext cx="26" cy="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1300"/>
                <a:t>,</a:t>
              </a:r>
              <a:endParaRPr lang="en-US" altLang="en-US"/>
            </a:p>
          </p:txBody>
        </p:sp>
        <p:sp>
          <p:nvSpPr>
            <p:cNvPr id="168006" name="Rectangle 242"/>
            <p:cNvSpPr>
              <a:spLocks noChangeArrowheads="1"/>
            </p:cNvSpPr>
            <p:nvPr/>
          </p:nvSpPr>
          <p:spPr bwMode="auto">
            <a:xfrm>
              <a:off x="2840" y="1507"/>
              <a:ext cx="52" cy="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1300" i="1"/>
                <a:t>a</a:t>
              </a:r>
              <a:endParaRPr lang="en-US" altLang="en-US"/>
            </a:p>
          </p:txBody>
        </p:sp>
        <p:sp>
          <p:nvSpPr>
            <p:cNvPr id="168007" name="Rectangle 243"/>
            <p:cNvSpPr>
              <a:spLocks noChangeArrowheads="1"/>
            </p:cNvSpPr>
            <p:nvPr/>
          </p:nvSpPr>
          <p:spPr bwMode="auto">
            <a:xfrm>
              <a:off x="2885" y="1575"/>
              <a:ext cx="36" cy="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900"/>
                <a:t>1</a:t>
              </a:r>
              <a:endParaRPr lang="en-US" altLang="en-US"/>
            </a:p>
          </p:txBody>
        </p:sp>
        <p:sp>
          <p:nvSpPr>
            <p:cNvPr id="168008" name="Rectangle 244"/>
            <p:cNvSpPr>
              <a:spLocks noChangeArrowheads="1"/>
            </p:cNvSpPr>
            <p:nvPr/>
          </p:nvSpPr>
          <p:spPr bwMode="auto">
            <a:xfrm>
              <a:off x="2931" y="1507"/>
              <a:ext cx="26" cy="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1300"/>
                <a:t>,</a:t>
              </a:r>
              <a:endParaRPr lang="en-US" altLang="en-US"/>
            </a:p>
          </p:txBody>
        </p:sp>
        <p:sp>
          <p:nvSpPr>
            <p:cNvPr id="168009" name="Rectangle 245"/>
            <p:cNvSpPr>
              <a:spLocks noChangeArrowheads="1"/>
            </p:cNvSpPr>
            <p:nvPr/>
          </p:nvSpPr>
          <p:spPr bwMode="auto">
            <a:xfrm>
              <a:off x="2961" y="1507"/>
              <a:ext cx="52" cy="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1300" i="1"/>
                <a:t>a</a:t>
              </a:r>
              <a:endParaRPr lang="en-US" altLang="en-US"/>
            </a:p>
          </p:txBody>
        </p:sp>
        <p:sp>
          <p:nvSpPr>
            <p:cNvPr id="168010" name="Rectangle 246"/>
            <p:cNvSpPr>
              <a:spLocks noChangeArrowheads="1"/>
            </p:cNvSpPr>
            <p:nvPr/>
          </p:nvSpPr>
          <p:spPr bwMode="auto">
            <a:xfrm>
              <a:off x="3006" y="1575"/>
              <a:ext cx="36" cy="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900"/>
                <a:t>2</a:t>
              </a:r>
              <a:endParaRPr lang="en-US" altLang="en-US"/>
            </a:p>
          </p:txBody>
        </p:sp>
        <p:sp>
          <p:nvSpPr>
            <p:cNvPr id="168011" name="Rectangle 247"/>
            <p:cNvSpPr>
              <a:spLocks noChangeArrowheads="1"/>
            </p:cNvSpPr>
            <p:nvPr/>
          </p:nvSpPr>
          <p:spPr bwMode="auto">
            <a:xfrm>
              <a:off x="3058" y="1507"/>
              <a:ext cx="130" cy="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1300"/>
                <a:t>,...,</a:t>
              </a:r>
              <a:endParaRPr lang="en-US" altLang="en-US"/>
            </a:p>
          </p:txBody>
        </p:sp>
        <p:sp>
          <p:nvSpPr>
            <p:cNvPr id="168012" name="Rectangle 248"/>
            <p:cNvSpPr>
              <a:spLocks noChangeArrowheads="1"/>
            </p:cNvSpPr>
            <p:nvPr/>
          </p:nvSpPr>
          <p:spPr bwMode="auto">
            <a:xfrm>
              <a:off x="3192" y="1507"/>
              <a:ext cx="52" cy="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1300" i="1"/>
                <a:t>a</a:t>
              </a:r>
              <a:endParaRPr lang="en-US" altLang="en-US"/>
            </a:p>
          </p:txBody>
        </p:sp>
        <p:sp>
          <p:nvSpPr>
            <p:cNvPr id="168013" name="Rectangle 249"/>
            <p:cNvSpPr>
              <a:spLocks noChangeArrowheads="1"/>
            </p:cNvSpPr>
            <p:nvPr/>
          </p:nvSpPr>
          <p:spPr bwMode="auto">
            <a:xfrm>
              <a:off x="3237" y="1575"/>
              <a:ext cx="36" cy="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900" i="1"/>
                <a:t>n</a:t>
              </a:r>
              <a:endParaRPr lang="en-US" altLang="en-US"/>
            </a:p>
          </p:txBody>
        </p:sp>
        <p:sp>
          <p:nvSpPr>
            <p:cNvPr id="168014" name="Rectangle 250"/>
            <p:cNvSpPr>
              <a:spLocks noChangeArrowheads="1"/>
            </p:cNvSpPr>
            <p:nvPr/>
          </p:nvSpPr>
          <p:spPr bwMode="auto">
            <a:xfrm>
              <a:off x="3274" y="1575"/>
              <a:ext cx="60" cy="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900"/>
                <a:t>-1</a:t>
              </a:r>
              <a:endParaRPr lang="en-US" altLang="en-US"/>
            </a:p>
          </p:txBody>
        </p:sp>
        <p:sp>
          <p:nvSpPr>
            <p:cNvPr id="168015" name="Rectangle 251"/>
            <p:cNvSpPr>
              <a:spLocks noChangeArrowheads="1"/>
            </p:cNvSpPr>
            <p:nvPr/>
          </p:nvSpPr>
          <p:spPr bwMode="auto">
            <a:xfrm>
              <a:off x="3365" y="1507"/>
              <a:ext cx="373" cy="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1300"/>
                <a:t>,0,0,...,0]</a:t>
              </a:r>
              <a:endParaRPr lang="en-US" altLang="en-US"/>
            </a:p>
          </p:txBody>
        </p:sp>
        <p:sp>
          <p:nvSpPr>
            <p:cNvPr id="168016" name="Rectangle 252"/>
            <p:cNvSpPr>
              <a:spLocks noChangeArrowheads="1"/>
            </p:cNvSpPr>
            <p:nvPr/>
          </p:nvSpPr>
          <p:spPr bwMode="auto">
            <a:xfrm>
              <a:off x="4393" y="1507"/>
              <a:ext cx="35" cy="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1300"/>
                <a:t>[</a:t>
              </a:r>
              <a:endParaRPr lang="en-US" altLang="en-US"/>
            </a:p>
          </p:txBody>
        </p:sp>
        <p:sp>
          <p:nvSpPr>
            <p:cNvPr id="168017" name="Rectangle 253"/>
            <p:cNvSpPr>
              <a:spLocks noChangeArrowheads="1"/>
            </p:cNvSpPr>
            <p:nvPr/>
          </p:nvSpPr>
          <p:spPr bwMode="auto">
            <a:xfrm>
              <a:off x="4431" y="1507"/>
              <a:ext cx="52" cy="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1300" i="1"/>
                <a:t>b</a:t>
              </a:r>
              <a:endParaRPr lang="en-US" altLang="en-US"/>
            </a:p>
          </p:txBody>
        </p:sp>
        <p:sp>
          <p:nvSpPr>
            <p:cNvPr id="168018" name="Rectangle 254"/>
            <p:cNvSpPr>
              <a:spLocks noChangeArrowheads="1"/>
            </p:cNvSpPr>
            <p:nvPr/>
          </p:nvSpPr>
          <p:spPr bwMode="auto">
            <a:xfrm>
              <a:off x="4477" y="1575"/>
              <a:ext cx="36" cy="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900"/>
                <a:t>0</a:t>
              </a:r>
              <a:endParaRPr lang="en-US" altLang="en-US"/>
            </a:p>
          </p:txBody>
        </p:sp>
        <p:sp>
          <p:nvSpPr>
            <p:cNvPr id="168019" name="Rectangle 255"/>
            <p:cNvSpPr>
              <a:spLocks noChangeArrowheads="1"/>
            </p:cNvSpPr>
            <p:nvPr/>
          </p:nvSpPr>
          <p:spPr bwMode="auto">
            <a:xfrm>
              <a:off x="4523" y="1507"/>
              <a:ext cx="26" cy="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1300"/>
                <a:t>,</a:t>
              </a:r>
              <a:endParaRPr lang="en-US" altLang="en-US"/>
            </a:p>
          </p:txBody>
        </p:sp>
        <p:sp>
          <p:nvSpPr>
            <p:cNvPr id="168020" name="Rectangle 256"/>
            <p:cNvSpPr>
              <a:spLocks noChangeArrowheads="1"/>
            </p:cNvSpPr>
            <p:nvPr/>
          </p:nvSpPr>
          <p:spPr bwMode="auto">
            <a:xfrm>
              <a:off x="4552" y="1507"/>
              <a:ext cx="52" cy="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1300" i="1"/>
                <a:t>b</a:t>
              </a:r>
              <a:endParaRPr lang="en-US" altLang="en-US"/>
            </a:p>
          </p:txBody>
        </p:sp>
        <p:sp>
          <p:nvSpPr>
            <p:cNvPr id="168021" name="Rectangle 257"/>
            <p:cNvSpPr>
              <a:spLocks noChangeArrowheads="1"/>
            </p:cNvSpPr>
            <p:nvPr/>
          </p:nvSpPr>
          <p:spPr bwMode="auto">
            <a:xfrm>
              <a:off x="4597" y="1575"/>
              <a:ext cx="36" cy="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900"/>
                <a:t>1</a:t>
              </a:r>
              <a:endParaRPr lang="en-US" altLang="en-US"/>
            </a:p>
          </p:txBody>
        </p:sp>
        <p:sp>
          <p:nvSpPr>
            <p:cNvPr id="168022" name="Rectangle 258"/>
            <p:cNvSpPr>
              <a:spLocks noChangeArrowheads="1"/>
            </p:cNvSpPr>
            <p:nvPr/>
          </p:nvSpPr>
          <p:spPr bwMode="auto">
            <a:xfrm>
              <a:off x="4643" y="1507"/>
              <a:ext cx="26" cy="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1300"/>
                <a:t>,</a:t>
              </a:r>
              <a:endParaRPr lang="en-US" altLang="en-US"/>
            </a:p>
          </p:txBody>
        </p:sp>
        <p:sp>
          <p:nvSpPr>
            <p:cNvPr id="168023" name="Rectangle 259"/>
            <p:cNvSpPr>
              <a:spLocks noChangeArrowheads="1"/>
            </p:cNvSpPr>
            <p:nvPr/>
          </p:nvSpPr>
          <p:spPr bwMode="auto">
            <a:xfrm>
              <a:off x="4673" y="1507"/>
              <a:ext cx="52" cy="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1300" i="1"/>
                <a:t>b</a:t>
              </a:r>
              <a:endParaRPr lang="en-US" altLang="en-US"/>
            </a:p>
          </p:txBody>
        </p:sp>
        <p:sp>
          <p:nvSpPr>
            <p:cNvPr id="168024" name="Rectangle 260"/>
            <p:cNvSpPr>
              <a:spLocks noChangeArrowheads="1"/>
            </p:cNvSpPr>
            <p:nvPr/>
          </p:nvSpPr>
          <p:spPr bwMode="auto">
            <a:xfrm>
              <a:off x="4718" y="1575"/>
              <a:ext cx="36" cy="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900"/>
                <a:t>2</a:t>
              </a:r>
              <a:endParaRPr lang="en-US" altLang="en-US"/>
            </a:p>
          </p:txBody>
        </p:sp>
        <p:sp>
          <p:nvSpPr>
            <p:cNvPr id="168025" name="Rectangle 261"/>
            <p:cNvSpPr>
              <a:spLocks noChangeArrowheads="1"/>
            </p:cNvSpPr>
            <p:nvPr/>
          </p:nvSpPr>
          <p:spPr bwMode="auto">
            <a:xfrm>
              <a:off x="4770" y="1507"/>
              <a:ext cx="130" cy="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1300"/>
                <a:t>,...,</a:t>
              </a:r>
              <a:endParaRPr lang="en-US" altLang="en-US"/>
            </a:p>
          </p:txBody>
        </p:sp>
        <p:sp>
          <p:nvSpPr>
            <p:cNvPr id="168026" name="Rectangle 262"/>
            <p:cNvSpPr>
              <a:spLocks noChangeArrowheads="1"/>
            </p:cNvSpPr>
            <p:nvPr/>
          </p:nvSpPr>
          <p:spPr bwMode="auto">
            <a:xfrm>
              <a:off x="4904" y="1507"/>
              <a:ext cx="52" cy="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1300" i="1"/>
                <a:t>b</a:t>
              </a:r>
              <a:endParaRPr lang="en-US" altLang="en-US"/>
            </a:p>
          </p:txBody>
        </p:sp>
        <p:sp>
          <p:nvSpPr>
            <p:cNvPr id="168027" name="Rectangle 263"/>
            <p:cNvSpPr>
              <a:spLocks noChangeArrowheads="1"/>
            </p:cNvSpPr>
            <p:nvPr/>
          </p:nvSpPr>
          <p:spPr bwMode="auto">
            <a:xfrm>
              <a:off x="4949" y="1575"/>
              <a:ext cx="36" cy="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900" i="1"/>
                <a:t>n</a:t>
              </a:r>
              <a:endParaRPr lang="en-US" altLang="en-US"/>
            </a:p>
          </p:txBody>
        </p:sp>
        <p:sp>
          <p:nvSpPr>
            <p:cNvPr id="168028" name="Rectangle 264"/>
            <p:cNvSpPr>
              <a:spLocks noChangeArrowheads="1"/>
            </p:cNvSpPr>
            <p:nvPr/>
          </p:nvSpPr>
          <p:spPr bwMode="auto">
            <a:xfrm>
              <a:off x="4987" y="1575"/>
              <a:ext cx="60" cy="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900"/>
                <a:t>-1</a:t>
              </a:r>
              <a:endParaRPr lang="en-US" altLang="en-US"/>
            </a:p>
          </p:txBody>
        </p:sp>
        <p:sp>
          <p:nvSpPr>
            <p:cNvPr id="168029" name="Rectangle 265"/>
            <p:cNvSpPr>
              <a:spLocks noChangeArrowheads="1"/>
            </p:cNvSpPr>
            <p:nvPr/>
          </p:nvSpPr>
          <p:spPr bwMode="auto">
            <a:xfrm>
              <a:off x="5077" y="1507"/>
              <a:ext cx="373" cy="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1300"/>
                <a:t>,0,0,...,0]</a:t>
              </a:r>
              <a:endParaRPr lang="en-US" altLang="en-US"/>
            </a:p>
          </p:txBody>
        </p:sp>
        <p:sp>
          <p:nvSpPr>
            <p:cNvPr id="168030" name="Rectangle 266"/>
            <p:cNvSpPr>
              <a:spLocks noChangeArrowheads="1"/>
            </p:cNvSpPr>
            <p:nvPr/>
          </p:nvSpPr>
          <p:spPr bwMode="auto">
            <a:xfrm>
              <a:off x="2856" y="2196"/>
              <a:ext cx="35" cy="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1300"/>
                <a:t>[</a:t>
              </a:r>
              <a:endParaRPr lang="en-US" altLang="en-US"/>
            </a:p>
          </p:txBody>
        </p:sp>
        <p:sp>
          <p:nvSpPr>
            <p:cNvPr id="168031" name="Rectangle 267"/>
            <p:cNvSpPr>
              <a:spLocks noChangeArrowheads="1"/>
            </p:cNvSpPr>
            <p:nvPr/>
          </p:nvSpPr>
          <p:spPr bwMode="auto">
            <a:xfrm>
              <a:off x="2894" y="2196"/>
              <a:ext cx="46" cy="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1300" i="1"/>
                <a:t>y</a:t>
              </a:r>
              <a:endParaRPr lang="en-US" altLang="en-US"/>
            </a:p>
          </p:txBody>
        </p:sp>
        <p:sp>
          <p:nvSpPr>
            <p:cNvPr id="168032" name="Rectangle 268"/>
            <p:cNvSpPr>
              <a:spLocks noChangeArrowheads="1"/>
            </p:cNvSpPr>
            <p:nvPr/>
          </p:nvSpPr>
          <p:spPr bwMode="auto">
            <a:xfrm>
              <a:off x="2932" y="2264"/>
              <a:ext cx="36" cy="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900"/>
                <a:t>0</a:t>
              </a:r>
              <a:endParaRPr lang="en-US" altLang="en-US"/>
            </a:p>
          </p:txBody>
        </p:sp>
        <p:sp>
          <p:nvSpPr>
            <p:cNvPr id="168033" name="Rectangle 269"/>
            <p:cNvSpPr>
              <a:spLocks noChangeArrowheads="1"/>
            </p:cNvSpPr>
            <p:nvPr/>
          </p:nvSpPr>
          <p:spPr bwMode="auto">
            <a:xfrm>
              <a:off x="2979" y="2196"/>
              <a:ext cx="26" cy="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1300"/>
                <a:t>,</a:t>
              </a:r>
              <a:endParaRPr lang="en-US" altLang="en-US"/>
            </a:p>
          </p:txBody>
        </p:sp>
        <p:sp>
          <p:nvSpPr>
            <p:cNvPr id="168034" name="Rectangle 270"/>
            <p:cNvSpPr>
              <a:spLocks noChangeArrowheads="1"/>
            </p:cNvSpPr>
            <p:nvPr/>
          </p:nvSpPr>
          <p:spPr bwMode="auto">
            <a:xfrm>
              <a:off x="3008" y="2196"/>
              <a:ext cx="46" cy="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1300" i="1"/>
                <a:t>y</a:t>
              </a:r>
              <a:endParaRPr lang="en-US" altLang="en-US"/>
            </a:p>
          </p:txBody>
        </p:sp>
        <p:sp>
          <p:nvSpPr>
            <p:cNvPr id="168035" name="Rectangle 271"/>
            <p:cNvSpPr>
              <a:spLocks noChangeArrowheads="1"/>
            </p:cNvSpPr>
            <p:nvPr/>
          </p:nvSpPr>
          <p:spPr bwMode="auto">
            <a:xfrm>
              <a:off x="3047" y="2264"/>
              <a:ext cx="36" cy="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900"/>
                <a:t>1</a:t>
              </a:r>
              <a:endParaRPr lang="en-US" altLang="en-US"/>
            </a:p>
          </p:txBody>
        </p:sp>
        <p:sp>
          <p:nvSpPr>
            <p:cNvPr id="168036" name="Rectangle 272"/>
            <p:cNvSpPr>
              <a:spLocks noChangeArrowheads="1"/>
            </p:cNvSpPr>
            <p:nvPr/>
          </p:nvSpPr>
          <p:spPr bwMode="auto">
            <a:xfrm>
              <a:off x="3093" y="2196"/>
              <a:ext cx="26" cy="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1300"/>
                <a:t>,</a:t>
              </a:r>
              <a:endParaRPr lang="en-US" altLang="en-US"/>
            </a:p>
          </p:txBody>
        </p:sp>
        <p:sp>
          <p:nvSpPr>
            <p:cNvPr id="168037" name="Rectangle 273"/>
            <p:cNvSpPr>
              <a:spLocks noChangeArrowheads="1"/>
            </p:cNvSpPr>
            <p:nvPr/>
          </p:nvSpPr>
          <p:spPr bwMode="auto">
            <a:xfrm>
              <a:off x="3122" y="2196"/>
              <a:ext cx="46" cy="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1300" i="1"/>
                <a:t>y</a:t>
              </a:r>
              <a:endParaRPr lang="en-US" altLang="en-US"/>
            </a:p>
          </p:txBody>
        </p:sp>
        <p:sp>
          <p:nvSpPr>
            <p:cNvPr id="168038" name="Rectangle 274"/>
            <p:cNvSpPr>
              <a:spLocks noChangeArrowheads="1"/>
            </p:cNvSpPr>
            <p:nvPr/>
          </p:nvSpPr>
          <p:spPr bwMode="auto">
            <a:xfrm>
              <a:off x="3161" y="2264"/>
              <a:ext cx="36" cy="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900"/>
                <a:t>2</a:t>
              </a:r>
              <a:endParaRPr lang="en-US" altLang="en-US"/>
            </a:p>
          </p:txBody>
        </p:sp>
        <p:sp>
          <p:nvSpPr>
            <p:cNvPr id="168039" name="Rectangle 275"/>
            <p:cNvSpPr>
              <a:spLocks noChangeArrowheads="1"/>
            </p:cNvSpPr>
            <p:nvPr/>
          </p:nvSpPr>
          <p:spPr bwMode="auto">
            <a:xfrm>
              <a:off x="3213" y="2196"/>
              <a:ext cx="130" cy="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1300"/>
                <a:t>,...,</a:t>
              </a:r>
              <a:endParaRPr lang="en-US" altLang="en-US"/>
            </a:p>
          </p:txBody>
        </p:sp>
        <p:sp>
          <p:nvSpPr>
            <p:cNvPr id="168040" name="Rectangle 276"/>
            <p:cNvSpPr>
              <a:spLocks noChangeArrowheads="1"/>
            </p:cNvSpPr>
            <p:nvPr/>
          </p:nvSpPr>
          <p:spPr bwMode="auto">
            <a:xfrm>
              <a:off x="3347" y="2196"/>
              <a:ext cx="46" cy="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1300" i="1"/>
                <a:t>y</a:t>
              </a:r>
              <a:endParaRPr lang="en-US" altLang="en-US"/>
            </a:p>
          </p:txBody>
        </p:sp>
        <p:sp>
          <p:nvSpPr>
            <p:cNvPr id="168041" name="Rectangle 277"/>
            <p:cNvSpPr>
              <a:spLocks noChangeArrowheads="1"/>
            </p:cNvSpPr>
            <p:nvPr/>
          </p:nvSpPr>
          <p:spPr bwMode="auto">
            <a:xfrm>
              <a:off x="3385" y="2264"/>
              <a:ext cx="36" cy="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900"/>
                <a:t>2</a:t>
              </a:r>
              <a:endParaRPr lang="en-US" altLang="en-US"/>
            </a:p>
          </p:txBody>
        </p:sp>
        <p:sp>
          <p:nvSpPr>
            <p:cNvPr id="168042" name="Rectangle 278"/>
            <p:cNvSpPr>
              <a:spLocks noChangeArrowheads="1"/>
            </p:cNvSpPr>
            <p:nvPr/>
          </p:nvSpPr>
          <p:spPr bwMode="auto">
            <a:xfrm>
              <a:off x="3422" y="2264"/>
              <a:ext cx="36" cy="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900" i="1"/>
                <a:t>n</a:t>
              </a:r>
              <a:endParaRPr lang="en-US" altLang="en-US"/>
            </a:p>
          </p:txBody>
        </p:sp>
        <p:sp>
          <p:nvSpPr>
            <p:cNvPr id="168043" name="Rectangle 279"/>
            <p:cNvSpPr>
              <a:spLocks noChangeArrowheads="1"/>
            </p:cNvSpPr>
            <p:nvPr/>
          </p:nvSpPr>
          <p:spPr bwMode="auto">
            <a:xfrm>
              <a:off x="3460" y="2264"/>
              <a:ext cx="60" cy="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900"/>
                <a:t>-1</a:t>
              </a:r>
              <a:endParaRPr lang="en-US" altLang="en-US"/>
            </a:p>
          </p:txBody>
        </p:sp>
        <p:sp>
          <p:nvSpPr>
            <p:cNvPr id="168044" name="Rectangle 280"/>
            <p:cNvSpPr>
              <a:spLocks noChangeArrowheads="1"/>
            </p:cNvSpPr>
            <p:nvPr/>
          </p:nvSpPr>
          <p:spPr bwMode="auto">
            <a:xfrm>
              <a:off x="3531" y="2196"/>
              <a:ext cx="35" cy="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1300"/>
                <a:t>]</a:t>
              </a:r>
              <a:endParaRPr lang="en-US" altLang="en-US"/>
            </a:p>
          </p:txBody>
        </p:sp>
        <p:sp>
          <p:nvSpPr>
            <p:cNvPr id="168045" name="Rectangle 281"/>
            <p:cNvSpPr>
              <a:spLocks noChangeArrowheads="1"/>
            </p:cNvSpPr>
            <p:nvPr/>
          </p:nvSpPr>
          <p:spPr bwMode="auto">
            <a:xfrm>
              <a:off x="4580" y="2196"/>
              <a:ext cx="35" cy="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1300"/>
                <a:t>[</a:t>
              </a:r>
              <a:endParaRPr lang="en-US" altLang="en-US"/>
            </a:p>
          </p:txBody>
        </p:sp>
        <p:sp>
          <p:nvSpPr>
            <p:cNvPr id="168046" name="Rectangle 282"/>
            <p:cNvSpPr>
              <a:spLocks noChangeArrowheads="1"/>
            </p:cNvSpPr>
            <p:nvPr/>
          </p:nvSpPr>
          <p:spPr bwMode="auto">
            <a:xfrm>
              <a:off x="4617" y="2196"/>
              <a:ext cx="40" cy="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1300" i="1"/>
                <a:t>z</a:t>
              </a:r>
              <a:endParaRPr lang="en-US" altLang="en-US"/>
            </a:p>
          </p:txBody>
        </p:sp>
        <p:sp>
          <p:nvSpPr>
            <p:cNvPr id="168047" name="Rectangle 283"/>
            <p:cNvSpPr>
              <a:spLocks noChangeArrowheads="1"/>
            </p:cNvSpPr>
            <p:nvPr/>
          </p:nvSpPr>
          <p:spPr bwMode="auto">
            <a:xfrm>
              <a:off x="4651" y="2264"/>
              <a:ext cx="36" cy="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900"/>
                <a:t>0</a:t>
              </a:r>
              <a:endParaRPr lang="en-US" altLang="en-US"/>
            </a:p>
          </p:txBody>
        </p:sp>
        <p:sp>
          <p:nvSpPr>
            <p:cNvPr id="168048" name="Rectangle 284"/>
            <p:cNvSpPr>
              <a:spLocks noChangeArrowheads="1"/>
            </p:cNvSpPr>
            <p:nvPr/>
          </p:nvSpPr>
          <p:spPr bwMode="auto">
            <a:xfrm>
              <a:off x="4697" y="2196"/>
              <a:ext cx="26" cy="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1300"/>
                <a:t>,</a:t>
              </a:r>
              <a:endParaRPr lang="en-US" altLang="en-US"/>
            </a:p>
          </p:txBody>
        </p:sp>
        <p:sp>
          <p:nvSpPr>
            <p:cNvPr id="168049" name="Rectangle 285"/>
            <p:cNvSpPr>
              <a:spLocks noChangeArrowheads="1"/>
            </p:cNvSpPr>
            <p:nvPr/>
          </p:nvSpPr>
          <p:spPr bwMode="auto">
            <a:xfrm>
              <a:off x="4725" y="2196"/>
              <a:ext cx="40" cy="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1300" i="1"/>
                <a:t>z</a:t>
              </a:r>
              <a:endParaRPr lang="en-US" altLang="en-US"/>
            </a:p>
          </p:txBody>
        </p:sp>
        <p:sp>
          <p:nvSpPr>
            <p:cNvPr id="168050" name="Rectangle 286"/>
            <p:cNvSpPr>
              <a:spLocks noChangeArrowheads="1"/>
            </p:cNvSpPr>
            <p:nvPr/>
          </p:nvSpPr>
          <p:spPr bwMode="auto">
            <a:xfrm>
              <a:off x="4759" y="2264"/>
              <a:ext cx="36" cy="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900"/>
                <a:t>1</a:t>
              </a:r>
              <a:endParaRPr lang="en-US" altLang="en-US"/>
            </a:p>
          </p:txBody>
        </p:sp>
        <p:sp>
          <p:nvSpPr>
            <p:cNvPr id="168051" name="Rectangle 287"/>
            <p:cNvSpPr>
              <a:spLocks noChangeArrowheads="1"/>
            </p:cNvSpPr>
            <p:nvPr/>
          </p:nvSpPr>
          <p:spPr bwMode="auto">
            <a:xfrm>
              <a:off x="4805" y="2196"/>
              <a:ext cx="26" cy="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1300"/>
                <a:t>,</a:t>
              </a:r>
              <a:endParaRPr lang="en-US" altLang="en-US"/>
            </a:p>
          </p:txBody>
        </p:sp>
        <p:sp>
          <p:nvSpPr>
            <p:cNvPr id="168052" name="Rectangle 288"/>
            <p:cNvSpPr>
              <a:spLocks noChangeArrowheads="1"/>
            </p:cNvSpPr>
            <p:nvPr/>
          </p:nvSpPr>
          <p:spPr bwMode="auto">
            <a:xfrm>
              <a:off x="4834" y="2196"/>
              <a:ext cx="40" cy="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1300" i="1"/>
                <a:t>z</a:t>
              </a:r>
              <a:endParaRPr lang="en-US" altLang="en-US"/>
            </a:p>
          </p:txBody>
        </p:sp>
        <p:sp>
          <p:nvSpPr>
            <p:cNvPr id="168053" name="Rectangle 289"/>
            <p:cNvSpPr>
              <a:spLocks noChangeArrowheads="1"/>
            </p:cNvSpPr>
            <p:nvPr/>
          </p:nvSpPr>
          <p:spPr bwMode="auto">
            <a:xfrm>
              <a:off x="4868" y="2264"/>
              <a:ext cx="36" cy="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900"/>
                <a:t>2</a:t>
              </a:r>
              <a:endParaRPr lang="en-US" altLang="en-US"/>
            </a:p>
          </p:txBody>
        </p:sp>
        <p:sp>
          <p:nvSpPr>
            <p:cNvPr id="168054" name="Rectangle 290"/>
            <p:cNvSpPr>
              <a:spLocks noChangeArrowheads="1"/>
            </p:cNvSpPr>
            <p:nvPr/>
          </p:nvSpPr>
          <p:spPr bwMode="auto">
            <a:xfrm>
              <a:off x="4920" y="2196"/>
              <a:ext cx="130" cy="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1300"/>
                <a:t>,...,</a:t>
              </a:r>
              <a:endParaRPr lang="en-US" altLang="en-US"/>
            </a:p>
          </p:txBody>
        </p:sp>
        <p:sp>
          <p:nvSpPr>
            <p:cNvPr id="168055" name="Rectangle 291"/>
            <p:cNvSpPr>
              <a:spLocks noChangeArrowheads="1"/>
            </p:cNvSpPr>
            <p:nvPr/>
          </p:nvSpPr>
          <p:spPr bwMode="auto">
            <a:xfrm>
              <a:off x="5053" y="2196"/>
              <a:ext cx="40" cy="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1300" i="1"/>
                <a:t>z</a:t>
              </a:r>
              <a:endParaRPr lang="en-US" altLang="en-US"/>
            </a:p>
          </p:txBody>
        </p:sp>
        <p:sp>
          <p:nvSpPr>
            <p:cNvPr id="168056" name="Rectangle 292"/>
            <p:cNvSpPr>
              <a:spLocks noChangeArrowheads="1"/>
            </p:cNvSpPr>
            <p:nvPr/>
          </p:nvSpPr>
          <p:spPr bwMode="auto">
            <a:xfrm>
              <a:off x="5086" y="2264"/>
              <a:ext cx="36" cy="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900"/>
                <a:t>2</a:t>
              </a:r>
              <a:endParaRPr lang="en-US" altLang="en-US"/>
            </a:p>
          </p:txBody>
        </p:sp>
        <p:sp>
          <p:nvSpPr>
            <p:cNvPr id="168057" name="Rectangle 293"/>
            <p:cNvSpPr>
              <a:spLocks noChangeArrowheads="1"/>
            </p:cNvSpPr>
            <p:nvPr/>
          </p:nvSpPr>
          <p:spPr bwMode="auto">
            <a:xfrm>
              <a:off x="5124" y="2264"/>
              <a:ext cx="36" cy="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900" i="1"/>
                <a:t>n</a:t>
              </a:r>
              <a:endParaRPr lang="en-US" altLang="en-US"/>
            </a:p>
          </p:txBody>
        </p:sp>
        <p:sp>
          <p:nvSpPr>
            <p:cNvPr id="168058" name="Rectangle 294"/>
            <p:cNvSpPr>
              <a:spLocks noChangeArrowheads="1"/>
            </p:cNvSpPr>
            <p:nvPr/>
          </p:nvSpPr>
          <p:spPr bwMode="auto">
            <a:xfrm>
              <a:off x="5161" y="2264"/>
              <a:ext cx="60" cy="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900"/>
                <a:t>-1</a:t>
              </a:r>
              <a:endParaRPr lang="en-US" altLang="en-US"/>
            </a:p>
          </p:txBody>
        </p:sp>
        <p:sp>
          <p:nvSpPr>
            <p:cNvPr id="168059" name="Rectangle 295"/>
            <p:cNvSpPr>
              <a:spLocks noChangeArrowheads="1"/>
            </p:cNvSpPr>
            <p:nvPr/>
          </p:nvSpPr>
          <p:spPr bwMode="auto">
            <a:xfrm>
              <a:off x="5232" y="2196"/>
              <a:ext cx="35" cy="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1300"/>
                <a:t>]</a:t>
              </a:r>
              <a:endParaRPr lang="en-US" altLang="en-US"/>
            </a:p>
          </p:txBody>
        </p:sp>
        <p:sp>
          <p:nvSpPr>
            <p:cNvPr id="168060" name="Freeform 296"/>
            <p:cNvSpPr>
              <a:spLocks/>
            </p:cNvSpPr>
            <p:nvPr/>
          </p:nvSpPr>
          <p:spPr bwMode="auto">
            <a:xfrm>
              <a:off x="3758" y="2330"/>
              <a:ext cx="570" cy="551"/>
            </a:xfrm>
            <a:custGeom>
              <a:avLst/>
              <a:gdLst>
                <a:gd name="T0" fmla="*/ 0 w 570"/>
                <a:gd name="T1" fmla="*/ 275 h 551"/>
                <a:gd name="T2" fmla="*/ 1 w 570"/>
                <a:gd name="T3" fmla="*/ 244 h 551"/>
                <a:gd name="T4" fmla="*/ 7 w 570"/>
                <a:gd name="T5" fmla="*/ 214 h 551"/>
                <a:gd name="T6" fmla="*/ 16 w 570"/>
                <a:gd name="T7" fmla="*/ 184 h 551"/>
                <a:gd name="T8" fmla="*/ 28 w 570"/>
                <a:gd name="T9" fmla="*/ 155 h 551"/>
                <a:gd name="T10" fmla="*/ 43 w 570"/>
                <a:gd name="T11" fmla="*/ 128 h 551"/>
                <a:gd name="T12" fmla="*/ 61 w 570"/>
                <a:gd name="T13" fmla="*/ 103 h 551"/>
                <a:gd name="T14" fmla="*/ 83 w 570"/>
                <a:gd name="T15" fmla="*/ 80 h 551"/>
                <a:gd name="T16" fmla="*/ 107 w 570"/>
                <a:gd name="T17" fmla="*/ 59 h 551"/>
                <a:gd name="T18" fmla="*/ 133 w 570"/>
                <a:gd name="T19" fmla="*/ 42 h 551"/>
                <a:gd name="T20" fmla="*/ 161 w 570"/>
                <a:gd name="T21" fmla="*/ 26 h 551"/>
                <a:gd name="T22" fmla="*/ 191 w 570"/>
                <a:gd name="T23" fmla="*/ 14 h 551"/>
                <a:gd name="T24" fmla="*/ 221 w 570"/>
                <a:gd name="T25" fmla="*/ 6 h 551"/>
                <a:gd name="T26" fmla="*/ 253 w 570"/>
                <a:gd name="T27" fmla="*/ 1 h 551"/>
                <a:gd name="T28" fmla="*/ 285 w 570"/>
                <a:gd name="T29" fmla="*/ 0 h 551"/>
                <a:gd name="T30" fmla="*/ 317 w 570"/>
                <a:gd name="T31" fmla="*/ 1 h 551"/>
                <a:gd name="T32" fmla="*/ 349 w 570"/>
                <a:gd name="T33" fmla="*/ 6 h 551"/>
                <a:gd name="T34" fmla="*/ 379 w 570"/>
                <a:gd name="T35" fmla="*/ 14 h 551"/>
                <a:gd name="T36" fmla="*/ 409 w 570"/>
                <a:gd name="T37" fmla="*/ 26 h 551"/>
                <a:gd name="T38" fmla="*/ 437 w 570"/>
                <a:gd name="T39" fmla="*/ 42 h 551"/>
                <a:gd name="T40" fmla="*/ 463 w 570"/>
                <a:gd name="T41" fmla="*/ 59 h 551"/>
                <a:gd name="T42" fmla="*/ 487 w 570"/>
                <a:gd name="T43" fmla="*/ 80 h 551"/>
                <a:gd name="T44" fmla="*/ 509 w 570"/>
                <a:gd name="T45" fmla="*/ 103 h 551"/>
                <a:gd name="T46" fmla="*/ 527 w 570"/>
                <a:gd name="T47" fmla="*/ 128 h 551"/>
                <a:gd name="T48" fmla="*/ 542 w 570"/>
                <a:gd name="T49" fmla="*/ 155 h 551"/>
                <a:gd name="T50" fmla="*/ 554 w 570"/>
                <a:gd name="T51" fmla="*/ 184 h 551"/>
                <a:gd name="T52" fmla="*/ 563 w 570"/>
                <a:gd name="T53" fmla="*/ 214 h 551"/>
                <a:gd name="T54" fmla="*/ 568 w 570"/>
                <a:gd name="T55" fmla="*/ 244 h 551"/>
                <a:gd name="T56" fmla="*/ 570 w 570"/>
                <a:gd name="T57" fmla="*/ 275 h 551"/>
                <a:gd name="T58" fmla="*/ 568 w 570"/>
                <a:gd name="T59" fmla="*/ 306 h 551"/>
                <a:gd name="T60" fmla="*/ 563 w 570"/>
                <a:gd name="T61" fmla="*/ 336 h 551"/>
                <a:gd name="T62" fmla="*/ 554 w 570"/>
                <a:gd name="T63" fmla="*/ 366 h 551"/>
                <a:gd name="T64" fmla="*/ 542 w 570"/>
                <a:gd name="T65" fmla="*/ 395 h 551"/>
                <a:gd name="T66" fmla="*/ 527 w 570"/>
                <a:gd name="T67" fmla="*/ 421 h 551"/>
                <a:gd name="T68" fmla="*/ 509 w 570"/>
                <a:gd name="T69" fmla="*/ 447 h 551"/>
                <a:gd name="T70" fmla="*/ 487 w 570"/>
                <a:gd name="T71" fmla="*/ 470 h 551"/>
                <a:gd name="T72" fmla="*/ 463 w 570"/>
                <a:gd name="T73" fmla="*/ 490 h 551"/>
                <a:gd name="T74" fmla="*/ 437 w 570"/>
                <a:gd name="T75" fmla="*/ 509 h 551"/>
                <a:gd name="T76" fmla="*/ 409 w 570"/>
                <a:gd name="T77" fmla="*/ 523 h 551"/>
                <a:gd name="T78" fmla="*/ 379 w 570"/>
                <a:gd name="T79" fmla="*/ 535 h 551"/>
                <a:gd name="T80" fmla="*/ 349 w 570"/>
                <a:gd name="T81" fmla="*/ 543 h 551"/>
                <a:gd name="T82" fmla="*/ 317 w 570"/>
                <a:gd name="T83" fmla="*/ 549 h 551"/>
                <a:gd name="T84" fmla="*/ 285 w 570"/>
                <a:gd name="T85" fmla="*/ 551 h 551"/>
                <a:gd name="T86" fmla="*/ 253 w 570"/>
                <a:gd name="T87" fmla="*/ 549 h 551"/>
                <a:gd name="T88" fmla="*/ 221 w 570"/>
                <a:gd name="T89" fmla="*/ 543 h 551"/>
                <a:gd name="T90" fmla="*/ 191 w 570"/>
                <a:gd name="T91" fmla="*/ 535 h 551"/>
                <a:gd name="T92" fmla="*/ 161 w 570"/>
                <a:gd name="T93" fmla="*/ 523 h 551"/>
                <a:gd name="T94" fmla="*/ 133 w 570"/>
                <a:gd name="T95" fmla="*/ 509 h 551"/>
                <a:gd name="T96" fmla="*/ 107 w 570"/>
                <a:gd name="T97" fmla="*/ 490 h 551"/>
                <a:gd name="T98" fmla="*/ 83 w 570"/>
                <a:gd name="T99" fmla="*/ 470 h 551"/>
                <a:gd name="T100" fmla="*/ 61 w 570"/>
                <a:gd name="T101" fmla="*/ 447 h 551"/>
                <a:gd name="T102" fmla="*/ 43 w 570"/>
                <a:gd name="T103" fmla="*/ 421 h 551"/>
                <a:gd name="T104" fmla="*/ 28 w 570"/>
                <a:gd name="T105" fmla="*/ 395 h 551"/>
                <a:gd name="T106" fmla="*/ 16 w 570"/>
                <a:gd name="T107" fmla="*/ 366 h 551"/>
                <a:gd name="T108" fmla="*/ 7 w 570"/>
                <a:gd name="T109" fmla="*/ 336 h 551"/>
                <a:gd name="T110" fmla="*/ 1 w 570"/>
                <a:gd name="T111" fmla="*/ 306 h 551"/>
                <a:gd name="T112" fmla="*/ 0 w 570"/>
                <a:gd name="T113" fmla="*/ 275 h 551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570"/>
                <a:gd name="T172" fmla="*/ 0 h 551"/>
                <a:gd name="T173" fmla="*/ 570 w 570"/>
                <a:gd name="T174" fmla="*/ 551 h 551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570" h="551">
                  <a:moveTo>
                    <a:pt x="0" y="275"/>
                  </a:moveTo>
                  <a:lnTo>
                    <a:pt x="1" y="244"/>
                  </a:lnTo>
                  <a:lnTo>
                    <a:pt x="7" y="214"/>
                  </a:lnTo>
                  <a:lnTo>
                    <a:pt x="16" y="184"/>
                  </a:lnTo>
                  <a:lnTo>
                    <a:pt x="28" y="155"/>
                  </a:lnTo>
                  <a:lnTo>
                    <a:pt x="43" y="128"/>
                  </a:lnTo>
                  <a:lnTo>
                    <a:pt x="61" y="103"/>
                  </a:lnTo>
                  <a:lnTo>
                    <a:pt x="83" y="80"/>
                  </a:lnTo>
                  <a:lnTo>
                    <a:pt x="107" y="59"/>
                  </a:lnTo>
                  <a:lnTo>
                    <a:pt x="133" y="42"/>
                  </a:lnTo>
                  <a:lnTo>
                    <a:pt x="161" y="26"/>
                  </a:lnTo>
                  <a:lnTo>
                    <a:pt x="191" y="14"/>
                  </a:lnTo>
                  <a:lnTo>
                    <a:pt x="221" y="6"/>
                  </a:lnTo>
                  <a:lnTo>
                    <a:pt x="253" y="1"/>
                  </a:lnTo>
                  <a:lnTo>
                    <a:pt x="285" y="0"/>
                  </a:lnTo>
                  <a:lnTo>
                    <a:pt x="317" y="1"/>
                  </a:lnTo>
                  <a:lnTo>
                    <a:pt x="349" y="6"/>
                  </a:lnTo>
                  <a:lnTo>
                    <a:pt x="379" y="14"/>
                  </a:lnTo>
                  <a:lnTo>
                    <a:pt x="409" y="26"/>
                  </a:lnTo>
                  <a:lnTo>
                    <a:pt x="437" y="42"/>
                  </a:lnTo>
                  <a:lnTo>
                    <a:pt x="463" y="59"/>
                  </a:lnTo>
                  <a:lnTo>
                    <a:pt x="487" y="80"/>
                  </a:lnTo>
                  <a:lnTo>
                    <a:pt x="509" y="103"/>
                  </a:lnTo>
                  <a:lnTo>
                    <a:pt x="527" y="128"/>
                  </a:lnTo>
                  <a:lnTo>
                    <a:pt x="542" y="155"/>
                  </a:lnTo>
                  <a:lnTo>
                    <a:pt x="554" y="184"/>
                  </a:lnTo>
                  <a:lnTo>
                    <a:pt x="563" y="214"/>
                  </a:lnTo>
                  <a:lnTo>
                    <a:pt x="568" y="244"/>
                  </a:lnTo>
                  <a:lnTo>
                    <a:pt x="570" y="275"/>
                  </a:lnTo>
                  <a:lnTo>
                    <a:pt x="568" y="306"/>
                  </a:lnTo>
                  <a:lnTo>
                    <a:pt x="563" y="336"/>
                  </a:lnTo>
                  <a:lnTo>
                    <a:pt x="554" y="366"/>
                  </a:lnTo>
                  <a:lnTo>
                    <a:pt x="542" y="395"/>
                  </a:lnTo>
                  <a:lnTo>
                    <a:pt x="527" y="421"/>
                  </a:lnTo>
                  <a:lnTo>
                    <a:pt x="509" y="447"/>
                  </a:lnTo>
                  <a:lnTo>
                    <a:pt x="487" y="470"/>
                  </a:lnTo>
                  <a:lnTo>
                    <a:pt x="463" y="490"/>
                  </a:lnTo>
                  <a:lnTo>
                    <a:pt x="437" y="509"/>
                  </a:lnTo>
                  <a:lnTo>
                    <a:pt x="409" y="523"/>
                  </a:lnTo>
                  <a:lnTo>
                    <a:pt x="379" y="535"/>
                  </a:lnTo>
                  <a:lnTo>
                    <a:pt x="349" y="543"/>
                  </a:lnTo>
                  <a:lnTo>
                    <a:pt x="317" y="549"/>
                  </a:lnTo>
                  <a:lnTo>
                    <a:pt x="285" y="551"/>
                  </a:lnTo>
                  <a:lnTo>
                    <a:pt x="253" y="549"/>
                  </a:lnTo>
                  <a:lnTo>
                    <a:pt x="221" y="543"/>
                  </a:lnTo>
                  <a:lnTo>
                    <a:pt x="191" y="535"/>
                  </a:lnTo>
                  <a:lnTo>
                    <a:pt x="161" y="523"/>
                  </a:lnTo>
                  <a:lnTo>
                    <a:pt x="133" y="509"/>
                  </a:lnTo>
                  <a:lnTo>
                    <a:pt x="107" y="490"/>
                  </a:lnTo>
                  <a:lnTo>
                    <a:pt x="83" y="470"/>
                  </a:lnTo>
                  <a:lnTo>
                    <a:pt x="61" y="447"/>
                  </a:lnTo>
                  <a:lnTo>
                    <a:pt x="43" y="421"/>
                  </a:lnTo>
                  <a:lnTo>
                    <a:pt x="28" y="395"/>
                  </a:lnTo>
                  <a:lnTo>
                    <a:pt x="16" y="366"/>
                  </a:lnTo>
                  <a:lnTo>
                    <a:pt x="7" y="336"/>
                  </a:lnTo>
                  <a:lnTo>
                    <a:pt x="1" y="306"/>
                  </a:lnTo>
                  <a:lnTo>
                    <a:pt x="0" y="275"/>
                  </a:lnTo>
                  <a:close/>
                </a:path>
              </a:pathLst>
            </a:custGeom>
            <a:solidFill>
              <a:srgbClr val="FFFFFF"/>
            </a:solidFill>
            <a:ln w="317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8061" name="Rectangle 297"/>
            <p:cNvSpPr>
              <a:spLocks noChangeArrowheads="1"/>
            </p:cNvSpPr>
            <p:nvPr/>
          </p:nvSpPr>
          <p:spPr bwMode="auto">
            <a:xfrm>
              <a:off x="3852" y="2505"/>
              <a:ext cx="382" cy="196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68062" name="Rectangle 298"/>
            <p:cNvSpPr>
              <a:spLocks noChangeArrowheads="1"/>
            </p:cNvSpPr>
            <p:nvPr/>
          </p:nvSpPr>
          <p:spPr bwMode="auto">
            <a:xfrm>
              <a:off x="3881" y="2514"/>
              <a:ext cx="373" cy="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1000">
                  <a:solidFill>
                    <a:srgbClr val="000000"/>
                  </a:solidFill>
                </a:rPr>
                <a:t>Component</a:t>
              </a:r>
              <a:endParaRPr lang="en-US" altLang="en-US"/>
            </a:p>
          </p:txBody>
        </p:sp>
        <p:sp>
          <p:nvSpPr>
            <p:cNvPr id="168063" name="Rectangle 299"/>
            <p:cNvSpPr>
              <a:spLocks noChangeArrowheads="1"/>
            </p:cNvSpPr>
            <p:nvPr/>
          </p:nvSpPr>
          <p:spPr bwMode="auto">
            <a:xfrm>
              <a:off x="3928" y="2606"/>
              <a:ext cx="279" cy="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1000">
                  <a:solidFill>
                    <a:srgbClr val="000000"/>
                  </a:solidFill>
                </a:rPr>
                <a:t>Multiply</a:t>
              </a:r>
              <a:endParaRPr lang="en-US" altLang="en-US"/>
            </a:p>
          </p:txBody>
        </p:sp>
        <p:sp>
          <p:nvSpPr>
            <p:cNvPr id="168064" name="Rectangle 300"/>
            <p:cNvSpPr>
              <a:spLocks noChangeArrowheads="1"/>
            </p:cNvSpPr>
            <p:nvPr/>
          </p:nvSpPr>
          <p:spPr bwMode="auto">
            <a:xfrm>
              <a:off x="3472" y="3363"/>
              <a:ext cx="1142" cy="276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68065" name="Rectangle 301"/>
            <p:cNvSpPr>
              <a:spLocks noChangeArrowheads="1"/>
            </p:cNvSpPr>
            <p:nvPr/>
          </p:nvSpPr>
          <p:spPr bwMode="auto">
            <a:xfrm>
              <a:off x="3816" y="3436"/>
              <a:ext cx="523" cy="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000000"/>
                  </a:solidFill>
                </a:rPr>
                <a:t>inverse DFT</a:t>
              </a:r>
              <a:endParaRPr lang="en-US" altLang="en-US"/>
            </a:p>
          </p:txBody>
        </p:sp>
        <p:sp>
          <p:nvSpPr>
            <p:cNvPr id="168066" name="Line 302"/>
            <p:cNvSpPr>
              <a:spLocks noChangeShapeType="1"/>
            </p:cNvSpPr>
            <p:nvPr/>
          </p:nvSpPr>
          <p:spPr bwMode="auto">
            <a:xfrm>
              <a:off x="4043" y="2881"/>
              <a:ext cx="1" cy="10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8067" name="Freeform 303"/>
            <p:cNvSpPr>
              <a:spLocks/>
            </p:cNvSpPr>
            <p:nvPr/>
          </p:nvSpPr>
          <p:spPr bwMode="auto">
            <a:xfrm>
              <a:off x="4021" y="2976"/>
              <a:ext cx="44" cy="43"/>
            </a:xfrm>
            <a:custGeom>
              <a:avLst/>
              <a:gdLst>
                <a:gd name="T0" fmla="*/ 44 w 44"/>
                <a:gd name="T1" fmla="*/ 0 h 43"/>
                <a:gd name="T2" fmla="*/ 22 w 44"/>
                <a:gd name="T3" fmla="*/ 43 h 43"/>
                <a:gd name="T4" fmla="*/ 0 w 44"/>
                <a:gd name="T5" fmla="*/ 0 h 43"/>
                <a:gd name="T6" fmla="*/ 44 w 44"/>
                <a:gd name="T7" fmla="*/ 0 h 4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4"/>
                <a:gd name="T13" fmla="*/ 0 h 43"/>
                <a:gd name="T14" fmla="*/ 44 w 44"/>
                <a:gd name="T15" fmla="*/ 43 h 4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4" h="43">
                  <a:moveTo>
                    <a:pt x="44" y="0"/>
                  </a:moveTo>
                  <a:lnTo>
                    <a:pt x="22" y="43"/>
                  </a:lnTo>
                  <a:lnTo>
                    <a:pt x="0" y="0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8068" name="Line 304"/>
            <p:cNvSpPr>
              <a:spLocks noChangeShapeType="1"/>
            </p:cNvSpPr>
            <p:nvPr/>
          </p:nvSpPr>
          <p:spPr bwMode="auto">
            <a:xfrm>
              <a:off x="4043" y="3190"/>
              <a:ext cx="1" cy="13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8069" name="Freeform 305"/>
            <p:cNvSpPr>
              <a:spLocks/>
            </p:cNvSpPr>
            <p:nvPr/>
          </p:nvSpPr>
          <p:spPr bwMode="auto">
            <a:xfrm>
              <a:off x="4021" y="3321"/>
              <a:ext cx="44" cy="42"/>
            </a:xfrm>
            <a:custGeom>
              <a:avLst/>
              <a:gdLst>
                <a:gd name="T0" fmla="*/ 44 w 44"/>
                <a:gd name="T1" fmla="*/ 0 h 42"/>
                <a:gd name="T2" fmla="*/ 22 w 44"/>
                <a:gd name="T3" fmla="*/ 42 h 42"/>
                <a:gd name="T4" fmla="*/ 0 w 44"/>
                <a:gd name="T5" fmla="*/ 0 h 42"/>
                <a:gd name="T6" fmla="*/ 44 w 44"/>
                <a:gd name="T7" fmla="*/ 0 h 4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4"/>
                <a:gd name="T13" fmla="*/ 0 h 42"/>
                <a:gd name="T14" fmla="*/ 44 w 44"/>
                <a:gd name="T15" fmla="*/ 42 h 4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4" h="42">
                  <a:moveTo>
                    <a:pt x="44" y="0"/>
                  </a:moveTo>
                  <a:lnTo>
                    <a:pt x="22" y="42"/>
                  </a:lnTo>
                  <a:lnTo>
                    <a:pt x="0" y="0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8070" name="Line 306"/>
            <p:cNvSpPr>
              <a:spLocks noChangeShapeType="1"/>
            </p:cNvSpPr>
            <p:nvPr/>
          </p:nvSpPr>
          <p:spPr bwMode="auto">
            <a:xfrm>
              <a:off x="4043" y="3639"/>
              <a:ext cx="1" cy="169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8071" name="Freeform 307"/>
            <p:cNvSpPr>
              <a:spLocks/>
            </p:cNvSpPr>
            <p:nvPr/>
          </p:nvSpPr>
          <p:spPr bwMode="auto">
            <a:xfrm>
              <a:off x="4021" y="3803"/>
              <a:ext cx="44" cy="42"/>
            </a:xfrm>
            <a:custGeom>
              <a:avLst/>
              <a:gdLst>
                <a:gd name="T0" fmla="*/ 44 w 44"/>
                <a:gd name="T1" fmla="*/ 0 h 42"/>
                <a:gd name="T2" fmla="*/ 22 w 44"/>
                <a:gd name="T3" fmla="*/ 42 h 42"/>
                <a:gd name="T4" fmla="*/ 0 w 44"/>
                <a:gd name="T5" fmla="*/ 0 h 42"/>
                <a:gd name="T6" fmla="*/ 44 w 44"/>
                <a:gd name="T7" fmla="*/ 0 h 4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4"/>
                <a:gd name="T13" fmla="*/ 0 h 42"/>
                <a:gd name="T14" fmla="*/ 44 w 44"/>
                <a:gd name="T15" fmla="*/ 42 h 4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4" h="42">
                  <a:moveTo>
                    <a:pt x="44" y="0"/>
                  </a:moveTo>
                  <a:lnTo>
                    <a:pt x="22" y="42"/>
                  </a:lnTo>
                  <a:lnTo>
                    <a:pt x="0" y="0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8072" name="Rectangle 308"/>
            <p:cNvSpPr>
              <a:spLocks noChangeArrowheads="1"/>
            </p:cNvSpPr>
            <p:nvPr/>
          </p:nvSpPr>
          <p:spPr bwMode="auto">
            <a:xfrm>
              <a:off x="3638" y="3039"/>
              <a:ext cx="35" cy="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1300"/>
                <a:t>[</a:t>
              </a:r>
              <a:endParaRPr lang="en-US" altLang="en-US"/>
            </a:p>
          </p:txBody>
        </p:sp>
        <p:sp>
          <p:nvSpPr>
            <p:cNvPr id="168073" name="Rectangle 309"/>
            <p:cNvSpPr>
              <a:spLocks noChangeArrowheads="1"/>
            </p:cNvSpPr>
            <p:nvPr/>
          </p:nvSpPr>
          <p:spPr bwMode="auto">
            <a:xfrm>
              <a:off x="3676" y="3039"/>
              <a:ext cx="46" cy="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1300" i="1"/>
                <a:t>y</a:t>
              </a:r>
              <a:endParaRPr lang="en-US" altLang="en-US"/>
            </a:p>
          </p:txBody>
        </p:sp>
        <p:sp>
          <p:nvSpPr>
            <p:cNvPr id="168074" name="Rectangle 310"/>
            <p:cNvSpPr>
              <a:spLocks noChangeArrowheads="1"/>
            </p:cNvSpPr>
            <p:nvPr/>
          </p:nvSpPr>
          <p:spPr bwMode="auto">
            <a:xfrm>
              <a:off x="3715" y="3108"/>
              <a:ext cx="36" cy="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900"/>
                <a:t>0</a:t>
              </a:r>
              <a:endParaRPr lang="en-US" altLang="en-US"/>
            </a:p>
          </p:txBody>
        </p:sp>
        <p:sp>
          <p:nvSpPr>
            <p:cNvPr id="168075" name="Rectangle 311"/>
            <p:cNvSpPr>
              <a:spLocks noChangeArrowheads="1"/>
            </p:cNvSpPr>
            <p:nvPr/>
          </p:nvSpPr>
          <p:spPr bwMode="auto">
            <a:xfrm>
              <a:off x="3762" y="3039"/>
              <a:ext cx="40" cy="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1300" i="1"/>
                <a:t>z</a:t>
              </a:r>
              <a:endParaRPr lang="en-US" altLang="en-US"/>
            </a:p>
          </p:txBody>
        </p:sp>
        <p:sp>
          <p:nvSpPr>
            <p:cNvPr id="168076" name="Rectangle 312"/>
            <p:cNvSpPr>
              <a:spLocks noChangeArrowheads="1"/>
            </p:cNvSpPr>
            <p:nvPr/>
          </p:nvSpPr>
          <p:spPr bwMode="auto">
            <a:xfrm>
              <a:off x="3795" y="3108"/>
              <a:ext cx="36" cy="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900"/>
                <a:t>0</a:t>
              </a:r>
              <a:endParaRPr lang="en-US" altLang="en-US"/>
            </a:p>
          </p:txBody>
        </p:sp>
        <p:sp>
          <p:nvSpPr>
            <p:cNvPr id="168077" name="Rectangle 313"/>
            <p:cNvSpPr>
              <a:spLocks noChangeArrowheads="1"/>
            </p:cNvSpPr>
            <p:nvPr/>
          </p:nvSpPr>
          <p:spPr bwMode="auto">
            <a:xfrm>
              <a:off x="3841" y="3039"/>
              <a:ext cx="26" cy="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1300"/>
                <a:t>,</a:t>
              </a:r>
              <a:endParaRPr lang="en-US" altLang="en-US"/>
            </a:p>
          </p:txBody>
        </p:sp>
        <p:sp>
          <p:nvSpPr>
            <p:cNvPr id="168078" name="Rectangle 314"/>
            <p:cNvSpPr>
              <a:spLocks noChangeArrowheads="1"/>
            </p:cNvSpPr>
            <p:nvPr/>
          </p:nvSpPr>
          <p:spPr bwMode="auto">
            <a:xfrm>
              <a:off x="3871" y="3039"/>
              <a:ext cx="46" cy="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1300" i="1"/>
                <a:t>y</a:t>
              </a:r>
              <a:endParaRPr lang="en-US" altLang="en-US"/>
            </a:p>
          </p:txBody>
        </p:sp>
        <p:sp>
          <p:nvSpPr>
            <p:cNvPr id="168079" name="Rectangle 315"/>
            <p:cNvSpPr>
              <a:spLocks noChangeArrowheads="1"/>
            </p:cNvSpPr>
            <p:nvPr/>
          </p:nvSpPr>
          <p:spPr bwMode="auto">
            <a:xfrm>
              <a:off x="3910" y="3108"/>
              <a:ext cx="36" cy="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900"/>
                <a:t>1</a:t>
              </a:r>
              <a:endParaRPr lang="en-US" altLang="en-US"/>
            </a:p>
          </p:txBody>
        </p:sp>
        <p:sp>
          <p:nvSpPr>
            <p:cNvPr id="168080" name="Rectangle 316"/>
            <p:cNvSpPr>
              <a:spLocks noChangeArrowheads="1"/>
            </p:cNvSpPr>
            <p:nvPr/>
          </p:nvSpPr>
          <p:spPr bwMode="auto">
            <a:xfrm>
              <a:off x="3957" y="3039"/>
              <a:ext cx="40" cy="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1300" i="1"/>
                <a:t>z</a:t>
              </a:r>
              <a:endParaRPr lang="en-US" altLang="en-US"/>
            </a:p>
          </p:txBody>
        </p:sp>
        <p:sp>
          <p:nvSpPr>
            <p:cNvPr id="168081" name="Rectangle 317"/>
            <p:cNvSpPr>
              <a:spLocks noChangeArrowheads="1"/>
            </p:cNvSpPr>
            <p:nvPr/>
          </p:nvSpPr>
          <p:spPr bwMode="auto">
            <a:xfrm>
              <a:off x="3990" y="3108"/>
              <a:ext cx="36" cy="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900"/>
                <a:t>1</a:t>
              </a:r>
              <a:endParaRPr lang="en-US" altLang="en-US"/>
            </a:p>
          </p:txBody>
        </p:sp>
        <p:sp>
          <p:nvSpPr>
            <p:cNvPr id="168082" name="Rectangle 318"/>
            <p:cNvSpPr>
              <a:spLocks noChangeArrowheads="1"/>
            </p:cNvSpPr>
            <p:nvPr/>
          </p:nvSpPr>
          <p:spPr bwMode="auto">
            <a:xfrm>
              <a:off x="4043" y="3039"/>
              <a:ext cx="130" cy="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1300"/>
                <a:t>,...,</a:t>
              </a:r>
              <a:endParaRPr lang="en-US" altLang="en-US"/>
            </a:p>
          </p:txBody>
        </p:sp>
        <p:sp>
          <p:nvSpPr>
            <p:cNvPr id="168083" name="Rectangle 319"/>
            <p:cNvSpPr>
              <a:spLocks noChangeArrowheads="1"/>
            </p:cNvSpPr>
            <p:nvPr/>
          </p:nvSpPr>
          <p:spPr bwMode="auto">
            <a:xfrm>
              <a:off x="4176" y="3039"/>
              <a:ext cx="46" cy="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1300" i="1"/>
                <a:t>y</a:t>
              </a:r>
              <a:endParaRPr lang="en-US" altLang="en-US"/>
            </a:p>
          </p:txBody>
        </p:sp>
        <p:sp>
          <p:nvSpPr>
            <p:cNvPr id="168084" name="Rectangle 320"/>
            <p:cNvSpPr>
              <a:spLocks noChangeArrowheads="1"/>
            </p:cNvSpPr>
            <p:nvPr/>
          </p:nvSpPr>
          <p:spPr bwMode="auto">
            <a:xfrm>
              <a:off x="4215" y="3108"/>
              <a:ext cx="36" cy="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900"/>
                <a:t>2</a:t>
              </a:r>
              <a:endParaRPr lang="en-US" altLang="en-US"/>
            </a:p>
          </p:txBody>
        </p:sp>
        <p:sp>
          <p:nvSpPr>
            <p:cNvPr id="168085" name="Rectangle 321"/>
            <p:cNvSpPr>
              <a:spLocks noChangeArrowheads="1"/>
            </p:cNvSpPr>
            <p:nvPr/>
          </p:nvSpPr>
          <p:spPr bwMode="auto">
            <a:xfrm>
              <a:off x="4252" y="3108"/>
              <a:ext cx="36" cy="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900" i="1"/>
                <a:t>n</a:t>
              </a:r>
              <a:endParaRPr lang="en-US" altLang="en-US"/>
            </a:p>
          </p:txBody>
        </p:sp>
        <p:sp>
          <p:nvSpPr>
            <p:cNvPr id="168086" name="Rectangle 322"/>
            <p:cNvSpPr>
              <a:spLocks noChangeArrowheads="1"/>
            </p:cNvSpPr>
            <p:nvPr/>
          </p:nvSpPr>
          <p:spPr bwMode="auto">
            <a:xfrm>
              <a:off x="4289" y="3108"/>
              <a:ext cx="60" cy="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900"/>
                <a:t>-1</a:t>
              </a:r>
              <a:endParaRPr lang="en-US" altLang="en-US"/>
            </a:p>
          </p:txBody>
        </p:sp>
        <p:sp>
          <p:nvSpPr>
            <p:cNvPr id="168087" name="Rectangle 323"/>
            <p:cNvSpPr>
              <a:spLocks noChangeArrowheads="1"/>
            </p:cNvSpPr>
            <p:nvPr/>
          </p:nvSpPr>
          <p:spPr bwMode="auto">
            <a:xfrm>
              <a:off x="4361" y="3039"/>
              <a:ext cx="40" cy="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1300" i="1"/>
                <a:t>z</a:t>
              </a:r>
              <a:endParaRPr lang="en-US" altLang="en-US"/>
            </a:p>
          </p:txBody>
        </p:sp>
        <p:sp>
          <p:nvSpPr>
            <p:cNvPr id="168088" name="Rectangle 324"/>
            <p:cNvSpPr>
              <a:spLocks noChangeArrowheads="1"/>
            </p:cNvSpPr>
            <p:nvPr/>
          </p:nvSpPr>
          <p:spPr bwMode="auto">
            <a:xfrm>
              <a:off x="4395" y="3108"/>
              <a:ext cx="36" cy="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900"/>
                <a:t>2</a:t>
              </a:r>
              <a:endParaRPr lang="en-US" altLang="en-US"/>
            </a:p>
          </p:txBody>
        </p:sp>
        <p:sp>
          <p:nvSpPr>
            <p:cNvPr id="168089" name="Rectangle 325"/>
            <p:cNvSpPr>
              <a:spLocks noChangeArrowheads="1"/>
            </p:cNvSpPr>
            <p:nvPr/>
          </p:nvSpPr>
          <p:spPr bwMode="auto">
            <a:xfrm>
              <a:off x="4432" y="3108"/>
              <a:ext cx="36" cy="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900" i="1"/>
                <a:t>n</a:t>
              </a:r>
              <a:endParaRPr lang="en-US" altLang="en-US"/>
            </a:p>
          </p:txBody>
        </p:sp>
        <p:sp>
          <p:nvSpPr>
            <p:cNvPr id="168090" name="Rectangle 326"/>
            <p:cNvSpPr>
              <a:spLocks noChangeArrowheads="1"/>
            </p:cNvSpPr>
            <p:nvPr/>
          </p:nvSpPr>
          <p:spPr bwMode="auto">
            <a:xfrm>
              <a:off x="4469" y="3108"/>
              <a:ext cx="60" cy="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900"/>
                <a:t>-1</a:t>
              </a:r>
              <a:endParaRPr lang="en-US" altLang="en-US"/>
            </a:p>
          </p:txBody>
        </p:sp>
        <p:sp>
          <p:nvSpPr>
            <p:cNvPr id="168091" name="Rectangle 327"/>
            <p:cNvSpPr>
              <a:spLocks noChangeArrowheads="1"/>
            </p:cNvSpPr>
            <p:nvPr/>
          </p:nvSpPr>
          <p:spPr bwMode="auto">
            <a:xfrm>
              <a:off x="4541" y="3039"/>
              <a:ext cx="35" cy="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1300"/>
                <a:t>]</a:t>
              </a:r>
              <a:endParaRPr lang="en-US" altLang="en-US"/>
            </a:p>
          </p:txBody>
        </p:sp>
        <p:sp>
          <p:nvSpPr>
            <p:cNvPr id="168092" name="Rectangle 328"/>
            <p:cNvSpPr>
              <a:spLocks noChangeArrowheads="1"/>
            </p:cNvSpPr>
            <p:nvPr/>
          </p:nvSpPr>
          <p:spPr bwMode="auto">
            <a:xfrm>
              <a:off x="3712" y="3849"/>
              <a:ext cx="35" cy="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1300"/>
                <a:t>[</a:t>
              </a:r>
              <a:endParaRPr lang="en-US" altLang="en-US"/>
            </a:p>
          </p:txBody>
        </p:sp>
        <p:sp>
          <p:nvSpPr>
            <p:cNvPr id="168093" name="Rectangle 329"/>
            <p:cNvSpPr>
              <a:spLocks noChangeArrowheads="1"/>
            </p:cNvSpPr>
            <p:nvPr/>
          </p:nvSpPr>
          <p:spPr bwMode="auto">
            <a:xfrm>
              <a:off x="3750" y="3849"/>
              <a:ext cx="46" cy="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1300" i="1"/>
                <a:t>c</a:t>
              </a:r>
              <a:endParaRPr lang="en-US" altLang="en-US"/>
            </a:p>
          </p:txBody>
        </p:sp>
        <p:sp>
          <p:nvSpPr>
            <p:cNvPr id="168094" name="Rectangle 330"/>
            <p:cNvSpPr>
              <a:spLocks noChangeArrowheads="1"/>
            </p:cNvSpPr>
            <p:nvPr/>
          </p:nvSpPr>
          <p:spPr bwMode="auto">
            <a:xfrm>
              <a:off x="3789" y="3917"/>
              <a:ext cx="36" cy="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900"/>
                <a:t>0</a:t>
              </a:r>
              <a:endParaRPr lang="en-US" altLang="en-US"/>
            </a:p>
          </p:txBody>
        </p:sp>
        <p:sp>
          <p:nvSpPr>
            <p:cNvPr id="168095" name="Rectangle 331"/>
            <p:cNvSpPr>
              <a:spLocks noChangeArrowheads="1"/>
            </p:cNvSpPr>
            <p:nvPr/>
          </p:nvSpPr>
          <p:spPr bwMode="auto">
            <a:xfrm>
              <a:off x="3835" y="3849"/>
              <a:ext cx="26" cy="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1300"/>
                <a:t>,</a:t>
              </a:r>
              <a:endParaRPr lang="en-US" altLang="en-US"/>
            </a:p>
          </p:txBody>
        </p:sp>
        <p:sp>
          <p:nvSpPr>
            <p:cNvPr id="168096" name="Rectangle 332"/>
            <p:cNvSpPr>
              <a:spLocks noChangeArrowheads="1"/>
            </p:cNvSpPr>
            <p:nvPr/>
          </p:nvSpPr>
          <p:spPr bwMode="auto">
            <a:xfrm>
              <a:off x="3864" y="3849"/>
              <a:ext cx="46" cy="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1300" i="1"/>
                <a:t>c</a:t>
              </a:r>
              <a:endParaRPr lang="en-US" altLang="en-US"/>
            </a:p>
          </p:txBody>
        </p:sp>
        <p:sp>
          <p:nvSpPr>
            <p:cNvPr id="168097" name="Rectangle 333"/>
            <p:cNvSpPr>
              <a:spLocks noChangeArrowheads="1"/>
            </p:cNvSpPr>
            <p:nvPr/>
          </p:nvSpPr>
          <p:spPr bwMode="auto">
            <a:xfrm>
              <a:off x="3903" y="3917"/>
              <a:ext cx="36" cy="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900"/>
                <a:t>1</a:t>
              </a:r>
              <a:endParaRPr lang="en-US" altLang="en-US"/>
            </a:p>
          </p:txBody>
        </p:sp>
        <p:sp>
          <p:nvSpPr>
            <p:cNvPr id="168098" name="Rectangle 334"/>
            <p:cNvSpPr>
              <a:spLocks noChangeArrowheads="1"/>
            </p:cNvSpPr>
            <p:nvPr/>
          </p:nvSpPr>
          <p:spPr bwMode="auto">
            <a:xfrm>
              <a:off x="3949" y="3849"/>
              <a:ext cx="26" cy="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1300"/>
                <a:t>,</a:t>
              </a:r>
              <a:endParaRPr lang="en-US" altLang="en-US"/>
            </a:p>
          </p:txBody>
        </p:sp>
        <p:sp>
          <p:nvSpPr>
            <p:cNvPr id="168099" name="Rectangle 335"/>
            <p:cNvSpPr>
              <a:spLocks noChangeArrowheads="1"/>
            </p:cNvSpPr>
            <p:nvPr/>
          </p:nvSpPr>
          <p:spPr bwMode="auto">
            <a:xfrm>
              <a:off x="3979" y="3849"/>
              <a:ext cx="46" cy="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1300" i="1"/>
                <a:t>c</a:t>
              </a:r>
              <a:endParaRPr lang="en-US" altLang="en-US"/>
            </a:p>
          </p:txBody>
        </p:sp>
        <p:sp>
          <p:nvSpPr>
            <p:cNvPr id="168100" name="Rectangle 336"/>
            <p:cNvSpPr>
              <a:spLocks noChangeArrowheads="1"/>
            </p:cNvSpPr>
            <p:nvPr/>
          </p:nvSpPr>
          <p:spPr bwMode="auto">
            <a:xfrm>
              <a:off x="4017" y="3917"/>
              <a:ext cx="36" cy="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900"/>
                <a:t>2</a:t>
              </a:r>
              <a:endParaRPr lang="en-US" altLang="en-US"/>
            </a:p>
          </p:txBody>
        </p:sp>
        <p:sp>
          <p:nvSpPr>
            <p:cNvPr id="168101" name="Rectangle 337"/>
            <p:cNvSpPr>
              <a:spLocks noChangeArrowheads="1"/>
            </p:cNvSpPr>
            <p:nvPr/>
          </p:nvSpPr>
          <p:spPr bwMode="auto">
            <a:xfrm>
              <a:off x="4069" y="3849"/>
              <a:ext cx="130" cy="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1300"/>
                <a:t>,...,</a:t>
              </a:r>
              <a:endParaRPr lang="en-US" altLang="en-US"/>
            </a:p>
          </p:txBody>
        </p:sp>
        <p:sp>
          <p:nvSpPr>
            <p:cNvPr id="168102" name="Rectangle 338"/>
            <p:cNvSpPr>
              <a:spLocks noChangeArrowheads="1"/>
            </p:cNvSpPr>
            <p:nvPr/>
          </p:nvSpPr>
          <p:spPr bwMode="auto">
            <a:xfrm>
              <a:off x="4203" y="3849"/>
              <a:ext cx="46" cy="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1300" i="1"/>
                <a:t>c</a:t>
              </a:r>
              <a:endParaRPr lang="en-US" altLang="en-US"/>
            </a:p>
          </p:txBody>
        </p:sp>
        <p:sp>
          <p:nvSpPr>
            <p:cNvPr id="168103" name="Rectangle 339"/>
            <p:cNvSpPr>
              <a:spLocks noChangeArrowheads="1"/>
            </p:cNvSpPr>
            <p:nvPr/>
          </p:nvSpPr>
          <p:spPr bwMode="auto">
            <a:xfrm>
              <a:off x="4242" y="3917"/>
              <a:ext cx="36" cy="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900"/>
                <a:t>2</a:t>
              </a:r>
              <a:endParaRPr lang="en-US" altLang="en-US"/>
            </a:p>
          </p:txBody>
        </p:sp>
        <p:sp>
          <p:nvSpPr>
            <p:cNvPr id="168104" name="Rectangle 340"/>
            <p:cNvSpPr>
              <a:spLocks noChangeArrowheads="1"/>
            </p:cNvSpPr>
            <p:nvPr/>
          </p:nvSpPr>
          <p:spPr bwMode="auto">
            <a:xfrm>
              <a:off x="4279" y="3917"/>
              <a:ext cx="36" cy="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900" i="1"/>
                <a:t>n</a:t>
              </a:r>
              <a:endParaRPr lang="en-US" altLang="en-US"/>
            </a:p>
          </p:txBody>
        </p:sp>
        <p:sp>
          <p:nvSpPr>
            <p:cNvPr id="168105" name="Rectangle 341"/>
            <p:cNvSpPr>
              <a:spLocks noChangeArrowheads="1"/>
            </p:cNvSpPr>
            <p:nvPr/>
          </p:nvSpPr>
          <p:spPr bwMode="auto">
            <a:xfrm>
              <a:off x="4316" y="3917"/>
              <a:ext cx="60" cy="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900"/>
                <a:t>-1</a:t>
              </a:r>
              <a:endParaRPr lang="en-US" altLang="en-US"/>
            </a:p>
          </p:txBody>
        </p:sp>
        <p:sp>
          <p:nvSpPr>
            <p:cNvPr id="168106" name="Rectangle 342"/>
            <p:cNvSpPr>
              <a:spLocks noChangeArrowheads="1"/>
            </p:cNvSpPr>
            <p:nvPr/>
          </p:nvSpPr>
          <p:spPr bwMode="auto">
            <a:xfrm>
              <a:off x="4388" y="3849"/>
              <a:ext cx="35" cy="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1300"/>
                <a:t>]</a:t>
              </a:r>
              <a:endParaRPr lang="en-US" altLang="en-US"/>
            </a:p>
          </p:txBody>
        </p:sp>
        <p:sp>
          <p:nvSpPr>
            <p:cNvPr id="168107" name="Rectangle 343"/>
            <p:cNvSpPr>
              <a:spLocks noChangeArrowheads="1"/>
            </p:cNvSpPr>
            <p:nvPr/>
          </p:nvSpPr>
          <p:spPr bwMode="auto">
            <a:xfrm>
              <a:off x="3782" y="4021"/>
              <a:ext cx="590" cy="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1300"/>
                <a:t>(Convolution)</a:t>
              </a:r>
              <a:endParaRPr lang="en-US" altLang="en-US"/>
            </a:p>
          </p:txBody>
        </p:sp>
      </p:grpSp>
      <p:sp>
        <p:nvSpPr>
          <p:cNvPr id="167940" name="Rectangle 2"/>
          <p:cNvSpPr>
            <a:spLocks noChangeArrowheads="1"/>
          </p:cNvSpPr>
          <p:nvPr/>
        </p:nvSpPr>
        <p:spPr bwMode="auto">
          <a:xfrm>
            <a:off x="533400" y="-228600"/>
            <a:ext cx="80772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4400">
                <a:solidFill>
                  <a:schemeClr val="tx2"/>
                </a:solidFill>
              </a:rPr>
              <a:t>Polynomial Multiplication</a:t>
            </a:r>
          </a:p>
        </p:txBody>
      </p:sp>
      <p:sp>
        <p:nvSpPr>
          <p:cNvPr id="254298" name="Text Box 215"/>
          <p:cNvSpPr txBox="1">
            <a:spLocks noChangeArrowheads="1"/>
          </p:cNvSpPr>
          <p:nvPr/>
        </p:nvSpPr>
        <p:spPr bwMode="auto">
          <a:xfrm>
            <a:off x="5630863" y="3656013"/>
            <a:ext cx="2701925" cy="1373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i="1">
                <a:solidFill>
                  <a:schemeClr val="accent1"/>
                </a:solidFill>
              </a:rPr>
              <a:t>y</a:t>
            </a:r>
            <a:r>
              <a:rPr lang="en-US" altLang="en-US" i="1" baseline="-25000">
                <a:solidFill>
                  <a:schemeClr val="accent1"/>
                </a:solidFill>
              </a:rPr>
              <a:t>i </a:t>
            </a:r>
            <a:r>
              <a:rPr lang="en-US" altLang="en-US" i="1">
                <a:solidFill>
                  <a:schemeClr val="accent1"/>
                </a:solidFill>
              </a:rPr>
              <a:t>= f(x</a:t>
            </a:r>
            <a:r>
              <a:rPr lang="en-US" altLang="en-US" i="1" baseline="-25000">
                <a:solidFill>
                  <a:schemeClr val="accent1"/>
                </a:solidFill>
              </a:rPr>
              <a:t>i</a:t>
            </a:r>
            <a:r>
              <a:rPr lang="en-US" altLang="en-US" i="1">
                <a:solidFill>
                  <a:schemeClr val="accent1"/>
                </a:solidFill>
                <a:cs typeface="Times New Roman" pitchFamily="18" charset="0"/>
              </a:rPr>
              <a:t>)</a:t>
            </a:r>
          </a:p>
          <a:p>
            <a:pPr eaLnBrk="1" hangingPunct="1"/>
            <a:r>
              <a:rPr lang="en-US" altLang="en-US" i="1">
                <a:solidFill>
                  <a:schemeClr val="accent1"/>
                </a:solidFill>
                <a:cs typeface="Times New Roman" pitchFamily="18" charset="0"/>
              </a:rPr>
              <a:t>z</a:t>
            </a:r>
            <a:r>
              <a:rPr lang="en-US" altLang="en-US" i="1" baseline="-25000">
                <a:solidFill>
                  <a:schemeClr val="accent1"/>
                </a:solidFill>
              </a:rPr>
              <a:t>i</a:t>
            </a:r>
            <a:r>
              <a:rPr lang="en-US" altLang="en-US" i="1">
                <a:solidFill>
                  <a:schemeClr val="accent1"/>
                </a:solidFill>
              </a:rPr>
              <a:t> = g(x</a:t>
            </a:r>
            <a:r>
              <a:rPr lang="en-US" altLang="en-US" i="1" baseline="-25000">
                <a:solidFill>
                  <a:schemeClr val="accent1"/>
                </a:solidFill>
              </a:rPr>
              <a:t>i</a:t>
            </a:r>
            <a:r>
              <a:rPr lang="en-US" altLang="en-US" i="1">
                <a:solidFill>
                  <a:schemeClr val="accent1"/>
                </a:solidFill>
              </a:rPr>
              <a:t>)</a:t>
            </a:r>
          </a:p>
          <a:p>
            <a:pPr eaLnBrk="1" hangingPunct="1"/>
            <a:r>
              <a:rPr lang="en-US" altLang="en-US" i="1">
                <a:solidFill>
                  <a:schemeClr val="accent1"/>
                </a:solidFill>
              </a:rPr>
              <a:t>  y</a:t>
            </a:r>
            <a:r>
              <a:rPr lang="en-US" altLang="en-US" i="1" baseline="-25000">
                <a:solidFill>
                  <a:schemeClr val="accent1"/>
                </a:solidFill>
              </a:rPr>
              <a:t>i</a:t>
            </a:r>
            <a:r>
              <a:rPr lang="en-US" altLang="en-US" i="1">
                <a:solidFill>
                  <a:schemeClr val="accent1"/>
                </a:solidFill>
              </a:rPr>
              <a:t>×z</a:t>
            </a:r>
            <a:r>
              <a:rPr lang="en-US" altLang="en-US" i="1" baseline="-25000">
                <a:solidFill>
                  <a:schemeClr val="accent1"/>
                </a:solidFill>
              </a:rPr>
              <a:t>i</a:t>
            </a:r>
            <a:r>
              <a:rPr lang="en-US" altLang="en-US" i="1">
                <a:solidFill>
                  <a:schemeClr val="accent1"/>
                </a:solidFill>
              </a:rPr>
              <a:t> = [g×f](x</a:t>
            </a:r>
            <a:r>
              <a:rPr lang="en-US" altLang="en-US" i="1" baseline="-25000">
                <a:solidFill>
                  <a:schemeClr val="accent1"/>
                </a:solidFill>
              </a:rPr>
              <a:t>i</a:t>
            </a:r>
            <a:r>
              <a:rPr lang="en-US" altLang="en-US" i="1">
                <a:solidFill>
                  <a:schemeClr val="accent1"/>
                </a:solidFill>
              </a:rPr>
              <a:t>)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42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5429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2542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54298" grpId="0"/>
    </p:bldLst>
  </p:timing>
</p:sld>
</file>

<file path=ppt/slides/slide1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8962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609600" y="-381000"/>
            <a:ext cx="8077200" cy="1143000"/>
          </a:xfrm>
        </p:spPr>
        <p:txBody>
          <a:bodyPr anchor="b"/>
          <a:lstStyle/>
          <a:p>
            <a:pPr eaLnBrk="1" hangingPunct="1"/>
            <a:r>
              <a:rPr lang="en-US" altLang="en-US" smtClean="0"/>
              <a:t>Multiplying Big Integers</a:t>
            </a:r>
          </a:p>
        </p:txBody>
      </p:sp>
      <p:sp>
        <p:nvSpPr>
          <p:cNvPr id="317447" name="Text Box 215"/>
          <p:cNvSpPr txBox="1">
            <a:spLocks noChangeArrowheads="1"/>
          </p:cNvSpPr>
          <p:nvPr/>
        </p:nvSpPr>
        <p:spPr bwMode="auto">
          <a:xfrm>
            <a:off x="1905000" y="898525"/>
            <a:ext cx="6656388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/>
            <a:r>
              <a:rPr lang="en-US" altLang="en-US" i="1">
                <a:solidFill>
                  <a:schemeClr val="accent1"/>
                </a:solidFill>
              </a:rPr>
              <a:t>X = 11…10100011101100010010      (N bits)</a:t>
            </a:r>
            <a:endParaRPr lang="en-US" altLang="en-US" i="1" baseline="-25000">
              <a:solidFill>
                <a:schemeClr val="accent1"/>
              </a:solidFill>
            </a:endParaRPr>
          </a:p>
        </p:txBody>
      </p:sp>
      <p:sp>
        <p:nvSpPr>
          <p:cNvPr id="317448" name="Text Box 215"/>
          <p:cNvSpPr txBox="1">
            <a:spLocks noChangeArrowheads="1"/>
          </p:cNvSpPr>
          <p:nvPr/>
        </p:nvSpPr>
        <p:spPr bwMode="auto">
          <a:xfrm>
            <a:off x="1911350" y="1371600"/>
            <a:ext cx="5027613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/>
            <a:r>
              <a:rPr lang="en-US" altLang="en-US" i="1">
                <a:solidFill>
                  <a:schemeClr val="accent1"/>
                </a:solidFill>
              </a:rPr>
              <a:t>Y = 10…01001100011001001111</a:t>
            </a:r>
            <a:endParaRPr lang="en-US" altLang="en-US" i="1" baseline="-25000">
              <a:solidFill>
                <a:schemeClr val="accent1"/>
              </a:solidFill>
            </a:endParaRPr>
          </a:p>
        </p:txBody>
      </p:sp>
      <p:sp>
        <p:nvSpPr>
          <p:cNvPr id="317449" name="Text Box 215"/>
          <p:cNvSpPr txBox="1">
            <a:spLocks noChangeArrowheads="1"/>
          </p:cNvSpPr>
          <p:nvPr/>
        </p:nvSpPr>
        <p:spPr bwMode="auto">
          <a:xfrm>
            <a:off x="128588" y="1844675"/>
            <a:ext cx="9040812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/>
            <a:r>
              <a:rPr lang="en-US" altLang="en-US" i="1">
                <a:solidFill>
                  <a:schemeClr val="accent1"/>
                </a:solidFill>
              </a:rPr>
              <a:t>X</a:t>
            </a:r>
            <a:r>
              <a:rPr lang="en-US" altLang="en-US" i="1">
                <a:solidFill>
                  <a:schemeClr val="accent1"/>
                </a:solidFill>
                <a:cs typeface="Times New Roman" pitchFamily="18" charset="0"/>
              </a:rPr>
              <a:t>×</a:t>
            </a:r>
            <a:r>
              <a:rPr lang="en-US" altLang="en-US" i="1">
                <a:solidFill>
                  <a:schemeClr val="accent1"/>
                </a:solidFill>
              </a:rPr>
              <a:t>Y = 10…1110110101001001010100010100110010011110</a:t>
            </a:r>
            <a:endParaRPr lang="en-US" altLang="en-US" i="1" baseline="-25000">
              <a:solidFill>
                <a:schemeClr val="accent1"/>
              </a:solidFill>
            </a:endParaRPr>
          </a:p>
        </p:txBody>
      </p:sp>
      <p:sp>
        <p:nvSpPr>
          <p:cNvPr id="317452" name="Text Box 215"/>
          <p:cNvSpPr txBox="1">
            <a:spLocks noChangeArrowheads="1"/>
          </p:cNvSpPr>
          <p:nvPr/>
        </p:nvSpPr>
        <p:spPr bwMode="auto">
          <a:xfrm>
            <a:off x="1198563" y="2590800"/>
            <a:ext cx="7823200" cy="94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>
                <a:sym typeface="Symbol" pitchFamily="18" charset="2"/>
              </a:rPr>
              <a:t>The high school algorithm takes </a:t>
            </a: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O(N</a:t>
            </a:r>
            <a:r>
              <a:rPr lang="en-US" altLang="en-US" i="1" baseline="30000">
                <a:solidFill>
                  <a:schemeClr val="accent1"/>
                </a:solidFill>
                <a:sym typeface="Symbol" pitchFamily="18" charset="2"/>
              </a:rPr>
              <a:t>2</a:t>
            </a: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) </a:t>
            </a:r>
            <a:r>
              <a:rPr lang="en-US" altLang="en-US">
                <a:sym typeface="Symbol" pitchFamily="18" charset="2"/>
              </a:rPr>
              <a:t>bit operations.</a:t>
            </a:r>
            <a:br>
              <a:rPr lang="en-US" altLang="en-US">
                <a:sym typeface="Symbol" pitchFamily="18" charset="2"/>
              </a:rPr>
            </a:br>
            <a:r>
              <a:rPr lang="en-US" altLang="en-US">
                <a:sym typeface="Symbol" pitchFamily="18" charset="2"/>
              </a:rPr>
              <a:t>Can we do it faster?</a:t>
            </a:r>
          </a:p>
        </p:txBody>
      </p:sp>
      <p:grpSp>
        <p:nvGrpSpPr>
          <p:cNvPr id="2" name="Group 13"/>
          <p:cNvGrpSpPr>
            <a:grpSpLocks/>
          </p:cNvGrpSpPr>
          <p:nvPr/>
        </p:nvGrpSpPr>
        <p:grpSpPr bwMode="auto">
          <a:xfrm>
            <a:off x="3962400" y="4495800"/>
            <a:ext cx="1981200" cy="1371600"/>
            <a:chOff x="4464" y="3120"/>
            <a:chExt cx="1248" cy="864"/>
          </a:xfrm>
        </p:grpSpPr>
        <p:grpSp>
          <p:nvGrpSpPr>
            <p:cNvPr id="168969" name="Group 14"/>
            <p:cNvGrpSpPr>
              <a:grpSpLocks/>
            </p:cNvGrpSpPr>
            <p:nvPr/>
          </p:nvGrpSpPr>
          <p:grpSpPr bwMode="auto">
            <a:xfrm>
              <a:off x="4464" y="3120"/>
              <a:ext cx="624" cy="864"/>
              <a:chOff x="2065" y="1551"/>
              <a:chExt cx="1628" cy="1988"/>
            </a:xfrm>
          </p:grpSpPr>
          <p:sp>
            <p:nvSpPr>
              <p:cNvPr id="168971" name="Freeform 15"/>
              <p:cNvSpPr>
                <a:spLocks/>
              </p:cNvSpPr>
              <p:nvPr/>
            </p:nvSpPr>
            <p:spPr bwMode="auto">
              <a:xfrm>
                <a:off x="2778" y="1977"/>
                <a:ext cx="331" cy="334"/>
              </a:xfrm>
              <a:custGeom>
                <a:avLst/>
                <a:gdLst>
                  <a:gd name="T0" fmla="*/ 255 w 331"/>
                  <a:gd name="T1" fmla="*/ 212 h 334"/>
                  <a:gd name="T2" fmla="*/ 284 w 331"/>
                  <a:gd name="T3" fmla="*/ 141 h 334"/>
                  <a:gd name="T4" fmla="*/ 279 w 331"/>
                  <a:gd name="T5" fmla="*/ 85 h 334"/>
                  <a:gd name="T6" fmla="*/ 270 w 331"/>
                  <a:gd name="T7" fmla="*/ 38 h 334"/>
                  <a:gd name="T8" fmla="*/ 227 w 331"/>
                  <a:gd name="T9" fmla="*/ 5 h 334"/>
                  <a:gd name="T10" fmla="*/ 166 w 331"/>
                  <a:gd name="T11" fmla="*/ 0 h 334"/>
                  <a:gd name="T12" fmla="*/ 118 w 331"/>
                  <a:gd name="T13" fmla="*/ 5 h 334"/>
                  <a:gd name="T14" fmla="*/ 47 w 331"/>
                  <a:gd name="T15" fmla="*/ 47 h 334"/>
                  <a:gd name="T16" fmla="*/ 14 w 331"/>
                  <a:gd name="T17" fmla="*/ 113 h 334"/>
                  <a:gd name="T18" fmla="*/ 0 w 331"/>
                  <a:gd name="T19" fmla="*/ 193 h 334"/>
                  <a:gd name="T20" fmla="*/ 14 w 331"/>
                  <a:gd name="T21" fmla="*/ 282 h 334"/>
                  <a:gd name="T22" fmla="*/ 43 w 331"/>
                  <a:gd name="T23" fmla="*/ 315 h 334"/>
                  <a:gd name="T24" fmla="*/ 95 w 331"/>
                  <a:gd name="T25" fmla="*/ 334 h 334"/>
                  <a:gd name="T26" fmla="*/ 147 w 331"/>
                  <a:gd name="T27" fmla="*/ 329 h 334"/>
                  <a:gd name="T28" fmla="*/ 203 w 331"/>
                  <a:gd name="T29" fmla="*/ 306 h 334"/>
                  <a:gd name="T30" fmla="*/ 241 w 331"/>
                  <a:gd name="T31" fmla="*/ 273 h 334"/>
                  <a:gd name="T32" fmla="*/ 303 w 331"/>
                  <a:gd name="T33" fmla="*/ 325 h 334"/>
                  <a:gd name="T34" fmla="*/ 331 w 331"/>
                  <a:gd name="T35" fmla="*/ 325 h 334"/>
                  <a:gd name="T36" fmla="*/ 331 w 331"/>
                  <a:gd name="T37" fmla="*/ 296 h 334"/>
                  <a:gd name="T38" fmla="*/ 317 w 331"/>
                  <a:gd name="T39" fmla="*/ 273 h 334"/>
                  <a:gd name="T40" fmla="*/ 255 w 331"/>
                  <a:gd name="T41" fmla="*/ 212 h 33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331"/>
                  <a:gd name="T64" fmla="*/ 0 h 334"/>
                  <a:gd name="T65" fmla="*/ 331 w 331"/>
                  <a:gd name="T66" fmla="*/ 334 h 334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331" h="334">
                    <a:moveTo>
                      <a:pt x="255" y="212"/>
                    </a:moveTo>
                    <a:lnTo>
                      <a:pt x="284" y="141"/>
                    </a:lnTo>
                    <a:lnTo>
                      <a:pt x="279" y="85"/>
                    </a:lnTo>
                    <a:lnTo>
                      <a:pt x="270" y="38"/>
                    </a:lnTo>
                    <a:lnTo>
                      <a:pt x="227" y="5"/>
                    </a:lnTo>
                    <a:lnTo>
                      <a:pt x="166" y="0"/>
                    </a:lnTo>
                    <a:lnTo>
                      <a:pt x="118" y="5"/>
                    </a:lnTo>
                    <a:lnTo>
                      <a:pt x="47" y="47"/>
                    </a:lnTo>
                    <a:lnTo>
                      <a:pt x="14" y="113"/>
                    </a:lnTo>
                    <a:lnTo>
                      <a:pt x="0" y="193"/>
                    </a:lnTo>
                    <a:lnTo>
                      <a:pt x="14" y="282"/>
                    </a:lnTo>
                    <a:lnTo>
                      <a:pt x="43" y="315"/>
                    </a:lnTo>
                    <a:lnTo>
                      <a:pt x="95" y="334"/>
                    </a:lnTo>
                    <a:lnTo>
                      <a:pt x="147" y="329"/>
                    </a:lnTo>
                    <a:lnTo>
                      <a:pt x="203" y="306"/>
                    </a:lnTo>
                    <a:lnTo>
                      <a:pt x="241" y="273"/>
                    </a:lnTo>
                    <a:lnTo>
                      <a:pt x="303" y="325"/>
                    </a:lnTo>
                    <a:lnTo>
                      <a:pt x="331" y="325"/>
                    </a:lnTo>
                    <a:lnTo>
                      <a:pt x="331" y="296"/>
                    </a:lnTo>
                    <a:lnTo>
                      <a:pt x="317" y="273"/>
                    </a:lnTo>
                    <a:lnTo>
                      <a:pt x="255" y="21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8972" name="Freeform 16"/>
              <p:cNvSpPr>
                <a:spLocks/>
              </p:cNvSpPr>
              <p:nvPr/>
            </p:nvSpPr>
            <p:spPr bwMode="auto">
              <a:xfrm>
                <a:off x="2811" y="1929"/>
                <a:ext cx="303" cy="127"/>
              </a:xfrm>
              <a:custGeom>
                <a:avLst/>
                <a:gdLst>
                  <a:gd name="T0" fmla="*/ 234 w 303"/>
                  <a:gd name="T1" fmla="*/ 127 h 127"/>
                  <a:gd name="T2" fmla="*/ 303 w 303"/>
                  <a:gd name="T3" fmla="*/ 117 h 127"/>
                  <a:gd name="T4" fmla="*/ 303 w 303"/>
                  <a:gd name="T5" fmla="*/ 90 h 127"/>
                  <a:gd name="T6" fmla="*/ 223 w 303"/>
                  <a:gd name="T7" fmla="*/ 110 h 127"/>
                  <a:gd name="T8" fmla="*/ 213 w 303"/>
                  <a:gd name="T9" fmla="*/ 100 h 127"/>
                  <a:gd name="T10" fmla="*/ 265 w 303"/>
                  <a:gd name="T11" fmla="*/ 61 h 127"/>
                  <a:gd name="T12" fmla="*/ 246 w 303"/>
                  <a:gd name="T13" fmla="*/ 51 h 127"/>
                  <a:gd name="T14" fmla="*/ 199 w 303"/>
                  <a:gd name="T15" fmla="*/ 81 h 127"/>
                  <a:gd name="T16" fmla="*/ 180 w 303"/>
                  <a:gd name="T17" fmla="*/ 71 h 127"/>
                  <a:gd name="T18" fmla="*/ 253 w 303"/>
                  <a:gd name="T19" fmla="*/ 24 h 127"/>
                  <a:gd name="T20" fmla="*/ 239 w 303"/>
                  <a:gd name="T21" fmla="*/ 0 h 127"/>
                  <a:gd name="T22" fmla="*/ 147 w 303"/>
                  <a:gd name="T23" fmla="*/ 71 h 127"/>
                  <a:gd name="T24" fmla="*/ 85 w 303"/>
                  <a:gd name="T25" fmla="*/ 90 h 127"/>
                  <a:gd name="T26" fmla="*/ 69 w 303"/>
                  <a:gd name="T27" fmla="*/ 66 h 127"/>
                  <a:gd name="T28" fmla="*/ 50 w 303"/>
                  <a:gd name="T29" fmla="*/ 17 h 127"/>
                  <a:gd name="T30" fmla="*/ 28 w 303"/>
                  <a:gd name="T31" fmla="*/ 37 h 127"/>
                  <a:gd name="T32" fmla="*/ 52 w 303"/>
                  <a:gd name="T33" fmla="*/ 85 h 127"/>
                  <a:gd name="T34" fmla="*/ 38 w 303"/>
                  <a:gd name="T35" fmla="*/ 95 h 127"/>
                  <a:gd name="T36" fmla="*/ 14 w 303"/>
                  <a:gd name="T37" fmla="*/ 51 h 127"/>
                  <a:gd name="T38" fmla="*/ 0 w 303"/>
                  <a:gd name="T39" fmla="*/ 76 h 127"/>
                  <a:gd name="T40" fmla="*/ 17 w 303"/>
                  <a:gd name="T41" fmla="*/ 120 h 127"/>
                  <a:gd name="T42" fmla="*/ 133 w 303"/>
                  <a:gd name="T43" fmla="*/ 105 h 127"/>
                  <a:gd name="T44" fmla="*/ 234 w 303"/>
                  <a:gd name="T45" fmla="*/ 127 h 127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303"/>
                  <a:gd name="T70" fmla="*/ 0 h 127"/>
                  <a:gd name="T71" fmla="*/ 303 w 303"/>
                  <a:gd name="T72" fmla="*/ 127 h 127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303" h="127">
                    <a:moveTo>
                      <a:pt x="234" y="127"/>
                    </a:moveTo>
                    <a:lnTo>
                      <a:pt x="303" y="117"/>
                    </a:lnTo>
                    <a:lnTo>
                      <a:pt x="303" y="90"/>
                    </a:lnTo>
                    <a:lnTo>
                      <a:pt x="223" y="110"/>
                    </a:lnTo>
                    <a:lnTo>
                      <a:pt x="213" y="100"/>
                    </a:lnTo>
                    <a:lnTo>
                      <a:pt x="265" y="61"/>
                    </a:lnTo>
                    <a:lnTo>
                      <a:pt x="246" y="51"/>
                    </a:lnTo>
                    <a:lnTo>
                      <a:pt x="199" y="81"/>
                    </a:lnTo>
                    <a:lnTo>
                      <a:pt x="180" y="71"/>
                    </a:lnTo>
                    <a:lnTo>
                      <a:pt x="253" y="24"/>
                    </a:lnTo>
                    <a:lnTo>
                      <a:pt x="239" y="0"/>
                    </a:lnTo>
                    <a:lnTo>
                      <a:pt x="147" y="71"/>
                    </a:lnTo>
                    <a:lnTo>
                      <a:pt x="85" y="90"/>
                    </a:lnTo>
                    <a:lnTo>
                      <a:pt x="69" y="66"/>
                    </a:lnTo>
                    <a:lnTo>
                      <a:pt x="50" y="17"/>
                    </a:lnTo>
                    <a:lnTo>
                      <a:pt x="28" y="37"/>
                    </a:lnTo>
                    <a:lnTo>
                      <a:pt x="52" y="85"/>
                    </a:lnTo>
                    <a:lnTo>
                      <a:pt x="38" y="95"/>
                    </a:lnTo>
                    <a:lnTo>
                      <a:pt x="14" y="51"/>
                    </a:lnTo>
                    <a:lnTo>
                      <a:pt x="0" y="76"/>
                    </a:lnTo>
                    <a:lnTo>
                      <a:pt x="17" y="120"/>
                    </a:lnTo>
                    <a:lnTo>
                      <a:pt x="133" y="105"/>
                    </a:lnTo>
                    <a:lnTo>
                      <a:pt x="234" y="127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8973" name="Freeform 17"/>
              <p:cNvSpPr>
                <a:spLocks/>
              </p:cNvSpPr>
              <p:nvPr/>
            </p:nvSpPr>
            <p:spPr bwMode="auto">
              <a:xfrm>
                <a:off x="2890" y="1839"/>
                <a:ext cx="518" cy="632"/>
              </a:xfrm>
              <a:custGeom>
                <a:avLst/>
                <a:gdLst>
                  <a:gd name="T0" fmla="*/ 14 w 518"/>
                  <a:gd name="T1" fmla="*/ 623 h 632"/>
                  <a:gd name="T2" fmla="*/ 0 w 518"/>
                  <a:gd name="T3" fmla="*/ 595 h 632"/>
                  <a:gd name="T4" fmla="*/ 9 w 518"/>
                  <a:gd name="T5" fmla="*/ 567 h 632"/>
                  <a:gd name="T6" fmla="*/ 42 w 518"/>
                  <a:gd name="T7" fmla="*/ 539 h 632"/>
                  <a:gd name="T8" fmla="*/ 126 w 518"/>
                  <a:gd name="T9" fmla="*/ 525 h 632"/>
                  <a:gd name="T10" fmla="*/ 233 w 518"/>
                  <a:gd name="T11" fmla="*/ 534 h 632"/>
                  <a:gd name="T12" fmla="*/ 369 w 518"/>
                  <a:gd name="T13" fmla="*/ 516 h 632"/>
                  <a:gd name="T14" fmla="*/ 453 w 518"/>
                  <a:gd name="T15" fmla="*/ 474 h 632"/>
                  <a:gd name="T16" fmla="*/ 471 w 518"/>
                  <a:gd name="T17" fmla="*/ 451 h 632"/>
                  <a:gd name="T18" fmla="*/ 457 w 518"/>
                  <a:gd name="T19" fmla="*/ 390 h 632"/>
                  <a:gd name="T20" fmla="*/ 420 w 518"/>
                  <a:gd name="T21" fmla="*/ 256 h 632"/>
                  <a:gd name="T22" fmla="*/ 364 w 518"/>
                  <a:gd name="T23" fmla="*/ 177 h 632"/>
                  <a:gd name="T24" fmla="*/ 327 w 518"/>
                  <a:gd name="T25" fmla="*/ 153 h 632"/>
                  <a:gd name="T26" fmla="*/ 322 w 518"/>
                  <a:gd name="T27" fmla="*/ 130 h 632"/>
                  <a:gd name="T28" fmla="*/ 341 w 518"/>
                  <a:gd name="T29" fmla="*/ 121 h 632"/>
                  <a:gd name="T30" fmla="*/ 355 w 518"/>
                  <a:gd name="T31" fmla="*/ 98 h 632"/>
                  <a:gd name="T32" fmla="*/ 327 w 518"/>
                  <a:gd name="T33" fmla="*/ 65 h 632"/>
                  <a:gd name="T34" fmla="*/ 294 w 518"/>
                  <a:gd name="T35" fmla="*/ 70 h 632"/>
                  <a:gd name="T36" fmla="*/ 275 w 518"/>
                  <a:gd name="T37" fmla="*/ 46 h 632"/>
                  <a:gd name="T38" fmla="*/ 299 w 518"/>
                  <a:gd name="T39" fmla="*/ 14 h 632"/>
                  <a:gd name="T40" fmla="*/ 341 w 518"/>
                  <a:gd name="T41" fmla="*/ 0 h 632"/>
                  <a:gd name="T42" fmla="*/ 392 w 518"/>
                  <a:gd name="T43" fmla="*/ 14 h 632"/>
                  <a:gd name="T44" fmla="*/ 411 w 518"/>
                  <a:gd name="T45" fmla="*/ 60 h 632"/>
                  <a:gd name="T46" fmla="*/ 406 w 518"/>
                  <a:gd name="T47" fmla="*/ 121 h 632"/>
                  <a:gd name="T48" fmla="*/ 373 w 518"/>
                  <a:gd name="T49" fmla="*/ 144 h 632"/>
                  <a:gd name="T50" fmla="*/ 411 w 518"/>
                  <a:gd name="T51" fmla="*/ 181 h 632"/>
                  <a:gd name="T52" fmla="*/ 457 w 518"/>
                  <a:gd name="T53" fmla="*/ 237 h 632"/>
                  <a:gd name="T54" fmla="*/ 485 w 518"/>
                  <a:gd name="T55" fmla="*/ 339 h 632"/>
                  <a:gd name="T56" fmla="*/ 518 w 518"/>
                  <a:gd name="T57" fmla="*/ 455 h 632"/>
                  <a:gd name="T58" fmla="*/ 518 w 518"/>
                  <a:gd name="T59" fmla="*/ 502 h 632"/>
                  <a:gd name="T60" fmla="*/ 504 w 518"/>
                  <a:gd name="T61" fmla="*/ 511 h 632"/>
                  <a:gd name="T62" fmla="*/ 420 w 518"/>
                  <a:gd name="T63" fmla="*/ 548 h 632"/>
                  <a:gd name="T64" fmla="*/ 322 w 518"/>
                  <a:gd name="T65" fmla="*/ 576 h 632"/>
                  <a:gd name="T66" fmla="*/ 154 w 518"/>
                  <a:gd name="T67" fmla="*/ 599 h 632"/>
                  <a:gd name="T68" fmla="*/ 56 w 518"/>
                  <a:gd name="T69" fmla="*/ 632 h 632"/>
                  <a:gd name="T70" fmla="*/ 14 w 518"/>
                  <a:gd name="T71" fmla="*/ 623 h 632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518"/>
                  <a:gd name="T109" fmla="*/ 0 h 632"/>
                  <a:gd name="T110" fmla="*/ 518 w 518"/>
                  <a:gd name="T111" fmla="*/ 632 h 632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518" h="632">
                    <a:moveTo>
                      <a:pt x="14" y="623"/>
                    </a:moveTo>
                    <a:lnTo>
                      <a:pt x="0" y="595"/>
                    </a:lnTo>
                    <a:lnTo>
                      <a:pt x="9" y="567"/>
                    </a:lnTo>
                    <a:lnTo>
                      <a:pt x="42" y="539"/>
                    </a:lnTo>
                    <a:lnTo>
                      <a:pt x="126" y="525"/>
                    </a:lnTo>
                    <a:lnTo>
                      <a:pt x="233" y="534"/>
                    </a:lnTo>
                    <a:lnTo>
                      <a:pt x="369" y="516"/>
                    </a:lnTo>
                    <a:lnTo>
                      <a:pt x="453" y="474"/>
                    </a:lnTo>
                    <a:lnTo>
                      <a:pt x="471" y="451"/>
                    </a:lnTo>
                    <a:lnTo>
                      <a:pt x="457" y="390"/>
                    </a:lnTo>
                    <a:lnTo>
                      <a:pt x="420" y="256"/>
                    </a:lnTo>
                    <a:lnTo>
                      <a:pt x="364" y="177"/>
                    </a:lnTo>
                    <a:lnTo>
                      <a:pt x="327" y="153"/>
                    </a:lnTo>
                    <a:lnTo>
                      <a:pt x="322" y="130"/>
                    </a:lnTo>
                    <a:lnTo>
                      <a:pt x="341" y="121"/>
                    </a:lnTo>
                    <a:lnTo>
                      <a:pt x="355" y="98"/>
                    </a:lnTo>
                    <a:lnTo>
                      <a:pt x="327" y="65"/>
                    </a:lnTo>
                    <a:lnTo>
                      <a:pt x="294" y="70"/>
                    </a:lnTo>
                    <a:lnTo>
                      <a:pt x="275" y="46"/>
                    </a:lnTo>
                    <a:lnTo>
                      <a:pt x="299" y="14"/>
                    </a:lnTo>
                    <a:lnTo>
                      <a:pt x="341" y="0"/>
                    </a:lnTo>
                    <a:lnTo>
                      <a:pt x="392" y="14"/>
                    </a:lnTo>
                    <a:lnTo>
                      <a:pt x="411" y="60"/>
                    </a:lnTo>
                    <a:lnTo>
                      <a:pt x="406" y="121"/>
                    </a:lnTo>
                    <a:lnTo>
                      <a:pt x="373" y="144"/>
                    </a:lnTo>
                    <a:lnTo>
                      <a:pt x="411" y="181"/>
                    </a:lnTo>
                    <a:lnTo>
                      <a:pt x="457" y="237"/>
                    </a:lnTo>
                    <a:lnTo>
                      <a:pt x="485" y="339"/>
                    </a:lnTo>
                    <a:lnTo>
                      <a:pt x="518" y="455"/>
                    </a:lnTo>
                    <a:lnTo>
                      <a:pt x="518" y="502"/>
                    </a:lnTo>
                    <a:lnTo>
                      <a:pt x="504" y="511"/>
                    </a:lnTo>
                    <a:lnTo>
                      <a:pt x="420" y="548"/>
                    </a:lnTo>
                    <a:lnTo>
                      <a:pt x="322" y="576"/>
                    </a:lnTo>
                    <a:lnTo>
                      <a:pt x="154" y="599"/>
                    </a:lnTo>
                    <a:lnTo>
                      <a:pt x="56" y="632"/>
                    </a:lnTo>
                    <a:lnTo>
                      <a:pt x="14" y="623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8974" name="Freeform 18"/>
              <p:cNvSpPr>
                <a:spLocks/>
              </p:cNvSpPr>
              <p:nvPr/>
            </p:nvSpPr>
            <p:spPr bwMode="auto">
              <a:xfrm>
                <a:off x="3189" y="2046"/>
                <a:ext cx="47" cy="86"/>
              </a:xfrm>
              <a:custGeom>
                <a:avLst/>
                <a:gdLst>
                  <a:gd name="T0" fmla="*/ 10 w 47"/>
                  <a:gd name="T1" fmla="*/ 32 h 86"/>
                  <a:gd name="T2" fmla="*/ 28 w 47"/>
                  <a:gd name="T3" fmla="*/ 75 h 86"/>
                  <a:gd name="T4" fmla="*/ 35 w 47"/>
                  <a:gd name="T5" fmla="*/ 86 h 86"/>
                  <a:gd name="T6" fmla="*/ 43 w 47"/>
                  <a:gd name="T7" fmla="*/ 85 h 86"/>
                  <a:gd name="T8" fmla="*/ 47 w 47"/>
                  <a:gd name="T9" fmla="*/ 73 h 86"/>
                  <a:gd name="T10" fmla="*/ 1 w 47"/>
                  <a:gd name="T11" fmla="*/ 0 h 86"/>
                  <a:gd name="T12" fmla="*/ 0 w 47"/>
                  <a:gd name="T13" fmla="*/ 15 h 86"/>
                  <a:gd name="T14" fmla="*/ 10 w 47"/>
                  <a:gd name="T15" fmla="*/ 32 h 8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7"/>
                  <a:gd name="T25" fmla="*/ 0 h 86"/>
                  <a:gd name="T26" fmla="*/ 47 w 47"/>
                  <a:gd name="T27" fmla="*/ 86 h 8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7" h="86">
                    <a:moveTo>
                      <a:pt x="10" y="32"/>
                    </a:moveTo>
                    <a:lnTo>
                      <a:pt x="28" y="75"/>
                    </a:lnTo>
                    <a:lnTo>
                      <a:pt x="35" y="86"/>
                    </a:lnTo>
                    <a:lnTo>
                      <a:pt x="43" y="85"/>
                    </a:lnTo>
                    <a:lnTo>
                      <a:pt x="47" y="73"/>
                    </a:lnTo>
                    <a:lnTo>
                      <a:pt x="1" y="0"/>
                    </a:lnTo>
                    <a:lnTo>
                      <a:pt x="0" y="15"/>
                    </a:lnTo>
                    <a:lnTo>
                      <a:pt x="10" y="3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8975" name="Freeform 19"/>
              <p:cNvSpPr>
                <a:spLocks/>
              </p:cNvSpPr>
              <p:nvPr/>
            </p:nvSpPr>
            <p:spPr bwMode="auto">
              <a:xfrm>
                <a:off x="3142" y="1561"/>
                <a:ext cx="551" cy="452"/>
              </a:xfrm>
              <a:custGeom>
                <a:avLst/>
                <a:gdLst>
                  <a:gd name="T0" fmla="*/ 93 w 551"/>
                  <a:gd name="T1" fmla="*/ 345 h 452"/>
                  <a:gd name="T2" fmla="*/ 0 w 551"/>
                  <a:gd name="T3" fmla="*/ 373 h 452"/>
                  <a:gd name="T4" fmla="*/ 9 w 551"/>
                  <a:gd name="T5" fmla="*/ 410 h 452"/>
                  <a:gd name="T6" fmla="*/ 140 w 551"/>
                  <a:gd name="T7" fmla="*/ 345 h 452"/>
                  <a:gd name="T8" fmla="*/ 9 w 551"/>
                  <a:gd name="T9" fmla="*/ 429 h 452"/>
                  <a:gd name="T10" fmla="*/ 23 w 551"/>
                  <a:gd name="T11" fmla="*/ 452 h 452"/>
                  <a:gd name="T12" fmla="*/ 121 w 551"/>
                  <a:gd name="T13" fmla="*/ 382 h 452"/>
                  <a:gd name="T14" fmla="*/ 196 w 551"/>
                  <a:gd name="T15" fmla="*/ 345 h 452"/>
                  <a:gd name="T16" fmla="*/ 313 w 551"/>
                  <a:gd name="T17" fmla="*/ 312 h 452"/>
                  <a:gd name="T18" fmla="*/ 434 w 551"/>
                  <a:gd name="T19" fmla="*/ 312 h 452"/>
                  <a:gd name="T20" fmla="*/ 546 w 551"/>
                  <a:gd name="T21" fmla="*/ 308 h 452"/>
                  <a:gd name="T22" fmla="*/ 551 w 551"/>
                  <a:gd name="T23" fmla="*/ 275 h 452"/>
                  <a:gd name="T24" fmla="*/ 430 w 551"/>
                  <a:gd name="T25" fmla="*/ 284 h 452"/>
                  <a:gd name="T26" fmla="*/ 313 w 551"/>
                  <a:gd name="T27" fmla="*/ 294 h 452"/>
                  <a:gd name="T28" fmla="*/ 196 w 551"/>
                  <a:gd name="T29" fmla="*/ 322 h 452"/>
                  <a:gd name="T30" fmla="*/ 177 w 551"/>
                  <a:gd name="T31" fmla="*/ 326 h 452"/>
                  <a:gd name="T32" fmla="*/ 313 w 551"/>
                  <a:gd name="T33" fmla="*/ 261 h 452"/>
                  <a:gd name="T34" fmla="*/ 448 w 551"/>
                  <a:gd name="T35" fmla="*/ 172 h 452"/>
                  <a:gd name="T36" fmla="*/ 453 w 551"/>
                  <a:gd name="T37" fmla="*/ 140 h 452"/>
                  <a:gd name="T38" fmla="*/ 350 w 551"/>
                  <a:gd name="T39" fmla="*/ 210 h 452"/>
                  <a:gd name="T40" fmla="*/ 224 w 551"/>
                  <a:gd name="T41" fmla="*/ 284 h 452"/>
                  <a:gd name="T42" fmla="*/ 168 w 551"/>
                  <a:gd name="T43" fmla="*/ 303 h 452"/>
                  <a:gd name="T44" fmla="*/ 271 w 551"/>
                  <a:gd name="T45" fmla="*/ 224 h 452"/>
                  <a:gd name="T46" fmla="*/ 332 w 551"/>
                  <a:gd name="T47" fmla="*/ 135 h 452"/>
                  <a:gd name="T48" fmla="*/ 360 w 551"/>
                  <a:gd name="T49" fmla="*/ 47 h 452"/>
                  <a:gd name="T50" fmla="*/ 332 w 551"/>
                  <a:gd name="T51" fmla="*/ 0 h 452"/>
                  <a:gd name="T52" fmla="*/ 318 w 551"/>
                  <a:gd name="T53" fmla="*/ 103 h 452"/>
                  <a:gd name="T54" fmla="*/ 266 w 551"/>
                  <a:gd name="T55" fmla="*/ 196 h 452"/>
                  <a:gd name="T56" fmla="*/ 191 w 551"/>
                  <a:gd name="T57" fmla="*/ 256 h 452"/>
                  <a:gd name="T58" fmla="*/ 93 w 551"/>
                  <a:gd name="T59" fmla="*/ 345 h 452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551"/>
                  <a:gd name="T91" fmla="*/ 0 h 452"/>
                  <a:gd name="T92" fmla="*/ 551 w 551"/>
                  <a:gd name="T93" fmla="*/ 452 h 452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551" h="452">
                    <a:moveTo>
                      <a:pt x="93" y="345"/>
                    </a:moveTo>
                    <a:lnTo>
                      <a:pt x="0" y="373"/>
                    </a:lnTo>
                    <a:lnTo>
                      <a:pt x="9" y="410"/>
                    </a:lnTo>
                    <a:lnTo>
                      <a:pt x="140" y="345"/>
                    </a:lnTo>
                    <a:lnTo>
                      <a:pt x="9" y="429"/>
                    </a:lnTo>
                    <a:lnTo>
                      <a:pt x="23" y="452"/>
                    </a:lnTo>
                    <a:lnTo>
                      <a:pt x="121" y="382"/>
                    </a:lnTo>
                    <a:lnTo>
                      <a:pt x="196" y="345"/>
                    </a:lnTo>
                    <a:lnTo>
                      <a:pt x="313" y="312"/>
                    </a:lnTo>
                    <a:lnTo>
                      <a:pt x="434" y="312"/>
                    </a:lnTo>
                    <a:lnTo>
                      <a:pt x="546" y="308"/>
                    </a:lnTo>
                    <a:lnTo>
                      <a:pt x="551" y="275"/>
                    </a:lnTo>
                    <a:lnTo>
                      <a:pt x="430" y="284"/>
                    </a:lnTo>
                    <a:lnTo>
                      <a:pt x="313" y="294"/>
                    </a:lnTo>
                    <a:lnTo>
                      <a:pt x="196" y="322"/>
                    </a:lnTo>
                    <a:lnTo>
                      <a:pt x="177" y="326"/>
                    </a:lnTo>
                    <a:lnTo>
                      <a:pt x="313" y="261"/>
                    </a:lnTo>
                    <a:lnTo>
                      <a:pt x="448" y="172"/>
                    </a:lnTo>
                    <a:lnTo>
                      <a:pt x="453" y="140"/>
                    </a:lnTo>
                    <a:lnTo>
                      <a:pt x="350" y="210"/>
                    </a:lnTo>
                    <a:lnTo>
                      <a:pt x="224" y="284"/>
                    </a:lnTo>
                    <a:lnTo>
                      <a:pt x="168" y="303"/>
                    </a:lnTo>
                    <a:lnTo>
                      <a:pt x="271" y="224"/>
                    </a:lnTo>
                    <a:lnTo>
                      <a:pt x="332" y="135"/>
                    </a:lnTo>
                    <a:lnTo>
                      <a:pt x="360" y="47"/>
                    </a:lnTo>
                    <a:lnTo>
                      <a:pt x="332" y="0"/>
                    </a:lnTo>
                    <a:lnTo>
                      <a:pt x="318" y="103"/>
                    </a:lnTo>
                    <a:lnTo>
                      <a:pt x="266" y="196"/>
                    </a:lnTo>
                    <a:lnTo>
                      <a:pt x="191" y="256"/>
                    </a:lnTo>
                    <a:lnTo>
                      <a:pt x="93" y="345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8976" name="Freeform 20"/>
              <p:cNvSpPr>
                <a:spLocks/>
              </p:cNvSpPr>
              <p:nvPr/>
            </p:nvSpPr>
            <p:spPr bwMode="auto">
              <a:xfrm>
                <a:off x="3135" y="2056"/>
                <a:ext cx="31" cy="92"/>
              </a:xfrm>
              <a:custGeom>
                <a:avLst/>
                <a:gdLst>
                  <a:gd name="T0" fmla="*/ 16 w 31"/>
                  <a:gd name="T1" fmla="*/ 32 h 92"/>
                  <a:gd name="T2" fmla="*/ 6 w 31"/>
                  <a:gd name="T3" fmla="*/ 77 h 92"/>
                  <a:gd name="T4" fmla="*/ 0 w 31"/>
                  <a:gd name="T5" fmla="*/ 87 h 92"/>
                  <a:gd name="T6" fmla="*/ 9 w 31"/>
                  <a:gd name="T7" fmla="*/ 92 h 92"/>
                  <a:gd name="T8" fmla="*/ 22 w 31"/>
                  <a:gd name="T9" fmla="*/ 85 h 92"/>
                  <a:gd name="T10" fmla="*/ 31 w 31"/>
                  <a:gd name="T11" fmla="*/ 0 h 92"/>
                  <a:gd name="T12" fmla="*/ 19 w 31"/>
                  <a:gd name="T13" fmla="*/ 12 h 92"/>
                  <a:gd name="T14" fmla="*/ 16 w 31"/>
                  <a:gd name="T15" fmla="*/ 32 h 9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1"/>
                  <a:gd name="T25" fmla="*/ 0 h 92"/>
                  <a:gd name="T26" fmla="*/ 31 w 31"/>
                  <a:gd name="T27" fmla="*/ 92 h 9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1" h="92">
                    <a:moveTo>
                      <a:pt x="16" y="32"/>
                    </a:moveTo>
                    <a:lnTo>
                      <a:pt x="6" y="77"/>
                    </a:lnTo>
                    <a:lnTo>
                      <a:pt x="0" y="87"/>
                    </a:lnTo>
                    <a:lnTo>
                      <a:pt x="9" y="92"/>
                    </a:lnTo>
                    <a:lnTo>
                      <a:pt x="22" y="85"/>
                    </a:lnTo>
                    <a:lnTo>
                      <a:pt x="31" y="0"/>
                    </a:lnTo>
                    <a:lnTo>
                      <a:pt x="19" y="12"/>
                    </a:lnTo>
                    <a:lnTo>
                      <a:pt x="16" y="3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8977" name="Freeform 21"/>
              <p:cNvSpPr>
                <a:spLocks/>
              </p:cNvSpPr>
              <p:nvPr/>
            </p:nvSpPr>
            <p:spPr bwMode="auto">
              <a:xfrm>
                <a:off x="3098" y="1812"/>
                <a:ext cx="27" cy="92"/>
              </a:xfrm>
              <a:custGeom>
                <a:avLst/>
                <a:gdLst>
                  <a:gd name="T0" fmla="*/ 17 w 27"/>
                  <a:gd name="T1" fmla="*/ 62 h 92"/>
                  <a:gd name="T2" fmla="*/ 7 w 27"/>
                  <a:gd name="T3" fmla="*/ 17 h 92"/>
                  <a:gd name="T4" fmla="*/ 0 w 27"/>
                  <a:gd name="T5" fmla="*/ 5 h 92"/>
                  <a:gd name="T6" fmla="*/ 14 w 27"/>
                  <a:gd name="T7" fmla="*/ 0 h 92"/>
                  <a:gd name="T8" fmla="*/ 27 w 27"/>
                  <a:gd name="T9" fmla="*/ 7 h 92"/>
                  <a:gd name="T10" fmla="*/ 24 w 27"/>
                  <a:gd name="T11" fmla="*/ 92 h 92"/>
                  <a:gd name="T12" fmla="*/ 14 w 27"/>
                  <a:gd name="T13" fmla="*/ 80 h 92"/>
                  <a:gd name="T14" fmla="*/ 17 w 27"/>
                  <a:gd name="T15" fmla="*/ 62 h 9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7"/>
                  <a:gd name="T25" fmla="*/ 0 h 92"/>
                  <a:gd name="T26" fmla="*/ 27 w 27"/>
                  <a:gd name="T27" fmla="*/ 92 h 9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7" h="92">
                    <a:moveTo>
                      <a:pt x="17" y="62"/>
                    </a:moveTo>
                    <a:lnTo>
                      <a:pt x="7" y="17"/>
                    </a:lnTo>
                    <a:lnTo>
                      <a:pt x="0" y="5"/>
                    </a:lnTo>
                    <a:lnTo>
                      <a:pt x="14" y="0"/>
                    </a:lnTo>
                    <a:lnTo>
                      <a:pt x="27" y="7"/>
                    </a:lnTo>
                    <a:lnTo>
                      <a:pt x="24" y="92"/>
                    </a:lnTo>
                    <a:lnTo>
                      <a:pt x="14" y="80"/>
                    </a:lnTo>
                    <a:lnTo>
                      <a:pt x="17" y="6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8978" name="Freeform 22"/>
              <p:cNvSpPr>
                <a:spLocks/>
              </p:cNvSpPr>
              <p:nvPr/>
            </p:nvSpPr>
            <p:spPr bwMode="auto">
              <a:xfrm>
                <a:off x="3038" y="1831"/>
                <a:ext cx="66" cy="73"/>
              </a:xfrm>
              <a:custGeom>
                <a:avLst/>
                <a:gdLst>
                  <a:gd name="T0" fmla="*/ 40 w 66"/>
                  <a:gd name="T1" fmla="*/ 50 h 73"/>
                  <a:gd name="T2" fmla="*/ 8 w 66"/>
                  <a:gd name="T3" fmla="*/ 15 h 73"/>
                  <a:gd name="T4" fmla="*/ 0 w 66"/>
                  <a:gd name="T5" fmla="*/ 8 h 73"/>
                  <a:gd name="T6" fmla="*/ 3 w 66"/>
                  <a:gd name="T7" fmla="*/ 0 h 73"/>
                  <a:gd name="T8" fmla="*/ 18 w 66"/>
                  <a:gd name="T9" fmla="*/ 3 h 73"/>
                  <a:gd name="T10" fmla="*/ 66 w 66"/>
                  <a:gd name="T11" fmla="*/ 73 h 73"/>
                  <a:gd name="T12" fmla="*/ 53 w 66"/>
                  <a:gd name="T13" fmla="*/ 68 h 73"/>
                  <a:gd name="T14" fmla="*/ 40 w 66"/>
                  <a:gd name="T15" fmla="*/ 50 h 7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66"/>
                  <a:gd name="T25" fmla="*/ 0 h 73"/>
                  <a:gd name="T26" fmla="*/ 66 w 66"/>
                  <a:gd name="T27" fmla="*/ 73 h 73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66" h="73">
                    <a:moveTo>
                      <a:pt x="40" y="50"/>
                    </a:moveTo>
                    <a:lnTo>
                      <a:pt x="8" y="15"/>
                    </a:lnTo>
                    <a:lnTo>
                      <a:pt x="0" y="8"/>
                    </a:lnTo>
                    <a:lnTo>
                      <a:pt x="3" y="0"/>
                    </a:lnTo>
                    <a:lnTo>
                      <a:pt x="18" y="3"/>
                    </a:lnTo>
                    <a:lnTo>
                      <a:pt x="66" y="73"/>
                    </a:lnTo>
                    <a:lnTo>
                      <a:pt x="53" y="68"/>
                    </a:lnTo>
                    <a:lnTo>
                      <a:pt x="40" y="50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8979" name="Freeform 23"/>
              <p:cNvSpPr>
                <a:spLocks/>
              </p:cNvSpPr>
              <p:nvPr/>
            </p:nvSpPr>
            <p:spPr bwMode="auto">
              <a:xfrm>
                <a:off x="2440" y="1819"/>
                <a:ext cx="421" cy="670"/>
              </a:xfrm>
              <a:custGeom>
                <a:avLst/>
                <a:gdLst>
                  <a:gd name="T0" fmla="*/ 64 w 421"/>
                  <a:gd name="T1" fmla="*/ 299 h 670"/>
                  <a:gd name="T2" fmla="*/ 191 w 421"/>
                  <a:gd name="T3" fmla="*/ 378 h 670"/>
                  <a:gd name="T4" fmla="*/ 308 w 421"/>
                  <a:gd name="T5" fmla="*/ 468 h 670"/>
                  <a:gd name="T6" fmla="*/ 393 w 421"/>
                  <a:gd name="T7" fmla="*/ 563 h 670"/>
                  <a:gd name="T8" fmla="*/ 421 w 421"/>
                  <a:gd name="T9" fmla="*/ 607 h 670"/>
                  <a:gd name="T10" fmla="*/ 414 w 421"/>
                  <a:gd name="T11" fmla="*/ 649 h 670"/>
                  <a:gd name="T12" fmla="*/ 386 w 421"/>
                  <a:gd name="T13" fmla="*/ 670 h 670"/>
                  <a:gd name="T14" fmla="*/ 332 w 421"/>
                  <a:gd name="T15" fmla="*/ 670 h 670"/>
                  <a:gd name="T16" fmla="*/ 294 w 421"/>
                  <a:gd name="T17" fmla="*/ 591 h 670"/>
                  <a:gd name="T18" fmla="*/ 233 w 421"/>
                  <a:gd name="T19" fmla="*/ 503 h 670"/>
                  <a:gd name="T20" fmla="*/ 148 w 421"/>
                  <a:gd name="T21" fmla="*/ 427 h 670"/>
                  <a:gd name="T22" fmla="*/ 61 w 421"/>
                  <a:gd name="T23" fmla="*/ 348 h 670"/>
                  <a:gd name="T24" fmla="*/ 5 w 421"/>
                  <a:gd name="T25" fmla="*/ 313 h 670"/>
                  <a:gd name="T26" fmla="*/ 0 w 421"/>
                  <a:gd name="T27" fmla="*/ 287 h 670"/>
                  <a:gd name="T28" fmla="*/ 28 w 421"/>
                  <a:gd name="T29" fmla="*/ 230 h 670"/>
                  <a:gd name="T30" fmla="*/ 96 w 421"/>
                  <a:gd name="T31" fmla="*/ 155 h 670"/>
                  <a:gd name="T32" fmla="*/ 202 w 421"/>
                  <a:gd name="T33" fmla="*/ 104 h 670"/>
                  <a:gd name="T34" fmla="*/ 289 w 421"/>
                  <a:gd name="T35" fmla="*/ 83 h 670"/>
                  <a:gd name="T36" fmla="*/ 289 w 421"/>
                  <a:gd name="T37" fmla="*/ 37 h 670"/>
                  <a:gd name="T38" fmla="*/ 346 w 421"/>
                  <a:gd name="T39" fmla="*/ 0 h 670"/>
                  <a:gd name="T40" fmla="*/ 395 w 421"/>
                  <a:gd name="T41" fmla="*/ 0 h 670"/>
                  <a:gd name="T42" fmla="*/ 402 w 421"/>
                  <a:gd name="T43" fmla="*/ 21 h 670"/>
                  <a:gd name="T44" fmla="*/ 381 w 421"/>
                  <a:gd name="T45" fmla="*/ 42 h 670"/>
                  <a:gd name="T46" fmla="*/ 346 w 421"/>
                  <a:gd name="T47" fmla="*/ 42 h 670"/>
                  <a:gd name="T48" fmla="*/ 332 w 421"/>
                  <a:gd name="T49" fmla="*/ 72 h 670"/>
                  <a:gd name="T50" fmla="*/ 329 w 421"/>
                  <a:gd name="T51" fmla="*/ 121 h 670"/>
                  <a:gd name="T52" fmla="*/ 303 w 421"/>
                  <a:gd name="T53" fmla="*/ 121 h 670"/>
                  <a:gd name="T54" fmla="*/ 273 w 421"/>
                  <a:gd name="T55" fmla="*/ 118 h 670"/>
                  <a:gd name="T56" fmla="*/ 202 w 421"/>
                  <a:gd name="T57" fmla="*/ 141 h 670"/>
                  <a:gd name="T58" fmla="*/ 132 w 421"/>
                  <a:gd name="T59" fmla="*/ 183 h 670"/>
                  <a:gd name="T60" fmla="*/ 82 w 421"/>
                  <a:gd name="T61" fmla="*/ 239 h 670"/>
                  <a:gd name="T62" fmla="*/ 64 w 421"/>
                  <a:gd name="T63" fmla="*/ 299 h 670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421"/>
                  <a:gd name="T97" fmla="*/ 0 h 670"/>
                  <a:gd name="T98" fmla="*/ 421 w 421"/>
                  <a:gd name="T99" fmla="*/ 670 h 670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421" h="670">
                    <a:moveTo>
                      <a:pt x="64" y="299"/>
                    </a:moveTo>
                    <a:lnTo>
                      <a:pt x="191" y="378"/>
                    </a:lnTo>
                    <a:lnTo>
                      <a:pt x="308" y="468"/>
                    </a:lnTo>
                    <a:lnTo>
                      <a:pt x="393" y="563"/>
                    </a:lnTo>
                    <a:lnTo>
                      <a:pt x="421" y="607"/>
                    </a:lnTo>
                    <a:lnTo>
                      <a:pt x="414" y="649"/>
                    </a:lnTo>
                    <a:lnTo>
                      <a:pt x="386" y="670"/>
                    </a:lnTo>
                    <a:lnTo>
                      <a:pt x="332" y="670"/>
                    </a:lnTo>
                    <a:lnTo>
                      <a:pt x="294" y="591"/>
                    </a:lnTo>
                    <a:lnTo>
                      <a:pt x="233" y="503"/>
                    </a:lnTo>
                    <a:lnTo>
                      <a:pt x="148" y="427"/>
                    </a:lnTo>
                    <a:lnTo>
                      <a:pt x="61" y="348"/>
                    </a:lnTo>
                    <a:lnTo>
                      <a:pt x="5" y="313"/>
                    </a:lnTo>
                    <a:lnTo>
                      <a:pt x="0" y="287"/>
                    </a:lnTo>
                    <a:lnTo>
                      <a:pt x="28" y="230"/>
                    </a:lnTo>
                    <a:lnTo>
                      <a:pt x="96" y="155"/>
                    </a:lnTo>
                    <a:lnTo>
                      <a:pt x="202" y="104"/>
                    </a:lnTo>
                    <a:lnTo>
                      <a:pt x="289" y="83"/>
                    </a:lnTo>
                    <a:lnTo>
                      <a:pt x="289" y="37"/>
                    </a:lnTo>
                    <a:lnTo>
                      <a:pt x="346" y="0"/>
                    </a:lnTo>
                    <a:lnTo>
                      <a:pt x="395" y="0"/>
                    </a:lnTo>
                    <a:lnTo>
                      <a:pt x="402" y="21"/>
                    </a:lnTo>
                    <a:lnTo>
                      <a:pt x="381" y="42"/>
                    </a:lnTo>
                    <a:lnTo>
                      <a:pt x="346" y="42"/>
                    </a:lnTo>
                    <a:lnTo>
                      <a:pt x="332" y="72"/>
                    </a:lnTo>
                    <a:lnTo>
                      <a:pt x="329" y="121"/>
                    </a:lnTo>
                    <a:lnTo>
                      <a:pt x="303" y="121"/>
                    </a:lnTo>
                    <a:lnTo>
                      <a:pt x="273" y="118"/>
                    </a:lnTo>
                    <a:lnTo>
                      <a:pt x="202" y="141"/>
                    </a:lnTo>
                    <a:lnTo>
                      <a:pt x="132" y="183"/>
                    </a:lnTo>
                    <a:lnTo>
                      <a:pt x="82" y="239"/>
                    </a:lnTo>
                    <a:lnTo>
                      <a:pt x="64" y="299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8980" name="Freeform 24"/>
              <p:cNvSpPr>
                <a:spLocks/>
              </p:cNvSpPr>
              <p:nvPr/>
            </p:nvSpPr>
            <p:spPr bwMode="auto">
              <a:xfrm>
                <a:off x="2500" y="1551"/>
                <a:ext cx="346" cy="396"/>
              </a:xfrm>
              <a:custGeom>
                <a:avLst/>
                <a:gdLst>
                  <a:gd name="T0" fmla="*/ 292 w 346"/>
                  <a:gd name="T1" fmla="*/ 288 h 396"/>
                  <a:gd name="T2" fmla="*/ 346 w 346"/>
                  <a:gd name="T3" fmla="*/ 340 h 396"/>
                  <a:gd name="T4" fmla="*/ 334 w 346"/>
                  <a:gd name="T5" fmla="*/ 359 h 396"/>
                  <a:gd name="T6" fmla="*/ 278 w 346"/>
                  <a:gd name="T7" fmla="*/ 312 h 396"/>
                  <a:gd name="T8" fmla="*/ 271 w 346"/>
                  <a:gd name="T9" fmla="*/ 316 h 396"/>
                  <a:gd name="T10" fmla="*/ 318 w 346"/>
                  <a:gd name="T11" fmla="*/ 375 h 396"/>
                  <a:gd name="T12" fmla="*/ 304 w 346"/>
                  <a:gd name="T13" fmla="*/ 396 h 396"/>
                  <a:gd name="T14" fmla="*/ 254 w 346"/>
                  <a:gd name="T15" fmla="*/ 333 h 396"/>
                  <a:gd name="T16" fmla="*/ 214 w 346"/>
                  <a:gd name="T17" fmla="*/ 309 h 396"/>
                  <a:gd name="T18" fmla="*/ 108 w 346"/>
                  <a:gd name="T19" fmla="*/ 260 h 396"/>
                  <a:gd name="T20" fmla="*/ 52 w 346"/>
                  <a:gd name="T21" fmla="*/ 246 h 396"/>
                  <a:gd name="T22" fmla="*/ 49 w 346"/>
                  <a:gd name="T23" fmla="*/ 218 h 396"/>
                  <a:gd name="T24" fmla="*/ 141 w 346"/>
                  <a:gd name="T25" fmla="*/ 241 h 396"/>
                  <a:gd name="T26" fmla="*/ 221 w 346"/>
                  <a:gd name="T27" fmla="*/ 281 h 396"/>
                  <a:gd name="T28" fmla="*/ 247 w 346"/>
                  <a:gd name="T29" fmla="*/ 302 h 396"/>
                  <a:gd name="T30" fmla="*/ 179 w 346"/>
                  <a:gd name="T31" fmla="*/ 232 h 396"/>
                  <a:gd name="T32" fmla="*/ 64 w 346"/>
                  <a:gd name="T33" fmla="*/ 162 h 396"/>
                  <a:gd name="T34" fmla="*/ 0 w 346"/>
                  <a:gd name="T35" fmla="*/ 129 h 396"/>
                  <a:gd name="T36" fmla="*/ 7 w 346"/>
                  <a:gd name="T37" fmla="*/ 108 h 396"/>
                  <a:gd name="T38" fmla="*/ 56 w 346"/>
                  <a:gd name="T39" fmla="*/ 129 h 396"/>
                  <a:gd name="T40" fmla="*/ 148 w 346"/>
                  <a:gd name="T41" fmla="*/ 183 h 396"/>
                  <a:gd name="T42" fmla="*/ 219 w 346"/>
                  <a:gd name="T43" fmla="*/ 232 h 396"/>
                  <a:gd name="T44" fmla="*/ 268 w 346"/>
                  <a:gd name="T45" fmla="*/ 284 h 396"/>
                  <a:gd name="T46" fmla="*/ 193 w 346"/>
                  <a:gd name="T47" fmla="*/ 176 h 396"/>
                  <a:gd name="T48" fmla="*/ 141 w 346"/>
                  <a:gd name="T49" fmla="*/ 84 h 396"/>
                  <a:gd name="T50" fmla="*/ 122 w 346"/>
                  <a:gd name="T51" fmla="*/ 0 h 396"/>
                  <a:gd name="T52" fmla="*/ 148 w 346"/>
                  <a:gd name="T53" fmla="*/ 0 h 396"/>
                  <a:gd name="T54" fmla="*/ 165 w 346"/>
                  <a:gd name="T55" fmla="*/ 73 h 396"/>
                  <a:gd name="T56" fmla="*/ 226 w 346"/>
                  <a:gd name="T57" fmla="*/ 178 h 396"/>
                  <a:gd name="T58" fmla="*/ 268 w 346"/>
                  <a:gd name="T59" fmla="*/ 246 h 396"/>
                  <a:gd name="T60" fmla="*/ 292 w 346"/>
                  <a:gd name="T61" fmla="*/ 288 h 39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346"/>
                  <a:gd name="T94" fmla="*/ 0 h 396"/>
                  <a:gd name="T95" fmla="*/ 346 w 346"/>
                  <a:gd name="T96" fmla="*/ 396 h 39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346" h="396">
                    <a:moveTo>
                      <a:pt x="292" y="288"/>
                    </a:moveTo>
                    <a:lnTo>
                      <a:pt x="346" y="340"/>
                    </a:lnTo>
                    <a:lnTo>
                      <a:pt x="334" y="359"/>
                    </a:lnTo>
                    <a:lnTo>
                      <a:pt x="278" y="312"/>
                    </a:lnTo>
                    <a:lnTo>
                      <a:pt x="271" y="316"/>
                    </a:lnTo>
                    <a:lnTo>
                      <a:pt x="318" y="375"/>
                    </a:lnTo>
                    <a:lnTo>
                      <a:pt x="304" y="396"/>
                    </a:lnTo>
                    <a:lnTo>
                      <a:pt x="254" y="333"/>
                    </a:lnTo>
                    <a:lnTo>
                      <a:pt x="214" y="309"/>
                    </a:lnTo>
                    <a:lnTo>
                      <a:pt x="108" y="260"/>
                    </a:lnTo>
                    <a:lnTo>
                      <a:pt x="52" y="246"/>
                    </a:lnTo>
                    <a:lnTo>
                      <a:pt x="49" y="218"/>
                    </a:lnTo>
                    <a:lnTo>
                      <a:pt x="141" y="241"/>
                    </a:lnTo>
                    <a:lnTo>
                      <a:pt x="221" y="281"/>
                    </a:lnTo>
                    <a:lnTo>
                      <a:pt x="247" y="302"/>
                    </a:lnTo>
                    <a:lnTo>
                      <a:pt x="179" y="232"/>
                    </a:lnTo>
                    <a:lnTo>
                      <a:pt x="64" y="162"/>
                    </a:lnTo>
                    <a:lnTo>
                      <a:pt x="0" y="129"/>
                    </a:lnTo>
                    <a:lnTo>
                      <a:pt x="7" y="108"/>
                    </a:lnTo>
                    <a:lnTo>
                      <a:pt x="56" y="129"/>
                    </a:lnTo>
                    <a:lnTo>
                      <a:pt x="148" y="183"/>
                    </a:lnTo>
                    <a:lnTo>
                      <a:pt x="219" y="232"/>
                    </a:lnTo>
                    <a:lnTo>
                      <a:pt x="268" y="284"/>
                    </a:lnTo>
                    <a:lnTo>
                      <a:pt x="193" y="176"/>
                    </a:lnTo>
                    <a:lnTo>
                      <a:pt x="141" y="84"/>
                    </a:lnTo>
                    <a:lnTo>
                      <a:pt x="122" y="0"/>
                    </a:lnTo>
                    <a:lnTo>
                      <a:pt x="148" y="0"/>
                    </a:lnTo>
                    <a:lnTo>
                      <a:pt x="165" y="73"/>
                    </a:lnTo>
                    <a:lnTo>
                      <a:pt x="226" y="178"/>
                    </a:lnTo>
                    <a:lnTo>
                      <a:pt x="268" y="246"/>
                    </a:lnTo>
                    <a:lnTo>
                      <a:pt x="292" y="288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8981" name="Freeform 25"/>
              <p:cNvSpPr>
                <a:spLocks/>
              </p:cNvSpPr>
              <p:nvPr/>
            </p:nvSpPr>
            <p:spPr bwMode="auto">
              <a:xfrm>
                <a:off x="2880" y="1821"/>
                <a:ext cx="67" cy="75"/>
              </a:xfrm>
              <a:custGeom>
                <a:avLst/>
                <a:gdLst>
                  <a:gd name="T0" fmla="*/ 21 w 67"/>
                  <a:gd name="T1" fmla="*/ 52 h 75"/>
                  <a:gd name="T2" fmla="*/ 49 w 67"/>
                  <a:gd name="T3" fmla="*/ 16 h 75"/>
                  <a:gd name="T4" fmla="*/ 54 w 67"/>
                  <a:gd name="T5" fmla="*/ 0 h 75"/>
                  <a:gd name="T6" fmla="*/ 64 w 67"/>
                  <a:gd name="T7" fmla="*/ 5 h 75"/>
                  <a:gd name="T8" fmla="*/ 67 w 67"/>
                  <a:gd name="T9" fmla="*/ 18 h 75"/>
                  <a:gd name="T10" fmla="*/ 0 w 67"/>
                  <a:gd name="T11" fmla="*/ 75 h 75"/>
                  <a:gd name="T12" fmla="*/ 5 w 67"/>
                  <a:gd name="T13" fmla="*/ 59 h 75"/>
                  <a:gd name="T14" fmla="*/ 21 w 67"/>
                  <a:gd name="T15" fmla="*/ 52 h 7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67"/>
                  <a:gd name="T25" fmla="*/ 0 h 75"/>
                  <a:gd name="T26" fmla="*/ 67 w 67"/>
                  <a:gd name="T27" fmla="*/ 75 h 75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67" h="75">
                    <a:moveTo>
                      <a:pt x="21" y="52"/>
                    </a:moveTo>
                    <a:lnTo>
                      <a:pt x="49" y="16"/>
                    </a:lnTo>
                    <a:lnTo>
                      <a:pt x="54" y="0"/>
                    </a:lnTo>
                    <a:lnTo>
                      <a:pt x="64" y="5"/>
                    </a:lnTo>
                    <a:lnTo>
                      <a:pt x="67" y="18"/>
                    </a:lnTo>
                    <a:lnTo>
                      <a:pt x="0" y="75"/>
                    </a:lnTo>
                    <a:lnTo>
                      <a:pt x="5" y="59"/>
                    </a:lnTo>
                    <a:lnTo>
                      <a:pt x="21" y="5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8982" name="Freeform 26"/>
              <p:cNvSpPr>
                <a:spLocks/>
              </p:cNvSpPr>
              <p:nvPr/>
            </p:nvSpPr>
            <p:spPr bwMode="auto">
              <a:xfrm>
                <a:off x="2857" y="1782"/>
                <a:ext cx="41" cy="89"/>
              </a:xfrm>
              <a:custGeom>
                <a:avLst/>
                <a:gdLst>
                  <a:gd name="T0" fmla="*/ 15 w 41"/>
                  <a:gd name="T1" fmla="*/ 59 h 89"/>
                  <a:gd name="T2" fmla="*/ 21 w 41"/>
                  <a:gd name="T3" fmla="*/ 17 h 89"/>
                  <a:gd name="T4" fmla="*/ 18 w 41"/>
                  <a:gd name="T5" fmla="*/ 2 h 89"/>
                  <a:gd name="T6" fmla="*/ 32 w 41"/>
                  <a:gd name="T7" fmla="*/ 0 h 89"/>
                  <a:gd name="T8" fmla="*/ 41 w 41"/>
                  <a:gd name="T9" fmla="*/ 12 h 89"/>
                  <a:gd name="T10" fmla="*/ 6 w 41"/>
                  <a:gd name="T11" fmla="*/ 89 h 89"/>
                  <a:gd name="T12" fmla="*/ 0 w 41"/>
                  <a:gd name="T13" fmla="*/ 74 h 89"/>
                  <a:gd name="T14" fmla="*/ 15 w 41"/>
                  <a:gd name="T15" fmla="*/ 59 h 8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1"/>
                  <a:gd name="T25" fmla="*/ 0 h 89"/>
                  <a:gd name="T26" fmla="*/ 41 w 41"/>
                  <a:gd name="T27" fmla="*/ 89 h 89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1" h="89">
                    <a:moveTo>
                      <a:pt x="15" y="59"/>
                    </a:moveTo>
                    <a:lnTo>
                      <a:pt x="21" y="17"/>
                    </a:lnTo>
                    <a:lnTo>
                      <a:pt x="18" y="2"/>
                    </a:lnTo>
                    <a:lnTo>
                      <a:pt x="32" y="0"/>
                    </a:lnTo>
                    <a:lnTo>
                      <a:pt x="41" y="12"/>
                    </a:lnTo>
                    <a:lnTo>
                      <a:pt x="6" y="89"/>
                    </a:lnTo>
                    <a:lnTo>
                      <a:pt x="0" y="74"/>
                    </a:lnTo>
                    <a:lnTo>
                      <a:pt x="15" y="59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8983" name="Freeform 27"/>
              <p:cNvSpPr>
                <a:spLocks/>
              </p:cNvSpPr>
              <p:nvPr/>
            </p:nvSpPr>
            <p:spPr bwMode="auto">
              <a:xfrm>
                <a:off x="2666" y="1960"/>
                <a:ext cx="80" cy="66"/>
              </a:xfrm>
              <a:custGeom>
                <a:avLst/>
                <a:gdLst>
                  <a:gd name="T0" fmla="*/ 49 w 80"/>
                  <a:gd name="T1" fmla="*/ 18 h 66"/>
                  <a:gd name="T2" fmla="*/ 8 w 80"/>
                  <a:gd name="T3" fmla="*/ 48 h 66"/>
                  <a:gd name="T4" fmla="*/ 0 w 80"/>
                  <a:gd name="T5" fmla="*/ 55 h 66"/>
                  <a:gd name="T6" fmla="*/ 3 w 80"/>
                  <a:gd name="T7" fmla="*/ 63 h 66"/>
                  <a:gd name="T8" fmla="*/ 15 w 80"/>
                  <a:gd name="T9" fmla="*/ 66 h 66"/>
                  <a:gd name="T10" fmla="*/ 80 w 80"/>
                  <a:gd name="T11" fmla="*/ 0 h 66"/>
                  <a:gd name="T12" fmla="*/ 65 w 80"/>
                  <a:gd name="T13" fmla="*/ 5 h 66"/>
                  <a:gd name="T14" fmla="*/ 49 w 80"/>
                  <a:gd name="T15" fmla="*/ 18 h 6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0"/>
                  <a:gd name="T25" fmla="*/ 0 h 66"/>
                  <a:gd name="T26" fmla="*/ 80 w 80"/>
                  <a:gd name="T27" fmla="*/ 66 h 6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0" h="66">
                    <a:moveTo>
                      <a:pt x="49" y="18"/>
                    </a:moveTo>
                    <a:lnTo>
                      <a:pt x="8" y="48"/>
                    </a:lnTo>
                    <a:lnTo>
                      <a:pt x="0" y="55"/>
                    </a:lnTo>
                    <a:lnTo>
                      <a:pt x="3" y="63"/>
                    </a:lnTo>
                    <a:lnTo>
                      <a:pt x="15" y="66"/>
                    </a:lnTo>
                    <a:lnTo>
                      <a:pt x="80" y="0"/>
                    </a:lnTo>
                    <a:lnTo>
                      <a:pt x="65" y="5"/>
                    </a:lnTo>
                    <a:lnTo>
                      <a:pt x="49" y="18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8984" name="Freeform 28"/>
              <p:cNvSpPr>
                <a:spLocks/>
              </p:cNvSpPr>
              <p:nvPr/>
            </p:nvSpPr>
            <p:spPr bwMode="auto">
              <a:xfrm>
                <a:off x="2689" y="1989"/>
                <a:ext cx="81" cy="75"/>
              </a:xfrm>
              <a:custGeom>
                <a:avLst/>
                <a:gdLst>
                  <a:gd name="T0" fmla="*/ 52 w 81"/>
                  <a:gd name="T1" fmla="*/ 24 h 75"/>
                  <a:gd name="T2" fmla="*/ 7 w 81"/>
                  <a:gd name="T3" fmla="*/ 63 h 75"/>
                  <a:gd name="T4" fmla="*/ 0 w 81"/>
                  <a:gd name="T5" fmla="*/ 70 h 75"/>
                  <a:gd name="T6" fmla="*/ 7 w 81"/>
                  <a:gd name="T7" fmla="*/ 75 h 75"/>
                  <a:gd name="T8" fmla="*/ 22 w 81"/>
                  <a:gd name="T9" fmla="*/ 75 h 75"/>
                  <a:gd name="T10" fmla="*/ 81 w 81"/>
                  <a:gd name="T11" fmla="*/ 0 h 75"/>
                  <a:gd name="T12" fmla="*/ 66 w 81"/>
                  <a:gd name="T13" fmla="*/ 7 h 75"/>
                  <a:gd name="T14" fmla="*/ 52 w 81"/>
                  <a:gd name="T15" fmla="*/ 24 h 7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1"/>
                  <a:gd name="T25" fmla="*/ 0 h 75"/>
                  <a:gd name="T26" fmla="*/ 81 w 81"/>
                  <a:gd name="T27" fmla="*/ 75 h 75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1" h="75">
                    <a:moveTo>
                      <a:pt x="52" y="24"/>
                    </a:moveTo>
                    <a:lnTo>
                      <a:pt x="7" y="63"/>
                    </a:lnTo>
                    <a:lnTo>
                      <a:pt x="0" y="70"/>
                    </a:lnTo>
                    <a:lnTo>
                      <a:pt x="7" y="75"/>
                    </a:lnTo>
                    <a:lnTo>
                      <a:pt x="22" y="75"/>
                    </a:lnTo>
                    <a:lnTo>
                      <a:pt x="81" y="0"/>
                    </a:lnTo>
                    <a:lnTo>
                      <a:pt x="66" y="7"/>
                    </a:lnTo>
                    <a:lnTo>
                      <a:pt x="52" y="24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8985" name="Freeform 29"/>
              <p:cNvSpPr>
                <a:spLocks/>
              </p:cNvSpPr>
              <p:nvPr/>
            </p:nvSpPr>
            <p:spPr bwMode="auto">
              <a:xfrm>
                <a:off x="2627" y="2366"/>
                <a:ext cx="325" cy="574"/>
              </a:xfrm>
              <a:custGeom>
                <a:avLst/>
                <a:gdLst>
                  <a:gd name="T0" fmla="*/ 24 w 325"/>
                  <a:gd name="T1" fmla="*/ 219 h 574"/>
                  <a:gd name="T2" fmla="*/ 57 w 325"/>
                  <a:gd name="T3" fmla="*/ 131 h 574"/>
                  <a:gd name="T4" fmla="*/ 118 w 325"/>
                  <a:gd name="T5" fmla="*/ 61 h 574"/>
                  <a:gd name="T6" fmla="*/ 179 w 325"/>
                  <a:gd name="T7" fmla="*/ 14 h 574"/>
                  <a:gd name="T8" fmla="*/ 231 w 325"/>
                  <a:gd name="T9" fmla="*/ 0 h 574"/>
                  <a:gd name="T10" fmla="*/ 283 w 325"/>
                  <a:gd name="T11" fmla="*/ 0 h 574"/>
                  <a:gd name="T12" fmla="*/ 311 w 325"/>
                  <a:gd name="T13" fmla="*/ 23 h 574"/>
                  <a:gd name="T14" fmla="*/ 325 w 325"/>
                  <a:gd name="T15" fmla="*/ 61 h 574"/>
                  <a:gd name="T16" fmla="*/ 320 w 325"/>
                  <a:gd name="T17" fmla="*/ 126 h 574"/>
                  <a:gd name="T18" fmla="*/ 278 w 325"/>
                  <a:gd name="T19" fmla="*/ 187 h 574"/>
                  <a:gd name="T20" fmla="*/ 250 w 325"/>
                  <a:gd name="T21" fmla="*/ 219 h 574"/>
                  <a:gd name="T22" fmla="*/ 221 w 325"/>
                  <a:gd name="T23" fmla="*/ 266 h 574"/>
                  <a:gd name="T24" fmla="*/ 217 w 325"/>
                  <a:gd name="T25" fmla="*/ 322 h 574"/>
                  <a:gd name="T26" fmla="*/ 236 w 325"/>
                  <a:gd name="T27" fmla="*/ 387 h 574"/>
                  <a:gd name="T28" fmla="*/ 245 w 325"/>
                  <a:gd name="T29" fmla="*/ 481 h 574"/>
                  <a:gd name="T30" fmla="*/ 226 w 325"/>
                  <a:gd name="T31" fmla="*/ 541 h 574"/>
                  <a:gd name="T32" fmla="*/ 174 w 325"/>
                  <a:gd name="T33" fmla="*/ 574 h 574"/>
                  <a:gd name="T34" fmla="*/ 113 w 325"/>
                  <a:gd name="T35" fmla="*/ 574 h 574"/>
                  <a:gd name="T36" fmla="*/ 57 w 325"/>
                  <a:gd name="T37" fmla="*/ 555 h 574"/>
                  <a:gd name="T38" fmla="*/ 24 w 325"/>
                  <a:gd name="T39" fmla="*/ 499 h 574"/>
                  <a:gd name="T40" fmla="*/ 0 w 325"/>
                  <a:gd name="T41" fmla="*/ 415 h 574"/>
                  <a:gd name="T42" fmla="*/ 0 w 325"/>
                  <a:gd name="T43" fmla="*/ 313 h 574"/>
                  <a:gd name="T44" fmla="*/ 9 w 325"/>
                  <a:gd name="T45" fmla="*/ 252 h 574"/>
                  <a:gd name="T46" fmla="*/ 33 w 325"/>
                  <a:gd name="T47" fmla="*/ 187 h 574"/>
                  <a:gd name="T48" fmla="*/ 52 w 325"/>
                  <a:gd name="T49" fmla="*/ 140 h 574"/>
                  <a:gd name="T50" fmla="*/ 24 w 325"/>
                  <a:gd name="T51" fmla="*/ 219 h 57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325"/>
                  <a:gd name="T79" fmla="*/ 0 h 574"/>
                  <a:gd name="T80" fmla="*/ 325 w 325"/>
                  <a:gd name="T81" fmla="*/ 574 h 574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325" h="574">
                    <a:moveTo>
                      <a:pt x="24" y="219"/>
                    </a:moveTo>
                    <a:lnTo>
                      <a:pt x="57" y="131"/>
                    </a:lnTo>
                    <a:lnTo>
                      <a:pt x="118" y="61"/>
                    </a:lnTo>
                    <a:lnTo>
                      <a:pt x="179" y="14"/>
                    </a:lnTo>
                    <a:lnTo>
                      <a:pt x="231" y="0"/>
                    </a:lnTo>
                    <a:lnTo>
                      <a:pt x="283" y="0"/>
                    </a:lnTo>
                    <a:lnTo>
                      <a:pt x="311" y="23"/>
                    </a:lnTo>
                    <a:lnTo>
                      <a:pt x="325" y="61"/>
                    </a:lnTo>
                    <a:lnTo>
                      <a:pt x="320" y="126"/>
                    </a:lnTo>
                    <a:lnTo>
                      <a:pt x="278" y="187"/>
                    </a:lnTo>
                    <a:lnTo>
                      <a:pt x="250" y="219"/>
                    </a:lnTo>
                    <a:lnTo>
                      <a:pt x="221" y="266"/>
                    </a:lnTo>
                    <a:lnTo>
                      <a:pt x="217" y="322"/>
                    </a:lnTo>
                    <a:lnTo>
                      <a:pt x="236" y="387"/>
                    </a:lnTo>
                    <a:lnTo>
                      <a:pt x="245" y="481"/>
                    </a:lnTo>
                    <a:lnTo>
                      <a:pt x="226" y="541"/>
                    </a:lnTo>
                    <a:lnTo>
                      <a:pt x="174" y="574"/>
                    </a:lnTo>
                    <a:lnTo>
                      <a:pt x="113" y="574"/>
                    </a:lnTo>
                    <a:lnTo>
                      <a:pt x="57" y="555"/>
                    </a:lnTo>
                    <a:lnTo>
                      <a:pt x="24" y="499"/>
                    </a:lnTo>
                    <a:lnTo>
                      <a:pt x="0" y="415"/>
                    </a:lnTo>
                    <a:lnTo>
                      <a:pt x="0" y="313"/>
                    </a:lnTo>
                    <a:lnTo>
                      <a:pt x="9" y="252"/>
                    </a:lnTo>
                    <a:lnTo>
                      <a:pt x="33" y="187"/>
                    </a:lnTo>
                    <a:lnTo>
                      <a:pt x="52" y="140"/>
                    </a:lnTo>
                    <a:lnTo>
                      <a:pt x="24" y="219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8986" name="Freeform 30"/>
              <p:cNvSpPr>
                <a:spLocks/>
              </p:cNvSpPr>
              <p:nvPr/>
            </p:nvSpPr>
            <p:spPr bwMode="auto">
              <a:xfrm>
                <a:off x="2608" y="2861"/>
                <a:ext cx="366" cy="678"/>
              </a:xfrm>
              <a:custGeom>
                <a:avLst/>
                <a:gdLst>
                  <a:gd name="T0" fmla="*/ 156 w 366"/>
                  <a:gd name="T1" fmla="*/ 9 h 678"/>
                  <a:gd name="T2" fmla="*/ 184 w 366"/>
                  <a:gd name="T3" fmla="*/ 0 h 678"/>
                  <a:gd name="T4" fmla="*/ 234 w 366"/>
                  <a:gd name="T5" fmla="*/ 23 h 678"/>
                  <a:gd name="T6" fmla="*/ 307 w 366"/>
                  <a:gd name="T7" fmla="*/ 128 h 678"/>
                  <a:gd name="T8" fmla="*/ 361 w 366"/>
                  <a:gd name="T9" fmla="*/ 218 h 678"/>
                  <a:gd name="T10" fmla="*/ 366 w 366"/>
                  <a:gd name="T11" fmla="*/ 267 h 678"/>
                  <a:gd name="T12" fmla="*/ 335 w 366"/>
                  <a:gd name="T13" fmla="*/ 327 h 678"/>
                  <a:gd name="T14" fmla="*/ 269 w 366"/>
                  <a:gd name="T15" fmla="*/ 381 h 678"/>
                  <a:gd name="T16" fmla="*/ 165 w 366"/>
                  <a:gd name="T17" fmla="*/ 439 h 678"/>
                  <a:gd name="T18" fmla="*/ 92 w 366"/>
                  <a:gd name="T19" fmla="*/ 485 h 678"/>
                  <a:gd name="T20" fmla="*/ 73 w 366"/>
                  <a:gd name="T21" fmla="*/ 515 h 678"/>
                  <a:gd name="T22" fmla="*/ 97 w 366"/>
                  <a:gd name="T23" fmla="*/ 527 h 678"/>
                  <a:gd name="T24" fmla="*/ 172 w 366"/>
                  <a:gd name="T25" fmla="*/ 571 h 678"/>
                  <a:gd name="T26" fmla="*/ 217 w 366"/>
                  <a:gd name="T27" fmla="*/ 641 h 678"/>
                  <a:gd name="T28" fmla="*/ 208 w 366"/>
                  <a:gd name="T29" fmla="*/ 657 h 678"/>
                  <a:gd name="T30" fmla="*/ 172 w 366"/>
                  <a:gd name="T31" fmla="*/ 678 h 678"/>
                  <a:gd name="T32" fmla="*/ 130 w 366"/>
                  <a:gd name="T33" fmla="*/ 678 h 678"/>
                  <a:gd name="T34" fmla="*/ 125 w 366"/>
                  <a:gd name="T35" fmla="*/ 618 h 678"/>
                  <a:gd name="T36" fmla="*/ 94 w 366"/>
                  <a:gd name="T37" fmla="*/ 583 h 678"/>
                  <a:gd name="T38" fmla="*/ 40 w 366"/>
                  <a:gd name="T39" fmla="*/ 546 h 678"/>
                  <a:gd name="T40" fmla="*/ 0 w 366"/>
                  <a:gd name="T41" fmla="*/ 539 h 678"/>
                  <a:gd name="T42" fmla="*/ 2 w 366"/>
                  <a:gd name="T43" fmla="*/ 506 h 678"/>
                  <a:gd name="T44" fmla="*/ 38 w 366"/>
                  <a:gd name="T45" fmla="*/ 478 h 678"/>
                  <a:gd name="T46" fmla="*/ 128 w 366"/>
                  <a:gd name="T47" fmla="*/ 423 h 678"/>
                  <a:gd name="T48" fmla="*/ 231 w 366"/>
                  <a:gd name="T49" fmla="*/ 367 h 678"/>
                  <a:gd name="T50" fmla="*/ 293 w 366"/>
                  <a:gd name="T51" fmla="*/ 302 h 678"/>
                  <a:gd name="T52" fmla="*/ 312 w 366"/>
                  <a:gd name="T53" fmla="*/ 267 h 678"/>
                  <a:gd name="T54" fmla="*/ 312 w 366"/>
                  <a:gd name="T55" fmla="*/ 235 h 678"/>
                  <a:gd name="T56" fmla="*/ 286 w 366"/>
                  <a:gd name="T57" fmla="*/ 174 h 678"/>
                  <a:gd name="T58" fmla="*/ 191 w 366"/>
                  <a:gd name="T59" fmla="*/ 93 h 678"/>
                  <a:gd name="T60" fmla="*/ 132 w 366"/>
                  <a:gd name="T61" fmla="*/ 53 h 678"/>
                  <a:gd name="T62" fmla="*/ 156 w 366"/>
                  <a:gd name="T63" fmla="*/ 9 h 67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366"/>
                  <a:gd name="T97" fmla="*/ 0 h 678"/>
                  <a:gd name="T98" fmla="*/ 366 w 366"/>
                  <a:gd name="T99" fmla="*/ 678 h 678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366" h="678">
                    <a:moveTo>
                      <a:pt x="156" y="9"/>
                    </a:moveTo>
                    <a:lnTo>
                      <a:pt x="184" y="0"/>
                    </a:lnTo>
                    <a:lnTo>
                      <a:pt x="234" y="23"/>
                    </a:lnTo>
                    <a:lnTo>
                      <a:pt x="307" y="128"/>
                    </a:lnTo>
                    <a:lnTo>
                      <a:pt x="361" y="218"/>
                    </a:lnTo>
                    <a:lnTo>
                      <a:pt x="366" y="267"/>
                    </a:lnTo>
                    <a:lnTo>
                      <a:pt x="335" y="327"/>
                    </a:lnTo>
                    <a:lnTo>
                      <a:pt x="269" y="381"/>
                    </a:lnTo>
                    <a:lnTo>
                      <a:pt x="165" y="439"/>
                    </a:lnTo>
                    <a:lnTo>
                      <a:pt x="92" y="485"/>
                    </a:lnTo>
                    <a:lnTo>
                      <a:pt x="73" y="515"/>
                    </a:lnTo>
                    <a:lnTo>
                      <a:pt x="97" y="527"/>
                    </a:lnTo>
                    <a:lnTo>
                      <a:pt x="172" y="571"/>
                    </a:lnTo>
                    <a:lnTo>
                      <a:pt x="217" y="641"/>
                    </a:lnTo>
                    <a:lnTo>
                      <a:pt x="208" y="657"/>
                    </a:lnTo>
                    <a:lnTo>
                      <a:pt x="172" y="678"/>
                    </a:lnTo>
                    <a:lnTo>
                      <a:pt x="130" y="678"/>
                    </a:lnTo>
                    <a:lnTo>
                      <a:pt x="125" y="618"/>
                    </a:lnTo>
                    <a:lnTo>
                      <a:pt x="94" y="583"/>
                    </a:lnTo>
                    <a:lnTo>
                      <a:pt x="40" y="546"/>
                    </a:lnTo>
                    <a:lnTo>
                      <a:pt x="0" y="539"/>
                    </a:lnTo>
                    <a:lnTo>
                      <a:pt x="2" y="506"/>
                    </a:lnTo>
                    <a:lnTo>
                      <a:pt x="38" y="478"/>
                    </a:lnTo>
                    <a:lnTo>
                      <a:pt x="128" y="423"/>
                    </a:lnTo>
                    <a:lnTo>
                      <a:pt x="231" y="367"/>
                    </a:lnTo>
                    <a:lnTo>
                      <a:pt x="293" y="302"/>
                    </a:lnTo>
                    <a:lnTo>
                      <a:pt x="312" y="267"/>
                    </a:lnTo>
                    <a:lnTo>
                      <a:pt x="312" y="235"/>
                    </a:lnTo>
                    <a:lnTo>
                      <a:pt x="286" y="174"/>
                    </a:lnTo>
                    <a:lnTo>
                      <a:pt x="191" y="93"/>
                    </a:lnTo>
                    <a:lnTo>
                      <a:pt x="132" y="53"/>
                    </a:lnTo>
                    <a:lnTo>
                      <a:pt x="156" y="9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8987" name="Freeform 31"/>
              <p:cNvSpPr>
                <a:spLocks/>
              </p:cNvSpPr>
              <p:nvPr/>
            </p:nvSpPr>
            <p:spPr bwMode="auto">
              <a:xfrm>
                <a:off x="2065" y="2761"/>
                <a:ext cx="694" cy="361"/>
              </a:xfrm>
              <a:custGeom>
                <a:avLst/>
                <a:gdLst>
                  <a:gd name="T0" fmla="*/ 508 w 694"/>
                  <a:gd name="T1" fmla="*/ 23 h 361"/>
                  <a:gd name="T2" fmla="*/ 601 w 694"/>
                  <a:gd name="T3" fmla="*/ 0 h 361"/>
                  <a:gd name="T4" fmla="*/ 694 w 694"/>
                  <a:gd name="T5" fmla="*/ 28 h 361"/>
                  <a:gd name="T6" fmla="*/ 694 w 694"/>
                  <a:gd name="T7" fmla="*/ 70 h 361"/>
                  <a:gd name="T8" fmla="*/ 657 w 694"/>
                  <a:gd name="T9" fmla="*/ 98 h 361"/>
                  <a:gd name="T10" fmla="*/ 582 w 694"/>
                  <a:gd name="T11" fmla="*/ 98 h 361"/>
                  <a:gd name="T12" fmla="*/ 461 w 694"/>
                  <a:gd name="T13" fmla="*/ 94 h 361"/>
                  <a:gd name="T14" fmla="*/ 391 w 694"/>
                  <a:gd name="T15" fmla="*/ 94 h 361"/>
                  <a:gd name="T16" fmla="*/ 377 w 694"/>
                  <a:gd name="T17" fmla="*/ 113 h 361"/>
                  <a:gd name="T18" fmla="*/ 363 w 694"/>
                  <a:gd name="T19" fmla="*/ 216 h 361"/>
                  <a:gd name="T20" fmla="*/ 303 w 694"/>
                  <a:gd name="T21" fmla="*/ 309 h 361"/>
                  <a:gd name="T22" fmla="*/ 200 w 694"/>
                  <a:gd name="T23" fmla="*/ 347 h 361"/>
                  <a:gd name="T24" fmla="*/ 172 w 694"/>
                  <a:gd name="T25" fmla="*/ 361 h 361"/>
                  <a:gd name="T26" fmla="*/ 135 w 694"/>
                  <a:gd name="T27" fmla="*/ 352 h 361"/>
                  <a:gd name="T28" fmla="*/ 84 w 694"/>
                  <a:gd name="T29" fmla="*/ 272 h 361"/>
                  <a:gd name="T30" fmla="*/ 5 w 694"/>
                  <a:gd name="T31" fmla="*/ 225 h 361"/>
                  <a:gd name="T32" fmla="*/ 0 w 694"/>
                  <a:gd name="T33" fmla="*/ 206 h 361"/>
                  <a:gd name="T34" fmla="*/ 56 w 694"/>
                  <a:gd name="T35" fmla="*/ 155 h 361"/>
                  <a:gd name="T36" fmla="*/ 98 w 694"/>
                  <a:gd name="T37" fmla="*/ 183 h 361"/>
                  <a:gd name="T38" fmla="*/ 140 w 694"/>
                  <a:gd name="T39" fmla="*/ 272 h 361"/>
                  <a:gd name="T40" fmla="*/ 158 w 694"/>
                  <a:gd name="T41" fmla="*/ 328 h 361"/>
                  <a:gd name="T42" fmla="*/ 247 w 694"/>
                  <a:gd name="T43" fmla="*/ 291 h 361"/>
                  <a:gd name="T44" fmla="*/ 303 w 694"/>
                  <a:gd name="T45" fmla="*/ 230 h 361"/>
                  <a:gd name="T46" fmla="*/ 326 w 694"/>
                  <a:gd name="T47" fmla="*/ 155 h 361"/>
                  <a:gd name="T48" fmla="*/ 349 w 694"/>
                  <a:gd name="T49" fmla="*/ 42 h 361"/>
                  <a:gd name="T50" fmla="*/ 396 w 694"/>
                  <a:gd name="T51" fmla="*/ 33 h 361"/>
                  <a:gd name="T52" fmla="*/ 508 w 694"/>
                  <a:gd name="T53" fmla="*/ 23 h 361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694"/>
                  <a:gd name="T82" fmla="*/ 0 h 361"/>
                  <a:gd name="T83" fmla="*/ 694 w 694"/>
                  <a:gd name="T84" fmla="*/ 361 h 361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694" h="361">
                    <a:moveTo>
                      <a:pt x="508" y="23"/>
                    </a:moveTo>
                    <a:lnTo>
                      <a:pt x="601" y="0"/>
                    </a:lnTo>
                    <a:lnTo>
                      <a:pt x="694" y="28"/>
                    </a:lnTo>
                    <a:lnTo>
                      <a:pt x="694" y="70"/>
                    </a:lnTo>
                    <a:lnTo>
                      <a:pt x="657" y="98"/>
                    </a:lnTo>
                    <a:lnTo>
                      <a:pt x="582" y="98"/>
                    </a:lnTo>
                    <a:lnTo>
                      <a:pt x="461" y="94"/>
                    </a:lnTo>
                    <a:lnTo>
                      <a:pt x="391" y="94"/>
                    </a:lnTo>
                    <a:lnTo>
                      <a:pt x="377" y="113"/>
                    </a:lnTo>
                    <a:lnTo>
                      <a:pt x="363" y="216"/>
                    </a:lnTo>
                    <a:lnTo>
                      <a:pt x="303" y="309"/>
                    </a:lnTo>
                    <a:lnTo>
                      <a:pt x="200" y="347"/>
                    </a:lnTo>
                    <a:lnTo>
                      <a:pt x="172" y="361"/>
                    </a:lnTo>
                    <a:lnTo>
                      <a:pt x="135" y="352"/>
                    </a:lnTo>
                    <a:lnTo>
                      <a:pt x="84" y="272"/>
                    </a:lnTo>
                    <a:lnTo>
                      <a:pt x="5" y="225"/>
                    </a:lnTo>
                    <a:lnTo>
                      <a:pt x="0" y="206"/>
                    </a:lnTo>
                    <a:lnTo>
                      <a:pt x="56" y="155"/>
                    </a:lnTo>
                    <a:lnTo>
                      <a:pt x="98" y="183"/>
                    </a:lnTo>
                    <a:lnTo>
                      <a:pt x="140" y="272"/>
                    </a:lnTo>
                    <a:lnTo>
                      <a:pt x="158" y="328"/>
                    </a:lnTo>
                    <a:lnTo>
                      <a:pt x="247" y="291"/>
                    </a:lnTo>
                    <a:lnTo>
                      <a:pt x="303" y="230"/>
                    </a:lnTo>
                    <a:lnTo>
                      <a:pt x="326" y="155"/>
                    </a:lnTo>
                    <a:lnTo>
                      <a:pt x="349" y="42"/>
                    </a:lnTo>
                    <a:lnTo>
                      <a:pt x="396" y="33"/>
                    </a:lnTo>
                    <a:lnTo>
                      <a:pt x="508" y="23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68970" name="AutoShape 32"/>
            <p:cNvSpPr>
              <a:spLocks noChangeArrowheads="1"/>
            </p:cNvSpPr>
            <p:nvPr/>
          </p:nvSpPr>
          <p:spPr bwMode="auto">
            <a:xfrm>
              <a:off x="5088" y="3360"/>
              <a:ext cx="624" cy="432"/>
            </a:xfrm>
            <a:prstGeom prst="wedgeRectCallout">
              <a:avLst>
                <a:gd name="adj1" fmla="val -82213"/>
                <a:gd name="adj2" fmla="val -26852"/>
              </a:avLst>
            </a:prstGeom>
            <a:noFill/>
            <a:ln w="25400" algn="ctr">
              <a:solidFill>
                <a:schemeClr val="hlink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0" rIns="0"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/>
                <a:t>I hope so</a:t>
              </a:r>
            </a:p>
          </p:txBody>
        </p:sp>
      </p:grpSp>
      <p:sp>
        <p:nvSpPr>
          <p:cNvPr id="27" name="Text Box 216"/>
          <p:cNvSpPr txBox="1">
            <a:spLocks noChangeArrowheads="1"/>
          </p:cNvSpPr>
          <p:nvPr/>
        </p:nvSpPr>
        <p:spPr bwMode="auto">
          <a:xfrm>
            <a:off x="1981200" y="5867400"/>
            <a:ext cx="6113463" cy="9540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/>
              <a:t>See Recursion for one way to do it faster.</a:t>
            </a:r>
          </a:p>
          <a:p>
            <a:pPr eaLnBrk="1" hangingPunct="1"/>
            <a:r>
              <a:rPr lang="en-US" altLang="en-US"/>
              <a:t>This is another.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74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174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174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74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3174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3174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74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3174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3174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74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3174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3174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 nodeType="clickPar">
                      <p:stCondLst>
                        <p:cond delay="indefinite"/>
                      </p:stCondLst>
                      <p:childTnLst>
                        <p:par>
                          <p:cTn id="2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 nodeType="clickPar">
                      <p:stCondLst>
                        <p:cond delay="indefinite"/>
                      </p:stCondLst>
                      <p:childTnLst>
                        <p:par>
                          <p:cTn id="3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3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2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2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17447" grpId="0"/>
      <p:bldP spid="317448" grpId="0"/>
      <p:bldP spid="317449" grpId="0"/>
      <p:bldP spid="317452" grpId="0"/>
    </p:bldLst>
  </p:timing>
</p:sld>
</file>

<file path=ppt/slides/slide1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9986" name="Rectangle 2"/>
          <p:cNvSpPr>
            <a:spLocks noChangeArrowheads="1"/>
          </p:cNvSpPr>
          <p:nvPr>
            <p:ph type="ctrTitle"/>
          </p:nvPr>
        </p:nvSpPr>
        <p:spPr>
          <a:xfrm>
            <a:off x="685800" y="609600"/>
            <a:ext cx="7772400" cy="2286000"/>
          </a:xfrm>
        </p:spPr>
        <p:txBody>
          <a:bodyPr/>
          <a:lstStyle/>
          <a:p>
            <a:pPr eaLnBrk="1" hangingPunct="1"/>
            <a:r>
              <a:rPr lang="en-US" altLang="en-US" sz="4000" b="1" smtClean="0">
                <a:solidFill>
                  <a:schemeClr val="tx1"/>
                </a:solidFill>
                <a:latin typeface="Comic Sans MS" pitchFamily="66" charset="0"/>
              </a:rPr>
              <a:t>Grade School Revisited:</a:t>
            </a:r>
            <a:br>
              <a:rPr lang="en-US" altLang="en-US" sz="4000" b="1" smtClean="0">
                <a:solidFill>
                  <a:schemeClr val="tx1"/>
                </a:solidFill>
                <a:latin typeface="Comic Sans MS" pitchFamily="66" charset="0"/>
              </a:rPr>
            </a:br>
            <a:r>
              <a:rPr lang="en-US" altLang="en-US" sz="4000" b="1" smtClean="0">
                <a:solidFill>
                  <a:schemeClr val="tx1"/>
                </a:solidFill>
                <a:latin typeface="Comic Sans MS" pitchFamily="66" charset="0"/>
              </a:rPr>
              <a:t>How To Multiply Two Numbers</a:t>
            </a:r>
            <a:endParaRPr lang="en-US" altLang="en-US" smtClean="0">
              <a:solidFill>
                <a:schemeClr val="tx1"/>
              </a:solidFill>
            </a:endParaRPr>
          </a:p>
        </p:txBody>
      </p:sp>
      <p:sp>
        <p:nvSpPr>
          <p:cNvPr id="4" name="Rectangle 2"/>
          <p:cNvSpPr txBox="1">
            <a:spLocks noChangeArrowheads="1"/>
          </p:cNvSpPr>
          <p:nvPr/>
        </p:nvSpPr>
        <p:spPr bwMode="auto">
          <a:xfrm>
            <a:off x="609600" y="-381000"/>
            <a:ext cx="80772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b"/>
          <a:lstStyle/>
          <a:p>
            <a:pPr>
              <a:defRPr/>
            </a:pPr>
            <a:r>
              <a:rPr lang="en-US" sz="4400" kern="0">
                <a:solidFill>
                  <a:schemeClr val="tx2"/>
                </a:solidFill>
                <a:latin typeface="+mj-lt"/>
                <a:ea typeface="+mj-ea"/>
                <a:cs typeface="+mj-cs"/>
              </a:rPr>
              <a:t>Multiplying Big Integers</a:t>
            </a:r>
            <a:endParaRPr lang="en-US" sz="4400" kern="0" dirty="0">
              <a:solidFill>
                <a:schemeClr val="tx2"/>
              </a:solidFill>
              <a:latin typeface="+mj-lt"/>
              <a:ea typeface="+mj-ea"/>
              <a:cs typeface="+mj-cs"/>
            </a:endParaRP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1010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609600" y="-381000"/>
            <a:ext cx="8077200" cy="1143000"/>
          </a:xfrm>
        </p:spPr>
        <p:txBody>
          <a:bodyPr anchor="b"/>
          <a:lstStyle/>
          <a:p>
            <a:pPr eaLnBrk="1" hangingPunct="1"/>
            <a:r>
              <a:rPr lang="en-US" altLang="en-US" smtClean="0"/>
              <a:t>Multiplying Big Integers</a:t>
            </a:r>
          </a:p>
        </p:txBody>
      </p:sp>
      <p:sp>
        <p:nvSpPr>
          <p:cNvPr id="171011" name="Text Box 215"/>
          <p:cNvSpPr txBox="1">
            <a:spLocks noChangeArrowheads="1"/>
          </p:cNvSpPr>
          <p:nvPr/>
        </p:nvSpPr>
        <p:spPr bwMode="auto">
          <a:xfrm>
            <a:off x="1676400" y="898525"/>
            <a:ext cx="5935663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/>
            <a:r>
              <a:rPr lang="en-US" altLang="en-US" i="1">
                <a:solidFill>
                  <a:schemeClr val="accent1"/>
                </a:solidFill>
              </a:rPr>
              <a:t>X = 0011 … 1010 0011 1011 0001 0010</a:t>
            </a:r>
            <a:endParaRPr lang="en-US" altLang="en-US" i="1" baseline="-25000">
              <a:solidFill>
                <a:schemeClr val="accent1"/>
              </a:solidFill>
            </a:endParaRPr>
          </a:p>
        </p:txBody>
      </p:sp>
      <p:sp>
        <p:nvSpPr>
          <p:cNvPr id="197847" name="Text Box 215"/>
          <p:cNvSpPr txBox="1">
            <a:spLocks noChangeArrowheads="1"/>
          </p:cNvSpPr>
          <p:nvPr/>
        </p:nvSpPr>
        <p:spPr bwMode="auto">
          <a:xfrm>
            <a:off x="304800" y="2438400"/>
            <a:ext cx="53149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>
              <a:buFontTx/>
              <a:buChar char="•"/>
            </a:pPr>
            <a:r>
              <a:rPr lang="en-US" altLang="en-US"/>
              <a:t>Break into </a:t>
            </a:r>
            <a:r>
              <a:rPr lang="en-US" altLang="en-US" i="1">
                <a:solidFill>
                  <a:schemeClr val="accent1"/>
                </a:solidFill>
              </a:rPr>
              <a:t>m = O(</a:t>
            </a: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log N)</a:t>
            </a:r>
            <a:r>
              <a:rPr lang="en-US" altLang="en-US">
                <a:sym typeface="Symbol" pitchFamily="18" charset="2"/>
              </a:rPr>
              <a:t> bit blocks</a:t>
            </a:r>
          </a:p>
        </p:txBody>
      </p:sp>
      <p:grpSp>
        <p:nvGrpSpPr>
          <p:cNvPr id="2" name="Group 33"/>
          <p:cNvGrpSpPr>
            <a:grpSpLocks/>
          </p:cNvGrpSpPr>
          <p:nvPr/>
        </p:nvGrpSpPr>
        <p:grpSpPr bwMode="auto">
          <a:xfrm>
            <a:off x="3627438" y="1271588"/>
            <a:ext cx="719137" cy="519112"/>
            <a:chOff x="2285" y="801"/>
            <a:chExt cx="453" cy="327"/>
          </a:xfrm>
        </p:grpSpPr>
        <p:sp>
          <p:nvSpPr>
            <p:cNvPr id="171014" name="Line 29"/>
            <p:cNvSpPr>
              <a:spLocks noChangeShapeType="1"/>
            </p:cNvSpPr>
            <p:nvPr/>
          </p:nvSpPr>
          <p:spPr bwMode="auto">
            <a:xfrm>
              <a:off x="2285" y="884"/>
              <a:ext cx="453" cy="0"/>
            </a:xfrm>
            <a:prstGeom prst="line">
              <a:avLst/>
            </a:prstGeom>
            <a:noFill/>
            <a:ln w="25400">
              <a:solidFill>
                <a:schemeClr val="hlink"/>
              </a:solidFill>
              <a:round/>
              <a:headEnd type="triangl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>
              <a:spAutoFit/>
            </a:bodyPr>
            <a:lstStyle/>
            <a:p>
              <a:endParaRPr lang="en-US"/>
            </a:p>
          </p:txBody>
        </p:sp>
        <p:sp>
          <p:nvSpPr>
            <p:cNvPr id="171015" name="Rectangle 30"/>
            <p:cNvSpPr>
              <a:spLocks noChangeArrowheads="1"/>
            </p:cNvSpPr>
            <p:nvPr/>
          </p:nvSpPr>
          <p:spPr bwMode="auto">
            <a:xfrm>
              <a:off x="2344" y="801"/>
              <a:ext cx="278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i="1">
                  <a:solidFill>
                    <a:schemeClr val="accent1"/>
                  </a:solidFill>
                  <a:sym typeface="Symbol" pitchFamily="18" charset="2"/>
                </a:rPr>
                <a:t>m</a:t>
              </a: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84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9784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9784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2034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609600" y="-381000"/>
            <a:ext cx="8077200" cy="1143000"/>
          </a:xfrm>
        </p:spPr>
        <p:txBody>
          <a:bodyPr anchor="b"/>
          <a:lstStyle/>
          <a:p>
            <a:pPr eaLnBrk="1" hangingPunct="1"/>
            <a:r>
              <a:rPr lang="en-US" altLang="en-US" smtClean="0"/>
              <a:t>Multiplying Big Integers</a:t>
            </a:r>
          </a:p>
        </p:txBody>
      </p:sp>
      <p:sp>
        <p:nvSpPr>
          <p:cNvPr id="319491" name="Text Box 215"/>
          <p:cNvSpPr txBox="1">
            <a:spLocks noChangeArrowheads="1"/>
          </p:cNvSpPr>
          <p:nvPr/>
        </p:nvSpPr>
        <p:spPr bwMode="auto">
          <a:xfrm>
            <a:off x="304800" y="898525"/>
            <a:ext cx="8335963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/>
            <a:r>
              <a:rPr lang="en-US" altLang="en-US" i="1">
                <a:solidFill>
                  <a:schemeClr val="accent1"/>
                </a:solidFill>
              </a:rPr>
              <a:t>X = 0000 … 0000</a:t>
            </a:r>
            <a:r>
              <a:rPr lang="en-US" altLang="en-US"/>
              <a:t> </a:t>
            </a:r>
            <a:r>
              <a:rPr lang="en-US" altLang="en-US" i="1">
                <a:solidFill>
                  <a:schemeClr val="accent1"/>
                </a:solidFill>
              </a:rPr>
              <a:t>0000 0011 1010 0011 1011 0001 0010</a:t>
            </a:r>
          </a:p>
        </p:txBody>
      </p:sp>
      <p:sp>
        <p:nvSpPr>
          <p:cNvPr id="197847" name="Text Box 215"/>
          <p:cNvSpPr txBox="1">
            <a:spLocks noChangeArrowheads="1"/>
          </p:cNvSpPr>
          <p:nvPr/>
        </p:nvSpPr>
        <p:spPr bwMode="auto">
          <a:xfrm>
            <a:off x="304800" y="2438400"/>
            <a:ext cx="8713788" cy="39354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>
              <a:buFontTx/>
              <a:buChar char="•"/>
            </a:pPr>
            <a:r>
              <a:rPr lang="en-US" altLang="en-US"/>
              <a:t>Break into </a:t>
            </a:r>
            <a:r>
              <a:rPr lang="en-US" altLang="en-US" i="1">
                <a:solidFill>
                  <a:schemeClr val="accent1"/>
                </a:solidFill>
              </a:rPr>
              <a:t>m = O(</a:t>
            </a: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log N)</a:t>
            </a:r>
            <a:r>
              <a:rPr lang="en-US" altLang="en-US">
                <a:sym typeface="Symbol" pitchFamily="18" charset="2"/>
              </a:rPr>
              <a:t> bit blocks</a:t>
            </a:r>
          </a:p>
          <a:p>
            <a:pPr algn="l" eaLnBrk="1" hangingPunct="1">
              <a:buFontTx/>
              <a:buChar char="•"/>
            </a:pPr>
            <a:r>
              <a:rPr lang="en-US" altLang="en-US">
                <a:sym typeface="Symbol" pitchFamily="18" charset="2"/>
              </a:rPr>
              <a:t>Pad with zero</a:t>
            </a:r>
          </a:p>
          <a:p>
            <a:pPr lvl="1" algn="l" eaLnBrk="1" hangingPunct="1">
              <a:buFontTx/>
              <a:buChar char="•"/>
            </a:pP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2N</a:t>
            </a:r>
            <a:r>
              <a:rPr lang="en-US" altLang="en-US">
                <a:sym typeface="Symbol" pitchFamily="18" charset="2"/>
              </a:rPr>
              <a:t> bits to hold product</a:t>
            </a:r>
          </a:p>
          <a:p>
            <a:pPr lvl="1" algn="l" eaLnBrk="1" hangingPunct="1">
              <a:buFontTx/>
              <a:buChar char="•"/>
            </a:pP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n</a:t>
            </a:r>
            <a:r>
              <a:rPr lang="en-US" altLang="en-US">
                <a:sym typeface="Symbol" pitchFamily="18" charset="2"/>
              </a:rPr>
              <a:t> blocks where </a:t>
            </a: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n</a:t>
            </a:r>
            <a:r>
              <a:rPr lang="en-US" altLang="en-US">
                <a:sym typeface="Symbol" pitchFamily="18" charset="2"/>
              </a:rPr>
              <a:t> is a power of </a:t>
            </a: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2</a:t>
            </a:r>
            <a:r>
              <a:rPr lang="en-US" altLang="en-US">
                <a:sym typeface="Symbol" pitchFamily="18" charset="2"/>
              </a:rPr>
              <a:t>, ie </a:t>
            </a: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n=2</a:t>
            </a:r>
            <a:r>
              <a:rPr lang="en-US" altLang="en-US" i="1" baseline="30000">
                <a:solidFill>
                  <a:schemeClr val="accent1"/>
                </a:solidFill>
                <a:sym typeface="Symbol" pitchFamily="18" charset="2"/>
              </a:rPr>
              <a:t>r</a:t>
            </a:r>
            <a:r>
              <a:rPr lang="en-US" altLang="en-US">
                <a:sym typeface="Symbol" pitchFamily="18" charset="2"/>
              </a:rPr>
              <a:t>.</a:t>
            </a:r>
          </a:p>
          <a:p>
            <a:pPr algn="l" eaLnBrk="1" hangingPunct="1">
              <a:buFontTx/>
              <a:buChar char="•"/>
            </a:pPr>
            <a:r>
              <a:rPr lang="en-US" altLang="en-US">
                <a:sym typeface="Symbol" pitchFamily="18" charset="2"/>
              </a:rPr>
              <a:t>Let </a:t>
            </a: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p</a:t>
            </a:r>
            <a:r>
              <a:rPr lang="en-US" altLang="en-US">
                <a:sym typeface="Symbol" pitchFamily="18" charset="2"/>
              </a:rPr>
              <a:t> be a prime</a:t>
            </a:r>
          </a:p>
          <a:p>
            <a:pPr lvl="1" algn="l" eaLnBrk="1" hangingPunct="1">
              <a:buFontTx/>
              <a:buChar char="•"/>
            </a:pP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log p </a:t>
            </a:r>
            <a:r>
              <a:rPr lang="en-US" altLang="en-US" i="1">
                <a:solidFill>
                  <a:schemeClr val="accent1"/>
                </a:solidFill>
                <a:cs typeface="Times New Roman" pitchFamily="18" charset="0"/>
                <a:sym typeface="Symbol" pitchFamily="18" charset="2"/>
              </a:rPr>
              <a:t>≥</a:t>
            </a:r>
            <a:r>
              <a:rPr lang="en-US" altLang="en-US">
                <a:cs typeface="Times New Roman" pitchFamily="18" charset="0"/>
                <a:sym typeface="Symbol" pitchFamily="18" charset="2"/>
              </a:rPr>
              <a:t> </a:t>
            </a:r>
            <a:r>
              <a:rPr lang="en-US" altLang="en-US">
                <a:solidFill>
                  <a:schemeClr val="accent1"/>
                </a:solidFill>
                <a:cs typeface="Times New Roman" pitchFamily="18" charset="0"/>
                <a:sym typeface="Symbol" pitchFamily="18" charset="2"/>
              </a:rPr>
              <a:t>block size = </a:t>
            </a:r>
            <a:r>
              <a:rPr lang="en-US" altLang="en-US" i="1">
                <a:solidFill>
                  <a:schemeClr val="accent1"/>
                </a:solidFill>
                <a:cs typeface="Times New Roman" pitchFamily="18" charset="0"/>
                <a:sym typeface="Symbol" pitchFamily="18" charset="2"/>
              </a:rPr>
              <a:t>m</a:t>
            </a:r>
          </a:p>
          <a:p>
            <a:pPr lvl="1" algn="l" eaLnBrk="1" hangingPunct="1">
              <a:buFontTx/>
              <a:buChar char="•"/>
            </a:pPr>
            <a:r>
              <a:rPr lang="en-US" altLang="en-US" i="1">
                <a:solidFill>
                  <a:schemeClr val="accent1"/>
                </a:solidFill>
                <a:cs typeface="Times New Roman" pitchFamily="18" charset="0"/>
                <a:sym typeface="Symbol" pitchFamily="18" charset="2"/>
              </a:rPr>
              <a:t>p-1</a:t>
            </a:r>
            <a:r>
              <a:rPr lang="en-US" altLang="en-US">
                <a:cs typeface="Times New Roman" pitchFamily="18" charset="0"/>
                <a:sym typeface="Symbol" pitchFamily="18" charset="2"/>
              </a:rPr>
              <a:t> is divisible by</a:t>
            </a:r>
            <a:r>
              <a:rPr lang="en-US" altLang="en-US" i="1">
                <a:solidFill>
                  <a:schemeClr val="accent1"/>
                </a:solidFill>
                <a:cs typeface="Times New Roman" pitchFamily="18" charset="0"/>
                <a:sym typeface="Symbol" pitchFamily="18" charset="2"/>
              </a:rPr>
              <a:t> n</a:t>
            </a:r>
            <a:r>
              <a:rPr lang="en-US" altLang="en-US">
                <a:cs typeface="Times New Roman" pitchFamily="18" charset="0"/>
                <a:sym typeface="Symbol" pitchFamily="18" charset="2"/>
              </a:rPr>
              <a:t>, so </a:t>
            </a:r>
            <a:r>
              <a:rPr lang="en-US" altLang="en-US" i="1">
                <a:solidFill>
                  <a:schemeClr val="accent1"/>
                </a:solidFill>
                <a:cs typeface="Times New Roman" pitchFamily="18" charset="0"/>
                <a:sym typeface="Symbol" pitchFamily="18" charset="2"/>
              </a:rPr>
              <a:t>Z mod p</a:t>
            </a:r>
            <a:r>
              <a:rPr lang="en-US" altLang="en-US">
                <a:cs typeface="Times New Roman" pitchFamily="18" charset="0"/>
                <a:sym typeface="Symbol" pitchFamily="18" charset="2"/>
              </a:rPr>
              <a:t> has </a:t>
            </a:r>
            <a:r>
              <a:rPr lang="en-US" altLang="en-US" i="1">
                <a:solidFill>
                  <a:schemeClr val="accent1"/>
                </a:solidFill>
                <a:cs typeface="Times New Roman" pitchFamily="18" charset="0"/>
                <a:sym typeface="Symbol" pitchFamily="18" charset="2"/>
              </a:rPr>
              <a:t>n n</a:t>
            </a:r>
            <a:r>
              <a:rPr lang="en-US" altLang="en-US" i="1" baseline="30000">
                <a:solidFill>
                  <a:schemeClr val="accent1"/>
                </a:solidFill>
                <a:cs typeface="Times New Roman" pitchFamily="18" charset="0"/>
                <a:sym typeface="Symbol" pitchFamily="18" charset="2"/>
              </a:rPr>
              <a:t>th</a:t>
            </a:r>
            <a:r>
              <a:rPr lang="en-US" altLang="en-US">
                <a:cs typeface="Times New Roman" pitchFamily="18" charset="0"/>
                <a:sym typeface="Symbol" pitchFamily="18" charset="2"/>
              </a:rPr>
              <a:t> roots of unity.</a:t>
            </a:r>
          </a:p>
          <a:p>
            <a:pPr algn="l" eaLnBrk="1" hangingPunct="1">
              <a:buFontTx/>
              <a:buChar char="•"/>
            </a:pPr>
            <a:r>
              <a:rPr lang="en-US" altLang="en-US">
                <a:cs typeface="Times New Roman" pitchFamily="18" charset="0"/>
                <a:sym typeface="Symbol" pitchFamily="18" charset="2"/>
              </a:rPr>
              <a:t>View each block as a finite field element in </a:t>
            </a:r>
            <a:r>
              <a:rPr lang="en-US" altLang="en-US" i="1">
                <a:solidFill>
                  <a:schemeClr val="accent1"/>
                </a:solidFill>
                <a:cs typeface="Times New Roman" pitchFamily="18" charset="0"/>
                <a:sym typeface="Symbol" pitchFamily="18" charset="2"/>
              </a:rPr>
              <a:t>Z mod p</a:t>
            </a:r>
            <a:r>
              <a:rPr lang="en-US" altLang="en-US">
                <a:cs typeface="Times New Roman" pitchFamily="18" charset="0"/>
                <a:sym typeface="Symbol" pitchFamily="18" charset="2"/>
              </a:rPr>
              <a:t>.</a:t>
            </a:r>
            <a:br>
              <a:rPr lang="en-US" altLang="en-US">
                <a:cs typeface="Times New Roman" pitchFamily="18" charset="0"/>
                <a:sym typeface="Symbol" pitchFamily="18" charset="2"/>
              </a:rPr>
            </a:br>
            <a:r>
              <a:rPr lang="en-US" altLang="en-US">
                <a:cs typeface="Times New Roman" pitchFamily="18" charset="0"/>
                <a:sym typeface="Symbol" pitchFamily="18" charset="2"/>
              </a:rPr>
              <a:t>     (no actual work)</a:t>
            </a:r>
          </a:p>
        </p:txBody>
      </p:sp>
      <p:sp>
        <p:nvSpPr>
          <p:cNvPr id="319496" name="Rectangle 8"/>
          <p:cNvSpPr>
            <a:spLocks noChangeArrowheads="1"/>
          </p:cNvSpPr>
          <p:nvPr/>
        </p:nvSpPr>
        <p:spPr bwMode="auto">
          <a:xfrm>
            <a:off x="1920875" y="1295400"/>
            <a:ext cx="1889125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n=2</a:t>
            </a:r>
            <a:r>
              <a:rPr lang="en-US" altLang="en-US" i="1" baseline="30000">
                <a:solidFill>
                  <a:schemeClr val="accent1"/>
                </a:solidFill>
                <a:sym typeface="Symbol" pitchFamily="18" charset="2"/>
              </a:rPr>
              <a:t>r</a:t>
            </a: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 </a:t>
            </a:r>
            <a:r>
              <a:rPr lang="en-US" altLang="en-US">
                <a:sym typeface="Symbol" pitchFamily="18" charset="2"/>
              </a:rPr>
              <a:t>blocks</a:t>
            </a:r>
          </a:p>
        </p:txBody>
      </p:sp>
      <p:grpSp>
        <p:nvGrpSpPr>
          <p:cNvPr id="2" name="Group 15"/>
          <p:cNvGrpSpPr>
            <a:grpSpLocks/>
          </p:cNvGrpSpPr>
          <p:nvPr/>
        </p:nvGrpSpPr>
        <p:grpSpPr bwMode="auto">
          <a:xfrm>
            <a:off x="5829300" y="1306513"/>
            <a:ext cx="1225550" cy="457200"/>
            <a:chOff x="3672" y="823"/>
            <a:chExt cx="772" cy="288"/>
          </a:xfrm>
        </p:grpSpPr>
        <p:sp>
          <p:nvSpPr>
            <p:cNvPr id="172045" name="Line 13"/>
            <p:cNvSpPr>
              <a:spLocks noChangeShapeType="1"/>
            </p:cNvSpPr>
            <p:nvPr/>
          </p:nvSpPr>
          <p:spPr bwMode="auto">
            <a:xfrm>
              <a:off x="3733" y="874"/>
              <a:ext cx="635" cy="0"/>
            </a:xfrm>
            <a:prstGeom prst="line">
              <a:avLst/>
            </a:prstGeom>
            <a:noFill/>
            <a:ln w="25400">
              <a:solidFill>
                <a:schemeClr val="hlink"/>
              </a:solidFill>
              <a:round/>
              <a:headEnd type="triangl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>
              <a:spAutoFit/>
            </a:bodyPr>
            <a:lstStyle/>
            <a:p>
              <a:endParaRPr lang="en-US"/>
            </a:p>
          </p:txBody>
        </p:sp>
        <p:sp>
          <p:nvSpPr>
            <p:cNvPr id="172046" name="Rectangle 14"/>
            <p:cNvSpPr>
              <a:spLocks noChangeArrowheads="1"/>
            </p:cNvSpPr>
            <p:nvPr/>
          </p:nvSpPr>
          <p:spPr bwMode="auto">
            <a:xfrm>
              <a:off x="3672" y="823"/>
              <a:ext cx="772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2400" i="1">
                  <a:solidFill>
                    <a:schemeClr val="accent1"/>
                  </a:solidFill>
                </a:rPr>
                <a:t>O(</a:t>
              </a:r>
              <a:r>
                <a:rPr lang="en-US" altLang="en-US" sz="2400" i="1">
                  <a:solidFill>
                    <a:schemeClr val="accent1"/>
                  </a:solidFill>
                  <a:sym typeface="Symbol" pitchFamily="18" charset="2"/>
                </a:rPr>
                <a:t>log p)</a:t>
              </a:r>
            </a:p>
          </p:txBody>
        </p:sp>
      </p:grpSp>
      <p:grpSp>
        <p:nvGrpSpPr>
          <p:cNvPr id="3" name="Group 21"/>
          <p:cNvGrpSpPr>
            <a:grpSpLocks/>
          </p:cNvGrpSpPr>
          <p:nvPr/>
        </p:nvGrpSpPr>
        <p:grpSpPr bwMode="auto">
          <a:xfrm>
            <a:off x="1106488" y="1371600"/>
            <a:ext cx="7424737" cy="914400"/>
            <a:chOff x="697" y="864"/>
            <a:chExt cx="4677" cy="576"/>
          </a:xfrm>
        </p:grpSpPr>
        <p:sp>
          <p:nvSpPr>
            <p:cNvPr id="172043" name="Text Box 215"/>
            <p:cNvSpPr txBox="1">
              <a:spLocks noChangeArrowheads="1"/>
            </p:cNvSpPr>
            <p:nvPr/>
          </p:nvSpPr>
          <p:spPr bwMode="auto">
            <a:xfrm>
              <a:off x="697" y="1113"/>
              <a:ext cx="4677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US" altLang="en-US" i="1">
                  <a:solidFill>
                    <a:schemeClr val="accent1"/>
                  </a:solidFill>
                </a:rPr>
                <a:t>a</a:t>
              </a:r>
              <a:r>
                <a:rPr lang="en-US" altLang="en-US" i="1" baseline="-25000">
                  <a:solidFill>
                    <a:schemeClr val="accent1"/>
                  </a:solidFill>
                </a:rPr>
                <a:t>n</a:t>
              </a:r>
              <a:r>
                <a:rPr lang="en-US" altLang="en-US" i="1">
                  <a:solidFill>
                    <a:schemeClr val="accent1"/>
                  </a:solidFill>
                </a:rPr>
                <a:t>   …    a</a:t>
              </a:r>
              <a:r>
                <a:rPr lang="en-US" altLang="en-US" i="1" baseline="-25000">
                  <a:solidFill>
                    <a:schemeClr val="accent1"/>
                  </a:solidFill>
                </a:rPr>
                <a:t>7       </a:t>
              </a:r>
              <a:r>
                <a:rPr lang="en-US" altLang="en-US" i="1">
                  <a:solidFill>
                    <a:schemeClr val="accent1"/>
                  </a:solidFill>
                </a:rPr>
                <a:t> a</a:t>
              </a:r>
              <a:r>
                <a:rPr lang="en-US" altLang="en-US" i="1" baseline="-25000">
                  <a:solidFill>
                    <a:schemeClr val="accent1"/>
                  </a:solidFill>
                </a:rPr>
                <a:t>6</a:t>
              </a:r>
              <a:r>
                <a:rPr lang="en-US" altLang="en-US" i="1">
                  <a:solidFill>
                    <a:schemeClr val="accent1"/>
                  </a:solidFill>
                </a:rPr>
                <a:t>     a</a:t>
              </a:r>
              <a:r>
                <a:rPr lang="en-US" altLang="en-US" i="1" baseline="-25000">
                  <a:solidFill>
                    <a:schemeClr val="accent1"/>
                  </a:solidFill>
                </a:rPr>
                <a:t>5</a:t>
              </a:r>
              <a:r>
                <a:rPr lang="en-US" altLang="en-US" i="1">
                  <a:solidFill>
                    <a:schemeClr val="accent1"/>
                  </a:solidFill>
                </a:rPr>
                <a:t>      a</a:t>
              </a:r>
              <a:r>
                <a:rPr lang="en-US" altLang="en-US" i="1" baseline="-25000">
                  <a:solidFill>
                    <a:schemeClr val="accent1"/>
                  </a:solidFill>
                </a:rPr>
                <a:t>4       </a:t>
              </a:r>
              <a:r>
                <a:rPr lang="en-US" altLang="en-US" i="1">
                  <a:solidFill>
                    <a:schemeClr val="accent1"/>
                  </a:solidFill>
                </a:rPr>
                <a:t> a</a:t>
              </a:r>
              <a:r>
                <a:rPr lang="en-US" altLang="en-US" i="1" baseline="-25000">
                  <a:solidFill>
                    <a:schemeClr val="accent1"/>
                  </a:solidFill>
                </a:rPr>
                <a:t>3</a:t>
              </a:r>
              <a:r>
                <a:rPr lang="en-US" altLang="en-US" i="1">
                  <a:solidFill>
                    <a:schemeClr val="accent1"/>
                  </a:solidFill>
                </a:rPr>
                <a:t>     a</a:t>
              </a:r>
              <a:r>
                <a:rPr lang="en-US" altLang="en-US" i="1" baseline="-25000">
                  <a:solidFill>
                    <a:schemeClr val="accent1"/>
                  </a:solidFill>
                </a:rPr>
                <a:t>2        </a:t>
              </a:r>
              <a:r>
                <a:rPr lang="en-US" altLang="en-US" i="1">
                  <a:solidFill>
                    <a:schemeClr val="accent1"/>
                  </a:solidFill>
                </a:rPr>
                <a:t> a</a:t>
              </a:r>
              <a:r>
                <a:rPr lang="en-US" altLang="en-US" i="1" baseline="-25000">
                  <a:solidFill>
                    <a:schemeClr val="accent1"/>
                  </a:solidFill>
                </a:rPr>
                <a:t>1       </a:t>
              </a:r>
              <a:r>
                <a:rPr lang="en-US" altLang="en-US" i="1">
                  <a:solidFill>
                    <a:schemeClr val="accent1"/>
                  </a:solidFill>
                </a:rPr>
                <a:t> a</a:t>
              </a:r>
              <a:r>
                <a:rPr lang="en-US" altLang="en-US" i="1" baseline="-25000">
                  <a:solidFill>
                    <a:schemeClr val="accent1"/>
                  </a:solidFill>
                </a:rPr>
                <a:t>0</a:t>
              </a:r>
              <a:r>
                <a:rPr lang="en-US" altLang="en-US" i="1">
                  <a:solidFill>
                    <a:schemeClr val="accent1"/>
                  </a:solidFill>
                </a:rPr>
                <a:t> </a:t>
              </a:r>
            </a:p>
          </p:txBody>
        </p:sp>
        <p:sp>
          <p:nvSpPr>
            <p:cNvPr id="172044" name="AutoShape 20"/>
            <p:cNvSpPr>
              <a:spLocks noChangeArrowheads="1"/>
            </p:cNvSpPr>
            <p:nvPr/>
          </p:nvSpPr>
          <p:spPr bwMode="auto">
            <a:xfrm>
              <a:off x="3072" y="864"/>
              <a:ext cx="96" cy="336"/>
            </a:xfrm>
            <a:prstGeom prst="downArrow">
              <a:avLst>
                <a:gd name="adj1" fmla="val 50000"/>
                <a:gd name="adj2" fmla="val 87500"/>
              </a:avLst>
            </a:prstGeom>
            <a:noFill/>
            <a:ln w="25400" algn="ctr">
              <a:solidFill>
                <a:schemeClr val="hlink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</p:grpSp>
      <p:grpSp>
        <p:nvGrpSpPr>
          <p:cNvPr id="172040" name="Group 33"/>
          <p:cNvGrpSpPr>
            <a:grpSpLocks/>
          </p:cNvGrpSpPr>
          <p:nvPr/>
        </p:nvGrpSpPr>
        <p:grpSpPr bwMode="auto">
          <a:xfrm>
            <a:off x="3776663" y="1271588"/>
            <a:ext cx="719137" cy="519112"/>
            <a:chOff x="2285" y="801"/>
            <a:chExt cx="453" cy="327"/>
          </a:xfrm>
        </p:grpSpPr>
        <p:sp>
          <p:nvSpPr>
            <p:cNvPr id="172041" name="Line 29"/>
            <p:cNvSpPr>
              <a:spLocks noChangeShapeType="1"/>
            </p:cNvSpPr>
            <p:nvPr/>
          </p:nvSpPr>
          <p:spPr bwMode="auto">
            <a:xfrm>
              <a:off x="2285" y="884"/>
              <a:ext cx="453" cy="0"/>
            </a:xfrm>
            <a:prstGeom prst="line">
              <a:avLst/>
            </a:prstGeom>
            <a:noFill/>
            <a:ln w="25400">
              <a:solidFill>
                <a:schemeClr val="hlink"/>
              </a:solidFill>
              <a:round/>
              <a:headEnd type="triangl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>
              <a:spAutoFit/>
            </a:bodyPr>
            <a:lstStyle/>
            <a:p>
              <a:endParaRPr lang="en-US"/>
            </a:p>
          </p:txBody>
        </p:sp>
        <p:sp>
          <p:nvSpPr>
            <p:cNvPr id="172042" name="Rectangle 30"/>
            <p:cNvSpPr>
              <a:spLocks noChangeArrowheads="1"/>
            </p:cNvSpPr>
            <p:nvPr/>
          </p:nvSpPr>
          <p:spPr bwMode="auto">
            <a:xfrm>
              <a:off x="2344" y="801"/>
              <a:ext cx="278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i="1">
                  <a:solidFill>
                    <a:schemeClr val="accent1"/>
                  </a:solidFill>
                  <a:sym typeface="Symbol" pitchFamily="18" charset="2"/>
                </a:rPr>
                <a:t>m</a:t>
              </a: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94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1949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1949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84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9784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9784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84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9784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9784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84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19784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19784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94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31949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3194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 nodeType="clickPar">
                      <p:stCondLst>
                        <p:cond delay="indefinite"/>
                      </p:stCondLst>
                      <p:childTnLst>
                        <p:par>
                          <p:cTn id="3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84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19784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19784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 nodeType="clickPar">
                      <p:stCondLst>
                        <p:cond delay="indefinite"/>
                      </p:stCondLst>
                      <p:childTnLst>
                        <p:par>
                          <p:cTn id="3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84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19784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19784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 nodeType="clickPar">
                      <p:stCondLst>
                        <p:cond delay="indefinite"/>
                      </p:stCondLst>
                      <p:childTnLst>
                        <p:par>
                          <p:cTn id="4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84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19784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19784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 nodeType="clickPar">
                      <p:stCondLst>
                        <p:cond delay="indefinite"/>
                      </p:stCondLst>
                      <p:childTnLst>
                        <p:par>
                          <p:cTn id="5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847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197847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197847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19491" grpId="0"/>
      <p:bldP spid="319496" grpId="0"/>
    </p:bldLst>
  </p:timing>
</p:sld>
</file>

<file path=ppt/slides/slide1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3058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609600" y="-381000"/>
            <a:ext cx="8077200" cy="1143000"/>
          </a:xfrm>
        </p:spPr>
        <p:txBody>
          <a:bodyPr anchor="b"/>
          <a:lstStyle/>
          <a:p>
            <a:pPr eaLnBrk="1" hangingPunct="1"/>
            <a:r>
              <a:rPr lang="en-US" altLang="en-US" smtClean="0"/>
              <a:t>Multiplying Big Integers</a:t>
            </a:r>
          </a:p>
        </p:txBody>
      </p:sp>
      <p:sp>
        <p:nvSpPr>
          <p:cNvPr id="173059" name="Text Box 215"/>
          <p:cNvSpPr txBox="1">
            <a:spLocks noChangeArrowheads="1"/>
          </p:cNvSpPr>
          <p:nvPr/>
        </p:nvSpPr>
        <p:spPr bwMode="auto">
          <a:xfrm>
            <a:off x="304800" y="898525"/>
            <a:ext cx="8335963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/>
            <a:r>
              <a:rPr lang="en-US" altLang="en-US" i="1">
                <a:solidFill>
                  <a:schemeClr val="accent1"/>
                </a:solidFill>
              </a:rPr>
              <a:t>X = 0000 … 0000</a:t>
            </a:r>
            <a:r>
              <a:rPr lang="en-US" altLang="en-US"/>
              <a:t> </a:t>
            </a:r>
            <a:r>
              <a:rPr lang="en-US" altLang="en-US" i="1">
                <a:solidFill>
                  <a:schemeClr val="accent1"/>
                </a:solidFill>
              </a:rPr>
              <a:t>0000 0011 1010 0011 1011 0001 0010</a:t>
            </a:r>
          </a:p>
        </p:txBody>
      </p:sp>
      <p:sp>
        <p:nvSpPr>
          <p:cNvPr id="197847" name="Text Box 215"/>
          <p:cNvSpPr txBox="1">
            <a:spLocks noChangeArrowheads="1"/>
          </p:cNvSpPr>
          <p:nvPr/>
        </p:nvSpPr>
        <p:spPr bwMode="auto">
          <a:xfrm>
            <a:off x="304800" y="2863850"/>
            <a:ext cx="6524625" cy="3508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>
              <a:buFontTx/>
              <a:buChar char="•"/>
            </a:pPr>
            <a:r>
              <a:rPr lang="en-US" altLang="en-US"/>
              <a:t>View as coefficients of a polynomial.</a:t>
            </a:r>
          </a:p>
          <a:p>
            <a:pPr algn="l" eaLnBrk="1" hangingPunct="1">
              <a:buFontTx/>
              <a:buChar char="•"/>
            </a:pPr>
            <a:r>
              <a:rPr lang="en-US" altLang="en-US"/>
              <a:t>Note </a:t>
            </a:r>
            <a:r>
              <a:rPr lang="en-US" altLang="en-US" i="1">
                <a:solidFill>
                  <a:schemeClr val="accent1"/>
                </a:solidFill>
              </a:rPr>
              <a:t>X = f(2</a:t>
            </a:r>
            <a:r>
              <a:rPr lang="en-US" altLang="en-US" i="1" baseline="30000">
                <a:solidFill>
                  <a:schemeClr val="accent1"/>
                </a:solidFill>
              </a:rPr>
              <a:t>m</a:t>
            </a:r>
            <a:r>
              <a:rPr lang="en-US" altLang="en-US" i="1">
                <a:solidFill>
                  <a:schemeClr val="accent1"/>
                </a:solidFill>
              </a:rPr>
              <a:t>)</a:t>
            </a:r>
            <a:r>
              <a:rPr lang="en-US" altLang="en-US"/>
              <a:t>.</a:t>
            </a:r>
          </a:p>
          <a:p>
            <a:pPr algn="l" eaLnBrk="1" hangingPunct="1">
              <a:buFontTx/>
              <a:buChar char="•"/>
            </a:pPr>
            <a:r>
              <a:rPr lang="en-US" altLang="en-US"/>
              <a:t>Same for </a:t>
            </a:r>
            <a:r>
              <a:rPr lang="en-US" altLang="en-US" i="1">
                <a:solidFill>
                  <a:schemeClr val="accent1"/>
                </a:solidFill>
              </a:rPr>
              <a:t>Y = g(2</a:t>
            </a:r>
            <a:r>
              <a:rPr lang="en-US" altLang="en-US" i="1" baseline="30000">
                <a:solidFill>
                  <a:schemeClr val="accent1"/>
                </a:solidFill>
              </a:rPr>
              <a:t>m</a:t>
            </a:r>
            <a:r>
              <a:rPr lang="en-US" altLang="en-US" i="1">
                <a:solidFill>
                  <a:schemeClr val="accent1"/>
                </a:solidFill>
              </a:rPr>
              <a:t>)</a:t>
            </a:r>
            <a:r>
              <a:rPr lang="en-US" altLang="en-US"/>
              <a:t>.</a:t>
            </a:r>
          </a:p>
          <a:p>
            <a:pPr algn="l" eaLnBrk="1" hangingPunct="1">
              <a:buFontTx/>
              <a:buChar char="•"/>
            </a:pPr>
            <a:r>
              <a:rPr lang="en-US" altLang="en-US"/>
              <a:t>Multiply </a:t>
            </a:r>
            <a:r>
              <a:rPr lang="en-US" altLang="en-US" i="1">
                <a:solidFill>
                  <a:schemeClr val="accent1"/>
                </a:solidFill>
              </a:rPr>
              <a:t>g</a:t>
            </a:r>
            <a:r>
              <a:rPr lang="en-US" altLang="en-US" i="1">
                <a:solidFill>
                  <a:schemeClr val="accent1"/>
                </a:solidFill>
                <a:cs typeface="Times New Roman" pitchFamily="18" charset="0"/>
              </a:rPr>
              <a:t>×f</a:t>
            </a:r>
            <a:r>
              <a:rPr lang="en-US" altLang="en-US">
                <a:cs typeface="Times New Roman" pitchFamily="18" charset="0"/>
              </a:rPr>
              <a:t> using FFT in time </a:t>
            </a:r>
            <a:r>
              <a:rPr lang="en-US" altLang="en-US" i="1">
                <a:solidFill>
                  <a:schemeClr val="accent1"/>
                </a:solidFill>
                <a:cs typeface="Times New Roman" pitchFamily="18" charset="0"/>
              </a:rPr>
              <a:t>O(nlogn)</a:t>
            </a:r>
            <a:r>
              <a:rPr lang="en-US" altLang="en-US">
                <a:cs typeface="Times New Roman" pitchFamily="18" charset="0"/>
              </a:rPr>
              <a:t>.</a:t>
            </a:r>
          </a:p>
          <a:p>
            <a:pPr algn="l" eaLnBrk="1" hangingPunct="1">
              <a:buFontTx/>
              <a:buChar char="•"/>
            </a:pPr>
            <a:r>
              <a:rPr lang="en-US" altLang="en-US">
                <a:cs typeface="Times New Roman" pitchFamily="18" charset="0"/>
              </a:rPr>
              <a:t>Note </a:t>
            </a:r>
            <a:r>
              <a:rPr lang="en-US" altLang="en-US" i="1">
                <a:solidFill>
                  <a:schemeClr val="accent1"/>
                </a:solidFill>
              </a:rPr>
              <a:t>X×Y = [g×f](2</a:t>
            </a:r>
            <a:r>
              <a:rPr lang="en-US" altLang="en-US" i="1" baseline="30000">
                <a:solidFill>
                  <a:schemeClr val="accent1"/>
                </a:solidFill>
              </a:rPr>
              <a:t>m</a:t>
            </a:r>
            <a:r>
              <a:rPr lang="en-US" altLang="en-US" i="1">
                <a:solidFill>
                  <a:schemeClr val="accent1"/>
                </a:solidFill>
              </a:rPr>
              <a:t>)</a:t>
            </a:r>
            <a:r>
              <a:rPr lang="en-US" altLang="en-US"/>
              <a:t>.</a:t>
            </a:r>
            <a:endParaRPr lang="en-US" altLang="en-US">
              <a:cs typeface="Times New Roman" pitchFamily="18" charset="0"/>
            </a:endParaRPr>
          </a:p>
          <a:p>
            <a:pPr algn="l" eaLnBrk="1" hangingPunct="1">
              <a:buFontTx/>
              <a:buChar char="•"/>
            </a:pPr>
            <a:r>
              <a:rPr lang="en-US" altLang="en-US">
                <a:cs typeface="Times New Roman" pitchFamily="18" charset="0"/>
                <a:sym typeface="Symbol" pitchFamily="18" charset="2"/>
              </a:rPr>
              <a:t>Evaluate </a:t>
            </a:r>
            <a:r>
              <a:rPr lang="en-US" altLang="en-US" i="1">
                <a:solidFill>
                  <a:schemeClr val="accent1"/>
                </a:solidFill>
              </a:rPr>
              <a:t>[g×f](2</a:t>
            </a:r>
            <a:r>
              <a:rPr lang="en-US" altLang="en-US" i="1" baseline="30000">
                <a:solidFill>
                  <a:schemeClr val="accent1"/>
                </a:solidFill>
              </a:rPr>
              <a:t>m</a:t>
            </a:r>
            <a:r>
              <a:rPr lang="en-US" altLang="en-US" i="1">
                <a:solidFill>
                  <a:schemeClr val="accent1"/>
                </a:solidFill>
              </a:rPr>
              <a:t>)</a:t>
            </a:r>
            <a:r>
              <a:rPr lang="en-US" altLang="en-US"/>
              <a:t> in time </a:t>
            </a:r>
            <a:r>
              <a:rPr lang="en-US" altLang="en-US" i="1">
                <a:solidFill>
                  <a:schemeClr val="accent1"/>
                </a:solidFill>
              </a:rPr>
              <a:t>O(n)</a:t>
            </a:r>
            <a:r>
              <a:rPr lang="en-US" altLang="en-US"/>
              <a:t> operations,</a:t>
            </a:r>
            <a:br>
              <a:rPr lang="en-US" altLang="en-US"/>
            </a:br>
            <a:r>
              <a:rPr lang="en-US" altLang="en-US"/>
              <a:t>   but each op could be on </a:t>
            </a:r>
            <a:r>
              <a:rPr lang="en-US" altLang="en-US" i="1">
                <a:solidFill>
                  <a:schemeClr val="accent1"/>
                </a:solidFill>
              </a:rPr>
              <a:t>O(n) </a:t>
            </a:r>
            <a:r>
              <a:rPr lang="en-US" altLang="en-US"/>
              <a:t>bit numbers </a:t>
            </a:r>
            <a:br>
              <a:rPr lang="en-US" altLang="en-US"/>
            </a:br>
            <a:r>
              <a:rPr lang="en-US" altLang="en-US"/>
              <a:t>   for a total of </a:t>
            </a:r>
            <a:r>
              <a:rPr lang="en-US" altLang="en-US" i="1">
                <a:solidFill>
                  <a:schemeClr val="accent1"/>
                </a:solidFill>
              </a:rPr>
              <a:t>O(n</a:t>
            </a:r>
            <a:r>
              <a:rPr lang="en-US" altLang="en-US" i="1" baseline="30000">
                <a:solidFill>
                  <a:schemeClr val="accent1"/>
                </a:solidFill>
              </a:rPr>
              <a:t>2</a:t>
            </a:r>
            <a:r>
              <a:rPr lang="en-US" altLang="en-US" i="1">
                <a:solidFill>
                  <a:schemeClr val="accent1"/>
                </a:solidFill>
              </a:rPr>
              <a:t>)</a:t>
            </a:r>
            <a:r>
              <a:rPr lang="en-US" altLang="en-US"/>
              <a:t> time.</a:t>
            </a:r>
          </a:p>
        </p:txBody>
      </p:sp>
      <p:sp>
        <p:nvSpPr>
          <p:cNvPr id="320521" name="Text Box 215"/>
          <p:cNvSpPr txBox="1">
            <a:spLocks noChangeArrowheads="1"/>
          </p:cNvSpPr>
          <p:nvPr/>
        </p:nvSpPr>
        <p:spPr bwMode="auto">
          <a:xfrm>
            <a:off x="609600" y="1766888"/>
            <a:ext cx="8347075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/>
            <a:r>
              <a:rPr lang="en-US" altLang="en-US" i="1">
                <a:solidFill>
                  <a:schemeClr val="accent1"/>
                </a:solidFill>
              </a:rPr>
              <a:t>f(x) = a</a:t>
            </a:r>
            <a:r>
              <a:rPr lang="en-US" altLang="en-US" i="1" baseline="-25000">
                <a:solidFill>
                  <a:schemeClr val="accent1"/>
                </a:solidFill>
              </a:rPr>
              <a:t>n-1</a:t>
            </a:r>
            <a:r>
              <a:rPr lang="en-US" altLang="en-US" i="1">
                <a:solidFill>
                  <a:schemeClr val="accent1"/>
                </a:solidFill>
              </a:rPr>
              <a:t>x</a:t>
            </a:r>
            <a:r>
              <a:rPr lang="en-US" altLang="en-US" i="1" baseline="30000">
                <a:solidFill>
                  <a:schemeClr val="accent1"/>
                </a:solidFill>
              </a:rPr>
              <a:t>n-1</a:t>
            </a:r>
            <a:r>
              <a:rPr lang="en-US" altLang="en-US" i="1">
                <a:solidFill>
                  <a:schemeClr val="accent1"/>
                </a:solidFill>
              </a:rPr>
              <a:t> +</a:t>
            </a:r>
            <a:r>
              <a:rPr lang="en-US" altLang="en-US"/>
              <a:t> </a:t>
            </a:r>
            <a:r>
              <a:rPr lang="en-US" altLang="en-US" i="1">
                <a:solidFill>
                  <a:schemeClr val="accent1"/>
                </a:solidFill>
              </a:rPr>
              <a:t>… + a</a:t>
            </a:r>
            <a:r>
              <a:rPr lang="en-US" altLang="en-US" i="1" baseline="-25000">
                <a:solidFill>
                  <a:schemeClr val="accent1"/>
                </a:solidFill>
              </a:rPr>
              <a:t>5</a:t>
            </a:r>
            <a:r>
              <a:rPr lang="en-US" altLang="en-US" i="1">
                <a:solidFill>
                  <a:schemeClr val="accent1"/>
                </a:solidFill>
              </a:rPr>
              <a:t>x</a:t>
            </a:r>
            <a:r>
              <a:rPr lang="en-US" altLang="en-US" i="1" baseline="30000">
                <a:solidFill>
                  <a:schemeClr val="accent1"/>
                </a:solidFill>
              </a:rPr>
              <a:t>5</a:t>
            </a:r>
            <a:r>
              <a:rPr lang="en-US" altLang="en-US" i="1">
                <a:solidFill>
                  <a:schemeClr val="accent1"/>
                </a:solidFill>
              </a:rPr>
              <a:t> + a</a:t>
            </a:r>
            <a:r>
              <a:rPr lang="en-US" altLang="en-US" i="1" baseline="-25000">
                <a:solidFill>
                  <a:schemeClr val="accent1"/>
                </a:solidFill>
              </a:rPr>
              <a:t>4</a:t>
            </a:r>
            <a:r>
              <a:rPr lang="en-US" altLang="en-US" i="1">
                <a:solidFill>
                  <a:schemeClr val="accent1"/>
                </a:solidFill>
              </a:rPr>
              <a:t>x</a:t>
            </a:r>
            <a:r>
              <a:rPr lang="en-US" altLang="en-US" i="1" baseline="30000">
                <a:solidFill>
                  <a:schemeClr val="accent1"/>
                </a:solidFill>
              </a:rPr>
              <a:t>4</a:t>
            </a:r>
            <a:r>
              <a:rPr lang="en-US" altLang="en-US" i="1" baseline="-25000">
                <a:solidFill>
                  <a:schemeClr val="accent1"/>
                </a:solidFill>
              </a:rPr>
              <a:t> </a:t>
            </a:r>
            <a:r>
              <a:rPr lang="en-US" altLang="en-US" i="1">
                <a:solidFill>
                  <a:schemeClr val="accent1"/>
                </a:solidFill>
              </a:rPr>
              <a:t>+ a</a:t>
            </a:r>
            <a:r>
              <a:rPr lang="en-US" altLang="en-US" i="1" baseline="-25000">
                <a:solidFill>
                  <a:schemeClr val="accent1"/>
                </a:solidFill>
              </a:rPr>
              <a:t>3</a:t>
            </a:r>
            <a:r>
              <a:rPr lang="en-US" altLang="en-US" i="1">
                <a:solidFill>
                  <a:schemeClr val="accent1"/>
                </a:solidFill>
              </a:rPr>
              <a:t>x</a:t>
            </a:r>
            <a:r>
              <a:rPr lang="en-US" altLang="en-US" i="1" baseline="30000">
                <a:solidFill>
                  <a:schemeClr val="accent1"/>
                </a:solidFill>
              </a:rPr>
              <a:t>3</a:t>
            </a:r>
            <a:r>
              <a:rPr lang="en-US" altLang="en-US" i="1">
                <a:solidFill>
                  <a:schemeClr val="accent1"/>
                </a:solidFill>
              </a:rPr>
              <a:t> + a</a:t>
            </a:r>
            <a:r>
              <a:rPr lang="en-US" altLang="en-US" i="1" baseline="-25000">
                <a:solidFill>
                  <a:schemeClr val="accent1"/>
                </a:solidFill>
              </a:rPr>
              <a:t>2</a:t>
            </a:r>
            <a:r>
              <a:rPr lang="en-US" altLang="en-US" i="1">
                <a:solidFill>
                  <a:schemeClr val="accent1"/>
                </a:solidFill>
              </a:rPr>
              <a:t>x</a:t>
            </a:r>
            <a:r>
              <a:rPr lang="en-US" altLang="en-US" i="1" baseline="30000">
                <a:solidFill>
                  <a:schemeClr val="accent1"/>
                </a:solidFill>
              </a:rPr>
              <a:t>2</a:t>
            </a:r>
            <a:r>
              <a:rPr lang="en-US" altLang="en-US" i="1">
                <a:solidFill>
                  <a:schemeClr val="accent1"/>
                </a:solidFill>
              </a:rPr>
              <a:t> +</a:t>
            </a:r>
            <a:r>
              <a:rPr lang="en-US" altLang="en-US" i="1" baseline="-25000">
                <a:solidFill>
                  <a:schemeClr val="accent1"/>
                </a:solidFill>
              </a:rPr>
              <a:t> </a:t>
            </a:r>
            <a:r>
              <a:rPr lang="en-US" altLang="en-US" i="1">
                <a:solidFill>
                  <a:schemeClr val="accent1"/>
                </a:solidFill>
              </a:rPr>
              <a:t>a</a:t>
            </a:r>
            <a:r>
              <a:rPr lang="en-US" altLang="en-US" i="1" baseline="-25000">
                <a:solidFill>
                  <a:schemeClr val="accent1"/>
                </a:solidFill>
              </a:rPr>
              <a:t>1</a:t>
            </a:r>
            <a:r>
              <a:rPr lang="en-US" altLang="en-US" i="1">
                <a:solidFill>
                  <a:schemeClr val="accent1"/>
                </a:solidFill>
              </a:rPr>
              <a:t>x +</a:t>
            </a:r>
            <a:r>
              <a:rPr lang="en-US" altLang="en-US" i="1" baseline="-25000">
                <a:solidFill>
                  <a:schemeClr val="accent1"/>
                </a:solidFill>
              </a:rPr>
              <a:t> </a:t>
            </a:r>
            <a:r>
              <a:rPr lang="en-US" altLang="en-US" i="1">
                <a:solidFill>
                  <a:schemeClr val="accent1"/>
                </a:solidFill>
              </a:rPr>
              <a:t>a</a:t>
            </a:r>
            <a:r>
              <a:rPr lang="en-US" altLang="en-US" i="1" baseline="-25000">
                <a:solidFill>
                  <a:schemeClr val="accent1"/>
                </a:solidFill>
              </a:rPr>
              <a:t>0</a:t>
            </a:r>
            <a:r>
              <a:rPr lang="en-US" altLang="en-US" i="1" baseline="30000">
                <a:solidFill>
                  <a:schemeClr val="accent1"/>
                </a:solidFill>
              </a:rPr>
              <a:t> </a:t>
            </a:r>
          </a:p>
        </p:txBody>
      </p:sp>
      <p:grpSp>
        <p:nvGrpSpPr>
          <p:cNvPr id="2" name="Group 12"/>
          <p:cNvGrpSpPr>
            <a:grpSpLocks/>
          </p:cNvGrpSpPr>
          <p:nvPr/>
        </p:nvGrpSpPr>
        <p:grpSpPr bwMode="auto">
          <a:xfrm>
            <a:off x="3821113" y="1271588"/>
            <a:ext cx="719137" cy="519112"/>
            <a:chOff x="2285" y="801"/>
            <a:chExt cx="453" cy="327"/>
          </a:xfrm>
        </p:grpSpPr>
        <p:sp>
          <p:nvSpPr>
            <p:cNvPr id="173064" name="Line 13"/>
            <p:cNvSpPr>
              <a:spLocks noChangeShapeType="1"/>
            </p:cNvSpPr>
            <p:nvPr/>
          </p:nvSpPr>
          <p:spPr bwMode="auto">
            <a:xfrm>
              <a:off x="2285" y="884"/>
              <a:ext cx="453" cy="0"/>
            </a:xfrm>
            <a:prstGeom prst="line">
              <a:avLst/>
            </a:prstGeom>
            <a:noFill/>
            <a:ln w="25400">
              <a:solidFill>
                <a:schemeClr val="hlink"/>
              </a:solidFill>
              <a:round/>
              <a:headEnd type="triangl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>
              <a:spAutoFit/>
            </a:bodyPr>
            <a:lstStyle/>
            <a:p>
              <a:endParaRPr lang="en-US"/>
            </a:p>
          </p:txBody>
        </p:sp>
        <p:sp>
          <p:nvSpPr>
            <p:cNvPr id="173065" name="Rectangle 14"/>
            <p:cNvSpPr>
              <a:spLocks noChangeArrowheads="1"/>
            </p:cNvSpPr>
            <p:nvPr/>
          </p:nvSpPr>
          <p:spPr bwMode="auto">
            <a:xfrm>
              <a:off x="2344" y="801"/>
              <a:ext cx="278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i="1">
                  <a:solidFill>
                    <a:schemeClr val="accent1"/>
                  </a:solidFill>
                  <a:sym typeface="Symbol" pitchFamily="18" charset="2"/>
                </a:rPr>
                <a:t>m</a:t>
              </a:r>
            </a:p>
          </p:txBody>
        </p:sp>
      </p:grpSp>
      <p:sp>
        <p:nvSpPr>
          <p:cNvPr id="320527" name="Text Box 215"/>
          <p:cNvSpPr txBox="1">
            <a:spLocks noChangeArrowheads="1"/>
          </p:cNvSpPr>
          <p:nvPr/>
        </p:nvSpPr>
        <p:spPr bwMode="auto">
          <a:xfrm>
            <a:off x="609600" y="2235200"/>
            <a:ext cx="84264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/>
            <a:r>
              <a:rPr lang="en-US" altLang="en-US" i="1">
                <a:solidFill>
                  <a:schemeClr val="accent1"/>
                </a:solidFill>
              </a:rPr>
              <a:t>g(x) = b</a:t>
            </a:r>
            <a:r>
              <a:rPr lang="en-US" altLang="en-US" i="1" baseline="-25000">
                <a:solidFill>
                  <a:schemeClr val="accent1"/>
                </a:solidFill>
              </a:rPr>
              <a:t>n-1</a:t>
            </a:r>
            <a:r>
              <a:rPr lang="en-US" altLang="en-US" i="1">
                <a:solidFill>
                  <a:schemeClr val="accent1"/>
                </a:solidFill>
              </a:rPr>
              <a:t>x</a:t>
            </a:r>
            <a:r>
              <a:rPr lang="en-US" altLang="en-US" i="1" baseline="30000">
                <a:solidFill>
                  <a:schemeClr val="accent1"/>
                </a:solidFill>
              </a:rPr>
              <a:t>n-1</a:t>
            </a:r>
            <a:r>
              <a:rPr lang="en-US" altLang="en-US" i="1">
                <a:solidFill>
                  <a:schemeClr val="accent1"/>
                </a:solidFill>
              </a:rPr>
              <a:t> +</a:t>
            </a:r>
            <a:r>
              <a:rPr lang="en-US" altLang="en-US"/>
              <a:t> </a:t>
            </a:r>
            <a:r>
              <a:rPr lang="en-US" altLang="en-US" i="1">
                <a:solidFill>
                  <a:schemeClr val="accent1"/>
                </a:solidFill>
              </a:rPr>
              <a:t>… + b</a:t>
            </a:r>
            <a:r>
              <a:rPr lang="en-US" altLang="en-US" i="1" baseline="-25000">
                <a:solidFill>
                  <a:schemeClr val="accent1"/>
                </a:solidFill>
              </a:rPr>
              <a:t>5</a:t>
            </a:r>
            <a:r>
              <a:rPr lang="en-US" altLang="en-US" i="1">
                <a:solidFill>
                  <a:schemeClr val="accent1"/>
                </a:solidFill>
              </a:rPr>
              <a:t>x</a:t>
            </a:r>
            <a:r>
              <a:rPr lang="en-US" altLang="en-US" i="1" baseline="30000">
                <a:solidFill>
                  <a:schemeClr val="accent1"/>
                </a:solidFill>
              </a:rPr>
              <a:t>5</a:t>
            </a:r>
            <a:r>
              <a:rPr lang="en-US" altLang="en-US" i="1">
                <a:solidFill>
                  <a:schemeClr val="accent1"/>
                </a:solidFill>
              </a:rPr>
              <a:t> + b</a:t>
            </a:r>
            <a:r>
              <a:rPr lang="en-US" altLang="en-US" i="1" baseline="-25000">
                <a:solidFill>
                  <a:schemeClr val="accent1"/>
                </a:solidFill>
              </a:rPr>
              <a:t>4</a:t>
            </a:r>
            <a:r>
              <a:rPr lang="en-US" altLang="en-US" i="1">
                <a:solidFill>
                  <a:schemeClr val="accent1"/>
                </a:solidFill>
              </a:rPr>
              <a:t>x</a:t>
            </a:r>
            <a:r>
              <a:rPr lang="en-US" altLang="en-US" i="1" baseline="30000">
                <a:solidFill>
                  <a:schemeClr val="accent1"/>
                </a:solidFill>
              </a:rPr>
              <a:t>4</a:t>
            </a:r>
            <a:r>
              <a:rPr lang="en-US" altLang="en-US" i="1" baseline="-25000">
                <a:solidFill>
                  <a:schemeClr val="accent1"/>
                </a:solidFill>
              </a:rPr>
              <a:t> </a:t>
            </a:r>
            <a:r>
              <a:rPr lang="en-US" altLang="en-US" i="1">
                <a:solidFill>
                  <a:schemeClr val="accent1"/>
                </a:solidFill>
              </a:rPr>
              <a:t>+ b</a:t>
            </a:r>
            <a:r>
              <a:rPr lang="en-US" altLang="en-US" i="1" baseline="-25000">
                <a:solidFill>
                  <a:schemeClr val="accent1"/>
                </a:solidFill>
              </a:rPr>
              <a:t>3</a:t>
            </a:r>
            <a:r>
              <a:rPr lang="en-US" altLang="en-US" i="1">
                <a:solidFill>
                  <a:schemeClr val="accent1"/>
                </a:solidFill>
              </a:rPr>
              <a:t>x</a:t>
            </a:r>
            <a:r>
              <a:rPr lang="en-US" altLang="en-US" i="1" baseline="30000">
                <a:solidFill>
                  <a:schemeClr val="accent1"/>
                </a:solidFill>
              </a:rPr>
              <a:t>3</a:t>
            </a:r>
            <a:r>
              <a:rPr lang="en-US" altLang="en-US" i="1">
                <a:solidFill>
                  <a:schemeClr val="accent1"/>
                </a:solidFill>
              </a:rPr>
              <a:t> + b</a:t>
            </a:r>
            <a:r>
              <a:rPr lang="en-US" altLang="en-US" i="1" baseline="-25000">
                <a:solidFill>
                  <a:schemeClr val="accent1"/>
                </a:solidFill>
              </a:rPr>
              <a:t>2</a:t>
            </a:r>
            <a:r>
              <a:rPr lang="en-US" altLang="en-US" i="1">
                <a:solidFill>
                  <a:schemeClr val="accent1"/>
                </a:solidFill>
              </a:rPr>
              <a:t>x</a:t>
            </a:r>
            <a:r>
              <a:rPr lang="en-US" altLang="en-US" i="1" baseline="30000">
                <a:solidFill>
                  <a:schemeClr val="accent1"/>
                </a:solidFill>
              </a:rPr>
              <a:t>2</a:t>
            </a:r>
            <a:r>
              <a:rPr lang="en-US" altLang="en-US" i="1">
                <a:solidFill>
                  <a:schemeClr val="accent1"/>
                </a:solidFill>
              </a:rPr>
              <a:t> +</a:t>
            </a:r>
            <a:r>
              <a:rPr lang="en-US" altLang="en-US" i="1" baseline="-25000">
                <a:solidFill>
                  <a:schemeClr val="accent1"/>
                </a:solidFill>
              </a:rPr>
              <a:t> </a:t>
            </a:r>
            <a:r>
              <a:rPr lang="en-US" altLang="en-US" i="1">
                <a:solidFill>
                  <a:schemeClr val="accent1"/>
                </a:solidFill>
              </a:rPr>
              <a:t>b</a:t>
            </a:r>
            <a:r>
              <a:rPr lang="en-US" altLang="en-US" i="1" baseline="-25000">
                <a:solidFill>
                  <a:schemeClr val="accent1"/>
                </a:solidFill>
              </a:rPr>
              <a:t>1</a:t>
            </a:r>
            <a:r>
              <a:rPr lang="en-US" altLang="en-US" i="1">
                <a:solidFill>
                  <a:schemeClr val="accent1"/>
                </a:solidFill>
              </a:rPr>
              <a:t>x +</a:t>
            </a:r>
            <a:r>
              <a:rPr lang="en-US" altLang="en-US" i="1" baseline="-25000">
                <a:solidFill>
                  <a:schemeClr val="accent1"/>
                </a:solidFill>
              </a:rPr>
              <a:t> </a:t>
            </a:r>
            <a:r>
              <a:rPr lang="en-US" altLang="en-US" i="1">
                <a:solidFill>
                  <a:schemeClr val="accent1"/>
                </a:solidFill>
              </a:rPr>
              <a:t>b</a:t>
            </a:r>
            <a:r>
              <a:rPr lang="en-US" altLang="en-US" i="1" baseline="-25000">
                <a:solidFill>
                  <a:schemeClr val="accent1"/>
                </a:solidFill>
              </a:rPr>
              <a:t>0</a:t>
            </a:r>
            <a:r>
              <a:rPr lang="en-US" altLang="en-US" i="1" baseline="30000">
                <a:solidFill>
                  <a:schemeClr val="accent1"/>
                </a:solidFill>
              </a:rPr>
              <a:t> 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84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9784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9784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05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3205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3205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84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9784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9784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84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19784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19784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05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3205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3205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84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19784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19784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 nodeType="clickPar">
                      <p:stCondLst>
                        <p:cond delay="indefinite"/>
                      </p:stCondLst>
                      <p:childTnLst>
                        <p:par>
                          <p:cTn id="4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84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19784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19784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 nodeType="clickPar">
                      <p:stCondLst>
                        <p:cond delay="indefinite"/>
                      </p:stCondLst>
                      <p:childTnLst>
                        <p:par>
                          <p:cTn id="4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84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19784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19784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20521" grpId="0"/>
      <p:bldP spid="320527" grpId="0"/>
    </p:bldLst>
  </p:timing>
</p:sld>
</file>

<file path=ppt/slides/slide1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082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609600" y="-381000"/>
            <a:ext cx="8077200" cy="1143000"/>
          </a:xfrm>
        </p:spPr>
        <p:txBody>
          <a:bodyPr anchor="b"/>
          <a:lstStyle/>
          <a:p>
            <a:pPr eaLnBrk="1" hangingPunct="1"/>
            <a:r>
              <a:rPr lang="en-US" altLang="en-US" smtClean="0"/>
              <a:t>Multiplying Big Integers</a:t>
            </a:r>
          </a:p>
        </p:txBody>
      </p:sp>
      <p:sp>
        <p:nvSpPr>
          <p:cNvPr id="321539" name="Text Box 215"/>
          <p:cNvSpPr txBox="1">
            <a:spLocks noChangeArrowheads="1"/>
          </p:cNvSpPr>
          <p:nvPr/>
        </p:nvSpPr>
        <p:spPr bwMode="auto">
          <a:xfrm>
            <a:off x="165100" y="2209800"/>
            <a:ext cx="836930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/>
            <a:r>
              <a:rPr lang="en-US" altLang="en-US" i="1">
                <a:solidFill>
                  <a:schemeClr val="accent1"/>
                </a:solidFill>
              </a:rPr>
              <a:t>X</a:t>
            </a:r>
            <a:r>
              <a:rPr lang="en-US" altLang="en-US" i="1">
                <a:solidFill>
                  <a:schemeClr val="accent1"/>
                </a:solidFill>
                <a:cs typeface="Times New Roman" pitchFamily="18" charset="0"/>
              </a:rPr>
              <a:t>×Y</a:t>
            </a:r>
            <a:r>
              <a:rPr lang="en-US" altLang="en-US" i="1">
                <a:solidFill>
                  <a:schemeClr val="accent1"/>
                </a:solidFill>
              </a:rPr>
              <a:t> = 0011 1010 0011 1011 0001 0010 1110 0011 0010</a:t>
            </a:r>
          </a:p>
        </p:txBody>
      </p:sp>
      <p:sp>
        <p:nvSpPr>
          <p:cNvPr id="197847" name="Text Box 215"/>
          <p:cNvSpPr txBox="1">
            <a:spLocks noChangeArrowheads="1"/>
          </p:cNvSpPr>
          <p:nvPr/>
        </p:nvSpPr>
        <p:spPr bwMode="auto">
          <a:xfrm>
            <a:off x="228600" y="838200"/>
            <a:ext cx="4956175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>
              <a:buFontTx/>
              <a:buChar char="•"/>
            </a:pPr>
            <a:r>
              <a:rPr lang="en-US" altLang="en-US">
                <a:cs typeface="Times New Roman" pitchFamily="18" charset="0"/>
                <a:sym typeface="Symbol" pitchFamily="18" charset="2"/>
              </a:rPr>
              <a:t>Evaluate </a:t>
            </a:r>
            <a:r>
              <a:rPr lang="en-US" altLang="en-US" i="1">
                <a:solidFill>
                  <a:schemeClr val="accent1"/>
                </a:solidFill>
              </a:rPr>
              <a:t>[g×f](2</a:t>
            </a:r>
            <a:r>
              <a:rPr lang="en-US" altLang="en-US" i="1" baseline="30000">
                <a:solidFill>
                  <a:schemeClr val="accent1"/>
                </a:solidFill>
              </a:rPr>
              <a:t>m</a:t>
            </a:r>
            <a:r>
              <a:rPr lang="en-US" altLang="en-US" i="1">
                <a:solidFill>
                  <a:schemeClr val="accent1"/>
                </a:solidFill>
              </a:rPr>
              <a:t>)</a:t>
            </a:r>
            <a:r>
              <a:rPr lang="en-US" altLang="en-US"/>
              <a:t> in time </a:t>
            </a:r>
            <a:r>
              <a:rPr lang="en-US" altLang="en-US" i="1">
                <a:solidFill>
                  <a:schemeClr val="accent1"/>
                </a:solidFill>
              </a:rPr>
              <a:t>O(n)</a:t>
            </a:r>
            <a:r>
              <a:rPr lang="en-US" altLang="en-US"/>
              <a:t>.</a:t>
            </a:r>
            <a:endParaRPr lang="en-US" altLang="en-US">
              <a:cs typeface="Times New Roman" pitchFamily="18" charset="0"/>
              <a:sym typeface="Symbol" pitchFamily="18" charset="2"/>
            </a:endParaRPr>
          </a:p>
        </p:txBody>
      </p:sp>
      <p:sp>
        <p:nvSpPr>
          <p:cNvPr id="321545" name="Text Box 215"/>
          <p:cNvSpPr txBox="1">
            <a:spLocks noChangeArrowheads="1"/>
          </p:cNvSpPr>
          <p:nvPr/>
        </p:nvSpPr>
        <p:spPr bwMode="auto">
          <a:xfrm>
            <a:off x="152400" y="1385888"/>
            <a:ext cx="8896350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/>
            <a:r>
              <a:rPr lang="en-US" altLang="en-US" i="1">
                <a:solidFill>
                  <a:schemeClr val="accent1"/>
                </a:solidFill>
              </a:rPr>
              <a:t>[g×f](x) = c</a:t>
            </a:r>
            <a:r>
              <a:rPr lang="en-US" altLang="en-US" i="1" baseline="-25000">
                <a:solidFill>
                  <a:schemeClr val="accent1"/>
                </a:solidFill>
              </a:rPr>
              <a:t>n-1</a:t>
            </a:r>
            <a:r>
              <a:rPr lang="en-US" altLang="en-US" i="1">
                <a:solidFill>
                  <a:schemeClr val="accent1"/>
                </a:solidFill>
              </a:rPr>
              <a:t>x</a:t>
            </a:r>
            <a:r>
              <a:rPr lang="en-US" altLang="en-US" i="1" baseline="30000">
                <a:solidFill>
                  <a:schemeClr val="accent1"/>
                </a:solidFill>
              </a:rPr>
              <a:t>n-1</a:t>
            </a:r>
            <a:r>
              <a:rPr lang="en-US" altLang="en-US" i="1">
                <a:solidFill>
                  <a:schemeClr val="accent1"/>
                </a:solidFill>
              </a:rPr>
              <a:t> +</a:t>
            </a:r>
            <a:r>
              <a:rPr lang="en-US" altLang="en-US"/>
              <a:t> </a:t>
            </a:r>
            <a:r>
              <a:rPr lang="en-US" altLang="en-US" i="1">
                <a:solidFill>
                  <a:schemeClr val="accent1"/>
                </a:solidFill>
              </a:rPr>
              <a:t>… + c</a:t>
            </a:r>
            <a:r>
              <a:rPr lang="en-US" altLang="en-US" i="1" baseline="-25000">
                <a:solidFill>
                  <a:schemeClr val="accent1"/>
                </a:solidFill>
              </a:rPr>
              <a:t>5</a:t>
            </a:r>
            <a:r>
              <a:rPr lang="en-US" altLang="en-US" i="1">
                <a:solidFill>
                  <a:schemeClr val="accent1"/>
                </a:solidFill>
              </a:rPr>
              <a:t>x</a:t>
            </a:r>
            <a:r>
              <a:rPr lang="en-US" altLang="en-US" i="1" baseline="30000">
                <a:solidFill>
                  <a:schemeClr val="accent1"/>
                </a:solidFill>
              </a:rPr>
              <a:t>5</a:t>
            </a:r>
            <a:r>
              <a:rPr lang="en-US" altLang="en-US" i="1">
                <a:solidFill>
                  <a:schemeClr val="accent1"/>
                </a:solidFill>
              </a:rPr>
              <a:t> + c</a:t>
            </a:r>
            <a:r>
              <a:rPr lang="en-US" altLang="en-US" i="1" baseline="-25000">
                <a:solidFill>
                  <a:schemeClr val="accent1"/>
                </a:solidFill>
              </a:rPr>
              <a:t>4</a:t>
            </a:r>
            <a:r>
              <a:rPr lang="en-US" altLang="en-US" i="1">
                <a:solidFill>
                  <a:schemeClr val="accent1"/>
                </a:solidFill>
              </a:rPr>
              <a:t>x</a:t>
            </a:r>
            <a:r>
              <a:rPr lang="en-US" altLang="en-US" i="1" baseline="30000">
                <a:solidFill>
                  <a:schemeClr val="accent1"/>
                </a:solidFill>
              </a:rPr>
              <a:t>4</a:t>
            </a:r>
            <a:r>
              <a:rPr lang="en-US" altLang="en-US" i="1" baseline="-25000">
                <a:solidFill>
                  <a:schemeClr val="accent1"/>
                </a:solidFill>
              </a:rPr>
              <a:t> </a:t>
            </a:r>
            <a:r>
              <a:rPr lang="en-US" altLang="en-US" i="1">
                <a:solidFill>
                  <a:schemeClr val="accent1"/>
                </a:solidFill>
              </a:rPr>
              <a:t>+ c</a:t>
            </a:r>
            <a:r>
              <a:rPr lang="en-US" altLang="en-US" i="1" baseline="-25000">
                <a:solidFill>
                  <a:schemeClr val="accent1"/>
                </a:solidFill>
              </a:rPr>
              <a:t>3</a:t>
            </a:r>
            <a:r>
              <a:rPr lang="en-US" altLang="en-US" i="1">
                <a:solidFill>
                  <a:schemeClr val="accent1"/>
                </a:solidFill>
              </a:rPr>
              <a:t>x</a:t>
            </a:r>
            <a:r>
              <a:rPr lang="en-US" altLang="en-US" i="1" baseline="30000">
                <a:solidFill>
                  <a:schemeClr val="accent1"/>
                </a:solidFill>
              </a:rPr>
              <a:t>3</a:t>
            </a:r>
            <a:r>
              <a:rPr lang="en-US" altLang="en-US" i="1">
                <a:solidFill>
                  <a:schemeClr val="accent1"/>
                </a:solidFill>
              </a:rPr>
              <a:t> + c</a:t>
            </a:r>
            <a:r>
              <a:rPr lang="en-US" altLang="en-US" i="1" baseline="-25000">
                <a:solidFill>
                  <a:schemeClr val="accent1"/>
                </a:solidFill>
              </a:rPr>
              <a:t>2</a:t>
            </a:r>
            <a:r>
              <a:rPr lang="en-US" altLang="en-US" i="1">
                <a:solidFill>
                  <a:schemeClr val="accent1"/>
                </a:solidFill>
              </a:rPr>
              <a:t>x</a:t>
            </a:r>
            <a:r>
              <a:rPr lang="en-US" altLang="en-US" i="1" baseline="30000">
                <a:solidFill>
                  <a:schemeClr val="accent1"/>
                </a:solidFill>
              </a:rPr>
              <a:t>2</a:t>
            </a:r>
            <a:r>
              <a:rPr lang="en-US" altLang="en-US" i="1">
                <a:solidFill>
                  <a:schemeClr val="accent1"/>
                </a:solidFill>
              </a:rPr>
              <a:t> +</a:t>
            </a:r>
            <a:r>
              <a:rPr lang="en-US" altLang="en-US" i="1" baseline="-25000">
                <a:solidFill>
                  <a:schemeClr val="accent1"/>
                </a:solidFill>
              </a:rPr>
              <a:t> </a:t>
            </a:r>
            <a:r>
              <a:rPr lang="en-US" altLang="en-US" i="1">
                <a:solidFill>
                  <a:schemeClr val="accent1"/>
                </a:solidFill>
              </a:rPr>
              <a:t>c</a:t>
            </a:r>
            <a:r>
              <a:rPr lang="en-US" altLang="en-US" i="1" baseline="-25000">
                <a:solidFill>
                  <a:schemeClr val="accent1"/>
                </a:solidFill>
              </a:rPr>
              <a:t>1</a:t>
            </a:r>
            <a:r>
              <a:rPr lang="en-US" altLang="en-US" i="1">
                <a:solidFill>
                  <a:schemeClr val="accent1"/>
                </a:solidFill>
              </a:rPr>
              <a:t>x +</a:t>
            </a:r>
            <a:r>
              <a:rPr lang="en-US" altLang="en-US" i="1" baseline="-25000">
                <a:solidFill>
                  <a:schemeClr val="accent1"/>
                </a:solidFill>
              </a:rPr>
              <a:t> </a:t>
            </a:r>
            <a:r>
              <a:rPr lang="en-US" altLang="en-US" i="1">
                <a:solidFill>
                  <a:schemeClr val="accent1"/>
                </a:solidFill>
              </a:rPr>
              <a:t>c</a:t>
            </a:r>
            <a:r>
              <a:rPr lang="en-US" altLang="en-US" i="1" baseline="-25000">
                <a:solidFill>
                  <a:schemeClr val="accent1"/>
                </a:solidFill>
              </a:rPr>
              <a:t>0</a:t>
            </a:r>
            <a:r>
              <a:rPr lang="en-US" altLang="en-US" i="1" baseline="30000">
                <a:solidFill>
                  <a:schemeClr val="accent1"/>
                </a:solidFill>
              </a:rPr>
              <a:t> </a:t>
            </a:r>
          </a:p>
        </p:txBody>
      </p:sp>
      <p:grpSp>
        <p:nvGrpSpPr>
          <p:cNvPr id="3" name="Group 15"/>
          <p:cNvGrpSpPr>
            <a:grpSpLocks/>
          </p:cNvGrpSpPr>
          <p:nvPr/>
        </p:nvGrpSpPr>
        <p:grpSpPr bwMode="auto">
          <a:xfrm>
            <a:off x="4038600" y="2549525"/>
            <a:ext cx="1400175" cy="955675"/>
            <a:chOff x="2544" y="1606"/>
            <a:chExt cx="882" cy="602"/>
          </a:xfrm>
        </p:grpSpPr>
        <p:grpSp>
          <p:nvGrpSpPr>
            <p:cNvPr id="174089" name="Group 6"/>
            <p:cNvGrpSpPr>
              <a:grpSpLocks/>
            </p:cNvGrpSpPr>
            <p:nvPr/>
          </p:nvGrpSpPr>
          <p:grpSpPr bwMode="auto">
            <a:xfrm>
              <a:off x="2829" y="1606"/>
              <a:ext cx="453" cy="327"/>
              <a:chOff x="2285" y="801"/>
              <a:chExt cx="453" cy="327"/>
            </a:xfrm>
          </p:grpSpPr>
          <p:sp>
            <p:nvSpPr>
              <p:cNvPr id="174093" name="Line 7"/>
              <p:cNvSpPr>
                <a:spLocks noChangeShapeType="1"/>
              </p:cNvSpPr>
              <p:nvPr/>
            </p:nvSpPr>
            <p:spPr bwMode="auto">
              <a:xfrm>
                <a:off x="2285" y="884"/>
                <a:ext cx="453" cy="0"/>
              </a:xfrm>
              <a:prstGeom prst="line">
                <a:avLst/>
              </a:prstGeom>
              <a:noFill/>
              <a:ln w="25400">
                <a:solidFill>
                  <a:schemeClr val="hlink"/>
                </a:solidFill>
                <a:round/>
                <a:headEnd type="triangle" w="med" len="med"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174094" name="Rectangle 8"/>
              <p:cNvSpPr>
                <a:spLocks noChangeArrowheads="1"/>
              </p:cNvSpPr>
              <p:nvPr/>
            </p:nvSpPr>
            <p:spPr bwMode="auto">
              <a:xfrm>
                <a:off x="2345" y="801"/>
                <a:ext cx="278" cy="32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r>
                  <a:rPr lang="en-US" altLang="en-US" i="1">
                    <a:solidFill>
                      <a:schemeClr val="accent1"/>
                    </a:solidFill>
                    <a:sym typeface="Symbol" pitchFamily="18" charset="2"/>
                  </a:rPr>
                  <a:t>m</a:t>
                </a:r>
              </a:p>
            </p:txBody>
          </p:sp>
        </p:grpSp>
        <p:grpSp>
          <p:nvGrpSpPr>
            <p:cNvPr id="174090" name="Group 10"/>
            <p:cNvGrpSpPr>
              <a:grpSpLocks/>
            </p:cNvGrpSpPr>
            <p:nvPr/>
          </p:nvGrpSpPr>
          <p:grpSpPr bwMode="auto">
            <a:xfrm>
              <a:off x="2544" y="1881"/>
              <a:ext cx="882" cy="327"/>
              <a:chOff x="3617" y="791"/>
              <a:chExt cx="882" cy="327"/>
            </a:xfrm>
          </p:grpSpPr>
          <p:sp>
            <p:nvSpPr>
              <p:cNvPr id="174091" name="Line 11"/>
              <p:cNvSpPr>
                <a:spLocks noChangeShapeType="1"/>
              </p:cNvSpPr>
              <p:nvPr/>
            </p:nvSpPr>
            <p:spPr bwMode="auto">
              <a:xfrm>
                <a:off x="3733" y="874"/>
                <a:ext cx="635" cy="0"/>
              </a:xfrm>
              <a:prstGeom prst="line">
                <a:avLst/>
              </a:prstGeom>
              <a:noFill/>
              <a:ln w="25400">
                <a:solidFill>
                  <a:schemeClr val="hlink"/>
                </a:solidFill>
                <a:round/>
                <a:headEnd type="triangle" w="med" len="med"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174092" name="Rectangle 12"/>
              <p:cNvSpPr>
                <a:spLocks noChangeArrowheads="1"/>
              </p:cNvSpPr>
              <p:nvPr/>
            </p:nvSpPr>
            <p:spPr bwMode="auto">
              <a:xfrm>
                <a:off x="3617" y="791"/>
                <a:ext cx="882" cy="32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r>
                  <a:rPr lang="en-US" altLang="en-US" i="1">
                    <a:solidFill>
                      <a:schemeClr val="accent1"/>
                    </a:solidFill>
                  </a:rPr>
                  <a:t>O(</a:t>
                </a:r>
                <a:r>
                  <a:rPr lang="en-US" altLang="en-US" i="1">
                    <a:solidFill>
                      <a:schemeClr val="accent1"/>
                    </a:solidFill>
                    <a:sym typeface="Symbol" pitchFamily="18" charset="2"/>
                  </a:rPr>
                  <a:t>log p)</a:t>
                </a:r>
              </a:p>
            </p:txBody>
          </p:sp>
        </p:grpSp>
      </p:grpSp>
      <p:sp>
        <p:nvSpPr>
          <p:cNvPr id="2" name="Text Box 215"/>
          <p:cNvSpPr txBox="1">
            <a:spLocks noChangeArrowheads="1"/>
          </p:cNvSpPr>
          <p:nvPr/>
        </p:nvSpPr>
        <p:spPr bwMode="auto">
          <a:xfrm>
            <a:off x="225425" y="3625850"/>
            <a:ext cx="7602538" cy="94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>
              <a:buFontTx/>
              <a:buChar char="•"/>
            </a:pPr>
            <a:r>
              <a:rPr lang="en-US" altLang="en-US">
                <a:cs typeface="Times New Roman" pitchFamily="18" charset="0"/>
                <a:sym typeface="Symbol" pitchFamily="18" charset="2"/>
              </a:rPr>
              <a:t>Some texts say the </a:t>
            </a:r>
            <a:r>
              <a:rPr lang="en-US" altLang="en-US" i="1">
                <a:solidFill>
                  <a:schemeClr val="accent1"/>
                </a:solidFill>
                <a:cs typeface="Times New Roman" pitchFamily="18" charset="0"/>
                <a:sym typeface="Symbol" pitchFamily="18" charset="2"/>
              </a:rPr>
              <a:t>c</a:t>
            </a:r>
            <a:r>
              <a:rPr lang="en-US" altLang="en-US" i="1" baseline="-25000">
                <a:solidFill>
                  <a:schemeClr val="accent1"/>
                </a:solidFill>
                <a:cs typeface="Times New Roman" pitchFamily="18" charset="0"/>
                <a:sym typeface="Symbol" pitchFamily="18" charset="2"/>
              </a:rPr>
              <a:t>i</a:t>
            </a:r>
            <a:r>
              <a:rPr lang="en-US" altLang="en-US">
                <a:cs typeface="Times New Roman" pitchFamily="18" charset="0"/>
                <a:sym typeface="Symbol" pitchFamily="18" charset="2"/>
              </a:rPr>
              <a:t> can just be shifted and joined.</a:t>
            </a:r>
          </a:p>
          <a:p>
            <a:pPr algn="l" eaLnBrk="1" hangingPunct="1">
              <a:buFontTx/>
              <a:buChar char="•"/>
            </a:pPr>
            <a:r>
              <a:rPr lang="en-US" altLang="en-US">
                <a:cs typeface="Times New Roman" pitchFamily="18" charset="0"/>
                <a:sym typeface="Symbol" pitchFamily="18" charset="2"/>
              </a:rPr>
              <a:t>Problem: The field elements may be too big.</a:t>
            </a:r>
          </a:p>
        </p:txBody>
      </p:sp>
      <p:sp>
        <p:nvSpPr>
          <p:cNvPr id="321550" name="AutoShape 14"/>
          <p:cNvSpPr>
            <a:spLocks noChangeArrowheads="1"/>
          </p:cNvSpPr>
          <p:nvPr/>
        </p:nvSpPr>
        <p:spPr bwMode="auto">
          <a:xfrm>
            <a:off x="4876800" y="1905000"/>
            <a:ext cx="152400" cy="381000"/>
          </a:xfrm>
          <a:prstGeom prst="downArrow">
            <a:avLst>
              <a:gd name="adj1" fmla="val 50000"/>
              <a:gd name="adj2" fmla="val 62500"/>
            </a:avLst>
          </a:prstGeom>
          <a:noFill/>
          <a:ln w="25400" algn="ctr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CA" altLang="en-US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84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9784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9784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15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3215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3215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15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3215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3215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15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3215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3215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21539" grpId="0"/>
      <p:bldP spid="321545" grpId="0"/>
      <p:bldP spid="321550" grpId="0" animBg="1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34" name="Rectangle 5"/>
          <p:cNvSpPr>
            <a:spLocks noChangeArrowheads="1"/>
          </p:cNvSpPr>
          <p:nvPr/>
        </p:nvSpPr>
        <p:spPr bwMode="auto">
          <a:xfrm>
            <a:off x="685800" y="-228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4400">
                <a:solidFill>
                  <a:schemeClr val="tx2"/>
                </a:solidFill>
              </a:rPr>
              <a:t>Fourier Transformation </a:t>
            </a:r>
          </a:p>
        </p:txBody>
      </p:sp>
      <p:sp>
        <p:nvSpPr>
          <p:cNvPr id="18435" name="Text Box 215"/>
          <p:cNvSpPr txBox="1">
            <a:spLocks noChangeArrowheads="1"/>
          </p:cNvSpPr>
          <p:nvPr/>
        </p:nvSpPr>
        <p:spPr bwMode="auto">
          <a:xfrm>
            <a:off x="1809750" y="742950"/>
            <a:ext cx="206692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400" i="1">
                <a:solidFill>
                  <a:schemeClr val="tx2"/>
                </a:solidFill>
              </a:rPr>
              <a:t>Time Domain </a:t>
            </a:r>
            <a:r>
              <a:rPr lang="en-US" altLang="en-US" sz="2400" i="1">
                <a:solidFill>
                  <a:schemeClr val="accent1"/>
                </a:solidFill>
                <a:sym typeface="Symbol" pitchFamily="18" charset="2"/>
              </a:rPr>
              <a:t>y</a:t>
            </a:r>
            <a:endParaRPr lang="en-US" altLang="en-US" sz="2400">
              <a:solidFill>
                <a:schemeClr val="accent1"/>
              </a:solidFill>
              <a:sym typeface="Symbol" pitchFamily="18" charset="2"/>
            </a:endParaRPr>
          </a:p>
        </p:txBody>
      </p:sp>
      <p:sp>
        <p:nvSpPr>
          <p:cNvPr id="18436" name="Text Box 215"/>
          <p:cNvSpPr txBox="1">
            <a:spLocks noChangeArrowheads="1"/>
          </p:cNvSpPr>
          <p:nvPr/>
        </p:nvSpPr>
        <p:spPr bwMode="auto">
          <a:xfrm>
            <a:off x="4495800" y="762000"/>
            <a:ext cx="2874963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400" i="1">
                <a:solidFill>
                  <a:schemeClr val="tx2"/>
                </a:solidFill>
              </a:rPr>
              <a:t>Frequency Domain </a:t>
            </a:r>
            <a:r>
              <a:rPr lang="en-US" altLang="en-US" sz="2400" i="1">
                <a:solidFill>
                  <a:schemeClr val="accent1"/>
                </a:solidFill>
              </a:rPr>
              <a:t>Y</a:t>
            </a:r>
            <a:endParaRPr lang="en-US" altLang="en-US" sz="2400">
              <a:solidFill>
                <a:schemeClr val="accent1"/>
              </a:solidFill>
              <a:sym typeface="Symbol" pitchFamily="18" charset="2"/>
            </a:endParaRPr>
          </a:p>
        </p:txBody>
      </p:sp>
      <p:sp>
        <p:nvSpPr>
          <p:cNvPr id="17" name="Rectangle 16"/>
          <p:cNvSpPr>
            <a:spLocks noChangeArrowheads="1"/>
          </p:cNvSpPr>
          <p:nvPr/>
        </p:nvSpPr>
        <p:spPr bwMode="auto">
          <a:xfrm>
            <a:off x="1404938" y="4656138"/>
            <a:ext cx="6302375" cy="830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400">
                <a:sym typeface="Symbol" pitchFamily="18" charset="2"/>
              </a:rPr>
              <a:t>A single pulse in the time domain</a:t>
            </a:r>
            <a:r>
              <a:rPr lang="en-CA" altLang="en-US" sz="2400">
                <a:sym typeface="Symbol" pitchFamily="18" charset="2"/>
              </a:rPr>
              <a:t/>
            </a:r>
            <a:br>
              <a:rPr lang="en-CA" altLang="en-US" sz="2400">
                <a:sym typeface="Symbol" pitchFamily="18" charset="2"/>
              </a:rPr>
            </a:br>
            <a:r>
              <a:rPr lang="en-CA" altLang="en-US" sz="2400">
                <a:sym typeface="Symbol" pitchFamily="18" charset="2"/>
              </a:rPr>
              <a:t>is produced from what sum of sines and cosines?</a:t>
            </a:r>
            <a:endParaRPr lang="en-US" altLang="en-US" sz="2400">
              <a:sym typeface="Symbol" pitchFamily="18" charset="2"/>
            </a:endParaRPr>
          </a:p>
        </p:txBody>
      </p:sp>
      <p:sp>
        <p:nvSpPr>
          <p:cNvPr id="18" name="Rectangle 17"/>
          <p:cNvSpPr>
            <a:spLocks noChangeArrowheads="1"/>
          </p:cNvSpPr>
          <p:nvPr/>
        </p:nvSpPr>
        <p:spPr bwMode="auto">
          <a:xfrm>
            <a:off x="7620000" y="4732338"/>
            <a:ext cx="1422400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CA" altLang="en-US" sz="2400">
                <a:solidFill>
                  <a:srgbClr val="FF0000"/>
                </a:solidFill>
                <a:sym typeface="Symbol" pitchFamily="18" charset="2"/>
              </a:rPr>
              <a:t>Not clear!</a:t>
            </a:r>
            <a:endParaRPr lang="en-CA" altLang="en-US" sz="2400">
              <a:solidFill>
                <a:srgbClr val="FF0000"/>
              </a:solidFill>
            </a:endParaRPr>
          </a:p>
        </p:txBody>
      </p:sp>
      <p:sp>
        <p:nvSpPr>
          <p:cNvPr id="24" name="Rectangle 23"/>
          <p:cNvSpPr>
            <a:spLocks noChangeArrowheads="1"/>
          </p:cNvSpPr>
          <p:nvPr/>
        </p:nvSpPr>
        <p:spPr bwMode="auto">
          <a:xfrm>
            <a:off x="2665413" y="5646738"/>
            <a:ext cx="3781425" cy="830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CA" altLang="en-US" sz="2400">
                <a:sym typeface="Symbol" pitchFamily="18" charset="2"/>
              </a:rPr>
              <a:t>The curve of the coefficients</a:t>
            </a:r>
            <a:br>
              <a:rPr lang="en-CA" altLang="en-US" sz="2400">
                <a:sym typeface="Symbol" pitchFamily="18" charset="2"/>
              </a:rPr>
            </a:br>
            <a:r>
              <a:rPr lang="en-CA" altLang="en-US" sz="2400">
                <a:sym typeface="Symbol" pitchFamily="18" charset="2"/>
              </a:rPr>
              <a:t>forms a sine/cosine wave!</a:t>
            </a:r>
            <a:endParaRPr lang="en-US" altLang="en-US" sz="2400">
              <a:sym typeface="Symbol" pitchFamily="18" charset="2"/>
            </a:endParaRPr>
          </a:p>
        </p:txBody>
      </p:sp>
      <p:sp>
        <p:nvSpPr>
          <p:cNvPr id="25" name="Rectangle 24"/>
          <p:cNvSpPr>
            <a:spLocks noChangeArrowheads="1"/>
          </p:cNvSpPr>
          <p:nvPr/>
        </p:nvSpPr>
        <p:spPr bwMode="auto">
          <a:xfrm>
            <a:off x="6934200" y="5722938"/>
            <a:ext cx="2251075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CA" altLang="en-US" sz="2400">
                <a:solidFill>
                  <a:srgbClr val="FF0000"/>
                </a:solidFill>
                <a:sym typeface="Symbol" pitchFamily="18" charset="2"/>
              </a:rPr>
              <a:t>Strange but true!</a:t>
            </a:r>
            <a:endParaRPr lang="en-CA" altLang="en-US" sz="2400">
              <a:solidFill>
                <a:srgbClr val="FF0000"/>
              </a:solidFill>
            </a:endParaRPr>
          </a:p>
        </p:txBody>
      </p:sp>
      <p:grpSp>
        <p:nvGrpSpPr>
          <p:cNvPr id="18441" name="Group 61"/>
          <p:cNvGrpSpPr>
            <a:grpSpLocks/>
          </p:cNvGrpSpPr>
          <p:nvPr/>
        </p:nvGrpSpPr>
        <p:grpSpPr bwMode="auto">
          <a:xfrm>
            <a:off x="576263" y="2895600"/>
            <a:ext cx="3254375" cy="1624013"/>
            <a:chOff x="609600" y="2895600"/>
            <a:chExt cx="3255428" cy="1624480"/>
          </a:xfrm>
        </p:grpSpPr>
        <p:sp>
          <p:nvSpPr>
            <p:cNvPr id="18455" name="Text Box 4"/>
            <p:cNvSpPr txBox="1">
              <a:spLocks noChangeArrowheads="1"/>
            </p:cNvSpPr>
            <p:nvPr/>
          </p:nvSpPr>
          <p:spPr bwMode="auto">
            <a:xfrm>
              <a:off x="609600" y="3503083"/>
              <a:ext cx="1388528" cy="3121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US" altLang="en-US" sz="1800"/>
                <a:t>Delta function</a:t>
              </a:r>
            </a:p>
          </p:txBody>
        </p:sp>
        <p:pic>
          <p:nvPicPr>
            <p:cNvPr id="18456" name="Picture 11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150528" y="2895600"/>
              <a:ext cx="1714500" cy="162448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8457" name="Rectangle 49"/>
            <p:cNvSpPr>
              <a:spLocks noChangeArrowheads="1"/>
            </p:cNvSpPr>
            <p:nvPr/>
          </p:nvSpPr>
          <p:spPr bwMode="auto">
            <a:xfrm>
              <a:off x="2531534" y="3081868"/>
              <a:ext cx="1046136" cy="176440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1000">
                  <a:solidFill>
                    <a:schemeClr val="bg2"/>
                  </a:solidFill>
                </a:rPr>
                <a:t>Impulse at </a:t>
              </a:r>
              <a:r>
                <a:rPr lang="en-US" altLang="en-US" sz="1000" i="1">
                  <a:solidFill>
                    <a:schemeClr val="bg2"/>
                  </a:solidFill>
                </a:rPr>
                <a:t>y</a:t>
              </a:r>
              <a:r>
                <a:rPr lang="en-US" altLang="en-US" sz="1000">
                  <a:solidFill>
                    <a:schemeClr val="bg2"/>
                  </a:solidFill>
                </a:rPr>
                <a:t>[4]</a:t>
              </a:r>
              <a:endParaRPr lang="en-US" altLang="en-US" sz="1000">
                <a:solidFill>
                  <a:schemeClr val="bg2"/>
                </a:solidFill>
                <a:sym typeface="Symbol" pitchFamily="18" charset="2"/>
              </a:endParaRPr>
            </a:p>
          </p:txBody>
        </p:sp>
      </p:grpSp>
      <p:grpSp>
        <p:nvGrpSpPr>
          <p:cNvPr id="18442" name="Group 59"/>
          <p:cNvGrpSpPr>
            <a:grpSpLocks/>
          </p:cNvGrpSpPr>
          <p:nvPr/>
        </p:nvGrpSpPr>
        <p:grpSpPr bwMode="auto">
          <a:xfrm>
            <a:off x="4635500" y="1195388"/>
            <a:ext cx="3255963" cy="1624012"/>
            <a:chOff x="4635504" y="1194920"/>
            <a:chExt cx="3255428" cy="1624480"/>
          </a:xfrm>
        </p:grpSpPr>
        <p:sp>
          <p:nvSpPr>
            <p:cNvPr id="18452" name="Text Box 4"/>
            <p:cNvSpPr txBox="1">
              <a:spLocks noChangeArrowheads="1"/>
            </p:cNvSpPr>
            <p:nvPr/>
          </p:nvSpPr>
          <p:spPr bwMode="auto">
            <a:xfrm>
              <a:off x="4635504" y="1802403"/>
              <a:ext cx="1388528" cy="3121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US" altLang="en-US" sz="1800"/>
                <a:t>Delta function</a:t>
              </a:r>
            </a:p>
          </p:txBody>
        </p:sp>
        <p:pic>
          <p:nvPicPr>
            <p:cNvPr id="18453" name="Picture 11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176432" y="1194920"/>
              <a:ext cx="1714500" cy="162448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8454" name="Rectangle 53"/>
            <p:cNvSpPr>
              <a:spLocks noChangeArrowheads="1"/>
            </p:cNvSpPr>
            <p:nvPr/>
          </p:nvSpPr>
          <p:spPr bwMode="auto">
            <a:xfrm>
              <a:off x="6557438" y="1381188"/>
              <a:ext cx="1046136" cy="246221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1000">
                  <a:solidFill>
                    <a:schemeClr val="bg2"/>
                  </a:solidFill>
                </a:rPr>
                <a:t>Impulse at </a:t>
              </a:r>
              <a:r>
                <a:rPr lang="en-US" altLang="en-US" sz="1000" i="1">
                  <a:solidFill>
                    <a:schemeClr val="bg2"/>
                  </a:solidFill>
                </a:rPr>
                <a:t>Y</a:t>
              </a:r>
              <a:r>
                <a:rPr lang="en-US" altLang="en-US" sz="1000" i="1" baseline="-25000">
                  <a:solidFill>
                    <a:schemeClr val="bg2"/>
                  </a:solidFill>
                </a:rPr>
                <a:t>re</a:t>
              </a:r>
              <a:r>
                <a:rPr lang="en-US" altLang="en-US" sz="1000">
                  <a:solidFill>
                    <a:schemeClr val="bg2"/>
                  </a:solidFill>
                </a:rPr>
                <a:t>[4]</a:t>
              </a:r>
              <a:endParaRPr lang="en-US" altLang="en-US" sz="1000">
                <a:solidFill>
                  <a:schemeClr val="bg2"/>
                </a:solidFill>
                <a:sym typeface="Symbol" pitchFamily="18" charset="2"/>
              </a:endParaRPr>
            </a:p>
          </p:txBody>
        </p:sp>
      </p:grpSp>
      <p:grpSp>
        <p:nvGrpSpPr>
          <p:cNvPr id="18443" name="Group 58"/>
          <p:cNvGrpSpPr>
            <a:grpSpLocks/>
          </p:cNvGrpSpPr>
          <p:nvPr/>
        </p:nvGrpSpPr>
        <p:grpSpPr bwMode="auto">
          <a:xfrm>
            <a:off x="609600" y="1195388"/>
            <a:ext cx="3200400" cy="1657350"/>
            <a:chOff x="609600" y="1195199"/>
            <a:chExt cx="3200400" cy="1658066"/>
          </a:xfrm>
        </p:grpSpPr>
        <p:pic>
          <p:nvPicPr>
            <p:cNvPr id="18449" name="Picture 13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133600" y="1195199"/>
              <a:ext cx="1676400" cy="16580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8450" name="Text Box 3"/>
            <p:cNvSpPr txBox="1">
              <a:spLocks noChangeArrowheads="1"/>
            </p:cNvSpPr>
            <p:nvPr/>
          </p:nvSpPr>
          <p:spPr bwMode="auto">
            <a:xfrm>
              <a:off x="609600" y="1830200"/>
              <a:ext cx="1508912" cy="43428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US" altLang="en-US" sz="2000"/>
                <a:t>Cosine wave</a:t>
              </a:r>
            </a:p>
          </p:txBody>
        </p:sp>
        <p:sp>
          <p:nvSpPr>
            <p:cNvPr id="18451" name="Rectangle 56"/>
            <p:cNvSpPr>
              <a:spLocks noChangeArrowheads="1"/>
            </p:cNvSpPr>
            <p:nvPr/>
          </p:nvSpPr>
          <p:spPr bwMode="auto">
            <a:xfrm>
              <a:off x="2492932" y="1347557"/>
              <a:ext cx="1046136" cy="246221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1000">
                  <a:solidFill>
                    <a:schemeClr val="bg2"/>
                  </a:solidFill>
                </a:rPr>
                <a:t>Cosine with f=4</a:t>
              </a:r>
              <a:endParaRPr lang="en-US" altLang="en-US" sz="1000">
                <a:solidFill>
                  <a:schemeClr val="bg2"/>
                </a:solidFill>
                <a:sym typeface="Symbol" pitchFamily="18" charset="2"/>
              </a:endParaRPr>
            </a:p>
          </p:txBody>
        </p:sp>
      </p:grpSp>
      <p:grpSp>
        <p:nvGrpSpPr>
          <p:cNvPr id="5" name="Group 60"/>
          <p:cNvGrpSpPr>
            <a:grpSpLocks/>
          </p:cNvGrpSpPr>
          <p:nvPr/>
        </p:nvGrpSpPr>
        <p:grpSpPr bwMode="auto">
          <a:xfrm>
            <a:off x="4665663" y="2871788"/>
            <a:ext cx="3200400" cy="1657350"/>
            <a:chOff x="4665128" y="2871602"/>
            <a:chExt cx="3200400" cy="1658066"/>
          </a:xfrm>
        </p:grpSpPr>
        <p:pic>
          <p:nvPicPr>
            <p:cNvPr id="18446" name="Picture 13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189128" y="2871602"/>
              <a:ext cx="1676400" cy="16580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8447" name="Text Box 3"/>
            <p:cNvSpPr txBox="1">
              <a:spLocks noChangeArrowheads="1"/>
            </p:cNvSpPr>
            <p:nvPr/>
          </p:nvSpPr>
          <p:spPr bwMode="auto">
            <a:xfrm>
              <a:off x="4665128" y="3506603"/>
              <a:ext cx="1508912" cy="43428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US" altLang="en-US" sz="2000"/>
                <a:t>Cosine wave</a:t>
              </a:r>
            </a:p>
          </p:txBody>
        </p:sp>
        <p:sp>
          <p:nvSpPr>
            <p:cNvPr id="18448" name="Rectangle 57"/>
            <p:cNvSpPr>
              <a:spLocks noChangeArrowheads="1"/>
            </p:cNvSpPr>
            <p:nvPr/>
          </p:nvSpPr>
          <p:spPr bwMode="auto">
            <a:xfrm>
              <a:off x="6573864" y="3030379"/>
              <a:ext cx="1046136" cy="246221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1000">
                  <a:solidFill>
                    <a:schemeClr val="bg2"/>
                  </a:solidFill>
                </a:rPr>
                <a:t>Cosine with f=4</a:t>
              </a:r>
              <a:endParaRPr lang="en-US" altLang="en-US" sz="1000">
                <a:solidFill>
                  <a:schemeClr val="bg2"/>
                </a:solidFill>
                <a:sym typeface="Symbol" pitchFamily="18" charset="2"/>
              </a:endParaRPr>
            </a:p>
          </p:txBody>
        </p:sp>
      </p:grpSp>
      <p:sp>
        <p:nvSpPr>
          <p:cNvPr id="18445" name="Text Box 215"/>
          <p:cNvSpPr txBox="1">
            <a:spLocks noChangeArrowheads="1"/>
          </p:cNvSpPr>
          <p:nvPr/>
        </p:nvSpPr>
        <p:spPr bwMode="auto">
          <a:xfrm>
            <a:off x="7659688" y="17463"/>
            <a:ext cx="952500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000">
                <a:solidFill>
                  <a:schemeClr val="tx2"/>
                </a:solidFill>
              </a:rPr>
              <a:t>Duality</a:t>
            </a:r>
            <a:br>
              <a:rPr lang="en-US" altLang="en-US" sz="2000">
                <a:solidFill>
                  <a:schemeClr val="tx2"/>
                </a:solidFill>
              </a:rPr>
            </a:br>
            <a:r>
              <a:rPr lang="en-US" altLang="en-US" sz="2000">
                <a:solidFill>
                  <a:schemeClr val="tx2"/>
                </a:solidFill>
              </a:rPr>
              <a:t>of FT</a:t>
            </a:r>
            <a:endParaRPr lang="en-US" altLang="en-US" sz="2000">
              <a:sym typeface="Symbol" pitchFamily="18" charset="2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 nodeType="clickPar">
                      <p:stCondLst>
                        <p:cond delay="indefinite"/>
                      </p:stCondLst>
                      <p:childTnLst>
                        <p:par>
                          <p:cTn id="2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" grpId="0"/>
      <p:bldP spid="24" grpId="0"/>
      <p:bldP spid="25" grpId="0"/>
    </p:bldLst>
  </p:timing>
</p:sld>
</file>

<file path=ppt/slides/slide1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5106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609600" y="-381000"/>
            <a:ext cx="8077200" cy="1143000"/>
          </a:xfrm>
        </p:spPr>
        <p:txBody>
          <a:bodyPr anchor="b"/>
          <a:lstStyle/>
          <a:p>
            <a:pPr eaLnBrk="1" hangingPunct="1"/>
            <a:r>
              <a:rPr lang="en-US" altLang="en-US" smtClean="0"/>
              <a:t>Multiplying Big Integers</a:t>
            </a:r>
          </a:p>
        </p:txBody>
      </p:sp>
      <p:sp>
        <p:nvSpPr>
          <p:cNvPr id="175107" name="Text Box 215"/>
          <p:cNvSpPr txBox="1">
            <a:spLocks noChangeArrowheads="1"/>
          </p:cNvSpPr>
          <p:nvPr/>
        </p:nvSpPr>
        <p:spPr bwMode="auto">
          <a:xfrm>
            <a:off x="228600" y="838200"/>
            <a:ext cx="4956175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>
              <a:buFontTx/>
              <a:buChar char="•"/>
            </a:pPr>
            <a:r>
              <a:rPr lang="en-US" altLang="en-US">
                <a:cs typeface="Times New Roman" pitchFamily="18" charset="0"/>
                <a:sym typeface="Symbol" pitchFamily="18" charset="2"/>
              </a:rPr>
              <a:t>Evaluate </a:t>
            </a:r>
            <a:r>
              <a:rPr lang="en-US" altLang="en-US" i="1">
                <a:solidFill>
                  <a:schemeClr val="accent1"/>
                </a:solidFill>
              </a:rPr>
              <a:t>[g×f](2</a:t>
            </a:r>
            <a:r>
              <a:rPr lang="en-US" altLang="en-US" i="1" baseline="30000">
                <a:solidFill>
                  <a:schemeClr val="accent1"/>
                </a:solidFill>
              </a:rPr>
              <a:t>m</a:t>
            </a:r>
            <a:r>
              <a:rPr lang="en-US" altLang="en-US" i="1">
                <a:solidFill>
                  <a:schemeClr val="accent1"/>
                </a:solidFill>
              </a:rPr>
              <a:t>)</a:t>
            </a:r>
            <a:r>
              <a:rPr lang="en-US" altLang="en-US"/>
              <a:t> in time </a:t>
            </a:r>
            <a:r>
              <a:rPr lang="en-US" altLang="en-US" i="1">
                <a:solidFill>
                  <a:schemeClr val="accent1"/>
                </a:solidFill>
              </a:rPr>
              <a:t>O(n)</a:t>
            </a:r>
            <a:r>
              <a:rPr lang="en-US" altLang="en-US"/>
              <a:t>.</a:t>
            </a:r>
            <a:endParaRPr lang="en-US" altLang="en-US">
              <a:cs typeface="Times New Roman" pitchFamily="18" charset="0"/>
              <a:sym typeface="Symbol" pitchFamily="18" charset="2"/>
            </a:endParaRPr>
          </a:p>
        </p:txBody>
      </p:sp>
      <p:sp>
        <p:nvSpPr>
          <p:cNvPr id="175108" name="Text Box 215"/>
          <p:cNvSpPr txBox="1">
            <a:spLocks noChangeArrowheads="1"/>
          </p:cNvSpPr>
          <p:nvPr/>
        </p:nvSpPr>
        <p:spPr bwMode="auto">
          <a:xfrm>
            <a:off x="457200" y="1368425"/>
            <a:ext cx="8493125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/>
            <a:r>
              <a:rPr lang="en-US" altLang="en-US" i="1">
                <a:solidFill>
                  <a:schemeClr val="accent1"/>
                </a:solidFill>
              </a:rPr>
              <a:t>[g×f](x) = c</a:t>
            </a:r>
            <a:r>
              <a:rPr lang="en-US" altLang="en-US" i="1" baseline="-25000">
                <a:solidFill>
                  <a:schemeClr val="accent1"/>
                </a:solidFill>
              </a:rPr>
              <a:t>n</a:t>
            </a:r>
            <a:r>
              <a:rPr lang="en-US" altLang="en-US" i="1">
                <a:solidFill>
                  <a:schemeClr val="accent1"/>
                </a:solidFill>
              </a:rPr>
              <a:t>x</a:t>
            </a:r>
            <a:r>
              <a:rPr lang="en-US" altLang="en-US" i="1" baseline="30000">
                <a:solidFill>
                  <a:schemeClr val="accent1"/>
                </a:solidFill>
              </a:rPr>
              <a:t>n</a:t>
            </a:r>
            <a:r>
              <a:rPr lang="en-US" altLang="en-US" i="1">
                <a:solidFill>
                  <a:schemeClr val="accent1"/>
                </a:solidFill>
              </a:rPr>
              <a:t> +</a:t>
            </a:r>
            <a:r>
              <a:rPr lang="en-US" altLang="en-US"/>
              <a:t> </a:t>
            </a:r>
            <a:r>
              <a:rPr lang="en-US" altLang="en-US" i="1">
                <a:solidFill>
                  <a:schemeClr val="accent1"/>
                </a:solidFill>
              </a:rPr>
              <a:t>… + c</a:t>
            </a:r>
            <a:r>
              <a:rPr lang="en-US" altLang="en-US" i="1" baseline="-25000">
                <a:solidFill>
                  <a:schemeClr val="accent1"/>
                </a:solidFill>
              </a:rPr>
              <a:t>5</a:t>
            </a:r>
            <a:r>
              <a:rPr lang="en-US" altLang="en-US" i="1">
                <a:solidFill>
                  <a:schemeClr val="accent1"/>
                </a:solidFill>
              </a:rPr>
              <a:t>x</a:t>
            </a:r>
            <a:r>
              <a:rPr lang="en-US" altLang="en-US" i="1" baseline="30000">
                <a:solidFill>
                  <a:schemeClr val="accent1"/>
                </a:solidFill>
              </a:rPr>
              <a:t>5</a:t>
            </a:r>
            <a:r>
              <a:rPr lang="en-US" altLang="en-US" i="1">
                <a:solidFill>
                  <a:schemeClr val="accent1"/>
                </a:solidFill>
              </a:rPr>
              <a:t> + c</a:t>
            </a:r>
            <a:r>
              <a:rPr lang="en-US" altLang="en-US" i="1" baseline="-25000">
                <a:solidFill>
                  <a:schemeClr val="accent1"/>
                </a:solidFill>
              </a:rPr>
              <a:t>4</a:t>
            </a:r>
            <a:r>
              <a:rPr lang="en-US" altLang="en-US" i="1">
                <a:solidFill>
                  <a:schemeClr val="accent1"/>
                </a:solidFill>
              </a:rPr>
              <a:t>x</a:t>
            </a:r>
            <a:r>
              <a:rPr lang="en-US" altLang="en-US" i="1" baseline="30000">
                <a:solidFill>
                  <a:schemeClr val="accent1"/>
                </a:solidFill>
              </a:rPr>
              <a:t>4</a:t>
            </a:r>
            <a:r>
              <a:rPr lang="en-US" altLang="en-US" i="1" baseline="-25000">
                <a:solidFill>
                  <a:schemeClr val="accent1"/>
                </a:solidFill>
              </a:rPr>
              <a:t> </a:t>
            </a:r>
            <a:r>
              <a:rPr lang="en-US" altLang="en-US" i="1">
                <a:solidFill>
                  <a:schemeClr val="accent1"/>
                </a:solidFill>
              </a:rPr>
              <a:t>+ c</a:t>
            </a:r>
            <a:r>
              <a:rPr lang="en-US" altLang="en-US" i="1" baseline="-25000">
                <a:solidFill>
                  <a:schemeClr val="accent1"/>
                </a:solidFill>
              </a:rPr>
              <a:t>3</a:t>
            </a:r>
            <a:r>
              <a:rPr lang="en-US" altLang="en-US" i="1">
                <a:solidFill>
                  <a:schemeClr val="accent1"/>
                </a:solidFill>
              </a:rPr>
              <a:t>x</a:t>
            </a:r>
            <a:r>
              <a:rPr lang="en-US" altLang="en-US" i="1" baseline="30000">
                <a:solidFill>
                  <a:schemeClr val="accent1"/>
                </a:solidFill>
              </a:rPr>
              <a:t>3</a:t>
            </a:r>
            <a:r>
              <a:rPr lang="en-US" altLang="en-US" i="1">
                <a:solidFill>
                  <a:schemeClr val="accent1"/>
                </a:solidFill>
              </a:rPr>
              <a:t> + c</a:t>
            </a:r>
            <a:r>
              <a:rPr lang="en-US" altLang="en-US" i="1" baseline="-25000">
                <a:solidFill>
                  <a:schemeClr val="accent1"/>
                </a:solidFill>
              </a:rPr>
              <a:t>2</a:t>
            </a:r>
            <a:r>
              <a:rPr lang="en-US" altLang="en-US" i="1">
                <a:solidFill>
                  <a:schemeClr val="accent1"/>
                </a:solidFill>
              </a:rPr>
              <a:t>x</a:t>
            </a:r>
            <a:r>
              <a:rPr lang="en-US" altLang="en-US" i="1" baseline="30000">
                <a:solidFill>
                  <a:schemeClr val="accent1"/>
                </a:solidFill>
              </a:rPr>
              <a:t>2</a:t>
            </a:r>
            <a:r>
              <a:rPr lang="en-US" altLang="en-US" i="1">
                <a:solidFill>
                  <a:schemeClr val="accent1"/>
                </a:solidFill>
              </a:rPr>
              <a:t> +</a:t>
            </a:r>
            <a:r>
              <a:rPr lang="en-US" altLang="en-US" i="1" baseline="-25000">
                <a:solidFill>
                  <a:schemeClr val="accent1"/>
                </a:solidFill>
              </a:rPr>
              <a:t> </a:t>
            </a:r>
            <a:r>
              <a:rPr lang="en-US" altLang="en-US" i="1">
                <a:solidFill>
                  <a:schemeClr val="accent1"/>
                </a:solidFill>
              </a:rPr>
              <a:t>c</a:t>
            </a:r>
            <a:r>
              <a:rPr lang="en-US" altLang="en-US" i="1" baseline="-25000">
                <a:solidFill>
                  <a:schemeClr val="accent1"/>
                </a:solidFill>
              </a:rPr>
              <a:t>1</a:t>
            </a:r>
            <a:r>
              <a:rPr lang="en-US" altLang="en-US" i="1">
                <a:solidFill>
                  <a:schemeClr val="accent1"/>
                </a:solidFill>
              </a:rPr>
              <a:t>x +</a:t>
            </a:r>
            <a:r>
              <a:rPr lang="en-US" altLang="en-US" i="1" baseline="-25000">
                <a:solidFill>
                  <a:schemeClr val="accent1"/>
                </a:solidFill>
              </a:rPr>
              <a:t> </a:t>
            </a:r>
            <a:r>
              <a:rPr lang="en-US" altLang="en-US" i="1">
                <a:solidFill>
                  <a:schemeClr val="accent1"/>
                </a:solidFill>
              </a:rPr>
              <a:t>c</a:t>
            </a:r>
            <a:r>
              <a:rPr lang="en-US" altLang="en-US" i="1" baseline="-25000">
                <a:solidFill>
                  <a:schemeClr val="accent1"/>
                </a:solidFill>
              </a:rPr>
              <a:t>0</a:t>
            </a:r>
            <a:r>
              <a:rPr lang="en-US" altLang="en-US" i="1" baseline="30000">
                <a:solidFill>
                  <a:schemeClr val="accent1"/>
                </a:solidFill>
              </a:rPr>
              <a:t> </a:t>
            </a:r>
          </a:p>
        </p:txBody>
      </p:sp>
      <p:grpSp>
        <p:nvGrpSpPr>
          <p:cNvPr id="3" name="Group 24"/>
          <p:cNvGrpSpPr>
            <a:grpSpLocks/>
          </p:cNvGrpSpPr>
          <p:nvPr/>
        </p:nvGrpSpPr>
        <p:grpSpPr bwMode="auto">
          <a:xfrm>
            <a:off x="2409825" y="2022475"/>
            <a:ext cx="6156325" cy="2805113"/>
            <a:chOff x="1518" y="1274"/>
            <a:chExt cx="3878" cy="1767"/>
          </a:xfrm>
        </p:grpSpPr>
        <p:grpSp>
          <p:nvGrpSpPr>
            <p:cNvPr id="175113" name="Group 7"/>
            <p:cNvGrpSpPr>
              <a:grpSpLocks/>
            </p:cNvGrpSpPr>
            <p:nvPr/>
          </p:nvGrpSpPr>
          <p:grpSpPr bwMode="auto">
            <a:xfrm>
              <a:off x="2955" y="2321"/>
              <a:ext cx="453" cy="327"/>
              <a:chOff x="2285" y="801"/>
              <a:chExt cx="453" cy="327"/>
            </a:xfrm>
          </p:grpSpPr>
          <p:sp>
            <p:nvSpPr>
              <p:cNvPr id="175125" name="Line 8"/>
              <p:cNvSpPr>
                <a:spLocks noChangeShapeType="1"/>
              </p:cNvSpPr>
              <p:nvPr/>
            </p:nvSpPr>
            <p:spPr bwMode="auto">
              <a:xfrm>
                <a:off x="2285" y="884"/>
                <a:ext cx="453" cy="0"/>
              </a:xfrm>
              <a:prstGeom prst="line">
                <a:avLst/>
              </a:prstGeom>
              <a:noFill/>
              <a:ln w="25400">
                <a:solidFill>
                  <a:schemeClr val="hlink"/>
                </a:solidFill>
                <a:round/>
                <a:headEnd type="triangle" w="med" len="med"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175126" name="Rectangle 9"/>
              <p:cNvSpPr>
                <a:spLocks noChangeArrowheads="1"/>
              </p:cNvSpPr>
              <p:nvPr/>
            </p:nvSpPr>
            <p:spPr bwMode="auto">
              <a:xfrm>
                <a:off x="2345" y="801"/>
                <a:ext cx="278" cy="32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r>
                  <a:rPr lang="en-US" altLang="en-US" i="1">
                    <a:solidFill>
                      <a:schemeClr val="accent1"/>
                    </a:solidFill>
                    <a:sym typeface="Symbol" pitchFamily="18" charset="2"/>
                  </a:rPr>
                  <a:t>m</a:t>
                </a:r>
              </a:p>
            </p:txBody>
          </p:sp>
        </p:grpSp>
        <p:grpSp>
          <p:nvGrpSpPr>
            <p:cNvPr id="175114" name="Group 10"/>
            <p:cNvGrpSpPr>
              <a:grpSpLocks/>
            </p:cNvGrpSpPr>
            <p:nvPr/>
          </p:nvGrpSpPr>
          <p:grpSpPr bwMode="auto">
            <a:xfrm>
              <a:off x="1518" y="2714"/>
              <a:ext cx="882" cy="327"/>
              <a:chOff x="3617" y="791"/>
              <a:chExt cx="882" cy="327"/>
            </a:xfrm>
          </p:grpSpPr>
          <p:sp>
            <p:nvSpPr>
              <p:cNvPr id="175123" name="Line 11"/>
              <p:cNvSpPr>
                <a:spLocks noChangeShapeType="1"/>
              </p:cNvSpPr>
              <p:nvPr/>
            </p:nvSpPr>
            <p:spPr bwMode="auto">
              <a:xfrm>
                <a:off x="3733" y="874"/>
                <a:ext cx="635" cy="0"/>
              </a:xfrm>
              <a:prstGeom prst="line">
                <a:avLst/>
              </a:prstGeom>
              <a:noFill/>
              <a:ln w="25400">
                <a:solidFill>
                  <a:schemeClr val="hlink"/>
                </a:solidFill>
                <a:round/>
                <a:headEnd type="triangle" w="med" len="med"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175124" name="Rectangle 12"/>
              <p:cNvSpPr>
                <a:spLocks noChangeArrowheads="1"/>
              </p:cNvSpPr>
              <p:nvPr/>
            </p:nvSpPr>
            <p:spPr bwMode="auto">
              <a:xfrm>
                <a:off x="3617" y="791"/>
                <a:ext cx="882" cy="32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r>
                  <a:rPr lang="en-US" altLang="en-US" i="1">
                    <a:solidFill>
                      <a:schemeClr val="accent1"/>
                    </a:solidFill>
                  </a:rPr>
                  <a:t>O(</a:t>
                </a:r>
                <a:r>
                  <a:rPr lang="en-US" altLang="en-US" i="1">
                    <a:solidFill>
                      <a:schemeClr val="accent1"/>
                    </a:solidFill>
                    <a:sym typeface="Symbol" pitchFamily="18" charset="2"/>
                  </a:rPr>
                  <a:t>log p)</a:t>
                </a:r>
              </a:p>
            </p:txBody>
          </p:sp>
        </p:grpSp>
        <p:sp>
          <p:nvSpPr>
            <p:cNvPr id="175115" name="AutoShape 14"/>
            <p:cNvSpPr>
              <a:spLocks noChangeArrowheads="1"/>
            </p:cNvSpPr>
            <p:nvPr/>
          </p:nvSpPr>
          <p:spPr bwMode="auto">
            <a:xfrm>
              <a:off x="3084" y="1356"/>
              <a:ext cx="132" cy="381"/>
            </a:xfrm>
            <a:prstGeom prst="downArrow">
              <a:avLst>
                <a:gd name="adj1" fmla="val 50000"/>
                <a:gd name="adj2" fmla="val 72159"/>
              </a:avLst>
            </a:prstGeom>
            <a:noFill/>
            <a:ln w="25400" algn="ctr">
              <a:solidFill>
                <a:schemeClr val="hlink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75116" name="Rectangle 15"/>
            <p:cNvSpPr>
              <a:spLocks noChangeArrowheads="1"/>
            </p:cNvSpPr>
            <p:nvPr/>
          </p:nvSpPr>
          <p:spPr bwMode="auto">
            <a:xfrm>
              <a:off x="4608" y="1274"/>
              <a:ext cx="788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i="1">
                  <a:solidFill>
                    <a:schemeClr val="accent1"/>
                  </a:solidFill>
                </a:rPr>
                <a:t>101011</a:t>
              </a:r>
            </a:p>
          </p:txBody>
        </p:sp>
        <p:sp>
          <p:nvSpPr>
            <p:cNvPr id="175117" name="Rectangle 16"/>
            <p:cNvSpPr>
              <a:spLocks noChangeArrowheads="1"/>
            </p:cNvSpPr>
            <p:nvPr/>
          </p:nvSpPr>
          <p:spPr bwMode="auto">
            <a:xfrm>
              <a:off x="4093" y="1473"/>
              <a:ext cx="788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i="1">
                  <a:solidFill>
                    <a:schemeClr val="accent1"/>
                  </a:solidFill>
                </a:rPr>
                <a:t>001101</a:t>
              </a:r>
            </a:p>
          </p:txBody>
        </p:sp>
        <p:sp>
          <p:nvSpPr>
            <p:cNvPr id="175118" name="Rectangle 17"/>
            <p:cNvSpPr>
              <a:spLocks noChangeArrowheads="1"/>
            </p:cNvSpPr>
            <p:nvPr/>
          </p:nvSpPr>
          <p:spPr bwMode="auto">
            <a:xfrm>
              <a:off x="3593" y="1672"/>
              <a:ext cx="788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i="1">
                  <a:solidFill>
                    <a:schemeClr val="accent1"/>
                  </a:solidFill>
                </a:rPr>
                <a:t>110001</a:t>
              </a:r>
            </a:p>
          </p:txBody>
        </p:sp>
        <p:sp>
          <p:nvSpPr>
            <p:cNvPr id="175119" name="Rectangle 18"/>
            <p:cNvSpPr>
              <a:spLocks noChangeArrowheads="1"/>
            </p:cNvSpPr>
            <p:nvPr/>
          </p:nvSpPr>
          <p:spPr bwMode="auto">
            <a:xfrm>
              <a:off x="3093" y="1871"/>
              <a:ext cx="788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i="1">
                  <a:solidFill>
                    <a:schemeClr val="accent1"/>
                  </a:solidFill>
                </a:rPr>
                <a:t>000111</a:t>
              </a:r>
            </a:p>
          </p:txBody>
        </p:sp>
        <p:sp>
          <p:nvSpPr>
            <p:cNvPr id="175120" name="Rectangle 19"/>
            <p:cNvSpPr>
              <a:spLocks noChangeArrowheads="1"/>
            </p:cNvSpPr>
            <p:nvPr/>
          </p:nvSpPr>
          <p:spPr bwMode="auto">
            <a:xfrm>
              <a:off x="2592" y="2070"/>
              <a:ext cx="788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i="1">
                  <a:solidFill>
                    <a:schemeClr val="accent1"/>
                  </a:solidFill>
                </a:rPr>
                <a:t>101011</a:t>
              </a:r>
            </a:p>
          </p:txBody>
        </p:sp>
        <p:sp>
          <p:nvSpPr>
            <p:cNvPr id="175121" name="Rectangle 20"/>
            <p:cNvSpPr>
              <a:spLocks noChangeArrowheads="1"/>
            </p:cNvSpPr>
            <p:nvPr/>
          </p:nvSpPr>
          <p:spPr bwMode="auto">
            <a:xfrm>
              <a:off x="2071" y="2269"/>
              <a:ext cx="788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i="1">
                  <a:solidFill>
                    <a:schemeClr val="accent1"/>
                  </a:solidFill>
                </a:rPr>
                <a:t>100100</a:t>
              </a:r>
            </a:p>
          </p:txBody>
        </p:sp>
        <p:sp>
          <p:nvSpPr>
            <p:cNvPr id="175122" name="Rectangle 21"/>
            <p:cNvSpPr>
              <a:spLocks noChangeArrowheads="1"/>
            </p:cNvSpPr>
            <p:nvPr/>
          </p:nvSpPr>
          <p:spPr bwMode="auto">
            <a:xfrm>
              <a:off x="1566" y="2468"/>
              <a:ext cx="788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i="1">
                  <a:solidFill>
                    <a:schemeClr val="accent1"/>
                  </a:solidFill>
                </a:rPr>
                <a:t>010011</a:t>
              </a:r>
            </a:p>
          </p:txBody>
        </p:sp>
      </p:grpSp>
      <p:sp>
        <p:nvSpPr>
          <p:cNvPr id="2" name="Text Box 215"/>
          <p:cNvSpPr txBox="1">
            <a:spLocks noChangeArrowheads="1"/>
          </p:cNvSpPr>
          <p:nvPr/>
        </p:nvSpPr>
        <p:spPr bwMode="auto">
          <a:xfrm>
            <a:off x="55563" y="1990725"/>
            <a:ext cx="3028950" cy="94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>
              <a:buFontTx/>
              <a:buChar char="•"/>
            </a:pPr>
            <a:r>
              <a:rPr lang="en-US" altLang="en-US">
                <a:cs typeface="Times New Roman" pitchFamily="18" charset="0"/>
                <a:sym typeface="Symbol" pitchFamily="18" charset="2"/>
              </a:rPr>
              <a:t>Shift each </a:t>
            </a:r>
            <a:r>
              <a:rPr lang="en-US" altLang="en-US" i="1">
                <a:solidFill>
                  <a:schemeClr val="accent1"/>
                </a:solidFill>
                <a:cs typeface="Times New Roman" pitchFamily="18" charset="0"/>
                <a:sym typeface="Symbol" pitchFamily="18" charset="2"/>
              </a:rPr>
              <a:t>c</a:t>
            </a:r>
            <a:r>
              <a:rPr lang="en-US" altLang="en-US" i="1" baseline="-25000">
                <a:solidFill>
                  <a:schemeClr val="accent1"/>
                </a:solidFill>
                <a:cs typeface="Times New Roman" pitchFamily="18" charset="0"/>
                <a:sym typeface="Symbol" pitchFamily="18" charset="2"/>
              </a:rPr>
              <a:t>i</a:t>
            </a:r>
            <a:r>
              <a:rPr lang="en-US" altLang="en-US">
                <a:cs typeface="Times New Roman" pitchFamily="18" charset="0"/>
                <a:sym typeface="Symbol" pitchFamily="18" charset="2"/>
              </a:rPr>
              <a:t> by </a:t>
            </a:r>
            <a:r>
              <a:rPr lang="en-US" altLang="en-US" i="1">
                <a:solidFill>
                  <a:schemeClr val="accent1"/>
                </a:solidFill>
                <a:cs typeface="Times New Roman" pitchFamily="18" charset="0"/>
                <a:sym typeface="Symbol" pitchFamily="18" charset="2"/>
              </a:rPr>
              <a:t>im</a:t>
            </a:r>
            <a:r>
              <a:rPr lang="en-US" altLang="en-US">
                <a:cs typeface="Times New Roman" pitchFamily="18" charset="0"/>
                <a:sym typeface="Symbol" pitchFamily="18" charset="2"/>
              </a:rPr>
              <a:t>.</a:t>
            </a:r>
          </a:p>
          <a:p>
            <a:pPr algn="l" eaLnBrk="1" hangingPunct="1">
              <a:buFontTx/>
              <a:buChar char="•"/>
            </a:pPr>
            <a:r>
              <a:rPr lang="en-US" altLang="en-US">
                <a:sym typeface="Symbol" pitchFamily="18" charset="2"/>
              </a:rPr>
              <a:t>Add</a:t>
            </a:r>
          </a:p>
        </p:txBody>
      </p:sp>
      <p:sp>
        <p:nvSpPr>
          <p:cNvPr id="322592" name="Text Box 215"/>
          <p:cNvSpPr txBox="1">
            <a:spLocks noChangeArrowheads="1"/>
          </p:cNvSpPr>
          <p:nvPr/>
        </p:nvSpPr>
        <p:spPr bwMode="auto">
          <a:xfrm>
            <a:off x="1320800" y="4765675"/>
            <a:ext cx="721360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/>
            <a:r>
              <a:rPr lang="en-US" altLang="en-US" i="1">
                <a:solidFill>
                  <a:schemeClr val="accent1"/>
                </a:solidFill>
              </a:rPr>
              <a:t>X</a:t>
            </a:r>
            <a:r>
              <a:rPr lang="en-US" altLang="en-US" i="1">
                <a:solidFill>
                  <a:schemeClr val="accent1"/>
                </a:solidFill>
                <a:cs typeface="Times New Roman" pitchFamily="18" charset="0"/>
              </a:rPr>
              <a:t>×Y</a:t>
            </a:r>
            <a:r>
              <a:rPr lang="en-US" altLang="en-US" i="1">
                <a:solidFill>
                  <a:schemeClr val="accent1"/>
                </a:solidFill>
              </a:rPr>
              <a:t> = 01 0101 0110 1011 1010 0001 1111 1011</a:t>
            </a:r>
          </a:p>
        </p:txBody>
      </p:sp>
      <p:sp>
        <p:nvSpPr>
          <p:cNvPr id="322593" name="Text Box 215"/>
          <p:cNvSpPr txBox="1">
            <a:spLocks noChangeArrowheads="1"/>
          </p:cNvSpPr>
          <p:nvPr/>
        </p:nvSpPr>
        <p:spPr bwMode="auto">
          <a:xfrm>
            <a:off x="1073150" y="5408613"/>
            <a:ext cx="6858000" cy="94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>
                <a:sym typeface="Symbol" pitchFamily="18" charset="2"/>
              </a:rPr>
              <a:t>Adding </a:t>
            </a: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n</a:t>
            </a:r>
            <a:r>
              <a:rPr lang="en-US" altLang="en-US">
                <a:sym typeface="Symbol" pitchFamily="18" charset="2"/>
              </a:rPr>
              <a:t> numbers each </a:t>
            </a: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n</a:t>
            </a:r>
            <a:r>
              <a:rPr lang="en-US" altLang="en-US">
                <a:sym typeface="Symbol" pitchFamily="18" charset="2"/>
              </a:rPr>
              <a:t> bits long takes </a:t>
            </a:r>
            <a:r>
              <a:rPr lang="en-US" altLang="en-US" i="1">
                <a:solidFill>
                  <a:schemeClr val="accent1"/>
                </a:solidFill>
              </a:rPr>
              <a:t>O(n</a:t>
            </a:r>
            <a:r>
              <a:rPr lang="en-US" altLang="en-US" i="1" baseline="30000">
                <a:solidFill>
                  <a:schemeClr val="accent1"/>
                </a:solidFill>
              </a:rPr>
              <a:t>2</a:t>
            </a:r>
            <a:r>
              <a:rPr lang="en-US" altLang="en-US" i="1">
                <a:solidFill>
                  <a:schemeClr val="accent1"/>
                </a:solidFill>
              </a:rPr>
              <a:t>)</a:t>
            </a:r>
          </a:p>
          <a:p>
            <a:pPr eaLnBrk="1" hangingPunct="1"/>
            <a:r>
              <a:rPr lang="en-US" altLang="en-US">
                <a:sym typeface="Symbol" pitchFamily="18" charset="2"/>
              </a:rPr>
              <a:t>but here the numbers are sparse.</a:t>
            </a:r>
            <a:r>
              <a:rPr lang="en-US" altLang="en-US"/>
              <a:t> 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25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3225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3225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25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32259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32259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22592" grpId="0"/>
      <p:bldP spid="322593" grpId="0"/>
    </p:bldLst>
  </p:timing>
</p:sld>
</file>

<file path=ppt/slides/slide1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6130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609600" y="-381000"/>
            <a:ext cx="8077200" cy="1143000"/>
          </a:xfrm>
        </p:spPr>
        <p:txBody>
          <a:bodyPr anchor="b"/>
          <a:lstStyle/>
          <a:p>
            <a:pPr eaLnBrk="1" hangingPunct="1"/>
            <a:r>
              <a:rPr lang="en-US" altLang="en-US" smtClean="0"/>
              <a:t>Multiplying Big Integers</a:t>
            </a:r>
          </a:p>
        </p:txBody>
      </p:sp>
      <p:sp>
        <p:nvSpPr>
          <p:cNvPr id="176131" name="Text Box 215"/>
          <p:cNvSpPr txBox="1">
            <a:spLocks noChangeArrowheads="1"/>
          </p:cNvSpPr>
          <p:nvPr/>
        </p:nvSpPr>
        <p:spPr bwMode="auto">
          <a:xfrm>
            <a:off x="228600" y="838200"/>
            <a:ext cx="4956175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>
              <a:buFontTx/>
              <a:buChar char="•"/>
            </a:pPr>
            <a:r>
              <a:rPr lang="en-US" altLang="en-US">
                <a:cs typeface="Times New Roman" pitchFamily="18" charset="0"/>
                <a:sym typeface="Symbol" pitchFamily="18" charset="2"/>
              </a:rPr>
              <a:t>Evaluate </a:t>
            </a:r>
            <a:r>
              <a:rPr lang="en-US" altLang="en-US" i="1">
                <a:solidFill>
                  <a:schemeClr val="accent1"/>
                </a:solidFill>
              </a:rPr>
              <a:t>[g×f](2</a:t>
            </a:r>
            <a:r>
              <a:rPr lang="en-US" altLang="en-US" i="1" baseline="30000">
                <a:solidFill>
                  <a:schemeClr val="accent1"/>
                </a:solidFill>
              </a:rPr>
              <a:t>m</a:t>
            </a:r>
            <a:r>
              <a:rPr lang="en-US" altLang="en-US" i="1">
                <a:solidFill>
                  <a:schemeClr val="accent1"/>
                </a:solidFill>
              </a:rPr>
              <a:t>)</a:t>
            </a:r>
            <a:r>
              <a:rPr lang="en-US" altLang="en-US"/>
              <a:t> in time </a:t>
            </a:r>
            <a:r>
              <a:rPr lang="en-US" altLang="en-US" i="1">
                <a:solidFill>
                  <a:schemeClr val="accent1"/>
                </a:solidFill>
              </a:rPr>
              <a:t>O(n)</a:t>
            </a:r>
            <a:r>
              <a:rPr lang="en-US" altLang="en-US"/>
              <a:t>.</a:t>
            </a:r>
            <a:endParaRPr lang="en-US" altLang="en-US">
              <a:cs typeface="Times New Roman" pitchFamily="18" charset="0"/>
              <a:sym typeface="Symbol" pitchFamily="18" charset="2"/>
            </a:endParaRPr>
          </a:p>
        </p:txBody>
      </p:sp>
      <p:sp>
        <p:nvSpPr>
          <p:cNvPr id="176132" name="Text Box 215"/>
          <p:cNvSpPr txBox="1">
            <a:spLocks noChangeArrowheads="1"/>
          </p:cNvSpPr>
          <p:nvPr/>
        </p:nvSpPr>
        <p:spPr bwMode="auto">
          <a:xfrm>
            <a:off x="457200" y="1368425"/>
            <a:ext cx="8493125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/>
            <a:r>
              <a:rPr lang="en-US" altLang="en-US" i="1">
                <a:solidFill>
                  <a:schemeClr val="accent1"/>
                </a:solidFill>
              </a:rPr>
              <a:t>[g×f](x) = c</a:t>
            </a:r>
            <a:r>
              <a:rPr lang="en-US" altLang="en-US" i="1" baseline="-25000">
                <a:solidFill>
                  <a:schemeClr val="accent1"/>
                </a:solidFill>
              </a:rPr>
              <a:t>n</a:t>
            </a:r>
            <a:r>
              <a:rPr lang="en-US" altLang="en-US" i="1">
                <a:solidFill>
                  <a:schemeClr val="accent1"/>
                </a:solidFill>
              </a:rPr>
              <a:t>x</a:t>
            </a:r>
            <a:r>
              <a:rPr lang="en-US" altLang="en-US" i="1" baseline="30000">
                <a:solidFill>
                  <a:schemeClr val="accent1"/>
                </a:solidFill>
              </a:rPr>
              <a:t>n</a:t>
            </a:r>
            <a:r>
              <a:rPr lang="en-US" altLang="en-US" i="1">
                <a:solidFill>
                  <a:schemeClr val="accent1"/>
                </a:solidFill>
              </a:rPr>
              <a:t> +</a:t>
            </a:r>
            <a:r>
              <a:rPr lang="en-US" altLang="en-US"/>
              <a:t> </a:t>
            </a:r>
            <a:r>
              <a:rPr lang="en-US" altLang="en-US" i="1">
                <a:solidFill>
                  <a:schemeClr val="accent1"/>
                </a:solidFill>
              </a:rPr>
              <a:t>… + c</a:t>
            </a:r>
            <a:r>
              <a:rPr lang="en-US" altLang="en-US" i="1" baseline="-25000">
                <a:solidFill>
                  <a:schemeClr val="accent1"/>
                </a:solidFill>
              </a:rPr>
              <a:t>5</a:t>
            </a:r>
            <a:r>
              <a:rPr lang="en-US" altLang="en-US" i="1">
                <a:solidFill>
                  <a:schemeClr val="accent1"/>
                </a:solidFill>
              </a:rPr>
              <a:t>x</a:t>
            </a:r>
            <a:r>
              <a:rPr lang="en-US" altLang="en-US" i="1" baseline="30000">
                <a:solidFill>
                  <a:schemeClr val="accent1"/>
                </a:solidFill>
              </a:rPr>
              <a:t>5</a:t>
            </a:r>
            <a:r>
              <a:rPr lang="en-US" altLang="en-US" i="1">
                <a:solidFill>
                  <a:schemeClr val="accent1"/>
                </a:solidFill>
              </a:rPr>
              <a:t> + c</a:t>
            </a:r>
            <a:r>
              <a:rPr lang="en-US" altLang="en-US" i="1" baseline="-25000">
                <a:solidFill>
                  <a:schemeClr val="accent1"/>
                </a:solidFill>
              </a:rPr>
              <a:t>4</a:t>
            </a:r>
            <a:r>
              <a:rPr lang="en-US" altLang="en-US" i="1">
                <a:solidFill>
                  <a:schemeClr val="accent1"/>
                </a:solidFill>
              </a:rPr>
              <a:t>x</a:t>
            </a:r>
            <a:r>
              <a:rPr lang="en-US" altLang="en-US" i="1" baseline="30000">
                <a:solidFill>
                  <a:schemeClr val="accent1"/>
                </a:solidFill>
              </a:rPr>
              <a:t>4</a:t>
            </a:r>
            <a:r>
              <a:rPr lang="en-US" altLang="en-US" i="1" baseline="-25000">
                <a:solidFill>
                  <a:schemeClr val="accent1"/>
                </a:solidFill>
              </a:rPr>
              <a:t> </a:t>
            </a:r>
            <a:r>
              <a:rPr lang="en-US" altLang="en-US" i="1">
                <a:solidFill>
                  <a:schemeClr val="accent1"/>
                </a:solidFill>
              </a:rPr>
              <a:t>+ c</a:t>
            </a:r>
            <a:r>
              <a:rPr lang="en-US" altLang="en-US" i="1" baseline="-25000">
                <a:solidFill>
                  <a:schemeClr val="accent1"/>
                </a:solidFill>
              </a:rPr>
              <a:t>3</a:t>
            </a:r>
            <a:r>
              <a:rPr lang="en-US" altLang="en-US" i="1">
                <a:solidFill>
                  <a:schemeClr val="accent1"/>
                </a:solidFill>
              </a:rPr>
              <a:t>x</a:t>
            </a:r>
            <a:r>
              <a:rPr lang="en-US" altLang="en-US" i="1" baseline="30000">
                <a:solidFill>
                  <a:schemeClr val="accent1"/>
                </a:solidFill>
              </a:rPr>
              <a:t>3</a:t>
            </a:r>
            <a:r>
              <a:rPr lang="en-US" altLang="en-US" i="1">
                <a:solidFill>
                  <a:schemeClr val="accent1"/>
                </a:solidFill>
              </a:rPr>
              <a:t> + c</a:t>
            </a:r>
            <a:r>
              <a:rPr lang="en-US" altLang="en-US" i="1" baseline="-25000">
                <a:solidFill>
                  <a:schemeClr val="accent1"/>
                </a:solidFill>
              </a:rPr>
              <a:t>2</a:t>
            </a:r>
            <a:r>
              <a:rPr lang="en-US" altLang="en-US" i="1">
                <a:solidFill>
                  <a:schemeClr val="accent1"/>
                </a:solidFill>
              </a:rPr>
              <a:t>x</a:t>
            </a:r>
            <a:r>
              <a:rPr lang="en-US" altLang="en-US" i="1" baseline="30000">
                <a:solidFill>
                  <a:schemeClr val="accent1"/>
                </a:solidFill>
              </a:rPr>
              <a:t>2</a:t>
            </a:r>
            <a:r>
              <a:rPr lang="en-US" altLang="en-US" i="1">
                <a:solidFill>
                  <a:schemeClr val="accent1"/>
                </a:solidFill>
              </a:rPr>
              <a:t> +</a:t>
            </a:r>
            <a:r>
              <a:rPr lang="en-US" altLang="en-US" i="1" baseline="-25000">
                <a:solidFill>
                  <a:schemeClr val="accent1"/>
                </a:solidFill>
              </a:rPr>
              <a:t> </a:t>
            </a:r>
            <a:r>
              <a:rPr lang="en-US" altLang="en-US" i="1">
                <a:solidFill>
                  <a:schemeClr val="accent1"/>
                </a:solidFill>
              </a:rPr>
              <a:t>c</a:t>
            </a:r>
            <a:r>
              <a:rPr lang="en-US" altLang="en-US" i="1" baseline="-25000">
                <a:solidFill>
                  <a:schemeClr val="accent1"/>
                </a:solidFill>
              </a:rPr>
              <a:t>1</a:t>
            </a:r>
            <a:r>
              <a:rPr lang="en-US" altLang="en-US" i="1">
                <a:solidFill>
                  <a:schemeClr val="accent1"/>
                </a:solidFill>
              </a:rPr>
              <a:t>x +</a:t>
            </a:r>
            <a:r>
              <a:rPr lang="en-US" altLang="en-US" i="1" baseline="-25000">
                <a:solidFill>
                  <a:schemeClr val="accent1"/>
                </a:solidFill>
              </a:rPr>
              <a:t> </a:t>
            </a:r>
            <a:r>
              <a:rPr lang="en-US" altLang="en-US" i="1">
                <a:solidFill>
                  <a:schemeClr val="accent1"/>
                </a:solidFill>
              </a:rPr>
              <a:t>c</a:t>
            </a:r>
            <a:r>
              <a:rPr lang="en-US" altLang="en-US" i="1" baseline="-25000">
                <a:solidFill>
                  <a:schemeClr val="accent1"/>
                </a:solidFill>
              </a:rPr>
              <a:t>0</a:t>
            </a:r>
            <a:r>
              <a:rPr lang="en-US" altLang="en-US" i="1" baseline="30000">
                <a:solidFill>
                  <a:schemeClr val="accent1"/>
                </a:solidFill>
              </a:rPr>
              <a:t> </a:t>
            </a:r>
          </a:p>
        </p:txBody>
      </p:sp>
      <p:grpSp>
        <p:nvGrpSpPr>
          <p:cNvPr id="176133" name="Group 5"/>
          <p:cNvGrpSpPr>
            <a:grpSpLocks/>
          </p:cNvGrpSpPr>
          <p:nvPr/>
        </p:nvGrpSpPr>
        <p:grpSpPr bwMode="auto">
          <a:xfrm>
            <a:off x="2409825" y="2022475"/>
            <a:ext cx="6156325" cy="2805113"/>
            <a:chOff x="1518" y="1274"/>
            <a:chExt cx="3878" cy="1767"/>
          </a:xfrm>
        </p:grpSpPr>
        <p:grpSp>
          <p:nvGrpSpPr>
            <p:cNvPr id="176137" name="Group 7"/>
            <p:cNvGrpSpPr>
              <a:grpSpLocks/>
            </p:cNvGrpSpPr>
            <p:nvPr/>
          </p:nvGrpSpPr>
          <p:grpSpPr bwMode="auto">
            <a:xfrm>
              <a:off x="2955" y="2321"/>
              <a:ext cx="453" cy="327"/>
              <a:chOff x="2285" y="801"/>
              <a:chExt cx="453" cy="327"/>
            </a:xfrm>
          </p:grpSpPr>
          <p:sp>
            <p:nvSpPr>
              <p:cNvPr id="176149" name="Line 8"/>
              <p:cNvSpPr>
                <a:spLocks noChangeShapeType="1"/>
              </p:cNvSpPr>
              <p:nvPr/>
            </p:nvSpPr>
            <p:spPr bwMode="auto">
              <a:xfrm>
                <a:off x="2285" y="884"/>
                <a:ext cx="453" cy="0"/>
              </a:xfrm>
              <a:prstGeom prst="line">
                <a:avLst/>
              </a:prstGeom>
              <a:noFill/>
              <a:ln w="25400">
                <a:solidFill>
                  <a:schemeClr val="hlink"/>
                </a:solidFill>
                <a:round/>
                <a:headEnd type="triangle" w="med" len="med"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176150" name="Rectangle 9"/>
              <p:cNvSpPr>
                <a:spLocks noChangeArrowheads="1"/>
              </p:cNvSpPr>
              <p:nvPr/>
            </p:nvSpPr>
            <p:spPr bwMode="auto">
              <a:xfrm>
                <a:off x="2345" y="801"/>
                <a:ext cx="278" cy="32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r>
                  <a:rPr lang="en-US" altLang="en-US" i="1">
                    <a:solidFill>
                      <a:schemeClr val="accent1"/>
                    </a:solidFill>
                    <a:sym typeface="Symbol" pitchFamily="18" charset="2"/>
                  </a:rPr>
                  <a:t>m</a:t>
                </a:r>
              </a:p>
            </p:txBody>
          </p:sp>
        </p:grpSp>
        <p:grpSp>
          <p:nvGrpSpPr>
            <p:cNvPr id="176138" name="Group 10"/>
            <p:cNvGrpSpPr>
              <a:grpSpLocks/>
            </p:cNvGrpSpPr>
            <p:nvPr/>
          </p:nvGrpSpPr>
          <p:grpSpPr bwMode="auto">
            <a:xfrm>
              <a:off x="1518" y="2714"/>
              <a:ext cx="882" cy="327"/>
              <a:chOff x="3617" y="791"/>
              <a:chExt cx="882" cy="327"/>
            </a:xfrm>
          </p:grpSpPr>
          <p:sp>
            <p:nvSpPr>
              <p:cNvPr id="176147" name="Line 11"/>
              <p:cNvSpPr>
                <a:spLocks noChangeShapeType="1"/>
              </p:cNvSpPr>
              <p:nvPr/>
            </p:nvSpPr>
            <p:spPr bwMode="auto">
              <a:xfrm>
                <a:off x="3733" y="874"/>
                <a:ext cx="635" cy="0"/>
              </a:xfrm>
              <a:prstGeom prst="line">
                <a:avLst/>
              </a:prstGeom>
              <a:noFill/>
              <a:ln w="25400">
                <a:solidFill>
                  <a:schemeClr val="hlink"/>
                </a:solidFill>
                <a:round/>
                <a:headEnd type="triangle" w="med" len="med"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176148" name="Rectangle 12"/>
              <p:cNvSpPr>
                <a:spLocks noChangeArrowheads="1"/>
              </p:cNvSpPr>
              <p:nvPr/>
            </p:nvSpPr>
            <p:spPr bwMode="auto">
              <a:xfrm>
                <a:off x="3617" y="791"/>
                <a:ext cx="882" cy="32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r>
                  <a:rPr lang="en-US" altLang="en-US" i="1">
                    <a:solidFill>
                      <a:schemeClr val="accent1"/>
                    </a:solidFill>
                  </a:rPr>
                  <a:t>O(</a:t>
                </a:r>
                <a:r>
                  <a:rPr lang="en-US" altLang="en-US" i="1">
                    <a:solidFill>
                      <a:schemeClr val="accent1"/>
                    </a:solidFill>
                    <a:sym typeface="Symbol" pitchFamily="18" charset="2"/>
                  </a:rPr>
                  <a:t>log p)</a:t>
                </a:r>
              </a:p>
            </p:txBody>
          </p:sp>
        </p:grpSp>
        <p:sp>
          <p:nvSpPr>
            <p:cNvPr id="176139" name="AutoShape 14"/>
            <p:cNvSpPr>
              <a:spLocks noChangeArrowheads="1"/>
            </p:cNvSpPr>
            <p:nvPr/>
          </p:nvSpPr>
          <p:spPr bwMode="auto">
            <a:xfrm>
              <a:off x="3084" y="1356"/>
              <a:ext cx="132" cy="381"/>
            </a:xfrm>
            <a:prstGeom prst="downArrow">
              <a:avLst>
                <a:gd name="adj1" fmla="val 50000"/>
                <a:gd name="adj2" fmla="val 72159"/>
              </a:avLst>
            </a:prstGeom>
            <a:noFill/>
            <a:ln w="25400" algn="ctr">
              <a:solidFill>
                <a:schemeClr val="hlink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76140" name="Rectangle 15"/>
            <p:cNvSpPr>
              <a:spLocks noChangeArrowheads="1"/>
            </p:cNvSpPr>
            <p:nvPr/>
          </p:nvSpPr>
          <p:spPr bwMode="auto">
            <a:xfrm>
              <a:off x="4608" y="1274"/>
              <a:ext cx="788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i="1">
                  <a:solidFill>
                    <a:schemeClr val="accent1"/>
                  </a:solidFill>
                </a:rPr>
                <a:t>101011</a:t>
              </a:r>
            </a:p>
          </p:txBody>
        </p:sp>
        <p:sp>
          <p:nvSpPr>
            <p:cNvPr id="176141" name="Rectangle 16"/>
            <p:cNvSpPr>
              <a:spLocks noChangeArrowheads="1"/>
            </p:cNvSpPr>
            <p:nvPr/>
          </p:nvSpPr>
          <p:spPr bwMode="auto">
            <a:xfrm>
              <a:off x="4093" y="1473"/>
              <a:ext cx="788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i="1">
                  <a:solidFill>
                    <a:schemeClr val="accent1"/>
                  </a:solidFill>
                </a:rPr>
                <a:t>001101</a:t>
              </a:r>
            </a:p>
          </p:txBody>
        </p:sp>
        <p:sp>
          <p:nvSpPr>
            <p:cNvPr id="176142" name="Rectangle 17"/>
            <p:cNvSpPr>
              <a:spLocks noChangeArrowheads="1"/>
            </p:cNvSpPr>
            <p:nvPr/>
          </p:nvSpPr>
          <p:spPr bwMode="auto">
            <a:xfrm>
              <a:off x="3593" y="1672"/>
              <a:ext cx="788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i="1">
                  <a:solidFill>
                    <a:schemeClr val="accent1"/>
                  </a:solidFill>
                </a:rPr>
                <a:t>110001</a:t>
              </a:r>
            </a:p>
          </p:txBody>
        </p:sp>
        <p:sp>
          <p:nvSpPr>
            <p:cNvPr id="176143" name="Rectangle 18"/>
            <p:cNvSpPr>
              <a:spLocks noChangeArrowheads="1"/>
            </p:cNvSpPr>
            <p:nvPr/>
          </p:nvSpPr>
          <p:spPr bwMode="auto">
            <a:xfrm>
              <a:off x="3093" y="1871"/>
              <a:ext cx="788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i="1">
                  <a:solidFill>
                    <a:schemeClr val="accent1"/>
                  </a:solidFill>
                </a:rPr>
                <a:t>000111</a:t>
              </a:r>
            </a:p>
          </p:txBody>
        </p:sp>
        <p:sp>
          <p:nvSpPr>
            <p:cNvPr id="176144" name="Rectangle 19"/>
            <p:cNvSpPr>
              <a:spLocks noChangeArrowheads="1"/>
            </p:cNvSpPr>
            <p:nvPr/>
          </p:nvSpPr>
          <p:spPr bwMode="auto">
            <a:xfrm>
              <a:off x="2592" y="2070"/>
              <a:ext cx="788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i="1">
                  <a:solidFill>
                    <a:schemeClr val="accent1"/>
                  </a:solidFill>
                </a:rPr>
                <a:t>101011</a:t>
              </a:r>
            </a:p>
          </p:txBody>
        </p:sp>
        <p:sp>
          <p:nvSpPr>
            <p:cNvPr id="176145" name="Rectangle 20"/>
            <p:cNvSpPr>
              <a:spLocks noChangeArrowheads="1"/>
            </p:cNvSpPr>
            <p:nvPr/>
          </p:nvSpPr>
          <p:spPr bwMode="auto">
            <a:xfrm>
              <a:off x="2071" y="2269"/>
              <a:ext cx="788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i="1">
                  <a:solidFill>
                    <a:schemeClr val="accent1"/>
                  </a:solidFill>
                </a:rPr>
                <a:t>100100</a:t>
              </a:r>
            </a:p>
          </p:txBody>
        </p:sp>
        <p:sp>
          <p:nvSpPr>
            <p:cNvPr id="176146" name="Rectangle 21"/>
            <p:cNvSpPr>
              <a:spLocks noChangeArrowheads="1"/>
            </p:cNvSpPr>
            <p:nvPr/>
          </p:nvSpPr>
          <p:spPr bwMode="auto">
            <a:xfrm>
              <a:off x="1566" y="2468"/>
              <a:ext cx="788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i="1">
                  <a:solidFill>
                    <a:schemeClr val="accent1"/>
                  </a:solidFill>
                </a:rPr>
                <a:t>010011</a:t>
              </a:r>
            </a:p>
          </p:txBody>
        </p:sp>
      </p:grpSp>
      <p:sp>
        <p:nvSpPr>
          <p:cNvPr id="176134" name="Text Box 215"/>
          <p:cNvSpPr txBox="1">
            <a:spLocks noChangeArrowheads="1"/>
          </p:cNvSpPr>
          <p:nvPr/>
        </p:nvSpPr>
        <p:spPr bwMode="auto">
          <a:xfrm>
            <a:off x="55563" y="1990725"/>
            <a:ext cx="3028950" cy="94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>
              <a:buFontTx/>
              <a:buChar char="•"/>
            </a:pPr>
            <a:r>
              <a:rPr lang="en-US" altLang="en-US">
                <a:cs typeface="Times New Roman" pitchFamily="18" charset="0"/>
                <a:sym typeface="Symbol" pitchFamily="18" charset="2"/>
              </a:rPr>
              <a:t>Shift each </a:t>
            </a:r>
            <a:r>
              <a:rPr lang="en-US" altLang="en-US" i="1">
                <a:solidFill>
                  <a:schemeClr val="accent1"/>
                </a:solidFill>
                <a:cs typeface="Times New Roman" pitchFamily="18" charset="0"/>
                <a:sym typeface="Symbol" pitchFamily="18" charset="2"/>
              </a:rPr>
              <a:t>c</a:t>
            </a:r>
            <a:r>
              <a:rPr lang="en-US" altLang="en-US" i="1" baseline="-25000">
                <a:solidFill>
                  <a:schemeClr val="accent1"/>
                </a:solidFill>
                <a:cs typeface="Times New Roman" pitchFamily="18" charset="0"/>
                <a:sym typeface="Symbol" pitchFamily="18" charset="2"/>
              </a:rPr>
              <a:t>i</a:t>
            </a:r>
            <a:r>
              <a:rPr lang="en-US" altLang="en-US">
                <a:cs typeface="Times New Roman" pitchFamily="18" charset="0"/>
                <a:sym typeface="Symbol" pitchFamily="18" charset="2"/>
              </a:rPr>
              <a:t> by </a:t>
            </a:r>
            <a:r>
              <a:rPr lang="en-US" altLang="en-US" i="1">
                <a:solidFill>
                  <a:schemeClr val="accent1"/>
                </a:solidFill>
                <a:cs typeface="Times New Roman" pitchFamily="18" charset="0"/>
                <a:sym typeface="Symbol" pitchFamily="18" charset="2"/>
              </a:rPr>
              <a:t>im</a:t>
            </a:r>
            <a:r>
              <a:rPr lang="en-US" altLang="en-US">
                <a:cs typeface="Times New Roman" pitchFamily="18" charset="0"/>
                <a:sym typeface="Symbol" pitchFamily="18" charset="2"/>
              </a:rPr>
              <a:t>.</a:t>
            </a:r>
          </a:p>
          <a:p>
            <a:pPr algn="l" eaLnBrk="1" hangingPunct="1">
              <a:buFontTx/>
              <a:buChar char="•"/>
            </a:pPr>
            <a:r>
              <a:rPr lang="en-US" altLang="en-US">
                <a:sym typeface="Symbol" pitchFamily="18" charset="2"/>
              </a:rPr>
              <a:t>Add</a:t>
            </a:r>
          </a:p>
        </p:txBody>
      </p:sp>
      <p:sp>
        <p:nvSpPr>
          <p:cNvPr id="176135" name="Text Box 215"/>
          <p:cNvSpPr txBox="1">
            <a:spLocks noChangeArrowheads="1"/>
          </p:cNvSpPr>
          <p:nvPr/>
        </p:nvSpPr>
        <p:spPr bwMode="auto">
          <a:xfrm>
            <a:off x="1320800" y="4765675"/>
            <a:ext cx="721360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/>
            <a:r>
              <a:rPr lang="en-US" altLang="en-US" i="1">
                <a:solidFill>
                  <a:schemeClr val="accent1"/>
                </a:solidFill>
              </a:rPr>
              <a:t>X</a:t>
            </a:r>
            <a:r>
              <a:rPr lang="en-US" altLang="en-US" i="1">
                <a:solidFill>
                  <a:schemeClr val="accent1"/>
                </a:solidFill>
                <a:cs typeface="Times New Roman" pitchFamily="18" charset="0"/>
              </a:rPr>
              <a:t>×Y</a:t>
            </a:r>
            <a:r>
              <a:rPr lang="en-US" altLang="en-US" i="1">
                <a:solidFill>
                  <a:schemeClr val="accent1"/>
                </a:solidFill>
              </a:rPr>
              <a:t> = 01 0101 0110 1011 1010 0001 1111 1011</a:t>
            </a:r>
          </a:p>
        </p:txBody>
      </p:sp>
      <p:sp>
        <p:nvSpPr>
          <p:cNvPr id="322593" name="Text Box 215"/>
          <p:cNvSpPr txBox="1">
            <a:spLocks noChangeArrowheads="1"/>
          </p:cNvSpPr>
          <p:nvPr/>
        </p:nvSpPr>
        <p:spPr bwMode="auto">
          <a:xfrm>
            <a:off x="1295400" y="5408613"/>
            <a:ext cx="6399213" cy="1373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>
                <a:sym typeface="Symbol" pitchFamily="18" charset="2"/>
              </a:rPr>
              <a:t>At each point, at most two numbers overlap</a:t>
            </a:r>
            <a:br>
              <a:rPr lang="en-US" altLang="en-US">
                <a:sym typeface="Symbol" pitchFamily="18" charset="2"/>
              </a:rPr>
            </a:br>
            <a:r>
              <a:rPr lang="en-US" altLang="en-US">
                <a:sym typeface="Wingdings" pitchFamily="2" charset="2"/>
              </a:rPr>
              <a:t> Carry is at most one</a:t>
            </a:r>
          </a:p>
          <a:p>
            <a:pPr eaLnBrk="1" hangingPunct="1"/>
            <a:r>
              <a:rPr lang="en-US" altLang="en-US">
                <a:sym typeface="Wingdings" pitchFamily="2" charset="2"/>
              </a:rPr>
              <a:t> </a:t>
            </a:r>
            <a:r>
              <a:rPr lang="en-US" altLang="en-US">
                <a:sym typeface="Symbol" pitchFamily="18" charset="2"/>
              </a:rPr>
              <a:t> </a:t>
            </a: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O(N) </a:t>
            </a:r>
            <a:r>
              <a:rPr lang="en-US" altLang="en-US">
                <a:sym typeface="Symbol" pitchFamily="18" charset="2"/>
              </a:rPr>
              <a:t>bit operations.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25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2259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2259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22593" grpId="0"/>
    </p:bldLst>
  </p:timing>
</p:sld>
</file>

<file path=ppt/slides/slide1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7154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609600" y="-381000"/>
            <a:ext cx="8077200" cy="1143000"/>
          </a:xfrm>
        </p:spPr>
        <p:txBody>
          <a:bodyPr anchor="b"/>
          <a:lstStyle/>
          <a:p>
            <a:pPr eaLnBrk="1" hangingPunct="1"/>
            <a:r>
              <a:rPr lang="en-US" altLang="en-US" smtClean="0"/>
              <a:t>Multiplying Big Integers</a:t>
            </a:r>
          </a:p>
        </p:txBody>
      </p:sp>
      <p:sp>
        <p:nvSpPr>
          <p:cNvPr id="325635" name="Text Box 215"/>
          <p:cNvSpPr txBox="1">
            <a:spLocks noChangeArrowheads="1"/>
          </p:cNvSpPr>
          <p:nvPr/>
        </p:nvSpPr>
        <p:spPr bwMode="auto">
          <a:xfrm>
            <a:off x="1905000" y="898525"/>
            <a:ext cx="6656388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/>
            <a:r>
              <a:rPr lang="en-US" altLang="en-US" i="1">
                <a:solidFill>
                  <a:schemeClr val="accent1"/>
                </a:solidFill>
              </a:rPr>
              <a:t>X = 11…10100011101100010010      (N bits)</a:t>
            </a:r>
            <a:endParaRPr lang="en-US" altLang="en-US" i="1" baseline="-25000">
              <a:solidFill>
                <a:schemeClr val="accent1"/>
              </a:solidFill>
            </a:endParaRPr>
          </a:p>
        </p:txBody>
      </p:sp>
      <p:sp>
        <p:nvSpPr>
          <p:cNvPr id="325636" name="Text Box 215"/>
          <p:cNvSpPr txBox="1">
            <a:spLocks noChangeArrowheads="1"/>
          </p:cNvSpPr>
          <p:nvPr/>
        </p:nvSpPr>
        <p:spPr bwMode="auto">
          <a:xfrm>
            <a:off x="1911350" y="1371600"/>
            <a:ext cx="5027613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/>
            <a:r>
              <a:rPr lang="en-US" altLang="en-US" i="1">
                <a:solidFill>
                  <a:schemeClr val="accent1"/>
                </a:solidFill>
              </a:rPr>
              <a:t>Y = 10…01001100011001001111</a:t>
            </a:r>
            <a:endParaRPr lang="en-US" altLang="en-US" i="1" baseline="-25000">
              <a:solidFill>
                <a:schemeClr val="accent1"/>
              </a:solidFill>
            </a:endParaRPr>
          </a:p>
        </p:txBody>
      </p:sp>
      <p:sp>
        <p:nvSpPr>
          <p:cNvPr id="325637" name="Text Box 215"/>
          <p:cNvSpPr txBox="1">
            <a:spLocks noChangeArrowheads="1"/>
          </p:cNvSpPr>
          <p:nvPr/>
        </p:nvSpPr>
        <p:spPr bwMode="auto">
          <a:xfrm>
            <a:off x="128588" y="1844675"/>
            <a:ext cx="9040812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/>
            <a:r>
              <a:rPr lang="en-US" altLang="en-US" i="1">
                <a:solidFill>
                  <a:schemeClr val="accent1"/>
                </a:solidFill>
              </a:rPr>
              <a:t>X</a:t>
            </a:r>
            <a:r>
              <a:rPr lang="en-US" altLang="en-US" i="1">
                <a:solidFill>
                  <a:schemeClr val="accent1"/>
                </a:solidFill>
                <a:cs typeface="Times New Roman" pitchFamily="18" charset="0"/>
              </a:rPr>
              <a:t>×</a:t>
            </a:r>
            <a:r>
              <a:rPr lang="en-US" altLang="en-US" i="1">
                <a:solidFill>
                  <a:schemeClr val="accent1"/>
                </a:solidFill>
              </a:rPr>
              <a:t>Y = 10…1110110101001001010100010100110010011110</a:t>
            </a:r>
            <a:endParaRPr lang="en-US" altLang="en-US" i="1" baseline="-25000">
              <a:solidFill>
                <a:schemeClr val="accent1"/>
              </a:solidFill>
            </a:endParaRPr>
          </a:p>
        </p:txBody>
      </p:sp>
      <p:sp>
        <p:nvSpPr>
          <p:cNvPr id="325638" name="Text Box 215"/>
          <p:cNvSpPr txBox="1">
            <a:spLocks noChangeArrowheads="1"/>
          </p:cNvSpPr>
          <p:nvPr/>
        </p:nvSpPr>
        <p:spPr bwMode="auto">
          <a:xfrm>
            <a:off x="2338388" y="2590800"/>
            <a:ext cx="5559425" cy="94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>
                <a:sym typeface="Symbol" pitchFamily="18" charset="2"/>
              </a:rPr>
              <a:t>Suppose N is really really big.</a:t>
            </a:r>
          </a:p>
          <a:p>
            <a:pPr eaLnBrk="1" hangingPunct="1"/>
            <a:r>
              <a:rPr lang="en-US" altLang="en-US">
                <a:sym typeface="Symbol" pitchFamily="18" charset="2"/>
              </a:rPr>
              <a:t>How many bit operations are needed?</a:t>
            </a:r>
          </a:p>
        </p:txBody>
      </p:sp>
      <p:sp>
        <p:nvSpPr>
          <p:cNvPr id="325659" name="Text Box 215"/>
          <p:cNvSpPr txBox="1">
            <a:spLocks noChangeArrowheads="1"/>
          </p:cNvSpPr>
          <p:nvPr/>
        </p:nvSpPr>
        <p:spPr bwMode="auto">
          <a:xfrm>
            <a:off x="304800" y="3962400"/>
            <a:ext cx="7286625" cy="1373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>
              <a:buFontTx/>
              <a:buChar char="•"/>
            </a:pP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O(N logN)</a:t>
            </a:r>
          </a:p>
          <a:p>
            <a:pPr algn="l" eaLnBrk="1" hangingPunct="1">
              <a:buFontTx/>
              <a:buChar char="•"/>
            </a:pP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O(N logN loglogN)</a:t>
            </a:r>
          </a:p>
          <a:p>
            <a:pPr algn="l" eaLnBrk="1" hangingPunct="1">
              <a:buFontTx/>
              <a:buChar char="•"/>
            </a:pP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O(N logN loglogN logloglogN loglogloglogN …)</a:t>
            </a:r>
          </a:p>
        </p:txBody>
      </p:sp>
      <p:sp>
        <p:nvSpPr>
          <p:cNvPr id="325660" name="Text Box 215"/>
          <p:cNvSpPr txBox="1">
            <a:spLocks noChangeArrowheads="1"/>
          </p:cNvSpPr>
          <p:nvPr/>
        </p:nvSpPr>
        <p:spPr bwMode="auto">
          <a:xfrm>
            <a:off x="4448175" y="4011613"/>
            <a:ext cx="3640138" cy="1800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>
              <a:buFontTx/>
              <a:buChar char="•"/>
            </a:pPr>
            <a:r>
              <a:rPr lang="en-US" altLang="en-US">
                <a:sym typeface="Symbol" pitchFamily="18" charset="2"/>
              </a:rPr>
              <a:t>FFT time</a:t>
            </a:r>
          </a:p>
          <a:p>
            <a:pPr algn="l" eaLnBrk="1" hangingPunct="1">
              <a:buFontTx/>
              <a:buChar char="•"/>
            </a:pPr>
            <a:r>
              <a:rPr lang="en-US" altLang="en-US">
                <a:sym typeface="Symbol" pitchFamily="18" charset="2"/>
              </a:rPr>
              <a:t>Time stated in text</a:t>
            </a:r>
          </a:p>
          <a:p>
            <a:pPr algn="l" eaLnBrk="1" hangingPunct="1">
              <a:buFontTx/>
              <a:buChar char="•"/>
            </a:pPr>
            <a:endParaRPr lang="en-US" altLang="en-US">
              <a:sym typeface="Symbol" pitchFamily="18" charset="2"/>
            </a:endParaRPr>
          </a:p>
          <a:p>
            <a:pPr algn="l" eaLnBrk="1" hangingPunct="1">
              <a:buFontTx/>
              <a:buChar char="•"/>
            </a:pPr>
            <a:r>
              <a:rPr lang="en-US" altLang="en-US">
                <a:sym typeface="Symbol" pitchFamily="18" charset="2"/>
              </a:rPr>
              <a:t>Time as far as I can see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56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256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256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56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3256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3256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4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56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3256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3256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9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56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3256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3256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56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3256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3256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 nodeType="clickPar">
                      <p:stCondLst>
                        <p:cond delay="indefinite"/>
                      </p:stCondLst>
                      <p:childTnLst>
                        <p:par>
                          <p:cTn id="3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565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32565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32565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 nodeType="clickPar">
                      <p:stCondLst>
                        <p:cond delay="indefinite"/>
                      </p:stCondLst>
                      <p:childTnLst>
                        <p:par>
                          <p:cTn id="3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565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32565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32565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 nodeType="clickPar">
                      <p:stCondLst>
                        <p:cond delay="indefinite"/>
                      </p:stCondLst>
                      <p:childTnLst>
                        <p:par>
                          <p:cTn id="4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3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566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32566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32566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 nodeType="clickPar">
                      <p:stCondLst>
                        <p:cond delay="indefinite"/>
                      </p:stCondLst>
                      <p:childTnLst>
                        <p:par>
                          <p:cTn id="4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9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566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32566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32566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 nodeType="clickPar">
                      <p:stCondLst>
                        <p:cond delay="indefinite"/>
                      </p:stCondLst>
                      <p:childTnLst>
                        <p:par>
                          <p:cTn id="5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5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566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32566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32566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25635" grpId="0"/>
      <p:bldP spid="325636" grpId="0"/>
      <p:bldP spid="325637" grpId="0"/>
      <p:bldP spid="325638" grpId="0"/>
    </p:bldLst>
  </p:timing>
</p:sld>
</file>

<file path=ppt/slides/slide1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8178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609600" y="-381000"/>
            <a:ext cx="8077200" cy="1143000"/>
          </a:xfrm>
        </p:spPr>
        <p:txBody>
          <a:bodyPr anchor="b"/>
          <a:lstStyle/>
          <a:p>
            <a:pPr eaLnBrk="1" hangingPunct="1"/>
            <a:r>
              <a:rPr lang="en-US" altLang="en-US" smtClean="0"/>
              <a:t>Multiplying Big Integers</a:t>
            </a:r>
          </a:p>
        </p:txBody>
      </p:sp>
      <p:sp>
        <p:nvSpPr>
          <p:cNvPr id="327683" name="Text Box 215"/>
          <p:cNvSpPr txBox="1">
            <a:spLocks noChangeArrowheads="1"/>
          </p:cNvSpPr>
          <p:nvPr/>
        </p:nvSpPr>
        <p:spPr bwMode="auto">
          <a:xfrm>
            <a:off x="546100" y="684213"/>
            <a:ext cx="7407275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/>
            <a:r>
              <a:rPr lang="en-US" altLang="en-US" i="1">
                <a:solidFill>
                  <a:schemeClr val="accent1"/>
                </a:solidFill>
              </a:rPr>
              <a:t>X = …101000111011000100101010001001010 …</a:t>
            </a:r>
            <a:endParaRPr lang="en-US" altLang="en-US" i="1" baseline="-25000">
              <a:solidFill>
                <a:schemeClr val="accent1"/>
              </a:solidFill>
            </a:endParaRPr>
          </a:p>
        </p:txBody>
      </p:sp>
      <p:sp>
        <p:nvSpPr>
          <p:cNvPr id="327689" name="Rectangle 9"/>
          <p:cNvSpPr>
            <a:spLocks noChangeArrowheads="1"/>
          </p:cNvSpPr>
          <p:nvPr/>
        </p:nvSpPr>
        <p:spPr bwMode="auto">
          <a:xfrm>
            <a:off x="395288" y="1231900"/>
            <a:ext cx="5570537" cy="2227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>
              <a:buFontTx/>
              <a:buChar char="•"/>
            </a:pPr>
            <a:r>
              <a:rPr lang="en-US" altLang="en-US"/>
              <a:t>Input size =</a:t>
            </a:r>
            <a:r>
              <a:rPr lang="en-US" altLang="en-US" i="1">
                <a:solidFill>
                  <a:schemeClr val="accent1"/>
                </a:solidFill>
              </a:rPr>
              <a:t> N </a:t>
            </a:r>
            <a:r>
              <a:rPr lang="en-US" altLang="en-US"/>
              <a:t>bits</a:t>
            </a:r>
          </a:p>
          <a:p>
            <a:pPr algn="l" eaLnBrk="1" hangingPunct="1">
              <a:buFontTx/>
              <a:buChar char="•"/>
            </a:pPr>
            <a:r>
              <a:rPr lang="en-US" altLang="en-US"/>
              <a:t>Field element size = </a:t>
            </a:r>
            <a:r>
              <a:rPr lang="en-US" altLang="en-US" i="1">
                <a:solidFill>
                  <a:schemeClr val="accent1"/>
                </a:solidFill>
              </a:rPr>
              <a:t>N’ = log(N)</a:t>
            </a:r>
            <a:r>
              <a:rPr lang="en-US" altLang="en-US"/>
              <a:t> bits</a:t>
            </a:r>
          </a:p>
          <a:p>
            <a:pPr algn="l" eaLnBrk="1" hangingPunct="1">
              <a:buFontTx/>
              <a:buChar char="•"/>
            </a:pPr>
            <a:r>
              <a:rPr lang="en-US" altLang="en-US" i="1">
                <a:solidFill>
                  <a:schemeClr val="accent1"/>
                </a:solidFill>
              </a:rPr>
              <a:t># a</a:t>
            </a:r>
            <a:r>
              <a:rPr lang="en-US" altLang="en-US" i="1" baseline="-25000">
                <a:solidFill>
                  <a:schemeClr val="accent1"/>
                </a:solidFill>
              </a:rPr>
              <a:t>i</a:t>
            </a:r>
            <a:r>
              <a:rPr lang="en-US" altLang="en-US" i="1">
                <a:solidFill>
                  <a:schemeClr val="accent1"/>
                </a:solidFill>
              </a:rPr>
              <a:t> = n = </a:t>
            </a:r>
            <a:r>
              <a:rPr lang="en-US" altLang="en-US" i="1" baseline="30000">
                <a:solidFill>
                  <a:schemeClr val="accent1"/>
                </a:solidFill>
              </a:rPr>
              <a:t>N</a:t>
            </a:r>
            <a:r>
              <a:rPr lang="en-US" altLang="en-US" i="1">
                <a:solidFill>
                  <a:schemeClr val="accent1"/>
                </a:solidFill>
              </a:rPr>
              <a:t>/</a:t>
            </a:r>
            <a:r>
              <a:rPr lang="en-US" altLang="en-US" i="1" baseline="-25000">
                <a:solidFill>
                  <a:schemeClr val="accent1"/>
                </a:solidFill>
              </a:rPr>
              <a:t>N’</a:t>
            </a:r>
          </a:p>
          <a:p>
            <a:pPr algn="l" eaLnBrk="1" hangingPunct="1">
              <a:buFontTx/>
              <a:buChar char="•"/>
            </a:pPr>
            <a:r>
              <a:rPr lang="en-US" altLang="en-US"/>
              <a:t># of field ops</a:t>
            </a:r>
            <a:r>
              <a:rPr lang="en-US" altLang="en-US" i="1">
                <a:solidFill>
                  <a:schemeClr val="accent1"/>
                </a:solidFill>
              </a:rPr>
              <a:t> = O(nlogn)</a:t>
            </a:r>
          </a:p>
          <a:p>
            <a:pPr algn="l" eaLnBrk="1" hangingPunct="1">
              <a:buFontTx/>
              <a:buChar char="•"/>
            </a:pPr>
            <a:r>
              <a:rPr lang="en-US" altLang="en-US"/>
              <a:t>Time for </a:t>
            </a:r>
            <a:r>
              <a:rPr lang="en-US" altLang="en-US">
                <a:cs typeface="Times New Roman" pitchFamily="18" charset="0"/>
              </a:rPr>
              <a:t>× field op = ?</a:t>
            </a:r>
            <a:endParaRPr lang="en-US" altLang="en-US"/>
          </a:p>
        </p:txBody>
      </p:sp>
      <p:grpSp>
        <p:nvGrpSpPr>
          <p:cNvPr id="2" name="Group 21"/>
          <p:cNvGrpSpPr>
            <a:grpSpLocks/>
          </p:cNvGrpSpPr>
          <p:nvPr/>
        </p:nvGrpSpPr>
        <p:grpSpPr bwMode="auto">
          <a:xfrm>
            <a:off x="1600200" y="1081088"/>
            <a:ext cx="5867400" cy="366712"/>
            <a:chOff x="1008" y="816"/>
            <a:chExt cx="3696" cy="231"/>
          </a:xfrm>
        </p:grpSpPr>
        <p:sp>
          <p:nvSpPr>
            <p:cNvPr id="178189" name="Line 10"/>
            <p:cNvSpPr>
              <a:spLocks noChangeShapeType="1"/>
            </p:cNvSpPr>
            <p:nvPr/>
          </p:nvSpPr>
          <p:spPr bwMode="auto">
            <a:xfrm>
              <a:off x="1008" y="856"/>
              <a:ext cx="3696" cy="0"/>
            </a:xfrm>
            <a:prstGeom prst="line">
              <a:avLst/>
            </a:prstGeom>
            <a:noFill/>
            <a:ln w="25400">
              <a:solidFill>
                <a:schemeClr val="hlink"/>
              </a:solidFill>
              <a:round/>
              <a:headEnd type="triangl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>
              <a:spAutoFit/>
            </a:bodyPr>
            <a:lstStyle/>
            <a:p>
              <a:endParaRPr lang="en-US"/>
            </a:p>
          </p:txBody>
        </p:sp>
        <p:sp>
          <p:nvSpPr>
            <p:cNvPr id="178190" name="Rectangle 11"/>
            <p:cNvSpPr>
              <a:spLocks noChangeArrowheads="1"/>
            </p:cNvSpPr>
            <p:nvPr/>
          </p:nvSpPr>
          <p:spPr bwMode="auto">
            <a:xfrm>
              <a:off x="2728" y="816"/>
              <a:ext cx="260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1800" i="1">
                  <a:solidFill>
                    <a:schemeClr val="accent1"/>
                  </a:solidFill>
                </a:rPr>
                <a:t>N’</a:t>
              </a:r>
            </a:p>
          </p:txBody>
        </p:sp>
      </p:grpSp>
      <p:sp>
        <p:nvSpPr>
          <p:cNvPr id="327693" name="Text Box 215"/>
          <p:cNvSpPr txBox="1">
            <a:spLocks noChangeArrowheads="1"/>
          </p:cNvSpPr>
          <p:nvPr/>
        </p:nvSpPr>
        <p:spPr bwMode="auto">
          <a:xfrm>
            <a:off x="1044575" y="3967163"/>
            <a:ext cx="5230813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/>
            <a:r>
              <a:rPr lang="en-US" altLang="en-US" sz="2000" i="1">
                <a:solidFill>
                  <a:schemeClr val="accent1"/>
                </a:solidFill>
              </a:rPr>
              <a:t>X’ = 1010 0111 0110 0010 0101 0100 0100 1010</a:t>
            </a:r>
            <a:endParaRPr lang="en-US" altLang="en-US" sz="2000" i="1" baseline="-25000">
              <a:solidFill>
                <a:schemeClr val="accent1"/>
              </a:solidFill>
            </a:endParaRPr>
          </a:p>
        </p:txBody>
      </p:sp>
      <p:sp>
        <p:nvSpPr>
          <p:cNvPr id="327694" name="Rectangle 14"/>
          <p:cNvSpPr>
            <a:spLocks noChangeArrowheads="1"/>
          </p:cNvSpPr>
          <p:nvPr/>
        </p:nvSpPr>
        <p:spPr bwMode="auto">
          <a:xfrm>
            <a:off x="962025" y="4632325"/>
            <a:ext cx="4197350" cy="1920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>
              <a:buFontTx/>
              <a:buChar char="•"/>
            </a:pPr>
            <a:r>
              <a:rPr lang="en-US" altLang="en-US" sz="2000"/>
              <a:t>Input size =</a:t>
            </a:r>
            <a:r>
              <a:rPr lang="en-US" altLang="en-US" sz="2000" i="1">
                <a:solidFill>
                  <a:schemeClr val="accent1"/>
                </a:solidFill>
              </a:rPr>
              <a:t> N’ </a:t>
            </a:r>
            <a:r>
              <a:rPr lang="en-US" altLang="en-US" sz="2000"/>
              <a:t>bits</a:t>
            </a:r>
          </a:p>
          <a:p>
            <a:pPr algn="l" eaLnBrk="1" hangingPunct="1">
              <a:buFontTx/>
              <a:buChar char="•"/>
            </a:pPr>
            <a:r>
              <a:rPr lang="en-US" altLang="en-US" sz="2000"/>
              <a:t>Field element size = </a:t>
            </a:r>
            <a:r>
              <a:rPr lang="en-US" altLang="en-US" sz="2000" i="1">
                <a:solidFill>
                  <a:schemeClr val="accent1"/>
                </a:solidFill>
              </a:rPr>
              <a:t>N’’ = log(N’)</a:t>
            </a:r>
            <a:r>
              <a:rPr lang="en-US" altLang="en-US" sz="2000"/>
              <a:t> bits</a:t>
            </a:r>
          </a:p>
          <a:p>
            <a:pPr algn="l" eaLnBrk="1" hangingPunct="1">
              <a:buFontTx/>
              <a:buChar char="•"/>
            </a:pPr>
            <a:r>
              <a:rPr lang="en-US" altLang="en-US" sz="2000" i="1">
                <a:solidFill>
                  <a:schemeClr val="accent1"/>
                </a:solidFill>
              </a:rPr>
              <a:t># a</a:t>
            </a:r>
            <a:r>
              <a:rPr lang="en-US" altLang="en-US" sz="2000" i="1" baseline="-25000">
                <a:solidFill>
                  <a:schemeClr val="accent1"/>
                </a:solidFill>
              </a:rPr>
              <a:t>i</a:t>
            </a:r>
            <a:r>
              <a:rPr lang="en-US" altLang="en-US" sz="2000" i="1">
                <a:solidFill>
                  <a:schemeClr val="accent1"/>
                </a:solidFill>
              </a:rPr>
              <a:t> = n’ = </a:t>
            </a:r>
            <a:r>
              <a:rPr lang="en-US" altLang="en-US" sz="2000" i="1" baseline="30000">
                <a:solidFill>
                  <a:schemeClr val="accent1"/>
                </a:solidFill>
              </a:rPr>
              <a:t>N’</a:t>
            </a:r>
            <a:r>
              <a:rPr lang="en-US" altLang="en-US" sz="2000" i="1">
                <a:solidFill>
                  <a:schemeClr val="accent1"/>
                </a:solidFill>
              </a:rPr>
              <a:t>/</a:t>
            </a:r>
            <a:r>
              <a:rPr lang="en-US" altLang="en-US" sz="2000" i="1" baseline="-25000">
                <a:solidFill>
                  <a:schemeClr val="accent1"/>
                </a:solidFill>
              </a:rPr>
              <a:t>N’’</a:t>
            </a:r>
          </a:p>
          <a:p>
            <a:pPr algn="l" eaLnBrk="1" hangingPunct="1">
              <a:buFontTx/>
              <a:buChar char="•"/>
            </a:pPr>
            <a:r>
              <a:rPr lang="en-US" altLang="en-US" sz="2000"/>
              <a:t># of field ops</a:t>
            </a:r>
            <a:r>
              <a:rPr lang="en-US" altLang="en-US" sz="2000" i="1">
                <a:solidFill>
                  <a:schemeClr val="accent1"/>
                </a:solidFill>
              </a:rPr>
              <a:t> = O(n’logn’)</a:t>
            </a:r>
          </a:p>
          <a:p>
            <a:pPr algn="l" eaLnBrk="1" hangingPunct="1">
              <a:buFontTx/>
              <a:buChar char="•"/>
            </a:pPr>
            <a:r>
              <a:rPr lang="en-US" altLang="en-US" sz="2000"/>
              <a:t>Time for </a:t>
            </a:r>
            <a:r>
              <a:rPr lang="en-US" altLang="en-US" sz="2000">
                <a:cs typeface="Times New Roman" pitchFamily="18" charset="0"/>
              </a:rPr>
              <a:t>× field op = ?</a:t>
            </a:r>
          </a:p>
          <a:p>
            <a:pPr algn="l" eaLnBrk="1" hangingPunct="1">
              <a:buFontTx/>
              <a:buChar char="•"/>
            </a:pPr>
            <a:r>
              <a:rPr lang="en-US" altLang="en-US" sz="2000">
                <a:sym typeface="Symbol" pitchFamily="18" charset="2"/>
              </a:rPr>
              <a:t>Total time:</a:t>
            </a:r>
            <a:endParaRPr lang="en-US" altLang="en-US" sz="2000"/>
          </a:p>
        </p:txBody>
      </p:sp>
      <p:grpSp>
        <p:nvGrpSpPr>
          <p:cNvPr id="3" name="Group 18"/>
          <p:cNvGrpSpPr>
            <a:grpSpLocks/>
          </p:cNvGrpSpPr>
          <p:nvPr/>
        </p:nvGrpSpPr>
        <p:grpSpPr bwMode="auto">
          <a:xfrm>
            <a:off x="2257425" y="4327525"/>
            <a:ext cx="485775" cy="304800"/>
            <a:chOff x="1126" y="2671"/>
            <a:chExt cx="453" cy="252"/>
          </a:xfrm>
        </p:grpSpPr>
        <p:sp>
          <p:nvSpPr>
            <p:cNvPr id="178187" name="Line 16"/>
            <p:cNvSpPr>
              <a:spLocks noChangeShapeType="1"/>
            </p:cNvSpPr>
            <p:nvPr/>
          </p:nvSpPr>
          <p:spPr bwMode="auto">
            <a:xfrm>
              <a:off x="1126" y="2688"/>
              <a:ext cx="453" cy="0"/>
            </a:xfrm>
            <a:prstGeom prst="line">
              <a:avLst/>
            </a:prstGeom>
            <a:noFill/>
            <a:ln w="25400">
              <a:solidFill>
                <a:schemeClr val="hlink"/>
              </a:solidFill>
              <a:round/>
              <a:headEnd type="triangl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>
              <a:spAutoFit/>
            </a:bodyPr>
            <a:lstStyle/>
            <a:p>
              <a:endParaRPr lang="en-US"/>
            </a:p>
          </p:txBody>
        </p:sp>
        <p:sp>
          <p:nvSpPr>
            <p:cNvPr id="178188" name="Rectangle 17"/>
            <p:cNvSpPr>
              <a:spLocks noChangeArrowheads="1"/>
            </p:cNvSpPr>
            <p:nvPr/>
          </p:nvSpPr>
          <p:spPr bwMode="auto">
            <a:xfrm>
              <a:off x="1134" y="2671"/>
              <a:ext cx="392" cy="2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1400" i="1">
                  <a:solidFill>
                    <a:schemeClr val="accent1"/>
                  </a:solidFill>
                </a:rPr>
                <a:t>N’’</a:t>
              </a:r>
            </a:p>
          </p:txBody>
        </p:sp>
      </p:grpSp>
      <p:sp>
        <p:nvSpPr>
          <p:cNvPr id="327699" name="Rectangle 19"/>
          <p:cNvSpPr>
            <a:spLocks noChangeArrowheads="1"/>
          </p:cNvSpPr>
          <p:nvPr/>
        </p:nvSpPr>
        <p:spPr bwMode="auto">
          <a:xfrm>
            <a:off x="1841500" y="6583363"/>
            <a:ext cx="105410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Char char="•"/>
            </a:pPr>
            <a:r>
              <a:rPr lang="en-US" altLang="en-US" sz="1200"/>
              <a:t>And so on …</a:t>
            </a:r>
          </a:p>
        </p:txBody>
      </p:sp>
      <p:sp>
        <p:nvSpPr>
          <p:cNvPr id="327702" name="Rectangle 22"/>
          <p:cNvSpPr>
            <a:spLocks noChangeArrowheads="1"/>
          </p:cNvSpPr>
          <p:nvPr/>
        </p:nvSpPr>
        <p:spPr bwMode="auto">
          <a:xfrm>
            <a:off x="2286000" y="6172200"/>
            <a:ext cx="39751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/>
            <a:r>
              <a:rPr lang="en-US" altLang="en-US" sz="2000" i="1">
                <a:solidFill>
                  <a:schemeClr val="accent1"/>
                </a:solidFill>
                <a:sym typeface="Symbol" pitchFamily="18" charset="2"/>
              </a:rPr>
              <a:t>O(N’ logN’ loglogN’ logloglogN’ …)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76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2768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276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768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32768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32768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768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32768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32768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 nodeType="clickPar">
                      <p:stCondLst>
                        <p:cond delay="indefinite"/>
                      </p:stCondLst>
                      <p:childTnLst>
                        <p:par>
                          <p:cTn id="2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768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32768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32768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 nodeType="clickPar">
                      <p:stCondLst>
                        <p:cond delay="indefinite"/>
                      </p:stCondLst>
                      <p:childTnLst>
                        <p:par>
                          <p:cTn id="3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768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32768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32768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 nodeType="clickPar">
                      <p:stCondLst>
                        <p:cond delay="indefinite"/>
                      </p:stCondLst>
                      <p:childTnLst>
                        <p:par>
                          <p:cTn id="3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768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32768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32768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 nodeType="clickPar">
                      <p:stCondLst>
                        <p:cond delay="indefinite"/>
                      </p:stCondLst>
                      <p:childTnLst>
                        <p:par>
                          <p:cTn id="4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76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32769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32769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 nodeType="clickPar">
                      <p:stCondLst>
                        <p:cond delay="indefinite"/>
                      </p:stCondLst>
                      <p:childTnLst>
                        <p:par>
                          <p:cTn id="5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769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32769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32769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 nodeType="clickPar">
                      <p:stCondLst>
                        <p:cond delay="indefinite"/>
                      </p:stCondLst>
                      <p:childTnLst>
                        <p:par>
                          <p:cTn id="5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769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32769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32769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 nodeType="clickPar">
                      <p:stCondLst>
                        <p:cond delay="indefinite"/>
                      </p:stCondLst>
                      <p:childTnLst>
                        <p:par>
                          <p:cTn id="6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769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9" dur="500" fill="hold"/>
                                        <p:tgtEl>
                                          <p:spTgt spid="32769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0" dur="500" fill="hold"/>
                                        <p:tgtEl>
                                          <p:spTgt spid="32769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 nodeType="clickPar">
                      <p:stCondLst>
                        <p:cond delay="indefinite"/>
                      </p:stCondLst>
                      <p:childTnLst>
                        <p:par>
                          <p:cTn id="7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769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5" dur="500" fill="hold"/>
                                        <p:tgtEl>
                                          <p:spTgt spid="32769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6" dur="500" fill="hold"/>
                                        <p:tgtEl>
                                          <p:spTgt spid="32769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" fill="hold" nodeType="clickPar">
                      <p:stCondLst>
                        <p:cond delay="indefinite"/>
                      </p:stCondLst>
                      <p:childTnLst>
                        <p:par>
                          <p:cTn id="7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769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1" dur="500" fill="hold"/>
                                        <p:tgtEl>
                                          <p:spTgt spid="32769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2" dur="500" fill="hold"/>
                                        <p:tgtEl>
                                          <p:spTgt spid="32769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" fill="hold" nodeType="clickPar">
                      <p:stCondLst>
                        <p:cond delay="indefinite"/>
                      </p:stCondLst>
                      <p:childTnLst>
                        <p:par>
                          <p:cTn id="8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769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7" dur="500" fill="hold"/>
                                        <p:tgtEl>
                                          <p:spTgt spid="32769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8" dur="500" fill="hold"/>
                                        <p:tgtEl>
                                          <p:spTgt spid="32769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9" fill="hold" nodeType="clickPar">
                      <p:stCondLst>
                        <p:cond delay="indefinite"/>
                      </p:stCondLst>
                      <p:childTnLst>
                        <p:par>
                          <p:cTn id="9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76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3" dur="500" fill="hold"/>
                                        <p:tgtEl>
                                          <p:spTgt spid="32769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4" dur="500" fill="hold"/>
                                        <p:tgtEl>
                                          <p:spTgt spid="3276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5" fill="hold" nodeType="clickPar">
                      <p:stCondLst>
                        <p:cond delay="indefinite"/>
                      </p:stCondLst>
                      <p:childTnLst>
                        <p:par>
                          <p:cTn id="9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7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77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9" dur="500" fill="hold"/>
                                        <p:tgtEl>
                                          <p:spTgt spid="32770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0" dur="500" fill="hold"/>
                                        <p:tgtEl>
                                          <p:spTgt spid="3277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27683" grpId="0"/>
      <p:bldP spid="327693" grpId="0"/>
      <p:bldP spid="327699" grpId="0"/>
      <p:bldP spid="327702" grpId="0"/>
    </p:bldLst>
  </p:timing>
</p:sld>
</file>

<file path=ppt/slides/slide1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9202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609600" y="-381000"/>
            <a:ext cx="8077200" cy="1143000"/>
          </a:xfrm>
        </p:spPr>
        <p:txBody>
          <a:bodyPr anchor="b"/>
          <a:lstStyle/>
          <a:p>
            <a:pPr eaLnBrk="1" hangingPunct="1"/>
            <a:r>
              <a:rPr lang="en-US" altLang="en-US" smtClean="0"/>
              <a:t>Multiplying Big Integers</a:t>
            </a:r>
          </a:p>
        </p:txBody>
      </p:sp>
      <p:sp>
        <p:nvSpPr>
          <p:cNvPr id="179203" name="Text Box 215"/>
          <p:cNvSpPr txBox="1">
            <a:spLocks noChangeArrowheads="1"/>
          </p:cNvSpPr>
          <p:nvPr/>
        </p:nvSpPr>
        <p:spPr bwMode="auto">
          <a:xfrm>
            <a:off x="546100" y="684213"/>
            <a:ext cx="7407275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/>
            <a:r>
              <a:rPr lang="en-US" altLang="en-US" i="1">
                <a:solidFill>
                  <a:schemeClr val="accent1"/>
                </a:solidFill>
              </a:rPr>
              <a:t>X = …101000111011000100101010001001010 …</a:t>
            </a:r>
            <a:endParaRPr lang="en-US" altLang="en-US" i="1" baseline="-25000">
              <a:solidFill>
                <a:schemeClr val="accent1"/>
              </a:solidFill>
            </a:endParaRPr>
          </a:p>
        </p:txBody>
      </p:sp>
      <p:sp>
        <p:nvSpPr>
          <p:cNvPr id="329732" name="Rectangle 4"/>
          <p:cNvSpPr>
            <a:spLocks noChangeArrowheads="1"/>
          </p:cNvSpPr>
          <p:nvPr/>
        </p:nvSpPr>
        <p:spPr bwMode="auto">
          <a:xfrm>
            <a:off x="395288" y="1231900"/>
            <a:ext cx="8535987" cy="4057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>
              <a:buFontTx/>
              <a:buChar char="•"/>
            </a:pPr>
            <a:r>
              <a:rPr lang="en-US" altLang="en-US"/>
              <a:t>Input size =</a:t>
            </a:r>
            <a:r>
              <a:rPr lang="en-US" altLang="en-US" i="1">
                <a:solidFill>
                  <a:schemeClr val="accent1"/>
                </a:solidFill>
              </a:rPr>
              <a:t> N </a:t>
            </a:r>
            <a:r>
              <a:rPr lang="en-US" altLang="en-US"/>
              <a:t>bits</a:t>
            </a:r>
          </a:p>
          <a:p>
            <a:pPr algn="l" eaLnBrk="1" hangingPunct="1">
              <a:buFontTx/>
              <a:buChar char="•"/>
            </a:pPr>
            <a:r>
              <a:rPr lang="en-US" altLang="en-US"/>
              <a:t>Field element size = </a:t>
            </a:r>
            <a:r>
              <a:rPr lang="en-US" altLang="en-US" i="1">
                <a:solidFill>
                  <a:schemeClr val="accent1"/>
                </a:solidFill>
              </a:rPr>
              <a:t>N’ = log(N) </a:t>
            </a:r>
            <a:r>
              <a:rPr lang="en-US" altLang="en-US"/>
              <a:t>bits</a:t>
            </a:r>
          </a:p>
          <a:p>
            <a:pPr algn="l" eaLnBrk="1" hangingPunct="1">
              <a:buFontTx/>
              <a:buChar char="•"/>
            </a:pPr>
            <a:r>
              <a:rPr lang="en-US" altLang="en-US" i="1">
                <a:solidFill>
                  <a:schemeClr val="accent1"/>
                </a:solidFill>
              </a:rPr>
              <a:t># a</a:t>
            </a:r>
            <a:r>
              <a:rPr lang="en-US" altLang="en-US" i="1" baseline="-25000">
                <a:solidFill>
                  <a:schemeClr val="accent1"/>
                </a:solidFill>
              </a:rPr>
              <a:t>i</a:t>
            </a:r>
            <a:r>
              <a:rPr lang="en-US" altLang="en-US" i="1">
                <a:solidFill>
                  <a:schemeClr val="accent1"/>
                </a:solidFill>
              </a:rPr>
              <a:t> = n = </a:t>
            </a:r>
            <a:r>
              <a:rPr lang="en-US" altLang="en-US" i="1" baseline="30000">
                <a:solidFill>
                  <a:schemeClr val="accent1"/>
                </a:solidFill>
              </a:rPr>
              <a:t>N</a:t>
            </a:r>
            <a:r>
              <a:rPr lang="en-US" altLang="en-US" i="1">
                <a:solidFill>
                  <a:schemeClr val="accent1"/>
                </a:solidFill>
              </a:rPr>
              <a:t>/</a:t>
            </a:r>
            <a:r>
              <a:rPr lang="en-US" altLang="en-US" i="1" baseline="-25000">
                <a:solidFill>
                  <a:schemeClr val="accent1"/>
                </a:solidFill>
              </a:rPr>
              <a:t>N’</a:t>
            </a:r>
          </a:p>
          <a:p>
            <a:pPr algn="l" eaLnBrk="1" hangingPunct="1">
              <a:buFontTx/>
              <a:buChar char="•"/>
            </a:pPr>
            <a:r>
              <a:rPr lang="en-US" altLang="en-US"/>
              <a:t># of field ops</a:t>
            </a:r>
            <a:r>
              <a:rPr lang="en-US" altLang="en-US" i="1">
                <a:solidFill>
                  <a:schemeClr val="accent1"/>
                </a:solidFill>
              </a:rPr>
              <a:t> = O(nlogn)</a:t>
            </a:r>
          </a:p>
          <a:p>
            <a:pPr algn="l" eaLnBrk="1" hangingPunct="1">
              <a:buFontTx/>
              <a:buChar char="•"/>
            </a:pPr>
            <a:r>
              <a:rPr lang="en-US" altLang="en-US"/>
              <a:t>Time for </a:t>
            </a:r>
            <a:r>
              <a:rPr lang="en-US" altLang="en-US">
                <a:cs typeface="Times New Roman" pitchFamily="18" charset="0"/>
              </a:rPr>
              <a:t>× field op = ?</a:t>
            </a:r>
          </a:p>
          <a:p>
            <a:pPr algn="l" eaLnBrk="1" hangingPunct="1">
              <a:buFontTx/>
              <a:buChar char="•"/>
            </a:pPr>
            <a:r>
              <a:rPr lang="en-US" altLang="en-US">
                <a:sym typeface="Symbol" pitchFamily="18" charset="2"/>
              </a:rPr>
              <a:t>Total time:</a:t>
            </a:r>
          </a:p>
          <a:p>
            <a:pPr lvl="1" algn="l" eaLnBrk="1" hangingPunct="1">
              <a:buFontTx/>
              <a:buChar char="•"/>
            </a:pP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= O(  n    logn   ) </a:t>
            </a:r>
            <a:r>
              <a:rPr lang="en-US" altLang="en-US" i="1">
                <a:solidFill>
                  <a:schemeClr val="accent1"/>
                </a:solidFill>
                <a:cs typeface="Times New Roman" pitchFamily="18" charset="0"/>
                <a:sym typeface="Symbol" pitchFamily="18" charset="2"/>
              </a:rPr>
              <a:t>× </a:t>
            </a:r>
            <a:r>
              <a:rPr lang="en-US" altLang="en-US" sz="2000" i="1">
                <a:solidFill>
                  <a:schemeClr val="accent1"/>
                </a:solidFill>
                <a:sym typeface="Symbol" pitchFamily="18" charset="2"/>
              </a:rPr>
              <a:t>O(N’   logN’     loglogN’     logloglogN’     </a:t>
            </a: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…)</a:t>
            </a:r>
            <a:r>
              <a:rPr lang="en-US" altLang="en-US" sz="3600" i="1">
                <a:solidFill>
                  <a:schemeClr val="accent1"/>
                </a:solidFill>
                <a:cs typeface="Times New Roman" pitchFamily="18" charset="0"/>
                <a:sym typeface="Symbol" pitchFamily="18" charset="2"/>
              </a:rPr>
              <a:t> </a:t>
            </a:r>
          </a:p>
          <a:p>
            <a:pPr lvl="1" algn="l" eaLnBrk="1" hangingPunct="1">
              <a:buFontTx/>
              <a:buChar char="•"/>
            </a:pP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= O(</a:t>
            </a:r>
            <a:r>
              <a:rPr lang="en-US" altLang="en-US" i="1" baseline="30000">
                <a:solidFill>
                  <a:schemeClr val="accent1"/>
                </a:solidFill>
                <a:sym typeface="Symbol" pitchFamily="18" charset="2"/>
              </a:rPr>
              <a:t>N</a:t>
            </a: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/</a:t>
            </a:r>
            <a:r>
              <a:rPr lang="en-US" altLang="en-US" i="1" baseline="-25000">
                <a:solidFill>
                  <a:schemeClr val="accent1"/>
                </a:solidFill>
                <a:sym typeface="Symbol" pitchFamily="18" charset="2"/>
              </a:rPr>
              <a:t>N’</a:t>
            </a: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 log</a:t>
            </a:r>
            <a:r>
              <a:rPr lang="en-US" altLang="en-US" i="1" baseline="30000">
                <a:solidFill>
                  <a:schemeClr val="accent1"/>
                </a:solidFill>
                <a:sym typeface="Symbol" pitchFamily="18" charset="2"/>
              </a:rPr>
              <a:t>N</a:t>
            </a: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/</a:t>
            </a:r>
            <a:r>
              <a:rPr lang="en-US" altLang="en-US" i="1" baseline="-25000">
                <a:solidFill>
                  <a:schemeClr val="accent1"/>
                </a:solidFill>
                <a:sym typeface="Symbol" pitchFamily="18" charset="2"/>
              </a:rPr>
              <a:t>N’</a:t>
            </a: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) × </a:t>
            </a:r>
            <a:r>
              <a:rPr lang="en-US" altLang="en-US" sz="2000" i="1">
                <a:solidFill>
                  <a:schemeClr val="accent1"/>
                </a:solidFill>
                <a:sym typeface="Symbol" pitchFamily="18" charset="2"/>
              </a:rPr>
              <a:t>O(N’  loglogN  logloglogN loglogloglogN</a:t>
            </a: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  …)</a:t>
            </a:r>
            <a:endParaRPr lang="en-US" altLang="en-US" i="1">
              <a:solidFill>
                <a:schemeClr val="accent1"/>
              </a:solidFill>
              <a:cs typeface="Times New Roman" pitchFamily="18" charset="0"/>
              <a:sym typeface="Symbol" pitchFamily="18" charset="2"/>
            </a:endParaRPr>
          </a:p>
          <a:p>
            <a:pPr lvl="1" algn="l" eaLnBrk="1" hangingPunct="1">
              <a:buFontTx/>
              <a:buChar char="•"/>
            </a:pPr>
            <a:r>
              <a:rPr lang="en-US" altLang="en-US" i="1">
                <a:solidFill>
                  <a:schemeClr val="accent1"/>
                </a:solidFill>
                <a:cs typeface="Times New Roman" pitchFamily="18" charset="0"/>
                <a:sym typeface="Symbol" pitchFamily="18" charset="2"/>
              </a:rPr>
              <a:t>= </a:t>
            </a: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O( N    logN               </a:t>
            </a:r>
            <a:r>
              <a:rPr lang="en-US" altLang="en-US" sz="2000" i="1">
                <a:solidFill>
                  <a:schemeClr val="accent1"/>
                </a:solidFill>
                <a:sym typeface="Symbol" pitchFamily="18" charset="2"/>
              </a:rPr>
              <a:t>loglogN logloglogN loglogloglogN    </a:t>
            </a: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…)</a:t>
            </a:r>
          </a:p>
        </p:txBody>
      </p:sp>
      <p:grpSp>
        <p:nvGrpSpPr>
          <p:cNvPr id="179205" name="Group 5"/>
          <p:cNvGrpSpPr>
            <a:grpSpLocks/>
          </p:cNvGrpSpPr>
          <p:nvPr/>
        </p:nvGrpSpPr>
        <p:grpSpPr bwMode="auto">
          <a:xfrm>
            <a:off x="1600200" y="1081088"/>
            <a:ext cx="5867400" cy="366712"/>
            <a:chOff x="1008" y="816"/>
            <a:chExt cx="3696" cy="231"/>
          </a:xfrm>
        </p:grpSpPr>
        <p:sp>
          <p:nvSpPr>
            <p:cNvPr id="179207" name="Line 6"/>
            <p:cNvSpPr>
              <a:spLocks noChangeShapeType="1"/>
            </p:cNvSpPr>
            <p:nvPr/>
          </p:nvSpPr>
          <p:spPr bwMode="auto">
            <a:xfrm>
              <a:off x="1008" y="856"/>
              <a:ext cx="3696" cy="0"/>
            </a:xfrm>
            <a:prstGeom prst="line">
              <a:avLst/>
            </a:prstGeom>
            <a:noFill/>
            <a:ln w="25400">
              <a:solidFill>
                <a:schemeClr val="hlink"/>
              </a:solidFill>
              <a:round/>
              <a:headEnd type="triangl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>
              <a:spAutoFit/>
            </a:bodyPr>
            <a:lstStyle/>
            <a:p>
              <a:endParaRPr lang="en-US"/>
            </a:p>
          </p:txBody>
        </p:sp>
        <p:sp>
          <p:nvSpPr>
            <p:cNvPr id="179208" name="Rectangle 7"/>
            <p:cNvSpPr>
              <a:spLocks noChangeArrowheads="1"/>
            </p:cNvSpPr>
            <p:nvPr/>
          </p:nvSpPr>
          <p:spPr bwMode="auto">
            <a:xfrm>
              <a:off x="2728" y="816"/>
              <a:ext cx="260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1800" i="1">
                  <a:solidFill>
                    <a:schemeClr val="accent1"/>
                  </a:solidFill>
                </a:rPr>
                <a:t>N’</a:t>
              </a:r>
            </a:p>
          </p:txBody>
        </p:sp>
      </p:grpSp>
      <p:sp>
        <p:nvSpPr>
          <p:cNvPr id="329742" name="Rectangle 14"/>
          <p:cNvSpPr>
            <a:spLocks noChangeArrowheads="1"/>
          </p:cNvSpPr>
          <p:nvPr/>
        </p:nvSpPr>
        <p:spPr bwMode="auto">
          <a:xfrm>
            <a:off x="3505200" y="2971800"/>
            <a:ext cx="44958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lvl="1" algn="l" eaLnBrk="1" hangingPunct="1"/>
            <a:r>
              <a:rPr lang="en-US" altLang="en-US" sz="2000" i="1">
                <a:solidFill>
                  <a:schemeClr val="accent1"/>
                </a:solidFill>
                <a:sym typeface="Symbol" pitchFamily="18" charset="2"/>
              </a:rPr>
              <a:t>O(N’ logN’ loglogN’ logloglogN’ …)</a:t>
            </a:r>
            <a:r>
              <a:rPr lang="en-US" altLang="en-US" sz="2000">
                <a:sym typeface="Symbol" pitchFamily="18" charset="2"/>
              </a:rPr>
              <a:t> 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97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297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297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9732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329732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329732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9732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329732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329732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9732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329732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329732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9732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329732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329732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29742" grpId="0"/>
    </p:bldLst>
  </p:timing>
</p:sld>
</file>

<file path=ppt/slides/slide1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0226" name="TextBox 1"/>
          <p:cNvSpPr txBox="1">
            <a:spLocks noChangeArrowheads="1"/>
          </p:cNvSpPr>
          <p:nvPr/>
        </p:nvSpPr>
        <p:spPr bwMode="auto">
          <a:xfrm>
            <a:off x="4038600" y="3200400"/>
            <a:ext cx="1411288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CA" altLang="en-US"/>
              <a:t>The End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47"/>
          <p:cNvGrpSpPr>
            <a:grpSpLocks/>
          </p:cNvGrpSpPr>
          <p:nvPr/>
        </p:nvGrpSpPr>
        <p:grpSpPr bwMode="auto">
          <a:xfrm>
            <a:off x="533400" y="1882775"/>
            <a:ext cx="3276600" cy="4795838"/>
            <a:chOff x="533400" y="1882068"/>
            <a:chExt cx="3276600" cy="4796898"/>
          </a:xfrm>
        </p:grpSpPr>
        <p:sp>
          <p:nvSpPr>
            <p:cNvPr id="181267" name="Text Box 89"/>
            <p:cNvSpPr txBox="1">
              <a:spLocks noChangeArrowheads="1"/>
            </p:cNvSpPr>
            <p:nvPr/>
          </p:nvSpPr>
          <p:spPr bwMode="auto">
            <a:xfrm>
              <a:off x="533400" y="6159853"/>
              <a:ext cx="3276600" cy="5191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US" altLang="en-US">
                  <a:solidFill>
                    <a:schemeClr val="accent2"/>
                  </a:solidFill>
                  <a:cs typeface="Times New Roman" pitchFamily="18" charset="0"/>
                </a:rPr>
                <a:t>e</a:t>
              </a:r>
              <a:r>
                <a:rPr lang="el-GR" altLang="en-US" baseline="30000">
                  <a:solidFill>
                    <a:schemeClr val="accent2"/>
                  </a:solidFill>
                  <a:cs typeface="Times New Roman" pitchFamily="18" charset="0"/>
                </a:rPr>
                <a:t>θ</a:t>
              </a:r>
              <a:r>
                <a:rPr lang="en-US" altLang="en-US" baseline="30000">
                  <a:solidFill>
                    <a:schemeClr val="accent2"/>
                  </a:solidFill>
                  <a:cs typeface="Times New Roman" pitchFamily="18" charset="0"/>
                </a:rPr>
                <a:t>i</a:t>
              </a:r>
              <a:r>
                <a:rPr lang="en-US" altLang="en-US">
                  <a:solidFill>
                    <a:schemeClr val="accent2"/>
                  </a:solidFill>
                  <a:cs typeface="Times New Roman" pitchFamily="18" charset="0"/>
                </a:rPr>
                <a:t> = cos</a:t>
              </a:r>
              <a:r>
                <a:rPr lang="el-GR" altLang="en-US">
                  <a:solidFill>
                    <a:schemeClr val="accent2"/>
                  </a:solidFill>
                </a:rPr>
                <a:t>θ</a:t>
              </a:r>
              <a:r>
                <a:rPr lang="en-US" altLang="en-US">
                  <a:solidFill>
                    <a:schemeClr val="accent2"/>
                  </a:solidFill>
                </a:rPr>
                <a:t> + isin</a:t>
              </a:r>
              <a:r>
                <a:rPr lang="el-GR" altLang="en-US">
                  <a:solidFill>
                    <a:schemeClr val="accent2"/>
                  </a:solidFill>
                </a:rPr>
                <a:t>θ</a:t>
              </a:r>
              <a:endParaRPr lang="el-GR" altLang="en-US" baseline="30000">
                <a:cs typeface="Times New Roman" pitchFamily="18" charset="0"/>
              </a:endParaRPr>
            </a:p>
          </p:txBody>
        </p:sp>
        <p:sp>
          <p:nvSpPr>
            <p:cNvPr id="181268" name="Text Box 21"/>
            <p:cNvSpPr txBox="1">
              <a:spLocks noChangeArrowheads="1"/>
            </p:cNvSpPr>
            <p:nvPr/>
          </p:nvSpPr>
          <p:spPr bwMode="auto">
            <a:xfrm>
              <a:off x="1895844" y="1882068"/>
              <a:ext cx="211122" cy="3751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>
                  <a:solidFill>
                    <a:schemeClr val="accent1"/>
                  </a:solidFill>
                </a:rPr>
                <a:t>i</a:t>
              </a:r>
            </a:p>
          </p:txBody>
        </p:sp>
        <p:sp>
          <p:nvSpPr>
            <p:cNvPr id="181269" name="Text Box 21"/>
            <p:cNvSpPr txBox="1">
              <a:spLocks noChangeArrowheads="1"/>
            </p:cNvSpPr>
            <p:nvPr/>
          </p:nvSpPr>
          <p:spPr bwMode="auto">
            <a:xfrm>
              <a:off x="1824055" y="5111212"/>
              <a:ext cx="300078" cy="3751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>
                  <a:solidFill>
                    <a:schemeClr val="accent1"/>
                  </a:solidFill>
                </a:rPr>
                <a:t>-i</a:t>
              </a:r>
            </a:p>
          </p:txBody>
        </p:sp>
      </p:grpSp>
      <p:grpSp>
        <p:nvGrpSpPr>
          <p:cNvPr id="3" name="Group 43"/>
          <p:cNvGrpSpPr>
            <a:grpSpLocks/>
          </p:cNvGrpSpPr>
          <p:nvPr/>
        </p:nvGrpSpPr>
        <p:grpSpPr bwMode="auto">
          <a:xfrm>
            <a:off x="228600" y="2286000"/>
            <a:ext cx="8534400" cy="2997200"/>
            <a:chOff x="228600" y="2286000"/>
            <a:chExt cx="8534400" cy="2997200"/>
          </a:xfrm>
        </p:grpSpPr>
        <p:sp>
          <p:nvSpPr>
            <p:cNvPr id="181252" name="Oval 4"/>
            <p:cNvSpPr>
              <a:spLocks noChangeArrowheads="1"/>
            </p:cNvSpPr>
            <p:nvPr/>
          </p:nvSpPr>
          <p:spPr bwMode="auto">
            <a:xfrm>
              <a:off x="710327" y="2542262"/>
              <a:ext cx="2561930" cy="2368162"/>
            </a:xfrm>
            <a:prstGeom prst="ellipse">
              <a:avLst/>
            </a:prstGeom>
            <a:noFill/>
            <a:ln w="25400" algn="ctr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81253" name="Line 7"/>
            <p:cNvSpPr>
              <a:spLocks noChangeShapeType="1"/>
            </p:cNvSpPr>
            <p:nvPr/>
          </p:nvSpPr>
          <p:spPr bwMode="auto">
            <a:xfrm>
              <a:off x="579859" y="3729784"/>
              <a:ext cx="2846589" cy="0"/>
            </a:xfrm>
            <a:prstGeom prst="line">
              <a:avLst/>
            </a:prstGeom>
            <a:noFill/>
            <a:ln w="25400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>
              <a:spAutoFit/>
            </a:bodyPr>
            <a:lstStyle/>
            <a:p>
              <a:endParaRPr lang="en-US"/>
            </a:p>
          </p:txBody>
        </p:sp>
        <p:sp>
          <p:nvSpPr>
            <p:cNvPr id="181254" name="Line 8"/>
            <p:cNvSpPr>
              <a:spLocks noChangeShapeType="1"/>
            </p:cNvSpPr>
            <p:nvPr/>
          </p:nvSpPr>
          <p:spPr bwMode="auto">
            <a:xfrm rot="-5400000">
              <a:off x="610896" y="3729784"/>
              <a:ext cx="2753676" cy="0"/>
            </a:xfrm>
            <a:prstGeom prst="line">
              <a:avLst/>
            </a:prstGeom>
            <a:noFill/>
            <a:ln w="25400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>
              <a:spAutoFit/>
            </a:bodyPr>
            <a:lstStyle/>
            <a:p>
              <a:endParaRPr lang="en-US"/>
            </a:p>
          </p:txBody>
        </p:sp>
        <p:sp>
          <p:nvSpPr>
            <p:cNvPr id="181255" name="Oval 33"/>
            <p:cNvSpPr>
              <a:spLocks noChangeArrowheads="1"/>
            </p:cNvSpPr>
            <p:nvPr/>
          </p:nvSpPr>
          <p:spPr bwMode="auto">
            <a:xfrm>
              <a:off x="3125184" y="3195112"/>
              <a:ext cx="113864" cy="110147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81256" name="Text Box 21"/>
            <p:cNvSpPr txBox="1">
              <a:spLocks noChangeArrowheads="1"/>
            </p:cNvSpPr>
            <p:nvPr/>
          </p:nvSpPr>
          <p:spPr bwMode="auto">
            <a:xfrm>
              <a:off x="228600" y="3523259"/>
              <a:ext cx="361933" cy="37815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>
                  <a:solidFill>
                    <a:schemeClr val="accent1"/>
                  </a:solidFill>
                </a:rPr>
                <a:t>-1</a:t>
              </a:r>
            </a:p>
          </p:txBody>
        </p:sp>
        <p:grpSp>
          <p:nvGrpSpPr>
            <p:cNvPr id="181257" name="Group 90"/>
            <p:cNvGrpSpPr>
              <a:grpSpLocks/>
            </p:cNvGrpSpPr>
            <p:nvPr/>
          </p:nvGrpSpPr>
          <p:grpSpPr bwMode="auto">
            <a:xfrm>
              <a:off x="2013827" y="3137744"/>
              <a:ext cx="1138636" cy="650556"/>
              <a:chOff x="3024" y="2064"/>
              <a:chExt cx="960" cy="567"/>
            </a:xfrm>
          </p:grpSpPr>
          <p:sp>
            <p:nvSpPr>
              <p:cNvPr id="181264" name="Line 85"/>
              <p:cNvSpPr>
                <a:spLocks noChangeShapeType="1"/>
              </p:cNvSpPr>
              <p:nvPr/>
            </p:nvSpPr>
            <p:spPr bwMode="auto">
              <a:xfrm flipV="1">
                <a:off x="3024" y="2160"/>
                <a:ext cx="960" cy="432"/>
              </a:xfrm>
              <a:prstGeom prst="line">
                <a:avLst/>
              </a:prstGeom>
              <a:noFill/>
              <a:ln w="25400">
                <a:solidFill>
                  <a:srgbClr val="00FFFF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181265" name="Text Box 87"/>
              <p:cNvSpPr txBox="1">
                <a:spLocks noChangeArrowheads="1"/>
              </p:cNvSpPr>
              <p:nvPr/>
            </p:nvSpPr>
            <p:spPr bwMode="auto">
              <a:xfrm>
                <a:off x="3312" y="2064"/>
                <a:ext cx="336" cy="29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</a:pPr>
                <a:r>
                  <a:rPr lang="en-US" altLang="en-US" sz="1600">
                    <a:solidFill>
                      <a:schemeClr val="accent2"/>
                    </a:solidFill>
                  </a:rPr>
                  <a:t>1</a:t>
                </a:r>
              </a:p>
            </p:txBody>
          </p:sp>
          <p:sp>
            <p:nvSpPr>
              <p:cNvPr id="181266" name="Text Box 88"/>
              <p:cNvSpPr txBox="1">
                <a:spLocks noChangeArrowheads="1"/>
              </p:cNvSpPr>
              <p:nvPr/>
            </p:nvSpPr>
            <p:spPr bwMode="auto">
              <a:xfrm>
                <a:off x="3408" y="2304"/>
                <a:ext cx="336" cy="32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</a:pPr>
                <a:r>
                  <a:rPr lang="el-GR" altLang="en-US">
                    <a:solidFill>
                      <a:schemeClr val="accent2"/>
                    </a:solidFill>
                    <a:cs typeface="Times New Roman" pitchFamily="18" charset="0"/>
                  </a:rPr>
                  <a:t>θ</a:t>
                </a:r>
              </a:p>
            </p:txBody>
          </p:sp>
        </p:grpSp>
        <p:sp>
          <p:nvSpPr>
            <p:cNvPr id="181258" name="Text Box 21"/>
            <p:cNvSpPr txBox="1">
              <a:spLocks noChangeArrowheads="1"/>
            </p:cNvSpPr>
            <p:nvPr/>
          </p:nvSpPr>
          <p:spPr bwMode="auto">
            <a:xfrm>
              <a:off x="3461691" y="3523259"/>
              <a:ext cx="272109" cy="37815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>
                  <a:solidFill>
                    <a:schemeClr val="accent1"/>
                  </a:solidFill>
                </a:rPr>
                <a:t>1</a:t>
              </a:r>
            </a:p>
          </p:txBody>
        </p:sp>
        <p:pic>
          <p:nvPicPr>
            <p:cNvPr id="181259" name="Picture 2" descr="http://www4b.wolframalpha.com/Calculate/MSP/MSP245519h8df6bhbg50g3800004b7906cc160b4c2i?MSPStoreType=image/gif&amp;s=14&amp;w=299&amp;h=131&amp;cdf=Coordinates&amp;cdf=Tooltips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105" r="30043"/>
            <a:stretch>
              <a:fillRect/>
            </a:stretch>
          </p:blipFill>
          <p:spPr bwMode="auto">
            <a:xfrm>
              <a:off x="3972215" y="2286000"/>
              <a:ext cx="4790785" cy="2997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9" name="Freeform 28"/>
            <p:cNvSpPr/>
            <p:nvPr/>
          </p:nvSpPr>
          <p:spPr bwMode="auto">
            <a:xfrm>
              <a:off x="3208338" y="2971800"/>
              <a:ext cx="228600" cy="381000"/>
            </a:xfrm>
            <a:custGeom>
              <a:avLst/>
              <a:gdLst>
                <a:gd name="connsiteX0" fmla="*/ 324740 w 324740"/>
                <a:gd name="connsiteY0" fmla="*/ 666572 h 666572"/>
                <a:gd name="connsiteX1" fmla="*/ 188007 w 324740"/>
                <a:gd name="connsiteY1" fmla="*/ 222190 h 666572"/>
                <a:gd name="connsiteX2" fmla="*/ 0 w 324740"/>
                <a:gd name="connsiteY2" fmla="*/ 0 h 666572"/>
                <a:gd name="connsiteX0" fmla="*/ 324740 w 324740"/>
                <a:gd name="connsiteY0" fmla="*/ 666572 h 666572"/>
                <a:gd name="connsiteX1" fmla="*/ 234297 w 324740"/>
                <a:gd name="connsiteY1" fmla="*/ 301951 h 666572"/>
                <a:gd name="connsiteX2" fmla="*/ 0 w 324740"/>
                <a:gd name="connsiteY2" fmla="*/ 0 h 666572"/>
                <a:gd name="connsiteX0" fmla="*/ 234297 w 273346"/>
                <a:gd name="connsiteY0" fmla="*/ 454351 h 454351"/>
                <a:gd name="connsiteX1" fmla="*/ 234297 w 273346"/>
                <a:gd name="connsiteY1" fmla="*/ 301951 h 454351"/>
                <a:gd name="connsiteX2" fmla="*/ 0 w 273346"/>
                <a:gd name="connsiteY2" fmla="*/ 0 h 454351"/>
                <a:gd name="connsiteX0" fmla="*/ 310497 w 310497"/>
                <a:gd name="connsiteY0" fmla="*/ 530552 h 530552"/>
                <a:gd name="connsiteX1" fmla="*/ 234297 w 310497"/>
                <a:gd name="connsiteY1" fmla="*/ 301951 h 530552"/>
                <a:gd name="connsiteX2" fmla="*/ 0 w 310497"/>
                <a:gd name="connsiteY2" fmla="*/ 0 h 530552"/>
                <a:gd name="connsiteX0" fmla="*/ 228600 w 228600"/>
                <a:gd name="connsiteY0" fmla="*/ 381001 h 381001"/>
                <a:gd name="connsiteX1" fmla="*/ 152400 w 228600"/>
                <a:gd name="connsiteY1" fmla="*/ 152400 h 381001"/>
                <a:gd name="connsiteX2" fmla="*/ 0 w 228600"/>
                <a:gd name="connsiteY2" fmla="*/ 0 h 381001"/>
                <a:gd name="connsiteX0" fmla="*/ 228600 w 228600"/>
                <a:gd name="connsiteY0" fmla="*/ 381001 h 381001"/>
                <a:gd name="connsiteX1" fmla="*/ 152399 w 228600"/>
                <a:gd name="connsiteY1" fmla="*/ 152400 h 381001"/>
                <a:gd name="connsiteX2" fmla="*/ 0 w 228600"/>
                <a:gd name="connsiteY2" fmla="*/ 0 h 381001"/>
                <a:gd name="connsiteX0" fmla="*/ 228600 w 228600"/>
                <a:gd name="connsiteY0" fmla="*/ 381001 h 381001"/>
                <a:gd name="connsiteX1" fmla="*/ 152399 w 228600"/>
                <a:gd name="connsiteY1" fmla="*/ 152400 h 381001"/>
                <a:gd name="connsiteX2" fmla="*/ 0 w 228600"/>
                <a:gd name="connsiteY2" fmla="*/ 0 h 381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8600" h="381001">
                  <a:moveTo>
                    <a:pt x="228600" y="381001"/>
                  </a:moveTo>
                  <a:cubicBezTo>
                    <a:pt x="187295" y="214357"/>
                    <a:pt x="190499" y="215900"/>
                    <a:pt x="152399" y="152400"/>
                  </a:cubicBezTo>
                  <a:cubicBezTo>
                    <a:pt x="114299" y="88900"/>
                    <a:pt x="66942" y="55547"/>
                    <a:pt x="0" y="0"/>
                  </a:cubicBezTo>
                </a:path>
              </a:pathLst>
            </a:custGeom>
            <a:ln w="22225">
              <a:headEnd type="none" w="med" len="med"/>
              <a:tailEnd type="stealth" w="med" len="med"/>
            </a:ln>
          </p:spPr>
          <p:style>
            <a:lnRef idx="1">
              <a:schemeClr val="accent6"/>
            </a:lnRef>
            <a:fillRef idx="0">
              <a:schemeClr val="accent6"/>
            </a:fillRef>
            <a:effectRef idx="0">
              <a:schemeClr val="accent6"/>
            </a:effectRef>
            <a:fontRef idx="minor">
              <a:schemeClr val="tx1"/>
            </a:fontRef>
          </p:style>
          <p:txBody>
            <a:bodyPr wrap="none" anchor="ctr"/>
            <a:lstStyle/>
            <a:p>
              <a:pPr>
                <a:defRPr/>
              </a:pPr>
              <a:endParaRPr lang="en-CA"/>
            </a:p>
          </p:txBody>
        </p:sp>
        <p:cxnSp>
          <p:nvCxnSpPr>
            <p:cNvPr id="181261" name="Straight Connector 34"/>
            <p:cNvCxnSpPr>
              <a:cxnSpLocks noChangeShapeType="1"/>
            </p:cNvCxnSpPr>
            <p:nvPr/>
          </p:nvCxnSpPr>
          <p:spPr bwMode="auto">
            <a:xfrm>
              <a:off x="3272898" y="3244790"/>
              <a:ext cx="1066800" cy="0"/>
            </a:xfrm>
            <a:prstGeom prst="line">
              <a:avLst/>
            </a:prstGeom>
            <a:noFill/>
            <a:ln w="25400" algn="ctr">
              <a:solidFill>
                <a:schemeClr val="accent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81262" name="Text Box 88"/>
            <p:cNvSpPr txBox="1">
              <a:spLocks noChangeArrowheads="1"/>
            </p:cNvSpPr>
            <p:nvPr/>
          </p:nvSpPr>
          <p:spPr bwMode="auto">
            <a:xfrm>
              <a:off x="4123678" y="3639844"/>
              <a:ext cx="398523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l-GR" altLang="en-US" sz="1600">
                  <a:solidFill>
                    <a:schemeClr val="accent2"/>
                  </a:solidFill>
                  <a:cs typeface="Times New Roman" pitchFamily="18" charset="0"/>
                </a:rPr>
                <a:t>θ</a:t>
              </a:r>
            </a:p>
          </p:txBody>
        </p:sp>
        <p:cxnSp>
          <p:nvCxnSpPr>
            <p:cNvPr id="181263" name="Straight Connector 39"/>
            <p:cNvCxnSpPr>
              <a:cxnSpLocks noChangeShapeType="1"/>
            </p:cNvCxnSpPr>
            <p:nvPr/>
          </p:nvCxnSpPr>
          <p:spPr bwMode="auto">
            <a:xfrm>
              <a:off x="4387790" y="3258844"/>
              <a:ext cx="0" cy="533400"/>
            </a:xfrm>
            <a:prstGeom prst="line">
              <a:avLst/>
            </a:prstGeom>
            <a:noFill/>
            <a:ln w="25400" algn="ctr">
              <a:solidFill>
                <a:schemeClr val="accent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2274" name="Rectangle 21"/>
          <p:cNvSpPr>
            <a:spLocks noChangeArrowheads="1"/>
          </p:cNvSpPr>
          <p:nvPr/>
        </p:nvSpPr>
        <p:spPr bwMode="auto">
          <a:xfrm>
            <a:off x="1295400" y="1524000"/>
            <a:ext cx="7199313" cy="5400675"/>
          </a:xfrm>
          <a:prstGeom prst="rect">
            <a:avLst/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CA" altLang="en-US"/>
          </a:p>
        </p:txBody>
      </p:sp>
      <p:sp>
        <p:nvSpPr>
          <p:cNvPr id="182275" name="Oval 2"/>
          <p:cNvSpPr>
            <a:spLocks noChangeArrowheads="1"/>
          </p:cNvSpPr>
          <p:nvPr/>
        </p:nvSpPr>
        <p:spPr bwMode="auto">
          <a:xfrm>
            <a:off x="3055938" y="2452688"/>
            <a:ext cx="3429000" cy="3276600"/>
          </a:xfrm>
          <a:prstGeom prst="ellipse">
            <a:avLst/>
          </a:prstGeom>
          <a:noFill/>
          <a:ln w="25400" algn="ctr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CA" altLang="en-US"/>
          </a:p>
        </p:txBody>
      </p:sp>
      <p:sp>
        <p:nvSpPr>
          <p:cNvPr id="182276" name="Line 3"/>
          <p:cNvSpPr>
            <a:spLocks noChangeShapeType="1"/>
          </p:cNvSpPr>
          <p:nvPr/>
        </p:nvSpPr>
        <p:spPr bwMode="auto">
          <a:xfrm>
            <a:off x="2881313" y="4095750"/>
            <a:ext cx="3810000" cy="0"/>
          </a:xfrm>
          <a:prstGeom prst="line">
            <a:avLst/>
          </a:prstGeom>
          <a:noFill/>
          <a:ln w="25400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182277" name="Line 4"/>
          <p:cNvSpPr>
            <a:spLocks noChangeShapeType="1"/>
          </p:cNvSpPr>
          <p:nvPr/>
        </p:nvSpPr>
        <p:spPr bwMode="auto">
          <a:xfrm rot="-5400000">
            <a:off x="2860675" y="4095750"/>
            <a:ext cx="3810000" cy="0"/>
          </a:xfrm>
          <a:prstGeom prst="line">
            <a:avLst/>
          </a:prstGeom>
          <a:noFill/>
          <a:ln w="25400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182278" name="Oval 6"/>
          <p:cNvSpPr>
            <a:spLocks noChangeArrowheads="1"/>
          </p:cNvSpPr>
          <p:nvPr/>
        </p:nvSpPr>
        <p:spPr bwMode="auto">
          <a:xfrm>
            <a:off x="2979738" y="4021138"/>
            <a:ext cx="152400" cy="152400"/>
          </a:xfrm>
          <a:prstGeom prst="ellipse">
            <a:avLst/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CA" altLang="en-US"/>
          </a:p>
        </p:txBody>
      </p:sp>
      <p:sp>
        <p:nvSpPr>
          <p:cNvPr id="182279" name="Oval 7"/>
          <p:cNvSpPr>
            <a:spLocks noChangeArrowheads="1"/>
          </p:cNvSpPr>
          <p:nvPr/>
        </p:nvSpPr>
        <p:spPr bwMode="auto">
          <a:xfrm>
            <a:off x="6451600" y="4021138"/>
            <a:ext cx="152400" cy="152400"/>
          </a:xfrm>
          <a:prstGeom prst="ellipse">
            <a:avLst/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CA" altLang="en-US"/>
          </a:p>
        </p:txBody>
      </p:sp>
      <p:sp>
        <p:nvSpPr>
          <p:cNvPr id="182280" name="Oval 8"/>
          <p:cNvSpPr>
            <a:spLocks noChangeArrowheads="1"/>
          </p:cNvSpPr>
          <p:nvPr/>
        </p:nvSpPr>
        <p:spPr bwMode="auto">
          <a:xfrm>
            <a:off x="5929313" y="2855913"/>
            <a:ext cx="152400" cy="152400"/>
          </a:xfrm>
          <a:prstGeom prst="ellipse">
            <a:avLst/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CA" altLang="en-US"/>
          </a:p>
        </p:txBody>
      </p:sp>
      <p:sp>
        <p:nvSpPr>
          <p:cNvPr id="182281" name="Oval 10"/>
          <p:cNvSpPr>
            <a:spLocks noChangeArrowheads="1"/>
          </p:cNvSpPr>
          <p:nvPr/>
        </p:nvSpPr>
        <p:spPr bwMode="auto">
          <a:xfrm rot="-5400000">
            <a:off x="4700588" y="2376488"/>
            <a:ext cx="152400" cy="152400"/>
          </a:xfrm>
          <a:prstGeom prst="ellipse">
            <a:avLst/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CA" altLang="en-US"/>
          </a:p>
        </p:txBody>
      </p:sp>
      <p:sp>
        <p:nvSpPr>
          <p:cNvPr id="182282" name="Oval 11"/>
          <p:cNvSpPr>
            <a:spLocks noChangeArrowheads="1"/>
          </p:cNvSpPr>
          <p:nvPr/>
        </p:nvSpPr>
        <p:spPr bwMode="auto">
          <a:xfrm rot="-5400000">
            <a:off x="3524250" y="2822575"/>
            <a:ext cx="152400" cy="152400"/>
          </a:xfrm>
          <a:prstGeom prst="ellipse">
            <a:avLst/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CA" altLang="en-US"/>
          </a:p>
        </p:txBody>
      </p:sp>
      <p:sp>
        <p:nvSpPr>
          <p:cNvPr id="182283" name="Oval 15"/>
          <p:cNvSpPr>
            <a:spLocks noChangeArrowheads="1"/>
          </p:cNvSpPr>
          <p:nvPr/>
        </p:nvSpPr>
        <p:spPr bwMode="auto">
          <a:xfrm flipV="1">
            <a:off x="5918200" y="5173663"/>
            <a:ext cx="152400" cy="152400"/>
          </a:xfrm>
          <a:prstGeom prst="ellipse">
            <a:avLst/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CA" altLang="en-US"/>
          </a:p>
        </p:txBody>
      </p:sp>
      <p:sp>
        <p:nvSpPr>
          <p:cNvPr id="182284" name="Oval 18"/>
          <p:cNvSpPr>
            <a:spLocks noChangeArrowheads="1"/>
          </p:cNvSpPr>
          <p:nvPr/>
        </p:nvSpPr>
        <p:spPr bwMode="auto">
          <a:xfrm rot="5400000" flipV="1">
            <a:off x="4689475" y="5653088"/>
            <a:ext cx="152400" cy="152400"/>
          </a:xfrm>
          <a:prstGeom prst="ellipse">
            <a:avLst/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CA" altLang="en-US"/>
          </a:p>
        </p:txBody>
      </p:sp>
      <p:sp>
        <p:nvSpPr>
          <p:cNvPr id="182285" name="Oval 19"/>
          <p:cNvSpPr>
            <a:spLocks noChangeArrowheads="1"/>
          </p:cNvSpPr>
          <p:nvPr/>
        </p:nvSpPr>
        <p:spPr bwMode="auto">
          <a:xfrm rot="5400000" flipV="1">
            <a:off x="3513138" y="5207000"/>
            <a:ext cx="152400" cy="152400"/>
          </a:xfrm>
          <a:prstGeom prst="ellipse">
            <a:avLst/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CA" altLang="en-US"/>
          </a:p>
        </p:txBody>
      </p:sp>
      <p:sp>
        <p:nvSpPr>
          <p:cNvPr id="182286" name="Text Box 21"/>
          <p:cNvSpPr txBox="1">
            <a:spLocks noChangeArrowheads="1"/>
          </p:cNvSpPr>
          <p:nvPr/>
        </p:nvSpPr>
        <p:spPr bwMode="auto">
          <a:xfrm>
            <a:off x="6580188" y="3824288"/>
            <a:ext cx="1573212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i="1">
                <a:solidFill>
                  <a:schemeClr val="bg2"/>
                </a:solidFill>
                <a:sym typeface="Symbol" pitchFamily="18" charset="2"/>
              </a:rPr>
              <a:t>B</a:t>
            </a:r>
            <a:r>
              <a:rPr lang="en-US" altLang="en-US" baseline="-25000">
                <a:solidFill>
                  <a:schemeClr val="bg2"/>
                </a:solidFill>
                <a:sym typeface="Symbol" pitchFamily="18" charset="2"/>
              </a:rPr>
              <a:t>1</a:t>
            </a:r>
            <a:r>
              <a:rPr lang="en-US" altLang="en-US">
                <a:solidFill>
                  <a:schemeClr val="bg2"/>
                </a:solidFill>
                <a:sym typeface="Symbol" pitchFamily="18" charset="2"/>
              </a:rPr>
              <a:t>[0]=</a:t>
            </a:r>
            <a:r>
              <a:rPr lang="en-US" altLang="en-US" baseline="30000">
                <a:solidFill>
                  <a:schemeClr val="bg2"/>
                </a:solidFill>
                <a:sym typeface="Symbol" pitchFamily="18" charset="2"/>
              </a:rPr>
              <a:t>0</a:t>
            </a:r>
            <a:endParaRPr lang="en-US" altLang="en-US" baseline="30000">
              <a:solidFill>
                <a:schemeClr val="bg2"/>
              </a:solidFill>
            </a:endParaRPr>
          </a:p>
        </p:txBody>
      </p:sp>
      <p:sp>
        <p:nvSpPr>
          <p:cNvPr id="182287" name="Text Box 21"/>
          <p:cNvSpPr txBox="1">
            <a:spLocks noChangeArrowheads="1"/>
          </p:cNvSpPr>
          <p:nvPr/>
        </p:nvSpPr>
        <p:spPr bwMode="auto">
          <a:xfrm>
            <a:off x="5637213" y="2390775"/>
            <a:ext cx="1514475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i="1">
                <a:solidFill>
                  <a:schemeClr val="bg2"/>
                </a:solidFill>
                <a:sym typeface="Symbol" pitchFamily="18" charset="2"/>
              </a:rPr>
              <a:t>B</a:t>
            </a:r>
            <a:r>
              <a:rPr lang="en-US" altLang="en-US" baseline="-25000">
                <a:solidFill>
                  <a:schemeClr val="bg2"/>
                </a:solidFill>
                <a:sym typeface="Symbol" pitchFamily="18" charset="2"/>
              </a:rPr>
              <a:t>1</a:t>
            </a:r>
            <a:r>
              <a:rPr lang="en-US" altLang="en-US">
                <a:solidFill>
                  <a:schemeClr val="bg2"/>
                </a:solidFill>
                <a:sym typeface="Symbol" pitchFamily="18" charset="2"/>
              </a:rPr>
              <a:t>[1]=</a:t>
            </a:r>
            <a:r>
              <a:rPr lang="en-US" altLang="en-US" baseline="30000">
                <a:solidFill>
                  <a:schemeClr val="bg2"/>
                </a:solidFill>
                <a:sym typeface="Symbol" pitchFamily="18" charset="2"/>
              </a:rPr>
              <a:t>1</a:t>
            </a:r>
            <a:endParaRPr lang="en-US" altLang="en-US" baseline="30000">
              <a:solidFill>
                <a:schemeClr val="bg2"/>
              </a:solidFill>
            </a:endParaRPr>
          </a:p>
        </p:txBody>
      </p:sp>
      <p:sp>
        <p:nvSpPr>
          <p:cNvPr id="182288" name="Text Box 21"/>
          <p:cNvSpPr txBox="1">
            <a:spLocks noChangeArrowheads="1"/>
          </p:cNvSpPr>
          <p:nvPr/>
        </p:nvSpPr>
        <p:spPr bwMode="auto">
          <a:xfrm>
            <a:off x="4087813" y="1766888"/>
            <a:ext cx="1514475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i="1">
                <a:solidFill>
                  <a:schemeClr val="bg2"/>
                </a:solidFill>
                <a:sym typeface="Symbol" pitchFamily="18" charset="2"/>
              </a:rPr>
              <a:t>B</a:t>
            </a:r>
            <a:r>
              <a:rPr lang="en-US" altLang="en-US" baseline="-25000">
                <a:solidFill>
                  <a:schemeClr val="bg2"/>
                </a:solidFill>
                <a:sym typeface="Symbol" pitchFamily="18" charset="2"/>
              </a:rPr>
              <a:t>1</a:t>
            </a:r>
            <a:r>
              <a:rPr lang="en-US" altLang="en-US">
                <a:solidFill>
                  <a:schemeClr val="bg2"/>
                </a:solidFill>
                <a:sym typeface="Symbol" pitchFamily="18" charset="2"/>
              </a:rPr>
              <a:t>[2]=</a:t>
            </a:r>
            <a:r>
              <a:rPr lang="en-US" altLang="en-US" baseline="30000">
                <a:solidFill>
                  <a:schemeClr val="bg2"/>
                </a:solidFill>
                <a:sym typeface="Symbol" pitchFamily="18" charset="2"/>
              </a:rPr>
              <a:t>2</a:t>
            </a:r>
            <a:endParaRPr lang="en-US" altLang="en-US" baseline="30000">
              <a:solidFill>
                <a:schemeClr val="bg2"/>
              </a:solidFill>
            </a:endParaRPr>
          </a:p>
        </p:txBody>
      </p:sp>
      <p:sp>
        <p:nvSpPr>
          <p:cNvPr id="182289" name="Text Box 21"/>
          <p:cNvSpPr txBox="1">
            <a:spLocks noChangeArrowheads="1"/>
          </p:cNvSpPr>
          <p:nvPr/>
        </p:nvSpPr>
        <p:spPr bwMode="auto">
          <a:xfrm>
            <a:off x="2541588" y="2314575"/>
            <a:ext cx="1514475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i="1">
                <a:solidFill>
                  <a:schemeClr val="bg2"/>
                </a:solidFill>
                <a:sym typeface="Symbol" pitchFamily="18" charset="2"/>
              </a:rPr>
              <a:t>B</a:t>
            </a:r>
            <a:r>
              <a:rPr lang="en-US" altLang="en-US" baseline="-25000">
                <a:solidFill>
                  <a:schemeClr val="bg2"/>
                </a:solidFill>
                <a:sym typeface="Symbol" pitchFamily="18" charset="2"/>
              </a:rPr>
              <a:t>1</a:t>
            </a:r>
            <a:r>
              <a:rPr lang="en-US" altLang="en-US">
                <a:solidFill>
                  <a:schemeClr val="bg2"/>
                </a:solidFill>
                <a:sym typeface="Symbol" pitchFamily="18" charset="2"/>
              </a:rPr>
              <a:t>[3]=</a:t>
            </a:r>
            <a:r>
              <a:rPr lang="en-US" altLang="en-US" baseline="30000">
                <a:solidFill>
                  <a:schemeClr val="bg2"/>
                </a:solidFill>
                <a:sym typeface="Symbol" pitchFamily="18" charset="2"/>
              </a:rPr>
              <a:t>3</a:t>
            </a:r>
            <a:endParaRPr lang="en-US" altLang="en-US" baseline="30000">
              <a:solidFill>
                <a:schemeClr val="bg2"/>
              </a:solidFill>
            </a:endParaRPr>
          </a:p>
        </p:txBody>
      </p:sp>
      <p:sp>
        <p:nvSpPr>
          <p:cNvPr id="182290" name="Text Box 21"/>
          <p:cNvSpPr txBox="1">
            <a:spLocks noChangeArrowheads="1"/>
          </p:cNvSpPr>
          <p:nvPr/>
        </p:nvSpPr>
        <p:spPr bwMode="auto">
          <a:xfrm>
            <a:off x="1447800" y="3762375"/>
            <a:ext cx="1512888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i="1">
                <a:solidFill>
                  <a:schemeClr val="bg2"/>
                </a:solidFill>
                <a:sym typeface="Symbol" pitchFamily="18" charset="2"/>
              </a:rPr>
              <a:t>B</a:t>
            </a:r>
            <a:r>
              <a:rPr lang="en-US" altLang="en-US" baseline="-25000">
                <a:solidFill>
                  <a:schemeClr val="bg2"/>
                </a:solidFill>
                <a:sym typeface="Symbol" pitchFamily="18" charset="2"/>
              </a:rPr>
              <a:t>1</a:t>
            </a:r>
            <a:r>
              <a:rPr lang="en-US" altLang="en-US">
                <a:solidFill>
                  <a:schemeClr val="bg2"/>
                </a:solidFill>
                <a:sym typeface="Symbol" pitchFamily="18" charset="2"/>
              </a:rPr>
              <a:t>[4]=</a:t>
            </a:r>
            <a:r>
              <a:rPr lang="en-US" altLang="en-US" baseline="30000">
                <a:solidFill>
                  <a:schemeClr val="bg2"/>
                </a:solidFill>
                <a:sym typeface="Symbol" pitchFamily="18" charset="2"/>
              </a:rPr>
              <a:t>4</a:t>
            </a:r>
            <a:endParaRPr lang="en-US" altLang="en-US" baseline="30000">
              <a:solidFill>
                <a:schemeClr val="bg2"/>
              </a:solidFill>
            </a:endParaRPr>
          </a:p>
        </p:txBody>
      </p:sp>
      <p:sp>
        <p:nvSpPr>
          <p:cNvPr id="182291" name="Text Box 21"/>
          <p:cNvSpPr txBox="1">
            <a:spLocks noChangeArrowheads="1"/>
          </p:cNvSpPr>
          <p:nvPr/>
        </p:nvSpPr>
        <p:spPr bwMode="auto">
          <a:xfrm>
            <a:off x="2362200" y="5286375"/>
            <a:ext cx="1512888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i="1">
                <a:solidFill>
                  <a:schemeClr val="bg2"/>
                </a:solidFill>
                <a:sym typeface="Symbol" pitchFamily="18" charset="2"/>
              </a:rPr>
              <a:t>B</a:t>
            </a:r>
            <a:r>
              <a:rPr lang="en-US" altLang="en-US" baseline="-25000">
                <a:solidFill>
                  <a:schemeClr val="bg2"/>
                </a:solidFill>
                <a:sym typeface="Symbol" pitchFamily="18" charset="2"/>
              </a:rPr>
              <a:t>1</a:t>
            </a:r>
            <a:r>
              <a:rPr lang="en-US" altLang="en-US">
                <a:solidFill>
                  <a:schemeClr val="bg2"/>
                </a:solidFill>
                <a:sym typeface="Symbol" pitchFamily="18" charset="2"/>
              </a:rPr>
              <a:t>[5]=</a:t>
            </a:r>
            <a:r>
              <a:rPr lang="en-US" altLang="en-US" baseline="30000">
                <a:solidFill>
                  <a:schemeClr val="bg2"/>
                </a:solidFill>
                <a:sym typeface="Symbol" pitchFamily="18" charset="2"/>
              </a:rPr>
              <a:t>5</a:t>
            </a:r>
            <a:endParaRPr lang="en-US" altLang="en-US" baseline="30000">
              <a:solidFill>
                <a:schemeClr val="bg2"/>
              </a:solidFill>
            </a:endParaRPr>
          </a:p>
        </p:txBody>
      </p:sp>
      <p:sp>
        <p:nvSpPr>
          <p:cNvPr id="182292" name="Text Box 21"/>
          <p:cNvSpPr txBox="1">
            <a:spLocks noChangeArrowheads="1"/>
          </p:cNvSpPr>
          <p:nvPr/>
        </p:nvSpPr>
        <p:spPr bwMode="auto">
          <a:xfrm>
            <a:off x="3960813" y="5881688"/>
            <a:ext cx="1514475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i="1">
                <a:solidFill>
                  <a:schemeClr val="bg2"/>
                </a:solidFill>
                <a:sym typeface="Symbol" pitchFamily="18" charset="2"/>
              </a:rPr>
              <a:t>B</a:t>
            </a:r>
            <a:r>
              <a:rPr lang="en-US" altLang="en-US" baseline="-25000">
                <a:solidFill>
                  <a:schemeClr val="bg2"/>
                </a:solidFill>
                <a:sym typeface="Symbol" pitchFamily="18" charset="2"/>
              </a:rPr>
              <a:t>1</a:t>
            </a:r>
            <a:r>
              <a:rPr lang="en-US" altLang="en-US">
                <a:solidFill>
                  <a:schemeClr val="bg2"/>
                </a:solidFill>
                <a:sym typeface="Symbol" pitchFamily="18" charset="2"/>
              </a:rPr>
              <a:t>[6]=</a:t>
            </a:r>
            <a:r>
              <a:rPr lang="en-US" altLang="en-US" baseline="30000">
                <a:solidFill>
                  <a:schemeClr val="bg2"/>
                </a:solidFill>
                <a:sym typeface="Symbol" pitchFamily="18" charset="2"/>
              </a:rPr>
              <a:t>6</a:t>
            </a:r>
            <a:endParaRPr lang="en-US" altLang="en-US" baseline="30000">
              <a:solidFill>
                <a:schemeClr val="bg2"/>
              </a:solidFill>
            </a:endParaRPr>
          </a:p>
        </p:txBody>
      </p:sp>
      <p:sp>
        <p:nvSpPr>
          <p:cNvPr id="182293" name="Text Box 21"/>
          <p:cNvSpPr txBox="1">
            <a:spLocks noChangeArrowheads="1"/>
          </p:cNvSpPr>
          <p:nvPr/>
        </p:nvSpPr>
        <p:spPr bwMode="auto">
          <a:xfrm>
            <a:off x="5878513" y="5195888"/>
            <a:ext cx="1512887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i="1">
                <a:solidFill>
                  <a:schemeClr val="bg2"/>
                </a:solidFill>
                <a:sym typeface="Symbol" pitchFamily="18" charset="2"/>
              </a:rPr>
              <a:t>B</a:t>
            </a:r>
            <a:r>
              <a:rPr lang="en-US" altLang="en-US" baseline="-25000">
                <a:solidFill>
                  <a:schemeClr val="bg2"/>
                </a:solidFill>
                <a:sym typeface="Symbol" pitchFamily="18" charset="2"/>
              </a:rPr>
              <a:t>1</a:t>
            </a:r>
            <a:r>
              <a:rPr lang="en-US" altLang="en-US">
                <a:solidFill>
                  <a:schemeClr val="bg2"/>
                </a:solidFill>
                <a:sym typeface="Symbol" pitchFamily="18" charset="2"/>
              </a:rPr>
              <a:t>[7]=</a:t>
            </a:r>
            <a:r>
              <a:rPr lang="en-US" altLang="en-US" baseline="30000">
                <a:solidFill>
                  <a:schemeClr val="bg2"/>
                </a:solidFill>
                <a:sym typeface="Symbol" pitchFamily="18" charset="2"/>
              </a:rPr>
              <a:t>7</a:t>
            </a:r>
            <a:endParaRPr lang="en-US" altLang="en-US" baseline="30000">
              <a:solidFill>
                <a:schemeClr val="bg2"/>
              </a:solidFill>
            </a:endParaRPr>
          </a:p>
        </p:txBody>
      </p:sp>
      <p:sp>
        <p:nvSpPr>
          <p:cNvPr id="182294" name="Text Box 21"/>
          <p:cNvSpPr txBox="1">
            <a:spLocks noChangeArrowheads="1"/>
          </p:cNvSpPr>
          <p:nvPr/>
        </p:nvSpPr>
        <p:spPr bwMode="auto">
          <a:xfrm>
            <a:off x="6651625" y="2895600"/>
            <a:ext cx="1474788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>
                <a:solidFill>
                  <a:schemeClr val="bg2"/>
                </a:solidFill>
                <a:sym typeface="Symbol" pitchFamily="18" charset="2"/>
              </a:rPr>
              <a:t>=e</a:t>
            </a:r>
            <a:r>
              <a:rPr lang="en-US" altLang="en-US" baseline="30000">
                <a:solidFill>
                  <a:schemeClr val="bg2"/>
                </a:solidFill>
                <a:sym typeface="Symbol" pitchFamily="18" charset="2"/>
              </a:rPr>
              <a:t>2i 1/</a:t>
            </a:r>
            <a:r>
              <a:rPr lang="en-US" altLang="en-US" i="1" baseline="30000">
                <a:solidFill>
                  <a:schemeClr val="bg2"/>
                </a:solidFill>
                <a:sym typeface="Symbol" pitchFamily="18" charset="2"/>
              </a:rPr>
              <a:t>n</a:t>
            </a:r>
            <a:endParaRPr lang="en-US" altLang="en-US" i="1" baseline="30000">
              <a:solidFill>
                <a:schemeClr val="bg2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3298" name="Rectangle 29"/>
          <p:cNvSpPr>
            <a:spLocks noChangeArrowheads="1"/>
          </p:cNvSpPr>
          <p:nvPr/>
        </p:nvSpPr>
        <p:spPr bwMode="auto">
          <a:xfrm>
            <a:off x="838200" y="1447800"/>
            <a:ext cx="6477000" cy="3505200"/>
          </a:xfrm>
          <a:prstGeom prst="rect">
            <a:avLst/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CA" altLang="en-US"/>
          </a:p>
        </p:txBody>
      </p:sp>
      <p:sp>
        <p:nvSpPr>
          <p:cNvPr id="183299" name="Rectangle 2"/>
          <p:cNvSpPr>
            <a:spLocks noChangeArrowheads="1"/>
          </p:cNvSpPr>
          <p:nvPr/>
        </p:nvSpPr>
        <p:spPr bwMode="auto">
          <a:xfrm>
            <a:off x="685800" y="-228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4400">
                <a:solidFill>
                  <a:schemeClr val="tx2"/>
                </a:solidFill>
              </a:rPr>
              <a:t>Fourier Transformation</a:t>
            </a:r>
          </a:p>
        </p:txBody>
      </p:sp>
      <p:sp>
        <p:nvSpPr>
          <p:cNvPr id="183300" name="Text Box 215"/>
          <p:cNvSpPr txBox="1">
            <a:spLocks noChangeArrowheads="1"/>
          </p:cNvSpPr>
          <p:nvPr/>
        </p:nvSpPr>
        <p:spPr bwMode="auto">
          <a:xfrm>
            <a:off x="790575" y="685800"/>
            <a:ext cx="7577138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>
              <a:buFontTx/>
              <a:buChar char="•"/>
            </a:pPr>
            <a:r>
              <a:rPr lang="en-US" altLang="en-US">
                <a:sym typeface="Symbol" pitchFamily="18" charset="2"/>
              </a:rPr>
              <a:t>The </a:t>
            </a: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0</a:t>
            </a:r>
            <a:r>
              <a:rPr lang="en-US" altLang="en-US" i="1" baseline="30000">
                <a:solidFill>
                  <a:schemeClr val="accent1"/>
                </a:solidFill>
                <a:sym typeface="Symbol" pitchFamily="18" charset="2"/>
              </a:rPr>
              <a:t>th</a:t>
            </a:r>
            <a:r>
              <a:rPr lang="en-US" altLang="en-US">
                <a:sym typeface="Symbol" pitchFamily="18" charset="2"/>
              </a:rPr>
              <a:t> basis vector will be the constant function </a:t>
            </a:r>
            <a:r>
              <a:rPr lang="en-US" altLang="en-US">
                <a:solidFill>
                  <a:schemeClr val="accent1"/>
                </a:solidFill>
                <a:sym typeface="Symbol" pitchFamily="18" charset="2"/>
              </a:rPr>
              <a:t>1</a:t>
            </a:r>
            <a:r>
              <a:rPr lang="en-US" altLang="en-US">
                <a:sym typeface="Symbol" pitchFamily="18" charset="2"/>
              </a:rPr>
              <a:t>.</a:t>
            </a:r>
            <a:endParaRPr lang="en-US" altLang="en-US" i="1">
              <a:sym typeface="Symbol" pitchFamily="18" charset="2"/>
            </a:endParaRPr>
          </a:p>
        </p:txBody>
      </p:sp>
      <p:grpSp>
        <p:nvGrpSpPr>
          <p:cNvPr id="2" name="Group 44"/>
          <p:cNvGrpSpPr>
            <a:grpSpLocks/>
          </p:cNvGrpSpPr>
          <p:nvPr/>
        </p:nvGrpSpPr>
        <p:grpSpPr bwMode="auto">
          <a:xfrm>
            <a:off x="1176338" y="4278313"/>
            <a:ext cx="5505450" cy="76200"/>
            <a:chOff x="741" y="2592"/>
            <a:chExt cx="3468" cy="48"/>
          </a:xfrm>
          <a:solidFill>
            <a:schemeClr val="bg2"/>
          </a:solidFill>
        </p:grpSpPr>
        <p:sp>
          <p:nvSpPr>
            <p:cNvPr id="171017" name="Oval 9"/>
            <p:cNvSpPr>
              <a:spLocks noChangeArrowheads="1"/>
            </p:cNvSpPr>
            <p:nvPr/>
          </p:nvSpPr>
          <p:spPr bwMode="auto">
            <a:xfrm>
              <a:off x="741" y="2592"/>
              <a:ext cx="48" cy="48"/>
            </a:xfrm>
            <a:prstGeom prst="ellipse">
              <a:avLst/>
            </a:prstGeom>
            <a:grpFill/>
            <a:ln w="25400" algn="ctr">
              <a:noFill/>
              <a:round/>
              <a:headEnd/>
              <a:tailEnd/>
            </a:ln>
          </p:spPr>
          <p:txBody>
            <a:bodyPr wrap="none" anchor="ctr">
              <a:spAutoFit/>
            </a:bodyPr>
            <a:lstStyle/>
            <a:p>
              <a:pPr>
                <a:defRPr/>
              </a:pPr>
              <a:endParaRPr lang="en-CA"/>
            </a:p>
          </p:txBody>
        </p:sp>
        <p:sp>
          <p:nvSpPr>
            <p:cNvPr id="171018" name="Oval 29"/>
            <p:cNvSpPr>
              <a:spLocks noChangeArrowheads="1"/>
            </p:cNvSpPr>
            <p:nvPr/>
          </p:nvSpPr>
          <p:spPr bwMode="auto">
            <a:xfrm>
              <a:off x="939" y="2592"/>
              <a:ext cx="48" cy="48"/>
            </a:xfrm>
            <a:prstGeom prst="ellipse">
              <a:avLst/>
            </a:prstGeom>
            <a:grpFill/>
            <a:ln w="25400" algn="ctr">
              <a:noFill/>
              <a:round/>
              <a:headEnd/>
              <a:tailEnd/>
            </a:ln>
          </p:spPr>
          <p:txBody>
            <a:bodyPr wrap="none" anchor="ctr">
              <a:spAutoFit/>
            </a:bodyPr>
            <a:lstStyle/>
            <a:p>
              <a:pPr>
                <a:defRPr/>
              </a:pPr>
              <a:endParaRPr lang="en-CA"/>
            </a:p>
          </p:txBody>
        </p:sp>
        <p:sp>
          <p:nvSpPr>
            <p:cNvPr id="171019" name="Oval 30"/>
            <p:cNvSpPr>
              <a:spLocks noChangeArrowheads="1"/>
            </p:cNvSpPr>
            <p:nvPr/>
          </p:nvSpPr>
          <p:spPr bwMode="auto">
            <a:xfrm>
              <a:off x="1152" y="2592"/>
              <a:ext cx="48" cy="48"/>
            </a:xfrm>
            <a:prstGeom prst="ellipse">
              <a:avLst/>
            </a:prstGeom>
            <a:grpFill/>
            <a:ln w="25400" algn="ctr">
              <a:noFill/>
              <a:round/>
              <a:headEnd/>
              <a:tailEnd/>
            </a:ln>
          </p:spPr>
          <p:txBody>
            <a:bodyPr wrap="none" anchor="ctr">
              <a:spAutoFit/>
            </a:bodyPr>
            <a:lstStyle/>
            <a:p>
              <a:pPr>
                <a:defRPr/>
              </a:pPr>
              <a:endParaRPr lang="en-CA"/>
            </a:p>
          </p:txBody>
        </p:sp>
        <p:sp>
          <p:nvSpPr>
            <p:cNvPr id="171020" name="Oval 31"/>
            <p:cNvSpPr>
              <a:spLocks noChangeArrowheads="1"/>
            </p:cNvSpPr>
            <p:nvPr/>
          </p:nvSpPr>
          <p:spPr bwMode="auto">
            <a:xfrm>
              <a:off x="1372" y="2592"/>
              <a:ext cx="48" cy="48"/>
            </a:xfrm>
            <a:prstGeom prst="ellipse">
              <a:avLst/>
            </a:prstGeom>
            <a:grpFill/>
            <a:ln w="25400" algn="ctr">
              <a:noFill/>
              <a:round/>
              <a:headEnd/>
              <a:tailEnd/>
            </a:ln>
          </p:spPr>
          <p:txBody>
            <a:bodyPr wrap="none" anchor="ctr">
              <a:spAutoFit/>
            </a:bodyPr>
            <a:lstStyle/>
            <a:p>
              <a:pPr>
                <a:defRPr/>
              </a:pPr>
              <a:endParaRPr lang="en-CA"/>
            </a:p>
          </p:txBody>
        </p:sp>
        <p:sp>
          <p:nvSpPr>
            <p:cNvPr id="171021" name="Oval 32"/>
            <p:cNvSpPr>
              <a:spLocks noChangeArrowheads="1"/>
            </p:cNvSpPr>
            <p:nvPr/>
          </p:nvSpPr>
          <p:spPr bwMode="auto">
            <a:xfrm>
              <a:off x="1598" y="2592"/>
              <a:ext cx="48" cy="48"/>
            </a:xfrm>
            <a:prstGeom prst="ellipse">
              <a:avLst/>
            </a:prstGeom>
            <a:grpFill/>
            <a:ln w="25400" algn="ctr">
              <a:noFill/>
              <a:round/>
              <a:headEnd/>
              <a:tailEnd/>
            </a:ln>
          </p:spPr>
          <p:txBody>
            <a:bodyPr wrap="none" anchor="ctr">
              <a:spAutoFit/>
            </a:bodyPr>
            <a:lstStyle/>
            <a:p>
              <a:pPr>
                <a:defRPr/>
              </a:pPr>
              <a:endParaRPr lang="en-CA"/>
            </a:p>
          </p:txBody>
        </p:sp>
        <p:sp>
          <p:nvSpPr>
            <p:cNvPr id="171022" name="Oval 33"/>
            <p:cNvSpPr>
              <a:spLocks noChangeArrowheads="1"/>
            </p:cNvSpPr>
            <p:nvPr/>
          </p:nvSpPr>
          <p:spPr bwMode="auto">
            <a:xfrm>
              <a:off x="1831" y="2592"/>
              <a:ext cx="48" cy="48"/>
            </a:xfrm>
            <a:prstGeom prst="ellipse">
              <a:avLst/>
            </a:prstGeom>
            <a:grpFill/>
            <a:ln w="25400" algn="ctr">
              <a:noFill/>
              <a:round/>
              <a:headEnd/>
              <a:tailEnd/>
            </a:ln>
          </p:spPr>
          <p:txBody>
            <a:bodyPr wrap="none" anchor="ctr">
              <a:spAutoFit/>
            </a:bodyPr>
            <a:lstStyle/>
            <a:p>
              <a:pPr>
                <a:defRPr/>
              </a:pPr>
              <a:endParaRPr lang="en-CA"/>
            </a:p>
          </p:txBody>
        </p:sp>
        <p:sp>
          <p:nvSpPr>
            <p:cNvPr id="171023" name="Oval 34"/>
            <p:cNvSpPr>
              <a:spLocks noChangeArrowheads="1"/>
            </p:cNvSpPr>
            <p:nvPr/>
          </p:nvSpPr>
          <p:spPr bwMode="auto">
            <a:xfrm>
              <a:off x="2064" y="2592"/>
              <a:ext cx="48" cy="48"/>
            </a:xfrm>
            <a:prstGeom prst="ellipse">
              <a:avLst/>
            </a:prstGeom>
            <a:grpFill/>
            <a:ln w="25400" algn="ctr">
              <a:noFill/>
              <a:round/>
              <a:headEnd/>
              <a:tailEnd/>
            </a:ln>
          </p:spPr>
          <p:txBody>
            <a:bodyPr wrap="none" anchor="ctr">
              <a:spAutoFit/>
            </a:bodyPr>
            <a:lstStyle/>
            <a:p>
              <a:pPr>
                <a:defRPr/>
              </a:pPr>
              <a:endParaRPr lang="en-CA"/>
            </a:p>
          </p:txBody>
        </p:sp>
        <p:sp>
          <p:nvSpPr>
            <p:cNvPr id="171024" name="Oval 35"/>
            <p:cNvSpPr>
              <a:spLocks noChangeArrowheads="1"/>
            </p:cNvSpPr>
            <p:nvPr/>
          </p:nvSpPr>
          <p:spPr bwMode="auto">
            <a:xfrm>
              <a:off x="2297" y="2592"/>
              <a:ext cx="48" cy="48"/>
            </a:xfrm>
            <a:prstGeom prst="ellipse">
              <a:avLst/>
            </a:prstGeom>
            <a:grpFill/>
            <a:ln w="25400" algn="ctr">
              <a:noFill/>
              <a:round/>
              <a:headEnd/>
              <a:tailEnd/>
            </a:ln>
          </p:spPr>
          <p:txBody>
            <a:bodyPr wrap="none" anchor="ctr">
              <a:spAutoFit/>
            </a:bodyPr>
            <a:lstStyle/>
            <a:p>
              <a:pPr>
                <a:defRPr/>
              </a:pPr>
              <a:endParaRPr lang="en-CA"/>
            </a:p>
          </p:txBody>
        </p:sp>
        <p:sp>
          <p:nvSpPr>
            <p:cNvPr id="171025" name="Oval 36"/>
            <p:cNvSpPr>
              <a:spLocks noChangeArrowheads="1"/>
            </p:cNvSpPr>
            <p:nvPr/>
          </p:nvSpPr>
          <p:spPr bwMode="auto">
            <a:xfrm>
              <a:off x="2530" y="2592"/>
              <a:ext cx="48" cy="48"/>
            </a:xfrm>
            <a:prstGeom prst="ellipse">
              <a:avLst/>
            </a:prstGeom>
            <a:grpFill/>
            <a:ln w="25400" algn="ctr">
              <a:noFill/>
              <a:round/>
              <a:headEnd/>
              <a:tailEnd/>
            </a:ln>
          </p:spPr>
          <p:txBody>
            <a:bodyPr wrap="none" anchor="ctr">
              <a:spAutoFit/>
            </a:bodyPr>
            <a:lstStyle/>
            <a:p>
              <a:pPr>
                <a:defRPr/>
              </a:pPr>
              <a:endParaRPr lang="en-CA"/>
            </a:p>
          </p:txBody>
        </p:sp>
        <p:sp>
          <p:nvSpPr>
            <p:cNvPr id="171026" name="Oval 37"/>
            <p:cNvSpPr>
              <a:spLocks noChangeArrowheads="1"/>
            </p:cNvSpPr>
            <p:nvPr/>
          </p:nvSpPr>
          <p:spPr bwMode="auto">
            <a:xfrm>
              <a:off x="2763" y="2592"/>
              <a:ext cx="48" cy="48"/>
            </a:xfrm>
            <a:prstGeom prst="ellipse">
              <a:avLst/>
            </a:prstGeom>
            <a:grpFill/>
            <a:ln w="25400" algn="ctr">
              <a:noFill/>
              <a:round/>
              <a:headEnd/>
              <a:tailEnd/>
            </a:ln>
          </p:spPr>
          <p:txBody>
            <a:bodyPr wrap="none" anchor="ctr">
              <a:spAutoFit/>
            </a:bodyPr>
            <a:lstStyle/>
            <a:p>
              <a:pPr>
                <a:defRPr/>
              </a:pPr>
              <a:endParaRPr lang="en-CA"/>
            </a:p>
          </p:txBody>
        </p:sp>
        <p:sp>
          <p:nvSpPr>
            <p:cNvPr id="171027" name="Oval 38"/>
            <p:cNvSpPr>
              <a:spLocks noChangeArrowheads="1"/>
            </p:cNvSpPr>
            <p:nvPr/>
          </p:nvSpPr>
          <p:spPr bwMode="auto">
            <a:xfrm>
              <a:off x="2996" y="2592"/>
              <a:ext cx="48" cy="48"/>
            </a:xfrm>
            <a:prstGeom prst="ellipse">
              <a:avLst/>
            </a:prstGeom>
            <a:grpFill/>
            <a:ln w="25400" algn="ctr">
              <a:noFill/>
              <a:round/>
              <a:headEnd/>
              <a:tailEnd/>
            </a:ln>
          </p:spPr>
          <p:txBody>
            <a:bodyPr wrap="none" anchor="ctr">
              <a:spAutoFit/>
            </a:bodyPr>
            <a:lstStyle/>
            <a:p>
              <a:pPr>
                <a:defRPr/>
              </a:pPr>
              <a:endParaRPr lang="en-CA"/>
            </a:p>
          </p:txBody>
        </p:sp>
        <p:sp>
          <p:nvSpPr>
            <p:cNvPr id="171028" name="Oval 39"/>
            <p:cNvSpPr>
              <a:spLocks noChangeArrowheads="1"/>
            </p:cNvSpPr>
            <p:nvPr/>
          </p:nvSpPr>
          <p:spPr bwMode="auto">
            <a:xfrm>
              <a:off x="3229" y="2592"/>
              <a:ext cx="48" cy="48"/>
            </a:xfrm>
            <a:prstGeom prst="ellipse">
              <a:avLst/>
            </a:prstGeom>
            <a:grpFill/>
            <a:ln w="25400" algn="ctr">
              <a:noFill/>
              <a:round/>
              <a:headEnd/>
              <a:tailEnd/>
            </a:ln>
          </p:spPr>
          <p:txBody>
            <a:bodyPr wrap="none" anchor="ctr">
              <a:spAutoFit/>
            </a:bodyPr>
            <a:lstStyle/>
            <a:p>
              <a:pPr>
                <a:defRPr/>
              </a:pPr>
              <a:endParaRPr lang="en-CA"/>
            </a:p>
          </p:txBody>
        </p:sp>
        <p:sp>
          <p:nvSpPr>
            <p:cNvPr id="171029" name="Oval 40"/>
            <p:cNvSpPr>
              <a:spLocks noChangeArrowheads="1"/>
            </p:cNvSpPr>
            <p:nvPr/>
          </p:nvSpPr>
          <p:spPr bwMode="auto">
            <a:xfrm>
              <a:off x="3462" y="2592"/>
              <a:ext cx="48" cy="48"/>
            </a:xfrm>
            <a:prstGeom prst="ellipse">
              <a:avLst/>
            </a:prstGeom>
            <a:grpFill/>
            <a:ln w="25400" algn="ctr">
              <a:noFill/>
              <a:round/>
              <a:headEnd/>
              <a:tailEnd/>
            </a:ln>
          </p:spPr>
          <p:txBody>
            <a:bodyPr wrap="none" anchor="ctr">
              <a:spAutoFit/>
            </a:bodyPr>
            <a:lstStyle/>
            <a:p>
              <a:pPr>
                <a:defRPr/>
              </a:pPr>
              <a:endParaRPr lang="en-CA"/>
            </a:p>
          </p:txBody>
        </p:sp>
        <p:sp>
          <p:nvSpPr>
            <p:cNvPr id="171030" name="Oval 41"/>
            <p:cNvSpPr>
              <a:spLocks noChangeArrowheads="1"/>
            </p:cNvSpPr>
            <p:nvPr/>
          </p:nvSpPr>
          <p:spPr bwMode="auto">
            <a:xfrm>
              <a:off x="3695" y="2592"/>
              <a:ext cx="48" cy="48"/>
            </a:xfrm>
            <a:prstGeom prst="ellipse">
              <a:avLst/>
            </a:prstGeom>
            <a:grpFill/>
            <a:ln w="25400" algn="ctr">
              <a:noFill/>
              <a:round/>
              <a:headEnd/>
              <a:tailEnd/>
            </a:ln>
          </p:spPr>
          <p:txBody>
            <a:bodyPr wrap="none" anchor="ctr">
              <a:spAutoFit/>
            </a:bodyPr>
            <a:lstStyle/>
            <a:p>
              <a:pPr>
                <a:defRPr/>
              </a:pPr>
              <a:endParaRPr lang="en-CA"/>
            </a:p>
          </p:txBody>
        </p:sp>
        <p:sp>
          <p:nvSpPr>
            <p:cNvPr id="171031" name="Oval 42"/>
            <p:cNvSpPr>
              <a:spLocks noChangeArrowheads="1"/>
            </p:cNvSpPr>
            <p:nvPr/>
          </p:nvSpPr>
          <p:spPr bwMode="auto">
            <a:xfrm>
              <a:off x="3928" y="2592"/>
              <a:ext cx="48" cy="48"/>
            </a:xfrm>
            <a:prstGeom prst="ellipse">
              <a:avLst/>
            </a:prstGeom>
            <a:grpFill/>
            <a:ln w="25400" algn="ctr">
              <a:noFill/>
              <a:round/>
              <a:headEnd/>
              <a:tailEnd/>
            </a:ln>
          </p:spPr>
          <p:txBody>
            <a:bodyPr wrap="none" anchor="ctr">
              <a:spAutoFit/>
            </a:bodyPr>
            <a:lstStyle/>
            <a:p>
              <a:pPr>
                <a:defRPr/>
              </a:pPr>
              <a:endParaRPr lang="en-CA"/>
            </a:p>
          </p:txBody>
        </p:sp>
        <p:sp>
          <p:nvSpPr>
            <p:cNvPr id="171032" name="Oval 43"/>
            <p:cNvSpPr>
              <a:spLocks noChangeArrowheads="1"/>
            </p:cNvSpPr>
            <p:nvPr/>
          </p:nvSpPr>
          <p:spPr bwMode="auto">
            <a:xfrm>
              <a:off x="4161" y="2592"/>
              <a:ext cx="48" cy="48"/>
            </a:xfrm>
            <a:prstGeom prst="ellipse">
              <a:avLst/>
            </a:prstGeom>
            <a:grpFill/>
            <a:ln w="25400" algn="ctr">
              <a:noFill/>
              <a:round/>
              <a:headEnd/>
              <a:tailEnd/>
            </a:ln>
          </p:spPr>
          <p:txBody>
            <a:bodyPr wrap="none" anchor="ctr">
              <a:spAutoFit/>
            </a:bodyPr>
            <a:lstStyle/>
            <a:p>
              <a:pPr>
                <a:defRPr/>
              </a:pPr>
              <a:endParaRPr lang="en-CA"/>
            </a:p>
          </p:txBody>
        </p:sp>
      </p:grpSp>
      <p:grpSp>
        <p:nvGrpSpPr>
          <p:cNvPr id="183302" name="Group 4"/>
          <p:cNvGrpSpPr>
            <a:grpSpLocks/>
          </p:cNvGrpSpPr>
          <p:nvPr/>
        </p:nvGrpSpPr>
        <p:grpSpPr bwMode="auto">
          <a:xfrm>
            <a:off x="990600" y="1600200"/>
            <a:ext cx="6172200" cy="2895600"/>
            <a:chOff x="624" y="1632"/>
            <a:chExt cx="3888" cy="1200"/>
          </a:xfrm>
        </p:grpSpPr>
        <p:sp>
          <p:nvSpPr>
            <p:cNvPr id="183305" name="Line 5"/>
            <p:cNvSpPr>
              <a:spLocks noChangeShapeType="1"/>
            </p:cNvSpPr>
            <p:nvPr/>
          </p:nvSpPr>
          <p:spPr bwMode="auto">
            <a:xfrm>
              <a:off x="624" y="1632"/>
              <a:ext cx="0" cy="1200"/>
            </a:xfrm>
            <a:prstGeom prst="line">
              <a:avLst/>
            </a:prstGeom>
            <a:noFill/>
            <a:ln w="25400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>
              <a:spAutoFit/>
            </a:bodyPr>
            <a:lstStyle/>
            <a:p>
              <a:endParaRPr lang="en-US"/>
            </a:p>
          </p:txBody>
        </p:sp>
        <p:sp>
          <p:nvSpPr>
            <p:cNvPr id="183306" name="Line 6"/>
            <p:cNvSpPr>
              <a:spLocks noChangeShapeType="1"/>
            </p:cNvSpPr>
            <p:nvPr/>
          </p:nvSpPr>
          <p:spPr bwMode="auto">
            <a:xfrm>
              <a:off x="624" y="2832"/>
              <a:ext cx="3888" cy="0"/>
            </a:xfrm>
            <a:prstGeom prst="line">
              <a:avLst/>
            </a:prstGeom>
            <a:noFill/>
            <a:ln w="25400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>
              <a:spAutoFit/>
            </a:bodyPr>
            <a:lstStyle/>
            <a:p>
              <a:endParaRPr lang="en-US"/>
            </a:p>
          </p:txBody>
        </p:sp>
      </p:grpSp>
      <p:sp>
        <p:nvSpPr>
          <p:cNvPr id="183303" name="Rectangle 9"/>
          <p:cNvSpPr>
            <a:spLocks noChangeArrowheads="1"/>
          </p:cNvSpPr>
          <p:nvPr/>
        </p:nvSpPr>
        <p:spPr bwMode="auto">
          <a:xfrm>
            <a:off x="1066800" y="1533525"/>
            <a:ext cx="1325563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/>
            <a:r>
              <a:rPr lang="en-US" altLang="en-US" i="1">
                <a:solidFill>
                  <a:schemeClr val="bg2"/>
                </a:solidFill>
                <a:sym typeface="Symbol" pitchFamily="18" charset="2"/>
              </a:rPr>
              <a:t>B</a:t>
            </a:r>
            <a:r>
              <a:rPr lang="en-US" altLang="en-US" i="1" baseline="-25000">
                <a:solidFill>
                  <a:schemeClr val="bg2"/>
                </a:solidFill>
                <a:sym typeface="Symbol" pitchFamily="18" charset="2"/>
              </a:rPr>
              <a:t>0</a:t>
            </a:r>
            <a:r>
              <a:rPr lang="en-US" altLang="en-US">
                <a:solidFill>
                  <a:schemeClr val="bg2"/>
                </a:solidFill>
                <a:sym typeface="Symbol" pitchFamily="18" charset="2"/>
              </a:rPr>
              <a:t>[</a:t>
            </a:r>
            <a:r>
              <a:rPr lang="en-US" altLang="en-US" i="1">
                <a:solidFill>
                  <a:schemeClr val="bg2"/>
                </a:solidFill>
                <a:sym typeface="Symbol" pitchFamily="18" charset="2"/>
              </a:rPr>
              <a:t>j</a:t>
            </a:r>
            <a:r>
              <a:rPr lang="en-US" altLang="en-US">
                <a:solidFill>
                  <a:schemeClr val="bg2"/>
                </a:solidFill>
                <a:sym typeface="Symbol" pitchFamily="18" charset="2"/>
              </a:rPr>
              <a:t>]</a:t>
            </a:r>
            <a:r>
              <a:rPr lang="en-US" altLang="en-US" i="1">
                <a:solidFill>
                  <a:schemeClr val="bg2"/>
                </a:solidFill>
                <a:sym typeface="Symbol" pitchFamily="18" charset="2"/>
              </a:rPr>
              <a:t>=j</a:t>
            </a:r>
            <a:r>
              <a:rPr lang="en-US" altLang="en-US" i="1" baseline="30000">
                <a:solidFill>
                  <a:schemeClr val="bg2"/>
                </a:solidFill>
                <a:sym typeface="Symbol" pitchFamily="18" charset="2"/>
              </a:rPr>
              <a:t>0</a:t>
            </a:r>
          </a:p>
        </p:txBody>
      </p:sp>
      <p:sp>
        <p:nvSpPr>
          <p:cNvPr id="183304" name="Text Box 215"/>
          <p:cNvSpPr txBox="1">
            <a:spLocks noChangeArrowheads="1"/>
          </p:cNvSpPr>
          <p:nvPr/>
        </p:nvSpPr>
        <p:spPr bwMode="auto">
          <a:xfrm>
            <a:off x="6553200" y="4419600"/>
            <a:ext cx="725488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/>
            <a:r>
              <a:rPr lang="en-US" altLang="en-US">
                <a:solidFill>
                  <a:schemeClr val="bg2"/>
                </a:solidFill>
                <a:sym typeface="Wingdings" pitchFamily="2" charset="2"/>
              </a:rPr>
              <a:t></a:t>
            </a:r>
            <a:r>
              <a:rPr lang="en-US" altLang="en-US" i="1">
                <a:solidFill>
                  <a:schemeClr val="bg2"/>
                </a:solidFill>
                <a:sym typeface="Wingdings" pitchFamily="2" charset="2"/>
              </a:rPr>
              <a:t> </a:t>
            </a:r>
            <a:r>
              <a:rPr lang="en-US" altLang="en-US" i="1">
                <a:solidFill>
                  <a:schemeClr val="bg2"/>
                </a:solidFill>
              </a:rPr>
              <a:t>j</a:t>
            </a:r>
            <a:endParaRPr lang="en-US" altLang="en-US">
              <a:solidFill>
                <a:schemeClr val="bg2"/>
              </a:solidFill>
              <a:sym typeface="Symbol" pitchFamily="18" charset="2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322" name="Rectangle 30"/>
          <p:cNvSpPr>
            <a:spLocks noChangeArrowheads="1"/>
          </p:cNvSpPr>
          <p:nvPr/>
        </p:nvSpPr>
        <p:spPr bwMode="auto">
          <a:xfrm>
            <a:off x="838200" y="1447800"/>
            <a:ext cx="6477000" cy="3505200"/>
          </a:xfrm>
          <a:prstGeom prst="rect">
            <a:avLst/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CA" altLang="en-US"/>
          </a:p>
        </p:txBody>
      </p:sp>
      <p:sp>
        <p:nvSpPr>
          <p:cNvPr id="184323" name="Rectangle 2"/>
          <p:cNvSpPr>
            <a:spLocks noChangeArrowheads="1"/>
          </p:cNvSpPr>
          <p:nvPr/>
        </p:nvSpPr>
        <p:spPr bwMode="auto">
          <a:xfrm>
            <a:off x="685800" y="-228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4400">
                <a:solidFill>
                  <a:schemeClr val="tx2"/>
                </a:solidFill>
              </a:rPr>
              <a:t>Fourier Transformation</a:t>
            </a:r>
          </a:p>
        </p:txBody>
      </p:sp>
      <p:sp>
        <p:nvSpPr>
          <p:cNvPr id="184324" name="Text Box 215"/>
          <p:cNvSpPr txBox="1">
            <a:spLocks noChangeArrowheads="1"/>
          </p:cNvSpPr>
          <p:nvPr/>
        </p:nvSpPr>
        <p:spPr bwMode="auto">
          <a:xfrm>
            <a:off x="790575" y="685800"/>
            <a:ext cx="7154863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>
              <a:buFontTx/>
              <a:buChar char="•"/>
            </a:pPr>
            <a:r>
              <a:rPr lang="en-US" altLang="en-US">
                <a:sym typeface="Symbol" pitchFamily="18" charset="2"/>
              </a:rPr>
              <a:t>The </a:t>
            </a: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1</a:t>
            </a:r>
            <a:r>
              <a:rPr lang="en-US" altLang="en-US" i="1" baseline="30000">
                <a:solidFill>
                  <a:schemeClr val="accent1"/>
                </a:solidFill>
                <a:sym typeface="Symbol" pitchFamily="18" charset="2"/>
              </a:rPr>
              <a:t>st</a:t>
            </a:r>
            <a:r>
              <a:rPr lang="en-US" altLang="en-US">
                <a:sym typeface="Symbol" pitchFamily="18" charset="2"/>
              </a:rPr>
              <a:t> basis vector will be the linear function </a:t>
            </a: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x</a:t>
            </a:r>
            <a:r>
              <a:rPr lang="en-US" altLang="en-US">
                <a:sym typeface="Symbol" pitchFamily="18" charset="2"/>
              </a:rPr>
              <a:t>.</a:t>
            </a:r>
            <a:endParaRPr lang="en-US" altLang="en-US" i="1">
              <a:sym typeface="Symbol" pitchFamily="18" charset="2"/>
            </a:endParaRPr>
          </a:p>
        </p:txBody>
      </p:sp>
      <p:grpSp>
        <p:nvGrpSpPr>
          <p:cNvPr id="2" name="Group 46"/>
          <p:cNvGrpSpPr>
            <a:grpSpLocks/>
          </p:cNvGrpSpPr>
          <p:nvPr/>
        </p:nvGrpSpPr>
        <p:grpSpPr bwMode="auto">
          <a:xfrm>
            <a:off x="1176338" y="2570163"/>
            <a:ext cx="5595937" cy="1881187"/>
            <a:chOff x="741" y="1619"/>
            <a:chExt cx="3525" cy="1185"/>
          </a:xfrm>
          <a:solidFill>
            <a:schemeClr val="bg2"/>
          </a:solidFill>
        </p:grpSpPr>
        <p:sp>
          <p:nvSpPr>
            <p:cNvPr id="172041" name="Oval 11"/>
            <p:cNvSpPr>
              <a:spLocks noChangeArrowheads="1"/>
            </p:cNvSpPr>
            <p:nvPr/>
          </p:nvSpPr>
          <p:spPr bwMode="auto">
            <a:xfrm>
              <a:off x="741" y="2756"/>
              <a:ext cx="48" cy="48"/>
            </a:xfrm>
            <a:prstGeom prst="ellipse">
              <a:avLst/>
            </a:prstGeom>
            <a:grpFill/>
            <a:ln w="25400" algn="ctr">
              <a:noFill/>
              <a:round/>
              <a:headEnd/>
              <a:tailEnd/>
            </a:ln>
          </p:spPr>
          <p:txBody>
            <a:bodyPr wrap="none" anchor="ctr">
              <a:spAutoFit/>
            </a:bodyPr>
            <a:lstStyle/>
            <a:p>
              <a:pPr>
                <a:defRPr/>
              </a:pPr>
              <a:endParaRPr lang="en-CA"/>
            </a:p>
          </p:txBody>
        </p:sp>
        <p:sp>
          <p:nvSpPr>
            <p:cNvPr id="172042" name="Oval 29"/>
            <p:cNvSpPr>
              <a:spLocks noChangeArrowheads="1"/>
            </p:cNvSpPr>
            <p:nvPr/>
          </p:nvSpPr>
          <p:spPr bwMode="auto">
            <a:xfrm>
              <a:off x="933" y="2702"/>
              <a:ext cx="48" cy="48"/>
            </a:xfrm>
            <a:prstGeom prst="ellipse">
              <a:avLst/>
            </a:prstGeom>
            <a:grpFill/>
            <a:ln w="25400" algn="ctr">
              <a:noFill/>
              <a:round/>
              <a:headEnd/>
              <a:tailEnd/>
            </a:ln>
          </p:spPr>
          <p:txBody>
            <a:bodyPr wrap="none" anchor="ctr">
              <a:spAutoFit/>
            </a:bodyPr>
            <a:lstStyle/>
            <a:p>
              <a:pPr>
                <a:defRPr/>
              </a:pPr>
              <a:endParaRPr lang="en-CA"/>
            </a:p>
          </p:txBody>
        </p:sp>
        <p:sp>
          <p:nvSpPr>
            <p:cNvPr id="172043" name="Oval 31"/>
            <p:cNvSpPr>
              <a:spLocks noChangeArrowheads="1"/>
            </p:cNvSpPr>
            <p:nvPr/>
          </p:nvSpPr>
          <p:spPr bwMode="auto">
            <a:xfrm>
              <a:off x="1152" y="2627"/>
              <a:ext cx="48" cy="48"/>
            </a:xfrm>
            <a:prstGeom prst="ellipse">
              <a:avLst/>
            </a:prstGeom>
            <a:grpFill/>
            <a:ln w="25400" algn="ctr">
              <a:noFill/>
              <a:round/>
              <a:headEnd/>
              <a:tailEnd/>
            </a:ln>
          </p:spPr>
          <p:txBody>
            <a:bodyPr wrap="none" anchor="ctr">
              <a:spAutoFit/>
            </a:bodyPr>
            <a:lstStyle/>
            <a:p>
              <a:pPr>
                <a:defRPr/>
              </a:pPr>
              <a:endParaRPr lang="en-CA"/>
            </a:p>
          </p:txBody>
        </p:sp>
        <p:sp>
          <p:nvSpPr>
            <p:cNvPr id="172044" name="Oval 32"/>
            <p:cNvSpPr>
              <a:spLocks noChangeArrowheads="1"/>
            </p:cNvSpPr>
            <p:nvPr/>
          </p:nvSpPr>
          <p:spPr bwMode="auto">
            <a:xfrm>
              <a:off x="1371" y="2552"/>
              <a:ext cx="48" cy="48"/>
            </a:xfrm>
            <a:prstGeom prst="ellipse">
              <a:avLst/>
            </a:prstGeom>
            <a:grpFill/>
            <a:ln w="25400" algn="ctr">
              <a:noFill/>
              <a:round/>
              <a:headEnd/>
              <a:tailEnd/>
            </a:ln>
          </p:spPr>
          <p:txBody>
            <a:bodyPr wrap="none" anchor="ctr">
              <a:spAutoFit/>
            </a:bodyPr>
            <a:lstStyle/>
            <a:p>
              <a:pPr>
                <a:defRPr/>
              </a:pPr>
              <a:endParaRPr lang="en-CA"/>
            </a:p>
          </p:txBody>
        </p:sp>
        <p:sp>
          <p:nvSpPr>
            <p:cNvPr id="172045" name="Oval 33"/>
            <p:cNvSpPr>
              <a:spLocks noChangeArrowheads="1"/>
            </p:cNvSpPr>
            <p:nvPr/>
          </p:nvSpPr>
          <p:spPr bwMode="auto">
            <a:xfrm>
              <a:off x="1590" y="2477"/>
              <a:ext cx="48" cy="48"/>
            </a:xfrm>
            <a:prstGeom prst="ellipse">
              <a:avLst/>
            </a:prstGeom>
            <a:grpFill/>
            <a:ln w="25400" algn="ctr">
              <a:noFill/>
              <a:round/>
              <a:headEnd/>
              <a:tailEnd/>
            </a:ln>
          </p:spPr>
          <p:txBody>
            <a:bodyPr wrap="none" anchor="ctr">
              <a:spAutoFit/>
            </a:bodyPr>
            <a:lstStyle/>
            <a:p>
              <a:pPr>
                <a:defRPr/>
              </a:pPr>
              <a:endParaRPr lang="en-CA"/>
            </a:p>
          </p:txBody>
        </p:sp>
        <p:sp>
          <p:nvSpPr>
            <p:cNvPr id="172046" name="Oval 34"/>
            <p:cNvSpPr>
              <a:spLocks noChangeArrowheads="1"/>
            </p:cNvSpPr>
            <p:nvPr/>
          </p:nvSpPr>
          <p:spPr bwMode="auto">
            <a:xfrm>
              <a:off x="1809" y="2409"/>
              <a:ext cx="48" cy="48"/>
            </a:xfrm>
            <a:prstGeom prst="ellipse">
              <a:avLst/>
            </a:prstGeom>
            <a:grpFill/>
            <a:ln w="25400" algn="ctr">
              <a:noFill/>
              <a:round/>
              <a:headEnd/>
              <a:tailEnd/>
            </a:ln>
          </p:spPr>
          <p:txBody>
            <a:bodyPr wrap="none" anchor="ctr">
              <a:spAutoFit/>
            </a:bodyPr>
            <a:lstStyle/>
            <a:p>
              <a:pPr>
                <a:defRPr/>
              </a:pPr>
              <a:endParaRPr lang="en-CA"/>
            </a:p>
          </p:txBody>
        </p:sp>
        <p:sp>
          <p:nvSpPr>
            <p:cNvPr id="172047" name="Oval 35"/>
            <p:cNvSpPr>
              <a:spLocks noChangeArrowheads="1"/>
            </p:cNvSpPr>
            <p:nvPr/>
          </p:nvSpPr>
          <p:spPr bwMode="auto">
            <a:xfrm>
              <a:off x="2028" y="2341"/>
              <a:ext cx="48" cy="48"/>
            </a:xfrm>
            <a:prstGeom prst="ellipse">
              <a:avLst/>
            </a:prstGeom>
            <a:grpFill/>
            <a:ln w="25400" algn="ctr">
              <a:noFill/>
              <a:round/>
              <a:headEnd/>
              <a:tailEnd/>
            </a:ln>
          </p:spPr>
          <p:txBody>
            <a:bodyPr wrap="none" anchor="ctr">
              <a:spAutoFit/>
            </a:bodyPr>
            <a:lstStyle/>
            <a:p>
              <a:pPr>
                <a:defRPr/>
              </a:pPr>
              <a:endParaRPr lang="en-CA"/>
            </a:p>
          </p:txBody>
        </p:sp>
        <p:sp>
          <p:nvSpPr>
            <p:cNvPr id="172048" name="Oval 36"/>
            <p:cNvSpPr>
              <a:spLocks noChangeArrowheads="1"/>
            </p:cNvSpPr>
            <p:nvPr/>
          </p:nvSpPr>
          <p:spPr bwMode="auto">
            <a:xfrm>
              <a:off x="2247" y="2273"/>
              <a:ext cx="48" cy="48"/>
            </a:xfrm>
            <a:prstGeom prst="ellipse">
              <a:avLst/>
            </a:prstGeom>
            <a:grpFill/>
            <a:ln w="25400" algn="ctr">
              <a:noFill/>
              <a:round/>
              <a:headEnd/>
              <a:tailEnd/>
            </a:ln>
          </p:spPr>
          <p:txBody>
            <a:bodyPr wrap="none" anchor="ctr">
              <a:spAutoFit/>
            </a:bodyPr>
            <a:lstStyle/>
            <a:p>
              <a:pPr>
                <a:defRPr/>
              </a:pPr>
              <a:endParaRPr lang="en-CA"/>
            </a:p>
          </p:txBody>
        </p:sp>
        <p:sp>
          <p:nvSpPr>
            <p:cNvPr id="172049" name="Oval 37"/>
            <p:cNvSpPr>
              <a:spLocks noChangeArrowheads="1"/>
            </p:cNvSpPr>
            <p:nvPr/>
          </p:nvSpPr>
          <p:spPr bwMode="auto">
            <a:xfrm>
              <a:off x="2466" y="2198"/>
              <a:ext cx="48" cy="48"/>
            </a:xfrm>
            <a:prstGeom prst="ellipse">
              <a:avLst/>
            </a:prstGeom>
            <a:grpFill/>
            <a:ln w="25400" algn="ctr">
              <a:noFill/>
              <a:round/>
              <a:headEnd/>
              <a:tailEnd/>
            </a:ln>
          </p:spPr>
          <p:txBody>
            <a:bodyPr wrap="none" anchor="ctr">
              <a:spAutoFit/>
            </a:bodyPr>
            <a:lstStyle/>
            <a:p>
              <a:pPr>
                <a:defRPr/>
              </a:pPr>
              <a:endParaRPr lang="en-CA"/>
            </a:p>
          </p:txBody>
        </p:sp>
        <p:sp>
          <p:nvSpPr>
            <p:cNvPr id="172050" name="Oval 38"/>
            <p:cNvSpPr>
              <a:spLocks noChangeArrowheads="1"/>
            </p:cNvSpPr>
            <p:nvPr/>
          </p:nvSpPr>
          <p:spPr bwMode="auto">
            <a:xfrm>
              <a:off x="2685" y="2123"/>
              <a:ext cx="48" cy="48"/>
            </a:xfrm>
            <a:prstGeom prst="ellipse">
              <a:avLst/>
            </a:prstGeom>
            <a:grpFill/>
            <a:ln w="25400" algn="ctr">
              <a:noFill/>
              <a:round/>
              <a:headEnd/>
              <a:tailEnd/>
            </a:ln>
          </p:spPr>
          <p:txBody>
            <a:bodyPr wrap="none" anchor="ctr">
              <a:spAutoFit/>
            </a:bodyPr>
            <a:lstStyle/>
            <a:p>
              <a:pPr>
                <a:defRPr/>
              </a:pPr>
              <a:endParaRPr lang="en-CA"/>
            </a:p>
          </p:txBody>
        </p:sp>
        <p:sp>
          <p:nvSpPr>
            <p:cNvPr id="172051" name="Oval 39"/>
            <p:cNvSpPr>
              <a:spLocks noChangeArrowheads="1"/>
            </p:cNvSpPr>
            <p:nvPr/>
          </p:nvSpPr>
          <p:spPr bwMode="auto">
            <a:xfrm>
              <a:off x="2904" y="2055"/>
              <a:ext cx="48" cy="48"/>
            </a:xfrm>
            <a:prstGeom prst="ellipse">
              <a:avLst/>
            </a:prstGeom>
            <a:grpFill/>
            <a:ln w="25400" algn="ctr">
              <a:noFill/>
              <a:round/>
              <a:headEnd/>
              <a:tailEnd/>
            </a:ln>
          </p:spPr>
          <p:txBody>
            <a:bodyPr wrap="none" anchor="ctr">
              <a:spAutoFit/>
            </a:bodyPr>
            <a:lstStyle/>
            <a:p>
              <a:pPr>
                <a:defRPr/>
              </a:pPr>
              <a:endParaRPr lang="en-CA"/>
            </a:p>
          </p:txBody>
        </p:sp>
        <p:sp>
          <p:nvSpPr>
            <p:cNvPr id="172052" name="Oval 40"/>
            <p:cNvSpPr>
              <a:spLocks noChangeArrowheads="1"/>
            </p:cNvSpPr>
            <p:nvPr/>
          </p:nvSpPr>
          <p:spPr bwMode="auto">
            <a:xfrm>
              <a:off x="3123" y="1980"/>
              <a:ext cx="48" cy="48"/>
            </a:xfrm>
            <a:prstGeom prst="ellipse">
              <a:avLst/>
            </a:prstGeom>
            <a:grpFill/>
            <a:ln w="25400" algn="ctr">
              <a:noFill/>
              <a:round/>
              <a:headEnd/>
              <a:tailEnd/>
            </a:ln>
          </p:spPr>
          <p:txBody>
            <a:bodyPr wrap="none" anchor="ctr">
              <a:spAutoFit/>
            </a:bodyPr>
            <a:lstStyle/>
            <a:p>
              <a:pPr>
                <a:defRPr/>
              </a:pPr>
              <a:endParaRPr lang="en-CA"/>
            </a:p>
          </p:txBody>
        </p:sp>
        <p:sp>
          <p:nvSpPr>
            <p:cNvPr id="172053" name="Oval 41"/>
            <p:cNvSpPr>
              <a:spLocks noChangeArrowheads="1"/>
            </p:cNvSpPr>
            <p:nvPr/>
          </p:nvSpPr>
          <p:spPr bwMode="auto">
            <a:xfrm>
              <a:off x="3342" y="1912"/>
              <a:ext cx="48" cy="48"/>
            </a:xfrm>
            <a:prstGeom prst="ellipse">
              <a:avLst/>
            </a:prstGeom>
            <a:grpFill/>
            <a:ln w="25400" algn="ctr">
              <a:noFill/>
              <a:round/>
              <a:headEnd/>
              <a:tailEnd/>
            </a:ln>
          </p:spPr>
          <p:txBody>
            <a:bodyPr wrap="none" anchor="ctr">
              <a:spAutoFit/>
            </a:bodyPr>
            <a:lstStyle/>
            <a:p>
              <a:pPr>
                <a:defRPr/>
              </a:pPr>
              <a:endParaRPr lang="en-CA"/>
            </a:p>
          </p:txBody>
        </p:sp>
        <p:sp>
          <p:nvSpPr>
            <p:cNvPr id="172054" name="Oval 42"/>
            <p:cNvSpPr>
              <a:spLocks noChangeArrowheads="1"/>
            </p:cNvSpPr>
            <p:nvPr/>
          </p:nvSpPr>
          <p:spPr bwMode="auto">
            <a:xfrm>
              <a:off x="3561" y="1837"/>
              <a:ext cx="48" cy="48"/>
            </a:xfrm>
            <a:prstGeom prst="ellipse">
              <a:avLst/>
            </a:prstGeom>
            <a:grpFill/>
            <a:ln w="25400" algn="ctr">
              <a:noFill/>
              <a:round/>
              <a:headEnd/>
              <a:tailEnd/>
            </a:ln>
          </p:spPr>
          <p:txBody>
            <a:bodyPr wrap="none" anchor="ctr">
              <a:spAutoFit/>
            </a:bodyPr>
            <a:lstStyle/>
            <a:p>
              <a:pPr>
                <a:defRPr/>
              </a:pPr>
              <a:endParaRPr lang="en-CA"/>
            </a:p>
          </p:txBody>
        </p:sp>
        <p:sp>
          <p:nvSpPr>
            <p:cNvPr id="172055" name="Oval 43"/>
            <p:cNvSpPr>
              <a:spLocks noChangeArrowheads="1"/>
            </p:cNvSpPr>
            <p:nvPr/>
          </p:nvSpPr>
          <p:spPr bwMode="auto">
            <a:xfrm>
              <a:off x="3780" y="1769"/>
              <a:ext cx="48" cy="48"/>
            </a:xfrm>
            <a:prstGeom prst="ellipse">
              <a:avLst/>
            </a:prstGeom>
            <a:grpFill/>
            <a:ln w="25400" algn="ctr">
              <a:noFill/>
              <a:round/>
              <a:headEnd/>
              <a:tailEnd/>
            </a:ln>
          </p:spPr>
          <p:txBody>
            <a:bodyPr wrap="none" anchor="ctr">
              <a:spAutoFit/>
            </a:bodyPr>
            <a:lstStyle/>
            <a:p>
              <a:pPr>
                <a:defRPr/>
              </a:pPr>
              <a:endParaRPr lang="en-CA"/>
            </a:p>
          </p:txBody>
        </p:sp>
        <p:sp>
          <p:nvSpPr>
            <p:cNvPr id="172056" name="Oval 44"/>
            <p:cNvSpPr>
              <a:spLocks noChangeArrowheads="1"/>
            </p:cNvSpPr>
            <p:nvPr/>
          </p:nvSpPr>
          <p:spPr bwMode="auto">
            <a:xfrm>
              <a:off x="3999" y="1694"/>
              <a:ext cx="48" cy="48"/>
            </a:xfrm>
            <a:prstGeom prst="ellipse">
              <a:avLst/>
            </a:prstGeom>
            <a:grpFill/>
            <a:ln w="25400" algn="ctr">
              <a:noFill/>
              <a:round/>
              <a:headEnd/>
              <a:tailEnd/>
            </a:ln>
          </p:spPr>
          <p:txBody>
            <a:bodyPr wrap="none" anchor="ctr">
              <a:spAutoFit/>
            </a:bodyPr>
            <a:lstStyle/>
            <a:p>
              <a:pPr>
                <a:defRPr/>
              </a:pPr>
              <a:endParaRPr lang="en-CA"/>
            </a:p>
          </p:txBody>
        </p:sp>
        <p:sp>
          <p:nvSpPr>
            <p:cNvPr id="172057" name="Oval 45"/>
            <p:cNvSpPr>
              <a:spLocks noChangeArrowheads="1"/>
            </p:cNvSpPr>
            <p:nvPr/>
          </p:nvSpPr>
          <p:spPr bwMode="auto">
            <a:xfrm>
              <a:off x="4218" y="1619"/>
              <a:ext cx="48" cy="48"/>
            </a:xfrm>
            <a:prstGeom prst="ellipse">
              <a:avLst/>
            </a:prstGeom>
            <a:grpFill/>
            <a:ln w="25400" algn="ctr">
              <a:noFill/>
              <a:round/>
              <a:headEnd/>
              <a:tailEnd/>
            </a:ln>
          </p:spPr>
          <p:txBody>
            <a:bodyPr wrap="none" anchor="ctr">
              <a:spAutoFit/>
            </a:bodyPr>
            <a:lstStyle/>
            <a:p>
              <a:pPr>
                <a:defRPr/>
              </a:pPr>
              <a:endParaRPr lang="en-CA"/>
            </a:p>
          </p:txBody>
        </p:sp>
      </p:grpSp>
      <p:sp>
        <p:nvSpPr>
          <p:cNvPr id="184326" name="Rectangle 9"/>
          <p:cNvSpPr>
            <a:spLocks noChangeArrowheads="1"/>
          </p:cNvSpPr>
          <p:nvPr/>
        </p:nvSpPr>
        <p:spPr bwMode="auto">
          <a:xfrm>
            <a:off x="1066800" y="1533525"/>
            <a:ext cx="1325563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/>
            <a:r>
              <a:rPr lang="en-US" altLang="en-US" i="1">
                <a:solidFill>
                  <a:schemeClr val="bg2"/>
                </a:solidFill>
                <a:sym typeface="Symbol" pitchFamily="18" charset="2"/>
              </a:rPr>
              <a:t>B</a:t>
            </a:r>
            <a:r>
              <a:rPr lang="en-US" altLang="en-US" i="1" baseline="-25000">
                <a:solidFill>
                  <a:schemeClr val="bg2"/>
                </a:solidFill>
                <a:sym typeface="Symbol" pitchFamily="18" charset="2"/>
              </a:rPr>
              <a:t>1</a:t>
            </a:r>
            <a:r>
              <a:rPr lang="en-US" altLang="en-US">
                <a:solidFill>
                  <a:schemeClr val="bg2"/>
                </a:solidFill>
                <a:sym typeface="Symbol" pitchFamily="18" charset="2"/>
              </a:rPr>
              <a:t>[</a:t>
            </a:r>
            <a:r>
              <a:rPr lang="en-US" altLang="en-US" i="1">
                <a:solidFill>
                  <a:schemeClr val="bg2"/>
                </a:solidFill>
                <a:sym typeface="Symbol" pitchFamily="18" charset="2"/>
              </a:rPr>
              <a:t>j</a:t>
            </a:r>
            <a:r>
              <a:rPr lang="en-US" altLang="en-US">
                <a:solidFill>
                  <a:schemeClr val="bg2"/>
                </a:solidFill>
                <a:sym typeface="Symbol" pitchFamily="18" charset="2"/>
              </a:rPr>
              <a:t>]</a:t>
            </a:r>
            <a:r>
              <a:rPr lang="en-US" altLang="en-US" i="1">
                <a:solidFill>
                  <a:schemeClr val="bg2"/>
                </a:solidFill>
                <a:sym typeface="Symbol" pitchFamily="18" charset="2"/>
              </a:rPr>
              <a:t>=j</a:t>
            </a:r>
            <a:r>
              <a:rPr lang="en-US" altLang="en-US" i="1" baseline="30000">
                <a:solidFill>
                  <a:schemeClr val="bg2"/>
                </a:solidFill>
                <a:sym typeface="Symbol" pitchFamily="18" charset="2"/>
              </a:rPr>
              <a:t>1</a:t>
            </a:r>
          </a:p>
        </p:txBody>
      </p:sp>
      <p:grpSp>
        <p:nvGrpSpPr>
          <p:cNvPr id="184327" name="Group 4"/>
          <p:cNvGrpSpPr>
            <a:grpSpLocks/>
          </p:cNvGrpSpPr>
          <p:nvPr/>
        </p:nvGrpSpPr>
        <p:grpSpPr bwMode="auto">
          <a:xfrm>
            <a:off x="990600" y="1600200"/>
            <a:ext cx="6172200" cy="2895600"/>
            <a:chOff x="624" y="1632"/>
            <a:chExt cx="3888" cy="1200"/>
          </a:xfrm>
        </p:grpSpPr>
        <p:sp>
          <p:nvSpPr>
            <p:cNvPr id="184329" name="Line 5"/>
            <p:cNvSpPr>
              <a:spLocks noChangeShapeType="1"/>
            </p:cNvSpPr>
            <p:nvPr/>
          </p:nvSpPr>
          <p:spPr bwMode="auto">
            <a:xfrm>
              <a:off x="624" y="1632"/>
              <a:ext cx="0" cy="1200"/>
            </a:xfrm>
            <a:prstGeom prst="line">
              <a:avLst/>
            </a:prstGeom>
            <a:noFill/>
            <a:ln w="25400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>
              <a:spAutoFit/>
            </a:bodyPr>
            <a:lstStyle/>
            <a:p>
              <a:endParaRPr lang="en-US"/>
            </a:p>
          </p:txBody>
        </p:sp>
        <p:sp>
          <p:nvSpPr>
            <p:cNvPr id="184330" name="Line 6"/>
            <p:cNvSpPr>
              <a:spLocks noChangeShapeType="1"/>
            </p:cNvSpPr>
            <p:nvPr/>
          </p:nvSpPr>
          <p:spPr bwMode="auto">
            <a:xfrm>
              <a:off x="624" y="2832"/>
              <a:ext cx="3888" cy="0"/>
            </a:xfrm>
            <a:prstGeom prst="line">
              <a:avLst/>
            </a:prstGeom>
            <a:noFill/>
            <a:ln w="25400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>
              <a:spAutoFit/>
            </a:bodyPr>
            <a:lstStyle/>
            <a:p>
              <a:endParaRPr lang="en-US"/>
            </a:p>
          </p:txBody>
        </p:sp>
      </p:grpSp>
      <p:sp>
        <p:nvSpPr>
          <p:cNvPr id="184328" name="Text Box 215"/>
          <p:cNvSpPr txBox="1">
            <a:spLocks noChangeArrowheads="1"/>
          </p:cNvSpPr>
          <p:nvPr/>
        </p:nvSpPr>
        <p:spPr bwMode="auto">
          <a:xfrm>
            <a:off x="6553200" y="4419600"/>
            <a:ext cx="725488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/>
            <a:r>
              <a:rPr lang="en-US" altLang="en-US">
                <a:solidFill>
                  <a:schemeClr val="bg2"/>
                </a:solidFill>
                <a:sym typeface="Wingdings" pitchFamily="2" charset="2"/>
              </a:rPr>
              <a:t></a:t>
            </a:r>
            <a:r>
              <a:rPr lang="en-US" altLang="en-US" i="1">
                <a:solidFill>
                  <a:schemeClr val="bg2"/>
                </a:solidFill>
                <a:sym typeface="Wingdings" pitchFamily="2" charset="2"/>
              </a:rPr>
              <a:t> </a:t>
            </a:r>
            <a:r>
              <a:rPr lang="en-US" altLang="en-US" i="1">
                <a:solidFill>
                  <a:schemeClr val="bg2"/>
                </a:solidFill>
              </a:rPr>
              <a:t>j</a:t>
            </a:r>
            <a:endParaRPr lang="en-US" altLang="en-US">
              <a:solidFill>
                <a:schemeClr val="bg2"/>
              </a:solidFill>
              <a:sym typeface="Symbol" pitchFamily="18" charset="2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58" name="Rectangle 5"/>
          <p:cNvSpPr>
            <a:spLocks noChangeArrowheads="1"/>
          </p:cNvSpPr>
          <p:nvPr/>
        </p:nvSpPr>
        <p:spPr bwMode="auto">
          <a:xfrm>
            <a:off x="685800" y="-228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4400">
                <a:solidFill>
                  <a:schemeClr val="tx2"/>
                </a:solidFill>
              </a:rPr>
              <a:t>Fourier Transformation </a:t>
            </a:r>
          </a:p>
        </p:txBody>
      </p:sp>
      <p:sp>
        <p:nvSpPr>
          <p:cNvPr id="19459" name="Text Box 215"/>
          <p:cNvSpPr txBox="1">
            <a:spLocks noChangeArrowheads="1"/>
          </p:cNvSpPr>
          <p:nvPr/>
        </p:nvSpPr>
        <p:spPr bwMode="auto">
          <a:xfrm>
            <a:off x="1809750" y="742950"/>
            <a:ext cx="206692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400" i="1">
                <a:solidFill>
                  <a:schemeClr val="tx2"/>
                </a:solidFill>
              </a:rPr>
              <a:t>Time Domain </a:t>
            </a:r>
            <a:r>
              <a:rPr lang="en-US" altLang="en-US" sz="2400" i="1">
                <a:solidFill>
                  <a:schemeClr val="accent1"/>
                </a:solidFill>
                <a:sym typeface="Symbol" pitchFamily="18" charset="2"/>
              </a:rPr>
              <a:t>y</a:t>
            </a:r>
            <a:endParaRPr lang="en-US" altLang="en-US" sz="2400">
              <a:solidFill>
                <a:schemeClr val="accent1"/>
              </a:solidFill>
              <a:sym typeface="Symbol" pitchFamily="18" charset="2"/>
            </a:endParaRPr>
          </a:p>
        </p:txBody>
      </p:sp>
      <p:sp>
        <p:nvSpPr>
          <p:cNvPr id="19460" name="Text Box 215"/>
          <p:cNvSpPr txBox="1">
            <a:spLocks noChangeArrowheads="1"/>
          </p:cNvSpPr>
          <p:nvPr/>
        </p:nvSpPr>
        <p:spPr bwMode="auto">
          <a:xfrm>
            <a:off x="4495800" y="762000"/>
            <a:ext cx="2874963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400" i="1">
                <a:solidFill>
                  <a:schemeClr val="tx2"/>
                </a:solidFill>
              </a:rPr>
              <a:t>Frequency Domain </a:t>
            </a:r>
            <a:r>
              <a:rPr lang="en-US" altLang="en-US" sz="2400" i="1">
                <a:solidFill>
                  <a:schemeClr val="accent1"/>
                </a:solidFill>
              </a:rPr>
              <a:t>Y</a:t>
            </a:r>
            <a:endParaRPr lang="en-US" altLang="en-US" sz="2400">
              <a:solidFill>
                <a:schemeClr val="accent1"/>
              </a:solidFill>
              <a:sym typeface="Symbol" pitchFamily="18" charset="2"/>
            </a:endParaRPr>
          </a:p>
        </p:txBody>
      </p:sp>
      <p:grpSp>
        <p:nvGrpSpPr>
          <p:cNvPr id="19461" name="Group 61"/>
          <p:cNvGrpSpPr>
            <a:grpSpLocks/>
          </p:cNvGrpSpPr>
          <p:nvPr/>
        </p:nvGrpSpPr>
        <p:grpSpPr bwMode="auto">
          <a:xfrm>
            <a:off x="576263" y="2895600"/>
            <a:ext cx="3254375" cy="1624013"/>
            <a:chOff x="609600" y="2895600"/>
            <a:chExt cx="3255428" cy="1624480"/>
          </a:xfrm>
        </p:grpSpPr>
        <p:sp>
          <p:nvSpPr>
            <p:cNvPr id="19509" name="Text Box 4"/>
            <p:cNvSpPr txBox="1">
              <a:spLocks noChangeArrowheads="1"/>
            </p:cNvSpPr>
            <p:nvPr/>
          </p:nvSpPr>
          <p:spPr bwMode="auto">
            <a:xfrm>
              <a:off x="609600" y="3503083"/>
              <a:ext cx="1388528" cy="3121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US" altLang="en-US" sz="1800"/>
                <a:t>Delta function</a:t>
              </a:r>
            </a:p>
          </p:txBody>
        </p:sp>
        <p:pic>
          <p:nvPicPr>
            <p:cNvPr id="19510" name="Picture 11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150528" y="2895600"/>
              <a:ext cx="1714500" cy="162448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9511" name="Rectangle 49"/>
            <p:cNvSpPr>
              <a:spLocks noChangeArrowheads="1"/>
            </p:cNvSpPr>
            <p:nvPr/>
          </p:nvSpPr>
          <p:spPr bwMode="auto">
            <a:xfrm>
              <a:off x="2531534" y="3081868"/>
              <a:ext cx="1046136" cy="176440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1000">
                  <a:solidFill>
                    <a:schemeClr val="bg2"/>
                  </a:solidFill>
                </a:rPr>
                <a:t>Impulse at </a:t>
              </a:r>
              <a:r>
                <a:rPr lang="en-US" altLang="en-US" sz="1000" i="1">
                  <a:solidFill>
                    <a:schemeClr val="bg2"/>
                  </a:solidFill>
                </a:rPr>
                <a:t>y</a:t>
              </a:r>
              <a:r>
                <a:rPr lang="en-US" altLang="en-US" sz="1000">
                  <a:solidFill>
                    <a:schemeClr val="bg2"/>
                  </a:solidFill>
                </a:rPr>
                <a:t>[4]</a:t>
              </a:r>
              <a:endParaRPr lang="en-US" altLang="en-US" sz="1000">
                <a:solidFill>
                  <a:schemeClr val="bg2"/>
                </a:solidFill>
                <a:sym typeface="Symbol" pitchFamily="18" charset="2"/>
              </a:endParaRPr>
            </a:p>
          </p:txBody>
        </p:sp>
      </p:grpSp>
      <p:grpSp>
        <p:nvGrpSpPr>
          <p:cNvPr id="19462" name="Group 59"/>
          <p:cNvGrpSpPr>
            <a:grpSpLocks/>
          </p:cNvGrpSpPr>
          <p:nvPr/>
        </p:nvGrpSpPr>
        <p:grpSpPr bwMode="auto">
          <a:xfrm>
            <a:off x="4635500" y="1195388"/>
            <a:ext cx="3255963" cy="1624012"/>
            <a:chOff x="4635504" y="1194920"/>
            <a:chExt cx="3255428" cy="1624480"/>
          </a:xfrm>
        </p:grpSpPr>
        <p:sp>
          <p:nvSpPr>
            <p:cNvPr id="19506" name="Text Box 4"/>
            <p:cNvSpPr txBox="1">
              <a:spLocks noChangeArrowheads="1"/>
            </p:cNvSpPr>
            <p:nvPr/>
          </p:nvSpPr>
          <p:spPr bwMode="auto">
            <a:xfrm>
              <a:off x="4635504" y="1802403"/>
              <a:ext cx="1388528" cy="3121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US" altLang="en-US" sz="1800"/>
                <a:t>Delta function</a:t>
              </a:r>
            </a:p>
          </p:txBody>
        </p:sp>
        <p:pic>
          <p:nvPicPr>
            <p:cNvPr id="19507" name="Picture 11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176432" y="1194920"/>
              <a:ext cx="1714500" cy="162448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9508" name="Rectangle 53"/>
            <p:cNvSpPr>
              <a:spLocks noChangeArrowheads="1"/>
            </p:cNvSpPr>
            <p:nvPr/>
          </p:nvSpPr>
          <p:spPr bwMode="auto">
            <a:xfrm>
              <a:off x="6557438" y="1381188"/>
              <a:ext cx="1046136" cy="246221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1000">
                  <a:solidFill>
                    <a:schemeClr val="bg2"/>
                  </a:solidFill>
                </a:rPr>
                <a:t>Impulse at </a:t>
              </a:r>
              <a:r>
                <a:rPr lang="en-US" altLang="en-US" sz="1000" i="1">
                  <a:solidFill>
                    <a:schemeClr val="bg2"/>
                  </a:solidFill>
                </a:rPr>
                <a:t>Y</a:t>
              </a:r>
              <a:r>
                <a:rPr lang="en-US" altLang="en-US" sz="1000" i="1" baseline="-25000">
                  <a:solidFill>
                    <a:schemeClr val="bg2"/>
                  </a:solidFill>
                </a:rPr>
                <a:t>re</a:t>
              </a:r>
              <a:r>
                <a:rPr lang="en-US" altLang="en-US" sz="1000">
                  <a:solidFill>
                    <a:schemeClr val="bg2"/>
                  </a:solidFill>
                </a:rPr>
                <a:t>[4]</a:t>
              </a:r>
              <a:endParaRPr lang="en-US" altLang="en-US" sz="1000">
                <a:solidFill>
                  <a:schemeClr val="bg2"/>
                </a:solidFill>
                <a:sym typeface="Symbol" pitchFamily="18" charset="2"/>
              </a:endParaRPr>
            </a:p>
          </p:txBody>
        </p:sp>
      </p:grpSp>
      <p:grpSp>
        <p:nvGrpSpPr>
          <p:cNvPr id="19463" name="Group 58"/>
          <p:cNvGrpSpPr>
            <a:grpSpLocks/>
          </p:cNvGrpSpPr>
          <p:nvPr/>
        </p:nvGrpSpPr>
        <p:grpSpPr bwMode="auto">
          <a:xfrm>
            <a:off x="609600" y="1195388"/>
            <a:ext cx="3200400" cy="1657350"/>
            <a:chOff x="609600" y="1195199"/>
            <a:chExt cx="3200400" cy="1658066"/>
          </a:xfrm>
        </p:grpSpPr>
        <p:pic>
          <p:nvPicPr>
            <p:cNvPr id="19503" name="Picture 13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133600" y="1195199"/>
              <a:ext cx="1676400" cy="16580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9504" name="Text Box 3"/>
            <p:cNvSpPr txBox="1">
              <a:spLocks noChangeArrowheads="1"/>
            </p:cNvSpPr>
            <p:nvPr/>
          </p:nvSpPr>
          <p:spPr bwMode="auto">
            <a:xfrm>
              <a:off x="609600" y="1830200"/>
              <a:ext cx="1508912" cy="43428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US" altLang="en-US" sz="2000"/>
                <a:t>Cosine wave</a:t>
              </a:r>
            </a:p>
          </p:txBody>
        </p:sp>
        <p:sp>
          <p:nvSpPr>
            <p:cNvPr id="19505" name="Rectangle 56"/>
            <p:cNvSpPr>
              <a:spLocks noChangeArrowheads="1"/>
            </p:cNvSpPr>
            <p:nvPr/>
          </p:nvSpPr>
          <p:spPr bwMode="auto">
            <a:xfrm>
              <a:off x="2492932" y="1347557"/>
              <a:ext cx="1046136" cy="246221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1000">
                  <a:solidFill>
                    <a:schemeClr val="bg2"/>
                  </a:solidFill>
                </a:rPr>
                <a:t>Cosine with f=4</a:t>
              </a:r>
              <a:endParaRPr lang="en-US" altLang="en-US" sz="1000">
                <a:solidFill>
                  <a:schemeClr val="bg2"/>
                </a:solidFill>
                <a:sym typeface="Symbol" pitchFamily="18" charset="2"/>
              </a:endParaRPr>
            </a:p>
          </p:txBody>
        </p:sp>
      </p:grpSp>
      <p:grpSp>
        <p:nvGrpSpPr>
          <p:cNvPr id="19464" name="Group 60"/>
          <p:cNvGrpSpPr>
            <a:grpSpLocks/>
          </p:cNvGrpSpPr>
          <p:nvPr/>
        </p:nvGrpSpPr>
        <p:grpSpPr bwMode="auto">
          <a:xfrm>
            <a:off x="4665663" y="2871788"/>
            <a:ext cx="3200400" cy="1657350"/>
            <a:chOff x="4665128" y="2871602"/>
            <a:chExt cx="3200400" cy="1658066"/>
          </a:xfrm>
        </p:grpSpPr>
        <p:pic>
          <p:nvPicPr>
            <p:cNvPr id="19500" name="Picture 13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189128" y="2871602"/>
              <a:ext cx="1676400" cy="16580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9501" name="Text Box 3"/>
            <p:cNvSpPr txBox="1">
              <a:spLocks noChangeArrowheads="1"/>
            </p:cNvSpPr>
            <p:nvPr/>
          </p:nvSpPr>
          <p:spPr bwMode="auto">
            <a:xfrm>
              <a:off x="4665128" y="3506603"/>
              <a:ext cx="1508912" cy="43428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US" altLang="en-US" sz="2000"/>
                <a:t>Cosine wave</a:t>
              </a:r>
            </a:p>
          </p:txBody>
        </p:sp>
        <p:sp>
          <p:nvSpPr>
            <p:cNvPr id="19502" name="Rectangle 57"/>
            <p:cNvSpPr>
              <a:spLocks noChangeArrowheads="1"/>
            </p:cNvSpPr>
            <p:nvPr/>
          </p:nvSpPr>
          <p:spPr bwMode="auto">
            <a:xfrm>
              <a:off x="6573864" y="3030379"/>
              <a:ext cx="1046136" cy="246221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1000">
                  <a:solidFill>
                    <a:schemeClr val="bg2"/>
                  </a:solidFill>
                </a:rPr>
                <a:t>Cosine with f=4</a:t>
              </a:r>
              <a:endParaRPr lang="en-US" altLang="en-US" sz="1000">
                <a:solidFill>
                  <a:schemeClr val="bg2"/>
                </a:solidFill>
                <a:sym typeface="Symbol" pitchFamily="18" charset="2"/>
              </a:endParaRPr>
            </a:p>
          </p:txBody>
        </p:sp>
      </p:grpSp>
      <p:grpSp>
        <p:nvGrpSpPr>
          <p:cNvPr id="6" name="Group 87"/>
          <p:cNvGrpSpPr>
            <a:grpSpLocks/>
          </p:cNvGrpSpPr>
          <p:nvPr/>
        </p:nvGrpSpPr>
        <p:grpSpPr bwMode="auto">
          <a:xfrm>
            <a:off x="-303213" y="4800600"/>
            <a:ext cx="9318626" cy="1981200"/>
            <a:chOff x="-302508" y="4800600"/>
            <a:chExt cx="9317921" cy="1981200"/>
          </a:xfrm>
        </p:grpSpPr>
        <p:sp>
          <p:nvSpPr>
            <p:cNvPr id="19468" name="Rectangle 26"/>
            <p:cNvSpPr>
              <a:spLocks noChangeArrowheads="1"/>
            </p:cNvSpPr>
            <p:nvPr/>
          </p:nvSpPr>
          <p:spPr bwMode="auto">
            <a:xfrm>
              <a:off x="1802978" y="4800600"/>
              <a:ext cx="5893794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CA" altLang="en-US" sz="2400">
                  <a:sym typeface="Symbol" pitchFamily="18" charset="2"/>
                </a:rPr>
                <a:t>Arises from the duality of FT and its inverse.</a:t>
              </a:r>
              <a:endParaRPr lang="en-US" altLang="en-US" sz="2400">
                <a:sym typeface="Symbol" pitchFamily="18" charset="2"/>
              </a:endParaRPr>
            </a:p>
          </p:txBody>
        </p:sp>
        <p:grpSp>
          <p:nvGrpSpPr>
            <p:cNvPr id="19469" name="Group 55"/>
            <p:cNvGrpSpPr>
              <a:grpSpLocks/>
            </p:cNvGrpSpPr>
            <p:nvPr/>
          </p:nvGrpSpPr>
          <p:grpSpPr bwMode="auto">
            <a:xfrm>
              <a:off x="-302508" y="5096470"/>
              <a:ext cx="9317921" cy="1685330"/>
              <a:chOff x="-302508" y="4841236"/>
              <a:chExt cx="9317921" cy="1685330"/>
            </a:xfrm>
          </p:grpSpPr>
          <p:graphicFrame>
            <p:nvGraphicFramePr>
              <p:cNvPr id="19470" name="Object 2"/>
              <p:cNvGraphicFramePr>
                <a:graphicFrameLocks noChangeAspect="1"/>
              </p:cNvGraphicFramePr>
              <p:nvPr/>
            </p:nvGraphicFramePr>
            <p:xfrm>
              <a:off x="3983098" y="5003153"/>
              <a:ext cx="3608387" cy="64452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19512" name="Equation" r:id="rId5" imgW="2552700" imgH="457200" progId="Equation.3">
                      <p:embed/>
                    </p:oleObj>
                  </mc:Choice>
                  <mc:Fallback>
                    <p:oleObj name="Equation" r:id="rId5" imgW="2552700" imgH="457200" progId="Equation.3">
                      <p:embed/>
                      <p:pic>
                        <p:nvPicPr>
                          <p:cNvPr id="0" name="Object 2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6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3983098" y="5003153"/>
                            <a:ext cx="3608387" cy="644525"/>
                          </a:xfrm>
                          <a:prstGeom prst="rect">
                            <a:avLst/>
                          </a:prstGeom>
                          <a:solidFill>
                            <a:schemeClr val="tx1"/>
                          </a:solidFill>
                          <a:ln>
                            <a:noFill/>
                          </a:ln>
                          <a:effectLst/>
                          <a:extLst>
                            <a:ext uri="{91240B29-F687-4F45-9708-019B960494DF}">
                              <a14:hiddenLine xmlns:a14="http://schemas.microsoft.com/office/drawing/2010/main" w="9525">
                                <a:solidFill>
                                  <a:srgbClr val="000000"/>
                                </a:solidFill>
                                <a:miter lim="800000"/>
                                <a:headEnd/>
                                <a:tailEnd/>
                              </a14:hiddenLine>
                            </a:ex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rgbClr val="808080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9471" name="Object 3"/>
              <p:cNvGraphicFramePr>
                <a:graphicFrameLocks noChangeAspect="1"/>
              </p:cNvGraphicFramePr>
              <p:nvPr/>
            </p:nvGraphicFramePr>
            <p:xfrm>
              <a:off x="4024313" y="5775679"/>
              <a:ext cx="4991100" cy="6254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19513" name="Equation" r:id="rId7" imgW="3530600" imgH="444500" progId="Equation.3">
                      <p:embed/>
                    </p:oleObj>
                  </mc:Choice>
                  <mc:Fallback>
                    <p:oleObj name="Equation" r:id="rId7" imgW="3530600" imgH="444500" progId="Equation.3">
                      <p:embed/>
                      <p:pic>
                        <p:nvPicPr>
                          <p:cNvPr id="0" name="Object 3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8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4024313" y="5775679"/>
                            <a:ext cx="4991100" cy="625475"/>
                          </a:xfrm>
                          <a:prstGeom prst="rect">
                            <a:avLst/>
                          </a:prstGeom>
                          <a:solidFill>
                            <a:schemeClr val="tx1"/>
                          </a:solidFill>
                          <a:ln>
                            <a:noFill/>
                          </a:ln>
                          <a:effectLst/>
                          <a:extLst>
                            <a:ext uri="{91240B29-F687-4F45-9708-019B960494DF}">
                              <a14:hiddenLine xmlns:a14="http://schemas.microsoft.com/office/drawing/2010/main" w="9525">
                                <a:solidFill>
                                  <a:srgbClr val="000000"/>
                                </a:solidFill>
                                <a:miter lim="800000"/>
                                <a:headEnd/>
                                <a:tailEnd/>
                              </a14:hiddenLine>
                            </a:ex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rgbClr val="808080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</p:pic>
                    </p:oleObj>
                  </mc:Fallback>
                </mc:AlternateContent>
              </a:graphicData>
            </a:graphic>
          </p:graphicFrame>
          <p:grpSp>
            <p:nvGrpSpPr>
              <p:cNvPr id="19472" name="Group 121"/>
              <p:cNvGrpSpPr>
                <a:grpSpLocks/>
              </p:cNvGrpSpPr>
              <p:nvPr/>
            </p:nvGrpSpPr>
            <p:grpSpPr bwMode="auto">
              <a:xfrm>
                <a:off x="-302508" y="4841236"/>
                <a:ext cx="4329996" cy="1685330"/>
                <a:chOff x="1371600" y="3115270"/>
                <a:chExt cx="4329996" cy="1685330"/>
              </a:xfrm>
            </p:grpSpPr>
            <p:sp>
              <p:nvSpPr>
                <p:cNvPr id="19473" name="Rectangle 48"/>
                <p:cNvSpPr>
                  <a:spLocks noChangeArrowheads="1"/>
                </p:cNvSpPr>
                <p:nvPr/>
              </p:nvSpPr>
              <p:spPr bwMode="auto">
                <a:xfrm>
                  <a:off x="2016969" y="3115270"/>
                  <a:ext cx="3676006" cy="92333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l" eaLnBrk="1" hangingPunct="1"/>
                  <a:r>
                    <a:rPr lang="en-US" altLang="en-US" sz="5400">
                      <a:solidFill>
                        <a:schemeClr val="accent1"/>
                      </a:solidFill>
                    </a:rPr>
                    <a:t>[      ][  ] </a:t>
                  </a:r>
                  <a:r>
                    <a:rPr lang="en-US" altLang="en-US">
                      <a:solidFill>
                        <a:schemeClr val="accent1"/>
                      </a:solidFill>
                    </a:rPr>
                    <a:t>=</a:t>
                  </a:r>
                  <a:r>
                    <a:rPr lang="en-US" altLang="en-US" sz="5400">
                      <a:solidFill>
                        <a:schemeClr val="accent1"/>
                      </a:solidFill>
                    </a:rPr>
                    <a:t>[  ]</a:t>
                  </a:r>
                  <a:endParaRPr lang="en-CA" altLang="en-US" sz="5400"/>
                </a:p>
              </p:txBody>
            </p:sp>
            <p:grpSp>
              <p:nvGrpSpPr>
                <p:cNvPr id="19474" name="Group 139"/>
                <p:cNvGrpSpPr>
                  <a:grpSpLocks/>
                </p:cNvGrpSpPr>
                <p:nvPr/>
              </p:nvGrpSpPr>
              <p:grpSpPr bwMode="auto">
                <a:xfrm>
                  <a:off x="2034186" y="3258434"/>
                  <a:ext cx="1090014" cy="762001"/>
                  <a:chOff x="5327464" y="3962400"/>
                  <a:chExt cx="1090266" cy="762000"/>
                </a:xfrm>
              </p:grpSpPr>
              <p:sp>
                <p:nvSpPr>
                  <p:cNvPr id="19498" name="Rectangle 124"/>
                  <p:cNvSpPr>
                    <a:spLocks noChangeArrowheads="1"/>
                  </p:cNvSpPr>
                  <p:nvPr/>
                </p:nvSpPr>
                <p:spPr bwMode="auto">
                  <a:xfrm>
                    <a:off x="5327464" y="3962400"/>
                    <a:ext cx="1075879" cy="46437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eaLnBrk="0" hangingPunct="0"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eaLnBrk="0" hangingPunct="0"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eaLnBrk="0" hangingPunct="0"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eaLnBrk="0" hangingPunct="0"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1800" i="1">
                        <a:solidFill>
                          <a:schemeClr val="accent1"/>
                        </a:solidFill>
                      </a:rPr>
                      <a:t>s</a:t>
                    </a:r>
                    <a:r>
                      <a:rPr lang="en-US" altLang="en-US" sz="1800" i="1" baseline="-25000">
                        <a:solidFill>
                          <a:schemeClr val="accent1"/>
                        </a:solidFill>
                      </a:rPr>
                      <a:t>1</a:t>
                    </a:r>
                    <a:r>
                      <a:rPr lang="en-US" altLang="en-US" sz="1800">
                        <a:solidFill>
                          <a:schemeClr val="accent1"/>
                        </a:solidFill>
                      </a:rPr>
                      <a:t>[1]</a:t>
                    </a:r>
                    <a:endParaRPr lang="en-CA" altLang="en-US" sz="1800"/>
                  </a:p>
                </p:txBody>
              </p:sp>
              <p:sp>
                <p:nvSpPr>
                  <p:cNvPr id="19499" name="Rectangle 124"/>
                  <p:cNvSpPr>
                    <a:spLocks noChangeArrowheads="1"/>
                  </p:cNvSpPr>
                  <p:nvPr/>
                </p:nvSpPr>
                <p:spPr bwMode="auto">
                  <a:xfrm>
                    <a:off x="5341851" y="4260026"/>
                    <a:ext cx="1075879" cy="46437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eaLnBrk="0" hangingPunct="0"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eaLnBrk="0" hangingPunct="0"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eaLnBrk="0" hangingPunct="0"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eaLnBrk="0" hangingPunct="0"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1800" i="1">
                        <a:solidFill>
                          <a:schemeClr val="accent1"/>
                        </a:solidFill>
                      </a:rPr>
                      <a:t>s</a:t>
                    </a:r>
                    <a:r>
                      <a:rPr lang="en-US" altLang="en-US" sz="1800" i="1" baseline="-25000">
                        <a:solidFill>
                          <a:schemeClr val="accent1"/>
                        </a:solidFill>
                      </a:rPr>
                      <a:t>1</a:t>
                    </a:r>
                    <a:r>
                      <a:rPr lang="en-US" altLang="en-US" sz="1800">
                        <a:solidFill>
                          <a:schemeClr val="accent1"/>
                        </a:solidFill>
                      </a:rPr>
                      <a:t>[2]</a:t>
                    </a:r>
                    <a:endParaRPr lang="en-CA" altLang="en-US" sz="1800"/>
                  </a:p>
                </p:txBody>
              </p:sp>
            </p:grpSp>
            <p:grpSp>
              <p:nvGrpSpPr>
                <p:cNvPr id="19475" name="Group 139"/>
                <p:cNvGrpSpPr>
                  <a:grpSpLocks/>
                </p:cNvGrpSpPr>
                <p:nvPr/>
              </p:nvGrpSpPr>
              <p:grpSpPr bwMode="auto">
                <a:xfrm>
                  <a:off x="2626431" y="3275365"/>
                  <a:ext cx="1090014" cy="762001"/>
                  <a:chOff x="5327464" y="3962400"/>
                  <a:chExt cx="1090266" cy="762000"/>
                </a:xfrm>
              </p:grpSpPr>
              <p:sp>
                <p:nvSpPr>
                  <p:cNvPr id="19496" name="Rectangle 124"/>
                  <p:cNvSpPr>
                    <a:spLocks noChangeArrowheads="1"/>
                  </p:cNvSpPr>
                  <p:nvPr/>
                </p:nvSpPr>
                <p:spPr bwMode="auto">
                  <a:xfrm>
                    <a:off x="5327464" y="3962400"/>
                    <a:ext cx="1075879" cy="46437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eaLnBrk="0" hangingPunct="0"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eaLnBrk="0" hangingPunct="0"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eaLnBrk="0" hangingPunct="0"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eaLnBrk="0" hangingPunct="0"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1800" i="1">
                        <a:solidFill>
                          <a:schemeClr val="accent1"/>
                        </a:solidFill>
                      </a:rPr>
                      <a:t>s</a:t>
                    </a:r>
                    <a:r>
                      <a:rPr lang="en-US" altLang="en-US" sz="1800" i="1" baseline="-25000">
                        <a:solidFill>
                          <a:schemeClr val="accent1"/>
                        </a:solidFill>
                      </a:rPr>
                      <a:t>2</a:t>
                    </a:r>
                    <a:r>
                      <a:rPr lang="en-US" altLang="en-US" sz="1800">
                        <a:solidFill>
                          <a:schemeClr val="accent1"/>
                        </a:solidFill>
                      </a:rPr>
                      <a:t>[1]</a:t>
                    </a:r>
                    <a:endParaRPr lang="en-CA" altLang="en-US" sz="1800"/>
                  </a:p>
                </p:txBody>
              </p:sp>
              <p:sp>
                <p:nvSpPr>
                  <p:cNvPr id="19497" name="Rectangle 124"/>
                  <p:cNvSpPr>
                    <a:spLocks noChangeArrowheads="1"/>
                  </p:cNvSpPr>
                  <p:nvPr/>
                </p:nvSpPr>
                <p:spPr bwMode="auto">
                  <a:xfrm>
                    <a:off x="5341851" y="4260026"/>
                    <a:ext cx="1075879" cy="46437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eaLnBrk="0" hangingPunct="0"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eaLnBrk="0" hangingPunct="0"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eaLnBrk="0" hangingPunct="0"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eaLnBrk="0" hangingPunct="0"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1800" i="1">
                        <a:solidFill>
                          <a:schemeClr val="accent1"/>
                        </a:solidFill>
                      </a:rPr>
                      <a:t>s</a:t>
                    </a:r>
                    <a:r>
                      <a:rPr lang="en-US" altLang="en-US" sz="1800" i="1" baseline="-25000">
                        <a:solidFill>
                          <a:schemeClr val="accent1"/>
                        </a:solidFill>
                      </a:rPr>
                      <a:t>2</a:t>
                    </a:r>
                    <a:r>
                      <a:rPr lang="en-US" altLang="en-US" sz="1800">
                        <a:solidFill>
                          <a:schemeClr val="accent1"/>
                        </a:solidFill>
                      </a:rPr>
                      <a:t>[2]</a:t>
                    </a:r>
                    <a:endParaRPr lang="en-CA" altLang="en-US" sz="1800"/>
                  </a:p>
                </p:txBody>
              </p:sp>
            </p:grpSp>
            <p:grpSp>
              <p:nvGrpSpPr>
                <p:cNvPr id="19476" name="Group 131"/>
                <p:cNvGrpSpPr>
                  <a:grpSpLocks/>
                </p:cNvGrpSpPr>
                <p:nvPr/>
              </p:nvGrpSpPr>
              <p:grpSpPr bwMode="auto">
                <a:xfrm>
                  <a:off x="3716444" y="3278011"/>
                  <a:ext cx="779355" cy="606955"/>
                  <a:chOff x="3370978" y="6019803"/>
                  <a:chExt cx="550333" cy="606954"/>
                </a:xfrm>
              </p:grpSpPr>
              <p:sp>
                <p:nvSpPr>
                  <p:cNvPr id="19494" name="Rectangle 124"/>
                  <p:cNvSpPr>
                    <a:spLocks noChangeArrowheads="1"/>
                  </p:cNvSpPr>
                  <p:nvPr/>
                </p:nvSpPr>
                <p:spPr bwMode="auto">
                  <a:xfrm>
                    <a:off x="3370978" y="6019803"/>
                    <a:ext cx="546100" cy="36988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eaLnBrk="0" hangingPunct="0"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eaLnBrk="0" hangingPunct="0"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eaLnBrk="0" hangingPunct="0"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eaLnBrk="0" hangingPunct="0"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algn="l" eaLnBrk="1" hangingPunct="1"/>
                    <a:r>
                      <a:rPr lang="en-CA" altLang="en-US" sz="1800" i="1">
                        <a:solidFill>
                          <a:schemeClr val="accent1"/>
                        </a:solidFill>
                      </a:rPr>
                      <a:t>Y</a:t>
                    </a:r>
                    <a:r>
                      <a:rPr lang="en-CA" altLang="en-US" sz="1800">
                        <a:solidFill>
                          <a:schemeClr val="accent1"/>
                        </a:solidFill>
                      </a:rPr>
                      <a:t>[1]</a:t>
                    </a:r>
                    <a:endParaRPr lang="en-CA" altLang="en-US" sz="1800" baseline="-25000">
                      <a:solidFill>
                        <a:schemeClr val="accent1"/>
                      </a:solidFill>
                    </a:endParaRPr>
                  </a:p>
                  <a:p>
                    <a:pPr algn="l" eaLnBrk="1" hangingPunct="1"/>
                    <a:endParaRPr lang="en-CA" altLang="en-US" sz="1800" baseline="-25000">
                      <a:solidFill>
                        <a:schemeClr val="accent1"/>
                      </a:solidFill>
                    </a:endParaRPr>
                  </a:p>
                </p:txBody>
              </p:sp>
              <p:sp>
                <p:nvSpPr>
                  <p:cNvPr id="19495" name="Rectangle 124"/>
                  <p:cNvSpPr>
                    <a:spLocks noChangeArrowheads="1"/>
                  </p:cNvSpPr>
                  <p:nvPr/>
                </p:nvSpPr>
                <p:spPr bwMode="auto">
                  <a:xfrm>
                    <a:off x="3375211" y="6256870"/>
                    <a:ext cx="546100" cy="36988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eaLnBrk="0" hangingPunct="0"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eaLnBrk="0" hangingPunct="0"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eaLnBrk="0" hangingPunct="0"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eaLnBrk="0" hangingPunct="0"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algn="l" eaLnBrk="1" hangingPunct="1"/>
                    <a:r>
                      <a:rPr lang="en-CA" altLang="en-US" sz="1800" i="1">
                        <a:solidFill>
                          <a:schemeClr val="accent1"/>
                        </a:solidFill>
                      </a:rPr>
                      <a:t>Y</a:t>
                    </a:r>
                    <a:r>
                      <a:rPr lang="en-CA" altLang="en-US" sz="1800">
                        <a:solidFill>
                          <a:schemeClr val="accent1"/>
                        </a:solidFill>
                      </a:rPr>
                      <a:t>[2]</a:t>
                    </a:r>
                    <a:endParaRPr lang="en-CA" altLang="en-US" sz="1800" baseline="-25000">
                      <a:solidFill>
                        <a:schemeClr val="accent1"/>
                      </a:solidFill>
                    </a:endParaRPr>
                  </a:p>
                </p:txBody>
              </p:sp>
            </p:grpSp>
            <p:grpSp>
              <p:nvGrpSpPr>
                <p:cNvPr id="19477" name="Group 139"/>
                <p:cNvGrpSpPr>
                  <a:grpSpLocks/>
                </p:cNvGrpSpPr>
                <p:nvPr/>
              </p:nvGrpSpPr>
              <p:grpSpPr bwMode="auto">
                <a:xfrm>
                  <a:off x="2017497" y="4030134"/>
                  <a:ext cx="1090014" cy="761996"/>
                  <a:chOff x="5327464" y="3962400"/>
                  <a:chExt cx="1090266" cy="762000"/>
                </a:xfrm>
              </p:grpSpPr>
              <p:sp>
                <p:nvSpPr>
                  <p:cNvPr id="19492" name="Rectangle 124"/>
                  <p:cNvSpPr>
                    <a:spLocks noChangeArrowheads="1"/>
                  </p:cNvSpPr>
                  <p:nvPr/>
                </p:nvSpPr>
                <p:spPr bwMode="auto">
                  <a:xfrm>
                    <a:off x="5327464" y="3962400"/>
                    <a:ext cx="1075879" cy="46437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eaLnBrk="0" hangingPunct="0"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eaLnBrk="0" hangingPunct="0"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eaLnBrk="0" hangingPunct="0"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eaLnBrk="0" hangingPunct="0"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1800" i="1">
                        <a:solidFill>
                          <a:schemeClr val="accent1"/>
                        </a:solidFill>
                      </a:rPr>
                      <a:t>s</a:t>
                    </a:r>
                    <a:r>
                      <a:rPr lang="en-US" altLang="en-US" sz="1800" i="1" baseline="-25000">
                        <a:solidFill>
                          <a:schemeClr val="accent1"/>
                        </a:solidFill>
                      </a:rPr>
                      <a:t>1</a:t>
                    </a:r>
                    <a:r>
                      <a:rPr lang="en-US" altLang="en-US" sz="1800">
                        <a:solidFill>
                          <a:schemeClr val="accent1"/>
                        </a:solidFill>
                      </a:rPr>
                      <a:t>[1]</a:t>
                    </a:r>
                    <a:endParaRPr lang="en-CA" altLang="en-US" sz="1800"/>
                  </a:p>
                </p:txBody>
              </p:sp>
              <p:sp>
                <p:nvSpPr>
                  <p:cNvPr id="19493" name="Rectangle 124"/>
                  <p:cNvSpPr>
                    <a:spLocks noChangeArrowheads="1"/>
                  </p:cNvSpPr>
                  <p:nvPr/>
                </p:nvSpPr>
                <p:spPr bwMode="auto">
                  <a:xfrm>
                    <a:off x="5341851" y="4260026"/>
                    <a:ext cx="1075879" cy="46437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eaLnBrk="0" hangingPunct="0"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eaLnBrk="0" hangingPunct="0"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eaLnBrk="0" hangingPunct="0"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eaLnBrk="0" hangingPunct="0"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1800" i="1">
                        <a:solidFill>
                          <a:schemeClr val="accent1"/>
                        </a:solidFill>
                      </a:rPr>
                      <a:t>s</a:t>
                    </a:r>
                    <a:r>
                      <a:rPr lang="en-US" altLang="en-US" sz="1800" i="1" baseline="-25000">
                        <a:solidFill>
                          <a:schemeClr val="accent1"/>
                        </a:solidFill>
                      </a:rPr>
                      <a:t>2</a:t>
                    </a:r>
                    <a:r>
                      <a:rPr lang="en-US" altLang="en-US" sz="1800">
                        <a:solidFill>
                          <a:schemeClr val="accent1"/>
                        </a:solidFill>
                      </a:rPr>
                      <a:t>[1]</a:t>
                    </a:r>
                    <a:endParaRPr lang="en-CA" altLang="en-US" sz="1800"/>
                  </a:p>
                </p:txBody>
              </p:sp>
            </p:grpSp>
            <p:grpSp>
              <p:nvGrpSpPr>
                <p:cNvPr id="19478" name="Group 139"/>
                <p:cNvGrpSpPr>
                  <a:grpSpLocks/>
                </p:cNvGrpSpPr>
                <p:nvPr/>
              </p:nvGrpSpPr>
              <p:grpSpPr bwMode="auto">
                <a:xfrm>
                  <a:off x="2613201" y="4038604"/>
                  <a:ext cx="1090014" cy="761996"/>
                  <a:chOff x="5327464" y="3962400"/>
                  <a:chExt cx="1090266" cy="762000"/>
                </a:xfrm>
              </p:grpSpPr>
              <p:sp>
                <p:nvSpPr>
                  <p:cNvPr id="19490" name="Rectangle 124"/>
                  <p:cNvSpPr>
                    <a:spLocks noChangeArrowheads="1"/>
                  </p:cNvSpPr>
                  <p:nvPr/>
                </p:nvSpPr>
                <p:spPr bwMode="auto">
                  <a:xfrm>
                    <a:off x="5327464" y="3962400"/>
                    <a:ext cx="1075879" cy="46437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eaLnBrk="0" hangingPunct="0"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eaLnBrk="0" hangingPunct="0"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eaLnBrk="0" hangingPunct="0"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eaLnBrk="0" hangingPunct="0"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1800" i="1">
                        <a:solidFill>
                          <a:schemeClr val="accent1"/>
                        </a:solidFill>
                      </a:rPr>
                      <a:t>s</a:t>
                    </a:r>
                    <a:r>
                      <a:rPr lang="en-US" altLang="en-US" sz="1800" i="1" baseline="-25000">
                        <a:solidFill>
                          <a:schemeClr val="accent1"/>
                        </a:solidFill>
                      </a:rPr>
                      <a:t>1</a:t>
                    </a:r>
                    <a:r>
                      <a:rPr lang="en-US" altLang="en-US" sz="1800">
                        <a:solidFill>
                          <a:schemeClr val="accent1"/>
                        </a:solidFill>
                      </a:rPr>
                      <a:t>[2]</a:t>
                    </a:r>
                    <a:endParaRPr lang="en-CA" altLang="en-US" sz="1800"/>
                  </a:p>
                </p:txBody>
              </p:sp>
              <p:sp>
                <p:nvSpPr>
                  <p:cNvPr id="19491" name="Rectangle 124"/>
                  <p:cNvSpPr>
                    <a:spLocks noChangeArrowheads="1"/>
                  </p:cNvSpPr>
                  <p:nvPr/>
                </p:nvSpPr>
                <p:spPr bwMode="auto">
                  <a:xfrm>
                    <a:off x="5341851" y="4260026"/>
                    <a:ext cx="1075879" cy="46437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eaLnBrk="0" hangingPunct="0"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eaLnBrk="0" hangingPunct="0"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eaLnBrk="0" hangingPunct="0"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eaLnBrk="0" hangingPunct="0"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1800" i="1">
                        <a:solidFill>
                          <a:schemeClr val="accent1"/>
                        </a:solidFill>
                      </a:rPr>
                      <a:t>s</a:t>
                    </a:r>
                    <a:r>
                      <a:rPr lang="en-US" altLang="en-US" sz="1800" i="1" baseline="-25000">
                        <a:solidFill>
                          <a:schemeClr val="accent1"/>
                        </a:solidFill>
                      </a:rPr>
                      <a:t>2</a:t>
                    </a:r>
                    <a:r>
                      <a:rPr lang="en-US" altLang="en-US" sz="1800">
                        <a:solidFill>
                          <a:schemeClr val="accent1"/>
                        </a:solidFill>
                      </a:rPr>
                      <a:t>[2]</a:t>
                    </a:r>
                    <a:endParaRPr lang="en-CA" altLang="en-US" sz="1800"/>
                  </a:p>
                </p:txBody>
              </p:sp>
            </p:grpSp>
            <p:sp>
              <p:nvSpPr>
                <p:cNvPr id="19479" name="Rectangle 124"/>
                <p:cNvSpPr>
                  <a:spLocks noChangeArrowheads="1"/>
                </p:cNvSpPr>
                <p:nvPr/>
              </p:nvSpPr>
              <p:spPr bwMode="auto">
                <a:xfrm>
                  <a:off x="1371600" y="4090634"/>
                  <a:ext cx="1075935" cy="46430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/>
                  <a:r>
                    <a:rPr lang="en-US" altLang="en-US" i="1" baseline="30000">
                      <a:solidFill>
                        <a:schemeClr val="accent1"/>
                      </a:solidFill>
                    </a:rPr>
                    <a:t>1</a:t>
                  </a:r>
                  <a:r>
                    <a:rPr lang="en-US" altLang="en-US" i="1">
                      <a:solidFill>
                        <a:schemeClr val="accent1"/>
                      </a:solidFill>
                    </a:rPr>
                    <a:t>/</a:t>
                  </a:r>
                  <a:r>
                    <a:rPr lang="en-US" altLang="en-US" i="1" baseline="-25000">
                      <a:solidFill>
                        <a:schemeClr val="accent1"/>
                      </a:solidFill>
                    </a:rPr>
                    <a:t>n</a:t>
                  </a:r>
                  <a:endParaRPr lang="en-CA" altLang="en-US" baseline="-25000"/>
                </a:p>
              </p:txBody>
            </p:sp>
            <p:grpSp>
              <p:nvGrpSpPr>
                <p:cNvPr id="19480" name="Group 131"/>
                <p:cNvGrpSpPr>
                  <a:grpSpLocks/>
                </p:cNvGrpSpPr>
                <p:nvPr/>
              </p:nvGrpSpPr>
              <p:grpSpPr bwMode="auto">
                <a:xfrm>
                  <a:off x="4867922" y="4041245"/>
                  <a:ext cx="779355" cy="606955"/>
                  <a:chOff x="3370978" y="6019803"/>
                  <a:chExt cx="550333" cy="606954"/>
                </a:xfrm>
              </p:grpSpPr>
              <p:sp>
                <p:nvSpPr>
                  <p:cNvPr id="19488" name="Rectangle 124"/>
                  <p:cNvSpPr>
                    <a:spLocks noChangeArrowheads="1"/>
                  </p:cNvSpPr>
                  <p:nvPr/>
                </p:nvSpPr>
                <p:spPr bwMode="auto">
                  <a:xfrm>
                    <a:off x="3370978" y="6019803"/>
                    <a:ext cx="546100" cy="36988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eaLnBrk="0" hangingPunct="0"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eaLnBrk="0" hangingPunct="0"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eaLnBrk="0" hangingPunct="0"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eaLnBrk="0" hangingPunct="0"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algn="l" eaLnBrk="1" hangingPunct="1"/>
                    <a:r>
                      <a:rPr lang="en-CA" altLang="en-US" sz="1800" i="1">
                        <a:solidFill>
                          <a:schemeClr val="accent1"/>
                        </a:solidFill>
                      </a:rPr>
                      <a:t>Y</a:t>
                    </a:r>
                    <a:r>
                      <a:rPr lang="en-CA" altLang="en-US" sz="1800">
                        <a:solidFill>
                          <a:schemeClr val="accent1"/>
                        </a:solidFill>
                      </a:rPr>
                      <a:t>[1]</a:t>
                    </a:r>
                    <a:endParaRPr lang="en-CA" altLang="en-US" sz="1800" baseline="-25000">
                      <a:solidFill>
                        <a:schemeClr val="accent1"/>
                      </a:solidFill>
                    </a:endParaRPr>
                  </a:p>
                  <a:p>
                    <a:pPr algn="l" eaLnBrk="1" hangingPunct="1"/>
                    <a:endParaRPr lang="en-CA" altLang="en-US" sz="1800" baseline="-25000">
                      <a:solidFill>
                        <a:schemeClr val="accent1"/>
                      </a:solidFill>
                    </a:endParaRPr>
                  </a:p>
                </p:txBody>
              </p:sp>
              <p:sp>
                <p:nvSpPr>
                  <p:cNvPr id="19489" name="Rectangle 124"/>
                  <p:cNvSpPr>
                    <a:spLocks noChangeArrowheads="1"/>
                  </p:cNvSpPr>
                  <p:nvPr/>
                </p:nvSpPr>
                <p:spPr bwMode="auto">
                  <a:xfrm>
                    <a:off x="3375211" y="6256870"/>
                    <a:ext cx="546100" cy="36988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eaLnBrk="0" hangingPunct="0"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eaLnBrk="0" hangingPunct="0"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eaLnBrk="0" hangingPunct="0"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eaLnBrk="0" hangingPunct="0"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algn="l" eaLnBrk="1" hangingPunct="1"/>
                    <a:r>
                      <a:rPr lang="en-CA" altLang="en-US" sz="1800" i="1">
                        <a:solidFill>
                          <a:schemeClr val="accent1"/>
                        </a:solidFill>
                      </a:rPr>
                      <a:t>Y</a:t>
                    </a:r>
                    <a:r>
                      <a:rPr lang="en-CA" altLang="en-US" sz="1800">
                        <a:solidFill>
                          <a:schemeClr val="accent1"/>
                        </a:solidFill>
                      </a:rPr>
                      <a:t>[2]</a:t>
                    </a:r>
                    <a:endParaRPr lang="en-CA" altLang="en-US" sz="1800" baseline="-25000">
                      <a:solidFill>
                        <a:schemeClr val="accent1"/>
                      </a:solidFill>
                    </a:endParaRPr>
                  </a:p>
                </p:txBody>
              </p:sp>
            </p:grpSp>
            <p:sp>
              <p:nvSpPr>
                <p:cNvPr id="19481" name="Rectangle 48"/>
                <p:cNvSpPr>
                  <a:spLocks noChangeArrowheads="1"/>
                </p:cNvSpPr>
                <p:nvPr/>
              </p:nvSpPr>
              <p:spPr bwMode="auto">
                <a:xfrm>
                  <a:off x="2025590" y="3818878"/>
                  <a:ext cx="3676006" cy="92333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l" eaLnBrk="1" hangingPunct="1"/>
                  <a:r>
                    <a:rPr lang="en-US" altLang="en-US" sz="5400">
                      <a:solidFill>
                        <a:schemeClr val="accent1"/>
                      </a:solidFill>
                    </a:rPr>
                    <a:t>[      ][  ] </a:t>
                  </a:r>
                  <a:r>
                    <a:rPr lang="en-US" altLang="en-US">
                      <a:solidFill>
                        <a:schemeClr val="accent1"/>
                      </a:solidFill>
                    </a:rPr>
                    <a:t>=</a:t>
                  </a:r>
                  <a:r>
                    <a:rPr lang="en-US" altLang="en-US" sz="5400">
                      <a:solidFill>
                        <a:schemeClr val="accent1"/>
                      </a:solidFill>
                    </a:rPr>
                    <a:t>[  ]</a:t>
                  </a:r>
                  <a:endParaRPr lang="en-CA" altLang="en-US" sz="5400"/>
                </a:p>
              </p:txBody>
            </p:sp>
            <p:grpSp>
              <p:nvGrpSpPr>
                <p:cNvPr id="19482" name="Group 131"/>
                <p:cNvGrpSpPr>
                  <a:grpSpLocks/>
                </p:cNvGrpSpPr>
                <p:nvPr/>
              </p:nvGrpSpPr>
              <p:grpSpPr bwMode="auto">
                <a:xfrm>
                  <a:off x="4886079" y="3308410"/>
                  <a:ext cx="779355" cy="606955"/>
                  <a:chOff x="3370978" y="6019803"/>
                  <a:chExt cx="550333" cy="606954"/>
                </a:xfrm>
              </p:grpSpPr>
              <p:sp>
                <p:nvSpPr>
                  <p:cNvPr id="19486" name="Rectangle 124"/>
                  <p:cNvSpPr>
                    <a:spLocks noChangeArrowheads="1"/>
                  </p:cNvSpPr>
                  <p:nvPr/>
                </p:nvSpPr>
                <p:spPr bwMode="auto">
                  <a:xfrm>
                    <a:off x="3370978" y="6019803"/>
                    <a:ext cx="546100" cy="36988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eaLnBrk="0" hangingPunct="0"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eaLnBrk="0" hangingPunct="0"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eaLnBrk="0" hangingPunct="0"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eaLnBrk="0" hangingPunct="0"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algn="l" eaLnBrk="1" hangingPunct="1"/>
                    <a:r>
                      <a:rPr lang="en-CA" altLang="en-US" sz="1800" i="1">
                        <a:solidFill>
                          <a:schemeClr val="accent1"/>
                        </a:solidFill>
                      </a:rPr>
                      <a:t>y</a:t>
                    </a:r>
                    <a:r>
                      <a:rPr lang="en-CA" altLang="en-US" sz="1800">
                        <a:solidFill>
                          <a:schemeClr val="accent1"/>
                        </a:solidFill>
                      </a:rPr>
                      <a:t>[1]</a:t>
                    </a:r>
                    <a:endParaRPr lang="en-CA" altLang="en-US" sz="1800" baseline="-25000">
                      <a:solidFill>
                        <a:schemeClr val="accent1"/>
                      </a:solidFill>
                    </a:endParaRPr>
                  </a:p>
                  <a:p>
                    <a:pPr algn="l" eaLnBrk="1" hangingPunct="1"/>
                    <a:endParaRPr lang="en-CA" altLang="en-US" sz="1800" baseline="-25000">
                      <a:solidFill>
                        <a:schemeClr val="accent1"/>
                      </a:solidFill>
                    </a:endParaRPr>
                  </a:p>
                </p:txBody>
              </p:sp>
              <p:sp>
                <p:nvSpPr>
                  <p:cNvPr id="19487" name="Rectangle 124"/>
                  <p:cNvSpPr>
                    <a:spLocks noChangeArrowheads="1"/>
                  </p:cNvSpPr>
                  <p:nvPr/>
                </p:nvSpPr>
                <p:spPr bwMode="auto">
                  <a:xfrm>
                    <a:off x="3375211" y="6256870"/>
                    <a:ext cx="546100" cy="36988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eaLnBrk="0" hangingPunct="0"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eaLnBrk="0" hangingPunct="0"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eaLnBrk="0" hangingPunct="0"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eaLnBrk="0" hangingPunct="0"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algn="l" eaLnBrk="1" hangingPunct="1"/>
                    <a:r>
                      <a:rPr lang="en-CA" altLang="en-US" sz="1800" i="1">
                        <a:solidFill>
                          <a:schemeClr val="accent1"/>
                        </a:solidFill>
                      </a:rPr>
                      <a:t>y</a:t>
                    </a:r>
                    <a:r>
                      <a:rPr lang="en-CA" altLang="en-US" sz="1800">
                        <a:solidFill>
                          <a:schemeClr val="accent1"/>
                        </a:solidFill>
                      </a:rPr>
                      <a:t>[2]</a:t>
                    </a:r>
                    <a:endParaRPr lang="en-CA" altLang="en-US" sz="1800" baseline="-25000">
                      <a:solidFill>
                        <a:schemeClr val="accent1"/>
                      </a:solidFill>
                    </a:endParaRPr>
                  </a:p>
                </p:txBody>
              </p:sp>
            </p:grpSp>
            <p:grpSp>
              <p:nvGrpSpPr>
                <p:cNvPr id="19483" name="Group 131"/>
                <p:cNvGrpSpPr>
                  <a:grpSpLocks/>
                </p:cNvGrpSpPr>
                <p:nvPr/>
              </p:nvGrpSpPr>
              <p:grpSpPr bwMode="auto">
                <a:xfrm>
                  <a:off x="3675356" y="4038600"/>
                  <a:ext cx="779355" cy="606955"/>
                  <a:chOff x="3370978" y="6019803"/>
                  <a:chExt cx="550333" cy="606954"/>
                </a:xfrm>
              </p:grpSpPr>
              <p:sp>
                <p:nvSpPr>
                  <p:cNvPr id="19484" name="Rectangle 124"/>
                  <p:cNvSpPr>
                    <a:spLocks noChangeArrowheads="1"/>
                  </p:cNvSpPr>
                  <p:nvPr/>
                </p:nvSpPr>
                <p:spPr bwMode="auto">
                  <a:xfrm>
                    <a:off x="3370978" y="6019803"/>
                    <a:ext cx="546100" cy="36988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eaLnBrk="0" hangingPunct="0"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eaLnBrk="0" hangingPunct="0"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eaLnBrk="0" hangingPunct="0"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eaLnBrk="0" hangingPunct="0"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algn="l" eaLnBrk="1" hangingPunct="1"/>
                    <a:r>
                      <a:rPr lang="en-CA" altLang="en-US" sz="1800" i="1">
                        <a:solidFill>
                          <a:schemeClr val="accent1"/>
                        </a:solidFill>
                      </a:rPr>
                      <a:t>y</a:t>
                    </a:r>
                    <a:r>
                      <a:rPr lang="en-CA" altLang="en-US" sz="1800">
                        <a:solidFill>
                          <a:schemeClr val="accent1"/>
                        </a:solidFill>
                      </a:rPr>
                      <a:t>[1]</a:t>
                    </a:r>
                    <a:endParaRPr lang="en-CA" altLang="en-US" sz="1800" baseline="-25000">
                      <a:solidFill>
                        <a:schemeClr val="accent1"/>
                      </a:solidFill>
                    </a:endParaRPr>
                  </a:p>
                  <a:p>
                    <a:pPr algn="l" eaLnBrk="1" hangingPunct="1"/>
                    <a:endParaRPr lang="en-CA" altLang="en-US" sz="1800" baseline="-25000">
                      <a:solidFill>
                        <a:schemeClr val="accent1"/>
                      </a:solidFill>
                    </a:endParaRPr>
                  </a:p>
                </p:txBody>
              </p:sp>
              <p:sp>
                <p:nvSpPr>
                  <p:cNvPr id="19485" name="Rectangle 124"/>
                  <p:cNvSpPr>
                    <a:spLocks noChangeArrowheads="1"/>
                  </p:cNvSpPr>
                  <p:nvPr/>
                </p:nvSpPr>
                <p:spPr bwMode="auto">
                  <a:xfrm>
                    <a:off x="3375211" y="6256870"/>
                    <a:ext cx="546100" cy="36988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eaLnBrk="0" hangingPunct="0"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eaLnBrk="0" hangingPunct="0"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eaLnBrk="0" hangingPunct="0"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eaLnBrk="0" hangingPunct="0"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algn="l" eaLnBrk="1" hangingPunct="1"/>
                    <a:r>
                      <a:rPr lang="en-CA" altLang="en-US" sz="1800" i="1">
                        <a:solidFill>
                          <a:schemeClr val="accent1"/>
                        </a:solidFill>
                      </a:rPr>
                      <a:t>y</a:t>
                    </a:r>
                    <a:r>
                      <a:rPr lang="en-CA" altLang="en-US" sz="1800">
                        <a:solidFill>
                          <a:schemeClr val="accent1"/>
                        </a:solidFill>
                      </a:rPr>
                      <a:t>[2]</a:t>
                    </a:r>
                    <a:endParaRPr lang="en-CA" altLang="en-US" sz="1800" baseline="-25000">
                      <a:solidFill>
                        <a:schemeClr val="accent1"/>
                      </a:solidFill>
                    </a:endParaRPr>
                  </a:p>
                </p:txBody>
              </p:sp>
            </p:grpSp>
          </p:grpSp>
        </p:grpSp>
      </p:grpSp>
      <p:sp>
        <p:nvSpPr>
          <p:cNvPr id="19466" name="Text Box 215"/>
          <p:cNvSpPr txBox="1">
            <a:spLocks noChangeArrowheads="1"/>
          </p:cNvSpPr>
          <p:nvPr/>
        </p:nvSpPr>
        <p:spPr bwMode="auto">
          <a:xfrm>
            <a:off x="7659688" y="17463"/>
            <a:ext cx="952500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000">
                <a:solidFill>
                  <a:schemeClr val="tx2"/>
                </a:solidFill>
              </a:rPr>
              <a:t>Duality</a:t>
            </a:r>
            <a:br>
              <a:rPr lang="en-US" altLang="en-US" sz="2000">
                <a:solidFill>
                  <a:schemeClr val="tx2"/>
                </a:solidFill>
              </a:rPr>
            </a:br>
            <a:r>
              <a:rPr lang="en-US" altLang="en-US" sz="2000">
                <a:solidFill>
                  <a:schemeClr val="tx2"/>
                </a:solidFill>
              </a:rPr>
              <a:t>of FT</a:t>
            </a:r>
            <a:endParaRPr lang="en-US" altLang="en-US" sz="2000">
              <a:sym typeface="Symbol" pitchFamily="18" charset="2"/>
            </a:endParaRPr>
          </a:p>
        </p:txBody>
      </p:sp>
      <p:sp>
        <p:nvSpPr>
          <p:cNvPr id="55" name="Rectangle 54"/>
          <p:cNvSpPr>
            <a:spLocks noChangeArrowheads="1"/>
          </p:cNvSpPr>
          <p:nvPr/>
        </p:nvSpPr>
        <p:spPr bwMode="auto">
          <a:xfrm>
            <a:off x="7543800" y="5221288"/>
            <a:ext cx="1646238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CA" altLang="en-US" sz="1800">
                <a:solidFill>
                  <a:srgbClr val="FF0000"/>
                </a:solidFill>
                <a:sym typeface="Symbol" pitchFamily="18" charset="2"/>
              </a:rPr>
              <a:t>Sorry!</a:t>
            </a:r>
            <a:br>
              <a:rPr lang="en-CA" altLang="en-US" sz="1800">
                <a:solidFill>
                  <a:srgbClr val="FF0000"/>
                </a:solidFill>
                <a:sym typeface="Symbol" pitchFamily="18" charset="2"/>
              </a:rPr>
            </a:br>
            <a:r>
              <a:rPr lang="en-CA" altLang="en-US" sz="1800">
                <a:solidFill>
                  <a:srgbClr val="FF0000"/>
                </a:solidFill>
                <a:sym typeface="Symbol" pitchFamily="18" charset="2"/>
              </a:rPr>
              <a:t>we do this later.</a:t>
            </a:r>
            <a:endParaRPr lang="en-CA" altLang="en-US" sz="1800">
              <a:solidFill>
                <a:srgbClr val="FF0000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5346" name="Rectangle 27"/>
          <p:cNvSpPr>
            <a:spLocks noChangeArrowheads="1"/>
          </p:cNvSpPr>
          <p:nvPr/>
        </p:nvSpPr>
        <p:spPr bwMode="auto">
          <a:xfrm>
            <a:off x="838200" y="1447800"/>
            <a:ext cx="6477000" cy="3505200"/>
          </a:xfrm>
          <a:prstGeom prst="rect">
            <a:avLst/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CA" altLang="en-US"/>
          </a:p>
        </p:txBody>
      </p:sp>
      <p:sp>
        <p:nvSpPr>
          <p:cNvPr id="185347" name="Rectangle 2"/>
          <p:cNvSpPr>
            <a:spLocks noChangeArrowheads="1"/>
          </p:cNvSpPr>
          <p:nvPr/>
        </p:nvSpPr>
        <p:spPr bwMode="auto">
          <a:xfrm>
            <a:off x="685800" y="-228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4400">
                <a:solidFill>
                  <a:schemeClr val="tx2"/>
                </a:solidFill>
              </a:rPr>
              <a:t>Fourier Transformation</a:t>
            </a:r>
          </a:p>
        </p:txBody>
      </p:sp>
      <p:sp>
        <p:nvSpPr>
          <p:cNvPr id="185348" name="Text Box 215"/>
          <p:cNvSpPr txBox="1">
            <a:spLocks noChangeArrowheads="1"/>
          </p:cNvSpPr>
          <p:nvPr/>
        </p:nvSpPr>
        <p:spPr bwMode="auto">
          <a:xfrm>
            <a:off x="790575" y="685800"/>
            <a:ext cx="7869238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>
              <a:buFontTx/>
              <a:buChar char="•"/>
            </a:pPr>
            <a:r>
              <a:rPr lang="en-US" altLang="en-US">
                <a:sym typeface="Symbol" pitchFamily="18" charset="2"/>
              </a:rPr>
              <a:t>The </a:t>
            </a: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2</a:t>
            </a:r>
            <a:r>
              <a:rPr lang="en-US" altLang="en-US" i="1" baseline="30000">
                <a:solidFill>
                  <a:schemeClr val="accent1"/>
                </a:solidFill>
                <a:sym typeface="Symbol" pitchFamily="18" charset="2"/>
              </a:rPr>
              <a:t>nd</a:t>
            </a:r>
            <a:r>
              <a:rPr lang="en-US" altLang="en-US">
                <a:sym typeface="Symbol" pitchFamily="18" charset="2"/>
              </a:rPr>
              <a:t> basis vector will be the quadratic function </a:t>
            </a: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x</a:t>
            </a:r>
            <a:r>
              <a:rPr lang="en-US" altLang="en-US" i="1" baseline="30000">
                <a:solidFill>
                  <a:schemeClr val="accent1"/>
                </a:solidFill>
                <a:sym typeface="Symbol" pitchFamily="18" charset="2"/>
              </a:rPr>
              <a:t>2</a:t>
            </a:r>
            <a:r>
              <a:rPr lang="en-US" altLang="en-US">
                <a:sym typeface="Symbol" pitchFamily="18" charset="2"/>
              </a:rPr>
              <a:t>.</a:t>
            </a:r>
            <a:endParaRPr lang="en-US" altLang="en-US" i="1">
              <a:sym typeface="Symbol" pitchFamily="18" charset="2"/>
            </a:endParaRPr>
          </a:p>
        </p:txBody>
      </p:sp>
      <p:grpSp>
        <p:nvGrpSpPr>
          <p:cNvPr id="2" name="Group 44"/>
          <p:cNvGrpSpPr>
            <a:grpSpLocks/>
          </p:cNvGrpSpPr>
          <p:nvPr/>
        </p:nvGrpSpPr>
        <p:grpSpPr bwMode="auto">
          <a:xfrm>
            <a:off x="1131888" y="1876425"/>
            <a:ext cx="5592762" cy="2608263"/>
            <a:chOff x="713" y="1182"/>
            <a:chExt cx="3523" cy="1643"/>
          </a:xfrm>
          <a:solidFill>
            <a:schemeClr val="bg2"/>
          </a:solidFill>
        </p:grpSpPr>
        <p:sp>
          <p:nvSpPr>
            <p:cNvPr id="173065" name="Oval 11"/>
            <p:cNvSpPr>
              <a:spLocks noChangeArrowheads="1"/>
            </p:cNvSpPr>
            <p:nvPr/>
          </p:nvSpPr>
          <p:spPr bwMode="auto">
            <a:xfrm>
              <a:off x="713" y="2777"/>
              <a:ext cx="48" cy="48"/>
            </a:xfrm>
            <a:prstGeom prst="ellipse">
              <a:avLst/>
            </a:prstGeom>
            <a:grpFill/>
            <a:ln w="25400" algn="ctr">
              <a:noFill/>
              <a:round/>
              <a:headEnd/>
              <a:tailEnd/>
            </a:ln>
          </p:spPr>
          <p:txBody>
            <a:bodyPr wrap="none" anchor="ctr">
              <a:spAutoFit/>
            </a:bodyPr>
            <a:lstStyle/>
            <a:p>
              <a:pPr>
                <a:defRPr/>
              </a:pPr>
              <a:endParaRPr lang="en-CA"/>
            </a:p>
          </p:txBody>
        </p:sp>
        <p:sp>
          <p:nvSpPr>
            <p:cNvPr id="173066" name="Oval 29"/>
            <p:cNvSpPr>
              <a:spLocks noChangeArrowheads="1"/>
            </p:cNvSpPr>
            <p:nvPr/>
          </p:nvSpPr>
          <p:spPr bwMode="auto">
            <a:xfrm>
              <a:off x="926" y="2736"/>
              <a:ext cx="48" cy="48"/>
            </a:xfrm>
            <a:prstGeom prst="ellipse">
              <a:avLst/>
            </a:prstGeom>
            <a:grpFill/>
            <a:ln w="25400" algn="ctr">
              <a:noFill/>
              <a:round/>
              <a:headEnd/>
              <a:tailEnd/>
            </a:ln>
          </p:spPr>
          <p:txBody>
            <a:bodyPr wrap="none" anchor="ctr">
              <a:spAutoFit/>
            </a:bodyPr>
            <a:lstStyle/>
            <a:p>
              <a:pPr>
                <a:defRPr/>
              </a:pPr>
              <a:endParaRPr lang="en-CA"/>
            </a:p>
          </p:txBody>
        </p:sp>
        <p:sp>
          <p:nvSpPr>
            <p:cNvPr id="173067" name="Oval 30"/>
            <p:cNvSpPr>
              <a:spLocks noChangeArrowheads="1"/>
            </p:cNvSpPr>
            <p:nvPr/>
          </p:nvSpPr>
          <p:spPr bwMode="auto">
            <a:xfrm>
              <a:off x="1146" y="2695"/>
              <a:ext cx="48" cy="48"/>
            </a:xfrm>
            <a:prstGeom prst="ellipse">
              <a:avLst/>
            </a:prstGeom>
            <a:grpFill/>
            <a:ln w="25400" algn="ctr">
              <a:noFill/>
              <a:round/>
              <a:headEnd/>
              <a:tailEnd/>
            </a:ln>
          </p:spPr>
          <p:txBody>
            <a:bodyPr wrap="none" anchor="ctr">
              <a:spAutoFit/>
            </a:bodyPr>
            <a:lstStyle/>
            <a:p>
              <a:pPr>
                <a:defRPr/>
              </a:pPr>
              <a:endParaRPr lang="en-CA"/>
            </a:p>
          </p:txBody>
        </p:sp>
        <p:sp>
          <p:nvSpPr>
            <p:cNvPr id="173068" name="Oval 31"/>
            <p:cNvSpPr>
              <a:spLocks noChangeArrowheads="1"/>
            </p:cNvSpPr>
            <p:nvPr/>
          </p:nvSpPr>
          <p:spPr bwMode="auto">
            <a:xfrm>
              <a:off x="1380" y="2647"/>
              <a:ext cx="48" cy="48"/>
            </a:xfrm>
            <a:prstGeom prst="ellipse">
              <a:avLst/>
            </a:prstGeom>
            <a:grpFill/>
            <a:ln w="25400" algn="ctr">
              <a:noFill/>
              <a:round/>
              <a:headEnd/>
              <a:tailEnd/>
            </a:ln>
          </p:spPr>
          <p:txBody>
            <a:bodyPr wrap="none" anchor="ctr">
              <a:spAutoFit/>
            </a:bodyPr>
            <a:lstStyle/>
            <a:p>
              <a:pPr>
                <a:defRPr/>
              </a:pPr>
              <a:endParaRPr lang="en-CA"/>
            </a:p>
          </p:txBody>
        </p:sp>
        <p:sp>
          <p:nvSpPr>
            <p:cNvPr id="173069" name="Oval 32"/>
            <p:cNvSpPr>
              <a:spLocks noChangeArrowheads="1"/>
            </p:cNvSpPr>
            <p:nvPr/>
          </p:nvSpPr>
          <p:spPr bwMode="auto">
            <a:xfrm>
              <a:off x="1614" y="2599"/>
              <a:ext cx="48" cy="48"/>
            </a:xfrm>
            <a:prstGeom prst="ellipse">
              <a:avLst/>
            </a:prstGeom>
            <a:grpFill/>
            <a:ln w="25400" algn="ctr">
              <a:noFill/>
              <a:round/>
              <a:headEnd/>
              <a:tailEnd/>
            </a:ln>
          </p:spPr>
          <p:txBody>
            <a:bodyPr wrap="none" anchor="ctr">
              <a:spAutoFit/>
            </a:bodyPr>
            <a:lstStyle/>
            <a:p>
              <a:pPr>
                <a:defRPr/>
              </a:pPr>
              <a:endParaRPr lang="en-CA"/>
            </a:p>
          </p:txBody>
        </p:sp>
        <p:sp>
          <p:nvSpPr>
            <p:cNvPr id="173070" name="Oval 33"/>
            <p:cNvSpPr>
              <a:spLocks noChangeArrowheads="1"/>
            </p:cNvSpPr>
            <p:nvPr/>
          </p:nvSpPr>
          <p:spPr bwMode="auto">
            <a:xfrm>
              <a:off x="1848" y="2544"/>
              <a:ext cx="48" cy="48"/>
            </a:xfrm>
            <a:prstGeom prst="ellipse">
              <a:avLst/>
            </a:prstGeom>
            <a:grpFill/>
            <a:ln w="25400" algn="ctr">
              <a:noFill/>
              <a:round/>
              <a:headEnd/>
              <a:tailEnd/>
            </a:ln>
          </p:spPr>
          <p:txBody>
            <a:bodyPr wrap="none" anchor="ctr">
              <a:spAutoFit/>
            </a:bodyPr>
            <a:lstStyle/>
            <a:p>
              <a:pPr>
                <a:defRPr/>
              </a:pPr>
              <a:endParaRPr lang="en-CA"/>
            </a:p>
          </p:txBody>
        </p:sp>
        <p:sp>
          <p:nvSpPr>
            <p:cNvPr id="173071" name="Oval 34"/>
            <p:cNvSpPr>
              <a:spLocks noChangeArrowheads="1"/>
            </p:cNvSpPr>
            <p:nvPr/>
          </p:nvSpPr>
          <p:spPr bwMode="auto">
            <a:xfrm>
              <a:off x="2082" y="2489"/>
              <a:ext cx="48" cy="48"/>
            </a:xfrm>
            <a:prstGeom prst="ellipse">
              <a:avLst/>
            </a:prstGeom>
            <a:grpFill/>
            <a:ln w="25400" algn="ctr">
              <a:noFill/>
              <a:round/>
              <a:headEnd/>
              <a:tailEnd/>
            </a:ln>
          </p:spPr>
          <p:txBody>
            <a:bodyPr wrap="none" anchor="ctr">
              <a:spAutoFit/>
            </a:bodyPr>
            <a:lstStyle/>
            <a:p>
              <a:pPr>
                <a:defRPr/>
              </a:pPr>
              <a:endParaRPr lang="en-CA"/>
            </a:p>
          </p:txBody>
        </p:sp>
        <p:sp>
          <p:nvSpPr>
            <p:cNvPr id="173072" name="Oval 35"/>
            <p:cNvSpPr>
              <a:spLocks noChangeArrowheads="1"/>
            </p:cNvSpPr>
            <p:nvPr/>
          </p:nvSpPr>
          <p:spPr bwMode="auto">
            <a:xfrm>
              <a:off x="2316" y="2427"/>
              <a:ext cx="48" cy="48"/>
            </a:xfrm>
            <a:prstGeom prst="ellipse">
              <a:avLst/>
            </a:prstGeom>
            <a:grpFill/>
            <a:ln w="25400" algn="ctr">
              <a:noFill/>
              <a:round/>
              <a:headEnd/>
              <a:tailEnd/>
            </a:ln>
          </p:spPr>
          <p:txBody>
            <a:bodyPr wrap="none" anchor="ctr">
              <a:spAutoFit/>
            </a:bodyPr>
            <a:lstStyle/>
            <a:p>
              <a:pPr>
                <a:defRPr/>
              </a:pPr>
              <a:endParaRPr lang="en-CA"/>
            </a:p>
          </p:txBody>
        </p:sp>
        <p:sp>
          <p:nvSpPr>
            <p:cNvPr id="173073" name="Oval 36"/>
            <p:cNvSpPr>
              <a:spLocks noChangeArrowheads="1"/>
            </p:cNvSpPr>
            <p:nvPr/>
          </p:nvSpPr>
          <p:spPr bwMode="auto">
            <a:xfrm>
              <a:off x="2550" y="2351"/>
              <a:ext cx="48" cy="48"/>
            </a:xfrm>
            <a:prstGeom prst="ellipse">
              <a:avLst/>
            </a:prstGeom>
            <a:grpFill/>
            <a:ln w="25400" algn="ctr">
              <a:noFill/>
              <a:round/>
              <a:headEnd/>
              <a:tailEnd/>
            </a:ln>
          </p:spPr>
          <p:txBody>
            <a:bodyPr wrap="none" anchor="ctr">
              <a:spAutoFit/>
            </a:bodyPr>
            <a:lstStyle/>
            <a:p>
              <a:pPr>
                <a:defRPr/>
              </a:pPr>
              <a:endParaRPr lang="en-CA"/>
            </a:p>
          </p:txBody>
        </p:sp>
        <p:sp>
          <p:nvSpPr>
            <p:cNvPr id="173074" name="Oval 37"/>
            <p:cNvSpPr>
              <a:spLocks noChangeArrowheads="1"/>
            </p:cNvSpPr>
            <p:nvPr/>
          </p:nvSpPr>
          <p:spPr bwMode="auto">
            <a:xfrm>
              <a:off x="2784" y="2261"/>
              <a:ext cx="48" cy="48"/>
            </a:xfrm>
            <a:prstGeom prst="ellipse">
              <a:avLst/>
            </a:prstGeom>
            <a:grpFill/>
            <a:ln w="25400" algn="ctr">
              <a:noFill/>
              <a:round/>
              <a:headEnd/>
              <a:tailEnd/>
            </a:ln>
          </p:spPr>
          <p:txBody>
            <a:bodyPr wrap="none" anchor="ctr">
              <a:spAutoFit/>
            </a:bodyPr>
            <a:lstStyle/>
            <a:p>
              <a:pPr>
                <a:defRPr/>
              </a:pPr>
              <a:endParaRPr lang="en-CA"/>
            </a:p>
          </p:txBody>
        </p:sp>
        <p:sp>
          <p:nvSpPr>
            <p:cNvPr id="173075" name="Oval 38"/>
            <p:cNvSpPr>
              <a:spLocks noChangeArrowheads="1"/>
            </p:cNvSpPr>
            <p:nvPr/>
          </p:nvSpPr>
          <p:spPr bwMode="auto">
            <a:xfrm>
              <a:off x="3018" y="2129"/>
              <a:ext cx="48" cy="48"/>
            </a:xfrm>
            <a:prstGeom prst="ellipse">
              <a:avLst/>
            </a:prstGeom>
            <a:grpFill/>
            <a:ln w="25400" algn="ctr">
              <a:noFill/>
              <a:round/>
              <a:headEnd/>
              <a:tailEnd/>
            </a:ln>
          </p:spPr>
          <p:txBody>
            <a:bodyPr wrap="none" anchor="ctr">
              <a:spAutoFit/>
            </a:bodyPr>
            <a:lstStyle/>
            <a:p>
              <a:pPr>
                <a:defRPr/>
              </a:pPr>
              <a:endParaRPr lang="en-CA"/>
            </a:p>
          </p:txBody>
        </p:sp>
        <p:sp>
          <p:nvSpPr>
            <p:cNvPr id="173076" name="Oval 39"/>
            <p:cNvSpPr>
              <a:spLocks noChangeArrowheads="1"/>
            </p:cNvSpPr>
            <p:nvPr/>
          </p:nvSpPr>
          <p:spPr bwMode="auto">
            <a:xfrm>
              <a:off x="3252" y="1976"/>
              <a:ext cx="48" cy="48"/>
            </a:xfrm>
            <a:prstGeom prst="ellipse">
              <a:avLst/>
            </a:prstGeom>
            <a:grpFill/>
            <a:ln w="25400" algn="ctr">
              <a:noFill/>
              <a:round/>
              <a:headEnd/>
              <a:tailEnd/>
            </a:ln>
          </p:spPr>
          <p:txBody>
            <a:bodyPr wrap="none" anchor="ctr">
              <a:spAutoFit/>
            </a:bodyPr>
            <a:lstStyle/>
            <a:p>
              <a:pPr>
                <a:defRPr/>
              </a:pPr>
              <a:endParaRPr lang="en-CA"/>
            </a:p>
          </p:txBody>
        </p:sp>
        <p:sp>
          <p:nvSpPr>
            <p:cNvPr id="173077" name="Oval 40"/>
            <p:cNvSpPr>
              <a:spLocks noChangeArrowheads="1"/>
            </p:cNvSpPr>
            <p:nvPr/>
          </p:nvSpPr>
          <p:spPr bwMode="auto">
            <a:xfrm>
              <a:off x="3486" y="1802"/>
              <a:ext cx="48" cy="48"/>
            </a:xfrm>
            <a:prstGeom prst="ellipse">
              <a:avLst/>
            </a:prstGeom>
            <a:grpFill/>
            <a:ln w="25400" algn="ctr">
              <a:noFill/>
              <a:round/>
              <a:headEnd/>
              <a:tailEnd/>
            </a:ln>
          </p:spPr>
          <p:txBody>
            <a:bodyPr wrap="none" anchor="ctr">
              <a:spAutoFit/>
            </a:bodyPr>
            <a:lstStyle/>
            <a:p>
              <a:pPr>
                <a:defRPr/>
              </a:pPr>
              <a:endParaRPr lang="en-CA"/>
            </a:p>
          </p:txBody>
        </p:sp>
        <p:sp>
          <p:nvSpPr>
            <p:cNvPr id="173078" name="Oval 41"/>
            <p:cNvSpPr>
              <a:spLocks noChangeArrowheads="1"/>
            </p:cNvSpPr>
            <p:nvPr/>
          </p:nvSpPr>
          <p:spPr bwMode="auto">
            <a:xfrm>
              <a:off x="3720" y="1614"/>
              <a:ext cx="48" cy="48"/>
            </a:xfrm>
            <a:prstGeom prst="ellipse">
              <a:avLst/>
            </a:prstGeom>
            <a:grpFill/>
            <a:ln w="25400" algn="ctr">
              <a:noFill/>
              <a:round/>
              <a:headEnd/>
              <a:tailEnd/>
            </a:ln>
          </p:spPr>
          <p:txBody>
            <a:bodyPr wrap="none" anchor="ctr">
              <a:spAutoFit/>
            </a:bodyPr>
            <a:lstStyle/>
            <a:p>
              <a:pPr>
                <a:defRPr/>
              </a:pPr>
              <a:endParaRPr lang="en-CA"/>
            </a:p>
          </p:txBody>
        </p:sp>
        <p:sp>
          <p:nvSpPr>
            <p:cNvPr id="173079" name="Oval 42"/>
            <p:cNvSpPr>
              <a:spLocks noChangeArrowheads="1"/>
            </p:cNvSpPr>
            <p:nvPr/>
          </p:nvSpPr>
          <p:spPr bwMode="auto">
            <a:xfrm>
              <a:off x="3954" y="1412"/>
              <a:ext cx="48" cy="48"/>
            </a:xfrm>
            <a:prstGeom prst="ellipse">
              <a:avLst/>
            </a:prstGeom>
            <a:grpFill/>
            <a:ln w="25400" algn="ctr">
              <a:noFill/>
              <a:round/>
              <a:headEnd/>
              <a:tailEnd/>
            </a:ln>
          </p:spPr>
          <p:txBody>
            <a:bodyPr wrap="none" anchor="ctr">
              <a:spAutoFit/>
            </a:bodyPr>
            <a:lstStyle/>
            <a:p>
              <a:pPr>
                <a:defRPr/>
              </a:pPr>
              <a:endParaRPr lang="en-CA"/>
            </a:p>
          </p:txBody>
        </p:sp>
        <p:sp>
          <p:nvSpPr>
            <p:cNvPr id="173080" name="Oval 43"/>
            <p:cNvSpPr>
              <a:spLocks noChangeArrowheads="1"/>
            </p:cNvSpPr>
            <p:nvPr/>
          </p:nvSpPr>
          <p:spPr bwMode="auto">
            <a:xfrm>
              <a:off x="4188" y="1182"/>
              <a:ext cx="48" cy="48"/>
            </a:xfrm>
            <a:prstGeom prst="ellipse">
              <a:avLst/>
            </a:prstGeom>
            <a:grpFill/>
            <a:ln w="25400" algn="ctr">
              <a:noFill/>
              <a:round/>
              <a:headEnd/>
              <a:tailEnd/>
            </a:ln>
          </p:spPr>
          <p:txBody>
            <a:bodyPr wrap="none" anchor="ctr">
              <a:spAutoFit/>
            </a:bodyPr>
            <a:lstStyle/>
            <a:p>
              <a:pPr>
                <a:defRPr/>
              </a:pPr>
              <a:endParaRPr lang="en-CA"/>
            </a:p>
          </p:txBody>
        </p:sp>
      </p:grpSp>
      <p:sp>
        <p:nvSpPr>
          <p:cNvPr id="185350" name="Rectangle 9"/>
          <p:cNvSpPr>
            <a:spLocks noChangeArrowheads="1"/>
          </p:cNvSpPr>
          <p:nvPr/>
        </p:nvSpPr>
        <p:spPr bwMode="auto">
          <a:xfrm>
            <a:off x="1066800" y="1533525"/>
            <a:ext cx="1325563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/>
            <a:r>
              <a:rPr lang="en-US" altLang="en-US" i="1">
                <a:solidFill>
                  <a:schemeClr val="bg2"/>
                </a:solidFill>
                <a:sym typeface="Symbol" pitchFamily="18" charset="2"/>
              </a:rPr>
              <a:t>B</a:t>
            </a:r>
            <a:r>
              <a:rPr lang="en-US" altLang="en-US" i="1" baseline="-25000">
                <a:solidFill>
                  <a:schemeClr val="bg2"/>
                </a:solidFill>
                <a:sym typeface="Symbol" pitchFamily="18" charset="2"/>
              </a:rPr>
              <a:t>2</a:t>
            </a:r>
            <a:r>
              <a:rPr lang="en-US" altLang="en-US">
                <a:solidFill>
                  <a:schemeClr val="bg2"/>
                </a:solidFill>
                <a:sym typeface="Symbol" pitchFamily="18" charset="2"/>
              </a:rPr>
              <a:t>[</a:t>
            </a:r>
            <a:r>
              <a:rPr lang="en-US" altLang="en-US" i="1">
                <a:solidFill>
                  <a:schemeClr val="bg2"/>
                </a:solidFill>
                <a:sym typeface="Symbol" pitchFamily="18" charset="2"/>
              </a:rPr>
              <a:t>j</a:t>
            </a:r>
            <a:r>
              <a:rPr lang="en-US" altLang="en-US">
                <a:solidFill>
                  <a:schemeClr val="bg2"/>
                </a:solidFill>
                <a:sym typeface="Symbol" pitchFamily="18" charset="2"/>
              </a:rPr>
              <a:t>]</a:t>
            </a:r>
            <a:r>
              <a:rPr lang="en-US" altLang="en-US" i="1">
                <a:solidFill>
                  <a:schemeClr val="bg2"/>
                </a:solidFill>
                <a:sym typeface="Symbol" pitchFamily="18" charset="2"/>
              </a:rPr>
              <a:t>=j</a:t>
            </a:r>
            <a:r>
              <a:rPr lang="en-US" altLang="en-US" i="1" baseline="30000">
                <a:solidFill>
                  <a:schemeClr val="bg2"/>
                </a:solidFill>
                <a:sym typeface="Symbol" pitchFamily="18" charset="2"/>
              </a:rPr>
              <a:t>2</a:t>
            </a:r>
          </a:p>
        </p:txBody>
      </p:sp>
      <p:grpSp>
        <p:nvGrpSpPr>
          <p:cNvPr id="185351" name="Group 4"/>
          <p:cNvGrpSpPr>
            <a:grpSpLocks/>
          </p:cNvGrpSpPr>
          <p:nvPr/>
        </p:nvGrpSpPr>
        <p:grpSpPr bwMode="auto">
          <a:xfrm>
            <a:off x="990600" y="1600200"/>
            <a:ext cx="6172200" cy="2895600"/>
            <a:chOff x="624" y="1632"/>
            <a:chExt cx="3888" cy="1200"/>
          </a:xfrm>
        </p:grpSpPr>
        <p:sp>
          <p:nvSpPr>
            <p:cNvPr id="185353" name="Line 5"/>
            <p:cNvSpPr>
              <a:spLocks noChangeShapeType="1"/>
            </p:cNvSpPr>
            <p:nvPr/>
          </p:nvSpPr>
          <p:spPr bwMode="auto">
            <a:xfrm>
              <a:off x="624" y="1632"/>
              <a:ext cx="0" cy="1200"/>
            </a:xfrm>
            <a:prstGeom prst="line">
              <a:avLst/>
            </a:prstGeom>
            <a:noFill/>
            <a:ln w="25400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>
              <a:spAutoFit/>
            </a:bodyPr>
            <a:lstStyle/>
            <a:p>
              <a:endParaRPr lang="en-US"/>
            </a:p>
          </p:txBody>
        </p:sp>
        <p:sp>
          <p:nvSpPr>
            <p:cNvPr id="185354" name="Line 6"/>
            <p:cNvSpPr>
              <a:spLocks noChangeShapeType="1"/>
            </p:cNvSpPr>
            <p:nvPr/>
          </p:nvSpPr>
          <p:spPr bwMode="auto">
            <a:xfrm>
              <a:off x="624" y="2832"/>
              <a:ext cx="3888" cy="0"/>
            </a:xfrm>
            <a:prstGeom prst="line">
              <a:avLst/>
            </a:prstGeom>
            <a:noFill/>
            <a:ln w="25400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>
              <a:spAutoFit/>
            </a:bodyPr>
            <a:lstStyle/>
            <a:p>
              <a:endParaRPr lang="en-US"/>
            </a:p>
          </p:txBody>
        </p:sp>
      </p:grpSp>
      <p:sp>
        <p:nvSpPr>
          <p:cNvPr id="185352" name="Text Box 215"/>
          <p:cNvSpPr txBox="1">
            <a:spLocks noChangeArrowheads="1"/>
          </p:cNvSpPr>
          <p:nvPr/>
        </p:nvSpPr>
        <p:spPr bwMode="auto">
          <a:xfrm>
            <a:off x="6553200" y="4419600"/>
            <a:ext cx="725488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/>
            <a:r>
              <a:rPr lang="en-US" altLang="en-US">
                <a:solidFill>
                  <a:schemeClr val="bg2"/>
                </a:solidFill>
                <a:sym typeface="Wingdings" pitchFamily="2" charset="2"/>
              </a:rPr>
              <a:t></a:t>
            </a:r>
            <a:r>
              <a:rPr lang="en-US" altLang="en-US" i="1">
                <a:solidFill>
                  <a:schemeClr val="bg2"/>
                </a:solidFill>
                <a:sym typeface="Wingdings" pitchFamily="2" charset="2"/>
              </a:rPr>
              <a:t> </a:t>
            </a:r>
            <a:r>
              <a:rPr lang="en-US" altLang="en-US" i="1">
                <a:solidFill>
                  <a:schemeClr val="bg2"/>
                </a:solidFill>
              </a:rPr>
              <a:t>j</a:t>
            </a:r>
            <a:endParaRPr lang="en-US" altLang="en-US">
              <a:solidFill>
                <a:schemeClr val="bg2"/>
              </a:solidFill>
              <a:sym typeface="Symbol" pitchFamily="18" charset="2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6370" name="Rectangle 24"/>
          <p:cNvSpPr>
            <a:spLocks noChangeArrowheads="1"/>
          </p:cNvSpPr>
          <p:nvPr/>
        </p:nvSpPr>
        <p:spPr bwMode="auto">
          <a:xfrm>
            <a:off x="838200" y="1447800"/>
            <a:ext cx="6477000" cy="3505200"/>
          </a:xfrm>
          <a:prstGeom prst="rect">
            <a:avLst/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CA" altLang="en-US"/>
          </a:p>
        </p:txBody>
      </p:sp>
      <p:grpSp>
        <p:nvGrpSpPr>
          <p:cNvPr id="2" name="Group 28"/>
          <p:cNvGrpSpPr>
            <a:grpSpLocks/>
          </p:cNvGrpSpPr>
          <p:nvPr/>
        </p:nvGrpSpPr>
        <p:grpSpPr bwMode="auto">
          <a:xfrm>
            <a:off x="1131888" y="2220913"/>
            <a:ext cx="3363912" cy="2241550"/>
            <a:chOff x="713" y="1399"/>
            <a:chExt cx="2119" cy="1412"/>
          </a:xfrm>
          <a:solidFill>
            <a:schemeClr val="bg2"/>
          </a:solidFill>
        </p:grpSpPr>
        <p:sp>
          <p:nvSpPr>
            <p:cNvPr id="174089" name="Oval 12"/>
            <p:cNvSpPr>
              <a:spLocks noChangeArrowheads="1"/>
            </p:cNvSpPr>
            <p:nvPr/>
          </p:nvSpPr>
          <p:spPr bwMode="auto">
            <a:xfrm>
              <a:off x="713" y="2763"/>
              <a:ext cx="48" cy="48"/>
            </a:xfrm>
            <a:prstGeom prst="ellipse">
              <a:avLst/>
            </a:prstGeom>
            <a:grpFill/>
            <a:ln w="25400" algn="ctr">
              <a:noFill/>
              <a:round/>
              <a:headEnd/>
              <a:tailEnd/>
            </a:ln>
          </p:spPr>
          <p:txBody>
            <a:bodyPr wrap="none" anchor="ctr">
              <a:spAutoFit/>
            </a:bodyPr>
            <a:lstStyle/>
            <a:p>
              <a:pPr>
                <a:defRPr/>
              </a:pPr>
              <a:endParaRPr lang="en-CA"/>
            </a:p>
          </p:txBody>
        </p:sp>
        <p:sp>
          <p:nvSpPr>
            <p:cNvPr id="174090" name="Oval 13"/>
            <p:cNvSpPr>
              <a:spLocks noChangeArrowheads="1"/>
            </p:cNvSpPr>
            <p:nvPr/>
          </p:nvSpPr>
          <p:spPr bwMode="auto">
            <a:xfrm>
              <a:off x="926" y="2680"/>
              <a:ext cx="48" cy="48"/>
            </a:xfrm>
            <a:prstGeom prst="ellipse">
              <a:avLst/>
            </a:prstGeom>
            <a:grpFill/>
            <a:ln w="25400" algn="ctr">
              <a:noFill/>
              <a:round/>
              <a:headEnd/>
              <a:tailEnd/>
            </a:ln>
          </p:spPr>
          <p:txBody>
            <a:bodyPr wrap="none" anchor="ctr">
              <a:spAutoFit/>
            </a:bodyPr>
            <a:lstStyle/>
            <a:p>
              <a:pPr>
                <a:defRPr/>
              </a:pPr>
              <a:endParaRPr lang="en-CA"/>
            </a:p>
          </p:txBody>
        </p:sp>
        <p:sp>
          <p:nvSpPr>
            <p:cNvPr id="174091" name="Oval 14"/>
            <p:cNvSpPr>
              <a:spLocks noChangeArrowheads="1"/>
            </p:cNvSpPr>
            <p:nvPr/>
          </p:nvSpPr>
          <p:spPr bwMode="auto">
            <a:xfrm>
              <a:off x="1146" y="2605"/>
              <a:ext cx="48" cy="48"/>
            </a:xfrm>
            <a:prstGeom prst="ellipse">
              <a:avLst/>
            </a:prstGeom>
            <a:grpFill/>
            <a:ln w="25400" algn="ctr">
              <a:noFill/>
              <a:round/>
              <a:headEnd/>
              <a:tailEnd/>
            </a:ln>
          </p:spPr>
          <p:txBody>
            <a:bodyPr wrap="none" anchor="ctr">
              <a:spAutoFit/>
            </a:bodyPr>
            <a:lstStyle/>
            <a:p>
              <a:pPr>
                <a:defRPr/>
              </a:pPr>
              <a:endParaRPr lang="en-CA"/>
            </a:p>
          </p:txBody>
        </p:sp>
        <p:sp>
          <p:nvSpPr>
            <p:cNvPr id="174092" name="Oval 15"/>
            <p:cNvSpPr>
              <a:spLocks noChangeArrowheads="1"/>
            </p:cNvSpPr>
            <p:nvPr/>
          </p:nvSpPr>
          <p:spPr bwMode="auto">
            <a:xfrm>
              <a:off x="1380" y="2510"/>
              <a:ext cx="48" cy="48"/>
            </a:xfrm>
            <a:prstGeom prst="ellipse">
              <a:avLst/>
            </a:prstGeom>
            <a:grpFill/>
            <a:ln w="25400" algn="ctr">
              <a:noFill/>
              <a:round/>
              <a:headEnd/>
              <a:tailEnd/>
            </a:ln>
          </p:spPr>
          <p:txBody>
            <a:bodyPr wrap="none" anchor="ctr">
              <a:spAutoFit/>
            </a:bodyPr>
            <a:lstStyle/>
            <a:p>
              <a:pPr>
                <a:defRPr/>
              </a:pPr>
              <a:endParaRPr lang="en-CA"/>
            </a:p>
          </p:txBody>
        </p:sp>
        <p:sp>
          <p:nvSpPr>
            <p:cNvPr id="174093" name="Oval 16"/>
            <p:cNvSpPr>
              <a:spLocks noChangeArrowheads="1"/>
            </p:cNvSpPr>
            <p:nvPr/>
          </p:nvSpPr>
          <p:spPr bwMode="auto">
            <a:xfrm>
              <a:off x="1614" y="2393"/>
              <a:ext cx="48" cy="48"/>
            </a:xfrm>
            <a:prstGeom prst="ellipse">
              <a:avLst/>
            </a:prstGeom>
            <a:grpFill/>
            <a:ln w="25400" algn="ctr">
              <a:noFill/>
              <a:round/>
              <a:headEnd/>
              <a:tailEnd/>
            </a:ln>
          </p:spPr>
          <p:txBody>
            <a:bodyPr wrap="none" anchor="ctr">
              <a:spAutoFit/>
            </a:bodyPr>
            <a:lstStyle/>
            <a:p>
              <a:pPr>
                <a:defRPr/>
              </a:pPr>
              <a:endParaRPr lang="en-CA"/>
            </a:p>
          </p:txBody>
        </p:sp>
        <p:sp>
          <p:nvSpPr>
            <p:cNvPr id="174094" name="Oval 17"/>
            <p:cNvSpPr>
              <a:spLocks noChangeArrowheads="1"/>
            </p:cNvSpPr>
            <p:nvPr/>
          </p:nvSpPr>
          <p:spPr bwMode="auto">
            <a:xfrm>
              <a:off x="1848" y="2256"/>
              <a:ext cx="48" cy="48"/>
            </a:xfrm>
            <a:prstGeom prst="ellipse">
              <a:avLst/>
            </a:prstGeom>
            <a:grpFill/>
            <a:ln w="25400" algn="ctr">
              <a:noFill/>
              <a:round/>
              <a:headEnd/>
              <a:tailEnd/>
            </a:ln>
          </p:spPr>
          <p:txBody>
            <a:bodyPr wrap="none" anchor="ctr">
              <a:spAutoFit/>
            </a:bodyPr>
            <a:lstStyle/>
            <a:p>
              <a:pPr>
                <a:defRPr/>
              </a:pPr>
              <a:endParaRPr lang="en-CA"/>
            </a:p>
          </p:txBody>
        </p:sp>
        <p:sp>
          <p:nvSpPr>
            <p:cNvPr id="174095" name="Oval 18"/>
            <p:cNvSpPr>
              <a:spLocks noChangeArrowheads="1"/>
            </p:cNvSpPr>
            <p:nvPr/>
          </p:nvSpPr>
          <p:spPr bwMode="auto">
            <a:xfrm>
              <a:off x="2082" y="2057"/>
              <a:ext cx="48" cy="48"/>
            </a:xfrm>
            <a:prstGeom prst="ellipse">
              <a:avLst/>
            </a:prstGeom>
            <a:grpFill/>
            <a:ln w="25400" algn="ctr">
              <a:noFill/>
              <a:round/>
              <a:headEnd/>
              <a:tailEnd/>
            </a:ln>
          </p:spPr>
          <p:txBody>
            <a:bodyPr wrap="none" anchor="ctr">
              <a:spAutoFit/>
            </a:bodyPr>
            <a:lstStyle/>
            <a:p>
              <a:pPr>
                <a:defRPr/>
              </a:pPr>
              <a:endParaRPr lang="en-CA"/>
            </a:p>
          </p:txBody>
        </p:sp>
        <p:sp>
          <p:nvSpPr>
            <p:cNvPr id="174096" name="Oval 19"/>
            <p:cNvSpPr>
              <a:spLocks noChangeArrowheads="1"/>
            </p:cNvSpPr>
            <p:nvPr/>
          </p:nvSpPr>
          <p:spPr bwMode="auto">
            <a:xfrm>
              <a:off x="2316" y="1846"/>
              <a:ext cx="48" cy="48"/>
            </a:xfrm>
            <a:prstGeom prst="ellipse">
              <a:avLst/>
            </a:prstGeom>
            <a:grpFill/>
            <a:ln w="25400" algn="ctr">
              <a:noFill/>
              <a:round/>
              <a:headEnd/>
              <a:tailEnd/>
            </a:ln>
          </p:spPr>
          <p:txBody>
            <a:bodyPr wrap="none" anchor="ctr">
              <a:spAutoFit/>
            </a:bodyPr>
            <a:lstStyle/>
            <a:p>
              <a:pPr>
                <a:defRPr/>
              </a:pPr>
              <a:endParaRPr lang="en-CA"/>
            </a:p>
          </p:txBody>
        </p:sp>
        <p:sp>
          <p:nvSpPr>
            <p:cNvPr id="174097" name="Oval 20"/>
            <p:cNvSpPr>
              <a:spLocks noChangeArrowheads="1"/>
            </p:cNvSpPr>
            <p:nvPr/>
          </p:nvSpPr>
          <p:spPr bwMode="auto">
            <a:xfrm>
              <a:off x="2550" y="1619"/>
              <a:ext cx="48" cy="48"/>
            </a:xfrm>
            <a:prstGeom prst="ellipse">
              <a:avLst/>
            </a:prstGeom>
            <a:grpFill/>
            <a:ln w="25400" algn="ctr">
              <a:noFill/>
              <a:round/>
              <a:headEnd/>
              <a:tailEnd/>
            </a:ln>
          </p:spPr>
          <p:txBody>
            <a:bodyPr wrap="none" anchor="ctr">
              <a:spAutoFit/>
            </a:bodyPr>
            <a:lstStyle/>
            <a:p>
              <a:pPr>
                <a:defRPr/>
              </a:pPr>
              <a:endParaRPr lang="en-CA"/>
            </a:p>
          </p:txBody>
        </p:sp>
        <p:sp>
          <p:nvSpPr>
            <p:cNvPr id="174098" name="Oval 21"/>
            <p:cNvSpPr>
              <a:spLocks noChangeArrowheads="1"/>
            </p:cNvSpPr>
            <p:nvPr/>
          </p:nvSpPr>
          <p:spPr bwMode="auto">
            <a:xfrm>
              <a:off x="2784" y="1399"/>
              <a:ext cx="48" cy="48"/>
            </a:xfrm>
            <a:prstGeom prst="ellipse">
              <a:avLst/>
            </a:prstGeom>
            <a:grpFill/>
            <a:ln w="25400" algn="ctr">
              <a:noFill/>
              <a:round/>
              <a:headEnd/>
              <a:tailEnd/>
            </a:ln>
          </p:spPr>
          <p:txBody>
            <a:bodyPr wrap="none" anchor="ctr">
              <a:spAutoFit/>
            </a:bodyPr>
            <a:lstStyle/>
            <a:p>
              <a:pPr>
                <a:defRPr/>
              </a:pPr>
              <a:endParaRPr lang="en-CA"/>
            </a:p>
          </p:txBody>
        </p:sp>
      </p:grpSp>
      <p:grpSp>
        <p:nvGrpSpPr>
          <p:cNvPr id="186372" name="Group 4"/>
          <p:cNvGrpSpPr>
            <a:grpSpLocks/>
          </p:cNvGrpSpPr>
          <p:nvPr/>
        </p:nvGrpSpPr>
        <p:grpSpPr bwMode="auto">
          <a:xfrm>
            <a:off x="990600" y="1600200"/>
            <a:ext cx="6172200" cy="2895600"/>
            <a:chOff x="624" y="1632"/>
            <a:chExt cx="3888" cy="1200"/>
          </a:xfrm>
        </p:grpSpPr>
        <p:sp>
          <p:nvSpPr>
            <p:cNvPr id="186375" name="Line 5"/>
            <p:cNvSpPr>
              <a:spLocks noChangeShapeType="1"/>
            </p:cNvSpPr>
            <p:nvPr/>
          </p:nvSpPr>
          <p:spPr bwMode="auto">
            <a:xfrm>
              <a:off x="624" y="1632"/>
              <a:ext cx="0" cy="1200"/>
            </a:xfrm>
            <a:prstGeom prst="line">
              <a:avLst/>
            </a:prstGeom>
            <a:noFill/>
            <a:ln w="25400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>
              <a:spAutoFit/>
            </a:bodyPr>
            <a:lstStyle/>
            <a:p>
              <a:endParaRPr lang="en-US"/>
            </a:p>
          </p:txBody>
        </p:sp>
        <p:sp>
          <p:nvSpPr>
            <p:cNvPr id="186376" name="Line 6"/>
            <p:cNvSpPr>
              <a:spLocks noChangeShapeType="1"/>
            </p:cNvSpPr>
            <p:nvPr/>
          </p:nvSpPr>
          <p:spPr bwMode="auto">
            <a:xfrm>
              <a:off x="624" y="2832"/>
              <a:ext cx="3888" cy="0"/>
            </a:xfrm>
            <a:prstGeom prst="line">
              <a:avLst/>
            </a:prstGeom>
            <a:noFill/>
            <a:ln w="25400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>
              <a:spAutoFit/>
            </a:bodyPr>
            <a:lstStyle/>
            <a:p>
              <a:endParaRPr lang="en-US"/>
            </a:p>
          </p:txBody>
        </p:sp>
      </p:grpSp>
      <p:sp>
        <p:nvSpPr>
          <p:cNvPr id="186373" name="Rectangle 9"/>
          <p:cNvSpPr>
            <a:spLocks noChangeArrowheads="1"/>
          </p:cNvSpPr>
          <p:nvPr/>
        </p:nvSpPr>
        <p:spPr bwMode="auto">
          <a:xfrm>
            <a:off x="1054100" y="1533525"/>
            <a:ext cx="1727200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/>
            <a:r>
              <a:rPr lang="en-US" altLang="en-US" i="1">
                <a:solidFill>
                  <a:schemeClr val="bg2"/>
                </a:solidFill>
                <a:sym typeface="Symbol" pitchFamily="18" charset="2"/>
              </a:rPr>
              <a:t>B</a:t>
            </a:r>
            <a:r>
              <a:rPr lang="en-US" altLang="en-US" i="1" baseline="-25000">
                <a:solidFill>
                  <a:schemeClr val="bg2"/>
                </a:solidFill>
                <a:sym typeface="Symbol" pitchFamily="18" charset="2"/>
              </a:rPr>
              <a:t>n-1</a:t>
            </a:r>
            <a:r>
              <a:rPr lang="en-US" altLang="en-US">
                <a:solidFill>
                  <a:schemeClr val="bg2"/>
                </a:solidFill>
                <a:sym typeface="Symbol" pitchFamily="18" charset="2"/>
              </a:rPr>
              <a:t>[</a:t>
            </a:r>
            <a:r>
              <a:rPr lang="en-US" altLang="en-US" i="1">
                <a:solidFill>
                  <a:schemeClr val="bg2"/>
                </a:solidFill>
                <a:sym typeface="Symbol" pitchFamily="18" charset="2"/>
              </a:rPr>
              <a:t>j</a:t>
            </a:r>
            <a:r>
              <a:rPr lang="en-US" altLang="en-US">
                <a:solidFill>
                  <a:schemeClr val="bg2"/>
                </a:solidFill>
                <a:sym typeface="Symbol" pitchFamily="18" charset="2"/>
              </a:rPr>
              <a:t>]</a:t>
            </a:r>
            <a:r>
              <a:rPr lang="en-US" altLang="en-US" i="1">
                <a:solidFill>
                  <a:schemeClr val="bg2"/>
                </a:solidFill>
                <a:sym typeface="Symbol" pitchFamily="18" charset="2"/>
              </a:rPr>
              <a:t>=j</a:t>
            </a:r>
            <a:r>
              <a:rPr lang="en-US" altLang="en-US" i="1" baseline="30000">
                <a:solidFill>
                  <a:schemeClr val="bg2"/>
                </a:solidFill>
                <a:sym typeface="Symbol" pitchFamily="18" charset="2"/>
              </a:rPr>
              <a:t>n-1</a:t>
            </a:r>
          </a:p>
        </p:txBody>
      </p:sp>
      <p:sp>
        <p:nvSpPr>
          <p:cNvPr id="186374" name="Text Box 215"/>
          <p:cNvSpPr txBox="1">
            <a:spLocks noChangeArrowheads="1"/>
          </p:cNvSpPr>
          <p:nvPr/>
        </p:nvSpPr>
        <p:spPr bwMode="auto">
          <a:xfrm>
            <a:off x="6553200" y="4419600"/>
            <a:ext cx="725488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/>
            <a:r>
              <a:rPr lang="en-US" altLang="en-US">
                <a:solidFill>
                  <a:schemeClr val="bg2"/>
                </a:solidFill>
                <a:sym typeface="Wingdings" pitchFamily="2" charset="2"/>
              </a:rPr>
              <a:t></a:t>
            </a:r>
            <a:r>
              <a:rPr lang="en-US" altLang="en-US" i="1">
                <a:solidFill>
                  <a:schemeClr val="bg2"/>
                </a:solidFill>
                <a:sym typeface="Wingdings" pitchFamily="2" charset="2"/>
              </a:rPr>
              <a:t> </a:t>
            </a:r>
            <a:r>
              <a:rPr lang="en-US" altLang="en-US" i="1">
                <a:solidFill>
                  <a:schemeClr val="bg2"/>
                </a:solidFill>
              </a:rPr>
              <a:t>j</a:t>
            </a:r>
            <a:endParaRPr lang="en-US" altLang="en-US">
              <a:solidFill>
                <a:schemeClr val="bg2"/>
              </a:solidFill>
              <a:sym typeface="Symbol" pitchFamily="18" charset="2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82" name="Rectangle 5"/>
          <p:cNvSpPr>
            <a:spLocks noChangeArrowheads="1"/>
          </p:cNvSpPr>
          <p:nvPr/>
        </p:nvSpPr>
        <p:spPr bwMode="auto">
          <a:xfrm>
            <a:off x="685800" y="-228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4400">
                <a:solidFill>
                  <a:schemeClr val="tx2"/>
                </a:solidFill>
              </a:rPr>
              <a:t>Fourier Transformation </a:t>
            </a:r>
          </a:p>
        </p:txBody>
      </p:sp>
      <p:sp>
        <p:nvSpPr>
          <p:cNvPr id="20483" name="Text Box 215"/>
          <p:cNvSpPr txBox="1">
            <a:spLocks noChangeArrowheads="1"/>
          </p:cNvSpPr>
          <p:nvPr/>
        </p:nvSpPr>
        <p:spPr bwMode="auto">
          <a:xfrm>
            <a:off x="1809750" y="742950"/>
            <a:ext cx="206692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400" i="1">
                <a:solidFill>
                  <a:schemeClr val="tx2"/>
                </a:solidFill>
              </a:rPr>
              <a:t>Time Domain </a:t>
            </a:r>
            <a:r>
              <a:rPr lang="en-US" altLang="en-US" sz="2400" i="1">
                <a:solidFill>
                  <a:schemeClr val="accent1"/>
                </a:solidFill>
                <a:sym typeface="Symbol" pitchFamily="18" charset="2"/>
              </a:rPr>
              <a:t>y</a:t>
            </a:r>
            <a:endParaRPr lang="en-US" altLang="en-US" sz="2400">
              <a:solidFill>
                <a:schemeClr val="accent1"/>
              </a:solidFill>
              <a:sym typeface="Symbol" pitchFamily="18" charset="2"/>
            </a:endParaRPr>
          </a:p>
        </p:txBody>
      </p:sp>
      <p:sp>
        <p:nvSpPr>
          <p:cNvPr id="20484" name="Text Box 215"/>
          <p:cNvSpPr txBox="1">
            <a:spLocks noChangeArrowheads="1"/>
          </p:cNvSpPr>
          <p:nvPr/>
        </p:nvSpPr>
        <p:spPr bwMode="auto">
          <a:xfrm>
            <a:off x="4495800" y="762000"/>
            <a:ext cx="2874963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400" i="1">
                <a:solidFill>
                  <a:schemeClr val="tx2"/>
                </a:solidFill>
              </a:rPr>
              <a:t>Frequency Domain </a:t>
            </a:r>
            <a:r>
              <a:rPr lang="en-US" altLang="en-US" sz="2400" i="1">
                <a:solidFill>
                  <a:schemeClr val="accent1"/>
                </a:solidFill>
              </a:rPr>
              <a:t>Y</a:t>
            </a:r>
            <a:endParaRPr lang="en-US" altLang="en-US" sz="2400">
              <a:solidFill>
                <a:schemeClr val="accent1"/>
              </a:solidFill>
              <a:sym typeface="Symbol" pitchFamily="18" charset="2"/>
            </a:endParaRPr>
          </a:p>
        </p:txBody>
      </p:sp>
      <p:grpSp>
        <p:nvGrpSpPr>
          <p:cNvPr id="20485" name="Group 61"/>
          <p:cNvGrpSpPr>
            <a:grpSpLocks/>
          </p:cNvGrpSpPr>
          <p:nvPr/>
        </p:nvGrpSpPr>
        <p:grpSpPr bwMode="auto">
          <a:xfrm>
            <a:off x="576263" y="2895600"/>
            <a:ext cx="3254375" cy="1624013"/>
            <a:chOff x="609600" y="2895600"/>
            <a:chExt cx="3255428" cy="1624480"/>
          </a:xfrm>
        </p:grpSpPr>
        <p:sp>
          <p:nvSpPr>
            <p:cNvPr id="20501" name="Text Box 4"/>
            <p:cNvSpPr txBox="1">
              <a:spLocks noChangeArrowheads="1"/>
            </p:cNvSpPr>
            <p:nvPr/>
          </p:nvSpPr>
          <p:spPr bwMode="auto">
            <a:xfrm>
              <a:off x="609600" y="3503083"/>
              <a:ext cx="1388528" cy="3121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US" altLang="en-US" sz="1800"/>
                <a:t>Delta function</a:t>
              </a:r>
            </a:p>
          </p:txBody>
        </p:sp>
        <p:pic>
          <p:nvPicPr>
            <p:cNvPr id="20502" name="Picture 11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150528" y="2895600"/>
              <a:ext cx="1714500" cy="162448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0503" name="Rectangle 49"/>
            <p:cNvSpPr>
              <a:spLocks noChangeArrowheads="1"/>
            </p:cNvSpPr>
            <p:nvPr/>
          </p:nvSpPr>
          <p:spPr bwMode="auto">
            <a:xfrm>
              <a:off x="2531534" y="3081868"/>
              <a:ext cx="1046136" cy="176440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1000">
                  <a:solidFill>
                    <a:schemeClr val="bg2"/>
                  </a:solidFill>
                </a:rPr>
                <a:t>Impulse at </a:t>
              </a:r>
              <a:r>
                <a:rPr lang="en-US" altLang="en-US" sz="1000" i="1">
                  <a:solidFill>
                    <a:schemeClr val="bg2"/>
                  </a:solidFill>
                </a:rPr>
                <a:t>y</a:t>
              </a:r>
              <a:r>
                <a:rPr lang="en-US" altLang="en-US" sz="1000">
                  <a:solidFill>
                    <a:schemeClr val="bg2"/>
                  </a:solidFill>
                </a:rPr>
                <a:t>[4]</a:t>
              </a:r>
              <a:endParaRPr lang="en-US" altLang="en-US" sz="1000">
                <a:solidFill>
                  <a:schemeClr val="bg2"/>
                </a:solidFill>
                <a:sym typeface="Symbol" pitchFamily="18" charset="2"/>
              </a:endParaRPr>
            </a:p>
          </p:txBody>
        </p:sp>
      </p:grpSp>
      <p:grpSp>
        <p:nvGrpSpPr>
          <p:cNvPr id="20486" name="Group 59"/>
          <p:cNvGrpSpPr>
            <a:grpSpLocks/>
          </p:cNvGrpSpPr>
          <p:nvPr/>
        </p:nvGrpSpPr>
        <p:grpSpPr bwMode="auto">
          <a:xfrm>
            <a:off x="4635500" y="1195388"/>
            <a:ext cx="3255963" cy="1624012"/>
            <a:chOff x="4635504" y="1194920"/>
            <a:chExt cx="3255428" cy="1624480"/>
          </a:xfrm>
        </p:grpSpPr>
        <p:sp>
          <p:nvSpPr>
            <p:cNvPr id="20498" name="Text Box 4"/>
            <p:cNvSpPr txBox="1">
              <a:spLocks noChangeArrowheads="1"/>
            </p:cNvSpPr>
            <p:nvPr/>
          </p:nvSpPr>
          <p:spPr bwMode="auto">
            <a:xfrm>
              <a:off x="4635504" y="1802403"/>
              <a:ext cx="1388528" cy="3121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US" altLang="en-US" sz="1800"/>
                <a:t>Delta function</a:t>
              </a:r>
            </a:p>
          </p:txBody>
        </p:sp>
        <p:pic>
          <p:nvPicPr>
            <p:cNvPr id="20499" name="Picture 11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176432" y="1194920"/>
              <a:ext cx="1714500" cy="162448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0500" name="Rectangle 53"/>
            <p:cNvSpPr>
              <a:spLocks noChangeArrowheads="1"/>
            </p:cNvSpPr>
            <p:nvPr/>
          </p:nvSpPr>
          <p:spPr bwMode="auto">
            <a:xfrm>
              <a:off x="6557438" y="1381188"/>
              <a:ext cx="1046136" cy="246221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1000">
                  <a:solidFill>
                    <a:schemeClr val="bg2"/>
                  </a:solidFill>
                </a:rPr>
                <a:t>Impulse at </a:t>
              </a:r>
              <a:r>
                <a:rPr lang="en-US" altLang="en-US" sz="1000" i="1">
                  <a:solidFill>
                    <a:schemeClr val="bg2"/>
                  </a:solidFill>
                </a:rPr>
                <a:t>Y</a:t>
              </a:r>
              <a:r>
                <a:rPr lang="en-US" altLang="en-US" sz="1000" i="1" baseline="-25000">
                  <a:solidFill>
                    <a:schemeClr val="bg2"/>
                  </a:solidFill>
                </a:rPr>
                <a:t>re</a:t>
              </a:r>
              <a:r>
                <a:rPr lang="en-US" altLang="en-US" sz="1000">
                  <a:solidFill>
                    <a:schemeClr val="bg2"/>
                  </a:solidFill>
                </a:rPr>
                <a:t>[4]</a:t>
              </a:r>
              <a:endParaRPr lang="en-US" altLang="en-US" sz="1000">
                <a:solidFill>
                  <a:schemeClr val="bg2"/>
                </a:solidFill>
                <a:sym typeface="Symbol" pitchFamily="18" charset="2"/>
              </a:endParaRPr>
            </a:p>
          </p:txBody>
        </p:sp>
      </p:grpSp>
      <p:grpSp>
        <p:nvGrpSpPr>
          <p:cNvPr id="20487" name="Group 58"/>
          <p:cNvGrpSpPr>
            <a:grpSpLocks/>
          </p:cNvGrpSpPr>
          <p:nvPr/>
        </p:nvGrpSpPr>
        <p:grpSpPr bwMode="auto">
          <a:xfrm>
            <a:off x="609600" y="1195388"/>
            <a:ext cx="3200400" cy="1657350"/>
            <a:chOff x="609600" y="1195199"/>
            <a:chExt cx="3200400" cy="1658066"/>
          </a:xfrm>
        </p:grpSpPr>
        <p:pic>
          <p:nvPicPr>
            <p:cNvPr id="20495" name="Picture 13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133600" y="1195199"/>
              <a:ext cx="1676400" cy="16580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0496" name="Text Box 3"/>
            <p:cNvSpPr txBox="1">
              <a:spLocks noChangeArrowheads="1"/>
            </p:cNvSpPr>
            <p:nvPr/>
          </p:nvSpPr>
          <p:spPr bwMode="auto">
            <a:xfrm>
              <a:off x="609600" y="1830200"/>
              <a:ext cx="1508912" cy="43428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US" altLang="en-US" sz="2000"/>
                <a:t>Cosine wave</a:t>
              </a:r>
            </a:p>
          </p:txBody>
        </p:sp>
        <p:sp>
          <p:nvSpPr>
            <p:cNvPr id="20497" name="Rectangle 56"/>
            <p:cNvSpPr>
              <a:spLocks noChangeArrowheads="1"/>
            </p:cNvSpPr>
            <p:nvPr/>
          </p:nvSpPr>
          <p:spPr bwMode="auto">
            <a:xfrm>
              <a:off x="2492932" y="1347557"/>
              <a:ext cx="1046136" cy="246221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1000">
                  <a:solidFill>
                    <a:schemeClr val="bg2"/>
                  </a:solidFill>
                </a:rPr>
                <a:t>Cosine with f=4</a:t>
              </a:r>
              <a:endParaRPr lang="en-US" altLang="en-US" sz="1000">
                <a:solidFill>
                  <a:schemeClr val="bg2"/>
                </a:solidFill>
                <a:sym typeface="Symbol" pitchFamily="18" charset="2"/>
              </a:endParaRPr>
            </a:p>
          </p:txBody>
        </p:sp>
      </p:grpSp>
      <p:grpSp>
        <p:nvGrpSpPr>
          <p:cNvPr id="20488" name="Group 60"/>
          <p:cNvGrpSpPr>
            <a:grpSpLocks/>
          </p:cNvGrpSpPr>
          <p:nvPr/>
        </p:nvGrpSpPr>
        <p:grpSpPr bwMode="auto">
          <a:xfrm>
            <a:off x="4665663" y="2871788"/>
            <a:ext cx="3200400" cy="1657350"/>
            <a:chOff x="4665128" y="2871602"/>
            <a:chExt cx="3200400" cy="1658066"/>
          </a:xfrm>
        </p:grpSpPr>
        <p:pic>
          <p:nvPicPr>
            <p:cNvPr id="20492" name="Picture 13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189128" y="2871602"/>
              <a:ext cx="1676400" cy="16580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0493" name="Text Box 3"/>
            <p:cNvSpPr txBox="1">
              <a:spLocks noChangeArrowheads="1"/>
            </p:cNvSpPr>
            <p:nvPr/>
          </p:nvSpPr>
          <p:spPr bwMode="auto">
            <a:xfrm>
              <a:off x="4665128" y="3506603"/>
              <a:ext cx="1508912" cy="43428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US" altLang="en-US" sz="2000"/>
                <a:t>Cosine wave</a:t>
              </a:r>
            </a:p>
          </p:txBody>
        </p:sp>
        <p:sp>
          <p:nvSpPr>
            <p:cNvPr id="20494" name="Rectangle 57"/>
            <p:cNvSpPr>
              <a:spLocks noChangeArrowheads="1"/>
            </p:cNvSpPr>
            <p:nvPr/>
          </p:nvSpPr>
          <p:spPr bwMode="auto">
            <a:xfrm>
              <a:off x="6573864" y="3030379"/>
              <a:ext cx="1046136" cy="246221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1000">
                  <a:solidFill>
                    <a:schemeClr val="bg2"/>
                  </a:solidFill>
                </a:rPr>
                <a:t>Cosine with f=4</a:t>
              </a:r>
              <a:endParaRPr lang="en-US" altLang="en-US" sz="1000">
                <a:solidFill>
                  <a:schemeClr val="bg2"/>
                </a:solidFill>
                <a:sym typeface="Symbol" pitchFamily="18" charset="2"/>
              </a:endParaRPr>
            </a:p>
          </p:txBody>
        </p:sp>
      </p:grpSp>
      <p:sp>
        <p:nvSpPr>
          <p:cNvPr id="20489" name="Rectangle 26"/>
          <p:cNvSpPr>
            <a:spLocks noChangeArrowheads="1"/>
          </p:cNvSpPr>
          <p:nvPr/>
        </p:nvSpPr>
        <p:spPr bwMode="auto">
          <a:xfrm>
            <a:off x="1803400" y="4800600"/>
            <a:ext cx="58928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CA" altLang="en-US" sz="2400">
                <a:sym typeface="Symbol" pitchFamily="18" charset="2"/>
              </a:rPr>
              <a:t>Arises from the duality of FT and its inverse.</a:t>
            </a:r>
            <a:endParaRPr lang="en-US" altLang="en-US" sz="2400">
              <a:sym typeface="Symbol" pitchFamily="18" charset="2"/>
            </a:endParaRPr>
          </a:p>
        </p:txBody>
      </p:sp>
      <p:sp>
        <p:nvSpPr>
          <p:cNvPr id="59" name="Rectangle 58"/>
          <p:cNvSpPr>
            <a:spLocks noChangeArrowheads="1"/>
          </p:cNvSpPr>
          <p:nvPr/>
        </p:nvSpPr>
        <p:spPr bwMode="auto">
          <a:xfrm>
            <a:off x="2832100" y="5341938"/>
            <a:ext cx="3652838" cy="830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/>
            <a:r>
              <a:rPr lang="en-CA" altLang="en-US" sz="2400">
                <a:sym typeface="Symbol" pitchFamily="18" charset="2"/>
              </a:rPr>
              <a:t>Duality of FT:</a:t>
            </a:r>
          </a:p>
          <a:p>
            <a:pPr algn="l" eaLnBrk="1" hangingPunct="1"/>
            <a:r>
              <a:rPr lang="en-CA" altLang="en-US" sz="2400">
                <a:sym typeface="Symbol" pitchFamily="18" charset="2"/>
              </a:rPr>
              <a:t>   If </a:t>
            </a:r>
            <a:r>
              <a:rPr lang="en-CA" altLang="en-US" sz="2400" i="1">
                <a:solidFill>
                  <a:schemeClr val="accent1"/>
                </a:solidFill>
                <a:sym typeface="Symbol" pitchFamily="18" charset="2"/>
              </a:rPr>
              <a:t>Y=FT(y)</a:t>
            </a:r>
            <a:r>
              <a:rPr lang="en-CA" altLang="en-US" sz="2400">
                <a:sym typeface="Symbol" pitchFamily="18" charset="2"/>
              </a:rPr>
              <a:t>, then </a:t>
            </a:r>
            <a:r>
              <a:rPr lang="en-CA" altLang="en-US" sz="2400" i="1">
                <a:solidFill>
                  <a:schemeClr val="accent1"/>
                </a:solidFill>
                <a:sym typeface="Symbol" pitchFamily="18" charset="2"/>
              </a:rPr>
              <a:t>y=FT(Y)</a:t>
            </a:r>
            <a:endParaRPr lang="en-US" altLang="en-US" sz="2400" i="1">
              <a:solidFill>
                <a:schemeClr val="accent1"/>
              </a:solidFill>
              <a:sym typeface="Symbol" pitchFamily="18" charset="2"/>
            </a:endParaRPr>
          </a:p>
        </p:txBody>
      </p:sp>
      <p:sp>
        <p:nvSpPr>
          <p:cNvPr id="20491" name="Text Box 215"/>
          <p:cNvSpPr txBox="1">
            <a:spLocks noChangeArrowheads="1"/>
          </p:cNvSpPr>
          <p:nvPr/>
        </p:nvSpPr>
        <p:spPr bwMode="auto">
          <a:xfrm>
            <a:off x="7659688" y="17463"/>
            <a:ext cx="952500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000">
                <a:solidFill>
                  <a:schemeClr val="tx2"/>
                </a:solidFill>
              </a:rPr>
              <a:t>Duality</a:t>
            </a:r>
            <a:br>
              <a:rPr lang="en-US" altLang="en-US" sz="2000">
                <a:solidFill>
                  <a:schemeClr val="tx2"/>
                </a:solidFill>
              </a:rPr>
            </a:br>
            <a:r>
              <a:rPr lang="en-US" altLang="en-US" sz="2000">
                <a:solidFill>
                  <a:schemeClr val="tx2"/>
                </a:solidFill>
              </a:rPr>
              <a:t>of FT</a:t>
            </a:r>
            <a:endParaRPr lang="en-US" altLang="en-US" sz="2000">
              <a:sym typeface="Symbol" pitchFamily="18" charset="2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9" grpId="0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13"/>
          <p:cNvSpPr>
            <a:spLocks noChangeArrowheads="1"/>
          </p:cNvSpPr>
          <p:nvPr/>
        </p:nvSpPr>
        <p:spPr bwMode="auto">
          <a:xfrm>
            <a:off x="685800" y="-228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4400">
                <a:solidFill>
                  <a:schemeClr val="tx2"/>
                </a:solidFill>
              </a:rPr>
              <a:t>Fourier Transformation </a:t>
            </a:r>
          </a:p>
        </p:txBody>
      </p:sp>
      <p:sp>
        <p:nvSpPr>
          <p:cNvPr id="30" name="Rectangle 29"/>
          <p:cNvSpPr>
            <a:spLocks noChangeArrowheads="1"/>
          </p:cNvSpPr>
          <p:nvPr/>
        </p:nvSpPr>
        <p:spPr bwMode="auto">
          <a:xfrm>
            <a:off x="330200" y="836613"/>
            <a:ext cx="6157913" cy="4524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/>
            <a:r>
              <a:rPr lang="en-US" altLang="en-US" sz="2400">
                <a:sym typeface="Symbol" pitchFamily="18" charset="2"/>
              </a:rPr>
              <a:t>Fourier Transform</a:t>
            </a:r>
          </a:p>
          <a:p>
            <a:pPr algn="l" eaLnBrk="1" hangingPunct="1">
              <a:buFont typeface="Arial" charset="0"/>
              <a:buChar char="•"/>
            </a:pPr>
            <a:r>
              <a:rPr lang="en-US" altLang="en-US" sz="2400">
                <a:sym typeface="Symbol" pitchFamily="18" charset="2"/>
              </a:rPr>
              <a:t> are a change of basis from the time basis to</a:t>
            </a:r>
          </a:p>
          <a:p>
            <a:pPr lvl="1" algn="l" eaLnBrk="1" hangingPunct="1">
              <a:buFont typeface="Arial" charset="0"/>
              <a:buChar char="•"/>
            </a:pPr>
            <a:r>
              <a:rPr lang="en-US" altLang="en-US" sz="2400">
                <a:sym typeface="Symbol" pitchFamily="18" charset="2"/>
              </a:rPr>
              <a:t> sine/cosine basis</a:t>
            </a:r>
          </a:p>
          <a:p>
            <a:pPr lvl="1" algn="l" eaLnBrk="1" hangingPunct="1">
              <a:buFont typeface="Arial" charset="0"/>
              <a:buChar char="•"/>
            </a:pPr>
            <a:r>
              <a:rPr lang="en-US" altLang="en-US" sz="2400">
                <a:sym typeface="Symbol" pitchFamily="18" charset="2"/>
              </a:rPr>
              <a:t>JPG</a:t>
            </a:r>
          </a:p>
          <a:p>
            <a:pPr lvl="1" algn="l" eaLnBrk="1" hangingPunct="1">
              <a:buFont typeface="Arial" charset="0"/>
              <a:buChar char="•"/>
            </a:pPr>
            <a:r>
              <a:rPr lang="en-US" altLang="en-US" sz="2400">
                <a:sym typeface="Symbol" pitchFamily="18" charset="2"/>
              </a:rPr>
              <a:t> or polynomial basis</a:t>
            </a:r>
          </a:p>
          <a:p>
            <a:pPr algn="l" eaLnBrk="1" hangingPunct="1"/>
            <a:endParaRPr lang="en-US" altLang="en-US" sz="2400">
              <a:sym typeface="Symbol" pitchFamily="18" charset="2"/>
            </a:endParaRPr>
          </a:p>
          <a:p>
            <a:pPr algn="l" eaLnBrk="1" hangingPunct="1"/>
            <a:r>
              <a:rPr lang="en-US" altLang="en-US" sz="2400">
                <a:sym typeface="Symbol" pitchFamily="18" charset="2"/>
              </a:rPr>
              <a:t>Purposes:</a:t>
            </a:r>
          </a:p>
          <a:p>
            <a:pPr lvl="1" algn="l" eaLnBrk="1" hangingPunct="1">
              <a:buFont typeface="Arial" charset="0"/>
              <a:buChar char="•"/>
            </a:pPr>
            <a:r>
              <a:rPr lang="en-US" altLang="en-US" sz="2400">
                <a:sym typeface="Symbol" pitchFamily="18" charset="2"/>
              </a:rPr>
              <a:t>Signal Processing</a:t>
            </a:r>
          </a:p>
          <a:p>
            <a:pPr lvl="1" algn="l" eaLnBrk="1" hangingPunct="1">
              <a:buFont typeface="Arial" charset="0"/>
              <a:buChar char="•"/>
            </a:pPr>
            <a:r>
              <a:rPr lang="en-US" altLang="en-US" sz="2400">
                <a:sym typeface="Symbol" pitchFamily="18" charset="2"/>
              </a:rPr>
              <a:t>Compressing data (eg images with .jpg)</a:t>
            </a:r>
          </a:p>
          <a:p>
            <a:pPr lvl="1" algn="l" eaLnBrk="1" hangingPunct="1">
              <a:buFont typeface="Arial" charset="0"/>
              <a:buChar char="•"/>
            </a:pPr>
            <a:r>
              <a:rPr lang="en-US" altLang="en-US" sz="2400">
                <a:sym typeface="Symbol" pitchFamily="18" charset="2"/>
              </a:rPr>
              <a:t>Multiplying integers in n logn loglogn time.</a:t>
            </a:r>
          </a:p>
          <a:p>
            <a:pPr lvl="1" algn="l" eaLnBrk="1" hangingPunct="1">
              <a:buFont typeface="Arial" charset="0"/>
              <a:buChar char="•"/>
            </a:pPr>
            <a:r>
              <a:rPr lang="en-US" altLang="en-US" sz="2400">
                <a:sym typeface="Symbol" pitchFamily="18" charset="2"/>
              </a:rPr>
              <a:t>Error correcting codes.</a:t>
            </a:r>
          </a:p>
          <a:p>
            <a:pPr lvl="1" algn="l" eaLnBrk="1" hangingPunct="1">
              <a:buFont typeface="Arial" charset="0"/>
              <a:buChar char="•"/>
            </a:pPr>
            <a:r>
              <a:rPr lang="en-US" altLang="en-US" sz="2400">
                <a:sym typeface="Symbol" pitchFamily="18" charset="2"/>
              </a:rPr>
              <a:t>….</a:t>
            </a:r>
          </a:p>
        </p:txBody>
      </p:sp>
      <p:grpSp>
        <p:nvGrpSpPr>
          <p:cNvPr id="3076" name="Group 5"/>
          <p:cNvGrpSpPr>
            <a:grpSpLocks/>
          </p:cNvGrpSpPr>
          <p:nvPr/>
        </p:nvGrpSpPr>
        <p:grpSpPr bwMode="auto">
          <a:xfrm>
            <a:off x="5486400" y="6019800"/>
            <a:ext cx="4572000" cy="809625"/>
            <a:chOff x="3124200" y="4876800"/>
            <a:chExt cx="4572000" cy="810399"/>
          </a:xfrm>
        </p:grpSpPr>
        <p:sp>
          <p:nvSpPr>
            <p:cNvPr id="3080" name="Rectangle 3"/>
            <p:cNvSpPr>
              <a:spLocks noChangeArrowheads="1"/>
            </p:cNvSpPr>
            <p:nvPr/>
          </p:nvSpPr>
          <p:spPr bwMode="auto">
            <a:xfrm>
              <a:off x="3124200" y="5410200"/>
              <a:ext cx="4572000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CA" altLang="en-US" sz="1200">
                  <a:hlinkClick r:id="rId3"/>
                </a:rPr>
                <a:t>http://www.dspguide.com/ch8.htm</a:t>
              </a:r>
              <a:endParaRPr lang="en-CA" altLang="en-US" sz="1200"/>
            </a:p>
          </p:txBody>
        </p:sp>
        <p:sp>
          <p:nvSpPr>
            <p:cNvPr id="3081" name="Rectangle 4"/>
            <p:cNvSpPr>
              <a:spLocks noChangeArrowheads="1"/>
            </p:cNvSpPr>
            <p:nvPr/>
          </p:nvSpPr>
          <p:spPr bwMode="auto">
            <a:xfrm>
              <a:off x="3124200" y="4876800"/>
              <a:ext cx="4572000" cy="6463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CA" altLang="en-US" sz="1200"/>
                <a:t>The Scientist and Engineer's Guide to</a:t>
              </a:r>
              <a:br>
                <a:rPr lang="en-CA" altLang="en-US" sz="1200"/>
              </a:br>
              <a:r>
                <a:rPr lang="en-CA" altLang="en-US" sz="1200"/>
                <a:t>Digital Signal Processing</a:t>
              </a:r>
              <a:br>
                <a:rPr lang="en-CA" altLang="en-US" sz="1200"/>
              </a:br>
              <a:r>
                <a:rPr lang="en-CA" altLang="en-US" sz="1200"/>
                <a:t>By Steven W. Smith, Ph.D.</a:t>
              </a:r>
            </a:p>
          </p:txBody>
        </p:sp>
      </p:grpSp>
      <p:grpSp>
        <p:nvGrpSpPr>
          <p:cNvPr id="3" name="Group 10"/>
          <p:cNvGrpSpPr>
            <a:grpSpLocks/>
          </p:cNvGrpSpPr>
          <p:nvPr/>
        </p:nvGrpSpPr>
        <p:grpSpPr bwMode="auto">
          <a:xfrm>
            <a:off x="3217863" y="1730375"/>
            <a:ext cx="5545137" cy="1938338"/>
            <a:chOff x="3217333" y="1730276"/>
            <a:chExt cx="5545667" cy="1938992"/>
          </a:xfrm>
        </p:grpSpPr>
        <p:sp>
          <p:nvSpPr>
            <p:cNvPr id="3078" name="Rectangle 6"/>
            <p:cNvSpPr>
              <a:spLocks noChangeArrowheads="1"/>
            </p:cNvSpPr>
            <p:nvPr/>
          </p:nvSpPr>
          <p:spPr bwMode="auto">
            <a:xfrm>
              <a:off x="3886200" y="1730276"/>
              <a:ext cx="4876800" cy="19389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2400">
                  <a:sym typeface="Symbol" pitchFamily="18" charset="2"/>
                </a:rPr>
                <a:t>Amazingly once you include </a:t>
              </a:r>
              <a:br>
                <a:rPr lang="en-US" altLang="en-US" sz="2400">
                  <a:sym typeface="Symbol" pitchFamily="18" charset="2"/>
                </a:rPr>
              </a:br>
              <a:r>
                <a:rPr lang="en-US" altLang="en-US" sz="2400">
                  <a:sym typeface="Symbol" pitchFamily="18" charset="2"/>
                </a:rPr>
                <a:t>complex numbers,</a:t>
              </a:r>
            </a:p>
            <a:p>
              <a:pPr eaLnBrk="1" hangingPunct="1"/>
              <a:r>
                <a:rPr lang="en-US" altLang="en-US" sz="2400">
                  <a:sym typeface="Symbol" pitchFamily="18" charset="2"/>
                </a:rPr>
                <a:t>the FFT code</a:t>
              </a:r>
            </a:p>
            <a:p>
              <a:pPr eaLnBrk="1" hangingPunct="1"/>
              <a:r>
                <a:rPr lang="en-US" altLang="en-US" sz="2400">
                  <a:sym typeface="Symbol" pitchFamily="18" charset="2"/>
                </a:rPr>
                <a:t>for sine/cosines and for polynomials </a:t>
              </a:r>
              <a:br>
                <a:rPr lang="en-US" altLang="en-US" sz="2400">
                  <a:sym typeface="Symbol" pitchFamily="18" charset="2"/>
                </a:rPr>
              </a:br>
              <a:r>
                <a:rPr lang="en-US" altLang="en-US" sz="2400">
                  <a:sym typeface="Symbol" pitchFamily="18" charset="2"/>
                </a:rPr>
                <a:t>are the </a:t>
              </a:r>
              <a:r>
                <a:rPr lang="en-US" altLang="en-US" sz="2400">
                  <a:solidFill>
                    <a:srgbClr val="FF0000"/>
                  </a:solidFill>
                  <a:sym typeface="Symbol" pitchFamily="18" charset="2"/>
                </a:rPr>
                <a:t>SAME</a:t>
              </a:r>
              <a:r>
                <a:rPr lang="en-US" altLang="en-US" sz="2400">
                  <a:sym typeface="Symbol" pitchFamily="18" charset="2"/>
                </a:rPr>
                <a:t>.</a:t>
              </a:r>
              <a:endParaRPr lang="en-CA" altLang="en-US" sz="2400"/>
            </a:p>
          </p:txBody>
        </p:sp>
        <p:sp>
          <p:nvSpPr>
            <p:cNvPr id="3079" name="Freeform 9"/>
            <p:cNvSpPr>
              <a:spLocks/>
            </p:cNvSpPr>
            <p:nvPr/>
          </p:nvSpPr>
          <p:spPr bwMode="auto">
            <a:xfrm>
              <a:off x="3217333" y="1811867"/>
              <a:ext cx="640645" cy="668866"/>
            </a:xfrm>
            <a:custGeom>
              <a:avLst/>
              <a:gdLst>
                <a:gd name="T0" fmla="*/ 0 w 640645"/>
                <a:gd name="T1" fmla="*/ 0 h 668866"/>
                <a:gd name="T2" fmla="*/ 592667 w 640645"/>
                <a:gd name="T3" fmla="*/ 330200 h 668866"/>
                <a:gd name="T4" fmla="*/ 287867 w 640645"/>
                <a:gd name="T5" fmla="*/ 668866 h 668866"/>
                <a:gd name="T6" fmla="*/ 0 60000 65536"/>
                <a:gd name="T7" fmla="*/ 0 60000 65536"/>
                <a:gd name="T8" fmla="*/ 0 60000 65536"/>
                <a:gd name="T9" fmla="*/ 0 w 640645"/>
                <a:gd name="T10" fmla="*/ 0 h 668866"/>
                <a:gd name="T11" fmla="*/ 640645 w 640645"/>
                <a:gd name="T12" fmla="*/ 668866 h 66886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640645" h="668866">
                  <a:moveTo>
                    <a:pt x="0" y="0"/>
                  </a:moveTo>
                  <a:cubicBezTo>
                    <a:pt x="272344" y="109361"/>
                    <a:pt x="544689" y="218722"/>
                    <a:pt x="592667" y="330200"/>
                  </a:cubicBezTo>
                  <a:cubicBezTo>
                    <a:pt x="640645" y="441678"/>
                    <a:pt x="287867" y="668866"/>
                    <a:pt x="287867" y="668866"/>
                  </a:cubicBezTo>
                </a:path>
              </a:pathLst>
            </a:custGeom>
            <a:noFill/>
            <a:ln w="25400" cap="flat" cmpd="sng" algn="ctr">
              <a:solidFill>
                <a:srgbClr val="FF0000"/>
              </a:solidFill>
              <a:prstDash val="solid"/>
              <a:round/>
              <a:headEnd type="arrow" w="med" len="med"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3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3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3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3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3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3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3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3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 nodeType="clickPar">
                      <p:stCondLst>
                        <p:cond delay="indefinite"/>
                      </p:stCondLst>
                      <p:childTnLst>
                        <p:par>
                          <p:cTn id="4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30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30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 nodeType="clickPar">
                      <p:stCondLst>
                        <p:cond delay="indefinite"/>
                      </p:stCondLst>
                      <p:childTnLst>
                        <p:par>
                          <p:cTn id="4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30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30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 nodeType="clickPar">
                      <p:stCondLst>
                        <p:cond delay="indefinite"/>
                      </p:stCondLst>
                      <p:childTnLst>
                        <p:par>
                          <p:cTn id="5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30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30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 nodeType="clickPar">
                      <p:stCondLst>
                        <p:cond delay="indefinite"/>
                      </p:stCondLst>
                      <p:childTnLst>
                        <p:par>
                          <p:cTn id="5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30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30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 nodeType="clickPar">
                      <p:stCondLst>
                        <p:cond delay="indefinite"/>
                      </p:stCondLst>
                      <p:childTnLst>
                        <p:par>
                          <p:cTn id="6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30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500" fill="hold"/>
                                        <p:tgtEl>
                                          <p:spTgt spid="30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 nodeType="clickPar">
                      <p:stCondLst>
                        <p:cond delay="indefinite"/>
                      </p:stCondLst>
                      <p:childTnLst>
                        <p:par>
                          <p:cTn id="7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3" dur="500" fill="hold"/>
                                        <p:tgtEl>
                                          <p:spTgt spid="30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4" dur="500" fill="hold"/>
                                        <p:tgtEl>
                                          <p:spTgt spid="30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" name="Rectangle 43"/>
          <p:cNvSpPr>
            <a:spLocks noChangeArrowheads="1"/>
          </p:cNvSpPr>
          <p:nvPr/>
        </p:nvSpPr>
        <p:spPr bwMode="auto">
          <a:xfrm>
            <a:off x="5029200" y="1828800"/>
            <a:ext cx="386715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CA" altLang="en-US" sz="2400">
                <a:sym typeface="Symbol" pitchFamily="18" charset="2"/>
              </a:rPr>
              <a:t>How do you get these corner?</a:t>
            </a:r>
            <a:endParaRPr lang="en-CA" altLang="en-US" sz="2400"/>
          </a:p>
        </p:txBody>
      </p:sp>
      <p:sp>
        <p:nvSpPr>
          <p:cNvPr id="42" name="Rectangle 41"/>
          <p:cNvSpPr>
            <a:spLocks noChangeArrowheads="1"/>
          </p:cNvSpPr>
          <p:nvPr/>
        </p:nvSpPr>
        <p:spPr bwMode="auto">
          <a:xfrm>
            <a:off x="6819900" y="3886200"/>
            <a:ext cx="342900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CA" altLang="en-US">
                <a:sym typeface="Symbol" pitchFamily="18" charset="2"/>
              </a:rPr>
              <a:t>?</a:t>
            </a:r>
            <a:endParaRPr lang="en-CA" altLang="en-US"/>
          </a:p>
        </p:txBody>
      </p:sp>
      <p:sp>
        <p:nvSpPr>
          <p:cNvPr id="21508" name="Rectangle 5"/>
          <p:cNvSpPr>
            <a:spLocks noChangeArrowheads="1"/>
          </p:cNvSpPr>
          <p:nvPr/>
        </p:nvSpPr>
        <p:spPr bwMode="auto">
          <a:xfrm>
            <a:off x="685800" y="-228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4400">
                <a:solidFill>
                  <a:schemeClr val="tx2"/>
                </a:solidFill>
              </a:rPr>
              <a:t>Fourier Transformation </a:t>
            </a:r>
          </a:p>
        </p:txBody>
      </p:sp>
      <p:sp>
        <p:nvSpPr>
          <p:cNvPr id="21509" name="Text Box 215"/>
          <p:cNvSpPr txBox="1">
            <a:spLocks noChangeArrowheads="1"/>
          </p:cNvSpPr>
          <p:nvPr/>
        </p:nvSpPr>
        <p:spPr bwMode="auto">
          <a:xfrm>
            <a:off x="1809750" y="742950"/>
            <a:ext cx="206692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400" i="1">
                <a:solidFill>
                  <a:schemeClr val="tx2"/>
                </a:solidFill>
              </a:rPr>
              <a:t>Time Domain </a:t>
            </a:r>
            <a:r>
              <a:rPr lang="en-US" altLang="en-US" sz="2400" i="1">
                <a:solidFill>
                  <a:schemeClr val="accent1"/>
                </a:solidFill>
                <a:sym typeface="Symbol" pitchFamily="18" charset="2"/>
              </a:rPr>
              <a:t>y</a:t>
            </a:r>
            <a:endParaRPr lang="en-US" altLang="en-US" sz="2400">
              <a:solidFill>
                <a:schemeClr val="accent1"/>
              </a:solidFill>
              <a:sym typeface="Symbol" pitchFamily="18" charset="2"/>
            </a:endParaRPr>
          </a:p>
        </p:txBody>
      </p:sp>
      <p:sp>
        <p:nvSpPr>
          <p:cNvPr id="21510" name="Text Box 215"/>
          <p:cNvSpPr txBox="1">
            <a:spLocks noChangeArrowheads="1"/>
          </p:cNvSpPr>
          <p:nvPr/>
        </p:nvSpPr>
        <p:spPr bwMode="auto">
          <a:xfrm>
            <a:off x="4495800" y="762000"/>
            <a:ext cx="2874963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400" i="1">
                <a:solidFill>
                  <a:schemeClr val="tx2"/>
                </a:solidFill>
              </a:rPr>
              <a:t>Frequency Domain </a:t>
            </a:r>
            <a:r>
              <a:rPr lang="en-US" altLang="en-US" sz="2400" i="1">
                <a:solidFill>
                  <a:schemeClr val="accent1"/>
                </a:solidFill>
              </a:rPr>
              <a:t>Y</a:t>
            </a:r>
            <a:endParaRPr lang="en-US" altLang="en-US" sz="2400">
              <a:solidFill>
                <a:schemeClr val="accent1"/>
              </a:solidFill>
              <a:sym typeface="Symbol" pitchFamily="18" charset="2"/>
            </a:endParaRPr>
          </a:p>
        </p:txBody>
      </p:sp>
      <p:grpSp>
        <p:nvGrpSpPr>
          <p:cNvPr id="2" name="Group 22"/>
          <p:cNvGrpSpPr>
            <a:grpSpLocks/>
          </p:cNvGrpSpPr>
          <p:nvPr/>
        </p:nvGrpSpPr>
        <p:grpSpPr bwMode="auto">
          <a:xfrm>
            <a:off x="228600" y="3276600"/>
            <a:ext cx="4267200" cy="2065338"/>
            <a:chOff x="228600" y="914400"/>
            <a:chExt cx="4267200" cy="2065867"/>
          </a:xfrm>
        </p:grpSpPr>
        <p:sp>
          <p:nvSpPr>
            <p:cNvPr id="21523" name="Text Box 2"/>
            <p:cNvSpPr txBox="1">
              <a:spLocks noChangeArrowheads="1"/>
            </p:cNvSpPr>
            <p:nvPr/>
          </p:nvSpPr>
          <p:spPr bwMode="auto">
            <a:xfrm>
              <a:off x="1566335" y="2523067"/>
              <a:ext cx="1816100" cy="457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US" altLang="en-US" sz="2400"/>
                <a:t>Sinc function</a:t>
              </a:r>
            </a:p>
          </p:txBody>
        </p:sp>
        <p:pic>
          <p:nvPicPr>
            <p:cNvPr id="21524" name="Picture 10" descr="sinc_pair_c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8543" t="3812" r="7796" b="52362"/>
            <a:stretch>
              <a:fillRect/>
            </a:stretch>
          </p:blipFill>
          <p:spPr bwMode="auto">
            <a:xfrm>
              <a:off x="228600" y="914400"/>
              <a:ext cx="4267200" cy="16764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3" name="Group 25"/>
          <p:cNvGrpSpPr>
            <a:grpSpLocks/>
          </p:cNvGrpSpPr>
          <p:nvPr/>
        </p:nvGrpSpPr>
        <p:grpSpPr bwMode="auto">
          <a:xfrm>
            <a:off x="4648200" y="3276600"/>
            <a:ext cx="4265613" cy="2049463"/>
            <a:chOff x="4648200" y="914400"/>
            <a:chExt cx="4266000" cy="2048933"/>
          </a:xfrm>
        </p:grpSpPr>
        <p:sp>
          <p:nvSpPr>
            <p:cNvPr id="21521" name="Text Box 3"/>
            <p:cNvSpPr txBox="1">
              <a:spLocks noChangeArrowheads="1"/>
            </p:cNvSpPr>
            <p:nvPr/>
          </p:nvSpPr>
          <p:spPr bwMode="auto">
            <a:xfrm>
              <a:off x="6019800" y="2506133"/>
              <a:ext cx="1749425" cy="457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US" altLang="en-US" sz="2400"/>
                <a:t>Square wave</a:t>
              </a:r>
            </a:p>
          </p:txBody>
        </p:sp>
        <p:pic>
          <p:nvPicPr>
            <p:cNvPr id="21522" name="Picture 10" descr="sinc_pair_c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9973" t="50456" r="7146" b="7622"/>
            <a:stretch>
              <a:fillRect/>
            </a:stretch>
          </p:blipFill>
          <p:spPr bwMode="auto">
            <a:xfrm>
              <a:off x="4648200" y="914400"/>
              <a:ext cx="4266000" cy="161813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4" name="Group 29"/>
          <p:cNvGrpSpPr>
            <a:grpSpLocks/>
          </p:cNvGrpSpPr>
          <p:nvPr/>
        </p:nvGrpSpPr>
        <p:grpSpPr bwMode="auto">
          <a:xfrm>
            <a:off x="228600" y="1227138"/>
            <a:ext cx="4265613" cy="2049462"/>
            <a:chOff x="4648200" y="914400"/>
            <a:chExt cx="4266000" cy="2048933"/>
          </a:xfrm>
        </p:grpSpPr>
        <p:sp>
          <p:nvSpPr>
            <p:cNvPr id="21519" name="Text Box 3"/>
            <p:cNvSpPr txBox="1">
              <a:spLocks noChangeArrowheads="1"/>
            </p:cNvSpPr>
            <p:nvPr/>
          </p:nvSpPr>
          <p:spPr bwMode="auto">
            <a:xfrm>
              <a:off x="6019800" y="2506133"/>
              <a:ext cx="1749425" cy="457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US" altLang="en-US" sz="2400"/>
                <a:t>Square wave</a:t>
              </a:r>
            </a:p>
          </p:txBody>
        </p:sp>
        <p:pic>
          <p:nvPicPr>
            <p:cNvPr id="21520" name="Picture 10" descr="sinc_pair_c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9973" t="50456" r="7146" b="7622"/>
            <a:stretch>
              <a:fillRect/>
            </a:stretch>
          </p:blipFill>
          <p:spPr bwMode="auto">
            <a:xfrm>
              <a:off x="4648200" y="914400"/>
              <a:ext cx="4266000" cy="161813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5" name="Group 32"/>
          <p:cNvGrpSpPr>
            <a:grpSpLocks/>
          </p:cNvGrpSpPr>
          <p:nvPr/>
        </p:nvGrpSpPr>
        <p:grpSpPr bwMode="auto">
          <a:xfrm>
            <a:off x="4681538" y="1219200"/>
            <a:ext cx="4267200" cy="2065338"/>
            <a:chOff x="186265" y="914400"/>
            <a:chExt cx="4267200" cy="2065867"/>
          </a:xfrm>
        </p:grpSpPr>
        <p:sp>
          <p:nvSpPr>
            <p:cNvPr id="21517" name="Text Box 2"/>
            <p:cNvSpPr txBox="1">
              <a:spLocks noChangeArrowheads="1"/>
            </p:cNvSpPr>
            <p:nvPr/>
          </p:nvSpPr>
          <p:spPr bwMode="auto">
            <a:xfrm>
              <a:off x="1566335" y="2523067"/>
              <a:ext cx="1816100" cy="457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US" altLang="en-US" sz="2400"/>
                <a:t>Sinc function</a:t>
              </a:r>
            </a:p>
          </p:txBody>
        </p:sp>
        <p:pic>
          <p:nvPicPr>
            <p:cNvPr id="21518" name="Picture 10" descr="sinc_pair_c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8543" t="3812" r="7796" b="52362"/>
            <a:stretch>
              <a:fillRect/>
            </a:stretch>
          </p:blipFill>
          <p:spPr bwMode="auto">
            <a:xfrm>
              <a:off x="186265" y="914400"/>
              <a:ext cx="4267200" cy="16764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21515" name="Rectangle 35"/>
          <p:cNvSpPr>
            <a:spLocks noChangeArrowheads="1"/>
          </p:cNvSpPr>
          <p:nvPr/>
        </p:nvSpPr>
        <p:spPr bwMode="auto">
          <a:xfrm>
            <a:off x="2832100" y="5341938"/>
            <a:ext cx="3652838" cy="830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/>
            <a:r>
              <a:rPr lang="en-CA" altLang="en-US" sz="2400">
                <a:sym typeface="Symbol" pitchFamily="18" charset="2"/>
              </a:rPr>
              <a:t>Duality of FT:</a:t>
            </a:r>
          </a:p>
          <a:p>
            <a:pPr algn="l" eaLnBrk="1" hangingPunct="1"/>
            <a:r>
              <a:rPr lang="en-CA" altLang="en-US" sz="2400">
                <a:sym typeface="Symbol" pitchFamily="18" charset="2"/>
              </a:rPr>
              <a:t>   If </a:t>
            </a:r>
            <a:r>
              <a:rPr lang="en-CA" altLang="en-US" sz="2400" i="1">
                <a:solidFill>
                  <a:schemeClr val="accent1"/>
                </a:solidFill>
                <a:sym typeface="Symbol" pitchFamily="18" charset="2"/>
              </a:rPr>
              <a:t>Y=FT(y)</a:t>
            </a:r>
            <a:r>
              <a:rPr lang="en-CA" altLang="en-US" sz="2400">
                <a:sym typeface="Symbol" pitchFamily="18" charset="2"/>
              </a:rPr>
              <a:t>, then </a:t>
            </a:r>
            <a:r>
              <a:rPr lang="en-CA" altLang="en-US" sz="2400" i="1">
                <a:solidFill>
                  <a:schemeClr val="accent1"/>
                </a:solidFill>
                <a:sym typeface="Symbol" pitchFamily="18" charset="2"/>
              </a:rPr>
              <a:t>y=FT(Y)</a:t>
            </a:r>
            <a:endParaRPr lang="en-US" altLang="en-US" sz="2400" i="1">
              <a:solidFill>
                <a:schemeClr val="accent1"/>
              </a:solidFill>
              <a:sym typeface="Symbol" pitchFamily="18" charset="2"/>
            </a:endParaRPr>
          </a:p>
        </p:txBody>
      </p:sp>
      <p:sp>
        <p:nvSpPr>
          <p:cNvPr id="21516" name="Text Box 215"/>
          <p:cNvSpPr txBox="1">
            <a:spLocks noChangeArrowheads="1"/>
          </p:cNvSpPr>
          <p:nvPr/>
        </p:nvSpPr>
        <p:spPr bwMode="auto">
          <a:xfrm>
            <a:off x="7659688" y="17463"/>
            <a:ext cx="952500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000">
                <a:solidFill>
                  <a:schemeClr val="tx2"/>
                </a:solidFill>
              </a:rPr>
              <a:t>Duality</a:t>
            </a:r>
            <a:br>
              <a:rPr lang="en-US" altLang="en-US" sz="2000">
                <a:solidFill>
                  <a:schemeClr val="tx2"/>
                </a:solidFill>
              </a:rPr>
            </a:br>
            <a:r>
              <a:rPr lang="en-US" altLang="en-US" sz="2000">
                <a:solidFill>
                  <a:schemeClr val="tx2"/>
                </a:solidFill>
              </a:rPr>
              <a:t>of FT</a:t>
            </a:r>
            <a:endParaRPr lang="en-US" altLang="en-US" sz="2000">
              <a:sym typeface="Symbol" pitchFamily="18" charset="2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 nodeType="clickPar">
                      <p:stCondLst>
                        <p:cond delay="indefinite"/>
                      </p:stCondLst>
                      <p:childTnLst>
                        <p:par>
                          <p:cTn id="3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4" grpId="0"/>
      <p:bldP spid="42" grpId="0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530" name="Rectangle 5"/>
          <p:cNvSpPr>
            <a:spLocks noChangeArrowheads="1"/>
          </p:cNvSpPr>
          <p:nvPr/>
        </p:nvSpPr>
        <p:spPr bwMode="auto">
          <a:xfrm>
            <a:off x="685800" y="-228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4400">
                <a:solidFill>
                  <a:schemeClr val="tx2"/>
                </a:solidFill>
              </a:rPr>
              <a:t>Fourier Transformation </a:t>
            </a:r>
          </a:p>
        </p:txBody>
      </p:sp>
      <p:sp>
        <p:nvSpPr>
          <p:cNvPr id="22531" name="Text Box 215"/>
          <p:cNvSpPr txBox="1">
            <a:spLocks noChangeArrowheads="1"/>
          </p:cNvSpPr>
          <p:nvPr/>
        </p:nvSpPr>
        <p:spPr bwMode="auto">
          <a:xfrm>
            <a:off x="1809750" y="742950"/>
            <a:ext cx="206692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400" i="1">
                <a:solidFill>
                  <a:schemeClr val="tx2"/>
                </a:solidFill>
              </a:rPr>
              <a:t>Time Domain </a:t>
            </a:r>
            <a:r>
              <a:rPr lang="en-US" altLang="en-US" sz="2400" i="1">
                <a:solidFill>
                  <a:schemeClr val="accent1"/>
                </a:solidFill>
                <a:sym typeface="Symbol" pitchFamily="18" charset="2"/>
              </a:rPr>
              <a:t>y</a:t>
            </a:r>
            <a:endParaRPr lang="en-US" altLang="en-US" sz="2400">
              <a:solidFill>
                <a:schemeClr val="accent1"/>
              </a:solidFill>
              <a:sym typeface="Symbol" pitchFamily="18" charset="2"/>
            </a:endParaRPr>
          </a:p>
        </p:txBody>
      </p:sp>
      <p:sp>
        <p:nvSpPr>
          <p:cNvPr id="22532" name="Text Box 215"/>
          <p:cNvSpPr txBox="1">
            <a:spLocks noChangeArrowheads="1"/>
          </p:cNvSpPr>
          <p:nvPr/>
        </p:nvSpPr>
        <p:spPr bwMode="auto">
          <a:xfrm>
            <a:off x="4495800" y="762000"/>
            <a:ext cx="2874963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400" i="1">
                <a:solidFill>
                  <a:schemeClr val="tx2"/>
                </a:solidFill>
              </a:rPr>
              <a:t>Frequency Domain </a:t>
            </a:r>
            <a:r>
              <a:rPr lang="en-US" altLang="en-US" sz="2400" i="1">
                <a:solidFill>
                  <a:schemeClr val="accent1"/>
                </a:solidFill>
              </a:rPr>
              <a:t>Y</a:t>
            </a:r>
            <a:endParaRPr lang="en-US" altLang="en-US" sz="2400">
              <a:solidFill>
                <a:schemeClr val="accent1"/>
              </a:solidFill>
              <a:sym typeface="Symbol" pitchFamily="18" charset="2"/>
            </a:endParaRPr>
          </a:p>
        </p:txBody>
      </p:sp>
      <p:sp>
        <p:nvSpPr>
          <p:cNvPr id="22533" name="Rectangle 35"/>
          <p:cNvSpPr>
            <a:spLocks noChangeArrowheads="1"/>
          </p:cNvSpPr>
          <p:nvPr/>
        </p:nvSpPr>
        <p:spPr bwMode="auto">
          <a:xfrm>
            <a:off x="2832100" y="5341938"/>
            <a:ext cx="3652838" cy="830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/>
            <a:r>
              <a:rPr lang="en-CA" altLang="en-US" sz="2400">
                <a:sym typeface="Symbol" pitchFamily="18" charset="2"/>
              </a:rPr>
              <a:t>Duality of FT:</a:t>
            </a:r>
          </a:p>
          <a:p>
            <a:pPr algn="l" eaLnBrk="1" hangingPunct="1"/>
            <a:r>
              <a:rPr lang="en-CA" altLang="en-US" sz="2400">
                <a:sym typeface="Symbol" pitchFamily="18" charset="2"/>
              </a:rPr>
              <a:t>   If </a:t>
            </a:r>
            <a:r>
              <a:rPr lang="en-CA" altLang="en-US" sz="2400" i="1">
                <a:solidFill>
                  <a:schemeClr val="accent1"/>
                </a:solidFill>
                <a:sym typeface="Symbol" pitchFamily="18" charset="2"/>
              </a:rPr>
              <a:t>Y=FT(y)</a:t>
            </a:r>
            <a:r>
              <a:rPr lang="en-CA" altLang="en-US" sz="2400">
                <a:sym typeface="Symbol" pitchFamily="18" charset="2"/>
              </a:rPr>
              <a:t>, then </a:t>
            </a:r>
            <a:r>
              <a:rPr lang="en-CA" altLang="en-US" sz="2400" i="1">
                <a:solidFill>
                  <a:schemeClr val="accent1"/>
                </a:solidFill>
                <a:sym typeface="Symbol" pitchFamily="18" charset="2"/>
              </a:rPr>
              <a:t>y=FT(Y)</a:t>
            </a:r>
            <a:endParaRPr lang="en-US" altLang="en-US" sz="2400" i="1">
              <a:solidFill>
                <a:schemeClr val="accent1"/>
              </a:solidFill>
              <a:sym typeface="Symbol" pitchFamily="18" charset="2"/>
            </a:endParaRPr>
          </a:p>
        </p:txBody>
      </p:sp>
      <p:grpSp>
        <p:nvGrpSpPr>
          <p:cNvPr id="2" name="Group 19"/>
          <p:cNvGrpSpPr>
            <a:grpSpLocks/>
          </p:cNvGrpSpPr>
          <p:nvPr/>
        </p:nvGrpSpPr>
        <p:grpSpPr bwMode="auto">
          <a:xfrm>
            <a:off x="228600" y="1549400"/>
            <a:ext cx="8669338" cy="2108200"/>
            <a:chOff x="228600" y="2997201"/>
            <a:chExt cx="8668669" cy="2108199"/>
          </a:xfrm>
        </p:grpSpPr>
        <p:sp>
          <p:nvSpPr>
            <p:cNvPr id="22536" name="Text Box 4"/>
            <p:cNvSpPr txBox="1">
              <a:spLocks noChangeArrowheads="1"/>
            </p:cNvSpPr>
            <p:nvPr/>
          </p:nvSpPr>
          <p:spPr bwMode="auto">
            <a:xfrm>
              <a:off x="1828800" y="4648200"/>
              <a:ext cx="1301750" cy="457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US" altLang="en-US" sz="2400"/>
                <a:t>Gaussian</a:t>
              </a:r>
            </a:p>
          </p:txBody>
        </p:sp>
        <p:pic>
          <p:nvPicPr>
            <p:cNvPr id="22537" name="Picture 10" descr="gauss_pair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8307" t="49982" r="8334" b="5557"/>
            <a:stretch>
              <a:fillRect/>
            </a:stretch>
          </p:blipFill>
          <p:spPr bwMode="auto">
            <a:xfrm>
              <a:off x="228600" y="3018000"/>
              <a:ext cx="4266000" cy="17064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2538" name="Text Box 4"/>
            <p:cNvSpPr txBox="1">
              <a:spLocks noChangeArrowheads="1"/>
            </p:cNvSpPr>
            <p:nvPr/>
          </p:nvSpPr>
          <p:spPr bwMode="auto">
            <a:xfrm>
              <a:off x="6231469" y="4627401"/>
              <a:ext cx="1301750" cy="457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US" altLang="en-US" sz="2400"/>
                <a:t>Gaussian</a:t>
              </a:r>
            </a:p>
          </p:txBody>
        </p:sp>
        <p:pic>
          <p:nvPicPr>
            <p:cNvPr id="22539" name="Picture 10" descr="gauss_pair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8307" t="49982" r="8334" b="5557"/>
            <a:stretch>
              <a:fillRect/>
            </a:stretch>
          </p:blipFill>
          <p:spPr bwMode="auto">
            <a:xfrm>
              <a:off x="4631269" y="2997201"/>
              <a:ext cx="4266000" cy="17064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22535" name="Text Box 215"/>
          <p:cNvSpPr txBox="1">
            <a:spLocks noChangeArrowheads="1"/>
          </p:cNvSpPr>
          <p:nvPr/>
        </p:nvSpPr>
        <p:spPr bwMode="auto">
          <a:xfrm>
            <a:off x="7659688" y="17463"/>
            <a:ext cx="952500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000">
                <a:solidFill>
                  <a:schemeClr val="tx2"/>
                </a:solidFill>
              </a:rPr>
              <a:t>Duality</a:t>
            </a:r>
            <a:br>
              <a:rPr lang="en-US" altLang="en-US" sz="2000">
                <a:solidFill>
                  <a:schemeClr val="tx2"/>
                </a:solidFill>
              </a:rPr>
            </a:br>
            <a:r>
              <a:rPr lang="en-US" altLang="en-US" sz="2000">
                <a:solidFill>
                  <a:schemeClr val="tx2"/>
                </a:solidFill>
              </a:rPr>
              <a:t>of FT</a:t>
            </a:r>
            <a:endParaRPr lang="en-US" altLang="en-US" sz="2000">
              <a:sym typeface="Symbol" pitchFamily="18" charset="2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7847" name="Text Box 215"/>
          <p:cNvSpPr txBox="1">
            <a:spLocks noChangeArrowheads="1"/>
          </p:cNvSpPr>
          <p:nvPr/>
        </p:nvSpPr>
        <p:spPr bwMode="auto">
          <a:xfrm>
            <a:off x="325438" y="596900"/>
            <a:ext cx="7416800" cy="9540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/>
            <a:r>
              <a:rPr lang="en-US" altLang="en-US">
                <a:solidFill>
                  <a:schemeClr val="tx2"/>
                </a:solidFill>
              </a:rPr>
              <a:t>Change of Basis: </a:t>
            </a:r>
            <a:r>
              <a:rPr lang="en-US" altLang="en-US" i="1">
                <a:solidFill>
                  <a:schemeClr val="accent1"/>
                </a:solidFill>
              </a:rPr>
              <a:t>T</a:t>
            </a:r>
            <a:r>
              <a:rPr lang="en-US" altLang="en-US">
                <a:solidFill>
                  <a:schemeClr val="accent1"/>
                </a:solidFill>
              </a:rPr>
              <a:t>([</a:t>
            </a:r>
            <a:r>
              <a:rPr lang="en-US" altLang="en-US" i="1">
                <a:solidFill>
                  <a:schemeClr val="accent1"/>
                </a:solidFill>
              </a:rPr>
              <a:t>a</a:t>
            </a:r>
            <a:r>
              <a:rPr lang="en-US" altLang="en-US" baseline="-25000">
                <a:solidFill>
                  <a:schemeClr val="accent1"/>
                </a:solidFill>
              </a:rPr>
              <a:t>1</a:t>
            </a:r>
            <a:r>
              <a:rPr lang="en-US" altLang="en-US">
                <a:solidFill>
                  <a:schemeClr val="accent1"/>
                </a:solidFill>
              </a:rPr>
              <a:t>,</a:t>
            </a:r>
            <a:r>
              <a:rPr lang="en-US" altLang="en-US" i="1">
                <a:solidFill>
                  <a:schemeClr val="accent1"/>
                </a:solidFill>
              </a:rPr>
              <a:t>a</a:t>
            </a:r>
            <a:r>
              <a:rPr lang="en-US" altLang="en-US" baseline="-25000">
                <a:solidFill>
                  <a:schemeClr val="accent1"/>
                </a:solidFill>
              </a:rPr>
              <a:t>2</a:t>
            </a:r>
            <a:r>
              <a:rPr lang="en-US" altLang="en-US">
                <a:solidFill>
                  <a:schemeClr val="accent1"/>
                </a:solidFill>
              </a:rPr>
              <a:t>,…,</a:t>
            </a:r>
            <a:r>
              <a:rPr lang="en-US" altLang="en-US" i="1">
                <a:solidFill>
                  <a:schemeClr val="accent1"/>
                </a:solidFill>
              </a:rPr>
              <a:t>a</a:t>
            </a:r>
            <a:r>
              <a:rPr lang="en-US" altLang="en-US" baseline="-25000">
                <a:solidFill>
                  <a:schemeClr val="accent1"/>
                </a:solidFill>
              </a:rPr>
              <a:t>d</a:t>
            </a:r>
            <a:r>
              <a:rPr lang="en-US" altLang="en-US">
                <a:solidFill>
                  <a:schemeClr val="accent1"/>
                </a:solidFill>
              </a:rPr>
              <a:t>]) = [</a:t>
            </a:r>
            <a:r>
              <a:rPr lang="en-US" altLang="en-US" i="1">
                <a:solidFill>
                  <a:schemeClr val="accent1"/>
                </a:solidFill>
              </a:rPr>
              <a:t>A</a:t>
            </a:r>
            <a:r>
              <a:rPr lang="en-US" altLang="en-US" baseline="-25000">
                <a:solidFill>
                  <a:schemeClr val="accent1"/>
                </a:solidFill>
              </a:rPr>
              <a:t>1</a:t>
            </a:r>
            <a:r>
              <a:rPr lang="en-US" altLang="en-US">
                <a:solidFill>
                  <a:schemeClr val="accent1"/>
                </a:solidFill>
              </a:rPr>
              <a:t>,</a:t>
            </a:r>
            <a:r>
              <a:rPr lang="en-US" altLang="en-US" i="1">
                <a:solidFill>
                  <a:schemeClr val="accent1"/>
                </a:solidFill>
              </a:rPr>
              <a:t>A</a:t>
            </a:r>
            <a:r>
              <a:rPr lang="en-US" altLang="en-US" baseline="-25000">
                <a:solidFill>
                  <a:schemeClr val="accent1"/>
                </a:solidFill>
              </a:rPr>
              <a:t>2</a:t>
            </a:r>
            <a:r>
              <a:rPr lang="en-US" altLang="en-US">
                <a:solidFill>
                  <a:schemeClr val="accent1"/>
                </a:solidFill>
              </a:rPr>
              <a:t>,…,</a:t>
            </a:r>
            <a:r>
              <a:rPr lang="en-US" altLang="en-US" i="1">
                <a:solidFill>
                  <a:schemeClr val="accent1"/>
                </a:solidFill>
              </a:rPr>
              <a:t>A</a:t>
            </a:r>
            <a:r>
              <a:rPr lang="en-US" altLang="en-US" baseline="-25000">
                <a:solidFill>
                  <a:schemeClr val="accent1"/>
                </a:solidFill>
              </a:rPr>
              <a:t>d</a:t>
            </a:r>
            <a:r>
              <a:rPr lang="en-US" altLang="en-US">
                <a:solidFill>
                  <a:schemeClr val="accent1"/>
                </a:solidFill>
              </a:rPr>
              <a:t>]</a:t>
            </a:r>
            <a:endParaRPr lang="en-US" altLang="en-US" i="1">
              <a:solidFill>
                <a:schemeClr val="accent1"/>
              </a:solidFill>
            </a:endParaRPr>
          </a:p>
          <a:p>
            <a:pPr lvl="1" algn="l" eaLnBrk="1" hangingPunct="1"/>
            <a:r>
              <a:rPr lang="en-US" altLang="en-US">
                <a:sym typeface="Symbol" pitchFamily="18" charset="2"/>
              </a:rPr>
              <a:t>Changes the basis used to describe an object.</a:t>
            </a:r>
          </a:p>
        </p:txBody>
      </p:sp>
      <p:sp>
        <p:nvSpPr>
          <p:cNvPr id="2" name="Text Box 215"/>
          <p:cNvSpPr txBox="1">
            <a:spLocks noChangeArrowheads="1"/>
          </p:cNvSpPr>
          <p:nvPr/>
        </p:nvSpPr>
        <p:spPr bwMode="auto">
          <a:xfrm>
            <a:off x="325438" y="1484313"/>
            <a:ext cx="7378700" cy="2227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>
              <a:buFontTx/>
              <a:buChar char="•"/>
            </a:pPr>
            <a:r>
              <a:rPr lang="en-US" altLang="en-US"/>
              <a:t>The </a:t>
            </a:r>
            <a:r>
              <a:rPr lang="en-US" altLang="en-US">
                <a:solidFill>
                  <a:schemeClr val="tx2"/>
                </a:solidFill>
              </a:rPr>
              <a:t>Time</a:t>
            </a:r>
            <a:r>
              <a:rPr lang="en-US" altLang="en-US"/>
              <a:t> </a:t>
            </a:r>
            <a:r>
              <a:rPr lang="en-US" altLang="en-US">
                <a:solidFill>
                  <a:schemeClr val="tx2"/>
                </a:solidFill>
              </a:rPr>
              <a:t>basis</a:t>
            </a:r>
            <a:r>
              <a:rPr lang="en-US" altLang="en-US"/>
              <a:t> of a vector space:</a:t>
            </a:r>
          </a:p>
          <a:p>
            <a:pPr lvl="1" algn="l" eaLnBrk="1" hangingPunct="1">
              <a:buFontTx/>
              <a:buChar char="•"/>
            </a:pPr>
            <a:r>
              <a:rPr lang="en-US" altLang="en-US"/>
              <a:t>A tuple  </a:t>
            </a:r>
            <a:r>
              <a:rPr lang="en-US" altLang="en-US" i="1">
                <a:solidFill>
                  <a:schemeClr val="accent1"/>
                </a:solidFill>
              </a:rPr>
              <a:t>&lt;w</a:t>
            </a:r>
            <a:r>
              <a:rPr lang="en-US" altLang="en-US" i="1" baseline="-25000">
                <a:solidFill>
                  <a:schemeClr val="accent1"/>
                </a:solidFill>
              </a:rPr>
              <a:t>1</a:t>
            </a:r>
            <a:r>
              <a:rPr lang="en-US" altLang="en-US" i="1">
                <a:solidFill>
                  <a:schemeClr val="accent1"/>
                </a:solidFill>
              </a:rPr>
              <a:t>,w</a:t>
            </a:r>
            <a:r>
              <a:rPr lang="en-US" altLang="en-US" i="1" baseline="-25000">
                <a:solidFill>
                  <a:schemeClr val="accent1"/>
                </a:solidFill>
              </a:rPr>
              <a:t>2</a:t>
            </a:r>
            <a:r>
              <a:rPr lang="en-US" altLang="en-US" i="1">
                <a:solidFill>
                  <a:schemeClr val="accent1"/>
                </a:solidFill>
              </a:rPr>
              <a:t>,…,w</a:t>
            </a:r>
            <a:r>
              <a:rPr lang="en-US" altLang="en-US" i="1" baseline="-25000">
                <a:solidFill>
                  <a:schemeClr val="accent1"/>
                </a:solidFill>
              </a:rPr>
              <a:t>d</a:t>
            </a:r>
            <a:r>
              <a:rPr lang="en-US" altLang="en-US" i="1">
                <a:solidFill>
                  <a:schemeClr val="accent1"/>
                </a:solidFill>
              </a:rPr>
              <a:t>&gt;</a:t>
            </a:r>
            <a:r>
              <a:rPr lang="en-US" altLang="en-US"/>
              <a:t> of basis objects</a:t>
            </a:r>
          </a:p>
          <a:p>
            <a:pPr lvl="1" algn="l" eaLnBrk="1" hangingPunct="1">
              <a:buFontTx/>
              <a:buChar char="•"/>
            </a:pPr>
            <a:r>
              <a:rPr lang="en-US" altLang="en-US"/>
              <a:t>Linearly independent</a:t>
            </a:r>
            <a:endParaRPr lang="en-US" altLang="en-US">
              <a:sym typeface="Symbol" pitchFamily="18" charset="2"/>
            </a:endParaRPr>
          </a:p>
          <a:p>
            <a:pPr lvl="1" algn="l" eaLnBrk="1" hangingPunct="1">
              <a:buFontTx/>
              <a:buChar char="•"/>
            </a:pPr>
            <a:r>
              <a:rPr lang="en-US" altLang="en-US">
                <a:sym typeface="Symbol" pitchFamily="18" charset="2"/>
              </a:rPr>
              <a:t>Spans the space uniquely</a:t>
            </a:r>
            <a:br>
              <a:rPr lang="en-US" altLang="en-US">
                <a:sym typeface="Symbol" pitchFamily="18" charset="2"/>
              </a:rPr>
            </a:br>
            <a:r>
              <a:rPr lang="en-US" altLang="en-US">
                <a:sym typeface="Symbol" pitchFamily="18" charset="2"/>
              </a:rPr>
              <a:t> </a:t>
            </a:r>
            <a:r>
              <a:rPr lang="en-US" altLang="en-US">
                <a:solidFill>
                  <a:schemeClr val="accent1"/>
                </a:solidFill>
                <a:latin typeface="Symbol" pitchFamily="18" charset="2"/>
              </a:rPr>
              <a:t>"</a:t>
            </a:r>
            <a:r>
              <a:rPr lang="en-US" altLang="en-US" i="1">
                <a:solidFill>
                  <a:schemeClr val="accent1"/>
                </a:solidFill>
              </a:rPr>
              <a:t>v </a:t>
            </a:r>
            <a:r>
              <a:rPr lang="en-US" altLang="en-US">
                <a:solidFill>
                  <a:schemeClr val="accent1"/>
                </a:solidFill>
                <a:latin typeface="Symbol" pitchFamily="18" charset="2"/>
              </a:rPr>
              <a:t>$</a:t>
            </a:r>
            <a:r>
              <a:rPr lang="en-US" altLang="en-US">
                <a:solidFill>
                  <a:schemeClr val="accent1"/>
                </a:solidFill>
              </a:rPr>
              <a:t>[</a:t>
            </a:r>
            <a:r>
              <a:rPr lang="en-US" altLang="en-US" i="1">
                <a:solidFill>
                  <a:schemeClr val="accent1"/>
                </a:solidFill>
              </a:rPr>
              <a:t>a</a:t>
            </a:r>
            <a:r>
              <a:rPr lang="en-US" altLang="en-US" i="1" baseline="-25000">
                <a:solidFill>
                  <a:schemeClr val="accent1"/>
                </a:solidFill>
              </a:rPr>
              <a:t>1</a:t>
            </a:r>
            <a:r>
              <a:rPr lang="en-US" altLang="en-US" i="1">
                <a:solidFill>
                  <a:schemeClr val="accent1"/>
                </a:solidFill>
              </a:rPr>
              <a:t>,a</a:t>
            </a:r>
            <a:r>
              <a:rPr lang="en-US" altLang="en-US" i="1" baseline="-25000">
                <a:solidFill>
                  <a:schemeClr val="accent1"/>
                </a:solidFill>
              </a:rPr>
              <a:t>2</a:t>
            </a:r>
            <a:r>
              <a:rPr lang="en-US" altLang="en-US" i="1">
                <a:solidFill>
                  <a:schemeClr val="accent1"/>
                </a:solidFill>
              </a:rPr>
              <a:t>,…,a</a:t>
            </a:r>
            <a:r>
              <a:rPr lang="en-US" altLang="en-US" i="1" baseline="-25000">
                <a:solidFill>
                  <a:schemeClr val="accent1"/>
                </a:solidFill>
              </a:rPr>
              <a:t>d</a:t>
            </a:r>
            <a:r>
              <a:rPr lang="en-US" altLang="en-US">
                <a:solidFill>
                  <a:schemeClr val="accent1"/>
                </a:solidFill>
              </a:rPr>
              <a:t>],</a:t>
            </a:r>
            <a:r>
              <a:rPr lang="en-US" altLang="en-US" i="1">
                <a:solidFill>
                  <a:schemeClr val="accent1"/>
                </a:solidFill>
              </a:rPr>
              <a:t>  </a:t>
            </a: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v = a</a:t>
            </a:r>
            <a:r>
              <a:rPr lang="en-US" altLang="en-US" i="1" baseline="-25000">
                <a:solidFill>
                  <a:schemeClr val="accent1"/>
                </a:solidFill>
              </a:rPr>
              <a:t>1</a:t>
            </a:r>
            <a:r>
              <a:rPr lang="en-US" altLang="en-US" i="1">
                <a:solidFill>
                  <a:schemeClr val="accent1"/>
                </a:solidFill>
              </a:rPr>
              <a:t>w</a:t>
            </a:r>
            <a:r>
              <a:rPr lang="en-US" altLang="en-US" i="1" baseline="-25000">
                <a:solidFill>
                  <a:schemeClr val="accent1"/>
                </a:solidFill>
              </a:rPr>
              <a:t>1</a:t>
            </a:r>
            <a:r>
              <a:rPr lang="en-US" altLang="en-US" i="1">
                <a:solidFill>
                  <a:schemeClr val="accent1"/>
                </a:solidFill>
              </a:rPr>
              <a:t>+a</a:t>
            </a:r>
            <a:r>
              <a:rPr lang="en-US" altLang="en-US" i="1" baseline="-25000">
                <a:solidFill>
                  <a:schemeClr val="accent1"/>
                </a:solidFill>
              </a:rPr>
              <a:t>2</a:t>
            </a:r>
            <a:r>
              <a:rPr lang="en-US" altLang="en-US" i="1">
                <a:solidFill>
                  <a:schemeClr val="accent1"/>
                </a:solidFill>
              </a:rPr>
              <a:t>w</a:t>
            </a:r>
            <a:r>
              <a:rPr lang="en-US" altLang="en-US" i="1" baseline="-25000">
                <a:solidFill>
                  <a:schemeClr val="accent1"/>
                </a:solidFill>
              </a:rPr>
              <a:t>2</a:t>
            </a:r>
            <a:r>
              <a:rPr lang="en-US" altLang="en-US" i="1">
                <a:solidFill>
                  <a:schemeClr val="accent1"/>
                </a:solidFill>
              </a:rPr>
              <a:t> +… + a</a:t>
            </a:r>
            <a:r>
              <a:rPr lang="en-US" altLang="en-US" i="1" baseline="-25000">
                <a:solidFill>
                  <a:schemeClr val="accent1"/>
                </a:solidFill>
              </a:rPr>
              <a:t>d</a:t>
            </a:r>
            <a:r>
              <a:rPr lang="en-US" altLang="en-US" i="1">
                <a:solidFill>
                  <a:schemeClr val="accent1"/>
                </a:solidFill>
              </a:rPr>
              <a:t>w</a:t>
            </a:r>
            <a:r>
              <a:rPr lang="en-US" altLang="en-US" i="1" baseline="-25000">
                <a:solidFill>
                  <a:schemeClr val="accent1"/>
                </a:solidFill>
              </a:rPr>
              <a:t>d</a:t>
            </a:r>
            <a:endParaRPr lang="en-US" altLang="en-US">
              <a:sym typeface="Symbol" pitchFamily="18" charset="2"/>
            </a:endParaRPr>
          </a:p>
        </p:txBody>
      </p:sp>
      <p:sp>
        <p:nvSpPr>
          <p:cNvPr id="5" name="Text Box 215"/>
          <p:cNvSpPr txBox="1">
            <a:spLocks noChangeArrowheads="1"/>
          </p:cNvSpPr>
          <p:nvPr/>
        </p:nvSpPr>
        <p:spPr bwMode="auto">
          <a:xfrm>
            <a:off x="304800" y="3643313"/>
            <a:ext cx="7716838" cy="22463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>
              <a:buFontTx/>
              <a:buChar char="•"/>
            </a:pPr>
            <a:r>
              <a:rPr lang="en-US" altLang="en-US"/>
              <a:t>The </a:t>
            </a:r>
            <a:r>
              <a:rPr lang="en-US" altLang="en-US">
                <a:solidFill>
                  <a:schemeClr val="tx2"/>
                </a:solidFill>
              </a:rPr>
              <a:t>Fourier basis</a:t>
            </a:r>
            <a:r>
              <a:rPr lang="en-US" altLang="en-US"/>
              <a:t> of a vector space:</a:t>
            </a:r>
          </a:p>
          <a:p>
            <a:pPr lvl="1" algn="l" eaLnBrk="1" hangingPunct="1">
              <a:buFontTx/>
              <a:buChar char="•"/>
            </a:pPr>
            <a:r>
              <a:rPr lang="en-US" altLang="en-US"/>
              <a:t>A tuple  </a:t>
            </a:r>
            <a:r>
              <a:rPr lang="en-US" altLang="en-US" i="1">
                <a:solidFill>
                  <a:schemeClr val="accent1"/>
                </a:solidFill>
              </a:rPr>
              <a:t>&lt;W</a:t>
            </a:r>
            <a:r>
              <a:rPr lang="en-US" altLang="en-US" i="1" baseline="-25000">
                <a:solidFill>
                  <a:schemeClr val="accent1"/>
                </a:solidFill>
              </a:rPr>
              <a:t>1</a:t>
            </a:r>
            <a:r>
              <a:rPr lang="en-US" altLang="en-US" i="1">
                <a:solidFill>
                  <a:schemeClr val="accent1"/>
                </a:solidFill>
              </a:rPr>
              <a:t>,W</a:t>
            </a:r>
            <a:r>
              <a:rPr lang="en-US" altLang="en-US" i="1" baseline="-25000">
                <a:solidFill>
                  <a:schemeClr val="accent1"/>
                </a:solidFill>
              </a:rPr>
              <a:t>2</a:t>
            </a:r>
            <a:r>
              <a:rPr lang="en-US" altLang="en-US" i="1">
                <a:solidFill>
                  <a:schemeClr val="accent1"/>
                </a:solidFill>
              </a:rPr>
              <a:t>,…,W</a:t>
            </a:r>
            <a:r>
              <a:rPr lang="en-US" altLang="en-US" i="1" baseline="-25000">
                <a:solidFill>
                  <a:schemeClr val="accent1"/>
                </a:solidFill>
              </a:rPr>
              <a:t>d</a:t>
            </a:r>
            <a:r>
              <a:rPr lang="en-US" altLang="en-US" i="1">
                <a:solidFill>
                  <a:schemeClr val="accent1"/>
                </a:solidFill>
              </a:rPr>
              <a:t>&gt;</a:t>
            </a:r>
            <a:r>
              <a:rPr lang="en-US" altLang="en-US"/>
              <a:t> of basis objects</a:t>
            </a:r>
          </a:p>
          <a:p>
            <a:pPr lvl="1" algn="l" eaLnBrk="1" hangingPunct="1">
              <a:buFontTx/>
              <a:buChar char="•"/>
            </a:pPr>
            <a:r>
              <a:rPr lang="en-US" altLang="en-US"/>
              <a:t>Linearly independent</a:t>
            </a:r>
            <a:endParaRPr lang="en-US" altLang="en-US">
              <a:sym typeface="Symbol" pitchFamily="18" charset="2"/>
            </a:endParaRPr>
          </a:p>
          <a:p>
            <a:pPr lvl="1" algn="l" eaLnBrk="1" hangingPunct="1">
              <a:buFontTx/>
              <a:buChar char="•"/>
            </a:pPr>
            <a:r>
              <a:rPr lang="en-US" altLang="en-US">
                <a:sym typeface="Symbol" pitchFamily="18" charset="2"/>
              </a:rPr>
              <a:t>Spans the space uniquely</a:t>
            </a:r>
            <a:br>
              <a:rPr lang="en-US" altLang="en-US">
                <a:sym typeface="Symbol" pitchFamily="18" charset="2"/>
              </a:rPr>
            </a:br>
            <a:r>
              <a:rPr lang="en-US" altLang="en-US">
                <a:sym typeface="Symbol" pitchFamily="18" charset="2"/>
              </a:rPr>
              <a:t> </a:t>
            </a:r>
            <a:r>
              <a:rPr lang="en-US" altLang="en-US">
                <a:solidFill>
                  <a:schemeClr val="accent1"/>
                </a:solidFill>
                <a:latin typeface="Symbol" pitchFamily="18" charset="2"/>
              </a:rPr>
              <a:t>"</a:t>
            </a:r>
            <a:r>
              <a:rPr lang="en-US" altLang="en-US" i="1">
                <a:solidFill>
                  <a:schemeClr val="accent1"/>
                </a:solidFill>
              </a:rPr>
              <a:t>v </a:t>
            </a:r>
            <a:r>
              <a:rPr lang="en-US" altLang="en-US">
                <a:solidFill>
                  <a:schemeClr val="accent1"/>
                </a:solidFill>
                <a:latin typeface="Symbol" pitchFamily="18" charset="2"/>
              </a:rPr>
              <a:t>$</a:t>
            </a:r>
            <a:r>
              <a:rPr lang="en-US" altLang="en-US">
                <a:solidFill>
                  <a:schemeClr val="accent1"/>
                </a:solidFill>
              </a:rPr>
              <a:t>[</a:t>
            </a:r>
            <a:r>
              <a:rPr lang="en-US" altLang="en-US" i="1">
                <a:solidFill>
                  <a:schemeClr val="accent1"/>
                </a:solidFill>
              </a:rPr>
              <a:t>A</a:t>
            </a:r>
            <a:r>
              <a:rPr lang="en-US" altLang="en-US" i="1" baseline="-25000">
                <a:solidFill>
                  <a:schemeClr val="accent1"/>
                </a:solidFill>
              </a:rPr>
              <a:t>1</a:t>
            </a:r>
            <a:r>
              <a:rPr lang="en-US" altLang="en-US" i="1">
                <a:solidFill>
                  <a:schemeClr val="accent1"/>
                </a:solidFill>
              </a:rPr>
              <a:t>,A</a:t>
            </a:r>
            <a:r>
              <a:rPr lang="en-US" altLang="en-US" i="1" baseline="-25000">
                <a:solidFill>
                  <a:schemeClr val="accent1"/>
                </a:solidFill>
              </a:rPr>
              <a:t>2</a:t>
            </a:r>
            <a:r>
              <a:rPr lang="en-US" altLang="en-US" i="1">
                <a:solidFill>
                  <a:schemeClr val="accent1"/>
                </a:solidFill>
              </a:rPr>
              <a:t>,…,A</a:t>
            </a:r>
            <a:r>
              <a:rPr lang="en-US" altLang="en-US" i="1" baseline="-25000">
                <a:solidFill>
                  <a:schemeClr val="accent1"/>
                </a:solidFill>
              </a:rPr>
              <a:t>d</a:t>
            </a:r>
            <a:r>
              <a:rPr lang="en-US" altLang="en-US">
                <a:solidFill>
                  <a:schemeClr val="accent1"/>
                </a:solidFill>
              </a:rPr>
              <a:t>]</a:t>
            </a:r>
            <a:r>
              <a:rPr lang="en-US" altLang="en-US" i="1">
                <a:solidFill>
                  <a:schemeClr val="accent1"/>
                </a:solidFill>
              </a:rPr>
              <a:t>,  </a:t>
            </a: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v = A</a:t>
            </a:r>
            <a:r>
              <a:rPr lang="en-US" altLang="en-US" i="1" baseline="-25000">
                <a:solidFill>
                  <a:schemeClr val="accent1"/>
                </a:solidFill>
              </a:rPr>
              <a:t>1</a:t>
            </a:r>
            <a:r>
              <a:rPr lang="en-US" altLang="en-US" i="1">
                <a:solidFill>
                  <a:schemeClr val="accent1"/>
                </a:solidFill>
              </a:rPr>
              <a:t>W</a:t>
            </a:r>
            <a:r>
              <a:rPr lang="en-US" altLang="en-US" i="1" baseline="-25000">
                <a:solidFill>
                  <a:schemeClr val="accent1"/>
                </a:solidFill>
              </a:rPr>
              <a:t>1</a:t>
            </a:r>
            <a:r>
              <a:rPr lang="en-US" altLang="en-US" i="1">
                <a:solidFill>
                  <a:schemeClr val="accent1"/>
                </a:solidFill>
              </a:rPr>
              <a:t>+A</a:t>
            </a:r>
            <a:r>
              <a:rPr lang="en-US" altLang="en-US" i="1" baseline="-25000">
                <a:solidFill>
                  <a:schemeClr val="accent1"/>
                </a:solidFill>
              </a:rPr>
              <a:t>2</a:t>
            </a:r>
            <a:r>
              <a:rPr lang="en-US" altLang="en-US" i="1">
                <a:solidFill>
                  <a:schemeClr val="accent1"/>
                </a:solidFill>
              </a:rPr>
              <a:t>W</a:t>
            </a:r>
            <a:r>
              <a:rPr lang="en-US" altLang="en-US" i="1" baseline="-25000">
                <a:solidFill>
                  <a:schemeClr val="accent1"/>
                </a:solidFill>
              </a:rPr>
              <a:t>2</a:t>
            </a:r>
            <a:r>
              <a:rPr lang="en-US" altLang="en-US" i="1">
                <a:solidFill>
                  <a:schemeClr val="accent1"/>
                </a:solidFill>
              </a:rPr>
              <a:t> +… + A</a:t>
            </a:r>
            <a:r>
              <a:rPr lang="en-US" altLang="en-US" i="1" baseline="-25000">
                <a:solidFill>
                  <a:schemeClr val="accent1"/>
                </a:solidFill>
              </a:rPr>
              <a:t>d</a:t>
            </a:r>
            <a:r>
              <a:rPr lang="en-US" altLang="en-US" i="1">
                <a:solidFill>
                  <a:schemeClr val="accent1"/>
                </a:solidFill>
              </a:rPr>
              <a:t>W</a:t>
            </a:r>
            <a:r>
              <a:rPr lang="en-US" altLang="en-US" i="1" baseline="-25000">
                <a:solidFill>
                  <a:schemeClr val="accent1"/>
                </a:solidFill>
              </a:rPr>
              <a:t>d</a:t>
            </a:r>
          </a:p>
        </p:txBody>
      </p:sp>
      <p:sp>
        <p:nvSpPr>
          <p:cNvPr id="23557" name="Text Box 215"/>
          <p:cNvSpPr txBox="1">
            <a:spLocks noChangeArrowheads="1"/>
          </p:cNvSpPr>
          <p:nvPr/>
        </p:nvSpPr>
        <p:spPr bwMode="auto">
          <a:xfrm>
            <a:off x="7620000" y="17463"/>
            <a:ext cx="1031875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000">
                <a:solidFill>
                  <a:schemeClr val="tx2"/>
                </a:solidFill>
              </a:rPr>
              <a:t>Change </a:t>
            </a:r>
            <a:br>
              <a:rPr lang="en-US" altLang="en-US" sz="2000">
                <a:solidFill>
                  <a:schemeClr val="tx2"/>
                </a:solidFill>
              </a:rPr>
            </a:br>
            <a:r>
              <a:rPr lang="en-US" altLang="en-US" sz="2000">
                <a:solidFill>
                  <a:schemeClr val="tx2"/>
                </a:solidFill>
              </a:rPr>
              <a:t>of Basis</a:t>
            </a:r>
            <a:endParaRPr lang="en-US" altLang="en-US" sz="2000">
              <a:sym typeface="Symbol" pitchFamily="18" charset="2"/>
            </a:endParaRPr>
          </a:p>
        </p:txBody>
      </p:sp>
      <p:sp>
        <p:nvSpPr>
          <p:cNvPr id="23558" name="Rectangle 54"/>
          <p:cNvSpPr>
            <a:spLocks noChangeArrowheads="1"/>
          </p:cNvSpPr>
          <p:nvPr/>
        </p:nvSpPr>
        <p:spPr bwMode="auto">
          <a:xfrm>
            <a:off x="790575" y="-211138"/>
            <a:ext cx="7772400" cy="11430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4400">
                <a:solidFill>
                  <a:schemeClr val="tx2"/>
                </a:solidFill>
              </a:rPr>
              <a:t>Fourier Transformation 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8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978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978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7847" grpId="0"/>
      <p:bldP spid="2" grpId="0"/>
      <p:bldP spid="5" grpId="0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" name="Rectangle 27"/>
          <p:cNvSpPr>
            <a:spLocks noChangeArrowheads="1"/>
          </p:cNvSpPr>
          <p:nvPr/>
        </p:nvSpPr>
        <p:spPr bwMode="auto">
          <a:xfrm>
            <a:off x="2592388" y="5521325"/>
            <a:ext cx="873125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>
                <a:solidFill>
                  <a:schemeClr val="accent1"/>
                </a:solidFill>
              </a:rPr>
              <a:t>[3,2]</a:t>
            </a:r>
            <a:endParaRPr lang="en-CA" altLang="en-US"/>
          </a:p>
        </p:txBody>
      </p:sp>
      <p:grpSp>
        <p:nvGrpSpPr>
          <p:cNvPr id="2" name="Group 115"/>
          <p:cNvGrpSpPr>
            <a:grpSpLocks/>
          </p:cNvGrpSpPr>
          <p:nvPr/>
        </p:nvGrpSpPr>
        <p:grpSpPr bwMode="auto">
          <a:xfrm>
            <a:off x="1762125" y="3981450"/>
            <a:ext cx="1371600" cy="914400"/>
            <a:chOff x="1762311" y="3293534"/>
            <a:chExt cx="1371600" cy="914400"/>
          </a:xfrm>
        </p:grpSpPr>
        <p:sp>
          <p:nvSpPr>
            <p:cNvPr id="24640" name="Line 63"/>
            <p:cNvSpPr>
              <a:spLocks noChangeShapeType="1"/>
            </p:cNvSpPr>
            <p:nvPr/>
          </p:nvSpPr>
          <p:spPr bwMode="auto">
            <a:xfrm flipV="1">
              <a:off x="1762311" y="3293534"/>
              <a:ext cx="1371600" cy="914400"/>
            </a:xfrm>
            <a:prstGeom prst="line">
              <a:avLst/>
            </a:prstGeom>
            <a:noFill/>
            <a:ln w="38100">
              <a:solidFill>
                <a:srgbClr val="CC99FF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>
              <a:spAutoFit/>
            </a:bodyPr>
            <a:lstStyle/>
            <a:p>
              <a:endParaRPr lang="en-US"/>
            </a:p>
          </p:txBody>
        </p:sp>
        <p:sp>
          <p:nvSpPr>
            <p:cNvPr id="24641" name="Rectangle 56"/>
            <p:cNvSpPr>
              <a:spLocks noChangeArrowheads="1"/>
            </p:cNvSpPr>
            <p:nvPr/>
          </p:nvSpPr>
          <p:spPr bwMode="auto">
            <a:xfrm>
              <a:off x="1837454" y="3367092"/>
              <a:ext cx="669926" cy="5191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i="1">
                  <a:solidFill>
                    <a:schemeClr val="accent1"/>
                  </a:solidFill>
                </a:rPr>
                <a:t>v =</a:t>
              </a:r>
            </a:p>
          </p:txBody>
        </p:sp>
      </p:grpSp>
      <p:sp>
        <p:nvSpPr>
          <p:cNvPr id="142394" name="Rectangle 26"/>
          <p:cNvSpPr>
            <a:spLocks noChangeArrowheads="1"/>
          </p:cNvSpPr>
          <p:nvPr/>
        </p:nvSpPr>
        <p:spPr bwMode="auto">
          <a:xfrm>
            <a:off x="1198563" y="5503863"/>
            <a:ext cx="1546225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>
                <a:solidFill>
                  <a:schemeClr val="accent1"/>
                </a:solidFill>
              </a:rPr>
              <a:t>[</a:t>
            </a:r>
            <a:r>
              <a:rPr lang="en-US" altLang="en-US" i="1">
                <a:solidFill>
                  <a:schemeClr val="accent1"/>
                </a:solidFill>
              </a:rPr>
              <a:t>a</a:t>
            </a:r>
            <a:r>
              <a:rPr lang="en-US" altLang="en-US" i="1" baseline="-25000">
                <a:solidFill>
                  <a:schemeClr val="accent1"/>
                </a:solidFill>
              </a:rPr>
              <a:t>1</a:t>
            </a:r>
            <a:r>
              <a:rPr lang="en-US" altLang="en-US" i="1">
                <a:solidFill>
                  <a:schemeClr val="accent1"/>
                </a:solidFill>
              </a:rPr>
              <a:t>,a</a:t>
            </a:r>
            <a:r>
              <a:rPr lang="en-US" altLang="en-US" i="1" baseline="-25000">
                <a:solidFill>
                  <a:schemeClr val="accent1"/>
                </a:solidFill>
              </a:rPr>
              <a:t>2</a:t>
            </a:r>
            <a:r>
              <a:rPr lang="en-US" altLang="en-US">
                <a:solidFill>
                  <a:schemeClr val="accent1"/>
                </a:solidFill>
              </a:rPr>
              <a:t>]</a:t>
            </a:r>
            <a:r>
              <a:rPr lang="en-US" altLang="en-US" i="1">
                <a:solidFill>
                  <a:schemeClr val="accent1"/>
                </a:solidFill>
              </a:rPr>
              <a:t> =</a:t>
            </a:r>
            <a:endParaRPr lang="en-CA" altLang="en-US"/>
          </a:p>
        </p:txBody>
      </p:sp>
      <p:sp>
        <p:nvSpPr>
          <p:cNvPr id="5" name="Rectangle 27"/>
          <p:cNvSpPr>
            <a:spLocks noChangeArrowheads="1"/>
          </p:cNvSpPr>
          <p:nvPr/>
        </p:nvSpPr>
        <p:spPr bwMode="auto">
          <a:xfrm>
            <a:off x="5292725" y="5503863"/>
            <a:ext cx="1565275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>
                <a:solidFill>
                  <a:schemeClr val="accent1"/>
                </a:solidFill>
              </a:rPr>
              <a:t>[1</a:t>
            </a:r>
            <a:r>
              <a:rPr lang="en-US" altLang="en-US" baseline="30000">
                <a:solidFill>
                  <a:schemeClr val="accent1"/>
                </a:solidFill>
              </a:rPr>
              <a:t>1</a:t>
            </a:r>
            <a:r>
              <a:rPr lang="en-US" altLang="en-US">
                <a:solidFill>
                  <a:schemeClr val="accent1"/>
                </a:solidFill>
              </a:rPr>
              <a:t>/</a:t>
            </a:r>
            <a:r>
              <a:rPr lang="en-US" altLang="en-US" baseline="-25000">
                <a:solidFill>
                  <a:schemeClr val="accent1"/>
                </a:solidFill>
              </a:rPr>
              <a:t>5</a:t>
            </a:r>
            <a:r>
              <a:rPr lang="en-US" altLang="en-US">
                <a:solidFill>
                  <a:schemeClr val="accent1"/>
                </a:solidFill>
              </a:rPr>
              <a:t>,3</a:t>
            </a:r>
            <a:r>
              <a:rPr lang="en-US" altLang="en-US" baseline="30000">
                <a:solidFill>
                  <a:schemeClr val="accent1"/>
                </a:solidFill>
              </a:rPr>
              <a:t>2</a:t>
            </a:r>
            <a:r>
              <a:rPr lang="en-US" altLang="en-US">
                <a:solidFill>
                  <a:schemeClr val="accent1"/>
                </a:solidFill>
              </a:rPr>
              <a:t>/</a:t>
            </a:r>
            <a:r>
              <a:rPr lang="en-US" altLang="en-US" baseline="-25000">
                <a:solidFill>
                  <a:schemeClr val="accent1"/>
                </a:solidFill>
              </a:rPr>
              <a:t>5</a:t>
            </a:r>
            <a:r>
              <a:rPr lang="en-US" altLang="en-US">
                <a:solidFill>
                  <a:schemeClr val="accent1"/>
                </a:solidFill>
              </a:rPr>
              <a:t>]</a:t>
            </a:r>
            <a:endParaRPr lang="en-CA" altLang="en-US"/>
          </a:p>
        </p:txBody>
      </p:sp>
      <p:sp>
        <p:nvSpPr>
          <p:cNvPr id="142383" name="Rectangle 26"/>
          <p:cNvSpPr>
            <a:spLocks noChangeArrowheads="1"/>
          </p:cNvSpPr>
          <p:nvPr/>
        </p:nvSpPr>
        <p:spPr bwMode="auto">
          <a:xfrm>
            <a:off x="3925888" y="5489575"/>
            <a:ext cx="1565275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>
                <a:solidFill>
                  <a:schemeClr val="accent1"/>
                </a:solidFill>
              </a:rPr>
              <a:t>[</a:t>
            </a:r>
            <a:r>
              <a:rPr lang="en-US" altLang="en-US" i="1">
                <a:solidFill>
                  <a:schemeClr val="accent1"/>
                </a:solidFill>
              </a:rPr>
              <a:t>A</a:t>
            </a:r>
            <a:r>
              <a:rPr lang="en-US" altLang="en-US" i="1" baseline="-25000">
                <a:solidFill>
                  <a:schemeClr val="accent1"/>
                </a:solidFill>
              </a:rPr>
              <a:t>1</a:t>
            </a:r>
            <a:r>
              <a:rPr lang="en-US" altLang="en-US" i="1">
                <a:solidFill>
                  <a:schemeClr val="accent1"/>
                </a:solidFill>
              </a:rPr>
              <a:t>,A</a:t>
            </a:r>
            <a:r>
              <a:rPr lang="en-US" altLang="en-US" i="1" baseline="-25000">
                <a:solidFill>
                  <a:schemeClr val="accent1"/>
                </a:solidFill>
              </a:rPr>
              <a:t>2</a:t>
            </a:r>
            <a:r>
              <a:rPr lang="en-US" altLang="en-US">
                <a:solidFill>
                  <a:schemeClr val="accent1"/>
                </a:solidFill>
              </a:rPr>
              <a:t>]</a:t>
            </a:r>
            <a:r>
              <a:rPr lang="en-US" altLang="en-US" i="1">
                <a:solidFill>
                  <a:schemeClr val="accent1"/>
                </a:solidFill>
              </a:rPr>
              <a:t> =</a:t>
            </a:r>
            <a:endParaRPr lang="en-CA" altLang="en-US"/>
          </a:p>
        </p:txBody>
      </p:sp>
      <p:sp>
        <p:nvSpPr>
          <p:cNvPr id="24583" name="Text Box 215"/>
          <p:cNvSpPr txBox="1">
            <a:spLocks noChangeArrowheads="1"/>
          </p:cNvSpPr>
          <p:nvPr/>
        </p:nvSpPr>
        <p:spPr bwMode="auto">
          <a:xfrm>
            <a:off x="325438" y="596900"/>
            <a:ext cx="7416800" cy="9540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/>
            <a:r>
              <a:rPr lang="en-US" altLang="en-US">
                <a:solidFill>
                  <a:schemeClr val="tx2"/>
                </a:solidFill>
              </a:rPr>
              <a:t>Change of Basis: </a:t>
            </a:r>
            <a:r>
              <a:rPr lang="en-US" altLang="en-US" i="1">
                <a:solidFill>
                  <a:schemeClr val="accent1"/>
                </a:solidFill>
              </a:rPr>
              <a:t>T</a:t>
            </a:r>
            <a:r>
              <a:rPr lang="en-US" altLang="en-US">
                <a:solidFill>
                  <a:schemeClr val="accent1"/>
                </a:solidFill>
              </a:rPr>
              <a:t>([</a:t>
            </a:r>
            <a:r>
              <a:rPr lang="en-US" altLang="en-US" i="1">
                <a:solidFill>
                  <a:schemeClr val="accent1"/>
                </a:solidFill>
              </a:rPr>
              <a:t>a</a:t>
            </a:r>
            <a:r>
              <a:rPr lang="en-US" altLang="en-US" baseline="-25000">
                <a:solidFill>
                  <a:schemeClr val="accent1"/>
                </a:solidFill>
              </a:rPr>
              <a:t>1</a:t>
            </a:r>
            <a:r>
              <a:rPr lang="en-US" altLang="en-US">
                <a:solidFill>
                  <a:schemeClr val="accent1"/>
                </a:solidFill>
              </a:rPr>
              <a:t>,</a:t>
            </a:r>
            <a:r>
              <a:rPr lang="en-US" altLang="en-US" i="1">
                <a:solidFill>
                  <a:schemeClr val="accent1"/>
                </a:solidFill>
              </a:rPr>
              <a:t>a</a:t>
            </a:r>
            <a:r>
              <a:rPr lang="en-US" altLang="en-US" baseline="-25000">
                <a:solidFill>
                  <a:schemeClr val="accent1"/>
                </a:solidFill>
              </a:rPr>
              <a:t>2</a:t>
            </a:r>
            <a:r>
              <a:rPr lang="en-US" altLang="en-US">
                <a:solidFill>
                  <a:schemeClr val="accent1"/>
                </a:solidFill>
              </a:rPr>
              <a:t>,…,</a:t>
            </a:r>
            <a:r>
              <a:rPr lang="en-US" altLang="en-US" i="1">
                <a:solidFill>
                  <a:schemeClr val="accent1"/>
                </a:solidFill>
              </a:rPr>
              <a:t>a</a:t>
            </a:r>
            <a:r>
              <a:rPr lang="en-US" altLang="en-US" baseline="-25000">
                <a:solidFill>
                  <a:schemeClr val="accent1"/>
                </a:solidFill>
              </a:rPr>
              <a:t>d</a:t>
            </a:r>
            <a:r>
              <a:rPr lang="en-US" altLang="en-US">
                <a:solidFill>
                  <a:schemeClr val="accent1"/>
                </a:solidFill>
              </a:rPr>
              <a:t>]) = [</a:t>
            </a:r>
            <a:r>
              <a:rPr lang="en-US" altLang="en-US" i="1">
                <a:solidFill>
                  <a:schemeClr val="accent1"/>
                </a:solidFill>
              </a:rPr>
              <a:t>A</a:t>
            </a:r>
            <a:r>
              <a:rPr lang="en-US" altLang="en-US" baseline="-25000">
                <a:solidFill>
                  <a:schemeClr val="accent1"/>
                </a:solidFill>
              </a:rPr>
              <a:t>1</a:t>
            </a:r>
            <a:r>
              <a:rPr lang="en-US" altLang="en-US">
                <a:solidFill>
                  <a:schemeClr val="accent1"/>
                </a:solidFill>
              </a:rPr>
              <a:t>,</a:t>
            </a:r>
            <a:r>
              <a:rPr lang="en-US" altLang="en-US" i="1">
                <a:solidFill>
                  <a:schemeClr val="accent1"/>
                </a:solidFill>
              </a:rPr>
              <a:t>A</a:t>
            </a:r>
            <a:r>
              <a:rPr lang="en-US" altLang="en-US" baseline="-25000">
                <a:solidFill>
                  <a:schemeClr val="accent1"/>
                </a:solidFill>
              </a:rPr>
              <a:t>2</a:t>
            </a:r>
            <a:r>
              <a:rPr lang="en-US" altLang="en-US">
                <a:solidFill>
                  <a:schemeClr val="accent1"/>
                </a:solidFill>
              </a:rPr>
              <a:t>,…,</a:t>
            </a:r>
            <a:r>
              <a:rPr lang="en-US" altLang="en-US" i="1">
                <a:solidFill>
                  <a:schemeClr val="accent1"/>
                </a:solidFill>
              </a:rPr>
              <a:t>A</a:t>
            </a:r>
            <a:r>
              <a:rPr lang="en-US" altLang="en-US" baseline="-25000">
                <a:solidFill>
                  <a:schemeClr val="accent1"/>
                </a:solidFill>
              </a:rPr>
              <a:t>d</a:t>
            </a:r>
            <a:r>
              <a:rPr lang="en-US" altLang="en-US">
                <a:solidFill>
                  <a:schemeClr val="accent1"/>
                </a:solidFill>
              </a:rPr>
              <a:t>]</a:t>
            </a:r>
            <a:endParaRPr lang="en-US" altLang="en-US" i="1">
              <a:solidFill>
                <a:schemeClr val="accent1"/>
              </a:solidFill>
            </a:endParaRPr>
          </a:p>
          <a:p>
            <a:pPr lvl="1" algn="l" eaLnBrk="1" hangingPunct="1"/>
            <a:r>
              <a:rPr lang="en-US" altLang="en-US">
                <a:sym typeface="Symbol" pitchFamily="18" charset="2"/>
              </a:rPr>
              <a:t>Changes the basis used to describe an object.</a:t>
            </a:r>
          </a:p>
        </p:txBody>
      </p:sp>
      <p:sp>
        <p:nvSpPr>
          <p:cNvPr id="24584" name="Text Box 215"/>
          <p:cNvSpPr txBox="1">
            <a:spLocks noChangeArrowheads="1"/>
          </p:cNvSpPr>
          <p:nvPr/>
        </p:nvSpPr>
        <p:spPr bwMode="auto">
          <a:xfrm>
            <a:off x="325438" y="1339850"/>
            <a:ext cx="7083425" cy="522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/>
            <a:r>
              <a:rPr lang="en-US" altLang="en-US">
                <a:solidFill>
                  <a:schemeClr val="accent1"/>
                </a:solidFill>
                <a:latin typeface="Symbol" pitchFamily="18" charset="2"/>
              </a:rPr>
              <a:t>"</a:t>
            </a:r>
            <a:r>
              <a:rPr lang="en-US" altLang="en-US" i="1">
                <a:solidFill>
                  <a:schemeClr val="accent1"/>
                </a:solidFill>
              </a:rPr>
              <a:t>v </a:t>
            </a:r>
            <a:r>
              <a:rPr lang="en-US" altLang="en-US">
                <a:solidFill>
                  <a:schemeClr val="accent1"/>
                </a:solidFill>
                <a:latin typeface="Symbol" pitchFamily="18" charset="2"/>
              </a:rPr>
              <a:t>$</a:t>
            </a:r>
            <a:r>
              <a:rPr lang="en-US" altLang="en-US">
                <a:solidFill>
                  <a:schemeClr val="accent1"/>
                </a:solidFill>
              </a:rPr>
              <a:t>[</a:t>
            </a:r>
            <a:r>
              <a:rPr lang="en-US" altLang="en-US" i="1">
                <a:solidFill>
                  <a:schemeClr val="accent1"/>
                </a:solidFill>
              </a:rPr>
              <a:t>a</a:t>
            </a:r>
            <a:r>
              <a:rPr lang="en-US" altLang="en-US" i="1" baseline="-25000">
                <a:solidFill>
                  <a:schemeClr val="accent1"/>
                </a:solidFill>
              </a:rPr>
              <a:t>1</a:t>
            </a:r>
            <a:r>
              <a:rPr lang="en-US" altLang="en-US" i="1">
                <a:solidFill>
                  <a:schemeClr val="accent1"/>
                </a:solidFill>
              </a:rPr>
              <a:t>,a</a:t>
            </a:r>
            <a:r>
              <a:rPr lang="en-US" altLang="en-US" i="1" baseline="-25000">
                <a:solidFill>
                  <a:schemeClr val="accent1"/>
                </a:solidFill>
              </a:rPr>
              <a:t>2</a:t>
            </a:r>
            <a:r>
              <a:rPr lang="en-US" altLang="en-US" i="1">
                <a:solidFill>
                  <a:schemeClr val="accent1"/>
                </a:solidFill>
              </a:rPr>
              <a:t>,…,a</a:t>
            </a:r>
            <a:r>
              <a:rPr lang="en-US" altLang="en-US" i="1" baseline="-25000">
                <a:solidFill>
                  <a:schemeClr val="accent1"/>
                </a:solidFill>
              </a:rPr>
              <a:t>d</a:t>
            </a:r>
            <a:r>
              <a:rPr lang="en-US" altLang="en-US">
                <a:solidFill>
                  <a:schemeClr val="accent1"/>
                </a:solidFill>
              </a:rPr>
              <a:t>],</a:t>
            </a:r>
            <a:r>
              <a:rPr lang="en-US" altLang="en-US" i="1">
                <a:solidFill>
                  <a:schemeClr val="accent1"/>
                </a:solidFill>
              </a:rPr>
              <a:t>  </a:t>
            </a:r>
            <a:r>
              <a:rPr lang="en-US" altLang="en-US">
                <a:sym typeface="Symbol" pitchFamily="18" charset="2"/>
              </a:rPr>
              <a:t> </a:t>
            </a: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v = a</a:t>
            </a:r>
            <a:r>
              <a:rPr lang="en-US" altLang="en-US" i="1" baseline="-25000">
                <a:solidFill>
                  <a:schemeClr val="accent1"/>
                </a:solidFill>
              </a:rPr>
              <a:t>1</a:t>
            </a:r>
            <a:r>
              <a:rPr lang="en-US" altLang="en-US" i="1">
                <a:solidFill>
                  <a:schemeClr val="accent1"/>
                </a:solidFill>
              </a:rPr>
              <a:t>w</a:t>
            </a:r>
            <a:r>
              <a:rPr lang="en-US" altLang="en-US" i="1" baseline="-25000">
                <a:solidFill>
                  <a:schemeClr val="accent1"/>
                </a:solidFill>
              </a:rPr>
              <a:t>1 </a:t>
            </a:r>
            <a:r>
              <a:rPr lang="en-US" altLang="en-US" i="1">
                <a:solidFill>
                  <a:schemeClr val="accent1"/>
                </a:solidFill>
              </a:rPr>
              <a:t>+a</a:t>
            </a:r>
            <a:r>
              <a:rPr lang="en-US" altLang="en-US" i="1" baseline="-25000">
                <a:solidFill>
                  <a:schemeClr val="accent1"/>
                </a:solidFill>
              </a:rPr>
              <a:t>2</a:t>
            </a:r>
            <a:r>
              <a:rPr lang="en-US" altLang="en-US" i="1">
                <a:solidFill>
                  <a:schemeClr val="accent1"/>
                </a:solidFill>
              </a:rPr>
              <a:t>w</a:t>
            </a:r>
            <a:r>
              <a:rPr lang="en-US" altLang="en-US" i="1" baseline="-25000">
                <a:solidFill>
                  <a:schemeClr val="accent1"/>
                </a:solidFill>
              </a:rPr>
              <a:t>2</a:t>
            </a:r>
            <a:r>
              <a:rPr lang="en-US" altLang="en-US" i="1">
                <a:solidFill>
                  <a:schemeClr val="accent1"/>
                </a:solidFill>
              </a:rPr>
              <a:t>  </a:t>
            </a:r>
            <a:r>
              <a:rPr lang="en-US" altLang="en-US" sz="1400" i="1">
                <a:solidFill>
                  <a:schemeClr val="accent1"/>
                </a:solidFill>
              </a:rPr>
              <a:t> </a:t>
            </a:r>
            <a:r>
              <a:rPr lang="en-US" altLang="en-US" i="1">
                <a:solidFill>
                  <a:schemeClr val="accent1"/>
                </a:solidFill>
              </a:rPr>
              <a:t>+… + a</a:t>
            </a:r>
            <a:r>
              <a:rPr lang="en-US" altLang="en-US" i="1" baseline="-25000">
                <a:solidFill>
                  <a:schemeClr val="accent1"/>
                </a:solidFill>
              </a:rPr>
              <a:t>d</a:t>
            </a:r>
            <a:r>
              <a:rPr lang="en-US" altLang="en-US" i="1">
                <a:solidFill>
                  <a:schemeClr val="accent1"/>
                </a:solidFill>
              </a:rPr>
              <a:t>w</a:t>
            </a:r>
            <a:r>
              <a:rPr lang="en-US" altLang="en-US" i="1" baseline="-25000">
                <a:solidFill>
                  <a:schemeClr val="accent1"/>
                </a:solidFill>
              </a:rPr>
              <a:t>d</a:t>
            </a:r>
            <a:endParaRPr lang="en-US" altLang="en-US">
              <a:sym typeface="Symbol" pitchFamily="18" charset="2"/>
            </a:endParaRPr>
          </a:p>
        </p:txBody>
      </p:sp>
      <p:sp>
        <p:nvSpPr>
          <p:cNvPr id="24585" name="Text Box 215"/>
          <p:cNvSpPr txBox="1">
            <a:spLocks noChangeArrowheads="1"/>
          </p:cNvSpPr>
          <p:nvPr/>
        </p:nvSpPr>
        <p:spPr bwMode="auto">
          <a:xfrm>
            <a:off x="304800" y="1762125"/>
            <a:ext cx="7329488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/>
            <a:r>
              <a:rPr lang="en-US" altLang="en-US">
                <a:solidFill>
                  <a:schemeClr val="accent1"/>
                </a:solidFill>
                <a:latin typeface="Symbol" pitchFamily="18" charset="2"/>
              </a:rPr>
              <a:t>"</a:t>
            </a:r>
            <a:r>
              <a:rPr lang="en-US" altLang="en-US" i="1">
                <a:solidFill>
                  <a:schemeClr val="accent1"/>
                </a:solidFill>
              </a:rPr>
              <a:t>v </a:t>
            </a:r>
            <a:r>
              <a:rPr lang="en-US" altLang="en-US">
                <a:solidFill>
                  <a:schemeClr val="accent1"/>
                </a:solidFill>
                <a:latin typeface="Symbol" pitchFamily="18" charset="2"/>
              </a:rPr>
              <a:t>$</a:t>
            </a:r>
            <a:r>
              <a:rPr lang="en-US" altLang="en-US">
                <a:solidFill>
                  <a:schemeClr val="accent1"/>
                </a:solidFill>
              </a:rPr>
              <a:t>[</a:t>
            </a:r>
            <a:r>
              <a:rPr lang="en-US" altLang="en-US" i="1">
                <a:solidFill>
                  <a:schemeClr val="accent1"/>
                </a:solidFill>
              </a:rPr>
              <a:t>A</a:t>
            </a:r>
            <a:r>
              <a:rPr lang="en-US" altLang="en-US" i="1" baseline="-25000">
                <a:solidFill>
                  <a:schemeClr val="accent1"/>
                </a:solidFill>
              </a:rPr>
              <a:t>1</a:t>
            </a:r>
            <a:r>
              <a:rPr lang="en-US" altLang="en-US" i="1">
                <a:solidFill>
                  <a:schemeClr val="accent1"/>
                </a:solidFill>
              </a:rPr>
              <a:t>,A</a:t>
            </a:r>
            <a:r>
              <a:rPr lang="en-US" altLang="en-US" i="1" baseline="-25000">
                <a:solidFill>
                  <a:schemeClr val="accent1"/>
                </a:solidFill>
              </a:rPr>
              <a:t>2</a:t>
            </a:r>
            <a:r>
              <a:rPr lang="en-US" altLang="en-US" i="1">
                <a:solidFill>
                  <a:schemeClr val="accent1"/>
                </a:solidFill>
              </a:rPr>
              <a:t>,…,A</a:t>
            </a:r>
            <a:r>
              <a:rPr lang="en-US" altLang="en-US" i="1" baseline="-25000">
                <a:solidFill>
                  <a:schemeClr val="accent1"/>
                </a:solidFill>
              </a:rPr>
              <a:t>d</a:t>
            </a:r>
            <a:r>
              <a:rPr lang="en-US" altLang="en-US">
                <a:solidFill>
                  <a:schemeClr val="accent1"/>
                </a:solidFill>
              </a:rPr>
              <a:t>],</a:t>
            </a:r>
            <a:r>
              <a:rPr lang="en-US" altLang="en-US" i="1">
                <a:solidFill>
                  <a:schemeClr val="accent1"/>
                </a:solidFill>
              </a:rPr>
              <a:t> </a:t>
            </a:r>
            <a:r>
              <a:rPr lang="en-US" altLang="en-US">
                <a:sym typeface="Symbol" pitchFamily="18" charset="2"/>
              </a:rPr>
              <a:t> </a:t>
            </a: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v = A</a:t>
            </a:r>
            <a:r>
              <a:rPr lang="en-US" altLang="en-US" i="1" baseline="-25000">
                <a:solidFill>
                  <a:schemeClr val="accent1"/>
                </a:solidFill>
              </a:rPr>
              <a:t>1</a:t>
            </a:r>
            <a:r>
              <a:rPr lang="en-US" altLang="en-US" i="1">
                <a:solidFill>
                  <a:schemeClr val="accent1"/>
                </a:solidFill>
              </a:rPr>
              <a:t>W</a:t>
            </a:r>
            <a:r>
              <a:rPr lang="en-US" altLang="en-US" i="1" baseline="-25000">
                <a:solidFill>
                  <a:schemeClr val="accent1"/>
                </a:solidFill>
              </a:rPr>
              <a:t>1</a:t>
            </a:r>
            <a:r>
              <a:rPr lang="en-US" altLang="en-US" i="1">
                <a:solidFill>
                  <a:schemeClr val="accent1"/>
                </a:solidFill>
              </a:rPr>
              <a:t>+A</a:t>
            </a:r>
            <a:r>
              <a:rPr lang="en-US" altLang="en-US" i="1" baseline="-25000">
                <a:solidFill>
                  <a:schemeClr val="accent1"/>
                </a:solidFill>
              </a:rPr>
              <a:t>2</a:t>
            </a:r>
            <a:r>
              <a:rPr lang="en-US" altLang="en-US" i="1">
                <a:solidFill>
                  <a:schemeClr val="accent1"/>
                </a:solidFill>
              </a:rPr>
              <a:t>W</a:t>
            </a:r>
            <a:r>
              <a:rPr lang="en-US" altLang="en-US" i="1" baseline="-25000">
                <a:solidFill>
                  <a:schemeClr val="accent1"/>
                </a:solidFill>
              </a:rPr>
              <a:t>2</a:t>
            </a:r>
            <a:r>
              <a:rPr lang="en-US" altLang="en-US" i="1">
                <a:solidFill>
                  <a:schemeClr val="accent1"/>
                </a:solidFill>
              </a:rPr>
              <a:t> +… + A</a:t>
            </a:r>
            <a:r>
              <a:rPr lang="en-US" altLang="en-US" i="1" baseline="-25000">
                <a:solidFill>
                  <a:schemeClr val="accent1"/>
                </a:solidFill>
              </a:rPr>
              <a:t>d</a:t>
            </a:r>
            <a:r>
              <a:rPr lang="en-US" altLang="en-US" i="1">
                <a:solidFill>
                  <a:schemeClr val="accent1"/>
                </a:solidFill>
              </a:rPr>
              <a:t>W</a:t>
            </a:r>
            <a:r>
              <a:rPr lang="en-US" altLang="en-US" i="1" baseline="-25000">
                <a:solidFill>
                  <a:schemeClr val="accent1"/>
                </a:solidFill>
              </a:rPr>
              <a:t>d</a:t>
            </a:r>
            <a:endParaRPr lang="en-US" altLang="en-US">
              <a:sym typeface="Symbol" pitchFamily="18" charset="2"/>
            </a:endParaRPr>
          </a:p>
        </p:txBody>
      </p:sp>
      <p:grpSp>
        <p:nvGrpSpPr>
          <p:cNvPr id="3" name="Group 74"/>
          <p:cNvGrpSpPr>
            <a:grpSpLocks/>
          </p:cNvGrpSpPr>
          <p:nvPr/>
        </p:nvGrpSpPr>
        <p:grpSpPr bwMode="auto">
          <a:xfrm>
            <a:off x="1100138" y="2220913"/>
            <a:ext cx="2390775" cy="954087"/>
            <a:chOff x="31870" y="2209800"/>
            <a:chExt cx="2391482" cy="954107"/>
          </a:xfrm>
        </p:grpSpPr>
        <p:sp>
          <p:nvSpPr>
            <p:cNvPr id="24638" name="Rectangle 54"/>
            <p:cNvSpPr>
              <a:spLocks noChangeArrowheads="1"/>
            </p:cNvSpPr>
            <p:nvPr/>
          </p:nvSpPr>
          <p:spPr bwMode="auto">
            <a:xfrm>
              <a:off x="948268" y="2209800"/>
              <a:ext cx="1475084" cy="954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US" altLang="en-US" i="1">
                  <a:solidFill>
                    <a:schemeClr val="accent1"/>
                  </a:solidFill>
                </a:rPr>
                <a:t>=</a:t>
              </a:r>
              <a:r>
                <a:rPr lang="en-US" altLang="en-US">
                  <a:solidFill>
                    <a:schemeClr val="accent1"/>
                  </a:solidFill>
                </a:rPr>
                <a:t>[</a:t>
              </a:r>
              <a:r>
                <a:rPr lang="en-US" altLang="en-US" i="1">
                  <a:solidFill>
                    <a:schemeClr val="accent1"/>
                  </a:solidFill>
                </a:rPr>
                <a:t>w</a:t>
              </a:r>
              <a:r>
                <a:rPr lang="en-US" altLang="en-US" i="1" baseline="-25000">
                  <a:solidFill>
                    <a:schemeClr val="accent1"/>
                  </a:solidFill>
                </a:rPr>
                <a:t>1</a:t>
              </a:r>
              <a:r>
                <a:rPr lang="en-US" altLang="en-US" i="1">
                  <a:solidFill>
                    <a:schemeClr val="accent1"/>
                  </a:solidFill>
                </a:rPr>
                <a:t>,w</a:t>
              </a:r>
              <a:r>
                <a:rPr lang="en-US" altLang="en-US" i="1" baseline="-25000">
                  <a:solidFill>
                    <a:schemeClr val="accent1"/>
                  </a:solidFill>
                </a:rPr>
                <a:t>2</a:t>
              </a:r>
              <a:r>
                <a:rPr lang="en-US" altLang="en-US">
                  <a:solidFill>
                    <a:schemeClr val="accent1"/>
                  </a:solidFill>
                </a:rPr>
                <a:t>]</a:t>
              </a:r>
              <a:br>
                <a:rPr lang="en-US" altLang="en-US">
                  <a:solidFill>
                    <a:schemeClr val="accent1"/>
                  </a:solidFill>
                </a:rPr>
              </a:br>
              <a:r>
                <a:rPr lang="en-US" altLang="en-US">
                  <a:solidFill>
                    <a:schemeClr val="accent1"/>
                  </a:solidFill>
                </a:rPr>
                <a:t>=[     ,   ]</a:t>
              </a:r>
            </a:p>
          </p:txBody>
        </p:sp>
        <p:sp>
          <p:nvSpPr>
            <p:cNvPr id="24639" name="Rectangle 65"/>
            <p:cNvSpPr>
              <a:spLocks noChangeArrowheads="1"/>
            </p:cNvSpPr>
            <p:nvPr/>
          </p:nvSpPr>
          <p:spPr bwMode="auto">
            <a:xfrm>
              <a:off x="31870" y="2209800"/>
              <a:ext cx="1114918" cy="70790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2000" i="1">
                  <a:solidFill>
                    <a:schemeClr val="accent1"/>
                  </a:solidFill>
                </a:rPr>
                <a:t>Standard</a:t>
              </a:r>
              <a:br>
                <a:rPr lang="en-US" altLang="en-US" sz="2000" i="1">
                  <a:solidFill>
                    <a:schemeClr val="accent1"/>
                  </a:solidFill>
                </a:rPr>
              </a:br>
              <a:r>
                <a:rPr lang="en-US" altLang="en-US" sz="2000" i="1">
                  <a:solidFill>
                    <a:schemeClr val="accent1"/>
                  </a:solidFill>
                </a:rPr>
                <a:t>Basis </a:t>
              </a:r>
              <a:endParaRPr lang="en-CA" altLang="en-US" sz="2000"/>
            </a:p>
          </p:txBody>
        </p:sp>
      </p:grpSp>
      <p:grpSp>
        <p:nvGrpSpPr>
          <p:cNvPr id="4" name="Group 114"/>
          <p:cNvGrpSpPr>
            <a:grpSpLocks/>
          </p:cNvGrpSpPr>
          <p:nvPr/>
        </p:nvGrpSpPr>
        <p:grpSpPr bwMode="auto">
          <a:xfrm>
            <a:off x="1779588" y="3989388"/>
            <a:ext cx="1373187" cy="939800"/>
            <a:chOff x="1779246" y="3302001"/>
            <a:chExt cx="1373944" cy="939802"/>
          </a:xfrm>
        </p:grpSpPr>
        <p:sp>
          <p:nvSpPr>
            <p:cNvPr id="24633" name="Line 5"/>
            <p:cNvSpPr>
              <a:spLocks noChangeShapeType="1"/>
            </p:cNvSpPr>
            <p:nvPr/>
          </p:nvSpPr>
          <p:spPr bwMode="auto">
            <a:xfrm rot="5400000" flipH="1" flipV="1">
              <a:off x="2453510" y="4007803"/>
              <a:ext cx="1" cy="468000"/>
            </a:xfrm>
            <a:prstGeom prst="line">
              <a:avLst/>
            </a:prstGeom>
            <a:noFill/>
            <a:ln w="38100">
              <a:solidFill>
                <a:srgbClr val="FF00FF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>
              <a:spAutoFit/>
            </a:bodyPr>
            <a:lstStyle/>
            <a:p>
              <a:endParaRPr lang="en-US"/>
            </a:p>
          </p:txBody>
        </p:sp>
        <p:sp>
          <p:nvSpPr>
            <p:cNvPr id="24634" name="Line 5"/>
            <p:cNvSpPr>
              <a:spLocks noChangeShapeType="1"/>
            </p:cNvSpPr>
            <p:nvPr/>
          </p:nvSpPr>
          <p:spPr bwMode="auto">
            <a:xfrm flipH="1" flipV="1">
              <a:off x="3142378" y="3773799"/>
              <a:ext cx="1" cy="468000"/>
            </a:xfrm>
            <a:prstGeom prst="line">
              <a:avLst/>
            </a:prstGeom>
            <a:noFill/>
            <a:ln w="38100">
              <a:solidFill>
                <a:srgbClr val="FF00FF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>
              <a:spAutoFit/>
            </a:bodyPr>
            <a:lstStyle/>
            <a:p>
              <a:endParaRPr lang="en-US"/>
            </a:p>
          </p:txBody>
        </p:sp>
        <p:sp>
          <p:nvSpPr>
            <p:cNvPr id="24635" name="Line 5"/>
            <p:cNvSpPr>
              <a:spLocks noChangeShapeType="1"/>
            </p:cNvSpPr>
            <p:nvPr/>
          </p:nvSpPr>
          <p:spPr bwMode="auto">
            <a:xfrm rot="5400000" flipH="1" flipV="1">
              <a:off x="2919189" y="4007803"/>
              <a:ext cx="1" cy="468000"/>
            </a:xfrm>
            <a:prstGeom prst="line">
              <a:avLst/>
            </a:prstGeom>
            <a:noFill/>
            <a:ln w="38100">
              <a:solidFill>
                <a:srgbClr val="FF00FF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>
              <a:spAutoFit/>
            </a:bodyPr>
            <a:lstStyle/>
            <a:p>
              <a:endParaRPr lang="en-US"/>
            </a:p>
          </p:txBody>
        </p:sp>
        <p:sp>
          <p:nvSpPr>
            <p:cNvPr id="24636" name="Line 5"/>
            <p:cNvSpPr>
              <a:spLocks noChangeShapeType="1"/>
            </p:cNvSpPr>
            <p:nvPr/>
          </p:nvSpPr>
          <p:spPr bwMode="auto">
            <a:xfrm rot="5400000" flipH="1" flipV="1">
              <a:off x="2013245" y="4007803"/>
              <a:ext cx="1" cy="468000"/>
            </a:xfrm>
            <a:prstGeom prst="line">
              <a:avLst/>
            </a:prstGeom>
            <a:noFill/>
            <a:ln w="38100">
              <a:solidFill>
                <a:srgbClr val="FF00FF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>
              <a:spAutoFit/>
            </a:bodyPr>
            <a:lstStyle/>
            <a:p>
              <a:endParaRPr lang="en-US"/>
            </a:p>
          </p:txBody>
        </p:sp>
        <p:sp>
          <p:nvSpPr>
            <p:cNvPr id="24637" name="Line 5"/>
            <p:cNvSpPr>
              <a:spLocks noChangeShapeType="1"/>
            </p:cNvSpPr>
            <p:nvPr/>
          </p:nvSpPr>
          <p:spPr bwMode="auto">
            <a:xfrm flipH="1" flipV="1">
              <a:off x="3142378" y="3302001"/>
              <a:ext cx="1" cy="468000"/>
            </a:xfrm>
            <a:prstGeom prst="line">
              <a:avLst/>
            </a:prstGeom>
            <a:noFill/>
            <a:ln w="38100">
              <a:solidFill>
                <a:srgbClr val="FF00FF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>
              <a:spAutoFit/>
            </a:bodyPr>
            <a:lstStyle/>
            <a:p>
              <a:endParaRPr lang="en-US"/>
            </a:p>
          </p:txBody>
        </p:sp>
      </p:grpSp>
      <p:grpSp>
        <p:nvGrpSpPr>
          <p:cNvPr id="6" name="Group 116"/>
          <p:cNvGrpSpPr>
            <a:grpSpLocks/>
          </p:cNvGrpSpPr>
          <p:nvPr/>
        </p:nvGrpSpPr>
        <p:grpSpPr bwMode="auto">
          <a:xfrm>
            <a:off x="4875213" y="3690938"/>
            <a:ext cx="1465262" cy="1617662"/>
            <a:chOff x="4875690" y="3003311"/>
            <a:chExt cx="1465012" cy="1617411"/>
          </a:xfrm>
        </p:grpSpPr>
        <p:sp>
          <p:nvSpPr>
            <p:cNvPr id="24627" name="Line 5"/>
            <p:cNvSpPr>
              <a:spLocks noChangeShapeType="1"/>
            </p:cNvSpPr>
            <p:nvPr/>
          </p:nvSpPr>
          <p:spPr bwMode="auto">
            <a:xfrm rot="2160000" flipH="1" flipV="1">
              <a:off x="5532051" y="4148686"/>
              <a:ext cx="1" cy="468000"/>
            </a:xfrm>
            <a:prstGeom prst="line">
              <a:avLst/>
            </a:prstGeom>
            <a:noFill/>
            <a:ln w="38100">
              <a:solidFill>
                <a:srgbClr val="FF00FF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>
              <a:spAutoFit/>
            </a:bodyPr>
            <a:lstStyle/>
            <a:p>
              <a:endParaRPr lang="en-US"/>
            </a:p>
          </p:txBody>
        </p:sp>
        <p:sp>
          <p:nvSpPr>
            <p:cNvPr id="24628" name="Line 5"/>
            <p:cNvSpPr>
              <a:spLocks noChangeShapeType="1"/>
            </p:cNvSpPr>
            <p:nvPr/>
          </p:nvSpPr>
          <p:spPr bwMode="auto">
            <a:xfrm rot="2160000" flipH="1" flipV="1">
              <a:off x="5798834" y="3765308"/>
              <a:ext cx="1" cy="468000"/>
            </a:xfrm>
            <a:prstGeom prst="line">
              <a:avLst/>
            </a:prstGeom>
            <a:noFill/>
            <a:ln w="38100">
              <a:solidFill>
                <a:srgbClr val="FF00FF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>
              <a:spAutoFit/>
            </a:bodyPr>
            <a:lstStyle/>
            <a:p>
              <a:endParaRPr lang="en-US"/>
            </a:p>
          </p:txBody>
        </p:sp>
        <p:sp>
          <p:nvSpPr>
            <p:cNvPr id="24629" name="Line 5"/>
            <p:cNvSpPr>
              <a:spLocks noChangeShapeType="1"/>
            </p:cNvSpPr>
            <p:nvPr/>
          </p:nvSpPr>
          <p:spPr bwMode="auto">
            <a:xfrm rot="2160000" flipH="1" flipV="1">
              <a:off x="6069772" y="3392775"/>
              <a:ext cx="1" cy="468000"/>
            </a:xfrm>
            <a:prstGeom prst="line">
              <a:avLst/>
            </a:prstGeom>
            <a:noFill/>
            <a:ln w="38100">
              <a:solidFill>
                <a:srgbClr val="FF00FF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>
              <a:spAutoFit/>
            </a:bodyPr>
            <a:lstStyle/>
            <a:p>
              <a:endParaRPr lang="en-US"/>
            </a:p>
          </p:txBody>
        </p:sp>
        <p:sp>
          <p:nvSpPr>
            <p:cNvPr id="24630" name="Line 5"/>
            <p:cNvSpPr>
              <a:spLocks noChangeShapeType="1"/>
            </p:cNvSpPr>
            <p:nvPr/>
          </p:nvSpPr>
          <p:spPr bwMode="auto">
            <a:xfrm rot="2160000" flipH="1" flipV="1">
              <a:off x="6340701" y="3003311"/>
              <a:ext cx="1" cy="468000"/>
            </a:xfrm>
            <a:prstGeom prst="line">
              <a:avLst/>
            </a:prstGeom>
            <a:noFill/>
            <a:ln w="38100">
              <a:solidFill>
                <a:srgbClr val="FF00FF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>
              <a:spAutoFit/>
            </a:bodyPr>
            <a:lstStyle/>
            <a:p>
              <a:endParaRPr lang="en-US"/>
            </a:p>
          </p:txBody>
        </p:sp>
        <p:sp>
          <p:nvSpPr>
            <p:cNvPr id="24631" name="Line 5"/>
            <p:cNvSpPr>
              <a:spLocks noChangeShapeType="1"/>
            </p:cNvSpPr>
            <p:nvPr/>
          </p:nvSpPr>
          <p:spPr bwMode="auto">
            <a:xfrm rot="7560000" flipH="1" flipV="1">
              <a:off x="5109689" y="4115790"/>
              <a:ext cx="1" cy="468000"/>
            </a:xfrm>
            <a:prstGeom prst="line">
              <a:avLst/>
            </a:prstGeom>
            <a:noFill/>
            <a:ln w="38100">
              <a:solidFill>
                <a:srgbClr val="FF00FF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>
              <a:spAutoFit/>
            </a:bodyPr>
            <a:lstStyle/>
            <a:p>
              <a:endParaRPr lang="en-US"/>
            </a:p>
          </p:txBody>
        </p:sp>
        <p:sp>
          <p:nvSpPr>
            <p:cNvPr id="24632" name="Line 5"/>
            <p:cNvSpPr>
              <a:spLocks noChangeShapeType="1"/>
            </p:cNvSpPr>
            <p:nvPr/>
          </p:nvSpPr>
          <p:spPr bwMode="auto">
            <a:xfrm rot="7560000" flipH="1" flipV="1">
              <a:off x="5482222" y="4386722"/>
              <a:ext cx="1" cy="468000"/>
            </a:xfrm>
            <a:prstGeom prst="line">
              <a:avLst/>
            </a:prstGeom>
            <a:noFill/>
            <a:ln w="38100">
              <a:solidFill>
                <a:srgbClr val="FF00FF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>
              <a:spAutoFit/>
            </a:bodyPr>
            <a:lstStyle/>
            <a:p>
              <a:endParaRPr lang="en-US"/>
            </a:p>
          </p:txBody>
        </p:sp>
      </p:grpSp>
      <p:grpSp>
        <p:nvGrpSpPr>
          <p:cNvPr id="7" name="Group 118"/>
          <p:cNvGrpSpPr>
            <a:grpSpLocks/>
          </p:cNvGrpSpPr>
          <p:nvPr/>
        </p:nvGrpSpPr>
        <p:grpSpPr bwMode="auto">
          <a:xfrm>
            <a:off x="2439988" y="2667000"/>
            <a:ext cx="685800" cy="468313"/>
            <a:chOff x="2439645" y="2667000"/>
            <a:chExt cx="685800" cy="468000"/>
          </a:xfrm>
        </p:grpSpPr>
        <p:sp>
          <p:nvSpPr>
            <p:cNvPr id="24625" name="Line 5"/>
            <p:cNvSpPr>
              <a:spLocks noChangeShapeType="1"/>
            </p:cNvSpPr>
            <p:nvPr/>
          </p:nvSpPr>
          <p:spPr bwMode="auto">
            <a:xfrm flipH="1" flipV="1">
              <a:off x="3125444" y="2667000"/>
              <a:ext cx="1" cy="468000"/>
            </a:xfrm>
            <a:prstGeom prst="line">
              <a:avLst/>
            </a:prstGeom>
            <a:noFill/>
            <a:ln w="38100">
              <a:solidFill>
                <a:srgbClr val="FF00FF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>
              <a:spAutoFit/>
            </a:bodyPr>
            <a:lstStyle/>
            <a:p>
              <a:endParaRPr lang="en-US"/>
            </a:p>
          </p:txBody>
        </p:sp>
        <p:sp>
          <p:nvSpPr>
            <p:cNvPr id="24626" name="Line 5"/>
            <p:cNvSpPr>
              <a:spLocks noChangeShapeType="1"/>
            </p:cNvSpPr>
            <p:nvPr/>
          </p:nvSpPr>
          <p:spPr bwMode="auto">
            <a:xfrm rot="5400000" flipH="1" flipV="1">
              <a:off x="2673644" y="2712399"/>
              <a:ext cx="1" cy="468000"/>
            </a:xfrm>
            <a:prstGeom prst="line">
              <a:avLst/>
            </a:prstGeom>
            <a:noFill/>
            <a:ln w="38100">
              <a:solidFill>
                <a:srgbClr val="FF00FF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>
              <a:spAutoFit/>
            </a:bodyPr>
            <a:lstStyle/>
            <a:p>
              <a:endParaRPr lang="en-US"/>
            </a:p>
          </p:txBody>
        </p:sp>
      </p:grpSp>
      <p:grpSp>
        <p:nvGrpSpPr>
          <p:cNvPr id="8" name="Group 117"/>
          <p:cNvGrpSpPr>
            <a:grpSpLocks/>
          </p:cNvGrpSpPr>
          <p:nvPr/>
        </p:nvGrpSpPr>
        <p:grpSpPr bwMode="auto">
          <a:xfrm>
            <a:off x="4929188" y="3971925"/>
            <a:ext cx="1371600" cy="914400"/>
            <a:chOff x="4928843" y="3285064"/>
            <a:chExt cx="1371600" cy="914400"/>
          </a:xfrm>
        </p:grpSpPr>
        <p:sp>
          <p:nvSpPr>
            <p:cNvPr id="24623" name="Line 63"/>
            <p:cNvSpPr>
              <a:spLocks noChangeShapeType="1"/>
            </p:cNvSpPr>
            <p:nvPr/>
          </p:nvSpPr>
          <p:spPr bwMode="auto">
            <a:xfrm flipV="1">
              <a:off x="4928843" y="3285064"/>
              <a:ext cx="1371600" cy="914400"/>
            </a:xfrm>
            <a:prstGeom prst="line">
              <a:avLst/>
            </a:prstGeom>
            <a:noFill/>
            <a:ln w="38100">
              <a:solidFill>
                <a:srgbClr val="CC99FF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>
              <a:spAutoFit/>
            </a:bodyPr>
            <a:lstStyle/>
            <a:p>
              <a:endParaRPr lang="en-US"/>
            </a:p>
          </p:txBody>
        </p:sp>
        <p:sp>
          <p:nvSpPr>
            <p:cNvPr id="24624" name="Rectangle 56"/>
            <p:cNvSpPr>
              <a:spLocks noChangeArrowheads="1"/>
            </p:cNvSpPr>
            <p:nvPr/>
          </p:nvSpPr>
          <p:spPr bwMode="auto">
            <a:xfrm>
              <a:off x="5037851" y="3369734"/>
              <a:ext cx="669926" cy="5191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i="1">
                  <a:solidFill>
                    <a:schemeClr val="accent1"/>
                  </a:solidFill>
                </a:rPr>
                <a:t>v =</a:t>
              </a:r>
            </a:p>
          </p:txBody>
        </p:sp>
      </p:grpSp>
      <p:sp>
        <p:nvSpPr>
          <p:cNvPr id="24591" name="Text Box 215"/>
          <p:cNvSpPr txBox="1">
            <a:spLocks noChangeArrowheads="1"/>
          </p:cNvSpPr>
          <p:nvPr/>
        </p:nvSpPr>
        <p:spPr bwMode="auto">
          <a:xfrm>
            <a:off x="7620000" y="17463"/>
            <a:ext cx="1031875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000">
                <a:solidFill>
                  <a:schemeClr val="tx2"/>
                </a:solidFill>
              </a:rPr>
              <a:t>Change </a:t>
            </a:r>
            <a:br>
              <a:rPr lang="en-US" altLang="en-US" sz="2000">
                <a:solidFill>
                  <a:schemeClr val="tx2"/>
                </a:solidFill>
              </a:rPr>
            </a:br>
            <a:r>
              <a:rPr lang="en-US" altLang="en-US" sz="2000">
                <a:solidFill>
                  <a:schemeClr val="tx2"/>
                </a:solidFill>
              </a:rPr>
              <a:t>of Basis</a:t>
            </a:r>
            <a:endParaRPr lang="en-US" altLang="en-US" sz="2000">
              <a:sym typeface="Symbol" pitchFamily="18" charset="2"/>
            </a:endParaRPr>
          </a:p>
        </p:txBody>
      </p:sp>
      <p:grpSp>
        <p:nvGrpSpPr>
          <p:cNvPr id="9" name="Group 76"/>
          <p:cNvGrpSpPr>
            <a:grpSpLocks/>
          </p:cNvGrpSpPr>
          <p:nvPr/>
        </p:nvGrpSpPr>
        <p:grpSpPr bwMode="auto">
          <a:xfrm>
            <a:off x="4141788" y="2243138"/>
            <a:ext cx="3706812" cy="1209675"/>
            <a:chOff x="3072940" y="2175935"/>
            <a:chExt cx="3707013" cy="1209131"/>
          </a:xfrm>
        </p:grpSpPr>
        <p:sp>
          <p:nvSpPr>
            <p:cNvPr id="24621" name="Rectangle 66"/>
            <p:cNvSpPr>
              <a:spLocks noChangeArrowheads="1"/>
            </p:cNvSpPr>
            <p:nvPr/>
          </p:nvSpPr>
          <p:spPr bwMode="auto">
            <a:xfrm>
              <a:off x="3072940" y="2175935"/>
              <a:ext cx="803464" cy="7075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2000" i="1">
                  <a:solidFill>
                    <a:schemeClr val="accent1"/>
                  </a:solidFill>
                </a:rPr>
                <a:t>New</a:t>
              </a:r>
              <a:br>
                <a:rPr lang="en-US" altLang="en-US" sz="2000" i="1">
                  <a:solidFill>
                    <a:schemeClr val="accent1"/>
                  </a:solidFill>
                </a:rPr>
              </a:br>
              <a:r>
                <a:rPr lang="en-US" altLang="en-US" sz="2000" i="1">
                  <a:solidFill>
                    <a:schemeClr val="accent1"/>
                  </a:solidFill>
                </a:rPr>
                <a:t>Basis </a:t>
              </a:r>
              <a:endParaRPr lang="en-CA" altLang="en-US" sz="2000"/>
            </a:p>
          </p:txBody>
        </p:sp>
        <p:sp>
          <p:nvSpPr>
            <p:cNvPr id="24622" name="Rectangle 54"/>
            <p:cNvSpPr>
              <a:spLocks noChangeArrowheads="1"/>
            </p:cNvSpPr>
            <p:nvPr/>
          </p:nvSpPr>
          <p:spPr bwMode="auto">
            <a:xfrm>
              <a:off x="3690646" y="2246293"/>
              <a:ext cx="3089307" cy="11387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US" altLang="en-US" i="1">
                  <a:solidFill>
                    <a:schemeClr val="accent1"/>
                  </a:solidFill>
                </a:rPr>
                <a:t>=</a:t>
              </a:r>
              <a:r>
                <a:rPr lang="en-US" altLang="en-US">
                  <a:solidFill>
                    <a:schemeClr val="accent1"/>
                  </a:solidFill>
                </a:rPr>
                <a:t>[</a:t>
              </a:r>
              <a:r>
                <a:rPr lang="en-US" altLang="en-US" i="1">
                  <a:solidFill>
                    <a:schemeClr val="accent1"/>
                  </a:solidFill>
                </a:rPr>
                <a:t>W</a:t>
              </a:r>
              <a:r>
                <a:rPr lang="en-US" altLang="en-US" i="1" baseline="-25000">
                  <a:solidFill>
                    <a:schemeClr val="accent1"/>
                  </a:solidFill>
                </a:rPr>
                <a:t>1</a:t>
              </a:r>
              <a:r>
                <a:rPr lang="en-US" altLang="en-US" i="1">
                  <a:solidFill>
                    <a:schemeClr val="accent1"/>
                  </a:solidFill>
                </a:rPr>
                <a:t>,W</a:t>
              </a:r>
              <a:r>
                <a:rPr lang="en-US" altLang="en-US" i="1" baseline="-25000">
                  <a:solidFill>
                    <a:schemeClr val="accent1"/>
                  </a:solidFill>
                </a:rPr>
                <a:t>2</a:t>
              </a:r>
              <a:r>
                <a:rPr lang="en-US" altLang="en-US">
                  <a:solidFill>
                    <a:schemeClr val="accent1"/>
                  </a:solidFill>
                </a:rPr>
                <a:t>]</a:t>
              </a:r>
              <a:br>
                <a:rPr lang="en-US" altLang="en-US">
                  <a:solidFill>
                    <a:schemeClr val="accent1"/>
                  </a:solidFill>
                </a:rPr>
              </a:br>
              <a:r>
                <a:rPr lang="en-US" altLang="en-US">
                  <a:solidFill>
                    <a:schemeClr val="accent1"/>
                  </a:solidFill>
                </a:rPr>
                <a:t>=</a:t>
              </a:r>
              <a:r>
                <a:rPr lang="en-US" altLang="en-US" sz="4000">
                  <a:solidFill>
                    <a:schemeClr val="accent1"/>
                  </a:solidFill>
                </a:rPr>
                <a:t>[   </a:t>
              </a:r>
              <a:r>
                <a:rPr lang="en-US" altLang="en-US">
                  <a:solidFill>
                    <a:schemeClr val="accent1"/>
                  </a:solidFill>
                </a:rPr>
                <a:t>       ,              </a:t>
              </a:r>
              <a:r>
                <a:rPr lang="en-US" altLang="en-US" sz="4000">
                  <a:solidFill>
                    <a:schemeClr val="accent1"/>
                  </a:solidFill>
                </a:rPr>
                <a:t>]</a:t>
              </a:r>
              <a:endParaRPr lang="en-US" altLang="en-US">
                <a:solidFill>
                  <a:schemeClr val="accent1"/>
                </a:solidFill>
              </a:endParaRPr>
            </a:p>
          </p:txBody>
        </p:sp>
      </p:grpSp>
      <p:grpSp>
        <p:nvGrpSpPr>
          <p:cNvPr id="10" name="Group 51"/>
          <p:cNvGrpSpPr>
            <a:grpSpLocks/>
          </p:cNvGrpSpPr>
          <p:nvPr/>
        </p:nvGrpSpPr>
        <p:grpSpPr bwMode="auto">
          <a:xfrm>
            <a:off x="5045075" y="2928938"/>
            <a:ext cx="2432050" cy="863600"/>
            <a:chOff x="5045083" y="2928938"/>
            <a:chExt cx="2432038" cy="863600"/>
          </a:xfrm>
        </p:grpSpPr>
        <p:grpSp>
          <p:nvGrpSpPr>
            <p:cNvPr id="24609" name="Group 104"/>
            <p:cNvGrpSpPr>
              <a:grpSpLocks/>
            </p:cNvGrpSpPr>
            <p:nvPr/>
          </p:nvGrpSpPr>
          <p:grpSpPr bwMode="auto">
            <a:xfrm>
              <a:off x="5045083" y="2966407"/>
              <a:ext cx="1431917" cy="766938"/>
              <a:chOff x="2666388" y="3650426"/>
              <a:chExt cx="1432090" cy="767881"/>
            </a:xfrm>
          </p:grpSpPr>
          <p:sp>
            <p:nvSpPr>
              <p:cNvPr id="24616" name="Line 5"/>
              <p:cNvSpPr>
                <a:spLocks noChangeShapeType="1"/>
              </p:cNvSpPr>
              <p:nvPr/>
            </p:nvSpPr>
            <p:spPr bwMode="auto">
              <a:xfrm rot="7560000" flipH="1" flipV="1">
                <a:off x="3567508" y="3590857"/>
                <a:ext cx="1" cy="468000"/>
              </a:xfrm>
              <a:prstGeom prst="line">
                <a:avLst/>
              </a:prstGeom>
              <a:noFill/>
              <a:ln w="38100">
                <a:solidFill>
                  <a:srgbClr val="FF00FF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anchor="ctr">
                <a:spAutoFit/>
              </a:bodyPr>
              <a:lstStyle/>
              <a:p>
                <a:endParaRPr lang="en-US"/>
              </a:p>
            </p:txBody>
          </p:sp>
          <p:cxnSp>
            <p:nvCxnSpPr>
              <p:cNvPr id="24617" name="Straight Connector 83"/>
              <p:cNvCxnSpPr>
                <a:cxnSpLocks noChangeShapeType="1"/>
              </p:cNvCxnSpPr>
              <p:nvPr/>
            </p:nvCxnSpPr>
            <p:spPr bwMode="auto">
              <a:xfrm>
                <a:off x="3361966" y="3666067"/>
                <a:ext cx="0" cy="280800"/>
              </a:xfrm>
              <a:prstGeom prst="line">
                <a:avLst/>
              </a:prstGeom>
              <a:noFill/>
              <a:ln w="22225" algn="ctr">
                <a:solidFill>
                  <a:schemeClr val="accent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4618" name="Straight Connector 86"/>
              <p:cNvCxnSpPr>
                <a:cxnSpLocks noChangeShapeType="1"/>
              </p:cNvCxnSpPr>
              <p:nvPr/>
            </p:nvCxnSpPr>
            <p:spPr bwMode="auto">
              <a:xfrm rot="-5400000">
                <a:off x="3552699" y="3763200"/>
                <a:ext cx="0" cy="374400"/>
              </a:xfrm>
              <a:prstGeom prst="line">
                <a:avLst/>
              </a:prstGeom>
              <a:noFill/>
              <a:ln w="22225" algn="ctr">
                <a:solidFill>
                  <a:schemeClr val="accent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sp>
            <p:nvSpPr>
              <p:cNvPr id="24619" name="Rectangle 124"/>
              <p:cNvSpPr>
                <a:spLocks noChangeArrowheads="1"/>
              </p:cNvSpPr>
              <p:nvPr/>
            </p:nvSpPr>
            <p:spPr bwMode="auto">
              <a:xfrm>
                <a:off x="3022599" y="3953933"/>
                <a:ext cx="1075879" cy="46437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r>
                  <a:rPr lang="en-US" altLang="en-US" sz="1800" i="1">
                    <a:solidFill>
                      <a:schemeClr val="accent1"/>
                    </a:solidFill>
                  </a:rPr>
                  <a:t>W</a:t>
                </a:r>
                <a:r>
                  <a:rPr lang="en-US" altLang="en-US" sz="1800" i="1" baseline="-25000">
                    <a:solidFill>
                      <a:schemeClr val="accent1"/>
                    </a:solidFill>
                  </a:rPr>
                  <a:t>1</a:t>
                </a:r>
                <a:r>
                  <a:rPr lang="en-US" altLang="en-US" sz="1800">
                    <a:solidFill>
                      <a:schemeClr val="accent1"/>
                    </a:solidFill>
                  </a:rPr>
                  <a:t>[1]</a:t>
                </a:r>
                <a:endParaRPr lang="en-CA" altLang="en-US" sz="1800"/>
              </a:p>
            </p:txBody>
          </p:sp>
          <p:sp>
            <p:nvSpPr>
              <p:cNvPr id="24620" name="Rectangle 124"/>
              <p:cNvSpPr>
                <a:spLocks noChangeArrowheads="1"/>
              </p:cNvSpPr>
              <p:nvPr/>
            </p:nvSpPr>
            <p:spPr bwMode="auto">
              <a:xfrm>
                <a:off x="2666388" y="3650426"/>
                <a:ext cx="771079" cy="46437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r>
                  <a:rPr lang="en-US" altLang="en-US" sz="1800" i="1">
                    <a:solidFill>
                      <a:schemeClr val="accent1"/>
                    </a:solidFill>
                  </a:rPr>
                  <a:t>W</a:t>
                </a:r>
                <a:r>
                  <a:rPr lang="en-US" altLang="en-US" sz="1800" i="1" baseline="-25000">
                    <a:solidFill>
                      <a:schemeClr val="accent1"/>
                    </a:solidFill>
                  </a:rPr>
                  <a:t>1</a:t>
                </a:r>
                <a:r>
                  <a:rPr lang="en-US" altLang="en-US" sz="1800">
                    <a:solidFill>
                      <a:schemeClr val="accent1"/>
                    </a:solidFill>
                  </a:rPr>
                  <a:t>[2]</a:t>
                </a:r>
                <a:endParaRPr lang="en-CA" altLang="en-US" sz="1800"/>
              </a:p>
            </p:txBody>
          </p:sp>
        </p:grpSp>
        <p:grpSp>
          <p:nvGrpSpPr>
            <p:cNvPr id="24610" name="Group 142"/>
            <p:cNvGrpSpPr>
              <a:grpSpLocks/>
            </p:cNvGrpSpPr>
            <p:nvPr/>
          </p:nvGrpSpPr>
          <p:grpSpPr bwMode="auto">
            <a:xfrm>
              <a:off x="6096000" y="2928938"/>
              <a:ext cx="1381121" cy="863600"/>
              <a:chOff x="4867721" y="3477445"/>
              <a:chExt cx="1381288" cy="864662"/>
            </a:xfrm>
          </p:grpSpPr>
          <p:cxnSp>
            <p:nvCxnSpPr>
              <p:cNvPr id="24611" name="Straight Connector 130"/>
              <p:cNvCxnSpPr>
                <a:cxnSpLocks noChangeShapeType="1"/>
              </p:cNvCxnSpPr>
              <p:nvPr/>
            </p:nvCxnSpPr>
            <p:spPr bwMode="auto">
              <a:xfrm rot="5400000">
                <a:off x="5398203" y="3762734"/>
                <a:ext cx="0" cy="280800"/>
              </a:xfrm>
              <a:prstGeom prst="line">
                <a:avLst/>
              </a:prstGeom>
              <a:noFill/>
              <a:ln w="22225" algn="ctr">
                <a:solidFill>
                  <a:schemeClr val="accent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4612" name="Straight Connector 131"/>
              <p:cNvCxnSpPr>
                <a:cxnSpLocks noChangeShapeType="1"/>
              </p:cNvCxnSpPr>
              <p:nvPr/>
            </p:nvCxnSpPr>
            <p:spPr bwMode="auto">
              <a:xfrm>
                <a:off x="5545669" y="3543067"/>
                <a:ext cx="0" cy="374400"/>
              </a:xfrm>
              <a:prstGeom prst="line">
                <a:avLst/>
              </a:prstGeom>
              <a:noFill/>
              <a:ln w="22225" algn="ctr">
                <a:solidFill>
                  <a:schemeClr val="accent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sp>
            <p:nvSpPr>
              <p:cNvPr id="24613" name="Line 5"/>
              <p:cNvSpPr>
                <a:spLocks noChangeShapeType="1"/>
              </p:cNvSpPr>
              <p:nvPr/>
            </p:nvSpPr>
            <p:spPr bwMode="auto">
              <a:xfrm rot="2160000" flipH="1" flipV="1">
                <a:off x="5416593" y="3477445"/>
                <a:ext cx="1" cy="468000"/>
              </a:xfrm>
              <a:prstGeom prst="line">
                <a:avLst/>
              </a:prstGeom>
              <a:noFill/>
              <a:ln w="38100">
                <a:solidFill>
                  <a:srgbClr val="FF00FF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24614" name="Rectangle 124"/>
              <p:cNvSpPr>
                <a:spLocks noChangeArrowheads="1"/>
              </p:cNvSpPr>
              <p:nvPr/>
            </p:nvSpPr>
            <p:spPr bwMode="auto">
              <a:xfrm>
                <a:off x="4867721" y="3877733"/>
                <a:ext cx="1075879" cy="46437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r>
                  <a:rPr lang="en-US" altLang="en-US" sz="1800" i="1">
                    <a:solidFill>
                      <a:schemeClr val="accent1"/>
                    </a:solidFill>
                  </a:rPr>
                  <a:t>W</a:t>
                </a:r>
                <a:r>
                  <a:rPr lang="en-US" altLang="en-US" sz="1800" i="1" baseline="-25000">
                    <a:solidFill>
                      <a:schemeClr val="accent1"/>
                    </a:solidFill>
                  </a:rPr>
                  <a:t>2</a:t>
                </a:r>
                <a:r>
                  <a:rPr lang="en-US" altLang="en-US" sz="1800">
                    <a:solidFill>
                      <a:schemeClr val="accent1"/>
                    </a:solidFill>
                  </a:rPr>
                  <a:t>[1]</a:t>
                </a:r>
                <a:endParaRPr lang="en-CA" altLang="en-US" sz="1800"/>
              </a:p>
            </p:txBody>
          </p:sp>
          <p:sp>
            <p:nvSpPr>
              <p:cNvPr id="24615" name="Rectangle 124"/>
              <p:cNvSpPr>
                <a:spLocks noChangeArrowheads="1"/>
              </p:cNvSpPr>
              <p:nvPr/>
            </p:nvSpPr>
            <p:spPr bwMode="auto">
              <a:xfrm>
                <a:off x="5477930" y="3530601"/>
                <a:ext cx="771079" cy="46437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r>
                  <a:rPr lang="en-US" altLang="en-US" sz="1800" i="1">
                    <a:solidFill>
                      <a:schemeClr val="accent1"/>
                    </a:solidFill>
                  </a:rPr>
                  <a:t>W</a:t>
                </a:r>
                <a:r>
                  <a:rPr lang="en-US" altLang="en-US" sz="1800" i="1" baseline="-25000">
                    <a:solidFill>
                      <a:schemeClr val="accent1"/>
                    </a:solidFill>
                  </a:rPr>
                  <a:t>2</a:t>
                </a:r>
                <a:r>
                  <a:rPr lang="en-US" altLang="en-US" sz="1800">
                    <a:solidFill>
                      <a:schemeClr val="accent1"/>
                    </a:solidFill>
                  </a:rPr>
                  <a:t>[2]</a:t>
                </a:r>
                <a:endParaRPr lang="en-CA" altLang="en-US" sz="1800"/>
              </a:p>
            </p:txBody>
          </p:sp>
        </p:grpSp>
      </p:grpSp>
      <p:grpSp>
        <p:nvGrpSpPr>
          <p:cNvPr id="13" name="Group 158"/>
          <p:cNvGrpSpPr>
            <a:grpSpLocks/>
          </p:cNvGrpSpPr>
          <p:nvPr/>
        </p:nvGrpSpPr>
        <p:grpSpPr bwMode="auto">
          <a:xfrm>
            <a:off x="2667000" y="5969000"/>
            <a:ext cx="3328988" cy="965200"/>
            <a:chOff x="2667000" y="3530601"/>
            <a:chExt cx="3329758" cy="965199"/>
          </a:xfrm>
        </p:grpSpPr>
        <p:sp>
          <p:nvSpPr>
            <p:cNvPr id="24596" name="Rectangle 48"/>
            <p:cNvSpPr>
              <a:spLocks noChangeArrowheads="1"/>
            </p:cNvSpPr>
            <p:nvPr/>
          </p:nvSpPr>
          <p:spPr bwMode="auto">
            <a:xfrm>
              <a:off x="2667000" y="3530601"/>
              <a:ext cx="3329758" cy="9233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US" altLang="en-US" sz="5400">
                  <a:solidFill>
                    <a:schemeClr val="accent1"/>
                  </a:solidFill>
                </a:rPr>
                <a:t>[      ][ ] </a:t>
              </a:r>
              <a:r>
                <a:rPr lang="en-US" altLang="en-US">
                  <a:solidFill>
                    <a:schemeClr val="accent1"/>
                  </a:solidFill>
                </a:rPr>
                <a:t>=</a:t>
              </a:r>
              <a:r>
                <a:rPr lang="en-US" altLang="en-US" sz="5400">
                  <a:solidFill>
                    <a:schemeClr val="accent1"/>
                  </a:solidFill>
                </a:rPr>
                <a:t>[ ]</a:t>
              </a:r>
              <a:endParaRPr lang="en-CA" altLang="en-US" sz="5400"/>
            </a:p>
          </p:txBody>
        </p:sp>
        <p:grpSp>
          <p:nvGrpSpPr>
            <p:cNvPr id="24597" name="Group 139"/>
            <p:cNvGrpSpPr>
              <a:grpSpLocks/>
            </p:cNvGrpSpPr>
            <p:nvPr/>
          </p:nvGrpSpPr>
          <p:grpSpPr bwMode="auto">
            <a:xfrm>
              <a:off x="2689225" y="3716869"/>
              <a:ext cx="1090266" cy="762000"/>
              <a:chOff x="5327464" y="3962400"/>
              <a:chExt cx="1090266" cy="762000"/>
            </a:xfrm>
          </p:grpSpPr>
          <p:sp>
            <p:nvSpPr>
              <p:cNvPr id="24607" name="Rectangle 124"/>
              <p:cNvSpPr>
                <a:spLocks noChangeArrowheads="1"/>
              </p:cNvSpPr>
              <p:nvPr/>
            </p:nvSpPr>
            <p:spPr bwMode="auto">
              <a:xfrm>
                <a:off x="5327464" y="3962400"/>
                <a:ext cx="1075879" cy="46437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r>
                  <a:rPr lang="en-US" altLang="en-US" sz="1800" i="1">
                    <a:solidFill>
                      <a:schemeClr val="accent1"/>
                    </a:solidFill>
                  </a:rPr>
                  <a:t>W</a:t>
                </a:r>
                <a:r>
                  <a:rPr lang="en-US" altLang="en-US" sz="1800" i="1" baseline="-25000">
                    <a:solidFill>
                      <a:schemeClr val="accent1"/>
                    </a:solidFill>
                  </a:rPr>
                  <a:t>1</a:t>
                </a:r>
                <a:r>
                  <a:rPr lang="en-US" altLang="en-US" sz="1800">
                    <a:solidFill>
                      <a:schemeClr val="accent1"/>
                    </a:solidFill>
                  </a:rPr>
                  <a:t>[1]</a:t>
                </a:r>
                <a:endParaRPr lang="en-CA" altLang="en-US" sz="1800"/>
              </a:p>
            </p:txBody>
          </p:sp>
          <p:sp>
            <p:nvSpPr>
              <p:cNvPr id="24608" name="Rectangle 124"/>
              <p:cNvSpPr>
                <a:spLocks noChangeArrowheads="1"/>
              </p:cNvSpPr>
              <p:nvPr/>
            </p:nvSpPr>
            <p:spPr bwMode="auto">
              <a:xfrm>
                <a:off x="5341851" y="4260026"/>
                <a:ext cx="1075879" cy="46437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r>
                  <a:rPr lang="en-US" altLang="en-US" sz="1800" i="1">
                    <a:solidFill>
                      <a:schemeClr val="accent1"/>
                    </a:solidFill>
                  </a:rPr>
                  <a:t>W</a:t>
                </a:r>
                <a:r>
                  <a:rPr lang="en-US" altLang="en-US" sz="1800" i="1" baseline="-25000">
                    <a:solidFill>
                      <a:schemeClr val="accent1"/>
                    </a:solidFill>
                  </a:rPr>
                  <a:t>1</a:t>
                </a:r>
                <a:r>
                  <a:rPr lang="en-US" altLang="en-US" sz="1800">
                    <a:solidFill>
                      <a:schemeClr val="accent1"/>
                    </a:solidFill>
                  </a:rPr>
                  <a:t>[2]</a:t>
                </a:r>
                <a:endParaRPr lang="en-CA" altLang="en-US" sz="1800"/>
              </a:p>
            </p:txBody>
          </p:sp>
        </p:grpSp>
        <p:grpSp>
          <p:nvGrpSpPr>
            <p:cNvPr id="24598" name="Group 139"/>
            <p:cNvGrpSpPr>
              <a:grpSpLocks/>
            </p:cNvGrpSpPr>
            <p:nvPr/>
          </p:nvGrpSpPr>
          <p:grpSpPr bwMode="auto">
            <a:xfrm>
              <a:off x="3276603" y="3733800"/>
              <a:ext cx="1090266" cy="762000"/>
              <a:chOff x="5327464" y="3962400"/>
              <a:chExt cx="1090266" cy="762000"/>
            </a:xfrm>
          </p:grpSpPr>
          <p:sp>
            <p:nvSpPr>
              <p:cNvPr id="24605" name="Rectangle 124"/>
              <p:cNvSpPr>
                <a:spLocks noChangeArrowheads="1"/>
              </p:cNvSpPr>
              <p:nvPr/>
            </p:nvSpPr>
            <p:spPr bwMode="auto">
              <a:xfrm>
                <a:off x="5327464" y="3962400"/>
                <a:ext cx="1075879" cy="46437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r>
                  <a:rPr lang="en-US" altLang="en-US" sz="1800" i="1">
                    <a:solidFill>
                      <a:schemeClr val="accent1"/>
                    </a:solidFill>
                  </a:rPr>
                  <a:t>W</a:t>
                </a:r>
                <a:r>
                  <a:rPr lang="en-US" altLang="en-US" sz="1800" i="1" baseline="-25000">
                    <a:solidFill>
                      <a:schemeClr val="accent1"/>
                    </a:solidFill>
                  </a:rPr>
                  <a:t>2</a:t>
                </a:r>
                <a:r>
                  <a:rPr lang="en-US" altLang="en-US" sz="1800">
                    <a:solidFill>
                      <a:schemeClr val="accent1"/>
                    </a:solidFill>
                  </a:rPr>
                  <a:t>[1]</a:t>
                </a:r>
                <a:endParaRPr lang="en-CA" altLang="en-US" sz="1800"/>
              </a:p>
            </p:txBody>
          </p:sp>
          <p:sp>
            <p:nvSpPr>
              <p:cNvPr id="24606" name="Rectangle 124"/>
              <p:cNvSpPr>
                <a:spLocks noChangeArrowheads="1"/>
              </p:cNvSpPr>
              <p:nvPr/>
            </p:nvSpPr>
            <p:spPr bwMode="auto">
              <a:xfrm>
                <a:off x="5341851" y="4260026"/>
                <a:ext cx="1075879" cy="46437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r>
                  <a:rPr lang="en-US" altLang="en-US" sz="1800" i="1">
                    <a:solidFill>
                      <a:schemeClr val="accent1"/>
                    </a:solidFill>
                  </a:rPr>
                  <a:t>W</a:t>
                </a:r>
                <a:r>
                  <a:rPr lang="en-US" altLang="en-US" sz="1800" i="1" baseline="-25000">
                    <a:solidFill>
                      <a:schemeClr val="accent1"/>
                    </a:solidFill>
                  </a:rPr>
                  <a:t>2</a:t>
                </a:r>
                <a:r>
                  <a:rPr lang="en-US" altLang="en-US" sz="1800">
                    <a:solidFill>
                      <a:schemeClr val="accent1"/>
                    </a:solidFill>
                  </a:rPr>
                  <a:t>[2]</a:t>
                </a:r>
                <a:endParaRPr lang="en-CA" altLang="en-US" sz="1800"/>
              </a:p>
            </p:txBody>
          </p:sp>
        </p:grpSp>
        <p:grpSp>
          <p:nvGrpSpPr>
            <p:cNvPr id="24599" name="Group 68"/>
            <p:cNvGrpSpPr>
              <a:grpSpLocks/>
            </p:cNvGrpSpPr>
            <p:nvPr/>
          </p:nvGrpSpPr>
          <p:grpSpPr bwMode="auto">
            <a:xfrm>
              <a:off x="5357470" y="3725336"/>
              <a:ext cx="550333" cy="606954"/>
              <a:chOff x="4391210" y="6005512"/>
              <a:chExt cx="550333" cy="606954"/>
            </a:xfrm>
          </p:grpSpPr>
          <p:sp>
            <p:nvSpPr>
              <p:cNvPr id="24603" name="Rectangle 124"/>
              <p:cNvSpPr>
                <a:spLocks noChangeArrowheads="1"/>
              </p:cNvSpPr>
              <p:nvPr/>
            </p:nvSpPr>
            <p:spPr bwMode="auto">
              <a:xfrm>
                <a:off x="4391210" y="6005512"/>
                <a:ext cx="546100" cy="3698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l" eaLnBrk="1" hangingPunct="1"/>
                <a:r>
                  <a:rPr lang="en-CA" altLang="en-US" sz="1800" i="1">
                    <a:solidFill>
                      <a:schemeClr val="accent1"/>
                    </a:solidFill>
                  </a:rPr>
                  <a:t>a</a:t>
                </a:r>
                <a:r>
                  <a:rPr lang="en-CA" altLang="en-US" sz="1800" baseline="-25000">
                    <a:solidFill>
                      <a:schemeClr val="accent1"/>
                    </a:solidFill>
                  </a:rPr>
                  <a:t>1</a:t>
                </a:r>
              </a:p>
            </p:txBody>
          </p:sp>
          <p:sp>
            <p:nvSpPr>
              <p:cNvPr id="24604" name="Rectangle 124"/>
              <p:cNvSpPr>
                <a:spLocks noChangeArrowheads="1"/>
              </p:cNvSpPr>
              <p:nvPr/>
            </p:nvSpPr>
            <p:spPr bwMode="auto">
              <a:xfrm>
                <a:off x="4395443" y="6242579"/>
                <a:ext cx="546100" cy="3698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l" eaLnBrk="1" hangingPunct="1"/>
                <a:r>
                  <a:rPr lang="en-CA" altLang="en-US" sz="1800" i="1">
                    <a:solidFill>
                      <a:schemeClr val="accent1"/>
                    </a:solidFill>
                  </a:rPr>
                  <a:t>a</a:t>
                </a:r>
                <a:r>
                  <a:rPr lang="en-CA" altLang="en-US" sz="1800" baseline="-25000">
                    <a:solidFill>
                      <a:schemeClr val="accent1"/>
                    </a:solidFill>
                  </a:rPr>
                  <a:t>2</a:t>
                </a:r>
              </a:p>
            </p:txBody>
          </p:sp>
        </p:grpSp>
        <p:grpSp>
          <p:nvGrpSpPr>
            <p:cNvPr id="24600" name="Group 131"/>
            <p:cNvGrpSpPr>
              <a:grpSpLocks/>
            </p:cNvGrpSpPr>
            <p:nvPr/>
          </p:nvGrpSpPr>
          <p:grpSpPr bwMode="auto">
            <a:xfrm>
              <a:off x="4366869" y="3767671"/>
              <a:ext cx="550333" cy="606954"/>
              <a:chOff x="3370978" y="6019803"/>
              <a:chExt cx="550333" cy="606954"/>
            </a:xfrm>
          </p:grpSpPr>
          <p:sp>
            <p:nvSpPr>
              <p:cNvPr id="24601" name="Rectangle 124"/>
              <p:cNvSpPr>
                <a:spLocks noChangeArrowheads="1"/>
              </p:cNvSpPr>
              <p:nvPr/>
            </p:nvSpPr>
            <p:spPr bwMode="auto">
              <a:xfrm>
                <a:off x="3370978" y="6019803"/>
                <a:ext cx="546100" cy="3698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l" eaLnBrk="1" hangingPunct="1"/>
                <a:r>
                  <a:rPr lang="en-CA" altLang="en-US" sz="1800" i="1">
                    <a:solidFill>
                      <a:schemeClr val="accent1"/>
                    </a:solidFill>
                  </a:rPr>
                  <a:t>A</a:t>
                </a:r>
                <a:r>
                  <a:rPr lang="en-CA" altLang="en-US" sz="1800" baseline="-25000">
                    <a:solidFill>
                      <a:schemeClr val="accent1"/>
                    </a:solidFill>
                  </a:rPr>
                  <a:t>1</a:t>
                </a:r>
              </a:p>
            </p:txBody>
          </p:sp>
          <p:sp>
            <p:nvSpPr>
              <p:cNvPr id="24602" name="Rectangle 124"/>
              <p:cNvSpPr>
                <a:spLocks noChangeArrowheads="1"/>
              </p:cNvSpPr>
              <p:nvPr/>
            </p:nvSpPr>
            <p:spPr bwMode="auto">
              <a:xfrm>
                <a:off x="3375211" y="6256870"/>
                <a:ext cx="546100" cy="3698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l" eaLnBrk="1" hangingPunct="1"/>
                <a:r>
                  <a:rPr lang="en-CA" altLang="en-US" sz="1800" i="1">
                    <a:solidFill>
                      <a:schemeClr val="accent1"/>
                    </a:solidFill>
                  </a:rPr>
                  <a:t>A</a:t>
                </a:r>
                <a:r>
                  <a:rPr lang="en-CA" altLang="en-US" sz="1800" baseline="-25000">
                    <a:solidFill>
                      <a:schemeClr val="accent1"/>
                    </a:solidFill>
                  </a:rPr>
                  <a:t>2</a:t>
                </a:r>
              </a:p>
            </p:txBody>
          </p:sp>
        </p:grpSp>
      </p:grpSp>
      <p:sp>
        <p:nvSpPr>
          <p:cNvPr id="24595" name="Rectangle 54"/>
          <p:cNvSpPr>
            <a:spLocks noChangeArrowheads="1"/>
          </p:cNvSpPr>
          <p:nvPr/>
        </p:nvSpPr>
        <p:spPr bwMode="auto">
          <a:xfrm>
            <a:off x="790575" y="-211138"/>
            <a:ext cx="7772400" cy="11430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4400">
                <a:solidFill>
                  <a:schemeClr val="tx2"/>
                </a:solidFill>
              </a:rPr>
              <a:t>Fourier Transformation 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3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4239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423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 nodeType="clickPar">
                      <p:stCondLst>
                        <p:cond delay="indefinite"/>
                      </p:stCondLst>
                      <p:childTnLst>
                        <p:par>
                          <p:cTn id="4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 nodeType="clickPar">
                      <p:stCondLst>
                        <p:cond delay="indefinite"/>
                      </p:stCondLst>
                      <p:childTnLst>
                        <p:par>
                          <p:cTn id="5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5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3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14238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1423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 nodeType="clickPar">
                      <p:stCondLst>
                        <p:cond delay="indefinite"/>
                      </p:stCondLst>
                      <p:childTnLst>
                        <p:par>
                          <p:cTn id="6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1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 nodeType="clickPar">
                      <p:stCondLst>
                        <p:cond delay="indefinite"/>
                      </p:stCondLst>
                      <p:childTnLst>
                        <p:par>
                          <p:cTn id="6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7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9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0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 nodeType="clickPar">
                      <p:stCondLst>
                        <p:cond delay="indefinite"/>
                      </p:stCondLst>
                      <p:childTnLst>
                        <p:par>
                          <p:cTn id="7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5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6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8" grpId="0"/>
      <p:bldP spid="142394" grpId="0"/>
      <p:bldP spid="5" grpId="0"/>
      <p:bldP spid="142383" grpId="0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602" name="Text Box 215"/>
          <p:cNvSpPr txBox="1">
            <a:spLocks noChangeArrowheads="1"/>
          </p:cNvSpPr>
          <p:nvPr/>
        </p:nvSpPr>
        <p:spPr bwMode="auto">
          <a:xfrm>
            <a:off x="325438" y="596900"/>
            <a:ext cx="8855075" cy="9540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/>
            <a:r>
              <a:rPr lang="en-US" altLang="en-US">
                <a:solidFill>
                  <a:schemeClr val="tx2"/>
                </a:solidFill>
              </a:rPr>
              <a:t>Change of Basis: </a:t>
            </a:r>
            <a:r>
              <a:rPr lang="en-US" altLang="en-US" i="1">
                <a:solidFill>
                  <a:schemeClr val="accent1"/>
                </a:solidFill>
              </a:rPr>
              <a:t>T</a:t>
            </a:r>
            <a:r>
              <a:rPr lang="en-US" altLang="en-US">
                <a:solidFill>
                  <a:schemeClr val="accent1"/>
                </a:solidFill>
              </a:rPr>
              <a:t>(</a:t>
            </a:r>
            <a:r>
              <a:rPr lang="en-US" altLang="en-US" i="1">
                <a:solidFill>
                  <a:schemeClr val="accent1"/>
                </a:solidFill>
              </a:rPr>
              <a:t>y</a:t>
            </a:r>
            <a:r>
              <a:rPr lang="en-US" altLang="en-US">
                <a:solidFill>
                  <a:schemeClr val="accent1"/>
                </a:solidFill>
              </a:rPr>
              <a:t>[0]</a:t>
            </a:r>
            <a:r>
              <a:rPr lang="en-US" altLang="en-US" i="1">
                <a:solidFill>
                  <a:schemeClr val="accent1"/>
                </a:solidFill>
              </a:rPr>
              <a:t>,y</a:t>
            </a:r>
            <a:r>
              <a:rPr lang="en-US" altLang="en-US">
                <a:solidFill>
                  <a:schemeClr val="accent1"/>
                </a:solidFill>
              </a:rPr>
              <a:t>[1]</a:t>
            </a:r>
            <a:r>
              <a:rPr lang="en-US" altLang="en-US" i="1">
                <a:solidFill>
                  <a:schemeClr val="accent1"/>
                </a:solidFill>
              </a:rPr>
              <a:t>,…,y</a:t>
            </a:r>
            <a:r>
              <a:rPr lang="en-US" altLang="en-US">
                <a:solidFill>
                  <a:schemeClr val="accent1"/>
                </a:solidFill>
              </a:rPr>
              <a:t>[n-1]) = [</a:t>
            </a:r>
            <a:r>
              <a:rPr lang="en-US" altLang="en-US" i="1">
                <a:solidFill>
                  <a:schemeClr val="accent1"/>
                </a:solidFill>
              </a:rPr>
              <a:t>Y</a:t>
            </a:r>
            <a:r>
              <a:rPr lang="en-US" altLang="en-US" i="1" baseline="-25000">
                <a:solidFill>
                  <a:schemeClr val="accent1"/>
                </a:solidFill>
              </a:rPr>
              <a:t>Re</a:t>
            </a:r>
            <a:r>
              <a:rPr lang="en-US" altLang="en-US">
                <a:solidFill>
                  <a:schemeClr val="accent1"/>
                </a:solidFill>
              </a:rPr>
              <a:t>[0],…,</a:t>
            </a:r>
            <a:r>
              <a:rPr lang="en-US" altLang="en-US" i="1">
                <a:solidFill>
                  <a:schemeClr val="accent1"/>
                </a:solidFill>
              </a:rPr>
              <a:t>Y</a:t>
            </a:r>
            <a:r>
              <a:rPr lang="en-US" altLang="en-US" i="1" baseline="-25000">
                <a:solidFill>
                  <a:schemeClr val="accent1"/>
                </a:solidFill>
              </a:rPr>
              <a:t>Im</a:t>
            </a:r>
            <a:r>
              <a:rPr lang="en-US" altLang="en-US">
                <a:solidFill>
                  <a:schemeClr val="accent1"/>
                </a:solidFill>
              </a:rPr>
              <a:t>[</a:t>
            </a:r>
            <a:r>
              <a:rPr lang="en-US" altLang="en-US" baseline="30000">
                <a:solidFill>
                  <a:schemeClr val="accent1"/>
                </a:solidFill>
              </a:rPr>
              <a:t>n</a:t>
            </a:r>
            <a:r>
              <a:rPr lang="en-US" altLang="en-US">
                <a:solidFill>
                  <a:schemeClr val="accent1"/>
                </a:solidFill>
              </a:rPr>
              <a:t>/</a:t>
            </a:r>
            <a:r>
              <a:rPr lang="en-US" altLang="en-US" baseline="-25000">
                <a:solidFill>
                  <a:schemeClr val="accent1"/>
                </a:solidFill>
              </a:rPr>
              <a:t>2</a:t>
            </a:r>
            <a:r>
              <a:rPr lang="en-US" altLang="en-US">
                <a:solidFill>
                  <a:schemeClr val="accent1"/>
                </a:solidFill>
              </a:rPr>
              <a:t>]]</a:t>
            </a:r>
            <a:endParaRPr lang="en-US" altLang="en-US" i="1">
              <a:solidFill>
                <a:schemeClr val="accent1"/>
              </a:solidFill>
            </a:endParaRPr>
          </a:p>
          <a:p>
            <a:pPr lvl="1" algn="l" eaLnBrk="1" hangingPunct="1"/>
            <a:r>
              <a:rPr lang="en-US" altLang="en-US">
                <a:sym typeface="Symbol" pitchFamily="18" charset="2"/>
              </a:rPr>
              <a:t>Changes the basis used to describe an object.</a:t>
            </a:r>
          </a:p>
        </p:txBody>
      </p:sp>
      <p:grpSp>
        <p:nvGrpSpPr>
          <p:cNvPr id="2" name="Group 222"/>
          <p:cNvGrpSpPr>
            <a:grpSpLocks/>
          </p:cNvGrpSpPr>
          <p:nvPr/>
        </p:nvGrpSpPr>
        <p:grpSpPr bwMode="auto">
          <a:xfrm>
            <a:off x="1255713" y="2220913"/>
            <a:ext cx="2224087" cy="914400"/>
            <a:chOff x="1255602" y="2220892"/>
            <a:chExt cx="2224197" cy="914108"/>
          </a:xfrm>
        </p:grpSpPr>
        <p:sp>
          <p:nvSpPr>
            <p:cNvPr id="25689" name="Rectangle 65"/>
            <p:cNvSpPr>
              <a:spLocks noChangeArrowheads="1"/>
            </p:cNvSpPr>
            <p:nvPr/>
          </p:nvSpPr>
          <p:spPr bwMode="auto">
            <a:xfrm>
              <a:off x="1255602" y="2220892"/>
              <a:ext cx="803539" cy="7076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2000" i="1">
                  <a:solidFill>
                    <a:schemeClr val="accent1"/>
                  </a:solidFill>
                </a:rPr>
                <a:t>Time </a:t>
              </a:r>
              <a:br>
                <a:rPr lang="en-US" altLang="en-US" sz="2000" i="1">
                  <a:solidFill>
                    <a:schemeClr val="accent1"/>
                  </a:solidFill>
                </a:rPr>
              </a:br>
              <a:r>
                <a:rPr lang="en-US" altLang="en-US" sz="2000" i="1">
                  <a:solidFill>
                    <a:schemeClr val="accent1"/>
                  </a:solidFill>
                </a:rPr>
                <a:t>Basis </a:t>
              </a:r>
              <a:endParaRPr lang="en-CA" altLang="en-US" sz="2000"/>
            </a:p>
          </p:txBody>
        </p:sp>
        <p:grpSp>
          <p:nvGrpSpPr>
            <p:cNvPr id="25690" name="Group 218"/>
            <p:cNvGrpSpPr>
              <a:grpSpLocks/>
            </p:cNvGrpSpPr>
            <p:nvPr/>
          </p:nvGrpSpPr>
          <p:grpSpPr bwMode="auto">
            <a:xfrm>
              <a:off x="2044791" y="2600980"/>
              <a:ext cx="1435008" cy="534020"/>
              <a:chOff x="2044791" y="2600980"/>
              <a:chExt cx="1435008" cy="534020"/>
            </a:xfrm>
          </p:grpSpPr>
          <p:sp>
            <p:nvSpPr>
              <p:cNvPr id="25691" name="Rectangle 54"/>
              <p:cNvSpPr>
                <a:spLocks noChangeArrowheads="1"/>
              </p:cNvSpPr>
              <p:nvPr/>
            </p:nvSpPr>
            <p:spPr bwMode="auto">
              <a:xfrm>
                <a:off x="2044791" y="2600980"/>
                <a:ext cx="1435008" cy="52322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l" eaLnBrk="1" hangingPunct="1"/>
                <a:r>
                  <a:rPr lang="en-US" altLang="en-US">
                    <a:solidFill>
                      <a:schemeClr val="accent1"/>
                    </a:solidFill>
                  </a:rPr>
                  <a:t>=[     ,   ]</a:t>
                </a:r>
              </a:p>
            </p:txBody>
          </p:sp>
          <p:grpSp>
            <p:nvGrpSpPr>
              <p:cNvPr id="25692" name="Group 118"/>
              <p:cNvGrpSpPr>
                <a:grpSpLocks/>
              </p:cNvGrpSpPr>
              <p:nvPr/>
            </p:nvGrpSpPr>
            <p:grpSpPr bwMode="auto">
              <a:xfrm>
                <a:off x="2439645" y="2667000"/>
                <a:ext cx="685800" cy="468000"/>
                <a:chOff x="2439645" y="2667000"/>
                <a:chExt cx="685800" cy="468000"/>
              </a:xfrm>
            </p:grpSpPr>
            <p:sp>
              <p:nvSpPr>
                <p:cNvPr id="25693" name="Line 5"/>
                <p:cNvSpPr>
                  <a:spLocks noChangeShapeType="1"/>
                </p:cNvSpPr>
                <p:nvPr/>
              </p:nvSpPr>
              <p:spPr bwMode="auto">
                <a:xfrm flipH="1" flipV="1">
                  <a:off x="3125444" y="2667000"/>
                  <a:ext cx="1" cy="468000"/>
                </a:xfrm>
                <a:prstGeom prst="line">
                  <a:avLst/>
                </a:prstGeom>
                <a:noFill/>
                <a:ln w="38100">
                  <a:solidFill>
                    <a:srgbClr val="FF00FF"/>
                  </a:solidFill>
                  <a:round/>
                  <a:headEnd/>
                  <a:tailEnd type="triangle" w="med" len="med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en-US"/>
                </a:p>
              </p:txBody>
            </p:sp>
            <p:sp>
              <p:nvSpPr>
                <p:cNvPr id="25694" name="Line 5"/>
                <p:cNvSpPr>
                  <a:spLocks noChangeShapeType="1"/>
                </p:cNvSpPr>
                <p:nvPr/>
              </p:nvSpPr>
              <p:spPr bwMode="auto">
                <a:xfrm rot="5400000" flipH="1" flipV="1">
                  <a:off x="2673644" y="2712399"/>
                  <a:ext cx="1" cy="468000"/>
                </a:xfrm>
                <a:prstGeom prst="line">
                  <a:avLst/>
                </a:prstGeom>
                <a:noFill/>
                <a:ln w="38100">
                  <a:solidFill>
                    <a:srgbClr val="FF00FF"/>
                  </a:solidFill>
                  <a:round/>
                  <a:headEnd/>
                  <a:tailEnd type="triangle" w="med" len="med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en-US"/>
                </a:p>
              </p:txBody>
            </p:sp>
          </p:grpSp>
        </p:grpSp>
      </p:grpSp>
      <p:sp>
        <p:nvSpPr>
          <p:cNvPr id="142392" name="Line 63"/>
          <p:cNvSpPr>
            <a:spLocks noChangeShapeType="1"/>
          </p:cNvSpPr>
          <p:nvPr/>
        </p:nvSpPr>
        <p:spPr bwMode="auto">
          <a:xfrm flipV="1">
            <a:off x="1762125" y="3305175"/>
            <a:ext cx="1371600" cy="914400"/>
          </a:xfrm>
          <a:prstGeom prst="line">
            <a:avLst/>
          </a:prstGeom>
          <a:noFill/>
          <a:ln w="38100">
            <a:solidFill>
              <a:srgbClr val="CC99FF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142393" name="Rectangle 56"/>
          <p:cNvSpPr>
            <a:spLocks noChangeArrowheads="1"/>
          </p:cNvSpPr>
          <p:nvPr/>
        </p:nvSpPr>
        <p:spPr bwMode="auto">
          <a:xfrm>
            <a:off x="1835150" y="3378200"/>
            <a:ext cx="674688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i="1">
                <a:solidFill>
                  <a:schemeClr val="accent1"/>
                </a:solidFill>
              </a:rPr>
              <a:t>y =</a:t>
            </a:r>
          </a:p>
        </p:txBody>
      </p:sp>
      <p:grpSp>
        <p:nvGrpSpPr>
          <p:cNvPr id="5" name="Group 55"/>
          <p:cNvGrpSpPr>
            <a:grpSpLocks/>
          </p:cNvGrpSpPr>
          <p:nvPr/>
        </p:nvGrpSpPr>
        <p:grpSpPr bwMode="auto">
          <a:xfrm>
            <a:off x="1219200" y="5345113"/>
            <a:ext cx="2971800" cy="1360487"/>
            <a:chOff x="152400" y="5117068"/>
            <a:chExt cx="2971800" cy="1359932"/>
          </a:xfrm>
        </p:grpSpPr>
        <p:sp>
          <p:nvSpPr>
            <p:cNvPr id="25682" name="Rectangle 56"/>
            <p:cNvSpPr>
              <a:spLocks noChangeArrowheads="1"/>
            </p:cNvSpPr>
            <p:nvPr/>
          </p:nvSpPr>
          <p:spPr bwMode="auto">
            <a:xfrm>
              <a:off x="202824" y="5117068"/>
              <a:ext cx="2921376" cy="369332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US" altLang="en-US" sz="1800">
                  <a:solidFill>
                    <a:schemeClr val="bg2"/>
                  </a:solidFill>
                </a:rPr>
                <a:t>A discrete periodic function</a:t>
              </a:r>
            </a:p>
          </p:txBody>
        </p:sp>
        <p:grpSp>
          <p:nvGrpSpPr>
            <p:cNvPr id="25683" name="Group 54"/>
            <p:cNvGrpSpPr>
              <a:grpSpLocks/>
            </p:cNvGrpSpPr>
            <p:nvPr/>
          </p:nvGrpSpPr>
          <p:grpSpPr bwMode="auto">
            <a:xfrm>
              <a:off x="152400" y="5433476"/>
              <a:ext cx="2954866" cy="1043524"/>
              <a:chOff x="2226734" y="1547276"/>
              <a:chExt cx="2954866" cy="1043524"/>
            </a:xfrm>
          </p:grpSpPr>
          <p:pic>
            <p:nvPicPr>
              <p:cNvPr id="25684" name="Picture 57"/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286000" y="1612151"/>
                <a:ext cx="2895600" cy="96257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5685" name="Picture 64"/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352800" y="2413854"/>
                <a:ext cx="838200" cy="14369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cxnSp>
            <p:nvCxnSpPr>
              <p:cNvPr id="25686" name="Straight Arrow Connector 60"/>
              <p:cNvCxnSpPr>
                <a:cxnSpLocks noChangeShapeType="1"/>
              </p:cNvCxnSpPr>
              <p:nvPr/>
            </p:nvCxnSpPr>
            <p:spPr bwMode="auto">
              <a:xfrm>
                <a:off x="4910664" y="2388456"/>
                <a:ext cx="228600" cy="0"/>
              </a:xfrm>
              <a:prstGeom prst="straightConnector1">
                <a:avLst/>
              </a:prstGeom>
              <a:noFill/>
              <a:ln w="12700" algn="ctr">
                <a:solidFill>
                  <a:schemeClr val="bg2"/>
                </a:solidFill>
                <a:round/>
                <a:headEnd/>
                <a:tailEnd type="arrow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sp>
            <p:nvSpPr>
              <p:cNvPr id="25687" name="TextBox 61"/>
              <p:cNvSpPr txBox="1">
                <a:spLocks noChangeArrowheads="1"/>
              </p:cNvSpPr>
              <p:nvPr/>
            </p:nvSpPr>
            <p:spPr bwMode="auto">
              <a:xfrm>
                <a:off x="4909766" y="2329190"/>
                <a:ext cx="223139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r>
                  <a:rPr lang="en-CA" altLang="en-US" sz="1100">
                    <a:solidFill>
                      <a:schemeClr val="bg2"/>
                    </a:solidFill>
                  </a:rPr>
                  <a:t>j</a:t>
                </a:r>
              </a:p>
            </p:txBody>
          </p:sp>
          <p:sp>
            <p:nvSpPr>
              <p:cNvPr id="25688" name="Rectangle 67"/>
              <p:cNvSpPr>
                <a:spLocks noChangeArrowheads="1"/>
              </p:cNvSpPr>
              <p:nvPr/>
            </p:nvSpPr>
            <p:spPr bwMode="auto">
              <a:xfrm>
                <a:off x="2226734" y="1547276"/>
                <a:ext cx="442750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r>
                  <a:rPr lang="en-US" altLang="en-US" sz="1400">
                    <a:solidFill>
                      <a:schemeClr val="bg2"/>
                    </a:solidFill>
                  </a:rPr>
                  <a:t>y[j]</a:t>
                </a:r>
              </a:p>
            </p:txBody>
          </p:sp>
        </p:grpSp>
      </p:grpSp>
      <p:grpSp>
        <p:nvGrpSpPr>
          <p:cNvPr id="7" name="Group 219"/>
          <p:cNvGrpSpPr>
            <a:grpSpLocks/>
          </p:cNvGrpSpPr>
          <p:nvPr/>
        </p:nvGrpSpPr>
        <p:grpSpPr bwMode="auto">
          <a:xfrm>
            <a:off x="1905000" y="3505200"/>
            <a:ext cx="2330450" cy="1103313"/>
            <a:chOff x="2115423" y="3505200"/>
            <a:chExt cx="2330818" cy="1102844"/>
          </a:xfrm>
        </p:grpSpPr>
        <p:sp>
          <p:nvSpPr>
            <p:cNvPr id="25680" name="Rectangle 26"/>
            <p:cNvSpPr>
              <a:spLocks noChangeArrowheads="1"/>
            </p:cNvSpPr>
            <p:nvPr/>
          </p:nvSpPr>
          <p:spPr bwMode="auto">
            <a:xfrm>
              <a:off x="2115423" y="4207934"/>
              <a:ext cx="1416418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2000" i="1">
                  <a:solidFill>
                    <a:schemeClr val="accent1"/>
                  </a:solidFill>
                </a:rPr>
                <a:t>y</a:t>
              </a:r>
              <a:r>
                <a:rPr lang="en-US" altLang="en-US" sz="2000">
                  <a:solidFill>
                    <a:schemeClr val="accent1"/>
                  </a:solidFill>
                </a:rPr>
                <a:t>[0]</a:t>
              </a:r>
              <a:r>
                <a:rPr lang="en-US" altLang="en-US" sz="2000" i="1">
                  <a:solidFill>
                    <a:schemeClr val="accent1"/>
                  </a:solidFill>
                </a:rPr>
                <a:t>=3</a:t>
              </a:r>
              <a:endParaRPr lang="en-CA" altLang="en-US" sz="2000"/>
            </a:p>
          </p:txBody>
        </p:sp>
        <p:sp>
          <p:nvSpPr>
            <p:cNvPr id="25681" name="Rectangle 26"/>
            <p:cNvSpPr>
              <a:spLocks noChangeArrowheads="1"/>
            </p:cNvSpPr>
            <p:nvPr/>
          </p:nvSpPr>
          <p:spPr bwMode="auto">
            <a:xfrm>
              <a:off x="3158065" y="3505200"/>
              <a:ext cx="1288176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2000" i="1">
                  <a:solidFill>
                    <a:schemeClr val="accent1"/>
                  </a:solidFill>
                </a:rPr>
                <a:t>y</a:t>
              </a:r>
              <a:r>
                <a:rPr lang="en-US" altLang="en-US" sz="2000">
                  <a:solidFill>
                    <a:schemeClr val="accent1"/>
                  </a:solidFill>
                </a:rPr>
                <a:t>[1]</a:t>
              </a:r>
              <a:r>
                <a:rPr lang="en-US" altLang="en-US" sz="2000" i="1">
                  <a:solidFill>
                    <a:schemeClr val="accent1"/>
                  </a:solidFill>
                </a:rPr>
                <a:t>=2</a:t>
              </a:r>
              <a:endParaRPr lang="en-CA" altLang="en-US" sz="2000"/>
            </a:p>
          </p:txBody>
        </p:sp>
      </p:grpSp>
      <p:sp>
        <p:nvSpPr>
          <p:cNvPr id="73" name="Rectangle 54"/>
          <p:cNvSpPr>
            <a:spLocks noChangeArrowheads="1"/>
          </p:cNvSpPr>
          <p:nvPr/>
        </p:nvSpPr>
        <p:spPr bwMode="auto">
          <a:xfrm>
            <a:off x="2024063" y="2176463"/>
            <a:ext cx="1646237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/>
            <a:r>
              <a:rPr lang="en-US" altLang="en-US" i="1">
                <a:solidFill>
                  <a:schemeClr val="accent1"/>
                </a:solidFill>
              </a:rPr>
              <a:t>=</a:t>
            </a:r>
            <a:r>
              <a:rPr lang="en-US" altLang="en-US">
                <a:solidFill>
                  <a:schemeClr val="accent1"/>
                </a:solidFill>
              </a:rPr>
              <a:t>[</a:t>
            </a:r>
            <a:r>
              <a:rPr lang="en-US" altLang="en-US" i="1">
                <a:solidFill>
                  <a:schemeClr val="accent1"/>
                </a:solidFill>
              </a:rPr>
              <a:t>I</a:t>
            </a:r>
            <a:r>
              <a:rPr lang="en-US" altLang="en-US" i="1" baseline="-25000">
                <a:solidFill>
                  <a:schemeClr val="accent1"/>
                </a:solidFill>
              </a:rPr>
              <a:t>1</a:t>
            </a:r>
            <a:r>
              <a:rPr lang="en-US" altLang="en-US" i="1">
                <a:solidFill>
                  <a:schemeClr val="accent1"/>
                </a:solidFill>
              </a:rPr>
              <a:t>,I</a:t>
            </a:r>
            <a:r>
              <a:rPr lang="en-US" altLang="en-US" i="1" baseline="-25000">
                <a:solidFill>
                  <a:schemeClr val="accent1"/>
                </a:solidFill>
              </a:rPr>
              <a:t>2</a:t>
            </a:r>
            <a:r>
              <a:rPr lang="en-US" altLang="en-US" i="1">
                <a:solidFill>
                  <a:schemeClr val="accent1"/>
                </a:solidFill>
              </a:rPr>
              <a:t>,…</a:t>
            </a:r>
            <a:r>
              <a:rPr lang="en-US" altLang="en-US">
                <a:solidFill>
                  <a:schemeClr val="accent1"/>
                </a:solidFill>
              </a:rPr>
              <a:t>]</a:t>
            </a:r>
          </a:p>
        </p:txBody>
      </p:sp>
      <p:sp>
        <p:nvSpPr>
          <p:cNvPr id="75" name="Rectangle 54"/>
          <p:cNvSpPr>
            <a:spLocks noChangeArrowheads="1"/>
          </p:cNvSpPr>
          <p:nvPr/>
        </p:nvSpPr>
        <p:spPr bwMode="auto">
          <a:xfrm>
            <a:off x="2024063" y="2184400"/>
            <a:ext cx="1116012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/>
            <a:r>
              <a:rPr lang="en-US" altLang="en-US" i="1">
                <a:solidFill>
                  <a:schemeClr val="accent1"/>
                </a:solidFill>
              </a:rPr>
              <a:t>=</a:t>
            </a:r>
            <a:r>
              <a:rPr lang="en-US" altLang="en-US">
                <a:solidFill>
                  <a:schemeClr val="accent1"/>
                </a:solidFill>
              </a:rPr>
              <a:t>[</a:t>
            </a:r>
            <a:r>
              <a:rPr lang="en-US" altLang="en-US" i="1">
                <a:solidFill>
                  <a:schemeClr val="accent1"/>
                </a:solidFill>
              </a:rPr>
              <a:t>?,?</a:t>
            </a:r>
            <a:r>
              <a:rPr lang="en-US" altLang="en-US">
                <a:solidFill>
                  <a:schemeClr val="accent1"/>
                </a:solidFill>
              </a:rPr>
              <a:t>]</a:t>
            </a:r>
          </a:p>
        </p:txBody>
      </p:sp>
      <p:sp>
        <p:nvSpPr>
          <p:cNvPr id="79" name="Rectangle 56"/>
          <p:cNvSpPr>
            <a:spLocks noChangeArrowheads="1"/>
          </p:cNvSpPr>
          <p:nvPr/>
        </p:nvSpPr>
        <p:spPr bwMode="auto">
          <a:xfrm>
            <a:off x="1820863" y="3378200"/>
            <a:ext cx="695325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i="1">
                <a:solidFill>
                  <a:schemeClr val="accent1"/>
                </a:solidFill>
              </a:rPr>
              <a:t>? =</a:t>
            </a:r>
          </a:p>
        </p:txBody>
      </p:sp>
      <p:grpSp>
        <p:nvGrpSpPr>
          <p:cNvPr id="8" name="Group 114"/>
          <p:cNvGrpSpPr>
            <a:grpSpLocks/>
          </p:cNvGrpSpPr>
          <p:nvPr/>
        </p:nvGrpSpPr>
        <p:grpSpPr bwMode="auto">
          <a:xfrm>
            <a:off x="1779588" y="3327400"/>
            <a:ext cx="1373187" cy="939800"/>
            <a:chOff x="1779246" y="3302001"/>
            <a:chExt cx="1373944" cy="939802"/>
          </a:xfrm>
        </p:grpSpPr>
        <p:sp>
          <p:nvSpPr>
            <p:cNvPr id="25675" name="Line 5"/>
            <p:cNvSpPr>
              <a:spLocks noChangeShapeType="1"/>
            </p:cNvSpPr>
            <p:nvPr/>
          </p:nvSpPr>
          <p:spPr bwMode="auto">
            <a:xfrm rot="5400000" flipH="1" flipV="1">
              <a:off x="2453510" y="4007803"/>
              <a:ext cx="1" cy="468000"/>
            </a:xfrm>
            <a:prstGeom prst="line">
              <a:avLst/>
            </a:prstGeom>
            <a:noFill/>
            <a:ln w="38100">
              <a:solidFill>
                <a:srgbClr val="FF00FF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>
              <a:spAutoFit/>
            </a:bodyPr>
            <a:lstStyle/>
            <a:p>
              <a:endParaRPr lang="en-US"/>
            </a:p>
          </p:txBody>
        </p:sp>
        <p:sp>
          <p:nvSpPr>
            <p:cNvPr id="25676" name="Line 5"/>
            <p:cNvSpPr>
              <a:spLocks noChangeShapeType="1"/>
            </p:cNvSpPr>
            <p:nvPr/>
          </p:nvSpPr>
          <p:spPr bwMode="auto">
            <a:xfrm flipH="1" flipV="1">
              <a:off x="3142378" y="3773799"/>
              <a:ext cx="1" cy="468000"/>
            </a:xfrm>
            <a:prstGeom prst="line">
              <a:avLst/>
            </a:prstGeom>
            <a:noFill/>
            <a:ln w="38100">
              <a:solidFill>
                <a:srgbClr val="FF00FF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>
              <a:spAutoFit/>
            </a:bodyPr>
            <a:lstStyle/>
            <a:p>
              <a:endParaRPr lang="en-US"/>
            </a:p>
          </p:txBody>
        </p:sp>
        <p:sp>
          <p:nvSpPr>
            <p:cNvPr id="25677" name="Line 5"/>
            <p:cNvSpPr>
              <a:spLocks noChangeShapeType="1"/>
            </p:cNvSpPr>
            <p:nvPr/>
          </p:nvSpPr>
          <p:spPr bwMode="auto">
            <a:xfrm rot="5400000" flipH="1" flipV="1">
              <a:off x="2919189" y="4007803"/>
              <a:ext cx="1" cy="468000"/>
            </a:xfrm>
            <a:prstGeom prst="line">
              <a:avLst/>
            </a:prstGeom>
            <a:noFill/>
            <a:ln w="38100">
              <a:solidFill>
                <a:srgbClr val="FF00FF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>
              <a:spAutoFit/>
            </a:bodyPr>
            <a:lstStyle/>
            <a:p>
              <a:endParaRPr lang="en-US"/>
            </a:p>
          </p:txBody>
        </p:sp>
        <p:sp>
          <p:nvSpPr>
            <p:cNvPr id="25678" name="Line 5"/>
            <p:cNvSpPr>
              <a:spLocks noChangeShapeType="1"/>
            </p:cNvSpPr>
            <p:nvPr/>
          </p:nvSpPr>
          <p:spPr bwMode="auto">
            <a:xfrm rot="5400000" flipH="1" flipV="1">
              <a:off x="2013245" y="4007803"/>
              <a:ext cx="1" cy="468000"/>
            </a:xfrm>
            <a:prstGeom prst="line">
              <a:avLst/>
            </a:prstGeom>
            <a:noFill/>
            <a:ln w="38100">
              <a:solidFill>
                <a:srgbClr val="FF00FF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>
              <a:spAutoFit/>
            </a:bodyPr>
            <a:lstStyle/>
            <a:p>
              <a:endParaRPr lang="en-US"/>
            </a:p>
          </p:txBody>
        </p:sp>
        <p:sp>
          <p:nvSpPr>
            <p:cNvPr id="25679" name="Line 5"/>
            <p:cNvSpPr>
              <a:spLocks noChangeShapeType="1"/>
            </p:cNvSpPr>
            <p:nvPr/>
          </p:nvSpPr>
          <p:spPr bwMode="auto">
            <a:xfrm flipH="1" flipV="1">
              <a:off x="3142378" y="3302001"/>
              <a:ext cx="1" cy="468000"/>
            </a:xfrm>
            <a:prstGeom prst="line">
              <a:avLst/>
            </a:prstGeom>
            <a:noFill/>
            <a:ln w="38100">
              <a:solidFill>
                <a:srgbClr val="FF00FF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>
              <a:spAutoFit/>
            </a:bodyPr>
            <a:lstStyle/>
            <a:p>
              <a:endParaRPr lang="en-US"/>
            </a:p>
          </p:txBody>
        </p:sp>
      </p:grpSp>
      <p:grpSp>
        <p:nvGrpSpPr>
          <p:cNvPr id="9" name="Group 221"/>
          <p:cNvGrpSpPr>
            <a:grpSpLocks/>
          </p:cNvGrpSpPr>
          <p:nvPr/>
        </p:nvGrpSpPr>
        <p:grpSpPr bwMode="auto">
          <a:xfrm>
            <a:off x="2209800" y="3581400"/>
            <a:ext cx="1465263" cy="1147763"/>
            <a:chOff x="2267823" y="3581400"/>
            <a:chExt cx="1465977" cy="1147465"/>
          </a:xfrm>
        </p:grpSpPr>
        <p:sp>
          <p:nvSpPr>
            <p:cNvPr id="25673" name="Rectangle 26"/>
            <p:cNvSpPr>
              <a:spLocks noChangeArrowheads="1"/>
            </p:cNvSpPr>
            <p:nvPr/>
          </p:nvSpPr>
          <p:spPr bwMode="auto">
            <a:xfrm>
              <a:off x="2267823" y="4267200"/>
              <a:ext cx="475377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2400" i="1">
                  <a:solidFill>
                    <a:schemeClr val="accent1"/>
                  </a:solidFill>
                </a:rPr>
                <a:t>?</a:t>
              </a:r>
              <a:endParaRPr lang="en-CA" altLang="en-US" sz="2400"/>
            </a:p>
          </p:txBody>
        </p:sp>
        <p:sp>
          <p:nvSpPr>
            <p:cNvPr id="25674" name="Rectangle 26"/>
            <p:cNvSpPr>
              <a:spLocks noChangeArrowheads="1"/>
            </p:cNvSpPr>
            <p:nvPr/>
          </p:nvSpPr>
          <p:spPr bwMode="auto">
            <a:xfrm>
              <a:off x="3258423" y="3581400"/>
              <a:ext cx="475377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2400" i="1">
                  <a:solidFill>
                    <a:schemeClr val="accent1"/>
                  </a:solidFill>
                </a:rPr>
                <a:t>?</a:t>
              </a:r>
              <a:endParaRPr lang="en-CA" altLang="en-US" sz="2400"/>
            </a:p>
          </p:txBody>
        </p:sp>
      </p:grpSp>
      <p:grpSp>
        <p:nvGrpSpPr>
          <p:cNvPr id="10" name="Group 216"/>
          <p:cNvGrpSpPr>
            <a:grpSpLocks/>
          </p:cNvGrpSpPr>
          <p:nvPr/>
        </p:nvGrpSpPr>
        <p:grpSpPr bwMode="auto">
          <a:xfrm>
            <a:off x="5262563" y="2057400"/>
            <a:ext cx="3119437" cy="1371600"/>
            <a:chOff x="5105400" y="2362200"/>
            <a:chExt cx="3118943" cy="1371600"/>
          </a:xfrm>
        </p:grpSpPr>
        <p:sp>
          <p:nvSpPr>
            <p:cNvPr id="25617" name="Rectangle 94"/>
            <p:cNvSpPr>
              <a:spLocks noChangeArrowheads="1"/>
            </p:cNvSpPr>
            <p:nvPr/>
          </p:nvSpPr>
          <p:spPr bwMode="auto">
            <a:xfrm>
              <a:off x="5181600" y="2362200"/>
              <a:ext cx="2971800" cy="1371600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25618" name="Rectangle 83"/>
            <p:cNvSpPr>
              <a:spLocks noChangeArrowheads="1"/>
            </p:cNvSpPr>
            <p:nvPr/>
          </p:nvSpPr>
          <p:spPr bwMode="auto">
            <a:xfrm>
              <a:off x="5215090" y="2373868"/>
              <a:ext cx="2921376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1800">
                  <a:solidFill>
                    <a:schemeClr val="bg2"/>
                  </a:solidFill>
                </a:rPr>
                <a:t>The time basis</a:t>
              </a:r>
              <a:endParaRPr lang="en-US" altLang="en-US" sz="1800" i="1" baseline="-25000">
                <a:solidFill>
                  <a:schemeClr val="accent1"/>
                </a:solidFill>
              </a:endParaRPr>
            </a:p>
          </p:txBody>
        </p:sp>
        <p:pic>
          <p:nvPicPr>
            <p:cNvPr id="25619" name="Picture 64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112934" y="3522379"/>
              <a:ext cx="838200" cy="1436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cxnSp>
          <p:nvCxnSpPr>
            <p:cNvPr id="25620" name="Straight Arrow Connector 87"/>
            <p:cNvCxnSpPr>
              <a:cxnSpLocks noChangeShapeType="1"/>
            </p:cNvCxnSpPr>
            <p:nvPr/>
          </p:nvCxnSpPr>
          <p:spPr bwMode="auto">
            <a:xfrm>
              <a:off x="7840133" y="3505200"/>
              <a:ext cx="228600" cy="0"/>
            </a:xfrm>
            <a:prstGeom prst="straightConnector1">
              <a:avLst/>
            </a:prstGeom>
            <a:noFill/>
            <a:ln w="12700" algn="ctr">
              <a:solidFill>
                <a:schemeClr val="bg2"/>
              </a:solidFill>
              <a:round/>
              <a:headEnd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25621" name="TextBox 89"/>
            <p:cNvSpPr txBox="1">
              <a:spLocks noChangeArrowheads="1"/>
            </p:cNvSpPr>
            <p:nvPr/>
          </p:nvSpPr>
          <p:spPr bwMode="auto">
            <a:xfrm>
              <a:off x="7830818" y="3472190"/>
              <a:ext cx="269626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CA" altLang="en-US" sz="1100">
                  <a:solidFill>
                    <a:schemeClr val="bg2"/>
                  </a:solidFill>
                </a:rPr>
                <a:t>j’</a:t>
              </a:r>
            </a:p>
          </p:txBody>
        </p:sp>
        <p:sp>
          <p:nvSpPr>
            <p:cNvPr id="25622" name="Rectangle 90"/>
            <p:cNvSpPr>
              <a:spLocks noChangeArrowheads="1"/>
            </p:cNvSpPr>
            <p:nvPr/>
          </p:nvSpPr>
          <p:spPr bwMode="auto">
            <a:xfrm>
              <a:off x="5120629" y="2590800"/>
              <a:ext cx="521297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US" altLang="en-US" sz="1400">
                  <a:solidFill>
                    <a:schemeClr val="bg2"/>
                  </a:solidFill>
                </a:rPr>
                <a:t>I</a:t>
              </a:r>
              <a:r>
                <a:rPr lang="en-US" altLang="en-US" sz="1400" baseline="-25000">
                  <a:solidFill>
                    <a:schemeClr val="bg2"/>
                  </a:solidFill>
                </a:rPr>
                <a:t>j</a:t>
              </a:r>
              <a:r>
                <a:rPr lang="en-US" altLang="en-US" sz="1400">
                  <a:solidFill>
                    <a:schemeClr val="bg2"/>
                  </a:solidFill>
                </a:rPr>
                <a:t>[j’]</a:t>
              </a:r>
            </a:p>
          </p:txBody>
        </p:sp>
        <p:sp>
          <p:nvSpPr>
            <p:cNvPr id="25623" name="Rectangle 166"/>
            <p:cNvSpPr>
              <a:spLocks noChangeArrowheads="1"/>
            </p:cNvSpPr>
            <p:nvPr/>
          </p:nvSpPr>
          <p:spPr bwMode="auto">
            <a:xfrm>
              <a:off x="5452526" y="3183460"/>
              <a:ext cx="45719" cy="45719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25624" name="Rectangle 167"/>
            <p:cNvSpPr>
              <a:spLocks noChangeArrowheads="1"/>
            </p:cNvSpPr>
            <p:nvPr/>
          </p:nvSpPr>
          <p:spPr bwMode="auto">
            <a:xfrm>
              <a:off x="5511789" y="3183460"/>
              <a:ext cx="45719" cy="45719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25625" name="Rectangle 168"/>
            <p:cNvSpPr>
              <a:spLocks noChangeArrowheads="1"/>
            </p:cNvSpPr>
            <p:nvPr/>
          </p:nvSpPr>
          <p:spPr bwMode="auto">
            <a:xfrm>
              <a:off x="5571052" y="3183460"/>
              <a:ext cx="45719" cy="45719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25626" name="Rectangle 169"/>
            <p:cNvSpPr>
              <a:spLocks noChangeArrowheads="1"/>
            </p:cNvSpPr>
            <p:nvPr/>
          </p:nvSpPr>
          <p:spPr bwMode="auto">
            <a:xfrm>
              <a:off x="5630315" y="3183460"/>
              <a:ext cx="45719" cy="45719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25627" name="Rectangle 170"/>
            <p:cNvSpPr>
              <a:spLocks noChangeArrowheads="1"/>
            </p:cNvSpPr>
            <p:nvPr/>
          </p:nvSpPr>
          <p:spPr bwMode="auto">
            <a:xfrm>
              <a:off x="5689578" y="3183460"/>
              <a:ext cx="45719" cy="45719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25628" name="Rectangle 171"/>
            <p:cNvSpPr>
              <a:spLocks noChangeArrowheads="1"/>
            </p:cNvSpPr>
            <p:nvPr/>
          </p:nvSpPr>
          <p:spPr bwMode="auto">
            <a:xfrm>
              <a:off x="5748841" y="3183460"/>
              <a:ext cx="45719" cy="45719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25629" name="Rectangle 172"/>
            <p:cNvSpPr>
              <a:spLocks noChangeArrowheads="1"/>
            </p:cNvSpPr>
            <p:nvPr/>
          </p:nvSpPr>
          <p:spPr bwMode="auto">
            <a:xfrm>
              <a:off x="5808104" y="3183460"/>
              <a:ext cx="45719" cy="45719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25630" name="Rectangle 173"/>
            <p:cNvSpPr>
              <a:spLocks noChangeArrowheads="1"/>
            </p:cNvSpPr>
            <p:nvPr/>
          </p:nvSpPr>
          <p:spPr bwMode="auto">
            <a:xfrm>
              <a:off x="5867367" y="3183460"/>
              <a:ext cx="45719" cy="45719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25631" name="Rectangle 174"/>
            <p:cNvSpPr>
              <a:spLocks noChangeArrowheads="1"/>
            </p:cNvSpPr>
            <p:nvPr/>
          </p:nvSpPr>
          <p:spPr bwMode="auto">
            <a:xfrm>
              <a:off x="5926630" y="3183460"/>
              <a:ext cx="45719" cy="45719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25632" name="Rectangle 175"/>
            <p:cNvSpPr>
              <a:spLocks noChangeArrowheads="1"/>
            </p:cNvSpPr>
            <p:nvPr/>
          </p:nvSpPr>
          <p:spPr bwMode="auto">
            <a:xfrm>
              <a:off x="5985893" y="3183460"/>
              <a:ext cx="45719" cy="45719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25633" name="Rectangle 176"/>
            <p:cNvSpPr>
              <a:spLocks noChangeArrowheads="1"/>
            </p:cNvSpPr>
            <p:nvPr/>
          </p:nvSpPr>
          <p:spPr bwMode="auto">
            <a:xfrm>
              <a:off x="6045156" y="3183460"/>
              <a:ext cx="45719" cy="45719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25634" name="Rectangle 177"/>
            <p:cNvSpPr>
              <a:spLocks noChangeArrowheads="1"/>
            </p:cNvSpPr>
            <p:nvPr/>
          </p:nvSpPr>
          <p:spPr bwMode="auto">
            <a:xfrm>
              <a:off x="6104419" y="3183460"/>
              <a:ext cx="45719" cy="45719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25635" name="Rectangle 178"/>
            <p:cNvSpPr>
              <a:spLocks noChangeArrowheads="1"/>
            </p:cNvSpPr>
            <p:nvPr/>
          </p:nvSpPr>
          <p:spPr bwMode="auto">
            <a:xfrm>
              <a:off x="6163682" y="3183460"/>
              <a:ext cx="45719" cy="45719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25636" name="Rectangle 179"/>
            <p:cNvSpPr>
              <a:spLocks noChangeArrowheads="1"/>
            </p:cNvSpPr>
            <p:nvPr/>
          </p:nvSpPr>
          <p:spPr bwMode="auto">
            <a:xfrm>
              <a:off x="6222945" y="3183460"/>
              <a:ext cx="45719" cy="45719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25637" name="Rectangle 180"/>
            <p:cNvSpPr>
              <a:spLocks noChangeArrowheads="1"/>
            </p:cNvSpPr>
            <p:nvPr/>
          </p:nvSpPr>
          <p:spPr bwMode="auto">
            <a:xfrm>
              <a:off x="6282208" y="3183460"/>
              <a:ext cx="45719" cy="45719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25638" name="Rectangle 181"/>
            <p:cNvSpPr>
              <a:spLocks noChangeArrowheads="1"/>
            </p:cNvSpPr>
            <p:nvPr/>
          </p:nvSpPr>
          <p:spPr bwMode="auto">
            <a:xfrm>
              <a:off x="6341471" y="3183460"/>
              <a:ext cx="45719" cy="45719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25639" name="Rectangle 182"/>
            <p:cNvSpPr>
              <a:spLocks noChangeArrowheads="1"/>
            </p:cNvSpPr>
            <p:nvPr/>
          </p:nvSpPr>
          <p:spPr bwMode="auto">
            <a:xfrm>
              <a:off x="6400734" y="3002281"/>
              <a:ext cx="45719" cy="45719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25640" name="Rectangle 183"/>
            <p:cNvSpPr>
              <a:spLocks noChangeArrowheads="1"/>
            </p:cNvSpPr>
            <p:nvPr/>
          </p:nvSpPr>
          <p:spPr bwMode="auto">
            <a:xfrm>
              <a:off x="6459997" y="3183460"/>
              <a:ext cx="45719" cy="45719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25641" name="Rectangle 184"/>
            <p:cNvSpPr>
              <a:spLocks noChangeArrowheads="1"/>
            </p:cNvSpPr>
            <p:nvPr/>
          </p:nvSpPr>
          <p:spPr bwMode="auto">
            <a:xfrm>
              <a:off x="6519260" y="3183460"/>
              <a:ext cx="45719" cy="45719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25642" name="Rectangle 185"/>
            <p:cNvSpPr>
              <a:spLocks noChangeArrowheads="1"/>
            </p:cNvSpPr>
            <p:nvPr/>
          </p:nvSpPr>
          <p:spPr bwMode="auto">
            <a:xfrm>
              <a:off x="6578523" y="3183460"/>
              <a:ext cx="45719" cy="45719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25643" name="Rectangle 186"/>
            <p:cNvSpPr>
              <a:spLocks noChangeArrowheads="1"/>
            </p:cNvSpPr>
            <p:nvPr/>
          </p:nvSpPr>
          <p:spPr bwMode="auto">
            <a:xfrm>
              <a:off x="6637786" y="3183460"/>
              <a:ext cx="45719" cy="45719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25644" name="Rectangle 187"/>
            <p:cNvSpPr>
              <a:spLocks noChangeArrowheads="1"/>
            </p:cNvSpPr>
            <p:nvPr/>
          </p:nvSpPr>
          <p:spPr bwMode="auto">
            <a:xfrm>
              <a:off x="6697049" y="3183460"/>
              <a:ext cx="45719" cy="45719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25645" name="Rectangle 188"/>
            <p:cNvSpPr>
              <a:spLocks noChangeArrowheads="1"/>
            </p:cNvSpPr>
            <p:nvPr/>
          </p:nvSpPr>
          <p:spPr bwMode="auto">
            <a:xfrm>
              <a:off x="6756312" y="3183460"/>
              <a:ext cx="45719" cy="45719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25646" name="Rectangle 189"/>
            <p:cNvSpPr>
              <a:spLocks noChangeArrowheads="1"/>
            </p:cNvSpPr>
            <p:nvPr/>
          </p:nvSpPr>
          <p:spPr bwMode="auto">
            <a:xfrm>
              <a:off x="6815575" y="3183460"/>
              <a:ext cx="45719" cy="45719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25647" name="Rectangle 190"/>
            <p:cNvSpPr>
              <a:spLocks noChangeArrowheads="1"/>
            </p:cNvSpPr>
            <p:nvPr/>
          </p:nvSpPr>
          <p:spPr bwMode="auto">
            <a:xfrm>
              <a:off x="6874838" y="3183460"/>
              <a:ext cx="45719" cy="45719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25648" name="Rectangle 191"/>
            <p:cNvSpPr>
              <a:spLocks noChangeArrowheads="1"/>
            </p:cNvSpPr>
            <p:nvPr/>
          </p:nvSpPr>
          <p:spPr bwMode="auto">
            <a:xfrm>
              <a:off x="6934101" y="3183460"/>
              <a:ext cx="45719" cy="45719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25649" name="Rectangle 192"/>
            <p:cNvSpPr>
              <a:spLocks noChangeArrowheads="1"/>
            </p:cNvSpPr>
            <p:nvPr/>
          </p:nvSpPr>
          <p:spPr bwMode="auto">
            <a:xfrm>
              <a:off x="6993364" y="3183460"/>
              <a:ext cx="45719" cy="45719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25650" name="Rectangle 193"/>
            <p:cNvSpPr>
              <a:spLocks noChangeArrowheads="1"/>
            </p:cNvSpPr>
            <p:nvPr/>
          </p:nvSpPr>
          <p:spPr bwMode="auto">
            <a:xfrm>
              <a:off x="7052627" y="3183460"/>
              <a:ext cx="45719" cy="45719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25651" name="Rectangle 194"/>
            <p:cNvSpPr>
              <a:spLocks noChangeArrowheads="1"/>
            </p:cNvSpPr>
            <p:nvPr/>
          </p:nvSpPr>
          <p:spPr bwMode="auto">
            <a:xfrm>
              <a:off x="7111890" y="3183460"/>
              <a:ext cx="45719" cy="45719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25652" name="Rectangle 195"/>
            <p:cNvSpPr>
              <a:spLocks noChangeArrowheads="1"/>
            </p:cNvSpPr>
            <p:nvPr/>
          </p:nvSpPr>
          <p:spPr bwMode="auto">
            <a:xfrm>
              <a:off x="7171153" y="3183460"/>
              <a:ext cx="45719" cy="45719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25653" name="Rectangle 196"/>
            <p:cNvSpPr>
              <a:spLocks noChangeArrowheads="1"/>
            </p:cNvSpPr>
            <p:nvPr/>
          </p:nvSpPr>
          <p:spPr bwMode="auto">
            <a:xfrm>
              <a:off x="7230416" y="3183460"/>
              <a:ext cx="45719" cy="45719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25654" name="Rectangle 197"/>
            <p:cNvSpPr>
              <a:spLocks noChangeArrowheads="1"/>
            </p:cNvSpPr>
            <p:nvPr/>
          </p:nvSpPr>
          <p:spPr bwMode="auto">
            <a:xfrm>
              <a:off x="7289679" y="3183460"/>
              <a:ext cx="45719" cy="45719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25655" name="Rectangle 198"/>
            <p:cNvSpPr>
              <a:spLocks noChangeArrowheads="1"/>
            </p:cNvSpPr>
            <p:nvPr/>
          </p:nvSpPr>
          <p:spPr bwMode="auto">
            <a:xfrm>
              <a:off x="7348942" y="3183460"/>
              <a:ext cx="45719" cy="45719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25656" name="Rectangle 199"/>
            <p:cNvSpPr>
              <a:spLocks noChangeArrowheads="1"/>
            </p:cNvSpPr>
            <p:nvPr/>
          </p:nvSpPr>
          <p:spPr bwMode="auto">
            <a:xfrm>
              <a:off x="7408205" y="3183460"/>
              <a:ext cx="45719" cy="45719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25657" name="Rectangle 200"/>
            <p:cNvSpPr>
              <a:spLocks noChangeArrowheads="1"/>
            </p:cNvSpPr>
            <p:nvPr/>
          </p:nvSpPr>
          <p:spPr bwMode="auto">
            <a:xfrm>
              <a:off x="7467468" y="3183460"/>
              <a:ext cx="45719" cy="45719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25658" name="Rectangle 201"/>
            <p:cNvSpPr>
              <a:spLocks noChangeArrowheads="1"/>
            </p:cNvSpPr>
            <p:nvPr/>
          </p:nvSpPr>
          <p:spPr bwMode="auto">
            <a:xfrm>
              <a:off x="7526731" y="3183460"/>
              <a:ext cx="45719" cy="45719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25659" name="Rectangle 202"/>
            <p:cNvSpPr>
              <a:spLocks noChangeArrowheads="1"/>
            </p:cNvSpPr>
            <p:nvPr/>
          </p:nvSpPr>
          <p:spPr bwMode="auto">
            <a:xfrm>
              <a:off x="7585994" y="3183460"/>
              <a:ext cx="45719" cy="45719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25660" name="Rectangle 203"/>
            <p:cNvSpPr>
              <a:spLocks noChangeArrowheads="1"/>
            </p:cNvSpPr>
            <p:nvPr/>
          </p:nvSpPr>
          <p:spPr bwMode="auto">
            <a:xfrm>
              <a:off x="7645257" y="3183460"/>
              <a:ext cx="45719" cy="45719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25661" name="Rectangle 204"/>
            <p:cNvSpPr>
              <a:spLocks noChangeArrowheads="1"/>
            </p:cNvSpPr>
            <p:nvPr/>
          </p:nvSpPr>
          <p:spPr bwMode="auto">
            <a:xfrm>
              <a:off x="7704520" y="3183460"/>
              <a:ext cx="45719" cy="45719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25662" name="Rectangle 205"/>
            <p:cNvSpPr>
              <a:spLocks noChangeArrowheads="1"/>
            </p:cNvSpPr>
            <p:nvPr/>
          </p:nvSpPr>
          <p:spPr bwMode="auto">
            <a:xfrm>
              <a:off x="7763783" y="3183460"/>
              <a:ext cx="45719" cy="45719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25663" name="Rectangle 206"/>
            <p:cNvSpPr>
              <a:spLocks noChangeArrowheads="1"/>
            </p:cNvSpPr>
            <p:nvPr/>
          </p:nvSpPr>
          <p:spPr bwMode="auto">
            <a:xfrm>
              <a:off x="7823046" y="3183460"/>
              <a:ext cx="45719" cy="45719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25664" name="Rectangle 207"/>
            <p:cNvSpPr>
              <a:spLocks noChangeArrowheads="1"/>
            </p:cNvSpPr>
            <p:nvPr/>
          </p:nvSpPr>
          <p:spPr bwMode="auto">
            <a:xfrm>
              <a:off x="7882309" y="3183460"/>
              <a:ext cx="45719" cy="45719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25665" name="Rectangle 208"/>
            <p:cNvSpPr>
              <a:spLocks noChangeArrowheads="1"/>
            </p:cNvSpPr>
            <p:nvPr/>
          </p:nvSpPr>
          <p:spPr bwMode="auto">
            <a:xfrm>
              <a:off x="7941572" y="3183460"/>
              <a:ext cx="45719" cy="45719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25666" name="Rectangle 209"/>
            <p:cNvSpPr>
              <a:spLocks noChangeArrowheads="1"/>
            </p:cNvSpPr>
            <p:nvPr/>
          </p:nvSpPr>
          <p:spPr bwMode="auto">
            <a:xfrm>
              <a:off x="8000835" y="3183460"/>
              <a:ext cx="45719" cy="45719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25667" name="Rectangle 210"/>
            <p:cNvSpPr>
              <a:spLocks noChangeArrowheads="1"/>
            </p:cNvSpPr>
            <p:nvPr/>
          </p:nvSpPr>
          <p:spPr bwMode="auto">
            <a:xfrm>
              <a:off x="8060098" y="3183460"/>
              <a:ext cx="45719" cy="45719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25668" name="Rectangle 211"/>
            <p:cNvSpPr>
              <a:spLocks noChangeArrowheads="1"/>
            </p:cNvSpPr>
            <p:nvPr/>
          </p:nvSpPr>
          <p:spPr bwMode="auto">
            <a:xfrm>
              <a:off x="8119361" y="3183460"/>
              <a:ext cx="45719" cy="45719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25669" name="Rectangle 212"/>
            <p:cNvSpPr>
              <a:spLocks noChangeArrowheads="1"/>
            </p:cNvSpPr>
            <p:nvPr/>
          </p:nvSpPr>
          <p:spPr bwMode="auto">
            <a:xfrm>
              <a:off x="8178624" y="2971785"/>
              <a:ext cx="45719" cy="45719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214" name="Rectangle 213"/>
            <p:cNvSpPr/>
            <p:nvPr/>
          </p:nvSpPr>
          <p:spPr>
            <a:xfrm>
              <a:off x="5105400" y="3065463"/>
              <a:ext cx="634899" cy="260350"/>
            </a:xfrm>
            <a:prstGeom prst="rect">
              <a:avLst/>
            </a:prstGeom>
            <a:noFill/>
          </p:spPr>
          <p:txBody>
            <a:bodyPr>
              <a:spAutoFit/>
            </a:bodyPr>
            <a:lstStyle/>
            <a:p>
              <a:pPr algn="l">
                <a:defRPr/>
              </a:pPr>
              <a:r>
                <a:rPr lang="en-US" sz="1050" dirty="0">
                  <a:solidFill>
                    <a:schemeClr val="bg2"/>
                  </a:solidFill>
                </a:rPr>
                <a:t>zero</a:t>
              </a:r>
            </a:p>
          </p:txBody>
        </p:sp>
        <p:sp>
          <p:nvSpPr>
            <p:cNvPr id="215" name="Rectangle 214"/>
            <p:cNvSpPr/>
            <p:nvPr/>
          </p:nvSpPr>
          <p:spPr>
            <a:xfrm>
              <a:off x="5105400" y="2895600"/>
              <a:ext cx="634899" cy="261938"/>
            </a:xfrm>
            <a:prstGeom prst="rect">
              <a:avLst/>
            </a:prstGeom>
            <a:noFill/>
          </p:spPr>
          <p:txBody>
            <a:bodyPr>
              <a:spAutoFit/>
            </a:bodyPr>
            <a:lstStyle/>
            <a:p>
              <a:pPr algn="l">
                <a:defRPr/>
              </a:pPr>
              <a:r>
                <a:rPr lang="en-US" sz="1050" dirty="0">
                  <a:solidFill>
                    <a:schemeClr val="bg2"/>
                  </a:solidFill>
                </a:rPr>
                <a:t>one</a:t>
              </a:r>
            </a:p>
          </p:txBody>
        </p:sp>
        <p:sp>
          <p:nvSpPr>
            <p:cNvPr id="216" name="Rectangle 215"/>
            <p:cNvSpPr/>
            <p:nvPr/>
          </p:nvSpPr>
          <p:spPr>
            <a:xfrm>
              <a:off x="6316470" y="3176588"/>
              <a:ext cx="228564" cy="260350"/>
            </a:xfrm>
            <a:prstGeom prst="rect">
              <a:avLst/>
            </a:prstGeom>
            <a:noFill/>
          </p:spPr>
          <p:txBody>
            <a:bodyPr>
              <a:spAutoFit/>
            </a:bodyPr>
            <a:lstStyle/>
            <a:p>
              <a:pPr algn="l">
                <a:defRPr/>
              </a:pPr>
              <a:r>
                <a:rPr lang="en-US" sz="1050" dirty="0">
                  <a:solidFill>
                    <a:schemeClr val="bg2"/>
                  </a:solidFill>
                </a:rPr>
                <a:t>j</a:t>
              </a:r>
            </a:p>
          </p:txBody>
        </p:sp>
      </p:grpSp>
      <p:sp>
        <p:nvSpPr>
          <p:cNvPr id="218" name="Text Box 215"/>
          <p:cNvSpPr txBox="1">
            <a:spLocks noChangeArrowheads="1"/>
          </p:cNvSpPr>
          <p:nvPr/>
        </p:nvSpPr>
        <p:spPr bwMode="auto">
          <a:xfrm>
            <a:off x="152400" y="1347788"/>
            <a:ext cx="9045575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/>
            <a:r>
              <a:rPr lang="en-US" altLang="en-US">
                <a:solidFill>
                  <a:schemeClr val="accent1"/>
                </a:solidFill>
                <a:latin typeface="Symbol" pitchFamily="18" charset="2"/>
              </a:rPr>
              <a:t> "</a:t>
            </a:r>
            <a:r>
              <a:rPr lang="en-US" altLang="en-US" i="1">
                <a:solidFill>
                  <a:schemeClr val="accent1"/>
                </a:solidFill>
              </a:rPr>
              <a:t>y </a:t>
            </a:r>
            <a:r>
              <a:rPr lang="en-US" altLang="en-US">
                <a:solidFill>
                  <a:schemeClr val="accent1"/>
                </a:solidFill>
                <a:latin typeface="Symbol" pitchFamily="18" charset="2"/>
              </a:rPr>
              <a:t>$</a:t>
            </a:r>
            <a:r>
              <a:rPr lang="en-US" altLang="en-US">
                <a:solidFill>
                  <a:schemeClr val="accent1"/>
                </a:solidFill>
              </a:rPr>
              <a:t>[</a:t>
            </a:r>
            <a:r>
              <a:rPr lang="en-US" altLang="en-US" i="1">
                <a:solidFill>
                  <a:schemeClr val="accent1"/>
                </a:solidFill>
              </a:rPr>
              <a:t>y</a:t>
            </a:r>
            <a:r>
              <a:rPr lang="en-US" altLang="en-US">
                <a:solidFill>
                  <a:schemeClr val="accent1"/>
                </a:solidFill>
              </a:rPr>
              <a:t>[0]</a:t>
            </a:r>
            <a:r>
              <a:rPr lang="en-US" altLang="en-US" i="1">
                <a:solidFill>
                  <a:schemeClr val="accent1"/>
                </a:solidFill>
              </a:rPr>
              <a:t>,y</a:t>
            </a:r>
            <a:r>
              <a:rPr lang="en-US" altLang="en-US">
                <a:solidFill>
                  <a:schemeClr val="accent1"/>
                </a:solidFill>
              </a:rPr>
              <a:t>[1]</a:t>
            </a:r>
            <a:r>
              <a:rPr lang="en-US" altLang="en-US" i="1">
                <a:solidFill>
                  <a:schemeClr val="accent1"/>
                </a:solidFill>
              </a:rPr>
              <a:t>,…,y</a:t>
            </a:r>
            <a:r>
              <a:rPr lang="en-US" altLang="en-US">
                <a:solidFill>
                  <a:schemeClr val="accent1"/>
                </a:solidFill>
              </a:rPr>
              <a:t>[</a:t>
            </a:r>
            <a:r>
              <a:rPr lang="en-US" altLang="en-US" i="1">
                <a:solidFill>
                  <a:schemeClr val="accent1"/>
                </a:solidFill>
              </a:rPr>
              <a:t>n</a:t>
            </a:r>
            <a:r>
              <a:rPr lang="en-US" altLang="en-US">
                <a:solidFill>
                  <a:schemeClr val="accent1"/>
                </a:solidFill>
              </a:rPr>
              <a:t>-1]],</a:t>
            </a:r>
            <a:r>
              <a:rPr lang="en-US" altLang="en-US" i="1">
                <a:solidFill>
                  <a:schemeClr val="accent1"/>
                </a:solidFill>
              </a:rPr>
              <a:t>  </a:t>
            </a:r>
            <a:r>
              <a:rPr lang="en-US" altLang="en-US">
                <a:sym typeface="Symbol" pitchFamily="18" charset="2"/>
              </a:rPr>
              <a:t> </a:t>
            </a: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y = </a:t>
            </a:r>
            <a:r>
              <a:rPr lang="en-US" altLang="en-US" i="1">
                <a:solidFill>
                  <a:schemeClr val="accent1"/>
                </a:solidFill>
              </a:rPr>
              <a:t>y</a:t>
            </a:r>
            <a:r>
              <a:rPr lang="en-US" altLang="en-US">
                <a:solidFill>
                  <a:schemeClr val="accent1"/>
                </a:solidFill>
              </a:rPr>
              <a:t>[0]</a:t>
            </a:r>
            <a:r>
              <a:rPr lang="en-US" altLang="en-US" i="1">
                <a:solidFill>
                  <a:schemeClr val="accent1"/>
                </a:solidFill>
              </a:rPr>
              <a:t>I</a:t>
            </a:r>
            <a:r>
              <a:rPr lang="en-US" altLang="en-US" i="1" baseline="-25000">
                <a:solidFill>
                  <a:schemeClr val="accent1"/>
                </a:solidFill>
              </a:rPr>
              <a:t>1 </a:t>
            </a:r>
            <a:r>
              <a:rPr lang="en-US" altLang="en-US" i="1">
                <a:solidFill>
                  <a:schemeClr val="accent1"/>
                </a:solidFill>
              </a:rPr>
              <a:t>+y</a:t>
            </a:r>
            <a:r>
              <a:rPr lang="en-US" altLang="en-US">
                <a:solidFill>
                  <a:schemeClr val="accent1"/>
                </a:solidFill>
              </a:rPr>
              <a:t>[1]</a:t>
            </a:r>
            <a:r>
              <a:rPr lang="en-US" altLang="en-US" i="1">
                <a:solidFill>
                  <a:schemeClr val="accent1"/>
                </a:solidFill>
              </a:rPr>
              <a:t>I</a:t>
            </a:r>
            <a:r>
              <a:rPr lang="en-US" altLang="en-US" i="1" baseline="-25000">
                <a:solidFill>
                  <a:schemeClr val="accent1"/>
                </a:solidFill>
              </a:rPr>
              <a:t>2</a:t>
            </a:r>
            <a:r>
              <a:rPr lang="en-US" altLang="en-US" i="1">
                <a:solidFill>
                  <a:schemeClr val="accent1"/>
                </a:solidFill>
              </a:rPr>
              <a:t>  </a:t>
            </a:r>
            <a:r>
              <a:rPr lang="en-US" altLang="en-US" sz="1400" i="1">
                <a:solidFill>
                  <a:schemeClr val="accent1"/>
                </a:solidFill>
              </a:rPr>
              <a:t> </a:t>
            </a:r>
            <a:r>
              <a:rPr lang="en-US" altLang="en-US" i="1">
                <a:solidFill>
                  <a:schemeClr val="accent1"/>
                </a:solidFill>
              </a:rPr>
              <a:t>+… + y</a:t>
            </a:r>
            <a:r>
              <a:rPr lang="en-US" altLang="en-US">
                <a:solidFill>
                  <a:schemeClr val="accent1"/>
                </a:solidFill>
              </a:rPr>
              <a:t>[</a:t>
            </a:r>
            <a:r>
              <a:rPr lang="en-US" altLang="en-US" i="1">
                <a:solidFill>
                  <a:schemeClr val="accent1"/>
                </a:solidFill>
              </a:rPr>
              <a:t>n</a:t>
            </a:r>
            <a:r>
              <a:rPr lang="en-US" altLang="en-US">
                <a:solidFill>
                  <a:schemeClr val="accent1"/>
                </a:solidFill>
              </a:rPr>
              <a:t>-1]</a:t>
            </a:r>
            <a:r>
              <a:rPr lang="en-US" altLang="en-US" i="1">
                <a:solidFill>
                  <a:schemeClr val="accent1"/>
                </a:solidFill>
              </a:rPr>
              <a:t>I</a:t>
            </a:r>
            <a:r>
              <a:rPr lang="en-US" altLang="en-US" i="1" baseline="-25000">
                <a:solidFill>
                  <a:schemeClr val="accent1"/>
                </a:solidFill>
              </a:rPr>
              <a:t>n</a:t>
            </a:r>
            <a:endParaRPr lang="en-US" altLang="en-US">
              <a:sym typeface="Symbol" pitchFamily="18" charset="2"/>
            </a:endParaRPr>
          </a:p>
        </p:txBody>
      </p:sp>
      <p:sp>
        <p:nvSpPr>
          <p:cNvPr id="25615" name="Text Box 215"/>
          <p:cNvSpPr txBox="1">
            <a:spLocks noChangeArrowheads="1"/>
          </p:cNvSpPr>
          <p:nvPr/>
        </p:nvSpPr>
        <p:spPr bwMode="auto">
          <a:xfrm>
            <a:off x="7620000" y="17463"/>
            <a:ext cx="1031875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000">
                <a:solidFill>
                  <a:schemeClr val="tx2"/>
                </a:solidFill>
              </a:rPr>
              <a:t>Change </a:t>
            </a:r>
            <a:br>
              <a:rPr lang="en-US" altLang="en-US" sz="2000">
                <a:solidFill>
                  <a:schemeClr val="tx2"/>
                </a:solidFill>
              </a:rPr>
            </a:br>
            <a:r>
              <a:rPr lang="en-US" altLang="en-US" sz="2000">
                <a:solidFill>
                  <a:schemeClr val="tx2"/>
                </a:solidFill>
              </a:rPr>
              <a:t>of Basis</a:t>
            </a:r>
            <a:endParaRPr lang="en-US" altLang="en-US" sz="2000">
              <a:sym typeface="Symbol" pitchFamily="18" charset="2"/>
            </a:endParaRPr>
          </a:p>
        </p:txBody>
      </p:sp>
      <p:sp>
        <p:nvSpPr>
          <p:cNvPr id="25616" name="Rectangle 54"/>
          <p:cNvSpPr>
            <a:spLocks noChangeArrowheads="1"/>
          </p:cNvSpPr>
          <p:nvPr/>
        </p:nvSpPr>
        <p:spPr bwMode="auto">
          <a:xfrm>
            <a:off x="790575" y="-211138"/>
            <a:ext cx="7772400" cy="11430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4400">
                <a:solidFill>
                  <a:schemeClr val="tx2"/>
                </a:solidFill>
              </a:rPr>
              <a:t>Fourier Transformation 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3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423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423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3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4239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4239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 nodeType="clickPar">
                      <p:stCondLst>
                        <p:cond delay="indefinite"/>
                      </p:stCondLst>
                      <p:childTnLst>
                        <p:par>
                          <p:cTn id="3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 nodeType="clickPar">
                      <p:stCondLst>
                        <p:cond delay="indefinite"/>
                      </p:stCondLst>
                      <p:childTnLst>
                        <p:par>
                          <p:cTn id="4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 nodeType="clickPar">
                      <p:stCondLst>
                        <p:cond delay="indefinite"/>
                      </p:stCondLst>
                      <p:childTnLst>
                        <p:par>
                          <p:cTn id="5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3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 nodeType="clickPar">
                      <p:stCondLst>
                        <p:cond delay="indefinite"/>
                      </p:stCondLst>
                      <p:childTnLst>
                        <p:par>
                          <p:cTn id="5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9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3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 nodeType="clickPar">
                      <p:stCondLst>
                        <p:cond delay="indefinite"/>
                      </p:stCondLst>
                      <p:childTnLst>
                        <p:par>
                          <p:cTn id="7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3" dur="500" fill="hold"/>
                                        <p:tgtEl>
                                          <p:spTgt spid="2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4" dur="500" fill="hold"/>
                                        <p:tgtEl>
                                          <p:spTgt spid="2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2392" grpId="0" animBg="1"/>
      <p:bldP spid="142393" grpId="0"/>
      <p:bldP spid="73" grpId="0"/>
      <p:bldP spid="75" grpId="0"/>
      <p:bldP spid="75" grpId="1"/>
      <p:bldP spid="79" grpId="0"/>
      <p:bldP spid="79" grpId="1"/>
      <p:bldP spid="218" grpId="0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6626" name="Group 222"/>
          <p:cNvGrpSpPr>
            <a:grpSpLocks/>
          </p:cNvGrpSpPr>
          <p:nvPr/>
        </p:nvGrpSpPr>
        <p:grpSpPr bwMode="auto">
          <a:xfrm>
            <a:off x="1255713" y="2220913"/>
            <a:ext cx="2224087" cy="914400"/>
            <a:chOff x="1255602" y="2220892"/>
            <a:chExt cx="2224197" cy="914108"/>
          </a:xfrm>
        </p:grpSpPr>
        <p:sp>
          <p:nvSpPr>
            <p:cNvPr id="26684" name="Rectangle 65"/>
            <p:cNvSpPr>
              <a:spLocks noChangeArrowheads="1"/>
            </p:cNvSpPr>
            <p:nvPr/>
          </p:nvSpPr>
          <p:spPr bwMode="auto">
            <a:xfrm>
              <a:off x="1255602" y="2220892"/>
              <a:ext cx="803539" cy="7076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2000" i="1">
                  <a:solidFill>
                    <a:schemeClr val="accent1"/>
                  </a:solidFill>
                </a:rPr>
                <a:t>Time </a:t>
              </a:r>
              <a:br>
                <a:rPr lang="en-US" altLang="en-US" sz="2000" i="1">
                  <a:solidFill>
                    <a:schemeClr val="accent1"/>
                  </a:solidFill>
                </a:rPr>
              </a:br>
              <a:r>
                <a:rPr lang="en-US" altLang="en-US" sz="2000" i="1">
                  <a:solidFill>
                    <a:schemeClr val="accent1"/>
                  </a:solidFill>
                </a:rPr>
                <a:t>Basis </a:t>
              </a:r>
              <a:endParaRPr lang="en-CA" altLang="en-US" sz="2000"/>
            </a:p>
          </p:txBody>
        </p:sp>
        <p:grpSp>
          <p:nvGrpSpPr>
            <p:cNvPr id="26685" name="Group 218"/>
            <p:cNvGrpSpPr>
              <a:grpSpLocks/>
            </p:cNvGrpSpPr>
            <p:nvPr/>
          </p:nvGrpSpPr>
          <p:grpSpPr bwMode="auto">
            <a:xfrm>
              <a:off x="2044791" y="2600980"/>
              <a:ext cx="1435008" cy="534020"/>
              <a:chOff x="2044791" y="2600980"/>
              <a:chExt cx="1435008" cy="534020"/>
            </a:xfrm>
          </p:grpSpPr>
          <p:sp>
            <p:nvSpPr>
              <p:cNvPr id="26686" name="Rectangle 54"/>
              <p:cNvSpPr>
                <a:spLocks noChangeArrowheads="1"/>
              </p:cNvSpPr>
              <p:nvPr/>
            </p:nvSpPr>
            <p:spPr bwMode="auto">
              <a:xfrm>
                <a:off x="2044791" y="2600980"/>
                <a:ext cx="1435008" cy="52322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l" eaLnBrk="1" hangingPunct="1"/>
                <a:r>
                  <a:rPr lang="en-US" altLang="en-US">
                    <a:solidFill>
                      <a:schemeClr val="accent1"/>
                    </a:solidFill>
                  </a:rPr>
                  <a:t>=[     ,   ]</a:t>
                </a:r>
              </a:p>
            </p:txBody>
          </p:sp>
          <p:grpSp>
            <p:nvGrpSpPr>
              <p:cNvPr id="26687" name="Group 118"/>
              <p:cNvGrpSpPr>
                <a:grpSpLocks/>
              </p:cNvGrpSpPr>
              <p:nvPr/>
            </p:nvGrpSpPr>
            <p:grpSpPr bwMode="auto">
              <a:xfrm>
                <a:off x="2439645" y="2667000"/>
                <a:ext cx="685800" cy="468000"/>
                <a:chOff x="2439645" y="2667000"/>
                <a:chExt cx="685800" cy="468000"/>
              </a:xfrm>
            </p:grpSpPr>
            <p:sp>
              <p:nvSpPr>
                <p:cNvPr id="26688" name="Line 5"/>
                <p:cNvSpPr>
                  <a:spLocks noChangeShapeType="1"/>
                </p:cNvSpPr>
                <p:nvPr/>
              </p:nvSpPr>
              <p:spPr bwMode="auto">
                <a:xfrm flipH="1" flipV="1">
                  <a:off x="3125444" y="2667000"/>
                  <a:ext cx="1" cy="468000"/>
                </a:xfrm>
                <a:prstGeom prst="line">
                  <a:avLst/>
                </a:prstGeom>
                <a:noFill/>
                <a:ln w="38100">
                  <a:solidFill>
                    <a:srgbClr val="FF00FF"/>
                  </a:solidFill>
                  <a:round/>
                  <a:headEnd/>
                  <a:tailEnd type="triangle" w="med" len="med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en-US"/>
                </a:p>
              </p:txBody>
            </p:sp>
            <p:sp>
              <p:nvSpPr>
                <p:cNvPr id="26689" name="Line 5"/>
                <p:cNvSpPr>
                  <a:spLocks noChangeShapeType="1"/>
                </p:cNvSpPr>
                <p:nvPr/>
              </p:nvSpPr>
              <p:spPr bwMode="auto">
                <a:xfrm rot="5400000" flipH="1" flipV="1">
                  <a:off x="2673644" y="2712399"/>
                  <a:ext cx="1" cy="468000"/>
                </a:xfrm>
                <a:prstGeom prst="line">
                  <a:avLst/>
                </a:prstGeom>
                <a:noFill/>
                <a:ln w="38100">
                  <a:solidFill>
                    <a:srgbClr val="FF00FF"/>
                  </a:solidFill>
                  <a:round/>
                  <a:headEnd/>
                  <a:tailEnd type="triangle" w="med" len="med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en-US"/>
                </a:p>
              </p:txBody>
            </p:sp>
          </p:grpSp>
        </p:grpSp>
      </p:grpSp>
      <p:sp>
        <p:nvSpPr>
          <p:cNvPr id="26627" name="Line 63"/>
          <p:cNvSpPr>
            <a:spLocks noChangeShapeType="1"/>
          </p:cNvSpPr>
          <p:nvPr/>
        </p:nvSpPr>
        <p:spPr bwMode="auto">
          <a:xfrm flipV="1">
            <a:off x="1762125" y="3305175"/>
            <a:ext cx="1371600" cy="914400"/>
          </a:xfrm>
          <a:prstGeom prst="line">
            <a:avLst/>
          </a:prstGeom>
          <a:noFill/>
          <a:ln w="38100">
            <a:solidFill>
              <a:srgbClr val="CC99FF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26628" name="Rectangle 56"/>
          <p:cNvSpPr>
            <a:spLocks noChangeArrowheads="1"/>
          </p:cNvSpPr>
          <p:nvPr/>
        </p:nvSpPr>
        <p:spPr bwMode="auto">
          <a:xfrm>
            <a:off x="1835150" y="3378200"/>
            <a:ext cx="674688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i="1">
                <a:solidFill>
                  <a:schemeClr val="accent1"/>
                </a:solidFill>
              </a:rPr>
              <a:t>y =</a:t>
            </a:r>
          </a:p>
        </p:txBody>
      </p:sp>
      <p:sp>
        <p:nvSpPr>
          <p:cNvPr id="26629" name="Rectangle 54"/>
          <p:cNvSpPr>
            <a:spLocks noChangeArrowheads="1"/>
          </p:cNvSpPr>
          <p:nvPr/>
        </p:nvSpPr>
        <p:spPr bwMode="auto">
          <a:xfrm>
            <a:off x="790575" y="-211138"/>
            <a:ext cx="7772400" cy="11430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4400">
                <a:solidFill>
                  <a:schemeClr val="tx2"/>
                </a:solidFill>
              </a:rPr>
              <a:t>Fourier Transformation </a:t>
            </a:r>
          </a:p>
        </p:txBody>
      </p:sp>
      <p:grpSp>
        <p:nvGrpSpPr>
          <p:cNvPr id="26630" name="Group 55"/>
          <p:cNvGrpSpPr>
            <a:grpSpLocks/>
          </p:cNvGrpSpPr>
          <p:nvPr/>
        </p:nvGrpSpPr>
        <p:grpSpPr bwMode="auto">
          <a:xfrm>
            <a:off x="1219200" y="5345113"/>
            <a:ext cx="2971800" cy="1360487"/>
            <a:chOff x="152400" y="5117068"/>
            <a:chExt cx="2971800" cy="1359932"/>
          </a:xfrm>
        </p:grpSpPr>
        <p:sp>
          <p:nvSpPr>
            <p:cNvPr id="26677" name="Rectangle 56"/>
            <p:cNvSpPr>
              <a:spLocks noChangeArrowheads="1"/>
            </p:cNvSpPr>
            <p:nvPr/>
          </p:nvSpPr>
          <p:spPr bwMode="auto">
            <a:xfrm>
              <a:off x="202824" y="5117068"/>
              <a:ext cx="2921376" cy="369332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US" altLang="en-US" sz="1800">
                  <a:solidFill>
                    <a:schemeClr val="bg2"/>
                  </a:solidFill>
                </a:rPr>
                <a:t>A discrete periodic function</a:t>
              </a:r>
            </a:p>
          </p:txBody>
        </p:sp>
        <p:grpSp>
          <p:nvGrpSpPr>
            <p:cNvPr id="26678" name="Group 54"/>
            <p:cNvGrpSpPr>
              <a:grpSpLocks/>
            </p:cNvGrpSpPr>
            <p:nvPr/>
          </p:nvGrpSpPr>
          <p:grpSpPr bwMode="auto">
            <a:xfrm>
              <a:off x="152400" y="5433476"/>
              <a:ext cx="2954866" cy="1043524"/>
              <a:chOff x="2226734" y="1547276"/>
              <a:chExt cx="2954866" cy="1043524"/>
            </a:xfrm>
          </p:grpSpPr>
          <p:pic>
            <p:nvPicPr>
              <p:cNvPr id="26679" name="Picture 57"/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286000" y="1612151"/>
                <a:ext cx="2895600" cy="96257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6680" name="Picture 64"/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352800" y="2413854"/>
                <a:ext cx="838200" cy="14369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cxnSp>
            <p:nvCxnSpPr>
              <p:cNvPr id="26681" name="Straight Arrow Connector 60"/>
              <p:cNvCxnSpPr>
                <a:cxnSpLocks noChangeShapeType="1"/>
              </p:cNvCxnSpPr>
              <p:nvPr/>
            </p:nvCxnSpPr>
            <p:spPr bwMode="auto">
              <a:xfrm>
                <a:off x="4910664" y="2388456"/>
                <a:ext cx="228600" cy="0"/>
              </a:xfrm>
              <a:prstGeom prst="straightConnector1">
                <a:avLst/>
              </a:prstGeom>
              <a:noFill/>
              <a:ln w="12700" algn="ctr">
                <a:solidFill>
                  <a:schemeClr val="bg2"/>
                </a:solidFill>
                <a:round/>
                <a:headEnd/>
                <a:tailEnd type="arrow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sp>
            <p:nvSpPr>
              <p:cNvPr id="26682" name="TextBox 61"/>
              <p:cNvSpPr txBox="1">
                <a:spLocks noChangeArrowheads="1"/>
              </p:cNvSpPr>
              <p:nvPr/>
            </p:nvSpPr>
            <p:spPr bwMode="auto">
              <a:xfrm>
                <a:off x="4909766" y="2329190"/>
                <a:ext cx="223139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r>
                  <a:rPr lang="en-CA" altLang="en-US" sz="1100">
                    <a:solidFill>
                      <a:schemeClr val="bg2"/>
                    </a:solidFill>
                  </a:rPr>
                  <a:t>j</a:t>
                </a:r>
              </a:p>
            </p:txBody>
          </p:sp>
          <p:sp>
            <p:nvSpPr>
              <p:cNvPr id="26683" name="Rectangle 67"/>
              <p:cNvSpPr>
                <a:spLocks noChangeArrowheads="1"/>
              </p:cNvSpPr>
              <p:nvPr/>
            </p:nvSpPr>
            <p:spPr bwMode="auto">
              <a:xfrm>
                <a:off x="2226734" y="1547276"/>
                <a:ext cx="442750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r>
                  <a:rPr lang="en-US" altLang="en-US" sz="1400">
                    <a:solidFill>
                      <a:schemeClr val="bg2"/>
                    </a:solidFill>
                  </a:rPr>
                  <a:t>y[j]</a:t>
                </a:r>
              </a:p>
            </p:txBody>
          </p:sp>
        </p:grpSp>
      </p:grpSp>
      <p:sp>
        <p:nvSpPr>
          <p:cNvPr id="26631" name="Rectangle 54"/>
          <p:cNvSpPr>
            <a:spLocks noChangeArrowheads="1"/>
          </p:cNvSpPr>
          <p:nvPr/>
        </p:nvSpPr>
        <p:spPr bwMode="auto">
          <a:xfrm>
            <a:off x="2024063" y="2176463"/>
            <a:ext cx="1646237" cy="5222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/>
            <a:r>
              <a:rPr lang="en-US" altLang="en-US" i="1">
                <a:solidFill>
                  <a:schemeClr val="accent1"/>
                </a:solidFill>
              </a:rPr>
              <a:t>=</a:t>
            </a:r>
            <a:r>
              <a:rPr lang="en-US" altLang="en-US">
                <a:solidFill>
                  <a:schemeClr val="accent1"/>
                </a:solidFill>
              </a:rPr>
              <a:t>[</a:t>
            </a:r>
            <a:r>
              <a:rPr lang="en-US" altLang="en-US" i="1">
                <a:solidFill>
                  <a:schemeClr val="accent1"/>
                </a:solidFill>
              </a:rPr>
              <a:t>I</a:t>
            </a:r>
            <a:r>
              <a:rPr lang="en-US" altLang="en-US" i="1" baseline="-25000">
                <a:solidFill>
                  <a:schemeClr val="accent1"/>
                </a:solidFill>
              </a:rPr>
              <a:t>1</a:t>
            </a:r>
            <a:r>
              <a:rPr lang="en-US" altLang="en-US" i="1">
                <a:solidFill>
                  <a:schemeClr val="accent1"/>
                </a:solidFill>
              </a:rPr>
              <a:t>,I</a:t>
            </a:r>
            <a:r>
              <a:rPr lang="en-US" altLang="en-US" i="1" baseline="-25000">
                <a:solidFill>
                  <a:schemeClr val="accent1"/>
                </a:solidFill>
              </a:rPr>
              <a:t>2</a:t>
            </a:r>
            <a:r>
              <a:rPr lang="en-US" altLang="en-US" i="1">
                <a:solidFill>
                  <a:schemeClr val="accent1"/>
                </a:solidFill>
              </a:rPr>
              <a:t>,…</a:t>
            </a:r>
            <a:r>
              <a:rPr lang="en-US" altLang="en-US">
                <a:solidFill>
                  <a:schemeClr val="accent1"/>
                </a:solidFill>
              </a:rPr>
              <a:t>]</a:t>
            </a:r>
          </a:p>
        </p:txBody>
      </p:sp>
      <p:grpSp>
        <p:nvGrpSpPr>
          <p:cNvPr id="26632" name="Group 114"/>
          <p:cNvGrpSpPr>
            <a:grpSpLocks/>
          </p:cNvGrpSpPr>
          <p:nvPr/>
        </p:nvGrpSpPr>
        <p:grpSpPr bwMode="auto">
          <a:xfrm>
            <a:off x="1779588" y="3327400"/>
            <a:ext cx="1373187" cy="939800"/>
            <a:chOff x="1779246" y="3302001"/>
            <a:chExt cx="1373944" cy="939802"/>
          </a:xfrm>
        </p:grpSpPr>
        <p:sp>
          <p:nvSpPr>
            <p:cNvPr id="26672" name="Line 5"/>
            <p:cNvSpPr>
              <a:spLocks noChangeShapeType="1"/>
            </p:cNvSpPr>
            <p:nvPr/>
          </p:nvSpPr>
          <p:spPr bwMode="auto">
            <a:xfrm rot="5400000" flipH="1" flipV="1">
              <a:off x="2453510" y="4007803"/>
              <a:ext cx="1" cy="468000"/>
            </a:xfrm>
            <a:prstGeom prst="line">
              <a:avLst/>
            </a:prstGeom>
            <a:noFill/>
            <a:ln w="38100">
              <a:solidFill>
                <a:srgbClr val="FF00FF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>
              <a:spAutoFit/>
            </a:bodyPr>
            <a:lstStyle/>
            <a:p>
              <a:endParaRPr lang="en-US"/>
            </a:p>
          </p:txBody>
        </p:sp>
        <p:sp>
          <p:nvSpPr>
            <p:cNvPr id="26673" name="Line 5"/>
            <p:cNvSpPr>
              <a:spLocks noChangeShapeType="1"/>
            </p:cNvSpPr>
            <p:nvPr/>
          </p:nvSpPr>
          <p:spPr bwMode="auto">
            <a:xfrm flipH="1" flipV="1">
              <a:off x="3142378" y="3773799"/>
              <a:ext cx="1" cy="468000"/>
            </a:xfrm>
            <a:prstGeom prst="line">
              <a:avLst/>
            </a:prstGeom>
            <a:noFill/>
            <a:ln w="38100">
              <a:solidFill>
                <a:srgbClr val="FF00FF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>
              <a:spAutoFit/>
            </a:bodyPr>
            <a:lstStyle/>
            <a:p>
              <a:endParaRPr lang="en-US"/>
            </a:p>
          </p:txBody>
        </p:sp>
        <p:sp>
          <p:nvSpPr>
            <p:cNvPr id="26674" name="Line 5"/>
            <p:cNvSpPr>
              <a:spLocks noChangeShapeType="1"/>
            </p:cNvSpPr>
            <p:nvPr/>
          </p:nvSpPr>
          <p:spPr bwMode="auto">
            <a:xfrm rot="5400000" flipH="1" flipV="1">
              <a:off x="2919189" y="4007803"/>
              <a:ext cx="1" cy="468000"/>
            </a:xfrm>
            <a:prstGeom prst="line">
              <a:avLst/>
            </a:prstGeom>
            <a:noFill/>
            <a:ln w="38100">
              <a:solidFill>
                <a:srgbClr val="FF00FF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>
              <a:spAutoFit/>
            </a:bodyPr>
            <a:lstStyle/>
            <a:p>
              <a:endParaRPr lang="en-US"/>
            </a:p>
          </p:txBody>
        </p:sp>
        <p:sp>
          <p:nvSpPr>
            <p:cNvPr id="26675" name="Line 5"/>
            <p:cNvSpPr>
              <a:spLocks noChangeShapeType="1"/>
            </p:cNvSpPr>
            <p:nvPr/>
          </p:nvSpPr>
          <p:spPr bwMode="auto">
            <a:xfrm rot="5400000" flipH="1" flipV="1">
              <a:off x="2013245" y="4007803"/>
              <a:ext cx="1" cy="468000"/>
            </a:xfrm>
            <a:prstGeom prst="line">
              <a:avLst/>
            </a:prstGeom>
            <a:noFill/>
            <a:ln w="38100">
              <a:solidFill>
                <a:srgbClr val="FF00FF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>
              <a:spAutoFit/>
            </a:bodyPr>
            <a:lstStyle/>
            <a:p>
              <a:endParaRPr lang="en-US"/>
            </a:p>
          </p:txBody>
        </p:sp>
        <p:sp>
          <p:nvSpPr>
            <p:cNvPr id="26676" name="Line 5"/>
            <p:cNvSpPr>
              <a:spLocks noChangeShapeType="1"/>
            </p:cNvSpPr>
            <p:nvPr/>
          </p:nvSpPr>
          <p:spPr bwMode="auto">
            <a:xfrm flipH="1" flipV="1">
              <a:off x="3142378" y="3302001"/>
              <a:ext cx="1" cy="468000"/>
            </a:xfrm>
            <a:prstGeom prst="line">
              <a:avLst/>
            </a:prstGeom>
            <a:noFill/>
            <a:ln w="38100">
              <a:solidFill>
                <a:srgbClr val="FF00FF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>
              <a:spAutoFit/>
            </a:bodyPr>
            <a:lstStyle/>
            <a:p>
              <a:endParaRPr lang="en-US"/>
            </a:p>
          </p:txBody>
        </p:sp>
      </p:grpSp>
      <p:sp>
        <p:nvSpPr>
          <p:cNvPr id="218" name="Text Box 215"/>
          <p:cNvSpPr txBox="1">
            <a:spLocks noChangeArrowheads="1"/>
          </p:cNvSpPr>
          <p:nvPr/>
        </p:nvSpPr>
        <p:spPr bwMode="auto">
          <a:xfrm>
            <a:off x="1143000" y="1762125"/>
            <a:ext cx="7770813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/>
            <a:r>
              <a:rPr lang="en-US" altLang="en-US">
                <a:solidFill>
                  <a:schemeClr val="accent1"/>
                </a:solidFill>
                <a:latin typeface="Symbol" pitchFamily="18" charset="2"/>
              </a:rPr>
              <a:t> </a:t>
            </a:r>
            <a:r>
              <a:rPr lang="en-US" altLang="en-US" i="1">
                <a:solidFill>
                  <a:schemeClr val="accent1"/>
                </a:solidFill>
              </a:rPr>
              <a:t>y = Y</a:t>
            </a:r>
            <a:r>
              <a:rPr lang="en-US" altLang="en-US" i="1" baseline="-25000">
                <a:solidFill>
                  <a:schemeClr val="accent1"/>
                </a:solidFill>
              </a:rPr>
              <a:t>Re</a:t>
            </a:r>
            <a:r>
              <a:rPr lang="en-US" altLang="en-US">
                <a:solidFill>
                  <a:schemeClr val="accent1"/>
                </a:solidFill>
              </a:rPr>
              <a:t>[0]</a:t>
            </a:r>
            <a:r>
              <a:rPr lang="en-US" altLang="en-US">
                <a:solidFill>
                  <a:schemeClr val="accent1"/>
                </a:solidFill>
                <a:cs typeface="Times New Roman" pitchFamily="18" charset="0"/>
              </a:rPr>
              <a:t>∙</a:t>
            </a:r>
            <a:r>
              <a:rPr lang="en-US" altLang="en-US">
                <a:solidFill>
                  <a:schemeClr val="accent1"/>
                </a:solidFill>
              </a:rPr>
              <a:t>c</a:t>
            </a:r>
            <a:r>
              <a:rPr lang="en-US" altLang="en-US" i="1" baseline="-25000">
                <a:solidFill>
                  <a:schemeClr val="accent1"/>
                </a:solidFill>
              </a:rPr>
              <a:t>1</a:t>
            </a:r>
            <a:r>
              <a:rPr lang="en-US" altLang="en-US" i="1">
                <a:solidFill>
                  <a:schemeClr val="accent1"/>
                </a:solidFill>
              </a:rPr>
              <a:t>+Y</a:t>
            </a:r>
            <a:r>
              <a:rPr lang="en-US" altLang="en-US" i="1" baseline="-25000">
                <a:solidFill>
                  <a:schemeClr val="accent1"/>
                </a:solidFill>
              </a:rPr>
              <a:t>Im</a:t>
            </a:r>
            <a:r>
              <a:rPr lang="en-US" altLang="en-US">
                <a:solidFill>
                  <a:schemeClr val="accent1"/>
                </a:solidFill>
              </a:rPr>
              <a:t>[0]</a:t>
            </a:r>
            <a:r>
              <a:rPr lang="en-US" altLang="en-US">
                <a:solidFill>
                  <a:schemeClr val="accent1"/>
                </a:solidFill>
                <a:cs typeface="Times New Roman" pitchFamily="18" charset="0"/>
              </a:rPr>
              <a:t>∙</a:t>
            </a:r>
            <a:r>
              <a:rPr lang="en-US" altLang="en-US">
                <a:solidFill>
                  <a:schemeClr val="accent1"/>
                </a:solidFill>
              </a:rPr>
              <a:t>s</a:t>
            </a:r>
            <a:r>
              <a:rPr lang="en-US" altLang="en-US" i="1" baseline="-25000">
                <a:solidFill>
                  <a:schemeClr val="accent1"/>
                </a:solidFill>
              </a:rPr>
              <a:t>1</a:t>
            </a:r>
            <a:r>
              <a:rPr lang="en-US" altLang="en-US" i="1">
                <a:solidFill>
                  <a:schemeClr val="accent1"/>
                </a:solidFill>
              </a:rPr>
              <a:t>+ ,…,Y</a:t>
            </a:r>
            <a:r>
              <a:rPr lang="en-US" altLang="en-US" i="1" baseline="-25000">
                <a:solidFill>
                  <a:schemeClr val="accent1"/>
                </a:solidFill>
              </a:rPr>
              <a:t>Re</a:t>
            </a:r>
            <a:r>
              <a:rPr lang="en-US" altLang="en-US">
                <a:solidFill>
                  <a:schemeClr val="accent1"/>
                </a:solidFill>
              </a:rPr>
              <a:t>[</a:t>
            </a:r>
            <a:r>
              <a:rPr lang="en-US" altLang="en-US" baseline="30000">
                <a:solidFill>
                  <a:schemeClr val="accent1"/>
                </a:solidFill>
              </a:rPr>
              <a:t>n</a:t>
            </a:r>
            <a:r>
              <a:rPr lang="en-US" altLang="en-US">
                <a:solidFill>
                  <a:schemeClr val="accent1"/>
                </a:solidFill>
              </a:rPr>
              <a:t>/</a:t>
            </a:r>
            <a:r>
              <a:rPr lang="en-US" altLang="en-US" baseline="-25000">
                <a:solidFill>
                  <a:schemeClr val="accent1"/>
                </a:solidFill>
              </a:rPr>
              <a:t>2</a:t>
            </a:r>
            <a:r>
              <a:rPr lang="en-US" altLang="en-US">
                <a:solidFill>
                  <a:schemeClr val="accent1"/>
                </a:solidFill>
              </a:rPr>
              <a:t>]</a:t>
            </a:r>
            <a:r>
              <a:rPr lang="en-US" altLang="en-US">
                <a:solidFill>
                  <a:schemeClr val="accent1"/>
                </a:solidFill>
                <a:cs typeface="Times New Roman" pitchFamily="18" charset="0"/>
              </a:rPr>
              <a:t>∙</a:t>
            </a:r>
            <a:r>
              <a:rPr lang="en-US" altLang="en-US">
                <a:solidFill>
                  <a:schemeClr val="accent1"/>
                </a:solidFill>
              </a:rPr>
              <a:t>s</a:t>
            </a:r>
            <a:r>
              <a:rPr lang="en-US" altLang="en-US" i="1" baseline="-25000">
                <a:solidFill>
                  <a:schemeClr val="accent1"/>
                </a:solidFill>
              </a:rPr>
              <a:t>n/2</a:t>
            </a:r>
            <a:r>
              <a:rPr lang="en-US" altLang="en-US" i="1">
                <a:solidFill>
                  <a:schemeClr val="accent1"/>
                </a:solidFill>
              </a:rPr>
              <a:t>+Y</a:t>
            </a:r>
            <a:r>
              <a:rPr lang="en-US" altLang="en-US" i="1" baseline="-25000">
                <a:solidFill>
                  <a:schemeClr val="accent1"/>
                </a:solidFill>
              </a:rPr>
              <a:t>Im</a:t>
            </a:r>
            <a:r>
              <a:rPr lang="en-US" altLang="en-US">
                <a:solidFill>
                  <a:schemeClr val="accent1"/>
                </a:solidFill>
              </a:rPr>
              <a:t>[</a:t>
            </a:r>
            <a:r>
              <a:rPr lang="en-US" altLang="en-US" baseline="30000">
                <a:solidFill>
                  <a:schemeClr val="accent1"/>
                </a:solidFill>
              </a:rPr>
              <a:t>n</a:t>
            </a:r>
            <a:r>
              <a:rPr lang="en-US" altLang="en-US">
                <a:solidFill>
                  <a:schemeClr val="accent1"/>
                </a:solidFill>
              </a:rPr>
              <a:t>/</a:t>
            </a:r>
            <a:r>
              <a:rPr lang="en-US" altLang="en-US" baseline="-25000">
                <a:solidFill>
                  <a:schemeClr val="accent1"/>
                </a:solidFill>
              </a:rPr>
              <a:t>2</a:t>
            </a:r>
            <a:r>
              <a:rPr lang="en-US" altLang="en-US">
                <a:solidFill>
                  <a:schemeClr val="accent1"/>
                </a:solidFill>
              </a:rPr>
              <a:t>]</a:t>
            </a:r>
            <a:r>
              <a:rPr lang="en-US" altLang="en-US">
                <a:solidFill>
                  <a:schemeClr val="accent1"/>
                </a:solidFill>
                <a:cs typeface="Times New Roman" pitchFamily="18" charset="0"/>
              </a:rPr>
              <a:t>∙</a:t>
            </a:r>
            <a:r>
              <a:rPr lang="en-US" altLang="en-US">
                <a:solidFill>
                  <a:schemeClr val="accent1"/>
                </a:solidFill>
              </a:rPr>
              <a:t>s</a:t>
            </a:r>
            <a:r>
              <a:rPr lang="en-US" altLang="en-US" i="1" baseline="-25000">
                <a:solidFill>
                  <a:schemeClr val="accent1"/>
                </a:solidFill>
              </a:rPr>
              <a:t>n/2</a:t>
            </a:r>
            <a:endParaRPr lang="en-US" altLang="en-US">
              <a:sym typeface="Symbol" pitchFamily="18" charset="2"/>
            </a:endParaRPr>
          </a:p>
        </p:txBody>
      </p:sp>
      <p:sp>
        <p:nvSpPr>
          <p:cNvPr id="97" name="Rectangle 54"/>
          <p:cNvSpPr>
            <a:spLocks noChangeArrowheads="1"/>
          </p:cNvSpPr>
          <p:nvPr/>
        </p:nvSpPr>
        <p:spPr bwMode="auto">
          <a:xfrm>
            <a:off x="4759325" y="2203450"/>
            <a:ext cx="1563688" cy="522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/>
            <a:r>
              <a:rPr lang="en-US" altLang="en-US" i="1">
                <a:solidFill>
                  <a:schemeClr val="accent1"/>
                </a:solidFill>
              </a:rPr>
              <a:t>=</a:t>
            </a:r>
            <a:r>
              <a:rPr lang="en-US" altLang="en-US">
                <a:solidFill>
                  <a:schemeClr val="accent1"/>
                </a:solidFill>
              </a:rPr>
              <a:t>[</a:t>
            </a:r>
            <a:r>
              <a:rPr lang="en-US" altLang="en-US" i="1">
                <a:solidFill>
                  <a:schemeClr val="accent1"/>
                </a:solidFill>
              </a:rPr>
              <a:t>c</a:t>
            </a:r>
            <a:r>
              <a:rPr lang="en-US" altLang="en-US" i="1" baseline="-25000">
                <a:solidFill>
                  <a:schemeClr val="accent1"/>
                </a:solidFill>
              </a:rPr>
              <a:t>1</a:t>
            </a:r>
            <a:r>
              <a:rPr lang="en-US" altLang="en-US" i="1">
                <a:solidFill>
                  <a:schemeClr val="accent1"/>
                </a:solidFill>
              </a:rPr>
              <a:t>,s</a:t>
            </a:r>
            <a:r>
              <a:rPr lang="en-US" altLang="en-US" i="1" baseline="-25000">
                <a:solidFill>
                  <a:schemeClr val="accent1"/>
                </a:solidFill>
              </a:rPr>
              <a:t>1</a:t>
            </a:r>
            <a:r>
              <a:rPr lang="en-US" altLang="en-US" i="1">
                <a:solidFill>
                  <a:schemeClr val="accent1"/>
                </a:solidFill>
              </a:rPr>
              <a:t>,..</a:t>
            </a:r>
            <a:r>
              <a:rPr lang="en-US" altLang="en-US">
                <a:solidFill>
                  <a:schemeClr val="accent1"/>
                </a:solidFill>
              </a:rPr>
              <a:t>]</a:t>
            </a:r>
          </a:p>
        </p:txBody>
      </p:sp>
      <p:grpSp>
        <p:nvGrpSpPr>
          <p:cNvPr id="8" name="Group 145"/>
          <p:cNvGrpSpPr>
            <a:grpSpLocks/>
          </p:cNvGrpSpPr>
          <p:nvPr/>
        </p:nvGrpSpPr>
        <p:grpSpPr bwMode="auto">
          <a:xfrm>
            <a:off x="3962400" y="4171950"/>
            <a:ext cx="3048000" cy="647700"/>
            <a:chOff x="3962400" y="4171890"/>
            <a:chExt cx="3048000" cy="647820"/>
          </a:xfrm>
        </p:grpSpPr>
        <p:sp>
          <p:nvSpPr>
            <p:cNvPr id="26670" name="Rectangle 26"/>
            <p:cNvSpPr>
              <a:spLocks noChangeArrowheads="1"/>
            </p:cNvSpPr>
            <p:nvPr/>
          </p:nvSpPr>
          <p:spPr bwMode="auto">
            <a:xfrm>
              <a:off x="3962400" y="4419600"/>
              <a:ext cx="1525243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2000" i="1">
                  <a:solidFill>
                    <a:schemeClr val="accent1"/>
                  </a:solidFill>
                </a:rPr>
                <a:t>Y</a:t>
              </a:r>
              <a:r>
                <a:rPr lang="en-US" altLang="en-US" sz="2000" i="1" baseline="-25000">
                  <a:solidFill>
                    <a:schemeClr val="accent1"/>
                  </a:solidFill>
                </a:rPr>
                <a:t>Re</a:t>
              </a:r>
              <a:r>
                <a:rPr lang="en-US" altLang="en-US" sz="2000">
                  <a:solidFill>
                    <a:schemeClr val="accent1"/>
                  </a:solidFill>
                </a:rPr>
                <a:t>[0] =1</a:t>
              </a:r>
              <a:r>
                <a:rPr lang="en-US" altLang="en-US" sz="2000" baseline="30000">
                  <a:solidFill>
                    <a:schemeClr val="accent1"/>
                  </a:solidFill>
                </a:rPr>
                <a:t>1</a:t>
              </a:r>
              <a:r>
                <a:rPr lang="en-US" altLang="en-US" sz="2000">
                  <a:solidFill>
                    <a:schemeClr val="accent1"/>
                  </a:solidFill>
                </a:rPr>
                <a:t>/</a:t>
              </a:r>
              <a:r>
                <a:rPr lang="en-US" altLang="en-US" sz="2000" baseline="-25000">
                  <a:solidFill>
                    <a:schemeClr val="accent1"/>
                  </a:solidFill>
                </a:rPr>
                <a:t>5</a:t>
              </a:r>
              <a:endParaRPr lang="en-CA" altLang="en-US" sz="2000"/>
            </a:p>
          </p:txBody>
        </p:sp>
        <p:sp>
          <p:nvSpPr>
            <p:cNvPr id="26671" name="Rectangle 26"/>
            <p:cNvSpPr>
              <a:spLocks noChangeArrowheads="1"/>
            </p:cNvSpPr>
            <p:nvPr/>
          </p:nvSpPr>
          <p:spPr bwMode="auto">
            <a:xfrm>
              <a:off x="5562600" y="4171890"/>
              <a:ext cx="1447800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2000" i="1">
                  <a:solidFill>
                    <a:schemeClr val="accent1"/>
                  </a:solidFill>
                </a:rPr>
                <a:t>Y</a:t>
              </a:r>
              <a:r>
                <a:rPr lang="en-US" altLang="en-US" sz="2000" i="1" baseline="-25000">
                  <a:solidFill>
                    <a:schemeClr val="accent1"/>
                  </a:solidFill>
                </a:rPr>
                <a:t>Im</a:t>
              </a:r>
              <a:r>
                <a:rPr lang="en-US" altLang="en-US" sz="2000">
                  <a:solidFill>
                    <a:schemeClr val="accent1"/>
                  </a:solidFill>
                </a:rPr>
                <a:t>[0] =3</a:t>
              </a:r>
              <a:r>
                <a:rPr lang="en-US" altLang="en-US" sz="2000" baseline="30000">
                  <a:solidFill>
                    <a:schemeClr val="accent1"/>
                  </a:solidFill>
                </a:rPr>
                <a:t>2</a:t>
              </a:r>
              <a:r>
                <a:rPr lang="en-US" altLang="en-US" sz="2000">
                  <a:solidFill>
                    <a:schemeClr val="accent1"/>
                  </a:solidFill>
                </a:rPr>
                <a:t>/</a:t>
              </a:r>
              <a:r>
                <a:rPr lang="en-US" altLang="en-US" sz="2000" baseline="-25000">
                  <a:solidFill>
                    <a:schemeClr val="accent1"/>
                  </a:solidFill>
                </a:rPr>
                <a:t>5</a:t>
              </a:r>
              <a:endParaRPr lang="en-CA" altLang="en-US" sz="2000"/>
            </a:p>
          </p:txBody>
        </p:sp>
      </p:grpSp>
      <p:grpSp>
        <p:nvGrpSpPr>
          <p:cNvPr id="9" name="Group 129"/>
          <p:cNvGrpSpPr>
            <a:grpSpLocks/>
          </p:cNvGrpSpPr>
          <p:nvPr/>
        </p:nvGrpSpPr>
        <p:grpSpPr bwMode="auto">
          <a:xfrm>
            <a:off x="4052888" y="2243138"/>
            <a:ext cx="2287587" cy="2378075"/>
            <a:chOff x="4051812" y="2243665"/>
            <a:chExt cx="2288890" cy="2377057"/>
          </a:xfrm>
        </p:grpSpPr>
        <p:grpSp>
          <p:nvGrpSpPr>
            <p:cNvPr id="26653" name="Group 122"/>
            <p:cNvGrpSpPr>
              <a:grpSpLocks/>
            </p:cNvGrpSpPr>
            <p:nvPr/>
          </p:nvGrpSpPr>
          <p:grpSpPr bwMode="auto">
            <a:xfrm>
              <a:off x="4875690" y="3003311"/>
              <a:ext cx="1465012" cy="1617411"/>
              <a:chOff x="4875690" y="3003311"/>
              <a:chExt cx="1465012" cy="1617411"/>
            </a:xfrm>
          </p:grpSpPr>
          <p:grpSp>
            <p:nvGrpSpPr>
              <p:cNvPr id="26660" name="Group 116"/>
              <p:cNvGrpSpPr>
                <a:grpSpLocks/>
              </p:cNvGrpSpPr>
              <p:nvPr/>
            </p:nvGrpSpPr>
            <p:grpSpPr bwMode="auto">
              <a:xfrm>
                <a:off x="4875690" y="3003311"/>
                <a:ext cx="1465012" cy="1617411"/>
                <a:chOff x="4875690" y="3003311"/>
                <a:chExt cx="1465012" cy="1617411"/>
              </a:xfrm>
            </p:grpSpPr>
            <p:sp>
              <p:nvSpPr>
                <p:cNvPr id="26664" name="Line 5"/>
                <p:cNvSpPr>
                  <a:spLocks noChangeShapeType="1"/>
                </p:cNvSpPr>
                <p:nvPr/>
              </p:nvSpPr>
              <p:spPr bwMode="auto">
                <a:xfrm rot="2160000" flipH="1" flipV="1">
                  <a:off x="5532051" y="4148686"/>
                  <a:ext cx="1" cy="468000"/>
                </a:xfrm>
                <a:prstGeom prst="line">
                  <a:avLst/>
                </a:prstGeom>
                <a:noFill/>
                <a:ln w="38100">
                  <a:solidFill>
                    <a:srgbClr val="FF00FF"/>
                  </a:solidFill>
                  <a:round/>
                  <a:headEnd/>
                  <a:tailEnd type="triangle" w="med" len="med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en-US"/>
                </a:p>
              </p:txBody>
            </p:sp>
            <p:sp>
              <p:nvSpPr>
                <p:cNvPr id="26665" name="Line 5"/>
                <p:cNvSpPr>
                  <a:spLocks noChangeShapeType="1"/>
                </p:cNvSpPr>
                <p:nvPr/>
              </p:nvSpPr>
              <p:spPr bwMode="auto">
                <a:xfrm rot="2160000" flipH="1" flipV="1">
                  <a:off x="5798834" y="3765308"/>
                  <a:ext cx="1" cy="468000"/>
                </a:xfrm>
                <a:prstGeom prst="line">
                  <a:avLst/>
                </a:prstGeom>
                <a:noFill/>
                <a:ln w="38100">
                  <a:solidFill>
                    <a:srgbClr val="FF00FF"/>
                  </a:solidFill>
                  <a:round/>
                  <a:headEnd/>
                  <a:tailEnd type="triangle" w="med" len="med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en-US"/>
                </a:p>
              </p:txBody>
            </p:sp>
            <p:sp>
              <p:nvSpPr>
                <p:cNvPr id="26666" name="Line 5"/>
                <p:cNvSpPr>
                  <a:spLocks noChangeShapeType="1"/>
                </p:cNvSpPr>
                <p:nvPr/>
              </p:nvSpPr>
              <p:spPr bwMode="auto">
                <a:xfrm rot="2160000" flipH="1" flipV="1">
                  <a:off x="6069772" y="3392775"/>
                  <a:ext cx="1" cy="468000"/>
                </a:xfrm>
                <a:prstGeom prst="line">
                  <a:avLst/>
                </a:prstGeom>
                <a:noFill/>
                <a:ln w="38100">
                  <a:solidFill>
                    <a:srgbClr val="FF00FF"/>
                  </a:solidFill>
                  <a:round/>
                  <a:headEnd/>
                  <a:tailEnd type="triangle" w="med" len="med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en-US"/>
                </a:p>
              </p:txBody>
            </p:sp>
            <p:sp>
              <p:nvSpPr>
                <p:cNvPr id="26667" name="Line 5"/>
                <p:cNvSpPr>
                  <a:spLocks noChangeShapeType="1"/>
                </p:cNvSpPr>
                <p:nvPr/>
              </p:nvSpPr>
              <p:spPr bwMode="auto">
                <a:xfrm rot="2160000" flipH="1" flipV="1">
                  <a:off x="6340701" y="3003311"/>
                  <a:ext cx="1" cy="468000"/>
                </a:xfrm>
                <a:prstGeom prst="line">
                  <a:avLst/>
                </a:prstGeom>
                <a:noFill/>
                <a:ln w="38100">
                  <a:solidFill>
                    <a:srgbClr val="FF00FF"/>
                  </a:solidFill>
                  <a:round/>
                  <a:headEnd/>
                  <a:tailEnd type="triangle" w="med" len="med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en-US"/>
                </a:p>
              </p:txBody>
            </p:sp>
            <p:sp>
              <p:nvSpPr>
                <p:cNvPr id="26668" name="Line 5"/>
                <p:cNvSpPr>
                  <a:spLocks noChangeShapeType="1"/>
                </p:cNvSpPr>
                <p:nvPr/>
              </p:nvSpPr>
              <p:spPr bwMode="auto">
                <a:xfrm rot="7560000" flipH="1" flipV="1">
                  <a:off x="5109689" y="4115790"/>
                  <a:ext cx="1" cy="468000"/>
                </a:xfrm>
                <a:prstGeom prst="line">
                  <a:avLst/>
                </a:prstGeom>
                <a:noFill/>
                <a:ln w="38100">
                  <a:solidFill>
                    <a:srgbClr val="FF00FF"/>
                  </a:solidFill>
                  <a:round/>
                  <a:headEnd/>
                  <a:tailEnd type="triangle" w="med" len="med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en-US"/>
                </a:p>
              </p:txBody>
            </p:sp>
            <p:sp>
              <p:nvSpPr>
                <p:cNvPr id="26669" name="Line 5"/>
                <p:cNvSpPr>
                  <a:spLocks noChangeShapeType="1"/>
                </p:cNvSpPr>
                <p:nvPr/>
              </p:nvSpPr>
              <p:spPr bwMode="auto">
                <a:xfrm rot="7560000" flipH="1" flipV="1">
                  <a:off x="5482222" y="4386722"/>
                  <a:ext cx="1" cy="468000"/>
                </a:xfrm>
                <a:prstGeom prst="line">
                  <a:avLst/>
                </a:prstGeom>
                <a:noFill/>
                <a:ln w="38100">
                  <a:solidFill>
                    <a:srgbClr val="FF00FF"/>
                  </a:solidFill>
                  <a:round/>
                  <a:headEnd/>
                  <a:tailEnd type="triangle" w="med" len="med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en-US"/>
                </a:p>
              </p:txBody>
            </p:sp>
          </p:grpSp>
          <p:grpSp>
            <p:nvGrpSpPr>
              <p:cNvPr id="26661" name="Group 117"/>
              <p:cNvGrpSpPr>
                <a:grpSpLocks/>
              </p:cNvGrpSpPr>
              <p:nvPr/>
            </p:nvGrpSpPr>
            <p:grpSpPr bwMode="auto">
              <a:xfrm>
                <a:off x="4928843" y="3285064"/>
                <a:ext cx="1371600" cy="914400"/>
                <a:chOff x="4928843" y="3285064"/>
                <a:chExt cx="1371600" cy="914400"/>
              </a:xfrm>
            </p:grpSpPr>
            <p:sp>
              <p:nvSpPr>
                <p:cNvPr id="26662" name="Line 63"/>
                <p:cNvSpPr>
                  <a:spLocks noChangeShapeType="1"/>
                </p:cNvSpPr>
                <p:nvPr/>
              </p:nvSpPr>
              <p:spPr bwMode="auto">
                <a:xfrm flipV="1">
                  <a:off x="4928843" y="3285064"/>
                  <a:ext cx="1371600" cy="914400"/>
                </a:xfrm>
                <a:prstGeom prst="line">
                  <a:avLst/>
                </a:prstGeom>
                <a:noFill/>
                <a:ln w="38100">
                  <a:solidFill>
                    <a:srgbClr val="CC99FF"/>
                  </a:solidFill>
                  <a:round/>
                  <a:headEnd/>
                  <a:tailEnd type="triangle" w="med" len="med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en-US"/>
                </a:p>
              </p:txBody>
            </p:sp>
            <p:sp>
              <p:nvSpPr>
                <p:cNvPr id="26663" name="Rectangle 56"/>
                <p:cNvSpPr>
                  <a:spLocks noChangeArrowheads="1"/>
                </p:cNvSpPr>
                <p:nvPr/>
              </p:nvSpPr>
              <p:spPr bwMode="auto">
                <a:xfrm>
                  <a:off x="5035221" y="3369734"/>
                  <a:ext cx="675185" cy="52322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25400" algn="ctr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/>
                  <a:r>
                    <a:rPr lang="en-US" altLang="en-US" i="1">
                      <a:solidFill>
                        <a:schemeClr val="accent1"/>
                      </a:solidFill>
                    </a:rPr>
                    <a:t>y =</a:t>
                  </a:r>
                </a:p>
              </p:txBody>
            </p:sp>
          </p:grpSp>
        </p:grpSp>
        <p:grpSp>
          <p:nvGrpSpPr>
            <p:cNvPr id="26654" name="Group 121"/>
            <p:cNvGrpSpPr>
              <a:grpSpLocks/>
            </p:cNvGrpSpPr>
            <p:nvPr/>
          </p:nvGrpSpPr>
          <p:grpSpPr bwMode="auto">
            <a:xfrm>
              <a:off x="4051812" y="2243665"/>
              <a:ext cx="2159352" cy="1018355"/>
              <a:chOff x="4051812" y="2243665"/>
              <a:chExt cx="2159352" cy="1018355"/>
            </a:xfrm>
          </p:grpSpPr>
          <p:sp>
            <p:nvSpPr>
              <p:cNvPr id="26655" name="Rectangle 95"/>
              <p:cNvSpPr>
                <a:spLocks noChangeArrowheads="1"/>
              </p:cNvSpPr>
              <p:nvPr/>
            </p:nvSpPr>
            <p:spPr bwMode="auto">
              <a:xfrm>
                <a:off x="4051812" y="2243665"/>
                <a:ext cx="981810" cy="70758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r>
                  <a:rPr lang="en-US" altLang="en-US" sz="2000" i="1">
                    <a:solidFill>
                      <a:schemeClr val="accent1"/>
                    </a:solidFill>
                  </a:rPr>
                  <a:t>Fourier</a:t>
                </a:r>
                <a:br>
                  <a:rPr lang="en-US" altLang="en-US" sz="2000" i="1">
                    <a:solidFill>
                      <a:schemeClr val="accent1"/>
                    </a:solidFill>
                  </a:rPr>
                </a:br>
                <a:r>
                  <a:rPr lang="en-US" altLang="en-US" sz="2000" i="1">
                    <a:solidFill>
                      <a:schemeClr val="accent1"/>
                    </a:solidFill>
                  </a:rPr>
                  <a:t>Basis </a:t>
                </a:r>
                <a:endParaRPr lang="en-CA" altLang="en-US" sz="2000"/>
              </a:p>
            </p:txBody>
          </p:sp>
          <p:grpSp>
            <p:nvGrpSpPr>
              <p:cNvPr id="26656" name="Group 120"/>
              <p:cNvGrpSpPr>
                <a:grpSpLocks/>
              </p:cNvGrpSpPr>
              <p:nvPr/>
            </p:nvGrpSpPr>
            <p:grpSpPr bwMode="auto">
              <a:xfrm>
                <a:off x="5138156" y="2794020"/>
                <a:ext cx="703011" cy="468000"/>
                <a:chOff x="5138156" y="2794020"/>
                <a:chExt cx="703011" cy="468000"/>
              </a:xfrm>
            </p:grpSpPr>
            <p:sp>
              <p:nvSpPr>
                <p:cNvPr id="26658" name="Line 5"/>
                <p:cNvSpPr>
                  <a:spLocks noChangeShapeType="1"/>
                </p:cNvSpPr>
                <p:nvPr/>
              </p:nvSpPr>
              <p:spPr bwMode="auto">
                <a:xfrm rot="7560000" flipH="1" flipV="1">
                  <a:off x="5372155" y="2799143"/>
                  <a:ext cx="1" cy="468000"/>
                </a:xfrm>
                <a:prstGeom prst="line">
                  <a:avLst/>
                </a:prstGeom>
                <a:noFill/>
                <a:ln w="38100">
                  <a:solidFill>
                    <a:srgbClr val="FF00FF"/>
                  </a:solidFill>
                  <a:round/>
                  <a:headEnd/>
                  <a:tailEnd type="triangle" w="med" len="med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en-US"/>
                </a:p>
              </p:txBody>
            </p:sp>
            <p:sp>
              <p:nvSpPr>
                <p:cNvPr id="26659" name="Line 5"/>
                <p:cNvSpPr>
                  <a:spLocks noChangeShapeType="1"/>
                </p:cNvSpPr>
                <p:nvPr/>
              </p:nvSpPr>
              <p:spPr bwMode="auto">
                <a:xfrm rot="2160000" flipH="1" flipV="1">
                  <a:off x="5841166" y="2794020"/>
                  <a:ext cx="1" cy="468000"/>
                </a:xfrm>
                <a:prstGeom prst="line">
                  <a:avLst/>
                </a:prstGeom>
                <a:noFill/>
                <a:ln w="38100">
                  <a:solidFill>
                    <a:srgbClr val="FF00FF"/>
                  </a:solidFill>
                  <a:round/>
                  <a:headEnd/>
                  <a:tailEnd type="triangle" w="med" len="med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en-US"/>
                </a:p>
              </p:txBody>
            </p:sp>
          </p:grpSp>
          <p:sp>
            <p:nvSpPr>
              <p:cNvPr id="26657" name="Rectangle 54"/>
              <p:cNvSpPr>
                <a:spLocks noChangeArrowheads="1"/>
              </p:cNvSpPr>
              <p:nvPr/>
            </p:nvSpPr>
            <p:spPr bwMode="auto">
              <a:xfrm>
                <a:off x="4776156" y="2677180"/>
                <a:ext cx="1435008" cy="52322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l" eaLnBrk="1" hangingPunct="1"/>
                <a:r>
                  <a:rPr lang="en-US" altLang="en-US">
                    <a:solidFill>
                      <a:schemeClr val="accent1"/>
                    </a:solidFill>
                  </a:rPr>
                  <a:t>=[     ,   ]</a:t>
                </a:r>
              </a:p>
            </p:txBody>
          </p:sp>
        </p:grpSp>
      </p:grpSp>
      <p:grpSp>
        <p:nvGrpSpPr>
          <p:cNvPr id="15" name="Group 125"/>
          <p:cNvGrpSpPr>
            <a:grpSpLocks/>
          </p:cNvGrpSpPr>
          <p:nvPr/>
        </p:nvGrpSpPr>
        <p:grpSpPr bwMode="auto">
          <a:xfrm>
            <a:off x="4732338" y="3903663"/>
            <a:ext cx="1509712" cy="973137"/>
            <a:chOff x="4799357" y="3869266"/>
            <a:chExt cx="1509552" cy="973666"/>
          </a:xfrm>
        </p:grpSpPr>
        <p:sp>
          <p:nvSpPr>
            <p:cNvPr id="26651" name="Rectangle 26"/>
            <p:cNvSpPr>
              <a:spLocks noChangeArrowheads="1"/>
            </p:cNvSpPr>
            <p:nvPr/>
          </p:nvSpPr>
          <p:spPr bwMode="auto">
            <a:xfrm>
              <a:off x="4799357" y="4309532"/>
              <a:ext cx="610843" cy="5334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i="1">
                  <a:solidFill>
                    <a:schemeClr val="accent1"/>
                  </a:solidFill>
                </a:rPr>
                <a:t>?</a:t>
              </a:r>
              <a:endParaRPr lang="en-CA" altLang="en-US"/>
            </a:p>
          </p:txBody>
        </p:sp>
        <p:sp>
          <p:nvSpPr>
            <p:cNvPr id="26652" name="Rectangle 26"/>
            <p:cNvSpPr>
              <a:spLocks noChangeArrowheads="1"/>
            </p:cNvSpPr>
            <p:nvPr/>
          </p:nvSpPr>
          <p:spPr bwMode="auto">
            <a:xfrm>
              <a:off x="5698066" y="3869266"/>
              <a:ext cx="610843" cy="5334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i="1">
                  <a:solidFill>
                    <a:schemeClr val="accent1"/>
                  </a:solidFill>
                </a:rPr>
                <a:t>?</a:t>
              </a:r>
              <a:endParaRPr lang="en-CA" altLang="en-US"/>
            </a:p>
          </p:txBody>
        </p:sp>
      </p:grpSp>
      <p:sp>
        <p:nvSpPr>
          <p:cNvPr id="129" name="Rectangle 54"/>
          <p:cNvSpPr>
            <a:spLocks noChangeArrowheads="1"/>
          </p:cNvSpPr>
          <p:nvPr/>
        </p:nvSpPr>
        <p:spPr bwMode="auto">
          <a:xfrm>
            <a:off x="4757738" y="2209800"/>
            <a:ext cx="1116012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/>
            <a:r>
              <a:rPr lang="en-US" altLang="en-US" i="1">
                <a:solidFill>
                  <a:schemeClr val="accent1"/>
                </a:solidFill>
              </a:rPr>
              <a:t>=</a:t>
            </a:r>
            <a:r>
              <a:rPr lang="en-US" altLang="en-US">
                <a:solidFill>
                  <a:schemeClr val="accent1"/>
                </a:solidFill>
              </a:rPr>
              <a:t>[</a:t>
            </a:r>
            <a:r>
              <a:rPr lang="en-US" altLang="en-US" i="1">
                <a:solidFill>
                  <a:schemeClr val="accent1"/>
                </a:solidFill>
              </a:rPr>
              <a:t>?,?</a:t>
            </a:r>
            <a:r>
              <a:rPr lang="en-US" altLang="en-US">
                <a:solidFill>
                  <a:schemeClr val="accent1"/>
                </a:solidFill>
              </a:rPr>
              <a:t>]</a:t>
            </a:r>
          </a:p>
        </p:txBody>
      </p:sp>
      <p:grpSp>
        <p:nvGrpSpPr>
          <p:cNvPr id="16" name="Group 136"/>
          <p:cNvGrpSpPr>
            <a:grpSpLocks/>
          </p:cNvGrpSpPr>
          <p:nvPr/>
        </p:nvGrpSpPr>
        <p:grpSpPr bwMode="auto">
          <a:xfrm>
            <a:off x="6934200" y="2566988"/>
            <a:ext cx="1752600" cy="2538412"/>
            <a:chOff x="7239000" y="2133600"/>
            <a:chExt cx="1752599" cy="2538259"/>
          </a:xfrm>
        </p:grpSpPr>
        <p:pic>
          <p:nvPicPr>
            <p:cNvPr id="26646" name="Picture 58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b="8369"/>
            <a:stretch>
              <a:fillRect/>
            </a:stretch>
          </p:blipFill>
          <p:spPr bwMode="auto">
            <a:xfrm>
              <a:off x="7239000" y="2145389"/>
              <a:ext cx="1752599" cy="25028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6647" name="Text Box 215"/>
            <p:cNvSpPr txBox="1">
              <a:spLocks noChangeArrowheads="1"/>
            </p:cNvSpPr>
            <p:nvPr/>
          </p:nvSpPr>
          <p:spPr bwMode="auto">
            <a:xfrm>
              <a:off x="7457261" y="2133600"/>
              <a:ext cx="463588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US" altLang="en-US" i="1">
                  <a:solidFill>
                    <a:schemeClr val="accent1"/>
                  </a:solidFill>
                </a:rPr>
                <a:t>c</a:t>
              </a:r>
              <a:r>
                <a:rPr lang="en-US" altLang="en-US" i="1" baseline="-25000">
                  <a:solidFill>
                    <a:schemeClr val="accent1"/>
                  </a:solidFill>
                </a:rPr>
                <a:t>1</a:t>
              </a:r>
              <a:endParaRPr lang="en-US" altLang="en-US">
                <a:sym typeface="Symbol" pitchFamily="18" charset="2"/>
              </a:endParaRPr>
            </a:p>
          </p:txBody>
        </p:sp>
        <p:sp>
          <p:nvSpPr>
            <p:cNvPr id="26648" name="Text Box 215"/>
            <p:cNvSpPr txBox="1">
              <a:spLocks noChangeArrowheads="1"/>
            </p:cNvSpPr>
            <p:nvPr/>
          </p:nvSpPr>
          <p:spPr bwMode="auto">
            <a:xfrm>
              <a:off x="8295461" y="4124980"/>
              <a:ext cx="630301" cy="52319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US" altLang="en-US" i="1">
                  <a:solidFill>
                    <a:schemeClr val="accent1"/>
                  </a:solidFill>
                </a:rPr>
                <a:t>s</a:t>
              </a:r>
              <a:r>
                <a:rPr lang="en-US" altLang="en-US" i="1" baseline="-25000">
                  <a:solidFill>
                    <a:schemeClr val="accent1"/>
                  </a:solidFill>
                </a:rPr>
                <a:t>n/2</a:t>
              </a:r>
              <a:endParaRPr lang="en-US" altLang="en-US">
                <a:sym typeface="Symbol" pitchFamily="18" charset="2"/>
              </a:endParaRPr>
            </a:p>
          </p:txBody>
        </p:sp>
        <p:sp>
          <p:nvSpPr>
            <p:cNvPr id="26649" name="Text Box 215"/>
            <p:cNvSpPr txBox="1">
              <a:spLocks noChangeArrowheads="1"/>
            </p:cNvSpPr>
            <p:nvPr/>
          </p:nvSpPr>
          <p:spPr bwMode="auto">
            <a:xfrm>
              <a:off x="7423758" y="4148665"/>
              <a:ext cx="649537" cy="52319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US" altLang="en-US" i="1">
                  <a:solidFill>
                    <a:schemeClr val="accent1"/>
                  </a:solidFill>
                </a:rPr>
                <a:t>c</a:t>
              </a:r>
              <a:r>
                <a:rPr lang="en-US" altLang="en-US" i="1" baseline="-25000">
                  <a:solidFill>
                    <a:schemeClr val="accent1"/>
                  </a:solidFill>
                </a:rPr>
                <a:t>n/2</a:t>
              </a:r>
              <a:endParaRPr lang="en-US" altLang="en-US">
                <a:sym typeface="Symbol" pitchFamily="18" charset="2"/>
              </a:endParaRPr>
            </a:p>
          </p:txBody>
        </p:sp>
        <p:sp>
          <p:nvSpPr>
            <p:cNvPr id="26650" name="Text Box 215"/>
            <p:cNvSpPr txBox="1">
              <a:spLocks noChangeArrowheads="1"/>
            </p:cNvSpPr>
            <p:nvPr/>
          </p:nvSpPr>
          <p:spPr bwMode="auto">
            <a:xfrm>
              <a:off x="8409477" y="2142067"/>
              <a:ext cx="44435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US" altLang="en-US" i="1">
                  <a:solidFill>
                    <a:schemeClr val="accent1"/>
                  </a:solidFill>
                </a:rPr>
                <a:t>s</a:t>
              </a:r>
              <a:r>
                <a:rPr lang="en-US" altLang="en-US" i="1" baseline="-25000">
                  <a:solidFill>
                    <a:schemeClr val="accent1"/>
                  </a:solidFill>
                </a:rPr>
                <a:t>1</a:t>
              </a:r>
              <a:endParaRPr lang="en-US" altLang="en-US">
                <a:sym typeface="Symbol" pitchFamily="18" charset="2"/>
              </a:endParaRPr>
            </a:p>
          </p:txBody>
        </p:sp>
      </p:grpSp>
      <p:grpSp>
        <p:nvGrpSpPr>
          <p:cNvPr id="26640" name="Group 142"/>
          <p:cNvGrpSpPr>
            <a:grpSpLocks/>
          </p:cNvGrpSpPr>
          <p:nvPr/>
        </p:nvGrpSpPr>
        <p:grpSpPr bwMode="auto">
          <a:xfrm>
            <a:off x="1905000" y="3505200"/>
            <a:ext cx="2330450" cy="1103313"/>
            <a:chOff x="2115423" y="3505200"/>
            <a:chExt cx="2330818" cy="1102844"/>
          </a:xfrm>
        </p:grpSpPr>
        <p:sp>
          <p:nvSpPr>
            <p:cNvPr id="26644" name="Rectangle 26"/>
            <p:cNvSpPr>
              <a:spLocks noChangeArrowheads="1"/>
            </p:cNvSpPr>
            <p:nvPr/>
          </p:nvSpPr>
          <p:spPr bwMode="auto">
            <a:xfrm>
              <a:off x="2115423" y="4207934"/>
              <a:ext cx="1416418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2000" i="1">
                  <a:solidFill>
                    <a:schemeClr val="accent1"/>
                  </a:solidFill>
                </a:rPr>
                <a:t>y</a:t>
              </a:r>
              <a:r>
                <a:rPr lang="en-US" altLang="en-US" sz="2000">
                  <a:solidFill>
                    <a:schemeClr val="accent1"/>
                  </a:solidFill>
                </a:rPr>
                <a:t>[0]</a:t>
              </a:r>
              <a:r>
                <a:rPr lang="en-US" altLang="en-US" sz="2000" i="1">
                  <a:solidFill>
                    <a:schemeClr val="accent1"/>
                  </a:solidFill>
                </a:rPr>
                <a:t>=3</a:t>
              </a:r>
              <a:endParaRPr lang="en-CA" altLang="en-US" sz="2000"/>
            </a:p>
          </p:txBody>
        </p:sp>
        <p:sp>
          <p:nvSpPr>
            <p:cNvPr id="26645" name="Rectangle 26"/>
            <p:cNvSpPr>
              <a:spLocks noChangeArrowheads="1"/>
            </p:cNvSpPr>
            <p:nvPr/>
          </p:nvSpPr>
          <p:spPr bwMode="auto">
            <a:xfrm>
              <a:off x="3158065" y="3505200"/>
              <a:ext cx="1288176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2000" i="1">
                  <a:solidFill>
                    <a:schemeClr val="accent1"/>
                  </a:solidFill>
                </a:rPr>
                <a:t>y</a:t>
              </a:r>
              <a:r>
                <a:rPr lang="en-US" altLang="en-US" sz="2000">
                  <a:solidFill>
                    <a:schemeClr val="accent1"/>
                  </a:solidFill>
                </a:rPr>
                <a:t>[1]</a:t>
              </a:r>
              <a:r>
                <a:rPr lang="en-US" altLang="en-US" sz="2000" i="1">
                  <a:solidFill>
                    <a:schemeClr val="accent1"/>
                  </a:solidFill>
                </a:rPr>
                <a:t>=2</a:t>
              </a:r>
              <a:endParaRPr lang="en-CA" altLang="en-US" sz="2000"/>
            </a:p>
          </p:txBody>
        </p:sp>
      </p:grpSp>
      <p:sp>
        <p:nvSpPr>
          <p:cNvPr id="26641" name="Text Box 215"/>
          <p:cNvSpPr txBox="1">
            <a:spLocks noChangeArrowheads="1"/>
          </p:cNvSpPr>
          <p:nvPr/>
        </p:nvSpPr>
        <p:spPr bwMode="auto">
          <a:xfrm>
            <a:off x="7620000" y="17463"/>
            <a:ext cx="1031875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000">
                <a:solidFill>
                  <a:schemeClr val="tx2"/>
                </a:solidFill>
              </a:rPr>
              <a:t>Change </a:t>
            </a:r>
            <a:br>
              <a:rPr lang="en-US" altLang="en-US" sz="2000">
                <a:solidFill>
                  <a:schemeClr val="tx2"/>
                </a:solidFill>
              </a:rPr>
            </a:br>
            <a:r>
              <a:rPr lang="en-US" altLang="en-US" sz="2000">
                <a:solidFill>
                  <a:schemeClr val="tx2"/>
                </a:solidFill>
              </a:rPr>
              <a:t>of Basis</a:t>
            </a:r>
            <a:endParaRPr lang="en-US" altLang="en-US" sz="2000">
              <a:sym typeface="Symbol" pitchFamily="18" charset="2"/>
            </a:endParaRPr>
          </a:p>
        </p:txBody>
      </p:sp>
      <p:sp>
        <p:nvSpPr>
          <p:cNvPr id="26642" name="Text Box 215"/>
          <p:cNvSpPr txBox="1">
            <a:spLocks noChangeArrowheads="1"/>
          </p:cNvSpPr>
          <p:nvPr/>
        </p:nvSpPr>
        <p:spPr bwMode="auto">
          <a:xfrm>
            <a:off x="325438" y="596900"/>
            <a:ext cx="8855075" cy="9540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/>
            <a:r>
              <a:rPr lang="en-US" altLang="en-US">
                <a:solidFill>
                  <a:schemeClr val="tx2"/>
                </a:solidFill>
              </a:rPr>
              <a:t>Change of Basis: </a:t>
            </a:r>
            <a:r>
              <a:rPr lang="en-US" altLang="en-US" i="1">
                <a:solidFill>
                  <a:schemeClr val="accent1"/>
                </a:solidFill>
              </a:rPr>
              <a:t>T</a:t>
            </a:r>
            <a:r>
              <a:rPr lang="en-US" altLang="en-US">
                <a:solidFill>
                  <a:schemeClr val="accent1"/>
                </a:solidFill>
              </a:rPr>
              <a:t>(</a:t>
            </a:r>
            <a:r>
              <a:rPr lang="en-US" altLang="en-US" i="1">
                <a:solidFill>
                  <a:schemeClr val="accent1"/>
                </a:solidFill>
              </a:rPr>
              <a:t>y</a:t>
            </a:r>
            <a:r>
              <a:rPr lang="en-US" altLang="en-US">
                <a:solidFill>
                  <a:schemeClr val="accent1"/>
                </a:solidFill>
              </a:rPr>
              <a:t>[0]</a:t>
            </a:r>
            <a:r>
              <a:rPr lang="en-US" altLang="en-US" i="1">
                <a:solidFill>
                  <a:schemeClr val="accent1"/>
                </a:solidFill>
              </a:rPr>
              <a:t>,y</a:t>
            </a:r>
            <a:r>
              <a:rPr lang="en-US" altLang="en-US">
                <a:solidFill>
                  <a:schemeClr val="accent1"/>
                </a:solidFill>
              </a:rPr>
              <a:t>[1]</a:t>
            </a:r>
            <a:r>
              <a:rPr lang="en-US" altLang="en-US" i="1">
                <a:solidFill>
                  <a:schemeClr val="accent1"/>
                </a:solidFill>
              </a:rPr>
              <a:t>,…,y</a:t>
            </a:r>
            <a:r>
              <a:rPr lang="en-US" altLang="en-US">
                <a:solidFill>
                  <a:schemeClr val="accent1"/>
                </a:solidFill>
              </a:rPr>
              <a:t>[n-1]) = [</a:t>
            </a:r>
            <a:r>
              <a:rPr lang="en-US" altLang="en-US" i="1">
                <a:solidFill>
                  <a:schemeClr val="accent1"/>
                </a:solidFill>
              </a:rPr>
              <a:t>Y</a:t>
            </a:r>
            <a:r>
              <a:rPr lang="en-US" altLang="en-US" i="1" baseline="-25000">
                <a:solidFill>
                  <a:schemeClr val="accent1"/>
                </a:solidFill>
              </a:rPr>
              <a:t>Re</a:t>
            </a:r>
            <a:r>
              <a:rPr lang="en-US" altLang="en-US">
                <a:solidFill>
                  <a:schemeClr val="accent1"/>
                </a:solidFill>
              </a:rPr>
              <a:t>[0],…,</a:t>
            </a:r>
            <a:r>
              <a:rPr lang="en-US" altLang="en-US" i="1">
                <a:solidFill>
                  <a:schemeClr val="accent1"/>
                </a:solidFill>
              </a:rPr>
              <a:t>Y</a:t>
            </a:r>
            <a:r>
              <a:rPr lang="en-US" altLang="en-US" i="1" baseline="-25000">
                <a:solidFill>
                  <a:schemeClr val="accent1"/>
                </a:solidFill>
              </a:rPr>
              <a:t>Im</a:t>
            </a:r>
            <a:r>
              <a:rPr lang="en-US" altLang="en-US">
                <a:solidFill>
                  <a:schemeClr val="accent1"/>
                </a:solidFill>
              </a:rPr>
              <a:t>[</a:t>
            </a:r>
            <a:r>
              <a:rPr lang="en-US" altLang="en-US" baseline="30000">
                <a:solidFill>
                  <a:schemeClr val="accent1"/>
                </a:solidFill>
              </a:rPr>
              <a:t>n</a:t>
            </a:r>
            <a:r>
              <a:rPr lang="en-US" altLang="en-US">
                <a:solidFill>
                  <a:schemeClr val="accent1"/>
                </a:solidFill>
              </a:rPr>
              <a:t>/</a:t>
            </a:r>
            <a:r>
              <a:rPr lang="en-US" altLang="en-US" baseline="-25000">
                <a:solidFill>
                  <a:schemeClr val="accent1"/>
                </a:solidFill>
              </a:rPr>
              <a:t>2</a:t>
            </a:r>
            <a:r>
              <a:rPr lang="en-US" altLang="en-US">
                <a:solidFill>
                  <a:schemeClr val="accent1"/>
                </a:solidFill>
              </a:rPr>
              <a:t>]]</a:t>
            </a:r>
            <a:endParaRPr lang="en-US" altLang="en-US" i="1">
              <a:solidFill>
                <a:schemeClr val="accent1"/>
              </a:solidFill>
            </a:endParaRPr>
          </a:p>
          <a:p>
            <a:pPr lvl="1" algn="l" eaLnBrk="1" hangingPunct="1"/>
            <a:r>
              <a:rPr lang="en-US" altLang="en-US">
                <a:sym typeface="Symbol" pitchFamily="18" charset="2"/>
              </a:rPr>
              <a:t>Changes the basis used to describe an object.</a:t>
            </a:r>
          </a:p>
        </p:txBody>
      </p:sp>
      <p:sp>
        <p:nvSpPr>
          <p:cNvPr id="26643" name="Text Box 215"/>
          <p:cNvSpPr txBox="1">
            <a:spLocks noChangeArrowheads="1"/>
          </p:cNvSpPr>
          <p:nvPr/>
        </p:nvSpPr>
        <p:spPr bwMode="auto">
          <a:xfrm>
            <a:off x="152400" y="1347788"/>
            <a:ext cx="9045575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/>
            <a:r>
              <a:rPr lang="en-US" altLang="en-US">
                <a:solidFill>
                  <a:schemeClr val="accent1"/>
                </a:solidFill>
                <a:latin typeface="Symbol" pitchFamily="18" charset="2"/>
              </a:rPr>
              <a:t> "</a:t>
            </a:r>
            <a:r>
              <a:rPr lang="en-US" altLang="en-US" i="1">
                <a:solidFill>
                  <a:schemeClr val="accent1"/>
                </a:solidFill>
              </a:rPr>
              <a:t>y </a:t>
            </a:r>
            <a:r>
              <a:rPr lang="en-US" altLang="en-US">
                <a:solidFill>
                  <a:schemeClr val="accent1"/>
                </a:solidFill>
                <a:latin typeface="Symbol" pitchFamily="18" charset="2"/>
              </a:rPr>
              <a:t>$</a:t>
            </a:r>
            <a:r>
              <a:rPr lang="en-US" altLang="en-US">
                <a:solidFill>
                  <a:schemeClr val="accent1"/>
                </a:solidFill>
              </a:rPr>
              <a:t>[</a:t>
            </a:r>
            <a:r>
              <a:rPr lang="en-US" altLang="en-US" i="1">
                <a:solidFill>
                  <a:schemeClr val="accent1"/>
                </a:solidFill>
              </a:rPr>
              <a:t>y</a:t>
            </a:r>
            <a:r>
              <a:rPr lang="en-US" altLang="en-US">
                <a:solidFill>
                  <a:schemeClr val="accent1"/>
                </a:solidFill>
              </a:rPr>
              <a:t>[0]</a:t>
            </a:r>
            <a:r>
              <a:rPr lang="en-US" altLang="en-US" i="1">
                <a:solidFill>
                  <a:schemeClr val="accent1"/>
                </a:solidFill>
              </a:rPr>
              <a:t>,y</a:t>
            </a:r>
            <a:r>
              <a:rPr lang="en-US" altLang="en-US">
                <a:solidFill>
                  <a:schemeClr val="accent1"/>
                </a:solidFill>
              </a:rPr>
              <a:t>[1]</a:t>
            </a:r>
            <a:r>
              <a:rPr lang="en-US" altLang="en-US" i="1">
                <a:solidFill>
                  <a:schemeClr val="accent1"/>
                </a:solidFill>
              </a:rPr>
              <a:t>,…,y</a:t>
            </a:r>
            <a:r>
              <a:rPr lang="en-US" altLang="en-US">
                <a:solidFill>
                  <a:schemeClr val="accent1"/>
                </a:solidFill>
              </a:rPr>
              <a:t>[</a:t>
            </a:r>
            <a:r>
              <a:rPr lang="en-US" altLang="en-US" i="1">
                <a:solidFill>
                  <a:schemeClr val="accent1"/>
                </a:solidFill>
              </a:rPr>
              <a:t>n</a:t>
            </a:r>
            <a:r>
              <a:rPr lang="en-US" altLang="en-US">
                <a:solidFill>
                  <a:schemeClr val="accent1"/>
                </a:solidFill>
              </a:rPr>
              <a:t>-1]],</a:t>
            </a:r>
            <a:r>
              <a:rPr lang="en-US" altLang="en-US" i="1">
                <a:solidFill>
                  <a:schemeClr val="accent1"/>
                </a:solidFill>
              </a:rPr>
              <a:t>  </a:t>
            </a:r>
            <a:r>
              <a:rPr lang="en-US" altLang="en-US">
                <a:sym typeface="Symbol" pitchFamily="18" charset="2"/>
              </a:rPr>
              <a:t> </a:t>
            </a: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y = </a:t>
            </a:r>
            <a:r>
              <a:rPr lang="en-US" altLang="en-US" i="1">
                <a:solidFill>
                  <a:schemeClr val="accent1"/>
                </a:solidFill>
              </a:rPr>
              <a:t>y</a:t>
            </a:r>
            <a:r>
              <a:rPr lang="en-US" altLang="en-US">
                <a:solidFill>
                  <a:schemeClr val="accent1"/>
                </a:solidFill>
              </a:rPr>
              <a:t>[0]</a:t>
            </a:r>
            <a:r>
              <a:rPr lang="en-US" altLang="en-US" i="1">
                <a:solidFill>
                  <a:schemeClr val="accent1"/>
                </a:solidFill>
              </a:rPr>
              <a:t>I</a:t>
            </a:r>
            <a:r>
              <a:rPr lang="en-US" altLang="en-US" i="1" baseline="-25000">
                <a:solidFill>
                  <a:schemeClr val="accent1"/>
                </a:solidFill>
              </a:rPr>
              <a:t>1 </a:t>
            </a:r>
            <a:r>
              <a:rPr lang="en-US" altLang="en-US" i="1">
                <a:solidFill>
                  <a:schemeClr val="accent1"/>
                </a:solidFill>
              </a:rPr>
              <a:t>+y</a:t>
            </a:r>
            <a:r>
              <a:rPr lang="en-US" altLang="en-US">
                <a:solidFill>
                  <a:schemeClr val="accent1"/>
                </a:solidFill>
              </a:rPr>
              <a:t>[1]</a:t>
            </a:r>
            <a:r>
              <a:rPr lang="en-US" altLang="en-US" i="1">
                <a:solidFill>
                  <a:schemeClr val="accent1"/>
                </a:solidFill>
              </a:rPr>
              <a:t>I</a:t>
            </a:r>
            <a:r>
              <a:rPr lang="en-US" altLang="en-US" i="1" baseline="-25000">
                <a:solidFill>
                  <a:schemeClr val="accent1"/>
                </a:solidFill>
              </a:rPr>
              <a:t>2</a:t>
            </a:r>
            <a:r>
              <a:rPr lang="en-US" altLang="en-US" i="1">
                <a:solidFill>
                  <a:schemeClr val="accent1"/>
                </a:solidFill>
              </a:rPr>
              <a:t>  </a:t>
            </a:r>
            <a:r>
              <a:rPr lang="en-US" altLang="en-US" sz="1400" i="1">
                <a:solidFill>
                  <a:schemeClr val="accent1"/>
                </a:solidFill>
              </a:rPr>
              <a:t> </a:t>
            </a:r>
            <a:r>
              <a:rPr lang="en-US" altLang="en-US" i="1">
                <a:solidFill>
                  <a:schemeClr val="accent1"/>
                </a:solidFill>
              </a:rPr>
              <a:t>+… + y</a:t>
            </a:r>
            <a:r>
              <a:rPr lang="en-US" altLang="en-US">
                <a:solidFill>
                  <a:schemeClr val="accent1"/>
                </a:solidFill>
              </a:rPr>
              <a:t>[</a:t>
            </a:r>
            <a:r>
              <a:rPr lang="en-US" altLang="en-US" i="1">
                <a:solidFill>
                  <a:schemeClr val="accent1"/>
                </a:solidFill>
              </a:rPr>
              <a:t>n</a:t>
            </a:r>
            <a:r>
              <a:rPr lang="en-US" altLang="en-US">
                <a:solidFill>
                  <a:schemeClr val="accent1"/>
                </a:solidFill>
              </a:rPr>
              <a:t>-1]</a:t>
            </a:r>
            <a:r>
              <a:rPr lang="en-US" altLang="en-US" i="1">
                <a:solidFill>
                  <a:schemeClr val="accent1"/>
                </a:solidFill>
              </a:rPr>
              <a:t>I</a:t>
            </a:r>
            <a:r>
              <a:rPr lang="en-US" altLang="en-US" i="1" baseline="-25000">
                <a:solidFill>
                  <a:schemeClr val="accent1"/>
                </a:solidFill>
              </a:rPr>
              <a:t>n</a:t>
            </a:r>
            <a:endParaRPr lang="en-US" altLang="en-US">
              <a:sym typeface="Symbol" pitchFamily="18" charset="2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 nodeType="clickPar">
                      <p:stCondLst>
                        <p:cond delay="indefinite"/>
                      </p:stCondLst>
                      <p:childTnLst>
                        <p:par>
                          <p:cTn id="2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 nodeType="clickPar">
                      <p:stCondLst>
                        <p:cond delay="indefinite"/>
                      </p:stCondLst>
                      <p:childTnLst>
                        <p:par>
                          <p:cTn id="3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3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 nodeType="clickPar">
                      <p:stCondLst>
                        <p:cond delay="indefinite"/>
                      </p:stCondLst>
                      <p:childTnLst>
                        <p:par>
                          <p:cTn id="4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2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2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8" grpId="0"/>
      <p:bldP spid="97" grpId="0"/>
      <p:bldP spid="129" grpId="0"/>
      <p:bldP spid="129" grpId="1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7650" name="Group 222"/>
          <p:cNvGrpSpPr>
            <a:grpSpLocks/>
          </p:cNvGrpSpPr>
          <p:nvPr/>
        </p:nvGrpSpPr>
        <p:grpSpPr bwMode="auto">
          <a:xfrm>
            <a:off x="1255713" y="2220913"/>
            <a:ext cx="2224087" cy="914400"/>
            <a:chOff x="1255602" y="2220892"/>
            <a:chExt cx="2224197" cy="914108"/>
          </a:xfrm>
        </p:grpSpPr>
        <p:sp>
          <p:nvSpPr>
            <p:cNvPr id="27727" name="Rectangle 65"/>
            <p:cNvSpPr>
              <a:spLocks noChangeArrowheads="1"/>
            </p:cNvSpPr>
            <p:nvPr/>
          </p:nvSpPr>
          <p:spPr bwMode="auto">
            <a:xfrm>
              <a:off x="1255602" y="2220892"/>
              <a:ext cx="803539" cy="7076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2000" i="1">
                  <a:solidFill>
                    <a:schemeClr val="accent1"/>
                  </a:solidFill>
                </a:rPr>
                <a:t>Time </a:t>
              </a:r>
              <a:br>
                <a:rPr lang="en-US" altLang="en-US" sz="2000" i="1">
                  <a:solidFill>
                    <a:schemeClr val="accent1"/>
                  </a:solidFill>
                </a:rPr>
              </a:br>
              <a:r>
                <a:rPr lang="en-US" altLang="en-US" sz="2000" i="1">
                  <a:solidFill>
                    <a:schemeClr val="accent1"/>
                  </a:solidFill>
                </a:rPr>
                <a:t>Basis </a:t>
              </a:r>
              <a:endParaRPr lang="en-CA" altLang="en-US" sz="2000"/>
            </a:p>
          </p:txBody>
        </p:sp>
        <p:grpSp>
          <p:nvGrpSpPr>
            <p:cNvPr id="27728" name="Group 218"/>
            <p:cNvGrpSpPr>
              <a:grpSpLocks/>
            </p:cNvGrpSpPr>
            <p:nvPr/>
          </p:nvGrpSpPr>
          <p:grpSpPr bwMode="auto">
            <a:xfrm>
              <a:off x="2044791" y="2600980"/>
              <a:ext cx="1435008" cy="534020"/>
              <a:chOff x="2044791" y="2600980"/>
              <a:chExt cx="1435008" cy="534020"/>
            </a:xfrm>
          </p:grpSpPr>
          <p:sp>
            <p:nvSpPr>
              <p:cNvPr id="27729" name="Rectangle 54"/>
              <p:cNvSpPr>
                <a:spLocks noChangeArrowheads="1"/>
              </p:cNvSpPr>
              <p:nvPr/>
            </p:nvSpPr>
            <p:spPr bwMode="auto">
              <a:xfrm>
                <a:off x="2044791" y="2600980"/>
                <a:ext cx="1435008" cy="52322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l" eaLnBrk="1" hangingPunct="1"/>
                <a:r>
                  <a:rPr lang="en-US" altLang="en-US">
                    <a:solidFill>
                      <a:schemeClr val="accent1"/>
                    </a:solidFill>
                  </a:rPr>
                  <a:t>=[     ,   ]</a:t>
                </a:r>
              </a:p>
            </p:txBody>
          </p:sp>
          <p:grpSp>
            <p:nvGrpSpPr>
              <p:cNvPr id="27730" name="Group 118"/>
              <p:cNvGrpSpPr>
                <a:grpSpLocks/>
              </p:cNvGrpSpPr>
              <p:nvPr/>
            </p:nvGrpSpPr>
            <p:grpSpPr bwMode="auto">
              <a:xfrm>
                <a:off x="2439645" y="2667000"/>
                <a:ext cx="685800" cy="468000"/>
                <a:chOff x="2439645" y="2667000"/>
                <a:chExt cx="685800" cy="468000"/>
              </a:xfrm>
            </p:grpSpPr>
            <p:sp>
              <p:nvSpPr>
                <p:cNvPr id="27731" name="Line 5"/>
                <p:cNvSpPr>
                  <a:spLocks noChangeShapeType="1"/>
                </p:cNvSpPr>
                <p:nvPr/>
              </p:nvSpPr>
              <p:spPr bwMode="auto">
                <a:xfrm flipH="1" flipV="1">
                  <a:off x="3125444" y="2667000"/>
                  <a:ext cx="1" cy="468000"/>
                </a:xfrm>
                <a:prstGeom prst="line">
                  <a:avLst/>
                </a:prstGeom>
                <a:noFill/>
                <a:ln w="38100">
                  <a:solidFill>
                    <a:srgbClr val="FF00FF"/>
                  </a:solidFill>
                  <a:round/>
                  <a:headEnd/>
                  <a:tailEnd type="triangle" w="med" len="med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en-US"/>
                </a:p>
              </p:txBody>
            </p:sp>
            <p:sp>
              <p:nvSpPr>
                <p:cNvPr id="27732" name="Line 5"/>
                <p:cNvSpPr>
                  <a:spLocks noChangeShapeType="1"/>
                </p:cNvSpPr>
                <p:nvPr/>
              </p:nvSpPr>
              <p:spPr bwMode="auto">
                <a:xfrm rot="5400000" flipH="1" flipV="1">
                  <a:off x="2673644" y="2712399"/>
                  <a:ext cx="1" cy="468000"/>
                </a:xfrm>
                <a:prstGeom prst="line">
                  <a:avLst/>
                </a:prstGeom>
                <a:noFill/>
                <a:ln w="38100">
                  <a:solidFill>
                    <a:srgbClr val="FF00FF"/>
                  </a:solidFill>
                  <a:round/>
                  <a:headEnd/>
                  <a:tailEnd type="triangle" w="med" len="med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en-US"/>
                </a:p>
              </p:txBody>
            </p:sp>
          </p:grpSp>
        </p:grpSp>
      </p:grpSp>
      <p:sp>
        <p:nvSpPr>
          <p:cNvPr id="27651" name="Line 63"/>
          <p:cNvSpPr>
            <a:spLocks noChangeShapeType="1"/>
          </p:cNvSpPr>
          <p:nvPr/>
        </p:nvSpPr>
        <p:spPr bwMode="auto">
          <a:xfrm flipV="1">
            <a:off x="1762125" y="3305175"/>
            <a:ext cx="1371600" cy="914400"/>
          </a:xfrm>
          <a:prstGeom prst="line">
            <a:avLst/>
          </a:prstGeom>
          <a:noFill/>
          <a:ln w="38100">
            <a:solidFill>
              <a:srgbClr val="CC99FF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27652" name="Rectangle 56"/>
          <p:cNvSpPr>
            <a:spLocks noChangeArrowheads="1"/>
          </p:cNvSpPr>
          <p:nvPr/>
        </p:nvSpPr>
        <p:spPr bwMode="auto">
          <a:xfrm>
            <a:off x="1835150" y="3378200"/>
            <a:ext cx="674688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i="1">
                <a:solidFill>
                  <a:schemeClr val="accent1"/>
                </a:solidFill>
              </a:rPr>
              <a:t>y =</a:t>
            </a:r>
          </a:p>
        </p:txBody>
      </p:sp>
      <p:sp>
        <p:nvSpPr>
          <p:cNvPr id="27653" name="Rectangle 54"/>
          <p:cNvSpPr>
            <a:spLocks noChangeArrowheads="1"/>
          </p:cNvSpPr>
          <p:nvPr/>
        </p:nvSpPr>
        <p:spPr bwMode="auto">
          <a:xfrm>
            <a:off x="790575" y="-211138"/>
            <a:ext cx="7772400" cy="11430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4400">
                <a:solidFill>
                  <a:schemeClr val="tx2"/>
                </a:solidFill>
              </a:rPr>
              <a:t>Fourier Transformation </a:t>
            </a:r>
          </a:p>
        </p:txBody>
      </p:sp>
      <p:sp>
        <p:nvSpPr>
          <p:cNvPr id="27654" name="Rectangle 54"/>
          <p:cNvSpPr>
            <a:spLocks noChangeArrowheads="1"/>
          </p:cNvSpPr>
          <p:nvPr/>
        </p:nvSpPr>
        <p:spPr bwMode="auto">
          <a:xfrm>
            <a:off x="2024063" y="2176463"/>
            <a:ext cx="1646237" cy="5222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/>
            <a:r>
              <a:rPr lang="en-US" altLang="en-US" i="1">
                <a:solidFill>
                  <a:schemeClr val="accent1"/>
                </a:solidFill>
              </a:rPr>
              <a:t>=</a:t>
            </a:r>
            <a:r>
              <a:rPr lang="en-US" altLang="en-US">
                <a:solidFill>
                  <a:schemeClr val="accent1"/>
                </a:solidFill>
              </a:rPr>
              <a:t>[</a:t>
            </a:r>
            <a:r>
              <a:rPr lang="en-US" altLang="en-US" i="1">
                <a:solidFill>
                  <a:schemeClr val="accent1"/>
                </a:solidFill>
              </a:rPr>
              <a:t>I</a:t>
            </a:r>
            <a:r>
              <a:rPr lang="en-US" altLang="en-US" i="1" baseline="-25000">
                <a:solidFill>
                  <a:schemeClr val="accent1"/>
                </a:solidFill>
              </a:rPr>
              <a:t>1</a:t>
            </a:r>
            <a:r>
              <a:rPr lang="en-US" altLang="en-US" i="1">
                <a:solidFill>
                  <a:schemeClr val="accent1"/>
                </a:solidFill>
              </a:rPr>
              <a:t>,I</a:t>
            </a:r>
            <a:r>
              <a:rPr lang="en-US" altLang="en-US" i="1" baseline="-25000">
                <a:solidFill>
                  <a:schemeClr val="accent1"/>
                </a:solidFill>
              </a:rPr>
              <a:t>2</a:t>
            </a:r>
            <a:r>
              <a:rPr lang="en-US" altLang="en-US" i="1">
                <a:solidFill>
                  <a:schemeClr val="accent1"/>
                </a:solidFill>
              </a:rPr>
              <a:t>,…</a:t>
            </a:r>
            <a:r>
              <a:rPr lang="en-US" altLang="en-US">
                <a:solidFill>
                  <a:schemeClr val="accent1"/>
                </a:solidFill>
              </a:rPr>
              <a:t>]</a:t>
            </a:r>
          </a:p>
        </p:txBody>
      </p:sp>
      <p:grpSp>
        <p:nvGrpSpPr>
          <p:cNvPr id="27655" name="Group 114"/>
          <p:cNvGrpSpPr>
            <a:grpSpLocks/>
          </p:cNvGrpSpPr>
          <p:nvPr/>
        </p:nvGrpSpPr>
        <p:grpSpPr bwMode="auto">
          <a:xfrm>
            <a:off x="1779588" y="3327400"/>
            <a:ext cx="1373187" cy="939800"/>
            <a:chOff x="1779246" y="3302001"/>
            <a:chExt cx="1373944" cy="939802"/>
          </a:xfrm>
        </p:grpSpPr>
        <p:sp>
          <p:nvSpPr>
            <p:cNvPr id="27722" name="Line 5"/>
            <p:cNvSpPr>
              <a:spLocks noChangeShapeType="1"/>
            </p:cNvSpPr>
            <p:nvPr/>
          </p:nvSpPr>
          <p:spPr bwMode="auto">
            <a:xfrm rot="5400000" flipH="1" flipV="1">
              <a:off x="2453510" y="4007803"/>
              <a:ext cx="1" cy="468000"/>
            </a:xfrm>
            <a:prstGeom prst="line">
              <a:avLst/>
            </a:prstGeom>
            <a:noFill/>
            <a:ln w="38100">
              <a:solidFill>
                <a:srgbClr val="FF00FF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>
              <a:spAutoFit/>
            </a:bodyPr>
            <a:lstStyle/>
            <a:p>
              <a:endParaRPr lang="en-US"/>
            </a:p>
          </p:txBody>
        </p:sp>
        <p:sp>
          <p:nvSpPr>
            <p:cNvPr id="27723" name="Line 5"/>
            <p:cNvSpPr>
              <a:spLocks noChangeShapeType="1"/>
            </p:cNvSpPr>
            <p:nvPr/>
          </p:nvSpPr>
          <p:spPr bwMode="auto">
            <a:xfrm flipH="1" flipV="1">
              <a:off x="3142378" y="3773799"/>
              <a:ext cx="1" cy="468000"/>
            </a:xfrm>
            <a:prstGeom prst="line">
              <a:avLst/>
            </a:prstGeom>
            <a:noFill/>
            <a:ln w="38100">
              <a:solidFill>
                <a:srgbClr val="FF00FF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>
              <a:spAutoFit/>
            </a:bodyPr>
            <a:lstStyle/>
            <a:p>
              <a:endParaRPr lang="en-US"/>
            </a:p>
          </p:txBody>
        </p:sp>
        <p:sp>
          <p:nvSpPr>
            <p:cNvPr id="27724" name="Line 5"/>
            <p:cNvSpPr>
              <a:spLocks noChangeShapeType="1"/>
            </p:cNvSpPr>
            <p:nvPr/>
          </p:nvSpPr>
          <p:spPr bwMode="auto">
            <a:xfrm rot="5400000" flipH="1" flipV="1">
              <a:off x="2919189" y="4007803"/>
              <a:ext cx="1" cy="468000"/>
            </a:xfrm>
            <a:prstGeom prst="line">
              <a:avLst/>
            </a:prstGeom>
            <a:noFill/>
            <a:ln w="38100">
              <a:solidFill>
                <a:srgbClr val="FF00FF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>
              <a:spAutoFit/>
            </a:bodyPr>
            <a:lstStyle/>
            <a:p>
              <a:endParaRPr lang="en-US"/>
            </a:p>
          </p:txBody>
        </p:sp>
        <p:sp>
          <p:nvSpPr>
            <p:cNvPr id="27725" name="Line 5"/>
            <p:cNvSpPr>
              <a:spLocks noChangeShapeType="1"/>
            </p:cNvSpPr>
            <p:nvPr/>
          </p:nvSpPr>
          <p:spPr bwMode="auto">
            <a:xfrm rot="5400000" flipH="1" flipV="1">
              <a:off x="2013245" y="4007803"/>
              <a:ext cx="1" cy="468000"/>
            </a:xfrm>
            <a:prstGeom prst="line">
              <a:avLst/>
            </a:prstGeom>
            <a:noFill/>
            <a:ln w="38100">
              <a:solidFill>
                <a:srgbClr val="FF00FF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>
              <a:spAutoFit/>
            </a:bodyPr>
            <a:lstStyle/>
            <a:p>
              <a:endParaRPr lang="en-US"/>
            </a:p>
          </p:txBody>
        </p:sp>
        <p:sp>
          <p:nvSpPr>
            <p:cNvPr id="27726" name="Line 5"/>
            <p:cNvSpPr>
              <a:spLocks noChangeShapeType="1"/>
            </p:cNvSpPr>
            <p:nvPr/>
          </p:nvSpPr>
          <p:spPr bwMode="auto">
            <a:xfrm flipH="1" flipV="1">
              <a:off x="3142378" y="3302001"/>
              <a:ext cx="1" cy="468000"/>
            </a:xfrm>
            <a:prstGeom prst="line">
              <a:avLst/>
            </a:prstGeom>
            <a:noFill/>
            <a:ln w="38100">
              <a:solidFill>
                <a:srgbClr val="FF00FF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>
              <a:spAutoFit/>
            </a:bodyPr>
            <a:lstStyle/>
            <a:p>
              <a:endParaRPr lang="en-US"/>
            </a:p>
          </p:txBody>
        </p:sp>
      </p:grpSp>
      <p:sp>
        <p:nvSpPr>
          <p:cNvPr id="27656" name="Text Box 215"/>
          <p:cNvSpPr txBox="1">
            <a:spLocks noChangeArrowheads="1"/>
          </p:cNvSpPr>
          <p:nvPr/>
        </p:nvSpPr>
        <p:spPr bwMode="auto">
          <a:xfrm>
            <a:off x="1143000" y="1762125"/>
            <a:ext cx="7770813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/>
            <a:r>
              <a:rPr lang="en-US" altLang="en-US">
                <a:solidFill>
                  <a:schemeClr val="accent1"/>
                </a:solidFill>
                <a:latin typeface="Symbol" pitchFamily="18" charset="2"/>
              </a:rPr>
              <a:t> </a:t>
            </a:r>
            <a:r>
              <a:rPr lang="en-US" altLang="en-US" i="1">
                <a:solidFill>
                  <a:schemeClr val="accent1"/>
                </a:solidFill>
              </a:rPr>
              <a:t>y = Y</a:t>
            </a:r>
            <a:r>
              <a:rPr lang="en-US" altLang="en-US" i="1" baseline="-25000">
                <a:solidFill>
                  <a:schemeClr val="accent1"/>
                </a:solidFill>
              </a:rPr>
              <a:t>Re</a:t>
            </a:r>
            <a:r>
              <a:rPr lang="en-US" altLang="en-US">
                <a:solidFill>
                  <a:schemeClr val="accent1"/>
                </a:solidFill>
              </a:rPr>
              <a:t>[0]</a:t>
            </a:r>
            <a:r>
              <a:rPr lang="en-US" altLang="en-US">
                <a:solidFill>
                  <a:schemeClr val="accent1"/>
                </a:solidFill>
                <a:cs typeface="Times New Roman" pitchFamily="18" charset="0"/>
              </a:rPr>
              <a:t>∙</a:t>
            </a:r>
            <a:r>
              <a:rPr lang="en-US" altLang="en-US">
                <a:solidFill>
                  <a:schemeClr val="accent1"/>
                </a:solidFill>
              </a:rPr>
              <a:t>c</a:t>
            </a:r>
            <a:r>
              <a:rPr lang="en-US" altLang="en-US" i="1" baseline="-25000">
                <a:solidFill>
                  <a:schemeClr val="accent1"/>
                </a:solidFill>
              </a:rPr>
              <a:t>1</a:t>
            </a:r>
            <a:r>
              <a:rPr lang="en-US" altLang="en-US" i="1">
                <a:solidFill>
                  <a:schemeClr val="accent1"/>
                </a:solidFill>
              </a:rPr>
              <a:t>+Y</a:t>
            </a:r>
            <a:r>
              <a:rPr lang="en-US" altLang="en-US" i="1" baseline="-25000">
                <a:solidFill>
                  <a:schemeClr val="accent1"/>
                </a:solidFill>
              </a:rPr>
              <a:t>Im</a:t>
            </a:r>
            <a:r>
              <a:rPr lang="en-US" altLang="en-US">
                <a:solidFill>
                  <a:schemeClr val="accent1"/>
                </a:solidFill>
              </a:rPr>
              <a:t>[0]</a:t>
            </a:r>
            <a:r>
              <a:rPr lang="en-US" altLang="en-US">
                <a:solidFill>
                  <a:schemeClr val="accent1"/>
                </a:solidFill>
                <a:cs typeface="Times New Roman" pitchFamily="18" charset="0"/>
              </a:rPr>
              <a:t>∙</a:t>
            </a:r>
            <a:r>
              <a:rPr lang="en-US" altLang="en-US">
                <a:solidFill>
                  <a:schemeClr val="accent1"/>
                </a:solidFill>
              </a:rPr>
              <a:t>s</a:t>
            </a:r>
            <a:r>
              <a:rPr lang="en-US" altLang="en-US" i="1" baseline="-25000">
                <a:solidFill>
                  <a:schemeClr val="accent1"/>
                </a:solidFill>
              </a:rPr>
              <a:t>1</a:t>
            </a:r>
            <a:r>
              <a:rPr lang="en-US" altLang="en-US" i="1">
                <a:solidFill>
                  <a:schemeClr val="accent1"/>
                </a:solidFill>
              </a:rPr>
              <a:t>+ ,…,Y</a:t>
            </a:r>
            <a:r>
              <a:rPr lang="en-US" altLang="en-US" i="1" baseline="-25000">
                <a:solidFill>
                  <a:schemeClr val="accent1"/>
                </a:solidFill>
              </a:rPr>
              <a:t>Re</a:t>
            </a:r>
            <a:r>
              <a:rPr lang="en-US" altLang="en-US">
                <a:solidFill>
                  <a:schemeClr val="accent1"/>
                </a:solidFill>
              </a:rPr>
              <a:t>[</a:t>
            </a:r>
            <a:r>
              <a:rPr lang="en-US" altLang="en-US" baseline="30000">
                <a:solidFill>
                  <a:schemeClr val="accent1"/>
                </a:solidFill>
              </a:rPr>
              <a:t>n</a:t>
            </a:r>
            <a:r>
              <a:rPr lang="en-US" altLang="en-US">
                <a:solidFill>
                  <a:schemeClr val="accent1"/>
                </a:solidFill>
              </a:rPr>
              <a:t>/</a:t>
            </a:r>
            <a:r>
              <a:rPr lang="en-US" altLang="en-US" baseline="-25000">
                <a:solidFill>
                  <a:schemeClr val="accent1"/>
                </a:solidFill>
              </a:rPr>
              <a:t>2</a:t>
            </a:r>
            <a:r>
              <a:rPr lang="en-US" altLang="en-US">
                <a:solidFill>
                  <a:schemeClr val="accent1"/>
                </a:solidFill>
              </a:rPr>
              <a:t>]</a:t>
            </a:r>
            <a:r>
              <a:rPr lang="en-US" altLang="en-US">
                <a:solidFill>
                  <a:schemeClr val="accent1"/>
                </a:solidFill>
                <a:cs typeface="Times New Roman" pitchFamily="18" charset="0"/>
              </a:rPr>
              <a:t>∙</a:t>
            </a:r>
            <a:r>
              <a:rPr lang="en-US" altLang="en-US">
                <a:solidFill>
                  <a:schemeClr val="accent1"/>
                </a:solidFill>
              </a:rPr>
              <a:t>s</a:t>
            </a:r>
            <a:r>
              <a:rPr lang="en-US" altLang="en-US" i="1" baseline="-25000">
                <a:solidFill>
                  <a:schemeClr val="accent1"/>
                </a:solidFill>
              </a:rPr>
              <a:t>n/2</a:t>
            </a:r>
            <a:r>
              <a:rPr lang="en-US" altLang="en-US" i="1">
                <a:solidFill>
                  <a:schemeClr val="accent1"/>
                </a:solidFill>
              </a:rPr>
              <a:t>+Y</a:t>
            </a:r>
            <a:r>
              <a:rPr lang="en-US" altLang="en-US" i="1" baseline="-25000">
                <a:solidFill>
                  <a:schemeClr val="accent1"/>
                </a:solidFill>
              </a:rPr>
              <a:t>Im</a:t>
            </a:r>
            <a:r>
              <a:rPr lang="en-US" altLang="en-US">
                <a:solidFill>
                  <a:schemeClr val="accent1"/>
                </a:solidFill>
              </a:rPr>
              <a:t>[</a:t>
            </a:r>
            <a:r>
              <a:rPr lang="en-US" altLang="en-US" baseline="30000">
                <a:solidFill>
                  <a:schemeClr val="accent1"/>
                </a:solidFill>
              </a:rPr>
              <a:t>n</a:t>
            </a:r>
            <a:r>
              <a:rPr lang="en-US" altLang="en-US">
                <a:solidFill>
                  <a:schemeClr val="accent1"/>
                </a:solidFill>
              </a:rPr>
              <a:t>/</a:t>
            </a:r>
            <a:r>
              <a:rPr lang="en-US" altLang="en-US" baseline="-25000">
                <a:solidFill>
                  <a:schemeClr val="accent1"/>
                </a:solidFill>
              </a:rPr>
              <a:t>2</a:t>
            </a:r>
            <a:r>
              <a:rPr lang="en-US" altLang="en-US">
                <a:solidFill>
                  <a:schemeClr val="accent1"/>
                </a:solidFill>
              </a:rPr>
              <a:t>]</a:t>
            </a:r>
            <a:r>
              <a:rPr lang="en-US" altLang="en-US">
                <a:solidFill>
                  <a:schemeClr val="accent1"/>
                </a:solidFill>
                <a:cs typeface="Times New Roman" pitchFamily="18" charset="0"/>
              </a:rPr>
              <a:t>∙</a:t>
            </a:r>
            <a:r>
              <a:rPr lang="en-US" altLang="en-US">
                <a:solidFill>
                  <a:schemeClr val="accent1"/>
                </a:solidFill>
              </a:rPr>
              <a:t>s</a:t>
            </a:r>
            <a:r>
              <a:rPr lang="en-US" altLang="en-US" i="1" baseline="-25000">
                <a:solidFill>
                  <a:schemeClr val="accent1"/>
                </a:solidFill>
              </a:rPr>
              <a:t>n/2</a:t>
            </a:r>
            <a:endParaRPr lang="en-US" altLang="en-US">
              <a:sym typeface="Symbol" pitchFamily="18" charset="2"/>
            </a:endParaRPr>
          </a:p>
        </p:txBody>
      </p:sp>
      <p:sp>
        <p:nvSpPr>
          <p:cNvPr id="27657" name="Rectangle 54"/>
          <p:cNvSpPr>
            <a:spLocks noChangeArrowheads="1"/>
          </p:cNvSpPr>
          <p:nvPr/>
        </p:nvSpPr>
        <p:spPr bwMode="auto">
          <a:xfrm>
            <a:off x="4759325" y="2203450"/>
            <a:ext cx="1563688" cy="522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/>
            <a:r>
              <a:rPr lang="en-US" altLang="en-US" i="1">
                <a:solidFill>
                  <a:schemeClr val="accent1"/>
                </a:solidFill>
              </a:rPr>
              <a:t>=</a:t>
            </a:r>
            <a:r>
              <a:rPr lang="en-US" altLang="en-US">
                <a:solidFill>
                  <a:schemeClr val="accent1"/>
                </a:solidFill>
              </a:rPr>
              <a:t>[</a:t>
            </a:r>
            <a:r>
              <a:rPr lang="en-US" altLang="en-US" i="1">
                <a:solidFill>
                  <a:schemeClr val="accent1"/>
                </a:solidFill>
              </a:rPr>
              <a:t>c</a:t>
            </a:r>
            <a:r>
              <a:rPr lang="en-US" altLang="en-US" i="1" baseline="-25000">
                <a:solidFill>
                  <a:schemeClr val="accent1"/>
                </a:solidFill>
              </a:rPr>
              <a:t>1</a:t>
            </a:r>
            <a:r>
              <a:rPr lang="en-US" altLang="en-US" i="1">
                <a:solidFill>
                  <a:schemeClr val="accent1"/>
                </a:solidFill>
              </a:rPr>
              <a:t>,s</a:t>
            </a:r>
            <a:r>
              <a:rPr lang="en-US" altLang="en-US" i="1" baseline="-25000">
                <a:solidFill>
                  <a:schemeClr val="accent1"/>
                </a:solidFill>
              </a:rPr>
              <a:t>1</a:t>
            </a:r>
            <a:r>
              <a:rPr lang="en-US" altLang="en-US" i="1">
                <a:solidFill>
                  <a:schemeClr val="accent1"/>
                </a:solidFill>
              </a:rPr>
              <a:t>,..</a:t>
            </a:r>
            <a:r>
              <a:rPr lang="en-US" altLang="en-US">
                <a:solidFill>
                  <a:schemeClr val="accent1"/>
                </a:solidFill>
              </a:rPr>
              <a:t>]</a:t>
            </a:r>
          </a:p>
        </p:txBody>
      </p:sp>
      <p:grpSp>
        <p:nvGrpSpPr>
          <p:cNvPr id="27658" name="Group 145"/>
          <p:cNvGrpSpPr>
            <a:grpSpLocks/>
          </p:cNvGrpSpPr>
          <p:nvPr/>
        </p:nvGrpSpPr>
        <p:grpSpPr bwMode="auto">
          <a:xfrm>
            <a:off x="3962400" y="4171950"/>
            <a:ext cx="3048000" cy="647700"/>
            <a:chOff x="3962400" y="4171890"/>
            <a:chExt cx="3048000" cy="647820"/>
          </a:xfrm>
        </p:grpSpPr>
        <p:sp>
          <p:nvSpPr>
            <p:cNvPr id="27720" name="Rectangle 26"/>
            <p:cNvSpPr>
              <a:spLocks noChangeArrowheads="1"/>
            </p:cNvSpPr>
            <p:nvPr/>
          </p:nvSpPr>
          <p:spPr bwMode="auto">
            <a:xfrm>
              <a:off x="3962400" y="4419600"/>
              <a:ext cx="1525243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2000" i="1">
                  <a:solidFill>
                    <a:schemeClr val="accent1"/>
                  </a:solidFill>
                </a:rPr>
                <a:t>Y</a:t>
              </a:r>
              <a:r>
                <a:rPr lang="en-US" altLang="en-US" sz="2000" i="1" baseline="-25000">
                  <a:solidFill>
                    <a:schemeClr val="accent1"/>
                  </a:solidFill>
                </a:rPr>
                <a:t>Re</a:t>
              </a:r>
              <a:r>
                <a:rPr lang="en-US" altLang="en-US" sz="2000">
                  <a:solidFill>
                    <a:schemeClr val="accent1"/>
                  </a:solidFill>
                </a:rPr>
                <a:t>[0] =1</a:t>
              </a:r>
              <a:r>
                <a:rPr lang="en-US" altLang="en-US" sz="2000" baseline="30000">
                  <a:solidFill>
                    <a:schemeClr val="accent1"/>
                  </a:solidFill>
                </a:rPr>
                <a:t>1</a:t>
              </a:r>
              <a:r>
                <a:rPr lang="en-US" altLang="en-US" sz="2000">
                  <a:solidFill>
                    <a:schemeClr val="accent1"/>
                  </a:solidFill>
                </a:rPr>
                <a:t>/</a:t>
              </a:r>
              <a:r>
                <a:rPr lang="en-US" altLang="en-US" sz="2000" baseline="-25000">
                  <a:solidFill>
                    <a:schemeClr val="accent1"/>
                  </a:solidFill>
                </a:rPr>
                <a:t>5</a:t>
              </a:r>
              <a:endParaRPr lang="en-CA" altLang="en-US" sz="2000"/>
            </a:p>
          </p:txBody>
        </p:sp>
        <p:sp>
          <p:nvSpPr>
            <p:cNvPr id="27721" name="Rectangle 26"/>
            <p:cNvSpPr>
              <a:spLocks noChangeArrowheads="1"/>
            </p:cNvSpPr>
            <p:nvPr/>
          </p:nvSpPr>
          <p:spPr bwMode="auto">
            <a:xfrm>
              <a:off x="5562600" y="4171890"/>
              <a:ext cx="1447800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2000" i="1">
                  <a:solidFill>
                    <a:schemeClr val="accent1"/>
                  </a:solidFill>
                </a:rPr>
                <a:t>Y</a:t>
              </a:r>
              <a:r>
                <a:rPr lang="en-US" altLang="en-US" sz="2000" i="1" baseline="-25000">
                  <a:solidFill>
                    <a:schemeClr val="accent1"/>
                  </a:solidFill>
                </a:rPr>
                <a:t>Im</a:t>
              </a:r>
              <a:r>
                <a:rPr lang="en-US" altLang="en-US" sz="2000">
                  <a:solidFill>
                    <a:schemeClr val="accent1"/>
                  </a:solidFill>
                </a:rPr>
                <a:t>[0] =3</a:t>
              </a:r>
              <a:r>
                <a:rPr lang="en-US" altLang="en-US" sz="2000" baseline="30000">
                  <a:solidFill>
                    <a:schemeClr val="accent1"/>
                  </a:solidFill>
                </a:rPr>
                <a:t>2</a:t>
              </a:r>
              <a:r>
                <a:rPr lang="en-US" altLang="en-US" sz="2000">
                  <a:solidFill>
                    <a:schemeClr val="accent1"/>
                  </a:solidFill>
                </a:rPr>
                <a:t>/</a:t>
              </a:r>
              <a:r>
                <a:rPr lang="en-US" altLang="en-US" sz="2000" baseline="-25000">
                  <a:solidFill>
                    <a:schemeClr val="accent1"/>
                  </a:solidFill>
                </a:rPr>
                <a:t>5</a:t>
              </a:r>
              <a:endParaRPr lang="en-CA" altLang="en-US" sz="2000"/>
            </a:p>
          </p:txBody>
        </p:sp>
      </p:grpSp>
      <p:grpSp>
        <p:nvGrpSpPr>
          <p:cNvPr id="27659" name="Group 129"/>
          <p:cNvGrpSpPr>
            <a:grpSpLocks/>
          </p:cNvGrpSpPr>
          <p:nvPr/>
        </p:nvGrpSpPr>
        <p:grpSpPr bwMode="auto">
          <a:xfrm>
            <a:off x="4052888" y="2243138"/>
            <a:ext cx="2287587" cy="2378075"/>
            <a:chOff x="4051812" y="2243665"/>
            <a:chExt cx="2288890" cy="2377057"/>
          </a:xfrm>
        </p:grpSpPr>
        <p:grpSp>
          <p:nvGrpSpPr>
            <p:cNvPr id="27703" name="Group 122"/>
            <p:cNvGrpSpPr>
              <a:grpSpLocks/>
            </p:cNvGrpSpPr>
            <p:nvPr/>
          </p:nvGrpSpPr>
          <p:grpSpPr bwMode="auto">
            <a:xfrm>
              <a:off x="4875690" y="3003311"/>
              <a:ext cx="1465012" cy="1617411"/>
              <a:chOff x="4875690" y="3003311"/>
              <a:chExt cx="1465012" cy="1617411"/>
            </a:xfrm>
          </p:grpSpPr>
          <p:grpSp>
            <p:nvGrpSpPr>
              <p:cNvPr id="27710" name="Group 116"/>
              <p:cNvGrpSpPr>
                <a:grpSpLocks/>
              </p:cNvGrpSpPr>
              <p:nvPr/>
            </p:nvGrpSpPr>
            <p:grpSpPr bwMode="auto">
              <a:xfrm>
                <a:off x="4875690" y="3003311"/>
                <a:ext cx="1465012" cy="1617411"/>
                <a:chOff x="4875690" y="3003311"/>
                <a:chExt cx="1465012" cy="1617411"/>
              </a:xfrm>
            </p:grpSpPr>
            <p:sp>
              <p:nvSpPr>
                <p:cNvPr id="27714" name="Line 5"/>
                <p:cNvSpPr>
                  <a:spLocks noChangeShapeType="1"/>
                </p:cNvSpPr>
                <p:nvPr/>
              </p:nvSpPr>
              <p:spPr bwMode="auto">
                <a:xfrm rot="2160000" flipH="1" flipV="1">
                  <a:off x="5532051" y="4148686"/>
                  <a:ext cx="1" cy="468000"/>
                </a:xfrm>
                <a:prstGeom prst="line">
                  <a:avLst/>
                </a:prstGeom>
                <a:noFill/>
                <a:ln w="38100">
                  <a:solidFill>
                    <a:srgbClr val="FF00FF"/>
                  </a:solidFill>
                  <a:round/>
                  <a:headEnd/>
                  <a:tailEnd type="triangle" w="med" len="med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en-US"/>
                </a:p>
              </p:txBody>
            </p:sp>
            <p:sp>
              <p:nvSpPr>
                <p:cNvPr id="27715" name="Line 5"/>
                <p:cNvSpPr>
                  <a:spLocks noChangeShapeType="1"/>
                </p:cNvSpPr>
                <p:nvPr/>
              </p:nvSpPr>
              <p:spPr bwMode="auto">
                <a:xfrm rot="2160000" flipH="1" flipV="1">
                  <a:off x="5798834" y="3765308"/>
                  <a:ext cx="1" cy="468000"/>
                </a:xfrm>
                <a:prstGeom prst="line">
                  <a:avLst/>
                </a:prstGeom>
                <a:noFill/>
                <a:ln w="38100">
                  <a:solidFill>
                    <a:srgbClr val="FF00FF"/>
                  </a:solidFill>
                  <a:round/>
                  <a:headEnd/>
                  <a:tailEnd type="triangle" w="med" len="med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en-US"/>
                </a:p>
              </p:txBody>
            </p:sp>
            <p:sp>
              <p:nvSpPr>
                <p:cNvPr id="27716" name="Line 5"/>
                <p:cNvSpPr>
                  <a:spLocks noChangeShapeType="1"/>
                </p:cNvSpPr>
                <p:nvPr/>
              </p:nvSpPr>
              <p:spPr bwMode="auto">
                <a:xfrm rot="2160000" flipH="1" flipV="1">
                  <a:off x="6069772" y="3392775"/>
                  <a:ext cx="1" cy="468000"/>
                </a:xfrm>
                <a:prstGeom prst="line">
                  <a:avLst/>
                </a:prstGeom>
                <a:noFill/>
                <a:ln w="38100">
                  <a:solidFill>
                    <a:srgbClr val="FF00FF"/>
                  </a:solidFill>
                  <a:round/>
                  <a:headEnd/>
                  <a:tailEnd type="triangle" w="med" len="med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en-US"/>
                </a:p>
              </p:txBody>
            </p:sp>
            <p:sp>
              <p:nvSpPr>
                <p:cNvPr id="27717" name="Line 5"/>
                <p:cNvSpPr>
                  <a:spLocks noChangeShapeType="1"/>
                </p:cNvSpPr>
                <p:nvPr/>
              </p:nvSpPr>
              <p:spPr bwMode="auto">
                <a:xfrm rot="2160000" flipH="1" flipV="1">
                  <a:off x="6340701" y="3003311"/>
                  <a:ext cx="1" cy="468000"/>
                </a:xfrm>
                <a:prstGeom prst="line">
                  <a:avLst/>
                </a:prstGeom>
                <a:noFill/>
                <a:ln w="38100">
                  <a:solidFill>
                    <a:srgbClr val="FF00FF"/>
                  </a:solidFill>
                  <a:round/>
                  <a:headEnd/>
                  <a:tailEnd type="triangle" w="med" len="med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en-US"/>
                </a:p>
              </p:txBody>
            </p:sp>
            <p:sp>
              <p:nvSpPr>
                <p:cNvPr id="27718" name="Line 5"/>
                <p:cNvSpPr>
                  <a:spLocks noChangeShapeType="1"/>
                </p:cNvSpPr>
                <p:nvPr/>
              </p:nvSpPr>
              <p:spPr bwMode="auto">
                <a:xfrm rot="7560000" flipH="1" flipV="1">
                  <a:off x="5109689" y="4115790"/>
                  <a:ext cx="1" cy="468000"/>
                </a:xfrm>
                <a:prstGeom prst="line">
                  <a:avLst/>
                </a:prstGeom>
                <a:noFill/>
                <a:ln w="38100">
                  <a:solidFill>
                    <a:srgbClr val="FF00FF"/>
                  </a:solidFill>
                  <a:round/>
                  <a:headEnd/>
                  <a:tailEnd type="triangle" w="med" len="med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en-US"/>
                </a:p>
              </p:txBody>
            </p:sp>
            <p:sp>
              <p:nvSpPr>
                <p:cNvPr id="27719" name="Line 5"/>
                <p:cNvSpPr>
                  <a:spLocks noChangeShapeType="1"/>
                </p:cNvSpPr>
                <p:nvPr/>
              </p:nvSpPr>
              <p:spPr bwMode="auto">
                <a:xfrm rot="7560000" flipH="1" flipV="1">
                  <a:off x="5482222" y="4386722"/>
                  <a:ext cx="1" cy="468000"/>
                </a:xfrm>
                <a:prstGeom prst="line">
                  <a:avLst/>
                </a:prstGeom>
                <a:noFill/>
                <a:ln w="38100">
                  <a:solidFill>
                    <a:srgbClr val="FF00FF"/>
                  </a:solidFill>
                  <a:round/>
                  <a:headEnd/>
                  <a:tailEnd type="triangle" w="med" len="med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en-US"/>
                </a:p>
              </p:txBody>
            </p:sp>
          </p:grpSp>
          <p:grpSp>
            <p:nvGrpSpPr>
              <p:cNvPr id="27711" name="Group 117"/>
              <p:cNvGrpSpPr>
                <a:grpSpLocks/>
              </p:cNvGrpSpPr>
              <p:nvPr/>
            </p:nvGrpSpPr>
            <p:grpSpPr bwMode="auto">
              <a:xfrm>
                <a:off x="4928843" y="3285064"/>
                <a:ext cx="1371600" cy="914400"/>
                <a:chOff x="4928843" y="3285064"/>
                <a:chExt cx="1371600" cy="914400"/>
              </a:xfrm>
            </p:grpSpPr>
            <p:sp>
              <p:nvSpPr>
                <p:cNvPr id="27712" name="Line 63"/>
                <p:cNvSpPr>
                  <a:spLocks noChangeShapeType="1"/>
                </p:cNvSpPr>
                <p:nvPr/>
              </p:nvSpPr>
              <p:spPr bwMode="auto">
                <a:xfrm flipV="1">
                  <a:off x="4928843" y="3285064"/>
                  <a:ext cx="1371600" cy="914400"/>
                </a:xfrm>
                <a:prstGeom prst="line">
                  <a:avLst/>
                </a:prstGeom>
                <a:noFill/>
                <a:ln w="38100">
                  <a:solidFill>
                    <a:srgbClr val="CC99FF"/>
                  </a:solidFill>
                  <a:round/>
                  <a:headEnd/>
                  <a:tailEnd type="triangle" w="med" len="med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en-US"/>
                </a:p>
              </p:txBody>
            </p:sp>
            <p:sp>
              <p:nvSpPr>
                <p:cNvPr id="27713" name="Rectangle 56"/>
                <p:cNvSpPr>
                  <a:spLocks noChangeArrowheads="1"/>
                </p:cNvSpPr>
                <p:nvPr/>
              </p:nvSpPr>
              <p:spPr bwMode="auto">
                <a:xfrm>
                  <a:off x="5035221" y="3369734"/>
                  <a:ext cx="675185" cy="52322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25400" algn="ctr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/>
                  <a:r>
                    <a:rPr lang="en-US" altLang="en-US" i="1">
                      <a:solidFill>
                        <a:schemeClr val="accent1"/>
                      </a:solidFill>
                    </a:rPr>
                    <a:t>y =</a:t>
                  </a:r>
                </a:p>
              </p:txBody>
            </p:sp>
          </p:grpSp>
        </p:grpSp>
        <p:grpSp>
          <p:nvGrpSpPr>
            <p:cNvPr id="27704" name="Group 121"/>
            <p:cNvGrpSpPr>
              <a:grpSpLocks/>
            </p:cNvGrpSpPr>
            <p:nvPr/>
          </p:nvGrpSpPr>
          <p:grpSpPr bwMode="auto">
            <a:xfrm>
              <a:off x="4051812" y="2243665"/>
              <a:ext cx="2159352" cy="1018355"/>
              <a:chOff x="4051812" y="2243665"/>
              <a:chExt cx="2159352" cy="1018355"/>
            </a:xfrm>
          </p:grpSpPr>
          <p:sp>
            <p:nvSpPr>
              <p:cNvPr id="27705" name="Rectangle 95"/>
              <p:cNvSpPr>
                <a:spLocks noChangeArrowheads="1"/>
              </p:cNvSpPr>
              <p:nvPr/>
            </p:nvSpPr>
            <p:spPr bwMode="auto">
              <a:xfrm>
                <a:off x="4051812" y="2243665"/>
                <a:ext cx="981810" cy="70758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r>
                  <a:rPr lang="en-US" altLang="en-US" sz="2000" i="1">
                    <a:solidFill>
                      <a:schemeClr val="accent1"/>
                    </a:solidFill>
                  </a:rPr>
                  <a:t>Fourier</a:t>
                </a:r>
                <a:br>
                  <a:rPr lang="en-US" altLang="en-US" sz="2000" i="1">
                    <a:solidFill>
                      <a:schemeClr val="accent1"/>
                    </a:solidFill>
                  </a:rPr>
                </a:br>
                <a:r>
                  <a:rPr lang="en-US" altLang="en-US" sz="2000" i="1">
                    <a:solidFill>
                      <a:schemeClr val="accent1"/>
                    </a:solidFill>
                  </a:rPr>
                  <a:t>Basis </a:t>
                </a:r>
                <a:endParaRPr lang="en-CA" altLang="en-US" sz="2000"/>
              </a:p>
            </p:txBody>
          </p:sp>
          <p:grpSp>
            <p:nvGrpSpPr>
              <p:cNvPr id="27706" name="Group 120"/>
              <p:cNvGrpSpPr>
                <a:grpSpLocks/>
              </p:cNvGrpSpPr>
              <p:nvPr/>
            </p:nvGrpSpPr>
            <p:grpSpPr bwMode="auto">
              <a:xfrm>
                <a:off x="5138156" y="2794020"/>
                <a:ext cx="703011" cy="468000"/>
                <a:chOff x="5138156" y="2794020"/>
                <a:chExt cx="703011" cy="468000"/>
              </a:xfrm>
            </p:grpSpPr>
            <p:sp>
              <p:nvSpPr>
                <p:cNvPr id="27708" name="Line 5"/>
                <p:cNvSpPr>
                  <a:spLocks noChangeShapeType="1"/>
                </p:cNvSpPr>
                <p:nvPr/>
              </p:nvSpPr>
              <p:spPr bwMode="auto">
                <a:xfrm rot="7560000" flipH="1" flipV="1">
                  <a:off x="5372155" y="2799143"/>
                  <a:ext cx="1" cy="468000"/>
                </a:xfrm>
                <a:prstGeom prst="line">
                  <a:avLst/>
                </a:prstGeom>
                <a:noFill/>
                <a:ln w="38100">
                  <a:solidFill>
                    <a:srgbClr val="FF00FF"/>
                  </a:solidFill>
                  <a:round/>
                  <a:headEnd/>
                  <a:tailEnd type="triangle" w="med" len="med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en-US"/>
                </a:p>
              </p:txBody>
            </p:sp>
            <p:sp>
              <p:nvSpPr>
                <p:cNvPr id="27709" name="Line 5"/>
                <p:cNvSpPr>
                  <a:spLocks noChangeShapeType="1"/>
                </p:cNvSpPr>
                <p:nvPr/>
              </p:nvSpPr>
              <p:spPr bwMode="auto">
                <a:xfrm rot="2160000" flipH="1" flipV="1">
                  <a:off x="5841166" y="2794020"/>
                  <a:ext cx="1" cy="468000"/>
                </a:xfrm>
                <a:prstGeom prst="line">
                  <a:avLst/>
                </a:prstGeom>
                <a:noFill/>
                <a:ln w="38100">
                  <a:solidFill>
                    <a:srgbClr val="FF00FF"/>
                  </a:solidFill>
                  <a:round/>
                  <a:headEnd/>
                  <a:tailEnd type="triangle" w="med" len="med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en-US"/>
                </a:p>
              </p:txBody>
            </p:sp>
          </p:grpSp>
          <p:sp>
            <p:nvSpPr>
              <p:cNvPr id="27707" name="Rectangle 54"/>
              <p:cNvSpPr>
                <a:spLocks noChangeArrowheads="1"/>
              </p:cNvSpPr>
              <p:nvPr/>
            </p:nvSpPr>
            <p:spPr bwMode="auto">
              <a:xfrm>
                <a:off x="4776156" y="2677180"/>
                <a:ext cx="1435008" cy="52322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l" eaLnBrk="1" hangingPunct="1"/>
                <a:r>
                  <a:rPr lang="en-US" altLang="en-US">
                    <a:solidFill>
                      <a:schemeClr val="accent1"/>
                    </a:solidFill>
                  </a:rPr>
                  <a:t>=[     ,   ]</a:t>
                </a:r>
              </a:p>
            </p:txBody>
          </p:sp>
        </p:grpSp>
      </p:grpSp>
      <p:grpSp>
        <p:nvGrpSpPr>
          <p:cNvPr id="27660" name="Group 136"/>
          <p:cNvGrpSpPr>
            <a:grpSpLocks/>
          </p:cNvGrpSpPr>
          <p:nvPr/>
        </p:nvGrpSpPr>
        <p:grpSpPr bwMode="auto">
          <a:xfrm>
            <a:off x="6934200" y="2566988"/>
            <a:ext cx="1752600" cy="2538412"/>
            <a:chOff x="7239000" y="2133600"/>
            <a:chExt cx="1752599" cy="2538259"/>
          </a:xfrm>
        </p:grpSpPr>
        <p:pic>
          <p:nvPicPr>
            <p:cNvPr id="27698" name="Picture 58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b="8369"/>
            <a:stretch>
              <a:fillRect/>
            </a:stretch>
          </p:blipFill>
          <p:spPr bwMode="auto">
            <a:xfrm>
              <a:off x="7239000" y="2145389"/>
              <a:ext cx="1752599" cy="25028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7699" name="Text Box 215"/>
            <p:cNvSpPr txBox="1">
              <a:spLocks noChangeArrowheads="1"/>
            </p:cNvSpPr>
            <p:nvPr/>
          </p:nvSpPr>
          <p:spPr bwMode="auto">
            <a:xfrm>
              <a:off x="7457261" y="2133600"/>
              <a:ext cx="463588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US" altLang="en-US" i="1">
                  <a:solidFill>
                    <a:schemeClr val="accent1"/>
                  </a:solidFill>
                </a:rPr>
                <a:t>c</a:t>
              </a:r>
              <a:r>
                <a:rPr lang="en-US" altLang="en-US" i="1" baseline="-25000">
                  <a:solidFill>
                    <a:schemeClr val="accent1"/>
                  </a:solidFill>
                </a:rPr>
                <a:t>1</a:t>
              </a:r>
              <a:endParaRPr lang="en-US" altLang="en-US">
                <a:sym typeface="Symbol" pitchFamily="18" charset="2"/>
              </a:endParaRPr>
            </a:p>
          </p:txBody>
        </p:sp>
        <p:sp>
          <p:nvSpPr>
            <p:cNvPr id="27700" name="Text Box 215"/>
            <p:cNvSpPr txBox="1">
              <a:spLocks noChangeArrowheads="1"/>
            </p:cNvSpPr>
            <p:nvPr/>
          </p:nvSpPr>
          <p:spPr bwMode="auto">
            <a:xfrm>
              <a:off x="8295461" y="4124980"/>
              <a:ext cx="630301" cy="52319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US" altLang="en-US" i="1">
                  <a:solidFill>
                    <a:schemeClr val="accent1"/>
                  </a:solidFill>
                </a:rPr>
                <a:t>s</a:t>
              </a:r>
              <a:r>
                <a:rPr lang="en-US" altLang="en-US" i="1" baseline="-25000">
                  <a:solidFill>
                    <a:schemeClr val="accent1"/>
                  </a:solidFill>
                </a:rPr>
                <a:t>n/2</a:t>
              </a:r>
              <a:endParaRPr lang="en-US" altLang="en-US">
                <a:sym typeface="Symbol" pitchFamily="18" charset="2"/>
              </a:endParaRPr>
            </a:p>
          </p:txBody>
        </p:sp>
        <p:sp>
          <p:nvSpPr>
            <p:cNvPr id="27701" name="Text Box 215"/>
            <p:cNvSpPr txBox="1">
              <a:spLocks noChangeArrowheads="1"/>
            </p:cNvSpPr>
            <p:nvPr/>
          </p:nvSpPr>
          <p:spPr bwMode="auto">
            <a:xfrm>
              <a:off x="7423758" y="4148665"/>
              <a:ext cx="649537" cy="52319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US" altLang="en-US" i="1">
                  <a:solidFill>
                    <a:schemeClr val="accent1"/>
                  </a:solidFill>
                </a:rPr>
                <a:t>c</a:t>
              </a:r>
              <a:r>
                <a:rPr lang="en-US" altLang="en-US" i="1" baseline="-25000">
                  <a:solidFill>
                    <a:schemeClr val="accent1"/>
                  </a:solidFill>
                </a:rPr>
                <a:t>n/2</a:t>
              </a:r>
              <a:endParaRPr lang="en-US" altLang="en-US">
                <a:sym typeface="Symbol" pitchFamily="18" charset="2"/>
              </a:endParaRPr>
            </a:p>
          </p:txBody>
        </p:sp>
        <p:sp>
          <p:nvSpPr>
            <p:cNvPr id="27702" name="Text Box 215"/>
            <p:cNvSpPr txBox="1">
              <a:spLocks noChangeArrowheads="1"/>
            </p:cNvSpPr>
            <p:nvPr/>
          </p:nvSpPr>
          <p:spPr bwMode="auto">
            <a:xfrm>
              <a:off x="8409477" y="2142067"/>
              <a:ext cx="44435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US" altLang="en-US" i="1">
                  <a:solidFill>
                    <a:schemeClr val="accent1"/>
                  </a:solidFill>
                </a:rPr>
                <a:t>s</a:t>
              </a:r>
              <a:r>
                <a:rPr lang="en-US" altLang="en-US" i="1" baseline="-25000">
                  <a:solidFill>
                    <a:schemeClr val="accent1"/>
                  </a:solidFill>
                </a:rPr>
                <a:t>1</a:t>
              </a:r>
              <a:endParaRPr lang="en-US" altLang="en-US">
                <a:sym typeface="Symbol" pitchFamily="18" charset="2"/>
              </a:endParaRPr>
            </a:p>
          </p:txBody>
        </p:sp>
      </p:grpSp>
      <p:grpSp>
        <p:nvGrpSpPr>
          <p:cNvPr id="27661" name="Group 142"/>
          <p:cNvGrpSpPr>
            <a:grpSpLocks/>
          </p:cNvGrpSpPr>
          <p:nvPr/>
        </p:nvGrpSpPr>
        <p:grpSpPr bwMode="auto">
          <a:xfrm>
            <a:off x="1905000" y="3505200"/>
            <a:ext cx="2330450" cy="1103313"/>
            <a:chOff x="2115423" y="3505200"/>
            <a:chExt cx="2330818" cy="1102844"/>
          </a:xfrm>
        </p:grpSpPr>
        <p:sp>
          <p:nvSpPr>
            <p:cNvPr id="27696" name="Rectangle 26"/>
            <p:cNvSpPr>
              <a:spLocks noChangeArrowheads="1"/>
            </p:cNvSpPr>
            <p:nvPr/>
          </p:nvSpPr>
          <p:spPr bwMode="auto">
            <a:xfrm>
              <a:off x="2115423" y="4207934"/>
              <a:ext cx="1416418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2000" i="1">
                  <a:solidFill>
                    <a:schemeClr val="accent1"/>
                  </a:solidFill>
                </a:rPr>
                <a:t>y</a:t>
              </a:r>
              <a:r>
                <a:rPr lang="en-US" altLang="en-US" sz="2000">
                  <a:solidFill>
                    <a:schemeClr val="accent1"/>
                  </a:solidFill>
                </a:rPr>
                <a:t>[0]</a:t>
              </a:r>
              <a:r>
                <a:rPr lang="en-US" altLang="en-US" sz="2000" i="1">
                  <a:solidFill>
                    <a:schemeClr val="accent1"/>
                  </a:solidFill>
                </a:rPr>
                <a:t>=3</a:t>
              </a:r>
              <a:endParaRPr lang="en-CA" altLang="en-US" sz="2000"/>
            </a:p>
          </p:txBody>
        </p:sp>
        <p:sp>
          <p:nvSpPr>
            <p:cNvPr id="27697" name="Rectangle 26"/>
            <p:cNvSpPr>
              <a:spLocks noChangeArrowheads="1"/>
            </p:cNvSpPr>
            <p:nvPr/>
          </p:nvSpPr>
          <p:spPr bwMode="auto">
            <a:xfrm>
              <a:off x="3158065" y="3505200"/>
              <a:ext cx="1288176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2000" i="1">
                  <a:solidFill>
                    <a:schemeClr val="accent1"/>
                  </a:solidFill>
                </a:rPr>
                <a:t>y</a:t>
              </a:r>
              <a:r>
                <a:rPr lang="en-US" altLang="en-US" sz="2000">
                  <a:solidFill>
                    <a:schemeClr val="accent1"/>
                  </a:solidFill>
                </a:rPr>
                <a:t>[1]</a:t>
              </a:r>
              <a:r>
                <a:rPr lang="en-US" altLang="en-US" sz="2000" i="1">
                  <a:solidFill>
                    <a:schemeClr val="accent1"/>
                  </a:solidFill>
                </a:rPr>
                <a:t>=2</a:t>
              </a:r>
              <a:endParaRPr lang="en-CA" altLang="en-US" sz="2000"/>
            </a:p>
          </p:txBody>
        </p:sp>
      </p:grpSp>
      <p:sp>
        <p:nvSpPr>
          <p:cNvPr id="27662" name="Text Box 215"/>
          <p:cNvSpPr txBox="1">
            <a:spLocks noChangeArrowheads="1"/>
          </p:cNvSpPr>
          <p:nvPr/>
        </p:nvSpPr>
        <p:spPr bwMode="auto">
          <a:xfrm>
            <a:off x="7620000" y="17463"/>
            <a:ext cx="1031875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000">
                <a:solidFill>
                  <a:schemeClr val="tx2"/>
                </a:solidFill>
              </a:rPr>
              <a:t>Change </a:t>
            </a:r>
            <a:br>
              <a:rPr lang="en-US" altLang="en-US" sz="2000">
                <a:solidFill>
                  <a:schemeClr val="tx2"/>
                </a:solidFill>
              </a:rPr>
            </a:br>
            <a:r>
              <a:rPr lang="en-US" altLang="en-US" sz="2000">
                <a:solidFill>
                  <a:schemeClr val="tx2"/>
                </a:solidFill>
              </a:rPr>
              <a:t>of Basis</a:t>
            </a:r>
            <a:endParaRPr lang="en-US" altLang="en-US" sz="2000">
              <a:sym typeface="Symbol" pitchFamily="18" charset="2"/>
            </a:endParaRPr>
          </a:p>
        </p:txBody>
      </p:sp>
      <p:sp>
        <p:nvSpPr>
          <p:cNvPr id="27663" name="Text Box 215"/>
          <p:cNvSpPr txBox="1">
            <a:spLocks noChangeArrowheads="1"/>
          </p:cNvSpPr>
          <p:nvPr/>
        </p:nvSpPr>
        <p:spPr bwMode="auto">
          <a:xfrm>
            <a:off x="325438" y="596900"/>
            <a:ext cx="8855075" cy="9540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/>
            <a:r>
              <a:rPr lang="en-US" altLang="en-US">
                <a:solidFill>
                  <a:schemeClr val="tx2"/>
                </a:solidFill>
              </a:rPr>
              <a:t>Change of Basis: </a:t>
            </a:r>
            <a:r>
              <a:rPr lang="en-US" altLang="en-US" i="1">
                <a:solidFill>
                  <a:schemeClr val="accent1"/>
                </a:solidFill>
              </a:rPr>
              <a:t>T</a:t>
            </a:r>
            <a:r>
              <a:rPr lang="en-US" altLang="en-US">
                <a:solidFill>
                  <a:schemeClr val="accent1"/>
                </a:solidFill>
              </a:rPr>
              <a:t>(</a:t>
            </a:r>
            <a:r>
              <a:rPr lang="en-US" altLang="en-US" i="1">
                <a:solidFill>
                  <a:schemeClr val="accent1"/>
                </a:solidFill>
              </a:rPr>
              <a:t>y</a:t>
            </a:r>
            <a:r>
              <a:rPr lang="en-US" altLang="en-US">
                <a:solidFill>
                  <a:schemeClr val="accent1"/>
                </a:solidFill>
              </a:rPr>
              <a:t>[0]</a:t>
            </a:r>
            <a:r>
              <a:rPr lang="en-US" altLang="en-US" i="1">
                <a:solidFill>
                  <a:schemeClr val="accent1"/>
                </a:solidFill>
              </a:rPr>
              <a:t>,y</a:t>
            </a:r>
            <a:r>
              <a:rPr lang="en-US" altLang="en-US">
                <a:solidFill>
                  <a:schemeClr val="accent1"/>
                </a:solidFill>
              </a:rPr>
              <a:t>[1]</a:t>
            </a:r>
            <a:r>
              <a:rPr lang="en-US" altLang="en-US" i="1">
                <a:solidFill>
                  <a:schemeClr val="accent1"/>
                </a:solidFill>
              </a:rPr>
              <a:t>,…,y</a:t>
            </a:r>
            <a:r>
              <a:rPr lang="en-US" altLang="en-US">
                <a:solidFill>
                  <a:schemeClr val="accent1"/>
                </a:solidFill>
              </a:rPr>
              <a:t>[n-1]) = [</a:t>
            </a:r>
            <a:r>
              <a:rPr lang="en-US" altLang="en-US" i="1">
                <a:solidFill>
                  <a:schemeClr val="accent1"/>
                </a:solidFill>
              </a:rPr>
              <a:t>Y</a:t>
            </a:r>
            <a:r>
              <a:rPr lang="en-US" altLang="en-US" i="1" baseline="-25000">
                <a:solidFill>
                  <a:schemeClr val="accent1"/>
                </a:solidFill>
              </a:rPr>
              <a:t>Re</a:t>
            </a:r>
            <a:r>
              <a:rPr lang="en-US" altLang="en-US">
                <a:solidFill>
                  <a:schemeClr val="accent1"/>
                </a:solidFill>
              </a:rPr>
              <a:t>[0],…,</a:t>
            </a:r>
            <a:r>
              <a:rPr lang="en-US" altLang="en-US" i="1">
                <a:solidFill>
                  <a:schemeClr val="accent1"/>
                </a:solidFill>
              </a:rPr>
              <a:t>Y</a:t>
            </a:r>
            <a:r>
              <a:rPr lang="en-US" altLang="en-US" i="1" baseline="-25000">
                <a:solidFill>
                  <a:schemeClr val="accent1"/>
                </a:solidFill>
              </a:rPr>
              <a:t>Im</a:t>
            </a:r>
            <a:r>
              <a:rPr lang="en-US" altLang="en-US">
                <a:solidFill>
                  <a:schemeClr val="accent1"/>
                </a:solidFill>
              </a:rPr>
              <a:t>[</a:t>
            </a:r>
            <a:r>
              <a:rPr lang="en-US" altLang="en-US" baseline="30000">
                <a:solidFill>
                  <a:schemeClr val="accent1"/>
                </a:solidFill>
              </a:rPr>
              <a:t>n</a:t>
            </a:r>
            <a:r>
              <a:rPr lang="en-US" altLang="en-US">
                <a:solidFill>
                  <a:schemeClr val="accent1"/>
                </a:solidFill>
              </a:rPr>
              <a:t>/</a:t>
            </a:r>
            <a:r>
              <a:rPr lang="en-US" altLang="en-US" baseline="-25000">
                <a:solidFill>
                  <a:schemeClr val="accent1"/>
                </a:solidFill>
              </a:rPr>
              <a:t>2</a:t>
            </a:r>
            <a:r>
              <a:rPr lang="en-US" altLang="en-US">
                <a:solidFill>
                  <a:schemeClr val="accent1"/>
                </a:solidFill>
              </a:rPr>
              <a:t>]]</a:t>
            </a:r>
            <a:endParaRPr lang="en-US" altLang="en-US" i="1">
              <a:solidFill>
                <a:schemeClr val="accent1"/>
              </a:solidFill>
            </a:endParaRPr>
          </a:p>
          <a:p>
            <a:pPr lvl="1" algn="l" eaLnBrk="1" hangingPunct="1"/>
            <a:r>
              <a:rPr lang="en-US" altLang="en-US">
                <a:sym typeface="Symbol" pitchFamily="18" charset="2"/>
              </a:rPr>
              <a:t>Changes the basis used to describe an object.</a:t>
            </a:r>
          </a:p>
        </p:txBody>
      </p:sp>
      <p:sp>
        <p:nvSpPr>
          <p:cNvPr id="27664" name="Text Box 215"/>
          <p:cNvSpPr txBox="1">
            <a:spLocks noChangeArrowheads="1"/>
          </p:cNvSpPr>
          <p:nvPr/>
        </p:nvSpPr>
        <p:spPr bwMode="auto">
          <a:xfrm>
            <a:off x="152400" y="1347788"/>
            <a:ext cx="9045575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/>
            <a:r>
              <a:rPr lang="en-US" altLang="en-US">
                <a:solidFill>
                  <a:schemeClr val="accent1"/>
                </a:solidFill>
                <a:latin typeface="Symbol" pitchFamily="18" charset="2"/>
              </a:rPr>
              <a:t> "</a:t>
            </a:r>
            <a:r>
              <a:rPr lang="en-US" altLang="en-US" i="1">
                <a:solidFill>
                  <a:schemeClr val="accent1"/>
                </a:solidFill>
              </a:rPr>
              <a:t>y </a:t>
            </a:r>
            <a:r>
              <a:rPr lang="en-US" altLang="en-US">
                <a:solidFill>
                  <a:schemeClr val="accent1"/>
                </a:solidFill>
                <a:latin typeface="Symbol" pitchFamily="18" charset="2"/>
              </a:rPr>
              <a:t>$</a:t>
            </a:r>
            <a:r>
              <a:rPr lang="en-US" altLang="en-US">
                <a:solidFill>
                  <a:schemeClr val="accent1"/>
                </a:solidFill>
              </a:rPr>
              <a:t>[</a:t>
            </a:r>
            <a:r>
              <a:rPr lang="en-US" altLang="en-US" i="1">
                <a:solidFill>
                  <a:schemeClr val="accent1"/>
                </a:solidFill>
              </a:rPr>
              <a:t>y</a:t>
            </a:r>
            <a:r>
              <a:rPr lang="en-US" altLang="en-US">
                <a:solidFill>
                  <a:schemeClr val="accent1"/>
                </a:solidFill>
              </a:rPr>
              <a:t>[0]</a:t>
            </a:r>
            <a:r>
              <a:rPr lang="en-US" altLang="en-US" i="1">
                <a:solidFill>
                  <a:schemeClr val="accent1"/>
                </a:solidFill>
              </a:rPr>
              <a:t>,y</a:t>
            </a:r>
            <a:r>
              <a:rPr lang="en-US" altLang="en-US">
                <a:solidFill>
                  <a:schemeClr val="accent1"/>
                </a:solidFill>
              </a:rPr>
              <a:t>[1]</a:t>
            </a:r>
            <a:r>
              <a:rPr lang="en-US" altLang="en-US" i="1">
                <a:solidFill>
                  <a:schemeClr val="accent1"/>
                </a:solidFill>
              </a:rPr>
              <a:t>,…,y</a:t>
            </a:r>
            <a:r>
              <a:rPr lang="en-US" altLang="en-US">
                <a:solidFill>
                  <a:schemeClr val="accent1"/>
                </a:solidFill>
              </a:rPr>
              <a:t>[</a:t>
            </a:r>
            <a:r>
              <a:rPr lang="en-US" altLang="en-US" i="1">
                <a:solidFill>
                  <a:schemeClr val="accent1"/>
                </a:solidFill>
              </a:rPr>
              <a:t>n</a:t>
            </a:r>
            <a:r>
              <a:rPr lang="en-US" altLang="en-US">
                <a:solidFill>
                  <a:schemeClr val="accent1"/>
                </a:solidFill>
              </a:rPr>
              <a:t>-1]],</a:t>
            </a:r>
            <a:r>
              <a:rPr lang="en-US" altLang="en-US" i="1">
                <a:solidFill>
                  <a:schemeClr val="accent1"/>
                </a:solidFill>
              </a:rPr>
              <a:t>  </a:t>
            </a:r>
            <a:r>
              <a:rPr lang="en-US" altLang="en-US">
                <a:sym typeface="Symbol" pitchFamily="18" charset="2"/>
              </a:rPr>
              <a:t> </a:t>
            </a:r>
            <a:r>
              <a:rPr lang="en-US" altLang="en-US" i="1">
                <a:solidFill>
                  <a:schemeClr val="accent1"/>
                </a:solidFill>
                <a:sym typeface="Symbol" pitchFamily="18" charset="2"/>
              </a:rPr>
              <a:t>y = </a:t>
            </a:r>
            <a:r>
              <a:rPr lang="en-US" altLang="en-US" i="1">
                <a:solidFill>
                  <a:schemeClr val="accent1"/>
                </a:solidFill>
              </a:rPr>
              <a:t>y</a:t>
            </a:r>
            <a:r>
              <a:rPr lang="en-US" altLang="en-US">
                <a:solidFill>
                  <a:schemeClr val="accent1"/>
                </a:solidFill>
              </a:rPr>
              <a:t>[0]</a:t>
            </a:r>
            <a:r>
              <a:rPr lang="en-US" altLang="en-US" i="1">
                <a:solidFill>
                  <a:schemeClr val="accent1"/>
                </a:solidFill>
              </a:rPr>
              <a:t>I</a:t>
            </a:r>
            <a:r>
              <a:rPr lang="en-US" altLang="en-US" i="1" baseline="-25000">
                <a:solidFill>
                  <a:schemeClr val="accent1"/>
                </a:solidFill>
              </a:rPr>
              <a:t>1 </a:t>
            </a:r>
            <a:r>
              <a:rPr lang="en-US" altLang="en-US" i="1">
                <a:solidFill>
                  <a:schemeClr val="accent1"/>
                </a:solidFill>
              </a:rPr>
              <a:t>+y</a:t>
            </a:r>
            <a:r>
              <a:rPr lang="en-US" altLang="en-US">
                <a:solidFill>
                  <a:schemeClr val="accent1"/>
                </a:solidFill>
              </a:rPr>
              <a:t>[1]</a:t>
            </a:r>
            <a:r>
              <a:rPr lang="en-US" altLang="en-US" i="1">
                <a:solidFill>
                  <a:schemeClr val="accent1"/>
                </a:solidFill>
              </a:rPr>
              <a:t>I</a:t>
            </a:r>
            <a:r>
              <a:rPr lang="en-US" altLang="en-US" i="1" baseline="-25000">
                <a:solidFill>
                  <a:schemeClr val="accent1"/>
                </a:solidFill>
              </a:rPr>
              <a:t>2</a:t>
            </a:r>
            <a:r>
              <a:rPr lang="en-US" altLang="en-US" i="1">
                <a:solidFill>
                  <a:schemeClr val="accent1"/>
                </a:solidFill>
              </a:rPr>
              <a:t>  </a:t>
            </a:r>
            <a:r>
              <a:rPr lang="en-US" altLang="en-US" sz="1400" i="1">
                <a:solidFill>
                  <a:schemeClr val="accent1"/>
                </a:solidFill>
              </a:rPr>
              <a:t> </a:t>
            </a:r>
            <a:r>
              <a:rPr lang="en-US" altLang="en-US" i="1">
                <a:solidFill>
                  <a:schemeClr val="accent1"/>
                </a:solidFill>
              </a:rPr>
              <a:t>+… + y</a:t>
            </a:r>
            <a:r>
              <a:rPr lang="en-US" altLang="en-US">
                <a:solidFill>
                  <a:schemeClr val="accent1"/>
                </a:solidFill>
              </a:rPr>
              <a:t>[</a:t>
            </a:r>
            <a:r>
              <a:rPr lang="en-US" altLang="en-US" i="1">
                <a:solidFill>
                  <a:schemeClr val="accent1"/>
                </a:solidFill>
              </a:rPr>
              <a:t>n</a:t>
            </a:r>
            <a:r>
              <a:rPr lang="en-US" altLang="en-US">
                <a:solidFill>
                  <a:schemeClr val="accent1"/>
                </a:solidFill>
              </a:rPr>
              <a:t>-1]</a:t>
            </a:r>
            <a:r>
              <a:rPr lang="en-US" altLang="en-US" i="1">
                <a:solidFill>
                  <a:schemeClr val="accent1"/>
                </a:solidFill>
              </a:rPr>
              <a:t>I</a:t>
            </a:r>
            <a:r>
              <a:rPr lang="en-US" altLang="en-US" i="1" baseline="-25000">
                <a:solidFill>
                  <a:schemeClr val="accent1"/>
                </a:solidFill>
              </a:rPr>
              <a:t>n</a:t>
            </a:r>
            <a:endParaRPr lang="en-US" altLang="en-US">
              <a:sym typeface="Symbol" pitchFamily="18" charset="2"/>
            </a:endParaRPr>
          </a:p>
        </p:txBody>
      </p:sp>
      <p:graphicFrame>
        <p:nvGraphicFramePr>
          <p:cNvPr id="83" name="Object 2"/>
          <p:cNvGraphicFramePr>
            <a:graphicFrameLocks noChangeAspect="1"/>
          </p:cNvGraphicFramePr>
          <p:nvPr/>
        </p:nvGraphicFramePr>
        <p:xfrm>
          <a:off x="3983038" y="5257800"/>
          <a:ext cx="3608387" cy="6445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7733" name="Equation" r:id="rId5" imgW="2552700" imgH="457200" progId="Equation.3">
                  <p:embed/>
                </p:oleObj>
              </mc:Choice>
              <mc:Fallback>
                <p:oleObj name="Equation" r:id="rId5" imgW="2552700" imgH="457200" progId="Equation.3">
                  <p:embed/>
                  <p:pic>
                    <p:nvPicPr>
                      <p:cNvPr id="0" name="Object 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983038" y="5257800"/>
                        <a:ext cx="3608387" cy="644525"/>
                      </a:xfrm>
                      <a:prstGeom prst="rect">
                        <a:avLst/>
                      </a:prstGeom>
                      <a:solidFill>
                        <a:schemeClr val="tx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15" name="Group 119"/>
          <p:cNvGrpSpPr>
            <a:grpSpLocks/>
          </p:cNvGrpSpPr>
          <p:nvPr/>
        </p:nvGrpSpPr>
        <p:grpSpPr bwMode="auto">
          <a:xfrm>
            <a:off x="152400" y="5800725"/>
            <a:ext cx="3857625" cy="981075"/>
            <a:chOff x="152400" y="5800078"/>
            <a:chExt cx="3857598" cy="981722"/>
          </a:xfrm>
        </p:grpSpPr>
        <p:grpSp>
          <p:nvGrpSpPr>
            <p:cNvPr id="27682" name="Group 139"/>
            <p:cNvGrpSpPr>
              <a:grpSpLocks/>
            </p:cNvGrpSpPr>
            <p:nvPr/>
          </p:nvGrpSpPr>
          <p:grpSpPr bwMode="auto">
            <a:xfrm>
              <a:off x="152400" y="6011334"/>
              <a:ext cx="1090097" cy="761996"/>
              <a:chOff x="5327464" y="3962400"/>
              <a:chExt cx="1090266" cy="762000"/>
            </a:xfrm>
          </p:grpSpPr>
          <p:sp>
            <p:nvSpPr>
              <p:cNvPr id="27694" name="Rectangle 124"/>
              <p:cNvSpPr>
                <a:spLocks noChangeArrowheads="1"/>
              </p:cNvSpPr>
              <p:nvPr/>
            </p:nvSpPr>
            <p:spPr bwMode="auto">
              <a:xfrm>
                <a:off x="5327464" y="3962400"/>
                <a:ext cx="1075879" cy="46437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r>
                  <a:rPr lang="en-US" altLang="en-US" sz="1800" i="1">
                    <a:solidFill>
                      <a:schemeClr val="accent1"/>
                    </a:solidFill>
                  </a:rPr>
                  <a:t>s</a:t>
                </a:r>
                <a:r>
                  <a:rPr lang="en-US" altLang="en-US" sz="1800" i="1" baseline="-25000">
                    <a:solidFill>
                      <a:schemeClr val="accent1"/>
                    </a:solidFill>
                  </a:rPr>
                  <a:t>1</a:t>
                </a:r>
                <a:r>
                  <a:rPr lang="en-US" altLang="en-US" sz="1800">
                    <a:solidFill>
                      <a:schemeClr val="accent1"/>
                    </a:solidFill>
                  </a:rPr>
                  <a:t>[1]</a:t>
                </a:r>
                <a:endParaRPr lang="en-CA" altLang="en-US" sz="1800"/>
              </a:p>
            </p:txBody>
          </p:sp>
          <p:sp>
            <p:nvSpPr>
              <p:cNvPr id="27695" name="Rectangle 124"/>
              <p:cNvSpPr>
                <a:spLocks noChangeArrowheads="1"/>
              </p:cNvSpPr>
              <p:nvPr/>
            </p:nvSpPr>
            <p:spPr bwMode="auto">
              <a:xfrm>
                <a:off x="5341851" y="4260026"/>
                <a:ext cx="1075879" cy="46437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r>
                  <a:rPr lang="en-US" altLang="en-US" sz="1800" i="1">
                    <a:solidFill>
                      <a:schemeClr val="accent1"/>
                    </a:solidFill>
                  </a:rPr>
                  <a:t>s</a:t>
                </a:r>
                <a:r>
                  <a:rPr lang="en-US" altLang="en-US" sz="1800" i="1" baseline="-25000">
                    <a:solidFill>
                      <a:schemeClr val="accent1"/>
                    </a:solidFill>
                  </a:rPr>
                  <a:t>2</a:t>
                </a:r>
                <a:r>
                  <a:rPr lang="en-US" altLang="en-US" sz="1800">
                    <a:solidFill>
                      <a:schemeClr val="accent1"/>
                    </a:solidFill>
                  </a:rPr>
                  <a:t>[1]</a:t>
                </a:r>
                <a:endParaRPr lang="en-CA" altLang="en-US" sz="1800"/>
              </a:p>
            </p:txBody>
          </p:sp>
        </p:grpSp>
        <p:grpSp>
          <p:nvGrpSpPr>
            <p:cNvPr id="27683" name="Group 139"/>
            <p:cNvGrpSpPr>
              <a:grpSpLocks/>
            </p:cNvGrpSpPr>
            <p:nvPr/>
          </p:nvGrpSpPr>
          <p:grpSpPr bwMode="auto">
            <a:xfrm>
              <a:off x="748149" y="6019804"/>
              <a:ext cx="1090097" cy="761996"/>
              <a:chOff x="5327464" y="3962400"/>
              <a:chExt cx="1090266" cy="762000"/>
            </a:xfrm>
          </p:grpSpPr>
          <p:sp>
            <p:nvSpPr>
              <p:cNvPr id="27692" name="Rectangle 124"/>
              <p:cNvSpPr>
                <a:spLocks noChangeArrowheads="1"/>
              </p:cNvSpPr>
              <p:nvPr/>
            </p:nvSpPr>
            <p:spPr bwMode="auto">
              <a:xfrm>
                <a:off x="5327464" y="3962400"/>
                <a:ext cx="1075879" cy="46437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r>
                  <a:rPr lang="en-US" altLang="en-US" sz="1800" i="1">
                    <a:solidFill>
                      <a:schemeClr val="accent1"/>
                    </a:solidFill>
                  </a:rPr>
                  <a:t>s</a:t>
                </a:r>
                <a:r>
                  <a:rPr lang="en-US" altLang="en-US" sz="1800" i="1" baseline="-25000">
                    <a:solidFill>
                      <a:schemeClr val="accent1"/>
                    </a:solidFill>
                  </a:rPr>
                  <a:t>1</a:t>
                </a:r>
                <a:r>
                  <a:rPr lang="en-US" altLang="en-US" sz="1800">
                    <a:solidFill>
                      <a:schemeClr val="accent1"/>
                    </a:solidFill>
                  </a:rPr>
                  <a:t>[2]</a:t>
                </a:r>
                <a:endParaRPr lang="en-CA" altLang="en-US" sz="1800"/>
              </a:p>
            </p:txBody>
          </p:sp>
          <p:sp>
            <p:nvSpPr>
              <p:cNvPr id="27693" name="Rectangle 124"/>
              <p:cNvSpPr>
                <a:spLocks noChangeArrowheads="1"/>
              </p:cNvSpPr>
              <p:nvPr/>
            </p:nvSpPr>
            <p:spPr bwMode="auto">
              <a:xfrm>
                <a:off x="5341851" y="4260026"/>
                <a:ext cx="1075879" cy="46437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r>
                  <a:rPr lang="en-US" altLang="en-US" sz="1800" i="1">
                    <a:solidFill>
                      <a:schemeClr val="accent1"/>
                    </a:solidFill>
                  </a:rPr>
                  <a:t>s</a:t>
                </a:r>
                <a:r>
                  <a:rPr lang="en-US" altLang="en-US" sz="1800" i="1" baseline="-25000">
                    <a:solidFill>
                      <a:schemeClr val="accent1"/>
                    </a:solidFill>
                  </a:rPr>
                  <a:t>2</a:t>
                </a:r>
                <a:r>
                  <a:rPr lang="en-US" altLang="en-US" sz="1800">
                    <a:solidFill>
                      <a:schemeClr val="accent1"/>
                    </a:solidFill>
                  </a:rPr>
                  <a:t>[2]</a:t>
                </a:r>
                <a:endParaRPr lang="en-CA" altLang="en-US" sz="1800"/>
              </a:p>
            </p:txBody>
          </p:sp>
        </p:grpSp>
        <p:grpSp>
          <p:nvGrpSpPr>
            <p:cNvPr id="27684" name="Group 131"/>
            <p:cNvGrpSpPr>
              <a:grpSpLocks/>
            </p:cNvGrpSpPr>
            <p:nvPr/>
          </p:nvGrpSpPr>
          <p:grpSpPr bwMode="auto">
            <a:xfrm>
              <a:off x="3193374" y="6022445"/>
              <a:ext cx="779414" cy="606955"/>
              <a:chOff x="3370978" y="6019803"/>
              <a:chExt cx="550333" cy="606954"/>
            </a:xfrm>
          </p:grpSpPr>
          <p:sp>
            <p:nvSpPr>
              <p:cNvPr id="27690" name="Rectangle 124"/>
              <p:cNvSpPr>
                <a:spLocks noChangeArrowheads="1"/>
              </p:cNvSpPr>
              <p:nvPr/>
            </p:nvSpPr>
            <p:spPr bwMode="auto">
              <a:xfrm>
                <a:off x="3370978" y="6019803"/>
                <a:ext cx="546100" cy="3698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l" eaLnBrk="1" hangingPunct="1"/>
                <a:r>
                  <a:rPr lang="en-CA" altLang="en-US" sz="1800" i="1">
                    <a:solidFill>
                      <a:schemeClr val="accent1"/>
                    </a:solidFill>
                  </a:rPr>
                  <a:t>Y</a:t>
                </a:r>
                <a:r>
                  <a:rPr lang="en-CA" altLang="en-US" sz="1800">
                    <a:solidFill>
                      <a:schemeClr val="accent1"/>
                    </a:solidFill>
                  </a:rPr>
                  <a:t>[1]</a:t>
                </a:r>
                <a:endParaRPr lang="en-CA" altLang="en-US" sz="1800" baseline="-25000">
                  <a:solidFill>
                    <a:schemeClr val="accent1"/>
                  </a:solidFill>
                </a:endParaRPr>
              </a:p>
              <a:p>
                <a:pPr algn="l" eaLnBrk="1" hangingPunct="1"/>
                <a:endParaRPr lang="en-CA" altLang="en-US" sz="1800" baseline="-25000">
                  <a:solidFill>
                    <a:schemeClr val="accent1"/>
                  </a:solidFill>
                </a:endParaRPr>
              </a:p>
            </p:txBody>
          </p:sp>
          <p:sp>
            <p:nvSpPr>
              <p:cNvPr id="27691" name="Rectangle 124"/>
              <p:cNvSpPr>
                <a:spLocks noChangeArrowheads="1"/>
              </p:cNvSpPr>
              <p:nvPr/>
            </p:nvSpPr>
            <p:spPr bwMode="auto">
              <a:xfrm>
                <a:off x="3375211" y="6256870"/>
                <a:ext cx="546100" cy="3698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l" eaLnBrk="1" hangingPunct="1"/>
                <a:r>
                  <a:rPr lang="en-CA" altLang="en-US" sz="1800" i="1">
                    <a:solidFill>
                      <a:schemeClr val="accent1"/>
                    </a:solidFill>
                  </a:rPr>
                  <a:t>Y</a:t>
                </a:r>
                <a:r>
                  <a:rPr lang="en-CA" altLang="en-US" sz="1800">
                    <a:solidFill>
                      <a:schemeClr val="accent1"/>
                    </a:solidFill>
                  </a:rPr>
                  <a:t>[2]</a:t>
                </a:r>
                <a:endParaRPr lang="en-CA" altLang="en-US" sz="1800" baseline="-25000">
                  <a:solidFill>
                    <a:schemeClr val="accent1"/>
                  </a:solidFill>
                </a:endParaRPr>
              </a:p>
            </p:txBody>
          </p:sp>
        </p:grpSp>
        <p:sp>
          <p:nvSpPr>
            <p:cNvPr id="27685" name="Rectangle 48"/>
            <p:cNvSpPr>
              <a:spLocks noChangeArrowheads="1"/>
            </p:cNvSpPr>
            <p:nvPr/>
          </p:nvSpPr>
          <p:spPr bwMode="auto">
            <a:xfrm>
              <a:off x="160867" y="5800078"/>
              <a:ext cx="3849131" cy="9233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US" altLang="en-US" sz="5400">
                  <a:solidFill>
                    <a:schemeClr val="accent1"/>
                  </a:solidFill>
                </a:rPr>
                <a:t>[      ] [  ] </a:t>
              </a:r>
              <a:r>
                <a:rPr lang="en-US" altLang="en-US">
                  <a:solidFill>
                    <a:schemeClr val="accent1"/>
                  </a:solidFill>
                </a:rPr>
                <a:t>=</a:t>
              </a:r>
              <a:r>
                <a:rPr lang="en-US" altLang="en-US" sz="5400">
                  <a:solidFill>
                    <a:schemeClr val="accent1"/>
                  </a:solidFill>
                </a:rPr>
                <a:t>[  ]</a:t>
              </a:r>
              <a:endParaRPr lang="en-CA" altLang="en-US" sz="5400"/>
            </a:p>
          </p:txBody>
        </p:sp>
        <p:grpSp>
          <p:nvGrpSpPr>
            <p:cNvPr id="27686" name="Group 131"/>
            <p:cNvGrpSpPr>
              <a:grpSpLocks/>
            </p:cNvGrpSpPr>
            <p:nvPr/>
          </p:nvGrpSpPr>
          <p:grpSpPr bwMode="auto">
            <a:xfrm>
              <a:off x="2000718" y="6019800"/>
              <a:ext cx="779414" cy="606955"/>
              <a:chOff x="3370978" y="6019803"/>
              <a:chExt cx="550333" cy="606954"/>
            </a:xfrm>
          </p:grpSpPr>
          <p:sp>
            <p:nvSpPr>
              <p:cNvPr id="27688" name="Rectangle 124"/>
              <p:cNvSpPr>
                <a:spLocks noChangeArrowheads="1"/>
              </p:cNvSpPr>
              <p:nvPr/>
            </p:nvSpPr>
            <p:spPr bwMode="auto">
              <a:xfrm>
                <a:off x="3370978" y="6019803"/>
                <a:ext cx="546100" cy="3698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l" eaLnBrk="1" hangingPunct="1"/>
                <a:r>
                  <a:rPr lang="en-CA" altLang="en-US" sz="1800" i="1">
                    <a:solidFill>
                      <a:schemeClr val="accent1"/>
                    </a:solidFill>
                  </a:rPr>
                  <a:t>y</a:t>
                </a:r>
                <a:r>
                  <a:rPr lang="en-CA" altLang="en-US" sz="1800">
                    <a:solidFill>
                      <a:schemeClr val="accent1"/>
                    </a:solidFill>
                  </a:rPr>
                  <a:t>[1]</a:t>
                </a:r>
                <a:endParaRPr lang="en-CA" altLang="en-US" sz="1800" baseline="-25000">
                  <a:solidFill>
                    <a:schemeClr val="accent1"/>
                  </a:solidFill>
                </a:endParaRPr>
              </a:p>
              <a:p>
                <a:pPr algn="l" eaLnBrk="1" hangingPunct="1"/>
                <a:endParaRPr lang="en-CA" altLang="en-US" sz="1800" baseline="-25000">
                  <a:solidFill>
                    <a:schemeClr val="accent1"/>
                  </a:solidFill>
                </a:endParaRPr>
              </a:p>
            </p:txBody>
          </p:sp>
          <p:sp>
            <p:nvSpPr>
              <p:cNvPr id="27689" name="Rectangle 124"/>
              <p:cNvSpPr>
                <a:spLocks noChangeArrowheads="1"/>
              </p:cNvSpPr>
              <p:nvPr/>
            </p:nvSpPr>
            <p:spPr bwMode="auto">
              <a:xfrm>
                <a:off x="3375211" y="6256870"/>
                <a:ext cx="546100" cy="3698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l" eaLnBrk="1" hangingPunct="1"/>
                <a:r>
                  <a:rPr lang="en-CA" altLang="en-US" sz="1800" i="1">
                    <a:solidFill>
                      <a:schemeClr val="accent1"/>
                    </a:solidFill>
                  </a:rPr>
                  <a:t>y</a:t>
                </a:r>
                <a:r>
                  <a:rPr lang="en-CA" altLang="en-US" sz="1800">
                    <a:solidFill>
                      <a:schemeClr val="accent1"/>
                    </a:solidFill>
                  </a:rPr>
                  <a:t>[2]</a:t>
                </a:r>
                <a:endParaRPr lang="en-CA" altLang="en-US" sz="1800" baseline="-25000">
                  <a:solidFill>
                    <a:schemeClr val="accent1"/>
                  </a:solidFill>
                </a:endParaRPr>
              </a:p>
            </p:txBody>
          </p:sp>
        </p:grpSp>
        <p:sp>
          <p:nvSpPr>
            <p:cNvPr id="27687" name="Rectangle 191"/>
            <p:cNvSpPr>
              <a:spLocks noChangeArrowheads="1"/>
            </p:cNvSpPr>
            <p:nvPr/>
          </p:nvSpPr>
          <p:spPr bwMode="auto">
            <a:xfrm>
              <a:off x="1604975" y="5835177"/>
              <a:ext cx="384942" cy="523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baseline="30000">
                  <a:solidFill>
                    <a:schemeClr val="accent1"/>
                  </a:solidFill>
                </a:rPr>
                <a:t>-1</a:t>
              </a:r>
              <a:endParaRPr lang="en-CA" altLang="en-US"/>
            </a:p>
          </p:txBody>
        </p:sp>
      </p:grpSp>
      <p:grpSp>
        <p:nvGrpSpPr>
          <p:cNvPr id="20" name="Group 118"/>
          <p:cNvGrpSpPr>
            <a:grpSpLocks/>
          </p:cNvGrpSpPr>
          <p:nvPr/>
        </p:nvGrpSpPr>
        <p:grpSpPr bwMode="auto">
          <a:xfrm>
            <a:off x="160338" y="5054600"/>
            <a:ext cx="3867150" cy="965200"/>
            <a:chOff x="160867" y="5054598"/>
            <a:chExt cx="3866065" cy="965202"/>
          </a:xfrm>
        </p:grpSpPr>
        <p:grpSp>
          <p:nvGrpSpPr>
            <p:cNvPr id="27669" name="Group 139"/>
            <p:cNvGrpSpPr>
              <a:grpSpLocks/>
            </p:cNvGrpSpPr>
            <p:nvPr/>
          </p:nvGrpSpPr>
          <p:grpSpPr bwMode="auto">
            <a:xfrm>
              <a:off x="160867" y="5257799"/>
              <a:ext cx="1090097" cy="762001"/>
              <a:chOff x="5327464" y="3962400"/>
              <a:chExt cx="1090266" cy="762000"/>
            </a:xfrm>
          </p:grpSpPr>
          <p:sp>
            <p:nvSpPr>
              <p:cNvPr id="27680" name="Rectangle 124"/>
              <p:cNvSpPr>
                <a:spLocks noChangeArrowheads="1"/>
              </p:cNvSpPr>
              <p:nvPr/>
            </p:nvSpPr>
            <p:spPr bwMode="auto">
              <a:xfrm>
                <a:off x="5327464" y="3962400"/>
                <a:ext cx="1075879" cy="46437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r>
                  <a:rPr lang="en-US" altLang="en-US" sz="1800" i="1">
                    <a:solidFill>
                      <a:schemeClr val="accent1"/>
                    </a:solidFill>
                  </a:rPr>
                  <a:t>s</a:t>
                </a:r>
                <a:r>
                  <a:rPr lang="en-US" altLang="en-US" sz="1800" i="1" baseline="-25000">
                    <a:solidFill>
                      <a:schemeClr val="accent1"/>
                    </a:solidFill>
                  </a:rPr>
                  <a:t>1</a:t>
                </a:r>
                <a:r>
                  <a:rPr lang="en-US" altLang="en-US" sz="1800">
                    <a:solidFill>
                      <a:schemeClr val="accent1"/>
                    </a:solidFill>
                  </a:rPr>
                  <a:t>[1]</a:t>
                </a:r>
                <a:endParaRPr lang="en-CA" altLang="en-US" sz="1800"/>
              </a:p>
            </p:txBody>
          </p:sp>
          <p:sp>
            <p:nvSpPr>
              <p:cNvPr id="27681" name="Rectangle 124"/>
              <p:cNvSpPr>
                <a:spLocks noChangeArrowheads="1"/>
              </p:cNvSpPr>
              <p:nvPr/>
            </p:nvSpPr>
            <p:spPr bwMode="auto">
              <a:xfrm>
                <a:off x="5341851" y="4260026"/>
                <a:ext cx="1075879" cy="46437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r>
                  <a:rPr lang="en-US" altLang="en-US" sz="1800" i="1">
                    <a:solidFill>
                      <a:schemeClr val="accent1"/>
                    </a:solidFill>
                  </a:rPr>
                  <a:t>s</a:t>
                </a:r>
                <a:r>
                  <a:rPr lang="en-US" altLang="en-US" sz="1800" i="1" baseline="-25000">
                    <a:solidFill>
                      <a:schemeClr val="accent1"/>
                    </a:solidFill>
                  </a:rPr>
                  <a:t>1</a:t>
                </a:r>
                <a:r>
                  <a:rPr lang="en-US" altLang="en-US" sz="1800">
                    <a:solidFill>
                      <a:schemeClr val="accent1"/>
                    </a:solidFill>
                  </a:rPr>
                  <a:t>[2]</a:t>
                </a:r>
                <a:endParaRPr lang="en-CA" altLang="en-US" sz="1800"/>
              </a:p>
            </p:txBody>
          </p:sp>
        </p:grpSp>
        <p:grpSp>
          <p:nvGrpSpPr>
            <p:cNvPr id="27670" name="Group 139"/>
            <p:cNvGrpSpPr>
              <a:grpSpLocks/>
            </p:cNvGrpSpPr>
            <p:nvPr/>
          </p:nvGrpSpPr>
          <p:grpSpPr bwMode="auto">
            <a:xfrm>
              <a:off x="753157" y="5256565"/>
              <a:ext cx="1090097" cy="762001"/>
              <a:chOff x="5327464" y="3962400"/>
              <a:chExt cx="1090266" cy="762000"/>
            </a:xfrm>
          </p:grpSpPr>
          <p:sp>
            <p:nvSpPr>
              <p:cNvPr id="27678" name="Rectangle 124"/>
              <p:cNvSpPr>
                <a:spLocks noChangeArrowheads="1"/>
              </p:cNvSpPr>
              <p:nvPr/>
            </p:nvSpPr>
            <p:spPr bwMode="auto">
              <a:xfrm>
                <a:off x="5327464" y="3962400"/>
                <a:ext cx="1075879" cy="46437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r>
                  <a:rPr lang="en-US" altLang="en-US" sz="1800" i="1">
                    <a:solidFill>
                      <a:schemeClr val="accent1"/>
                    </a:solidFill>
                  </a:rPr>
                  <a:t>s</a:t>
                </a:r>
                <a:r>
                  <a:rPr lang="en-US" altLang="en-US" sz="1800" i="1" baseline="-25000">
                    <a:solidFill>
                      <a:schemeClr val="accent1"/>
                    </a:solidFill>
                  </a:rPr>
                  <a:t>2</a:t>
                </a:r>
                <a:r>
                  <a:rPr lang="en-US" altLang="en-US" sz="1800">
                    <a:solidFill>
                      <a:schemeClr val="accent1"/>
                    </a:solidFill>
                  </a:rPr>
                  <a:t>[1]</a:t>
                </a:r>
                <a:endParaRPr lang="en-CA" altLang="en-US" sz="1800"/>
              </a:p>
            </p:txBody>
          </p:sp>
          <p:sp>
            <p:nvSpPr>
              <p:cNvPr id="27679" name="Rectangle 124"/>
              <p:cNvSpPr>
                <a:spLocks noChangeArrowheads="1"/>
              </p:cNvSpPr>
              <p:nvPr/>
            </p:nvSpPr>
            <p:spPr bwMode="auto">
              <a:xfrm>
                <a:off x="5341851" y="4260026"/>
                <a:ext cx="1075879" cy="46437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r>
                  <a:rPr lang="en-US" altLang="en-US" sz="1800" i="1">
                    <a:solidFill>
                      <a:schemeClr val="accent1"/>
                    </a:solidFill>
                  </a:rPr>
                  <a:t>s</a:t>
                </a:r>
                <a:r>
                  <a:rPr lang="en-US" altLang="en-US" sz="1800" i="1" baseline="-25000">
                    <a:solidFill>
                      <a:schemeClr val="accent1"/>
                    </a:solidFill>
                  </a:rPr>
                  <a:t>2</a:t>
                </a:r>
                <a:r>
                  <a:rPr lang="en-US" altLang="en-US" sz="1800">
                    <a:solidFill>
                      <a:schemeClr val="accent1"/>
                    </a:solidFill>
                  </a:rPr>
                  <a:t>[2]</a:t>
                </a:r>
                <a:endParaRPr lang="en-CA" altLang="en-US" sz="1800"/>
              </a:p>
            </p:txBody>
          </p:sp>
        </p:grpSp>
        <p:grpSp>
          <p:nvGrpSpPr>
            <p:cNvPr id="27671" name="Group 131"/>
            <p:cNvGrpSpPr>
              <a:grpSpLocks/>
            </p:cNvGrpSpPr>
            <p:nvPr/>
          </p:nvGrpSpPr>
          <p:grpSpPr bwMode="auto">
            <a:xfrm>
              <a:off x="2041809" y="5259211"/>
              <a:ext cx="779414" cy="606955"/>
              <a:chOff x="3370978" y="6019803"/>
              <a:chExt cx="550333" cy="606954"/>
            </a:xfrm>
          </p:grpSpPr>
          <p:sp>
            <p:nvSpPr>
              <p:cNvPr id="27676" name="Rectangle 124"/>
              <p:cNvSpPr>
                <a:spLocks noChangeArrowheads="1"/>
              </p:cNvSpPr>
              <p:nvPr/>
            </p:nvSpPr>
            <p:spPr bwMode="auto">
              <a:xfrm>
                <a:off x="3370978" y="6019803"/>
                <a:ext cx="546100" cy="3698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l" eaLnBrk="1" hangingPunct="1"/>
                <a:r>
                  <a:rPr lang="en-CA" altLang="en-US" sz="1800" i="1">
                    <a:solidFill>
                      <a:schemeClr val="accent1"/>
                    </a:solidFill>
                  </a:rPr>
                  <a:t>Y</a:t>
                </a:r>
                <a:r>
                  <a:rPr lang="en-CA" altLang="en-US" sz="1800">
                    <a:solidFill>
                      <a:schemeClr val="accent1"/>
                    </a:solidFill>
                  </a:rPr>
                  <a:t>[1]</a:t>
                </a:r>
                <a:endParaRPr lang="en-CA" altLang="en-US" sz="1800" baseline="-25000">
                  <a:solidFill>
                    <a:schemeClr val="accent1"/>
                  </a:solidFill>
                </a:endParaRPr>
              </a:p>
              <a:p>
                <a:pPr algn="l" eaLnBrk="1" hangingPunct="1"/>
                <a:endParaRPr lang="en-CA" altLang="en-US" sz="1800" baseline="-25000">
                  <a:solidFill>
                    <a:schemeClr val="accent1"/>
                  </a:solidFill>
                </a:endParaRPr>
              </a:p>
            </p:txBody>
          </p:sp>
          <p:sp>
            <p:nvSpPr>
              <p:cNvPr id="27677" name="Rectangle 124"/>
              <p:cNvSpPr>
                <a:spLocks noChangeArrowheads="1"/>
              </p:cNvSpPr>
              <p:nvPr/>
            </p:nvSpPr>
            <p:spPr bwMode="auto">
              <a:xfrm>
                <a:off x="3375211" y="6256870"/>
                <a:ext cx="546100" cy="3698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l" eaLnBrk="1" hangingPunct="1"/>
                <a:r>
                  <a:rPr lang="en-CA" altLang="en-US" sz="1800" i="1">
                    <a:solidFill>
                      <a:schemeClr val="accent1"/>
                    </a:solidFill>
                  </a:rPr>
                  <a:t>Y</a:t>
                </a:r>
                <a:r>
                  <a:rPr lang="en-CA" altLang="en-US" sz="1800">
                    <a:solidFill>
                      <a:schemeClr val="accent1"/>
                    </a:solidFill>
                  </a:rPr>
                  <a:t>[2]</a:t>
                </a:r>
                <a:endParaRPr lang="en-CA" altLang="en-US" sz="1800" baseline="-25000">
                  <a:solidFill>
                    <a:schemeClr val="accent1"/>
                  </a:solidFill>
                </a:endParaRPr>
              </a:p>
            </p:txBody>
          </p:sp>
        </p:grpSp>
        <p:grpSp>
          <p:nvGrpSpPr>
            <p:cNvPr id="27672" name="Group 131"/>
            <p:cNvGrpSpPr>
              <a:grpSpLocks/>
            </p:cNvGrpSpPr>
            <p:nvPr/>
          </p:nvGrpSpPr>
          <p:grpSpPr bwMode="auto">
            <a:xfrm>
              <a:off x="3211532" y="5289610"/>
              <a:ext cx="779414" cy="606955"/>
              <a:chOff x="3370978" y="6019803"/>
              <a:chExt cx="550333" cy="606954"/>
            </a:xfrm>
          </p:grpSpPr>
          <p:sp>
            <p:nvSpPr>
              <p:cNvPr id="27674" name="Rectangle 124"/>
              <p:cNvSpPr>
                <a:spLocks noChangeArrowheads="1"/>
              </p:cNvSpPr>
              <p:nvPr/>
            </p:nvSpPr>
            <p:spPr bwMode="auto">
              <a:xfrm>
                <a:off x="3370978" y="6019803"/>
                <a:ext cx="546100" cy="3698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l" eaLnBrk="1" hangingPunct="1"/>
                <a:r>
                  <a:rPr lang="en-CA" altLang="en-US" sz="1800" i="1">
                    <a:solidFill>
                      <a:schemeClr val="accent1"/>
                    </a:solidFill>
                  </a:rPr>
                  <a:t>y</a:t>
                </a:r>
                <a:r>
                  <a:rPr lang="en-CA" altLang="en-US" sz="1800">
                    <a:solidFill>
                      <a:schemeClr val="accent1"/>
                    </a:solidFill>
                  </a:rPr>
                  <a:t>[1]</a:t>
                </a:r>
                <a:endParaRPr lang="en-CA" altLang="en-US" sz="1800" baseline="-25000">
                  <a:solidFill>
                    <a:schemeClr val="accent1"/>
                  </a:solidFill>
                </a:endParaRPr>
              </a:p>
              <a:p>
                <a:pPr algn="l" eaLnBrk="1" hangingPunct="1"/>
                <a:endParaRPr lang="en-CA" altLang="en-US" sz="1800" baseline="-25000">
                  <a:solidFill>
                    <a:schemeClr val="accent1"/>
                  </a:solidFill>
                </a:endParaRPr>
              </a:p>
            </p:txBody>
          </p:sp>
          <p:sp>
            <p:nvSpPr>
              <p:cNvPr id="27675" name="Rectangle 124"/>
              <p:cNvSpPr>
                <a:spLocks noChangeArrowheads="1"/>
              </p:cNvSpPr>
              <p:nvPr/>
            </p:nvSpPr>
            <p:spPr bwMode="auto">
              <a:xfrm>
                <a:off x="3375211" y="6256870"/>
                <a:ext cx="546100" cy="3698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l" eaLnBrk="1" hangingPunct="1"/>
                <a:r>
                  <a:rPr lang="en-CA" altLang="en-US" sz="1800" i="1">
                    <a:solidFill>
                      <a:schemeClr val="accent1"/>
                    </a:solidFill>
                  </a:rPr>
                  <a:t>y</a:t>
                </a:r>
                <a:r>
                  <a:rPr lang="en-CA" altLang="en-US" sz="1800">
                    <a:solidFill>
                      <a:schemeClr val="accent1"/>
                    </a:solidFill>
                  </a:rPr>
                  <a:t>[2]</a:t>
                </a:r>
                <a:endParaRPr lang="en-CA" altLang="en-US" sz="1800" baseline="-25000">
                  <a:solidFill>
                    <a:schemeClr val="accent1"/>
                  </a:solidFill>
                </a:endParaRPr>
              </a:p>
            </p:txBody>
          </p:sp>
        </p:grpSp>
        <p:sp>
          <p:nvSpPr>
            <p:cNvPr id="27673" name="Rectangle 48"/>
            <p:cNvSpPr>
              <a:spLocks noChangeArrowheads="1"/>
            </p:cNvSpPr>
            <p:nvPr/>
          </p:nvSpPr>
          <p:spPr bwMode="auto">
            <a:xfrm>
              <a:off x="177801" y="5054598"/>
              <a:ext cx="3849131" cy="9233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US" altLang="en-US" sz="5400">
                  <a:solidFill>
                    <a:schemeClr val="accent1"/>
                  </a:solidFill>
                </a:rPr>
                <a:t>[      ] [  ] </a:t>
              </a:r>
              <a:r>
                <a:rPr lang="en-US" altLang="en-US">
                  <a:solidFill>
                    <a:schemeClr val="accent1"/>
                  </a:solidFill>
                </a:rPr>
                <a:t>=</a:t>
              </a:r>
              <a:r>
                <a:rPr lang="en-US" altLang="en-US" sz="5400">
                  <a:solidFill>
                    <a:schemeClr val="accent1"/>
                  </a:solidFill>
                </a:rPr>
                <a:t>[  ]</a:t>
              </a:r>
              <a:endParaRPr lang="en-CA" altLang="en-US" sz="5400"/>
            </a:p>
          </p:txBody>
        </p:sp>
      </p:grpSp>
      <p:graphicFrame>
        <p:nvGraphicFramePr>
          <p:cNvPr id="124" name="Object 4"/>
          <p:cNvGraphicFramePr>
            <a:graphicFrameLocks noChangeAspect="1"/>
          </p:cNvGraphicFramePr>
          <p:nvPr/>
        </p:nvGraphicFramePr>
        <p:xfrm>
          <a:off x="5630863" y="6096000"/>
          <a:ext cx="334962" cy="51911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7734" name="Equation" r:id="rId7" imgW="114102" imgH="177492" progId="Equation.3">
                  <p:embed/>
                </p:oleObj>
              </mc:Choice>
              <mc:Fallback>
                <p:oleObj name="Equation" r:id="rId7" imgW="114102" imgH="177492" progId="Equation.3">
                  <p:embed/>
                  <p:pic>
                    <p:nvPicPr>
                      <p:cNvPr id="0" name="Object 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630863" y="6096000"/>
                        <a:ext cx="334962" cy="519113"/>
                      </a:xfrm>
                      <a:prstGeom prst="rect">
                        <a:avLst/>
                      </a:prstGeom>
                      <a:solidFill>
                        <a:schemeClr val="tx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8674" name="Group 222"/>
          <p:cNvGrpSpPr>
            <a:grpSpLocks/>
          </p:cNvGrpSpPr>
          <p:nvPr/>
        </p:nvGrpSpPr>
        <p:grpSpPr bwMode="auto">
          <a:xfrm>
            <a:off x="1255713" y="654050"/>
            <a:ext cx="2224087" cy="914400"/>
            <a:chOff x="1255602" y="2220892"/>
            <a:chExt cx="2224197" cy="914108"/>
          </a:xfrm>
        </p:grpSpPr>
        <p:sp>
          <p:nvSpPr>
            <p:cNvPr id="28729" name="Rectangle 65"/>
            <p:cNvSpPr>
              <a:spLocks noChangeArrowheads="1"/>
            </p:cNvSpPr>
            <p:nvPr/>
          </p:nvSpPr>
          <p:spPr bwMode="auto">
            <a:xfrm>
              <a:off x="1255602" y="2220892"/>
              <a:ext cx="803539" cy="7076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2000" i="1">
                  <a:solidFill>
                    <a:schemeClr val="accent1"/>
                  </a:solidFill>
                </a:rPr>
                <a:t>Time </a:t>
              </a:r>
              <a:br>
                <a:rPr lang="en-US" altLang="en-US" sz="2000" i="1">
                  <a:solidFill>
                    <a:schemeClr val="accent1"/>
                  </a:solidFill>
                </a:rPr>
              </a:br>
              <a:r>
                <a:rPr lang="en-US" altLang="en-US" sz="2000" i="1">
                  <a:solidFill>
                    <a:schemeClr val="accent1"/>
                  </a:solidFill>
                </a:rPr>
                <a:t>Basis </a:t>
              </a:r>
              <a:endParaRPr lang="en-CA" altLang="en-US" sz="2000"/>
            </a:p>
          </p:txBody>
        </p:sp>
        <p:grpSp>
          <p:nvGrpSpPr>
            <p:cNvPr id="28730" name="Group 218"/>
            <p:cNvGrpSpPr>
              <a:grpSpLocks/>
            </p:cNvGrpSpPr>
            <p:nvPr/>
          </p:nvGrpSpPr>
          <p:grpSpPr bwMode="auto">
            <a:xfrm>
              <a:off x="2044791" y="2600980"/>
              <a:ext cx="1435008" cy="534020"/>
              <a:chOff x="2044791" y="2600980"/>
              <a:chExt cx="1435008" cy="534020"/>
            </a:xfrm>
          </p:grpSpPr>
          <p:sp>
            <p:nvSpPr>
              <p:cNvPr id="28731" name="Rectangle 54"/>
              <p:cNvSpPr>
                <a:spLocks noChangeArrowheads="1"/>
              </p:cNvSpPr>
              <p:nvPr/>
            </p:nvSpPr>
            <p:spPr bwMode="auto">
              <a:xfrm>
                <a:off x="2044791" y="2600980"/>
                <a:ext cx="1435008" cy="52322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l" eaLnBrk="1" hangingPunct="1"/>
                <a:r>
                  <a:rPr lang="en-US" altLang="en-US">
                    <a:solidFill>
                      <a:schemeClr val="accent1"/>
                    </a:solidFill>
                  </a:rPr>
                  <a:t>=[     ,   ]</a:t>
                </a:r>
              </a:p>
            </p:txBody>
          </p:sp>
          <p:grpSp>
            <p:nvGrpSpPr>
              <p:cNvPr id="28732" name="Group 118"/>
              <p:cNvGrpSpPr>
                <a:grpSpLocks/>
              </p:cNvGrpSpPr>
              <p:nvPr/>
            </p:nvGrpSpPr>
            <p:grpSpPr bwMode="auto">
              <a:xfrm>
                <a:off x="2439645" y="2667000"/>
                <a:ext cx="685800" cy="468000"/>
                <a:chOff x="2439645" y="2667000"/>
                <a:chExt cx="685800" cy="468000"/>
              </a:xfrm>
            </p:grpSpPr>
            <p:sp>
              <p:nvSpPr>
                <p:cNvPr id="28733" name="Line 5"/>
                <p:cNvSpPr>
                  <a:spLocks noChangeShapeType="1"/>
                </p:cNvSpPr>
                <p:nvPr/>
              </p:nvSpPr>
              <p:spPr bwMode="auto">
                <a:xfrm flipH="1" flipV="1">
                  <a:off x="3125444" y="2667000"/>
                  <a:ext cx="1" cy="468000"/>
                </a:xfrm>
                <a:prstGeom prst="line">
                  <a:avLst/>
                </a:prstGeom>
                <a:noFill/>
                <a:ln w="38100">
                  <a:solidFill>
                    <a:srgbClr val="FF00FF"/>
                  </a:solidFill>
                  <a:round/>
                  <a:headEnd/>
                  <a:tailEnd type="triangle" w="med" len="med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en-US"/>
                </a:p>
              </p:txBody>
            </p:sp>
            <p:sp>
              <p:nvSpPr>
                <p:cNvPr id="28734" name="Line 5"/>
                <p:cNvSpPr>
                  <a:spLocks noChangeShapeType="1"/>
                </p:cNvSpPr>
                <p:nvPr/>
              </p:nvSpPr>
              <p:spPr bwMode="auto">
                <a:xfrm rot="5400000" flipH="1" flipV="1">
                  <a:off x="2673644" y="2712399"/>
                  <a:ext cx="1" cy="468000"/>
                </a:xfrm>
                <a:prstGeom prst="line">
                  <a:avLst/>
                </a:prstGeom>
                <a:noFill/>
                <a:ln w="38100">
                  <a:solidFill>
                    <a:srgbClr val="FF00FF"/>
                  </a:solidFill>
                  <a:round/>
                  <a:headEnd/>
                  <a:tailEnd type="triangle" w="med" len="med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en-US"/>
                </a:p>
              </p:txBody>
            </p:sp>
          </p:grpSp>
        </p:grpSp>
      </p:grpSp>
      <p:sp>
        <p:nvSpPr>
          <p:cNvPr id="28675" name="Rectangle 54"/>
          <p:cNvSpPr>
            <a:spLocks noChangeArrowheads="1"/>
          </p:cNvSpPr>
          <p:nvPr/>
        </p:nvSpPr>
        <p:spPr bwMode="auto">
          <a:xfrm>
            <a:off x="790575" y="-211138"/>
            <a:ext cx="7772400" cy="11430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4400">
                <a:solidFill>
                  <a:schemeClr val="tx2"/>
                </a:solidFill>
              </a:rPr>
              <a:t>Fourier Transformation </a:t>
            </a:r>
          </a:p>
        </p:txBody>
      </p:sp>
      <p:sp>
        <p:nvSpPr>
          <p:cNvPr id="28676" name="Rectangle 54"/>
          <p:cNvSpPr>
            <a:spLocks noChangeArrowheads="1"/>
          </p:cNvSpPr>
          <p:nvPr/>
        </p:nvSpPr>
        <p:spPr bwMode="auto">
          <a:xfrm>
            <a:off x="2024063" y="609600"/>
            <a:ext cx="1646237" cy="522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/>
            <a:r>
              <a:rPr lang="en-US" altLang="en-US" i="1">
                <a:solidFill>
                  <a:schemeClr val="accent1"/>
                </a:solidFill>
              </a:rPr>
              <a:t>=</a:t>
            </a:r>
            <a:r>
              <a:rPr lang="en-US" altLang="en-US">
                <a:solidFill>
                  <a:schemeClr val="accent1"/>
                </a:solidFill>
              </a:rPr>
              <a:t>[</a:t>
            </a:r>
            <a:r>
              <a:rPr lang="en-US" altLang="en-US" i="1">
                <a:solidFill>
                  <a:schemeClr val="accent1"/>
                </a:solidFill>
              </a:rPr>
              <a:t>I</a:t>
            </a:r>
            <a:r>
              <a:rPr lang="en-US" altLang="en-US" i="1" baseline="-25000">
                <a:solidFill>
                  <a:schemeClr val="accent1"/>
                </a:solidFill>
              </a:rPr>
              <a:t>1</a:t>
            </a:r>
            <a:r>
              <a:rPr lang="en-US" altLang="en-US" i="1">
                <a:solidFill>
                  <a:schemeClr val="accent1"/>
                </a:solidFill>
              </a:rPr>
              <a:t>,I</a:t>
            </a:r>
            <a:r>
              <a:rPr lang="en-US" altLang="en-US" i="1" baseline="-25000">
                <a:solidFill>
                  <a:schemeClr val="accent1"/>
                </a:solidFill>
              </a:rPr>
              <a:t>2</a:t>
            </a:r>
            <a:r>
              <a:rPr lang="en-US" altLang="en-US" i="1">
                <a:solidFill>
                  <a:schemeClr val="accent1"/>
                </a:solidFill>
              </a:rPr>
              <a:t>,…</a:t>
            </a:r>
            <a:r>
              <a:rPr lang="en-US" altLang="en-US">
                <a:solidFill>
                  <a:schemeClr val="accent1"/>
                </a:solidFill>
              </a:rPr>
              <a:t>]</a:t>
            </a:r>
          </a:p>
        </p:txBody>
      </p:sp>
      <p:grpSp>
        <p:nvGrpSpPr>
          <p:cNvPr id="28677" name="Group 121"/>
          <p:cNvGrpSpPr>
            <a:grpSpLocks/>
          </p:cNvGrpSpPr>
          <p:nvPr/>
        </p:nvGrpSpPr>
        <p:grpSpPr bwMode="auto">
          <a:xfrm>
            <a:off x="4052888" y="676275"/>
            <a:ext cx="2157412" cy="1019175"/>
            <a:chOff x="4051646" y="2243665"/>
            <a:chExt cx="2159518" cy="1018355"/>
          </a:xfrm>
        </p:grpSpPr>
        <p:sp>
          <p:nvSpPr>
            <p:cNvPr id="28724" name="Rectangle 95"/>
            <p:cNvSpPr>
              <a:spLocks noChangeArrowheads="1"/>
            </p:cNvSpPr>
            <p:nvPr/>
          </p:nvSpPr>
          <p:spPr bwMode="auto">
            <a:xfrm>
              <a:off x="4051646" y="2243665"/>
              <a:ext cx="982141" cy="7073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2000" i="1">
                  <a:solidFill>
                    <a:schemeClr val="accent1"/>
                  </a:solidFill>
                </a:rPr>
                <a:t>Fourier</a:t>
              </a:r>
              <a:br>
                <a:rPr lang="en-US" altLang="en-US" sz="2000" i="1">
                  <a:solidFill>
                    <a:schemeClr val="accent1"/>
                  </a:solidFill>
                </a:rPr>
              </a:br>
              <a:r>
                <a:rPr lang="en-US" altLang="en-US" sz="2000" i="1">
                  <a:solidFill>
                    <a:schemeClr val="accent1"/>
                  </a:solidFill>
                </a:rPr>
                <a:t>Basis </a:t>
              </a:r>
              <a:endParaRPr lang="en-CA" altLang="en-US" sz="2000"/>
            </a:p>
          </p:txBody>
        </p:sp>
        <p:grpSp>
          <p:nvGrpSpPr>
            <p:cNvPr id="28725" name="Group 120"/>
            <p:cNvGrpSpPr>
              <a:grpSpLocks/>
            </p:cNvGrpSpPr>
            <p:nvPr/>
          </p:nvGrpSpPr>
          <p:grpSpPr bwMode="auto">
            <a:xfrm>
              <a:off x="5138156" y="2794020"/>
              <a:ext cx="703011" cy="468000"/>
              <a:chOff x="5138156" y="2794020"/>
              <a:chExt cx="703011" cy="468000"/>
            </a:xfrm>
          </p:grpSpPr>
          <p:sp>
            <p:nvSpPr>
              <p:cNvPr id="28727" name="Line 5"/>
              <p:cNvSpPr>
                <a:spLocks noChangeShapeType="1"/>
              </p:cNvSpPr>
              <p:nvPr/>
            </p:nvSpPr>
            <p:spPr bwMode="auto">
              <a:xfrm rot="7560000" flipH="1" flipV="1">
                <a:off x="5372155" y="2799143"/>
                <a:ext cx="1" cy="468000"/>
              </a:xfrm>
              <a:prstGeom prst="line">
                <a:avLst/>
              </a:prstGeom>
              <a:noFill/>
              <a:ln w="38100">
                <a:solidFill>
                  <a:srgbClr val="FF00FF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28728" name="Line 5"/>
              <p:cNvSpPr>
                <a:spLocks noChangeShapeType="1"/>
              </p:cNvSpPr>
              <p:nvPr/>
            </p:nvSpPr>
            <p:spPr bwMode="auto">
              <a:xfrm rot="2160000" flipH="1" flipV="1">
                <a:off x="5841166" y="2794020"/>
                <a:ext cx="1" cy="468000"/>
              </a:xfrm>
              <a:prstGeom prst="line">
                <a:avLst/>
              </a:prstGeom>
              <a:noFill/>
              <a:ln w="38100">
                <a:solidFill>
                  <a:srgbClr val="FF00FF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anchor="ctr">
                <a:spAutoFit/>
              </a:bodyPr>
              <a:lstStyle/>
              <a:p>
                <a:endParaRPr lang="en-US"/>
              </a:p>
            </p:txBody>
          </p:sp>
        </p:grpSp>
        <p:sp>
          <p:nvSpPr>
            <p:cNvPr id="28726" name="Rectangle 54"/>
            <p:cNvSpPr>
              <a:spLocks noChangeArrowheads="1"/>
            </p:cNvSpPr>
            <p:nvPr/>
          </p:nvSpPr>
          <p:spPr bwMode="auto">
            <a:xfrm>
              <a:off x="4776156" y="2677180"/>
              <a:ext cx="1435008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US" altLang="en-US">
                  <a:solidFill>
                    <a:schemeClr val="accent1"/>
                  </a:solidFill>
                </a:rPr>
                <a:t>=[     ,   ]</a:t>
              </a:r>
            </a:p>
          </p:txBody>
        </p:sp>
      </p:grpSp>
      <p:sp>
        <p:nvSpPr>
          <p:cNvPr id="115" name="TextBox 114"/>
          <p:cNvSpPr txBox="1">
            <a:spLocks noChangeArrowheads="1"/>
          </p:cNvSpPr>
          <p:nvPr/>
        </p:nvSpPr>
        <p:spPr bwMode="auto">
          <a:xfrm>
            <a:off x="990600" y="1719263"/>
            <a:ext cx="6629400" cy="830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/>
            <a:r>
              <a:rPr lang="en-CA" altLang="en-US" sz="2400"/>
              <a:t>This frequency basis vectors are </a:t>
            </a:r>
            <a:r>
              <a:rPr lang="en-CA" altLang="en-US" sz="2400">
                <a:solidFill>
                  <a:schemeClr val="tx2"/>
                </a:solidFill>
              </a:rPr>
              <a:t>orthogonal </a:t>
            </a:r>
            <a:br>
              <a:rPr lang="en-CA" altLang="en-US" sz="2400">
                <a:solidFill>
                  <a:schemeClr val="tx2"/>
                </a:solidFill>
              </a:rPr>
            </a:br>
            <a:r>
              <a:rPr lang="en-CA" altLang="en-US" sz="2400">
                <a:solidFill>
                  <a:schemeClr val="tx2"/>
                </a:solidFill>
              </a:rPr>
              <a:t>  </a:t>
            </a:r>
            <a:r>
              <a:rPr lang="en-CA" altLang="en-US" sz="2400"/>
              <a:t>and of (almost) uniform length:</a:t>
            </a:r>
          </a:p>
        </p:txBody>
      </p:sp>
      <p:sp>
        <p:nvSpPr>
          <p:cNvPr id="28679" name="Rectangle 54"/>
          <p:cNvSpPr>
            <a:spLocks noChangeArrowheads="1"/>
          </p:cNvSpPr>
          <p:nvPr/>
        </p:nvSpPr>
        <p:spPr bwMode="auto">
          <a:xfrm>
            <a:off x="4759325" y="636588"/>
            <a:ext cx="1563688" cy="5222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/>
            <a:r>
              <a:rPr lang="en-US" altLang="en-US" i="1">
                <a:solidFill>
                  <a:schemeClr val="accent1"/>
                </a:solidFill>
              </a:rPr>
              <a:t>=</a:t>
            </a:r>
            <a:r>
              <a:rPr lang="en-US" altLang="en-US">
                <a:solidFill>
                  <a:schemeClr val="accent1"/>
                </a:solidFill>
              </a:rPr>
              <a:t>[</a:t>
            </a:r>
            <a:r>
              <a:rPr lang="en-US" altLang="en-US" i="1">
                <a:solidFill>
                  <a:schemeClr val="accent1"/>
                </a:solidFill>
              </a:rPr>
              <a:t>c</a:t>
            </a:r>
            <a:r>
              <a:rPr lang="en-US" altLang="en-US" i="1" baseline="-25000">
                <a:solidFill>
                  <a:schemeClr val="accent1"/>
                </a:solidFill>
              </a:rPr>
              <a:t>1</a:t>
            </a:r>
            <a:r>
              <a:rPr lang="en-US" altLang="en-US" i="1">
                <a:solidFill>
                  <a:schemeClr val="accent1"/>
                </a:solidFill>
              </a:rPr>
              <a:t>,s</a:t>
            </a:r>
            <a:r>
              <a:rPr lang="en-US" altLang="en-US" i="1" baseline="-25000">
                <a:solidFill>
                  <a:schemeClr val="accent1"/>
                </a:solidFill>
              </a:rPr>
              <a:t>1</a:t>
            </a:r>
            <a:r>
              <a:rPr lang="en-US" altLang="en-US" i="1">
                <a:solidFill>
                  <a:schemeClr val="accent1"/>
                </a:solidFill>
              </a:rPr>
              <a:t>,..</a:t>
            </a:r>
            <a:r>
              <a:rPr lang="en-US" altLang="en-US">
                <a:solidFill>
                  <a:schemeClr val="accent1"/>
                </a:solidFill>
              </a:rPr>
              <a:t>]</a:t>
            </a:r>
          </a:p>
        </p:txBody>
      </p:sp>
      <p:graphicFrame>
        <p:nvGraphicFramePr>
          <p:cNvPr id="388098" name="Object 2"/>
          <p:cNvGraphicFramePr>
            <a:graphicFrameLocks noChangeAspect="1"/>
          </p:cNvGraphicFramePr>
          <p:nvPr/>
        </p:nvGraphicFramePr>
        <p:xfrm>
          <a:off x="1654175" y="2573338"/>
          <a:ext cx="2981325" cy="62706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8735" name="Equation" r:id="rId4" imgW="2108200" imgH="444500" progId="Equation.3">
                  <p:embed/>
                </p:oleObj>
              </mc:Choice>
              <mc:Fallback>
                <p:oleObj name="Equation" r:id="rId4" imgW="2108200" imgH="444500" progId="Equation.3">
                  <p:embed/>
                  <p:pic>
                    <p:nvPicPr>
                      <p:cNvPr id="0" name="Object 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654175" y="2573338"/>
                        <a:ext cx="2981325" cy="627062"/>
                      </a:xfrm>
                      <a:prstGeom prst="rect">
                        <a:avLst/>
                      </a:prstGeom>
                      <a:solidFill>
                        <a:schemeClr val="tx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67" name="Object 3"/>
          <p:cNvGraphicFramePr>
            <a:graphicFrameLocks noChangeAspect="1"/>
          </p:cNvGraphicFramePr>
          <p:nvPr/>
        </p:nvGraphicFramePr>
        <p:xfrm>
          <a:off x="1839913" y="3236913"/>
          <a:ext cx="3036887" cy="71596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8736" name="Equation" r:id="rId6" imgW="2146300" imgH="508000" progId="Equation.3">
                  <p:embed/>
                </p:oleObj>
              </mc:Choice>
              <mc:Fallback>
                <p:oleObj name="Equation" r:id="rId6" imgW="2146300" imgH="508000" progId="Equation.3">
                  <p:embed/>
                  <p:pic>
                    <p:nvPicPr>
                      <p:cNvPr id="0" name="Object 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839913" y="3236913"/>
                        <a:ext cx="3036887" cy="715962"/>
                      </a:xfrm>
                      <a:prstGeom prst="rect">
                        <a:avLst/>
                      </a:prstGeom>
                      <a:solidFill>
                        <a:schemeClr val="tx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8" name="Group 164"/>
          <p:cNvGrpSpPr>
            <a:grpSpLocks/>
          </p:cNvGrpSpPr>
          <p:nvPr/>
        </p:nvGrpSpPr>
        <p:grpSpPr bwMode="auto">
          <a:xfrm>
            <a:off x="5105400" y="2489200"/>
            <a:ext cx="2514600" cy="2311400"/>
            <a:chOff x="6553200" y="1098610"/>
            <a:chExt cx="2514600" cy="2311340"/>
          </a:xfrm>
        </p:grpSpPr>
        <p:pic>
          <p:nvPicPr>
            <p:cNvPr id="28688" name="Picture 55"/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010400" y="1905000"/>
              <a:ext cx="1914525" cy="15049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8689" name="TextBox 67"/>
            <p:cNvSpPr txBox="1">
              <a:spLocks noChangeArrowheads="1"/>
            </p:cNvSpPr>
            <p:nvPr/>
          </p:nvSpPr>
          <p:spPr bwMode="auto">
            <a:xfrm>
              <a:off x="6553200" y="1098610"/>
              <a:ext cx="2514600" cy="838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CA" altLang="en-US" sz="1600"/>
                <a:t>Evenly spaced points </a:t>
              </a:r>
              <a:br>
                <a:rPr lang="en-CA" altLang="en-US" sz="1600"/>
              </a:br>
              <a:r>
                <a:rPr lang="en-CA" altLang="en-US" sz="1600"/>
                <a:t>within an integer number </a:t>
              </a:r>
              <a:br>
                <a:rPr lang="en-CA" altLang="en-US" sz="1600"/>
              </a:br>
              <a:r>
                <a:rPr lang="en-CA" altLang="en-US" sz="1600"/>
                <a:t>of full cycles.</a:t>
              </a:r>
            </a:p>
          </p:txBody>
        </p:sp>
        <p:grpSp>
          <p:nvGrpSpPr>
            <p:cNvPr id="28690" name="Group 122"/>
            <p:cNvGrpSpPr>
              <a:grpSpLocks/>
            </p:cNvGrpSpPr>
            <p:nvPr/>
          </p:nvGrpSpPr>
          <p:grpSpPr bwMode="auto">
            <a:xfrm>
              <a:off x="7206966" y="2326688"/>
              <a:ext cx="1538278" cy="882567"/>
              <a:chOff x="7210428" y="2317833"/>
              <a:chExt cx="1538278" cy="882567"/>
            </a:xfrm>
          </p:grpSpPr>
          <p:cxnSp>
            <p:nvCxnSpPr>
              <p:cNvPr id="28691" name="Straight Connector 123"/>
              <p:cNvCxnSpPr>
                <a:cxnSpLocks noChangeShapeType="1"/>
              </p:cNvCxnSpPr>
              <p:nvPr/>
            </p:nvCxnSpPr>
            <p:spPr bwMode="auto">
              <a:xfrm>
                <a:off x="7265199" y="2539333"/>
                <a:ext cx="0" cy="76200"/>
              </a:xfrm>
              <a:prstGeom prst="line">
                <a:avLst/>
              </a:prstGeom>
              <a:noFill/>
              <a:ln w="12700" algn="ctr">
                <a:solidFill>
                  <a:schemeClr val="accent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sp>
            <p:nvSpPr>
              <p:cNvPr id="28692" name="Rectangle 124"/>
              <p:cNvSpPr>
                <a:spLocks noChangeArrowheads="1"/>
              </p:cNvSpPr>
              <p:nvPr/>
            </p:nvSpPr>
            <p:spPr bwMode="auto">
              <a:xfrm>
                <a:off x="7234158" y="2861846"/>
                <a:ext cx="1452642" cy="33855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r>
                  <a:rPr lang="en-CA" altLang="en-US" sz="1600">
                    <a:solidFill>
                      <a:schemeClr val="accent1"/>
                    </a:solidFill>
                  </a:rPr>
                  <a:t>Sum of squares</a:t>
                </a:r>
              </a:p>
            </p:txBody>
          </p:sp>
          <p:cxnSp>
            <p:nvCxnSpPr>
              <p:cNvPr id="28693" name="Straight Connector 125"/>
              <p:cNvCxnSpPr>
                <a:cxnSpLocks noChangeShapeType="1"/>
              </p:cNvCxnSpPr>
              <p:nvPr/>
            </p:nvCxnSpPr>
            <p:spPr bwMode="auto">
              <a:xfrm>
                <a:off x="7315200" y="2446466"/>
                <a:ext cx="2381" cy="169067"/>
              </a:xfrm>
              <a:prstGeom prst="line">
                <a:avLst/>
              </a:prstGeom>
              <a:noFill/>
              <a:ln w="12700" algn="ctr">
                <a:solidFill>
                  <a:schemeClr val="accent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8694" name="Straight Connector 126"/>
              <p:cNvCxnSpPr>
                <a:cxnSpLocks noChangeShapeType="1"/>
              </p:cNvCxnSpPr>
              <p:nvPr/>
            </p:nvCxnSpPr>
            <p:spPr bwMode="auto">
              <a:xfrm>
                <a:off x="7358066" y="2381533"/>
                <a:ext cx="2381" cy="234000"/>
              </a:xfrm>
              <a:prstGeom prst="line">
                <a:avLst/>
              </a:prstGeom>
              <a:noFill/>
              <a:ln w="12700" algn="ctr">
                <a:solidFill>
                  <a:schemeClr val="accent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8695" name="Straight Connector 127"/>
              <p:cNvCxnSpPr>
                <a:cxnSpLocks noChangeShapeType="1"/>
              </p:cNvCxnSpPr>
              <p:nvPr/>
            </p:nvCxnSpPr>
            <p:spPr bwMode="auto">
              <a:xfrm>
                <a:off x="7410448" y="2345533"/>
                <a:ext cx="2381" cy="270000"/>
              </a:xfrm>
              <a:prstGeom prst="line">
                <a:avLst/>
              </a:prstGeom>
              <a:noFill/>
              <a:ln w="12700" algn="ctr">
                <a:solidFill>
                  <a:schemeClr val="accent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8696" name="Straight Connector 128"/>
              <p:cNvCxnSpPr>
                <a:cxnSpLocks noChangeShapeType="1"/>
              </p:cNvCxnSpPr>
              <p:nvPr/>
            </p:nvCxnSpPr>
            <p:spPr bwMode="auto">
              <a:xfrm>
                <a:off x="7558086" y="2539333"/>
                <a:ext cx="0" cy="76200"/>
              </a:xfrm>
              <a:prstGeom prst="line">
                <a:avLst/>
              </a:prstGeom>
              <a:noFill/>
              <a:ln w="12700" algn="ctr">
                <a:solidFill>
                  <a:schemeClr val="accent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8697" name="Straight Connector 129"/>
              <p:cNvCxnSpPr>
                <a:cxnSpLocks noChangeShapeType="1"/>
              </p:cNvCxnSpPr>
              <p:nvPr/>
            </p:nvCxnSpPr>
            <p:spPr bwMode="auto">
              <a:xfrm>
                <a:off x="7508085" y="2446466"/>
                <a:ext cx="2381" cy="169067"/>
              </a:xfrm>
              <a:prstGeom prst="line">
                <a:avLst/>
              </a:prstGeom>
              <a:noFill/>
              <a:ln w="12700" algn="ctr">
                <a:solidFill>
                  <a:schemeClr val="accent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8698" name="Straight Connector 130"/>
              <p:cNvCxnSpPr>
                <a:cxnSpLocks noChangeShapeType="1"/>
              </p:cNvCxnSpPr>
              <p:nvPr/>
            </p:nvCxnSpPr>
            <p:spPr bwMode="auto">
              <a:xfrm>
                <a:off x="7460457" y="2381533"/>
                <a:ext cx="2381" cy="234000"/>
              </a:xfrm>
              <a:prstGeom prst="line">
                <a:avLst/>
              </a:prstGeom>
              <a:noFill/>
              <a:ln w="12700" algn="ctr">
                <a:solidFill>
                  <a:schemeClr val="accent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8699" name="Straight Connector 131"/>
              <p:cNvCxnSpPr>
                <a:cxnSpLocks noChangeShapeType="1"/>
              </p:cNvCxnSpPr>
              <p:nvPr/>
            </p:nvCxnSpPr>
            <p:spPr bwMode="auto">
              <a:xfrm>
                <a:off x="7210428" y="2608333"/>
                <a:ext cx="0" cy="7200"/>
              </a:xfrm>
              <a:prstGeom prst="line">
                <a:avLst/>
              </a:prstGeom>
              <a:noFill/>
              <a:ln w="12700" algn="ctr">
                <a:solidFill>
                  <a:schemeClr val="accent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8700" name="Straight Connector 132"/>
              <p:cNvCxnSpPr>
                <a:cxnSpLocks noChangeShapeType="1"/>
              </p:cNvCxnSpPr>
              <p:nvPr/>
            </p:nvCxnSpPr>
            <p:spPr bwMode="auto">
              <a:xfrm>
                <a:off x="8059452" y="2511633"/>
                <a:ext cx="0" cy="76200"/>
              </a:xfrm>
              <a:prstGeom prst="line">
                <a:avLst/>
              </a:prstGeom>
              <a:noFill/>
              <a:ln w="12700" algn="ctr">
                <a:solidFill>
                  <a:schemeClr val="accent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8701" name="Straight Connector 133"/>
              <p:cNvCxnSpPr>
                <a:cxnSpLocks noChangeShapeType="1"/>
              </p:cNvCxnSpPr>
              <p:nvPr/>
            </p:nvCxnSpPr>
            <p:spPr bwMode="auto">
              <a:xfrm>
                <a:off x="8109453" y="2418766"/>
                <a:ext cx="2381" cy="169067"/>
              </a:xfrm>
              <a:prstGeom prst="line">
                <a:avLst/>
              </a:prstGeom>
              <a:noFill/>
              <a:ln w="12700" algn="ctr">
                <a:solidFill>
                  <a:schemeClr val="accent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8702" name="Straight Connector 134"/>
              <p:cNvCxnSpPr>
                <a:cxnSpLocks noChangeShapeType="1"/>
              </p:cNvCxnSpPr>
              <p:nvPr/>
            </p:nvCxnSpPr>
            <p:spPr bwMode="auto">
              <a:xfrm>
                <a:off x="8152319" y="2353833"/>
                <a:ext cx="2381" cy="234000"/>
              </a:xfrm>
              <a:prstGeom prst="line">
                <a:avLst/>
              </a:prstGeom>
              <a:noFill/>
              <a:ln w="12700" algn="ctr">
                <a:solidFill>
                  <a:schemeClr val="accent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8703" name="Straight Connector 135"/>
              <p:cNvCxnSpPr>
                <a:cxnSpLocks noChangeShapeType="1"/>
              </p:cNvCxnSpPr>
              <p:nvPr/>
            </p:nvCxnSpPr>
            <p:spPr bwMode="auto">
              <a:xfrm>
                <a:off x="8204701" y="2317833"/>
                <a:ext cx="2381" cy="270000"/>
              </a:xfrm>
              <a:prstGeom prst="line">
                <a:avLst/>
              </a:prstGeom>
              <a:noFill/>
              <a:ln w="12700" algn="ctr">
                <a:solidFill>
                  <a:schemeClr val="accent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8704" name="Straight Connector 136"/>
              <p:cNvCxnSpPr>
                <a:cxnSpLocks noChangeShapeType="1"/>
              </p:cNvCxnSpPr>
              <p:nvPr/>
            </p:nvCxnSpPr>
            <p:spPr bwMode="auto">
              <a:xfrm>
                <a:off x="8352339" y="2511633"/>
                <a:ext cx="0" cy="76200"/>
              </a:xfrm>
              <a:prstGeom prst="line">
                <a:avLst/>
              </a:prstGeom>
              <a:noFill/>
              <a:ln w="12700" algn="ctr">
                <a:solidFill>
                  <a:schemeClr val="accent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8705" name="Straight Connector 137"/>
              <p:cNvCxnSpPr>
                <a:cxnSpLocks noChangeShapeType="1"/>
              </p:cNvCxnSpPr>
              <p:nvPr/>
            </p:nvCxnSpPr>
            <p:spPr bwMode="auto">
              <a:xfrm>
                <a:off x="8302338" y="2418766"/>
                <a:ext cx="2381" cy="169067"/>
              </a:xfrm>
              <a:prstGeom prst="line">
                <a:avLst/>
              </a:prstGeom>
              <a:noFill/>
              <a:ln w="12700" algn="ctr">
                <a:solidFill>
                  <a:schemeClr val="accent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8706" name="Straight Connector 138"/>
              <p:cNvCxnSpPr>
                <a:cxnSpLocks noChangeShapeType="1"/>
              </p:cNvCxnSpPr>
              <p:nvPr/>
            </p:nvCxnSpPr>
            <p:spPr bwMode="auto">
              <a:xfrm>
                <a:off x="8254710" y="2353833"/>
                <a:ext cx="2381" cy="234000"/>
              </a:xfrm>
              <a:prstGeom prst="line">
                <a:avLst/>
              </a:prstGeom>
              <a:noFill/>
              <a:ln w="12700" algn="ctr">
                <a:solidFill>
                  <a:schemeClr val="accent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8707" name="Straight Connector 139"/>
              <p:cNvCxnSpPr>
                <a:cxnSpLocks noChangeShapeType="1"/>
              </p:cNvCxnSpPr>
              <p:nvPr/>
            </p:nvCxnSpPr>
            <p:spPr bwMode="auto">
              <a:xfrm>
                <a:off x="8011824" y="2606155"/>
                <a:ext cx="0" cy="7200"/>
              </a:xfrm>
              <a:prstGeom prst="line">
                <a:avLst/>
              </a:prstGeom>
              <a:noFill/>
              <a:ln w="12700" algn="ctr">
                <a:solidFill>
                  <a:schemeClr val="accent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8708" name="Straight Connector 140"/>
              <p:cNvCxnSpPr>
                <a:cxnSpLocks noChangeShapeType="1"/>
              </p:cNvCxnSpPr>
              <p:nvPr/>
            </p:nvCxnSpPr>
            <p:spPr bwMode="auto">
              <a:xfrm flipV="1">
                <a:off x="7667636" y="2616991"/>
                <a:ext cx="0" cy="76200"/>
              </a:xfrm>
              <a:prstGeom prst="line">
                <a:avLst/>
              </a:prstGeom>
              <a:noFill/>
              <a:ln w="12700" algn="ctr">
                <a:solidFill>
                  <a:schemeClr val="accent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8709" name="Straight Connector 141"/>
              <p:cNvCxnSpPr>
                <a:cxnSpLocks noChangeShapeType="1"/>
              </p:cNvCxnSpPr>
              <p:nvPr/>
            </p:nvCxnSpPr>
            <p:spPr bwMode="auto">
              <a:xfrm flipV="1">
                <a:off x="7717637" y="2616991"/>
                <a:ext cx="2381" cy="169067"/>
              </a:xfrm>
              <a:prstGeom prst="line">
                <a:avLst/>
              </a:prstGeom>
              <a:noFill/>
              <a:ln w="12700" algn="ctr">
                <a:solidFill>
                  <a:schemeClr val="accent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8710" name="Straight Connector 142"/>
              <p:cNvCxnSpPr>
                <a:cxnSpLocks noChangeShapeType="1"/>
              </p:cNvCxnSpPr>
              <p:nvPr/>
            </p:nvCxnSpPr>
            <p:spPr bwMode="auto">
              <a:xfrm flipV="1">
                <a:off x="7760503" y="2616991"/>
                <a:ext cx="2381" cy="234000"/>
              </a:xfrm>
              <a:prstGeom prst="line">
                <a:avLst/>
              </a:prstGeom>
              <a:noFill/>
              <a:ln w="12700" algn="ctr">
                <a:solidFill>
                  <a:schemeClr val="accent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8711" name="Straight Connector 143"/>
              <p:cNvCxnSpPr>
                <a:cxnSpLocks noChangeShapeType="1"/>
              </p:cNvCxnSpPr>
              <p:nvPr/>
            </p:nvCxnSpPr>
            <p:spPr bwMode="auto">
              <a:xfrm flipV="1">
                <a:off x="7812885" y="2616991"/>
                <a:ext cx="2381" cy="270000"/>
              </a:xfrm>
              <a:prstGeom prst="line">
                <a:avLst/>
              </a:prstGeom>
              <a:noFill/>
              <a:ln w="12700" algn="ctr">
                <a:solidFill>
                  <a:schemeClr val="accent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8712" name="Straight Connector 144"/>
              <p:cNvCxnSpPr>
                <a:cxnSpLocks noChangeShapeType="1"/>
              </p:cNvCxnSpPr>
              <p:nvPr/>
            </p:nvCxnSpPr>
            <p:spPr bwMode="auto">
              <a:xfrm flipV="1">
                <a:off x="7960523" y="2616991"/>
                <a:ext cx="0" cy="76200"/>
              </a:xfrm>
              <a:prstGeom prst="line">
                <a:avLst/>
              </a:prstGeom>
              <a:noFill/>
              <a:ln w="12700" algn="ctr">
                <a:solidFill>
                  <a:schemeClr val="accent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8713" name="Straight Connector 145"/>
              <p:cNvCxnSpPr>
                <a:cxnSpLocks noChangeShapeType="1"/>
              </p:cNvCxnSpPr>
              <p:nvPr/>
            </p:nvCxnSpPr>
            <p:spPr bwMode="auto">
              <a:xfrm flipV="1">
                <a:off x="7910522" y="2616991"/>
                <a:ext cx="2381" cy="169067"/>
              </a:xfrm>
              <a:prstGeom prst="line">
                <a:avLst/>
              </a:prstGeom>
              <a:noFill/>
              <a:ln w="12700" algn="ctr">
                <a:solidFill>
                  <a:schemeClr val="accent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8714" name="Straight Connector 146"/>
              <p:cNvCxnSpPr>
                <a:cxnSpLocks noChangeShapeType="1"/>
              </p:cNvCxnSpPr>
              <p:nvPr/>
            </p:nvCxnSpPr>
            <p:spPr bwMode="auto">
              <a:xfrm flipV="1">
                <a:off x="7862894" y="2616991"/>
                <a:ext cx="2381" cy="234000"/>
              </a:xfrm>
              <a:prstGeom prst="line">
                <a:avLst/>
              </a:prstGeom>
              <a:noFill/>
              <a:ln w="12700" algn="ctr">
                <a:solidFill>
                  <a:schemeClr val="accent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8715" name="Straight Connector 147"/>
              <p:cNvCxnSpPr>
                <a:cxnSpLocks noChangeShapeType="1"/>
              </p:cNvCxnSpPr>
              <p:nvPr/>
            </p:nvCxnSpPr>
            <p:spPr bwMode="auto">
              <a:xfrm flipV="1">
                <a:off x="7611122" y="2601596"/>
                <a:ext cx="0" cy="7200"/>
              </a:xfrm>
              <a:prstGeom prst="line">
                <a:avLst/>
              </a:prstGeom>
              <a:noFill/>
              <a:ln w="12700" algn="ctr">
                <a:solidFill>
                  <a:schemeClr val="accent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8716" name="Straight Connector 148"/>
              <p:cNvCxnSpPr>
                <a:cxnSpLocks noChangeShapeType="1"/>
              </p:cNvCxnSpPr>
              <p:nvPr/>
            </p:nvCxnSpPr>
            <p:spPr bwMode="auto">
              <a:xfrm flipV="1">
                <a:off x="7758760" y="2773044"/>
                <a:ext cx="0" cy="7200"/>
              </a:xfrm>
              <a:prstGeom prst="line">
                <a:avLst/>
              </a:prstGeom>
              <a:noFill/>
              <a:ln w="12700" algn="ctr">
                <a:solidFill>
                  <a:schemeClr val="accent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8717" name="Straight Connector 149"/>
              <p:cNvCxnSpPr>
                <a:cxnSpLocks noChangeShapeType="1"/>
              </p:cNvCxnSpPr>
              <p:nvPr/>
            </p:nvCxnSpPr>
            <p:spPr bwMode="auto">
              <a:xfrm flipV="1">
                <a:off x="8455819" y="2620838"/>
                <a:ext cx="0" cy="76200"/>
              </a:xfrm>
              <a:prstGeom prst="line">
                <a:avLst/>
              </a:prstGeom>
              <a:noFill/>
              <a:ln w="12700" algn="ctr">
                <a:solidFill>
                  <a:schemeClr val="accent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8718" name="Straight Connector 150"/>
              <p:cNvCxnSpPr>
                <a:cxnSpLocks noChangeShapeType="1"/>
              </p:cNvCxnSpPr>
              <p:nvPr/>
            </p:nvCxnSpPr>
            <p:spPr bwMode="auto">
              <a:xfrm flipV="1">
                <a:off x="8505820" y="2620838"/>
                <a:ext cx="2381" cy="169067"/>
              </a:xfrm>
              <a:prstGeom prst="line">
                <a:avLst/>
              </a:prstGeom>
              <a:noFill/>
              <a:ln w="12700" algn="ctr">
                <a:solidFill>
                  <a:schemeClr val="accent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8719" name="Straight Connector 151"/>
              <p:cNvCxnSpPr>
                <a:cxnSpLocks noChangeShapeType="1"/>
              </p:cNvCxnSpPr>
              <p:nvPr/>
            </p:nvCxnSpPr>
            <p:spPr bwMode="auto">
              <a:xfrm flipV="1">
                <a:off x="8548686" y="2620838"/>
                <a:ext cx="2381" cy="234000"/>
              </a:xfrm>
              <a:prstGeom prst="line">
                <a:avLst/>
              </a:prstGeom>
              <a:noFill/>
              <a:ln w="12700" algn="ctr">
                <a:solidFill>
                  <a:schemeClr val="accent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8720" name="Straight Connector 152"/>
              <p:cNvCxnSpPr>
                <a:cxnSpLocks noChangeShapeType="1"/>
              </p:cNvCxnSpPr>
              <p:nvPr/>
            </p:nvCxnSpPr>
            <p:spPr bwMode="auto">
              <a:xfrm flipV="1">
                <a:off x="8601068" y="2620838"/>
                <a:ext cx="2381" cy="270000"/>
              </a:xfrm>
              <a:prstGeom prst="line">
                <a:avLst/>
              </a:prstGeom>
              <a:noFill/>
              <a:ln w="12700" algn="ctr">
                <a:solidFill>
                  <a:schemeClr val="accent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8721" name="Straight Connector 153"/>
              <p:cNvCxnSpPr>
                <a:cxnSpLocks noChangeShapeType="1"/>
              </p:cNvCxnSpPr>
              <p:nvPr/>
            </p:nvCxnSpPr>
            <p:spPr bwMode="auto">
              <a:xfrm flipV="1">
                <a:off x="8748706" y="2620838"/>
                <a:ext cx="0" cy="76200"/>
              </a:xfrm>
              <a:prstGeom prst="line">
                <a:avLst/>
              </a:prstGeom>
              <a:noFill/>
              <a:ln w="12700" algn="ctr">
                <a:solidFill>
                  <a:schemeClr val="accent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8722" name="Straight Connector 154"/>
              <p:cNvCxnSpPr>
                <a:cxnSpLocks noChangeShapeType="1"/>
              </p:cNvCxnSpPr>
              <p:nvPr/>
            </p:nvCxnSpPr>
            <p:spPr bwMode="auto">
              <a:xfrm flipV="1">
                <a:off x="8698705" y="2620838"/>
                <a:ext cx="2381" cy="169067"/>
              </a:xfrm>
              <a:prstGeom prst="line">
                <a:avLst/>
              </a:prstGeom>
              <a:noFill/>
              <a:ln w="12700" algn="ctr">
                <a:solidFill>
                  <a:schemeClr val="accent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8723" name="Straight Connector 155"/>
              <p:cNvCxnSpPr>
                <a:cxnSpLocks noChangeShapeType="1"/>
              </p:cNvCxnSpPr>
              <p:nvPr/>
            </p:nvCxnSpPr>
            <p:spPr bwMode="auto">
              <a:xfrm flipV="1">
                <a:off x="8651077" y="2620838"/>
                <a:ext cx="2381" cy="234000"/>
              </a:xfrm>
              <a:prstGeom prst="line">
                <a:avLst/>
              </a:prstGeom>
              <a:noFill/>
              <a:ln w="12700" algn="ctr">
                <a:solidFill>
                  <a:schemeClr val="accent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</p:grpSp>
      <p:grpSp>
        <p:nvGrpSpPr>
          <p:cNvPr id="10" name="Group 168"/>
          <p:cNvGrpSpPr>
            <a:grpSpLocks/>
          </p:cNvGrpSpPr>
          <p:nvPr/>
        </p:nvGrpSpPr>
        <p:grpSpPr bwMode="auto">
          <a:xfrm>
            <a:off x="2105025" y="3984625"/>
            <a:ext cx="5286375" cy="2635250"/>
            <a:chOff x="2105025" y="3984625"/>
            <a:chExt cx="5286375" cy="2635897"/>
          </a:xfrm>
        </p:grpSpPr>
        <p:graphicFrame>
          <p:nvGraphicFramePr>
            <p:cNvPr id="28685" name="Object 58"/>
            <p:cNvGraphicFramePr>
              <a:graphicFrameLocks noChangeAspect="1"/>
            </p:cNvGraphicFramePr>
            <p:nvPr/>
          </p:nvGraphicFramePr>
          <p:xfrm>
            <a:off x="2105025" y="3984625"/>
            <a:ext cx="2462213" cy="1036638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28737" name="Equation" r:id="rId9" imgW="1739900" imgH="736600" progId="Equation.3">
                    <p:embed/>
                  </p:oleObj>
                </mc:Choice>
                <mc:Fallback>
                  <p:oleObj name="Equation" r:id="rId9" imgW="1739900" imgH="736600" progId="Equation.3">
                    <p:embed/>
                    <p:pic>
                      <p:nvPicPr>
                        <p:cNvPr id="0" name="Object 58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10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2105025" y="3984625"/>
                          <a:ext cx="2462213" cy="1036638"/>
                        </a:xfrm>
                        <a:prstGeom prst="rect">
                          <a:avLst/>
                        </a:prstGeom>
                        <a:solidFill>
                          <a:schemeClr val="tx1"/>
                        </a:solidFill>
                        <a:ln>
                          <a:noFill/>
                        </a:ln>
                        <a:effectLst/>
                        <a:extLs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rgbClr val="808080"/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pic>
          <p:nvPicPr>
            <p:cNvPr id="28686" name="Picture 62"/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52800" y="5105400"/>
              <a:ext cx="1924050" cy="14763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8687" name="Picture 63"/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334000" y="5096522"/>
              <a:ext cx="2057400" cy="1524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28684" name="Text Box 215"/>
          <p:cNvSpPr txBox="1">
            <a:spLocks noChangeArrowheads="1"/>
          </p:cNvSpPr>
          <p:nvPr/>
        </p:nvSpPr>
        <p:spPr bwMode="auto">
          <a:xfrm>
            <a:off x="7461250" y="17463"/>
            <a:ext cx="1350963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000">
                <a:solidFill>
                  <a:schemeClr val="tx2"/>
                </a:solidFill>
              </a:rPr>
              <a:t>Orthogonal</a:t>
            </a:r>
            <a:br>
              <a:rPr lang="en-US" altLang="en-US" sz="2000">
                <a:solidFill>
                  <a:schemeClr val="tx2"/>
                </a:solidFill>
              </a:rPr>
            </a:br>
            <a:r>
              <a:rPr lang="en-US" altLang="en-US" sz="2000">
                <a:solidFill>
                  <a:schemeClr val="tx2"/>
                </a:solidFill>
              </a:rPr>
              <a:t>Basis</a:t>
            </a:r>
            <a:endParaRPr lang="en-US" altLang="en-US" sz="2000">
              <a:sym typeface="Symbol" pitchFamily="18" charset="2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80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38809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3880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 nodeType="clickPar">
                      <p:stCondLst>
                        <p:cond delay="indefinite"/>
                      </p:stCondLst>
                      <p:childTnLst>
                        <p:par>
                          <p:cTn id="2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5" grpId="0"/>
    </p:bld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9698" name="Group 222"/>
          <p:cNvGrpSpPr>
            <a:grpSpLocks/>
          </p:cNvGrpSpPr>
          <p:nvPr/>
        </p:nvGrpSpPr>
        <p:grpSpPr bwMode="auto">
          <a:xfrm>
            <a:off x="1255713" y="654050"/>
            <a:ext cx="2224087" cy="914400"/>
            <a:chOff x="1255602" y="2220892"/>
            <a:chExt cx="2224197" cy="914108"/>
          </a:xfrm>
        </p:grpSpPr>
        <p:sp>
          <p:nvSpPr>
            <p:cNvPr id="29728" name="Rectangle 65"/>
            <p:cNvSpPr>
              <a:spLocks noChangeArrowheads="1"/>
            </p:cNvSpPr>
            <p:nvPr/>
          </p:nvSpPr>
          <p:spPr bwMode="auto">
            <a:xfrm>
              <a:off x="1255602" y="2220892"/>
              <a:ext cx="803539" cy="7076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2000" i="1">
                  <a:solidFill>
                    <a:schemeClr val="accent1"/>
                  </a:solidFill>
                </a:rPr>
                <a:t>Time </a:t>
              </a:r>
              <a:br>
                <a:rPr lang="en-US" altLang="en-US" sz="2000" i="1">
                  <a:solidFill>
                    <a:schemeClr val="accent1"/>
                  </a:solidFill>
                </a:rPr>
              </a:br>
              <a:r>
                <a:rPr lang="en-US" altLang="en-US" sz="2000" i="1">
                  <a:solidFill>
                    <a:schemeClr val="accent1"/>
                  </a:solidFill>
                </a:rPr>
                <a:t>Basis </a:t>
              </a:r>
              <a:endParaRPr lang="en-CA" altLang="en-US" sz="2000"/>
            </a:p>
          </p:txBody>
        </p:sp>
        <p:grpSp>
          <p:nvGrpSpPr>
            <p:cNvPr id="29729" name="Group 218"/>
            <p:cNvGrpSpPr>
              <a:grpSpLocks/>
            </p:cNvGrpSpPr>
            <p:nvPr/>
          </p:nvGrpSpPr>
          <p:grpSpPr bwMode="auto">
            <a:xfrm>
              <a:off x="2044791" y="2600980"/>
              <a:ext cx="1435008" cy="534020"/>
              <a:chOff x="2044791" y="2600980"/>
              <a:chExt cx="1435008" cy="534020"/>
            </a:xfrm>
          </p:grpSpPr>
          <p:sp>
            <p:nvSpPr>
              <p:cNvPr id="29730" name="Rectangle 54"/>
              <p:cNvSpPr>
                <a:spLocks noChangeArrowheads="1"/>
              </p:cNvSpPr>
              <p:nvPr/>
            </p:nvSpPr>
            <p:spPr bwMode="auto">
              <a:xfrm>
                <a:off x="2044791" y="2600980"/>
                <a:ext cx="1435008" cy="52322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l" eaLnBrk="1" hangingPunct="1"/>
                <a:r>
                  <a:rPr lang="en-US" altLang="en-US">
                    <a:solidFill>
                      <a:schemeClr val="accent1"/>
                    </a:solidFill>
                  </a:rPr>
                  <a:t>=[     ,   ]</a:t>
                </a:r>
              </a:p>
            </p:txBody>
          </p:sp>
          <p:grpSp>
            <p:nvGrpSpPr>
              <p:cNvPr id="29731" name="Group 118"/>
              <p:cNvGrpSpPr>
                <a:grpSpLocks/>
              </p:cNvGrpSpPr>
              <p:nvPr/>
            </p:nvGrpSpPr>
            <p:grpSpPr bwMode="auto">
              <a:xfrm>
                <a:off x="2439645" y="2667000"/>
                <a:ext cx="685800" cy="468000"/>
                <a:chOff x="2439645" y="2667000"/>
                <a:chExt cx="685800" cy="468000"/>
              </a:xfrm>
            </p:grpSpPr>
            <p:sp>
              <p:nvSpPr>
                <p:cNvPr id="29732" name="Line 5"/>
                <p:cNvSpPr>
                  <a:spLocks noChangeShapeType="1"/>
                </p:cNvSpPr>
                <p:nvPr/>
              </p:nvSpPr>
              <p:spPr bwMode="auto">
                <a:xfrm flipH="1" flipV="1">
                  <a:off x="3125444" y="2667000"/>
                  <a:ext cx="1" cy="468000"/>
                </a:xfrm>
                <a:prstGeom prst="line">
                  <a:avLst/>
                </a:prstGeom>
                <a:noFill/>
                <a:ln w="38100">
                  <a:solidFill>
                    <a:srgbClr val="FF00FF"/>
                  </a:solidFill>
                  <a:round/>
                  <a:headEnd/>
                  <a:tailEnd type="triangle" w="med" len="med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en-US"/>
                </a:p>
              </p:txBody>
            </p:sp>
            <p:sp>
              <p:nvSpPr>
                <p:cNvPr id="29733" name="Line 5"/>
                <p:cNvSpPr>
                  <a:spLocks noChangeShapeType="1"/>
                </p:cNvSpPr>
                <p:nvPr/>
              </p:nvSpPr>
              <p:spPr bwMode="auto">
                <a:xfrm rot="5400000" flipH="1" flipV="1">
                  <a:off x="2673644" y="2712399"/>
                  <a:ext cx="1" cy="468000"/>
                </a:xfrm>
                <a:prstGeom prst="line">
                  <a:avLst/>
                </a:prstGeom>
                <a:noFill/>
                <a:ln w="38100">
                  <a:solidFill>
                    <a:srgbClr val="FF00FF"/>
                  </a:solidFill>
                  <a:round/>
                  <a:headEnd/>
                  <a:tailEnd type="triangle" w="med" len="med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en-US"/>
                </a:p>
              </p:txBody>
            </p:sp>
          </p:grpSp>
        </p:grpSp>
      </p:grpSp>
      <p:sp>
        <p:nvSpPr>
          <p:cNvPr id="29699" name="Rectangle 54"/>
          <p:cNvSpPr>
            <a:spLocks noChangeArrowheads="1"/>
          </p:cNvSpPr>
          <p:nvPr/>
        </p:nvSpPr>
        <p:spPr bwMode="auto">
          <a:xfrm>
            <a:off x="790575" y="-211138"/>
            <a:ext cx="7772400" cy="11430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4400">
                <a:solidFill>
                  <a:schemeClr val="tx2"/>
                </a:solidFill>
              </a:rPr>
              <a:t>Fourier Transformation </a:t>
            </a:r>
          </a:p>
        </p:txBody>
      </p:sp>
      <p:sp>
        <p:nvSpPr>
          <p:cNvPr id="29700" name="Rectangle 54"/>
          <p:cNvSpPr>
            <a:spLocks noChangeArrowheads="1"/>
          </p:cNvSpPr>
          <p:nvPr/>
        </p:nvSpPr>
        <p:spPr bwMode="auto">
          <a:xfrm>
            <a:off x="2024063" y="609600"/>
            <a:ext cx="1646237" cy="522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/>
            <a:r>
              <a:rPr lang="en-US" altLang="en-US" i="1">
                <a:solidFill>
                  <a:schemeClr val="accent1"/>
                </a:solidFill>
              </a:rPr>
              <a:t>=</a:t>
            </a:r>
            <a:r>
              <a:rPr lang="en-US" altLang="en-US">
                <a:solidFill>
                  <a:schemeClr val="accent1"/>
                </a:solidFill>
              </a:rPr>
              <a:t>[</a:t>
            </a:r>
            <a:r>
              <a:rPr lang="en-US" altLang="en-US" i="1">
                <a:solidFill>
                  <a:schemeClr val="accent1"/>
                </a:solidFill>
              </a:rPr>
              <a:t>I</a:t>
            </a:r>
            <a:r>
              <a:rPr lang="en-US" altLang="en-US" i="1" baseline="-25000">
                <a:solidFill>
                  <a:schemeClr val="accent1"/>
                </a:solidFill>
              </a:rPr>
              <a:t>1</a:t>
            </a:r>
            <a:r>
              <a:rPr lang="en-US" altLang="en-US" i="1">
                <a:solidFill>
                  <a:schemeClr val="accent1"/>
                </a:solidFill>
              </a:rPr>
              <a:t>,I</a:t>
            </a:r>
            <a:r>
              <a:rPr lang="en-US" altLang="en-US" i="1" baseline="-25000">
                <a:solidFill>
                  <a:schemeClr val="accent1"/>
                </a:solidFill>
              </a:rPr>
              <a:t>2</a:t>
            </a:r>
            <a:r>
              <a:rPr lang="en-US" altLang="en-US" i="1">
                <a:solidFill>
                  <a:schemeClr val="accent1"/>
                </a:solidFill>
              </a:rPr>
              <a:t>,…</a:t>
            </a:r>
            <a:r>
              <a:rPr lang="en-US" altLang="en-US">
                <a:solidFill>
                  <a:schemeClr val="accent1"/>
                </a:solidFill>
              </a:rPr>
              <a:t>]</a:t>
            </a:r>
          </a:p>
        </p:txBody>
      </p:sp>
      <p:grpSp>
        <p:nvGrpSpPr>
          <p:cNvPr id="29701" name="Group 121"/>
          <p:cNvGrpSpPr>
            <a:grpSpLocks/>
          </p:cNvGrpSpPr>
          <p:nvPr/>
        </p:nvGrpSpPr>
        <p:grpSpPr bwMode="auto">
          <a:xfrm>
            <a:off x="4052888" y="676275"/>
            <a:ext cx="2157412" cy="1019175"/>
            <a:chOff x="4051646" y="2243665"/>
            <a:chExt cx="2159518" cy="1018355"/>
          </a:xfrm>
        </p:grpSpPr>
        <p:sp>
          <p:nvSpPr>
            <p:cNvPr id="29723" name="Rectangle 95"/>
            <p:cNvSpPr>
              <a:spLocks noChangeArrowheads="1"/>
            </p:cNvSpPr>
            <p:nvPr/>
          </p:nvSpPr>
          <p:spPr bwMode="auto">
            <a:xfrm>
              <a:off x="4051646" y="2243665"/>
              <a:ext cx="982141" cy="7073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2000" i="1">
                  <a:solidFill>
                    <a:schemeClr val="accent1"/>
                  </a:solidFill>
                </a:rPr>
                <a:t>Fourier</a:t>
              </a:r>
              <a:br>
                <a:rPr lang="en-US" altLang="en-US" sz="2000" i="1">
                  <a:solidFill>
                    <a:schemeClr val="accent1"/>
                  </a:solidFill>
                </a:rPr>
              </a:br>
              <a:r>
                <a:rPr lang="en-US" altLang="en-US" sz="2000" i="1">
                  <a:solidFill>
                    <a:schemeClr val="accent1"/>
                  </a:solidFill>
                </a:rPr>
                <a:t>Basis </a:t>
              </a:r>
              <a:endParaRPr lang="en-CA" altLang="en-US" sz="2000"/>
            </a:p>
          </p:txBody>
        </p:sp>
        <p:grpSp>
          <p:nvGrpSpPr>
            <p:cNvPr id="29724" name="Group 120"/>
            <p:cNvGrpSpPr>
              <a:grpSpLocks/>
            </p:cNvGrpSpPr>
            <p:nvPr/>
          </p:nvGrpSpPr>
          <p:grpSpPr bwMode="auto">
            <a:xfrm>
              <a:off x="5138156" y="2794020"/>
              <a:ext cx="703011" cy="468000"/>
              <a:chOff x="5138156" y="2794020"/>
              <a:chExt cx="703011" cy="468000"/>
            </a:xfrm>
          </p:grpSpPr>
          <p:sp>
            <p:nvSpPr>
              <p:cNvPr id="29726" name="Line 5"/>
              <p:cNvSpPr>
                <a:spLocks noChangeShapeType="1"/>
              </p:cNvSpPr>
              <p:nvPr/>
            </p:nvSpPr>
            <p:spPr bwMode="auto">
              <a:xfrm rot="7560000" flipH="1" flipV="1">
                <a:off x="5372155" y="2799143"/>
                <a:ext cx="1" cy="468000"/>
              </a:xfrm>
              <a:prstGeom prst="line">
                <a:avLst/>
              </a:prstGeom>
              <a:noFill/>
              <a:ln w="38100">
                <a:solidFill>
                  <a:srgbClr val="FF00FF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29727" name="Line 5"/>
              <p:cNvSpPr>
                <a:spLocks noChangeShapeType="1"/>
              </p:cNvSpPr>
              <p:nvPr/>
            </p:nvSpPr>
            <p:spPr bwMode="auto">
              <a:xfrm rot="2160000" flipH="1" flipV="1">
                <a:off x="5841166" y="2794020"/>
                <a:ext cx="1" cy="468000"/>
              </a:xfrm>
              <a:prstGeom prst="line">
                <a:avLst/>
              </a:prstGeom>
              <a:noFill/>
              <a:ln w="38100">
                <a:solidFill>
                  <a:srgbClr val="FF00FF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anchor="ctr">
                <a:spAutoFit/>
              </a:bodyPr>
              <a:lstStyle/>
              <a:p>
                <a:endParaRPr lang="en-US"/>
              </a:p>
            </p:txBody>
          </p:sp>
        </p:grpSp>
        <p:sp>
          <p:nvSpPr>
            <p:cNvPr id="29725" name="Rectangle 54"/>
            <p:cNvSpPr>
              <a:spLocks noChangeArrowheads="1"/>
            </p:cNvSpPr>
            <p:nvPr/>
          </p:nvSpPr>
          <p:spPr bwMode="auto">
            <a:xfrm>
              <a:off x="4776156" y="2677180"/>
              <a:ext cx="1435008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US" altLang="en-US">
                  <a:solidFill>
                    <a:schemeClr val="accent1"/>
                  </a:solidFill>
                </a:rPr>
                <a:t>=[     ,   ]</a:t>
              </a:r>
            </a:p>
          </p:txBody>
        </p:sp>
      </p:grpSp>
      <p:sp>
        <p:nvSpPr>
          <p:cNvPr id="29702" name="TextBox 114"/>
          <p:cNvSpPr txBox="1">
            <a:spLocks noChangeArrowheads="1"/>
          </p:cNvSpPr>
          <p:nvPr/>
        </p:nvSpPr>
        <p:spPr bwMode="auto">
          <a:xfrm>
            <a:off x="990600" y="1719263"/>
            <a:ext cx="6629400" cy="830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/>
            <a:r>
              <a:rPr lang="en-CA" altLang="en-US" sz="2400"/>
              <a:t>This frequency basis vectors are </a:t>
            </a:r>
            <a:r>
              <a:rPr lang="en-CA" altLang="en-US" sz="2400">
                <a:solidFill>
                  <a:schemeClr val="tx2"/>
                </a:solidFill>
              </a:rPr>
              <a:t>orthogonal </a:t>
            </a:r>
            <a:br>
              <a:rPr lang="en-CA" altLang="en-US" sz="2400">
                <a:solidFill>
                  <a:schemeClr val="tx2"/>
                </a:solidFill>
              </a:rPr>
            </a:br>
            <a:r>
              <a:rPr lang="en-CA" altLang="en-US" sz="2400">
                <a:solidFill>
                  <a:schemeClr val="tx2"/>
                </a:solidFill>
              </a:rPr>
              <a:t>  </a:t>
            </a:r>
            <a:r>
              <a:rPr lang="en-CA" altLang="en-US" sz="2400"/>
              <a:t>and of (almost) uniform length:</a:t>
            </a:r>
          </a:p>
        </p:txBody>
      </p:sp>
      <p:sp>
        <p:nvSpPr>
          <p:cNvPr id="29703" name="Rectangle 54"/>
          <p:cNvSpPr>
            <a:spLocks noChangeArrowheads="1"/>
          </p:cNvSpPr>
          <p:nvPr/>
        </p:nvSpPr>
        <p:spPr bwMode="auto">
          <a:xfrm>
            <a:off x="4759325" y="636588"/>
            <a:ext cx="1563688" cy="5222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/>
            <a:r>
              <a:rPr lang="en-US" altLang="en-US" i="1">
                <a:solidFill>
                  <a:schemeClr val="accent1"/>
                </a:solidFill>
              </a:rPr>
              <a:t>=</a:t>
            </a:r>
            <a:r>
              <a:rPr lang="en-US" altLang="en-US">
                <a:solidFill>
                  <a:schemeClr val="accent1"/>
                </a:solidFill>
              </a:rPr>
              <a:t>[</a:t>
            </a:r>
            <a:r>
              <a:rPr lang="en-US" altLang="en-US" i="1">
                <a:solidFill>
                  <a:schemeClr val="accent1"/>
                </a:solidFill>
              </a:rPr>
              <a:t>c</a:t>
            </a:r>
            <a:r>
              <a:rPr lang="en-US" altLang="en-US" i="1" baseline="-25000">
                <a:solidFill>
                  <a:schemeClr val="accent1"/>
                </a:solidFill>
              </a:rPr>
              <a:t>1</a:t>
            </a:r>
            <a:r>
              <a:rPr lang="en-US" altLang="en-US" i="1">
                <a:solidFill>
                  <a:schemeClr val="accent1"/>
                </a:solidFill>
              </a:rPr>
              <a:t>,s</a:t>
            </a:r>
            <a:r>
              <a:rPr lang="en-US" altLang="en-US" i="1" baseline="-25000">
                <a:solidFill>
                  <a:schemeClr val="accent1"/>
                </a:solidFill>
              </a:rPr>
              <a:t>1</a:t>
            </a:r>
            <a:r>
              <a:rPr lang="en-US" altLang="en-US" i="1">
                <a:solidFill>
                  <a:schemeClr val="accent1"/>
                </a:solidFill>
              </a:rPr>
              <a:t>,..</a:t>
            </a:r>
            <a:r>
              <a:rPr lang="en-US" altLang="en-US">
                <a:solidFill>
                  <a:schemeClr val="accent1"/>
                </a:solidFill>
              </a:rPr>
              <a:t>]</a:t>
            </a:r>
          </a:p>
        </p:txBody>
      </p:sp>
      <p:graphicFrame>
        <p:nvGraphicFramePr>
          <p:cNvPr id="29704" name="Object 2"/>
          <p:cNvGraphicFramePr>
            <a:graphicFrameLocks noChangeAspect="1"/>
          </p:cNvGraphicFramePr>
          <p:nvPr/>
        </p:nvGraphicFramePr>
        <p:xfrm>
          <a:off x="1654175" y="2573338"/>
          <a:ext cx="2981325" cy="62706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9734" name="Equation" r:id="rId4" imgW="2108200" imgH="444500" progId="Equation.3">
                  <p:embed/>
                </p:oleObj>
              </mc:Choice>
              <mc:Fallback>
                <p:oleObj name="Equation" r:id="rId4" imgW="2108200" imgH="444500" progId="Equation.3">
                  <p:embed/>
                  <p:pic>
                    <p:nvPicPr>
                      <p:cNvPr id="0" name="Object 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654175" y="2573338"/>
                        <a:ext cx="2981325" cy="627062"/>
                      </a:xfrm>
                      <a:prstGeom prst="rect">
                        <a:avLst/>
                      </a:prstGeom>
                      <a:solidFill>
                        <a:schemeClr val="tx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63" name="Object 59"/>
          <p:cNvGraphicFramePr>
            <a:graphicFrameLocks noChangeAspect="1"/>
          </p:cNvGraphicFramePr>
          <p:nvPr/>
        </p:nvGraphicFramePr>
        <p:xfrm>
          <a:off x="1651000" y="3262313"/>
          <a:ext cx="3683000" cy="8953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9735" name="Equation" r:id="rId6" imgW="2603500" imgH="635000" progId="Equation.3">
                  <p:embed/>
                </p:oleObj>
              </mc:Choice>
              <mc:Fallback>
                <p:oleObj name="Equation" r:id="rId6" imgW="2603500" imgH="635000" progId="Equation.3">
                  <p:embed/>
                  <p:pic>
                    <p:nvPicPr>
                      <p:cNvPr id="0" name="Object 59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651000" y="3262313"/>
                        <a:ext cx="3683000" cy="895350"/>
                      </a:xfrm>
                      <a:prstGeom prst="rect">
                        <a:avLst/>
                      </a:prstGeom>
                      <a:solidFill>
                        <a:schemeClr val="tx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64" name="Object 58"/>
          <p:cNvGraphicFramePr>
            <a:graphicFrameLocks noChangeAspect="1"/>
          </p:cNvGraphicFramePr>
          <p:nvPr/>
        </p:nvGraphicFramePr>
        <p:xfrm>
          <a:off x="1870075" y="4214813"/>
          <a:ext cx="3235325" cy="6445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9736" name="Equation" r:id="rId8" imgW="2286000" imgH="457200" progId="Equation.3">
                  <p:embed/>
                </p:oleObj>
              </mc:Choice>
              <mc:Fallback>
                <p:oleObj name="Equation" r:id="rId8" imgW="2286000" imgH="457200" progId="Equation.3">
                  <p:embed/>
                  <p:pic>
                    <p:nvPicPr>
                      <p:cNvPr id="0" name="Object 58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9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870075" y="4214813"/>
                        <a:ext cx="3235325" cy="644525"/>
                      </a:xfrm>
                      <a:prstGeom prst="rect">
                        <a:avLst/>
                      </a:prstGeom>
                      <a:solidFill>
                        <a:schemeClr val="tx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29707" name="Picture 55"/>
          <p:cNvPicPr>
            <a:picLocks noChangeAspect="1" noChangeArrowheads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62600" y="3295650"/>
            <a:ext cx="1914525" cy="1504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9708" name="TextBox 71"/>
          <p:cNvSpPr txBox="1">
            <a:spLocks noChangeArrowheads="1"/>
          </p:cNvSpPr>
          <p:nvPr/>
        </p:nvSpPr>
        <p:spPr bwMode="auto">
          <a:xfrm>
            <a:off x="5105400" y="2489200"/>
            <a:ext cx="2514600" cy="838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CA" altLang="en-US" sz="1600"/>
              <a:t>Evenly spaced points </a:t>
            </a:r>
            <a:br>
              <a:rPr lang="en-CA" altLang="en-US" sz="1600"/>
            </a:br>
            <a:r>
              <a:rPr lang="en-CA" altLang="en-US" sz="1600"/>
              <a:t>within an integer number </a:t>
            </a:r>
            <a:br>
              <a:rPr lang="en-CA" altLang="en-US" sz="1600"/>
            </a:br>
            <a:r>
              <a:rPr lang="en-CA" altLang="en-US" sz="1600"/>
              <a:t>of full cycles.</a:t>
            </a:r>
          </a:p>
        </p:txBody>
      </p:sp>
      <p:grpSp>
        <p:nvGrpSpPr>
          <p:cNvPr id="7" name="Group 107"/>
          <p:cNvGrpSpPr>
            <a:grpSpLocks/>
          </p:cNvGrpSpPr>
          <p:nvPr/>
        </p:nvGrpSpPr>
        <p:grpSpPr bwMode="auto">
          <a:xfrm>
            <a:off x="5553075" y="3732213"/>
            <a:ext cx="1952625" cy="2762250"/>
            <a:chOff x="7267575" y="3638135"/>
            <a:chExt cx="1952625" cy="2762665"/>
          </a:xfrm>
        </p:grpSpPr>
        <p:pic>
          <p:nvPicPr>
            <p:cNvPr id="34872" name="Picture 56"/>
            <p:cNvPicPr>
              <a:picLocks noChangeAspect="1" noChangeArrowheads="1"/>
            </p:cNvPicPr>
            <p:nvPr/>
          </p:nvPicPr>
          <p:blipFill>
            <a:blip r:embed="rId11"/>
            <a:srcRect/>
            <a:stretch>
              <a:fillRect/>
            </a:stretch>
          </p:blipFill>
          <p:spPr bwMode="auto">
            <a:xfrm>
              <a:off x="7267575" y="4800360"/>
              <a:ext cx="1952625" cy="1600440"/>
            </a:xfrm>
            <a:prstGeom prst="rect">
              <a:avLst/>
            </a:prstGeom>
            <a:noFill/>
            <a:ln w="25400" cap="flat" cmpd="sng" algn="ctr">
              <a:noFill/>
              <a:prstDash val="solid"/>
              <a:miter lim="800000"/>
              <a:headEnd/>
              <a:tailEnd/>
            </a:ln>
            <a:effectLst>
              <a:outerShdw blurRad="50800" dist="50800" dir="5400000" algn="ctr" rotWithShape="0">
                <a:srgbClr val="000000">
                  <a:alpha val="0"/>
                </a:srgbClr>
              </a:outerShdw>
            </a:effectLst>
          </p:spPr>
        </p:pic>
        <p:grpSp>
          <p:nvGrpSpPr>
            <p:cNvPr id="29716" name="Group 161"/>
            <p:cNvGrpSpPr>
              <a:grpSpLocks/>
            </p:cNvGrpSpPr>
            <p:nvPr/>
          </p:nvGrpSpPr>
          <p:grpSpPr bwMode="auto">
            <a:xfrm>
              <a:off x="7419999" y="3638135"/>
              <a:ext cx="1595310" cy="2528889"/>
              <a:chOff x="7162824" y="2347911"/>
              <a:chExt cx="1595310" cy="2528889"/>
            </a:xfrm>
          </p:grpSpPr>
          <p:cxnSp>
            <p:nvCxnSpPr>
              <p:cNvPr id="29717" name="Straight Connector 69"/>
              <p:cNvCxnSpPr>
                <a:cxnSpLocks noChangeShapeType="1"/>
              </p:cNvCxnSpPr>
              <p:nvPr/>
            </p:nvCxnSpPr>
            <p:spPr bwMode="auto">
              <a:xfrm>
                <a:off x="7265199" y="2529807"/>
                <a:ext cx="0" cy="1440000"/>
              </a:xfrm>
              <a:prstGeom prst="line">
                <a:avLst/>
              </a:prstGeom>
              <a:noFill/>
              <a:ln w="12700" algn="ctr">
                <a:solidFill>
                  <a:schemeClr val="accent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sp>
            <p:nvSpPr>
              <p:cNvPr id="29718" name="Rectangle 75"/>
              <p:cNvSpPr>
                <a:spLocks noChangeArrowheads="1"/>
              </p:cNvSpPr>
              <p:nvPr/>
            </p:nvSpPr>
            <p:spPr bwMode="auto">
              <a:xfrm>
                <a:off x="7162824" y="4538246"/>
                <a:ext cx="1595310" cy="33855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r>
                  <a:rPr lang="en-CA" altLang="en-US" sz="1600">
                    <a:solidFill>
                      <a:schemeClr val="accent1"/>
                    </a:solidFill>
                  </a:rPr>
                  <a:t>Sum of products</a:t>
                </a:r>
              </a:p>
            </p:txBody>
          </p:sp>
          <p:cxnSp>
            <p:nvCxnSpPr>
              <p:cNvPr id="29719" name="Straight Connector 157"/>
              <p:cNvCxnSpPr>
                <a:cxnSpLocks noChangeShapeType="1"/>
              </p:cNvCxnSpPr>
              <p:nvPr/>
            </p:nvCxnSpPr>
            <p:spPr bwMode="auto">
              <a:xfrm>
                <a:off x="7215193" y="2625051"/>
                <a:ext cx="0" cy="1620000"/>
              </a:xfrm>
              <a:prstGeom prst="line">
                <a:avLst/>
              </a:prstGeom>
              <a:noFill/>
              <a:ln w="12700" algn="ctr">
                <a:solidFill>
                  <a:schemeClr val="accent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9720" name="Straight Connector 158"/>
              <p:cNvCxnSpPr>
                <a:cxnSpLocks noChangeShapeType="1"/>
              </p:cNvCxnSpPr>
              <p:nvPr/>
            </p:nvCxnSpPr>
            <p:spPr bwMode="auto">
              <a:xfrm>
                <a:off x="7315192" y="2440578"/>
                <a:ext cx="0" cy="1980000"/>
              </a:xfrm>
              <a:prstGeom prst="line">
                <a:avLst/>
              </a:prstGeom>
              <a:noFill/>
              <a:ln w="12700" algn="ctr">
                <a:solidFill>
                  <a:schemeClr val="accent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9721" name="Straight Connector 159"/>
              <p:cNvCxnSpPr>
                <a:cxnSpLocks noChangeShapeType="1"/>
              </p:cNvCxnSpPr>
              <p:nvPr/>
            </p:nvCxnSpPr>
            <p:spPr bwMode="auto">
              <a:xfrm>
                <a:off x="7365185" y="2363400"/>
                <a:ext cx="0" cy="1980000"/>
              </a:xfrm>
              <a:prstGeom prst="line">
                <a:avLst/>
              </a:prstGeom>
              <a:noFill/>
              <a:ln w="12700" algn="ctr">
                <a:solidFill>
                  <a:schemeClr val="accent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9722" name="Straight Connector 160"/>
              <p:cNvCxnSpPr>
                <a:cxnSpLocks noChangeShapeType="1"/>
              </p:cNvCxnSpPr>
              <p:nvPr/>
            </p:nvCxnSpPr>
            <p:spPr bwMode="auto">
              <a:xfrm>
                <a:off x="7419941" y="2347911"/>
                <a:ext cx="0" cy="1620000"/>
              </a:xfrm>
              <a:prstGeom prst="line">
                <a:avLst/>
              </a:prstGeom>
              <a:noFill/>
              <a:ln w="12700" algn="ctr">
                <a:solidFill>
                  <a:schemeClr val="accent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</p:grpSp>
      <p:graphicFrame>
        <p:nvGraphicFramePr>
          <p:cNvPr id="109" name="Object 5"/>
          <p:cNvGraphicFramePr>
            <a:graphicFrameLocks noChangeAspect="1"/>
          </p:cNvGraphicFramePr>
          <p:nvPr/>
        </p:nvGraphicFramePr>
        <p:xfrm>
          <a:off x="2266950" y="5621338"/>
          <a:ext cx="3271838" cy="304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9737" name="Equation" r:id="rId12" imgW="2311400" imgH="215900" progId="Equation.3">
                  <p:embed/>
                </p:oleObj>
              </mc:Choice>
              <mc:Fallback>
                <p:oleObj name="Equation" r:id="rId12" imgW="2311400" imgH="215900" progId="Equation.3">
                  <p:embed/>
                  <p:pic>
                    <p:nvPicPr>
                      <p:cNvPr id="0" name="Object 5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3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266950" y="5621338"/>
                        <a:ext cx="3271838" cy="304800"/>
                      </a:xfrm>
                      <a:prstGeom prst="rect">
                        <a:avLst/>
                      </a:prstGeom>
                      <a:solidFill>
                        <a:schemeClr val="tx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9711" name="Text Box 215"/>
          <p:cNvSpPr txBox="1">
            <a:spLocks noChangeArrowheads="1"/>
          </p:cNvSpPr>
          <p:nvPr/>
        </p:nvSpPr>
        <p:spPr bwMode="auto">
          <a:xfrm>
            <a:off x="7461250" y="17463"/>
            <a:ext cx="1350963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000">
                <a:solidFill>
                  <a:schemeClr val="tx2"/>
                </a:solidFill>
              </a:rPr>
              <a:t>Orthogonal</a:t>
            </a:r>
            <a:br>
              <a:rPr lang="en-US" altLang="en-US" sz="2000">
                <a:solidFill>
                  <a:schemeClr val="tx2"/>
                </a:solidFill>
              </a:rPr>
            </a:br>
            <a:r>
              <a:rPr lang="en-US" altLang="en-US" sz="2000">
                <a:solidFill>
                  <a:schemeClr val="tx2"/>
                </a:solidFill>
              </a:rPr>
              <a:t>Basis</a:t>
            </a:r>
            <a:endParaRPr lang="en-US" altLang="en-US" sz="2000">
              <a:sym typeface="Symbol" pitchFamily="18" charset="2"/>
            </a:endParaRPr>
          </a:p>
        </p:txBody>
      </p:sp>
      <p:grpSp>
        <p:nvGrpSpPr>
          <p:cNvPr id="9" name="Group 37"/>
          <p:cNvGrpSpPr>
            <a:grpSpLocks/>
          </p:cNvGrpSpPr>
          <p:nvPr/>
        </p:nvGrpSpPr>
        <p:grpSpPr bwMode="auto">
          <a:xfrm>
            <a:off x="1254125" y="4927600"/>
            <a:ext cx="4241800" cy="646113"/>
            <a:chOff x="1254125" y="4927600"/>
            <a:chExt cx="4241800" cy="646113"/>
          </a:xfrm>
        </p:grpSpPr>
        <p:graphicFrame>
          <p:nvGraphicFramePr>
            <p:cNvPr id="29713" name="Object 6"/>
            <p:cNvGraphicFramePr>
              <a:graphicFrameLocks noChangeAspect="1"/>
            </p:cNvGraphicFramePr>
            <p:nvPr/>
          </p:nvGraphicFramePr>
          <p:xfrm>
            <a:off x="1254125" y="4927600"/>
            <a:ext cx="4241800" cy="646113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29738" name="Equation" r:id="rId14" imgW="2997200" imgH="457200" progId="Equation.3">
                    <p:embed/>
                  </p:oleObj>
                </mc:Choice>
                <mc:Fallback>
                  <p:oleObj name="Equation" r:id="rId14" imgW="2997200" imgH="457200" progId="Equation.3">
                    <p:embed/>
                    <p:pic>
                      <p:nvPicPr>
                        <p:cNvPr id="0" name="Object 6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15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1254125" y="4927600"/>
                          <a:ext cx="4241800" cy="646113"/>
                        </a:xfrm>
                        <a:prstGeom prst="rect">
                          <a:avLst/>
                        </a:prstGeom>
                        <a:solidFill>
                          <a:schemeClr val="tx1"/>
                        </a:solidFill>
                        <a:ln>
                          <a:noFill/>
                        </a:ln>
                        <a:effectLst/>
                        <a:extLs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rgbClr val="808080"/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cxnSp>
          <p:nvCxnSpPr>
            <p:cNvPr id="29714" name="Straight Connector 36"/>
            <p:cNvCxnSpPr>
              <a:cxnSpLocks noChangeShapeType="1"/>
            </p:cNvCxnSpPr>
            <p:nvPr/>
          </p:nvCxnSpPr>
          <p:spPr bwMode="auto">
            <a:xfrm flipV="1">
              <a:off x="4961467" y="5020733"/>
              <a:ext cx="152400" cy="152400"/>
            </a:xfrm>
            <a:prstGeom prst="line">
              <a:avLst/>
            </a:prstGeom>
            <a:noFill/>
            <a:ln w="12700" algn="ctr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 nodeType="clickPar">
                      <p:stCondLst>
                        <p:cond delay="indefinite"/>
                      </p:stCondLst>
                      <p:childTnLst>
                        <p:par>
                          <p:cTn id="2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0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0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0722" name="Group 222"/>
          <p:cNvGrpSpPr>
            <a:grpSpLocks/>
          </p:cNvGrpSpPr>
          <p:nvPr/>
        </p:nvGrpSpPr>
        <p:grpSpPr bwMode="auto">
          <a:xfrm>
            <a:off x="1255713" y="654050"/>
            <a:ext cx="2224087" cy="914400"/>
            <a:chOff x="1255602" y="2220892"/>
            <a:chExt cx="2224197" cy="914108"/>
          </a:xfrm>
        </p:grpSpPr>
        <p:sp>
          <p:nvSpPr>
            <p:cNvPr id="30763" name="Rectangle 65"/>
            <p:cNvSpPr>
              <a:spLocks noChangeArrowheads="1"/>
            </p:cNvSpPr>
            <p:nvPr/>
          </p:nvSpPr>
          <p:spPr bwMode="auto">
            <a:xfrm>
              <a:off x="1255602" y="2220892"/>
              <a:ext cx="803539" cy="7076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2000" i="1">
                  <a:solidFill>
                    <a:schemeClr val="accent1"/>
                  </a:solidFill>
                </a:rPr>
                <a:t>Time </a:t>
              </a:r>
              <a:br>
                <a:rPr lang="en-US" altLang="en-US" sz="2000" i="1">
                  <a:solidFill>
                    <a:schemeClr val="accent1"/>
                  </a:solidFill>
                </a:rPr>
              </a:br>
              <a:r>
                <a:rPr lang="en-US" altLang="en-US" sz="2000" i="1">
                  <a:solidFill>
                    <a:schemeClr val="accent1"/>
                  </a:solidFill>
                </a:rPr>
                <a:t>Basis </a:t>
              </a:r>
              <a:endParaRPr lang="en-CA" altLang="en-US" sz="2000"/>
            </a:p>
          </p:txBody>
        </p:sp>
        <p:grpSp>
          <p:nvGrpSpPr>
            <p:cNvPr id="30764" name="Group 218"/>
            <p:cNvGrpSpPr>
              <a:grpSpLocks/>
            </p:cNvGrpSpPr>
            <p:nvPr/>
          </p:nvGrpSpPr>
          <p:grpSpPr bwMode="auto">
            <a:xfrm>
              <a:off x="2044791" y="2600980"/>
              <a:ext cx="1435008" cy="534020"/>
              <a:chOff x="2044791" y="2600980"/>
              <a:chExt cx="1435008" cy="534020"/>
            </a:xfrm>
          </p:grpSpPr>
          <p:sp>
            <p:nvSpPr>
              <p:cNvPr id="30765" name="Rectangle 54"/>
              <p:cNvSpPr>
                <a:spLocks noChangeArrowheads="1"/>
              </p:cNvSpPr>
              <p:nvPr/>
            </p:nvSpPr>
            <p:spPr bwMode="auto">
              <a:xfrm>
                <a:off x="2044791" y="2600980"/>
                <a:ext cx="1435008" cy="52322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l" eaLnBrk="1" hangingPunct="1"/>
                <a:r>
                  <a:rPr lang="en-US" altLang="en-US">
                    <a:solidFill>
                      <a:schemeClr val="accent1"/>
                    </a:solidFill>
                  </a:rPr>
                  <a:t>=[     ,   ]</a:t>
                </a:r>
              </a:p>
            </p:txBody>
          </p:sp>
          <p:grpSp>
            <p:nvGrpSpPr>
              <p:cNvPr id="30766" name="Group 118"/>
              <p:cNvGrpSpPr>
                <a:grpSpLocks/>
              </p:cNvGrpSpPr>
              <p:nvPr/>
            </p:nvGrpSpPr>
            <p:grpSpPr bwMode="auto">
              <a:xfrm>
                <a:off x="2439645" y="2667000"/>
                <a:ext cx="685800" cy="468000"/>
                <a:chOff x="2439645" y="2667000"/>
                <a:chExt cx="685800" cy="468000"/>
              </a:xfrm>
            </p:grpSpPr>
            <p:sp>
              <p:nvSpPr>
                <p:cNvPr id="30767" name="Line 5"/>
                <p:cNvSpPr>
                  <a:spLocks noChangeShapeType="1"/>
                </p:cNvSpPr>
                <p:nvPr/>
              </p:nvSpPr>
              <p:spPr bwMode="auto">
                <a:xfrm flipH="1" flipV="1">
                  <a:off x="3125444" y="2667000"/>
                  <a:ext cx="1" cy="468000"/>
                </a:xfrm>
                <a:prstGeom prst="line">
                  <a:avLst/>
                </a:prstGeom>
                <a:noFill/>
                <a:ln w="38100">
                  <a:solidFill>
                    <a:srgbClr val="FF00FF"/>
                  </a:solidFill>
                  <a:round/>
                  <a:headEnd/>
                  <a:tailEnd type="triangle" w="med" len="med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en-US"/>
                </a:p>
              </p:txBody>
            </p:sp>
            <p:sp>
              <p:nvSpPr>
                <p:cNvPr id="30768" name="Line 5"/>
                <p:cNvSpPr>
                  <a:spLocks noChangeShapeType="1"/>
                </p:cNvSpPr>
                <p:nvPr/>
              </p:nvSpPr>
              <p:spPr bwMode="auto">
                <a:xfrm rot="5400000" flipH="1" flipV="1">
                  <a:off x="2673644" y="2712399"/>
                  <a:ext cx="1" cy="468000"/>
                </a:xfrm>
                <a:prstGeom prst="line">
                  <a:avLst/>
                </a:prstGeom>
                <a:noFill/>
                <a:ln w="38100">
                  <a:solidFill>
                    <a:srgbClr val="FF00FF"/>
                  </a:solidFill>
                  <a:round/>
                  <a:headEnd/>
                  <a:tailEnd type="triangle" w="med" len="med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en-US"/>
                </a:p>
              </p:txBody>
            </p:sp>
          </p:grpSp>
        </p:grpSp>
      </p:grpSp>
      <p:sp>
        <p:nvSpPr>
          <p:cNvPr id="30723" name="Rectangle 54"/>
          <p:cNvSpPr>
            <a:spLocks noChangeArrowheads="1"/>
          </p:cNvSpPr>
          <p:nvPr/>
        </p:nvSpPr>
        <p:spPr bwMode="auto">
          <a:xfrm>
            <a:off x="790575" y="-211138"/>
            <a:ext cx="7772400" cy="11430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4400">
                <a:solidFill>
                  <a:schemeClr val="tx2"/>
                </a:solidFill>
              </a:rPr>
              <a:t>Fourier Transformation </a:t>
            </a:r>
          </a:p>
        </p:txBody>
      </p:sp>
      <p:sp>
        <p:nvSpPr>
          <p:cNvPr id="30724" name="Rectangle 54"/>
          <p:cNvSpPr>
            <a:spLocks noChangeArrowheads="1"/>
          </p:cNvSpPr>
          <p:nvPr/>
        </p:nvSpPr>
        <p:spPr bwMode="auto">
          <a:xfrm>
            <a:off x="2024063" y="609600"/>
            <a:ext cx="1646237" cy="522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/>
            <a:r>
              <a:rPr lang="en-US" altLang="en-US" i="1">
                <a:solidFill>
                  <a:schemeClr val="accent1"/>
                </a:solidFill>
              </a:rPr>
              <a:t>=</a:t>
            </a:r>
            <a:r>
              <a:rPr lang="en-US" altLang="en-US">
                <a:solidFill>
                  <a:schemeClr val="accent1"/>
                </a:solidFill>
              </a:rPr>
              <a:t>[</a:t>
            </a:r>
            <a:r>
              <a:rPr lang="en-US" altLang="en-US" i="1">
                <a:solidFill>
                  <a:schemeClr val="accent1"/>
                </a:solidFill>
              </a:rPr>
              <a:t>I</a:t>
            </a:r>
            <a:r>
              <a:rPr lang="en-US" altLang="en-US" i="1" baseline="-25000">
                <a:solidFill>
                  <a:schemeClr val="accent1"/>
                </a:solidFill>
              </a:rPr>
              <a:t>1</a:t>
            </a:r>
            <a:r>
              <a:rPr lang="en-US" altLang="en-US" i="1">
                <a:solidFill>
                  <a:schemeClr val="accent1"/>
                </a:solidFill>
              </a:rPr>
              <a:t>,I</a:t>
            </a:r>
            <a:r>
              <a:rPr lang="en-US" altLang="en-US" i="1" baseline="-25000">
                <a:solidFill>
                  <a:schemeClr val="accent1"/>
                </a:solidFill>
              </a:rPr>
              <a:t>2</a:t>
            </a:r>
            <a:r>
              <a:rPr lang="en-US" altLang="en-US" i="1">
                <a:solidFill>
                  <a:schemeClr val="accent1"/>
                </a:solidFill>
              </a:rPr>
              <a:t>,…</a:t>
            </a:r>
            <a:r>
              <a:rPr lang="en-US" altLang="en-US">
                <a:solidFill>
                  <a:schemeClr val="accent1"/>
                </a:solidFill>
              </a:rPr>
              <a:t>]</a:t>
            </a:r>
          </a:p>
        </p:txBody>
      </p:sp>
      <p:grpSp>
        <p:nvGrpSpPr>
          <p:cNvPr id="30725" name="Group 121"/>
          <p:cNvGrpSpPr>
            <a:grpSpLocks/>
          </p:cNvGrpSpPr>
          <p:nvPr/>
        </p:nvGrpSpPr>
        <p:grpSpPr bwMode="auto">
          <a:xfrm>
            <a:off x="4052888" y="676275"/>
            <a:ext cx="2157412" cy="1019175"/>
            <a:chOff x="4051646" y="2243665"/>
            <a:chExt cx="2159518" cy="1018355"/>
          </a:xfrm>
        </p:grpSpPr>
        <p:sp>
          <p:nvSpPr>
            <p:cNvPr id="30758" name="Rectangle 95"/>
            <p:cNvSpPr>
              <a:spLocks noChangeArrowheads="1"/>
            </p:cNvSpPr>
            <p:nvPr/>
          </p:nvSpPr>
          <p:spPr bwMode="auto">
            <a:xfrm>
              <a:off x="4051646" y="2243665"/>
              <a:ext cx="982141" cy="7073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2000" i="1">
                  <a:solidFill>
                    <a:schemeClr val="accent1"/>
                  </a:solidFill>
                </a:rPr>
                <a:t>Fourier</a:t>
              </a:r>
              <a:br>
                <a:rPr lang="en-US" altLang="en-US" sz="2000" i="1">
                  <a:solidFill>
                    <a:schemeClr val="accent1"/>
                  </a:solidFill>
                </a:rPr>
              </a:br>
              <a:r>
                <a:rPr lang="en-US" altLang="en-US" sz="2000" i="1">
                  <a:solidFill>
                    <a:schemeClr val="accent1"/>
                  </a:solidFill>
                </a:rPr>
                <a:t>Basis </a:t>
              </a:r>
              <a:endParaRPr lang="en-CA" altLang="en-US" sz="2000"/>
            </a:p>
          </p:txBody>
        </p:sp>
        <p:grpSp>
          <p:nvGrpSpPr>
            <p:cNvPr id="30759" name="Group 120"/>
            <p:cNvGrpSpPr>
              <a:grpSpLocks/>
            </p:cNvGrpSpPr>
            <p:nvPr/>
          </p:nvGrpSpPr>
          <p:grpSpPr bwMode="auto">
            <a:xfrm>
              <a:off x="5138156" y="2794020"/>
              <a:ext cx="703011" cy="468000"/>
              <a:chOff x="5138156" y="2794020"/>
              <a:chExt cx="703011" cy="468000"/>
            </a:xfrm>
          </p:grpSpPr>
          <p:sp>
            <p:nvSpPr>
              <p:cNvPr id="30761" name="Line 5"/>
              <p:cNvSpPr>
                <a:spLocks noChangeShapeType="1"/>
              </p:cNvSpPr>
              <p:nvPr/>
            </p:nvSpPr>
            <p:spPr bwMode="auto">
              <a:xfrm rot="7560000" flipH="1" flipV="1">
                <a:off x="5372155" y="2799143"/>
                <a:ext cx="1" cy="468000"/>
              </a:xfrm>
              <a:prstGeom prst="line">
                <a:avLst/>
              </a:prstGeom>
              <a:noFill/>
              <a:ln w="38100">
                <a:solidFill>
                  <a:srgbClr val="FF00FF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30762" name="Line 5"/>
              <p:cNvSpPr>
                <a:spLocks noChangeShapeType="1"/>
              </p:cNvSpPr>
              <p:nvPr/>
            </p:nvSpPr>
            <p:spPr bwMode="auto">
              <a:xfrm rot="2160000" flipH="1" flipV="1">
                <a:off x="5841166" y="2794020"/>
                <a:ext cx="1" cy="468000"/>
              </a:xfrm>
              <a:prstGeom prst="line">
                <a:avLst/>
              </a:prstGeom>
              <a:noFill/>
              <a:ln w="38100">
                <a:solidFill>
                  <a:srgbClr val="FF00FF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anchor="ctr">
                <a:spAutoFit/>
              </a:bodyPr>
              <a:lstStyle/>
              <a:p>
                <a:endParaRPr lang="en-US"/>
              </a:p>
            </p:txBody>
          </p:sp>
        </p:grpSp>
        <p:sp>
          <p:nvSpPr>
            <p:cNvPr id="30760" name="Rectangle 54"/>
            <p:cNvSpPr>
              <a:spLocks noChangeArrowheads="1"/>
            </p:cNvSpPr>
            <p:nvPr/>
          </p:nvSpPr>
          <p:spPr bwMode="auto">
            <a:xfrm>
              <a:off x="4776156" y="2677180"/>
              <a:ext cx="1435008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US" altLang="en-US">
                  <a:solidFill>
                    <a:schemeClr val="accent1"/>
                  </a:solidFill>
                </a:rPr>
                <a:t>=[     ,   ]</a:t>
              </a:r>
            </a:p>
          </p:txBody>
        </p:sp>
      </p:grpSp>
      <p:sp>
        <p:nvSpPr>
          <p:cNvPr id="30726" name="TextBox 114"/>
          <p:cNvSpPr txBox="1">
            <a:spLocks noChangeArrowheads="1"/>
          </p:cNvSpPr>
          <p:nvPr/>
        </p:nvSpPr>
        <p:spPr bwMode="auto">
          <a:xfrm>
            <a:off x="990600" y="1719263"/>
            <a:ext cx="6629400" cy="830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/>
            <a:r>
              <a:rPr lang="en-CA" altLang="en-US" sz="2400"/>
              <a:t>This frequency basis vectors are </a:t>
            </a:r>
            <a:r>
              <a:rPr lang="en-CA" altLang="en-US" sz="2400">
                <a:solidFill>
                  <a:schemeClr val="tx2"/>
                </a:solidFill>
              </a:rPr>
              <a:t>orthogonal </a:t>
            </a:r>
            <a:br>
              <a:rPr lang="en-CA" altLang="en-US" sz="2400">
                <a:solidFill>
                  <a:schemeClr val="tx2"/>
                </a:solidFill>
              </a:rPr>
            </a:br>
            <a:r>
              <a:rPr lang="en-CA" altLang="en-US" sz="2400">
                <a:solidFill>
                  <a:schemeClr val="tx2"/>
                </a:solidFill>
              </a:rPr>
              <a:t>  </a:t>
            </a:r>
            <a:r>
              <a:rPr lang="en-CA" altLang="en-US" sz="2400"/>
              <a:t>and of (almost) uniform length:</a:t>
            </a:r>
          </a:p>
        </p:txBody>
      </p:sp>
      <p:sp>
        <p:nvSpPr>
          <p:cNvPr id="30727" name="Rectangle 54"/>
          <p:cNvSpPr>
            <a:spLocks noChangeArrowheads="1"/>
          </p:cNvSpPr>
          <p:nvPr/>
        </p:nvSpPr>
        <p:spPr bwMode="auto">
          <a:xfrm>
            <a:off x="4759325" y="636588"/>
            <a:ext cx="1563688" cy="5222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/>
            <a:r>
              <a:rPr lang="en-US" altLang="en-US" i="1">
                <a:solidFill>
                  <a:schemeClr val="accent1"/>
                </a:solidFill>
              </a:rPr>
              <a:t>=</a:t>
            </a:r>
            <a:r>
              <a:rPr lang="en-US" altLang="en-US">
                <a:solidFill>
                  <a:schemeClr val="accent1"/>
                </a:solidFill>
              </a:rPr>
              <a:t>[</a:t>
            </a:r>
            <a:r>
              <a:rPr lang="en-US" altLang="en-US" i="1">
                <a:solidFill>
                  <a:schemeClr val="accent1"/>
                </a:solidFill>
              </a:rPr>
              <a:t>c</a:t>
            </a:r>
            <a:r>
              <a:rPr lang="en-US" altLang="en-US" i="1" baseline="-25000">
                <a:solidFill>
                  <a:schemeClr val="accent1"/>
                </a:solidFill>
              </a:rPr>
              <a:t>1</a:t>
            </a:r>
            <a:r>
              <a:rPr lang="en-US" altLang="en-US" i="1">
                <a:solidFill>
                  <a:schemeClr val="accent1"/>
                </a:solidFill>
              </a:rPr>
              <a:t>,s</a:t>
            </a:r>
            <a:r>
              <a:rPr lang="en-US" altLang="en-US" i="1" baseline="-25000">
                <a:solidFill>
                  <a:schemeClr val="accent1"/>
                </a:solidFill>
              </a:rPr>
              <a:t>1</a:t>
            </a:r>
            <a:r>
              <a:rPr lang="en-US" altLang="en-US" i="1">
                <a:solidFill>
                  <a:schemeClr val="accent1"/>
                </a:solidFill>
              </a:rPr>
              <a:t>,..</a:t>
            </a:r>
            <a:r>
              <a:rPr lang="en-US" altLang="en-US">
                <a:solidFill>
                  <a:schemeClr val="accent1"/>
                </a:solidFill>
              </a:rPr>
              <a:t>]</a:t>
            </a:r>
          </a:p>
        </p:txBody>
      </p:sp>
      <p:graphicFrame>
        <p:nvGraphicFramePr>
          <p:cNvPr id="30728" name="Object 2"/>
          <p:cNvGraphicFramePr>
            <a:graphicFrameLocks noChangeAspect="1"/>
          </p:cNvGraphicFramePr>
          <p:nvPr/>
        </p:nvGraphicFramePr>
        <p:xfrm>
          <a:off x="1654175" y="2573338"/>
          <a:ext cx="2981325" cy="62706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0769" name="Equation" r:id="rId4" imgW="2108200" imgH="444500" progId="Equation.3">
                  <p:embed/>
                </p:oleObj>
              </mc:Choice>
              <mc:Fallback>
                <p:oleObj name="Equation" r:id="rId4" imgW="2108200" imgH="444500" progId="Equation.3">
                  <p:embed/>
                  <p:pic>
                    <p:nvPicPr>
                      <p:cNvPr id="0" name="Object 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654175" y="2573338"/>
                        <a:ext cx="2981325" cy="627062"/>
                      </a:xfrm>
                      <a:prstGeom prst="rect">
                        <a:avLst/>
                      </a:prstGeom>
                      <a:solidFill>
                        <a:schemeClr val="tx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30729" name="Object 59"/>
          <p:cNvGraphicFramePr>
            <a:graphicFrameLocks noChangeAspect="1"/>
          </p:cNvGraphicFramePr>
          <p:nvPr/>
        </p:nvGraphicFramePr>
        <p:xfrm>
          <a:off x="1651000" y="3262313"/>
          <a:ext cx="3683000" cy="8953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0770" name="Equation" r:id="rId6" imgW="2603500" imgH="635000" progId="Equation.3">
                  <p:embed/>
                </p:oleObj>
              </mc:Choice>
              <mc:Fallback>
                <p:oleObj name="Equation" r:id="rId6" imgW="2603500" imgH="635000" progId="Equation.3">
                  <p:embed/>
                  <p:pic>
                    <p:nvPicPr>
                      <p:cNvPr id="0" name="Object 59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651000" y="3262313"/>
                        <a:ext cx="3683000" cy="895350"/>
                      </a:xfrm>
                      <a:prstGeom prst="rect">
                        <a:avLst/>
                      </a:prstGeom>
                      <a:solidFill>
                        <a:schemeClr val="tx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8" name="Group 61"/>
          <p:cNvGrpSpPr>
            <a:grpSpLocks/>
          </p:cNvGrpSpPr>
          <p:nvPr/>
        </p:nvGrpSpPr>
        <p:grpSpPr bwMode="auto">
          <a:xfrm>
            <a:off x="1698625" y="4116388"/>
            <a:ext cx="4702175" cy="982662"/>
            <a:chOff x="1698625" y="4116388"/>
            <a:chExt cx="4702175" cy="981983"/>
          </a:xfrm>
        </p:grpSpPr>
        <p:sp>
          <p:nvSpPr>
            <p:cNvPr id="30745" name="Rectangle 48"/>
            <p:cNvSpPr>
              <a:spLocks noChangeArrowheads="1"/>
            </p:cNvSpPr>
            <p:nvPr/>
          </p:nvSpPr>
          <p:spPr bwMode="auto">
            <a:xfrm>
              <a:off x="1698625" y="4116388"/>
              <a:ext cx="4702175" cy="9231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US" altLang="en-US" sz="5400">
                  <a:solidFill>
                    <a:schemeClr val="accent1"/>
                  </a:solidFill>
                </a:rPr>
                <a:t>[      ]</a:t>
              </a:r>
              <a:r>
                <a:rPr lang="en-US" altLang="en-US" baseline="30000">
                  <a:solidFill>
                    <a:schemeClr val="accent1"/>
                  </a:solidFill>
                  <a:sym typeface="Symbol" pitchFamily="18" charset="2"/>
                </a:rPr>
                <a:t></a:t>
              </a:r>
              <a:r>
                <a:rPr lang="en-US" altLang="en-US" sz="5400">
                  <a:solidFill>
                    <a:schemeClr val="accent1"/>
                  </a:solidFill>
                </a:rPr>
                <a:t>[      ]</a:t>
              </a:r>
              <a:r>
                <a:rPr lang="en-US" altLang="en-US" sz="3200">
                  <a:solidFill>
                    <a:schemeClr val="accent1"/>
                  </a:solidFill>
                </a:rPr>
                <a:t>=</a:t>
              </a:r>
              <a:r>
                <a:rPr lang="en-US" altLang="en-US" sz="5400">
                  <a:solidFill>
                    <a:schemeClr val="accent1"/>
                  </a:solidFill>
                </a:rPr>
                <a:t>[   ]</a:t>
              </a:r>
              <a:endParaRPr lang="en-CA" altLang="en-US" sz="5400"/>
            </a:p>
          </p:txBody>
        </p:sp>
        <p:sp>
          <p:nvSpPr>
            <p:cNvPr id="30746" name="Rectangle 124"/>
            <p:cNvSpPr>
              <a:spLocks noChangeArrowheads="1"/>
            </p:cNvSpPr>
            <p:nvPr/>
          </p:nvSpPr>
          <p:spPr bwMode="auto">
            <a:xfrm>
              <a:off x="3320522" y="4328018"/>
              <a:ext cx="1075935" cy="46430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1800" i="1">
                  <a:solidFill>
                    <a:schemeClr val="accent1"/>
                  </a:solidFill>
                </a:rPr>
                <a:t>s</a:t>
              </a:r>
              <a:r>
                <a:rPr lang="en-US" altLang="en-US" sz="1800" i="1" baseline="-25000">
                  <a:solidFill>
                    <a:schemeClr val="accent1"/>
                  </a:solidFill>
                </a:rPr>
                <a:t>1</a:t>
              </a:r>
              <a:r>
                <a:rPr lang="en-US" altLang="en-US" sz="1800">
                  <a:solidFill>
                    <a:schemeClr val="accent1"/>
                  </a:solidFill>
                </a:rPr>
                <a:t>[1]</a:t>
              </a:r>
              <a:endParaRPr lang="en-CA" altLang="en-US" sz="1800"/>
            </a:p>
          </p:txBody>
        </p:sp>
        <p:sp>
          <p:nvSpPr>
            <p:cNvPr id="30747" name="Rectangle 124"/>
            <p:cNvSpPr>
              <a:spLocks noChangeArrowheads="1"/>
            </p:cNvSpPr>
            <p:nvPr/>
          </p:nvSpPr>
          <p:spPr bwMode="auto">
            <a:xfrm>
              <a:off x="3334910" y="4625598"/>
              <a:ext cx="1075935" cy="46430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1800" i="1">
                  <a:solidFill>
                    <a:schemeClr val="accent1"/>
                  </a:solidFill>
                </a:rPr>
                <a:t>s</a:t>
              </a:r>
              <a:r>
                <a:rPr lang="en-US" altLang="en-US" sz="1800" i="1" baseline="-25000">
                  <a:solidFill>
                    <a:schemeClr val="accent1"/>
                  </a:solidFill>
                </a:rPr>
                <a:t>1</a:t>
              </a:r>
              <a:r>
                <a:rPr lang="en-US" altLang="en-US" sz="1800">
                  <a:solidFill>
                    <a:schemeClr val="accent1"/>
                  </a:solidFill>
                </a:rPr>
                <a:t>[2]</a:t>
              </a:r>
              <a:endParaRPr lang="en-CA" altLang="en-US" sz="1800"/>
            </a:p>
          </p:txBody>
        </p:sp>
        <p:sp>
          <p:nvSpPr>
            <p:cNvPr id="30748" name="Rectangle 124"/>
            <p:cNvSpPr>
              <a:spLocks noChangeArrowheads="1"/>
            </p:cNvSpPr>
            <p:nvPr/>
          </p:nvSpPr>
          <p:spPr bwMode="auto">
            <a:xfrm>
              <a:off x="3853337" y="4336487"/>
              <a:ext cx="1075935" cy="46430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1800" i="1">
                  <a:solidFill>
                    <a:schemeClr val="accent1"/>
                  </a:solidFill>
                </a:rPr>
                <a:t>s</a:t>
              </a:r>
              <a:r>
                <a:rPr lang="en-US" altLang="en-US" sz="1800" i="1" baseline="-25000">
                  <a:solidFill>
                    <a:schemeClr val="accent1"/>
                  </a:solidFill>
                </a:rPr>
                <a:t>2</a:t>
              </a:r>
              <a:r>
                <a:rPr lang="en-US" altLang="en-US" sz="1800">
                  <a:solidFill>
                    <a:schemeClr val="accent1"/>
                  </a:solidFill>
                </a:rPr>
                <a:t>[1]</a:t>
              </a:r>
              <a:endParaRPr lang="en-CA" altLang="en-US" sz="1800"/>
            </a:p>
          </p:txBody>
        </p:sp>
        <p:sp>
          <p:nvSpPr>
            <p:cNvPr id="30749" name="Rectangle 124"/>
            <p:cNvSpPr>
              <a:spLocks noChangeArrowheads="1"/>
            </p:cNvSpPr>
            <p:nvPr/>
          </p:nvSpPr>
          <p:spPr bwMode="auto">
            <a:xfrm>
              <a:off x="3867725" y="4634067"/>
              <a:ext cx="1075935" cy="46430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1800" i="1">
                  <a:solidFill>
                    <a:schemeClr val="accent1"/>
                  </a:solidFill>
                </a:rPr>
                <a:t>s</a:t>
              </a:r>
              <a:r>
                <a:rPr lang="en-US" altLang="en-US" sz="1800" i="1" baseline="-25000">
                  <a:solidFill>
                    <a:schemeClr val="accent1"/>
                  </a:solidFill>
                </a:rPr>
                <a:t>2</a:t>
              </a:r>
              <a:r>
                <a:rPr lang="en-US" altLang="en-US" sz="1800">
                  <a:solidFill>
                    <a:schemeClr val="accent1"/>
                  </a:solidFill>
                </a:rPr>
                <a:t>[2]</a:t>
              </a:r>
              <a:endParaRPr lang="en-CA" altLang="en-US" sz="1800"/>
            </a:p>
          </p:txBody>
        </p:sp>
        <p:sp>
          <p:nvSpPr>
            <p:cNvPr id="30750" name="Rectangle 124"/>
            <p:cNvSpPr>
              <a:spLocks noChangeArrowheads="1"/>
            </p:cNvSpPr>
            <p:nvPr/>
          </p:nvSpPr>
          <p:spPr bwMode="auto">
            <a:xfrm>
              <a:off x="4943865" y="4335050"/>
              <a:ext cx="1075935" cy="46430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1800" i="1" baseline="30000">
                  <a:solidFill>
                    <a:schemeClr val="accent1"/>
                  </a:solidFill>
                </a:rPr>
                <a:t>n</a:t>
              </a:r>
              <a:r>
                <a:rPr lang="en-US" altLang="en-US" sz="1800" i="1">
                  <a:solidFill>
                    <a:schemeClr val="accent1"/>
                  </a:solidFill>
                </a:rPr>
                <a:t>/</a:t>
              </a:r>
              <a:r>
                <a:rPr lang="en-US" altLang="en-US" sz="1800" i="1" baseline="-25000">
                  <a:solidFill>
                    <a:schemeClr val="accent1"/>
                  </a:solidFill>
                </a:rPr>
                <a:t>2</a:t>
              </a:r>
              <a:endParaRPr lang="en-CA" altLang="en-US" sz="1800" baseline="-25000"/>
            </a:p>
            <a:p>
              <a:pPr eaLnBrk="1" hangingPunct="1"/>
              <a:endParaRPr lang="en-CA" altLang="en-US" sz="1800"/>
            </a:p>
          </p:txBody>
        </p:sp>
        <p:sp>
          <p:nvSpPr>
            <p:cNvPr id="30751" name="Rectangle 124"/>
            <p:cNvSpPr>
              <a:spLocks noChangeArrowheads="1"/>
            </p:cNvSpPr>
            <p:nvPr/>
          </p:nvSpPr>
          <p:spPr bwMode="auto">
            <a:xfrm>
              <a:off x="4935194" y="4632630"/>
              <a:ext cx="1075935" cy="46430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1800" i="1">
                  <a:solidFill>
                    <a:schemeClr val="accent1"/>
                  </a:solidFill>
                </a:rPr>
                <a:t>0</a:t>
              </a:r>
              <a:endParaRPr lang="en-CA" altLang="en-US" sz="1800"/>
            </a:p>
          </p:txBody>
        </p:sp>
        <p:sp>
          <p:nvSpPr>
            <p:cNvPr id="30752" name="Rectangle 124"/>
            <p:cNvSpPr>
              <a:spLocks noChangeArrowheads="1"/>
            </p:cNvSpPr>
            <p:nvPr/>
          </p:nvSpPr>
          <p:spPr bwMode="auto">
            <a:xfrm>
              <a:off x="5199356" y="4334641"/>
              <a:ext cx="1075935" cy="46430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1800" i="1">
                  <a:solidFill>
                    <a:schemeClr val="accent1"/>
                  </a:solidFill>
                </a:rPr>
                <a:t>0</a:t>
              </a:r>
              <a:endParaRPr lang="en-CA" altLang="en-US" sz="1800"/>
            </a:p>
          </p:txBody>
        </p:sp>
        <p:sp>
          <p:nvSpPr>
            <p:cNvPr id="30753" name="Rectangle 124"/>
            <p:cNvSpPr>
              <a:spLocks noChangeArrowheads="1"/>
            </p:cNvSpPr>
            <p:nvPr/>
          </p:nvSpPr>
          <p:spPr bwMode="auto">
            <a:xfrm>
              <a:off x="5212966" y="4632221"/>
              <a:ext cx="1075935" cy="46430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1800" i="1" baseline="30000">
                  <a:solidFill>
                    <a:schemeClr val="accent1"/>
                  </a:solidFill>
                </a:rPr>
                <a:t>n</a:t>
              </a:r>
              <a:r>
                <a:rPr lang="en-US" altLang="en-US" sz="1800" i="1">
                  <a:solidFill>
                    <a:schemeClr val="accent1"/>
                  </a:solidFill>
                </a:rPr>
                <a:t>/</a:t>
              </a:r>
              <a:r>
                <a:rPr lang="en-US" altLang="en-US" sz="1800" i="1" baseline="-25000">
                  <a:solidFill>
                    <a:schemeClr val="accent1"/>
                  </a:solidFill>
                </a:rPr>
                <a:t>2</a:t>
              </a:r>
              <a:endParaRPr lang="en-CA" altLang="en-US" sz="1800" baseline="-25000"/>
            </a:p>
            <a:p>
              <a:pPr eaLnBrk="1" hangingPunct="1"/>
              <a:endParaRPr lang="en-CA" altLang="en-US" sz="1800"/>
            </a:p>
          </p:txBody>
        </p:sp>
        <p:sp>
          <p:nvSpPr>
            <p:cNvPr id="30754" name="Rectangle 124"/>
            <p:cNvSpPr>
              <a:spLocks noChangeArrowheads="1"/>
            </p:cNvSpPr>
            <p:nvPr/>
          </p:nvSpPr>
          <p:spPr bwMode="auto">
            <a:xfrm>
              <a:off x="1701903" y="4328021"/>
              <a:ext cx="1075935" cy="46430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1800" i="1">
                  <a:solidFill>
                    <a:schemeClr val="accent1"/>
                  </a:solidFill>
                </a:rPr>
                <a:t>s</a:t>
              </a:r>
              <a:r>
                <a:rPr lang="en-US" altLang="en-US" sz="1800" i="1" baseline="-25000">
                  <a:solidFill>
                    <a:schemeClr val="accent1"/>
                  </a:solidFill>
                </a:rPr>
                <a:t>1</a:t>
              </a:r>
              <a:r>
                <a:rPr lang="en-US" altLang="en-US" sz="1800">
                  <a:solidFill>
                    <a:schemeClr val="accent1"/>
                  </a:solidFill>
                </a:rPr>
                <a:t>[1]</a:t>
              </a:r>
              <a:endParaRPr lang="en-CA" altLang="en-US" sz="1800"/>
            </a:p>
          </p:txBody>
        </p:sp>
        <p:sp>
          <p:nvSpPr>
            <p:cNvPr id="30755" name="Rectangle 124"/>
            <p:cNvSpPr>
              <a:spLocks noChangeArrowheads="1"/>
            </p:cNvSpPr>
            <p:nvPr/>
          </p:nvSpPr>
          <p:spPr bwMode="auto">
            <a:xfrm>
              <a:off x="1716291" y="4625601"/>
              <a:ext cx="1075935" cy="46430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1800" i="1">
                  <a:solidFill>
                    <a:schemeClr val="accent1"/>
                  </a:solidFill>
                </a:rPr>
                <a:t>s</a:t>
              </a:r>
              <a:r>
                <a:rPr lang="en-US" altLang="en-US" sz="1800" i="1" baseline="-25000">
                  <a:solidFill>
                    <a:schemeClr val="accent1"/>
                  </a:solidFill>
                </a:rPr>
                <a:t>2</a:t>
              </a:r>
              <a:r>
                <a:rPr lang="en-US" altLang="en-US" sz="1800">
                  <a:solidFill>
                    <a:schemeClr val="accent1"/>
                  </a:solidFill>
                </a:rPr>
                <a:t>[1]</a:t>
              </a:r>
              <a:endParaRPr lang="en-CA" altLang="en-US" sz="1800"/>
            </a:p>
          </p:txBody>
        </p:sp>
        <p:sp>
          <p:nvSpPr>
            <p:cNvPr id="30756" name="Rectangle 124"/>
            <p:cNvSpPr>
              <a:spLocks noChangeArrowheads="1"/>
            </p:cNvSpPr>
            <p:nvPr/>
          </p:nvSpPr>
          <p:spPr bwMode="auto">
            <a:xfrm>
              <a:off x="2297776" y="4336490"/>
              <a:ext cx="1075935" cy="46430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1800" i="1">
                  <a:solidFill>
                    <a:schemeClr val="accent1"/>
                  </a:solidFill>
                </a:rPr>
                <a:t>s</a:t>
              </a:r>
              <a:r>
                <a:rPr lang="en-US" altLang="en-US" sz="1800" i="1" baseline="-25000">
                  <a:solidFill>
                    <a:schemeClr val="accent1"/>
                  </a:solidFill>
                </a:rPr>
                <a:t>1</a:t>
              </a:r>
              <a:r>
                <a:rPr lang="en-US" altLang="en-US" sz="1800">
                  <a:solidFill>
                    <a:schemeClr val="accent1"/>
                  </a:solidFill>
                </a:rPr>
                <a:t>[2]</a:t>
              </a:r>
              <a:endParaRPr lang="en-CA" altLang="en-US" sz="1800"/>
            </a:p>
          </p:txBody>
        </p:sp>
        <p:sp>
          <p:nvSpPr>
            <p:cNvPr id="30757" name="Rectangle 124"/>
            <p:cNvSpPr>
              <a:spLocks noChangeArrowheads="1"/>
            </p:cNvSpPr>
            <p:nvPr/>
          </p:nvSpPr>
          <p:spPr bwMode="auto">
            <a:xfrm>
              <a:off x="2312164" y="4634070"/>
              <a:ext cx="1075935" cy="46430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1800" i="1">
                  <a:solidFill>
                    <a:schemeClr val="accent1"/>
                  </a:solidFill>
                </a:rPr>
                <a:t>s</a:t>
              </a:r>
              <a:r>
                <a:rPr lang="en-US" altLang="en-US" sz="1800" i="1" baseline="-25000">
                  <a:solidFill>
                    <a:schemeClr val="accent1"/>
                  </a:solidFill>
                </a:rPr>
                <a:t>2</a:t>
              </a:r>
              <a:r>
                <a:rPr lang="en-US" altLang="en-US" sz="1800">
                  <a:solidFill>
                    <a:schemeClr val="accent1"/>
                  </a:solidFill>
                </a:rPr>
                <a:t>[2]</a:t>
              </a:r>
              <a:endParaRPr lang="en-CA" altLang="en-US" sz="1800"/>
            </a:p>
          </p:txBody>
        </p:sp>
      </p:grpSp>
      <p:grpSp>
        <p:nvGrpSpPr>
          <p:cNvPr id="9" name="Group 65"/>
          <p:cNvGrpSpPr>
            <a:grpSpLocks/>
          </p:cNvGrpSpPr>
          <p:nvPr/>
        </p:nvGrpSpPr>
        <p:grpSpPr bwMode="auto">
          <a:xfrm>
            <a:off x="1693863" y="4960938"/>
            <a:ext cx="4248150" cy="982662"/>
            <a:chOff x="1693863" y="5646738"/>
            <a:chExt cx="4248279" cy="982662"/>
          </a:xfrm>
        </p:grpSpPr>
        <p:sp>
          <p:nvSpPr>
            <p:cNvPr id="30733" name="Rectangle 48"/>
            <p:cNvSpPr>
              <a:spLocks noChangeArrowheads="1"/>
            </p:cNvSpPr>
            <p:nvPr/>
          </p:nvSpPr>
          <p:spPr bwMode="auto">
            <a:xfrm>
              <a:off x="1693863" y="5653481"/>
              <a:ext cx="4248279" cy="9233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US" altLang="en-US" sz="5400">
                  <a:solidFill>
                    <a:schemeClr val="accent1"/>
                  </a:solidFill>
                </a:rPr>
                <a:t>[      ]</a:t>
              </a:r>
              <a:r>
                <a:rPr lang="en-US" altLang="en-US" baseline="30000">
                  <a:solidFill>
                    <a:schemeClr val="accent1"/>
                  </a:solidFill>
                </a:rPr>
                <a:t> </a:t>
              </a:r>
              <a:r>
                <a:rPr lang="en-US" altLang="en-US" sz="5400">
                  <a:solidFill>
                    <a:schemeClr val="accent1"/>
                  </a:solidFill>
                </a:rPr>
                <a:t> </a:t>
              </a:r>
              <a:r>
                <a:rPr lang="en-US" altLang="en-US">
                  <a:solidFill>
                    <a:schemeClr val="accent1"/>
                  </a:solidFill>
                </a:rPr>
                <a:t>=       </a:t>
              </a:r>
              <a:r>
                <a:rPr lang="en-US" altLang="en-US" sz="5400">
                  <a:solidFill>
                    <a:schemeClr val="accent1"/>
                  </a:solidFill>
                </a:rPr>
                <a:t>[      ]</a:t>
              </a:r>
              <a:endParaRPr lang="en-CA" altLang="en-US" sz="5400"/>
            </a:p>
          </p:txBody>
        </p:sp>
        <p:sp>
          <p:nvSpPr>
            <p:cNvPr id="30734" name="Rectangle 124"/>
            <p:cNvSpPr>
              <a:spLocks noChangeArrowheads="1"/>
            </p:cNvSpPr>
            <p:nvPr/>
          </p:nvSpPr>
          <p:spPr bwMode="auto">
            <a:xfrm>
              <a:off x="1716082" y="5859514"/>
              <a:ext cx="1075594" cy="46402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1800" i="1">
                  <a:solidFill>
                    <a:schemeClr val="accent1"/>
                  </a:solidFill>
                </a:rPr>
                <a:t>s</a:t>
              </a:r>
              <a:r>
                <a:rPr lang="en-US" altLang="en-US" sz="1800" i="1" baseline="-25000">
                  <a:solidFill>
                    <a:schemeClr val="accent1"/>
                  </a:solidFill>
                </a:rPr>
                <a:t>1</a:t>
              </a:r>
              <a:r>
                <a:rPr lang="en-US" altLang="en-US" sz="1800">
                  <a:solidFill>
                    <a:schemeClr val="accent1"/>
                  </a:solidFill>
                </a:rPr>
                <a:t>[1]</a:t>
              </a:r>
              <a:endParaRPr lang="en-CA" altLang="en-US" sz="1800"/>
            </a:p>
          </p:txBody>
        </p:sp>
        <p:sp>
          <p:nvSpPr>
            <p:cNvPr id="30735" name="Rectangle 124"/>
            <p:cNvSpPr>
              <a:spLocks noChangeArrowheads="1"/>
            </p:cNvSpPr>
            <p:nvPr/>
          </p:nvSpPr>
          <p:spPr bwMode="auto">
            <a:xfrm>
              <a:off x="1730465" y="6156914"/>
              <a:ext cx="1075594" cy="46402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1800" i="1">
                  <a:solidFill>
                    <a:schemeClr val="accent1"/>
                  </a:solidFill>
                </a:rPr>
                <a:t>s</a:t>
              </a:r>
              <a:r>
                <a:rPr lang="en-US" altLang="en-US" sz="1800" i="1" baseline="-25000">
                  <a:solidFill>
                    <a:schemeClr val="accent1"/>
                  </a:solidFill>
                </a:rPr>
                <a:t>1</a:t>
              </a:r>
              <a:r>
                <a:rPr lang="en-US" altLang="en-US" sz="1800">
                  <a:solidFill>
                    <a:schemeClr val="accent1"/>
                  </a:solidFill>
                </a:rPr>
                <a:t>[2]</a:t>
              </a:r>
              <a:endParaRPr lang="en-CA" altLang="en-US" sz="1800"/>
            </a:p>
          </p:txBody>
        </p:sp>
        <p:sp>
          <p:nvSpPr>
            <p:cNvPr id="30736" name="Rectangle 124"/>
            <p:cNvSpPr>
              <a:spLocks noChangeArrowheads="1"/>
            </p:cNvSpPr>
            <p:nvPr/>
          </p:nvSpPr>
          <p:spPr bwMode="auto">
            <a:xfrm>
              <a:off x="2311766" y="5867978"/>
              <a:ext cx="1075594" cy="46402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1800" i="1">
                  <a:solidFill>
                    <a:schemeClr val="accent1"/>
                  </a:solidFill>
                </a:rPr>
                <a:t>s</a:t>
              </a:r>
              <a:r>
                <a:rPr lang="en-US" altLang="en-US" sz="1800" i="1" baseline="-25000">
                  <a:solidFill>
                    <a:schemeClr val="accent1"/>
                  </a:solidFill>
                </a:rPr>
                <a:t>2</a:t>
              </a:r>
              <a:r>
                <a:rPr lang="en-US" altLang="en-US" sz="1800">
                  <a:solidFill>
                    <a:schemeClr val="accent1"/>
                  </a:solidFill>
                </a:rPr>
                <a:t>[1]</a:t>
              </a:r>
              <a:endParaRPr lang="en-CA" altLang="en-US" sz="1800"/>
            </a:p>
          </p:txBody>
        </p:sp>
        <p:sp>
          <p:nvSpPr>
            <p:cNvPr id="30737" name="Rectangle 124"/>
            <p:cNvSpPr>
              <a:spLocks noChangeArrowheads="1"/>
            </p:cNvSpPr>
            <p:nvPr/>
          </p:nvSpPr>
          <p:spPr bwMode="auto">
            <a:xfrm>
              <a:off x="2326149" y="6165378"/>
              <a:ext cx="1075594" cy="46402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1800" i="1">
                  <a:solidFill>
                    <a:schemeClr val="accent1"/>
                  </a:solidFill>
                </a:rPr>
                <a:t>s</a:t>
              </a:r>
              <a:r>
                <a:rPr lang="en-US" altLang="en-US" sz="1800" i="1" baseline="-25000">
                  <a:solidFill>
                    <a:schemeClr val="accent1"/>
                  </a:solidFill>
                </a:rPr>
                <a:t>2</a:t>
              </a:r>
              <a:r>
                <a:rPr lang="en-US" altLang="en-US" sz="1800">
                  <a:solidFill>
                    <a:schemeClr val="accent1"/>
                  </a:solidFill>
                </a:rPr>
                <a:t>[2]</a:t>
              </a:r>
              <a:endParaRPr lang="en-CA" altLang="en-US" sz="1800"/>
            </a:p>
          </p:txBody>
        </p:sp>
        <p:sp>
          <p:nvSpPr>
            <p:cNvPr id="30738" name="Rectangle 90"/>
            <p:cNvSpPr>
              <a:spLocks noChangeArrowheads="1"/>
            </p:cNvSpPr>
            <p:nvPr/>
          </p:nvSpPr>
          <p:spPr bwMode="auto">
            <a:xfrm>
              <a:off x="3145704" y="5646738"/>
              <a:ext cx="384939" cy="52282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baseline="30000">
                  <a:solidFill>
                    <a:schemeClr val="accent1"/>
                  </a:solidFill>
                </a:rPr>
                <a:t>-1</a:t>
              </a:r>
              <a:endParaRPr lang="en-CA" altLang="en-US"/>
            </a:p>
          </p:txBody>
        </p:sp>
        <p:sp>
          <p:nvSpPr>
            <p:cNvPr id="30739" name="Rectangle 124"/>
            <p:cNvSpPr>
              <a:spLocks noChangeArrowheads="1"/>
            </p:cNvSpPr>
            <p:nvPr/>
          </p:nvSpPr>
          <p:spPr bwMode="auto">
            <a:xfrm>
              <a:off x="4236864" y="5858082"/>
              <a:ext cx="1075594" cy="46402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1800" i="1">
                  <a:solidFill>
                    <a:schemeClr val="accent1"/>
                  </a:solidFill>
                </a:rPr>
                <a:t>s</a:t>
              </a:r>
              <a:r>
                <a:rPr lang="en-US" altLang="en-US" sz="1800" i="1" baseline="-25000">
                  <a:solidFill>
                    <a:schemeClr val="accent1"/>
                  </a:solidFill>
                </a:rPr>
                <a:t>1</a:t>
              </a:r>
              <a:r>
                <a:rPr lang="en-US" altLang="en-US" sz="1800">
                  <a:solidFill>
                    <a:schemeClr val="accent1"/>
                  </a:solidFill>
                </a:rPr>
                <a:t>[1]</a:t>
              </a:r>
              <a:endParaRPr lang="en-CA" altLang="en-US" sz="1800"/>
            </a:p>
          </p:txBody>
        </p:sp>
        <p:sp>
          <p:nvSpPr>
            <p:cNvPr id="30740" name="Rectangle 124"/>
            <p:cNvSpPr>
              <a:spLocks noChangeArrowheads="1"/>
            </p:cNvSpPr>
            <p:nvPr/>
          </p:nvSpPr>
          <p:spPr bwMode="auto">
            <a:xfrm>
              <a:off x="4251247" y="6155482"/>
              <a:ext cx="1075594" cy="46402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1800" i="1">
                  <a:solidFill>
                    <a:schemeClr val="accent1"/>
                  </a:solidFill>
                </a:rPr>
                <a:t>s</a:t>
              </a:r>
              <a:r>
                <a:rPr lang="en-US" altLang="en-US" sz="1800" i="1" baseline="-25000">
                  <a:solidFill>
                    <a:schemeClr val="accent1"/>
                  </a:solidFill>
                </a:rPr>
                <a:t>2</a:t>
              </a:r>
              <a:r>
                <a:rPr lang="en-US" altLang="en-US" sz="1800">
                  <a:solidFill>
                    <a:schemeClr val="accent1"/>
                  </a:solidFill>
                </a:rPr>
                <a:t>[1]</a:t>
              </a:r>
              <a:endParaRPr lang="en-CA" altLang="en-US" sz="1800"/>
            </a:p>
          </p:txBody>
        </p:sp>
        <p:grpSp>
          <p:nvGrpSpPr>
            <p:cNvPr id="30741" name="Group 139"/>
            <p:cNvGrpSpPr>
              <a:grpSpLocks/>
            </p:cNvGrpSpPr>
            <p:nvPr/>
          </p:nvGrpSpPr>
          <p:grpSpPr bwMode="auto">
            <a:xfrm>
              <a:off x="4832548" y="5866545"/>
              <a:ext cx="1089977" cy="761422"/>
              <a:chOff x="5327464" y="3962400"/>
              <a:chExt cx="1090266" cy="762000"/>
            </a:xfrm>
          </p:grpSpPr>
          <p:sp>
            <p:nvSpPr>
              <p:cNvPr id="30743" name="Rectangle 124"/>
              <p:cNvSpPr>
                <a:spLocks noChangeArrowheads="1"/>
              </p:cNvSpPr>
              <p:nvPr/>
            </p:nvSpPr>
            <p:spPr bwMode="auto">
              <a:xfrm>
                <a:off x="5327464" y="3962400"/>
                <a:ext cx="1075879" cy="46437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r>
                  <a:rPr lang="en-US" altLang="en-US" sz="1800" i="1">
                    <a:solidFill>
                      <a:schemeClr val="accent1"/>
                    </a:solidFill>
                  </a:rPr>
                  <a:t>s</a:t>
                </a:r>
                <a:r>
                  <a:rPr lang="en-US" altLang="en-US" sz="1800" i="1" baseline="-25000">
                    <a:solidFill>
                      <a:schemeClr val="accent1"/>
                    </a:solidFill>
                  </a:rPr>
                  <a:t>1</a:t>
                </a:r>
                <a:r>
                  <a:rPr lang="en-US" altLang="en-US" sz="1800">
                    <a:solidFill>
                      <a:schemeClr val="accent1"/>
                    </a:solidFill>
                  </a:rPr>
                  <a:t>[2]</a:t>
                </a:r>
                <a:endParaRPr lang="en-CA" altLang="en-US" sz="1800"/>
              </a:p>
            </p:txBody>
          </p:sp>
          <p:sp>
            <p:nvSpPr>
              <p:cNvPr id="30744" name="Rectangle 124"/>
              <p:cNvSpPr>
                <a:spLocks noChangeArrowheads="1"/>
              </p:cNvSpPr>
              <p:nvPr/>
            </p:nvSpPr>
            <p:spPr bwMode="auto">
              <a:xfrm>
                <a:off x="5341851" y="4260026"/>
                <a:ext cx="1075879" cy="46437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r>
                  <a:rPr lang="en-US" altLang="en-US" sz="1800" i="1">
                    <a:solidFill>
                      <a:schemeClr val="accent1"/>
                    </a:solidFill>
                  </a:rPr>
                  <a:t>s</a:t>
                </a:r>
                <a:r>
                  <a:rPr lang="en-US" altLang="en-US" sz="1800" i="1" baseline="-25000">
                    <a:solidFill>
                      <a:schemeClr val="accent1"/>
                    </a:solidFill>
                  </a:rPr>
                  <a:t>2</a:t>
                </a:r>
                <a:r>
                  <a:rPr lang="en-US" altLang="en-US" sz="1800">
                    <a:solidFill>
                      <a:schemeClr val="accent1"/>
                    </a:solidFill>
                  </a:rPr>
                  <a:t>[2]</a:t>
                </a:r>
                <a:endParaRPr lang="en-CA" altLang="en-US" sz="1800"/>
              </a:p>
            </p:txBody>
          </p:sp>
        </p:grpSp>
        <p:sp>
          <p:nvSpPr>
            <p:cNvPr id="30742" name="Rectangle 124"/>
            <p:cNvSpPr>
              <a:spLocks noChangeArrowheads="1"/>
            </p:cNvSpPr>
            <p:nvPr/>
          </p:nvSpPr>
          <p:spPr bwMode="auto">
            <a:xfrm>
              <a:off x="3536753" y="5936499"/>
              <a:ext cx="1075935" cy="46430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i="1" baseline="30000">
                  <a:solidFill>
                    <a:schemeClr val="accent1"/>
                  </a:solidFill>
                </a:rPr>
                <a:t>2</a:t>
              </a:r>
              <a:r>
                <a:rPr lang="en-US" altLang="en-US" i="1">
                  <a:solidFill>
                    <a:schemeClr val="accent1"/>
                  </a:solidFill>
                </a:rPr>
                <a:t>/</a:t>
              </a:r>
              <a:r>
                <a:rPr lang="en-US" altLang="en-US" i="1" baseline="-25000">
                  <a:solidFill>
                    <a:schemeClr val="accent1"/>
                  </a:solidFill>
                </a:rPr>
                <a:t>n</a:t>
              </a:r>
              <a:endParaRPr lang="en-CA" altLang="en-US" baseline="-25000"/>
            </a:p>
          </p:txBody>
        </p:sp>
      </p:grpSp>
      <p:sp>
        <p:nvSpPr>
          <p:cNvPr id="30732" name="Text Box 215"/>
          <p:cNvSpPr txBox="1">
            <a:spLocks noChangeArrowheads="1"/>
          </p:cNvSpPr>
          <p:nvPr/>
        </p:nvSpPr>
        <p:spPr bwMode="auto">
          <a:xfrm>
            <a:off x="7461250" y="17463"/>
            <a:ext cx="1350963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000">
                <a:solidFill>
                  <a:schemeClr val="tx2"/>
                </a:solidFill>
              </a:rPr>
              <a:t>Orthogonal</a:t>
            </a:r>
            <a:br>
              <a:rPr lang="en-US" altLang="en-US" sz="2000">
                <a:solidFill>
                  <a:schemeClr val="tx2"/>
                </a:solidFill>
              </a:rPr>
            </a:br>
            <a:r>
              <a:rPr lang="en-US" altLang="en-US" sz="2000">
                <a:solidFill>
                  <a:schemeClr val="tx2"/>
                </a:solidFill>
              </a:rPr>
              <a:t>Basis</a:t>
            </a:r>
            <a:endParaRPr lang="en-US" altLang="en-US" sz="2000">
              <a:sym typeface="Symbol" pitchFamily="18" charset="2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" name="Rectangle 30"/>
          <p:cNvSpPr>
            <a:spLocks noChangeArrowheads="1"/>
          </p:cNvSpPr>
          <p:nvPr/>
        </p:nvSpPr>
        <p:spPr bwMode="auto">
          <a:xfrm>
            <a:off x="304800" y="5105400"/>
            <a:ext cx="4419600" cy="1800225"/>
          </a:xfrm>
          <a:prstGeom prst="rect">
            <a:avLst/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CA" altLang="en-US"/>
          </a:p>
        </p:txBody>
      </p:sp>
      <p:sp>
        <p:nvSpPr>
          <p:cNvPr id="4099" name="Rectangle 13"/>
          <p:cNvSpPr>
            <a:spLocks noChangeArrowheads="1"/>
          </p:cNvSpPr>
          <p:nvPr/>
        </p:nvSpPr>
        <p:spPr bwMode="auto">
          <a:xfrm>
            <a:off x="685800" y="-228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4400">
                <a:solidFill>
                  <a:schemeClr val="tx2"/>
                </a:solidFill>
              </a:rPr>
              <a:t>Fourier Transformation </a:t>
            </a:r>
          </a:p>
        </p:txBody>
      </p:sp>
      <p:grpSp>
        <p:nvGrpSpPr>
          <p:cNvPr id="2" name="Group 25"/>
          <p:cNvGrpSpPr>
            <a:grpSpLocks/>
          </p:cNvGrpSpPr>
          <p:nvPr/>
        </p:nvGrpSpPr>
        <p:grpSpPr bwMode="auto">
          <a:xfrm>
            <a:off x="4114800" y="1905000"/>
            <a:ext cx="4864100" cy="3781425"/>
            <a:chOff x="4114800" y="2895600"/>
            <a:chExt cx="4864100" cy="3781425"/>
          </a:xfrm>
        </p:grpSpPr>
        <p:pic>
          <p:nvPicPr>
            <p:cNvPr id="4113" name="Picture 13" descr="http://www.writerscafe.org/uploads/stories/a470d30f0761981bfce015d454ba7db9.jpg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114800" y="2895600"/>
              <a:ext cx="4864100" cy="37814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114" name="Text Box 215"/>
            <p:cNvSpPr txBox="1">
              <a:spLocks noChangeArrowheads="1"/>
            </p:cNvSpPr>
            <p:nvPr/>
          </p:nvSpPr>
          <p:spPr bwMode="auto">
            <a:xfrm>
              <a:off x="4580467" y="5153561"/>
              <a:ext cx="4036041" cy="132343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US" altLang="en-US" sz="2000">
                  <a:solidFill>
                    <a:schemeClr val="bg2"/>
                  </a:solidFill>
                  <a:sym typeface="Symbol" pitchFamily="18" charset="2"/>
                </a:rPr>
                <a:t>Swings, capacitors, and inductors</a:t>
              </a:r>
            </a:p>
            <a:p>
              <a:pPr algn="l" eaLnBrk="1" hangingPunct="1"/>
              <a:r>
                <a:rPr lang="en-US" altLang="en-US" sz="2000">
                  <a:solidFill>
                    <a:schemeClr val="bg2"/>
                  </a:solidFill>
                  <a:sym typeface="Symbol" pitchFamily="18" charset="2"/>
                </a:rPr>
                <a:t>all resonate at a given frequency,</a:t>
              </a:r>
            </a:p>
            <a:p>
              <a:pPr algn="l" eaLnBrk="1" hangingPunct="1"/>
              <a:r>
                <a:rPr lang="en-US" altLang="en-US" sz="2000">
                  <a:solidFill>
                    <a:schemeClr val="bg2"/>
                  </a:solidFill>
                  <a:sym typeface="Symbol" pitchFamily="18" charset="2"/>
                </a:rPr>
                <a:t>which is how the circuit picks out</a:t>
              </a:r>
              <a:br>
                <a:rPr lang="en-US" altLang="en-US" sz="2000">
                  <a:solidFill>
                    <a:schemeClr val="bg2"/>
                  </a:solidFill>
                  <a:sym typeface="Symbol" pitchFamily="18" charset="2"/>
                </a:rPr>
              </a:br>
              <a:r>
                <a:rPr lang="en-US" altLang="en-US" sz="2000">
                  <a:solidFill>
                    <a:schemeClr val="bg2"/>
                  </a:solidFill>
                  <a:sym typeface="Symbol" pitchFamily="18" charset="2"/>
                </a:rPr>
                <a:t>the contribution of a given frequency.</a:t>
              </a:r>
            </a:p>
          </p:txBody>
        </p:sp>
      </p:grpSp>
      <p:grpSp>
        <p:nvGrpSpPr>
          <p:cNvPr id="3" name="Group 10"/>
          <p:cNvGrpSpPr>
            <a:grpSpLocks/>
          </p:cNvGrpSpPr>
          <p:nvPr/>
        </p:nvGrpSpPr>
        <p:grpSpPr bwMode="auto">
          <a:xfrm>
            <a:off x="414338" y="639763"/>
            <a:ext cx="5024437" cy="1036637"/>
            <a:chOff x="414491" y="640488"/>
            <a:chExt cx="5024284" cy="1035912"/>
          </a:xfrm>
        </p:grpSpPr>
        <p:pic>
          <p:nvPicPr>
            <p:cNvPr id="4107" name="Picture 56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514600" y="685800"/>
              <a:ext cx="2924175" cy="97197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108" name="Rectangle 12"/>
            <p:cNvSpPr>
              <a:spLocks noChangeArrowheads="1"/>
            </p:cNvSpPr>
            <p:nvPr/>
          </p:nvSpPr>
          <p:spPr bwMode="auto">
            <a:xfrm>
              <a:off x="414491" y="877669"/>
              <a:ext cx="1768433" cy="646331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1800">
                  <a:solidFill>
                    <a:schemeClr val="bg2"/>
                  </a:solidFill>
                </a:rPr>
                <a:t>A continuous </a:t>
              </a:r>
            </a:p>
            <a:p>
              <a:pPr eaLnBrk="1" hangingPunct="1"/>
              <a:r>
                <a:rPr lang="en-US" altLang="en-US" sz="1800">
                  <a:solidFill>
                    <a:schemeClr val="bg2"/>
                  </a:solidFill>
                </a:rPr>
                <a:t>periodic function</a:t>
              </a:r>
            </a:p>
          </p:txBody>
        </p:sp>
        <p:cxnSp>
          <p:nvCxnSpPr>
            <p:cNvPr id="4109" name="Straight Arrow Connector 13"/>
            <p:cNvCxnSpPr>
              <a:cxnSpLocks noChangeShapeType="1"/>
            </p:cNvCxnSpPr>
            <p:nvPr/>
          </p:nvCxnSpPr>
          <p:spPr bwMode="auto">
            <a:xfrm>
              <a:off x="5157100" y="1474056"/>
              <a:ext cx="228600" cy="0"/>
            </a:xfrm>
            <a:prstGeom prst="straightConnector1">
              <a:avLst/>
            </a:prstGeom>
            <a:noFill/>
            <a:ln w="12700" algn="ctr">
              <a:solidFill>
                <a:schemeClr val="bg2"/>
              </a:solidFill>
              <a:round/>
              <a:headEnd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4110" name="TextBox 14"/>
            <p:cNvSpPr txBox="1">
              <a:spLocks noChangeArrowheads="1"/>
            </p:cNvSpPr>
            <p:nvPr/>
          </p:nvSpPr>
          <p:spPr bwMode="auto">
            <a:xfrm>
              <a:off x="5156202" y="1414790"/>
              <a:ext cx="22313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CA" altLang="en-US" sz="1100">
                  <a:solidFill>
                    <a:schemeClr val="bg2"/>
                  </a:solidFill>
                </a:rPr>
                <a:t>t</a:t>
              </a:r>
            </a:p>
          </p:txBody>
        </p:sp>
        <p:sp>
          <p:nvSpPr>
            <p:cNvPr id="4111" name="Rectangle 15"/>
            <p:cNvSpPr>
              <a:spLocks noChangeArrowheads="1"/>
            </p:cNvSpPr>
            <p:nvPr/>
          </p:nvSpPr>
          <p:spPr bwMode="auto">
            <a:xfrm>
              <a:off x="3826934" y="1437101"/>
              <a:ext cx="38985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900">
                  <a:solidFill>
                    <a:schemeClr val="bg2"/>
                  </a:solidFill>
                </a:rPr>
                <a:t>time</a:t>
              </a:r>
            </a:p>
          </p:txBody>
        </p:sp>
        <p:sp>
          <p:nvSpPr>
            <p:cNvPr id="4112" name="Rectangle 16"/>
            <p:cNvSpPr>
              <a:spLocks noChangeArrowheads="1"/>
            </p:cNvSpPr>
            <p:nvPr/>
          </p:nvSpPr>
          <p:spPr bwMode="auto">
            <a:xfrm>
              <a:off x="2446867" y="640488"/>
              <a:ext cx="44275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1400">
                  <a:solidFill>
                    <a:schemeClr val="bg2"/>
                  </a:solidFill>
                </a:rPr>
                <a:t>y(t)</a:t>
              </a:r>
            </a:p>
          </p:txBody>
        </p:sp>
      </p:grpSp>
      <p:grpSp>
        <p:nvGrpSpPr>
          <p:cNvPr id="4" name="Group 26"/>
          <p:cNvGrpSpPr>
            <a:grpSpLocks/>
          </p:cNvGrpSpPr>
          <p:nvPr/>
        </p:nvGrpSpPr>
        <p:grpSpPr bwMode="auto">
          <a:xfrm>
            <a:off x="195263" y="2562225"/>
            <a:ext cx="3767137" cy="2501900"/>
            <a:chOff x="195263" y="2562225"/>
            <a:chExt cx="3767137" cy="2501900"/>
          </a:xfrm>
        </p:grpSpPr>
        <p:pic>
          <p:nvPicPr>
            <p:cNvPr id="4105" name="Picture 18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95263" y="3324225"/>
              <a:ext cx="3767137" cy="17399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106" name="Rectangle 20"/>
            <p:cNvSpPr>
              <a:spLocks noChangeArrowheads="1"/>
            </p:cNvSpPr>
            <p:nvPr/>
          </p:nvSpPr>
          <p:spPr bwMode="auto">
            <a:xfrm>
              <a:off x="914082" y="2562225"/>
              <a:ext cx="2133918" cy="646331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1800">
                  <a:solidFill>
                    <a:schemeClr val="bg2"/>
                  </a:solidFill>
                  <a:sym typeface="Symbol" pitchFamily="18" charset="2"/>
                </a:rPr>
                <a:t>Find the contribution</a:t>
              </a:r>
            </a:p>
            <a:p>
              <a:pPr eaLnBrk="1" hangingPunct="1"/>
              <a:r>
                <a:rPr lang="en-US" altLang="en-US" sz="1800">
                  <a:solidFill>
                    <a:schemeClr val="bg2"/>
                  </a:solidFill>
                  <a:sym typeface="Symbol" pitchFamily="18" charset="2"/>
                </a:rPr>
                <a:t>of each frequency</a:t>
              </a:r>
              <a:endParaRPr lang="en-US" altLang="en-US" sz="1800" i="1">
                <a:solidFill>
                  <a:schemeClr val="bg2"/>
                </a:solidFill>
                <a:sym typeface="Symbol" pitchFamily="18" charset="2"/>
              </a:endParaRPr>
            </a:p>
          </p:txBody>
        </p:sp>
      </p:grpSp>
      <p:sp>
        <p:nvSpPr>
          <p:cNvPr id="30" name="Rectangle 29"/>
          <p:cNvSpPr>
            <a:spLocks noChangeArrowheads="1"/>
          </p:cNvSpPr>
          <p:nvPr/>
        </p:nvSpPr>
        <p:spPr bwMode="auto">
          <a:xfrm>
            <a:off x="330200" y="5105400"/>
            <a:ext cx="4324350" cy="1754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/>
            <a:r>
              <a:rPr lang="en-US" altLang="en-US" sz="1800">
                <a:solidFill>
                  <a:schemeClr val="bg2"/>
                </a:solidFill>
                <a:sym typeface="Symbol" pitchFamily="18" charset="2"/>
              </a:rPr>
              <a:t>Purposes:</a:t>
            </a:r>
          </a:p>
          <a:p>
            <a:pPr algn="l" eaLnBrk="1" hangingPunct="1">
              <a:buFont typeface="Arial" charset="0"/>
              <a:buChar char="•"/>
            </a:pPr>
            <a:r>
              <a:rPr lang="en-US" altLang="en-US" sz="1800">
                <a:solidFill>
                  <a:schemeClr val="bg2"/>
                </a:solidFill>
                <a:sym typeface="Symbol" pitchFamily="18" charset="2"/>
              </a:rPr>
              <a:t>Signal Processing</a:t>
            </a:r>
          </a:p>
          <a:p>
            <a:pPr algn="l" eaLnBrk="1" hangingPunct="1">
              <a:buFont typeface="Arial" charset="0"/>
              <a:buChar char="•"/>
            </a:pPr>
            <a:r>
              <a:rPr lang="en-US" altLang="en-US" sz="1800">
                <a:solidFill>
                  <a:schemeClr val="bg2"/>
                </a:solidFill>
                <a:sym typeface="Symbol" pitchFamily="18" charset="2"/>
              </a:rPr>
              <a:t>Compressing data (eg images with .jpg)</a:t>
            </a:r>
          </a:p>
          <a:p>
            <a:pPr algn="l" eaLnBrk="1" hangingPunct="1">
              <a:buFont typeface="Arial" charset="0"/>
              <a:buChar char="•"/>
            </a:pPr>
            <a:r>
              <a:rPr lang="en-US" altLang="en-US" sz="1800">
                <a:solidFill>
                  <a:schemeClr val="bg2"/>
                </a:solidFill>
                <a:sym typeface="Symbol" pitchFamily="18" charset="2"/>
              </a:rPr>
              <a:t>Multiplying integers in n logn loglogn time.</a:t>
            </a:r>
          </a:p>
          <a:p>
            <a:pPr algn="l" eaLnBrk="1" hangingPunct="1">
              <a:buFont typeface="Arial" charset="0"/>
              <a:buChar char="•"/>
            </a:pPr>
            <a:r>
              <a:rPr lang="en-US" altLang="en-US" sz="1800">
                <a:solidFill>
                  <a:schemeClr val="bg2"/>
                </a:solidFill>
                <a:sym typeface="Symbol" pitchFamily="18" charset="2"/>
              </a:rPr>
              <a:t>Error correcting cods.</a:t>
            </a:r>
          </a:p>
          <a:p>
            <a:pPr algn="l" eaLnBrk="1" hangingPunct="1">
              <a:buFont typeface="Arial" charset="0"/>
              <a:buChar char="•"/>
            </a:pPr>
            <a:r>
              <a:rPr lang="en-US" altLang="en-US" sz="1800">
                <a:solidFill>
                  <a:schemeClr val="bg2"/>
                </a:solidFill>
                <a:sym typeface="Symbol" pitchFamily="18" charset="2"/>
              </a:rPr>
              <a:t>….</a:t>
            </a:r>
          </a:p>
        </p:txBody>
      </p:sp>
      <p:sp>
        <p:nvSpPr>
          <p:cNvPr id="4104" name="Text Box 215"/>
          <p:cNvSpPr txBox="1">
            <a:spLocks noChangeArrowheads="1"/>
          </p:cNvSpPr>
          <p:nvPr/>
        </p:nvSpPr>
        <p:spPr bwMode="auto">
          <a:xfrm>
            <a:off x="7329488" y="17463"/>
            <a:ext cx="1614487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000">
                <a:solidFill>
                  <a:schemeClr val="tx2"/>
                </a:solidFill>
              </a:rPr>
              <a:t>Sine &amp;Cosine</a:t>
            </a:r>
            <a:br>
              <a:rPr lang="en-US" altLang="en-US" sz="2000">
                <a:solidFill>
                  <a:schemeClr val="tx2"/>
                </a:solidFill>
              </a:rPr>
            </a:br>
            <a:r>
              <a:rPr lang="en-US" altLang="en-US" sz="2000">
                <a:solidFill>
                  <a:schemeClr val="tx2"/>
                </a:solidFill>
              </a:rPr>
              <a:t>Basis</a:t>
            </a:r>
            <a:endParaRPr lang="en-US" altLang="en-US" sz="2000">
              <a:sym typeface="Symbol" pitchFamily="18" charset="2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 nodeType="clickPar">
                      <p:stCondLst>
                        <p:cond delay="indefinite"/>
                      </p:stCondLst>
                      <p:childTnLst>
                        <p:par>
                          <p:cTn id="3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3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3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 nodeType="clickPar">
                      <p:stCondLst>
                        <p:cond delay="indefinite"/>
                      </p:stCondLst>
                      <p:childTnLst>
                        <p:par>
                          <p:cTn id="3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3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3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 nodeType="clickPar">
                      <p:stCondLst>
                        <p:cond delay="indefinite"/>
                      </p:stCondLst>
                      <p:childTnLst>
                        <p:par>
                          <p:cTn id="4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3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3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 nodeType="clickPar">
                      <p:stCondLst>
                        <p:cond delay="indefinite"/>
                      </p:stCondLst>
                      <p:childTnLst>
                        <p:par>
                          <p:cTn id="5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3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3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 nodeType="clickPar">
                      <p:stCondLst>
                        <p:cond delay="indefinite"/>
                      </p:stCondLst>
                      <p:childTnLst>
                        <p:par>
                          <p:cTn id="5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30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30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1" grpId="0" animBg="1"/>
    </p:bld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1746" name="Group 222"/>
          <p:cNvGrpSpPr>
            <a:grpSpLocks/>
          </p:cNvGrpSpPr>
          <p:nvPr/>
        </p:nvGrpSpPr>
        <p:grpSpPr bwMode="auto">
          <a:xfrm>
            <a:off x="1255713" y="654050"/>
            <a:ext cx="2224087" cy="914400"/>
            <a:chOff x="1255602" y="2220892"/>
            <a:chExt cx="2224197" cy="914108"/>
          </a:xfrm>
        </p:grpSpPr>
        <p:sp>
          <p:nvSpPr>
            <p:cNvPr id="31789" name="Rectangle 65"/>
            <p:cNvSpPr>
              <a:spLocks noChangeArrowheads="1"/>
            </p:cNvSpPr>
            <p:nvPr/>
          </p:nvSpPr>
          <p:spPr bwMode="auto">
            <a:xfrm>
              <a:off x="1255602" y="2220892"/>
              <a:ext cx="803539" cy="7076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2000" i="1">
                  <a:solidFill>
                    <a:schemeClr val="accent1"/>
                  </a:solidFill>
                </a:rPr>
                <a:t>Time </a:t>
              </a:r>
              <a:br>
                <a:rPr lang="en-US" altLang="en-US" sz="2000" i="1">
                  <a:solidFill>
                    <a:schemeClr val="accent1"/>
                  </a:solidFill>
                </a:rPr>
              </a:br>
              <a:r>
                <a:rPr lang="en-US" altLang="en-US" sz="2000" i="1">
                  <a:solidFill>
                    <a:schemeClr val="accent1"/>
                  </a:solidFill>
                </a:rPr>
                <a:t>Basis </a:t>
              </a:r>
              <a:endParaRPr lang="en-CA" altLang="en-US" sz="2000"/>
            </a:p>
          </p:txBody>
        </p:sp>
        <p:grpSp>
          <p:nvGrpSpPr>
            <p:cNvPr id="31790" name="Group 218"/>
            <p:cNvGrpSpPr>
              <a:grpSpLocks/>
            </p:cNvGrpSpPr>
            <p:nvPr/>
          </p:nvGrpSpPr>
          <p:grpSpPr bwMode="auto">
            <a:xfrm>
              <a:off x="2044791" y="2600980"/>
              <a:ext cx="1435008" cy="534020"/>
              <a:chOff x="2044791" y="2600980"/>
              <a:chExt cx="1435008" cy="534020"/>
            </a:xfrm>
          </p:grpSpPr>
          <p:sp>
            <p:nvSpPr>
              <p:cNvPr id="31791" name="Rectangle 54"/>
              <p:cNvSpPr>
                <a:spLocks noChangeArrowheads="1"/>
              </p:cNvSpPr>
              <p:nvPr/>
            </p:nvSpPr>
            <p:spPr bwMode="auto">
              <a:xfrm>
                <a:off x="2044791" y="2600980"/>
                <a:ext cx="1435008" cy="52322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l" eaLnBrk="1" hangingPunct="1"/>
                <a:r>
                  <a:rPr lang="en-US" altLang="en-US">
                    <a:solidFill>
                      <a:schemeClr val="accent1"/>
                    </a:solidFill>
                  </a:rPr>
                  <a:t>=[     ,   ]</a:t>
                </a:r>
              </a:p>
            </p:txBody>
          </p:sp>
          <p:grpSp>
            <p:nvGrpSpPr>
              <p:cNvPr id="31792" name="Group 118"/>
              <p:cNvGrpSpPr>
                <a:grpSpLocks/>
              </p:cNvGrpSpPr>
              <p:nvPr/>
            </p:nvGrpSpPr>
            <p:grpSpPr bwMode="auto">
              <a:xfrm>
                <a:off x="2439645" y="2667000"/>
                <a:ext cx="685800" cy="468000"/>
                <a:chOff x="2439645" y="2667000"/>
                <a:chExt cx="685800" cy="468000"/>
              </a:xfrm>
            </p:grpSpPr>
            <p:sp>
              <p:nvSpPr>
                <p:cNvPr id="31793" name="Line 5"/>
                <p:cNvSpPr>
                  <a:spLocks noChangeShapeType="1"/>
                </p:cNvSpPr>
                <p:nvPr/>
              </p:nvSpPr>
              <p:spPr bwMode="auto">
                <a:xfrm flipH="1" flipV="1">
                  <a:off x="3125444" y="2667000"/>
                  <a:ext cx="1" cy="468000"/>
                </a:xfrm>
                <a:prstGeom prst="line">
                  <a:avLst/>
                </a:prstGeom>
                <a:noFill/>
                <a:ln w="38100">
                  <a:solidFill>
                    <a:srgbClr val="FF00FF"/>
                  </a:solidFill>
                  <a:round/>
                  <a:headEnd/>
                  <a:tailEnd type="triangle" w="med" len="med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en-US"/>
                </a:p>
              </p:txBody>
            </p:sp>
            <p:sp>
              <p:nvSpPr>
                <p:cNvPr id="31794" name="Line 5"/>
                <p:cNvSpPr>
                  <a:spLocks noChangeShapeType="1"/>
                </p:cNvSpPr>
                <p:nvPr/>
              </p:nvSpPr>
              <p:spPr bwMode="auto">
                <a:xfrm rot="5400000" flipH="1" flipV="1">
                  <a:off x="2673644" y="2712399"/>
                  <a:ext cx="1" cy="468000"/>
                </a:xfrm>
                <a:prstGeom prst="line">
                  <a:avLst/>
                </a:prstGeom>
                <a:noFill/>
                <a:ln w="38100">
                  <a:solidFill>
                    <a:srgbClr val="FF00FF"/>
                  </a:solidFill>
                  <a:round/>
                  <a:headEnd/>
                  <a:tailEnd type="triangle" w="med" len="med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en-US"/>
                </a:p>
              </p:txBody>
            </p:sp>
          </p:grpSp>
        </p:grpSp>
      </p:grpSp>
      <p:sp>
        <p:nvSpPr>
          <p:cNvPr id="31747" name="Rectangle 54"/>
          <p:cNvSpPr>
            <a:spLocks noChangeArrowheads="1"/>
          </p:cNvSpPr>
          <p:nvPr/>
        </p:nvSpPr>
        <p:spPr bwMode="auto">
          <a:xfrm>
            <a:off x="790575" y="-211138"/>
            <a:ext cx="7772400" cy="11430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4400">
                <a:solidFill>
                  <a:schemeClr val="tx2"/>
                </a:solidFill>
              </a:rPr>
              <a:t>Fourier Transformation </a:t>
            </a:r>
          </a:p>
        </p:txBody>
      </p:sp>
      <p:sp>
        <p:nvSpPr>
          <p:cNvPr id="31748" name="Rectangle 54"/>
          <p:cNvSpPr>
            <a:spLocks noChangeArrowheads="1"/>
          </p:cNvSpPr>
          <p:nvPr/>
        </p:nvSpPr>
        <p:spPr bwMode="auto">
          <a:xfrm>
            <a:off x="2024063" y="609600"/>
            <a:ext cx="1646237" cy="522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/>
            <a:r>
              <a:rPr lang="en-US" altLang="en-US" i="1">
                <a:solidFill>
                  <a:schemeClr val="accent1"/>
                </a:solidFill>
              </a:rPr>
              <a:t>=</a:t>
            </a:r>
            <a:r>
              <a:rPr lang="en-US" altLang="en-US">
                <a:solidFill>
                  <a:schemeClr val="accent1"/>
                </a:solidFill>
              </a:rPr>
              <a:t>[</a:t>
            </a:r>
            <a:r>
              <a:rPr lang="en-US" altLang="en-US" i="1">
                <a:solidFill>
                  <a:schemeClr val="accent1"/>
                </a:solidFill>
              </a:rPr>
              <a:t>I</a:t>
            </a:r>
            <a:r>
              <a:rPr lang="en-US" altLang="en-US" i="1" baseline="-25000">
                <a:solidFill>
                  <a:schemeClr val="accent1"/>
                </a:solidFill>
              </a:rPr>
              <a:t>1</a:t>
            </a:r>
            <a:r>
              <a:rPr lang="en-US" altLang="en-US" i="1">
                <a:solidFill>
                  <a:schemeClr val="accent1"/>
                </a:solidFill>
              </a:rPr>
              <a:t>,I</a:t>
            </a:r>
            <a:r>
              <a:rPr lang="en-US" altLang="en-US" i="1" baseline="-25000">
                <a:solidFill>
                  <a:schemeClr val="accent1"/>
                </a:solidFill>
              </a:rPr>
              <a:t>2</a:t>
            </a:r>
            <a:r>
              <a:rPr lang="en-US" altLang="en-US" i="1">
                <a:solidFill>
                  <a:schemeClr val="accent1"/>
                </a:solidFill>
              </a:rPr>
              <a:t>,…</a:t>
            </a:r>
            <a:r>
              <a:rPr lang="en-US" altLang="en-US">
                <a:solidFill>
                  <a:schemeClr val="accent1"/>
                </a:solidFill>
              </a:rPr>
              <a:t>]</a:t>
            </a:r>
          </a:p>
        </p:txBody>
      </p:sp>
      <p:grpSp>
        <p:nvGrpSpPr>
          <p:cNvPr id="31749" name="Group 121"/>
          <p:cNvGrpSpPr>
            <a:grpSpLocks/>
          </p:cNvGrpSpPr>
          <p:nvPr/>
        </p:nvGrpSpPr>
        <p:grpSpPr bwMode="auto">
          <a:xfrm>
            <a:off x="4052888" y="676275"/>
            <a:ext cx="2157412" cy="1019175"/>
            <a:chOff x="4051646" y="2243665"/>
            <a:chExt cx="2159518" cy="1018355"/>
          </a:xfrm>
        </p:grpSpPr>
        <p:sp>
          <p:nvSpPr>
            <p:cNvPr id="31784" name="Rectangle 95"/>
            <p:cNvSpPr>
              <a:spLocks noChangeArrowheads="1"/>
            </p:cNvSpPr>
            <p:nvPr/>
          </p:nvSpPr>
          <p:spPr bwMode="auto">
            <a:xfrm>
              <a:off x="4051646" y="2243665"/>
              <a:ext cx="982141" cy="7073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2000" i="1">
                  <a:solidFill>
                    <a:schemeClr val="accent1"/>
                  </a:solidFill>
                </a:rPr>
                <a:t>Fourier</a:t>
              </a:r>
              <a:br>
                <a:rPr lang="en-US" altLang="en-US" sz="2000" i="1">
                  <a:solidFill>
                    <a:schemeClr val="accent1"/>
                  </a:solidFill>
                </a:rPr>
              </a:br>
              <a:r>
                <a:rPr lang="en-US" altLang="en-US" sz="2000" i="1">
                  <a:solidFill>
                    <a:schemeClr val="accent1"/>
                  </a:solidFill>
                </a:rPr>
                <a:t>Basis </a:t>
              </a:r>
              <a:endParaRPr lang="en-CA" altLang="en-US" sz="2000"/>
            </a:p>
          </p:txBody>
        </p:sp>
        <p:grpSp>
          <p:nvGrpSpPr>
            <p:cNvPr id="31785" name="Group 120"/>
            <p:cNvGrpSpPr>
              <a:grpSpLocks/>
            </p:cNvGrpSpPr>
            <p:nvPr/>
          </p:nvGrpSpPr>
          <p:grpSpPr bwMode="auto">
            <a:xfrm>
              <a:off x="5138156" y="2794020"/>
              <a:ext cx="703011" cy="468000"/>
              <a:chOff x="5138156" y="2794020"/>
              <a:chExt cx="703011" cy="468000"/>
            </a:xfrm>
          </p:grpSpPr>
          <p:sp>
            <p:nvSpPr>
              <p:cNvPr id="31787" name="Line 5"/>
              <p:cNvSpPr>
                <a:spLocks noChangeShapeType="1"/>
              </p:cNvSpPr>
              <p:nvPr/>
            </p:nvSpPr>
            <p:spPr bwMode="auto">
              <a:xfrm rot="7560000" flipH="1" flipV="1">
                <a:off x="5372155" y="2799143"/>
                <a:ext cx="1" cy="468000"/>
              </a:xfrm>
              <a:prstGeom prst="line">
                <a:avLst/>
              </a:prstGeom>
              <a:noFill/>
              <a:ln w="38100">
                <a:solidFill>
                  <a:srgbClr val="FF00FF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31788" name="Line 5"/>
              <p:cNvSpPr>
                <a:spLocks noChangeShapeType="1"/>
              </p:cNvSpPr>
              <p:nvPr/>
            </p:nvSpPr>
            <p:spPr bwMode="auto">
              <a:xfrm rot="2160000" flipH="1" flipV="1">
                <a:off x="5841166" y="2794020"/>
                <a:ext cx="1" cy="468000"/>
              </a:xfrm>
              <a:prstGeom prst="line">
                <a:avLst/>
              </a:prstGeom>
              <a:noFill/>
              <a:ln w="38100">
                <a:solidFill>
                  <a:srgbClr val="FF00FF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anchor="ctr">
                <a:spAutoFit/>
              </a:bodyPr>
              <a:lstStyle/>
              <a:p>
                <a:endParaRPr lang="en-US"/>
              </a:p>
            </p:txBody>
          </p:sp>
        </p:grpSp>
        <p:sp>
          <p:nvSpPr>
            <p:cNvPr id="31786" name="Rectangle 54"/>
            <p:cNvSpPr>
              <a:spLocks noChangeArrowheads="1"/>
            </p:cNvSpPr>
            <p:nvPr/>
          </p:nvSpPr>
          <p:spPr bwMode="auto">
            <a:xfrm>
              <a:off x="4776156" y="2677180"/>
              <a:ext cx="1435008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US" altLang="en-US">
                  <a:solidFill>
                    <a:schemeClr val="accent1"/>
                  </a:solidFill>
                </a:rPr>
                <a:t>=[     ,   ]</a:t>
              </a:r>
            </a:p>
          </p:txBody>
        </p:sp>
      </p:grpSp>
      <p:sp>
        <p:nvSpPr>
          <p:cNvPr id="31750" name="TextBox 114"/>
          <p:cNvSpPr txBox="1">
            <a:spLocks noChangeArrowheads="1"/>
          </p:cNvSpPr>
          <p:nvPr/>
        </p:nvSpPr>
        <p:spPr bwMode="auto">
          <a:xfrm>
            <a:off x="990600" y="1719263"/>
            <a:ext cx="6629400" cy="830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/>
            <a:r>
              <a:rPr lang="en-CA" altLang="en-US" sz="2400"/>
              <a:t>This frequency basis vectors are </a:t>
            </a:r>
            <a:r>
              <a:rPr lang="en-CA" altLang="en-US" sz="2400">
                <a:solidFill>
                  <a:schemeClr val="tx2"/>
                </a:solidFill>
              </a:rPr>
              <a:t>orthogonal </a:t>
            </a:r>
            <a:br>
              <a:rPr lang="en-CA" altLang="en-US" sz="2400">
                <a:solidFill>
                  <a:schemeClr val="tx2"/>
                </a:solidFill>
              </a:rPr>
            </a:br>
            <a:r>
              <a:rPr lang="en-CA" altLang="en-US" sz="2400">
                <a:solidFill>
                  <a:schemeClr val="tx2"/>
                </a:solidFill>
              </a:rPr>
              <a:t>  </a:t>
            </a:r>
            <a:r>
              <a:rPr lang="en-CA" altLang="en-US" sz="2400"/>
              <a:t>and of (almost) uniform length:</a:t>
            </a:r>
          </a:p>
        </p:txBody>
      </p:sp>
      <p:sp>
        <p:nvSpPr>
          <p:cNvPr id="31751" name="Rectangle 54"/>
          <p:cNvSpPr>
            <a:spLocks noChangeArrowheads="1"/>
          </p:cNvSpPr>
          <p:nvPr/>
        </p:nvSpPr>
        <p:spPr bwMode="auto">
          <a:xfrm>
            <a:off x="4759325" y="636588"/>
            <a:ext cx="1563688" cy="5222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/>
            <a:r>
              <a:rPr lang="en-US" altLang="en-US" i="1">
                <a:solidFill>
                  <a:schemeClr val="accent1"/>
                </a:solidFill>
              </a:rPr>
              <a:t>=</a:t>
            </a:r>
            <a:r>
              <a:rPr lang="en-US" altLang="en-US">
                <a:solidFill>
                  <a:schemeClr val="accent1"/>
                </a:solidFill>
              </a:rPr>
              <a:t>[</a:t>
            </a:r>
            <a:r>
              <a:rPr lang="en-US" altLang="en-US" i="1">
                <a:solidFill>
                  <a:schemeClr val="accent1"/>
                </a:solidFill>
              </a:rPr>
              <a:t>c</a:t>
            </a:r>
            <a:r>
              <a:rPr lang="en-US" altLang="en-US" i="1" baseline="-25000">
                <a:solidFill>
                  <a:schemeClr val="accent1"/>
                </a:solidFill>
              </a:rPr>
              <a:t>1</a:t>
            </a:r>
            <a:r>
              <a:rPr lang="en-US" altLang="en-US" i="1">
                <a:solidFill>
                  <a:schemeClr val="accent1"/>
                </a:solidFill>
              </a:rPr>
              <a:t>,s</a:t>
            </a:r>
            <a:r>
              <a:rPr lang="en-US" altLang="en-US" i="1" baseline="-25000">
                <a:solidFill>
                  <a:schemeClr val="accent1"/>
                </a:solidFill>
              </a:rPr>
              <a:t>1</a:t>
            </a:r>
            <a:r>
              <a:rPr lang="en-US" altLang="en-US" i="1">
                <a:solidFill>
                  <a:schemeClr val="accent1"/>
                </a:solidFill>
              </a:rPr>
              <a:t>,..</a:t>
            </a:r>
            <a:r>
              <a:rPr lang="en-US" altLang="en-US">
                <a:solidFill>
                  <a:schemeClr val="accent1"/>
                </a:solidFill>
              </a:rPr>
              <a:t>]</a:t>
            </a:r>
          </a:p>
        </p:txBody>
      </p:sp>
      <p:graphicFrame>
        <p:nvGraphicFramePr>
          <p:cNvPr id="63" name="Object 2"/>
          <p:cNvGraphicFramePr>
            <a:graphicFrameLocks noChangeAspect="1"/>
          </p:cNvGraphicFramePr>
          <p:nvPr/>
        </p:nvGraphicFramePr>
        <p:xfrm>
          <a:off x="1990725" y="4403725"/>
          <a:ext cx="3608388" cy="6445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1795" name="Equation" r:id="rId4" imgW="2552700" imgH="457200" progId="Equation.3">
                  <p:embed/>
                </p:oleObj>
              </mc:Choice>
              <mc:Fallback>
                <p:oleObj name="Equation" r:id="rId4" imgW="2552700" imgH="457200" progId="Equation.3">
                  <p:embed/>
                  <p:pic>
                    <p:nvPicPr>
                      <p:cNvPr id="0" name="Object 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990725" y="4403725"/>
                        <a:ext cx="3608388" cy="644525"/>
                      </a:xfrm>
                      <a:prstGeom prst="rect">
                        <a:avLst/>
                      </a:prstGeom>
                      <a:solidFill>
                        <a:schemeClr val="tx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64" name="Object 3"/>
          <p:cNvGraphicFramePr>
            <a:graphicFrameLocks noChangeAspect="1"/>
          </p:cNvGraphicFramePr>
          <p:nvPr/>
        </p:nvGraphicFramePr>
        <p:xfrm>
          <a:off x="1879600" y="5175250"/>
          <a:ext cx="4991100" cy="6254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1796" name="Equation" r:id="rId6" imgW="3530600" imgH="444500" progId="Equation.3">
                  <p:embed/>
                </p:oleObj>
              </mc:Choice>
              <mc:Fallback>
                <p:oleObj name="Equation" r:id="rId6" imgW="3530600" imgH="444500" progId="Equation.3">
                  <p:embed/>
                  <p:pic>
                    <p:nvPicPr>
                      <p:cNvPr id="0" name="Object 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879600" y="5175250"/>
                        <a:ext cx="4991100" cy="625475"/>
                      </a:xfrm>
                      <a:prstGeom prst="rect">
                        <a:avLst/>
                      </a:prstGeom>
                      <a:solidFill>
                        <a:schemeClr val="tx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65" name="Rectangle 64"/>
          <p:cNvSpPr>
            <a:spLocks noChangeArrowheads="1"/>
          </p:cNvSpPr>
          <p:nvPr/>
        </p:nvSpPr>
        <p:spPr bwMode="auto">
          <a:xfrm>
            <a:off x="2030413" y="5830888"/>
            <a:ext cx="5056187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400">
                <a:sym typeface="Symbol" pitchFamily="18" charset="2"/>
              </a:rPr>
              <a:t>This is the </a:t>
            </a:r>
            <a:r>
              <a:rPr lang="en-US" altLang="en-US" sz="2400">
                <a:solidFill>
                  <a:schemeClr val="tx2"/>
                </a:solidFill>
                <a:sym typeface="Symbol" pitchFamily="18" charset="2"/>
              </a:rPr>
              <a:t>correlation</a:t>
            </a:r>
            <a:r>
              <a:rPr lang="en-US" altLang="en-US" sz="2400">
                <a:sym typeface="Symbol" pitchFamily="18" charset="2"/>
              </a:rPr>
              <a:t> between </a:t>
            </a:r>
            <a:r>
              <a:rPr lang="en-US" altLang="en-US" sz="2400" i="1">
                <a:solidFill>
                  <a:schemeClr val="accent1"/>
                </a:solidFill>
                <a:sym typeface="Symbol" pitchFamily="18" charset="2"/>
              </a:rPr>
              <a:t>y</a:t>
            </a:r>
            <a:r>
              <a:rPr lang="en-CA" altLang="en-US" sz="2400">
                <a:solidFill>
                  <a:schemeClr val="accent1"/>
                </a:solidFill>
                <a:cs typeface="Times New Roman" pitchFamily="18" charset="0"/>
                <a:sym typeface="Symbol" pitchFamily="18" charset="2"/>
              </a:rPr>
              <a:t> </a:t>
            </a:r>
            <a:r>
              <a:rPr lang="en-US" altLang="en-US" sz="2400">
                <a:sym typeface="Symbol" pitchFamily="18" charset="2"/>
              </a:rPr>
              <a:t>and </a:t>
            </a:r>
            <a:r>
              <a:rPr lang="en-US" altLang="en-US" sz="2400" i="1">
                <a:solidFill>
                  <a:schemeClr val="accent1"/>
                </a:solidFill>
                <a:sym typeface="Symbol" pitchFamily="18" charset="2"/>
              </a:rPr>
              <a:t>c</a:t>
            </a:r>
            <a:r>
              <a:rPr lang="en-US" altLang="en-US" sz="2400" i="1" baseline="-25000">
                <a:solidFill>
                  <a:schemeClr val="accent1"/>
                </a:solidFill>
              </a:rPr>
              <a:t>f</a:t>
            </a:r>
            <a:r>
              <a:rPr lang="en-US" altLang="en-US" sz="2400">
                <a:sym typeface="Symbol" pitchFamily="18" charset="2"/>
              </a:rPr>
              <a:t> </a:t>
            </a:r>
            <a:endParaRPr lang="en-CA" altLang="en-US" sz="2400"/>
          </a:p>
        </p:txBody>
      </p:sp>
      <p:grpSp>
        <p:nvGrpSpPr>
          <p:cNvPr id="7" name="Group 121"/>
          <p:cNvGrpSpPr>
            <a:grpSpLocks/>
          </p:cNvGrpSpPr>
          <p:nvPr/>
        </p:nvGrpSpPr>
        <p:grpSpPr bwMode="auto">
          <a:xfrm>
            <a:off x="1371600" y="2590800"/>
            <a:ext cx="4330700" cy="1685925"/>
            <a:chOff x="1371600" y="3115270"/>
            <a:chExt cx="4329996" cy="1685330"/>
          </a:xfrm>
        </p:grpSpPr>
        <p:sp>
          <p:nvSpPr>
            <p:cNvPr id="31757" name="Rectangle 48"/>
            <p:cNvSpPr>
              <a:spLocks noChangeArrowheads="1"/>
            </p:cNvSpPr>
            <p:nvPr/>
          </p:nvSpPr>
          <p:spPr bwMode="auto">
            <a:xfrm>
              <a:off x="2016969" y="3115270"/>
              <a:ext cx="3676006" cy="9233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US" altLang="en-US" sz="5400">
                  <a:solidFill>
                    <a:schemeClr val="accent1"/>
                  </a:solidFill>
                </a:rPr>
                <a:t>[      ][  ] </a:t>
              </a:r>
              <a:r>
                <a:rPr lang="en-US" altLang="en-US">
                  <a:solidFill>
                    <a:schemeClr val="accent1"/>
                  </a:solidFill>
                </a:rPr>
                <a:t>=</a:t>
              </a:r>
              <a:r>
                <a:rPr lang="en-US" altLang="en-US" sz="5400">
                  <a:solidFill>
                    <a:schemeClr val="accent1"/>
                  </a:solidFill>
                </a:rPr>
                <a:t>[  ]</a:t>
              </a:r>
              <a:endParaRPr lang="en-CA" altLang="en-US" sz="5400"/>
            </a:p>
          </p:txBody>
        </p:sp>
        <p:grpSp>
          <p:nvGrpSpPr>
            <p:cNvPr id="31758" name="Group 139"/>
            <p:cNvGrpSpPr>
              <a:grpSpLocks/>
            </p:cNvGrpSpPr>
            <p:nvPr/>
          </p:nvGrpSpPr>
          <p:grpSpPr bwMode="auto">
            <a:xfrm>
              <a:off x="2034186" y="3258434"/>
              <a:ext cx="1090014" cy="762001"/>
              <a:chOff x="5327464" y="3962400"/>
              <a:chExt cx="1090266" cy="762000"/>
            </a:xfrm>
          </p:grpSpPr>
          <p:sp>
            <p:nvSpPr>
              <p:cNvPr id="31782" name="Rectangle 124"/>
              <p:cNvSpPr>
                <a:spLocks noChangeArrowheads="1"/>
              </p:cNvSpPr>
              <p:nvPr/>
            </p:nvSpPr>
            <p:spPr bwMode="auto">
              <a:xfrm>
                <a:off x="5327464" y="3962400"/>
                <a:ext cx="1075879" cy="46437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r>
                  <a:rPr lang="en-US" altLang="en-US" sz="1800" i="1">
                    <a:solidFill>
                      <a:schemeClr val="accent1"/>
                    </a:solidFill>
                  </a:rPr>
                  <a:t>s</a:t>
                </a:r>
                <a:r>
                  <a:rPr lang="en-US" altLang="en-US" sz="1800" i="1" baseline="-25000">
                    <a:solidFill>
                      <a:schemeClr val="accent1"/>
                    </a:solidFill>
                  </a:rPr>
                  <a:t>1</a:t>
                </a:r>
                <a:r>
                  <a:rPr lang="en-US" altLang="en-US" sz="1800">
                    <a:solidFill>
                      <a:schemeClr val="accent1"/>
                    </a:solidFill>
                  </a:rPr>
                  <a:t>[1]</a:t>
                </a:r>
                <a:endParaRPr lang="en-CA" altLang="en-US" sz="1800"/>
              </a:p>
            </p:txBody>
          </p:sp>
          <p:sp>
            <p:nvSpPr>
              <p:cNvPr id="31783" name="Rectangle 124"/>
              <p:cNvSpPr>
                <a:spLocks noChangeArrowheads="1"/>
              </p:cNvSpPr>
              <p:nvPr/>
            </p:nvSpPr>
            <p:spPr bwMode="auto">
              <a:xfrm>
                <a:off x="5341851" y="4260026"/>
                <a:ext cx="1075879" cy="46437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r>
                  <a:rPr lang="en-US" altLang="en-US" sz="1800" i="1">
                    <a:solidFill>
                      <a:schemeClr val="accent1"/>
                    </a:solidFill>
                  </a:rPr>
                  <a:t>s</a:t>
                </a:r>
                <a:r>
                  <a:rPr lang="en-US" altLang="en-US" sz="1800" i="1" baseline="-25000">
                    <a:solidFill>
                      <a:schemeClr val="accent1"/>
                    </a:solidFill>
                  </a:rPr>
                  <a:t>1</a:t>
                </a:r>
                <a:r>
                  <a:rPr lang="en-US" altLang="en-US" sz="1800">
                    <a:solidFill>
                      <a:schemeClr val="accent1"/>
                    </a:solidFill>
                  </a:rPr>
                  <a:t>[2]</a:t>
                </a:r>
                <a:endParaRPr lang="en-CA" altLang="en-US" sz="1800"/>
              </a:p>
            </p:txBody>
          </p:sp>
        </p:grpSp>
        <p:grpSp>
          <p:nvGrpSpPr>
            <p:cNvPr id="31759" name="Group 139"/>
            <p:cNvGrpSpPr>
              <a:grpSpLocks/>
            </p:cNvGrpSpPr>
            <p:nvPr/>
          </p:nvGrpSpPr>
          <p:grpSpPr bwMode="auto">
            <a:xfrm>
              <a:off x="2626431" y="3275365"/>
              <a:ext cx="1090014" cy="762001"/>
              <a:chOff x="5327464" y="3962400"/>
              <a:chExt cx="1090266" cy="762000"/>
            </a:xfrm>
          </p:grpSpPr>
          <p:sp>
            <p:nvSpPr>
              <p:cNvPr id="31780" name="Rectangle 124"/>
              <p:cNvSpPr>
                <a:spLocks noChangeArrowheads="1"/>
              </p:cNvSpPr>
              <p:nvPr/>
            </p:nvSpPr>
            <p:spPr bwMode="auto">
              <a:xfrm>
                <a:off x="5327464" y="3962400"/>
                <a:ext cx="1075879" cy="46437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r>
                  <a:rPr lang="en-US" altLang="en-US" sz="1800" i="1">
                    <a:solidFill>
                      <a:schemeClr val="accent1"/>
                    </a:solidFill>
                  </a:rPr>
                  <a:t>s</a:t>
                </a:r>
                <a:r>
                  <a:rPr lang="en-US" altLang="en-US" sz="1800" i="1" baseline="-25000">
                    <a:solidFill>
                      <a:schemeClr val="accent1"/>
                    </a:solidFill>
                  </a:rPr>
                  <a:t>2</a:t>
                </a:r>
                <a:r>
                  <a:rPr lang="en-US" altLang="en-US" sz="1800">
                    <a:solidFill>
                      <a:schemeClr val="accent1"/>
                    </a:solidFill>
                  </a:rPr>
                  <a:t>[1]</a:t>
                </a:r>
                <a:endParaRPr lang="en-CA" altLang="en-US" sz="1800"/>
              </a:p>
            </p:txBody>
          </p:sp>
          <p:sp>
            <p:nvSpPr>
              <p:cNvPr id="31781" name="Rectangle 124"/>
              <p:cNvSpPr>
                <a:spLocks noChangeArrowheads="1"/>
              </p:cNvSpPr>
              <p:nvPr/>
            </p:nvSpPr>
            <p:spPr bwMode="auto">
              <a:xfrm>
                <a:off x="5341851" y="4260026"/>
                <a:ext cx="1075879" cy="46437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r>
                  <a:rPr lang="en-US" altLang="en-US" sz="1800" i="1">
                    <a:solidFill>
                      <a:schemeClr val="accent1"/>
                    </a:solidFill>
                  </a:rPr>
                  <a:t>s</a:t>
                </a:r>
                <a:r>
                  <a:rPr lang="en-US" altLang="en-US" sz="1800" i="1" baseline="-25000">
                    <a:solidFill>
                      <a:schemeClr val="accent1"/>
                    </a:solidFill>
                  </a:rPr>
                  <a:t>2</a:t>
                </a:r>
                <a:r>
                  <a:rPr lang="en-US" altLang="en-US" sz="1800">
                    <a:solidFill>
                      <a:schemeClr val="accent1"/>
                    </a:solidFill>
                  </a:rPr>
                  <a:t>[2]</a:t>
                </a:r>
                <a:endParaRPr lang="en-CA" altLang="en-US" sz="1800"/>
              </a:p>
            </p:txBody>
          </p:sp>
        </p:grpSp>
        <p:grpSp>
          <p:nvGrpSpPr>
            <p:cNvPr id="31760" name="Group 131"/>
            <p:cNvGrpSpPr>
              <a:grpSpLocks/>
            </p:cNvGrpSpPr>
            <p:nvPr/>
          </p:nvGrpSpPr>
          <p:grpSpPr bwMode="auto">
            <a:xfrm>
              <a:off x="3716444" y="3278011"/>
              <a:ext cx="779355" cy="606955"/>
              <a:chOff x="3370978" y="6019803"/>
              <a:chExt cx="550333" cy="606954"/>
            </a:xfrm>
          </p:grpSpPr>
          <p:sp>
            <p:nvSpPr>
              <p:cNvPr id="31778" name="Rectangle 124"/>
              <p:cNvSpPr>
                <a:spLocks noChangeArrowheads="1"/>
              </p:cNvSpPr>
              <p:nvPr/>
            </p:nvSpPr>
            <p:spPr bwMode="auto">
              <a:xfrm>
                <a:off x="3370978" y="6019803"/>
                <a:ext cx="546100" cy="3698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l" eaLnBrk="1" hangingPunct="1"/>
                <a:r>
                  <a:rPr lang="en-CA" altLang="en-US" sz="1800" i="1">
                    <a:solidFill>
                      <a:schemeClr val="accent1"/>
                    </a:solidFill>
                  </a:rPr>
                  <a:t>Y</a:t>
                </a:r>
                <a:r>
                  <a:rPr lang="en-CA" altLang="en-US" sz="1800">
                    <a:solidFill>
                      <a:schemeClr val="accent1"/>
                    </a:solidFill>
                  </a:rPr>
                  <a:t>[1]</a:t>
                </a:r>
                <a:endParaRPr lang="en-CA" altLang="en-US" sz="1800" baseline="-25000">
                  <a:solidFill>
                    <a:schemeClr val="accent1"/>
                  </a:solidFill>
                </a:endParaRPr>
              </a:p>
              <a:p>
                <a:pPr algn="l" eaLnBrk="1" hangingPunct="1"/>
                <a:endParaRPr lang="en-CA" altLang="en-US" sz="1800" baseline="-25000">
                  <a:solidFill>
                    <a:schemeClr val="accent1"/>
                  </a:solidFill>
                </a:endParaRPr>
              </a:p>
            </p:txBody>
          </p:sp>
          <p:sp>
            <p:nvSpPr>
              <p:cNvPr id="31779" name="Rectangle 124"/>
              <p:cNvSpPr>
                <a:spLocks noChangeArrowheads="1"/>
              </p:cNvSpPr>
              <p:nvPr/>
            </p:nvSpPr>
            <p:spPr bwMode="auto">
              <a:xfrm>
                <a:off x="3375211" y="6256870"/>
                <a:ext cx="546100" cy="3698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l" eaLnBrk="1" hangingPunct="1"/>
                <a:r>
                  <a:rPr lang="en-CA" altLang="en-US" sz="1800" i="1">
                    <a:solidFill>
                      <a:schemeClr val="accent1"/>
                    </a:solidFill>
                  </a:rPr>
                  <a:t>Y</a:t>
                </a:r>
                <a:r>
                  <a:rPr lang="en-CA" altLang="en-US" sz="1800">
                    <a:solidFill>
                      <a:schemeClr val="accent1"/>
                    </a:solidFill>
                  </a:rPr>
                  <a:t>[2]</a:t>
                </a:r>
                <a:endParaRPr lang="en-CA" altLang="en-US" sz="1800" baseline="-25000">
                  <a:solidFill>
                    <a:schemeClr val="accent1"/>
                  </a:solidFill>
                </a:endParaRPr>
              </a:p>
            </p:txBody>
          </p:sp>
        </p:grpSp>
        <p:grpSp>
          <p:nvGrpSpPr>
            <p:cNvPr id="31761" name="Group 139"/>
            <p:cNvGrpSpPr>
              <a:grpSpLocks/>
            </p:cNvGrpSpPr>
            <p:nvPr/>
          </p:nvGrpSpPr>
          <p:grpSpPr bwMode="auto">
            <a:xfrm>
              <a:off x="2017497" y="4030134"/>
              <a:ext cx="1090014" cy="761996"/>
              <a:chOff x="5327464" y="3962400"/>
              <a:chExt cx="1090266" cy="762000"/>
            </a:xfrm>
          </p:grpSpPr>
          <p:sp>
            <p:nvSpPr>
              <p:cNvPr id="31776" name="Rectangle 124"/>
              <p:cNvSpPr>
                <a:spLocks noChangeArrowheads="1"/>
              </p:cNvSpPr>
              <p:nvPr/>
            </p:nvSpPr>
            <p:spPr bwMode="auto">
              <a:xfrm>
                <a:off x="5327464" y="3962400"/>
                <a:ext cx="1075879" cy="46437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r>
                  <a:rPr lang="en-US" altLang="en-US" sz="1800" i="1">
                    <a:solidFill>
                      <a:schemeClr val="accent1"/>
                    </a:solidFill>
                  </a:rPr>
                  <a:t>s</a:t>
                </a:r>
                <a:r>
                  <a:rPr lang="en-US" altLang="en-US" sz="1800" i="1" baseline="-25000">
                    <a:solidFill>
                      <a:schemeClr val="accent1"/>
                    </a:solidFill>
                  </a:rPr>
                  <a:t>1</a:t>
                </a:r>
                <a:r>
                  <a:rPr lang="en-US" altLang="en-US" sz="1800">
                    <a:solidFill>
                      <a:schemeClr val="accent1"/>
                    </a:solidFill>
                  </a:rPr>
                  <a:t>[1]</a:t>
                </a:r>
                <a:endParaRPr lang="en-CA" altLang="en-US" sz="1800"/>
              </a:p>
            </p:txBody>
          </p:sp>
          <p:sp>
            <p:nvSpPr>
              <p:cNvPr id="31777" name="Rectangle 124"/>
              <p:cNvSpPr>
                <a:spLocks noChangeArrowheads="1"/>
              </p:cNvSpPr>
              <p:nvPr/>
            </p:nvSpPr>
            <p:spPr bwMode="auto">
              <a:xfrm>
                <a:off x="5341851" y="4260026"/>
                <a:ext cx="1075879" cy="46437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r>
                  <a:rPr lang="en-US" altLang="en-US" sz="1800" i="1">
                    <a:solidFill>
                      <a:schemeClr val="accent1"/>
                    </a:solidFill>
                  </a:rPr>
                  <a:t>s</a:t>
                </a:r>
                <a:r>
                  <a:rPr lang="en-US" altLang="en-US" sz="1800" i="1" baseline="-25000">
                    <a:solidFill>
                      <a:schemeClr val="accent1"/>
                    </a:solidFill>
                  </a:rPr>
                  <a:t>2</a:t>
                </a:r>
                <a:r>
                  <a:rPr lang="en-US" altLang="en-US" sz="1800">
                    <a:solidFill>
                      <a:schemeClr val="accent1"/>
                    </a:solidFill>
                  </a:rPr>
                  <a:t>[1]</a:t>
                </a:r>
                <a:endParaRPr lang="en-CA" altLang="en-US" sz="1800"/>
              </a:p>
            </p:txBody>
          </p:sp>
        </p:grpSp>
        <p:grpSp>
          <p:nvGrpSpPr>
            <p:cNvPr id="31762" name="Group 139"/>
            <p:cNvGrpSpPr>
              <a:grpSpLocks/>
            </p:cNvGrpSpPr>
            <p:nvPr/>
          </p:nvGrpSpPr>
          <p:grpSpPr bwMode="auto">
            <a:xfrm>
              <a:off x="2613201" y="4038604"/>
              <a:ext cx="1090014" cy="761996"/>
              <a:chOff x="5327464" y="3962400"/>
              <a:chExt cx="1090266" cy="762000"/>
            </a:xfrm>
          </p:grpSpPr>
          <p:sp>
            <p:nvSpPr>
              <p:cNvPr id="31774" name="Rectangle 124"/>
              <p:cNvSpPr>
                <a:spLocks noChangeArrowheads="1"/>
              </p:cNvSpPr>
              <p:nvPr/>
            </p:nvSpPr>
            <p:spPr bwMode="auto">
              <a:xfrm>
                <a:off x="5327464" y="3962400"/>
                <a:ext cx="1075879" cy="46437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r>
                  <a:rPr lang="en-US" altLang="en-US" sz="1800" i="1">
                    <a:solidFill>
                      <a:schemeClr val="accent1"/>
                    </a:solidFill>
                  </a:rPr>
                  <a:t>s</a:t>
                </a:r>
                <a:r>
                  <a:rPr lang="en-US" altLang="en-US" sz="1800" i="1" baseline="-25000">
                    <a:solidFill>
                      <a:schemeClr val="accent1"/>
                    </a:solidFill>
                  </a:rPr>
                  <a:t>1</a:t>
                </a:r>
                <a:r>
                  <a:rPr lang="en-US" altLang="en-US" sz="1800">
                    <a:solidFill>
                      <a:schemeClr val="accent1"/>
                    </a:solidFill>
                  </a:rPr>
                  <a:t>[2]</a:t>
                </a:r>
                <a:endParaRPr lang="en-CA" altLang="en-US" sz="1800"/>
              </a:p>
            </p:txBody>
          </p:sp>
          <p:sp>
            <p:nvSpPr>
              <p:cNvPr id="31775" name="Rectangle 124"/>
              <p:cNvSpPr>
                <a:spLocks noChangeArrowheads="1"/>
              </p:cNvSpPr>
              <p:nvPr/>
            </p:nvSpPr>
            <p:spPr bwMode="auto">
              <a:xfrm>
                <a:off x="5341851" y="4260026"/>
                <a:ext cx="1075879" cy="46437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r>
                  <a:rPr lang="en-US" altLang="en-US" sz="1800" i="1">
                    <a:solidFill>
                      <a:schemeClr val="accent1"/>
                    </a:solidFill>
                  </a:rPr>
                  <a:t>s</a:t>
                </a:r>
                <a:r>
                  <a:rPr lang="en-US" altLang="en-US" sz="1800" i="1" baseline="-25000">
                    <a:solidFill>
                      <a:schemeClr val="accent1"/>
                    </a:solidFill>
                  </a:rPr>
                  <a:t>2</a:t>
                </a:r>
                <a:r>
                  <a:rPr lang="en-US" altLang="en-US" sz="1800">
                    <a:solidFill>
                      <a:schemeClr val="accent1"/>
                    </a:solidFill>
                  </a:rPr>
                  <a:t>[2]</a:t>
                </a:r>
                <a:endParaRPr lang="en-CA" altLang="en-US" sz="1800"/>
              </a:p>
            </p:txBody>
          </p:sp>
        </p:grpSp>
        <p:sp>
          <p:nvSpPr>
            <p:cNvPr id="31763" name="Rectangle 124"/>
            <p:cNvSpPr>
              <a:spLocks noChangeArrowheads="1"/>
            </p:cNvSpPr>
            <p:nvPr/>
          </p:nvSpPr>
          <p:spPr bwMode="auto">
            <a:xfrm>
              <a:off x="1371600" y="4090634"/>
              <a:ext cx="1075935" cy="46430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i="1" baseline="30000">
                  <a:solidFill>
                    <a:schemeClr val="accent1"/>
                  </a:solidFill>
                </a:rPr>
                <a:t>2</a:t>
              </a:r>
              <a:r>
                <a:rPr lang="en-US" altLang="en-US" i="1">
                  <a:solidFill>
                    <a:schemeClr val="accent1"/>
                  </a:solidFill>
                </a:rPr>
                <a:t>/</a:t>
              </a:r>
              <a:r>
                <a:rPr lang="en-US" altLang="en-US" i="1" baseline="-25000">
                  <a:solidFill>
                    <a:schemeClr val="accent1"/>
                  </a:solidFill>
                </a:rPr>
                <a:t>n</a:t>
              </a:r>
              <a:endParaRPr lang="en-CA" altLang="en-US" baseline="-25000"/>
            </a:p>
          </p:txBody>
        </p:sp>
        <p:grpSp>
          <p:nvGrpSpPr>
            <p:cNvPr id="31764" name="Group 131"/>
            <p:cNvGrpSpPr>
              <a:grpSpLocks/>
            </p:cNvGrpSpPr>
            <p:nvPr/>
          </p:nvGrpSpPr>
          <p:grpSpPr bwMode="auto">
            <a:xfrm>
              <a:off x="4867922" y="4041245"/>
              <a:ext cx="779355" cy="606955"/>
              <a:chOff x="3370978" y="6019803"/>
              <a:chExt cx="550333" cy="606954"/>
            </a:xfrm>
          </p:grpSpPr>
          <p:sp>
            <p:nvSpPr>
              <p:cNvPr id="31772" name="Rectangle 124"/>
              <p:cNvSpPr>
                <a:spLocks noChangeArrowheads="1"/>
              </p:cNvSpPr>
              <p:nvPr/>
            </p:nvSpPr>
            <p:spPr bwMode="auto">
              <a:xfrm>
                <a:off x="3370978" y="6019803"/>
                <a:ext cx="546100" cy="3698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l" eaLnBrk="1" hangingPunct="1"/>
                <a:r>
                  <a:rPr lang="en-CA" altLang="en-US" sz="1800" i="1">
                    <a:solidFill>
                      <a:schemeClr val="accent1"/>
                    </a:solidFill>
                  </a:rPr>
                  <a:t>Y</a:t>
                </a:r>
                <a:r>
                  <a:rPr lang="en-CA" altLang="en-US" sz="1800">
                    <a:solidFill>
                      <a:schemeClr val="accent1"/>
                    </a:solidFill>
                  </a:rPr>
                  <a:t>[1]</a:t>
                </a:r>
                <a:endParaRPr lang="en-CA" altLang="en-US" sz="1800" baseline="-25000">
                  <a:solidFill>
                    <a:schemeClr val="accent1"/>
                  </a:solidFill>
                </a:endParaRPr>
              </a:p>
              <a:p>
                <a:pPr algn="l" eaLnBrk="1" hangingPunct="1"/>
                <a:endParaRPr lang="en-CA" altLang="en-US" sz="1800" baseline="-25000">
                  <a:solidFill>
                    <a:schemeClr val="accent1"/>
                  </a:solidFill>
                </a:endParaRPr>
              </a:p>
            </p:txBody>
          </p:sp>
          <p:sp>
            <p:nvSpPr>
              <p:cNvPr id="31773" name="Rectangle 124"/>
              <p:cNvSpPr>
                <a:spLocks noChangeArrowheads="1"/>
              </p:cNvSpPr>
              <p:nvPr/>
            </p:nvSpPr>
            <p:spPr bwMode="auto">
              <a:xfrm>
                <a:off x="3375211" y="6256870"/>
                <a:ext cx="546100" cy="3698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l" eaLnBrk="1" hangingPunct="1"/>
                <a:r>
                  <a:rPr lang="en-CA" altLang="en-US" sz="1800" i="1">
                    <a:solidFill>
                      <a:schemeClr val="accent1"/>
                    </a:solidFill>
                  </a:rPr>
                  <a:t>Y</a:t>
                </a:r>
                <a:r>
                  <a:rPr lang="en-CA" altLang="en-US" sz="1800">
                    <a:solidFill>
                      <a:schemeClr val="accent1"/>
                    </a:solidFill>
                  </a:rPr>
                  <a:t>[2]</a:t>
                </a:r>
                <a:endParaRPr lang="en-CA" altLang="en-US" sz="1800" baseline="-25000">
                  <a:solidFill>
                    <a:schemeClr val="accent1"/>
                  </a:solidFill>
                </a:endParaRPr>
              </a:p>
            </p:txBody>
          </p:sp>
        </p:grpSp>
        <p:sp>
          <p:nvSpPr>
            <p:cNvPr id="31765" name="Rectangle 48"/>
            <p:cNvSpPr>
              <a:spLocks noChangeArrowheads="1"/>
            </p:cNvSpPr>
            <p:nvPr/>
          </p:nvSpPr>
          <p:spPr bwMode="auto">
            <a:xfrm>
              <a:off x="2025590" y="3818878"/>
              <a:ext cx="3676006" cy="9233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US" altLang="en-US" sz="5400">
                  <a:solidFill>
                    <a:schemeClr val="accent1"/>
                  </a:solidFill>
                </a:rPr>
                <a:t>[      ][  ] </a:t>
              </a:r>
              <a:r>
                <a:rPr lang="en-US" altLang="en-US">
                  <a:solidFill>
                    <a:schemeClr val="accent1"/>
                  </a:solidFill>
                </a:rPr>
                <a:t>=</a:t>
              </a:r>
              <a:r>
                <a:rPr lang="en-US" altLang="en-US" sz="5400">
                  <a:solidFill>
                    <a:schemeClr val="accent1"/>
                  </a:solidFill>
                </a:rPr>
                <a:t>[  ]</a:t>
              </a:r>
              <a:endParaRPr lang="en-CA" altLang="en-US" sz="5400"/>
            </a:p>
          </p:txBody>
        </p:sp>
        <p:grpSp>
          <p:nvGrpSpPr>
            <p:cNvPr id="31766" name="Group 131"/>
            <p:cNvGrpSpPr>
              <a:grpSpLocks/>
            </p:cNvGrpSpPr>
            <p:nvPr/>
          </p:nvGrpSpPr>
          <p:grpSpPr bwMode="auto">
            <a:xfrm>
              <a:off x="4886079" y="3308410"/>
              <a:ext cx="779355" cy="606955"/>
              <a:chOff x="3370978" y="6019803"/>
              <a:chExt cx="550333" cy="606954"/>
            </a:xfrm>
          </p:grpSpPr>
          <p:sp>
            <p:nvSpPr>
              <p:cNvPr id="31770" name="Rectangle 124"/>
              <p:cNvSpPr>
                <a:spLocks noChangeArrowheads="1"/>
              </p:cNvSpPr>
              <p:nvPr/>
            </p:nvSpPr>
            <p:spPr bwMode="auto">
              <a:xfrm>
                <a:off x="3370978" y="6019803"/>
                <a:ext cx="546100" cy="3698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l" eaLnBrk="1" hangingPunct="1"/>
                <a:r>
                  <a:rPr lang="en-CA" altLang="en-US" sz="1800" i="1">
                    <a:solidFill>
                      <a:schemeClr val="accent1"/>
                    </a:solidFill>
                  </a:rPr>
                  <a:t>y</a:t>
                </a:r>
                <a:r>
                  <a:rPr lang="en-CA" altLang="en-US" sz="1800">
                    <a:solidFill>
                      <a:schemeClr val="accent1"/>
                    </a:solidFill>
                  </a:rPr>
                  <a:t>[1]</a:t>
                </a:r>
                <a:endParaRPr lang="en-CA" altLang="en-US" sz="1800" baseline="-25000">
                  <a:solidFill>
                    <a:schemeClr val="accent1"/>
                  </a:solidFill>
                </a:endParaRPr>
              </a:p>
              <a:p>
                <a:pPr algn="l" eaLnBrk="1" hangingPunct="1"/>
                <a:endParaRPr lang="en-CA" altLang="en-US" sz="1800" baseline="-25000">
                  <a:solidFill>
                    <a:schemeClr val="accent1"/>
                  </a:solidFill>
                </a:endParaRPr>
              </a:p>
            </p:txBody>
          </p:sp>
          <p:sp>
            <p:nvSpPr>
              <p:cNvPr id="31771" name="Rectangle 124"/>
              <p:cNvSpPr>
                <a:spLocks noChangeArrowheads="1"/>
              </p:cNvSpPr>
              <p:nvPr/>
            </p:nvSpPr>
            <p:spPr bwMode="auto">
              <a:xfrm>
                <a:off x="3375211" y="6256870"/>
                <a:ext cx="546100" cy="3698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l" eaLnBrk="1" hangingPunct="1"/>
                <a:r>
                  <a:rPr lang="en-CA" altLang="en-US" sz="1800" i="1">
                    <a:solidFill>
                      <a:schemeClr val="accent1"/>
                    </a:solidFill>
                  </a:rPr>
                  <a:t>y</a:t>
                </a:r>
                <a:r>
                  <a:rPr lang="en-CA" altLang="en-US" sz="1800">
                    <a:solidFill>
                      <a:schemeClr val="accent1"/>
                    </a:solidFill>
                  </a:rPr>
                  <a:t>[2]</a:t>
                </a:r>
                <a:endParaRPr lang="en-CA" altLang="en-US" sz="1800" baseline="-25000">
                  <a:solidFill>
                    <a:schemeClr val="accent1"/>
                  </a:solidFill>
                </a:endParaRPr>
              </a:p>
            </p:txBody>
          </p:sp>
        </p:grpSp>
        <p:grpSp>
          <p:nvGrpSpPr>
            <p:cNvPr id="31767" name="Group 131"/>
            <p:cNvGrpSpPr>
              <a:grpSpLocks/>
            </p:cNvGrpSpPr>
            <p:nvPr/>
          </p:nvGrpSpPr>
          <p:grpSpPr bwMode="auto">
            <a:xfrm>
              <a:off x="3675356" y="4038600"/>
              <a:ext cx="779355" cy="606955"/>
              <a:chOff x="3370978" y="6019803"/>
              <a:chExt cx="550333" cy="606954"/>
            </a:xfrm>
          </p:grpSpPr>
          <p:sp>
            <p:nvSpPr>
              <p:cNvPr id="31768" name="Rectangle 124"/>
              <p:cNvSpPr>
                <a:spLocks noChangeArrowheads="1"/>
              </p:cNvSpPr>
              <p:nvPr/>
            </p:nvSpPr>
            <p:spPr bwMode="auto">
              <a:xfrm>
                <a:off x="3370978" y="6019803"/>
                <a:ext cx="546100" cy="3698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l" eaLnBrk="1" hangingPunct="1"/>
                <a:r>
                  <a:rPr lang="en-CA" altLang="en-US" sz="1800" i="1">
                    <a:solidFill>
                      <a:schemeClr val="accent1"/>
                    </a:solidFill>
                  </a:rPr>
                  <a:t>y</a:t>
                </a:r>
                <a:r>
                  <a:rPr lang="en-CA" altLang="en-US" sz="1800">
                    <a:solidFill>
                      <a:schemeClr val="accent1"/>
                    </a:solidFill>
                  </a:rPr>
                  <a:t>[1]</a:t>
                </a:r>
                <a:endParaRPr lang="en-CA" altLang="en-US" sz="1800" baseline="-25000">
                  <a:solidFill>
                    <a:schemeClr val="accent1"/>
                  </a:solidFill>
                </a:endParaRPr>
              </a:p>
              <a:p>
                <a:pPr algn="l" eaLnBrk="1" hangingPunct="1"/>
                <a:endParaRPr lang="en-CA" altLang="en-US" sz="1800" baseline="-25000">
                  <a:solidFill>
                    <a:schemeClr val="accent1"/>
                  </a:solidFill>
                </a:endParaRPr>
              </a:p>
            </p:txBody>
          </p:sp>
          <p:sp>
            <p:nvSpPr>
              <p:cNvPr id="31769" name="Rectangle 124"/>
              <p:cNvSpPr>
                <a:spLocks noChangeArrowheads="1"/>
              </p:cNvSpPr>
              <p:nvPr/>
            </p:nvSpPr>
            <p:spPr bwMode="auto">
              <a:xfrm>
                <a:off x="3375211" y="6256870"/>
                <a:ext cx="546100" cy="3698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l" eaLnBrk="1" hangingPunct="1"/>
                <a:r>
                  <a:rPr lang="en-CA" altLang="en-US" sz="1800" i="1">
                    <a:solidFill>
                      <a:schemeClr val="accent1"/>
                    </a:solidFill>
                  </a:rPr>
                  <a:t>y</a:t>
                </a:r>
                <a:r>
                  <a:rPr lang="en-CA" altLang="en-US" sz="1800">
                    <a:solidFill>
                      <a:schemeClr val="accent1"/>
                    </a:solidFill>
                  </a:rPr>
                  <a:t>[2]</a:t>
                </a:r>
                <a:endParaRPr lang="en-CA" altLang="en-US" sz="1800" baseline="-25000">
                  <a:solidFill>
                    <a:schemeClr val="accent1"/>
                  </a:solidFill>
                </a:endParaRPr>
              </a:p>
            </p:txBody>
          </p:sp>
        </p:grpSp>
      </p:grpSp>
      <p:sp>
        <p:nvSpPr>
          <p:cNvPr id="31756" name="Text Box 215"/>
          <p:cNvSpPr txBox="1">
            <a:spLocks noChangeArrowheads="1"/>
          </p:cNvSpPr>
          <p:nvPr/>
        </p:nvSpPr>
        <p:spPr bwMode="auto">
          <a:xfrm>
            <a:off x="7461250" y="17463"/>
            <a:ext cx="1350963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000">
                <a:solidFill>
                  <a:schemeClr val="tx2"/>
                </a:solidFill>
              </a:rPr>
              <a:t>Orthogonal</a:t>
            </a:r>
            <a:br>
              <a:rPr lang="en-US" altLang="en-US" sz="2000">
                <a:solidFill>
                  <a:schemeClr val="tx2"/>
                </a:solidFill>
              </a:rPr>
            </a:br>
            <a:r>
              <a:rPr lang="en-US" altLang="en-US" sz="2000">
                <a:solidFill>
                  <a:schemeClr val="tx2"/>
                </a:solidFill>
              </a:rPr>
              <a:t>Basis</a:t>
            </a:r>
            <a:endParaRPr lang="en-US" altLang="en-US" sz="2000">
              <a:sym typeface="Symbol" pitchFamily="18" charset="2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5" grpId="0"/>
    </p:bld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8" name="TextBox 207"/>
          <p:cNvSpPr txBox="1">
            <a:spLocks noChangeArrowheads="1"/>
          </p:cNvSpPr>
          <p:nvPr/>
        </p:nvSpPr>
        <p:spPr bwMode="auto">
          <a:xfrm>
            <a:off x="6240463" y="3657600"/>
            <a:ext cx="2979737" cy="1200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/>
            <a:r>
              <a:rPr lang="en-US" altLang="en-US" sz="2400" i="1">
                <a:solidFill>
                  <a:schemeClr val="accent1"/>
                </a:solidFill>
              </a:rPr>
              <a:t>A</a:t>
            </a:r>
            <a:r>
              <a:rPr lang="en-US" altLang="en-US" sz="2400" i="1" baseline="-25000">
                <a:solidFill>
                  <a:schemeClr val="accent1"/>
                </a:solidFill>
              </a:rPr>
              <a:t>1</a:t>
            </a:r>
            <a:r>
              <a:rPr lang="en-CA" altLang="en-US" sz="2400"/>
              <a:t> </a:t>
            </a:r>
            <a:r>
              <a:rPr lang="en-US" altLang="en-US" sz="2400" i="1">
                <a:solidFill>
                  <a:schemeClr val="accent1"/>
                </a:solidFill>
              </a:rPr>
              <a:t>= |y</a:t>
            </a:r>
            <a:r>
              <a:rPr lang="en-CA" altLang="en-US" sz="2400">
                <a:solidFill>
                  <a:schemeClr val="accent1"/>
                </a:solidFill>
                <a:cs typeface="Times New Roman" pitchFamily="18" charset="0"/>
                <a:sym typeface="Symbol" pitchFamily="18" charset="2"/>
              </a:rPr>
              <a:t>|</a:t>
            </a:r>
            <a:r>
              <a:rPr lang="en-CA" altLang="en-US" sz="2400">
                <a:solidFill>
                  <a:schemeClr val="accent1"/>
                </a:solidFill>
              </a:rPr>
              <a:t>cos(</a:t>
            </a:r>
            <a:r>
              <a:rPr lang="en-US" altLang="en-US" sz="2400">
                <a:solidFill>
                  <a:schemeClr val="accent1"/>
                </a:solidFill>
                <a:sym typeface="Symbol" pitchFamily="18" charset="2"/>
              </a:rPr>
              <a:t>) </a:t>
            </a:r>
          </a:p>
          <a:p>
            <a:pPr algn="l" eaLnBrk="1" hangingPunct="1"/>
            <a:r>
              <a:rPr lang="en-US" altLang="en-US" sz="2400">
                <a:solidFill>
                  <a:schemeClr val="accent1"/>
                </a:solidFill>
                <a:sym typeface="Symbol" pitchFamily="18" charset="2"/>
              </a:rPr>
              <a:t>     =</a:t>
            </a:r>
            <a:r>
              <a:rPr lang="en-US" altLang="en-US" sz="2400" i="1">
                <a:solidFill>
                  <a:schemeClr val="accent1"/>
                </a:solidFill>
              </a:rPr>
              <a:t> y</a:t>
            </a:r>
            <a:r>
              <a:rPr lang="en-CA" altLang="en-US" sz="2400">
                <a:solidFill>
                  <a:schemeClr val="accent1"/>
                </a:solidFill>
                <a:cs typeface="Times New Roman" pitchFamily="18" charset="0"/>
                <a:sym typeface="Symbol" pitchFamily="18" charset="2"/>
              </a:rPr>
              <a:t>∙</a:t>
            </a:r>
            <a:r>
              <a:rPr lang="en-US" altLang="en-US" sz="2400" i="1">
                <a:solidFill>
                  <a:schemeClr val="accent1"/>
                </a:solidFill>
                <a:sym typeface="Symbol" pitchFamily="18" charset="2"/>
              </a:rPr>
              <a:t>c</a:t>
            </a:r>
            <a:r>
              <a:rPr lang="en-US" altLang="en-US" sz="2400" i="1" baseline="-25000">
                <a:solidFill>
                  <a:schemeClr val="accent1"/>
                </a:solidFill>
              </a:rPr>
              <a:t>1</a:t>
            </a:r>
            <a:r>
              <a:rPr lang="en-US" altLang="en-US" sz="2400">
                <a:solidFill>
                  <a:schemeClr val="accent1"/>
                </a:solidFill>
                <a:sym typeface="Symbol" pitchFamily="18" charset="2"/>
              </a:rPr>
              <a:t> </a:t>
            </a:r>
            <a:endParaRPr lang="en-CA" altLang="en-US" sz="2400">
              <a:sym typeface="Symbol" pitchFamily="18" charset="2"/>
            </a:endParaRPr>
          </a:p>
          <a:p>
            <a:pPr algn="l" eaLnBrk="1" hangingPunct="1"/>
            <a:r>
              <a:rPr lang="en-CA" altLang="en-US" sz="2400">
                <a:solidFill>
                  <a:schemeClr val="accent1"/>
                </a:solidFill>
                <a:sym typeface="Symbol" pitchFamily="18" charset="2"/>
              </a:rPr>
              <a:t>     = </a:t>
            </a:r>
            <a:r>
              <a:rPr lang="en-CA" altLang="en-US" sz="2400">
                <a:sym typeface="Symbol" pitchFamily="18" charset="2"/>
              </a:rPr>
              <a:t> </a:t>
            </a:r>
            <a:r>
              <a:rPr lang="en-CA" altLang="en-US" sz="2400">
                <a:solidFill>
                  <a:schemeClr val="accent1"/>
                </a:solidFill>
                <a:sym typeface="Symbol" pitchFamily="18" charset="2"/>
              </a:rPr>
              <a:t></a:t>
            </a:r>
            <a:r>
              <a:rPr lang="en-CA" altLang="en-US" sz="2400" baseline="-25000">
                <a:solidFill>
                  <a:schemeClr val="accent1"/>
                </a:solidFill>
                <a:sym typeface="Symbol" pitchFamily="18" charset="2"/>
              </a:rPr>
              <a:t>j </a:t>
            </a:r>
            <a:r>
              <a:rPr lang="en-US" altLang="en-US" sz="2400" i="1">
                <a:solidFill>
                  <a:schemeClr val="accent1"/>
                </a:solidFill>
                <a:sym typeface="Symbol" pitchFamily="18" charset="2"/>
              </a:rPr>
              <a:t>y</a:t>
            </a:r>
            <a:r>
              <a:rPr lang="en-US" altLang="en-US" sz="2400">
                <a:solidFill>
                  <a:schemeClr val="accent1"/>
                </a:solidFill>
              </a:rPr>
              <a:t>[j]</a:t>
            </a:r>
            <a:r>
              <a:rPr lang="en-CA" altLang="en-US" sz="2400">
                <a:solidFill>
                  <a:schemeClr val="accent1"/>
                </a:solidFill>
                <a:cs typeface="Times New Roman" pitchFamily="18" charset="0"/>
                <a:sym typeface="Symbol" pitchFamily="18" charset="2"/>
              </a:rPr>
              <a:t></a:t>
            </a:r>
            <a:r>
              <a:rPr lang="en-US" altLang="en-US" sz="2400" i="1">
                <a:solidFill>
                  <a:schemeClr val="accent1"/>
                </a:solidFill>
                <a:sym typeface="Symbol" pitchFamily="18" charset="2"/>
              </a:rPr>
              <a:t>c</a:t>
            </a:r>
            <a:r>
              <a:rPr lang="en-US" altLang="en-US" sz="2400" i="1" baseline="-25000">
                <a:solidFill>
                  <a:schemeClr val="accent1"/>
                </a:solidFill>
              </a:rPr>
              <a:t>1</a:t>
            </a:r>
            <a:r>
              <a:rPr lang="en-US" altLang="en-US" sz="2400">
                <a:solidFill>
                  <a:schemeClr val="accent1"/>
                </a:solidFill>
              </a:rPr>
              <a:t>[j]</a:t>
            </a:r>
            <a:r>
              <a:rPr lang="en-CA" altLang="en-US" sz="2400">
                <a:solidFill>
                  <a:schemeClr val="accent1"/>
                </a:solidFill>
              </a:rPr>
              <a:t>  </a:t>
            </a:r>
          </a:p>
        </p:txBody>
      </p:sp>
      <p:grpSp>
        <p:nvGrpSpPr>
          <p:cNvPr id="2" name="Group 208"/>
          <p:cNvGrpSpPr>
            <a:grpSpLocks/>
          </p:cNvGrpSpPr>
          <p:nvPr/>
        </p:nvGrpSpPr>
        <p:grpSpPr bwMode="auto">
          <a:xfrm>
            <a:off x="3575050" y="3551238"/>
            <a:ext cx="2201863" cy="774700"/>
            <a:chOff x="990600" y="372536"/>
            <a:chExt cx="2201333" cy="775065"/>
          </a:xfrm>
        </p:grpSpPr>
        <p:sp>
          <p:nvSpPr>
            <p:cNvPr id="32812" name="TextBox 209"/>
            <p:cNvSpPr txBox="1">
              <a:spLocks noChangeArrowheads="1"/>
            </p:cNvSpPr>
            <p:nvPr/>
          </p:nvSpPr>
          <p:spPr bwMode="auto">
            <a:xfrm>
              <a:off x="990600" y="533401"/>
              <a:ext cx="1295400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CA" altLang="en-US" sz="2400">
                  <a:solidFill>
                    <a:schemeClr val="accent1"/>
                  </a:solidFill>
                </a:rPr>
                <a:t>cos(</a:t>
              </a:r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) =</a:t>
              </a:r>
              <a:r>
                <a:rPr lang="en-US" altLang="en-US" sz="2400" i="1">
                  <a:solidFill>
                    <a:schemeClr val="accent1"/>
                  </a:solidFill>
                </a:rPr>
                <a:t> </a:t>
              </a:r>
              <a:endParaRPr lang="en-CA" altLang="en-US" sz="2400"/>
            </a:p>
          </p:txBody>
        </p:sp>
        <p:sp>
          <p:nvSpPr>
            <p:cNvPr id="32813" name="Rectangle 210"/>
            <p:cNvSpPr>
              <a:spLocks noChangeArrowheads="1"/>
            </p:cNvSpPr>
            <p:nvPr/>
          </p:nvSpPr>
          <p:spPr bwMode="auto">
            <a:xfrm>
              <a:off x="2350328" y="372536"/>
              <a:ext cx="636712" cy="46180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US" altLang="en-US" sz="2400" i="1">
                  <a:solidFill>
                    <a:schemeClr val="accent1"/>
                  </a:solidFill>
                  <a:sym typeface="Symbol" pitchFamily="18" charset="2"/>
                </a:rPr>
                <a:t>y</a:t>
              </a:r>
              <a:r>
                <a:rPr lang="en-CA" altLang="en-US" sz="2400">
                  <a:solidFill>
                    <a:schemeClr val="accent1"/>
                  </a:solidFill>
                  <a:cs typeface="Times New Roman" pitchFamily="18" charset="0"/>
                  <a:sym typeface="Symbol" pitchFamily="18" charset="2"/>
                </a:rPr>
                <a:t>∙</a:t>
              </a:r>
              <a:r>
                <a:rPr lang="en-US" altLang="en-US" sz="2400" i="1">
                  <a:solidFill>
                    <a:schemeClr val="accent1"/>
                  </a:solidFill>
                  <a:sym typeface="Symbol" pitchFamily="18" charset="2"/>
                </a:rPr>
                <a:t>c</a:t>
              </a:r>
              <a:r>
                <a:rPr lang="en-US" altLang="en-US" sz="2400" i="1" baseline="-25000">
                  <a:solidFill>
                    <a:schemeClr val="accent1"/>
                  </a:solidFill>
                </a:rPr>
                <a:t>1</a:t>
              </a:r>
              <a:endParaRPr lang="en-CA" altLang="en-US" sz="2400"/>
            </a:p>
          </p:txBody>
        </p:sp>
        <p:sp>
          <p:nvSpPr>
            <p:cNvPr id="32814" name="Rectangle 211"/>
            <p:cNvSpPr>
              <a:spLocks noChangeArrowheads="1"/>
            </p:cNvSpPr>
            <p:nvPr/>
          </p:nvSpPr>
          <p:spPr bwMode="auto">
            <a:xfrm>
              <a:off x="2133600" y="685800"/>
              <a:ext cx="995784" cy="46180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US" altLang="en-US" sz="2400" i="1">
                  <a:solidFill>
                    <a:schemeClr val="accent1"/>
                  </a:solidFill>
                </a:rPr>
                <a:t>|y</a:t>
              </a:r>
              <a:r>
                <a:rPr lang="en-CA" altLang="en-US" sz="2400">
                  <a:solidFill>
                    <a:schemeClr val="accent1"/>
                  </a:solidFill>
                  <a:cs typeface="Times New Roman" pitchFamily="18" charset="0"/>
                  <a:sym typeface="Symbol" pitchFamily="18" charset="2"/>
                </a:rPr>
                <a:t>||</a:t>
              </a:r>
              <a:r>
                <a:rPr lang="en-US" altLang="en-US" sz="2400" i="1">
                  <a:solidFill>
                    <a:schemeClr val="accent1"/>
                  </a:solidFill>
                  <a:sym typeface="Symbol" pitchFamily="18" charset="2"/>
                </a:rPr>
                <a:t>c</a:t>
              </a:r>
              <a:r>
                <a:rPr lang="en-US" altLang="en-US" sz="2400" i="1" baseline="-25000">
                  <a:solidFill>
                    <a:schemeClr val="accent1"/>
                  </a:solidFill>
                </a:rPr>
                <a:t>1</a:t>
              </a:r>
              <a:r>
                <a:rPr lang="en-CA" altLang="en-US" sz="2400">
                  <a:solidFill>
                    <a:schemeClr val="accent1"/>
                  </a:solidFill>
                  <a:cs typeface="Times New Roman" pitchFamily="18" charset="0"/>
                  <a:sym typeface="Symbol" pitchFamily="18" charset="2"/>
                </a:rPr>
                <a:t>|</a:t>
              </a:r>
              <a:endParaRPr lang="en-CA" altLang="en-US" sz="2400"/>
            </a:p>
          </p:txBody>
        </p:sp>
        <p:cxnSp>
          <p:nvCxnSpPr>
            <p:cNvPr id="32815" name="Straight Connector 212"/>
            <p:cNvCxnSpPr>
              <a:cxnSpLocks noChangeShapeType="1"/>
            </p:cNvCxnSpPr>
            <p:nvPr/>
          </p:nvCxnSpPr>
          <p:spPr bwMode="auto">
            <a:xfrm flipH="1" flipV="1">
              <a:off x="2201336" y="774935"/>
              <a:ext cx="990597" cy="8464"/>
            </a:xfrm>
            <a:prstGeom prst="line">
              <a:avLst/>
            </a:prstGeom>
            <a:noFill/>
            <a:ln w="12700" algn="ctr">
              <a:solidFill>
                <a:schemeClr val="accent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217" name="Rectangle 216"/>
          <p:cNvSpPr>
            <a:spLocks noChangeArrowheads="1"/>
          </p:cNvSpPr>
          <p:nvPr/>
        </p:nvSpPr>
        <p:spPr bwMode="auto">
          <a:xfrm>
            <a:off x="344488" y="838200"/>
            <a:ext cx="5418137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/>
            <a:r>
              <a:rPr lang="en-US" altLang="en-US">
                <a:sym typeface="Symbol" pitchFamily="18" charset="2"/>
              </a:rPr>
              <a:t>Viewing correlation a different way:</a:t>
            </a:r>
            <a:endParaRPr lang="en-CA" altLang="en-US"/>
          </a:p>
        </p:txBody>
      </p:sp>
      <p:sp>
        <p:nvSpPr>
          <p:cNvPr id="32773" name="Text Box 215"/>
          <p:cNvSpPr txBox="1">
            <a:spLocks noChangeArrowheads="1"/>
          </p:cNvSpPr>
          <p:nvPr/>
        </p:nvSpPr>
        <p:spPr bwMode="auto">
          <a:xfrm>
            <a:off x="7620000" y="17463"/>
            <a:ext cx="1031875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000">
                <a:solidFill>
                  <a:schemeClr val="tx2"/>
                </a:solidFill>
              </a:rPr>
              <a:t>Change </a:t>
            </a:r>
            <a:br>
              <a:rPr lang="en-US" altLang="en-US" sz="2000">
                <a:solidFill>
                  <a:schemeClr val="tx2"/>
                </a:solidFill>
              </a:rPr>
            </a:br>
            <a:r>
              <a:rPr lang="en-US" altLang="en-US" sz="2000">
                <a:solidFill>
                  <a:schemeClr val="tx2"/>
                </a:solidFill>
              </a:rPr>
              <a:t>of Basis</a:t>
            </a:r>
            <a:endParaRPr lang="en-US" altLang="en-US" sz="2000">
              <a:sym typeface="Symbol" pitchFamily="18" charset="2"/>
            </a:endParaRPr>
          </a:p>
        </p:txBody>
      </p:sp>
      <p:sp>
        <p:nvSpPr>
          <p:cNvPr id="32774" name="Rectangle 13"/>
          <p:cNvSpPr>
            <a:spLocks noChangeArrowheads="1"/>
          </p:cNvSpPr>
          <p:nvPr/>
        </p:nvSpPr>
        <p:spPr bwMode="auto">
          <a:xfrm>
            <a:off x="685800" y="-228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4400">
                <a:solidFill>
                  <a:schemeClr val="tx2"/>
                </a:solidFill>
              </a:rPr>
              <a:t>Fourier Transformation </a:t>
            </a:r>
          </a:p>
        </p:txBody>
      </p:sp>
      <p:grpSp>
        <p:nvGrpSpPr>
          <p:cNvPr id="3" name="Group 96"/>
          <p:cNvGrpSpPr>
            <a:grpSpLocks/>
          </p:cNvGrpSpPr>
          <p:nvPr/>
        </p:nvGrpSpPr>
        <p:grpSpPr bwMode="auto">
          <a:xfrm>
            <a:off x="457200" y="1676400"/>
            <a:ext cx="2473325" cy="1303338"/>
            <a:chOff x="1762125" y="3305175"/>
            <a:chExt cx="2473325" cy="1303338"/>
          </a:xfrm>
        </p:grpSpPr>
        <p:sp>
          <p:nvSpPr>
            <p:cNvPr id="32801" name="Line 63"/>
            <p:cNvSpPr>
              <a:spLocks noChangeShapeType="1"/>
            </p:cNvSpPr>
            <p:nvPr/>
          </p:nvSpPr>
          <p:spPr bwMode="auto">
            <a:xfrm flipV="1">
              <a:off x="1762125" y="3305175"/>
              <a:ext cx="1371600" cy="914400"/>
            </a:xfrm>
            <a:prstGeom prst="line">
              <a:avLst/>
            </a:prstGeom>
            <a:noFill/>
            <a:ln w="38100">
              <a:solidFill>
                <a:srgbClr val="CC99FF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>
              <a:spAutoFit/>
            </a:bodyPr>
            <a:lstStyle/>
            <a:p>
              <a:endParaRPr lang="en-US"/>
            </a:p>
          </p:txBody>
        </p:sp>
        <p:sp>
          <p:nvSpPr>
            <p:cNvPr id="32802" name="Rectangle 56"/>
            <p:cNvSpPr>
              <a:spLocks noChangeArrowheads="1"/>
            </p:cNvSpPr>
            <p:nvPr/>
          </p:nvSpPr>
          <p:spPr bwMode="auto">
            <a:xfrm>
              <a:off x="1835150" y="3378200"/>
              <a:ext cx="674688" cy="5238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i="1">
                  <a:solidFill>
                    <a:schemeClr val="accent1"/>
                  </a:solidFill>
                </a:rPr>
                <a:t>y =</a:t>
              </a:r>
            </a:p>
          </p:txBody>
        </p:sp>
        <p:grpSp>
          <p:nvGrpSpPr>
            <p:cNvPr id="32803" name="Group 114"/>
            <p:cNvGrpSpPr>
              <a:grpSpLocks/>
            </p:cNvGrpSpPr>
            <p:nvPr/>
          </p:nvGrpSpPr>
          <p:grpSpPr bwMode="auto">
            <a:xfrm>
              <a:off x="1779588" y="3327400"/>
              <a:ext cx="1373187" cy="939800"/>
              <a:chOff x="1779246" y="3302001"/>
              <a:chExt cx="1373944" cy="939802"/>
            </a:xfrm>
          </p:grpSpPr>
          <p:sp>
            <p:nvSpPr>
              <p:cNvPr id="32807" name="Line 5"/>
              <p:cNvSpPr>
                <a:spLocks noChangeShapeType="1"/>
              </p:cNvSpPr>
              <p:nvPr/>
            </p:nvSpPr>
            <p:spPr bwMode="auto">
              <a:xfrm rot="5400000" flipH="1" flipV="1">
                <a:off x="2453510" y="4007803"/>
                <a:ext cx="1" cy="468000"/>
              </a:xfrm>
              <a:prstGeom prst="line">
                <a:avLst/>
              </a:prstGeom>
              <a:noFill/>
              <a:ln w="38100">
                <a:solidFill>
                  <a:srgbClr val="FF00FF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32808" name="Line 5"/>
              <p:cNvSpPr>
                <a:spLocks noChangeShapeType="1"/>
              </p:cNvSpPr>
              <p:nvPr/>
            </p:nvSpPr>
            <p:spPr bwMode="auto">
              <a:xfrm flipH="1" flipV="1">
                <a:off x="3142378" y="3773799"/>
                <a:ext cx="1" cy="468000"/>
              </a:xfrm>
              <a:prstGeom prst="line">
                <a:avLst/>
              </a:prstGeom>
              <a:noFill/>
              <a:ln w="38100">
                <a:solidFill>
                  <a:srgbClr val="FF00FF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32809" name="Line 5"/>
              <p:cNvSpPr>
                <a:spLocks noChangeShapeType="1"/>
              </p:cNvSpPr>
              <p:nvPr/>
            </p:nvSpPr>
            <p:spPr bwMode="auto">
              <a:xfrm rot="5400000" flipH="1" flipV="1">
                <a:off x="2919189" y="4007803"/>
                <a:ext cx="1" cy="468000"/>
              </a:xfrm>
              <a:prstGeom prst="line">
                <a:avLst/>
              </a:prstGeom>
              <a:noFill/>
              <a:ln w="38100">
                <a:solidFill>
                  <a:srgbClr val="FF00FF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32810" name="Line 5"/>
              <p:cNvSpPr>
                <a:spLocks noChangeShapeType="1"/>
              </p:cNvSpPr>
              <p:nvPr/>
            </p:nvSpPr>
            <p:spPr bwMode="auto">
              <a:xfrm rot="5400000" flipH="1" flipV="1">
                <a:off x="2013245" y="4007803"/>
                <a:ext cx="1" cy="468000"/>
              </a:xfrm>
              <a:prstGeom prst="line">
                <a:avLst/>
              </a:prstGeom>
              <a:noFill/>
              <a:ln w="38100">
                <a:solidFill>
                  <a:srgbClr val="FF00FF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32811" name="Line 5"/>
              <p:cNvSpPr>
                <a:spLocks noChangeShapeType="1"/>
              </p:cNvSpPr>
              <p:nvPr/>
            </p:nvSpPr>
            <p:spPr bwMode="auto">
              <a:xfrm flipH="1" flipV="1">
                <a:off x="3142378" y="3302001"/>
                <a:ext cx="1" cy="468000"/>
              </a:xfrm>
              <a:prstGeom prst="line">
                <a:avLst/>
              </a:prstGeom>
              <a:noFill/>
              <a:ln w="38100">
                <a:solidFill>
                  <a:srgbClr val="FF00FF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anchor="ctr">
                <a:spAutoFit/>
              </a:bodyPr>
              <a:lstStyle/>
              <a:p>
                <a:endParaRPr lang="en-US"/>
              </a:p>
            </p:txBody>
          </p:sp>
        </p:grpSp>
        <p:grpSp>
          <p:nvGrpSpPr>
            <p:cNvPr id="32804" name="Group 142"/>
            <p:cNvGrpSpPr>
              <a:grpSpLocks/>
            </p:cNvGrpSpPr>
            <p:nvPr/>
          </p:nvGrpSpPr>
          <p:grpSpPr bwMode="auto">
            <a:xfrm>
              <a:off x="1905000" y="3505200"/>
              <a:ext cx="2330450" cy="1103313"/>
              <a:chOff x="2115423" y="3505200"/>
              <a:chExt cx="2330818" cy="1102844"/>
            </a:xfrm>
          </p:grpSpPr>
          <p:sp>
            <p:nvSpPr>
              <p:cNvPr id="32805" name="Rectangle 26"/>
              <p:cNvSpPr>
                <a:spLocks noChangeArrowheads="1"/>
              </p:cNvSpPr>
              <p:nvPr/>
            </p:nvSpPr>
            <p:spPr bwMode="auto">
              <a:xfrm>
                <a:off x="2115423" y="4207934"/>
                <a:ext cx="1416418" cy="4001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r>
                  <a:rPr lang="en-US" altLang="en-US" sz="2000" i="1">
                    <a:solidFill>
                      <a:schemeClr val="accent1"/>
                    </a:solidFill>
                  </a:rPr>
                  <a:t>y</a:t>
                </a:r>
                <a:r>
                  <a:rPr lang="en-US" altLang="en-US" sz="2000">
                    <a:solidFill>
                      <a:schemeClr val="accent1"/>
                    </a:solidFill>
                  </a:rPr>
                  <a:t>[0]</a:t>
                </a:r>
                <a:r>
                  <a:rPr lang="en-US" altLang="en-US" sz="2000" i="1">
                    <a:solidFill>
                      <a:schemeClr val="accent1"/>
                    </a:solidFill>
                  </a:rPr>
                  <a:t>=3</a:t>
                </a:r>
                <a:endParaRPr lang="en-CA" altLang="en-US" sz="2000"/>
              </a:p>
            </p:txBody>
          </p:sp>
          <p:sp>
            <p:nvSpPr>
              <p:cNvPr id="32806" name="Rectangle 26"/>
              <p:cNvSpPr>
                <a:spLocks noChangeArrowheads="1"/>
              </p:cNvSpPr>
              <p:nvPr/>
            </p:nvSpPr>
            <p:spPr bwMode="auto">
              <a:xfrm>
                <a:off x="3158065" y="3505200"/>
                <a:ext cx="1288176" cy="4001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r>
                  <a:rPr lang="en-US" altLang="en-US" sz="2000" i="1">
                    <a:solidFill>
                      <a:schemeClr val="accent1"/>
                    </a:solidFill>
                  </a:rPr>
                  <a:t>y</a:t>
                </a:r>
                <a:r>
                  <a:rPr lang="en-US" altLang="en-US" sz="2000">
                    <a:solidFill>
                      <a:schemeClr val="accent1"/>
                    </a:solidFill>
                  </a:rPr>
                  <a:t>[1]</a:t>
                </a:r>
                <a:r>
                  <a:rPr lang="en-US" altLang="en-US" sz="2000" i="1">
                    <a:solidFill>
                      <a:schemeClr val="accent1"/>
                    </a:solidFill>
                  </a:rPr>
                  <a:t>=2</a:t>
                </a:r>
                <a:endParaRPr lang="en-CA" altLang="en-US" sz="2000"/>
              </a:p>
            </p:txBody>
          </p:sp>
        </p:grpSp>
      </p:grpSp>
      <p:grpSp>
        <p:nvGrpSpPr>
          <p:cNvPr id="6" name="Group 110"/>
          <p:cNvGrpSpPr>
            <a:grpSpLocks/>
          </p:cNvGrpSpPr>
          <p:nvPr/>
        </p:nvGrpSpPr>
        <p:grpSpPr bwMode="auto">
          <a:xfrm>
            <a:off x="5791200" y="1446213"/>
            <a:ext cx="3048000" cy="1817687"/>
            <a:chOff x="3962400" y="833997"/>
            <a:chExt cx="3048000" cy="1816541"/>
          </a:xfrm>
        </p:grpSpPr>
        <p:grpSp>
          <p:nvGrpSpPr>
            <p:cNvPr id="32786" name="Group 145"/>
            <p:cNvGrpSpPr>
              <a:grpSpLocks/>
            </p:cNvGrpSpPr>
            <p:nvPr/>
          </p:nvGrpSpPr>
          <p:grpSpPr bwMode="auto">
            <a:xfrm>
              <a:off x="3962400" y="2002838"/>
              <a:ext cx="3048000" cy="647700"/>
              <a:chOff x="3962400" y="4171890"/>
              <a:chExt cx="3048000" cy="647820"/>
            </a:xfrm>
          </p:grpSpPr>
          <p:sp>
            <p:nvSpPr>
              <p:cNvPr id="32799" name="Rectangle 26"/>
              <p:cNvSpPr>
                <a:spLocks noChangeArrowheads="1"/>
              </p:cNvSpPr>
              <p:nvPr/>
            </p:nvSpPr>
            <p:spPr bwMode="auto">
              <a:xfrm>
                <a:off x="3962400" y="4419600"/>
                <a:ext cx="1525243" cy="4001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r>
                  <a:rPr lang="en-US" altLang="en-US" sz="2000" i="1">
                    <a:solidFill>
                      <a:schemeClr val="accent1"/>
                    </a:solidFill>
                  </a:rPr>
                  <a:t>Y</a:t>
                </a:r>
                <a:r>
                  <a:rPr lang="en-US" altLang="en-US" sz="2000" i="1" baseline="-25000">
                    <a:solidFill>
                      <a:schemeClr val="accent1"/>
                    </a:solidFill>
                  </a:rPr>
                  <a:t>Re</a:t>
                </a:r>
                <a:r>
                  <a:rPr lang="en-US" altLang="en-US" sz="2000">
                    <a:solidFill>
                      <a:schemeClr val="accent1"/>
                    </a:solidFill>
                  </a:rPr>
                  <a:t>[0] =1</a:t>
                </a:r>
                <a:r>
                  <a:rPr lang="en-US" altLang="en-US" sz="2000" baseline="30000">
                    <a:solidFill>
                      <a:schemeClr val="accent1"/>
                    </a:solidFill>
                  </a:rPr>
                  <a:t>1</a:t>
                </a:r>
                <a:r>
                  <a:rPr lang="en-US" altLang="en-US" sz="2000">
                    <a:solidFill>
                      <a:schemeClr val="accent1"/>
                    </a:solidFill>
                  </a:rPr>
                  <a:t>/</a:t>
                </a:r>
                <a:r>
                  <a:rPr lang="en-US" altLang="en-US" sz="2000" baseline="-25000">
                    <a:solidFill>
                      <a:schemeClr val="accent1"/>
                    </a:solidFill>
                  </a:rPr>
                  <a:t>5</a:t>
                </a:r>
                <a:endParaRPr lang="en-CA" altLang="en-US" sz="2000"/>
              </a:p>
            </p:txBody>
          </p:sp>
          <p:sp>
            <p:nvSpPr>
              <p:cNvPr id="32800" name="Rectangle 26"/>
              <p:cNvSpPr>
                <a:spLocks noChangeArrowheads="1"/>
              </p:cNvSpPr>
              <p:nvPr/>
            </p:nvSpPr>
            <p:spPr bwMode="auto">
              <a:xfrm>
                <a:off x="5562600" y="4171890"/>
                <a:ext cx="1447800" cy="4001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r>
                  <a:rPr lang="en-US" altLang="en-US" sz="2000" i="1">
                    <a:solidFill>
                      <a:schemeClr val="accent1"/>
                    </a:solidFill>
                  </a:rPr>
                  <a:t>Y</a:t>
                </a:r>
                <a:r>
                  <a:rPr lang="en-US" altLang="en-US" sz="2000" i="1" baseline="-25000">
                    <a:solidFill>
                      <a:schemeClr val="accent1"/>
                    </a:solidFill>
                  </a:rPr>
                  <a:t>Im</a:t>
                </a:r>
                <a:r>
                  <a:rPr lang="en-US" altLang="en-US" sz="2000">
                    <a:solidFill>
                      <a:schemeClr val="accent1"/>
                    </a:solidFill>
                  </a:rPr>
                  <a:t>[0] =3</a:t>
                </a:r>
                <a:r>
                  <a:rPr lang="en-US" altLang="en-US" sz="2000" baseline="30000">
                    <a:solidFill>
                      <a:schemeClr val="accent1"/>
                    </a:solidFill>
                  </a:rPr>
                  <a:t>2</a:t>
                </a:r>
                <a:r>
                  <a:rPr lang="en-US" altLang="en-US" sz="2000">
                    <a:solidFill>
                      <a:schemeClr val="accent1"/>
                    </a:solidFill>
                  </a:rPr>
                  <a:t>/</a:t>
                </a:r>
                <a:r>
                  <a:rPr lang="en-US" altLang="en-US" sz="2000" baseline="-25000">
                    <a:solidFill>
                      <a:schemeClr val="accent1"/>
                    </a:solidFill>
                  </a:rPr>
                  <a:t>5</a:t>
                </a:r>
                <a:endParaRPr lang="en-CA" altLang="en-US" sz="2000"/>
              </a:p>
            </p:txBody>
          </p:sp>
        </p:grpSp>
        <p:grpSp>
          <p:nvGrpSpPr>
            <p:cNvPr id="32787" name="Group 122"/>
            <p:cNvGrpSpPr>
              <a:grpSpLocks/>
            </p:cNvGrpSpPr>
            <p:nvPr/>
          </p:nvGrpSpPr>
          <p:grpSpPr bwMode="auto">
            <a:xfrm>
              <a:off x="4876136" y="833997"/>
              <a:ext cx="1464339" cy="1618104"/>
              <a:chOff x="4875690" y="3003311"/>
              <a:chExt cx="1465012" cy="1617411"/>
            </a:xfrm>
          </p:grpSpPr>
          <p:grpSp>
            <p:nvGrpSpPr>
              <p:cNvPr id="32789" name="Group 116"/>
              <p:cNvGrpSpPr>
                <a:grpSpLocks/>
              </p:cNvGrpSpPr>
              <p:nvPr/>
            </p:nvGrpSpPr>
            <p:grpSpPr bwMode="auto">
              <a:xfrm>
                <a:off x="4875690" y="3003311"/>
                <a:ext cx="1465012" cy="1617411"/>
                <a:chOff x="4875690" y="3003311"/>
                <a:chExt cx="1465012" cy="1617411"/>
              </a:xfrm>
            </p:grpSpPr>
            <p:sp>
              <p:nvSpPr>
                <p:cNvPr id="32793" name="Line 5"/>
                <p:cNvSpPr>
                  <a:spLocks noChangeShapeType="1"/>
                </p:cNvSpPr>
                <p:nvPr/>
              </p:nvSpPr>
              <p:spPr bwMode="auto">
                <a:xfrm rot="2160000" flipH="1" flipV="1">
                  <a:off x="5532051" y="4148686"/>
                  <a:ext cx="1" cy="468000"/>
                </a:xfrm>
                <a:prstGeom prst="line">
                  <a:avLst/>
                </a:prstGeom>
                <a:noFill/>
                <a:ln w="38100">
                  <a:solidFill>
                    <a:srgbClr val="FF00FF"/>
                  </a:solidFill>
                  <a:round/>
                  <a:headEnd/>
                  <a:tailEnd type="triangle" w="med" len="med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en-US"/>
                </a:p>
              </p:txBody>
            </p:sp>
            <p:sp>
              <p:nvSpPr>
                <p:cNvPr id="32794" name="Line 5"/>
                <p:cNvSpPr>
                  <a:spLocks noChangeShapeType="1"/>
                </p:cNvSpPr>
                <p:nvPr/>
              </p:nvSpPr>
              <p:spPr bwMode="auto">
                <a:xfrm rot="2160000" flipH="1" flipV="1">
                  <a:off x="5798834" y="3765308"/>
                  <a:ext cx="1" cy="468000"/>
                </a:xfrm>
                <a:prstGeom prst="line">
                  <a:avLst/>
                </a:prstGeom>
                <a:noFill/>
                <a:ln w="38100">
                  <a:solidFill>
                    <a:srgbClr val="FF00FF"/>
                  </a:solidFill>
                  <a:round/>
                  <a:headEnd/>
                  <a:tailEnd type="triangle" w="med" len="med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en-US"/>
                </a:p>
              </p:txBody>
            </p:sp>
            <p:sp>
              <p:nvSpPr>
                <p:cNvPr id="32795" name="Line 5"/>
                <p:cNvSpPr>
                  <a:spLocks noChangeShapeType="1"/>
                </p:cNvSpPr>
                <p:nvPr/>
              </p:nvSpPr>
              <p:spPr bwMode="auto">
                <a:xfrm rot="2160000" flipH="1" flipV="1">
                  <a:off x="6069772" y="3392775"/>
                  <a:ext cx="1" cy="468000"/>
                </a:xfrm>
                <a:prstGeom prst="line">
                  <a:avLst/>
                </a:prstGeom>
                <a:noFill/>
                <a:ln w="38100">
                  <a:solidFill>
                    <a:srgbClr val="FF00FF"/>
                  </a:solidFill>
                  <a:round/>
                  <a:headEnd/>
                  <a:tailEnd type="triangle" w="med" len="med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en-US"/>
                </a:p>
              </p:txBody>
            </p:sp>
            <p:sp>
              <p:nvSpPr>
                <p:cNvPr id="32796" name="Line 5"/>
                <p:cNvSpPr>
                  <a:spLocks noChangeShapeType="1"/>
                </p:cNvSpPr>
                <p:nvPr/>
              </p:nvSpPr>
              <p:spPr bwMode="auto">
                <a:xfrm rot="2160000" flipH="1" flipV="1">
                  <a:off x="6340701" y="3003311"/>
                  <a:ext cx="1" cy="468000"/>
                </a:xfrm>
                <a:prstGeom prst="line">
                  <a:avLst/>
                </a:prstGeom>
                <a:noFill/>
                <a:ln w="38100">
                  <a:solidFill>
                    <a:srgbClr val="FF00FF"/>
                  </a:solidFill>
                  <a:round/>
                  <a:headEnd/>
                  <a:tailEnd type="triangle" w="med" len="med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en-US"/>
                </a:p>
              </p:txBody>
            </p:sp>
            <p:sp>
              <p:nvSpPr>
                <p:cNvPr id="32797" name="Line 5"/>
                <p:cNvSpPr>
                  <a:spLocks noChangeShapeType="1"/>
                </p:cNvSpPr>
                <p:nvPr/>
              </p:nvSpPr>
              <p:spPr bwMode="auto">
                <a:xfrm rot="7560000" flipH="1" flipV="1">
                  <a:off x="5109689" y="4115790"/>
                  <a:ext cx="1" cy="468000"/>
                </a:xfrm>
                <a:prstGeom prst="line">
                  <a:avLst/>
                </a:prstGeom>
                <a:noFill/>
                <a:ln w="38100">
                  <a:solidFill>
                    <a:srgbClr val="FF00FF"/>
                  </a:solidFill>
                  <a:round/>
                  <a:headEnd/>
                  <a:tailEnd type="triangle" w="med" len="med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en-US"/>
                </a:p>
              </p:txBody>
            </p:sp>
            <p:sp>
              <p:nvSpPr>
                <p:cNvPr id="32798" name="Line 5"/>
                <p:cNvSpPr>
                  <a:spLocks noChangeShapeType="1"/>
                </p:cNvSpPr>
                <p:nvPr/>
              </p:nvSpPr>
              <p:spPr bwMode="auto">
                <a:xfrm rot="7560000" flipH="1" flipV="1">
                  <a:off x="5482222" y="4386722"/>
                  <a:ext cx="1" cy="468000"/>
                </a:xfrm>
                <a:prstGeom prst="line">
                  <a:avLst/>
                </a:prstGeom>
                <a:noFill/>
                <a:ln w="38100">
                  <a:solidFill>
                    <a:srgbClr val="FF00FF"/>
                  </a:solidFill>
                  <a:round/>
                  <a:headEnd/>
                  <a:tailEnd type="triangle" w="med" len="med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en-US"/>
                </a:p>
              </p:txBody>
            </p:sp>
          </p:grpSp>
          <p:grpSp>
            <p:nvGrpSpPr>
              <p:cNvPr id="32790" name="Group 117"/>
              <p:cNvGrpSpPr>
                <a:grpSpLocks/>
              </p:cNvGrpSpPr>
              <p:nvPr/>
            </p:nvGrpSpPr>
            <p:grpSpPr bwMode="auto">
              <a:xfrm>
                <a:off x="4928843" y="3285064"/>
                <a:ext cx="1371600" cy="914400"/>
                <a:chOff x="4928843" y="3285064"/>
                <a:chExt cx="1371600" cy="914400"/>
              </a:xfrm>
            </p:grpSpPr>
            <p:sp>
              <p:nvSpPr>
                <p:cNvPr id="32791" name="Line 63"/>
                <p:cNvSpPr>
                  <a:spLocks noChangeShapeType="1"/>
                </p:cNvSpPr>
                <p:nvPr/>
              </p:nvSpPr>
              <p:spPr bwMode="auto">
                <a:xfrm flipV="1">
                  <a:off x="4928843" y="3285064"/>
                  <a:ext cx="1371600" cy="914400"/>
                </a:xfrm>
                <a:prstGeom prst="line">
                  <a:avLst/>
                </a:prstGeom>
                <a:noFill/>
                <a:ln w="38100">
                  <a:solidFill>
                    <a:srgbClr val="CC99FF"/>
                  </a:solidFill>
                  <a:round/>
                  <a:headEnd/>
                  <a:tailEnd type="triangle" w="med" len="med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anchor="ctr">
                  <a:spAutoFit/>
                </a:bodyPr>
                <a:lstStyle/>
                <a:p>
                  <a:endParaRPr lang="en-US"/>
                </a:p>
              </p:txBody>
            </p:sp>
            <p:sp>
              <p:nvSpPr>
                <p:cNvPr id="32792" name="Rectangle 56"/>
                <p:cNvSpPr>
                  <a:spLocks noChangeArrowheads="1"/>
                </p:cNvSpPr>
                <p:nvPr/>
              </p:nvSpPr>
              <p:spPr bwMode="auto">
                <a:xfrm>
                  <a:off x="5035221" y="3369734"/>
                  <a:ext cx="675185" cy="52322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25400" algn="ctr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/>
                  <a:r>
                    <a:rPr lang="en-US" altLang="en-US" i="1">
                      <a:solidFill>
                        <a:schemeClr val="accent1"/>
                      </a:solidFill>
                    </a:rPr>
                    <a:t>y =</a:t>
                  </a:r>
                </a:p>
              </p:txBody>
            </p:sp>
          </p:grpSp>
        </p:grpSp>
        <p:sp>
          <p:nvSpPr>
            <p:cNvPr id="32788" name="Rectangle 206"/>
            <p:cNvSpPr>
              <a:spLocks noChangeArrowheads="1"/>
            </p:cNvSpPr>
            <p:nvPr/>
          </p:nvSpPr>
          <p:spPr bwMode="auto">
            <a:xfrm>
              <a:off x="5029200" y="1807398"/>
              <a:ext cx="344830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</a:t>
              </a:r>
              <a:endParaRPr lang="en-CA" altLang="en-US" sz="2400"/>
            </a:p>
          </p:txBody>
        </p:sp>
      </p:grpSp>
      <p:grpSp>
        <p:nvGrpSpPr>
          <p:cNvPr id="11" name="Group 131"/>
          <p:cNvGrpSpPr>
            <a:grpSpLocks/>
          </p:cNvGrpSpPr>
          <p:nvPr/>
        </p:nvGrpSpPr>
        <p:grpSpPr bwMode="auto">
          <a:xfrm>
            <a:off x="2894013" y="1741488"/>
            <a:ext cx="2111375" cy="1306512"/>
            <a:chOff x="2894357" y="1741933"/>
            <a:chExt cx="2110478" cy="1306067"/>
          </a:xfrm>
        </p:grpSpPr>
        <p:sp>
          <p:nvSpPr>
            <p:cNvPr id="32780" name="Rectangle 26"/>
            <p:cNvSpPr>
              <a:spLocks noChangeArrowheads="1"/>
            </p:cNvSpPr>
            <p:nvPr/>
          </p:nvSpPr>
          <p:spPr bwMode="auto">
            <a:xfrm>
              <a:off x="2894357" y="2647964"/>
              <a:ext cx="1525243" cy="4000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2000" i="1">
                  <a:solidFill>
                    <a:schemeClr val="accent1"/>
                  </a:solidFill>
                </a:rPr>
                <a:t>c</a:t>
              </a:r>
              <a:r>
                <a:rPr lang="en-US" altLang="en-US" sz="2000" i="1" baseline="-25000">
                  <a:solidFill>
                    <a:schemeClr val="accent1"/>
                  </a:solidFill>
                </a:rPr>
                <a:t>1</a:t>
              </a:r>
              <a:endParaRPr lang="en-CA" altLang="en-US" sz="2000"/>
            </a:p>
          </p:txBody>
        </p:sp>
        <p:sp>
          <p:nvSpPr>
            <p:cNvPr id="32781" name="Line 5"/>
            <p:cNvSpPr>
              <a:spLocks noChangeShapeType="1"/>
            </p:cNvSpPr>
            <p:nvPr/>
          </p:nvSpPr>
          <p:spPr bwMode="auto">
            <a:xfrm rot="7560000" flipH="1" flipV="1">
              <a:off x="3814628" y="2573222"/>
              <a:ext cx="1" cy="467785"/>
            </a:xfrm>
            <a:prstGeom prst="line">
              <a:avLst/>
            </a:prstGeom>
            <a:noFill/>
            <a:ln w="38100">
              <a:solidFill>
                <a:srgbClr val="FF00FF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>
              <a:spAutoFit/>
            </a:bodyPr>
            <a:lstStyle/>
            <a:p>
              <a:endParaRPr lang="en-US"/>
            </a:p>
          </p:txBody>
        </p:sp>
        <p:grpSp>
          <p:nvGrpSpPr>
            <p:cNvPr id="32782" name="Group 117"/>
            <p:cNvGrpSpPr>
              <a:grpSpLocks/>
            </p:cNvGrpSpPr>
            <p:nvPr/>
          </p:nvGrpSpPr>
          <p:grpSpPr bwMode="auto">
            <a:xfrm>
              <a:off x="3633865" y="1741933"/>
              <a:ext cx="1370970" cy="914792"/>
              <a:chOff x="4928843" y="3285064"/>
              <a:chExt cx="1371600" cy="914400"/>
            </a:xfrm>
          </p:grpSpPr>
          <p:sp>
            <p:nvSpPr>
              <p:cNvPr id="32784" name="Line 63"/>
              <p:cNvSpPr>
                <a:spLocks noChangeShapeType="1"/>
              </p:cNvSpPr>
              <p:nvPr/>
            </p:nvSpPr>
            <p:spPr bwMode="auto">
              <a:xfrm flipV="1">
                <a:off x="4928843" y="3285064"/>
                <a:ext cx="1371600" cy="914400"/>
              </a:xfrm>
              <a:prstGeom prst="line">
                <a:avLst/>
              </a:prstGeom>
              <a:noFill/>
              <a:ln w="38100">
                <a:solidFill>
                  <a:srgbClr val="CC99FF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32785" name="Rectangle 56"/>
              <p:cNvSpPr>
                <a:spLocks noChangeArrowheads="1"/>
              </p:cNvSpPr>
              <p:nvPr/>
            </p:nvSpPr>
            <p:spPr bwMode="auto">
              <a:xfrm>
                <a:off x="5035221" y="3369734"/>
                <a:ext cx="675185" cy="52322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r>
                  <a:rPr lang="en-US" altLang="en-US" i="1">
                    <a:solidFill>
                      <a:schemeClr val="accent1"/>
                    </a:solidFill>
                  </a:rPr>
                  <a:t>y =</a:t>
                </a:r>
              </a:p>
            </p:txBody>
          </p:sp>
        </p:grpSp>
        <p:sp>
          <p:nvSpPr>
            <p:cNvPr id="32783" name="Rectangle 206"/>
            <p:cNvSpPr>
              <a:spLocks noChangeArrowheads="1"/>
            </p:cNvSpPr>
            <p:nvPr/>
          </p:nvSpPr>
          <p:spPr bwMode="auto">
            <a:xfrm>
              <a:off x="3733800" y="2433460"/>
              <a:ext cx="344830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</a:t>
              </a:r>
              <a:endParaRPr lang="en-CA" altLang="en-US" sz="2400"/>
            </a:p>
          </p:txBody>
        </p:sp>
      </p:grpSp>
      <p:graphicFrame>
        <p:nvGraphicFramePr>
          <p:cNvPr id="32778" name="Object 3"/>
          <p:cNvGraphicFramePr>
            <a:graphicFrameLocks noChangeAspect="1"/>
          </p:cNvGraphicFramePr>
          <p:nvPr/>
        </p:nvGraphicFramePr>
        <p:xfrm>
          <a:off x="1879600" y="5175250"/>
          <a:ext cx="4991100" cy="6254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2816" name="Equation" r:id="rId4" imgW="3530600" imgH="444500" progId="Equation.3">
                  <p:embed/>
                </p:oleObj>
              </mc:Choice>
              <mc:Fallback>
                <p:oleObj name="Equation" r:id="rId4" imgW="3530600" imgH="444500" progId="Equation.3">
                  <p:embed/>
                  <p:pic>
                    <p:nvPicPr>
                      <p:cNvPr id="0" name="Object 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879600" y="5175250"/>
                        <a:ext cx="4991100" cy="625475"/>
                      </a:xfrm>
                      <a:prstGeom prst="rect">
                        <a:avLst/>
                      </a:prstGeom>
                      <a:solidFill>
                        <a:schemeClr val="tx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32779" name="Rectangle 129"/>
          <p:cNvSpPr>
            <a:spLocks noChangeArrowheads="1"/>
          </p:cNvSpPr>
          <p:nvPr/>
        </p:nvSpPr>
        <p:spPr bwMode="auto">
          <a:xfrm>
            <a:off x="2030413" y="5830888"/>
            <a:ext cx="5056187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400">
                <a:sym typeface="Symbol" pitchFamily="18" charset="2"/>
              </a:rPr>
              <a:t>This is the </a:t>
            </a:r>
            <a:r>
              <a:rPr lang="en-US" altLang="en-US" sz="2400">
                <a:solidFill>
                  <a:schemeClr val="tx2"/>
                </a:solidFill>
                <a:sym typeface="Symbol" pitchFamily="18" charset="2"/>
              </a:rPr>
              <a:t>correlation</a:t>
            </a:r>
            <a:r>
              <a:rPr lang="en-US" altLang="en-US" sz="2400">
                <a:sym typeface="Symbol" pitchFamily="18" charset="2"/>
              </a:rPr>
              <a:t> between </a:t>
            </a:r>
            <a:r>
              <a:rPr lang="en-US" altLang="en-US" sz="2400" i="1">
                <a:solidFill>
                  <a:schemeClr val="accent1"/>
                </a:solidFill>
                <a:sym typeface="Symbol" pitchFamily="18" charset="2"/>
              </a:rPr>
              <a:t>y</a:t>
            </a:r>
            <a:r>
              <a:rPr lang="en-CA" altLang="en-US" sz="2400">
                <a:solidFill>
                  <a:schemeClr val="accent1"/>
                </a:solidFill>
                <a:cs typeface="Times New Roman" pitchFamily="18" charset="0"/>
                <a:sym typeface="Symbol" pitchFamily="18" charset="2"/>
              </a:rPr>
              <a:t> </a:t>
            </a:r>
            <a:r>
              <a:rPr lang="en-US" altLang="en-US" sz="2400">
                <a:sym typeface="Symbol" pitchFamily="18" charset="2"/>
              </a:rPr>
              <a:t>and </a:t>
            </a:r>
            <a:r>
              <a:rPr lang="en-US" altLang="en-US" sz="2400" i="1">
                <a:solidFill>
                  <a:schemeClr val="accent1"/>
                </a:solidFill>
                <a:sym typeface="Symbol" pitchFamily="18" charset="2"/>
              </a:rPr>
              <a:t>c</a:t>
            </a:r>
            <a:r>
              <a:rPr lang="en-US" altLang="en-US" sz="2400" i="1" baseline="-25000">
                <a:solidFill>
                  <a:schemeClr val="accent1"/>
                </a:solidFill>
              </a:rPr>
              <a:t>f</a:t>
            </a:r>
            <a:r>
              <a:rPr lang="en-US" altLang="en-US" sz="2400">
                <a:sym typeface="Symbol" pitchFamily="18" charset="2"/>
              </a:rPr>
              <a:t> </a:t>
            </a:r>
            <a:endParaRPr lang="en-CA" altLang="en-US" sz="240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20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20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 nodeType="clickPar">
                      <p:stCondLst>
                        <p:cond delay="indefinite"/>
                      </p:stCondLst>
                      <p:childTnLst>
                        <p:par>
                          <p:cTn id="4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20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20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 nodeType="clickPar">
                      <p:stCondLst>
                        <p:cond delay="indefinite"/>
                      </p:stCondLst>
                      <p:childTnLst>
                        <p:par>
                          <p:cTn id="4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7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20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20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7" grpId="0"/>
    </p:bld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794" name="Rectangle 54"/>
          <p:cNvSpPr>
            <a:spLocks noChangeArrowheads="1"/>
          </p:cNvSpPr>
          <p:nvPr/>
        </p:nvSpPr>
        <p:spPr bwMode="auto">
          <a:xfrm>
            <a:off x="790575" y="-211138"/>
            <a:ext cx="7772400" cy="11430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4400">
                <a:solidFill>
                  <a:schemeClr val="tx2"/>
                </a:solidFill>
              </a:rPr>
              <a:t>Fourier Transformation </a:t>
            </a:r>
          </a:p>
        </p:txBody>
      </p:sp>
      <p:sp>
        <p:nvSpPr>
          <p:cNvPr id="6150" name="Text Box 215"/>
          <p:cNvSpPr txBox="1">
            <a:spLocks noChangeArrowheads="1"/>
          </p:cNvSpPr>
          <p:nvPr/>
        </p:nvSpPr>
        <p:spPr bwMode="auto">
          <a:xfrm>
            <a:off x="325438" y="685800"/>
            <a:ext cx="8589962" cy="9540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/>
            <a:r>
              <a:rPr lang="en-US" altLang="en-US">
                <a:sym typeface="Symbol" pitchFamily="18" charset="2"/>
              </a:rPr>
              <a:t>The contribution of a given frequency </a:t>
            </a:r>
            <a:r>
              <a:rPr lang="en-US" altLang="en-US" i="1">
                <a:sym typeface="Symbol" pitchFamily="18" charset="2"/>
              </a:rPr>
              <a:t>f</a:t>
            </a:r>
            <a:r>
              <a:rPr lang="en-US" altLang="en-US">
                <a:sym typeface="Symbol" pitchFamily="18" charset="2"/>
              </a:rPr>
              <a:t> can be </a:t>
            </a:r>
            <a:br>
              <a:rPr lang="en-US" altLang="en-US">
                <a:sym typeface="Symbol" pitchFamily="18" charset="2"/>
              </a:rPr>
            </a:br>
            <a:r>
              <a:rPr lang="en-US" altLang="en-US">
                <a:sym typeface="Symbol" pitchFamily="18" charset="2"/>
              </a:rPr>
              <a:t>expressed in different ways.</a:t>
            </a:r>
          </a:p>
        </p:txBody>
      </p:sp>
      <p:grpSp>
        <p:nvGrpSpPr>
          <p:cNvPr id="2" name="Group 41"/>
          <p:cNvGrpSpPr>
            <a:grpSpLocks/>
          </p:cNvGrpSpPr>
          <p:nvPr/>
        </p:nvGrpSpPr>
        <p:grpSpPr bwMode="auto">
          <a:xfrm>
            <a:off x="985838" y="2057400"/>
            <a:ext cx="2895600" cy="1524000"/>
            <a:chOff x="1219200" y="2057400"/>
            <a:chExt cx="2895600" cy="1524000"/>
          </a:xfrm>
        </p:grpSpPr>
        <p:sp>
          <p:nvSpPr>
            <p:cNvPr id="33814" name="Rectangle 39"/>
            <p:cNvSpPr>
              <a:spLocks noChangeArrowheads="1"/>
            </p:cNvSpPr>
            <p:nvPr/>
          </p:nvSpPr>
          <p:spPr bwMode="auto">
            <a:xfrm>
              <a:off x="1219200" y="2057400"/>
              <a:ext cx="2895600" cy="1524000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graphicFrame>
          <p:nvGraphicFramePr>
            <p:cNvPr id="33815" name="Object 2"/>
            <p:cNvGraphicFramePr>
              <a:graphicFrameLocks noChangeAspect="1"/>
            </p:cNvGraphicFramePr>
            <p:nvPr/>
          </p:nvGraphicFramePr>
          <p:xfrm>
            <a:off x="1263096" y="2103438"/>
            <a:ext cx="2762250" cy="1450975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33816" name="Equation" r:id="rId4" imgW="1955800" imgH="1028700" progId="Equation.3">
                    <p:embed/>
                  </p:oleObj>
                </mc:Choice>
                <mc:Fallback>
                  <p:oleObj name="Equation" r:id="rId4" imgW="1955800" imgH="1028700" progId="Equation.3">
                    <p:embed/>
                    <p:pic>
                      <p:nvPicPr>
                        <p:cNvPr id="0" name="Object 2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5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1263096" y="2103438"/>
                          <a:ext cx="2762250" cy="1450975"/>
                        </a:xfrm>
                        <a:prstGeom prst="rect">
                          <a:avLst/>
                        </a:prstGeom>
                        <a:solidFill>
                          <a:schemeClr val="tx1"/>
                        </a:solidFill>
                        <a:ln>
                          <a:noFill/>
                        </a:ln>
                        <a:effectLst/>
                        <a:extLs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rgbClr val="808080"/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</p:grpSp>
      <p:sp>
        <p:nvSpPr>
          <p:cNvPr id="29" name="Rectangle 150"/>
          <p:cNvSpPr>
            <a:spLocks noChangeArrowheads="1"/>
          </p:cNvSpPr>
          <p:nvPr/>
        </p:nvSpPr>
        <p:spPr bwMode="auto">
          <a:xfrm>
            <a:off x="774700" y="3549650"/>
            <a:ext cx="3201988" cy="1200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400">
                <a:sym typeface="Symbol" pitchFamily="18" charset="2"/>
              </a:rPr>
              <a:t>There are two basis</a:t>
            </a:r>
            <a:br>
              <a:rPr lang="en-US" altLang="en-US" sz="2400">
                <a:sym typeface="Symbol" pitchFamily="18" charset="2"/>
              </a:rPr>
            </a:br>
            <a:r>
              <a:rPr lang="en-US" altLang="en-US" sz="2400">
                <a:sym typeface="Symbol" pitchFamily="18" charset="2"/>
              </a:rPr>
              <a:t>(hence two coefficients)</a:t>
            </a:r>
          </a:p>
          <a:p>
            <a:pPr eaLnBrk="1" hangingPunct="1"/>
            <a:r>
              <a:rPr lang="en-US" altLang="en-US" sz="2400">
                <a:sym typeface="Symbol" pitchFamily="18" charset="2"/>
              </a:rPr>
              <a:t>for each frequency f.</a:t>
            </a:r>
            <a:endParaRPr lang="en-CA" altLang="en-US" sz="2400"/>
          </a:p>
        </p:txBody>
      </p:sp>
      <p:sp>
        <p:nvSpPr>
          <p:cNvPr id="31" name="Rectangle 150"/>
          <p:cNvSpPr>
            <a:spLocks noChangeArrowheads="1"/>
          </p:cNvSpPr>
          <p:nvPr/>
        </p:nvSpPr>
        <p:spPr bwMode="auto">
          <a:xfrm>
            <a:off x="1731963" y="5094288"/>
            <a:ext cx="5497512" cy="831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/>
            <a:r>
              <a:rPr lang="en-US" altLang="en-US" sz="2400">
                <a:sym typeface="Symbol" pitchFamily="18" charset="2"/>
              </a:rPr>
              <a:t>There are n values in the Time Domain</a:t>
            </a:r>
            <a:br>
              <a:rPr lang="en-US" altLang="en-US" sz="2400">
                <a:sym typeface="Symbol" pitchFamily="18" charset="2"/>
              </a:rPr>
            </a:br>
            <a:r>
              <a:rPr lang="en-US" altLang="en-US" sz="2400">
                <a:sym typeface="Symbol" pitchFamily="18" charset="2"/>
              </a:rPr>
              <a:t>and as needed n in the Frequency Domain.</a:t>
            </a:r>
            <a:endParaRPr lang="en-CA" altLang="en-US" sz="2400"/>
          </a:p>
        </p:txBody>
      </p:sp>
      <p:sp>
        <p:nvSpPr>
          <p:cNvPr id="34" name="Rectangle 150"/>
          <p:cNvSpPr>
            <a:spLocks noChangeArrowheads="1"/>
          </p:cNvSpPr>
          <p:nvPr/>
        </p:nvSpPr>
        <p:spPr bwMode="auto">
          <a:xfrm>
            <a:off x="695325" y="4724400"/>
            <a:ext cx="38306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400" baseline="30000">
                <a:sym typeface="Symbol" pitchFamily="18" charset="2"/>
              </a:rPr>
              <a:t>n</a:t>
            </a:r>
            <a:r>
              <a:rPr lang="en-US" altLang="en-US" sz="2400">
                <a:sym typeface="Symbol" pitchFamily="18" charset="2"/>
              </a:rPr>
              <a:t>/</a:t>
            </a:r>
            <a:r>
              <a:rPr lang="en-US" altLang="en-US" sz="2400" baseline="-25000">
                <a:sym typeface="Symbol" pitchFamily="18" charset="2"/>
              </a:rPr>
              <a:t>2</a:t>
            </a:r>
            <a:r>
              <a:rPr lang="en-US" altLang="en-US" sz="2400">
                <a:sym typeface="Symbol" pitchFamily="18" charset="2"/>
              </a:rPr>
              <a:t> frequencies are considered</a:t>
            </a:r>
            <a:endParaRPr lang="en-CA" altLang="en-US" sz="2400"/>
          </a:p>
        </p:txBody>
      </p:sp>
      <p:grpSp>
        <p:nvGrpSpPr>
          <p:cNvPr id="3" name="Group 37"/>
          <p:cNvGrpSpPr>
            <a:grpSpLocks/>
          </p:cNvGrpSpPr>
          <p:nvPr/>
        </p:nvGrpSpPr>
        <p:grpSpPr bwMode="auto">
          <a:xfrm>
            <a:off x="766763" y="5854700"/>
            <a:ext cx="5651500" cy="1000125"/>
            <a:chOff x="1043813" y="5854820"/>
            <a:chExt cx="5652841" cy="1000126"/>
          </a:xfrm>
        </p:grpSpPr>
        <p:sp>
          <p:nvSpPr>
            <p:cNvPr id="33811" name="Rectangle 150"/>
            <p:cNvSpPr>
              <a:spLocks noChangeArrowheads="1"/>
            </p:cNvSpPr>
            <p:nvPr/>
          </p:nvSpPr>
          <p:spPr bwMode="auto">
            <a:xfrm>
              <a:off x="1043813" y="5961356"/>
              <a:ext cx="2847254" cy="8309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CA" altLang="en-US" sz="2400">
                  <a:sym typeface="Symbol" pitchFamily="18" charset="2"/>
                </a:rPr>
                <a:t>Note 2(</a:t>
              </a:r>
              <a:r>
                <a:rPr lang="en-US" altLang="en-US" sz="2400" baseline="30000">
                  <a:sym typeface="Symbol" pitchFamily="18" charset="2"/>
                </a:rPr>
                <a:t>n</a:t>
              </a:r>
              <a:r>
                <a:rPr lang="en-US" altLang="en-US" sz="2400">
                  <a:sym typeface="Symbol" pitchFamily="18" charset="2"/>
                </a:rPr>
                <a:t>/</a:t>
              </a:r>
              <a:r>
                <a:rPr lang="en-US" altLang="en-US" sz="2400" baseline="-25000">
                  <a:sym typeface="Symbol" pitchFamily="18" charset="2"/>
                </a:rPr>
                <a:t>2 </a:t>
              </a:r>
              <a:r>
                <a:rPr lang="en-CA" altLang="en-US" sz="2400">
                  <a:sym typeface="Symbol" pitchFamily="18" charset="2"/>
                </a:rPr>
                <a:t>+1)=n+2, </a:t>
              </a:r>
              <a:br>
                <a:rPr lang="en-CA" altLang="en-US" sz="2400">
                  <a:sym typeface="Symbol" pitchFamily="18" charset="2"/>
                </a:rPr>
              </a:br>
              <a:r>
                <a:rPr lang="en-CA" altLang="en-US" sz="2400">
                  <a:sym typeface="Symbol" pitchFamily="18" charset="2"/>
                </a:rPr>
                <a:t>because   s</a:t>
              </a:r>
              <a:r>
                <a:rPr lang="en-US" altLang="en-US" sz="2400" baseline="-25000">
                  <a:sym typeface="Symbol" pitchFamily="18" charset="2"/>
                </a:rPr>
                <a:t>1</a:t>
              </a:r>
              <a:r>
                <a:rPr lang="en-CA" altLang="en-US" sz="2400"/>
                <a:t> = </a:t>
              </a:r>
              <a:r>
                <a:rPr lang="en-CA" altLang="en-US" sz="2400">
                  <a:sym typeface="Symbol" pitchFamily="18" charset="2"/>
                </a:rPr>
                <a:t>s</a:t>
              </a:r>
              <a:r>
                <a:rPr lang="en-US" altLang="en-US" sz="2400" baseline="-25000">
                  <a:sym typeface="Symbol" pitchFamily="18" charset="2"/>
                </a:rPr>
                <a:t>n/2</a:t>
              </a:r>
              <a:r>
                <a:rPr lang="en-US" altLang="en-US" sz="2400">
                  <a:sym typeface="Symbol" pitchFamily="18" charset="2"/>
                </a:rPr>
                <a:t> </a:t>
              </a:r>
              <a:r>
                <a:rPr lang="en-CA" altLang="en-US" sz="2400">
                  <a:sym typeface="Symbol" pitchFamily="18" charset="2"/>
                </a:rPr>
                <a:t>= 0</a:t>
              </a:r>
              <a:endParaRPr lang="en-CA" altLang="en-US" sz="2400"/>
            </a:p>
          </p:txBody>
        </p:sp>
        <p:pic>
          <p:nvPicPr>
            <p:cNvPr id="33812" name="Picture 10"/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183764" y="5870250"/>
              <a:ext cx="1226436" cy="95632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3813" name="Picture 11"/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477522" y="5854820"/>
              <a:ext cx="1219132" cy="100012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39" name="Rectangle 38"/>
          <p:cNvSpPr>
            <a:spLocks noChangeArrowheads="1"/>
          </p:cNvSpPr>
          <p:nvPr/>
        </p:nvSpPr>
        <p:spPr bwMode="auto">
          <a:xfrm>
            <a:off x="619125" y="1533525"/>
            <a:ext cx="3475038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 typeface="Arial" charset="0"/>
              <a:buChar char="•"/>
            </a:pPr>
            <a:r>
              <a:rPr lang="en-US" altLang="en-US">
                <a:sym typeface="Symbol" pitchFamily="18" charset="2"/>
              </a:rPr>
              <a:t> </a:t>
            </a:r>
            <a:r>
              <a:rPr lang="en-US" altLang="en-US">
                <a:solidFill>
                  <a:schemeClr val="tx2"/>
                </a:solidFill>
                <a:sym typeface="Symbol" pitchFamily="18" charset="2"/>
              </a:rPr>
              <a:t>Rectangular Notation</a:t>
            </a:r>
            <a:endParaRPr lang="en-CA" altLang="en-US"/>
          </a:p>
        </p:txBody>
      </p:sp>
      <p:grpSp>
        <p:nvGrpSpPr>
          <p:cNvPr id="4" name="Group 20"/>
          <p:cNvGrpSpPr>
            <a:grpSpLocks/>
          </p:cNvGrpSpPr>
          <p:nvPr/>
        </p:nvGrpSpPr>
        <p:grpSpPr bwMode="auto">
          <a:xfrm>
            <a:off x="4495800" y="2057400"/>
            <a:ext cx="4343400" cy="1524000"/>
            <a:chOff x="1752600" y="2133600"/>
            <a:chExt cx="5334000" cy="2057400"/>
          </a:xfrm>
        </p:grpSpPr>
        <p:pic>
          <p:nvPicPr>
            <p:cNvPr id="33804" name="Picture 4"/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752600" y="2133600"/>
              <a:ext cx="5334000" cy="20145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33805" name="Group 145"/>
            <p:cNvGrpSpPr>
              <a:grpSpLocks/>
            </p:cNvGrpSpPr>
            <p:nvPr/>
          </p:nvGrpSpPr>
          <p:grpSpPr bwMode="auto">
            <a:xfrm>
              <a:off x="4030663" y="3929063"/>
              <a:ext cx="236537" cy="261937"/>
              <a:chOff x="8526366" y="1752600"/>
              <a:chExt cx="237087" cy="261610"/>
            </a:xfrm>
          </p:grpSpPr>
          <p:cxnSp>
            <p:nvCxnSpPr>
              <p:cNvPr id="33809" name="Straight Arrow Connector 87"/>
              <p:cNvCxnSpPr>
                <a:cxnSpLocks noChangeShapeType="1"/>
              </p:cNvCxnSpPr>
              <p:nvPr/>
            </p:nvCxnSpPr>
            <p:spPr bwMode="auto">
              <a:xfrm>
                <a:off x="8526366" y="1752600"/>
                <a:ext cx="228636" cy="0"/>
              </a:xfrm>
              <a:prstGeom prst="straightConnector1">
                <a:avLst/>
              </a:prstGeom>
              <a:noFill/>
              <a:ln w="12700" algn="ctr">
                <a:solidFill>
                  <a:schemeClr val="bg2"/>
                </a:solidFill>
                <a:round/>
                <a:headEnd/>
                <a:tailEnd type="arrow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sp>
            <p:nvSpPr>
              <p:cNvPr id="33810" name="TextBox 89"/>
              <p:cNvSpPr txBox="1">
                <a:spLocks noChangeArrowheads="1"/>
              </p:cNvSpPr>
              <p:nvPr/>
            </p:nvSpPr>
            <p:spPr bwMode="auto">
              <a:xfrm>
                <a:off x="8540315" y="1752600"/>
                <a:ext cx="223138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r>
                  <a:rPr lang="en-CA" altLang="en-US" sz="1100" i="1">
                    <a:solidFill>
                      <a:schemeClr val="bg2"/>
                    </a:solidFill>
                  </a:rPr>
                  <a:t>j</a:t>
                </a:r>
              </a:p>
            </p:txBody>
          </p:sp>
        </p:grpSp>
        <p:grpSp>
          <p:nvGrpSpPr>
            <p:cNvPr id="33806" name="Group 146"/>
            <p:cNvGrpSpPr>
              <a:grpSpLocks/>
            </p:cNvGrpSpPr>
            <p:nvPr/>
          </p:nvGrpSpPr>
          <p:grpSpPr bwMode="auto">
            <a:xfrm>
              <a:off x="6773863" y="3894138"/>
              <a:ext cx="236537" cy="261937"/>
              <a:chOff x="8526366" y="1752600"/>
              <a:chExt cx="237087" cy="261610"/>
            </a:xfrm>
          </p:grpSpPr>
          <p:cxnSp>
            <p:nvCxnSpPr>
              <p:cNvPr id="33807" name="Straight Arrow Connector 87"/>
              <p:cNvCxnSpPr>
                <a:cxnSpLocks noChangeShapeType="1"/>
              </p:cNvCxnSpPr>
              <p:nvPr/>
            </p:nvCxnSpPr>
            <p:spPr bwMode="auto">
              <a:xfrm>
                <a:off x="8526366" y="1752600"/>
                <a:ext cx="228636" cy="0"/>
              </a:xfrm>
              <a:prstGeom prst="straightConnector1">
                <a:avLst/>
              </a:prstGeom>
              <a:noFill/>
              <a:ln w="12700" algn="ctr">
                <a:solidFill>
                  <a:schemeClr val="bg2"/>
                </a:solidFill>
                <a:round/>
                <a:headEnd/>
                <a:tailEnd type="arrow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sp>
            <p:nvSpPr>
              <p:cNvPr id="33808" name="TextBox 89"/>
              <p:cNvSpPr txBox="1">
                <a:spLocks noChangeArrowheads="1"/>
              </p:cNvSpPr>
              <p:nvPr/>
            </p:nvSpPr>
            <p:spPr bwMode="auto">
              <a:xfrm>
                <a:off x="8540315" y="1752600"/>
                <a:ext cx="223138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r>
                  <a:rPr lang="en-CA" altLang="en-US" sz="1100" i="1">
                    <a:solidFill>
                      <a:schemeClr val="bg2"/>
                    </a:solidFill>
                  </a:rPr>
                  <a:t>j</a:t>
                </a:r>
              </a:p>
            </p:txBody>
          </p:sp>
        </p:grpSp>
      </p:grpSp>
      <p:sp>
        <p:nvSpPr>
          <p:cNvPr id="33803" name="Text Box 215"/>
          <p:cNvSpPr txBox="1">
            <a:spLocks noChangeArrowheads="1"/>
          </p:cNvSpPr>
          <p:nvPr/>
        </p:nvSpPr>
        <p:spPr bwMode="auto">
          <a:xfrm>
            <a:off x="7246938" y="17463"/>
            <a:ext cx="1779587" cy="1016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000">
                <a:solidFill>
                  <a:schemeClr val="tx2"/>
                </a:solidFill>
              </a:rPr>
              <a:t>Rectangular vs </a:t>
            </a:r>
          </a:p>
          <a:p>
            <a:pPr eaLnBrk="1" hangingPunct="1"/>
            <a:r>
              <a:rPr lang="en-US" altLang="en-US" sz="2000">
                <a:solidFill>
                  <a:schemeClr val="tx2"/>
                </a:solidFill>
              </a:rPr>
              <a:t>Polar vs </a:t>
            </a:r>
            <a:br>
              <a:rPr lang="en-US" altLang="en-US" sz="2000">
                <a:solidFill>
                  <a:schemeClr val="tx2"/>
                </a:solidFill>
              </a:rPr>
            </a:br>
            <a:r>
              <a:rPr lang="en-US" altLang="en-US" sz="2000">
                <a:solidFill>
                  <a:schemeClr val="tx2"/>
                </a:solidFill>
              </a:rPr>
              <a:t>Complex</a:t>
            </a:r>
            <a:endParaRPr lang="en-US" altLang="en-US" sz="2000">
              <a:sym typeface="Symbol" pitchFamily="18" charset="2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1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1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 nodeType="clickPar">
                      <p:stCondLst>
                        <p:cond delay="indefinite"/>
                      </p:stCondLst>
                      <p:childTnLst>
                        <p:par>
                          <p:cTn id="4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150" grpId="0"/>
      <p:bldP spid="29" grpId="0"/>
      <p:bldP spid="31" grpId="0"/>
      <p:bldP spid="34" grpId="0"/>
      <p:bldP spid="39" grpId="0"/>
    </p:bld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818" name="Rectangle 54"/>
          <p:cNvSpPr>
            <a:spLocks noChangeArrowheads="1"/>
          </p:cNvSpPr>
          <p:nvPr/>
        </p:nvSpPr>
        <p:spPr bwMode="auto">
          <a:xfrm>
            <a:off x="790575" y="-211138"/>
            <a:ext cx="7772400" cy="11430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4400">
                <a:solidFill>
                  <a:schemeClr val="tx2"/>
                </a:solidFill>
              </a:rPr>
              <a:t>Fourier Transformation </a:t>
            </a:r>
          </a:p>
        </p:txBody>
      </p:sp>
      <p:sp>
        <p:nvSpPr>
          <p:cNvPr id="34819" name="Text Box 215"/>
          <p:cNvSpPr txBox="1">
            <a:spLocks noChangeArrowheads="1"/>
          </p:cNvSpPr>
          <p:nvPr/>
        </p:nvSpPr>
        <p:spPr bwMode="auto">
          <a:xfrm>
            <a:off x="325438" y="685800"/>
            <a:ext cx="8589962" cy="9540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/>
            <a:r>
              <a:rPr lang="en-US" altLang="en-US">
                <a:sym typeface="Symbol" pitchFamily="18" charset="2"/>
              </a:rPr>
              <a:t>The contribution of a given frequency </a:t>
            </a:r>
            <a:r>
              <a:rPr lang="en-US" altLang="en-US" i="1">
                <a:sym typeface="Symbol" pitchFamily="18" charset="2"/>
              </a:rPr>
              <a:t>f</a:t>
            </a:r>
            <a:r>
              <a:rPr lang="en-US" altLang="en-US">
                <a:sym typeface="Symbol" pitchFamily="18" charset="2"/>
              </a:rPr>
              <a:t> can be </a:t>
            </a:r>
            <a:br>
              <a:rPr lang="en-US" altLang="en-US">
                <a:sym typeface="Symbol" pitchFamily="18" charset="2"/>
              </a:rPr>
            </a:br>
            <a:r>
              <a:rPr lang="en-US" altLang="en-US">
                <a:sym typeface="Symbol" pitchFamily="18" charset="2"/>
              </a:rPr>
              <a:t>expressed in different ways.</a:t>
            </a:r>
          </a:p>
        </p:txBody>
      </p:sp>
      <p:grpSp>
        <p:nvGrpSpPr>
          <p:cNvPr id="34820" name="Group 41"/>
          <p:cNvGrpSpPr>
            <a:grpSpLocks/>
          </p:cNvGrpSpPr>
          <p:nvPr/>
        </p:nvGrpSpPr>
        <p:grpSpPr bwMode="auto">
          <a:xfrm>
            <a:off x="985838" y="2057400"/>
            <a:ext cx="2895600" cy="1524000"/>
            <a:chOff x="1219200" y="2057400"/>
            <a:chExt cx="2895600" cy="1524000"/>
          </a:xfrm>
        </p:grpSpPr>
        <p:sp>
          <p:nvSpPr>
            <p:cNvPr id="34837" name="Rectangle 39"/>
            <p:cNvSpPr>
              <a:spLocks noChangeArrowheads="1"/>
            </p:cNvSpPr>
            <p:nvPr/>
          </p:nvSpPr>
          <p:spPr bwMode="auto">
            <a:xfrm>
              <a:off x="1219200" y="2057400"/>
              <a:ext cx="2895600" cy="1524000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graphicFrame>
          <p:nvGraphicFramePr>
            <p:cNvPr id="34838" name="Object 2"/>
            <p:cNvGraphicFramePr>
              <a:graphicFrameLocks noChangeAspect="1"/>
            </p:cNvGraphicFramePr>
            <p:nvPr/>
          </p:nvGraphicFramePr>
          <p:xfrm>
            <a:off x="1263096" y="2103438"/>
            <a:ext cx="2762250" cy="1450975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34839" name="Equation" r:id="rId4" imgW="1955800" imgH="1028700" progId="Equation.3">
                    <p:embed/>
                  </p:oleObj>
                </mc:Choice>
                <mc:Fallback>
                  <p:oleObj name="Equation" r:id="rId4" imgW="1955800" imgH="1028700" progId="Equation.3">
                    <p:embed/>
                    <p:pic>
                      <p:nvPicPr>
                        <p:cNvPr id="0" name="Object 2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5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1263096" y="2103438"/>
                          <a:ext cx="2762250" cy="1450975"/>
                        </a:xfrm>
                        <a:prstGeom prst="rect">
                          <a:avLst/>
                        </a:prstGeom>
                        <a:solidFill>
                          <a:schemeClr val="tx1"/>
                        </a:solidFill>
                        <a:ln>
                          <a:noFill/>
                        </a:ln>
                        <a:effectLst/>
                        <a:extLs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rgbClr val="808080"/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</p:grpSp>
      <p:sp>
        <p:nvSpPr>
          <p:cNvPr id="34821" name="Rectangle 38"/>
          <p:cNvSpPr>
            <a:spLocks noChangeArrowheads="1"/>
          </p:cNvSpPr>
          <p:nvPr/>
        </p:nvSpPr>
        <p:spPr bwMode="auto">
          <a:xfrm>
            <a:off x="619125" y="1533525"/>
            <a:ext cx="3475038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 typeface="Arial" charset="0"/>
              <a:buChar char="•"/>
            </a:pPr>
            <a:r>
              <a:rPr lang="en-US" altLang="en-US">
                <a:sym typeface="Symbol" pitchFamily="18" charset="2"/>
              </a:rPr>
              <a:t> </a:t>
            </a:r>
            <a:r>
              <a:rPr lang="en-US" altLang="en-US">
                <a:solidFill>
                  <a:schemeClr val="tx2"/>
                </a:solidFill>
                <a:sym typeface="Symbol" pitchFamily="18" charset="2"/>
              </a:rPr>
              <a:t>Rectangular Notation</a:t>
            </a:r>
            <a:endParaRPr lang="en-CA" altLang="en-US"/>
          </a:p>
        </p:txBody>
      </p:sp>
      <p:grpSp>
        <p:nvGrpSpPr>
          <p:cNvPr id="34822" name="Group 20"/>
          <p:cNvGrpSpPr>
            <a:grpSpLocks/>
          </p:cNvGrpSpPr>
          <p:nvPr/>
        </p:nvGrpSpPr>
        <p:grpSpPr bwMode="auto">
          <a:xfrm>
            <a:off x="4495800" y="2057400"/>
            <a:ext cx="4343400" cy="1524000"/>
            <a:chOff x="1752600" y="2133600"/>
            <a:chExt cx="5334000" cy="2057400"/>
          </a:xfrm>
        </p:grpSpPr>
        <p:pic>
          <p:nvPicPr>
            <p:cNvPr id="34830" name="Picture 4"/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752600" y="2133600"/>
              <a:ext cx="5334000" cy="20145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34831" name="Group 145"/>
            <p:cNvGrpSpPr>
              <a:grpSpLocks/>
            </p:cNvGrpSpPr>
            <p:nvPr/>
          </p:nvGrpSpPr>
          <p:grpSpPr bwMode="auto">
            <a:xfrm>
              <a:off x="4030663" y="3929063"/>
              <a:ext cx="236537" cy="261937"/>
              <a:chOff x="8526366" y="1752600"/>
              <a:chExt cx="237087" cy="261610"/>
            </a:xfrm>
          </p:grpSpPr>
          <p:cxnSp>
            <p:nvCxnSpPr>
              <p:cNvPr id="34835" name="Straight Arrow Connector 87"/>
              <p:cNvCxnSpPr>
                <a:cxnSpLocks noChangeShapeType="1"/>
              </p:cNvCxnSpPr>
              <p:nvPr/>
            </p:nvCxnSpPr>
            <p:spPr bwMode="auto">
              <a:xfrm>
                <a:off x="8526366" y="1752600"/>
                <a:ext cx="228636" cy="0"/>
              </a:xfrm>
              <a:prstGeom prst="straightConnector1">
                <a:avLst/>
              </a:prstGeom>
              <a:noFill/>
              <a:ln w="12700" algn="ctr">
                <a:solidFill>
                  <a:schemeClr val="bg2"/>
                </a:solidFill>
                <a:round/>
                <a:headEnd/>
                <a:tailEnd type="arrow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sp>
            <p:nvSpPr>
              <p:cNvPr id="34836" name="TextBox 89"/>
              <p:cNvSpPr txBox="1">
                <a:spLocks noChangeArrowheads="1"/>
              </p:cNvSpPr>
              <p:nvPr/>
            </p:nvSpPr>
            <p:spPr bwMode="auto">
              <a:xfrm>
                <a:off x="8540315" y="1752600"/>
                <a:ext cx="223138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r>
                  <a:rPr lang="en-CA" altLang="en-US" sz="1100" i="1">
                    <a:solidFill>
                      <a:schemeClr val="bg2"/>
                    </a:solidFill>
                  </a:rPr>
                  <a:t>j</a:t>
                </a:r>
              </a:p>
            </p:txBody>
          </p:sp>
        </p:grpSp>
        <p:grpSp>
          <p:nvGrpSpPr>
            <p:cNvPr id="34832" name="Group 146"/>
            <p:cNvGrpSpPr>
              <a:grpSpLocks/>
            </p:cNvGrpSpPr>
            <p:nvPr/>
          </p:nvGrpSpPr>
          <p:grpSpPr bwMode="auto">
            <a:xfrm>
              <a:off x="6773863" y="3894138"/>
              <a:ext cx="236537" cy="261937"/>
              <a:chOff x="8526366" y="1752600"/>
              <a:chExt cx="237087" cy="261610"/>
            </a:xfrm>
          </p:grpSpPr>
          <p:cxnSp>
            <p:nvCxnSpPr>
              <p:cNvPr id="34833" name="Straight Arrow Connector 87"/>
              <p:cNvCxnSpPr>
                <a:cxnSpLocks noChangeShapeType="1"/>
              </p:cNvCxnSpPr>
              <p:nvPr/>
            </p:nvCxnSpPr>
            <p:spPr bwMode="auto">
              <a:xfrm>
                <a:off x="8526366" y="1752600"/>
                <a:ext cx="228636" cy="0"/>
              </a:xfrm>
              <a:prstGeom prst="straightConnector1">
                <a:avLst/>
              </a:prstGeom>
              <a:noFill/>
              <a:ln w="12700" algn="ctr">
                <a:solidFill>
                  <a:schemeClr val="bg2"/>
                </a:solidFill>
                <a:round/>
                <a:headEnd/>
                <a:tailEnd type="arrow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sp>
            <p:nvSpPr>
              <p:cNvPr id="34834" name="TextBox 89"/>
              <p:cNvSpPr txBox="1">
                <a:spLocks noChangeArrowheads="1"/>
              </p:cNvSpPr>
              <p:nvPr/>
            </p:nvSpPr>
            <p:spPr bwMode="auto">
              <a:xfrm>
                <a:off x="8540315" y="1752600"/>
                <a:ext cx="223138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r>
                  <a:rPr lang="en-CA" altLang="en-US" sz="1100" i="1">
                    <a:solidFill>
                      <a:schemeClr val="bg2"/>
                    </a:solidFill>
                  </a:rPr>
                  <a:t>j</a:t>
                </a:r>
              </a:p>
            </p:txBody>
          </p:sp>
        </p:grpSp>
      </p:grpSp>
      <p:grpSp>
        <p:nvGrpSpPr>
          <p:cNvPr id="7" name="Group 23"/>
          <p:cNvGrpSpPr>
            <a:grpSpLocks/>
          </p:cNvGrpSpPr>
          <p:nvPr/>
        </p:nvGrpSpPr>
        <p:grpSpPr bwMode="auto">
          <a:xfrm>
            <a:off x="873125" y="3698875"/>
            <a:ext cx="5281613" cy="1912938"/>
            <a:chOff x="873831" y="3698875"/>
            <a:chExt cx="5280613" cy="1912176"/>
          </a:xfrm>
        </p:grpSpPr>
        <p:sp>
          <p:nvSpPr>
            <p:cNvPr id="34828" name="Rectangle 150"/>
            <p:cNvSpPr>
              <a:spLocks noChangeArrowheads="1"/>
            </p:cNvSpPr>
            <p:nvPr/>
          </p:nvSpPr>
          <p:spPr bwMode="auto">
            <a:xfrm>
              <a:off x="873831" y="4410722"/>
              <a:ext cx="5280613" cy="12003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US" altLang="en-US" sz="2400">
                  <a:sym typeface="Symbol" pitchFamily="18" charset="2"/>
                </a:rPr>
                <a:t>Any function y in the Time Domain</a:t>
              </a:r>
              <a:r>
                <a:rPr lang="en-CA" altLang="en-US" sz="2400">
                  <a:sym typeface="Symbol" pitchFamily="18" charset="2"/>
                </a:rPr>
                <a:t/>
              </a:r>
              <a:br>
                <a:rPr lang="en-CA" altLang="en-US" sz="2400">
                  <a:sym typeface="Symbol" pitchFamily="18" charset="2"/>
                </a:rPr>
              </a:br>
              <a:r>
                <a:rPr lang="en-CA" altLang="en-US" sz="2400">
                  <a:sym typeface="Symbol" pitchFamily="18" charset="2"/>
                </a:rPr>
                <a:t>can be expressed as a linear combination </a:t>
              </a:r>
              <a:br>
                <a:rPr lang="en-CA" altLang="en-US" sz="2400">
                  <a:sym typeface="Symbol" pitchFamily="18" charset="2"/>
                </a:rPr>
              </a:br>
              <a:r>
                <a:rPr lang="en-CA" altLang="en-US" sz="2400">
                  <a:sym typeface="Symbol" pitchFamily="18" charset="2"/>
                </a:rPr>
                <a:t>of these n basis functions.</a:t>
              </a:r>
              <a:endParaRPr lang="en-US" altLang="en-US" sz="2400">
                <a:sym typeface="Symbol" pitchFamily="18" charset="2"/>
              </a:endParaRPr>
            </a:p>
          </p:txBody>
        </p:sp>
        <p:graphicFrame>
          <p:nvGraphicFramePr>
            <p:cNvPr id="34829" name="Object 3"/>
            <p:cNvGraphicFramePr>
              <a:graphicFrameLocks noChangeAspect="1"/>
            </p:cNvGraphicFramePr>
            <p:nvPr/>
          </p:nvGraphicFramePr>
          <p:xfrm>
            <a:off x="990600" y="3698875"/>
            <a:ext cx="3608387" cy="644525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34840" name="Equation" r:id="rId7" imgW="2552700" imgH="457200" progId="Equation.3">
                    <p:embed/>
                  </p:oleObj>
                </mc:Choice>
                <mc:Fallback>
                  <p:oleObj name="Equation" r:id="rId7" imgW="2552700" imgH="457200" progId="Equation.3">
                    <p:embed/>
                    <p:pic>
                      <p:nvPicPr>
                        <p:cNvPr id="0" name="Object 3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8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990600" y="3698875"/>
                          <a:ext cx="3608387" cy="644525"/>
                        </a:xfrm>
                        <a:prstGeom prst="rect">
                          <a:avLst/>
                        </a:prstGeom>
                        <a:solidFill>
                          <a:schemeClr val="tx1"/>
                        </a:solidFill>
                        <a:ln>
                          <a:noFill/>
                        </a:ln>
                        <a:effectLst/>
                        <a:extLs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rgbClr val="808080"/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</p:grpSp>
      <p:grpSp>
        <p:nvGrpSpPr>
          <p:cNvPr id="8" name="Group 31"/>
          <p:cNvGrpSpPr>
            <a:grpSpLocks/>
          </p:cNvGrpSpPr>
          <p:nvPr/>
        </p:nvGrpSpPr>
        <p:grpSpPr bwMode="auto">
          <a:xfrm>
            <a:off x="838200" y="5710238"/>
            <a:ext cx="5192713" cy="1096962"/>
            <a:chOff x="838200" y="5710535"/>
            <a:chExt cx="5192712" cy="1096018"/>
          </a:xfrm>
        </p:grpSpPr>
        <p:graphicFrame>
          <p:nvGraphicFramePr>
            <p:cNvPr id="34826" name="Object 3"/>
            <p:cNvGraphicFramePr>
              <a:graphicFrameLocks noChangeAspect="1"/>
            </p:cNvGraphicFramePr>
            <p:nvPr/>
          </p:nvGraphicFramePr>
          <p:xfrm>
            <a:off x="914400" y="6181078"/>
            <a:ext cx="5116512" cy="625475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34841" name="Equation" r:id="rId9" imgW="3619500" imgH="444500" progId="Equation.3">
                    <p:embed/>
                  </p:oleObj>
                </mc:Choice>
                <mc:Fallback>
                  <p:oleObj name="Equation" r:id="rId9" imgW="3619500" imgH="444500" progId="Equation.3">
                    <p:embed/>
                    <p:pic>
                      <p:nvPicPr>
                        <p:cNvPr id="0" name="Object 3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10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914400" y="6181078"/>
                          <a:ext cx="5116512" cy="625475"/>
                        </a:xfrm>
                        <a:prstGeom prst="rect">
                          <a:avLst/>
                        </a:prstGeom>
                        <a:solidFill>
                          <a:schemeClr val="tx1"/>
                        </a:solidFill>
                        <a:ln>
                          <a:noFill/>
                        </a:ln>
                        <a:effectLst/>
                        <a:extLs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rgbClr val="808080"/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sp>
          <p:nvSpPr>
            <p:cNvPr id="34827" name="Rectangle 150"/>
            <p:cNvSpPr>
              <a:spLocks noChangeArrowheads="1"/>
            </p:cNvSpPr>
            <p:nvPr/>
          </p:nvSpPr>
          <p:spPr bwMode="auto">
            <a:xfrm>
              <a:off x="838200" y="5710535"/>
              <a:ext cx="3516925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US" altLang="en-US" sz="2400">
                  <a:sym typeface="Symbol" pitchFamily="18" charset="2"/>
                </a:rPr>
                <a:t>Inverse Fourier Transform:</a:t>
              </a:r>
              <a:endParaRPr lang="en-CA" altLang="en-US" sz="2400"/>
            </a:p>
          </p:txBody>
        </p:sp>
      </p:grpSp>
      <p:sp>
        <p:nvSpPr>
          <p:cNvPr id="34825" name="Text Box 215"/>
          <p:cNvSpPr txBox="1">
            <a:spLocks noChangeArrowheads="1"/>
          </p:cNvSpPr>
          <p:nvPr/>
        </p:nvSpPr>
        <p:spPr bwMode="auto">
          <a:xfrm>
            <a:off x="7246938" y="17463"/>
            <a:ext cx="1779587" cy="1016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000">
                <a:solidFill>
                  <a:schemeClr val="tx2"/>
                </a:solidFill>
              </a:rPr>
              <a:t>Rectangular vs </a:t>
            </a:r>
          </a:p>
          <a:p>
            <a:pPr eaLnBrk="1" hangingPunct="1"/>
            <a:r>
              <a:rPr lang="en-US" altLang="en-US" sz="2000">
                <a:solidFill>
                  <a:schemeClr val="tx2"/>
                </a:solidFill>
              </a:rPr>
              <a:t>Polar vs </a:t>
            </a:r>
            <a:br>
              <a:rPr lang="en-US" altLang="en-US" sz="2000">
                <a:solidFill>
                  <a:schemeClr val="tx2"/>
                </a:solidFill>
              </a:rPr>
            </a:br>
            <a:r>
              <a:rPr lang="en-US" altLang="en-US" sz="2000">
                <a:solidFill>
                  <a:schemeClr val="tx2"/>
                </a:solidFill>
              </a:rPr>
              <a:t>Complex</a:t>
            </a:r>
            <a:endParaRPr lang="en-US" altLang="en-US" sz="2000">
              <a:sym typeface="Symbol" pitchFamily="18" charset="2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842" name="Rectangle 54"/>
          <p:cNvSpPr>
            <a:spLocks noChangeArrowheads="1"/>
          </p:cNvSpPr>
          <p:nvPr/>
        </p:nvSpPr>
        <p:spPr bwMode="auto">
          <a:xfrm>
            <a:off x="790575" y="-211138"/>
            <a:ext cx="7772400" cy="11430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4400">
                <a:solidFill>
                  <a:schemeClr val="tx2"/>
                </a:solidFill>
              </a:rPr>
              <a:t>Fourier Transformation </a:t>
            </a:r>
          </a:p>
        </p:txBody>
      </p:sp>
      <p:sp>
        <p:nvSpPr>
          <p:cNvPr id="35843" name="Text Box 215"/>
          <p:cNvSpPr txBox="1">
            <a:spLocks noChangeArrowheads="1"/>
          </p:cNvSpPr>
          <p:nvPr/>
        </p:nvSpPr>
        <p:spPr bwMode="auto">
          <a:xfrm>
            <a:off x="325438" y="685800"/>
            <a:ext cx="8589962" cy="9540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/>
            <a:r>
              <a:rPr lang="en-US" altLang="en-US">
                <a:sym typeface="Symbol" pitchFamily="18" charset="2"/>
              </a:rPr>
              <a:t>The contribution of a given frequency </a:t>
            </a:r>
            <a:r>
              <a:rPr lang="en-US" altLang="en-US" i="1">
                <a:sym typeface="Symbol" pitchFamily="18" charset="2"/>
              </a:rPr>
              <a:t>f</a:t>
            </a:r>
            <a:r>
              <a:rPr lang="en-US" altLang="en-US">
                <a:sym typeface="Symbol" pitchFamily="18" charset="2"/>
              </a:rPr>
              <a:t> can be </a:t>
            </a:r>
            <a:br>
              <a:rPr lang="en-US" altLang="en-US">
                <a:sym typeface="Symbol" pitchFamily="18" charset="2"/>
              </a:rPr>
            </a:br>
            <a:r>
              <a:rPr lang="en-US" altLang="en-US">
                <a:sym typeface="Symbol" pitchFamily="18" charset="2"/>
              </a:rPr>
              <a:t>expressed in different ways.</a:t>
            </a:r>
          </a:p>
        </p:txBody>
      </p:sp>
      <p:grpSp>
        <p:nvGrpSpPr>
          <p:cNvPr id="35844" name="Group 41"/>
          <p:cNvGrpSpPr>
            <a:grpSpLocks/>
          </p:cNvGrpSpPr>
          <p:nvPr/>
        </p:nvGrpSpPr>
        <p:grpSpPr bwMode="auto">
          <a:xfrm>
            <a:off x="985838" y="2057400"/>
            <a:ext cx="2895600" cy="1524000"/>
            <a:chOff x="1219200" y="2057400"/>
            <a:chExt cx="2895600" cy="1524000"/>
          </a:xfrm>
        </p:grpSpPr>
        <p:sp>
          <p:nvSpPr>
            <p:cNvPr id="35859" name="Rectangle 39"/>
            <p:cNvSpPr>
              <a:spLocks noChangeArrowheads="1"/>
            </p:cNvSpPr>
            <p:nvPr/>
          </p:nvSpPr>
          <p:spPr bwMode="auto">
            <a:xfrm>
              <a:off x="1219200" y="2057400"/>
              <a:ext cx="2895600" cy="1524000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graphicFrame>
          <p:nvGraphicFramePr>
            <p:cNvPr id="35860" name="Object 2"/>
            <p:cNvGraphicFramePr>
              <a:graphicFrameLocks noChangeAspect="1"/>
            </p:cNvGraphicFramePr>
            <p:nvPr/>
          </p:nvGraphicFramePr>
          <p:xfrm>
            <a:off x="1263096" y="2103438"/>
            <a:ext cx="2762250" cy="1450975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35861" name="Equation" r:id="rId4" imgW="1955800" imgH="1028700" progId="Equation.3">
                    <p:embed/>
                  </p:oleObj>
                </mc:Choice>
                <mc:Fallback>
                  <p:oleObj name="Equation" r:id="rId4" imgW="1955800" imgH="1028700" progId="Equation.3">
                    <p:embed/>
                    <p:pic>
                      <p:nvPicPr>
                        <p:cNvPr id="0" name="Object 2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5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1263096" y="2103438"/>
                          <a:ext cx="2762250" cy="1450975"/>
                        </a:xfrm>
                        <a:prstGeom prst="rect">
                          <a:avLst/>
                        </a:prstGeom>
                        <a:solidFill>
                          <a:schemeClr val="tx1"/>
                        </a:solidFill>
                        <a:ln>
                          <a:noFill/>
                        </a:ln>
                        <a:effectLst/>
                        <a:extLs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rgbClr val="808080"/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</p:grpSp>
      <p:sp>
        <p:nvSpPr>
          <p:cNvPr id="35845" name="Rectangle 38"/>
          <p:cNvSpPr>
            <a:spLocks noChangeArrowheads="1"/>
          </p:cNvSpPr>
          <p:nvPr/>
        </p:nvSpPr>
        <p:spPr bwMode="auto">
          <a:xfrm>
            <a:off x="619125" y="1533525"/>
            <a:ext cx="3475038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 typeface="Arial" charset="0"/>
              <a:buChar char="•"/>
            </a:pPr>
            <a:r>
              <a:rPr lang="en-US" altLang="en-US">
                <a:sym typeface="Symbol" pitchFamily="18" charset="2"/>
              </a:rPr>
              <a:t> </a:t>
            </a:r>
            <a:r>
              <a:rPr lang="en-US" altLang="en-US">
                <a:solidFill>
                  <a:schemeClr val="tx2"/>
                </a:solidFill>
                <a:sym typeface="Symbol" pitchFamily="18" charset="2"/>
              </a:rPr>
              <a:t>Rectangular Notation</a:t>
            </a:r>
            <a:endParaRPr lang="en-CA" altLang="en-US"/>
          </a:p>
        </p:txBody>
      </p:sp>
      <p:graphicFrame>
        <p:nvGraphicFramePr>
          <p:cNvPr id="35846" name="Object 3"/>
          <p:cNvGraphicFramePr>
            <a:graphicFrameLocks noChangeAspect="1"/>
          </p:cNvGraphicFramePr>
          <p:nvPr/>
        </p:nvGraphicFramePr>
        <p:xfrm>
          <a:off x="990600" y="3698875"/>
          <a:ext cx="3608388" cy="6445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5862" name="Equation" r:id="rId6" imgW="2552700" imgH="457200" progId="Equation.3">
                  <p:embed/>
                </p:oleObj>
              </mc:Choice>
              <mc:Fallback>
                <p:oleObj name="Equation" r:id="rId6" imgW="2552700" imgH="457200" progId="Equation.3">
                  <p:embed/>
                  <p:pic>
                    <p:nvPicPr>
                      <p:cNvPr id="0" name="Object 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990600" y="3698875"/>
                        <a:ext cx="3608388" cy="644525"/>
                      </a:xfrm>
                      <a:prstGeom prst="rect">
                        <a:avLst/>
                      </a:prstGeom>
                      <a:solidFill>
                        <a:schemeClr val="tx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4" name="Group 31"/>
          <p:cNvGrpSpPr>
            <a:grpSpLocks/>
          </p:cNvGrpSpPr>
          <p:nvPr/>
        </p:nvGrpSpPr>
        <p:grpSpPr bwMode="auto">
          <a:xfrm>
            <a:off x="838200" y="4410075"/>
            <a:ext cx="3944938" cy="1466850"/>
            <a:chOff x="838200" y="4410722"/>
            <a:chExt cx="3944644" cy="1465556"/>
          </a:xfrm>
        </p:grpSpPr>
        <p:sp>
          <p:nvSpPr>
            <p:cNvPr id="35857" name="Rectangle 150"/>
            <p:cNvSpPr>
              <a:spLocks noChangeArrowheads="1"/>
            </p:cNvSpPr>
            <p:nvPr/>
          </p:nvSpPr>
          <p:spPr bwMode="auto">
            <a:xfrm>
              <a:off x="838200" y="4410722"/>
              <a:ext cx="2771913" cy="8309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CA" altLang="en-US" sz="2400">
                  <a:sym typeface="Symbol" pitchFamily="18" charset="2"/>
                </a:rPr>
                <a:t>The contribution </a:t>
              </a:r>
              <a:br>
                <a:rPr lang="en-CA" altLang="en-US" sz="2400">
                  <a:sym typeface="Symbol" pitchFamily="18" charset="2"/>
                </a:rPr>
              </a:br>
              <a:r>
                <a:rPr lang="en-CA" altLang="en-US" sz="2400">
                  <a:sym typeface="Symbol" pitchFamily="18" charset="2"/>
                </a:rPr>
                <a:t>  from frequency </a:t>
              </a:r>
              <a:r>
                <a:rPr lang="en-CA" altLang="en-US" sz="2400" i="1">
                  <a:sym typeface="Symbol" pitchFamily="18" charset="2"/>
                </a:rPr>
                <a:t>f</a:t>
              </a:r>
              <a:r>
                <a:rPr lang="en-CA" altLang="en-US" sz="2400">
                  <a:sym typeface="Symbol" pitchFamily="18" charset="2"/>
                </a:rPr>
                <a:t> is:</a:t>
              </a:r>
              <a:endParaRPr lang="en-US" altLang="en-US" sz="2400">
                <a:sym typeface="Symbol" pitchFamily="18" charset="2"/>
              </a:endParaRPr>
            </a:p>
          </p:txBody>
        </p:sp>
        <p:graphicFrame>
          <p:nvGraphicFramePr>
            <p:cNvPr id="35858" name="Object 61"/>
            <p:cNvGraphicFramePr>
              <a:graphicFrameLocks noChangeAspect="1"/>
            </p:cNvGraphicFramePr>
            <p:nvPr/>
          </p:nvGraphicFramePr>
          <p:xfrm>
            <a:off x="998244" y="5266678"/>
            <a:ext cx="3784600" cy="609600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35863" name="Equation" r:id="rId8" imgW="2679700" imgH="431800" progId="Equation.3">
                    <p:embed/>
                  </p:oleObj>
                </mc:Choice>
                <mc:Fallback>
                  <p:oleObj name="Equation" r:id="rId8" imgW="2679700" imgH="431800" progId="Equation.3">
                    <p:embed/>
                    <p:pic>
                      <p:nvPicPr>
                        <p:cNvPr id="0" name="Object 61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9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998244" y="5266678"/>
                          <a:ext cx="3784600" cy="609600"/>
                        </a:xfrm>
                        <a:prstGeom prst="rect">
                          <a:avLst/>
                        </a:prstGeom>
                        <a:solidFill>
                          <a:schemeClr val="tx1"/>
                        </a:solidFill>
                        <a:ln>
                          <a:noFill/>
                        </a:ln>
                        <a:effectLst/>
                        <a:extLs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rgbClr val="808080"/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</p:grpSp>
      <p:sp>
        <p:nvSpPr>
          <p:cNvPr id="20" name="Rectangle 19"/>
          <p:cNvSpPr>
            <a:spLocks noChangeArrowheads="1"/>
          </p:cNvSpPr>
          <p:nvPr/>
        </p:nvSpPr>
        <p:spPr bwMode="auto">
          <a:xfrm>
            <a:off x="4781550" y="1533525"/>
            <a:ext cx="2501900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>
              <a:buFont typeface="Arial" charset="0"/>
              <a:buChar char="•"/>
            </a:pPr>
            <a:r>
              <a:rPr lang="en-US" altLang="en-US">
                <a:sym typeface="Symbol" pitchFamily="18" charset="2"/>
              </a:rPr>
              <a:t> </a:t>
            </a:r>
            <a:r>
              <a:rPr lang="en-US" altLang="en-US">
                <a:solidFill>
                  <a:schemeClr val="tx2"/>
                </a:solidFill>
                <a:sym typeface="Symbol" pitchFamily="18" charset="2"/>
              </a:rPr>
              <a:t>Polar Notation</a:t>
            </a:r>
            <a:endParaRPr lang="en-CA" altLang="en-US"/>
          </a:p>
        </p:txBody>
      </p:sp>
      <p:graphicFrame>
        <p:nvGraphicFramePr>
          <p:cNvPr id="22" name="Object 5"/>
          <p:cNvGraphicFramePr>
            <a:graphicFrameLocks noChangeAspect="1"/>
          </p:cNvGraphicFramePr>
          <p:nvPr/>
        </p:nvGraphicFramePr>
        <p:xfrm>
          <a:off x="5349875" y="5270500"/>
          <a:ext cx="3425825" cy="6096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5864" name="Equation" r:id="rId10" imgW="2425700" imgH="431800" progId="Equation.3">
                  <p:embed/>
                </p:oleObj>
              </mc:Choice>
              <mc:Fallback>
                <p:oleObj name="Equation" r:id="rId10" imgW="2425700" imgH="431800" progId="Equation.3">
                  <p:embed/>
                  <p:pic>
                    <p:nvPicPr>
                      <p:cNvPr id="0" name="Object 5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1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349875" y="5270500"/>
                        <a:ext cx="3425825" cy="609600"/>
                      </a:xfrm>
                      <a:prstGeom prst="rect">
                        <a:avLst/>
                      </a:prstGeom>
                      <a:solidFill>
                        <a:schemeClr val="tx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5" name="Group 30"/>
          <p:cNvGrpSpPr>
            <a:grpSpLocks/>
          </p:cNvGrpSpPr>
          <p:nvPr/>
        </p:nvGrpSpPr>
        <p:grpSpPr bwMode="auto">
          <a:xfrm>
            <a:off x="5334000" y="1981200"/>
            <a:ext cx="2895600" cy="2514600"/>
            <a:chOff x="5334000" y="1981200"/>
            <a:chExt cx="2895600" cy="2514600"/>
          </a:xfrm>
        </p:grpSpPr>
        <p:sp>
          <p:nvSpPr>
            <p:cNvPr id="35853" name="Rectangle 27"/>
            <p:cNvSpPr>
              <a:spLocks noChangeArrowheads="1"/>
            </p:cNvSpPr>
            <p:nvPr/>
          </p:nvSpPr>
          <p:spPr bwMode="auto">
            <a:xfrm>
              <a:off x="5334000" y="1981200"/>
              <a:ext cx="2895600" cy="2514600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pic>
          <p:nvPicPr>
            <p:cNvPr id="35854" name="Picture 6" descr="http://www.dspguide.com/graphics/F_8_9.gif"/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66592" t="1195" r="4364" b="12749"/>
            <a:stretch>
              <a:fillRect/>
            </a:stretch>
          </p:blipFill>
          <p:spPr bwMode="auto">
            <a:xfrm>
              <a:off x="6078244" y="2438400"/>
              <a:ext cx="1676400" cy="20574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5855" name="Picture 9" descr="http://www.dspguide.com/graphics/E_8_5.gif"/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45409" t="22881" r="3841" b="29662"/>
            <a:stretch>
              <a:fillRect/>
            </a:stretch>
          </p:blipFill>
          <p:spPr bwMode="auto">
            <a:xfrm>
              <a:off x="5334000" y="1981200"/>
              <a:ext cx="2895600" cy="5334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5856" name="Rectangle 28"/>
            <p:cNvSpPr>
              <a:spLocks noChangeArrowheads="1"/>
            </p:cNvSpPr>
            <p:nvPr/>
          </p:nvSpPr>
          <p:spPr bwMode="auto">
            <a:xfrm>
              <a:off x="6172200" y="3775800"/>
              <a:ext cx="381000" cy="720000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</p:grpSp>
      <p:sp>
        <p:nvSpPr>
          <p:cNvPr id="33" name="Rectangle 150"/>
          <p:cNvSpPr>
            <a:spLocks noChangeArrowheads="1"/>
          </p:cNvSpPr>
          <p:nvPr/>
        </p:nvSpPr>
        <p:spPr bwMode="auto">
          <a:xfrm>
            <a:off x="2889250" y="5951538"/>
            <a:ext cx="3627438" cy="830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400">
                <a:sym typeface="Symbol" pitchFamily="18" charset="2"/>
              </a:rPr>
              <a:t>As needed, there are still </a:t>
            </a:r>
            <a:br>
              <a:rPr lang="en-US" altLang="en-US" sz="2400">
                <a:sym typeface="Symbol" pitchFamily="18" charset="2"/>
              </a:rPr>
            </a:br>
            <a:r>
              <a:rPr lang="en-US" altLang="en-US" sz="2400">
                <a:sym typeface="Symbol" pitchFamily="18" charset="2"/>
              </a:rPr>
              <a:t>n in the Frequency Domain.</a:t>
            </a:r>
            <a:endParaRPr lang="en-CA" altLang="en-US" sz="2400"/>
          </a:p>
        </p:txBody>
      </p:sp>
      <p:sp>
        <p:nvSpPr>
          <p:cNvPr id="35852" name="Text Box 215"/>
          <p:cNvSpPr txBox="1">
            <a:spLocks noChangeArrowheads="1"/>
          </p:cNvSpPr>
          <p:nvPr/>
        </p:nvSpPr>
        <p:spPr bwMode="auto">
          <a:xfrm>
            <a:off x="7246938" y="17463"/>
            <a:ext cx="1779587" cy="1016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000">
                <a:solidFill>
                  <a:schemeClr val="tx2"/>
                </a:solidFill>
              </a:rPr>
              <a:t>Rectangular vs </a:t>
            </a:r>
          </a:p>
          <a:p>
            <a:pPr eaLnBrk="1" hangingPunct="1"/>
            <a:r>
              <a:rPr lang="en-US" altLang="en-US" sz="2000">
                <a:solidFill>
                  <a:schemeClr val="tx2"/>
                </a:solidFill>
              </a:rPr>
              <a:t>Polar vs </a:t>
            </a:r>
            <a:br>
              <a:rPr lang="en-US" altLang="en-US" sz="2000">
                <a:solidFill>
                  <a:schemeClr val="tx2"/>
                </a:solidFill>
              </a:rPr>
            </a:br>
            <a:r>
              <a:rPr lang="en-US" altLang="en-US" sz="2000">
                <a:solidFill>
                  <a:schemeClr val="tx2"/>
                </a:solidFill>
              </a:rPr>
              <a:t>Complex</a:t>
            </a:r>
            <a:endParaRPr lang="en-US" altLang="en-US" sz="2000">
              <a:sym typeface="Symbol" pitchFamily="18" charset="2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" grpId="0"/>
      <p:bldP spid="33" grpId="0"/>
    </p:bld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866" name="Rectangle 54"/>
          <p:cNvSpPr>
            <a:spLocks noChangeArrowheads="1"/>
          </p:cNvSpPr>
          <p:nvPr/>
        </p:nvSpPr>
        <p:spPr bwMode="auto">
          <a:xfrm>
            <a:off x="790575" y="-211138"/>
            <a:ext cx="7772400" cy="11430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4400">
                <a:solidFill>
                  <a:schemeClr val="tx2"/>
                </a:solidFill>
              </a:rPr>
              <a:t>Fourier Transformation </a:t>
            </a:r>
          </a:p>
        </p:txBody>
      </p:sp>
      <p:sp>
        <p:nvSpPr>
          <p:cNvPr id="36867" name="Text Box 215"/>
          <p:cNvSpPr txBox="1">
            <a:spLocks noChangeArrowheads="1"/>
          </p:cNvSpPr>
          <p:nvPr/>
        </p:nvSpPr>
        <p:spPr bwMode="auto">
          <a:xfrm>
            <a:off x="325438" y="685800"/>
            <a:ext cx="8589962" cy="9540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/>
            <a:r>
              <a:rPr lang="en-US" altLang="en-US">
                <a:sym typeface="Symbol" pitchFamily="18" charset="2"/>
              </a:rPr>
              <a:t>The contribution of a given frequency </a:t>
            </a:r>
            <a:r>
              <a:rPr lang="en-US" altLang="en-US" i="1">
                <a:sym typeface="Symbol" pitchFamily="18" charset="2"/>
              </a:rPr>
              <a:t>f</a:t>
            </a:r>
            <a:r>
              <a:rPr lang="en-US" altLang="en-US">
                <a:sym typeface="Symbol" pitchFamily="18" charset="2"/>
              </a:rPr>
              <a:t> can be </a:t>
            </a:r>
            <a:br>
              <a:rPr lang="en-US" altLang="en-US">
                <a:sym typeface="Symbol" pitchFamily="18" charset="2"/>
              </a:rPr>
            </a:br>
            <a:r>
              <a:rPr lang="en-US" altLang="en-US">
                <a:sym typeface="Symbol" pitchFamily="18" charset="2"/>
              </a:rPr>
              <a:t>expressed in different ways.</a:t>
            </a:r>
          </a:p>
        </p:txBody>
      </p:sp>
      <p:grpSp>
        <p:nvGrpSpPr>
          <p:cNvPr id="2" name="Group 44"/>
          <p:cNvGrpSpPr>
            <a:grpSpLocks/>
          </p:cNvGrpSpPr>
          <p:nvPr/>
        </p:nvGrpSpPr>
        <p:grpSpPr bwMode="auto">
          <a:xfrm>
            <a:off x="3657600" y="5257800"/>
            <a:ext cx="5943600" cy="1433513"/>
            <a:chOff x="3657600" y="5257800"/>
            <a:chExt cx="5943600" cy="1433512"/>
          </a:xfrm>
        </p:grpSpPr>
        <p:sp>
          <p:nvSpPr>
            <p:cNvPr id="36891" name="Text Box 89"/>
            <p:cNvSpPr txBox="1">
              <a:spLocks noChangeArrowheads="1"/>
            </p:cNvSpPr>
            <p:nvPr/>
          </p:nvSpPr>
          <p:spPr bwMode="auto">
            <a:xfrm>
              <a:off x="5867401" y="5665434"/>
              <a:ext cx="3733799" cy="5191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US" altLang="en-US">
                  <a:solidFill>
                    <a:schemeClr val="accent2"/>
                  </a:solidFill>
                  <a:cs typeface="Times New Roman" pitchFamily="18" charset="0"/>
                </a:rPr>
                <a:t>f’(</a:t>
              </a:r>
              <a:r>
                <a:rPr lang="en-US" altLang="en-US">
                  <a:solidFill>
                    <a:schemeClr val="accent2"/>
                  </a:solidFill>
                </a:rPr>
                <a:t>0) =</a:t>
              </a:r>
              <a:r>
                <a:rPr lang="en-US" altLang="en-US">
                  <a:solidFill>
                    <a:schemeClr val="accent2"/>
                  </a:solidFill>
                  <a:cs typeface="Times New Roman" pitchFamily="18" charset="0"/>
                </a:rPr>
                <a:t> g’(</a:t>
              </a:r>
              <a:r>
                <a:rPr lang="en-US" altLang="en-US">
                  <a:solidFill>
                    <a:schemeClr val="accent2"/>
                  </a:solidFill>
                </a:rPr>
                <a:t>0)</a:t>
              </a:r>
            </a:p>
          </p:txBody>
        </p:sp>
        <p:sp>
          <p:nvSpPr>
            <p:cNvPr id="36892" name="Text Box 89"/>
            <p:cNvSpPr txBox="1">
              <a:spLocks noChangeArrowheads="1"/>
            </p:cNvSpPr>
            <p:nvPr/>
          </p:nvSpPr>
          <p:spPr bwMode="auto">
            <a:xfrm>
              <a:off x="3657600" y="5257800"/>
              <a:ext cx="3733799" cy="5191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US" altLang="en-US">
                  <a:cs typeface="Times New Roman" pitchFamily="18" charset="0"/>
                </a:rPr>
                <a:t>Proof:</a:t>
              </a:r>
              <a:r>
                <a:rPr lang="en-US" altLang="en-US">
                  <a:solidFill>
                    <a:schemeClr val="accent2"/>
                  </a:solidFill>
                  <a:cs typeface="Times New Roman" pitchFamily="18" charset="0"/>
                </a:rPr>
                <a:t> f(</a:t>
              </a:r>
              <a:r>
                <a:rPr lang="el-GR" altLang="en-US">
                  <a:solidFill>
                    <a:schemeClr val="accent2"/>
                  </a:solidFill>
                </a:rPr>
                <a:t>θ</a:t>
              </a:r>
              <a:r>
                <a:rPr lang="en-US" altLang="en-US">
                  <a:solidFill>
                    <a:schemeClr val="accent2"/>
                  </a:solidFill>
                </a:rPr>
                <a:t>) =</a:t>
              </a:r>
              <a:r>
                <a:rPr lang="en-US" altLang="en-US">
                  <a:solidFill>
                    <a:schemeClr val="accent2"/>
                  </a:solidFill>
                  <a:cs typeface="Times New Roman" pitchFamily="18" charset="0"/>
                </a:rPr>
                <a:t> g(</a:t>
              </a:r>
              <a:r>
                <a:rPr lang="el-GR" altLang="en-US">
                  <a:solidFill>
                    <a:schemeClr val="accent2"/>
                  </a:solidFill>
                </a:rPr>
                <a:t>θ</a:t>
              </a:r>
              <a:r>
                <a:rPr lang="en-US" altLang="en-US">
                  <a:solidFill>
                    <a:schemeClr val="accent2"/>
                  </a:solidFill>
                </a:rPr>
                <a:t>)</a:t>
              </a:r>
            </a:p>
          </p:txBody>
        </p:sp>
        <p:sp>
          <p:nvSpPr>
            <p:cNvPr id="36893" name="Text Box 89"/>
            <p:cNvSpPr txBox="1">
              <a:spLocks noChangeArrowheads="1"/>
            </p:cNvSpPr>
            <p:nvPr/>
          </p:nvSpPr>
          <p:spPr bwMode="auto">
            <a:xfrm>
              <a:off x="3733800" y="5653088"/>
              <a:ext cx="3733799" cy="5191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US" altLang="en-US">
                  <a:solidFill>
                    <a:schemeClr val="accent2"/>
                  </a:solidFill>
                  <a:cs typeface="Times New Roman" pitchFamily="18" charset="0"/>
                </a:rPr>
                <a:t>f(</a:t>
              </a:r>
              <a:r>
                <a:rPr lang="en-US" altLang="en-US">
                  <a:solidFill>
                    <a:schemeClr val="accent2"/>
                  </a:solidFill>
                </a:rPr>
                <a:t>0) =</a:t>
              </a:r>
              <a:r>
                <a:rPr lang="en-US" altLang="en-US">
                  <a:solidFill>
                    <a:schemeClr val="accent2"/>
                  </a:solidFill>
                  <a:cs typeface="Times New Roman" pitchFamily="18" charset="0"/>
                </a:rPr>
                <a:t> g(</a:t>
              </a:r>
              <a:r>
                <a:rPr lang="en-US" altLang="en-US">
                  <a:solidFill>
                    <a:schemeClr val="accent2"/>
                  </a:solidFill>
                </a:rPr>
                <a:t>0)</a:t>
              </a:r>
            </a:p>
          </p:txBody>
        </p:sp>
        <p:sp>
          <p:nvSpPr>
            <p:cNvPr id="36894" name="Text Box 89"/>
            <p:cNvSpPr txBox="1">
              <a:spLocks noChangeArrowheads="1"/>
            </p:cNvSpPr>
            <p:nvPr/>
          </p:nvSpPr>
          <p:spPr bwMode="auto">
            <a:xfrm>
              <a:off x="3733801" y="6172200"/>
              <a:ext cx="3276599" cy="5191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US" altLang="en-US">
                  <a:solidFill>
                    <a:schemeClr val="accent2"/>
                  </a:solidFill>
                  <a:cs typeface="Times New Roman" pitchFamily="18" charset="0"/>
                </a:rPr>
                <a:t>f’’(</a:t>
              </a:r>
              <a:r>
                <a:rPr lang="el-GR" altLang="en-US">
                  <a:solidFill>
                    <a:schemeClr val="accent2"/>
                  </a:solidFill>
                </a:rPr>
                <a:t>θ</a:t>
              </a:r>
              <a:r>
                <a:rPr lang="en-US" altLang="en-US">
                  <a:solidFill>
                    <a:schemeClr val="accent2"/>
                  </a:solidFill>
                </a:rPr>
                <a:t>) = -f(</a:t>
              </a:r>
              <a:r>
                <a:rPr lang="el-GR" altLang="en-US">
                  <a:solidFill>
                    <a:schemeClr val="accent2"/>
                  </a:solidFill>
                </a:rPr>
                <a:t>θ</a:t>
              </a:r>
              <a:r>
                <a:rPr lang="en-US" altLang="en-US">
                  <a:solidFill>
                    <a:schemeClr val="accent2"/>
                  </a:solidFill>
                </a:rPr>
                <a:t>)</a:t>
              </a:r>
            </a:p>
          </p:txBody>
        </p:sp>
        <p:sp>
          <p:nvSpPr>
            <p:cNvPr id="36895" name="Text Box 89"/>
            <p:cNvSpPr txBox="1">
              <a:spLocks noChangeArrowheads="1"/>
            </p:cNvSpPr>
            <p:nvPr/>
          </p:nvSpPr>
          <p:spPr bwMode="auto">
            <a:xfrm>
              <a:off x="5835591" y="6128043"/>
              <a:ext cx="3276599" cy="5191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US" altLang="en-US">
                  <a:solidFill>
                    <a:schemeClr val="accent2"/>
                  </a:solidFill>
                  <a:cs typeface="Times New Roman" pitchFamily="18" charset="0"/>
                </a:rPr>
                <a:t>g’’(</a:t>
              </a:r>
              <a:r>
                <a:rPr lang="el-GR" altLang="en-US">
                  <a:solidFill>
                    <a:schemeClr val="accent2"/>
                  </a:solidFill>
                </a:rPr>
                <a:t>θ</a:t>
              </a:r>
              <a:r>
                <a:rPr lang="en-US" altLang="en-US">
                  <a:solidFill>
                    <a:schemeClr val="accent2"/>
                  </a:solidFill>
                </a:rPr>
                <a:t>) = -g(</a:t>
              </a:r>
              <a:r>
                <a:rPr lang="el-GR" altLang="en-US">
                  <a:solidFill>
                    <a:schemeClr val="accent2"/>
                  </a:solidFill>
                </a:rPr>
                <a:t>θ</a:t>
              </a:r>
              <a:r>
                <a:rPr lang="en-US" altLang="en-US">
                  <a:solidFill>
                    <a:schemeClr val="accent2"/>
                  </a:solidFill>
                </a:rPr>
                <a:t>)</a:t>
              </a:r>
            </a:p>
          </p:txBody>
        </p:sp>
      </p:grpSp>
      <p:grpSp>
        <p:nvGrpSpPr>
          <p:cNvPr id="3" name="Group 47"/>
          <p:cNvGrpSpPr>
            <a:grpSpLocks/>
          </p:cNvGrpSpPr>
          <p:nvPr/>
        </p:nvGrpSpPr>
        <p:grpSpPr bwMode="auto">
          <a:xfrm>
            <a:off x="533400" y="1882775"/>
            <a:ext cx="3276600" cy="4795838"/>
            <a:chOff x="533400" y="1882068"/>
            <a:chExt cx="3276600" cy="4796898"/>
          </a:xfrm>
        </p:grpSpPr>
        <p:sp>
          <p:nvSpPr>
            <p:cNvPr id="36888" name="Text Box 89"/>
            <p:cNvSpPr txBox="1">
              <a:spLocks noChangeArrowheads="1"/>
            </p:cNvSpPr>
            <p:nvPr/>
          </p:nvSpPr>
          <p:spPr bwMode="auto">
            <a:xfrm>
              <a:off x="533400" y="6159853"/>
              <a:ext cx="3276600" cy="5191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US" altLang="en-US">
                  <a:solidFill>
                    <a:schemeClr val="accent2"/>
                  </a:solidFill>
                  <a:cs typeface="Times New Roman" pitchFamily="18" charset="0"/>
                </a:rPr>
                <a:t>e</a:t>
              </a:r>
              <a:r>
                <a:rPr lang="el-GR" altLang="en-US" baseline="30000">
                  <a:solidFill>
                    <a:schemeClr val="accent2"/>
                  </a:solidFill>
                  <a:cs typeface="Times New Roman" pitchFamily="18" charset="0"/>
                </a:rPr>
                <a:t>θ</a:t>
              </a:r>
              <a:r>
                <a:rPr lang="en-US" altLang="en-US" baseline="30000">
                  <a:solidFill>
                    <a:schemeClr val="accent2"/>
                  </a:solidFill>
                  <a:cs typeface="Times New Roman" pitchFamily="18" charset="0"/>
                </a:rPr>
                <a:t>i</a:t>
              </a:r>
              <a:r>
                <a:rPr lang="en-US" altLang="en-US">
                  <a:solidFill>
                    <a:schemeClr val="accent2"/>
                  </a:solidFill>
                  <a:cs typeface="Times New Roman" pitchFamily="18" charset="0"/>
                </a:rPr>
                <a:t> = cos</a:t>
              </a:r>
              <a:r>
                <a:rPr lang="el-GR" altLang="en-US">
                  <a:solidFill>
                    <a:schemeClr val="accent2"/>
                  </a:solidFill>
                </a:rPr>
                <a:t>θ</a:t>
              </a:r>
              <a:r>
                <a:rPr lang="en-US" altLang="en-US">
                  <a:solidFill>
                    <a:schemeClr val="accent2"/>
                  </a:solidFill>
                </a:rPr>
                <a:t> + isin</a:t>
              </a:r>
              <a:r>
                <a:rPr lang="el-GR" altLang="en-US">
                  <a:solidFill>
                    <a:schemeClr val="accent2"/>
                  </a:solidFill>
                </a:rPr>
                <a:t>θ</a:t>
              </a:r>
              <a:endParaRPr lang="el-GR" altLang="en-US" baseline="30000">
                <a:cs typeface="Times New Roman" pitchFamily="18" charset="0"/>
              </a:endParaRPr>
            </a:p>
          </p:txBody>
        </p:sp>
        <p:sp>
          <p:nvSpPr>
            <p:cNvPr id="36889" name="Text Box 21"/>
            <p:cNvSpPr txBox="1">
              <a:spLocks noChangeArrowheads="1"/>
            </p:cNvSpPr>
            <p:nvPr/>
          </p:nvSpPr>
          <p:spPr bwMode="auto">
            <a:xfrm>
              <a:off x="1895844" y="1882068"/>
              <a:ext cx="211122" cy="3751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>
                  <a:solidFill>
                    <a:schemeClr val="accent1"/>
                  </a:solidFill>
                </a:rPr>
                <a:t>i</a:t>
              </a:r>
            </a:p>
          </p:txBody>
        </p:sp>
        <p:sp>
          <p:nvSpPr>
            <p:cNvPr id="36890" name="Text Box 21"/>
            <p:cNvSpPr txBox="1">
              <a:spLocks noChangeArrowheads="1"/>
            </p:cNvSpPr>
            <p:nvPr/>
          </p:nvSpPr>
          <p:spPr bwMode="auto">
            <a:xfrm>
              <a:off x="1824055" y="5111212"/>
              <a:ext cx="300078" cy="3751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>
                  <a:solidFill>
                    <a:schemeClr val="accent1"/>
                  </a:solidFill>
                </a:rPr>
                <a:t>-i</a:t>
              </a:r>
            </a:p>
          </p:txBody>
        </p:sp>
      </p:grpSp>
      <p:grpSp>
        <p:nvGrpSpPr>
          <p:cNvPr id="4" name="Group 43"/>
          <p:cNvGrpSpPr>
            <a:grpSpLocks/>
          </p:cNvGrpSpPr>
          <p:nvPr/>
        </p:nvGrpSpPr>
        <p:grpSpPr bwMode="auto">
          <a:xfrm>
            <a:off x="228600" y="2286000"/>
            <a:ext cx="8534400" cy="2997200"/>
            <a:chOff x="228600" y="2286000"/>
            <a:chExt cx="8534400" cy="2997200"/>
          </a:xfrm>
        </p:grpSpPr>
        <p:sp>
          <p:nvSpPr>
            <p:cNvPr id="36873" name="Oval 4"/>
            <p:cNvSpPr>
              <a:spLocks noChangeArrowheads="1"/>
            </p:cNvSpPr>
            <p:nvPr/>
          </p:nvSpPr>
          <p:spPr bwMode="auto">
            <a:xfrm>
              <a:off x="710327" y="2542262"/>
              <a:ext cx="2561930" cy="2368162"/>
            </a:xfrm>
            <a:prstGeom prst="ellipse">
              <a:avLst/>
            </a:prstGeom>
            <a:noFill/>
            <a:ln w="25400" algn="ctr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36874" name="Line 7"/>
            <p:cNvSpPr>
              <a:spLocks noChangeShapeType="1"/>
            </p:cNvSpPr>
            <p:nvPr/>
          </p:nvSpPr>
          <p:spPr bwMode="auto">
            <a:xfrm>
              <a:off x="579859" y="3729784"/>
              <a:ext cx="2846589" cy="0"/>
            </a:xfrm>
            <a:prstGeom prst="line">
              <a:avLst/>
            </a:prstGeom>
            <a:noFill/>
            <a:ln w="25400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>
              <a:spAutoFit/>
            </a:bodyPr>
            <a:lstStyle/>
            <a:p>
              <a:endParaRPr lang="en-US"/>
            </a:p>
          </p:txBody>
        </p:sp>
        <p:sp>
          <p:nvSpPr>
            <p:cNvPr id="36875" name="Line 8"/>
            <p:cNvSpPr>
              <a:spLocks noChangeShapeType="1"/>
            </p:cNvSpPr>
            <p:nvPr/>
          </p:nvSpPr>
          <p:spPr bwMode="auto">
            <a:xfrm rot="-5400000">
              <a:off x="610896" y="3729784"/>
              <a:ext cx="2753676" cy="0"/>
            </a:xfrm>
            <a:prstGeom prst="line">
              <a:avLst/>
            </a:prstGeom>
            <a:noFill/>
            <a:ln w="25400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>
              <a:spAutoFit/>
            </a:bodyPr>
            <a:lstStyle/>
            <a:p>
              <a:endParaRPr lang="en-US"/>
            </a:p>
          </p:txBody>
        </p:sp>
        <p:sp>
          <p:nvSpPr>
            <p:cNvPr id="36876" name="Oval 33"/>
            <p:cNvSpPr>
              <a:spLocks noChangeArrowheads="1"/>
            </p:cNvSpPr>
            <p:nvPr/>
          </p:nvSpPr>
          <p:spPr bwMode="auto">
            <a:xfrm>
              <a:off x="3125184" y="3195112"/>
              <a:ext cx="113864" cy="110147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36877" name="Text Box 21"/>
            <p:cNvSpPr txBox="1">
              <a:spLocks noChangeArrowheads="1"/>
            </p:cNvSpPr>
            <p:nvPr/>
          </p:nvSpPr>
          <p:spPr bwMode="auto">
            <a:xfrm>
              <a:off x="228600" y="3523259"/>
              <a:ext cx="361933" cy="37815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>
                  <a:solidFill>
                    <a:schemeClr val="accent1"/>
                  </a:solidFill>
                </a:rPr>
                <a:t>-1</a:t>
              </a:r>
            </a:p>
          </p:txBody>
        </p:sp>
        <p:grpSp>
          <p:nvGrpSpPr>
            <p:cNvPr id="36878" name="Group 90"/>
            <p:cNvGrpSpPr>
              <a:grpSpLocks/>
            </p:cNvGrpSpPr>
            <p:nvPr/>
          </p:nvGrpSpPr>
          <p:grpSpPr bwMode="auto">
            <a:xfrm>
              <a:off x="2013827" y="3137744"/>
              <a:ext cx="1138636" cy="650556"/>
              <a:chOff x="3024" y="2064"/>
              <a:chExt cx="960" cy="567"/>
            </a:xfrm>
          </p:grpSpPr>
          <p:sp>
            <p:nvSpPr>
              <p:cNvPr id="36885" name="Line 85"/>
              <p:cNvSpPr>
                <a:spLocks noChangeShapeType="1"/>
              </p:cNvSpPr>
              <p:nvPr/>
            </p:nvSpPr>
            <p:spPr bwMode="auto">
              <a:xfrm flipV="1">
                <a:off x="3024" y="2160"/>
                <a:ext cx="960" cy="432"/>
              </a:xfrm>
              <a:prstGeom prst="line">
                <a:avLst/>
              </a:prstGeom>
              <a:noFill/>
              <a:ln w="25400">
                <a:solidFill>
                  <a:srgbClr val="00FFFF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36886" name="Text Box 87"/>
              <p:cNvSpPr txBox="1">
                <a:spLocks noChangeArrowheads="1"/>
              </p:cNvSpPr>
              <p:nvPr/>
            </p:nvSpPr>
            <p:spPr bwMode="auto">
              <a:xfrm>
                <a:off x="3312" y="2064"/>
                <a:ext cx="336" cy="29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</a:pPr>
                <a:r>
                  <a:rPr lang="en-US" altLang="en-US" sz="1600">
                    <a:solidFill>
                      <a:schemeClr val="accent2"/>
                    </a:solidFill>
                  </a:rPr>
                  <a:t>1</a:t>
                </a:r>
              </a:p>
            </p:txBody>
          </p:sp>
          <p:sp>
            <p:nvSpPr>
              <p:cNvPr id="36887" name="Text Box 88"/>
              <p:cNvSpPr txBox="1">
                <a:spLocks noChangeArrowheads="1"/>
              </p:cNvSpPr>
              <p:nvPr/>
            </p:nvSpPr>
            <p:spPr bwMode="auto">
              <a:xfrm>
                <a:off x="3408" y="2304"/>
                <a:ext cx="336" cy="32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</a:pPr>
                <a:r>
                  <a:rPr lang="el-GR" altLang="en-US">
                    <a:solidFill>
                      <a:schemeClr val="accent2"/>
                    </a:solidFill>
                    <a:cs typeface="Times New Roman" pitchFamily="18" charset="0"/>
                  </a:rPr>
                  <a:t>θ</a:t>
                </a:r>
              </a:p>
            </p:txBody>
          </p:sp>
        </p:grpSp>
        <p:sp>
          <p:nvSpPr>
            <p:cNvPr id="36879" name="Text Box 21"/>
            <p:cNvSpPr txBox="1">
              <a:spLocks noChangeArrowheads="1"/>
            </p:cNvSpPr>
            <p:nvPr/>
          </p:nvSpPr>
          <p:spPr bwMode="auto">
            <a:xfrm>
              <a:off x="3461691" y="3523259"/>
              <a:ext cx="272109" cy="37815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>
                  <a:solidFill>
                    <a:schemeClr val="accent1"/>
                  </a:solidFill>
                </a:rPr>
                <a:t>1</a:t>
              </a:r>
            </a:p>
          </p:txBody>
        </p:sp>
        <p:pic>
          <p:nvPicPr>
            <p:cNvPr id="36880" name="Picture 2" descr="http://www4b.wolframalpha.com/Calculate/MSP/MSP245519h8df6bhbg50g3800004b7906cc160b4c2i?MSPStoreType=image/gif&amp;s=14&amp;w=299&amp;h=131&amp;cdf=Coordinates&amp;cdf=Tooltips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105" r="30043"/>
            <a:stretch>
              <a:fillRect/>
            </a:stretch>
          </p:blipFill>
          <p:spPr bwMode="auto">
            <a:xfrm>
              <a:off x="3972215" y="2286000"/>
              <a:ext cx="4790785" cy="2997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9" name="Freeform 28"/>
            <p:cNvSpPr/>
            <p:nvPr/>
          </p:nvSpPr>
          <p:spPr bwMode="auto">
            <a:xfrm>
              <a:off x="3208338" y="2971800"/>
              <a:ext cx="228600" cy="381000"/>
            </a:xfrm>
            <a:custGeom>
              <a:avLst/>
              <a:gdLst>
                <a:gd name="connsiteX0" fmla="*/ 324740 w 324740"/>
                <a:gd name="connsiteY0" fmla="*/ 666572 h 666572"/>
                <a:gd name="connsiteX1" fmla="*/ 188007 w 324740"/>
                <a:gd name="connsiteY1" fmla="*/ 222190 h 666572"/>
                <a:gd name="connsiteX2" fmla="*/ 0 w 324740"/>
                <a:gd name="connsiteY2" fmla="*/ 0 h 666572"/>
                <a:gd name="connsiteX0" fmla="*/ 324740 w 324740"/>
                <a:gd name="connsiteY0" fmla="*/ 666572 h 666572"/>
                <a:gd name="connsiteX1" fmla="*/ 234297 w 324740"/>
                <a:gd name="connsiteY1" fmla="*/ 301951 h 666572"/>
                <a:gd name="connsiteX2" fmla="*/ 0 w 324740"/>
                <a:gd name="connsiteY2" fmla="*/ 0 h 666572"/>
                <a:gd name="connsiteX0" fmla="*/ 234297 w 273346"/>
                <a:gd name="connsiteY0" fmla="*/ 454351 h 454351"/>
                <a:gd name="connsiteX1" fmla="*/ 234297 w 273346"/>
                <a:gd name="connsiteY1" fmla="*/ 301951 h 454351"/>
                <a:gd name="connsiteX2" fmla="*/ 0 w 273346"/>
                <a:gd name="connsiteY2" fmla="*/ 0 h 454351"/>
                <a:gd name="connsiteX0" fmla="*/ 310497 w 310497"/>
                <a:gd name="connsiteY0" fmla="*/ 530552 h 530552"/>
                <a:gd name="connsiteX1" fmla="*/ 234297 w 310497"/>
                <a:gd name="connsiteY1" fmla="*/ 301951 h 530552"/>
                <a:gd name="connsiteX2" fmla="*/ 0 w 310497"/>
                <a:gd name="connsiteY2" fmla="*/ 0 h 530552"/>
                <a:gd name="connsiteX0" fmla="*/ 228600 w 228600"/>
                <a:gd name="connsiteY0" fmla="*/ 381001 h 381001"/>
                <a:gd name="connsiteX1" fmla="*/ 152400 w 228600"/>
                <a:gd name="connsiteY1" fmla="*/ 152400 h 381001"/>
                <a:gd name="connsiteX2" fmla="*/ 0 w 228600"/>
                <a:gd name="connsiteY2" fmla="*/ 0 h 381001"/>
                <a:gd name="connsiteX0" fmla="*/ 228600 w 228600"/>
                <a:gd name="connsiteY0" fmla="*/ 381001 h 381001"/>
                <a:gd name="connsiteX1" fmla="*/ 152399 w 228600"/>
                <a:gd name="connsiteY1" fmla="*/ 152400 h 381001"/>
                <a:gd name="connsiteX2" fmla="*/ 0 w 228600"/>
                <a:gd name="connsiteY2" fmla="*/ 0 h 381001"/>
                <a:gd name="connsiteX0" fmla="*/ 228600 w 228600"/>
                <a:gd name="connsiteY0" fmla="*/ 381001 h 381001"/>
                <a:gd name="connsiteX1" fmla="*/ 152399 w 228600"/>
                <a:gd name="connsiteY1" fmla="*/ 152400 h 381001"/>
                <a:gd name="connsiteX2" fmla="*/ 0 w 228600"/>
                <a:gd name="connsiteY2" fmla="*/ 0 h 381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8600" h="381001">
                  <a:moveTo>
                    <a:pt x="228600" y="381001"/>
                  </a:moveTo>
                  <a:cubicBezTo>
                    <a:pt x="187295" y="214357"/>
                    <a:pt x="190499" y="215900"/>
                    <a:pt x="152399" y="152400"/>
                  </a:cubicBezTo>
                  <a:cubicBezTo>
                    <a:pt x="114299" y="88900"/>
                    <a:pt x="66942" y="55547"/>
                    <a:pt x="0" y="0"/>
                  </a:cubicBezTo>
                </a:path>
              </a:pathLst>
            </a:custGeom>
            <a:ln w="22225">
              <a:headEnd type="none" w="med" len="med"/>
              <a:tailEnd type="stealth" w="med" len="med"/>
            </a:ln>
          </p:spPr>
          <p:style>
            <a:lnRef idx="1">
              <a:schemeClr val="accent6"/>
            </a:lnRef>
            <a:fillRef idx="0">
              <a:schemeClr val="accent6"/>
            </a:fillRef>
            <a:effectRef idx="0">
              <a:schemeClr val="accent6"/>
            </a:effectRef>
            <a:fontRef idx="minor">
              <a:schemeClr val="tx1"/>
            </a:fontRef>
          </p:style>
          <p:txBody>
            <a:bodyPr wrap="none" anchor="ctr"/>
            <a:lstStyle/>
            <a:p>
              <a:pPr>
                <a:defRPr/>
              </a:pPr>
              <a:endParaRPr lang="en-CA"/>
            </a:p>
          </p:txBody>
        </p:sp>
        <p:cxnSp>
          <p:nvCxnSpPr>
            <p:cNvPr id="36882" name="Straight Connector 34"/>
            <p:cNvCxnSpPr>
              <a:cxnSpLocks noChangeShapeType="1"/>
            </p:cNvCxnSpPr>
            <p:nvPr/>
          </p:nvCxnSpPr>
          <p:spPr bwMode="auto">
            <a:xfrm>
              <a:off x="3272898" y="3244790"/>
              <a:ext cx="1066800" cy="0"/>
            </a:xfrm>
            <a:prstGeom prst="line">
              <a:avLst/>
            </a:prstGeom>
            <a:noFill/>
            <a:ln w="25400" algn="ctr">
              <a:solidFill>
                <a:schemeClr val="accent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36883" name="Text Box 88"/>
            <p:cNvSpPr txBox="1">
              <a:spLocks noChangeArrowheads="1"/>
            </p:cNvSpPr>
            <p:nvPr/>
          </p:nvSpPr>
          <p:spPr bwMode="auto">
            <a:xfrm>
              <a:off x="4123678" y="3639844"/>
              <a:ext cx="398523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l-GR" altLang="en-US" sz="1600">
                  <a:solidFill>
                    <a:schemeClr val="accent2"/>
                  </a:solidFill>
                  <a:cs typeface="Times New Roman" pitchFamily="18" charset="0"/>
                </a:rPr>
                <a:t>θ</a:t>
              </a:r>
            </a:p>
          </p:txBody>
        </p:sp>
        <p:cxnSp>
          <p:nvCxnSpPr>
            <p:cNvPr id="36884" name="Straight Connector 39"/>
            <p:cNvCxnSpPr>
              <a:cxnSpLocks noChangeShapeType="1"/>
            </p:cNvCxnSpPr>
            <p:nvPr/>
          </p:nvCxnSpPr>
          <p:spPr bwMode="auto">
            <a:xfrm>
              <a:off x="4387790" y="3258844"/>
              <a:ext cx="0" cy="533400"/>
            </a:xfrm>
            <a:prstGeom prst="line">
              <a:avLst/>
            </a:prstGeom>
            <a:noFill/>
            <a:ln w="25400" algn="ctr">
              <a:solidFill>
                <a:schemeClr val="accent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46" name="Rectangle 45"/>
          <p:cNvSpPr>
            <a:spLocks noChangeArrowheads="1"/>
          </p:cNvSpPr>
          <p:nvPr/>
        </p:nvSpPr>
        <p:spPr bwMode="auto">
          <a:xfrm>
            <a:off x="4781550" y="1533525"/>
            <a:ext cx="3148013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 typeface="Arial" charset="0"/>
              <a:buChar char="•"/>
            </a:pPr>
            <a:r>
              <a:rPr lang="en-US" altLang="en-US">
                <a:sym typeface="Symbol" pitchFamily="18" charset="2"/>
              </a:rPr>
              <a:t> </a:t>
            </a:r>
            <a:r>
              <a:rPr lang="en-US" altLang="en-US">
                <a:solidFill>
                  <a:schemeClr val="tx2"/>
                </a:solidFill>
                <a:sym typeface="Symbol" pitchFamily="18" charset="2"/>
              </a:rPr>
              <a:t>Complex Notation </a:t>
            </a:r>
            <a:endParaRPr lang="en-CA" altLang="en-US"/>
          </a:p>
        </p:txBody>
      </p:sp>
      <p:sp>
        <p:nvSpPr>
          <p:cNvPr id="36872" name="Text Box 215"/>
          <p:cNvSpPr txBox="1">
            <a:spLocks noChangeArrowheads="1"/>
          </p:cNvSpPr>
          <p:nvPr/>
        </p:nvSpPr>
        <p:spPr bwMode="auto">
          <a:xfrm>
            <a:off x="7246938" y="17463"/>
            <a:ext cx="1779587" cy="1016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000">
                <a:solidFill>
                  <a:schemeClr val="tx2"/>
                </a:solidFill>
              </a:rPr>
              <a:t>Rectangular vs </a:t>
            </a:r>
          </a:p>
          <a:p>
            <a:pPr eaLnBrk="1" hangingPunct="1"/>
            <a:r>
              <a:rPr lang="en-US" altLang="en-US" sz="2000">
                <a:solidFill>
                  <a:schemeClr val="tx2"/>
                </a:solidFill>
              </a:rPr>
              <a:t>Polar vs </a:t>
            </a:r>
            <a:br>
              <a:rPr lang="en-US" altLang="en-US" sz="2000">
                <a:solidFill>
                  <a:schemeClr val="tx2"/>
                </a:solidFill>
              </a:rPr>
            </a:br>
            <a:r>
              <a:rPr lang="en-US" altLang="en-US" sz="2000">
                <a:solidFill>
                  <a:schemeClr val="tx2"/>
                </a:solidFill>
              </a:rPr>
              <a:t>Complex</a:t>
            </a:r>
            <a:endParaRPr lang="en-US" altLang="en-US" sz="2000">
              <a:sym typeface="Symbol" pitchFamily="18" charset="2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6" grpId="0"/>
    </p:bld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890" name="Rectangle 54"/>
          <p:cNvSpPr>
            <a:spLocks noChangeArrowheads="1"/>
          </p:cNvSpPr>
          <p:nvPr/>
        </p:nvSpPr>
        <p:spPr bwMode="auto">
          <a:xfrm>
            <a:off x="790575" y="-211138"/>
            <a:ext cx="7772400" cy="11430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4400">
                <a:solidFill>
                  <a:schemeClr val="tx2"/>
                </a:solidFill>
              </a:rPr>
              <a:t>Fourier Transformation </a:t>
            </a:r>
          </a:p>
        </p:txBody>
      </p:sp>
      <p:sp>
        <p:nvSpPr>
          <p:cNvPr id="37891" name="Text Box 215"/>
          <p:cNvSpPr txBox="1">
            <a:spLocks noChangeArrowheads="1"/>
          </p:cNvSpPr>
          <p:nvPr/>
        </p:nvSpPr>
        <p:spPr bwMode="auto">
          <a:xfrm>
            <a:off x="325438" y="685800"/>
            <a:ext cx="8589962" cy="9540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/>
            <a:r>
              <a:rPr lang="en-US" altLang="en-US">
                <a:sym typeface="Symbol" pitchFamily="18" charset="2"/>
              </a:rPr>
              <a:t>The contribution of a given frequency </a:t>
            </a:r>
            <a:r>
              <a:rPr lang="en-US" altLang="en-US" i="1">
                <a:sym typeface="Symbol" pitchFamily="18" charset="2"/>
              </a:rPr>
              <a:t>f</a:t>
            </a:r>
            <a:r>
              <a:rPr lang="en-US" altLang="en-US">
                <a:sym typeface="Symbol" pitchFamily="18" charset="2"/>
              </a:rPr>
              <a:t> can be </a:t>
            </a:r>
            <a:br>
              <a:rPr lang="en-US" altLang="en-US">
                <a:sym typeface="Symbol" pitchFamily="18" charset="2"/>
              </a:rPr>
            </a:br>
            <a:r>
              <a:rPr lang="en-US" altLang="en-US">
                <a:sym typeface="Symbol" pitchFamily="18" charset="2"/>
              </a:rPr>
              <a:t>expressed in different ways.</a:t>
            </a:r>
          </a:p>
        </p:txBody>
      </p:sp>
      <p:sp>
        <p:nvSpPr>
          <p:cNvPr id="37892" name="Rectangle 21"/>
          <p:cNvSpPr>
            <a:spLocks noChangeArrowheads="1"/>
          </p:cNvSpPr>
          <p:nvPr/>
        </p:nvSpPr>
        <p:spPr bwMode="auto">
          <a:xfrm>
            <a:off x="4781550" y="1533525"/>
            <a:ext cx="3148013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 typeface="Arial" charset="0"/>
              <a:buChar char="•"/>
            </a:pPr>
            <a:r>
              <a:rPr lang="en-US" altLang="en-US">
                <a:sym typeface="Symbol" pitchFamily="18" charset="2"/>
              </a:rPr>
              <a:t> </a:t>
            </a:r>
            <a:r>
              <a:rPr lang="en-US" altLang="en-US">
                <a:solidFill>
                  <a:schemeClr val="tx2"/>
                </a:solidFill>
                <a:sym typeface="Symbol" pitchFamily="18" charset="2"/>
              </a:rPr>
              <a:t>Complex Notation </a:t>
            </a:r>
            <a:endParaRPr lang="en-CA" altLang="en-US"/>
          </a:p>
        </p:txBody>
      </p:sp>
      <p:grpSp>
        <p:nvGrpSpPr>
          <p:cNvPr id="2" name="Group 17"/>
          <p:cNvGrpSpPr>
            <a:grpSpLocks/>
          </p:cNvGrpSpPr>
          <p:nvPr/>
        </p:nvGrpSpPr>
        <p:grpSpPr bwMode="auto">
          <a:xfrm>
            <a:off x="5029200" y="2057400"/>
            <a:ext cx="3600450" cy="1524000"/>
            <a:chOff x="5029200" y="2057400"/>
            <a:chExt cx="3600000" cy="1524000"/>
          </a:xfrm>
        </p:grpSpPr>
        <p:sp>
          <p:nvSpPr>
            <p:cNvPr id="37904" name="Rectangle 40"/>
            <p:cNvSpPr>
              <a:spLocks noChangeArrowheads="1"/>
            </p:cNvSpPr>
            <p:nvPr/>
          </p:nvSpPr>
          <p:spPr bwMode="auto">
            <a:xfrm>
              <a:off x="5029200" y="2057400"/>
              <a:ext cx="3600000" cy="1524000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graphicFrame>
          <p:nvGraphicFramePr>
            <p:cNvPr id="37905" name="Object 3"/>
            <p:cNvGraphicFramePr>
              <a:graphicFrameLocks noChangeAspect="1"/>
            </p:cNvGraphicFramePr>
            <p:nvPr/>
          </p:nvGraphicFramePr>
          <p:xfrm>
            <a:off x="5103804" y="2101850"/>
            <a:ext cx="3407936" cy="1255713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37906" name="Equation" r:id="rId4" imgW="2413000" imgH="889000" progId="Equation.3">
                    <p:embed/>
                  </p:oleObj>
                </mc:Choice>
                <mc:Fallback>
                  <p:oleObj name="Equation" r:id="rId4" imgW="2413000" imgH="889000" progId="Equation.3">
                    <p:embed/>
                    <p:pic>
                      <p:nvPicPr>
                        <p:cNvPr id="0" name="Object 3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5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5103804" y="2101850"/>
                          <a:ext cx="3407936" cy="1255713"/>
                        </a:xfrm>
                        <a:prstGeom prst="rect">
                          <a:avLst/>
                        </a:prstGeom>
                        <a:solidFill>
                          <a:schemeClr val="tx1"/>
                        </a:solidFill>
                        <a:ln>
                          <a:noFill/>
                        </a:ln>
                        <a:effectLst/>
                        <a:extLs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rgbClr val="808080"/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</p:grpSp>
      <p:sp>
        <p:nvSpPr>
          <p:cNvPr id="31" name="Rectangle 150"/>
          <p:cNvSpPr>
            <a:spLocks noChangeArrowheads="1"/>
          </p:cNvSpPr>
          <p:nvPr/>
        </p:nvSpPr>
        <p:spPr bwMode="auto">
          <a:xfrm>
            <a:off x="1731963" y="5094288"/>
            <a:ext cx="6154737" cy="831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/>
            <a:r>
              <a:rPr lang="en-US" altLang="en-US" sz="2400">
                <a:sym typeface="Symbol" pitchFamily="18" charset="2"/>
              </a:rPr>
              <a:t>There are n values in the Time Domain.</a:t>
            </a:r>
            <a:br>
              <a:rPr lang="en-US" altLang="en-US" sz="2400">
                <a:sym typeface="Symbol" pitchFamily="18" charset="2"/>
              </a:rPr>
            </a:br>
            <a:r>
              <a:rPr lang="en-US" altLang="en-US" sz="2400">
                <a:sym typeface="Symbol" pitchFamily="18" charset="2"/>
              </a:rPr>
              <a:t> Hence n are needed in the Frequency Domain.</a:t>
            </a:r>
            <a:endParaRPr lang="en-CA" altLang="en-US" sz="2400"/>
          </a:p>
        </p:txBody>
      </p:sp>
      <p:sp>
        <p:nvSpPr>
          <p:cNvPr id="32" name="Rectangle 150"/>
          <p:cNvSpPr>
            <a:spLocks noChangeArrowheads="1"/>
          </p:cNvSpPr>
          <p:nvPr/>
        </p:nvSpPr>
        <p:spPr bwMode="auto">
          <a:xfrm>
            <a:off x="4899025" y="3546475"/>
            <a:ext cx="3863975" cy="1200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400">
                <a:sym typeface="Symbol" pitchFamily="18" charset="2"/>
              </a:rPr>
              <a:t>There is one basis</a:t>
            </a:r>
            <a:br>
              <a:rPr lang="en-US" altLang="en-US" sz="2400">
                <a:sym typeface="Symbol" pitchFamily="18" charset="2"/>
              </a:rPr>
            </a:br>
            <a:r>
              <a:rPr lang="en-US" altLang="en-US" sz="2400">
                <a:sym typeface="Symbol" pitchFamily="18" charset="2"/>
              </a:rPr>
              <a:t>(hence one coefficients)</a:t>
            </a:r>
          </a:p>
          <a:p>
            <a:pPr eaLnBrk="1" hangingPunct="1"/>
            <a:r>
              <a:rPr lang="en-US" altLang="en-US" sz="2400">
                <a:sym typeface="Symbol" pitchFamily="18" charset="2"/>
              </a:rPr>
              <a:t>for each frequency </a:t>
            </a:r>
            <a:r>
              <a:rPr lang="en-US" altLang="en-US" sz="2400" i="1">
                <a:solidFill>
                  <a:schemeClr val="accent1"/>
                </a:solidFill>
                <a:sym typeface="Symbol" pitchFamily="18" charset="2"/>
              </a:rPr>
              <a:t>f</a:t>
            </a:r>
            <a:r>
              <a:rPr lang="en-US" altLang="en-US" sz="2400">
                <a:solidFill>
                  <a:schemeClr val="accent1"/>
                </a:solidFill>
                <a:sym typeface="Symbol" pitchFamily="18" charset="2"/>
              </a:rPr>
              <a:t>[0,</a:t>
            </a:r>
            <a:r>
              <a:rPr lang="en-US" altLang="en-US" sz="2400" i="1">
                <a:solidFill>
                  <a:schemeClr val="accent1"/>
                </a:solidFill>
                <a:sym typeface="Symbol" pitchFamily="18" charset="2"/>
              </a:rPr>
              <a:t>n</a:t>
            </a:r>
            <a:r>
              <a:rPr lang="en-US" altLang="en-US" sz="2400">
                <a:solidFill>
                  <a:schemeClr val="accent1"/>
                </a:solidFill>
                <a:sym typeface="Symbol" pitchFamily="18" charset="2"/>
              </a:rPr>
              <a:t>-1]</a:t>
            </a:r>
            <a:r>
              <a:rPr lang="en-US" altLang="en-US" sz="2400">
                <a:sym typeface="Symbol" pitchFamily="18" charset="2"/>
              </a:rPr>
              <a:t>.</a:t>
            </a:r>
            <a:endParaRPr lang="en-CA" altLang="en-US" sz="2400"/>
          </a:p>
        </p:txBody>
      </p:sp>
      <p:grpSp>
        <p:nvGrpSpPr>
          <p:cNvPr id="3" name="Group 49"/>
          <p:cNvGrpSpPr>
            <a:grpSpLocks/>
          </p:cNvGrpSpPr>
          <p:nvPr/>
        </p:nvGrpSpPr>
        <p:grpSpPr bwMode="auto">
          <a:xfrm>
            <a:off x="468313" y="1533525"/>
            <a:ext cx="3814762" cy="3216275"/>
            <a:chOff x="468641" y="1534180"/>
            <a:chExt cx="3813866" cy="3215739"/>
          </a:xfrm>
        </p:grpSpPr>
        <p:grpSp>
          <p:nvGrpSpPr>
            <p:cNvPr id="37899" name="Group 41"/>
            <p:cNvGrpSpPr>
              <a:grpSpLocks/>
            </p:cNvGrpSpPr>
            <p:nvPr/>
          </p:nvGrpSpPr>
          <p:grpSpPr bwMode="auto">
            <a:xfrm>
              <a:off x="986392" y="2057400"/>
              <a:ext cx="2895600" cy="1524000"/>
              <a:chOff x="1219200" y="2057400"/>
              <a:chExt cx="2895600" cy="1524000"/>
            </a:xfrm>
          </p:grpSpPr>
          <p:sp>
            <p:nvSpPr>
              <p:cNvPr id="37902" name="Rectangle 39"/>
              <p:cNvSpPr>
                <a:spLocks noChangeArrowheads="1"/>
              </p:cNvSpPr>
              <p:nvPr/>
            </p:nvSpPr>
            <p:spPr bwMode="auto">
              <a:xfrm>
                <a:off x="1219200" y="2057400"/>
                <a:ext cx="2895600" cy="1524000"/>
              </a:xfrm>
              <a:prstGeom prst="rect">
                <a:avLst/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CA" altLang="en-US"/>
              </a:p>
            </p:txBody>
          </p:sp>
          <p:graphicFrame>
            <p:nvGraphicFramePr>
              <p:cNvPr id="37903" name="Object 2"/>
              <p:cNvGraphicFramePr>
                <a:graphicFrameLocks noChangeAspect="1"/>
              </p:cNvGraphicFramePr>
              <p:nvPr/>
            </p:nvGraphicFramePr>
            <p:xfrm>
              <a:off x="1263096" y="2103438"/>
              <a:ext cx="2762250" cy="14509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37907" name="Equation" r:id="rId6" imgW="1955800" imgH="1028700" progId="Equation.3">
                      <p:embed/>
                    </p:oleObj>
                  </mc:Choice>
                  <mc:Fallback>
                    <p:oleObj name="Equation" r:id="rId6" imgW="1955800" imgH="1028700" progId="Equation.3">
                      <p:embed/>
                      <p:pic>
                        <p:nvPicPr>
                          <p:cNvPr id="0" name="Object 2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7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1263096" y="2103438"/>
                            <a:ext cx="2762250" cy="1450975"/>
                          </a:xfrm>
                          <a:prstGeom prst="rect">
                            <a:avLst/>
                          </a:prstGeom>
                          <a:solidFill>
                            <a:schemeClr val="tx1"/>
                          </a:solidFill>
                          <a:ln>
                            <a:noFill/>
                          </a:ln>
                          <a:effectLst/>
                          <a:extLst>
                            <a:ext uri="{91240B29-F687-4F45-9708-019B960494DF}">
                              <a14:hiddenLine xmlns:a14="http://schemas.microsoft.com/office/drawing/2010/main" w="9525">
                                <a:solidFill>
                                  <a:srgbClr val="000000"/>
                                </a:solidFill>
                                <a:miter lim="800000"/>
                                <a:headEnd/>
                                <a:tailEnd/>
                              </a14:hiddenLine>
                            </a:ex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rgbClr val="808080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</p:pic>
                    </p:oleObj>
                  </mc:Fallback>
                </mc:AlternateContent>
              </a:graphicData>
            </a:graphic>
          </p:graphicFrame>
        </p:grpSp>
        <p:sp>
          <p:nvSpPr>
            <p:cNvPr id="37900" name="Rectangle 150"/>
            <p:cNvSpPr>
              <a:spLocks noChangeArrowheads="1"/>
            </p:cNvSpPr>
            <p:nvPr/>
          </p:nvSpPr>
          <p:spPr bwMode="auto">
            <a:xfrm>
              <a:off x="468641" y="3549590"/>
              <a:ext cx="3813866" cy="12003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2400">
                  <a:sym typeface="Symbol" pitchFamily="18" charset="2"/>
                </a:rPr>
                <a:t>There are two basis</a:t>
              </a:r>
              <a:br>
                <a:rPr lang="en-US" altLang="en-US" sz="2400">
                  <a:sym typeface="Symbol" pitchFamily="18" charset="2"/>
                </a:rPr>
              </a:br>
              <a:r>
                <a:rPr lang="en-US" altLang="en-US" sz="2400">
                  <a:sym typeface="Symbol" pitchFamily="18" charset="2"/>
                </a:rPr>
                <a:t>(hence two coefficients)</a:t>
              </a:r>
            </a:p>
            <a:p>
              <a:pPr eaLnBrk="1" hangingPunct="1"/>
              <a:r>
                <a:rPr lang="en-US" altLang="en-US" sz="2400">
                  <a:sym typeface="Symbol" pitchFamily="18" charset="2"/>
                </a:rPr>
                <a:t>for each frequency </a:t>
              </a:r>
              <a:r>
                <a:rPr lang="en-US" altLang="en-US" sz="2400" i="1">
                  <a:solidFill>
                    <a:schemeClr val="accent1"/>
                  </a:solidFill>
                  <a:sym typeface="Symbol" pitchFamily="18" charset="2"/>
                </a:rPr>
                <a:t>f</a:t>
              </a:r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[0,</a:t>
              </a:r>
              <a:r>
                <a:rPr lang="en-US" altLang="en-US" sz="2400" i="1" baseline="30000">
                  <a:solidFill>
                    <a:schemeClr val="accent1"/>
                  </a:solidFill>
                  <a:sym typeface="Symbol" pitchFamily="18" charset="2"/>
                </a:rPr>
                <a:t>n</a:t>
              </a:r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/</a:t>
              </a:r>
              <a:r>
                <a:rPr lang="en-US" altLang="en-US" sz="2400" baseline="-25000">
                  <a:solidFill>
                    <a:schemeClr val="accent1"/>
                  </a:solidFill>
                  <a:sym typeface="Symbol" pitchFamily="18" charset="2"/>
                </a:rPr>
                <a:t>2</a:t>
              </a:r>
              <a:r>
                <a:rPr lang="en-US" altLang="en-US" sz="2400">
                  <a:solidFill>
                    <a:schemeClr val="accent1"/>
                  </a:solidFill>
                  <a:sym typeface="Symbol" pitchFamily="18" charset="2"/>
                </a:rPr>
                <a:t>]</a:t>
              </a:r>
              <a:r>
                <a:rPr lang="en-US" altLang="en-US" sz="2400">
                  <a:sym typeface="Symbol" pitchFamily="18" charset="2"/>
                </a:rPr>
                <a:t>.</a:t>
              </a:r>
              <a:endParaRPr lang="en-CA" altLang="en-US" sz="2400"/>
            </a:p>
          </p:txBody>
        </p:sp>
        <p:sp>
          <p:nvSpPr>
            <p:cNvPr id="37901" name="Rectangle 38"/>
            <p:cNvSpPr>
              <a:spLocks noChangeArrowheads="1"/>
            </p:cNvSpPr>
            <p:nvPr/>
          </p:nvSpPr>
          <p:spPr bwMode="auto">
            <a:xfrm>
              <a:off x="618478" y="1534180"/>
              <a:ext cx="3475631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 typeface="Arial" charset="0"/>
                <a:buChar char="•"/>
              </a:pPr>
              <a:r>
                <a:rPr lang="en-US" altLang="en-US">
                  <a:sym typeface="Symbol" pitchFamily="18" charset="2"/>
                </a:rPr>
                <a:t> </a:t>
              </a:r>
              <a:r>
                <a:rPr lang="en-US" altLang="en-US">
                  <a:solidFill>
                    <a:schemeClr val="tx2"/>
                  </a:solidFill>
                  <a:sym typeface="Symbol" pitchFamily="18" charset="2"/>
                </a:rPr>
                <a:t>Rectangular Notation</a:t>
              </a:r>
              <a:endParaRPr lang="en-CA" altLang="en-US"/>
            </a:p>
          </p:txBody>
        </p:sp>
      </p:grpSp>
      <p:sp>
        <p:nvSpPr>
          <p:cNvPr id="37897" name="Text Box 89"/>
          <p:cNvSpPr txBox="1">
            <a:spLocks noChangeArrowheads="1"/>
          </p:cNvSpPr>
          <p:nvPr/>
        </p:nvSpPr>
        <p:spPr bwMode="auto">
          <a:xfrm>
            <a:off x="533400" y="6159500"/>
            <a:ext cx="327660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/>
            <a:r>
              <a:rPr lang="en-US" altLang="en-US">
                <a:solidFill>
                  <a:schemeClr val="accent2"/>
                </a:solidFill>
                <a:cs typeface="Times New Roman" pitchFamily="18" charset="0"/>
              </a:rPr>
              <a:t>e</a:t>
            </a:r>
            <a:r>
              <a:rPr lang="el-GR" altLang="en-US" baseline="30000">
                <a:solidFill>
                  <a:schemeClr val="accent2"/>
                </a:solidFill>
                <a:cs typeface="Times New Roman" pitchFamily="18" charset="0"/>
              </a:rPr>
              <a:t>θ</a:t>
            </a:r>
            <a:r>
              <a:rPr lang="en-US" altLang="en-US" baseline="30000">
                <a:solidFill>
                  <a:schemeClr val="accent2"/>
                </a:solidFill>
                <a:cs typeface="Times New Roman" pitchFamily="18" charset="0"/>
              </a:rPr>
              <a:t>i</a:t>
            </a:r>
            <a:r>
              <a:rPr lang="en-US" altLang="en-US">
                <a:solidFill>
                  <a:schemeClr val="accent2"/>
                </a:solidFill>
                <a:cs typeface="Times New Roman" pitchFamily="18" charset="0"/>
              </a:rPr>
              <a:t> = cos</a:t>
            </a:r>
            <a:r>
              <a:rPr lang="el-GR" altLang="en-US">
                <a:solidFill>
                  <a:schemeClr val="accent2"/>
                </a:solidFill>
              </a:rPr>
              <a:t>θ</a:t>
            </a:r>
            <a:r>
              <a:rPr lang="en-US" altLang="en-US">
                <a:solidFill>
                  <a:schemeClr val="accent2"/>
                </a:solidFill>
              </a:rPr>
              <a:t> + isin</a:t>
            </a:r>
            <a:r>
              <a:rPr lang="el-GR" altLang="en-US">
                <a:solidFill>
                  <a:schemeClr val="accent2"/>
                </a:solidFill>
              </a:rPr>
              <a:t>θ</a:t>
            </a:r>
            <a:endParaRPr lang="el-GR" altLang="en-US" baseline="30000">
              <a:cs typeface="Times New Roman" pitchFamily="18" charset="0"/>
            </a:endParaRPr>
          </a:p>
        </p:txBody>
      </p:sp>
      <p:sp>
        <p:nvSpPr>
          <p:cNvPr id="37898" name="Text Box 215"/>
          <p:cNvSpPr txBox="1">
            <a:spLocks noChangeArrowheads="1"/>
          </p:cNvSpPr>
          <p:nvPr/>
        </p:nvSpPr>
        <p:spPr bwMode="auto">
          <a:xfrm>
            <a:off x="7246938" y="17463"/>
            <a:ext cx="1779587" cy="1016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000">
                <a:solidFill>
                  <a:schemeClr val="tx2"/>
                </a:solidFill>
              </a:rPr>
              <a:t>Rectangular vs </a:t>
            </a:r>
          </a:p>
          <a:p>
            <a:pPr eaLnBrk="1" hangingPunct="1"/>
            <a:r>
              <a:rPr lang="en-US" altLang="en-US" sz="2000">
                <a:solidFill>
                  <a:schemeClr val="tx2"/>
                </a:solidFill>
              </a:rPr>
              <a:t>Polar vs </a:t>
            </a:r>
            <a:br>
              <a:rPr lang="en-US" altLang="en-US" sz="2000">
                <a:solidFill>
                  <a:schemeClr val="tx2"/>
                </a:solidFill>
              </a:rPr>
            </a:br>
            <a:r>
              <a:rPr lang="en-US" altLang="en-US" sz="2000">
                <a:solidFill>
                  <a:schemeClr val="tx2"/>
                </a:solidFill>
              </a:rPr>
              <a:t>Complex</a:t>
            </a:r>
            <a:endParaRPr lang="en-US" altLang="en-US" sz="2000">
              <a:sym typeface="Symbol" pitchFamily="18" charset="2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1" grpId="0"/>
      <p:bldP spid="32" grpId="0"/>
    </p:bld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914" name="Rectangle 54"/>
          <p:cNvSpPr>
            <a:spLocks noChangeArrowheads="1"/>
          </p:cNvSpPr>
          <p:nvPr/>
        </p:nvSpPr>
        <p:spPr bwMode="auto">
          <a:xfrm>
            <a:off x="790575" y="-211138"/>
            <a:ext cx="7772400" cy="11430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4400">
                <a:solidFill>
                  <a:schemeClr val="tx2"/>
                </a:solidFill>
              </a:rPr>
              <a:t>Fourier Transformation </a:t>
            </a:r>
          </a:p>
        </p:txBody>
      </p:sp>
      <p:sp>
        <p:nvSpPr>
          <p:cNvPr id="38915" name="Text Box 215"/>
          <p:cNvSpPr txBox="1">
            <a:spLocks noChangeArrowheads="1"/>
          </p:cNvSpPr>
          <p:nvPr/>
        </p:nvSpPr>
        <p:spPr bwMode="auto">
          <a:xfrm>
            <a:off x="325438" y="685800"/>
            <a:ext cx="8589962" cy="9540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/>
            <a:r>
              <a:rPr lang="en-US" altLang="en-US">
                <a:sym typeface="Symbol" pitchFamily="18" charset="2"/>
              </a:rPr>
              <a:t>The contribution of a given frequency </a:t>
            </a:r>
            <a:r>
              <a:rPr lang="en-US" altLang="en-US" i="1">
                <a:sym typeface="Symbol" pitchFamily="18" charset="2"/>
              </a:rPr>
              <a:t>f</a:t>
            </a:r>
            <a:r>
              <a:rPr lang="en-US" altLang="en-US">
                <a:sym typeface="Symbol" pitchFamily="18" charset="2"/>
              </a:rPr>
              <a:t> can be </a:t>
            </a:r>
            <a:br>
              <a:rPr lang="en-US" altLang="en-US">
                <a:sym typeface="Symbol" pitchFamily="18" charset="2"/>
              </a:rPr>
            </a:br>
            <a:r>
              <a:rPr lang="en-US" altLang="en-US">
                <a:sym typeface="Symbol" pitchFamily="18" charset="2"/>
              </a:rPr>
              <a:t>expressed in different ways.</a:t>
            </a:r>
          </a:p>
        </p:txBody>
      </p:sp>
      <p:sp>
        <p:nvSpPr>
          <p:cNvPr id="38916" name="Rectangle 21"/>
          <p:cNvSpPr>
            <a:spLocks noChangeArrowheads="1"/>
          </p:cNvSpPr>
          <p:nvPr/>
        </p:nvSpPr>
        <p:spPr bwMode="auto">
          <a:xfrm>
            <a:off x="4781550" y="1533525"/>
            <a:ext cx="3148013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 typeface="Arial" charset="0"/>
              <a:buChar char="•"/>
            </a:pPr>
            <a:r>
              <a:rPr lang="en-US" altLang="en-US">
                <a:sym typeface="Symbol" pitchFamily="18" charset="2"/>
              </a:rPr>
              <a:t> </a:t>
            </a:r>
            <a:r>
              <a:rPr lang="en-US" altLang="en-US">
                <a:solidFill>
                  <a:schemeClr val="tx2"/>
                </a:solidFill>
                <a:sym typeface="Symbol" pitchFamily="18" charset="2"/>
              </a:rPr>
              <a:t>Complex Notation </a:t>
            </a:r>
            <a:endParaRPr lang="en-CA" altLang="en-US"/>
          </a:p>
        </p:txBody>
      </p:sp>
      <p:grpSp>
        <p:nvGrpSpPr>
          <p:cNvPr id="38917" name="Group 41"/>
          <p:cNvGrpSpPr>
            <a:grpSpLocks/>
          </p:cNvGrpSpPr>
          <p:nvPr/>
        </p:nvGrpSpPr>
        <p:grpSpPr bwMode="auto">
          <a:xfrm>
            <a:off x="985838" y="2057400"/>
            <a:ext cx="2895600" cy="1524000"/>
            <a:chOff x="1219200" y="2057400"/>
            <a:chExt cx="2895600" cy="1524000"/>
          </a:xfrm>
        </p:grpSpPr>
        <p:sp>
          <p:nvSpPr>
            <p:cNvPr id="38930" name="Rectangle 39"/>
            <p:cNvSpPr>
              <a:spLocks noChangeArrowheads="1"/>
            </p:cNvSpPr>
            <p:nvPr/>
          </p:nvSpPr>
          <p:spPr bwMode="auto">
            <a:xfrm>
              <a:off x="1219200" y="2057400"/>
              <a:ext cx="2895600" cy="1524000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graphicFrame>
          <p:nvGraphicFramePr>
            <p:cNvPr id="38931" name="Object 8"/>
            <p:cNvGraphicFramePr>
              <a:graphicFrameLocks noChangeAspect="1"/>
            </p:cNvGraphicFramePr>
            <p:nvPr/>
          </p:nvGraphicFramePr>
          <p:xfrm>
            <a:off x="1263096" y="2103438"/>
            <a:ext cx="2762250" cy="1450975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38932" name="Equation" r:id="rId4" imgW="1955800" imgH="1028700" progId="Equation.3">
                    <p:embed/>
                  </p:oleObj>
                </mc:Choice>
                <mc:Fallback>
                  <p:oleObj name="Equation" r:id="rId4" imgW="1955800" imgH="1028700" progId="Equation.3">
                    <p:embed/>
                    <p:pic>
                      <p:nvPicPr>
                        <p:cNvPr id="0" name="Object 8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5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1263096" y="2103438"/>
                          <a:ext cx="2762250" cy="1450975"/>
                        </a:xfrm>
                        <a:prstGeom prst="rect">
                          <a:avLst/>
                        </a:prstGeom>
                        <a:solidFill>
                          <a:schemeClr val="tx1"/>
                        </a:solidFill>
                        <a:ln>
                          <a:noFill/>
                        </a:ln>
                        <a:effectLst/>
                        <a:extLs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rgbClr val="808080"/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</p:grpSp>
      <p:sp>
        <p:nvSpPr>
          <p:cNvPr id="38918" name="Rectangle 38"/>
          <p:cNvSpPr>
            <a:spLocks noChangeArrowheads="1"/>
          </p:cNvSpPr>
          <p:nvPr/>
        </p:nvSpPr>
        <p:spPr bwMode="auto">
          <a:xfrm>
            <a:off x="619125" y="1533525"/>
            <a:ext cx="3475038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 typeface="Arial" charset="0"/>
              <a:buChar char="•"/>
            </a:pPr>
            <a:r>
              <a:rPr lang="en-US" altLang="en-US">
                <a:sym typeface="Symbol" pitchFamily="18" charset="2"/>
              </a:rPr>
              <a:t> </a:t>
            </a:r>
            <a:r>
              <a:rPr lang="en-US" altLang="en-US">
                <a:solidFill>
                  <a:schemeClr val="tx2"/>
                </a:solidFill>
                <a:sym typeface="Symbol" pitchFamily="18" charset="2"/>
              </a:rPr>
              <a:t>Rectangular Notation</a:t>
            </a:r>
            <a:endParaRPr lang="en-CA" altLang="en-US"/>
          </a:p>
        </p:txBody>
      </p:sp>
      <p:grpSp>
        <p:nvGrpSpPr>
          <p:cNvPr id="6" name="Group 22"/>
          <p:cNvGrpSpPr>
            <a:grpSpLocks/>
          </p:cNvGrpSpPr>
          <p:nvPr/>
        </p:nvGrpSpPr>
        <p:grpSpPr bwMode="auto">
          <a:xfrm>
            <a:off x="990600" y="3698875"/>
            <a:ext cx="6019800" cy="1912938"/>
            <a:chOff x="990600" y="3698875"/>
            <a:chExt cx="6019800" cy="1912176"/>
          </a:xfrm>
        </p:grpSpPr>
        <p:sp>
          <p:nvSpPr>
            <p:cNvPr id="38928" name="Rectangle 150"/>
            <p:cNvSpPr>
              <a:spLocks noChangeArrowheads="1"/>
            </p:cNvSpPr>
            <p:nvPr/>
          </p:nvSpPr>
          <p:spPr bwMode="auto">
            <a:xfrm>
              <a:off x="1729787" y="4410722"/>
              <a:ext cx="5280613" cy="12003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US" altLang="en-US" sz="2400">
                  <a:sym typeface="Symbol" pitchFamily="18" charset="2"/>
                </a:rPr>
                <a:t>Any function y in the Time Domain</a:t>
              </a:r>
              <a:r>
                <a:rPr lang="en-CA" altLang="en-US" sz="2400">
                  <a:sym typeface="Symbol" pitchFamily="18" charset="2"/>
                </a:rPr>
                <a:t/>
              </a:r>
              <a:br>
                <a:rPr lang="en-CA" altLang="en-US" sz="2400">
                  <a:sym typeface="Symbol" pitchFamily="18" charset="2"/>
                </a:rPr>
              </a:br>
              <a:r>
                <a:rPr lang="en-CA" altLang="en-US" sz="2400">
                  <a:sym typeface="Symbol" pitchFamily="18" charset="2"/>
                </a:rPr>
                <a:t>can be expressed as a linear combination </a:t>
              </a:r>
              <a:br>
                <a:rPr lang="en-CA" altLang="en-US" sz="2400">
                  <a:sym typeface="Symbol" pitchFamily="18" charset="2"/>
                </a:rPr>
              </a:br>
              <a:r>
                <a:rPr lang="en-CA" altLang="en-US" sz="2400">
                  <a:sym typeface="Symbol" pitchFamily="18" charset="2"/>
                </a:rPr>
                <a:t>of these n basis functions.</a:t>
              </a:r>
              <a:endParaRPr lang="en-US" altLang="en-US" sz="2400">
                <a:sym typeface="Symbol" pitchFamily="18" charset="2"/>
              </a:endParaRPr>
            </a:p>
          </p:txBody>
        </p:sp>
        <p:graphicFrame>
          <p:nvGraphicFramePr>
            <p:cNvPr id="38929" name="Object 4"/>
            <p:cNvGraphicFramePr>
              <a:graphicFrameLocks noChangeAspect="1"/>
            </p:cNvGraphicFramePr>
            <p:nvPr/>
          </p:nvGraphicFramePr>
          <p:xfrm>
            <a:off x="990600" y="3698875"/>
            <a:ext cx="3608387" cy="644525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38933" name="Equation" r:id="rId6" imgW="2552700" imgH="457200" progId="Equation.3">
                    <p:embed/>
                  </p:oleObj>
                </mc:Choice>
                <mc:Fallback>
                  <p:oleObj name="Equation" r:id="rId6" imgW="2552700" imgH="457200" progId="Equation.3">
                    <p:embed/>
                    <p:pic>
                      <p:nvPicPr>
                        <p:cNvPr id="0" name="Object 4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7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990600" y="3698875"/>
                          <a:ext cx="3608387" cy="644525"/>
                        </a:xfrm>
                        <a:prstGeom prst="rect">
                          <a:avLst/>
                        </a:prstGeom>
                        <a:solidFill>
                          <a:schemeClr val="tx1"/>
                        </a:solidFill>
                        <a:ln>
                          <a:noFill/>
                        </a:ln>
                        <a:effectLst/>
                        <a:extLs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rgbClr val="808080"/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</p:grpSp>
      <p:graphicFrame>
        <p:nvGraphicFramePr>
          <p:cNvPr id="5" name="Object 61"/>
          <p:cNvGraphicFramePr>
            <a:graphicFrameLocks noChangeAspect="1"/>
          </p:cNvGraphicFramePr>
          <p:nvPr/>
        </p:nvGraphicFramePr>
        <p:xfrm>
          <a:off x="5122863" y="3667125"/>
          <a:ext cx="3656012" cy="6445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8934" name="Equation" r:id="rId8" imgW="2590800" imgH="457200" progId="Equation.3">
                  <p:embed/>
                </p:oleObj>
              </mc:Choice>
              <mc:Fallback>
                <p:oleObj name="Equation" r:id="rId8" imgW="2590800" imgH="457200" progId="Equation.3">
                  <p:embed/>
                  <p:pic>
                    <p:nvPicPr>
                      <p:cNvPr id="0" name="Object 6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9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122863" y="3667125"/>
                        <a:ext cx="3656012" cy="644525"/>
                      </a:xfrm>
                      <a:prstGeom prst="rect">
                        <a:avLst/>
                      </a:prstGeom>
                      <a:solidFill>
                        <a:schemeClr val="tx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7" name="Group 34"/>
          <p:cNvGrpSpPr>
            <a:grpSpLocks/>
          </p:cNvGrpSpPr>
          <p:nvPr/>
        </p:nvGrpSpPr>
        <p:grpSpPr bwMode="auto">
          <a:xfrm>
            <a:off x="4114800" y="5710238"/>
            <a:ext cx="3846513" cy="1106487"/>
            <a:chOff x="838200" y="5710535"/>
            <a:chExt cx="3846513" cy="1106190"/>
          </a:xfrm>
        </p:grpSpPr>
        <p:graphicFrame>
          <p:nvGraphicFramePr>
            <p:cNvPr id="38926" name="Object 3"/>
            <p:cNvGraphicFramePr>
              <a:graphicFrameLocks noChangeAspect="1"/>
            </p:cNvGraphicFramePr>
            <p:nvPr/>
          </p:nvGraphicFramePr>
          <p:xfrm>
            <a:off x="2260600" y="6172200"/>
            <a:ext cx="2424113" cy="644525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38935" name="Equation" r:id="rId10" imgW="1714500" imgH="457200" progId="Equation.3">
                    <p:embed/>
                  </p:oleObj>
                </mc:Choice>
                <mc:Fallback>
                  <p:oleObj name="Equation" r:id="rId10" imgW="1714500" imgH="457200" progId="Equation.3">
                    <p:embed/>
                    <p:pic>
                      <p:nvPicPr>
                        <p:cNvPr id="0" name="Object 3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11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2260600" y="6172200"/>
                          <a:ext cx="2424113" cy="644525"/>
                        </a:xfrm>
                        <a:prstGeom prst="rect">
                          <a:avLst/>
                        </a:prstGeom>
                        <a:solidFill>
                          <a:schemeClr val="tx1"/>
                        </a:solidFill>
                        <a:ln>
                          <a:noFill/>
                        </a:ln>
                        <a:effectLst/>
                        <a:extLs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rgbClr val="808080"/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sp>
          <p:nvSpPr>
            <p:cNvPr id="38927" name="Rectangle 150"/>
            <p:cNvSpPr>
              <a:spLocks noChangeArrowheads="1"/>
            </p:cNvSpPr>
            <p:nvPr/>
          </p:nvSpPr>
          <p:spPr bwMode="auto">
            <a:xfrm>
              <a:off x="838200" y="5710535"/>
              <a:ext cx="3516925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US" altLang="en-US" sz="2400">
                  <a:sym typeface="Symbol" pitchFamily="18" charset="2"/>
                </a:rPr>
                <a:t>Inverse Fourier Transform:</a:t>
              </a:r>
              <a:endParaRPr lang="en-CA" altLang="en-US" sz="2400"/>
            </a:p>
          </p:txBody>
        </p:sp>
      </p:grpSp>
      <p:sp>
        <p:nvSpPr>
          <p:cNvPr id="38922" name="Text Box 215"/>
          <p:cNvSpPr txBox="1">
            <a:spLocks noChangeArrowheads="1"/>
          </p:cNvSpPr>
          <p:nvPr/>
        </p:nvSpPr>
        <p:spPr bwMode="auto">
          <a:xfrm>
            <a:off x="7246938" y="17463"/>
            <a:ext cx="1779587" cy="1016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000">
                <a:solidFill>
                  <a:schemeClr val="tx2"/>
                </a:solidFill>
              </a:rPr>
              <a:t>Rectangular vs </a:t>
            </a:r>
          </a:p>
          <a:p>
            <a:pPr eaLnBrk="1" hangingPunct="1"/>
            <a:r>
              <a:rPr lang="en-US" altLang="en-US" sz="2000">
                <a:solidFill>
                  <a:schemeClr val="tx2"/>
                </a:solidFill>
              </a:rPr>
              <a:t>Polar vs </a:t>
            </a:r>
            <a:br>
              <a:rPr lang="en-US" altLang="en-US" sz="2000">
                <a:solidFill>
                  <a:schemeClr val="tx2"/>
                </a:solidFill>
              </a:rPr>
            </a:br>
            <a:r>
              <a:rPr lang="en-US" altLang="en-US" sz="2000">
                <a:solidFill>
                  <a:schemeClr val="tx2"/>
                </a:solidFill>
              </a:rPr>
              <a:t>Complex</a:t>
            </a:r>
            <a:endParaRPr lang="en-US" altLang="en-US" sz="2000">
              <a:sym typeface="Symbol" pitchFamily="18" charset="2"/>
            </a:endParaRPr>
          </a:p>
        </p:txBody>
      </p:sp>
      <p:grpSp>
        <p:nvGrpSpPr>
          <p:cNvPr id="38923" name="Group 17"/>
          <p:cNvGrpSpPr>
            <a:grpSpLocks/>
          </p:cNvGrpSpPr>
          <p:nvPr/>
        </p:nvGrpSpPr>
        <p:grpSpPr bwMode="auto">
          <a:xfrm>
            <a:off x="5029200" y="2057400"/>
            <a:ext cx="3600450" cy="1524000"/>
            <a:chOff x="5029200" y="2057400"/>
            <a:chExt cx="3600000" cy="1524000"/>
          </a:xfrm>
        </p:grpSpPr>
        <p:sp>
          <p:nvSpPr>
            <p:cNvPr id="38924" name="Rectangle 40"/>
            <p:cNvSpPr>
              <a:spLocks noChangeArrowheads="1"/>
            </p:cNvSpPr>
            <p:nvPr/>
          </p:nvSpPr>
          <p:spPr bwMode="auto">
            <a:xfrm>
              <a:off x="5029200" y="2057400"/>
              <a:ext cx="3600000" cy="1524000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graphicFrame>
          <p:nvGraphicFramePr>
            <p:cNvPr id="38925" name="Object 20"/>
            <p:cNvGraphicFramePr>
              <a:graphicFrameLocks noChangeAspect="1"/>
            </p:cNvGraphicFramePr>
            <p:nvPr/>
          </p:nvGraphicFramePr>
          <p:xfrm>
            <a:off x="5103804" y="2101850"/>
            <a:ext cx="3407936" cy="1255713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38936" name="Equation" r:id="rId12" imgW="2413000" imgH="889000" progId="Equation.3">
                    <p:embed/>
                  </p:oleObj>
                </mc:Choice>
                <mc:Fallback>
                  <p:oleObj name="Equation" r:id="rId12" imgW="2413000" imgH="889000" progId="Equation.3">
                    <p:embed/>
                    <p:pic>
                      <p:nvPicPr>
                        <p:cNvPr id="0" name="Object 20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13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5103804" y="2101850"/>
                          <a:ext cx="3407936" cy="1255713"/>
                        </a:xfrm>
                        <a:prstGeom prst="rect">
                          <a:avLst/>
                        </a:prstGeom>
                        <a:solidFill>
                          <a:schemeClr val="tx1"/>
                        </a:solidFill>
                        <a:ln>
                          <a:noFill/>
                        </a:ln>
                        <a:effectLst/>
                        <a:extLs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rgbClr val="808080"/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938" name="Rectangle 54"/>
          <p:cNvSpPr>
            <a:spLocks noChangeArrowheads="1"/>
          </p:cNvSpPr>
          <p:nvPr/>
        </p:nvSpPr>
        <p:spPr bwMode="auto">
          <a:xfrm>
            <a:off x="790575" y="-211138"/>
            <a:ext cx="7772400" cy="11430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4400">
                <a:solidFill>
                  <a:schemeClr val="tx2"/>
                </a:solidFill>
              </a:rPr>
              <a:t>Fourier Transformation </a:t>
            </a:r>
          </a:p>
        </p:txBody>
      </p:sp>
      <p:sp>
        <p:nvSpPr>
          <p:cNvPr id="39939" name="Text Box 215"/>
          <p:cNvSpPr txBox="1">
            <a:spLocks noChangeArrowheads="1"/>
          </p:cNvSpPr>
          <p:nvPr/>
        </p:nvSpPr>
        <p:spPr bwMode="auto">
          <a:xfrm>
            <a:off x="325438" y="685800"/>
            <a:ext cx="8589962" cy="9540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/>
            <a:r>
              <a:rPr lang="en-US" altLang="en-US">
                <a:sym typeface="Symbol" pitchFamily="18" charset="2"/>
              </a:rPr>
              <a:t>The contribution of a given frequency </a:t>
            </a:r>
            <a:r>
              <a:rPr lang="en-US" altLang="en-US" i="1">
                <a:sym typeface="Symbol" pitchFamily="18" charset="2"/>
              </a:rPr>
              <a:t>f</a:t>
            </a:r>
            <a:r>
              <a:rPr lang="en-US" altLang="en-US">
                <a:sym typeface="Symbol" pitchFamily="18" charset="2"/>
              </a:rPr>
              <a:t> can be </a:t>
            </a:r>
            <a:br>
              <a:rPr lang="en-US" altLang="en-US">
                <a:sym typeface="Symbol" pitchFamily="18" charset="2"/>
              </a:rPr>
            </a:br>
            <a:r>
              <a:rPr lang="en-US" altLang="en-US">
                <a:sym typeface="Symbol" pitchFamily="18" charset="2"/>
              </a:rPr>
              <a:t>expressed in different ways.</a:t>
            </a:r>
          </a:p>
        </p:txBody>
      </p:sp>
      <p:sp>
        <p:nvSpPr>
          <p:cNvPr id="39940" name="Rectangle 21"/>
          <p:cNvSpPr>
            <a:spLocks noChangeArrowheads="1"/>
          </p:cNvSpPr>
          <p:nvPr/>
        </p:nvSpPr>
        <p:spPr bwMode="auto">
          <a:xfrm>
            <a:off x="4781550" y="1533525"/>
            <a:ext cx="3148013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 typeface="Arial" charset="0"/>
              <a:buChar char="•"/>
            </a:pPr>
            <a:r>
              <a:rPr lang="en-US" altLang="en-US">
                <a:sym typeface="Symbol" pitchFamily="18" charset="2"/>
              </a:rPr>
              <a:t> </a:t>
            </a:r>
            <a:r>
              <a:rPr lang="en-US" altLang="en-US">
                <a:solidFill>
                  <a:schemeClr val="tx2"/>
                </a:solidFill>
                <a:sym typeface="Symbol" pitchFamily="18" charset="2"/>
              </a:rPr>
              <a:t>Complex Notation </a:t>
            </a:r>
            <a:endParaRPr lang="en-CA" altLang="en-US"/>
          </a:p>
        </p:txBody>
      </p:sp>
      <p:sp>
        <p:nvSpPr>
          <p:cNvPr id="39941" name="Rectangle 38"/>
          <p:cNvSpPr>
            <a:spLocks noChangeArrowheads="1"/>
          </p:cNvSpPr>
          <p:nvPr/>
        </p:nvSpPr>
        <p:spPr bwMode="auto">
          <a:xfrm>
            <a:off x="619125" y="1533525"/>
            <a:ext cx="3475038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 typeface="Arial" charset="0"/>
              <a:buChar char="•"/>
            </a:pPr>
            <a:r>
              <a:rPr lang="en-US" altLang="en-US">
                <a:sym typeface="Symbol" pitchFamily="18" charset="2"/>
              </a:rPr>
              <a:t> </a:t>
            </a:r>
            <a:r>
              <a:rPr lang="en-US" altLang="en-US">
                <a:solidFill>
                  <a:schemeClr val="tx2"/>
                </a:solidFill>
                <a:sym typeface="Symbol" pitchFamily="18" charset="2"/>
              </a:rPr>
              <a:t>Rectangular Notation</a:t>
            </a:r>
            <a:endParaRPr lang="en-CA" altLang="en-US"/>
          </a:p>
        </p:txBody>
      </p:sp>
      <p:grpSp>
        <p:nvGrpSpPr>
          <p:cNvPr id="2" name="Group 29"/>
          <p:cNvGrpSpPr>
            <a:grpSpLocks/>
          </p:cNvGrpSpPr>
          <p:nvPr/>
        </p:nvGrpSpPr>
        <p:grpSpPr bwMode="auto">
          <a:xfrm>
            <a:off x="762000" y="2686050"/>
            <a:ext cx="7962900" cy="2849563"/>
            <a:chOff x="762000" y="2685871"/>
            <a:chExt cx="7963547" cy="2849448"/>
          </a:xfrm>
        </p:grpSpPr>
        <p:pic>
          <p:nvPicPr>
            <p:cNvPr id="39944" name="Picture 8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8183" r="5289" b="52940"/>
            <a:stretch>
              <a:fillRect/>
            </a:stretch>
          </p:blipFill>
          <p:spPr bwMode="auto">
            <a:xfrm>
              <a:off x="762000" y="4038600"/>
              <a:ext cx="3581400" cy="1447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9945" name="Picture 8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59335"/>
            <a:stretch>
              <a:fillRect/>
            </a:stretch>
          </p:blipFill>
          <p:spPr bwMode="auto">
            <a:xfrm>
              <a:off x="4944122" y="4020844"/>
              <a:ext cx="3781425" cy="151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9946" name="Rectangle 150"/>
            <p:cNvSpPr>
              <a:spLocks noChangeArrowheads="1"/>
            </p:cNvSpPr>
            <p:nvPr/>
          </p:nvSpPr>
          <p:spPr bwMode="auto">
            <a:xfrm>
              <a:off x="2233990" y="2685871"/>
              <a:ext cx="4852610" cy="12003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2400">
                  <a:sym typeface="Symbol" pitchFamily="18" charset="2"/>
                </a:rPr>
                <a:t>Surprisingly the two techniques </a:t>
              </a:r>
              <a:br>
                <a:rPr lang="en-US" altLang="en-US" sz="2400">
                  <a:sym typeface="Symbol" pitchFamily="18" charset="2"/>
                </a:rPr>
              </a:br>
              <a:r>
                <a:rPr lang="en-US" altLang="en-US" sz="2400">
                  <a:sym typeface="Symbol" pitchFamily="18" charset="2"/>
                </a:rPr>
                <a:t>give the same numbers</a:t>
              </a:r>
              <a:br>
                <a:rPr lang="en-US" altLang="en-US" sz="2400">
                  <a:sym typeface="Symbol" pitchFamily="18" charset="2"/>
                </a:rPr>
              </a:br>
              <a:r>
                <a:rPr lang="en-US" altLang="en-US" sz="2400">
                  <a:sym typeface="Symbol" pitchFamily="18" charset="2"/>
                </a:rPr>
                <a:t>when the time domain values are real.</a:t>
              </a:r>
              <a:endParaRPr lang="en-CA" altLang="en-US" sz="2400"/>
            </a:p>
          </p:txBody>
        </p:sp>
      </p:grpSp>
      <p:sp>
        <p:nvSpPr>
          <p:cNvPr id="39943" name="Text Box 215"/>
          <p:cNvSpPr txBox="1">
            <a:spLocks noChangeArrowheads="1"/>
          </p:cNvSpPr>
          <p:nvPr/>
        </p:nvSpPr>
        <p:spPr bwMode="auto">
          <a:xfrm>
            <a:off x="7246938" y="17463"/>
            <a:ext cx="1779587" cy="1016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000">
                <a:solidFill>
                  <a:schemeClr val="tx2"/>
                </a:solidFill>
              </a:rPr>
              <a:t>Rectangular vs </a:t>
            </a:r>
          </a:p>
          <a:p>
            <a:pPr eaLnBrk="1" hangingPunct="1"/>
            <a:r>
              <a:rPr lang="en-US" altLang="en-US" sz="2000">
                <a:solidFill>
                  <a:schemeClr val="tx2"/>
                </a:solidFill>
              </a:rPr>
              <a:t>Polar vs </a:t>
            </a:r>
            <a:br>
              <a:rPr lang="en-US" altLang="en-US" sz="2000">
                <a:solidFill>
                  <a:schemeClr val="tx2"/>
                </a:solidFill>
              </a:rPr>
            </a:br>
            <a:r>
              <a:rPr lang="en-US" altLang="en-US" sz="2000">
                <a:solidFill>
                  <a:schemeClr val="tx2"/>
                </a:solidFill>
              </a:rPr>
              <a:t>Complex</a:t>
            </a:r>
            <a:endParaRPr lang="en-US" altLang="en-US" sz="2000">
              <a:sym typeface="Symbol" pitchFamily="18" charset="2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74441" name="Picture 9" descr="http://www2.wolframalpha.com/Calculate/MSP/MSP14619ia4dcb2gea1hg3000047d52d2g8g8h9b42?MSPStoreType=image/gif&amp;s=10&amp;w=299&amp;h=131&amp;cdf=RangeControl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5491" r="45885" b="2290"/>
          <a:stretch>
            <a:fillRect/>
          </a:stretch>
        </p:blipFill>
        <p:spPr bwMode="auto">
          <a:xfrm>
            <a:off x="3335338" y="1981200"/>
            <a:ext cx="1160462" cy="1447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0963" name="Rectangle 54"/>
          <p:cNvSpPr>
            <a:spLocks noChangeArrowheads="1"/>
          </p:cNvSpPr>
          <p:nvPr/>
        </p:nvSpPr>
        <p:spPr bwMode="auto">
          <a:xfrm>
            <a:off x="685800" y="-228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4400">
                <a:solidFill>
                  <a:schemeClr val="tx2"/>
                </a:solidFill>
              </a:rPr>
              <a:t>Fourier Transformation </a:t>
            </a:r>
          </a:p>
        </p:txBody>
      </p:sp>
      <p:grpSp>
        <p:nvGrpSpPr>
          <p:cNvPr id="2" name="Group 157"/>
          <p:cNvGrpSpPr>
            <a:grpSpLocks/>
          </p:cNvGrpSpPr>
          <p:nvPr/>
        </p:nvGrpSpPr>
        <p:grpSpPr bwMode="auto">
          <a:xfrm>
            <a:off x="414338" y="639763"/>
            <a:ext cx="5024437" cy="1036637"/>
            <a:chOff x="414491" y="640488"/>
            <a:chExt cx="5024284" cy="1035912"/>
          </a:xfrm>
        </p:grpSpPr>
        <p:pic>
          <p:nvPicPr>
            <p:cNvPr id="40994" name="Picture 56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514600" y="685800"/>
              <a:ext cx="2924175" cy="97197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0995" name="Rectangle 58"/>
            <p:cNvSpPr>
              <a:spLocks noChangeArrowheads="1"/>
            </p:cNvSpPr>
            <p:nvPr/>
          </p:nvSpPr>
          <p:spPr bwMode="auto">
            <a:xfrm>
              <a:off x="414491" y="877669"/>
              <a:ext cx="1768433" cy="646331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1800">
                  <a:solidFill>
                    <a:schemeClr val="bg2"/>
                  </a:solidFill>
                </a:rPr>
                <a:t>A continuous </a:t>
              </a:r>
            </a:p>
            <a:p>
              <a:pPr eaLnBrk="1" hangingPunct="1"/>
              <a:r>
                <a:rPr lang="en-US" altLang="en-US" sz="1800">
                  <a:solidFill>
                    <a:schemeClr val="bg2"/>
                  </a:solidFill>
                </a:rPr>
                <a:t>periodic function</a:t>
              </a:r>
            </a:p>
          </p:txBody>
        </p:sp>
        <p:cxnSp>
          <p:nvCxnSpPr>
            <p:cNvPr id="40996" name="Straight Arrow Connector 131"/>
            <p:cNvCxnSpPr>
              <a:cxnSpLocks noChangeShapeType="1"/>
            </p:cNvCxnSpPr>
            <p:nvPr/>
          </p:nvCxnSpPr>
          <p:spPr bwMode="auto">
            <a:xfrm>
              <a:off x="5157100" y="1474056"/>
              <a:ext cx="228600" cy="0"/>
            </a:xfrm>
            <a:prstGeom prst="straightConnector1">
              <a:avLst/>
            </a:prstGeom>
            <a:noFill/>
            <a:ln w="12700" algn="ctr">
              <a:solidFill>
                <a:schemeClr val="bg2"/>
              </a:solidFill>
              <a:round/>
              <a:headEnd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40997" name="TextBox 132"/>
            <p:cNvSpPr txBox="1">
              <a:spLocks noChangeArrowheads="1"/>
            </p:cNvSpPr>
            <p:nvPr/>
          </p:nvSpPr>
          <p:spPr bwMode="auto">
            <a:xfrm>
              <a:off x="5156202" y="1414790"/>
              <a:ext cx="22313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CA" altLang="en-US" sz="1100">
                  <a:solidFill>
                    <a:schemeClr val="bg2"/>
                  </a:solidFill>
                </a:rPr>
                <a:t>t</a:t>
              </a:r>
            </a:p>
          </p:txBody>
        </p:sp>
        <p:sp>
          <p:nvSpPr>
            <p:cNvPr id="40998" name="Rectangle 150"/>
            <p:cNvSpPr>
              <a:spLocks noChangeArrowheads="1"/>
            </p:cNvSpPr>
            <p:nvPr/>
          </p:nvSpPr>
          <p:spPr bwMode="auto">
            <a:xfrm>
              <a:off x="3826934" y="1437101"/>
              <a:ext cx="38985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900">
                  <a:solidFill>
                    <a:schemeClr val="bg2"/>
                  </a:solidFill>
                </a:rPr>
                <a:t>time</a:t>
              </a:r>
            </a:p>
          </p:txBody>
        </p:sp>
        <p:sp>
          <p:nvSpPr>
            <p:cNvPr id="40999" name="Rectangle 154"/>
            <p:cNvSpPr>
              <a:spLocks noChangeArrowheads="1"/>
            </p:cNvSpPr>
            <p:nvPr/>
          </p:nvSpPr>
          <p:spPr bwMode="auto">
            <a:xfrm>
              <a:off x="2446867" y="640488"/>
              <a:ext cx="44275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1400">
                  <a:solidFill>
                    <a:schemeClr val="bg2"/>
                  </a:solidFill>
                </a:rPr>
                <a:t>y(t)</a:t>
              </a:r>
            </a:p>
          </p:txBody>
        </p:sp>
      </p:grpSp>
      <p:sp>
        <p:nvSpPr>
          <p:cNvPr id="157" name="Rectangle 156"/>
          <p:cNvSpPr>
            <a:spLocks noChangeArrowheads="1"/>
          </p:cNvSpPr>
          <p:nvPr/>
        </p:nvSpPr>
        <p:spPr bwMode="auto">
          <a:xfrm>
            <a:off x="152400" y="1609725"/>
            <a:ext cx="2309813" cy="923925"/>
          </a:xfrm>
          <a:prstGeom prst="rect">
            <a:avLst/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1800">
                <a:solidFill>
                  <a:schemeClr val="bg2"/>
                </a:solidFill>
              </a:rPr>
              <a:t>y(t) is an function </a:t>
            </a:r>
            <a:br>
              <a:rPr lang="en-US" altLang="en-US" sz="1800">
                <a:solidFill>
                  <a:schemeClr val="bg2"/>
                </a:solidFill>
              </a:rPr>
            </a:br>
            <a:r>
              <a:rPr lang="en-US" altLang="en-US" sz="1800">
                <a:solidFill>
                  <a:schemeClr val="bg2"/>
                </a:solidFill>
              </a:rPr>
              <a:t>from real time </a:t>
            </a:r>
            <a:br>
              <a:rPr lang="en-US" altLang="en-US" sz="1800">
                <a:solidFill>
                  <a:schemeClr val="bg2"/>
                </a:solidFill>
              </a:rPr>
            </a:br>
            <a:r>
              <a:rPr lang="en-US" altLang="en-US" sz="1800">
                <a:solidFill>
                  <a:schemeClr val="bg2"/>
                </a:solidFill>
              </a:rPr>
              <a:t>to a real values.</a:t>
            </a:r>
          </a:p>
        </p:txBody>
      </p:sp>
      <p:pic>
        <p:nvPicPr>
          <p:cNvPr id="58" name="Picture 58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486400" y="712788"/>
            <a:ext cx="3552825" cy="55356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0967" name="Text Box 215"/>
          <p:cNvSpPr txBox="1">
            <a:spLocks noChangeArrowheads="1"/>
          </p:cNvSpPr>
          <p:nvPr/>
        </p:nvSpPr>
        <p:spPr bwMode="auto">
          <a:xfrm>
            <a:off x="7421563" y="0"/>
            <a:ext cx="1430337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000">
                <a:solidFill>
                  <a:schemeClr val="tx2"/>
                </a:solidFill>
                <a:sym typeface="Symbol" pitchFamily="18" charset="2"/>
              </a:rPr>
              <a:t>Continuous </a:t>
            </a:r>
            <a:br>
              <a:rPr lang="en-US" altLang="en-US" sz="2000">
                <a:solidFill>
                  <a:schemeClr val="tx2"/>
                </a:solidFill>
                <a:sym typeface="Symbol" pitchFamily="18" charset="2"/>
              </a:rPr>
            </a:br>
            <a:r>
              <a:rPr lang="en-US" altLang="en-US" sz="2000">
                <a:solidFill>
                  <a:schemeClr val="tx2"/>
                </a:solidFill>
                <a:sym typeface="Symbol" pitchFamily="18" charset="2"/>
              </a:rPr>
              <a:t>Functions</a:t>
            </a:r>
          </a:p>
        </p:txBody>
      </p:sp>
      <p:graphicFrame>
        <p:nvGraphicFramePr>
          <p:cNvPr id="74" name="Object 11"/>
          <p:cNvGraphicFramePr>
            <a:graphicFrameLocks noChangeAspect="1"/>
          </p:cNvGraphicFramePr>
          <p:nvPr/>
        </p:nvGraphicFramePr>
        <p:xfrm>
          <a:off x="2743200" y="3505200"/>
          <a:ext cx="2241550" cy="8604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1000" name="Equation" r:id="rId7" imgW="1587500" imgH="609600" progId="Equation.3">
                  <p:embed/>
                </p:oleObj>
              </mc:Choice>
              <mc:Fallback>
                <p:oleObj name="Equation" r:id="rId7" imgW="1587500" imgH="609600" progId="Equation.3">
                  <p:embed/>
                  <p:pic>
                    <p:nvPicPr>
                      <p:cNvPr id="0" name="Object 1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743200" y="3505200"/>
                        <a:ext cx="2241550" cy="860425"/>
                      </a:xfrm>
                      <a:prstGeom prst="rect">
                        <a:avLst/>
                      </a:prstGeom>
                      <a:solidFill>
                        <a:schemeClr val="tx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75" name="Rectangle 74"/>
          <p:cNvSpPr>
            <a:spLocks noChangeArrowheads="1"/>
          </p:cNvSpPr>
          <p:nvPr/>
        </p:nvSpPr>
        <p:spPr bwMode="auto">
          <a:xfrm>
            <a:off x="300038" y="2590800"/>
            <a:ext cx="2038350" cy="646113"/>
          </a:xfrm>
          <a:prstGeom prst="rect">
            <a:avLst/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1800">
                <a:solidFill>
                  <a:schemeClr val="bg2"/>
                </a:solidFill>
              </a:rPr>
              <a:t>The basis functions </a:t>
            </a:r>
            <a:br>
              <a:rPr lang="en-US" altLang="en-US" sz="1800">
                <a:solidFill>
                  <a:schemeClr val="bg2"/>
                </a:solidFill>
              </a:rPr>
            </a:br>
            <a:r>
              <a:rPr lang="en-US" altLang="en-US" sz="1800">
                <a:solidFill>
                  <a:schemeClr val="bg2"/>
                </a:solidFill>
              </a:rPr>
              <a:t>are the same.</a:t>
            </a:r>
          </a:p>
        </p:txBody>
      </p:sp>
      <p:sp>
        <p:nvSpPr>
          <p:cNvPr id="77" name="Rectangle 76"/>
          <p:cNvSpPr>
            <a:spLocks noChangeArrowheads="1"/>
          </p:cNvSpPr>
          <p:nvPr/>
        </p:nvSpPr>
        <p:spPr bwMode="auto">
          <a:xfrm>
            <a:off x="176213" y="3306763"/>
            <a:ext cx="2262187" cy="647700"/>
          </a:xfrm>
          <a:prstGeom prst="rect">
            <a:avLst/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1800">
                <a:solidFill>
                  <a:schemeClr val="bg2"/>
                </a:solidFill>
              </a:rPr>
              <a:t>Except they also need </a:t>
            </a:r>
            <a:br>
              <a:rPr lang="en-US" altLang="en-US" sz="1800">
                <a:solidFill>
                  <a:schemeClr val="bg2"/>
                </a:solidFill>
              </a:rPr>
            </a:br>
            <a:r>
              <a:rPr lang="en-US" altLang="en-US" sz="1800">
                <a:solidFill>
                  <a:schemeClr val="bg2"/>
                </a:solidFill>
              </a:rPr>
              <a:t>to be continuous.</a:t>
            </a:r>
          </a:p>
        </p:txBody>
      </p:sp>
      <p:grpSp>
        <p:nvGrpSpPr>
          <p:cNvPr id="3" name="Group 75"/>
          <p:cNvGrpSpPr>
            <a:grpSpLocks/>
          </p:cNvGrpSpPr>
          <p:nvPr/>
        </p:nvGrpSpPr>
        <p:grpSpPr bwMode="auto">
          <a:xfrm>
            <a:off x="3109913" y="668338"/>
            <a:ext cx="1490662" cy="2227262"/>
            <a:chOff x="3109818" y="668866"/>
            <a:chExt cx="1491049" cy="2226734"/>
          </a:xfrm>
        </p:grpSpPr>
        <p:sp>
          <p:nvSpPr>
            <p:cNvPr id="40990" name="Rectangle 66"/>
            <p:cNvSpPr>
              <a:spLocks noChangeArrowheads="1"/>
            </p:cNvSpPr>
            <p:nvPr/>
          </p:nvSpPr>
          <p:spPr bwMode="auto">
            <a:xfrm>
              <a:off x="3109818" y="1656489"/>
              <a:ext cx="1491049" cy="307777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US" altLang="en-US" sz="1400">
                  <a:solidFill>
                    <a:schemeClr val="bg2"/>
                  </a:solidFill>
                </a:rPr>
                <a:t>-½T        0       ½T</a:t>
              </a:r>
            </a:p>
          </p:txBody>
        </p:sp>
        <p:cxnSp>
          <p:nvCxnSpPr>
            <p:cNvPr id="40991" name="Straight Connector 61"/>
            <p:cNvCxnSpPr>
              <a:cxnSpLocks noChangeShapeType="1"/>
            </p:cNvCxnSpPr>
            <p:nvPr/>
          </p:nvCxnSpPr>
          <p:spPr bwMode="auto">
            <a:xfrm flipV="1">
              <a:off x="3429000" y="685800"/>
              <a:ext cx="0" cy="2209800"/>
            </a:xfrm>
            <a:prstGeom prst="line">
              <a:avLst/>
            </a:prstGeom>
            <a:noFill/>
            <a:ln w="12700" algn="ctr">
              <a:solidFill>
                <a:srgbClr val="C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0992" name="Straight Connector 64"/>
            <p:cNvCxnSpPr>
              <a:cxnSpLocks noChangeShapeType="1"/>
            </p:cNvCxnSpPr>
            <p:nvPr/>
          </p:nvCxnSpPr>
          <p:spPr bwMode="auto">
            <a:xfrm flipV="1">
              <a:off x="3886203" y="677333"/>
              <a:ext cx="0" cy="1066800"/>
            </a:xfrm>
            <a:prstGeom prst="line">
              <a:avLst/>
            </a:prstGeom>
            <a:noFill/>
            <a:ln w="12700" algn="ctr">
              <a:solidFill>
                <a:srgbClr val="C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0993" name="Straight Connector 65"/>
            <p:cNvCxnSpPr>
              <a:cxnSpLocks noChangeShapeType="1"/>
            </p:cNvCxnSpPr>
            <p:nvPr/>
          </p:nvCxnSpPr>
          <p:spPr bwMode="auto">
            <a:xfrm flipV="1">
              <a:off x="4343400" y="668866"/>
              <a:ext cx="0" cy="2226734"/>
            </a:xfrm>
            <a:prstGeom prst="line">
              <a:avLst/>
            </a:prstGeom>
            <a:noFill/>
            <a:ln w="12700" algn="ctr">
              <a:solidFill>
                <a:srgbClr val="C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110" name="Rectangle 109"/>
          <p:cNvSpPr>
            <a:spLocks noChangeArrowheads="1"/>
          </p:cNvSpPr>
          <p:nvPr/>
        </p:nvSpPr>
        <p:spPr bwMode="auto">
          <a:xfrm>
            <a:off x="2208213" y="4495800"/>
            <a:ext cx="3236912" cy="1477963"/>
          </a:xfrm>
          <a:prstGeom prst="rect">
            <a:avLst/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1800">
                <a:solidFill>
                  <a:schemeClr val="bg2"/>
                </a:solidFill>
              </a:rPr>
              <a:t>If this is the dominate </a:t>
            </a:r>
            <a:br>
              <a:rPr lang="en-US" altLang="en-US" sz="1800">
                <a:solidFill>
                  <a:schemeClr val="bg2"/>
                </a:solidFill>
              </a:rPr>
            </a:br>
            <a:r>
              <a:rPr lang="en-US" altLang="en-US" sz="1800">
                <a:solidFill>
                  <a:schemeClr val="bg2"/>
                </a:solidFill>
              </a:rPr>
              <a:t>musical note </a:t>
            </a:r>
            <a:br>
              <a:rPr lang="en-US" altLang="en-US" sz="1800">
                <a:solidFill>
                  <a:schemeClr val="bg2"/>
                </a:solidFill>
              </a:rPr>
            </a:br>
            <a:r>
              <a:rPr lang="en-US" altLang="en-US" sz="1800">
                <a:solidFill>
                  <a:schemeClr val="bg2"/>
                </a:solidFill>
              </a:rPr>
              <a:t>of frequency </a:t>
            </a:r>
            <a:r>
              <a:rPr lang="en-US" altLang="en-US" sz="1800">
                <a:solidFill>
                  <a:schemeClr val="bg2"/>
                </a:solidFill>
                <a:sym typeface="Symbol" pitchFamily="18" charset="2"/>
              </a:rPr>
              <a:t> = 2/T,</a:t>
            </a:r>
            <a:br>
              <a:rPr lang="en-US" altLang="en-US" sz="1800">
                <a:solidFill>
                  <a:schemeClr val="bg2"/>
                </a:solidFill>
                <a:sym typeface="Symbol" pitchFamily="18" charset="2"/>
              </a:rPr>
            </a:br>
            <a:r>
              <a:rPr lang="en-US" altLang="en-US" sz="1800">
                <a:solidFill>
                  <a:schemeClr val="bg2"/>
                </a:solidFill>
                <a:sym typeface="Symbol" pitchFamily="18" charset="2"/>
              </a:rPr>
              <a:t>then all the other basis functions</a:t>
            </a:r>
            <a:r>
              <a:rPr lang="en-US" altLang="en-US" sz="1800">
                <a:solidFill>
                  <a:schemeClr val="bg2"/>
                </a:solidFill>
              </a:rPr>
              <a:t> </a:t>
            </a:r>
            <a:br>
              <a:rPr lang="en-US" altLang="en-US" sz="1800">
                <a:solidFill>
                  <a:schemeClr val="bg2"/>
                </a:solidFill>
              </a:rPr>
            </a:br>
            <a:r>
              <a:rPr lang="en-US" altLang="en-US" sz="1800">
                <a:solidFill>
                  <a:schemeClr val="bg2"/>
                </a:solidFill>
              </a:rPr>
              <a:t>are its harmonics frequencies:</a:t>
            </a:r>
          </a:p>
        </p:txBody>
      </p:sp>
      <p:sp>
        <p:nvSpPr>
          <p:cNvPr id="112" name="Rectangle 111"/>
          <p:cNvSpPr>
            <a:spLocks noChangeArrowheads="1"/>
          </p:cNvSpPr>
          <p:nvPr/>
        </p:nvSpPr>
        <p:spPr bwMode="auto">
          <a:xfrm>
            <a:off x="914400" y="6096000"/>
            <a:ext cx="5429250" cy="646113"/>
          </a:xfrm>
          <a:prstGeom prst="rect">
            <a:avLst/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/>
            <a:r>
              <a:rPr lang="en-US" altLang="en-US" sz="1800">
                <a:solidFill>
                  <a:schemeClr val="bg2"/>
                </a:solidFill>
              </a:rPr>
              <a:t>Frequency:</a:t>
            </a:r>
          </a:p>
          <a:p>
            <a:pPr algn="l" eaLnBrk="1" hangingPunct="1"/>
            <a:r>
              <a:rPr lang="en-US" altLang="en-US" sz="1800">
                <a:solidFill>
                  <a:schemeClr val="bg2"/>
                </a:solidFill>
              </a:rPr>
              <a:t>Note on the Piano:                                                             </a:t>
            </a:r>
          </a:p>
        </p:txBody>
      </p:sp>
      <p:graphicFrame>
        <p:nvGraphicFramePr>
          <p:cNvPr id="111" name="Table 110"/>
          <p:cNvGraphicFramePr>
            <a:graphicFrameLocks noGrp="1"/>
          </p:cNvGraphicFramePr>
          <p:nvPr/>
        </p:nvGraphicFramePr>
        <p:xfrm>
          <a:off x="2692400" y="6040438"/>
          <a:ext cx="3581400" cy="741362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11629"/>
                <a:gridCol w="511629"/>
                <a:gridCol w="511629"/>
                <a:gridCol w="511629"/>
                <a:gridCol w="511629"/>
                <a:gridCol w="511629"/>
                <a:gridCol w="511629"/>
              </a:tblGrid>
              <a:tr h="370681"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 smtClean="0">
                          <a:solidFill>
                            <a:schemeClr val="bg2"/>
                          </a:solidFill>
                          <a:sym typeface="Symbol"/>
                        </a:rPr>
                        <a:t>,</a:t>
                      </a:r>
                      <a:endParaRPr lang="en-CA" sz="1800" b="0" dirty="0">
                        <a:solidFill>
                          <a:schemeClr val="bg2"/>
                        </a:solidFill>
                      </a:endParaRPr>
                    </a:p>
                  </a:txBody>
                  <a:tcPr marT="45700" marB="4570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 smtClean="0">
                          <a:solidFill>
                            <a:schemeClr val="bg2"/>
                          </a:solidFill>
                          <a:sym typeface="Symbol"/>
                        </a:rPr>
                        <a:t>2,</a:t>
                      </a:r>
                      <a:endParaRPr lang="en-CA" sz="1800" b="0" dirty="0">
                        <a:solidFill>
                          <a:schemeClr val="bg2"/>
                        </a:solidFill>
                      </a:endParaRPr>
                    </a:p>
                  </a:txBody>
                  <a:tcPr marT="45700" marB="4570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 smtClean="0">
                          <a:solidFill>
                            <a:schemeClr val="bg2"/>
                          </a:solidFill>
                          <a:sym typeface="Symbol"/>
                        </a:rPr>
                        <a:t>3,</a:t>
                      </a:r>
                      <a:endParaRPr lang="en-CA" sz="1800" b="0" dirty="0">
                        <a:solidFill>
                          <a:schemeClr val="bg2"/>
                        </a:solidFill>
                      </a:endParaRPr>
                    </a:p>
                  </a:txBody>
                  <a:tcPr marT="45700" marB="4570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 smtClean="0">
                          <a:solidFill>
                            <a:schemeClr val="bg2"/>
                          </a:solidFill>
                          <a:sym typeface="Symbol"/>
                        </a:rPr>
                        <a:t>4,</a:t>
                      </a:r>
                      <a:endParaRPr lang="en-CA" sz="1800" b="0" dirty="0">
                        <a:solidFill>
                          <a:schemeClr val="bg2"/>
                        </a:solidFill>
                      </a:endParaRPr>
                    </a:p>
                  </a:txBody>
                  <a:tcPr marT="45700" marB="4570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 smtClean="0">
                          <a:solidFill>
                            <a:schemeClr val="bg2"/>
                          </a:solidFill>
                          <a:sym typeface="Symbol"/>
                        </a:rPr>
                        <a:t>5,</a:t>
                      </a:r>
                      <a:endParaRPr lang="en-CA" sz="1800" b="0" dirty="0">
                        <a:solidFill>
                          <a:schemeClr val="bg2"/>
                        </a:solidFill>
                      </a:endParaRPr>
                    </a:p>
                  </a:txBody>
                  <a:tcPr marT="45700" marB="4570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 smtClean="0">
                          <a:solidFill>
                            <a:schemeClr val="bg2"/>
                          </a:solidFill>
                          <a:sym typeface="Symbol"/>
                        </a:rPr>
                        <a:t>6,</a:t>
                      </a:r>
                      <a:endParaRPr lang="en-CA" sz="1800" b="0" dirty="0">
                        <a:solidFill>
                          <a:schemeClr val="bg2"/>
                        </a:solidFill>
                      </a:endParaRPr>
                    </a:p>
                  </a:txBody>
                  <a:tcPr marT="45700" marB="4570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CA" sz="1800" b="0" dirty="0" smtClean="0">
                          <a:solidFill>
                            <a:schemeClr val="bg2"/>
                          </a:solidFill>
                        </a:rPr>
                        <a:t>...</a:t>
                      </a:r>
                      <a:endParaRPr lang="en-CA" sz="1800" b="0" dirty="0">
                        <a:solidFill>
                          <a:schemeClr val="bg2"/>
                        </a:solidFill>
                      </a:endParaRPr>
                    </a:p>
                  </a:txBody>
                  <a:tcPr marT="45700" marB="4570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370681">
                <a:tc>
                  <a:txBody>
                    <a:bodyPr/>
                    <a:lstStyle/>
                    <a:p>
                      <a:pPr algn="ctr"/>
                      <a:r>
                        <a:rPr lang="en-CA" sz="1800" b="0" dirty="0" smtClean="0">
                          <a:solidFill>
                            <a:schemeClr val="bg2"/>
                          </a:solidFill>
                        </a:rPr>
                        <a:t>C</a:t>
                      </a:r>
                      <a:endParaRPr lang="en-CA" sz="1800" b="0" dirty="0">
                        <a:solidFill>
                          <a:schemeClr val="bg2"/>
                        </a:solidFill>
                      </a:endParaRPr>
                    </a:p>
                  </a:txBody>
                  <a:tcPr marT="45700" marB="45700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CA" sz="1800" b="0" dirty="0" smtClean="0">
                          <a:solidFill>
                            <a:schemeClr val="bg2"/>
                          </a:solidFill>
                        </a:rPr>
                        <a:t>C</a:t>
                      </a:r>
                      <a:endParaRPr lang="en-CA" sz="1800" b="0" dirty="0">
                        <a:solidFill>
                          <a:schemeClr val="bg2"/>
                        </a:solidFill>
                      </a:endParaRPr>
                    </a:p>
                  </a:txBody>
                  <a:tcPr marT="45700" marB="45700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CA" sz="1800" b="0" dirty="0" smtClean="0">
                          <a:solidFill>
                            <a:schemeClr val="bg2"/>
                          </a:solidFill>
                        </a:rPr>
                        <a:t>G</a:t>
                      </a:r>
                      <a:endParaRPr lang="en-CA" sz="1800" b="0" dirty="0">
                        <a:solidFill>
                          <a:schemeClr val="bg2"/>
                        </a:solidFill>
                      </a:endParaRPr>
                    </a:p>
                  </a:txBody>
                  <a:tcPr marT="45700" marB="45700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CA" sz="1800" b="0" dirty="0" smtClean="0">
                          <a:solidFill>
                            <a:schemeClr val="bg2"/>
                          </a:solidFill>
                        </a:rPr>
                        <a:t>C</a:t>
                      </a:r>
                      <a:endParaRPr lang="en-CA" sz="1800" b="0" dirty="0">
                        <a:solidFill>
                          <a:schemeClr val="bg2"/>
                        </a:solidFill>
                      </a:endParaRPr>
                    </a:p>
                  </a:txBody>
                  <a:tcPr marT="45700" marB="45700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CA" sz="1800" b="0" dirty="0" smtClean="0">
                          <a:solidFill>
                            <a:schemeClr val="bg2"/>
                          </a:solidFill>
                        </a:rPr>
                        <a:t>E</a:t>
                      </a:r>
                      <a:endParaRPr lang="en-CA" sz="1800" b="0" dirty="0">
                        <a:solidFill>
                          <a:schemeClr val="bg2"/>
                        </a:solidFill>
                      </a:endParaRPr>
                    </a:p>
                  </a:txBody>
                  <a:tcPr marT="45700" marB="45700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CA" sz="1800" b="0" dirty="0" smtClean="0">
                          <a:solidFill>
                            <a:schemeClr val="bg2"/>
                          </a:solidFill>
                        </a:rPr>
                        <a:t>G</a:t>
                      </a:r>
                      <a:endParaRPr lang="en-CA" sz="1800" b="0" dirty="0">
                        <a:solidFill>
                          <a:schemeClr val="bg2"/>
                        </a:solidFill>
                      </a:endParaRPr>
                    </a:p>
                  </a:txBody>
                  <a:tcPr marT="45700" marB="45700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CA" sz="1800" b="0" dirty="0" smtClean="0">
                          <a:solidFill>
                            <a:schemeClr val="bg2"/>
                          </a:solidFill>
                        </a:rPr>
                        <a:t>...</a:t>
                      </a:r>
                      <a:endParaRPr lang="en-CA" sz="1800" b="0" dirty="0">
                        <a:solidFill>
                          <a:schemeClr val="bg2"/>
                        </a:solidFill>
                      </a:endParaRPr>
                    </a:p>
                  </a:txBody>
                  <a:tcPr marT="45700" marB="45700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78" name="Rectangle 77"/>
          <p:cNvSpPr>
            <a:spLocks noChangeArrowheads="1"/>
          </p:cNvSpPr>
          <p:nvPr/>
        </p:nvSpPr>
        <p:spPr bwMode="auto">
          <a:xfrm>
            <a:off x="185738" y="4002088"/>
            <a:ext cx="2243137" cy="1200150"/>
          </a:xfrm>
          <a:prstGeom prst="rect">
            <a:avLst/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1800">
                <a:solidFill>
                  <a:schemeClr val="bg2"/>
                </a:solidFill>
              </a:rPr>
              <a:t>Stretched so that</a:t>
            </a:r>
          </a:p>
          <a:p>
            <a:pPr eaLnBrk="1" hangingPunct="1"/>
            <a:r>
              <a:rPr lang="en-US" altLang="en-US" sz="1800">
                <a:solidFill>
                  <a:schemeClr val="bg2"/>
                </a:solidFill>
              </a:rPr>
              <a:t>a period of the basis</a:t>
            </a:r>
          </a:p>
          <a:p>
            <a:pPr eaLnBrk="1" hangingPunct="1"/>
            <a:r>
              <a:rPr lang="en-US" altLang="en-US" sz="1800">
                <a:solidFill>
                  <a:schemeClr val="bg2"/>
                </a:solidFill>
              </a:rPr>
              <a:t>lines up with a period </a:t>
            </a:r>
            <a:br>
              <a:rPr lang="en-US" altLang="en-US" sz="1800">
                <a:solidFill>
                  <a:schemeClr val="bg2"/>
                </a:solidFill>
              </a:rPr>
            </a:br>
            <a:r>
              <a:rPr lang="en-US" altLang="en-US" sz="1800">
                <a:solidFill>
                  <a:schemeClr val="bg2"/>
                </a:solidFill>
              </a:rPr>
              <a:t>of the signal.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 nodeType="clickPar">
                      <p:stCondLst>
                        <p:cond delay="indefinite"/>
                      </p:stCondLst>
                      <p:childTnLst>
                        <p:par>
                          <p:cTn id="2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44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2744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2744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 nodeType="clickPar">
                      <p:stCondLst>
                        <p:cond delay="indefinite"/>
                      </p:stCondLst>
                      <p:childTnLst>
                        <p:par>
                          <p:cTn id="3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 nodeType="clickPar">
                      <p:stCondLst>
                        <p:cond delay="indefinite"/>
                      </p:stCondLst>
                      <p:childTnLst>
                        <p:par>
                          <p:cTn id="4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 nodeType="clickPar">
                      <p:stCondLst>
                        <p:cond delay="indefinite"/>
                      </p:stCondLst>
                      <p:childTnLst>
                        <p:par>
                          <p:cTn id="5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500" fill="hold"/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7" grpId="0" animBg="1"/>
      <p:bldP spid="75" grpId="0" animBg="1"/>
      <p:bldP spid="77" grpId="0" animBg="1"/>
      <p:bldP spid="110" grpId="0" animBg="1"/>
      <p:bldP spid="112" grpId="0" animBg="1"/>
      <p:bldP spid="78" grpId="0" animBg="1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11"/>
          <p:cNvSpPr>
            <a:spLocks noChangeArrowheads="1"/>
          </p:cNvSpPr>
          <p:nvPr/>
        </p:nvSpPr>
        <p:spPr bwMode="auto">
          <a:xfrm>
            <a:off x="2535238" y="3733800"/>
            <a:ext cx="4551362" cy="9540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CA" altLang="en-US"/>
              <a:t>Surely this can’t be expressed </a:t>
            </a:r>
            <a:br>
              <a:rPr lang="en-CA" altLang="en-US"/>
            </a:br>
            <a:r>
              <a:rPr lang="en-CA" altLang="en-US"/>
              <a:t>as sum of sines and cosines.</a:t>
            </a:r>
          </a:p>
        </p:txBody>
      </p:sp>
      <p:sp>
        <p:nvSpPr>
          <p:cNvPr id="5123" name="Picture 4" descr="sinc_1"/>
          <p:cNvSpPr>
            <a:spLocks noChangeAspect="1" noChangeArrowheads="1"/>
          </p:cNvSpPr>
          <p:nvPr/>
        </p:nvSpPr>
        <p:spPr bwMode="auto">
          <a:xfrm>
            <a:off x="1703388" y="1065213"/>
            <a:ext cx="5484812" cy="4113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CA" altLang="en-US"/>
          </a:p>
        </p:txBody>
      </p:sp>
      <p:sp>
        <p:nvSpPr>
          <p:cNvPr id="5124" name="Rectangle 5"/>
          <p:cNvSpPr>
            <a:spLocks noChangeArrowheads="1"/>
          </p:cNvSpPr>
          <p:nvPr/>
        </p:nvSpPr>
        <p:spPr bwMode="auto">
          <a:xfrm>
            <a:off x="685800" y="-228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4400">
                <a:solidFill>
                  <a:schemeClr val="tx2"/>
                </a:solidFill>
              </a:rPr>
              <a:t>Fourier Transformation </a:t>
            </a:r>
          </a:p>
        </p:txBody>
      </p:sp>
      <p:grpSp>
        <p:nvGrpSpPr>
          <p:cNvPr id="2" name="Group 12"/>
          <p:cNvGrpSpPr>
            <a:grpSpLocks/>
          </p:cNvGrpSpPr>
          <p:nvPr/>
        </p:nvGrpSpPr>
        <p:grpSpPr bwMode="auto">
          <a:xfrm>
            <a:off x="1874838" y="685800"/>
            <a:ext cx="4335462" cy="1800225"/>
            <a:chOff x="1875317" y="685800"/>
            <a:chExt cx="4334983" cy="1800225"/>
          </a:xfrm>
        </p:grpSpPr>
        <p:sp>
          <p:nvSpPr>
            <p:cNvPr id="5132" name="Rectangle 12"/>
            <p:cNvSpPr>
              <a:spLocks noChangeArrowheads="1"/>
            </p:cNvSpPr>
            <p:nvPr/>
          </p:nvSpPr>
          <p:spPr bwMode="auto">
            <a:xfrm>
              <a:off x="1875317" y="923925"/>
              <a:ext cx="1345240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CA" altLang="en-US"/>
                <a:t>y(x) = x</a:t>
              </a:r>
            </a:p>
          </p:txBody>
        </p:sp>
        <p:pic>
          <p:nvPicPr>
            <p:cNvPr id="5133" name="Picture 9" descr="http://www2.wolframalpha.com/Calculate/MSP/MSP369419h8df69d9af2gg30000226ec2a4074e43f5?MSPStoreType=image/gif&amp;s=1&amp;w=300&amp;h=189&amp;cdf=Coordinates&amp;cdf=Tooltips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52800" y="685800"/>
              <a:ext cx="2857500" cy="1800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3" name="Group 13"/>
          <p:cNvGrpSpPr>
            <a:grpSpLocks/>
          </p:cNvGrpSpPr>
          <p:nvPr/>
        </p:nvGrpSpPr>
        <p:grpSpPr bwMode="auto">
          <a:xfrm>
            <a:off x="2395538" y="2743200"/>
            <a:ext cx="5624512" cy="3362325"/>
            <a:chOff x="2395966" y="2743200"/>
            <a:chExt cx="5623654" cy="3361670"/>
          </a:xfrm>
        </p:grpSpPr>
        <p:sp>
          <p:nvSpPr>
            <p:cNvPr id="5128" name="Rectangle 11"/>
            <p:cNvSpPr>
              <a:spLocks noChangeArrowheads="1"/>
            </p:cNvSpPr>
            <p:nvPr/>
          </p:nvSpPr>
          <p:spPr bwMode="auto">
            <a:xfrm>
              <a:off x="2395966" y="5581650"/>
              <a:ext cx="5623654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CA" altLang="en-US"/>
                <a:t>y(x) </a:t>
              </a:r>
              <a:r>
                <a:rPr lang="en-CA" altLang="en-US">
                  <a:sym typeface="Symbol" pitchFamily="18" charset="2"/>
                </a:rPr>
                <a:t></a:t>
              </a:r>
              <a:r>
                <a:rPr lang="en-CA" altLang="en-US"/>
                <a:t> 2 sin(x) - sin(2x) + 2/3 sin(3x)</a:t>
              </a:r>
            </a:p>
          </p:txBody>
        </p:sp>
        <p:grpSp>
          <p:nvGrpSpPr>
            <p:cNvPr id="5129" name="Group 11"/>
            <p:cNvGrpSpPr>
              <a:grpSpLocks/>
            </p:cNvGrpSpPr>
            <p:nvPr/>
          </p:nvGrpSpPr>
          <p:grpSpPr bwMode="auto">
            <a:xfrm>
              <a:off x="2598738" y="2743200"/>
              <a:ext cx="4419600" cy="2905125"/>
              <a:chOff x="2598738" y="2743200"/>
              <a:chExt cx="4419600" cy="2905125"/>
            </a:xfrm>
          </p:grpSpPr>
          <p:pic>
            <p:nvPicPr>
              <p:cNvPr id="5130" name="Picture 3"/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t="2556" r="34091"/>
              <a:stretch>
                <a:fillRect/>
              </a:stretch>
            </p:blipFill>
            <p:spPr bwMode="auto">
              <a:xfrm>
                <a:off x="2598738" y="2743200"/>
                <a:ext cx="4419600" cy="29051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cxnSp>
            <p:nvCxnSpPr>
              <p:cNvPr id="5131" name="Straight Connector 19"/>
              <p:cNvCxnSpPr>
                <a:cxnSpLocks noChangeShapeType="1"/>
              </p:cNvCxnSpPr>
              <p:nvPr/>
            </p:nvCxnSpPr>
            <p:spPr bwMode="auto">
              <a:xfrm flipV="1">
                <a:off x="4808538" y="2819400"/>
                <a:ext cx="1066800" cy="1371600"/>
              </a:xfrm>
              <a:prstGeom prst="line">
                <a:avLst/>
              </a:prstGeom>
              <a:noFill/>
              <a:ln w="25400" algn="ctr">
                <a:solidFill>
                  <a:schemeClr val="accent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</p:grpSp>
      <p:sp>
        <p:nvSpPr>
          <p:cNvPr id="5127" name="Text Box 215"/>
          <p:cNvSpPr txBox="1">
            <a:spLocks noChangeArrowheads="1"/>
          </p:cNvSpPr>
          <p:nvPr/>
        </p:nvSpPr>
        <p:spPr bwMode="auto">
          <a:xfrm>
            <a:off x="7329488" y="17463"/>
            <a:ext cx="1614487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000">
                <a:solidFill>
                  <a:schemeClr val="tx2"/>
                </a:solidFill>
              </a:rPr>
              <a:t>Sine &amp;Cosine</a:t>
            </a:r>
            <a:br>
              <a:rPr lang="en-US" altLang="en-US" sz="2000">
                <a:solidFill>
                  <a:schemeClr val="tx2"/>
                </a:solidFill>
              </a:rPr>
            </a:br>
            <a:r>
              <a:rPr lang="en-US" altLang="en-US" sz="2000">
                <a:solidFill>
                  <a:schemeClr val="tx2"/>
                </a:solidFill>
              </a:rPr>
              <a:t>Basis</a:t>
            </a:r>
            <a:endParaRPr lang="en-US" altLang="en-US" sz="2000">
              <a:sym typeface="Symbol" pitchFamily="18" charset="2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/>
    </p:bld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986" name="Rectangle 54"/>
          <p:cNvSpPr>
            <a:spLocks noChangeArrowheads="1"/>
          </p:cNvSpPr>
          <p:nvPr/>
        </p:nvSpPr>
        <p:spPr bwMode="auto">
          <a:xfrm>
            <a:off x="685800" y="-228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4400">
                <a:solidFill>
                  <a:schemeClr val="tx2"/>
                </a:solidFill>
              </a:rPr>
              <a:t>Fourier Transformation </a:t>
            </a:r>
          </a:p>
        </p:txBody>
      </p:sp>
      <p:grpSp>
        <p:nvGrpSpPr>
          <p:cNvPr id="41987" name="Group 157"/>
          <p:cNvGrpSpPr>
            <a:grpSpLocks/>
          </p:cNvGrpSpPr>
          <p:nvPr/>
        </p:nvGrpSpPr>
        <p:grpSpPr bwMode="auto">
          <a:xfrm>
            <a:off x="414338" y="639763"/>
            <a:ext cx="5024437" cy="1036637"/>
            <a:chOff x="414491" y="640488"/>
            <a:chExt cx="5024284" cy="1035912"/>
          </a:xfrm>
        </p:grpSpPr>
        <p:pic>
          <p:nvPicPr>
            <p:cNvPr id="42003" name="Picture 56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514600" y="685800"/>
              <a:ext cx="2924175" cy="97197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2004" name="Rectangle 58"/>
            <p:cNvSpPr>
              <a:spLocks noChangeArrowheads="1"/>
            </p:cNvSpPr>
            <p:nvPr/>
          </p:nvSpPr>
          <p:spPr bwMode="auto">
            <a:xfrm>
              <a:off x="414491" y="877669"/>
              <a:ext cx="1768433" cy="646331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1800">
                  <a:solidFill>
                    <a:schemeClr val="bg2"/>
                  </a:solidFill>
                </a:rPr>
                <a:t>A continuous </a:t>
              </a:r>
            </a:p>
            <a:p>
              <a:pPr eaLnBrk="1" hangingPunct="1"/>
              <a:r>
                <a:rPr lang="en-US" altLang="en-US" sz="1800">
                  <a:solidFill>
                    <a:schemeClr val="bg2"/>
                  </a:solidFill>
                </a:rPr>
                <a:t>periodic function</a:t>
              </a:r>
            </a:p>
          </p:txBody>
        </p:sp>
        <p:cxnSp>
          <p:nvCxnSpPr>
            <p:cNvPr id="42005" name="Straight Arrow Connector 131"/>
            <p:cNvCxnSpPr>
              <a:cxnSpLocks noChangeShapeType="1"/>
            </p:cNvCxnSpPr>
            <p:nvPr/>
          </p:nvCxnSpPr>
          <p:spPr bwMode="auto">
            <a:xfrm>
              <a:off x="5157100" y="1474056"/>
              <a:ext cx="228600" cy="0"/>
            </a:xfrm>
            <a:prstGeom prst="straightConnector1">
              <a:avLst/>
            </a:prstGeom>
            <a:noFill/>
            <a:ln w="12700" algn="ctr">
              <a:solidFill>
                <a:schemeClr val="bg2"/>
              </a:solidFill>
              <a:round/>
              <a:headEnd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42006" name="TextBox 132"/>
            <p:cNvSpPr txBox="1">
              <a:spLocks noChangeArrowheads="1"/>
            </p:cNvSpPr>
            <p:nvPr/>
          </p:nvSpPr>
          <p:spPr bwMode="auto">
            <a:xfrm>
              <a:off x="5156202" y="1414790"/>
              <a:ext cx="22313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CA" altLang="en-US" sz="1100">
                  <a:solidFill>
                    <a:schemeClr val="bg2"/>
                  </a:solidFill>
                </a:rPr>
                <a:t>t</a:t>
              </a:r>
            </a:p>
          </p:txBody>
        </p:sp>
        <p:sp>
          <p:nvSpPr>
            <p:cNvPr id="42007" name="Rectangle 150"/>
            <p:cNvSpPr>
              <a:spLocks noChangeArrowheads="1"/>
            </p:cNvSpPr>
            <p:nvPr/>
          </p:nvSpPr>
          <p:spPr bwMode="auto">
            <a:xfrm>
              <a:off x="3826934" y="1437101"/>
              <a:ext cx="38985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900">
                  <a:solidFill>
                    <a:schemeClr val="bg2"/>
                  </a:solidFill>
                </a:rPr>
                <a:t>time</a:t>
              </a:r>
            </a:p>
          </p:txBody>
        </p:sp>
        <p:sp>
          <p:nvSpPr>
            <p:cNvPr id="42008" name="Rectangle 154"/>
            <p:cNvSpPr>
              <a:spLocks noChangeArrowheads="1"/>
            </p:cNvSpPr>
            <p:nvPr/>
          </p:nvSpPr>
          <p:spPr bwMode="auto">
            <a:xfrm>
              <a:off x="2446867" y="640488"/>
              <a:ext cx="44275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1400">
                  <a:solidFill>
                    <a:schemeClr val="bg2"/>
                  </a:solidFill>
                </a:rPr>
                <a:t>y(t)</a:t>
              </a:r>
            </a:p>
          </p:txBody>
        </p:sp>
      </p:grpSp>
      <p:sp>
        <p:nvSpPr>
          <p:cNvPr id="41988" name="Rectangle 156"/>
          <p:cNvSpPr>
            <a:spLocks noChangeArrowheads="1"/>
          </p:cNvSpPr>
          <p:nvPr/>
        </p:nvSpPr>
        <p:spPr bwMode="auto">
          <a:xfrm>
            <a:off x="152400" y="1609725"/>
            <a:ext cx="2309813" cy="923925"/>
          </a:xfrm>
          <a:prstGeom prst="rect">
            <a:avLst/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1800">
                <a:solidFill>
                  <a:schemeClr val="bg2"/>
                </a:solidFill>
              </a:rPr>
              <a:t>y(t) is an function </a:t>
            </a:r>
            <a:br>
              <a:rPr lang="en-US" altLang="en-US" sz="1800">
                <a:solidFill>
                  <a:schemeClr val="bg2"/>
                </a:solidFill>
              </a:rPr>
            </a:br>
            <a:r>
              <a:rPr lang="en-US" altLang="en-US" sz="1800">
                <a:solidFill>
                  <a:schemeClr val="bg2"/>
                </a:solidFill>
              </a:rPr>
              <a:t>from real time </a:t>
            </a:r>
            <a:br>
              <a:rPr lang="en-US" altLang="en-US" sz="1800">
                <a:solidFill>
                  <a:schemeClr val="bg2"/>
                </a:solidFill>
              </a:rPr>
            </a:br>
            <a:r>
              <a:rPr lang="en-US" altLang="en-US" sz="1800">
                <a:solidFill>
                  <a:schemeClr val="bg2"/>
                </a:solidFill>
              </a:rPr>
              <a:t>to a real values.</a:t>
            </a:r>
          </a:p>
        </p:txBody>
      </p:sp>
      <p:pic>
        <p:nvPicPr>
          <p:cNvPr id="41989" name="Picture 58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486400" y="712788"/>
            <a:ext cx="3552825" cy="55356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1990" name="Text Box 215"/>
          <p:cNvSpPr txBox="1">
            <a:spLocks noChangeArrowheads="1"/>
          </p:cNvSpPr>
          <p:nvPr/>
        </p:nvSpPr>
        <p:spPr bwMode="auto">
          <a:xfrm>
            <a:off x="7421563" y="0"/>
            <a:ext cx="1430337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000">
                <a:solidFill>
                  <a:schemeClr val="tx2"/>
                </a:solidFill>
                <a:sym typeface="Symbol" pitchFamily="18" charset="2"/>
              </a:rPr>
              <a:t>Continuous </a:t>
            </a:r>
            <a:br>
              <a:rPr lang="en-US" altLang="en-US" sz="2000">
                <a:solidFill>
                  <a:schemeClr val="tx2"/>
                </a:solidFill>
                <a:sym typeface="Symbol" pitchFamily="18" charset="2"/>
              </a:rPr>
            </a:br>
            <a:r>
              <a:rPr lang="en-US" altLang="en-US" sz="2000">
                <a:solidFill>
                  <a:schemeClr val="tx2"/>
                </a:solidFill>
                <a:sym typeface="Symbol" pitchFamily="18" charset="2"/>
              </a:rPr>
              <a:t>Functions</a:t>
            </a:r>
          </a:p>
        </p:txBody>
      </p:sp>
      <p:sp>
        <p:nvSpPr>
          <p:cNvPr id="78" name="Rectangle 77"/>
          <p:cNvSpPr>
            <a:spLocks noChangeArrowheads="1"/>
          </p:cNvSpPr>
          <p:nvPr/>
        </p:nvSpPr>
        <p:spPr bwMode="auto">
          <a:xfrm>
            <a:off x="309563" y="4002088"/>
            <a:ext cx="1995487" cy="1476375"/>
          </a:xfrm>
          <a:prstGeom prst="rect">
            <a:avLst/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1800">
                <a:solidFill>
                  <a:schemeClr val="bg2"/>
                </a:solidFill>
              </a:rPr>
              <a:t>Before the signal </a:t>
            </a:r>
            <a:br>
              <a:rPr lang="en-US" altLang="en-US" sz="1800">
                <a:solidFill>
                  <a:schemeClr val="bg2"/>
                </a:solidFill>
              </a:rPr>
            </a:br>
            <a:r>
              <a:rPr lang="en-US" altLang="en-US" sz="1800">
                <a:solidFill>
                  <a:schemeClr val="bg2"/>
                </a:solidFill>
              </a:rPr>
              <a:t>had n values</a:t>
            </a:r>
            <a:br>
              <a:rPr lang="en-US" altLang="en-US" sz="1800">
                <a:solidFill>
                  <a:schemeClr val="bg2"/>
                </a:solidFill>
              </a:rPr>
            </a:br>
            <a:r>
              <a:rPr lang="en-US" altLang="en-US" sz="1800">
                <a:solidFill>
                  <a:schemeClr val="bg2"/>
                </a:solidFill>
              </a:rPr>
              <a:t>so we needed n </a:t>
            </a:r>
            <a:br>
              <a:rPr lang="en-US" altLang="en-US" sz="1800">
                <a:solidFill>
                  <a:schemeClr val="bg2"/>
                </a:solidFill>
              </a:rPr>
            </a:br>
            <a:r>
              <a:rPr lang="en-US" altLang="en-US" sz="1800">
                <a:solidFill>
                  <a:schemeClr val="bg2"/>
                </a:solidFill>
              </a:rPr>
              <a:t>bases functions.</a:t>
            </a:r>
            <a:br>
              <a:rPr lang="en-US" altLang="en-US" sz="1800">
                <a:solidFill>
                  <a:schemeClr val="bg2"/>
                </a:solidFill>
              </a:rPr>
            </a:br>
            <a:r>
              <a:rPr lang="en-US" altLang="en-US" sz="1800">
                <a:solidFill>
                  <a:schemeClr val="bg2"/>
                </a:solidFill>
              </a:rPr>
              <a:t>Now we need n</a:t>
            </a:r>
            <a:r>
              <a:rPr lang="en-US" altLang="en-US" sz="1200">
                <a:solidFill>
                  <a:schemeClr val="bg2"/>
                </a:solidFill>
                <a:sym typeface="Symbol" pitchFamily="18" charset="2"/>
              </a:rPr>
              <a:t></a:t>
            </a:r>
            <a:r>
              <a:rPr lang="en-US" altLang="en-US" sz="1800">
                <a:solidFill>
                  <a:schemeClr val="bg2"/>
                </a:solidFill>
                <a:sym typeface="Symbol" pitchFamily="18" charset="2"/>
              </a:rPr>
              <a:t>.</a:t>
            </a:r>
            <a:endParaRPr lang="en-US" altLang="en-US" sz="1800">
              <a:solidFill>
                <a:schemeClr val="bg2"/>
              </a:solidFill>
            </a:endParaRPr>
          </a:p>
        </p:txBody>
      </p:sp>
      <p:graphicFrame>
        <p:nvGraphicFramePr>
          <p:cNvPr id="79" name="Object 3"/>
          <p:cNvGraphicFramePr>
            <a:graphicFrameLocks noChangeAspect="1"/>
          </p:cNvGraphicFramePr>
          <p:nvPr/>
        </p:nvGraphicFramePr>
        <p:xfrm>
          <a:off x="2755900" y="4549775"/>
          <a:ext cx="2152650" cy="8604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2009" name="Equation" r:id="rId6" imgW="1524000" imgH="609600" progId="Equation.3">
                  <p:embed/>
                </p:oleObj>
              </mc:Choice>
              <mc:Fallback>
                <p:oleObj name="Equation" r:id="rId6" imgW="1524000" imgH="609600" progId="Equation.3">
                  <p:embed/>
                  <p:pic>
                    <p:nvPicPr>
                      <p:cNvPr id="0" name="Object 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755900" y="4549775"/>
                        <a:ext cx="2152650" cy="860425"/>
                      </a:xfrm>
                      <a:prstGeom prst="rect">
                        <a:avLst/>
                      </a:prstGeom>
                      <a:solidFill>
                        <a:schemeClr val="tx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3" name="Group 24"/>
          <p:cNvGrpSpPr>
            <a:grpSpLocks/>
          </p:cNvGrpSpPr>
          <p:nvPr/>
        </p:nvGrpSpPr>
        <p:grpSpPr bwMode="auto">
          <a:xfrm>
            <a:off x="519113" y="1981200"/>
            <a:ext cx="4465637" cy="2384425"/>
            <a:chOff x="519055" y="1981200"/>
            <a:chExt cx="4465695" cy="2384425"/>
          </a:xfrm>
        </p:grpSpPr>
        <p:graphicFrame>
          <p:nvGraphicFramePr>
            <p:cNvPr id="42000" name="Object 11"/>
            <p:cNvGraphicFramePr>
              <a:graphicFrameLocks noChangeAspect="1"/>
            </p:cNvGraphicFramePr>
            <p:nvPr/>
          </p:nvGraphicFramePr>
          <p:xfrm>
            <a:off x="2743200" y="3505200"/>
            <a:ext cx="2241550" cy="860425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42010" name="Equation" r:id="rId8" imgW="1587500" imgH="609600" progId="Equation.3">
                    <p:embed/>
                  </p:oleObj>
                </mc:Choice>
                <mc:Fallback>
                  <p:oleObj name="Equation" r:id="rId8" imgW="1587500" imgH="609600" progId="Equation.3">
                    <p:embed/>
                    <p:pic>
                      <p:nvPicPr>
                        <p:cNvPr id="0" name="Object 11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9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2743200" y="3505200"/>
                          <a:ext cx="2241550" cy="860425"/>
                        </a:xfrm>
                        <a:prstGeom prst="rect">
                          <a:avLst/>
                        </a:prstGeom>
                        <a:solidFill>
                          <a:schemeClr val="tx1"/>
                        </a:solidFill>
                        <a:ln>
                          <a:noFill/>
                        </a:ln>
                        <a:effectLst/>
                        <a:extLs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rgbClr val="808080"/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sp>
          <p:nvSpPr>
            <p:cNvPr id="42001" name="Rectangle 76"/>
            <p:cNvSpPr>
              <a:spLocks noChangeArrowheads="1"/>
            </p:cNvSpPr>
            <p:nvPr/>
          </p:nvSpPr>
          <p:spPr bwMode="auto">
            <a:xfrm>
              <a:off x="519055" y="2810470"/>
              <a:ext cx="1614545" cy="923330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1800">
                  <a:solidFill>
                    <a:schemeClr val="bg2"/>
                  </a:solidFill>
                </a:rPr>
                <a:t>The third basis,</a:t>
              </a:r>
            </a:p>
            <a:p>
              <a:pPr eaLnBrk="1" hangingPunct="1"/>
              <a:r>
                <a:rPr lang="en-US" altLang="en-US" sz="1800">
                  <a:solidFill>
                    <a:schemeClr val="bg2"/>
                  </a:solidFill>
                </a:rPr>
                <a:t>as before will </a:t>
              </a:r>
              <a:br>
                <a:rPr lang="en-US" altLang="en-US" sz="1800">
                  <a:solidFill>
                    <a:schemeClr val="bg2"/>
                  </a:solidFill>
                </a:rPr>
              </a:br>
              <a:r>
                <a:rPr lang="en-US" altLang="en-US" sz="1800">
                  <a:solidFill>
                    <a:schemeClr val="bg2"/>
                  </a:solidFill>
                </a:rPr>
                <a:t>cycle 3 times.</a:t>
              </a:r>
            </a:p>
          </p:txBody>
        </p:sp>
        <p:pic>
          <p:nvPicPr>
            <p:cNvPr id="42002" name="Picture 14" descr="http://www2.wolframalpha.com/Calculate/MSP/MSP175819ia4d95a1ghd8cc00003i4213i3a95626bg?MSPStoreType=image/gif&amp;s=6&amp;w=299&amp;h=133&amp;cdf=RangeControl"/>
            <p:cNvPicPr>
              <a:picLocks noChangeAspect="1" noChangeArrowheads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0161" r="51598"/>
            <a:stretch>
              <a:fillRect/>
            </a:stretch>
          </p:blipFill>
          <p:spPr bwMode="auto">
            <a:xfrm>
              <a:off x="3344333" y="1981200"/>
              <a:ext cx="1143000" cy="1447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41994" name="Group 75"/>
          <p:cNvGrpSpPr>
            <a:grpSpLocks/>
          </p:cNvGrpSpPr>
          <p:nvPr/>
        </p:nvGrpSpPr>
        <p:grpSpPr bwMode="auto">
          <a:xfrm>
            <a:off x="3109913" y="668338"/>
            <a:ext cx="1490662" cy="2227262"/>
            <a:chOff x="3109818" y="668866"/>
            <a:chExt cx="1491049" cy="2226734"/>
          </a:xfrm>
        </p:grpSpPr>
        <p:sp>
          <p:nvSpPr>
            <p:cNvPr id="41996" name="Rectangle 66"/>
            <p:cNvSpPr>
              <a:spLocks noChangeArrowheads="1"/>
            </p:cNvSpPr>
            <p:nvPr/>
          </p:nvSpPr>
          <p:spPr bwMode="auto">
            <a:xfrm>
              <a:off x="3109818" y="1656489"/>
              <a:ext cx="1491049" cy="307777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US" altLang="en-US" sz="1400">
                  <a:solidFill>
                    <a:schemeClr val="bg2"/>
                  </a:solidFill>
                </a:rPr>
                <a:t>-½T        0       ½T</a:t>
              </a:r>
            </a:p>
          </p:txBody>
        </p:sp>
        <p:cxnSp>
          <p:nvCxnSpPr>
            <p:cNvPr id="41997" name="Straight Connector 61"/>
            <p:cNvCxnSpPr>
              <a:cxnSpLocks noChangeShapeType="1"/>
            </p:cNvCxnSpPr>
            <p:nvPr/>
          </p:nvCxnSpPr>
          <p:spPr bwMode="auto">
            <a:xfrm flipV="1">
              <a:off x="3429000" y="685800"/>
              <a:ext cx="0" cy="2209800"/>
            </a:xfrm>
            <a:prstGeom prst="line">
              <a:avLst/>
            </a:prstGeom>
            <a:noFill/>
            <a:ln w="12700" algn="ctr">
              <a:solidFill>
                <a:srgbClr val="C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1998" name="Straight Connector 64"/>
            <p:cNvCxnSpPr>
              <a:cxnSpLocks noChangeShapeType="1"/>
            </p:cNvCxnSpPr>
            <p:nvPr/>
          </p:nvCxnSpPr>
          <p:spPr bwMode="auto">
            <a:xfrm flipV="1">
              <a:off x="3886203" y="677333"/>
              <a:ext cx="0" cy="1066800"/>
            </a:xfrm>
            <a:prstGeom prst="line">
              <a:avLst/>
            </a:prstGeom>
            <a:noFill/>
            <a:ln w="12700" algn="ctr">
              <a:solidFill>
                <a:srgbClr val="C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1999" name="Straight Connector 65"/>
            <p:cNvCxnSpPr>
              <a:cxnSpLocks noChangeShapeType="1"/>
            </p:cNvCxnSpPr>
            <p:nvPr/>
          </p:nvCxnSpPr>
          <p:spPr bwMode="auto">
            <a:xfrm flipV="1">
              <a:off x="4343400" y="668866"/>
              <a:ext cx="0" cy="2226734"/>
            </a:xfrm>
            <a:prstGeom prst="line">
              <a:avLst/>
            </a:prstGeom>
            <a:noFill/>
            <a:ln w="12700" algn="ctr">
              <a:solidFill>
                <a:srgbClr val="C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27" name="Rectangle 26"/>
          <p:cNvSpPr>
            <a:spLocks noChangeArrowheads="1"/>
          </p:cNvSpPr>
          <p:nvPr/>
        </p:nvSpPr>
        <p:spPr bwMode="auto">
          <a:xfrm>
            <a:off x="5486400" y="5824538"/>
            <a:ext cx="3505200" cy="369887"/>
          </a:xfrm>
          <a:prstGeom prst="rect">
            <a:avLst/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1800">
                <a:solidFill>
                  <a:srgbClr val="FF0000"/>
                </a:solidFill>
              </a:rPr>
              <a:t>      Continue for ever.        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8" grpId="0" animBg="1"/>
      <p:bldP spid="27" grpId="0" animBg="1"/>
    </p:bld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010" name="Rectangle 54"/>
          <p:cNvSpPr>
            <a:spLocks noChangeArrowheads="1"/>
          </p:cNvSpPr>
          <p:nvPr/>
        </p:nvSpPr>
        <p:spPr bwMode="auto">
          <a:xfrm>
            <a:off x="685800" y="-228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4400">
                <a:solidFill>
                  <a:schemeClr val="tx2"/>
                </a:solidFill>
              </a:rPr>
              <a:t>Fourier Transformation </a:t>
            </a:r>
          </a:p>
        </p:txBody>
      </p:sp>
      <p:grpSp>
        <p:nvGrpSpPr>
          <p:cNvPr id="43011" name="Group 157"/>
          <p:cNvGrpSpPr>
            <a:grpSpLocks/>
          </p:cNvGrpSpPr>
          <p:nvPr/>
        </p:nvGrpSpPr>
        <p:grpSpPr bwMode="auto">
          <a:xfrm>
            <a:off x="414338" y="639763"/>
            <a:ext cx="5024437" cy="1036637"/>
            <a:chOff x="414491" y="640488"/>
            <a:chExt cx="5024284" cy="1035912"/>
          </a:xfrm>
        </p:grpSpPr>
        <p:pic>
          <p:nvPicPr>
            <p:cNvPr id="43031" name="Picture 56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514600" y="685800"/>
              <a:ext cx="2924175" cy="97197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3032" name="Rectangle 58"/>
            <p:cNvSpPr>
              <a:spLocks noChangeArrowheads="1"/>
            </p:cNvSpPr>
            <p:nvPr/>
          </p:nvSpPr>
          <p:spPr bwMode="auto">
            <a:xfrm>
              <a:off x="414491" y="877669"/>
              <a:ext cx="1768433" cy="646331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1800">
                  <a:solidFill>
                    <a:schemeClr val="bg2"/>
                  </a:solidFill>
                </a:rPr>
                <a:t>A continuous </a:t>
              </a:r>
            </a:p>
            <a:p>
              <a:pPr eaLnBrk="1" hangingPunct="1"/>
              <a:r>
                <a:rPr lang="en-US" altLang="en-US" sz="1800">
                  <a:solidFill>
                    <a:schemeClr val="bg2"/>
                  </a:solidFill>
                </a:rPr>
                <a:t>periodic function</a:t>
              </a:r>
            </a:p>
          </p:txBody>
        </p:sp>
        <p:cxnSp>
          <p:nvCxnSpPr>
            <p:cNvPr id="43033" name="Straight Arrow Connector 131"/>
            <p:cNvCxnSpPr>
              <a:cxnSpLocks noChangeShapeType="1"/>
            </p:cNvCxnSpPr>
            <p:nvPr/>
          </p:nvCxnSpPr>
          <p:spPr bwMode="auto">
            <a:xfrm>
              <a:off x="5157100" y="1474056"/>
              <a:ext cx="228600" cy="0"/>
            </a:xfrm>
            <a:prstGeom prst="straightConnector1">
              <a:avLst/>
            </a:prstGeom>
            <a:noFill/>
            <a:ln w="12700" algn="ctr">
              <a:solidFill>
                <a:schemeClr val="bg2"/>
              </a:solidFill>
              <a:round/>
              <a:headEnd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43034" name="TextBox 132"/>
            <p:cNvSpPr txBox="1">
              <a:spLocks noChangeArrowheads="1"/>
            </p:cNvSpPr>
            <p:nvPr/>
          </p:nvSpPr>
          <p:spPr bwMode="auto">
            <a:xfrm>
              <a:off x="5156202" y="1414790"/>
              <a:ext cx="22313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CA" altLang="en-US" sz="1100">
                  <a:solidFill>
                    <a:schemeClr val="bg2"/>
                  </a:solidFill>
                </a:rPr>
                <a:t>t</a:t>
              </a:r>
            </a:p>
          </p:txBody>
        </p:sp>
        <p:sp>
          <p:nvSpPr>
            <p:cNvPr id="43035" name="Rectangle 150"/>
            <p:cNvSpPr>
              <a:spLocks noChangeArrowheads="1"/>
            </p:cNvSpPr>
            <p:nvPr/>
          </p:nvSpPr>
          <p:spPr bwMode="auto">
            <a:xfrm>
              <a:off x="3826934" y="1437101"/>
              <a:ext cx="38985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900">
                  <a:solidFill>
                    <a:schemeClr val="bg2"/>
                  </a:solidFill>
                </a:rPr>
                <a:t>time</a:t>
              </a:r>
            </a:p>
          </p:txBody>
        </p:sp>
        <p:sp>
          <p:nvSpPr>
            <p:cNvPr id="43036" name="Rectangle 154"/>
            <p:cNvSpPr>
              <a:spLocks noChangeArrowheads="1"/>
            </p:cNvSpPr>
            <p:nvPr/>
          </p:nvSpPr>
          <p:spPr bwMode="auto">
            <a:xfrm>
              <a:off x="2446867" y="640488"/>
              <a:ext cx="44275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1400">
                  <a:solidFill>
                    <a:schemeClr val="bg2"/>
                  </a:solidFill>
                </a:rPr>
                <a:t>y(t)</a:t>
              </a:r>
            </a:p>
          </p:txBody>
        </p:sp>
      </p:grpSp>
      <p:sp>
        <p:nvSpPr>
          <p:cNvPr id="43012" name="Rectangle 156"/>
          <p:cNvSpPr>
            <a:spLocks noChangeArrowheads="1"/>
          </p:cNvSpPr>
          <p:nvPr/>
        </p:nvSpPr>
        <p:spPr bwMode="auto">
          <a:xfrm>
            <a:off x="152400" y="1609725"/>
            <a:ext cx="2309813" cy="923925"/>
          </a:xfrm>
          <a:prstGeom prst="rect">
            <a:avLst/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1800">
                <a:solidFill>
                  <a:schemeClr val="bg2"/>
                </a:solidFill>
              </a:rPr>
              <a:t>y(t) is an function </a:t>
            </a:r>
            <a:br>
              <a:rPr lang="en-US" altLang="en-US" sz="1800">
                <a:solidFill>
                  <a:schemeClr val="bg2"/>
                </a:solidFill>
              </a:rPr>
            </a:br>
            <a:r>
              <a:rPr lang="en-US" altLang="en-US" sz="1800">
                <a:solidFill>
                  <a:schemeClr val="bg2"/>
                </a:solidFill>
              </a:rPr>
              <a:t>from real time </a:t>
            </a:r>
            <a:br>
              <a:rPr lang="en-US" altLang="en-US" sz="1800">
                <a:solidFill>
                  <a:schemeClr val="bg2"/>
                </a:solidFill>
              </a:rPr>
            </a:br>
            <a:r>
              <a:rPr lang="en-US" altLang="en-US" sz="1800">
                <a:solidFill>
                  <a:schemeClr val="bg2"/>
                </a:solidFill>
              </a:rPr>
              <a:t>to a real values.</a:t>
            </a:r>
          </a:p>
        </p:txBody>
      </p:sp>
      <p:sp>
        <p:nvSpPr>
          <p:cNvPr id="43013" name="Text Box 215"/>
          <p:cNvSpPr txBox="1">
            <a:spLocks noChangeArrowheads="1"/>
          </p:cNvSpPr>
          <p:nvPr/>
        </p:nvSpPr>
        <p:spPr bwMode="auto">
          <a:xfrm>
            <a:off x="7421563" y="0"/>
            <a:ext cx="1430337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000">
                <a:solidFill>
                  <a:schemeClr val="tx2"/>
                </a:solidFill>
                <a:sym typeface="Symbol" pitchFamily="18" charset="2"/>
              </a:rPr>
              <a:t>Continuous </a:t>
            </a:r>
            <a:br>
              <a:rPr lang="en-US" altLang="en-US" sz="2000">
                <a:solidFill>
                  <a:schemeClr val="tx2"/>
                </a:solidFill>
                <a:sym typeface="Symbol" pitchFamily="18" charset="2"/>
              </a:rPr>
            </a:br>
            <a:r>
              <a:rPr lang="en-US" altLang="en-US" sz="2000">
                <a:solidFill>
                  <a:schemeClr val="tx2"/>
                </a:solidFill>
                <a:sym typeface="Symbol" pitchFamily="18" charset="2"/>
              </a:rPr>
              <a:t>Functions</a:t>
            </a:r>
          </a:p>
        </p:txBody>
      </p:sp>
      <p:graphicFrame>
        <p:nvGraphicFramePr>
          <p:cNvPr id="43014" name="Object 3"/>
          <p:cNvGraphicFramePr>
            <a:graphicFrameLocks noChangeAspect="1"/>
          </p:cNvGraphicFramePr>
          <p:nvPr/>
        </p:nvGraphicFramePr>
        <p:xfrm>
          <a:off x="2755900" y="3505200"/>
          <a:ext cx="2152650" cy="8604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3037" name="Equation" r:id="rId5" imgW="1524000" imgH="609600" progId="Equation.3">
                  <p:embed/>
                </p:oleObj>
              </mc:Choice>
              <mc:Fallback>
                <p:oleObj name="Equation" r:id="rId5" imgW="1524000" imgH="609600" progId="Equation.3">
                  <p:embed/>
                  <p:pic>
                    <p:nvPicPr>
                      <p:cNvPr id="0" name="Object 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755900" y="3505200"/>
                        <a:ext cx="2152650" cy="860425"/>
                      </a:xfrm>
                      <a:prstGeom prst="rect">
                        <a:avLst/>
                      </a:prstGeom>
                      <a:solidFill>
                        <a:schemeClr val="tx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43015" name="Picture 14" descr="http://www2.wolframalpha.com/Calculate/MSP/MSP175819ia4d95a1ghd8cc00003i4213i3a95626bg?MSPStoreType=image/gif&amp;s=6&amp;w=299&amp;h=133&amp;cdf=RangeControl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0161" r="51598"/>
          <a:stretch>
            <a:fillRect/>
          </a:stretch>
        </p:blipFill>
        <p:spPr bwMode="auto">
          <a:xfrm>
            <a:off x="3344863" y="1981200"/>
            <a:ext cx="1143000" cy="1447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43016" name="Group 75"/>
          <p:cNvGrpSpPr>
            <a:grpSpLocks/>
          </p:cNvGrpSpPr>
          <p:nvPr/>
        </p:nvGrpSpPr>
        <p:grpSpPr bwMode="auto">
          <a:xfrm>
            <a:off x="3109913" y="668338"/>
            <a:ext cx="1490662" cy="2227262"/>
            <a:chOff x="3109818" y="668866"/>
            <a:chExt cx="1491049" cy="2226734"/>
          </a:xfrm>
        </p:grpSpPr>
        <p:sp>
          <p:nvSpPr>
            <p:cNvPr id="43027" name="Rectangle 66"/>
            <p:cNvSpPr>
              <a:spLocks noChangeArrowheads="1"/>
            </p:cNvSpPr>
            <p:nvPr/>
          </p:nvSpPr>
          <p:spPr bwMode="auto">
            <a:xfrm>
              <a:off x="3109818" y="1656489"/>
              <a:ext cx="1491049" cy="307777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US" altLang="en-US" sz="1400">
                  <a:solidFill>
                    <a:schemeClr val="bg2"/>
                  </a:solidFill>
                </a:rPr>
                <a:t>-½T        0       ½T</a:t>
              </a:r>
            </a:p>
          </p:txBody>
        </p:sp>
        <p:cxnSp>
          <p:nvCxnSpPr>
            <p:cNvPr id="43028" name="Straight Connector 61"/>
            <p:cNvCxnSpPr>
              <a:cxnSpLocks noChangeShapeType="1"/>
            </p:cNvCxnSpPr>
            <p:nvPr/>
          </p:nvCxnSpPr>
          <p:spPr bwMode="auto">
            <a:xfrm flipV="1">
              <a:off x="3429000" y="685800"/>
              <a:ext cx="0" cy="2209800"/>
            </a:xfrm>
            <a:prstGeom prst="line">
              <a:avLst/>
            </a:prstGeom>
            <a:noFill/>
            <a:ln w="12700" algn="ctr">
              <a:solidFill>
                <a:srgbClr val="C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3029" name="Straight Connector 64"/>
            <p:cNvCxnSpPr>
              <a:cxnSpLocks noChangeShapeType="1"/>
            </p:cNvCxnSpPr>
            <p:nvPr/>
          </p:nvCxnSpPr>
          <p:spPr bwMode="auto">
            <a:xfrm flipV="1">
              <a:off x="3886203" y="677333"/>
              <a:ext cx="0" cy="1066800"/>
            </a:xfrm>
            <a:prstGeom prst="line">
              <a:avLst/>
            </a:prstGeom>
            <a:noFill/>
            <a:ln w="12700" algn="ctr">
              <a:solidFill>
                <a:srgbClr val="C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3030" name="Straight Connector 65"/>
            <p:cNvCxnSpPr>
              <a:cxnSpLocks noChangeShapeType="1"/>
            </p:cNvCxnSpPr>
            <p:nvPr/>
          </p:nvCxnSpPr>
          <p:spPr bwMode="auto">
            <a:xfrm flipV="1">
              <a:off x="4343400" y="668866"/>
              <a:ext cx="0" cy="2226734"/>
            </a:xfrm>
            <a:prstGeom prst="line">
              <a:avLst/>
            </a:prstGeom>
            <a:noFill/>
            <a:ln w="12700" algn="ctr">
              <a:solidFill>
                <a:srgbClr val="C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32" name="Rectangle 31"/>
          <p:cNvSpPr>
            <a:spLocks noChangeArrowheads="1"/>
          </p:cNvSpPr>
          <p:nvPr/>
        </p:nvSpPr>
        <p:spPr bwMode="auto">
          <a:xfrm>
            <a:off x="228600" y="2733675"/>
            <a:ext cx="2309813" cy="923925"/>
          </a:xfrm>
          <a:prstGeom prst="rect">
            <a:avLst/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1800">
                <a:solidFill>
                  <a:schemeClr val="bg2"/>
                </a:solidFill>
              </a:rPr>
              <a:t>Both the signal </a:t>
            </a:r>
            <a:br>
              <a:rPr lang="en-US" altLang="en-US" sz="1800">
                <a:solidFill>
                  <a:schemeClr val="bg2"/>
                </a:solidFill>
              </a:rPr>
            </a:br>
            <a:r>
              <a:rPr lang="en-US" altLang="en-US" sz="1800">
                <a:solidFill>
                  <a:schemeClr val="bg2"/>
                </a:solidFill>
              </a:rPr>
              <a:t>and the basis functions</a:t>
            </a:r>
            <a:br>
              <a:rPr lang="en-US" altLang="en-US" sz="1800">
                <a:solidFill>
                  <a:schemeClr val="bg2"/>
                </a:solidFill>
              </a:rPr>
            </a:br>
            <a:r>
              <a:rPr lang="en-US" altLang="en-US" sz="1800">
                <a:solidFill>
                  <a:schemeClr val="bg2"/>
                </a:solidFill>
              </a:rPr>
              <a:t>repeat every T units.</a:t>
            </a:r>
          </a:p>
        </p:txBody>
      </p:sp>
      <p:grpSp>
        <p:nvGrpSpPr>
          <p:cNvPr id="7" name="Group 37"/>
          <p:cNvGrpSpPr>
            <a:grpSpLocks/>
          </p:cNvGrpSpPr>
          <p:nvPr/>
        </p:nvGrpSpPr>
        <p:grpSpPr bwMode="auto">
          <a:xfrm>
            <a:off x="695325" y="4343400"/>
            <a:ext cx="7021513" cy="1006475"/>
            <a:chOff x="695037" y="4343400"/>
            <a:chExt cx="7021800" cy="1006475"/>
          </a:xfrm>
        </p:grpSpPr>
        <p:sp>
          <p:nvSpPr>
            <p:cNvPr id="43024" name="Rectangle 77"/>
            <p:cNvSpPr>
              <a:spLocks noChangeArrowheads="1"/>
            </p:cNvSpPr>
            <p:nvPr/>
          </p:nvSpPr>
          <p:spPr bwMode="auto">
            <a:xfrm>
              <a:off x="695037" y="4343400"/>
              <a:ext cx="2454618" cy="369332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US" altLang="en-US" sz="1800">
                  <a:solidFill>
                    <a:schemeClr val="bg2"/>
                  </a:solidFill>
                </a:rPr>
                <a:t>Discrete: </a:t>
              </a:r>
              <a:r>
                <a:rPr lang="en-US" altLang="en-US" sz="1800">
                  <a:solidFill>
                    <a:srgbClr val="FF0000"/>
                  </a:solidFill>
                </a:rPr>
                <a:t>(previous def</a:t>
              </a:r>
              <a:r>
                <a:rPr lang="en-US" altLang="en-US" sz="1800" baseline="30000">
                  <a:solidFill>
                    <a:srgbClr val="FF0000"/>
                  </a:solidFill>
                </a:rPr>
                <a:t>n</a:t>
              </a:r>
              <a:r>
                <a:rPr lang="en-US" altLang="en-US" sz="1800">
                  <a:solidFill>
                    <a:srgbClr val="FF0000"/>
                  </a:solidFill>
                </a:rPr>
                <a:t>)</a:t>
              </a:r>
            </a:p>
          </p:txBody>
        </p:sp>
        <p:graphicFrame>
          <p:nvGraphicFramePr>
            <p:cNvPr id="43025" name="Object 4"/>
            <p:cNvGraphicFramePr>
              <a:graphicFrameLocks noChangeAspect="1"/>
            </p:cNvGraphicFramePr>
            <p:nvPr/>
          </p:nvGraphicFramePr>
          <p:xfrm>
            <a:off x="887412" y="4703208"/>
            <a:ext cx="3608388" cy="644525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43038" name="Equation" r:id="rId8" imgW="2552700" imgH="457200" progId="Equation.3">
                    <p:embed/>
                  </p:oleObj>
                </mc:Choice>
                <mc:Fallback>
                  <p:oleObj name="Equation" r:id="rId8" imgW="2552700" imgH="457200" progId="Equation.3">
                    <p:embed/>
                    <p:pic>
                      <p:nvPicPr>
                        <p:cNvPr id="0" name="Object 4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9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887412" y="4703208"/>
                          <a:ext cx="3608388" cy="644525"/>
                        </a:xfrm>
                        <a:prstGeom prst="rect">
                          <a:avLst/>
                        </a:prstGeom>
                        <a:solidFill>
                          <a:schemeClr val="tx1"/>
                        </a:solidFill>
                        <a:ln>
                          <a:noFill/>
                        </a:ln>
                        <a:effectLst/>
                        <a:extLs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rgbClr val="808080"/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graphicFrame>
          <p:nvGraphicFramePr>
            <p:cNvPr id="43026" name="Object 9"/>
            <p:cNvGraphicFramePr>
              <a:graphicFrameLocks noChangeAspect="1"/>
            </p:cNvGraphicFramePr>
            <p:nvPr/>
          </p:nvGraphicFramePr>
          <p:xfrm>
            <a:off x="5257800" y="4724400"/>
            <a:ext cx="2459037" cy="625475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43039" name="Equation" r:id="rId10" imgW="1739900" imgH="444500" progId="Equation.3">
                    <p:embed/>
                  </p:oleObj>
                </mc:Choice>
                <mc:Fallback>
                  <p:oleObj name="Equation" r:id="rId10" imgW="1739900" imgH="444500" progId="Equation.3">
                    <p:embed/>
                    <p:pic>
                      <p:nvPicPr>
                        <p:cNvPr id="0" name="Object 9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11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5257800" y="4724400"/>
                          <a:ext cx="2459037" cy="625475"/>
                        </a:xfrm>
                        <a:prstGeom prst="rect">
                          <a:avLst/>
                        </a:prstGeom>
                        <a:solidFill>
                          <a:schemeClr val="tx1"/>
                        </a:solidFill>
                        <a:ln>
                          <a:noFill/>
                        </a:ln>
                        <a:effectLst/>
                        <a:extLs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rgbClr val="808080"/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</p:grpSp>
      <p:grpSp>
        <p:nvGrpSpPr>
          <p:cNvPr id="8" name="Group 38"/>
          <p:cNvGrpSpPr>
            <a:grpSpLocks/>
          </p:cNvGrpSpPr>
          <p:nvPr/>
        </p:nvGrpSpPr>
        <p:grpSpPr bwMode="auto">
          <a:xfrm>
            <a:off x="642938" y="5472113"/>
            <a:ext cx="7315200" cy="1033462"/>
            <a:chOff x="643468" y="5472667"/>
            <a:chExt cx="7315197" cy="1032911"/>
          </a:xfrm>
        </p:grpSpPr>
        <p:sp>
          <p:nvSpPr>
            <p:cNvPr id="43021" name="Rectangle 26"/>
            <p:cNvSpPr>
              <a:spLocks noChangeArrowheads="1"/>
            </p:cNvSpPr>
            <p:nvPr/>
          </p:nvSpPr>
          <p:spPr bwMode="auto">
            <a:xfrm>
              <a:off x="643468" y="5472667"/>
              <a:ext cx="2377573" cy="369135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US" altLang="en-US" sz="1800">
                  <a:solidFill>
                    <a:schemeClr val="bg2"/>
                  </a:solidFill>
                </a:rPr>
                <a:t>Continuous: </a:t>
              </a:r>
              <a:r>
                <a:rPr lang="en-US" altLang="en-US" sz="1800">
                  <a:solidFill>
                    <a:srgbClr val="FF0000"/>
                  </a:solidFill>
                </a:rPr>
                <a:t>(new def</a:t>
              </a:r>
              <a:r>
                <a:rPr lang="en-US" altLang="en-US" sz="1800" baseline="30000">
                  <a:solidFill>
                    <a:srgbClr val="FF0000"/>
                  </a:solidFill>
                </a:rPr>
                <a:t>n</a:t>
              </a:r>
              <a:r>
                <a:rPr lang="en-US" altLang="en-US" sz="1800">
                  <a:solidFill>
                    <a:srgbClr val="FF0000"/>
                  </a:solidFill>
                </a:rPr>
                <a:t>)</a:t>
              </a:r>
            </a:p>
          </p:txBody>
        </p:sp>
        <p:graphicFrame>
          <p:nvGraphicFramePr>
            <p:cNvPr id="43022" name="Object 5"/>
            <p:cNvGraphicFramePr>
              <a:graphicFrameLocks noChangeAspect="1"/>
            </p:cNvGraphicFramePr>
            <p:nvPr/>
          </p:nvGraphicFramePr>
          <p:xfrm>
            <a:off x="854075" y="5840413"/>
            <a:ext cx="3571875" cy="627062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43040" name="Equation" r:id="rId12" imgW="2527300" imgH="444500" progId="Equation.3">
                    <p:embed/>
                  </p:oleObj>
                </mc:Choice>
                <mc:Fallback>
                  <p:oleObj name="Equation" r:id="rId12" imgW="2527300" imgH="444500" progId="Equation.3">
                    <p:embed/>
                    <p:pic>
                      <p:nvPicPr>
                        <p:cNvPr id="0" name="Object 5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13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854075" y="5840413"/>
                          <a:ext cx="3571875" cy="627062"/>
                        </a:xfrm>
                        <a:prstGeom prst="rect">
                          <a:avLst/>
                        </a:prstGeom>
                        <a:solidFill>
                          <a:schemeClr val="tx1"/>
                        </a:solidFill>
                        <a:ln>
                          <a:noFill/>
                        </a:ln>
                        <a:effectLst/>
                        <a:extLs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rgbClr val="808080"/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graphicFrame>
          <p:nvGraphicFramePr>
            <p:cNvPr id="43023" name="Object 10"/>
            <p:cNvGraphicFramePr>
              <a:graphicFrameLocks noChangeAspect="1"/>
            </p:cNvGraphicFramePr>
            <p:nvPr/>
          </p:nvGraphicFramePr>
          <p:xfrm>
            <a:off x="5301190" y="5791203"/>
            <a:ext cx="2657475" cy="714375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43041" name="Equation" r:id="rId14" imgW="1879600" imgH="508000" progId="Equation.3">
                    <p:embed/>
                  </p:oleObj>
                </mc:Choice>
                <mc:Fallback>
                  <p:oleObj name="Equation" r:id="rId14" imgW="1879600" imgH="508000" progId="Equation.3">
                    <p:embed/>
                    <p:pic>
                      <p:nvPicPr>
                        <p:cNvPr id="0" name="Object 10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15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5301190" y="5791203"/>
                          <a:ext cx="2657475" cy="714375"/>
                        </a:xfrm>
                        <a:prstGeom prst="rect">
                          <a:avLst/>
                        </a:prstGeom>
                        <a:solidFill>
                          <a:schemeClr val="tx1"/>
                        </a:solidFill>
                        <a:ln>
                          <a:noFill/>
                        </a:ln>
                        <a:effectLst/>
                        <a:extLs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rgbClr val="808080"/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</p:grpSp>
      <p:sp>
        <p:nvSpPr>
          <p:cNvPr id="29" name="Rectangle 31"/>
          <p:cNvSpPr>
            <a:spLocks noChangeArrowheads="1"/>
          </p:cNvSpPr>
          <p:nvPr/>
        </p:nvSpPr>
        <p:spPr bwMode="auto">
          <a:xfrm>
            <a:off x="855663" y="6472238"/>
            <a:ext cx="3505200" cy="368300"/>
          </a:xfrm>
          <a:prstGeom prst="rect">
            <a:avLst/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/>
            <a:r>
              <a:rPr lang="en-US" altLang="en-US" sz="1800">
                <a:solidFill>
                  <a:schemeClr val="bg2"/>
                </a:solidFill>
              </a:rPr>
              <a:t>Called a </a:t>
            </a:r>
            <a:r>
              <a:rPr lang="en-US" altLang="en-US" sz="1800">
                <a:solidFill>
                  <a:srgbClr val="FF0000"/>
                </a:solidFill>
              </a:rPr>
              <a:t>Fourier Sequence</a:t>
            </a:r>
            <a:r>
              <a:rPr lang="en-US" altLang="en-US" sz="1800">
                <a:solidFill>
                  <a:schemeClr val="bg2"/>
                </a:solidFill>
              </a:rPr>
              <a:t>.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2" grpId="0" animBg="1"/>
      <p:bldP spid="29" grpId="0" animBg="1"/>
    </p:bld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034" name="Rectangle 54"/>
          <p:cNvSpPr>
            <a:spLocks noChangeArrowheads="1"/>
          </p:cNvSpPr>
          <p:nvPr/>
        </p:nvSpPr>
        <p:spPr bwMode="auto">
          <a:xfrm>
            <a:off x="685800" y="-228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4400">
                <a:solidFill>
                  <a:schemeClr val="tx2"/>
                </a:solidFill>
              </a:rPr>
              <a:t>Fourier Transformation </a:t>
            </a:r>
          </a:p>
        </p:txBody>
      </p:sp>
      <p:grpSp>
        <p:nvGrpSpPr>
          <p:cNvPr id="44035" name="Group 157"/>
          <p:cNvGrpSpPr>
            <a:grpSpLocks/>
          </p:cNvGrpSpPr>
          <p:nvPr/>
        </p:nvGrpSpPr>
        <p:grpSpPr bwMode="auto">
          <a:xfrm>
            <a:off x="414338" y="639763"/>
            <a:ext cx="5024437" cy="1036637"/>
            <a:chOff x="414491" y="640488"/>
            <a:chExt cx="5024284" cy="1035912"/>
          </a:xfrm>
        </p:grpSpPr>
        <p:pic>
          <p:nvPicPr>
            <p:cNvPr id="44058" name="Picture 56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514600" y="685800"/>
              <a:ext cx="2924175" cy="97197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4059" name="Rectangle 58"/>
            <p:cNvSpPr>
              <a:spLocks noChangeArrowheads="1"/>
            </p:cNvSpPr>
            <p:nvPr/>
          </p:nvSpPr>
          <p:spPr bwMode="auto">
            <a:xfrm>
              <a:off x="414491" y="877669"/>
              <a:ext cx="1768433" cy="646331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1800">
                  <a:solidFill>
                    <a:schemeClr val="bg2"/>
                  </a:solidFill>
                </a:rPr>
                <a:t>A continuous </a:t>
              </a:r>
            </a:p>
            <a:p>
              <a:pPr eaLnBrk="1" hangingPunct="1"/>
              <a:r>
                <a:rPr lang="en-US" altLang="en-US" sz="1800">
                  <a:solidFill>
                    <a:schemeClr val="bg2"/>
                  </a:solidFill>
                </a:rPr>
                <a:t>periodic function</a:t>
              </a:r>
            </a:p>
          </p:txBody>
        </p:sp>
        <p:cxnSp>
          <p:nvCxnSpPr>
            <p:cNvPr id="44060" name="Straight Arrow Connector 131"/>
            <p:cNvCxnSpPr>
              <a:cxnSpLocks noChangeShapeType="1"/>
            </p:cNvCxnSpPr>
            <p:nvPr/>
          </p:nvCxnSpPr>
          <p:spPr bwMode="auto">
            <a:xfrm>
              <a:off x="5157100" y="1474056"/>
              <a:ext cx="228600" cy="0"/>
            </a:xfrm>
            <a:prstGeom prst="straightConnector1">
              <a:avLst/>
            </a:prstGeom>
            <a:noFill/>
            <a:ln w="12700" algn="ctr">
              <a:solidFill>
                <a:schemeClr val="bg2"/>
              </a:solidFill>
              <a:round/>
              <a:headEnd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44061" name="TextBox 132"/>
            <p:cNvSpPr txBox="1">
              <a:spLocks noChangeArrowheads="1"/>
            </p:cNvSpPr>
            <p:nvPr/>
          </p:nvSpPr>
          <p:spPr bwMode="auto">
            <a:xfrm>
              <a:off x="5156202" y="1414790"/>
              <a:ext cx="22313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CA" altLang="en-US" sz="1100">
                  <a:solidFill>
                    <a:schemeClr val="bg2"/>
                  </a:solidFill>
                </a:rPr>
                <a:t>t</a:t>
              </a:r>
            </a:p>
          </p:txBody>
        </p:sp>
        <p:sp>
          <p:nvSpPr>
            <p:cNvPr id="44062" name="Rectangle 150"/>
            <p:cNvSpPr>
              <a:spLocks noChangeArrowheads="1"/>
            </p:cNvSpPr>
            <p:nvPr/>
          </p:nvSpPr>
          <p:spPr bwMode="auto">
            <a:xfrm>
              <a:off x="3826934" y="1437101"/>
              <a:ext cx="38985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900">
                  <a:solidFill>
                    <a:schemeClr val="bg2"/>
                  </a:solidFill>
                </a:rPr>
                <a:t>time</a:t>
              </a:r>
            </a:p>
          </p:txBody>
        </p:sp>
        <p:sp>
          <p:nvSpPr>
            <p:cNvPr id="44063" name="Rectangle 154"/>
            <p:cNvSpPr>
              <a:spLocks noChangeArrowheads="1"/>
            </p:cNvSpPr>
            <p:nvPr/>
          </p:nvSpPr>
          <p:spPr bwMode="auto">
            <a:xfrm>
              <a:off x="2446867" y="640488"/>
              <a:ext cx="44275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1400">
                  <a:solidFill>
                    <a:schemeClr val="bg2"/>
                  </a:solidFill>
                </a:rPr>
                <a:t>y(t)</a:t>
              </a:r>
            </a:p>
          </p:txBody>
        </p:sp>
      </p:grpSp>
      <p:sp>
        <p:nvSpPr>
          <p:cNvPr id="44036" name="Rectangle 156"/>
          <p:cNvSpPr>
            <a:spLocks noChangeArrowheads="1"/>
          </p:cNvSpPr>
          <p:nvPr/>
        </p:nvSpPr>
        <p:spPr bwMode="auto">
          <a:xfrm>
            <a:off x="152400" y="1609725"/>
            <a:ext cx="2309813" cy="923925"/>
          </a:xfrm>
          <a:prstGeom prst="rect">
            <a:avLst/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1800">
                <a:solidFill>
                  <a:schemeClr val="bg2"/>
                </a:solidFill>
              </a:rPr>
              <a:t>y(t) is an function </a:t>
            </a:r>
            <a:br>
              <a:rPr lang="en-US" altLang="en-US" sz="1800">
                <a:solidFill>
                  <a:schemeClr val="bg2"/>
                </a:solidFill>
              </a:rPr>
            </a:br>
            <a:r>
              <a:rPr lang="en-US" altLang="en-US" sz="1800">
                <a:solidFill>
                  <a:schemeClr val="bg2"/>
                </a:solidFill>
              </a:rPr>
              <a:t>from real time </a:t>
            </a:r>
            <a:br>
              <a:rPr lang="en-US" altLang="en-US" sz="1800">
                <a:solidFill>
                  <a:schemeClr val="bg2"/>
                </a:solidFill>
              </a:rPr>
            </a:br>
            <a:r>
              <a:rPr lang="en-US" altLang="en-US" sz="1800">
                <a:solidFill>
                  <a:schemeClr val="bg2"/>
                </a:solidFill>
              </a:rPr>
              <a:t>to a real values.</a:t>
            </a:r>
          </a:p>
        </p:txBody>
      </p:sp>
      <p:sp>
        <p:nvSpPr>
          <p:cNvPr id="44037" name="Text Box 215"/>
          <p:cNvSpPr txBox="1">
            <a:spLocks noChangeArrowheads="1"/>
          </p:cNvSpPr>
          <p:nvPr/>
        </p:nvSpPr>
        <p:spPr bwMode="auto">
          <a:xfrm>
            <a:off x="7421563" y="0"/>
            <a:ext cx="1430337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000">
                <a:solidFill>
                  <a:schemeClr val="tx2"/>
                </a:solidFill>
                <a:sym typeface="Symbol" pitchFamily="18" charset="2"/>
              </a:rPr>
              <a:t>Continuous </a:t>
            </a:r>
            <a:br>
              <a:rPr lang="en-US" altLang="en-US" sz="2000">
                <a:solidFill>
                  <a:schemeClr val="tx2"/>
                </a:solidFill>
                <a:sym typeface="Symbol" pitchFamily="18" charset="2"/>
              </a:rPr>
            </a:br>
            <a:r>
              <a:rPr lang="en-US" altLang="en-US" sz="2000">
                <a:solidFill>
                  <a:schemeClr val="tx2"/>
                </a:solidFill>
                <a:sym typeface="Symbol" pitchFamily="18" charset="2"/>
              </a:rPr>
              <a:t>Functions</a:t>
            </a:r>
          </a:p>
        </p:txBody>
      </p:sp>
      <p:graphicFrame>
        <p:nvGraphicFramePr>
          <p:cNvPr id="44038" name="Object 3"/>
          <p:cNvGraphicFramePr>
            <a:graphicFrameLocks noChangeAspect="1"/>
          </p:cNvGraphicFramePr>
          <p:nvPr/>
        </p:nvGraphicFramePr>
        <p:xfrm>
          <a:off x="2755900" y="3505200"/>
          <a:ext cx="2152650" cy="8604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4064" name="Equation" r:id="rId5" imgW="1524000" imgH="609600" progId="Equation.3">
                  <p:embed/>
                </p:oleObj>
              </mc:Choice>
              <mc:Fallback>
                <p:oleObj name="Equation" r:id="rId5" imgW="1524000" imgH="609600" progId="Equation.3">
                  <p:embed/>
                  <p:pic>
                    <p:nvPicPr>
                      <p:cNvPr id="0" name="Object 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755900" y="3505200"/>
                        <a:ext cx="2152650" cy="860425"/>
                      </a:xfrm>
                      <a:prstGeom prst="rect">
                        <a:avLst/>
                      </a:prstGeom>
                      <a:solidFill>
                        <a:schemeClr val="tx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44039" name="Picture 14" descr="http://www2.wolframalpha.com/Calculate/MSP/MSP175819ia4d95a1ghd8cc00003i4213i3a95626bg?MSPStoreType=image/gif&amp;s=6&amp;w=299&amp;h=133&amp;cdf=RangeControl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0161" r="51598"/>
          <a:stretch>
            <a:fillRect/>
          </a:stretch>
        </p:blipFill>
        <p:spPr bwMode="auto">
          <a:xfrm>
            <a:off x="3344863" y="1981200"/>
            <a:ext cx="1143000" cy="1447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44040" name="Group 75"/>
          <p:cNvGrpSpPr>
            <a:grpSpLocks/>
          </p:cNvGrpSpPr>
          <p:nvPr/>
        </p:nvGrpSpPr>
        <p:grpSpPr bwMode="auto">
          <a:xfrm>
            <a:off x="3109913" y="668338"/>
            <a:ext cx="1490662" cy="2227262"/>
            <a:chOff x="3109818" y="668866"/>
            <a:chExt cx="1491049" cy="2226734"/>
          </a:xfrm>
        </p:grpSpPr>
        <p:sp>
          <p:nvSpPr>
            <p:cNvPr id="44054" name="Rectangle 66"/>
            <p:cNvSpPr>
              <a:spLocks noChangeArrowheads="1"/>
            </p:cNvSpPr>
            <p:nvPr/>
          </p:nvSpPr>
          <p:spPr bwMode="auto">
            <a:xfrm>
              <a:off x="3109818" y="1656489"/>
              <a:ext cx="1491049" cy="307777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US" altLang="en-US" sz="1400">
                  <a:solidFill>
                    <a:schemeClr val="bg2"/>
                  </a:solidFill>
                </a:rPr>
                <a:t>-½T        0       ½T</a:t>
              </a:r>
            </a:p>
          </p:txBody>
        </p:sp>
        <p:cxnSp>
          <p:nvCxnSpPr>
            <p:cNvPr id="44055" name="Straight Connector 61"/>
            <p:cNvCxnSpPr>
              <a:cxnSpLocks noChangeShapeType="1"/>
            </p:cNvCxnSpPr>
            <p:nvPr/>
          </p:nvCxnSpPr>
          <p:spPr bwMode="auto">
            <a:xfrm flipV="1">
              <a:off x="3429000" y="685800"/>
              <a:ext cx="0" cy="2209800"/>
            </a:xfrm>
            <a:prstGeom prst="line">
              <a:avLst/>
            </a:prstGeom>
            <a:noFill/>
            <a:ln w="12700" algn="ctr">
              <a:solidFill>
                <a:srgbClr val="C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4056" name="Straight Connector 64"/>
            <p:cNvCxnSpPr>
              <a:cxnSpLocks noChangeShapeType="1"/>
            </p:cNvCxnSpPr>
            <p:nvPr/>
          </p:nvCxnSpPr>
          <p:spPr bwMode="auto">
            <a:xfrm flipV="1">
              <a:off x="3886203" y="677333"/>
              <a:ext cx="0" cy="1066800"/>
            </a:xfrm>
            <a:prstGeom prst="line">
              <a:avLst/>
            </a:prstGeom>
            <a:noFill/>
            <a:ln w="12700" algn="ctr">
              <a:solidFill>
                <a:srgbClr val="C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4057" name="Straight Connector 65"/>
            <p:cNvCxnSpPr>
              <a:cxnSpLocks noChangeShapeType="1"/>
            </p:cNvCxnSpPr>
            <p:nvPr/>
          </p:nvCxnSpPr>
          <p:spPr bwMode="auto">
            <a:xfrm flipV="1">
              <a:off x="4343400" y="668866"/>
              <a:ext cx="0" cy="2226734"/>
            </a:xfrm>
            <a:prstGeom prst="line">
              <a:avLst/>
            </a:prstGeom>
            <a:noFill/>
            <a:ln w="12700" algn="ctr">
              <a:solidFill>
                <a:srgbClr val="C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44041" name="Rectangle 31"/>
          <p:cNvSpPr>
            <a:spLocks noChangeArrowheads="1"/>
          </p:cNvSpPr>
          <p:nvPr/>
        </p:nvSpPr>
        <p:spPr bwMode="auto">
          <a:xfrm>
            <a:off x="228600" y="2733675"/>
            <a:ext cx="2309813" cy="923925"/>
          </a:xfrm>
          <a:prstGeom prst="rect">
            <a:avLst/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1800">
                <a:solidFill>
                  <a:schemeClr val="bg2"/>
                </a:solidFill>
              </a:rPr>
              <a:t>Both the signal </a:t>
            </a:r>
            <a:br>
              <a:rPr lang="en-US" altLang="en-US" sz="1800">
                <a:solidFill>
                  <a:schemeClr val="bg2"/>
                </a:solidFill>
              </a:rPr>
            </a:br>
            <a:r>
              <a:rPr lang="en-US" altLang="en-US" sz="1800">
                <a:solidFill>
                  <a:schemeClr val="bg2"/>
                </a:solidFill>
              </a:rPr>
              <a:t>and the basis functions</a:t>
            </a:r>
            <a:br>
              <a:rPr lang="en-US" altLang="en-US" sz="1800">
                <a:solidFill>
                  <a:schemeClr val="bg2"/>
                </a:solidFill>
              </a:rPr>
            </a:br>
            <a:r>
              <a:rPr lang="en-US" altLang="en-US" sz="1800">
                <a:solidFill>
                  <a:schemeClr val="bg2"/>
                </a:solidFill>
              </a:rPr>
              <a:t>repeat every T units.</a:t>
            </a:r>
          </a:p>
        </p:txBody>
      </p:sp>
      <p:grpSp>
        <p:nvGrpSpPr>
          <p:cNvPr id="44042" name="Group 37"/>
          <p:cNvGrpSpPr>
            <a:grpSpLocks/>
          </p:cNvGrpSpPr>
          <p:nvPr/>
        </p:nvGrpSpPr>
        <p:grpSpPr bwMode="auto">
          <a:xfrm>
            <a:off x="695325" y="4343400"/>
            <a:ext cx="7021513" cy="1006475"/>
            <a:chOff x="695037" y="4343400"/>
            <a:chExt cx="7021800" cy="1006475"/>
          </a:xfrm>
        </p:grpSpPr>
        <p:sp>
          <p:nvSpPr>
            <p:cNvPr id="44051" name="Rectangle 77"/>
            <p:cNvSpPr>
              <a:spLocks noChangeArrowheads="1"/>
            </p:cNvSpPr>
            <p:nvPr/>
          </p:nvSpPr>
          <p:spPr bwMode="auto">
            <a:xfrm>
              <a:off x="695037" y="4343400"/>
              <a:ext cx="2454618" cy="369332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US" altLang="en-US" sz="1800">
                  <a:solidFill>
                    <a:schemeClr val="bg2"/>
                  </a:solidFill>
                </a:rPr>
                <a:t>Discrete:</a:t>
              </a:r>
              <a:r>
                <a:rPr lang="en-US" altLang="en-US" sz="1800">
                  <a:solidFill>
                    <a:srgbClr val="FF0000"/>
                  </a:solidFill>
                </a:rPr>
                <a:t> (previous def</a:t>
              </a:r>
              <a:r>
                <a:rPr lang="en-US" altLang="en-US" sz="1800" baseline="30000">
                  <a:solidFill>
                    <a:srgbClr val="FF0000"/>
                  </a:solidFill>
                </a:rPr>
                <a:t>n</a:t>
              </a:r>
              <a:r>
                <a:rPr lang="en-US" altLang="en-US" sz="1800">
                  <a:solidFill>
                    <a:srgbClr val="FF0000"/>
                  </a:solidFill>
                </a:rPr>
                <a:t>)</a:t>
              </a:r>
              <a:endParaRPr lang="en-US" altLang="en-US" sz="1800">
                <a:solidFill>
                  <a:schemeClr val="bg2"/>
                </a:solidFill>
              </a:endParaRPr>
            </a:p>
          </p:txBody>
        </p:sp>
        <p:graphicFrame>
          <p:nvGraphicFramePr>
            <p:cNvPr id="44052" name="Object 4"/>
            <p:cNvGraphicFramePr>
              <a:graphicFrameLocks noChangeAspect="1"/>
            </p:cNvGraphicFramePr>
            <p:nvPr/>
          </p:nvGraphicFramePr>
          <p:xfrm>
            <a:off x="887412" y="4703208"/>
            <a:ext cx="3608388" cy="644525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44065" name="Equation" r:id="rId8" imgW="2552700" imgH="457200" progId="Equation.3">
                    <p:embed/>
                  </p:oleObj>
                </mc:Choice>
                <mc:Fallback>
                  <p:oleObj name="Equation" r:id="rId8" imgW="2552700" imgH="457200" progId="Equation.3">
                    <p:embed/>
                    <p:pic>
                      <p:nvPicPr>
                        <p:cNvPr id="0" name="Object 4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9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887412" y="4703208"/>
                          <a:ext cx="3608388" cy="644525"/>
                        </a:xfrm>
                        <a:prstGeom prst="rect">
                          <a:avLst/>
                        </a:prstGeom>
                        <a:solidFill>
                          <a:schemeClr val="tx1"/>
                        </a:solidFill>
                        <a:ln>
                          <a:noFill/>
                        </a:ln>
                        <a:effectLst/>
                        <a:extLs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rgbClr val="808080"/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graphicFrame>
          <p:nvGraphicFramePr>
            <p:cNvPr id="44053" name="Object 9"/>
            <p:cNvGraphicFramePr>
              <a:graphicFrameLocks noChangeAspect="1"/>
            </p:cNvGraphicFramePr>
            <p:nvPr/>
          </p:nvGraphicFramePr>
          <p:xfrm>
            <a:off x="5257800" y="4724400"/>
            <a:ext cx="2459037" cy="625475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44066" name="Equation" r:id="rId10" imgW="1739900" imgH="444500" progId="Equation.3">
                    <p:embed/>
                  </p:oleObj>
                </mc:Choice>
                <mc:Fallback>
                  <p:oleObj name="Equation" r:id="rId10" imgW="1739900" imgH="444500" progId="Equation.3">
                    <p:embed/>
                    <p:pic>
                      <p:nvPicPr>
                        <p:cNvPr id="0" name="Object 9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11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5257800" y="4724400"/>
                          <a:ext cx="2459037" cy="625475"/>
                        </a:xfrm>
                        <a:prstGeom prst="rect">
                          <a:avLst/>
                        </a:prstGeom>
                        <a:solidFill>
                          <a:schemeClr val="tx1"/>
                        </a:solidFill>
                        <a:ln>
                          <a:noFill/>
                        </a:ln>
                        <a:effectLst/>
                        <a:extLs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rgbClr val="808080"/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</p:grpSp>
      <p:grpSp>
        <p:nvGrpSpPr>
          <p:cNvPr id="44043" name="Group 38"/>
          <p:cNvGrpSpPr>
            <a:grpSpLocks/>
          </p:cNvGrpSpPr>
          <p:nvPr/>
        </p:nvGrpSpPr>
        <p:grpSpPr bwMode="auto">
          <a:xfrm>
            <a:off x="642938" y="5472113"/>
            <a:ext cx="7315200" cy="1033462"/>
            <a:chOff x="643468" y="5472667"/>
            <a:chExt cx="7315197" cy="1032911"/>
          </a:xfrm>
        </p:grpSpPr>
        <p:sp>
          <p:nvSpPr>
            <p:cNvPr id="44048" name="Rectangle 26"/>
            <p:cNvSpPr>
              <a:spLocks noChangeArrowheads="1"/>
            </p:cNvSpPr>
            <p:nvPr/>
          </p:nvSpPr>
          <p:spPr bwMode="auto">
            <a:xfrm>
              <a:off x="643468" y="5472667"/>
              <a:ext cx="2339101" cy="369135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US" altLang="en-US" sz="1800">
                  <a:solidFill>
                    <a:schemeClr val="bg2"/>
                  </a:solidFill>
                </a:rPr>
                <a:t>Continuous: </a:t>
              </a:r>
              <a:r>
                <a:rPr lang="en-US" altLang="en-US" sz="1800">
                  <a:solidFill>
                    <a:srgbClr val="FF0000"/>
                  </a:solidFill>
                </a:rPr>
                <a:t>(new def</a:t>
              </a:r>
              <a:r>
                <a:rPr lang="en-US" altLang="en-US" sz="1800" baseline="30000">
                  <a:solidFill>
                    <a:srgbClr val="FF0000"/>
                  </a:solidFill>
                </a:rPr>
                <a:t>n</a:t>
              </a:r>
              <a:r>
                <a:rPr lang="en-US" altLang="en-US" sz="1800">
                  <a:solidFill>
                    <a:srgbClr val="FF0000"/>
                  </a:solidFill>
                </a:rPr>
                <a:t>)</a:t>
              </a:r>
            </a:p>
          </p:txBody>
        </p:sp>
        <p:graphicFrame>
          <p:nvGraphicFramePr>
            <p:cNvPr id="44049" name="Object 5"/>
            <p:cNvGraphicFramePr>
              <a:graphicFrameLocks noChangeAspect="1"/>
            </p:cNvGraphicFramePr>
            <p:nvPr/>
          </p:nvGraphicFramePr>
          <p:xfrm>
            <a:off x="854075" y="5840413"/>
            <a:ext cx="3571875" cy="627062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44067" name="Equation" r:id="rId12" imgW="2527300" imgH="444500" progId="Equation.3">
                    <p:embed/>
                  </p:oleObj>
                </mc:Choice>
                <mc:Fallback>
                  <p:oleObj name="Equation" r:id="rId12" imgW="2527300" imgH="444500" progId="Equation.3">
                    <p:embed/>
                    <p:pic>
                      <p:nvPicPr>
                        <p:cNvPr id="0" name="Object 5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13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854075" y="5840413"/>
                          <a:ext cx="3571875" cy="627062"/>
                        </a:xfrm>
                        <a:prstGeom prst="rect">
                          <a:avLst/>
                        </a:prstGeom>
                        <a:solidFill>
                          <a:schemeClr val="tx1"/>
                        </a:solidFill>
                        <a:ln>
                          <a:noFill/>
                        </a:ln>
                        <a:effectLst/>
                        <a:extLs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rgbClr val="808080"/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graphicFrame>
          <p:nvGraphicFramePr>
            <p:cNvPr id="44050" name="Object 10"/>
            <p:cNvGraphicFramePr>
              <a:graphicFrameLocks noChangeAspect="1"/>
            </p:cNvGraphicFramePr>
            <p:nvPr/>
          </p:nvGraphicFramePr>
          <p:xfrm>
            <a:off x="5301190" y="5791203"/>
            <a:ext cx="2657475" cy="714375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44068" name="Equation" r:id="rId14" imgW="1879600" imgH="508000" progId="Equation.3">
                    <p:embed/>
                  </p:oleObj>
                </mc:Choice>
                <mc:Fallback>
                  <p:oleObj name="Equation" r:id="rId14" imgW="1879600" imgH="508000" progId="Equation.3">
                    <p:embed/>
                    <p:pic>
                      <p:nvPicPr>
                        <p:cNvPr id="0" name="Object 10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15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5301190" y="5791203"/>
                          <a:ext cx="2657475" cy="714375"/>
                        </a:xfrm>
                        <a:prstGeom prst="rect">
                          <a:avLst/>
                        </a:prstGeom>
                        <a:solidFill>
                          <a:schemeClr val="tx1"/>
                        </a:solidFill>
                        <a:ln>
                          <a:noFill/>
                        </a:ln>
                        <a:effectLst/>
                        <a:extLs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rgbClr val="808080"/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</p:grpSp>
      <p:sp>
        <p:nvSpPr>
          <p:cNvPr id="44044" name="Rectangle 31"/>
          <p:cNvSpPr>
            <a:spLocks noChangeArrowheads="1"/>
          </p:cNvSpPr>
          <p:nvPr/>
        </p:nvSpPr>
        <p:spPr bwMode="auto">
          <a:xfrm>
            <a:off x="855663" y="6472238"/>
            <a:ext cx="3505200" cy="368300"/>
          </a:xfrm>
          <a:prstGeom prst="rect">
            <a:avLst/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/>
            <a:r>
              <a:rPr lang="en-US" altLang="en-US" sz="1800">
                <a:solidFill>
                  <a:schemeClr val="bg2"/>
                </a:solidFill>
              </a:rPr>
              <a:t>Called a </a:t>
            </a:r>
            <a:r>
              <a:rPr lang="en-US" altLang="en-US" sz="1800">
                <a:solidFill>
                  <a:srgbClr val="FF0000"/>
                </a:solidFill>
              </a:rPr>
              <a:t>Fourier Sequence</a:t>
            </a:r>
            <a:r>
              <a:rPr lang="en-US" altLang="en-US" sz="1800">
                <a:solidFill>
                  <a:schemeClr val="bg2"/>
                </a:solidFill>
              </a:rPr>
              <a:t>.</a:t>
            </a:r>
          </a:p>
        </p:txBody>
      </p:sp>
      <p:grpSp>
        <p:nvGrpSpPr>
          <p:cNvPr id="10" name="Group 30"/>
          <p:cNvGrpSpPr>
            <a:grpSpLocks/>
          </p:cNvGrpSpPr>
          <p:nvPr/>
        </p:nvGrpSpPr>
        <p:grpSpPr bwMode="auto">
          <a:xfrm>
            <a:off x="4038600" y="50800"/>
            <a:ext cx="5029200" cy="6719888"/>
            <a:chOff x="4038600" y="50799"/>
            <a:chExt cx="5029200" cy="6720051"/>
          </a:xfrm>
        </p:grpSpPr>
        <p:pic>
          <p:nvPicPr>
            <p:cNvPr id="44046" name="Picture 2"/>
            <p:cNvPicPr>
              <a:picLocks noChangeAspect="1" noChangeArrowheads="1"/>
            </p:cNvPicPr>
            <p:nvPr/>
          </p:nvPicPr>
          <p:blipFill>
            <a:blip r:embed="rId1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038600" y="50799"/>
              <a:ext cx="5029200" cy="67200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aphicFrame>
          <p:nvGraphicFramePr>
            <p:cNvPr id="44047" name="Object 7"/>
            <p:cNvGraphicFramePr>
              <a:graphicFrameLocks noChangeAspect="1"/>
            </p:cNvGraphicFramePr>
            <p:nvPr/>
          </p:nvGraphicFramePr>
          <p:xfrm>
            <a:off x="7056551" y="448574"/>
            <a:ext cx="1808527" cy="228600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44069" name="Equation" r:id="rId17" imgW="1803400" imgH="228600" progId="Equation.3">
                    <p:embed/>
                  </p:oleObj>
                </mc:Choice>
                <mc:Fallback>
                  <p:oleObj name="Equation" r:id="rId17" imgW="1803400" imgH="228600" progId="Equation.3">
                    <p:embed/>
                    <p:pic>
                      <p:nvPicPr>
                        <p:cNvPr id="0" name="Object 7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18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7056551" y="448574"/>
                          <a:ext cx="1808527" cy="228600"/>
                        </a:xfrm>
                        <a:prstGeom prst="rect">
                          <a:avLst/>
                        </a:prstGeom>
                        <a:solidFill>
                          <a:schemeClr val="tx1"/>
                        </a:solidFill>
                        <a:ln>
                          <a:noFill/>
                        </a:ln>
                        <a:effectLst/>
                        <a:extLs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rgbClr val="808080"/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058" name="Rectangle 54"/>
          <p:cNvSpPr>
            <a:spLocks noChangeArrowheads="1"/>
          </p:cNvSpPr>
          <p:nvPr/>
        </p:nvSpPr>
        <p:spPr bwMode="auto">
          <a:xfrm>
            <a:off x="685800" y="-228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4400">
                <a:solidFill>
                  <a:schemeClr val="tx2"/>
                </a:solidFill>
              </a:rPr>
              <a:t>Fourier Transformation </a:t>
            </a:r>
          </a:p>
        </p:txBody>
      </p:sp>
      <p:pic>
        <p:nvPicPr>
          <p:cNvPr id="45059" name="Picture 56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1271" r="37457"/>
          <a:stretch>
            <a:fillRect/>
          </a:stretch>
        </p:blipFill>
        <p:spPr bwMode="auto">
          <a:xfrm>
            <a:off x="3429000" y="685800"/>
            <a:ext cx="914400" cy="971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47" name="Rectangle 58"/>
          <p:cNvSpPr>
            <a:spLocks noChangeArrowheads="1"/>
          </p:cNvSpPr>
          <p:nvPr/>
        </p:nvSpPr>
        <p:spPr bwMode="auto">
          <a:xfrm>
            <a:off x="203200" y="877888"/>
            <a:ext cx="2190750" cy="646112"/>
          </a:xfrm>
          <a:prstGeom prst="rect">
            <a:avLst/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1800">
                <a:solidFill>
                  <a:schemeClr val="bg2"/>
                </a:solidFill>
              </a:rPr>
              <a:t>A continuous </a:t>
            </a:r>
          </a:p>
          <a:p>
            <a:pPr eaLnBrk="1" hangingPunct="1"/>
            <a:r>
              <a:rPr lang="en-US" altLang="en-US" sz="1800">
                <a:solidFill>
                  <a:srgbClr val="FF0000"/>
                </a:solidFill>
              </a:rPr>
              <a:t>non</a:t>
            </a:r>
            <a:r>
              <a:rPr lang="en-US" altLang="en-US" sz="1800">
                <a:solidFill>
                  <a:schemeClr val="bg2"/>
                </a:solidFill>
              </a:rPr>
              <a:t>-periodic function</a:t>
            </a:r>
          </a:p>
        </p:txBody>
      </p:sp>
      <p:cxnSp>
        <p:nvCxnSpPr>
          <p:cNvPr id="45061" name="Straight Arrow Connector 131"/>
          <p:cNvCxnSpPr>
            <a:cxnSpLocks noChangeShapeType="1"/>
          </p:cNvCxnSpPr>
          <p:nvPr/>
        </p:nvCxnSpPr>
        <p:spPr bwMode="auto">
          <a:xfrm>
            <a:off x="4071938" y="1473200"/>
            <a:ext cx="228600" cy="0"/>
          </a:xfrm>
          <a:prstGeom prst="straightConnector1">
            <a:avLst/>
          </a:prstGeom>
          <a:noFill/>
          <a:ln w="12700" algn="ctr">
            <a:solidFill>
              <a:schemeClr val="bg2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45062" name="TextBox 132"/>
          <p:cNvSpPr txBox="1">
            <a:spLocks noChangeArrowheads="1"/>
          </p:cNvSpPr>
          <p:nvPr/>
        </p:nvSpPr>
        <p:spPr bwMode="auto">
          <a:xfrm>
            <a:off x="4102100" y="1414463"/>
            <a:ext cx="223838" cy="2619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CA" altLang="en-US" sz="1100">
                <a:solidFill>
                  <a:schemeClr val="bg2"/>
                </a:solidFill>
              </a:rPr>
              <a:t>t</a:t>
            </a:r>
          </a:p>
        </p:txBody>
      </p:sp>
      <p:sp>
        <p:nvSpPr>
          <p:cNvPr id="45063" name="Rectangle 150"/>
          <p:cNvSpPr>
            <a:spLocks noChangeArrowheads="1"/>
          </p:cNvSpPr>
          <p:nvPr/>
        </p:nvSpPr>
        <p:spPr bwMode="auto">
          <a:xfrm>
            <a:off x="3827463" y="1436688"/>
            <a:ext cx="388937" cy="231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900">
                <a:solidFill>
                  <a:schemeClr val="bg2"/>
                </a:solidFill>
              </a:rPr>
              <a:t>time</a:t>
            </a:r>
          </a:p>
        </p:txBody>
      </p:sp>
      <p:sp>
        <p:nvSpPr>
          <p:cNvPr id="45064" name="Rectangle 154"/>
          <p:cNvSpPr>
            <a:spLocks noChangeArrowheads="1"/>
          </p:cNvSpPr>
          <p:nvPr/>
        </p:nvSpPr>
        <p:spPr bwMode="auto">
          <a:xfrm>
            <a:off x="3398838" y="639763"/>
            <a:ext cx="44132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1400">
                <a:solidFill>
                  <a:schemeClr val="bg2"/>
                </a:solidFill>
              </a:rPr>
              <a:t>y(t)</a:t>
            </a:r>
          </a:p>
        </p:txBody>
      </p:sp>
      <p:sp>
        <p:nvSpPr>
          <p:cNvPr id="157" name="Rectangle 156"/>
          <p:cNvSpPr>
            <a:spLocks noChangeArrowheads="1"/>
          </p:cNvSpPr>
          <p:nvPr/>
        </p:nvSpPr>
        <p:spPr bwMode="auto">
          <a:xfrm>
            <a:off x="152400" y="1609725"/>
            <a:ext cx="2309813" cy="369888"/>
          </a:xfrm>
          <a:prstGeom prst="rect">
            <a:avLst/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1800">
                <a:solidFill>
                  <a:schemeClr val="bg2"/>
                </a:solidFill>
              </a:rPr>
              <a:t>We want T</a:t>
            </a:r>
            <a:r>
              <a:rPr lang="en-US" altLang="en-US" sz="1200">
                <a:solidFill>
                  <a:schemeClr val="bg2"/>
                </a:solidFill>
                <a:sym typeface="Symbol" pitchFamily="18" charset="2"/>
              </a:rPr>
              <a:t></a:t>
            </a:r>
            <a:r>
              <a:rPr lang="en-US" altLang="en-US" sz="1800">
                <a:solidFill>
                  <a:schemeClr val="bg2"/>
                </a:solidFill>
                <a:sym typeface="Symbol" pitchFamily="18" charset="2"/>
              </a:rPr>
              <a:t>.</a:t>
            </a:r>
            <a:endParaRPr lang="en-US" altLang="en-US" sz="1800">
              <a:solidFill>
                <a:schemeClr val="bg2"/>
              </a:solidFill>
            </a:endParaRPr>
          </a:p>
        </p:txBody>
      </p:sp>
      <p:sp>
        <p:nvSpPr>
          <p:cNvPr id="45066" name="Text Box 215"/>
          <p:cNvSpPr txBox="1">
            <a:spLocks noChangeArrowheads="1"/>
          </p:cNvSpPr>
          <p:nvPr/>
        </p:nvSpPr>
        <p:spPr bwMode="auto">
          <a:xfrm>
            <a:off x="7421563" y="0"/>
            <a:ext cx="1430337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000">
                <a:solidFill>
                  <a:schemeClr val="tx2"/>
                </a:solidFill>
                <a:sym typeface="Symbol" pitchFamily="18" charset="2"/>
              </a:rPr>
              <a:t>Continuous </a:t>
            </a:r>
            <a:br>
              <a:rPr lang="en-US" altLang="en-US" sz="2000">
                <a:solidFill>
                  <a:schemeClr val="tx2"/>
                </a:solidFill>
                <a:sym typeface="Symbol" pitchFamily="18" charset="2"/>
              </a:rPr>
            </a:br>
            <a:r>
              <a:rPr lang="en-US" altLang="en-US" sz="2000">
                <a:solidFill>
                  <a:schemeClr val="tx2"/>
                </a:solidFill>
                <a:sym typeface="Symbol" pitchFamily="18" charset="2"/>
              </a:rPr>
              <a:t>Functions</a:t>
            </a:r>
          </a:p>
        </p:txBody>
      </p:sp>
      <p:graphicFrame>
        <p:nvGraphicFramePr>
          <p:cNvPr id="45067" name="Object 3"/>
          <p:cNvGraphicFramePr>
            <a:graphicFrameLocks noChangeAspect="1"/>
          </p:cNvGraphicFramePr>
          <p:nvPr/>
        </p:nvGraphicFramePr>
        <p:xfrm>
          <a:off x="2755900" y="3505200"/>
          <a:ext cx="2152650" cy="8604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5077" name="Equation" r:id="rId5" imgW="1524000" imgH="609600" progId="Equation.3">
                  <p:embed/>
                </p:oleObj>
              </mc:Choice>
              <mc:Fallback>
                <p:oleObj name="Equation" r:id="rId5" imgW="1524000" imgH="609600" progId="Equation.3">
                  <p:embed/>
                  <p:pic>
                    <p:nvPicPr>
                      <p:cNvPr id="0" name="Object 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755900" y="3505200"/>
                        <a:ext cx="2152650" cy="860425"/>
                      </a:xfrm>
                      <a:prstGeom prst="rect">
                        <a:avLst/>
                      </a:prstGeom>
                      <a:solidFill>
                        <a:schemeClr val="tx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45068" name="Picture 14" descr="http://www2.wolframalpha.com/Calculate/MSP/MSP175819ia4d95a1ghd8cc00003i4213i3a95626bg?MSPStoreType=image/gif&amp;s=6&amp;w=299&amp;h=133&amp;cdf=RangeControl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0161" r="51598"/>
          <a:stretch>
            <a:fillRect/>
          </a:stretch>
        </p:blipFill>
        <p:spPr bwMode="auto">
          <a:xfrm>
            <a:off x="3344863" y="1981200"/>
            <a:ext cx="1143000" cy="1447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45069" name="Group 75"/>
          <p:cNvGrpSpPr>
            <a:grpSpLocks/>
          </p:cNvGrpSpPr>
          <p:nvPr/>
        </p:nvGrpSpPr>
        <p:grpSpPr bwMode="auto">
          <a:xfrm>
            <a:off x="3109913" y="668338"/>
            <a:ext cx="1490662" cy="2227262"/>
            <a:chOff x="3109818" y="668866"/>
            <a:chExt cx="1491049" cy="2226734"/>
          </a:xfrm>
        </p:grpSpPr>
        <p:sp>
          <p:nvSpPr>
            <p:cNvPr id="45073" name="Rectangle 66"/>
            <p:cNvSpPr>
              <a:spLocks noChangeArrowheads="1"/>
            </p:cNvSpPr>
            <p:nvPr/>
          </p:nvSpPr>
          <p:spPr bwMode="auto">
            <a:xfrm>
              <a:off x="3109818" y="1656489"/>
              <a:ext cx="1491049" cy="307777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US" altLang="en-US" sz="1400">
                  <a:solidFill>
                    <a:schemeClr val="bg2"/>
                  </a:solidFill>
                </a:rPr>
                <a:t>-½T        0       ½T</a:t>
              </a:r>
            </a:p>
          </p:txBody>
        </p:sp>
        <p:cxnSp>
          <p:nvCxnSpPr>
            <p:cNvPr id="45074" name="Straight Connector 61"/>
            <p:cNvCxnSpPr>
              <a:cxnSpLocks noChangeShapeType="1"/>
            </p:cNvCxnSpPr>
            <p:nvPr/>
          </p:nvCxnSpPr>
          <p:spPr bwMode="auto">
            <a:xfrm flipV="1">
              <a:off x="3429000" y="685800"/>
              <a:ext cx="0" cy="2209800"/>
            </a:xfrm>
            <a:prstGeom prst="line">
              <a:avLst/>
            </a:prstGeom>
            <a:noFill/>
            <a:ln w="12700" algn="ctr">
              <a:solidFill>
                <a:srgbClr val="C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5075" name="Straight Connector 64"/>
            <p:cNvCxnSpPr>
              <a:cxnSpLocks noChangeShapeType="1"/>
            </p:cNvCxnSpPr>
            <p:nvPr/>
          </p:nvCxnSpPr>
          <p:spPr bwMode="auto">
            <a:xfrm flipV="1">
              <a:off x="3886203" y="677333"/>
              <a:ext cx="0" cy="1066800"/>
            </a:xfrm>
            <a:prstGeom prst="line">
              <a:avLst/>
            </a:prstGeom>
            <a:noFill/>
            <a:ln w="12700" algn="ctr">
              <a:solidFill>
                <a:srgbClr val="C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5076" name="Straight Connector 65"/>
            <p:cNvCxnSpPr>
              <a:cxnSpLocks noChangeShapeType="1"/>
            </p:cNvCxnSpPr>
            <p:nvPr/>
          </p:nvCxnSpPr>
          <p:spPr bwMode="auto">
            <a:xfrm flipV="1">
              <a:off x="4343400" y="668866"/>
              <a:ext cx="0" cy="2226734"/>
            </a:xfrm>
            <a:prstGeom prst="line">
              <a:avLst/>
            </a:prstGeom>
            <a:noFill/>
            <a:ln w="12700" algn="ctr">
              <a:solidFill>
                <a:srgbClr val="C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aphicFrame>
        <p:nvGraphicFramePr>
          <p:cNvPr id="32" name="Object 7"/>
          <p:cNvGraphicFramePr>
            <a:graphicFrameLocks noChangeAspect="1"/>
          </p:cNvGraphicFramePr>
          <p:nvPr/>
        </p:nvGraphicFramePr>
        <p:xfrm>
          <a:off x="381000" y="2635250"/>
          <a:ext cx="1865313" cy="5730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5078" name="Equation" r:id="rId8" imgW="1320227" imgH="406224" progId="Equation.3">
                  <p:embed/>
                </p:oleObj>
              </mc:Choice>
              <mc:Fallback>
                <p:oleObj name="Equation" r:id="rId8" imgW="1320227" imgH="406224" progId="Equation.3">
                  <p:embed/>
                  <p:pic>
                    <p:nvPicPr>
                      <p:cNvPr id="0" name="Object 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9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81000" y="2635250"/>
                        <a:ext cx="1865313" cy="573088"/>
                      </a:xfrm>
                      <a:prstGeom prst="rect">
                        <a:avLst/>
                      </a:prstGeom>
                      <a:solidFill>
                        <a:schemeClr val="tx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33" name="Object 8"/>
          <p:cNvGraphicFramePr>
            <a:graphicFrameLocks noChangeAspect="1"/>
          </p:cNvGraphicFramePr>
          <p:nvPr/>
        </p:nvGraphicFramePr>
        <p:xfrm>
          <a:off x="612775" y="2019300"/>
          <a:ext cx="1346200" cy="5556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5079" name="Equation" r:id="rId10" imgW="952087" imgH="393529" progId="Equation.3">
                  <p:embed/>
                </p:oleObj>
              </mc:Choice>
              <mc:Fallback>
                <p:oleObj name="Equation" r:id="rId10" imgW="952087" imgH="393529" progId="Equation.3">
                  <p:embed/>
                  <p:pic>
                    <p:nvPicPr>
                      <p:cNvPr id="0" name="Object 8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1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12775" y="2019300"/>
                        <a:ext cx="1346200" cy="555625"/>
                      </a:xfrm>
                      <a:prstGeom prst="rect">
                        <a:avLst/>
                      </a:prstGeom>
                      <a:solidFill>
                        <a:schemeClr val="tx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cxnSp>
        <p:nvCxnSpPr>
          <p:cNvPr id="36" name="Straight Connector 35"/>
          <p:cNvCxnSpPr>
            <a:cxnSpLocks noChangeShapeType="1"/>
          </p:cNvCxnSpPr>
          <p:nvPr/>
        </p:nvCxnSpPr>
        <p:spPr bwMode="auto">
          <a:xfrm flipV="1">
            <a:off x="2786063" y="3581400"/>
            <a:ext cx="2057400" cy="6096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0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0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47" grpId="0" animBg="1"/>
      <p:bldP spid="157" grpId="0" animBg="1"/>
    </p:bld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082" name="Rectangle 54"/>
          <p:cNvSpPr>
            <a:spLocks noChangeArrowheads="1"/>
          </p:cNvSpPr>
          <p:nvPr/>
        </p:nvSpPr>
        <p:spPr bwMode="auto">
          <a:xfrm>
            <a:off x="685800" y="-228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4400">
                <a:solidFill>
                  <a:schemeClr val="tx2"/>
                </a:solidFill>
              </a:rPr>
              <a:t>Fourier Transformation </a:t>
            </a:r>
          </a:p>
        </p:txBody>
      </p:sp>
      <p:pic>
        <p:nvPicPr>
          <p:cNvPr id="46083" name="Picture 56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1271" r="37457"/>
          <a:stretch>
            <a:fillRect/>
          </a:stretch>
        </p:blipFill>
        <p:spPr bwMode="auto">
          <a:xfrm>
            <a:off x="3429000" y="685800"/>
            <a:ext cx="914400" cy="971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6084" name="Rectangle 58"/>
          <p:cNvSpPr>
            <a:spLocks noChangeArrowheads="1"/>
          </p:cNvSpPr>
          <p:nvPr/>
        </p:nvSpPr>
        <p:spPr bwMode="auto">
          <a:xfrm>
            <a:off x="203200" y="877888"/>
            <a:ext cx="2190750" cy="646112"/>
          </a:xfrm>
          <a:prstGeom prst="rect">
            <a:avLst/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1800">
                <a:solidFill>
                  <a:schemeClr val="bg2"/>
                </a:solidFill>
              </a:rPr>
              <a:t>A continuous </a:t>
            </a:r>
          </a:p>
          <a:p>
            <a:pPr eaLnBrk="1" hangingPunct="1"/>
            <a:r>
              <a:rPr lang="en-US" altLang="en-US" sz="1800">
                <a:solidFill>
                  <a:srgbClr val="FF0000"/>
                </a:solidFill>
              </a:rPr>
              <a:t>non</a:t>
            </a:r>
            <a:r>
              <a:rPr lang="en-US" altLang="en-US" sz="1800">
                <a:solidFill>
                  <a:schemeClr val="bg2"/>
                </a:solidFill>
              </a:rPr>
              <a:t>-periodic function</a:t>
            </a:r>
          </a:p>
        </p:txBody>
      </p:sp>
      <p:cxnSp>
        <p:nvCxnSpPr>
          <p:cNvPr id="46085" name="Straight Arrow Connector 131"/>
          <p:cNvCxnSpPr>
            <a:cxnSpLocks noChangeShapeType="1"/>
          </p:cNvCxnSpPr>
          <p:nvPr/>
        </p:nvCxnSpPr>
        <p:spPr bwMode="auto">
          <a:xfrm>
            <a:off x="4071938" y="1473200"/>
            <a:ext cx="228600" cy="0"/>
          </a:xfrm>
          <a:prstGeom prst="straightConnector1">
            <a:avLst/>
          </a:prstGeom>
          <a:noFill/>
          <a:ln w="12700" algn="ctr">
            <a:solidFill>
              <a:schemeClr val="bg2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46086" name="TextBox 132"/>
          <p:cNvSpPr txBox="1">
            <a:spLocks noChangeArrowheads="1"/>
          </p:cNvSpPr>
          <p:nvPr/>
        </p:nvSpPr>
        <p:spPr bwMode="auto">
          <a:xfrm>
            <a:off x="4102100" y="1414463"/>
            <a:ext cx="223838" cy="2619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CA" altLang="en-US" sz="1100">
                <a:solidFill>
                  <a:schemeClr val="bg2"/>
                </a:solidFill>
              </a:rPr>
              <a:t>t</a:t>
            </a:r>
          </a:p>
        </p:txBody>
      </p:sp>
      <p:sp>
        <p:nvSpPr>
          <p:cNvPr id="46087" name="Rectangle 150"/>
          <p:cNvSpPr>
            <a:spLocks noChangeArrowheads="1"/>
          </p:cNvSpPr>
          <p:nvPr/>
        </p:nvSpPr>
        <p:spPr bwMode="auto">
          <a:xfrm>
            <a:off x="3827463" y="1436688"/>
            <a:ext cx="388937" cy="231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900">
                <a:solidFill>
                  <a:schemeClr val="bg2"/>
                </a:solidFill>
              </a:rPr>
              <a:t>time</a:t>
            </a:r>
          </a:p>
        </p:txBody>
      </p:sp>
      <p:sp>
        <p:nvSpPr>
          <p:cNvPr id="46088" name="Rectangle 154"/>
          <p:cNvSpPr>
            <a:spLocks noChangeArrowheads="1"/>
          </p:cNvSpPr>
          <p:nvPr/>
        </p:nvSpPr>
        <p:spPr bwMode="auto">
          <a:xfrm>
            <a:off x="3398838" y="639763"/>
            <a:ext cx="44132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1400">
                <a:solidFill>
                  <a:schemeClr val="bg2"/>
                </a:solidFill>
              </a:rPr>
              <a:t>y(t)</a:t>
            </a:r>
          </a:p>
        </p:txBody>
      </p:sp>
      <p:sp>
        <p:nvSpPr>
          <p:cNvPr id="46089" name="Rectangle 156"/>
          <p:cNvSpPr>
            <a:spLocks noChangeArrowheads="1"/>
          </p:cNvSpPr>
          <p:nvPr/>
        </p:nvSpPr>
        <p:spPr bwMode="auto">
          <a:xfrm>
            <a:off x="152400" y="1609725"/>
            <a:ext cx="2309813" cy="369888"/>
          </a:xfrm>
          <a:prstGeom prst="rect">
            <a:avLst/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1800">
                <a:solidFill>
                  <a:schemeClr val="bg2"/>
                </a:solidFill>
              </a:rPr>
              <a:t>We want T</a:t>
            </a:r>
            <a:r>
              <a:rPr lang="en-US" altLang="en-US" sz="1200">
                <a:solidFill>
                  <a:schemeClr val="bg2"/>
                </a:solidFill>
                <a:sym typeface="Symbol" pitchFamily="18" charset="2"/>
              </a:rPr>
              <a:t></a:t>
            </a:r>
            <a:r>
              <a:rPr lang="en-US" altLang="en-US" sz="1800">
                <a:solidFill>
                  <a:schemeClr val="bg2"/>
                </a:solidFill>
                <a:sym typeface="Symbol" pitchFamily="18" charset="2"/>
              </a:rPr>
              <a:t>.</a:t>
            </a:r>
            <a:endParaRPr lang="en-US" altLang="en-US" sz="1800">
              <a:solidFill>
                <a:schemeClr val="bg2"/>
              </a:solidFill>
            </a:endParaRPr>
          </a:p>
        </p:txBody>
      </p:sp>
      <p:sp>
        <p:nvSpPr>
          <p:cNvPr id="46090" name="Text Box 215"/>
          <p:cNvSpPr txBox="1">
            <a:spLocks noChangeArrowheads="1"/>
          </p:cNvSpPr>
          <p:nvPr/>
        </p:nvSpPr>
        <p:spPr bwMode="auto">
          <a:xfrm>
            <a:off x="7421563" y="0"/>
            <a:ext cx="1430337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000">
                <a:solidFill>
                  <a:schemeClr val="tx2"/>
                </a:solidFill>
                <a:sym typeface="Symbol" pitchFamily="18" charset="2"/>
              </a:rPr>
              <a:t>Continuous </a:t>
            </a:r>
            <a:br>
              <a:rPr lang="en-US" altLang="en-US" sz="2000">
                <a:solidFill>
                  <a:schemeClr val="tx2"/>
                </a:solidFill>
                <a:sym typeface="Symbol" pitchFamily="18" charset="2"/>
              </a:rPr>
            </a:br>
            <a:r>
              <a:rPr lang="en-US" altLang="en-US" sz="2000">
                <a:solidFill>
                  <a:schemeClr val="tx2"/>
                </a:solidFill>
                <a:sym typeface="Symbol" pitchFamily="18" charset="2"/>
              </a:rPr>
              <a:t>Functions</a:t>
            </a:r>
          </a:p>
        </p:txBody>
      </p:sp>
      <p:pic>
        <p:nvPicPr>
          <p:cNvPr id="46091" name="Picture 14" descr="http://www2.wolframalpha.com/Calculate/MSP/MSP175819ia4d95a1ghd8cc00003i4213i3a95626bg?MSPStoreType=image/gif&amp;s=6&amp;w=299&amp;h=133&amp;cdf=RangeControl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0161" r="51598"/>
          <a:stretch>
            <a:fillRect/>
          </a:stretch>
        </p:blipFill>
        <p:spPr bwMode="auto">
          <a:xfrm>
            <a:off x="3344863" y="1981200"/>
            <a:ext cx="1143000" cy="1447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46092" name="Group 75"/>
          <p:cNvGrpSpPr>
            <a:grpSpLocks/>
          </p:cNvGrpSpPr>
          <p:nvPr/>
        </p:nvGrpSpPr>
        <p:grpSpPr bwMode="auto">
          <a:xfrm>
            <a:off x="3109913" y="668338"/>
            <a:ext cx="1490662" cy="2227262"/>
            <a:chOff x="3109818" y="668866"/>
            <a:chExt cx="1491049" cy="2226734"/>
          </a:xfrm>
        </p:grpSpPr>
        <p:sp>
          <p:nvSpPr>
            <p:cNvPr id="46107" name="Rectangle 66"/>
            <p:cNvSpPr>
              <a:spLocks noChangeArrowheads="1"/>
            </p:cNvSpPr>
            <p:nvPr/>
          </p:nvSpPr>
          <p:spPr bwMode="auto">
            <a:xfrm>
              <a:off x="3109818" y="1656489"/>
              <a:ext cx="1491049" cy="307777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US" altLang="en-US" sz="1400">
                  <a:solidFill>
                    <a:schemeClr val="bg2"/>
                  </a:solidFill>
                </a:rPr>
                <a:t>-½T        0       ½T</a:t>
              </a:r>
            </a:p>
          </p:txBody>
        </p:sp>
        <p:cxnSp>
          <p:nvCxnSpPr>
            <p:cNvPr id="46108" name="Straight Connector 61"/>
            <p:cNvCxnSpPr>
              <a:cxnSpLocks noChangeShapeType="1"/>
            </p:cNvCxnSpPr>
            <p:nvPr/>
          </p:nvCxnSpPr>
          <p:spPr bwMode="auto">
            <a:xfrm flipV="1">
              <a:off x="3429000" y="685800"/>
              <a:ext cx="0" cy="2209800"/>
            </a:xfrm>
            <a:prstGeom prst="line">
              <a:avLst/>
            </a:prstGeom>
            <a:noFill/>
            <a:ln w="12700" algn="ctr">
              <a:solidFill>
                <a:srgbClr val="C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6109" name="Straight Connector 64"/>
            <p:cNvCxnSpPr>
              <a:cxnSpLocks noChangeShapeType="1"/>
            </p:cNvCxnSpPr>
            <p:nvPr/>
          </p:nvCxnSpPr>
          <p:spPr bwMode="auto">
            <a:xfrm flipV="1">
              <a:off x="3886203" y="677333"/>
              <a:ext cx="0" cy="1066800"/>
            </a:xfrm>
            <a:prstGeom prst="line">
              <a:avLst/>
            </a:prstGeom>
            <a:noFill/>
            <a:ln w="12700" algn="ctr">
              <a:solidFill>
                <a:srgbClr val="C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6110" name="Straight Connector 65"/>
            <p:cNvCxnSpPr>
              <a:cxnSpLocks noChangeShapeType="1"/>
            </p:cNvCxnSpPr>
            <p:nvPr/>
          </p:nvCxnSpPr>
          <p:spPr bwMode="auto">
            <a:xfrm flipV="1">
              <a:off x="4343400" y="668866"/>
              <a:ext cx="0" cy="2226734"/>
            </a:xfrm>
            <a:prstGeom prst="line">
              <a:avLst/>
            </a:prstGeom>
            <a:noFill/>
            <a:ln w="12700" algn="ctr">
              <a:solidFill>
                <a:srgbClr val="C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9" name="Group 45"/>
          <p:cNvGrpSpPr>
            <a:grpSpLocks/>
          </p:cNvGrpSpPr>
          <p:nvPr/>
        </p:nvGrpSpPr>
        <p:grpSpPr bwMode="auto">
          <a:xfrm>
            <a:off x="592138" y="4648200"/>
            <a:ext cx="7712075" cy="1027113"/>
            <a:chOff x="592666" y="4648200"/>
            <a:chExt cx="7711547" cy="1027641"/>
          </a:xfrm>
        </p:grpSpPr>
        <p:sp>
          <p:nvSpPr>
            <p:cNvPr id="46104" name="Rectangle 36"/>
            <p:cNvSpPr>
              <a:spLocks noChangeArrowheads="1"/>
            </p:cNvSpPr>
            <p:nvPr/>
          </p:nvSpPr>
          <p:spPr bwMode="auto">
            <a:xfrm>
              <a:off x="592666" y="4648200"/>
              <a:ext cx="3640491" cy="369522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US" altLang="en-US" sz="1800">
                  <a:solidFill>
                    <a:schemeClr val="bg2"/>
                  </a:solidFill>
                </a:rPr>
                <a:t>Continuous Non-Periodic: </a:t>
              </a:r>
              <a:r>
                <a:rPr lang="en-US" altLang="en-US" sz="1800">
                  <a:solidFill>
                    <a:srgbClr val="FF0000"/>
                  </a:solidFill>
                </a:rPr>
                <a:t>(new def</a:t>
              </a:r>
              <a:r>
                <a:rPr lang="en-US" altLang="en-US" sz="1800" baseline="30000">
                  <a:solidFill>
                    <a:srgbClr val="FF0000"/>
                  </a:solidFill>
                </a:rPr>
                <a:t>n</a:t>
              </a:r>
              <a:r>
                <a:rPr lang="en-US" altLang="en-US" sz="1800">
                  <a:solidFill>
                    <a:srgbClr val="FF0000"/>
                  </a:solidFill>
                </a:rPr>
                <a:t>)</a:t>
              </a:r>
            </a:p>
          </p:txBody>
        </p:sp>
        <p:graphicFrame>
          <p:nvGraphicFramePr>
            <p:cNvPr id="46105" name="Object 3"/>
            <p:cNvGraphicFramePr>
              <a:graphicFrameLocks noChangeAspect="1"/>
            </p:cNvGraphicFramePr>
            <p:nvPr/>
          </p:nvGraphicFramePr>
          <p:xfrm>
            <a:off x="855134" y="4989513"/>
            <a:ext cx="4181475" cy="681037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46111" name="Equation" r:id="rId6" imgW="2959100" imgH="482600" progId="Equation.3">
                    <p:embed/>
                  </p:oleObj>
                </mc:Choice>
                <mc:Fallback>
                  <p:oleObj name="Equation" r:id="rId6" imgW="2959100" imgH="482600" progId="Equation.3">
                    <p:embed/>
                    <p:pic>
                      <p:nvPicPr>
                        <p:cNvPr id="0" name="Object 3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7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855134" y="4989513"/>
                          <a:ext cx="4181475" cy="681037"/>
                        </a:xfrm>
                        <a:prstGeom prst="rect">
                          <a:avLst/>
                        </a:prstGeom>
                        <a:solidFill>
                          <a:schemeClr val="tx1"/>
                        </a:solidFill>
                        <a:ln>
                          <a:noFill/>
                        </a:ln>
                        <a:effectLst/>
                        <a:extLs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rgbClr val="808080"/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graphicFrame>
          <p:nvGraphicFramePr>
            <p:cNvPr id="46106" name="Object 4"/>
            <p:cNvGraphicFramePr>
              <a:graphicFrameLocks noChangeAspect="1"/>
            </p:cNvGraphicFramePr>
            <p:nvPr/>
          </p:nvGraphicFramePr>
          <p:xfrm>
            <a:off x="5953125" y="5032904"/>
            <a:ext cx="2351088" cy="642937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46112" name="Equation" r:id="rId8" imgW="1663700" imgH="457200" progId="Equation.3">
                    <p:embed/>
                  </p:oleObj>
                </mc:Choice>
                <mc:Fallback>
                  <p:oleObj name="Equation" r:id="rId8" imgW="1663700" imgH="457200" progId="Equation.3">
                    <p:embed/>
                    <p:pic>
                      <p:nvPicPr>
                        <p:cNvPr id="0" name="Object 4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9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5953125" y="5032904"/>
                          <a:ext cx="2351088" cy="642937"/>
                        </a:xfrm>
                        <a:prstGeom prst="rect">
                          <a:avLst/>
                        </a:prstGeom>
                        <a:solidFill>
                          <a:schemeClr val="tx1"/>
                        </a:solidFill>
                        <a:ln>
                          <a:noFill/>
                        </a:ln>
                        <a:effectLst/>
                        <a:extLs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rgbClr val="808080"/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</p:grpSp>
      <p:grpSp>
        <p:nvGrpSpPr>
          <p:cNvPr id="10" name="Group 39"/>
          <p:cNvGrpSpPr>
            <a:grpSpLocks/>
          </p:cNvGrpSpPr>
          <p:nvPr/>
        </p:nvGrpSpPr>
        <p:grpSpPr bwMode="auto">
          <a:xfrm>
            <a:off x="642938" y="3576638"/>
            <a:ext cx="7991475" cy="995362"/>
            <a:chOff x="643468" y="4428067"/>
            <a:chExt cx="7991475" cy="994808"/>
          </a:xfrm>
        </p:grpSpPr>
        <p:sp>
          <p:nvSpPr>
            <p:cNvPr id="46101" name="Rectangle 26"/>
            <p:cNvSpPr>
              <a:spLocks noChangeArrowheads="1"/>
            </p:cNvSpPr>
            <p:nvPr/>
          </p:nvSpPr>
          <p:spPr bwMode="auto">
            <a:xfrm>
              <a:off x="643468" y="4428067"/>
              <a:ext cx="3576620" cy="369126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US" altLang="en-US" sz="1800">
                  <a:solidFill>
                    <a:schemeClr val="bg2"/>
                  </a:solidFill>
                </a:rPr>
                <a:t>Continuous Periodic: </a:t>
              </a:r>
              <a:r>
                <a:rPr lang="en-US" altLang="en-US" sz="1800">
                  <a:solidFill>
                    <a:srgbClr val="FF0000"/>
                  </a:solidFill>
                </a:rPr>
                <a:t>(previous def</a:t>
              </a:r>
              <a:r>
                <a:rPr lang="en-US" altLang="en-US" sz="1800" baseline="30000">
                  <a:solidFill>
                    <a:srgbClr val="FF0000"/>
                  </a:solidFill>
                </a:rPr>
                <a:t>n</a:t>
              </a:r>
              <a:r>
                <a:rPr lang="en-US" altLang="en-US" sz="1800">
                  <a:solidFill>
                    <a:srgbClr val="FF0000"/>
                  </a:solidFill>
                </a:rPr>
                <a:t>)</a:t>
              </a:r>
            </a:p>
          </p:txBody>
        </p:sp>
        <p:graphicFrame>
          <p:nvGraphicFramePr>
            <p:cNvPr id="46102" name="Object 6"/>
            <p:cNvGraphicFramePr>
              <a:graphicFrameLocks noChangeAspect="1"/>
            </p:cNvGraphicFramePr>
            <p:nvPr/>
          </p:nvGraphicFramePr>
          <p:xfrm>
            <a:off x="854075" y="4795813"/>
            <a:ext cx="3571875" cy="627062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46113" name="Equation" r:id="rId10" imgW="2527300" imgH="444500" progId="Equation.3">
                    <p:embed/>
                  </p:oleObj>
                </mc:Choice>
                <mc:Fallback>
                  <p:oleObj name="Equation" r:id="rId10" imgW="2527300" imgH="444500" progId="Equation.3">
                    <p:embed/>
                    <p:pic>
                      <p:nvPicPr>
                        <p:cNvPr id="0" name="Object 6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11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854075" y="4795813"/>
                          <a:ext cx="3571875" cy="627062"/>
                        </a:xfrm>
                        <a:prstGeom prst="rect">
                          <a:avLst/>
                        </a:prstGeom>
                        <a:solidFill>
                          <a:schemeClr val="tx1"/>
                        </a:solidFill>
                        <a:ln>
                          <a:noFill/>
                        </a:ln>
                        <a:effectLst/>
                        <a:extLs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rgbClr val="808080"/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graphicFrame>
          <p:nvGraphicFramePr>
            <p:cNvPr id="46103" name="Object 5"/>
            <p:cNvGraphicFramePr>
              <a:graphicFrameLocks noChangeAspect="1"/>
            </p:cNvGraphicFramePr>
            <p:nvPr/>
          </p:nvGraphicFramePr>
          <p:xfrm>
            <a:off x="5977468" y="4707466"/>
            <a:ext cx="2657475" cy="714375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46114" name="Equation" r:id="rId12" imgW="1879600" imgH="508000" progId="Equation.3">
                    <p:embed/>
                  </p:oleObj>
                </mc:Choice>
                <mc:Fallback>
                  <p:oleObj name="Equation" r:id="rId12" imgW="1879600" imgH="508000" progId="Equation.3">
                    <p:embed/>
                    <p:pic>
                      <p:nvPicPr>
                        <p:cNvPr id="0" name="Object 5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13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5977468" y="4707466"/>
                          <a:ext cx="2657475" cy="714375"/>
                        </a:xfrm>
                        <a:prstGeom prst="rect">
                          <a:avLst/>
                        </a:prstGeom>
                        <a:solidFill>
                          <a:schemeClr val="tx1"/>
                        </a:solidFill>
                        <a:ln>
                          <a:noFill/>
                        </a:ln>
                        <a:effectLst/>
                        <a:extLs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rgbClr val="808080"/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</p:grpSp>
      <p:graphicFrame>
        <p:nvGraphicFramePr>
          <p:cNvPr id="46095" name="Object 11"/>
          <p:cNvGraphicFramePr>
            <a:graphicFrameLocks noChangeAspect="1"/>
          </p:cNvGraphicFramePr>
          <p:nvPr/>
        </p:nvGraphicFramePr>
        <p:xfrm>
          <a:off x="381000" y="2635250"/>
          <a:ext cx="1865313" cy="5730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6115" name="Equation" r:id="rId14" imgW="1320227" imgH="406224" progId="Equation.3">
                  <p:embed/>
                </p:oleObj>
              </mc:Choice>
              <mc:Fallback>
                <p:oleObj name="Equation" r:id="rId14" imgW="1320227" imgH="406224" progId="Equation.3">
                  <p:embed/>
                  <p:pic>
                    <p:nvPicPr>
                      <p:cNvPr id="0" name="Object 1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81000" y="2635250"/>
                        <a:ext cx="1865313" cy="573088"/>
                      </a:xfrm>
                      <a:prstGeom prst="rect">
                        <a:avLst/>
                      </a:prstGeom>
                      <a:solidFill>
                        <a:schemeClr val="tx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46096" name="Object 12"/>
          <p:cNvGraphicFramePr>
            <a:graphicFrameLocks noChangeAspect="1"/>
          </p:cNvGraphicFramePr>
          <p:nvPr/>
        </p:nvGraphicFramePr>
        <p:xfrm>
          <a:off x="703263" y="2019300"/>
          <a:ext cx="1165225" cy="5556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6116" name="Equation" r:id="rId16" imgW="825500" imgH="393700" progId="Equation.3">
                  <p:embed/>
                </p:oleObj>
              </mc:Choice>
              <mc:Fallback>
                <p:oleObj name="Equation" r:id="rId16" imgW="825500" imgH="393700" progId="Equation.3">
                  <p:embed/>
                  <p:pic>
                    <p:nvPicPr>
                      <p:cNvPr id="0" name="Object 1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03263" y="2019300"/>
                        <a:ext cx="1165225" cy="555625"/>
                      </a:xfrm>
                      <a:prstGeom prst="rect">
                        <a:avLst/>
                      </a:prstGeom>
                      <a:solidFill>
                        <a:schemeClr val="tx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11" name="Group 46"/>
          <p:cNvGrpSpPr>
            <a:grpSpLocks/>
          </p:cNvGrpSpPr>
          <p:nvPr/>
        </p:nvGrpSpPr>
        <p:grpSpPr bwMode="auto">
          <a:xfrm>
            <a:off x="541338" y="5754688"/>
            <a:ext cx="7685087" cy="1027112"/>
            <a:chOff x="541867" y="5754159"/>
            <a:chExt cx="7684554" cy="1027641"/>
          </a:xfrm>
        </p:grpSpPr>
        <p:sp>
          <p:nvSpPr>
            <p:cNvPr id="46098" name="Rectangle 42"/>
            <p:cNvSpPr>
              <a:spLocks noChangeArrowheads="1"/>
            </p:cNvSpPr>
            <p:nvPr/>
          </p:nvSpPr>
          <p:spPr bwMode="auto">
            <a:xfrm>
              <a:off x="541867" y="5754159"/>
              <a:ext cx="4544519" cy="369522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US" altLang="en-US" sz="1800">
                  <a:solidFill>
                    <a:schemeClr val="bg2"/>
                  </a:solidFill>
                </a:rPr>
                <a:t>Continuous Non-Periodic Complex: </a:t>
              </a:r>
              <a:r>
                <a:rPr lang="en-US" altLang="en-US" sz="1800">
                  <a:solidFill>
                    <a:srgbClr val="FF0000"/>
                  </a:solidFill>
                </a:rPr>
                <a:t>(new def</a:t>
              </a:r>
              <a:r>
                <a:rPr lang="en-US" altLang="en-US" sz="1800" baseline="30000">
                  <a:solidFill>
                    <a:srgbClr val="FF0000"/>
                  </a:solidFill>
                </a:rPr>
                <a:t>n</a:t>
              </a:r>
              <a:r>
                <a:rPr lang="en-US" altLang="en-US" sz="1800">
                  <a:solidFill>
                    <a:srgbClr val="FF0000"/>
                  </a:solidFill>
                </a:rPr>
                <a:t>)</a:t>
              </a:r>
            </a:p>
          </p:txBody>
        </p:sp>
        <p:graphicFrame>
          <p:nvGraphicFramePr>
            <p:cNvPr id="46099" name="Object 13"/>
            <p:cNvGraphicFramePr>
              <a:graphicFrameLocks noChangeAspect="1"/>
            </p:cNvGraphicFramePr>
            <p:nvPr/>
          </p:nvGraphicFramePr>
          <p:xfrm>
            <a:off x="792675" y="6095647"/>
            <a:ext cx="2260443" cy="681389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46117" name="Equation" r:id="rId18" imgW="1600200" imgH="482600" progId="Equation.3">
                    <p:embed/>
                  </p:oleObj>
                </mc:Choice>
                <mc:Fallback>
                  <p:oleObj name="Equation" r:id="rId18" imgW="1600200" imgH="482600" progId="Equation.3">
                    <p:embed/>
                    <p:pic>
                      <p:nvPicPr>
                        <p:cNvPr id="0" name="Object 13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19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792675" y="6095647"/>
                          <a:ext cx="2260443" cy="681389"/>
                        </a:xfrm>
                        <a:prstGeom prst="rect">
                          <a:avLst/>
                        </a:prstGeom>
                        <a:solidFill>
                          <a:schemeClr val="tx1"/>
                        </a:solidFill>
                        <a:ln>
                          <a:noFill/>
                        </a:ln>
                        <a:effectLst/>
                        <a:extLs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rgbClr val="808080"/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graphicFrame>
          <p:nvGraphicFramePr>
            <p:cNvPr id="46100" name="Object 9"/>
            <p:cNvGraphicFramePr>
              <a:graphicFrameLocks noChangeAspect="1"/>
            </p:cNvGraphicFramePr>
            <p:nvPr/>
          </p:nvGraphicFramePr>
          <p:xfrm>
            <a:off x="5929468" y="6138532"/>
            <a:ext cx="2296953" cy="643268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46118" name="Equation" r:id="rId20" imgW="1625600" imgH="457200" progId="Equation.3">
                    <p:embed/>
                  </p:oleObj>
                </mc:Choice>
                <mc:Fallback>
                  <p:oleObj name="Equation" r:id="rId20" imgW="1625600" imgH="457200" progId="Equation.3">
                    <p:embed/>
                    <p:pic>
                      <p:nvPicPr>
                        <p:cNvPr id="0" name="Object 9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21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5929468" y="6138532"/>
                          <a:ext cx="2296953" cy="643268"/>
                        </a:xfrm>
                        <a:prstGeom prst="rect">
                          <a:avLst/>
                        </a:prstGeom>
                        <a:solidFill>
                          <a:schemeClr val="tx1"/>
                        </a:solidFill>
                        <a:ln>
                          <a:noFill/>
                        </a:ln>
                        <a:effectLst/>
                        <a:extLs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rgbClr val="808080"/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106" name="Rectangle 54"/>
          <p:cNvSpPr>
            <a:spLocks noChangeArrowheads="1"/>
          </p:cNvSpPr>
          <p:nvPr/>
        </p:nvSpPr>
        <p:spPr bwMode="auto">
          <a:xfrm>
            <a:off x="685800" y="-228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4400">
                <a:solidFill>
                  <a:schemeClr val="tx2"/>
                </a:solidFill>
              </a:rPr>
              <a:t>Fourier Transformation </a:t>
            </a:r>
          </a:p>
        </p:txBody>
      </p:sp>
      <p:sp>
        <p:nvSpPr>
          <p:cNvPr id="47107" name="Text Box 215"/>
          <p:cNvSpPr txBox="1">
            <a:spLocks noChangeArrowheads="1"/>
          </p:cNvSpPr>
          <p:nvPr/>
        </p:nvSpPr>
        <p:spPr bwMode="auto">
          <a:xfrm>
            <a:off x="7421563" y="0"/>
            <a:ext cx="1430337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000">
                <a:solidFill>
                  <a:schemeClr val="tx2"/>
                </a:solidFill>
                <a:sym typeface="Symbol" pitchFamily="18" charset="2"/>
              </a:rPr>
              <a:t>Continuous </a:t>
            </a:r>
            <a:br>
              <a:rPr lang="en-US" altLang="en-US" sz="2000">
                <a:solidFill>
                  <a:schemeClr val="tx2"/>
                </a:solidFill>
                <a:sym typeface="Symbol" pitchFamily="18" charset="2"/>
              </a:rPr>
            </a:br>
            <a:r>
              <a:rPr lang="en-US" altLang="en-US" sz="2000">
                <a:solidFill>
                  <a:schemeClr val="tx2"/>
                </a:solidFill>
                <a:sym typeface="Symbol" pitchFamily="18" charset="2"/>
              </a:rPr>
              <a:t>Functions</a:t>
            </a:r>
          </a:p>
        </p:txBody>
      </p:sp>
      <p:grpSp>
        <p:nvGrpSpPr>
          <p:cNvPr id="47108" name="Group 45"/>
          <p:cNvGrpSpPr>
            <a:grpSpLocks/>
          </p:cNvGrpSpPr>
          <p:nvPr/>
        </p:nvGrpSpPr>
        <p:grpSpPr bwMode="auto">
          <a:xfrm>
            <a:off x="592138" y="4648200"/>
            <a:ext cx="7712075" cy="1027113"/>
            <a:chOff x="592666" y="4648200"/>
            <a:chExt cx="7711547" cy="1027641"/>
          </a:xfrm>
        </p:grpSpPr>
        <p:sp>
          <p:nvSpPr>
            <p:cNvPr id="47122" name="Rectangle 36"/>
            <p:cNvSpPr>
              <a:spLocks noChangeArrowheads="1"/>
            </p:cNvSpPr>
            <p:nvPr/>
          </p:nvSpPr>
          <p:spPr bwMode="auto">
            <a:xfrm>
              <a:off x="592666" y="4648200"/>
              <a:ext cx="2614818" cy="369332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US" altLang="en-US" sz="1800">
                  <a:solidFill>
                    <a:schemeClr val="bg2"/>
                  </a:solidFill>
                </a:rPr>
                <a:t>Continuous Non-Periodic:</a:t>
              </a:r>
            </a:p>
          </p:txBody>
        </p:sp>
        <p:graphicFrame>
          <p:nvGraphicFramePr>
            <p:cNvPr id="47123" name="Object 3"/>
            <p:cNvGraphicFramePr>
              <a:graphicFrameLocks noChangeAspect="1"/>
            </p:cNvGraphicFramePr>
            <p:nvPr/>
          </p:nvGraphicFramePr>
          <p:xfrm>
            <a:off x="855134" y="4989513"/>
            <a:ext cx="4181475" cy="681037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47125" name="Equation" r:id="rId4" imgW="2959100" imgH="482600" progId="Equation.3">
                    <p:embed/>
                  </p:oleObj>
                </mc:Choice>
                <mc:Fallback>
                  <p:oleObj name="Equation" r:id="rId4" imgW="2959100" imgH="482600" progId="Equation.3">
                    <p:embed/>
                    <p:pic>
                      <p:nvPicPr>
                        <p:cNvPr id="0" name="Object 3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5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855134" y="4989513"/>
                          <a:ext cx="4181475" cy="681037"/>
                        </a:xfrm>
                        <a:prstGeom prst="rect">
                          <a:avLst/>
                        </a:prstGeom>
                        <a:solidFill>
                          <a:schemeClr val="tx1"/>
                        </a:solidFill>
                        <a:ln>
                          <a:noFill/>
                        </a:ln>
                        <a:effectLst/>
                        <a:extLs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rgbClr val="808080"/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graphicFrame>
          <p:nvGraphicFramePr>
            <p:cNvPr id="47124" name="Object 4"/>
            <p:cNvGraphicFramePr>
              <a:graphicFrameLocks noChangeAspect="1"/>
            </p:cNvGraphicFramePr>
            <p:nvPr/>
          </p:nvGraphicFramePr>
          <p:xfrm>
            <a:off x="5953125" y="5032904"/>
            <a:ext cx="2351088" cy="642937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47126" name="Equation" r:id="rId6" imgW="1663700" imgH="457200" progId="Equation.3">
                    <p:embed/>
                  </p:oleObj>
                </mc:Choice>
                <mc:Fallback>
                  <p:oleObj name="Equation" r:id="rId6" imgW="1663700" imgH="457200" progId="Equation.3">
                    <p:embed/>
                    <p:pic>
                      <p:nvPicPr>
                        <p:cNvPr id="0" name="Object 4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7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5953125" y="5032904"/>
                          <a:ext cx="2351088" cy="642937"/>
                        </a:xfrm>
                        <a:prstGeom prst="rect">
                          <a:avLst/>
                        </a:prstGeom>
                        <a:solidFill>
                          <a:schemeClr val="tx1"/>
                        </a:solidFill>
                        <a:ln>
                          <a:noFill/>
                        </a:ln>
                        <a:effectLst/>
                        <a:extLs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rgbClr val="808080"/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</p:grpSp>
      <p:grpSp>
        <p:nvGrpSpPr>
          <p:cNvPr id="47109" name="Group 39"/>
          <p:cNvGrpSpPr>
            <a:grpSpLocks/>
          </p:cNvGrpSpPr>
          <p:nvPr/>
        </p:nvGrpSpPr>
        <p:grpSpPr bwMode="auto">
          <a:xfrm>
            <a:off x="642938" y="3576638"/>
            <a:ext cx="7991475" cy="995362"/>
            <a:chOff x="643468" y="4428067"/>
            <a:chExt cx="7991475" cy="994808"/>
          </a:xfrm>
        </p:grpSpPr>
        <p:sp>
          <p:nvSpPr>
            <p:cNvPr id="47119" name="Rectangle 26"/>
            <p:cNvSpPr>
              <a:spLocks noChangeArrowheads="1"/>
            </p:cNvSpPr>
            <p:nvPr/>
          </p:nvSpPr>
          <p:spPr bwMode="auto">
            <a:xfrm>
              <a:off x="643468" y="4428067"/>
              <a:ext cx="2140330" cy="369332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US" altLang="en-US" sz="1800">
                  <a:solidFill>
                    <a:schemeClr val="bg2"/>
                  </a:solidFill>
                </a:rPr>
                <a:t>Continuous Periodic:</a:t>
              </a:r>
            </a:p>
          </p:txBody>
        </p:sp>
        <p:graphicFrame>
          <p:nvGraphicFramePr>
            <p:cNvPr id="47120" name="Object 6"/>
            <p:cNvGraphicFramePr>
              <a:graphicFrameLocks noChangeAspect="1"/>
            </p:cNvGraphicFramePr>
            <p:nvPr/>
          </p:nvGraphicFramePr>
          <p:xfrm>
            <a:off x="854075" y="4795813"/>
            <a:ext cx="3571875" cy="627062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47127" name="Equation" r:id="rId8" imgW="2527300" imgH="444500" progId="Equation.3">
                    <p:embed/>
                  </p:oleObj>
                </mc:Choice>
                <mc:Fallback>
                  <p:oleObj name="Equation" r:id="rId8" imgW="2527300" imgH="444500" progId="Equation.3">
                    <p:embed/>
                    <p:pic>
                      <p:nvPicPr>
                        <p:cNvPr id="0" name="Object 6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9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854075" y="4795813"/>
                          <a:ext cx="3571875" cy="627062"/>
                        </a:xfrm>
                        <a:prstGeom prst="rect">
                          <a:avLst/>
                        </a:prstGeom>
                        <a:solidFill>
                          <a:schemeClr val="tx1"/>
                        </a:solidFill>
                        <a:ln>
                          <a:noFill/>
                        </a:ln>
                        <a:effectLst/>
                        <a:extLs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rgbClr val="808080"/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graphicFrame>
          <p:nvGraphicFramePr>
            <p:cNvPr id="47121" name="Object 5"/>
            <p:cNvGraphicFramePr>
              <a:graphicFrameLocks noChangeAspect="1"/>
            </p:cNvGraphicFramePr>
            <p:nvPr/>
          </p:nvGraphicFramePr>
          <p:xfrm>
            <a:off x="5977468" y="4707466"/>
            <a:ext cx="2657475" cy="714375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47128" name="Equation" r:id="rId10" imgW="1879600" imgH="508000" progId="Equation.3">
                    <p:embed/>
                  </p:oleObj>
                </mc:Choice>
                <mc:Fallback>
                  <p:oleObj name="Equation" r:id="rId10" imgW="1879600" imgH="508000" progId="Equation.3">
                    <p:embed/>
                    <p:pic>
                      <p:nvPicPr>
                        <p:cNvPr id="0" name="Object 5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11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5977468" y="4707466"/>
                          <a:ext cx="2657475" cy="714375"/>
                        </a:xfrm>
                        <a:prstGeom prst="rect">
                          <a:avLst/>
                        </a:prstGeom>
                        <a:solidFill>
                          <a:schemeClr val="tx1"/>
                        </a:solidFill>
                        <a:ln>
                          <a:noFill/>
                        </a:ln>
                        <a:effectLst/>
                        <a:extLs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rgbClr val="808080"/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</p:grpSp>
      <p:grpSp>
        <p:nvGrpSpPr>
          <p:cNvPr id="47110" name="Group 46"/>
          <p:cNvGrpSpPr>
            <a:grpSpLocks/>
          </p:cNvGrpSpPr>
          <p:nvPr/>
        </p:nvGrpSpPr>
        <p:grpSpPr bwMode="auto">
          <a:xfrm>
            <a:off x="541338" y="5754688"/>
            <a:ext cx="7685087" cy="1027112"/>
            <a:chOff x="541867" y="5754159"/>
            <a:chExt cx="7684554" cy="1027641"/>
          </a:xfrm>
        </p:grpSpPr>
        <p:sp>
          <p:nvSpPr>
            <p:cNvPr id="47116" name="Rectangle 42"/>
            <p:cNvSpPr>
              <a:spLocks noChangeArrowheads="1"/>
            </p:cNvSpPr>
            <p:nvPr/>
          </p:nvSpPr>
          <p:spPr bwMode="auto">
            <a:xfrm>
              <a:off x="541867" y="5754159"/>
              <a:ext cx="3518912" cy="369332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US" altLang="en-US" sz="1800">
                  <a:solidFill>
                    <a:schemeClr val="bg2"/>
                  </a:solidFill>
                </a:rPr>
                <a:t>Continuous Non-Periodic Complex:</a:t>
              </a:r>
            </a:p>
          </p:txBody>
        </p:sp>
        <p:graphicFrame>
          <p:nvGraphicFramePr>
            <p:cNvPr id="47117" name="Object 2"/>
            <p:cNvGraphicFramePr>
              <a:graphicFrameLocks noChangeAspect="1"/>
            </p:cNvGraphicFramePr>
            <p:nvPr/>
          </p:nvGraphicFramePr>
          <p:xfrm>
            <a:off x="792675" y="6095647"/>
            <a:ext cx="2260443" cy="681389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47129" name="Equation" r:id="rId12" imgW="1600200" imgH="482600" progId="Equation.3">
                    <p:embed/>
                  </p:oleObj>
                </mc:Choice>
                <mc:Fallback>
                  <p:oleObj name="Equation" r:id="rId12" imgW="1600200" imgH="482600" progId="Equation.3">
                    <p:embed/>
                    <p:pic>
                      <p:nvPicPr>
                        <p:cNvPr id="0" name="Object 2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13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792675" y="6095647"/>
                          <a:ext cx="2260443" cy="681389"/>
                        </a:xfrm>
                        <a:prstGeom prst="rect">
                          <a:avLst/>
                        </a:prstGeom>
                        <a:solidFill>
                          <a:schemeClr val="tx1"/>
                        </a:solidFill>
                        <a:ln>
                          <a:noFill/>
                        </a:ln>
                        <a:effectLst/>
                        <a:extLs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rgbClr val="808080"/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graphicFrame>
          <p:nvGraphicFramePr>
            <p:cNvPr id="47118" name="Object 9"/>
            <p:cNvGraphicFramePr>
              <a:graphicFrameLocks noChangeAspect="1"/>
            </p:cNvGraphicFramePr>
            <p:nvPr/>
          </p:nvGraphicFramePr>
          <p:xfrm>
            <a:off x="5929468" y="6138532"/>
            <a:ext cx="2296953" cy="643268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47130" name="Equation" r:id="rId14" imgW="1625600" imgH="457200" progId="Equation.3">
                    <p:embed/>
                  </p:oleObj>
                </mc:Choice>
                <mc:Fallback>
                  <p:oleObj name="Equation" r:id="rId14" imgW="1625600" imgH="457200" progId="Equation.3">
                    <p:embed/>
                    <p:pic>
                      <p:nvPicPr>
                        <p:cNvPr id="0" name="Object 9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15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5929468" y="6138532"/>
                          <a:ext cx="2296953" cy="643268"/>
                        </a:xfrm>
                        <a:prstGeom prst="rect">
                          <a:avLst/>
                        </a:prstGeom>
                        <a:solidFill>
                          <a:schemeClr val="tx1"/>
                        </a:solidFill>
                        <a:ln>
                          <a:noFill/>
                        </a:ln>
                        <a:effectLst/>
                        <a:extLs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rgbClr val="808080"/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</p:grpSp>
      <p:sp>
        <p:nvSpPr>
          <p:cNvPr id="32" name="Rectangle 26"/>
          <p:cNvSpPr>
            <a:spLocks noChangeArrowheads="1"/>
          </p:cNvSpPr>
          <p:nvPr/>
        </p:nvSpPr>
        <p:spPr bwMode="auto">
          <a:xfrm>
            <a:off x="1228725" y="914400"/>
            <a:ext cx="6386513" cy="1200150"/>
          </a:xfrm>
          <a:prstGeom prst="rect">
            <a:avLst/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400">
                <a:solidFill>
                  <a:schemeClr val="bg2"/>
                </a:solidFill>
              </a:rPr>
              <a:t>These four definitions of Fourier Transformations </a:t>
            </a:r>
            <a:br>
              <a:rPr lang="en-US" altLang="en-US" sz="2400">
                <a:solidFill>
                  <a:schemeClr val="bg2"/>
                </a:solidFill>
              </a:rPr>
            </a:br>
            <a:r>
              <a:rPr lang="en-US" altLang="en-US" sz="2400">
                <a:solidFill>
                  <a:schemeClr val="bg2"/>
                </a:solidFill>
              </a:rPr>
              <a:t>look very different, </a:t>
            </a:r>
            <a:r>
              <a:rPr lang="en-CA" altLang="en-US" sz="2400">
                <a:solidFill>
                  <a:schemeClr val="bg2"/>
                </a:solidFill>
                <a:sym typeface="Symbol" pitchFamily="18" charset="2"/>
              </a:rPr>
              <a:t>but we will argue that </a:t>
            </a:r>
          </a:p>
          <a:p>
            <a:pPr eaLnBrk="1" hangingPunct="1"/>
            <a:r>
              <a:rPr lang="en-CA" altLang="en-US" sz="2400">
                <a:solidFill>
                  <a:schemeClr val="bg2"/>
                </a:solidFill>
                <a:sym typeface="Symbol" pitchFamily="18" charset="2"/>
              </a:rPr>
              <a:t>they give </a:t>
            </a:r>
            <a:r>
              <a:rPr lang="en-US" altLang="en-US" sz="2400">
                <a:solidFill>
                  <a:schemeClr val="bg2"/>
                </a:solidFill>
              </a:rPr>
              <a:t>pretty much </a:t>
            </a:r>
            <a:r>
              <a:rPr lang="en-CA" altLang="en-US" sz="2400">
                <a:solidFill>
                  <a:schemeClr val="bg2"/>
                </a:solidFill>
                <a:sym typeface="Symbol" pitchFamily="18" charset="2"/>
              </a:rPr>
              <a:t>the same answer.</a:t>
            </a:r>
            <a:endParaRPr lang="en-CA" altLang="en-US" sz="2400">
              <a:solidFill>
                <a:schemeClr val="bg2"/>
              </a:solidFill>
            </a:endParaRPr>
          </a:p>
        </p:txBody>
      </p:sp>
      <p:grpSp>
        <p:nvGrpSpPr>
          <p:cNvPr id="11" name="Group 39"/>
          <p:cNvGrpSpPr>
            <a:grpSpLocks/>
          </p:cNvGrpSpPr>
          <p:nvPr/>
        </p:nvGrpSpPr>
        <p:grpSpPr bwMode="auto">
          <a:xfrm>
            <a:off x="695325" y="2524125"/>
            <a:ext cx="7783513" cy="1006475"/>
            <a:chOff x="695325" y="2524126"/>
            <a:chExt cx="7783411" cy="1006475"/>
          </a:xfrm>
        </p:grpSpPr>
        <p:sp>
          <p:nvSpPr>
            <p:cNvPr id="47113" name="Rectangle 77"/>
            <p:cNvSpPr>
              <a:spLocks noChangeArrowheads="1"/>
            </p:cNvSpPr>
            <p:nvPr/>
          </p:nvSpPr>
          <p:spPr bwMode="auto">
            <a:xfrm>
              <a:off x="695325" y="2524126"/>
              <a:ext cx="1018186" cy="369332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1800">
                  <a:solidFill>
                    <a:schemeClr val="bg2"/>
                  </a:solidFill>
                </a:rPr>
                <a:t>Discrete:</a:t>
              </a:r>
            </a:p>
          </p:txBody>
        </p:sp>
        <p:graphicFrame>
          <p:nvGraphicFramePr>
            <p:cNvPr id="47114" name="Object 12"/>
            <p:cNvGraphicFramePr>
              <a:graphicFrameLocks noChangeAspect="1"/>
            </p:cNvGraphicFramePr>
            <p:nvPr/>
          </p:nvGraphicFramePr>
          <p:xfrm>
            <a:off x="887692" y="2883934"/>
            <a:ext cx="3608241" cy="644525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47131" name="Equation" r:id="rId16" imgW="2552700" imgH="457200" progId="Equation.3">
                    <p:embed/>
                  </p:oleObj>
                </mc:Choice>
                <mc:Fallback>
                  <p:oleObj name="Equation" r:id="rId16" imgW="2552700" imgH="457200" progId="Equation.3">
                    <p:embed/>
                    <p:pic>
                      <p:nvPicPr>
                        <p:cNvPr id="0" name="Object 12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17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887692" y="2883934"/>
                          <a:ext cx="3608241" cy="644525"/>
                        </a:xfrm>
                        <a:prstGeom prst="rect">
                          <a:avLst/>
                        </a:prstGeom>
                        <a:solidFill>
                          <a:schemeClr val="tx1"/>
                        </a:solidFill>
                        <a:ln>
                          <a:noFill/>
                        </a:ln>
                        <a:effectLst/>
                        <a:extLs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rgbClr val="808080"/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graphicFrame>
          <p:nvGraphicFramePr>
            <p:cNvPr id="47115" name="Object 13"/>
            <p:cNvGraphicFramePr>
              <a:graphicFrameLocks noChangeAspect="1"/>
            </p:cNvGraphicFramePr>
            <p:nvPr/>
          </p:nvGraphicFramePr>
          <p:xfrm>
            <a:off x="6019800" y="2905126"/>
            <a:ext cx="2458936" cy="625475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47132" name="Equation" r:id="rId18" imgW="1739900" imgH="444500" progId="Equation.3">
                    <p:embed/>
                  </p:oleObj>
                </mc:Choice>
                <mc:Fallback>
                  <p:oleObj name="Equation" r:id="rId18" imgW="1739900" imgH="444500" progId="Equation.3">
                    <p:embed/>
                    <p:pic>
                      <p:nvPicPr>
                        <p:cNvPr id="0" name="Object 13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19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6019800" y="2905126"/>
                          <a:ext cx="2458936" cy="625475"/>
                        </a:xfrm>
                        <a:prstGeom prst="rect">
                          <a:avLst/>
                        </a:prstGeom>
                        <a:solidFill>
                          <a:schemeClr val="tx1"/>
                        </a:solidFill>
                        <a:ln>
                          <a:noFill/>
                        </a:ln>
                        <a:effectLst/>
                        <a:extLs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rgbClr val="808080"/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2" grpId="0" animBg="1"/>
    </p:bld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8130" name="Group 99"/>
          <p:cNvGrpSpPr>
            <a:grpSpLocks/>
          </p:cNvGrpSpPr>
          <p:nvPr/>
        </p:nvGrpSpPr>
        <p:grpSpPr bwMode="auto">
          <a:xfrm>
            <a:off x="4800600" y="1143000"/>
            <a:ext cx="3962400" cy="2506663"/>
            <a:chOff x="4800600" y="1143000"/>
            <a:chExt cx="3962400" cy="2506133"/>
          </a:xfrm>
        </p:grpSpPr>
        <p:sp>
          <p:nvSpPr>
            <p:cNvPr id="48164" name="Text Box 2"/>
            <p:cNvSpPr txBox="1">
              <a:spLocks noChangeArrowheads="1"/>
            </p:cNvSpPr>
            <p:nvPr/>
          </p:nvSpPr>
          <p:spPr bwMode="auto">
            <a:xfrm>
              <a:off x="6061608" y="3192050"/>
              <a:ext cx="1816100" cy="45708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US" altLang="en-US" sz="2400"/>
                <a:t>Sinc function</a:t>
              </a:r>
            </a:p>
          </p:txBody>
        </p:sp>
        <p:sp>
          <p:nvSpPr>
            <p:cNvPr id="48165" name="Rectangle 101"/>
            <p:cNvSpPr>
              <a:spLocks noChangeArrowheads="1"/>
            </p:cNvSpPr>
            <p:nvPr/>
          </p:nvSpPr>
          <p:spPr bwMode="auto">
            <a:xfrm>
              <a:off x="4800600" y="1143000"/>
              <a:ext cx="3962400" cy="1980000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pic>
          <p:nvPicPr>
            <p:cNvPr id="48166" name="Picture 2" descr="http://www4b.wolframalpha.com/Calculate/MSP/MSP678719ib4di6ddd9aibf000020i061f68610b01h?MSPStoreType=image/gif&amp;s=23&amp;w=313&amp;h=126&amp;cdf=RangeControl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435" t="9554" r="36102"/>
            <a:stretch>
              <a:fillRect/>
            </a:stretch>
          </p:blipFill>
          <p:spPr bwMode="auto">
            <a:xfrm>
              <a:off x="4885267" y="2243677"/>
              <a:ext cx="3852000" cy="8720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8167" name="Picture 6" descr="http://www4a.wolframalpha.com/Calculate/MSP/MSP381419ib573d9644c26800004ic902gah2dah6e5?MSPStoreType=image/gif&amp;s=20&amp;w=300&amp;h=188&amp;cdf=Coordinates&amp;cdf=Tooltips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3773" t="2129" r="5659"/>
            <a:stretch>
              <a:fillRect/>
            </a:stretch>
          </p:blipFill>
          <p:spPr bwMode="auto">
            <a:xfrm>
              <a:off x="5867400" y="1303876"/>
              <a:ext cx="1828800" cy="1752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8168" name="Rectangle 104"/>
            <p:cNvSpPr>
              <a:spLocks noChangeArrowheads="1"/>
            </p:cNvSpPr>
            <p:nvPr/>
          </p:nvSpPr>
          <p:spPr bwMode="auto">
            <a:xfrm>
              <a:off x="5943600" y="3056476"/>
              <a:ext cx="1447800" cy="45719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48169" name="Rectangle 105"/>
            <p:cNvSpPr>
              <a:spLocks noChangeArrowheads="1"/>
            </p:cNvSpPr>
            <p:nvPr/>
          </p:nvSpPr>
          <p:spPr bwMode="auto">
            <a:xfrm>
              <a:off x="4809067" y="1159934"/>
              <a:ext cx="990600" cy="400110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US" altLang="en-US" sz="2000">
                  <a:solidFill>
                    <a:schemeClr val="bg2"/>
                  </a:solidFill>
                </a:rPr>
                <a:t>Y</a:t>
              </a:r>
              <a:r>
                <a:rPr lang="en-US" altLang="en-US" sz="2000" baseline="-25000">
                  <a:solidFill>
                    <a:schemeClr val="bg2"/>
                  </a:solidFill>
                </a:rPr>
                <a:t>Re</a:t>
              </a:r>
              <a:r>
                <a:rPr lang="en-US" altLang="en-US" sz="2000">
                  <a:solidFill>
                    <a:schemeClr val="bg2"/>
                  </a:solidFill>
                </a:rPr>
                <a:t>(</a:t>
              </a:r>
              <a:r>
                <a:rPr lang="en-US" altLang="en-US" sz="2000" i="1">
                  <a:solidFill>
                    <a:schemeClr val="bg2"/>
                  </a:solidFill>
                  <a:sym typeface="Symbol" pitchFamily="18" charset="2"/>
                </a:rPr>
                <a:t></a:t>
              </a:r>
              <a:r>
                <a:rPr lang="en-US" altLang="en-US" sz="2000">
                  <a:solidFill>
                    <a:schemeClr val="bg2"/>
                  </a:solidFill>
                </a:rPr>
                <a:t>)</a:t>
              </a:r>
            </a:p>
          </p:txBody>
        </p:sp>
        <p:sp>
          <p:nvSpPr>
            <p:cNvPr id="48170" name="Rectangle 106"/>
            <p:cNvSpPr>
              <a:spLocks noChangeArrowheads="1"/>
            </p:cNvSpPr>
            <p:nvPr/>
          </p:nvSpPr>
          <p:spPr bwMode="auto">
            <a:xfrm>
              <a:off x="4800600" y="3045768"/>
              <a:ext cx="3953936" cy="230832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US" altLang="en-US" sz="900">
                  <a:solidFill>
                    <a:schemeClr val="bg2"/>
                  </a:solidFill>
                </a:rPr>
                <a:t>                                                     </a:t>
              </a:r>
              <a:r>
                <a:rPr lang="en-US" altLang="en-US" sz="900" i="1">
                  <a:solidFill>
                    <a:schemeClr val="bg2"/>
                  </a:solidFill>
                  <a:sym typeface="Symbol" pitchFamily="18" charset="2"/>
                </a:rPr>
                <a:t></a:t>
              </a:r>
              <a:r>
                <a:rPr lang="en-US" altLang="en-US" sz="900">
                  <a:solidFill>
                    <a:schemeClr val="bg2"/>
                  </a:solidFill>
                </a:rPr>
                <a:t> = (-</a:t>
              </a:r>
              <a:r>
                <a:rPr lang="en-US" altLang="en-US" sz="900">
                  <a:solidFill>
                    <a:schemeClr val="bg2"/>
                  </a:solidFill>
                  <a:sym typeface="Symbol" pitchFamily="18" charset="2"/>
                </a:rPr>
                <a:t>,)</a:t>
              </a:r>
              <a:endParaRPr lang="en-US" altLang="en-US" sz="900">
                <a:solidFill>
                  <a:schemeClr val="bg2"/>
                </a:solidFill>
              </a:endParaRPr>
            </a:p>
          </p:txBody>
        </p:sp>
      </p:grpSp>
      <p:sp>
        <p:nvSpPr>
          <p:cNvPr id="48131" name="Rectangle 5"/>
          <p:cNvSpPr>
            <a:spLocks noChangeArrowheads="1"/>
          </p:cNvSpPr>
          <p:nvPr/>
        </p:nvSpPr>
        <p:spPr bwMode="auto">
          <a:xfrm>
            <a:off x="685800" y="-228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4400">
                <a:solidFill>
                  <a:schemeClr val="tx2"/>
                </a:solidFill>
              </a:rPr>
              <a:t>Fourier Transformation </a:t>
            </a:r>
          </a:p>
        </p:txBody>
      </p:sp>
      <p:sp>
        <p:nvSpPr>
          <p:cNvPr id="48132" name="Text Box 215"/>
          <p:cNvSpPr txBox="1">
            <a:spLocks noChangeArrowheads="1"/>
          </p:cNvSpPr>
          <p:nvPr/>
        </p:nvSpPr>
        <p:spPr bwMode="auto">
          <a:xfrm>
            <a:off x="1809750" y="742950"/>
            <a:ext cx="206692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400" i="1">
                <a:solidFill>
                  <a:schemeClr val="tx2"/>
                </a:solidFill>
              </a:rPr>
              <a:t>Time Domain </a:t>
            </a:r>
            <a:r>
              <a:rPr lang="en-US" altLang="en-US" sz="2400" i="1">
                <a:solidFill>
                  <a:schemeClr val="accent1"/>
                </a:solidFill>
                <a:sym typeface="Symbol" pitchFamily="18" charset="2"/>
              </a:rPr>
              <a:t>y</a:t>
            </a:r>
            <a:endParaRPr lang="en-US" altLang="en-US" sz="2400">
              <a:solidFill>
                <a:schemeClr val="accent1"/>
              </a:solidFill>
              <a:sym typeface="Symbol" pitchFamily="18" charset="2"/>
            </a:endParaRPr>
          </a:p>
        </p:txBody>
      </p:sp>
      <p:sp>
        <p:nvSpPr>
          <p:cNvPr id="48133" name="Text Box 215"/>
          <p:cNvSpPr txBox="1">
            <a:spLocks noChangeArrowheads="1"/>
          </p:cNvSpPr>
          <p:nvPr/>
        </p:nvSpPr>
        <p:spPr bwMode="auto">
          <a:xfrm>
            <a:off x="4495800" y="762000"/>
            <a:ext cx="2874963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400" i="1">
                <a:solidFill>
                  <a:schemeClr val="tx2"/>
                </a:solidFill>
              </a:rPr>
              <a:t>Frequency Domain </a:t>
            </a:r>
            <a:r>
              <a:rPr lang="en-US" altLang="en-US" sz="2400" i="1">
                <a:solidFill>
                  <a:schemeClr val="accent1"/>
                </a:solidFill>
              </a:rPr>
              <a:t>Y</a:t>
            </a:r>
            <a:endParaRPr lang="en-US" altLang="en-US" sz="2400">
              <a:solidFill>
                <a:schemeClr val="accent1"/>
              </a:solidFill>
              <a:sym typeface="Symbol" pitchFamily="18" charset="2"/>
            </a:endParaRPr>
          </a:p>
        </p:txBody>
      </p:sp>
      <p:sp>
        <p:nvSpPr>
          <p:cNvPr id="48134" name="Text Box 215"/>
          <p:cNvSpPr txBox="1">
            <a:spLocks noChangeArrowheads="1"/>
          </p:cNvSpPr>
          <p:nvPr/>
        </p:nvSpPr>
        <p:spPr bwMode="auto">
          <a:xfrm>
            <a:off x="7421563" y="0"/>
            <a:ext cx="1430337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000">
                <a:solidFill>
                  <a:schemeClr val="tx2"/>
                </a:solidFill>
                <a:sym typeface="Symbol" pitchFamily="18" charset="2"/>
              </a:rPr>
              <a:t>Continuous </a:t>
            </a:r>
            <a:br>
              <a:rPr lang="en-US" altLang="en-US" sz="2000">
                <a:solidFill>
                  <a:schemeClr val="tx2"/>
                </a:solidFill>
                <a:sym typeface="Symbol" pitchFamily="18" charset="2"/>
              </a:rPr>
            </a:br>
            <a:r>
              <a:rPr lang="en-US" altLang="en-US" sz="2000">
                <a:solidFill>
                  <a:schemeClr val="tx2"/>
                </a:solidFill>
                <a:sym typeface="Symbol" pitchFamily="18" charset="2"/>
              </a:rPr>
              <a:t>Functions</a:t>
            </a:r>
          </a:p>
        </p:txBody>
      </p:sp>
      <p:graphicFrame>
        <p:nvGraphicFramePr>
          <p:cNvPr id="39" name="Object 4"/>
          <p:cNvGraphicFramePr>
            <a:graphicFrameLocks noChangeAspect="1"/>
          </p:cNvGraphicFramePr>
          <p:nvPr/>
        </p:nvGraphicFramePr>
        <p:xfrm>
          <a:off x="5956300" y="4343400"/>
          <a:ext cx="2624138" cy="207486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8171" name="Equation" r:id="rId5" imgW="1790700" imgH="1422400" progId="Equation.3">
                  <p:embed/>
                </p:oleObj>
              </mc:Choice>
              <mc:Fallback>
                <p:oleObj name="Equation" r:id="rId5" imgW="1790700" imgH="1422400" progId="Equation.3">
                  <p:embed/>
                  <p:pic>
                    <p:nvPicPr>
                      <p:cNvPr id="0" name="Object 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956300" y="4343400"/>
                        <a:ext cx="2624138" cy="2074863"/>
                      </a:xfrm>
                      <a:prstGeom prst="rect">
                        <a:avLst/>
                      </a:prstGeom>
                      <a:solidFill>
                        <a:schemeClr val="tx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48" name="Rectangle 47"/>
          <p:cNvSpPr>
            <a:spLocks noChangeArrowheads="1"/>
          </p:cNvSpPr>
          <p:nvPr/>
        </p:nvSpPr>
        <p:spPr bwMode="auto">
          <a:xfrm>
            <a:off x="1362075" y="4419600"/>
            <a:ext cx="3119438" cy="923925"/>
          </a:xfrm>
          <a:prstGeom prst="rect">
            <a:avLst/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1800">
                <a:solidFill>
                  <a:schemeClr val="bg2"/>
                </a:solidFill>
                <a:sym typeface="Symbol" pitchFamily="18" charset="2"/>
              </a:rPr>
              <a:t>The </a:t>
            </a:r>
            <a:r>
              <a:rPr lang="en-US" altLang="en-US" sz="1800" i="1">
                <a:solidFill>
                  <a:schemeClr val="bg2"/>
                </a:solidFill>
                <a:sym typeface="Symbol" pitchFamily="18" charset="2"/>
              </a:rPr>
              <a:t></a:t>
            </a:r>
            <a:r>
              <a:rPr lang="en-US" altLang="en-US" sz="1800" i="1" baseline="30000">
                <a:solidFill>
                  <a:schemeClr val="bg2"/>
                </a:solidFill>
                <a:sym typeface="Symbol" pitchFamily="18" charset="2"/>
              </a:rPr>
              <a:t>th</a:t>
            </a:r>
            <a:r>
              <a:rPr lang="en-US" altLang="en-US" sz="1800" i="1">
                <a:solidFill>
                  <a:schemeClr val="bg2"/>
                </a:solidFill>
                <a:sym typeface="Symbol" pitchFamily="18" charset="2"/>
              </a:rPr>
              <a:t> </a:t>
            </a:r>
            <a:r>
              <a:rPr lang="en-US" altLang="en-US" sz="1800">
                <a:solidFill>
                  <a:schemeClr val="bg2"/>
                </a:solidFill>
                <a:sym typeface="Symbol" pitchFamily="18" charset="2"/>
              </a:rPr>
              <a:t>real Fourier coefficient </a:t>
            </a:r>
            <a:br>
              <a:rPr lang="en-US" altLang="en-US" sz="1800">
                <a:solidFill>
                  <a:schemeClr val="bg2"/>
                </a:solidFill>
                <a:sym typeface="Symbol" pitchFamily="18" charset="2"/>
              </a:rPr>
            </a:br>
            <a:r>
              <a:rPr lang="en-US" altLang="en-US" sz="1800">
                <a:solidFill>
                  <a:schemeClr val="bg2"/>
                </a:solidFill>
                <a:sym typeface="Symbol" pitchFamily="18" charset="2"/>
              </a:rPr>
              <a:t>is the correlation </a:t>
            </a:r>
            <a:br>
              <a:rPr lang="en-US" altLang="en-US" sz="1800">
                <a:solidFill>
                  <a:schemeClr val="bg2"/>
                </a:solidFill>
                <a:sym typeface="Symbol" pitchFamily="18" charset="2"/>
              </a:rPr>
            </a:br>
            <a:r>
              <a:rPr lang="en-US" altLang="en-US" sz="1800">
                <a:solidFill>
                  <a:schemeClr val="bg2"/>
                </a:solidFill>
                <a:sym typeface="Symbol" pitchFamily="18" charset="2"/>
              </a:rPr>
              <a:t>between 1</a:t>
            </a:r>
            <a:r>
              <a:rPr lang="en-CA" altLang="en-US" sz="1800">
                <a:solidFill>
                  <a:schemeClr val="bg2"/>
                </a:solidFill>
                <a:cs typeface="Times New Roman" pitchFamily="18" charset="0"/>
                <a:sym typeface="Symbol" pitchFamily="18" charset="2"/>
              </a:rPr>
              <a:t> </a:t>
            </a:r>
            <a:r>
              <a:rPr lang="en-US" altLang="en-US" sz="1800">
                <a:solidFill>
                  <a:schemeClr val="bg2"/>
                </a:solidFill>
                <a:sym typeface="Symbol" pitchFamily="18" charset="2"/>
              </a:rPr>
              <a:t>and cos(</a:t>
            </a:r>
            <a:r>
              <a:rPr lang="en-US" altLang="en-US" sz="1800" i="1">
                <a:solidFill>
                  <a:schemeClr val="bg2"/>
                </a:solidFill>
                <a:sym typeface="Symbol" pitchFamily="18" charset="2"/>
              </a:rPr>
              <a:t>t</a:t>
            </a:r>
            <a:r>
              <a:rPr lang="en-US" altLang="en-US" sz="1800">
                <a:solidFill>
                  <a:schemeClr val="bg2"/>
                </a:solidFill>
                <a:sym typeface="Symbol" pitchFamily="18" charset="2"/>
              </a:rPr>
              <a:t>).</a:t>
            </a:r>
            <a:endParaRPr lang="en-CA" altLang="en-US" sz="1800">
              <a:solidFill>
                <a:schemeClr val="bg2"/>
              </a:solidFill>
            </a:endParaRPr>
          </a:p>
        </p:txBody>
      </p:sp>
      <p:grpSp>
        <p:nvGrpSpPr>
          <p:cNvPr id="3" name="Group 57"/>
          <p:cNvGrpSpPr>
            <a:grpSpLocks/>
          </p:cNvGrpSpPr>
          <p:nvPr/>
        </p:nvGrpSpPr>
        <p:grpSpPr bwMode="auto">
          <a:xfrm>
            <a:off x="152400" y="1600200"/>
            <a:ext cx="4419600" cy="1600200"/>
            <a:chOff x="152400" y="1600200"/>
            <a:chExt cx="4419600" cy="1600200"/>
          </a:xfrm>
        </p:grpSpPr>
        <p:sp>
          <p:nvSpPr>
            <p:cNvPr id="48143" name="Text Box 3"/>
            <p:cNvSpPr txBox="1">
              <a:spLocks noChangeArrowheads="1"/>
            </p:cNvSpPr>
            <p:nvPr/>
          </p:nvSpPr>
          <p:spPr bwMode="auto">
            <a:xfrm>
              <a:off x="1153962" y="2738735"/>
              <a:ext cx="257983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US" altLang="en-US" sz="2400"/>
                <a:t>A single square</a:t>
              </a:r>
            </a:p>
          </p:txBody>
        </p:sp>
        <p:sp>
          <p:nvSpPr>
            <p:cNvPr id="48144" name="Rectangle 59"/>
            <p:cNvSpPr>
              <a:spLocks noChangeArrowheads="1"/>
            </p:cNvSpPr>
            <p:nvPr/>
          </p:nvSpPr>
          <p:spPr bwMode="auto">
            <a:xfrm>
              <a:off x="152400" y="1600200"/>
              <a:ext cx="549375" cy="400110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US" altLang="en-US" sz="2000">
                  <a:solidFill>
                    <a:schemeClr val="bg2"/>
                  </a:solidFill>
                </a:rPr>
                <a:t>y(</a:t>
              </a:r>
              <a:r>
                <a:rPr lang="en-US" altLang="en-US" sz="2000" i="1">
                  <a:solidFill>
                    <a:schemeClr val="bg2"/>
                  </a:solidFill>
                </a:rPr>
                <a:t>t</a:t>
              </a:r>
              <a:r>
                <a:rPr lang="en-US" altLang="en-US" sz="2000">
                  <a:solidFill>
                    <a:schemeClr val="bg2"/>
                  </a:solidFill>
                </a:rPr>
                <a:t>)</a:t>
              </a:r>
            </a:p>
          </p:txBody>
        </p:sp>
        <p:sp>
          <p:nvSpPr>
            <p:cNvPr id="48145" name="Rectangle 60"/>
            <p:cNvSpPr>
              <a:spLocks noChangeArrowheads="1"/>
            </p:cNvSpPr>
            <p:nvPr/>
          </p:nvSpPr>
          <p:spPr bwMode="auto">
            <a:xfrm>
              <a:off x="152400" y="1981200"/>
              <a:ext cx="4419600" cy="720000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48146" name="Rectangle 61"/>
            <p:cNvSpPr>
              <a:spLocks noChangeArrowheads="1"/>
            </p:cNvSpPr>
            <p:nvPr/>
          </p:nvSpPr>
          <p:spPr bwMode="auto">
            <a:xfrm>
              <a:off x="1447800" y="2438400"/>
              <a:ext cx="381000" cy="230832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US" altLang="en-US" sz="900">
                  <a:solidFill>
                    <a:schemeClr val="bg2"/>
                  </a:solidFill>
                </a:rPr>
                <a:t>-T/2</a:t>
              </a:r>
            </a:p>
          </p:txBody>
        </p:sp>
        <p:grpSp>
          <p:nvGrpSpPr>
            <p:cNvPr id="48147" name="Group 63"/>
            <p:cNvGrpSpPr>
              <a:grpSpLocks/>
            </p:cNvGrpSpPr>
            <p:nvPr/>
          </p:nvGrpSpPr>
          <p:grpSpPr bwMode="auto">
            <a:xfrm>
              <a:off x="2007985" y="2062184"/>
              <a:ext cx="722028" cy="383392"/>
              <a:chOff x="1955799" y="2057400"/>
              <a:chExt cx="973669" cy="457200"/>
            </a:xfrm>
          </p:grpSpPr>
          <p:cxnSp>
            <p:nvCxnSpPr>
              <p:cNvPr id="77" name="Straight Connector 76"/>
              <p:cNvCxnSpPr/>
              <p:nvPr/>
            </p:nvCxnSpPr>
            <p:spPr bwMode="auto">
              <a:xfrm flipV="1">
                <a:off x="1956073" y="2057375"/>
                <a:ext cx="0" cy="458134"/>
              </a:xfrm>
              <a:prstGeom prst="line">
                <a:avLst/>
              </a:prstGeom>
              <a:noFill/>
              <a:ln w="12700" cap="flat" cmpd="sng" algn="ctr">
                <a:solidFill>
                  <a:schemeClr val="bg1">
                    <a:lumMod val="60000"/>
                    <a:lumOff val="4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8" name="Straight Connector 77"/>
              <p:cNvCxnSpPr/>
              <p:nvPr/>
            </p:nvCxnSpPr>
            <p:spPr bwMode="auto">
              <a:xfrm flipH="1">
                <a:off x="1956073" y="2057375"/>
                <a:ext cx="971912" cy="0"/>
              </a:xfrm>
              <a:prstGeom prst="line">
                <a:avLst/>
              </a:prstGeom>
              <a:noFill/>
              <a:ln w="12700" cap="flat" cmpd="sng" algn="ctr">
                <a:solidFill>
                  <a:schemeClr val="bg1">
                    <a:lumMod val="60000"/>
                    <a:lumOff val="4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9" name="Straight Connector 78"/>
              <p:cNvCxnSpPr/>
              <p:nvPr/>
            </p:nvCxnSpPr>
            <p:spPr bwMode="auto">
              <a:xfrm flipV="1">
                <a:off x="2930125" y="2057375"/>
                <a:ext cx="0" cy="458134"/>
              </a:xfrm>
              <a:prstGeom prst="line">
                <a:avLst/>
              </a:prstGeom>
              <a:noFill/>
              <a:ln w="12700" cap="flat" cmpd="sng" algn="ctr">
                <a:solidFill>
                  <a:schemeClr val="bg1">
                    <a:lumMod val="60000"/>
                    <a:lumOff val="4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sp>
          <p:nvSpPr>
            <p:cNvPr id="48148" name="Rectangle 63"/>
            <p:cNvSpPr>
              <a:spLocks noChangeArrowheads="1"/>
            </p:cNvSpPr>
            <p:nvPr/>
          </p:nvSpPr>
          <p:spPr bwMode="auto">
            <a:xfrm>
              <a:off x="2963333" y="2438400"/>
              <a:ext cx="381000" cy="230832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US" altLang="en-US" sz="900">
                  <a:solidFill>
                    <a:schemeClr val="bg2"/>
                  </a:solidFill>
                </a:rPr>
                <a:t>T/2</a:t>
              </a:r>
            </a:p>
          </p:txBody>
        </p:sp>
        <p:sp>
          <p:nvSpPr>
            <p:cNvPr id="48149" name="Rectangle 64"/>
            <p:cNvSpPr>
              <a:spLocks noChangeArrowheads="1"/>
            </p:cNvSpPr>
            <p:nvPr/>
          </p:nvSpPr>
          <p:spPr bwMode="auto">
            <a:xfrm>
              <a:off x="2252135" y="2438400"/>
              <a:ext cx="381000" cy="230832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US" altLang="en-US" sz="900">
                  <a:solidFill>
                    <a:schemeClr val="bg2"/>
                  </a:solidFill>
                </a:rPr>
                <a:t>0</a:t>
              </a:r>
            </a:p>
          </p:txBody>
        </p:sp>
        <p:sp>
          <p:nvSpPr>
            <p:cNvPr id="48150" name="Rectangle 65"/>
            <p:cNvSpPr>
              <a:spLocks noChangeArrowheads="1"/>
            </p:cNvSpPr>
            <p:nvPr/>
          </p:nvSpPr>
          <p:spPr bwMode="auto">
            <a:xfrm>
              <a:off x="2607734" y="2438400"/>
              <a:ext cx="381000" cy="230832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US" altLang="en-US" sz="900">
                  <a:solidFill>
                    <a:schemeClr val="bg2"/>
                  </a:solidFill>
                </a:rPr>
                <a:t>1</a:t>
              </a:r>
            </a:p>
          </p:txBody>
        </p:sp>
        <p:sp>
          <p:nvSpPr>
            <p:cNvPr id="48151" name="Rectangle 66"/>
            <p:cNvSpPr>
              <a:spLocks noChangeArrowheads="1"/>
            </p:cNvSpPr>
            <p:nvPr/>
          </p:nvSpPr>
          <p:spPr bwMode="auto">
            <a:xfrm>
              <a:off x="1828800" y="2438400"/>
              <a:ext cx="381000" cy="230832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US" altLang="en-US" sz="900">
                  <a:solidFill>
                    <a:schemeClr val="bg2"/>
                  </a:solidFill>
                </a:rPr>
                <a:t>-1</a:t>
              </a:r>
            </a:p>
          </p:txBody>
        </p:sp>
        <p:cxnSp>
          <p:nvCxnSpPr>
            <p:cNvPr id="48152" name="Straight Connector 67"/>
            <p:cNvCxnSpPr>
              <a:cxnSpLocks noChangeShapeType="1"/>
            </p:cNvCxnSpPr>
            <p:nvPr/>
          </p:nvCxnSpPr>
          <p:spPr bwMode="auto">
            <a:xfrm>
              <a:off x="381000" y="2438400"/>
              <a:ext cx="3886200" cy="0"/>
            </a:xfrm>
            <a:prstGeom prst="line">
              <a:avLst/>
            </a:prstGeom>
            <a:noFill/>
            <a:ln w="12700" algn="ctr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8153" name="Straight Connector 68"/>
            <p:cNvCxnSpPr>
              <a:cxnSpLocks noChangeShapeType="1"/>
            </p:cNvCxnSpPr>
            <p:nvPr/>
          </p:nvCxnSpPr>
          <p:spPr bwMode="auto">
            <a:xfrm>
              <a:off x="2007989" y="2410078"/>
              <a:ext cx="0" cy="63899"/>
            </a:xfrm>
            <a:prstGeom prst="line">
              <a:avLst/>
            </a:prstGeom>
            <a:noFill/>
            <a:ln w="12700" algn="ctr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8154" name="Straight Connector 69"/>
            <p:cNvCxnSpPr>
              <a:cxnSpLocks noChangeShapeType="1"/>
            </p:cNvCxnSpPr>
            <p:nvPr/>
          </p:nvCxnSpPr>
          <p:spPr bwMode="auto">
            <a:xfrm>
              <a:off x="2372140" y="2410078"/>
              <a:ext cx="0" cy="63899"/>
            </a:xfrm>
            <a:prstGeom prst="line">
              <a:avLst/>
            </a:prstGeom>
            <a:noFill/>
            <a:ln w="12700" algn="ctr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8155" name="Straight Connector 70"/>
            <p:cNvCxnSpPr>
              <a:cxnSpLocks noChangeShapeType="1"/>
            </p:cNvCxnSpPr>
            <p:nvPr/>
          </p:nvCxnSpPr>
          <p:spPr bwMode="auto">
            <a:xfrm>
              <a:off x="2736292" y="2410078"/>
              <a:ext cx="0" cy="63899"/>
            </a:xfrm>
            <a:prstGeom prst="line">
              <a:avLst/>
            </a:prstGeom>
            <a:noFill/>
            <a:ln w="12700" algn="ctr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2" name="Straight Connector 71"/>
            <p:cNvCxnSpPr/>
            <p:nvPr/>
          </p:nvCxnSpPr>
          <p:spPr bwMode="auto">
            <a:xfrm flipH="1">
              <a:off x="1185863" y="2438400"/>
              <a:ext cx="800100" cy="0"/>
            </a:xfrm>
            <a:prstGeom prst="line">
              <a:avLst/>
            </a:prstGeom>
            <a:noFill/>
            <a:ln w="12700" cap="flat" cmpd="sng" algn="ctr">
              <a:solidFill>
                <a:schemeClr val="bg1">
                  <a:lumMod val="60000"/>
                  <a:lumOff val="4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73" name="Straight Connector 72"/>
            <p:cNvCxnSpPr/>
            <p:nvPr/>
          </p:nvCxnSpPr>
          <p:spPr bwMode="auto">
            <a:xfrm flipH="1">
              <a:off x="2743200" y="2430463"/>
              <a:ext cx="800100" cy="0"/>
            </a:xfrm>
            <a:prstGeom prst="line">
              <a:avLst/>
            </a:prstGeom>
            <a:noFill/>
            <a:ln w="12700" cap="flat" cmpd="sng" algn="ctr">
              <a:solidFill>
                <a:schemeClr val="bg1">
                  <a:lumMod val="60000"/>
                  <a:lumOff val="4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8158" name="Straight Connector 73"/>
            <p:cNvCxnSpPr>
              <a:cxnSpLocks noChangeShapeType="1"/>
            </p:cNvCxnSpPr>
            <p:nvPr/>
          </p:nvCxnSpPr>
          <p:spPr bwMode="auto">
            <a:xfrm>
              <a:off x="1643838" y="2410078"/>
              <a:ext cx="0" cy="63899"/>
            </a:xfrm>
            <a:prstGeom prst="line">
              <a:avLst/>
            </a:prstGeom>
            <a:noFill/>
            <a:ln w="12700" algn="ctr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8159" name="Straight Connector 74"/>
            <p:cNvCxnSpPr>
              <a:cxnSpLocks noChangeShapeType="1"/>
            </p:cNvCxnSpPr>
            <p:nvPr/>
          </p:nvCxnSpPr>
          <p:spPr bwMode="auto">
            <a:xfrm>
              <a:off x="3141134" y="2410078"/>
              <a:ext cx="0" cy="63899"/>
            </a:xfrm>
            <a:prstGeom prst="line">
              <a:avLst/>
            </a:prstGeom>
            <a:noFill/>
            <a:ln w="12700" algn="ctr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48160" name="Rectangle 75"/>
            <p:cNvSpPr>
              <a:spLocks noChangeArrowheads="1"/>
            </p:cNvSpPr>
            <p:nvPr/>
          </p:nvSpPr>
          <p:spPr bwMode="auto">
            <a:xfrm>
              <a:off x="1803402" y="1981200"/>
              <a:ext cx="3810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US" altLang="en-US" sz="900">
                  <a:solidFill>
                    <a:schemeClr val="bg2"/>
                  </a:solidFill>
                </a:rPr>
                <a:t>1</a:t>
              </a:r>
            </a:p>
          </p:txBody>
        </p:sp>
      </p:grpSp>
      <p:grpSp>
        <p:nvGrpSpPr>
          <p:cNvPr id="5" name="Group 45"/>
          <p:cNvGrpSpPr>
            <a:grpSpLocks/>
          </p:cNvGrpSpPr>
          <p:nvPr/>
        </p:nvGrpSpPr>
        <p:grpSpPr bwMode="auto">
          <a:xfrm>
            <a:off x="592138" y="3316288"/>
            <a:ext cx="7712075" cy="1027112"/>
            <a:chOff x="592666" y="4648200"/>
            <a:chExt cx="7711547" cy="1027641"/>
          </a:xfrm>
        </p:grpSpPr>
        <p:sp>
          <p:nvSpPr>
            <p:cNvPr id="48140" name="Rectangle 36"/>
            <p:cNvSpPr>
              <a:spLocks noChangeArrowheads="1"/>
            </p:cNvSpPr>
            <p:nvPr/>
          </p:nvSpPr>
          <p:spPr bwMode="auto">
            <a:xfrm>
              <a:off x="592666" y="4648200"/>
              <a:ext cx="2614818" cy="369332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US" altLang="en-US" sz="1800">
                  <a:solidFill>
                    <a:schemeClr val="bg2"/>
                  </a:solidFill>
                </a:rPr>
                <a:t>Continuous Non-Periodic:</a:t>
              </a:r>
            </a:p>
          </p:txBody>
        </p:sp>
        <p:graphicFrame>
          <p:nvGraphicFramePr>
            <p:cNvPr id="48141" name="Object 35"/>
            <p:cNvGraphicFramePr>
              <a:graphicFrameLocks noChangeAspect="1"/>
            </p:cNvGraphicFramePr>
            <p:nvPr/>
          </p:nvGraphicFramePr>
          <p:xfrm>
            <a:off x="855134" y="4989513"/>
            <a:ext cx="4181475" cy="681037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48172" name="Equation" r:id="rId7" imgW="2959100" imgH="482600" progId="Equation.3">
                    <p:embed/>
                  </p:oleObj>
                </mc:Choice>
                <mc:Fallback>
                  <p:oleObj name="Equation" r:id="rId7" imgW="2959100" imgH="482600" progId="Equation.3">
                    <p:embed/>
                    <p:pic>
                      <p:nvPicPr>
                        <p:cNvPr id="0" name="Object 35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8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855134" y="4989513"/>
                          <a:ext cx="4181475" cy="681037"/>
                        </a:xfrm>
                        <a:prstGeom prst="rect">
                          <a:avLst/>
                        </a:prstGeom>
                        <a:solidFill>
                          <a:schemeClr val="tx1"/>
                        </a:solidFill>
                        <a:ln>
                          <a:noFill/>
                        </a:ln>
                        <a:effectLst/>
                        <a:extLs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rgbClr val="808080"/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graphicFrame>
          <p:nvGraphicFramePr>
            <p:cNvPr id="48142" name="Object 36"/>
            <p:cNvGraphicFramePr>
              <a:graphicFrameLocks noChangeAspect="1"/>
            </p:cNvGraphicFramePr>
            <p:nvPr/>
          </p:nvGraphicFramePr>
          <p:xfrm>
            <a:off x="5953125" y="5032904"/>
            <a:ext cx="2351088" cy="642937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48173" name="Equation" r:id="rId9" imgW="1663700" imgH="457200" progId="Equation.3">
                    <p:embed/>
                  </p:oleObj>
                </mc:Choice>
                <mc:Fallback>
                  <p:oleObj name="Equation" r:id="rId9" imgW="1663700" imgH="457200" progId="Equation.3">
                    <p:embed/>
                    <p:pic>
                      <p:nvPicPr>
                        <p:cNvPr id="0" name="Object 36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10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5953125" y="5032904"/>
                          <a:ext cx="2351088" cy="642937"/>
                        </a:xfrm>
                        <a:prstGeom prst="rect">
                          <a:avLst/>
                        </a:prstGeom>
                        <a:solidFill>
                          <a:schemeClr val="tx1"/>
                        </a:solidFill>
                        <a:ln>
                          <a:noFill/>
                        </a:ln>
                        <a:effectLst/>
                        <a:extLs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rgbClr val="808080"/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</p:grpSp>
      <p:graphicFrame>
        <p:nvGraphicFramePr>
          <p:cNvPr id="23" name="Object 3"/>
          <p:cNvGraphicFramePr>
            <a:graphicFrameLocks noChangeAspect="1"/>
          </p:cNvGraphicFramePr>
          <p:nvPr/>
        </p:nvGraphicFramePr>
        <p:xfrm>
          <a:off x="7070725" y="1447800"/>
          <a:ext cx="1920875" cy="55403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8174" name="Equation" r:id="rId11" imgW="1358310" imgH="393529" progId="Equation.3">
                  <p:embed/>
                </p:oleObj>
              </mc:Choice>
              <mc:Fallback>
                <p:oleObj name="Equation" r:id="rId11" imgW="1358310" imgH="393529" progId="Equation.3">
                  <p:embed/>
                  <p:pic>
                    <p:nvPicPr>
                      <p:cNvPr id="0" name="Object 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2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070725" y="1447800"/>
                        <a:ext cx="1920875" cy="554038"/>
                      </a:xfrm>
                      <a:prstGeom prst="rect">
                        <a:avLst/>
                      </a:prstGeom>
                      <a:solidFill>
                        <a:schemeClr val="tx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8" grpId="0" animBg="1"/>
    </p:bld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154" name="Rectangle 5"/>
          <p:cNvSpPr>
            <a:spLocks noChangeArrowheads="1"/>
          </p:cNvSpPr>
          <p:nvPr/>
        </p:nvSpPr>
        <p:spPr bwMode="auto">
          <a:xfrm>
            <a:off x="685800" y="-228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4400">
                <a:solidFill>
                  <a:schemeClr val="tx2"/>
                </a:solidFill>
              </a:rPr>
              <a:t>Fourier Transformation </a:t>
            </a:r>
          </a:p>
        </p:txBody>
      </p:sp>
      <p:sp>
        <p:nvSpPr>
          <p:cNvPr id="49155" name="Text Box 215"/>
          <p:cNvSpPr txBox="1">
            <a:spLocks noChangeArrowheads="1"/>
          </p:cNvSpPr>
          <p:nvPr/>
        </p:nvSpPr>
        <p:spPr bwMode="auto">
          <a:xfrm>
            <a:off x="1809750" y="742950"/>
            <a:ext cx="206692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400" i="1">
                <a:solidFill>
                  <a:schemeClr val="tx2"/>
                </a:solidFill>
              </a:rPr>
              <a:t>Time Domain </a:t>
            </a:r>
            <a:r>
              <a:rPr lang="en-US" altLang="en-US" sz="2400" i="1">
                <a:solidFill>
                  <a:schemeClr val="accent1"/>
                </a:solidFill>
                <a:sym typeface="Symbol" pitchFamily="18" charset="2"/>
              </a:rPr>
              <a:t>y</a:t>
            </a:r>
            <a:endParaRPr lang="en-US" altLang="en-US" sz="2400">
              <a:solidFill>
                <a:schemeClr val="accent1"/>
              </a:solidFill>
              <a:sym typeface="Symbol" pitchFamily="18" charset="2"/>
            </a:endParaRPr>
          </a:p>
        </p:txBody>
      </p:sp>
      <p:sp>
        <p:nvSpPr>
          <p:cNvPr id="49156" name="Text Box 215"/>
          <p:cNvSpPr txBox="1">
            <a:spLocks noChangeArrowheads="1"/>
          </p:cNvSpPr>
          <p:nvPr/>
        </p:nvSpPr>
        <p:spPr bwMode="auto">
          <a:xfrm>
            <a:off x="4495800" y="762000"/>
            <a:ext cx="2874963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400" i="1">
                <a:solidFill>
                  <a:schemeClr val="tx2"/>
                </a:solidFill>
              </a:rPr>
              <a:t>Frequency Domain </a:t>
            </a:r>
            <a:r>
              <a:rPr lang="en-US" altLang="en-US" sz="2400" i="1">
                <a:solidFill>
                  <a:schemeClr val="accent1"/>
                </a:solidFill>
              </a:rPr>
              <a:t>Y</a:t>
            </a:r>
            <a:endParaRPr lang="en-US" altLang="en-US" sz="2400">
              <a:solidFill>
                <a:schemeClr val="accent1"/>
              </a:solidFill>
              <a:sym typeface="Symbol" pitchFamily="18" charset="2"/>
            </a:endParaRPr>
          </a:p>
        </p:txBody>
      </p:sp>
      <p:sp>
        <p:nvSpPr>
          <p:cNvPr id="49157" name="Text Box 215"/>
          <p:cNvSpPr txBox="1">
            <a:spLocks noChangeArrowheads="1"/>
          </p:cNvSpPr>
          <p:nvPr/>
        </p:nvSpPr>
        <p:spPr bwMode="auto">
          <a:xfrm>
            <a:off x="7421563" y="0"/>
            <a:ext cx="1430337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000">
                <a:solidFill>
                  <a:schemeClr val="tx2"/>
                </a:solidFill>
                <a:sym typeface="Symbol" pitchFamily="18" charset="2"/>
              </a:rPr>
              <a:t>Continuous </a:t>
            </a:r>
            <a:br>
              <a:rPr lang="en-US" altLang="en-US" sz="2000">
                <a:solidFill>
                  <a:schemeClr val="tx2"/>
                </a:solidFill>
                <a:sym typeface="Symbol" pitchFamily="18" charset="2"/>
              </a:rPr>
            </a:br>
            <a:r>
              <a:rPr lang="en-US" altLang="en-US" sz="2000">
                <a:solidFill>
                  <a:schemeClr val="tx2"/>
                </a:solidFill>
                <a:sym typeface="Symbol" pitchFamily="18" charset="2"/>
              </a:rPr>
              <a:t>Functions</a:t>
            </a:r>
          </a:p>
        </p:txBody>
      </p:sp>
      <p:grpSp>
        <p:nvGrpSpPr>
          <p:cNvPr id="49158" name="Group 57"/>
          <p:cNvGrpSpPr>
            <a:grpSpLocks/>
          </p:cNvGrpSpPr>
          <p:nvPr/>
        </p:nvGrpSpPr>
        <p:grpSpPr bwMode="auto">
          <a:xfrm>
            <a:off x="152400" y="1600200"/>
            <a:ext cx="4419600" cy="1600200"/>
            <a:chOff x="152400" y="1600200"/>
            <a:chExt cx="4419600" cy="1600200"/>
          </a:xfrm>
        </p:grpSpPr>
        <p:sp>
          <p:nvSpPr>
            <p:cNvPr id="49172" name="Text Box 3"/>
            <p:cNvSpPr txBox="1">
              <a:spLocks noChangeArrowheads="1"/>
            </p:cNvSpPr>
            <p:nvPr/>
          </p:nvSpPr>
          <p:spPr bwMode="auto">
            <a:xfrm>
              <a:off x="1153962" y="2738735"/>
              <a:ext cx="257983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US" altLang="en-US" sz="2400"/>
                <a:t>A single square</a:t>
              </a:r>
            </a:p>
          </p:txBody>
        </p:sp>
        <p:sp>
          <p:nvSpPr>
            <p:cNvPr id="49173" name="Rectangle 59"/>
            <p:cNvSpPr>
              <a:spLocks noChangeArrowheads="1"/>
            </p:cNvSpPr>
            <p:nvPr/>
          </p:nvSpPr>
          <p:spPr bwMode="auto">
            <a:xfrm>
              <a:off x="152400" y="1600200"/>
              <a:ext cx="549375" cy="400110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US" altLang="en-US" sz="2000">
                  <a:solidFill>
                    <a:schemeClr val="bg2"/>
                  </a:solidFill>
                </a:rPr>
                <a:t>y(</a:t>
              </a:r>
              <a:r>
                <a:rPr lang="en-US" altLang="en-US" sz="2000" i="1">
                  <a:solidFill>
                    <a:schemeClr val="bg2"/>
                  </a:solidFill>
                </a:rPr>
                <a:t>t</a:t>
              </a:r>
              <a:r>
                <a:rPr lang="en-US" altLang="en-US" sz="2000">
                  <a:solidFill>
                    <a:schemeClr val="bg2"/>
                  </a:solidFill>
                </a:rPr>
                <a:t>)</a:t>
              </a:r>
            </a:p>
          </p:txBody>
        </p:sp>
        <p:sp>
          <p:nvSpPr>
            <p:cNvPr id="49174" name="Rectangle 60"/>
            <p:cNvSpPr>
              <a:spLocks noChangeArrowheads="1"/>
            </p:cNvSpPr>
            <p:nvPr/>
          </p:nvSpPr>
          <p:spPr bwMode="auto">
            <a:xfrm>
              <a:off x="152400" y="1981200"/>
              <a:ext cx="4419600" cy="720000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49175" name="Rectangle 61"/>
            <p:cNvSpPr>
              <a:spLocks noChangeArrowheads="1"/>
            </p:cNvSpPr>
            <p:nvPr/>
          </p:nvSpPr>
          <p:spPr bwMode="auto">
            <a:xfrm>
              <a:off x="1447800" y="2438400"/>
              <a:ext cx="381000" cy="230832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US" altLang="en-US" sz="900">
                  <a:solidFill>
                    <a:schemeClr val="bg2"/>
                  </a:solidFill>
                </a:rPr>
                <a:t>-T/2</a:t>
              </a:r>
            </a:p>
          </p:txBody>
        </p:sp>
        <p:grpSp>
          <p:nvGrpSpPr>
            <p:cNvPr id="49176" name="Group 63"/>
            <p:cNvGrpSpPr>
              <a:grpSpLocks/>
            </p:cNvGrpSpPr>
            <p:nvPr/>
          </p:nvGrpSpPr>
          <p:grpSpPr bwMode="auto">
            <a:xfrm>
              <a:off x="2007985" y="2062184"/>
              <a:ext cx="722028" cy="383392"/>
              <a:chOff x="1955799" y="2057400"/>
              <a:chExt cx="973669" cy="457200"/>
            </a:xfrm>
          </p:grpSpPr>
          <p:cxnSp>
            <p:nvCxnSpPr>
              <p:cNvPr id="77" name="Straight Connector 76"/>
              <p:cNvCxnSpPr/>
              <p:nvPr/>
            </p:nvCxnSpPr>
            <p:spPr bwMode="auto">
              <a:xfrm flipV="1">
                <a:off x="1956073" y="2057375"/>
                <a:ext cx="0" cy="458134"/>
              </a:xfrm>
              <a:prstGeom prst="line">
                <a:avLst/>
              </a:prstGeom>
              <a:noFill/>
              <a:ln w="12700" cap="flat" cmpd="sng" algn="ctr">
                <a:solidFill>
                  <a:schemeClr val="bg1">
                    <a:lumMod val="60000"/>
                    <a:lumOff val="4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8" name="Straight Connector 77"/>
              <p:cNvCxnSpPr/>
              <p:nvPr/>
            </p:nvCxnSpPr>
            <p:spPr bwMode="auto">
              <a:xfrm flipH="1">
                <a:off x="1956073" y="2057375"/>
                <a:ext cx="971912" cy="0"/>
              </a:xfrm>
              <a:prstGeom prst="line">
                <a:avLst/>
              </a:prstGeom>
              <a:noFill/>
              <a:ln w="12700" cap="flat" cmpd="sng" algn="ctr">
                <a:solidFill>
                  <a:schemeClr val="bg1">
                    <a:lumMod val="60000"/>
                    <a:lumOff val="4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9" name="Straight Connector 78"/>
              <p:cNvCxnSpPr/>
              <p:nvPr/>
            </p:nvCxnSpPr>
            <p:spPr bwMode="auto">
              <a:xfrm flipV="1">
                <a:off x="2930125" y="2057375"/>
                <a:ext cx="0" cy="458134"/>
              </a:xfrm>
              <a:prstGeom prst="line">
                <a:avLst/>
              </a:prstGeom>
              <a:noFill/>
              <a:ln w="12700" cap="flat" cmpd="sng" algn="ctr">
                <a:solidFill>
                  <a:schemeClr val="bg1">
                    <a:lumMod val="60000"/>
                    <a:lumOff val="4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sp>
          <p:nvSpPr>
            <p:cNvPr id="49177" name="Rectangle 63"/>
            <p:cNvSpPr>
              <a:spLocks noChangeArrowheads="1"/>
            </p:cNvSpPr>
            <p:nvPr/>
          </p:nvSpPr>
          <p:spPr bwMode="auto">
            <a:xfrm>
              <a:off x="2963333" y="2438400"/>
              <a:ext cx="381000" cy="230832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US" altLang="en-US" sz="900">
                  <a:solidFill>
                    <a:schemeClr val="bg2"/>
                  </a:solidFill>
                </a:rPr>
                <a:t>T/2</a:t>
              </a:r>
            </a:p>
          </p:txBody>
        </p:sp>
        <p:sp>
          <p:nvSpPr>
            <p:cNvPr id="49178" name="Rectangle 64"/>
            <p:cNvSpPr>
              <a:spLocks noChangeArrowheads="1"/>
            </p:cNvSpPr>
            <p:nvPr/>
          </p:nvSpPr>
          <p:spPr bwMode="auto">
            <a:xfrm>
              <a:off x="2252135" y="2438400"/>
              <a:ext cx="381000" cy="230832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US" altLang="en-US" sz="900">
                  <a:solidFill>
                    <a:schemeClr val="bg2"/>
                  </a:solidFill>
                </a:rPr>
                <a:t>0</a:t>
              </a:r>
            </a:p>
          </p:txBody>
        </p:sp>
        <p:sp>
          <p:nvSpPr>
            <p:cNvPr id="49179" name="Rectangle 65"/>
            <p:cNvSpPr>
              <a:spLocks noChangeArrowheads="1"/>
            </p:cNvSpPr>
            <p:nvPr/>
          </p:nvSpPr>
          <p:spPr bwMode="auto">
            <a:xfrm>
              <a:off x="2607734" y="2438400"/>
              <a:ext cx="381000" cy="230832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US" altLang="en-US" sz="900">
                  <a:solidFill>
                    <a:schemeClr val="bg2"/>
                  </a:solidFill>
                </a:rPr>
                <a:t>1</a:t>
              </a:r>
            </a:p>
          </p:txBody>
        </p:sp>
        <p:sp>
          <p:nvSpPr>
            <p:cNvPr id="49180" name="Rectangle 66"/>
            <p:cNvSpPr>
              <a:spLocks noChangeArrowheads="1"/>
            </p:cNvSpPr>
            <p:nvPr/>
          </p:nvSpPr>
          <p:spPr bwMode="auto">
            <a:xfrm>
              <a:off x="1828800" y="2438400"/>
              <a:ext cx="381000" cy="230832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US" altLang="en-US" sz="900">
                  <a:solidFill>
                    <a:schemeClr val="bg2"/>
                  </a:solidFill>
                </a:rPr>
                <a:t>-1</a:t>
              </a:r>
            </a:p>
          </p:txBody>
        </p:sp>
        <p:cxnSp>
          <p:nvCxnSpPr>
            <p:cNvPr id="49181" name="Straight Connector 67"/>
            <p:cNvCxnSpPr>
              <a:cxnSpLocks noChangeShapeType="1"/>
            </p:cNvCxnSpPr>
            <p:nvPr/>
          </p:nvCxnSpPr>
          <p:spPr bwMode="auto">
            <a:xfrm>
              <a:off x="381000" y="2438400"/>
              <a:ext cx="3886200" cy="0"/>
            </a:xfrm>
            <a:prstGeom prst="line">
              <a:avLst/>
            </a:prstGeom>
            <a:noFill/>
            <a:ln w="12700" algn="ctr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9182" name="Straight Connector 68"/>
            <p:cNvCxnSpPr>
              <a:cxnSpLocks noChangeShapeType="1"/>
            </p:cNvCxnSpPr>
            <p:nvPr/>
          </p:nvCxnSpPr>
          <p:spPr bwMode="auto">
            <a:xfrm>
              <a:off x="2007989" y="2410078"/>
              <a:ext cx="0" cy="63899"/>
            </a:xfrm>
            <a:prstGeom prst="line">
              <a:avLst/>
            </a:prstGeom>
            <a:noFill/>
            <a:ln w="12700" algn="ctr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9183" name="Straight Connector 69"/>
            <p:cNvCxnSpPr>
              <a:cxnSpLocks noChangeShapeType="1"/>
            </p:cNvCxnSpPr>
            <p:nvPr/>
          </p:nvCxnSpPr>
          <p:spPr bwMode="auto">
            <a:xfrm>
              <a:off x="2372140" y="2410078"/>
              <a:ext cx="0" cy="63899"/>
            </a:xfrm>
            <a:prstGeom prst="line">
              <a:avLst/>
            </a:prstGeom>
            <a:noFill/>
            <a:ln w="12700" algn="ctr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9184" name="Straight Connector 70"/>
            <p:cNvCxnSpPr>
              <a:cxnSpLocks noChangeShapeType="1"/>
            </p:cNvCxnSpPr>
            <p:nvPr/>
          </p:nvCxnSpPr>
          <p:spPr bwMode="auto">
            <a:xfrm>
              <a:off x="2736292" y="2410078"/>
              <a:ext cx="0" cy="63899"/>
            </a:xfrm>
            <a:prstGeom prst="line">
              <a:avLst/>
            </a:prstGeom>
            <a:noFill/>
            <a:ln w="12700" algn="ctr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2" name="Straight Connector 71"/>
            <p:cNvCxnSpPr/>
            <p:nvPr/>
          </p:nvCxnSpPr>
          <p:spPr bwMode="auto">
            <a:xfrm flipH="1">
              <a:off x="1185863" y="2438400"/>
              <a:ext cx="800100" cy="0"/>
            </a:xfrm>
            <a:prstGeom prst="line">
              <a:avLst/>
            </a:prstGeom>
            <a:noFill/>
            <a:ln w="12700" cap="flat" cmpd="sng" algn="ctr">
              <a:solidFill>
                <a:schemeClr val="bg1">
                  <a:lumMod val="60000"/>
                  <a:lumOff val="4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73" name="Straight Connector 72"/>
            <p:cNvCxnSpPr/>
            <p:nvPr/>
          </p:nvCxnSpPr>
          <p:spPr bwMode="auto">
            <a:xfrm flipH="1">
              <a:off x="2743200" y="2430463"/>
              <a:ext cx="800100" cy="0"/>
            </a:xfrm>
            <a:prstGeom prst="line">
              <a:avLst/>
            </a:prstGeom>
            <a:noFill/>
            <a:ln w="12700" cap="flat" cmpd="sng" algn="ctr">
              <a:solidFill>
                <a:schemeClr val="bg1">
                  <a:lumMod val="60000"/>
                  <a:lumOff val="4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9187" name="Straight Connector 73"/>
            <p:cNvCxnSpPr>
              <a:cxnSpLocks noChangeShapeType="1"/>
            </p:cNvCxnSpPr>
            <p:nvPr/>
          </p:nvCxnSpPr>
          <p:spPr bwMode="auto">
            <a:xfrm>
              <a:off x="1643838" y="2410078"/>
              <a:ext cx="0" cy="63899"/>
            </a:xfrm>
            <a:prstGeom prst="line">
              <a:avLst/>
            </a:prstGeom>
            <a:noFill/>
            <a:ln w="12700" algn="ctr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9188" name="Straight Connector 74"/>
            <p:cNvCxnSpPr>
              <a:cxnSpLocks noChangeShapeType="1"/>
            </p:cNvCxnSpPr>
            <p:nvPr/>
          </p:nvCxnSpPr>
          <p:spPr bwMode="auto">
            <a:xfrm>
              <a:off x="3141134" y="2410078"/>
              <a:ext cx="0" cy="63899"/>
            </a:xfrm>
            <a:prstGeom prst="line">
              <a:avLst/>
            </a:prstGeom>
            <a:noFill/>
            <a:ln w="12700" algn="ctr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49189" name="Rectangle 75"/>
            <p:cNvSpPr>
              <a:spLocks noChangeArrowheads="1"/>
            </p:cNvSpPr>
            <p:nvPr/>
          </p:nvSpPr>
          <p:spPr bwMode="auto">
            <a:xfrm>
              <a:off x="1803402" y="1981200"/>
              <a:ext cx="3810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US" altLang="en-US" sz="900">
                  <a:solidFill>
                    <a:schemeClr val="bg2"/>
                  </a:solidFill>
                </a:rPr>
                <a:t>1</a:t>
              </a:r>
            </a:p>
          </p:txBody>
        </p:sp>
      </p:grpSp>
      <p:grpSp>
        <p:nvGrpSpPr>
          <p:cNvPr id="4" name="Group 39"/>
          <p:cNvGrpSpPr>
            <a:grpSpLocks/>
          </p:cNvGrpSpPr>
          <p:nvPr/>
        </p:nvGrpSpPr>
        <p:grpSpPr bwMode="auto">
          <a:xfrm>
            <a:off x="635000" y="3340100"/>
            <a:ext cx="7991475" cy="995363"/>
            <a:chOff x="643468" y="4428067"/>
            <a:chExt cx="7991475" cy="994808"/>
          </a:xfrm>
        </p:grpSpPr>
        <p:sp>
          <p:nvSpPr>
            <p:cNvPr id="49169" name="Rectangle 26"/>
            <p:cNvSpPr>
              <a:spLocks noChangeArrowheads="1"/>
            </p:cNvSpPr>
            <p:nvPr/>
          </p:nvSpPr>
          <p:spPr bwMode="auto">
            <a:xfrm>
              <a:off x="643468" y="4428067"/>
              <a:ext cx="2140330" cy="369332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US" altLang="en-US" sz="1800">
                  <a:solidFill>
                    <a:schemeClr val="bg2"/>
                  </a:solidFill>
                </a:rPr>
                <a:t>Continuous Periodic:</a:t>
              </a:r>
            </a:p>
          </p:txBody>
        </p:sp>
        <p:graphicFrame>
          <p:nvGraphicFramePr>
            <p:cNvPr id="49170" name="Object 6"/>
            <p:cNvGraphicFramePr>
              <a:graphicFrameLocks noChangeAspect="1"/>
            </p:cNvGraphicFramePr>
            <p:nvPr/>
          </p:nvGraphicFramePr>
          <p:xfrm>
            <a:off x="854075" y="4795813"/>
            <a:ext cx="3571875" cy="627062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49193" name="Equation" r:id="rId4" imgW="2527300" imgH="444500" progId="Equation.3">
                    <p:embed/>
                  </p:oleObj>
                </mc:Choice>
                <mc:Fallback>
                  <p:oleObj name="Equation" r:id="rId4" imgW="2527300" imgH="444500" progId="Equation.3">
                    <p:embed/>
                    <p:pic>
                      <p:nvPicPr>
                        <p:cNvPr id="0" name="Object 6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5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854075" y="4795813"/>
                          <a:ext cx="3571875" cy="627062"/>
                        </a:xfrm>
                        <a:prstGeom prst="rect">
                          <a:avLst/>
                        </a:prstGeom>
                        <a:solidFill>
                          <a:schemeClr val="tx1"/>
                        </a:solidFill>
                        <a:ln>
                          <a:noFill/>
                        </a:ln>
                        <a:effectLst/>
                        <a:extLs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rgbClr val="808080"/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graphicFrame>
          <p:nvGraphicFramePr>
            <p:cNvPr id="49171" name="Object 5"/>
            <p:cNvGraphicFramePr>
              <a:graphicFrameLocks noChangeAspect="1"/>
            </p:cNvGraphicFramePr>
            <p:nvPr/>
          </p:nvGraphicFramePr>
          <p:xfrm>
            <a:off x="5977468" y="4707466"/>
            <a:ext cx="2657475" cy="714375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49194" name="Equation" r:id="rId6" imgW="1879600" imgH="508000" progId="Equation.3">
                    <p:embed/>
                  </p:oleObj>
                </mc:Choice>
                <mc:Fallback>
                  <p:oleObj name="Equation" r:id="rId6" imgW="1879600" imgH="508000" progId="Equation.3">
                    <p:embed/>
                    <p:pic>
                      <p:nvPicPr>
                        <p:cNvPr id="0" name="Object 5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7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5977468" y="4707466"/>
                          <a:ext cx="2657475" cy="714375"/>
                        </a:xfrm>
                        <a:prstGeom prst="rect">
                          <a:avLst/>
                        </a:prstGeom>
                        <a:solidFill>
                          <a:schemeClr val="tx1"/>
                        </a:solidFill>
                        <a:ln>
                          <a:noFill/>
                        </a:ln>
                        <a:effectLst/>
                        <a:extLs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rgbClr val="808080"/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</p:grpSp>
      <p:sp>
        <p:nvSpPr>
          <p:cNvPr id="49" name="Rectangle 48"/>
          <p:cNvSpPr>
            <a:spLocks noChangeArrowheads="1"/>
          </p:cNvSpPr>
          <p:nvPr/>
        </p:nvSpPr>
        <p:spPr bwMode="auto">
          <a:xfrm>
            <a:off x="863600" y="4419600"/>
            <a:ext cx="3300413" cy="646113"/>
          </a:xfrm>
          <a:prstGeom prst="rect">
            <a:avLst/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/>
            <a:r>
              <a:rPr lang="en-CA" altLang="en-US" sz="1800">
                <a:solidFill>
                  <a:schemeClr val="bg2"/>
                </a:solidFill>
                <a:sym typeface="Symbol" pitchFamily="18" charset="2"/>
              </a:rPr>
              <a:t>This technique can’t be applied</a:t>
            </a:r>
            <a:br>
              <a:rPr lang="en-CA" altLang="en-US" sz="1800">
                <a:solidFill>
                  <a:schemeClr val="bg2"/>
                </a:solidFill>
                <a:sym typeface="Symbol" pitchFamily="18" charset="2"/>
              </a:rPr>
            </a:br>
            <a:r>
              <a:rPr lang="en-CA" altLang="en-US" sz="1800">
                <a:solidFill>
                  <a:schemeClr val="bg2"/>
                </a:solidFill>
                <a:sym typeface="Symbol" pitchFamily="18" charset="2"/>
              </a:rPr>
              <a:t>because the signal is not periodic.</a:t>
            </a:r>
            <a:endParaRPr lang="en-CA" altLang="en-US" sz="1800">
              <a:solidFill>
                <a:schemeClr val="bg2"/>
              </a:solidFill>
            </a:endParaRPr>
          </a:p>
        </p:txBody>
      </p:sp>
      <p:grpSp>
        <p:nvGrpSpPr>
          <p:cNvPr id="49161" name="Group 91"/>
          <p:cNvGrpSpPr>
            <a:grpSpLocks/>
          </p:cNvGrpSpPr>
          <p:nvPr/>
        </p:nvGrpSpPr>
        <p:grpSpPr bwMode="auto">
          <a:xfrm>
            <a:off x="4800600" y="1143000"/>
            <a:ext cx="3962400" cy="2506663"/>
            <a:chOff x="4800600" y="1143000"/>
            <a:chExt cx="3962400" cy="2506133"/>
          </a:xfrm>
        </p:grpSpPr>
        <p:sp>
          <p:nvSpPr>
            <p:cNvPr id="49162" name="Text Box 2"/>
            <p:cNvSpPr txBox="1">
              <a:spLocks noChangeArrowheads="1"/>
            </p:cNvSpPr>
            <p:nvPr/>
          </p:nvSpPr>
          <p:spPr bwMode="auto">
            <a:xfrm>
              <a:off x="6061608" y="3192050"/>
              <a:ext cx="1816100" cy="45708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US" altLang="en-US" sz="2400"/>
                <a:t>Sinc function</a:t>
              </a:r>
            </a:p>
          </p:txBody>
        </p:sp>
        <p:sp>
          <p:nvSpPr>
            <p:cNvPr id="49163" name="Rectangle 93"/>
            <p:cNvSpPr>
              <a:spLocks noChangeArrowheads="1"/>
            </p:cNvSpPr>
            <p:nvPr/>
          </p:nvSpPr>
          <p:spPr bwMode="auto">
            <a:xfrm>
              <a:off x="4800600" y="1143000"/>
              <a:ext cx="3962400" cy="1980000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pic>
          <p:nvPicPr>
            <p:cNvPr id="49164" name="Picture 2" descr="http://www4b.wolframalpha.com/Calculate/MSP/MSP678719ib4di6ddd9aibf000020i061f68610b01h?MSPStoreType=image/gif&amp;s=23&amp;w=313&amp;h=126&amp;cdf=RangeControl"/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435" t="9554" r="36102"/>
            <a:stretch>
              <a:fillRect/>
            </a:stretch>
          </p:blipFill>
          <p:spPr bwMode="auto">
            <a:xfrm>
              <a:off x="4885267" y="2243677"/>
              <a:ext cx="3852000" cy="8720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9165" name="Picture 6" descr="http://www4a.wolframalpha.com/Calculate/MSP/MSP381419ib573d9644c26800004ic902gah2dah6e5?MSPStoreType=image/gif&amp;s=20&amp;w=300&amp;h=188&amp;cdf=Coordinates&amp;cdf=Tooltips"/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3773" t="2129" r="5659"/>
            <a:stretch>
              <a:fillRect/>
            </a:stretch>
          </p:blipFill>
          <p:spPr bwMode="auto">
            <a:xfrm>
              <a:off x="5867400" y="1303876"/>
              <a:ext cx="1828800" cy="1752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9166" name="Rectangle 96"/>
            <p:cNvSpPr>
              <a:spLocks noChangeArrowheads="1"/>
            </p:cNvSpPr>
            <p:nvPr/>
          </p:nvSpPr>
          <p:spPr bwMode="auto">
            <a:xfrm>
              <a:off x="5943600" y="3056476"/>
              <a:ext cx="1447800" cy="45719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49167" name="Rectangle 97"/>
            <p:cNvSpPr>
              <a:spLocks noChangeArrowheads="1"/>
            </p:cNvSpPr>
            <p:nvPr/>
          </p:nvSpPr>
          <p:spPr bwMode="auto">
            <a:xfrm>
              <a:off x="4809067" y="1159934"/>
              <a:ext cx="990600" cy="400110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US" altLang="en-US" sz="2000">
                  <a:solidFill>
                    <a:schemeClr val="bg2"/>
                  </a:solidFill>
                </a:rPr>
                <a:t>Y</a:t>
              </a:r>
              <a:r>
                <a:rPr lang="en-US" altLang="en-US" sz="2000" baseline="-25000">
                  <a:solidFill>
                    <a:schemeClr val="bg2"/>
                  </a:solidFill>
                </a:rPr>
                <a:t>Re</a:t>
              </a:r>
              <a:r>
                <a:rPr lang="en-US" altLang="en-US" sz="2000">
                  <a:solidFill>
                    <a:schemeClr val="bg2"/>
                  </a:solidFill>
                </a:rPr>
                <a:t>(</a:t>
              </a:r>
              <a:r>
                <a:rPr lang="en-US" altLang="en-US" sz="2000" i="1">
                  <a:solidFill>
                    <a:schemeClr val="bg2"/>
                  </a:solidFill>
                  <a:sym typeface="Symbol" pitchFamily="18" charset="2"/>
                </a:rPr>
                <a:t></a:t>
              </a:r>
              <a:r>
                <a:rPr lang="en-US" altLang="en-US" sz="2000">
                  <a:solidFill>
                    <a:schemeClr val="bg2"/>
                  </a:solidFill>
                </a:rPr>
                <a:t>)</a:t>
              </a:r>
            </a:p>
          </p:txBody>
        </p:sp>
        <p:sp>
          <p:nvSpPr>
            <p:cNvPr id="49168" name="Rectangle 98"/>
            <p:cNvSpPr>
              <a:spLocks noChangeArrowheads="1"/>
            </p:cNvSpPr>
            <p:nvPr/>
          </p:nvSpPr>
          <p:spPr bwMode="auto">
            <a:xfrm>
              <a:off x="4800600" y="3045768"/>
              <a:ext cx="3953936" cy="230832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US" altLang="en-US" sz="900">
                  <a:solidFill>
                    <a:schemeClr val="bg2"/>
                  </a:solidFill>
                </a:rPr>
                <a:t>                                                            f = 0, 1, 2,3, …,</a:t>
              </a:r>
              <a:r>
                <a:rPr lang="en-US" altLang="en-US" sz="900">
                  <a:solidFill>
                    <a:schemeClr val="bg2"/>
                  </a:solidFill>
                  <a:sym typeface="Symbol" pitchFamily="18" charset="2"/>
                </a:rPr>
                <a:t></a:t>
              </a:r>
              <a:r>
                <a:rPr lang="en-US" altLang="en-US" sz="900">
                  <a:solidFill>
                    <a:schemeClr val="bg2"/>
                  </a:solidFill>
                </a:rPr>
                <a:t>              </a:t>
              </a: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9" grpId="0" animBg="1"/>
    </p:bldLst>
  </p:timing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0178" name="Group 163"/>
          <p:cNvGrpSpPr>
            <a:grpSpLocks/>
          </p:cNvGrpSpPr>
          <p:nvPr/>
        </p:nvGrpSpPr>
        <p:grpSpPr bwMode="auto">
          <a:xfrm>
            <a:off x="4800600" y="1143000"/>
            <a:ext cx="3962400" cy="2506663"/>
            <a:chOff x="4800600" y="1143000"/>
            <a:chExt cx="3962400" cy="2506133"/>
          </a:xfrm>
        </p:grpSpPr>
        <p:sp>
          <p:nvSpPr>
            <p:cNvPr id="50240" name="Text Box 2"/>
            <p:cNvSpPr txBox="1">
              <a:spLocks noChangeArrowheads="1"/>
            </p:cNvSpPr>
            <p:nvPr/>
          </p:nvSpPr>
          <p:spPr bwMode="auto">
            <a:xfrm>
              <a:off x="6061608" y="3192050"/>
              <a:ext cx="1816100" cy="45708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US" altLang="en-US" sz="2400"/>
                <a:t>Sinc function</a:t>
              </a:r>
            </a:p>
          </p:txBody>
        </p:sp>
        <p:sp>
          <p:nvSpPr>
            <p:cNvPr id="50241" name="Rectangle 155"/>
            <p:cNvSpPr>
              <a:spLocks noChangeArrowheads="1"/>
            </p:cNvSpPr>
            <p:nvPr/>
          </p:nvSpPr>
          <p:spPr bwMode="auto">
            <a:xfrm>
              <a:off x="4800600" y="1143000"/>
              <a:ext cx="3962400" cy="1980000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pic>
          <p:nvPicPr>
            <p:cNvPr id="50242" name="Picture 2" descr="http://www4b.wolframalpha.com/Calculate/MSP/MSP678719ib4di6ddd9aibf000020i061f68610b01h?MSPStoreType=image/gif&amp;s=23&amp;w=313&amp;h=126&amp;cdf=RangeControl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435" t="9554" r="36102"/>
            <a:stretch>
              <a:fillRect/>
            </a:stretch>
          </p:blipFill>
          <p:spPr bwMode="auto">
            <a:xfrm>
              <a:off x="4885267" y="2243677"/>
              <a:ext cx="3852000" cy="8720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0243" name="Picture 6" descr="http://www4a.wolframalpha.com/Calculate/MSP/MSP381419ib573d9644c26800004ic902gah2dah6e5?MSPStoreType=image/gif&amp;s=20&amp;w=300&amp;h=188&amp;cdf=Coordinates&amp;cdf=Tooltips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3773" t="2129" r="5659"/>
            <a:stretch>
              <a:fillRect/>
            </a:stretch>
          </p:blipFill>
          <p:spPr bwMode="auto">
            <a:xfrm>
              <a:off x="5867400" y="1303876"/>
              <a:ext cx="1828800" cy="1752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0244" name="Rectangle 159"/>
            <p:cNvSpPr>
              <a:spLocks noChangeArrowheads="1"/>
            </p:cNvSpPr>
            <p:nvPr/>
          </p:nvSpPr>
          <p:spPr bwMode="auto">
            <a:xfrm>
              <a:off x="5943600" y="3056476"/>
              <a:ext cx="1447800" cy="45719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50245" name="Rectangle 153"/>
            <p:cNvSpPr>
              <a:spLocks noChangeArrowheads="1"/>
            </p:cNvSpPr>
            <p:nvPr/>
          </p:nvSpPr>
          <p:spPr bwMode="auto">
            <a:xfrm>
              <a:off x="4809067" y="1159934"/>
              <a:ext cx="990600" cy="400110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US" altLang="en-US" sz="2000">
                  <a:solidFill>
                    <a:schemeClr val="bg2"/>
                  </a:solidFill>
                </a:rPr>
                <a:t>Y</a:t>
              </a:r>
              <a:r>
                <a:rPr lang="en-US" altLang="en-US" sz="2000" baseline="-25000">
                  <a:solidFill>
                    <a:schemeClr val="bg2"/>
                  </a:solidFill>
                </a:rPr>
                <a:t>Re</a:t>
              </a:r>
              <a:r>
                <a:rPr lang="en-US" altLang="en-US" sz="2000">
                  <a:solidFill>
                    <a:schemeClr val="bg2"/>
                  </a:solidFill>
                </a:rPr>
                <a:t>(</a:t>
              </a:r>
              <a:r>
                <a:rPr lang="en-US" altLang="en-US" sz="2000" i="1">
                  <a:solidFill>
                    <a:schemeClr val="bg2"/>
                  </a:solidFill>
                  <a:sym typeface="Symbol" pitchFamily="18" charset="2"/>
                </a:rPr>
                <a:t></a:t>
              </a:r>
              <a:r>
                <a:rPr lang="en-US" altLang="en-US" sz="2000">
                  <a:solidFill>
                    <a:schemeClr val="bg2"/>
                  </a:solidFill>
                </a:rPr>
                <a:t>)</a:t>
              </a:r>
            </a:p>
          </p:txBody>
        </p:sp>
        <p:sp>
          <p:nvSpPr>
            <p:cNvPr id="50246" name="Rectangle 160"/>
            <p:cNvSpPr>
              <a:spLocks noChangeArrowheads="1"/>
            </p:cNvSpPr>
            <p:nvPr/>
          </p:nvSpPr>
          <p:spPr bwMode="auto">
            <a:xfrm>
              <a:off x="4800600" y="3045768"/>
              <a:ext cx="3953936" cy="230832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US" altLang="en-US" sz="900">
                  <a:solidFill>
                    <a:schemeClr val="bg2"/>
                  </a:solidFill>
                </a:rPr>
                <a:t>                                                            f = 0, 1, 2,3, …,</a:t>
              </a:r>
              <a:r>
                <a:rPr lang="en-US" altLang="en-US" sz="900">
                  <a:solidFill>
                    <a:schemeClr val="bg2"/>
                  </a:solidFill>
                  <a:sym typeface="Symbol" pitchFamily="18" charset="2"/>
                </a:rPr>
                <a:t></a:t>
              </a:r>
              <a:r>
                <a:rPr lang="en-US" altLang="en-US" sz="900">
                  <a:solidFill>
                    <a:schemeClr val="bg2"/>
                  </a:solidFill>
                </a:rPr>
                <a:t>              </a:t>
              </a:r>
            </a:p>
          </p:txBody>
        </p:sp>
      </p:grpSp>
      <p:sp>
        <p:nvSpPr>
          <p:cNvPr id="50179" name="Rectangle 5"/>
          <p:cNvSpPr>
            <a:spLocks noChangeArrowheads="1"/>
          </p:cNvSpPr>
          <p:nvPr/>
        </p:nvSpPr>
        <p:spPr bwMode="auto">
          <a:xfrm>
            <a:off x="685800" y="-228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4400">
                <a:solidFill>
                  <a:schemeClr val="tx2"/>
                </a:solidFill>
              </a:rPr>
              <a:t>Fourier Transformation </a:t>
            </a:r>
          </a:p>
        </p:txBody>
      </p:sp>
      <p:sp>
        <p:nvSpPr>
          <p:cNvPr id="50180" name="Text Box 215"/>
          <p:cNvSpPr txBox="1">
            <a:spLocks noChangeArrowheads="1"/>
          </p:cNvSpPr>
          <p:nvPr/>
        </p:nvSpPr>
        <p:spPr bwMode="auto">
          <a:xfrm>
            <a:off x="1809750" y="742950"/>
            <a:ext cx="206692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400" i="1">
                <a:solidFill>
                  <a:schemeClr val="tx2"/>
                </a:solidFill>
              </a:rPr>
              <a:t>Time Domain </a:t>
            </a:r>
            <a:r>
              <a:rPr lang="en-US" altLang="en-US" sz="2400" i="1">
                <a:solidFill>
                  <a:schemeClr val="accent1"/>
                </a:solidFill>
                <a:sym typeface="Symbol" pitchFamily="18" charset="2"/>
              </a:rPr>
              <a:t>y</a:t>
            </a:r>
            <a:endParaRPr lang="en-US" altLang="en-US" sz="2400">
              <a:solidFill>
                <a:schemeClr val="accent1"/>
              </a:solidFill>
              <a:sym typeface="Symbol" pitchFamily="18" charset="2"/>
            </a:endParaRPr>
          </a:p>
        </p:txBody>
      </p:sp>
      <p:sp>
        <p:nvSpPr>
          <p:cNvPr id="50181" name="Text Box 215"/>
          <p:cNvSpPr txBox="1">
            <a:spLocks noChangeArrowheads="1"/>
          </p:cNvSpPr>
          <p:nvPr/>
        </p:nvSpPr>
        <p:spPr bwMode="auto">
          <a:xfrm>
            <a:off x="4495800" y="762000"/>
            <a:ext cx="2874963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400" i="1">
                <a:solidFill>
                  <a:schemeClr val="tx2"/>
                </a:solidFill>
              </a:rPr>
              <a:t>Frequency Domain </a:t>
            </a:r>
            <a:r>
              <a:rPr lang="en-US" altLang="en-US" sz="2400" i="1">
                <a:solidFill>
                  <a:schemeClr val="accent1"/>
                </a:solidFill>
              </a:rPr>
              <a:t>Y</a:t>
            </a:r>
            <a:endParaRPr lang="en-US" altLang="en-US" sz="2400">
              <a:solidFill>
                <a:schemeClr val="accent1"/>
              </a:solidFill>
              <a:sym typeface="Symbol" pitchFamily="18" charset="2"/>
            </a:endParaRPr>
          </a:p>
        </p:txBody>
      </p:sp>
      <p:sp>
        <p:nvSpPr>
          <p:cNvPr id="50182" name="Text Box 215"/>
          <p:cNvSpPr txBox="1">
            <a:spLocks noChangeArrowheads="1"/>
          </p:cNvSpPr>
          <p:nvPr/>
        </p:nvSpPr>
        <p:spPr bwMode="auto">
          <a:xfrm>
            <a:off x="7421563" y="0"/>
            <a:ext cx="1430337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000">
                <a:solidFill>
                  <a:schemeClr val="tx2"/>
                </a:solidFill>
                <a:sym typeface="Symbol" pitchFamily="18" charset="2"/>
              </a:rPr>
              <a:t>Continuous </a:t>
            </a:r>
            <a:br>
              <a:rPr lang="en-US" altLang="en-US" sz="2000">
                <a:solidFill>
                  <a:schemeClr val="tx2"/>
                </a:solidFill>
                <a:sym typeface="Symbol" pitchFamily="18" charset="2"/>
              </a:rPr>
            </a:br>
            <a:r>
              <a:rPr lang="en-US" altLang="en-US" sz="2000">
                <a:solidFill>
                  <a:schemeClr val="tx2"/>
                </a:solidFill>
                <a:sym typeface="Symbol" pitchFamily="18" charset="2"/>
              </a:rPr>
              <a:t>Functions</a:t>
            </a:r>
          </a:p>
        </p:txBody>
      </p:sp>
      <p:grpSp>
        <p:nvGrpSpPr>
          <p:cNvPr id="50183" name="Group 57"/>
          <p:cNvGrpSpPr>
            <a:grpSpLocks/>
          </p:cNvGrpSpPr>
          <p:nvPr/>
        </p:nvGrpSpPr>
        <p:grpSpPr bwMode="auto">
          <a:xfrm>
            <a:off x="152400" y="1600200"/>
            <a:ext cx="4419600" cy="1600200"/>
            <a:chOff x="152400" y="1600200"/>
            <a:chExt cx="4419600" cy="1600200"/>
          </a:xfrm>
        </p:grpSpPr>
        <p:sp>
          <p:nvSpPr>
            <p:cNvPr id="50219" name="Text Box 3"/>
            <p:cNvSpPr txBox="1">
              <a:spLocks noChangeArrowheads="1"/>
            </p:cNvSpPr>
            <p:nvPr/>
          </p:nvSpPr>
          <p:spPr bwMode="auto">
            <a:xfrm>
              <a:off x="1153962" y="2738735"/>
              <a:ext cx="257983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US" altLang="en-US" sz="2400"/>
                <a:t>A square wave</a:t>
              </a:r>
            </a:p>
          </p:txBody>
        </p:sp>
        <p:sp>
          <p:nvSpPr>
            <p:cNvPr id="50220" name="Rectangle 59"/>
            <p:cNvSpPr>
              <a:spLocks noChangeArrowheads="1"/>
            </p:cNvSpPr>
            <p:nvPr/>
          </p:nvSpPr>
          <p:spPr bwMode="auto">
            <a:xfrm>
              <a:off x="152400" y="1600200"/>
              <a:ext cx="549375" cy="400110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US" altLang="en-US" sz="2000">
                  <a:solidFill>
                    <a:schemeClr val="bg2"/>
                  </a:solidFill>
                </a:rPr>
                <a:t>y(</a:t>
              </a:r>
              <a:r>
                <a:rPr lang="en-US" altLang="en-US" sz="2000" i="1">
                  <a:solidFill>
                    <a:schemeClr val="bg2"/>
                  </a:solidFill>
                </a:rPr>
                <a:t>t</a:t>
              </a:r>
              <a:r>
                <a:rPr lang="en-US" altLang="en-US" sz="2000">
                  <a:solidFill>
                    <a:schemeClr val="bg2"/>
                  </a:solidFill>
                </a:rPr>
                <a:t>)</a:t>
              </a:r>
            </a:p>
          </p:txBody>
        </p:sp>
        <p:sp>
          <p:nvSpPr>
            <p:cNvPr id="50221" name="Rectangle 60"/>
            <p:cNvSpPr>
              <a:spLocks noChangeArrowheads="1"/>
            </p:cNvSpPr>
            <p:nvPr/>
          </p:nvSpPr>
          <p:spPr bwMode="auto">
            <a:xfrm>
              <a:off x="152400" y="1981200"/>
              <a:ext cx="4419600" cy="720000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50222" name="Rectangle 61"/>
            <p:cNvSpPr>
              <a:spLocks noChangeArrowheads="1"/>
            </p:cNvSpPr>
            <p:nvPr/>
          </p:nvSpPr>
          <p:spPr bwMode="auto">
            <a:xfrm>
              <a:off x="1447800" y="2438400"/>
              <a:ext cx="381000" cy="230832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US" altLang="en-US" sz="900">
                  <a:solidFill>
                    <a:schemeClr val="bg2"/>
                  </a:solidFill>
                </a:rPr>
                <a:t>-T/2</a:t>
              </a:r>
            </a:p>
          </p:txBody>
        </p:sp>
        <p:grpSp>
          <p:nvGrpSpPr>
            <p:cNvPr id="50223" name="Group 63"/>
            <p:cNvGrpSpPr>
              <a:grpSpLocks/>
            </p:cNvGrpSpPr>
            <p:nvPr/>
          </p:nvGrpSpPr>
          <p:grpSpPr bwMode="auto">
            <a:xfrm>
              <a:off x="2007985" y="2062184"/>
              <a:ext cx="722028" cy="383392"/>
              <a:chOff x="1955799" y="2057400"/>
              <a:chExt cx="973669" cy="457200"/>
            </a:xfrm>
          </p:grpSpPr>
          <p:cxnSp>
            <p:nvCxnSpPr>
              <p:cNvPr id="77" name="Straight Connector 76"/>
              <p:cNvCxnSpPr/>
              <p:nvPr/>
            </p:nvCxnSpPr>
            <p:spPr bwMode="auto">
              <a:xfrm flipV="1">
                <a:off x="1956073" y="2057375"/>
                <a:ext cx="0" cy="458134"/>
              </a:xfrm>
              <a:prstGeom prst="line">
                <a:avLst/>
              </a:prstGeom>
              <a:noFill/>
              <a:ln w="12700" cap="flat" cmpd="sng" algn="ctr">
                <a:solidFill>
                  <a:schemeClr val="bg1">
                    <a:lumMod val="60000"/>
                    <a:lumOff val="4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8" name="Straight Connector 77"/>
              <p:cNvCxnSpPr/>
              <p:nvPr/>
            </p:nvCxnSpPr>
            <p:spPr bwMode="auto">
              <a:xfrm flipH="1">
                <a:off x="1956073" y="2057375"/>
                <a:ext cx="971912" cy="0"/>
              </a:xfrm>
              <a:prstGeom prst="line">
                <a:avLst/>
              </a:prstGeom>
              <a:noFill/>
              <a:ln w="12700" cap="flat" cmpd="sng" algn="ctr">
                <a:solidFill>
                  <a:schemeClr val="bg1">
                    <a:lumMod val="60000"/>
                    <a:lumOff val="4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9" name="Straight Connector 78"/>
              <p:cNvCxnSpPr/>
              <p:nvPr/>
            </p:nvCxnSpPr>
            <p:spPr bwMode="auto">
              <a:xfrm flipV="1">
                <a:off x="2930125" y="2057375"/>
                <a:ext cx="0" cy="458134"/>
              </a:xfrm>
              <a:prstGeom prst="line">
                <a:avLst/>
              </a:prstGeom>
              <a:noFill/>
              <a:ln w="12700" cap="flat" cmpd="sng" algn="ctr">
                <a:solidFill>
                  <a:schemeClr val="bg1">
                    <a:lumMod val="60000"/>
                    <a:lumOff val="4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sp>
          <p:nvSpPr>
            <p:cNvPr id="50224" name="Rectangle 63"/>
            <p:cNvSpPr>
              <a:spLocks noChangeArrowheads="1"/>
            </p:cNvSpPr>
            <p:nvPr/>
          </p:nvSpPr>
          <p:spPr bwMode="auto">
            <a:xfrm>
              <a:off x="2963333" y="2438400"/>
              <a:ext cx="381000" cy="230832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US" altLang="en-US" sz="900">
                  <a:solidFill>
                    <a:schemeClr val="bg2"/>
                  </a:solidFill>
                </a:rPr>
                <a:t>T/2</a:t>
              </a:r>
            </a:p>
          </p:txBody>
        </p:sp>
        <p:sp>
          <p:nvSpPr>
            <p:cNvPr id="50225" name="Rectangle 64"/>
            <p:cNvSpPr>
              <a:spLocks noChangeArrowheads="1"/>
            </p:cNvSpPr>
            <p:nvPr/>
          </p:nvSpPr>
          <p:spPr bwMode="auto">
            <a:xfrm>
              <a:off x="2252135" y="2438400"/>
              <a:ext cx="381000" cy="230832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US" altLang="en-US" sz="900">
                  <a:solidFill>
                    <a:schemeClr val="bg2"/>
                  </a:solidFill>
                </a:rPr>
                <a:t>0</a:t>
              </a:r>
            </a:p>
          </p:txBody>
        </p:sp>
        <p:sp>
          <p:nvSpPr>
            <p:cNvPr id="50226" name="Rectangle 65"/>
            <p:cNvSpPr>
              <a:spLocks noChangeArrowheads="1"/>
            </p:cNvSpPr>
            <p:nvPr/>
          </p:nvSpPr>
          <p:spPr bwMode="auto">
            <a:xfrm>
              <a:off x="2607734" y="2438400"/>
              <a:ext cx="381000" cy="230832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US" altLang="en-US" sz="900">
                  <a:solidFill>
                    <a:schemeClr val="bg2"/>
                  </a:solidFill>
                </a:rPr>
                <a:t>1</a:t>
              </a:r>
            </a:p>
          </p:txBody>
        </p:sp>
        <p:sp>
          <p:nvSpPr>
            <p:cNvPr id="50227" name="Rectangle 66"/>
            <p:cNvSpPr>
              <a:spLocks noChangeArrowheads="1"/>
            </p:cNvSpPr>
            <p:nvPr/>
          </p:nvSpPr>
          <p:spPr bwMode="auto">
            <a:xfrm>
              <a:off x="1828800" y="2438400"/>
              <a:ext cx="381000" cy="230832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US" altLang="en-US" sz="900">
                  <a:solidFill>
                    <a:schemeClr val="bg2"/>
                  </a:solidFill>
                </a:rPr>
                <a:t>-1</a:t>
              </a:r>
            </a:p>
          </p:txBody>
        </p:sp>
        <p:cxnSp>
          <p:nvCxnSpPr>
            <p:cNvPr id="50228" name="Straight Connector 67"/>
            <p:cNvCxnSpPr>
              <a:cxnSpLocks noChangeShapeType="1"/>
            </p:cNvCxnSpPr>
            <p:nvPr/>
          </p:nvCxnSpPr>
          <p:spPr bwMode="auto">
            <a:xfrm>
              <a:off x="381000" y="2438400"/>
              <a:ext cx="3886200" cy="0"/>
            </a:xfrm>
            <a:prstGeom prst="line">
              <a:avLst/>
            </a:prstGeom>
            <a:noFill/>
            <a:ln w="12700" algn="ctr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0229" name="Straight Connector 68"/>
            <p:cNvCxnSpPr>
              <a:cxnSpLocks noChangeShapeType="1"/>
            </p:cNvCxnSpPr>
            <p:nvPr/>
          </p:nvCxnSpPr>
          <p:spPr bwMode="auto">
            <a:xfrm>
              <a:off x="2007989" y="2410078"/>
              <a:ext cx="0" cy="63899"/>
            </a:xfrm>
            <a:prstGeom prst="line">
              <a:avLst/>
            </a:prstGeom>
            <a:noFill/>
            <a:ln w="12700" algn="ctr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0230" name="Straight Connector 69"/>
            <p:cNvCxnSpPr>
              <a:cxnSpLocks noChangeShapeType="1"/>
            </p:cNvCxnSpPr>
            <p:nvPr/>
          </p:nvCxnSpPr>
          <p:spPr bwMode="auto">
            <a:xfrm>
              <a:off x="2372140" y="2410078"/>
              <a:ext cx="0" cy="63899"/>
            </a:xfrm>
            <a:prstGeom prst="line">
              <a:avLst/>
            </a:prstGeom>
            <a:noFill/>
            <a:ln w="12700" algn="ctr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0231" name="Straight Connector 70"/>
            <p:cNvCxnSpPr>
              <a:cxnSpLocks noChangeShapeType="1"/>
            </p:cNvCxnSpPr>
            <p:nvPr/>
          </p:nvCxnSpPr>
          <p:spPr bwMode="auto">
            <a:xfrm>
              <a:off x="2736292" y="2410078"/>
              <a:ext cx="0" cy="63899"/>
            </a:xfrm>
            <a:prstGeom prst="line">
              <a:avLst/>
            </a:prstGeom>
            <a:noFill/>
            <a:ln w="12700" algn="ctr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2" name="Straight Connector 71"/>
            <p:cNvCxnSpPr/>
            <p:nvPr/>
          </p:nvCxnSpPr>
          <p:spPr bwMode="auto">
            <a:xfrm flipH="1">
              <a:off x="1185863" y="2438400"/>
              <a:ext cx="800100" cy="0"/>
            </a:xfrm>
            <a:prstGeom prst="line">
              <a:avLst/>
            </a:prstGeom>
            <a:noFill/>
            <a:ln w="12700" cap="flat" cmpd="sng" algn="ctr">
              <a:solidFill>
                <a:schemeClr val="bg1">
                  <a:lumMod val="60000"/>
                  <a:lumOff val="4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73" name="Straight Connector 72"/>
            <p:cNvCxnSpPr/>
            <p:nvPr/>
          </p:nvCxnSpPr>
          <p:spPr bwMode="auto">
            <a:xfrm flipH="1">
              <a:off x="2743200" y="2430463"/>
              <a:ext cx="800100" cy="0"/>
            </a:xfrm>
            <a:prstGeom prst="line">
              <a:avLst/>
            </a:prstGeom>
            <a:noFill/>
            <a:ln w="12700" cap="flat" cmpd="sng" algn="ctr">
              <a:solidFill>
                <a:schemeClr val="bg1">
                  <a:lumMod val="60000"/>
                  <a:lumOff val="4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50234" name="Straight Connector 73"/>
            <p:cNvCxnSpPr>
              <a:cxnSpLocks noChangeShapeType="1"/>
            </p:cNvCxnSpPr>
            <p:nvPr/>
          </p:nvCxnSpPr>
          <p:spPr bwMode="auto">
            <a:xfrm>
              <a:off x="1643838" y="2410078"/>
              <a:ext cx="0" cy="63899"/>
            </a:xfrm>
            <a:prstGeom prst="line">
              <a:avLst/>
            </a:prstGeom>
            <a:noFill/>
            <a:ln w="12700" algn="ctr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0235" name="Straight Connector 74"/>
            <p:cNvCxnSpPr>
              <a:cxnSpLocks noChangeShapeType="1"/>
            </p:cNvCxnSpPr>
            <p:nvPr/>
          </p:nvCxnSpPr>
          <p:spPr bwMode="auto">
            <a:xfrm>
              <a:off x="3141134" y="2410078"/>
              <a:ext cx="0" cy="63899"/>
            </a:xfrm>
            <a:prstGeom prst="line">
              <a:avLst/>
            </a:prstGeom>
            <a:noFill/>
            <a:ln w="12700" algn="ctr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50236" name="Rectangle 75"/>
            <p:cNvSpPr>
              <a:spLocks noChangeArrowheads="1"/>
            </p:cNvSpPr>
            <p:nvPr/>
          </p:nvSpPr>
          <p:spPr bwMode="auto">
            <a:xfrm>
              <a:off x="1803402" y="1981200"/>
              <a:ext cx="3810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US" altLang="en-US" sz="900">
                  <a:solidFill>
                    <a:schemeClr val="bg2"/>
                  </a:solidFill>
                </a:rPr>
                <a:t>1</a:t>
              </a:r>
            </a:p>
          </p:txBody>
        </p:sp>
      </p:grpSp>
      <p:grpSp>
        <p:nvGrpSpPr>
          <p:cNvPr id="50184" name="Group 39"/>
          <p:cNvGrpSpPr>
            <a:grpSpLocks/>
          </p:cNvGrpSpPr>
          <p:nvPr/>
        </p:nvGrpSpPr>
        <p:grpSpPr bwMode="auto">
          <a:xfrm>
            <a:off x="635000" y="3340100"/>
            <a:ext cx="7991475" cy="995363"/>
            <a:chOff x="643468" y="4428067"/>
            <a:chExt cx="7991475" cy="994808"/>
          </a:xfrm>
        </p:grpSpPr>
        <p:sp>
          <p:nvSpPr>
            <p:cNvPr id="50216" name="Rectangle 26"/>
            <p:cNvSpPr>
              <a:spLocks noChangeArrowheads="1"/>
            </p:cNvSpPr>
            <p:nvPr/>
          </p:nvSpPr>
          <p:spPr bwMode="auto">
            <a:xfrm>
              <a:off x="643468" y="4428067"/>
              <a:ext cx="2140330" cy="369332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US" altLang="en-US" sz="1800">
                  <a:solidFill>
                    <a:schemeClr val="bg2"/>
                  </a:solidFill>
                </a:rPr>
                <a:t>Continuous Periodic:</a:t>
              </a:r>
            </a:p>
          </p:txBody>
        </p:sp>
        <p:graphicFrame>
          <p:nvGraphicFramePr>
            <p:cNvPr id="50217" name="Object 6"/>
            <p:cNvGraphicFramePr>
              <a:graphicFrameLocks noChangeAspect="1"/>
            </p:cNvGraphicFramePr>
            <p:nvPr/>
          </p:nvGraphicFramePr>
          <p:xfrm>
            <a:off x="854075" y="4795813"/>
            <a:ext cx="3571875" cy="627062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50247" name="Equation" r:id="rId5" imgW="2527300" imgH="444500" progId="Equation.3">
                    <p:embed/>
                  </p:oleObj>
                </mc:Choice>
                <mc:Fallback>
                  <p:oleObj name="Equation" r:id="rId5" imgW="2527300" imgH="444500" progId="Equation.3">
                    <p:embed/>
                    <p:pic>
                      <p:nvPicPr>
                        <p:cNvPr id="0" name="Object 6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6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854075" y="4795813"/>
                          <a:ext cx="3571875" cy="627062"/>
                        </a:xfrm>
                        <a:prstGeom prst="rect">
                          <a:avLst/>
                        </a:prstGeom>
                        <a:solidFill>
                          <a:schemeClr val="tx1"/>
                        </a:solidFill>
                        <a:ln>
                          <a:noFill/>
                        </a:ln>
                        <a:effectLst/>
                        <a:extLs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rgbClr val="808080"/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graphicFrame>
          <p:nvGraphicFramePr>
            <p:cNvPr id="50218" name="Object 5"/>
            <p:cNvGraphicFramePr>
              <a:graphicFrameLocks noChangeAspect="1"/>
            </p:cNvGraphicFramePr>
            <p:nvPr/>
          </p:nvGraphicFramePr>
          <p:xfrm>
            <a:off x="5977468" y="4707466"/>
            <a:ext cx="2657475" cy="714375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50248" name="Equation" r:id="rId7" imgW="1879600" imgH="508000" progId="Equation.3">
                    <p:embed/>
                  </p:oleObj>
                </mc:Choice>
                <mc:Fallback>
                  <p:oleObj name="Equation" r:id="rId7" imgW="1879600" imgH="508000" progId="Equation.3">
                    <p:embed/>
                    <p:pic>
                      <p:nvPicPr>
                        <p:cNvPr id="0" name="Object 5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8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5977468" y="4707466"/>
                          <a:ext cx="2657475" cy="714375"/>
                        </a:xfrm>
                        <a:prstGeom prst="rect">
                          <a:avLst/>
                        </a:prstGeom>
                        <a:solidFill>
                          <a:schemeClr val="tx1"/>
                        </a:solidFill>
                        <a:ln>
                          <a:noFill/>
                        </a:ln>
                        <a:effectLst/>
                        <a:extLs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rgbClr val="808080"/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</p:grpSp>
      <p:grpSp>
        <p:nvGrpSpPr>
          <p:cNvPr id="6" name="Group 40"/>
          <p:cNvGrpSpPr>
            <a:grpSpLocks/>
          </p:cNvGrpSpPr>
          <p:nvPr/>
        </p:nvGrpSpPr>
        <p:grpSpPr bwMode="auto">
          <a:xfrm>
            <a:off x="258763" y="2062163"/>
            <a:ext cx="4211637" cy="384175"/>
            <a:chOff x="258233" y="2062184"/>
            <a:chExt cx="4212166" cy="383392"/>
          </a:xfrm>
        </p:grpSpPr>
        <p:grpSp>
          <p:nvGrpSpPr>
            <p:cNvPr id="50206" name="Group 64"/>
            <p:cNvGrpSpPr>
              <a:grpSpLocks/>
            </p:cNvGrpSpPr>
            <p:nvPr/>
          </p:nvGrpSpPr>
          <p:grpSpPr bwMode="auto">
            <a:xfrm>
              <a:off x="3543531" y="2062184"/>
              <a:ext cx="722028" cy="383392"/>
              <a:chOff x="1955799" y="2057400"/>
              <a:chExt cx="973669" cy="457200"/>
            </a:xfrm>
          </p:grpSpPr>
          <p:cxnSp>
            <p:nvCxnSpPr>
              <p:cNvPr id="57" name="Straight Connector 56"/>
              <p:cNvCxnSpPr/>
              <p:nvPr/>
            </p:nvCxnSpPr>
            <p:spPr bwMode="auto">
              <a:xfrm flipV="1">
                <a:off x="1955330" y="2057400"/>
                <a:ext cx="0" cy="457200"/>
              </a:xfrm>
              <a:prstGeom prst="line">
                <a:avLst/>
              </a:prstGeom>
              <a:noFill/>
              <a:ln w="12700" cap="flat" cmpd="sng" algn="ctr">
                <a:solidFill>
                  <a:schemeClr val="bg1">
                    <a:lumMod val="60000"/>
                    <a:lumOff val="4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8" name="Straight Connector 57"/>
              <p:cNvCxnSpPr/>
              <p:nvPr/>
            </p:nvCxnSpPr>
            <p:spPr bwMode="auto">
              <a:xfrm flipH="1">
                <a:off x="1955330" y="2057400"/>
                <a:ext cx="972034" cy="0"/>
              </a:xfrm>
              <a:prstGeom prst="line">
                <a:avLst/>
              </a:prstGeom>
              <a:noFill/>
              <a:ln w="12700" cap="flat" cmpd="sng" algn="ctr">
                <a:solidFill>
                  <a:schemeClr val="bg1">
                    <a:lumMod val="60000"/>
                    <a:lumOff val="4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3" name="Straight Connector 62"/>
              <p:cNvCxnSpPr/>
              <p:nvPr/>
            </p:nvCxnSpPr>
            <p:spPr bwMode="auto">
              <a:xfrm flipV="1">
                <a:off x="2929506" y="2057400"/>
                <a:ext cx="0" cy="457200"/>
              </a:xfrm>
              <a:prstGeom prst="line">
                <a:avLst/>
              </a:prstGeom>
              <a:noFill/>
              <a:ln w="12700" cap="flat" cmpd="sng" algn="ctr">
                <a:solidFill>
                  <a:schemeClr val="bg1">
                    <a:lumMod val="60000"/>
                    <a:lumOff val="4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50207" name="Group 68"/>
            <p:cNvGrpSpPr>
              <a:grpSpLocks/>
            </p:cNvGrpSpPr>
            <p:nvPr/>
          </p:nvGrpSpPr>
          <p:grpSpPr bwMode="auto">
            <a:xfrm>
              <a:off x="457200" y="2062184"/>
              <a:ext cx="722028" cy="383392"/>
              <a:chOff x="1955799" y="2057400"/>
              <a:chExt cx="973669" cy="457200"/>
            </a:xfrm>
          </p:grpSpPr>
          <p:cxnSp>
            <p:nvCxnSpPr>
              <p:cNvPr id="54" name="Straight Connector 53"/>
              <p:cNvCxnSpPr/>
              <p:nvPr/>
            </p:nvCxnSpPr>
            <p:spPr bwMode="auto">
              <a:xfrm flipV="1">
                <a:off x="1955118" y="2057400"/>
                <a:ext cx="0" cy="457200"/>
              </a:xfrm>
              <a:prstGeom prst="line">
                <a:avLst/>
              </a:prstGeom>
              <a:noFill/>
              <a:ln w="12700" cap="flat" cmpd="sng" algn="ctr">
                <a:solidFill>
                  <a:schemeClr val="bg1">
                    <a:lumMod val="60000"/>
                    <a:lumOff val="4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5" name="Straight Connector 54"/>
              <p:cNvCxnSpPr/>
              <p:nvPr/>
            </p:nvCxnSpPr>
            <p:spPr bwMode="auto">
              <a:xfrm flipH="1">
                <a:off x="1955118" y="2057400"/>
                <a:ext cx="972034" cy="0"/>
              </a:xfrm>
              <a:prstGeom prst="line">
                <a:avLst/>
              </a:prstGeom>
              <a:noFill/>
              <a:ln w="12700" cap="flat" cmpd="sng" algn="ctr">
                <a:solidFill>
                  <a:schemeClr val="bg1">
                    <a:lumMod val="60000"/>
                    <a:lumOff val="4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6" name="Straight Connector 55"/>
              <p:cNvCxnSpPr/>
              <p:nvPr/>
            </p:nvCxnSpPr>
            <p:spPr bwMode="auto">
              <a:xfrm flipV="1">
                <a:off x="2929294" y="2057400"/>
                <a:ext cx="0" cy="457200"/>
              </a:xfrm>
              <a:prstGeom prst="line">
                <a:avLst/>
              </a:prstGeom>
              <a:noFill/>
              <a:ln w="12700" cap="flat" cmpd="sng" algn="ctr">
                <a:solidFill>
                  <a:schemeClr val="bg1">
                    <a:lumMod val="60000"/>
                    <a:lumOff val="4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cxnSp>
          <p:nvCxnSpPr>
            <p:cNvPr id="52" name="Straight Connector 51"/>
            <p:cNvCxnSpPr/>
            <p:nvPr/>
          </p:nvCxnSpPr>
          <p:spPr bwMode="auto">
            <a:xfrm flipH="1">
              <a:off x="4279875" y="2437654"/>
              <a:ext cx="190524" cy="0"/>
            </a:xfrm>
            <a:prstGeom prst="line">
              <a:avLst/>
            </a:prstGeom>
            <a:noFill/>
            <a:ln w="12700" cap="flat" cmpd="sng" algn="ctr">
              <a:solidFill>
                <a:schemeClr val="bg1">
                  <a:lumMod val="60000"/>
                  <a:lumOff val="4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53" name="Straight Connector 52"/>
            <p:cNvCxnSpPr/>
            <p:nvPr/>
          </p:nvCxnSpPr>
          <p:spPr bwMode="auto">
            <a:xfrm flipH="1">
              <a:off x="258233" y="2437654"/>
              <a:ext cx="190524" cy="0"/>
            </a:xfrm>
            <a:prstGeom prst="line">
              <a:avLst/>
            </a:prstGeom>
            <a:noFill/>
            <a:ln w="12700" cap="flat" cmpd="sng" algn="ctr">
              <a:solidFill>
                <a:schemeClr val="bg1">
                  <a:lumMod val="60000"/>
                  <a:lumOff val="4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aphicFrame>
        <p:nvGraphicFramePr>
          <p:cNvPr id="80" name="Object 4"/>
          <p:cNvGraphicFramePr>
            <a:graphicFrameLocks noChangeAspect="1"/>
          </p:cNvGraphicFramePr>
          <p:nvPr/>
        </p:nvGraphicFramePr>
        <p:xfrm>
          <a:off x="5972175" y="4310063"/>
          <a:ext cx="3146425" cy="155416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0249" name="Equation" r:id="rId9" imgW="2146300" imgH="1066800" progId="Equation.3">
                  <p:embed/>
                </p:oleObj>
              </mc:Choice>
              <mc:Fallback>
                <p:oleObj name="Equation" r:id="rId9" imgW="2146300" imgH="1066800" progId="Equation.3">
                  <p:embed/>
                  <p:pic>
                    <p:nvPicPr>
                      <p:cNvPr id="0" name="Object 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0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972175" y="4310063"/>
                        <a:ext cx="3146425" cy="1554162"/>
                      </a:xfrm>
                      <a:prstGeom prst="rect">
                        <a:avLst/>
                      </a:prstGeom>
                      <a:solidFill>
                        <a:schemeClr val="tx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9" name="Group 84"/>
          <p:cNvGrpSpPr>
            <a:grpSpLocks/>
          </p:cNvGrpSpPr>
          <p:nvPr/>
        </p:nvGrpSpPr>
        <p:grpSpPr bwMode="auto">
          <a:xfrm>
            <a:off x="4884738" y="1236663"/>
            <a:ext cx="990600" cy="628650"/>
            <a:chOff x="5181600" y="1524000"/>
            <a:chExt cx="990600" cy="628710"/>
          </a:xfrm>
        </p:grpSpPr>
        <p:sp>
          <p:nvSpPr>
            <p:cNvPr id="50204" name="Rectangle 81"/>
            <p:cNvSpPr>
              <a:spLocks noChangeArrowheads="1"/>
            </p:cNvSpPr>
            <p:nvPr/>
          </p:nvSpPr>
          <p:spPr bwMode="auto">
            <a:xfrm>
              <a:off x="5181600" y="1752600"/>
              <a:ext cx="990600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US" altLang="en-US" sz="2000">
                  <a:solidFill>
                    <a:schemeClr val="bg2"/>
                  </a:solidFill>
                </a:rPr>
                <a:t>Y</a:t>
              </a:r>
              <a:r>
                <a:rPr lang="en-US" altLang="en-US" sz="2000" baseline="-25000">
                  <a:solidFill>
                    <a:schemeClr val="bg2"/>
                  </a:solidFill>
                </a:rPr>
                <a:t>Re</a:t>
              </a:r>
              <a:r>
                <a:rPr lang="en-US" altLang="en-US" sz="2000">
                  <a:solidFill>
                    <a:schemeClr val="bg2"/>
                  </a:solidFill>
                </a:rPr>
                <a:t>[</a:t>
              </a:r>
              <a:r>
                <a:rPr lang="en-US" altLang="en-US" sz="2000" i="1">
                  <a:solidFill>
                    <a:schemeClr val="bg2"/>
                  </a:solidFill>
                </a:rPr>
                <a:t>f</a:t>
              </a:r>
              <a:r>
                <a:rPr lang="en-US" altLang="en-US" sz="2000">
                  <a:solidFill>
                    <a:schemeClr val="bg2"/>
                  </a:solidFill>
                </a:rPr>
                <a:t>]</a:t>
              </a:r>
            </a:p>
          </p:txBody>
        </p:sp>
        <p:cxnSp>
          <p:nvCxnSpPr>
            <p:cNvPr id="50205" name="Straight Connector 83"/>
            <p:cNvCxnSpPr>
              <a:cxnSpLocks noChangeShapeType="1"/>
            </p:cNvCxnSpPr>
            <p:nvPr/>
          </p:nvCxnSpPr>
          <p:spPr bwMode="auto">
            <a:xfrm flipV="1">
              <a:off x="5181600" y="1524000"/>
              <a:ext cx="685800" cy="304800"/>
            </a:xfrm>
            <a:prstGeom prst="line">
              <a:avLst/>
            </a:prstGeom>
            <a:noFill/>
            <a:ln w="12700" algn="ctr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86" name="Rectangle 85"/>
          <p:cNvSpPr>
            <a:spLocks noChangeArrowheads="1"/>
          </p:cNvSpPr>
          <p:nvPr/>
        </p:nvSpPr>
        <p:spPr bwMode="auto">
          <a:xfrm>
            <a:off x="863600" y="4419600"/>
            <a:ext cx="1882775" cy="646113"/>
          </a:xfrm>
          <a:prstGeom prst="rect">
            <a:avLst/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/>
            <a:r>
              <a:rPr lang="en-CA" altLang="en-US" sz="1800">
                <a:solidFill>
                  <a:schemeClr val="bg2"/>
                </a:solidFill>
                <a:sym typeface="Symbol" pitchFamily="18" charset="2"/>
              </a:rPr>
              <a:t> is a real number</a:t>
            </a:r>
          </a:p>
          <a:p>
            <a:pPr algn="l" eaLnBrk="1" hangingPunct="1"/>
            <a:r>
              <a:rPr lang="en-CA" altLang="en-US" sz="1800" i="1">
                <a:solidFill>
                  <a:schemeClr val="bg2"/>
                </a:solidFill>
                <a:sym typeface="Symbol" pitchFamily="18" charset="2"/>
              </a:rPr>
              <a:t>f</a:t>
            </a:r>
            <a:r>
              <a:rPr lang="en-CA" altLang="en-US" sz="1800">
                <a:solidFill>
                  <a:schemeClr val="bg2"/>
                </a:solidFill>
                <a:sym typeface="Symbol" pitchFamily="18" charset="2"/>
              </a:rPr>
              <a:t>  is an integer</a:t>
            </a:r>
            <a:endParaRPr lang="en-CA" altLang="en-US" sz="1800">
              <a:solidFill>
                <a:schemeClr val="bg2"/>
              </a:solidFill>
            </a:endParaRPr>
          </a:p>
        </p:txBody>
      </p:sp>
      <p:grpSp>
        <p:nvGrpSpPr>
          <p:cNvPr id="10" name="Group 150"/>
          <p:cNvGrpSpPr>
            <a:grpSpLocks/>
          </p:cNvGrpSpPr>
          <p:nvPr/>
        </p:nvGrpSpPr>
        <p:grpSpPr bwMode="auto">
          <a:xfrm>
            <a:off x="6784975" y="1295400"/>
            <a:ext cx="1866900" cy="1709738"/>
            <a:chOff x="6784776" y="1295400"/>
            <a:chExt cx="1867314" cy="1710265"/>
          </a:xfrm>
        </p:grpSpPr>
        <p:sp>
          <p:nvSpPr>
            <p:cNvPr id="50190" name="Rectangle 86"/>
            <p:cNvSpPr>
              <a:spLocks noChangeArrowheads="1"/>
            </p:cNvSpPr>
            <p:nvPr/>
          </p:nvSpPr>
          <p:spPr bwMode="auto">
            <a:xfrm>
              <a:off x="6784776" y="1295400"/>
              <a:ext cx="38514" cy="39673"/>
            </a:xfrm>
            <a:prstGeom prst="rect">
              <a:avLst/>
            </a:prstGeom>
            <a:solidFill>
              <a:schemeClr val="bg2"/>
            </a:solidFill>
            <a:ln w="12700" algn="ctr">
              <a:solidFill>
                <a:schemeClr val="bg2"/>
              </a:solidFill>
              <a:round/>
              <a:headEnd/>
              <a:tailEnd/>
            </a:ln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grpSp>
          <p:nvGrpSpPr>
            <p:cNvPr id="50191" name="Group 136"/>
            <p:cNvGrpSpPr>
              <a:grpSpLocks/>
            </p:cNvGrpSpPr>
            <p:nvPr/>
          </p:nvGrpSpPr>
          <p:grpSpPr bwMode="auto">
            <a:xfrm>
              <a:off x="6937176" y="2043131"/>
              <a:ext cx="1714914" cy="962534"/>
              <a:chOff x="6937176" y="2043131"/>
              <a:chExt cx="1714914" cy="962534"/>
            </a:xfrm>
          </p:grpSpPr>
          <p:sp>
            <p:nvSpPr>
              <p:cNvPr id="50192" name="Rectangle 123"/>
              <p:cNvSpPr>
                <a:spLocks noChangeArrowheads="1"/>
              </p:cNvSpPr>
              <p:nvPr/>
            </p:nvSpPr>
            <p:spPr bwMode="auto">
              <a:xfrm>
                <a:off x="6937176" y="2043131"/>
                <a:ext cx="38514" cy="39673"/>
              </a:xfrm>
              <a:prstGeom prst="rect">
                <a:avLst/>
              </a:prstGeom>
              <a:solidFill>
                <a:schemeClr val="bg2"/>
              </a:solidFill>
              <a:ln w="12700" algn="ctr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CA" altLang="en-US"/>
              </a:p>
            </p:txBody>
          </p:sp>
          <p:sp>
            <p:nvSpPr>
              <p:cNvPr id="50193" name="Rectangle 124"/>
              <p:cNvSpPr>
                <a:spLocks noChangeArrowheads="1"/>
              </p:cNvSpPr>
              <p:nvPr/>
            </p:nvSpPr>
            <p:spPr bwMode="auto">
              <a:xfrm>
                <a:off x="7089576" y="2965992"/>
                <a:ext cx="38514" cy="39673"/>
              </a:xfrm>
              <a:prstGeom prst="rect">
                <a:avLst/>
              </a:prstGeom>
              <a:solidFill>
                <a:schemeClr val="bg2"/>
              </a:solidFill>
              <a:ln w="12700" algn="ctr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CA" altLang="en-US"/>
              </a:p>
            </p:txBody>
          </p:sp>
          <p:sp>
            <p:nvSpPr>
              <p:cNvPr id="50194" name="Rectangle 125"/>
              <p:cNvSpPr>
                <a:spLocks noChangeArrowheads="1"/>
              </p:cNvSpPr>
              <p:nvPr/>
            </p:nvSpPr>
            <p:spPr bwMode="auto">
              <a:xfrm>
                <a:off x="7241976" y="2703527"/>
                <a:ext cx="38514" cy="39673"/>
              </a:xfrm>
              <a:prstGeom prst="rect">
                <a:avLst/>
              </a:prstGeom>
              <a:solidFill>
                <a:schemeClr val="bg2"/>
              </a:solidFill>
              <a:ln w="12700" algn="ctr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CA" altLang="en-US"/>
              </a:p>
            </p:txBody>
          </p:sp>
          <p:sp>
            <p:nvSpPr>
              <p:cNvPr id="50195" name="Rectangle 126"/>
              <p:cNvSpPr>
                <a:spLocks noChangeArrowheads="1"/>
              </p:cNvSpPr>
              <p:nvPr/>
            </p:nvSpPr>
            <p:spPr bwMode="auto">
              <a:xfrm>
                <a:off x="7394376" y="2551127"/>
                <a:ext cx="38514" cy="39673"/>
              </a:xfrm>
              <a:prstGeom prst="rect">
                <a:avLst/>
              </a:prstGeom>
              <a:solidFill>
                <a:schemeClr val="bg2"/>
              </a:solidFill>
              <a:ln w="12700" algn="ctr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CA" altLang="en-US"/>
              </a:p>
            </p:txBody>
          </p:sp>
          <p:sp>
            <p:nvSpPr>
              <p:cNvPr id="50196" name="Rectangle 127"/>
              <p:cNvSpPr>
                <a:spLocks noChangeArrowheads="1"/>
              </p:cNvSpPr>
              <p:nvPr/>
            </p:nvSpPr>
            <p:spPr bwMode="auto">
              <a:xfrm>
                <a:off x="7546776" y="2788194"/>
                <a:ext cx="38514" cy="39673"/>
              </a:xfrm>
              <a:prstGeom prst="rect">
                <a:avLst/>
              </a:prstGeom>
              <a:solidFill>
                <a:schemeClr val="bg2"/>
              </a:solidFill>
              <a:ln w="12700" algn="ctr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CA" altLang="en-US"/>
              </a:p>
            </p:txBody>
          </p:sp>
          <p:sp>
            <p:nvSpPr>
              <p:cNvPr id="50197" name="Rectangle 128"/>
              <p:cNvSpPr>
                <a:spLocks noChangeArrowheads="1"/>
              </p:cNvSpPr>
              <p:nvPr/>
            </p:nvSpPr>
            <p:spPr bwMode="auto">
              <a:xfrm>
                <a:off x="7699176" y="2683934"/>
                <a:ext cx="38514" cy="39673"/>
              </a:xfrm>
              <a:prstGeom prst="rect">
                <a:avLst/>
              </a:prstGeom>
              <a:solidFill>
                <a:schemeClr val="bg2"/>
              </a:solidFill>
              <a:ln w="12700" algn="ctr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CA" altLang="en-US"/>
              </a:p>
            </p:txBody>
          </p:sp>
          <p:sp>
            <p:nvSpPr>
              <p:cNvPr id="50198" name="Rectangle 129"/>
              <p:cNvSpPr>
                <a:spLocks noChangeArrowheads="1"/>
              </p:cNvSpPr>
              <p:nvPr/>
            </p:nvSpPr>
            <p:spPr bwMode="auto">
              <a:xfrm>
                <a:off x="7851576" y="2590800"/>
                <a:ext cx="38514" cy="39673"/>
              </a:xfrm>
              <a:prstGeom prst="rect">
                <a:avLst/>
              </a:prstGeom>
              <a:solidFill>
                <a:schemeClr val="bg2"/>
              </a:solidFill>
              <a:ln w="12700" algn="ctr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CA" altLang="en-US"/>
              </a:p>
            </p:txBody>
          </p:sp>
          <p:sp>
            <p:nvSpPr>
              <p:cNvPr id="50199" name="Rectangle 130"/>
              <p:cNvSpPr>
                <a:spLocks noChangeArrowheads="1"/>
              </p:cNvSpPr>
              <p:nvPr/>
            </p:nvSpPr>
            <p:spPr bwMode="auto">
              <a:xfrm>
                <a:off x="8003976" y="2779727"/>
                <a:ext cx="38514" cy="39673"/>
              </a:xfrm>
              <a:prstGeom prst="rect">
                <a:avLst/>
              </a:prstGeom>
              <a:solidFill>
                <a:schemeClr val="bg2"/>
              </a:solidFill>
              <a:ln w="12700" algn="ctr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CA" altLang="en-US"/>
              </a:p>
            </p:txBody>
          </p:sp>
          <p:sp>
            <p:nvSpPr>
              <p:cNvPr id="50200" name="Rectangle 131"/>
              <p:cNvSpPr>
                <a:spLocks noChangeArrowheads="1"/>
              </p:cNvSpPr>
              <p:nvPr/>
            </p:nvSpPr>
            <p:spPr bwMode="auto">
              <a:xfrm>
                <a:off x="8156376" y="2695060"/>
                <a:ext cx="38514" cy="39673"/>
              </a:xfrm>
              <a:prstGeom prst="rect">
                <a:avLst/>
              </a:prstGeom>
              <a:solidFill>
                <a:schemeClr val="bg2"/>
              </a:solidFill>
              <a:ln w="12700" algn="ctr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CA" altLang="en-US"/>
              </a:p>
            </p:txBody>
          </p:sp>
          <p:sp>
            <p:nvSpPr>
              <p:cNvPr id="50201" name="Rectangle 132"/>
              <p:cNvSpPr>
                <a:spLocks noChangeArrowheads="1"/>
              </p:cNvSpPr>
              <p:nvPr/>
            </p:nvSpPr>
            <p:spPr bwMode="auto">
              <a:xfrm>
                <a:off x="8308776" y="2627327"/>
                <a:ext cx="38514" cy="39673"/>
              </a:xfrm>
              <a:prstGeom prst="rect">
                <a:avLst/>
              </a:prstGeom>
              <a:solidFill>
                <a:schemeClr val="bg2"/>
              </a:solidFill>
              <a:ln w="12700" algn="ctr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CA" altLang="en-US"/>
              </a:p>
            </p:txBody>
          </p:sp>
          <p:sp>
            <p:nvSpPr>
              <p:cNvPr id="50202" name="Rectangle 133"/>
              <p:cNvSpPr>
                <a:spLocks noChangeArrowheads="1"/>
              </p:cNvSpPr>
              <p:nvPr/>
            </p:nvSpPr>
            <p:spPr bwMode="auto">
              <a:xfrm>
                <a:off x="8461176" y="2743200"/>
                <a:ext cx="38514" cy="39673"/>
              </a:xfrm>
              <a:prstGeom prst="rect">
                <a:avLst/>
              </a:prstGeom>
              <a:solidFill>
                <a:schemeClr val="bg2"/>
              </a:solidFill>
              <a:ln w="12700" algn="ctr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CA" altLang="en-US"/>
              </a:p>
            </p:txBody>
          </p:sp>
          <p:sp>
            <p:nvSpPr>
              <p:cNvPr id="50203" name="Rectangle 134"/>
              <p:cNvSpPr>
                <a:spLocks noChangeArrowheads="1"/>
              </p:cNvSpPr>
              <p:nvPr/>
            </p:nvSpPr>
            <p:spPr bwMode="auto">
              <a:xfrm>
                <a:off x="8613576" y="2692401"/>
                <a:ext cx="38514" cy="39673"/>
              </a:xfrm>
              <a:prstGeom prst="rect">
                <a:avLst/>
              </a:prstGeom>
              <a:solidFill>
                <a:schemeClr val="bg2"/>
              </a:solidFill>
              <a:ln w="12700" algn="ctr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CA" altLang="en-US"/>
              </a:p>
            </p:txBody>
          </p:sp>
        </p:grp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6" grpId="0" animBg="1"/>
    </p:bldLst>
  </p:timing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1202" name="Group 163"/>
          <p:cNvGrpSpPr>
            <a:grpSpLocks/>
          </p:cNvGrpSpPr>
          <p:nvPr/>
        </p:nvGrpSpPr>
        <p:grpSpPr bwMode="auto">
          <a:xfrm>
            <a:off x="4800600" y="1143000"/>
            <a:ext cx="3962400" cy="2506663"/>
            <a:chOff x="4800600" y="1143000"/>
            <a:chExt cx="3962400" cy="2506133"/>
          </a:xfrm>
        </p:grpSpPr>
        <p:sp>
          <p:nvSpPr>
            <p:cNvPr id="51269" name="Text Box 2"/>
            <p:cNvSpPr txBox="1">
              <a:spLocks noChangeArrowheads="1"/>
            </p:cNvSpPr>
            <p:nvPr/>
          </p:nvSpPr>
          <p:spPr bwMode="auto">
            <a:xfrm>
              <a:off x="6061608" y="3192050"/>
              <a:ext cx="1816100" cy="45708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US" altLang="en-US" sz="2400"/>
                <a:t>Sinc function</a:t>
              </a:r>
            </a:p>
          </p:txBody>
        </p:sp>
        <p:sp>
          <p:nvSpPr>
            <p:cNvPr id="51270" name="Rectangle 155"/>
            <p:cNvSpPr>
              <a:spLocks noChangeArrowheads="1"/>
            </p:cNvSpPr>
            <p:nvPr/>
          </p:nvSpPr>
          <p:spPr bwMode="auto">
            <a:xfrm>
              <a:off x="4800600" y="1143000"/>
              <a:ext cx="3962400" cy="1980000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pic>
          <p:nvPicPr>
            <p:cNvPr id="51271" name="Picture 2" descr="http://www4b.wolframalpha.com/Calculate/MSP/MSP678719ib4di6ddd9aibf000020i061f68610b01h?MSPStoreType=image/gif&amp;s=23&amp;w=313&amp;h=126&amp;cdf=RangeControl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435" t="9554" r="36102"/>
            <a:stretch>
              <a:fillRect/>
            </a:stretch>
          </p:blipFill>
          <p:spPr bwMode="auto">
            <a:xfrm>
              <a:off x="4885267" y="2243677"/>
              <a:ext cx="3852000" cy="8720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1272" name="Picture 6" descr="http://www4a.wolframalpha.com/Calculate/MSP/MSP381419ib573d9644c26800004ic902gah2dah6e5?MSPStoreType=image/gif&amp;s=20&amp;w=300&amp;h=188&amp;cdf=Coordinates&amp;cdf=Tooltips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3773" t="2129" r="5659"/>
            <a:stretch>
              <a:fillRect/>
            </a:stretch>
          </p:blipFill>
          <p:spPr bwMode="auto">
            <a:xfrm>
              <a:off x="5867400" y="1303876"/>
              <a:ext cx="1828800" cy="1752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1273" name="Rectangle 159"/>
            <p:cNvSpPr>
              <a:spLocks noChangeArrowheads="1"/>
            </p:cNvSpPr>
            <p:nvPr/>
          </p:nvSpPr>
          <p:spPr bwMode="auto">
            <a:xfrm>
              <a:off x="5943600" y="3056476"/>
              <a:ext cx="1447800" cy="45719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51274" name="Rectangle 153"/>
            <p:cNvSpPr>
              <a:spLocks noChangeArrowheads="1"/>
            </p:cNvSpPr>
            <p:nvPr/>
          </p:nvSpPr>
          <p:spPr bwMode="auto">
            <a:xfrm>
              <a:off x="4809067" y="1159934"/>
              <a:ext cx="990600" cy="400110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US" altLang="en-US" sz="2000">
                  <a:solidFill>
                    <a:schemeClr val="bg2"/>
                  </a:solidFill>
                </a:rPr>
                <a:t>Y</a:t>
              </a:r>
              <a:r>
                <a:rPr lang="en-US" altLang="en-US" sz="2000" baseline="-25000">
                  <a:solidFill>
                    <a:schemeClr val="bg2"/>
                  </a:solidFill>
                </a:rPr>
                <a:t>Re</a:t>
              </a:r>
              <a:r>
                <a:rPr lang="en-US" altLang="en-US" sz="2000">
                  <a:solidFill>
                    <a:schemeClr val="bg2"/>
                  </a:solidFill>
                </a:rPr>
                <a:t>(</a:t>
              </a:r>
              <a:r>
                <a:rPr lang="en-US" altLang="en-US" sz="2000" i="1">
                  <a:solidFill>
                    <a:schemeClr val="bg2"/>
                  </a:solidFill>
                  <a:sym typeface="Symbol" pitchFamily="18" charset="2"/>
                </a:rPr>
                <a:t></a:t>
              </a:r>
              <a:r>
                <a:rPr lang="en-US" altLang="en-US" sz="2000">
                  <a:solidFill>
                    <a:schemeClr val="bg2"/>
                  </a:solidFill>
                </a:rPr>
                <a:t>)</a:t>
              </a:r>
            </a:p>
          </p:txBody>
        </p:sp>
        <p:sp>
          <p:nvSpPr>
            <p:cNvPr id="51275" name="Rectangle 160"/>
            <p:cNvSpPr>
              <a:spLocks noChangeArrowheads="1"/>
            </p:cNvSpPr>
            <p:nvPr/>
          </p:nvSpPr>
          <p:spPr bwMode="auto">
            <a:xfrm>
              <a:off x="4800600" y="3045768"/>
              <a:ext cx="3953936" cy="230832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US" altLang="en-US" sz="900">
                  <a:solidFill>
                    <a:schemeClr val="bg2"/>
                  </a:solidFill>
                </a:rPr>
                <a:t>                                                            f = 0, 1, 2,3, …,n              </a:t>
              </a:r>
            </a:p>
          </p:txBody>
        </p:sp>
      </p:grpSp>
      <p:sp>
        <p:nvSpPr>
          <p:cNvPr id="51203" name="Rectangle 5"/>
          <p:cNvSpPr>
            <a:spLocks noChangeArrowheads="1"/>
          </p:cNvSpPr>
          <p:nvPr/>
        </p:nvSpPr>
        <p:spPr bwMode="auto">
          <a:xfrm>
            <a:off x="685800" y="-228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4400">
                <a:solidFill>
                  <a:schemeClr val="tx2"/>
                </a:solidFill>
              </a:rPr>
              <a:t>Fourier Transformation </a:t>
            </a:r>
          </a:p>
        </p:txBody>
      </p:sp>
      <p:sp>
        <p:nvSpPr>
          <p:cNvPr id="51204" name="Text Box 215"/>
          <p:cNvSpPr txBox="1">
            <a:spLocks noChangeArrowheads="1"/>
          </p:cNvSpPr>
          <p:nvPr/>
        </p:nvSpPr>
        <p:spPr bwMode="auto">
          <a:xfrm>
            <a:off x="1809750" y="742950"/>
            <a:ext cx="206692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400" i="1">
                <a:solidFill>
                  <a:schemeClr val="tx2"/>
                </a:solidFill>
              </a:rPr>
              <a:t>Time Domain </a:t>
            </a:r>
            <a:r>
              <a:rPr lang="en-US" altLang="en-US" sz="2400" i="1">
                <a:solidFill>
                  <a:schemeClr val="accent1"/>
                </a:solidFill>
                <a:sym typeface="Symbol" pitchFamily="18" charset="2"/>
              </a:rPr>
              <a:t>y</a:t>
            </a:r>
            <a:endParaRPr lang="en-US" altLang="en-US" sz="2400">
              <a:solidFill>
                <a:schemeClr val="accent1"/>
              </a:solidFill>
              <a:sym typeface="Symbol" pitchFamily="18" charset="2"/>
            </a:endParaRPr>
          </a:p>
        </p:txBody>
      </p:sp>
      <p:sp>
        <p:nvSpPr>
          <p:cNvPr id="51205" name="Text Box 215"/>
          <p:cNvSpPr txBox="1">
            <a:spLocks noChangeArrowheads="1"/>
          </p:cNvSpPr>
          <p:nvPr/>
        </p:nvSpPr>
        <p:spPr bwMode="auto">
          <a:xfrm>
            <a:off x="4495800" y="762000"/>
            <a:ext cx="2874963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400" i="1">
                <a:solidFill>
                  <a:schemeClr val="tx2"/>
                </a:solidFill>
              </a:rPr>
              <a:t>Frequency Domain </a:t>
            </a:r>
            <a:r>
              <a:rPr lang="en-US" altLang="en-US" sz="2400" i="1">
                <a:solidFill>
                  <a:schemeClr val="accent1"/>
                </a:solidFill>
              </a:rPr>
              <a:t>Y</a:t>
            </a:r>
            <a:endParaRPr lang="en-US" altLang="en-US" sz="2400">
              <a:solidFill>
                <a:schemeClr val="accent1"/>
              </a:solidFill>
              <a:sym typeface="Symbol" pitchFamily="18" charset="2"/>
            </a:endParaRPr>
          </a:p>
        </p:txBody>
      </p:sp>
      <p:sp>
        <p:nvSpPr>
          <p:cNvPr id="51206" name="Text Box 215"/>
          <p:cNvSpPr txBox="1">
            <a:spLocks noChangeArrowheads="1"/>
          </p:cNvSpPr>
          <p:nvPr/>
        </p:nvSpPr>
        <p:spPr bwMode="auto">
          <a:xfrm>
            <a:off x="7421563" y="0"/>
            <a:ext cx="1430337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000">
                <a:solidFill>
                  <a:schemeClr val="tx2"/>
                </a:solidFill>
                <a:sym typeface="Symbol" pitchFamily="18" charset="2"/>
              </a:rPr>
              <a:t>Continuous </a:t>
            </a:r>
            <a:br>
              <a:rPr lang="en-US" altLang="en-US" sz="2000">
                <a:solidFill>
                  <a:schemeClr val="tx2"/>
                </a:solidFill>
                <a:sym typeface="Symbol" pitchFamily="18" charset="2"/>
              </a:rPr>
            </a:br>
            <a:r>
              <a:rPr lang="en-US" altLang="en-US" sz="2000">
                <a:solidFill>
                  <a:schemeClr val="tx2"/>
                </a:solidFill>
                <a:sym typeface="Symbol" pitchFamily="18" charset="2"/>
              </a:rPr>
              <a:t>Functions</a:t>
            </a:r>
          </a:p>
        </p:txBody>
      </p:sp>
      <p:grpSp>
        <p:nvGrpSpPr>
          <p:cNvPr id="51207" name="Group 57"/>
          <p:cNvGrpSpPr>
            <a:grpSpLocks/>
          </p:cNvGrpSpPr>
          <p:nvPr/>
        </p:nvGrpSpPr>
        <p:grpSpPr bwMode="auto">
          <a:xfrm>
            <a:off x="152400" y="1600200"/>
            <a:ext cx="4419600" cy="1600200"/>
            <a:chOff x="152400" y="1600200"/>
            <a:chExt cx="4419600" cy="1600200"/>
          </a:xfrm>
        </p:grpSpPr>
        <p:sp>
          <p:nvSpPr>
            <p:cNvPr id="51248" name="Text Box 3"/>
            <p:cNvSpPr txBox="1">
              <a:spLocks noChangeArrowheads="1"/>
            </p:cNvSpPr>
            <p:nvPr/>
          </p:nvSpPr>
          <p:spPr bwMode="auto">
            <a:xfrm>
              <a:off x="1153962" y="2738735"/>
              <a:ext cx="257983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US" altLang="en-US" sz="2400"/>
                <a:t>A square wave</a:t>
              </a:r>
            </a:p>
          </p:txBody>
        </p:sp>
        <p:sp>
          <p:nvSpPr>
            <p:cNvPr id="51249" name="Rectangle 59"/>
            <p:cNvSpPr>
              <a:spLocks noChangeArrowheads="1"/>
            </p:cNvSpPr>
            <p:nvPr/>
          </p:nvSpPr>
          <p:spPr bwMode="auto">
            <a:xfrm>
              <a:off x="152400" y="1600200"/>
              <a:ext cx="549375" cy="400110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US" altLang="en-US" sz="2000">
                  <a:solidFill>
                    <a:schemeClr val="bg2"/>
                  </a:solidFill>
                </a:rPr>
                <a:t>y(</a:t>
              </a:r>
              <a:r>
                <a:rPr lang="en-US" altLang="en-US" sz="2000" i="1">
                  <a:solidFill>
                    <a:schemeClr val="bg2"/>
                  </a:solidFill>
                </a:rPr>
                <a:t>t</a:t>
              </a:r>
              <a:r>
                <a:rPr lang="en-US" altLang="en-US" sz="2000">
                  <a:solidFill>
                    <a:schemeClr val="bg2"/>
                  </a:solidFill>
                </a:rPr>
                <a:t>)</a:t>
              </a:r>
            </a:p>
          </p:txBody>
        </p:sp>
        <p:sp>
          <p:nvSpPr>
            <p:cNvPr id="51250" name="Rectangle 60"/>
            <p:cNvSpPr>
              <a:spLocks noChangeArrowheads="1"/>
            </p:cNvSpPr>
            <p:nvPr/>
          </p:nvSpPr>
          <p:spPr bwMode="auto">
            <a:xfrm>
              <a:off x="152400" y="1981200"/>
              <a:ext cx="4419600" cy="720000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51251" name="Rectangle 61"/>
            <p:cNvSpPr>
              <a:spLocks noChangeArrowheads="1"/>
            </p:cNvSpPr>
            <p:nvPr/>
          </p:nvSpPr>
          <p:spPr bwMode="auto">
            <a:xfrm>
              <a:off x="1447800" y="2438400"/>
              <a:ext cx="381000" cy="230832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US" altLang="en-US" sz="900">
                  <a:solidFill>
                    <a:schemeClr val="bg2"/>
                  </a:solidFill>
                </a:rPr>
                <a:t>-T/2</a:t>
              </a:r>
            </a:p>
          </p:txBody>
        </p:sp>
        <p:grpSp>
          <p:nvGrpSpPr>
            <p:cNvPr id="51252" name="Group 63"/>
            <p:cNvGrpSpPr>
              <a:grpSpLocks/>
            </p:cNvGrpSpPr>
            <p:nvPr/>
          </p:nvGrpSpPr>
          <p:grpSpPr bwMode="auto">
            <a:xfrm>
              <a:off x="2007985" y="2062184"/>
              <a:ext cx="722028" cy="383392"/>
              <a:chOff x="1955799" y="2057400"/>
              <a:chExt cx="973669" cy="457200"/>
            </a:xfrm>
          </p:grpSpPr>
          <p:cxnSp>
            <p:nvCxnSpPr>
              <p:cNvPr id="77" name="Straight Connector 76"/>
              <p:cNvCxnSpPr/>
              <p:nvPr/>
            </p:nvCxnSpPr>
            <p:spPr bwMode="auto">
              <a:xfrm flipV="1">
                <a:off x="1956073" y="2057375"/>
                <a:ext cx="0" cy="458134"/>
              </a:xfrm>
              <a:prstGeom prst="line">
                <a:avLst/>
              </a:prstGeom>
              <a:noFill/>
              <a:ln w="12700" cap="flat" cmpd="sng" algn="ctr">
                <a:solidFill>
                  <a:schemeClr val="bg1">
                    <a:lumMod val="60000"/>
                    <a:lumOff val="4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8" name="Straight Connector 77"/>
              <p:cNvCxnSpPr/>
              <p:nvPr/>
            </p:nvCxnSpPr>
            <p:spPr bwMode="auto">
              <a:xfrm flipH="1">
                <a:off x="1956073" y="2057375"/>
                <a:ext cx="971912" cy="0"/>
              </a:xfrm>
              <a:prstGeom prst="line">
                <a:avLst/>
              </a:prstGeom>
              <a:noFill/>
              <a:ln w="12700" cap="flat" cmpd="sng" algn="ctr">
                <a:solidFill>
                  <a:schemeClr val="bg1">
                    <a:lumMod val="60000"/>
                    <a:lumOff val="4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9" name="Straight Connector 78"/>
              <p:cNvCxnSpPr/>
              <p:nvPr/>
            </p:nvCxnSpPr>
            <p:spPr bwMode="auto">
              <a:xfrm flipV="1">
                <a:off x="2930125" y="2057375"/>
                <a:ext cx="0" cy="458134"/>
              </a:xfrm>
              <a:prstGeom prst="line">
                <a:avLst/>
              </a:prstGeom>
              <a:noFill/>
              <a:ln w="12700" cap="flat" cmpd="sng" algn="ctr">
                <a:solidFill>
                  <a:schemeClr val="bg1">
                    <a:lumMod val="60000"/>
                    <a:lumOff val="4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sp>
          <p:nvSpPr>
            <p:cNvPr id="51253" name="Rectangle 63"/>
            <p:cNvSpPr>
              <a:spLocks noChangeArrowheads="1"/>
            </p:cNvSpPr>
            <p:nvPr/>
          </p:nvSpPr>
          <p:spPr bwMode="auto">
            <a:xfrm>
              <a:off x="2963333" y="2438400"/>
              <a:ext cx="381000" cy="230832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US" altLang="en-US" sz="900">
                  <a:solidFill>
                    <a:schemeClr val="bg2"/>
                  </a:solidFill>
                </a:rPr>
                <a:t>T/2</a:t>
              </a:r>
            </a:p>
          </p:txBody>
        </p:sp>
        <p:sp>
          <p:nvSpPr>
            <p:cNvPr id="51254" name="Rectangle 64"/>
            <p:cNvSpPr>
              <a:spLocks noChangeArrowheads="1"/>
            </p:cNvSpPr>
            <p:nvPr/>
          </p:nvSpPr>
          <p:spPr bwMode="auto">
            <a:xfrm>
              <a:off x="2252135" y="2438400"/>
              <a:ext cx="381000" cy="230832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US" altLang="en-US" sz="900">
                  <a:solidFill>
                    <a:schemeClr val="bg2"/>
                  </a:solidFill>
                </a:rPr>
                <a:t>0</a:t>
              </a:r>
            </a:p>
          </p:txBody>
        </p:sp>
        <p:sp>
          <p:nvSpPr>
            <p:cNvPr id="51255" name="Rectangle 65"/>
            <p:cNvSpPr>
              <a:spLocks noChangeArrowheads="1"/>
            </p:cNvSpPr>
            <p:nvPr/>
          </p:nvSpPr>
          <p:spPr bwMode="auto">
            <a:xfrm>
              <a:off x="2607734" y="2438400"/>
              <a:ext cx="381000" cy="230832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US" altLang="en-US" sz="900">
                  <a:solidFill>
                    <a:schemeClr val="bg2"/>
                  </a:solidFill>
                </a:rPr>
                <a:t>1</a:t>
              </a:r>
            </a:p>
          </p:txBody>
        </p:sp>
        <p:sp>
          <p:nvSpPr>
            <p:cNvPr id="51256" name="Rectangle 66"/>
            <p:cNvSpPr>
              <a:spLocks noChangeArrowheads="1"/>
            </p:cNvSpPr>
            <p:nvPr/>
          </p:nvSpPr>
          <p:spPr bwMode="auto">
            <a:xfrm>
              <a:off x="1828800" y="2438400"/>
              <a:ext cx="381000" cy="230832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US" altLang="en-US" sz="900">
                  <a:solidFill>
                    <a:schemeClr val="bg2"/>
                  </a:solidFill>
                </a:rPr>
                <a:t>-1</a:t>
              </a:r>
            </a:p>
          </p:txBody>
        </p:sp>
        <p:cxnSp>
          <p:nvCxnSpPr>
            <p:cNvPr id="51257" name="Straight Connector 67"/>
            <p:cNvCxnSpPr>
              <a:cxnSpLocks noChangeShapeType="1"/>
            </p:cNvCxnSpPr>
            <p:nvPr/>
          </p:nvCxnSpPr>
          <p:spPr bwMode="auto">
            <a:xfrm>
              <a:off x="381000" y="2438400"/>
              <a:ext cx="3886200" cy="0"/>
            </a:xfrm>
            <a:prstGeom prst="line">
              <a:avLst/>
            </a:prstGeom>
            <a:noFill/>
            <a:ln w="12700" algn="ctr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1258" name="Straight Connector 68"/>
            <p:cNvCxnSpPr>
              <a:cxnSpLocks noChangeShapeType="1"/>
            </p:cNvCxnSpPr>
            <p:nvPr/>
          </p:nvCxnSpPr>
          <p:spPr bwMode="auto">
            <a:xfrm>
              <a:off x="2007989" y="2410078"/>
              <a:ext cx="0" cy="63899"/>
            </a:xfrm>
            <a:prstGeom prst="line">
              <a:avLst/>
            </a:prstGeom>
            <a:noFill/>
            <a:ln w="12700" algn="ctr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1259" name="Straight Connector 69"/>
            <p:cNvCxnSpPr>
              <a:cxnSpLocks noChangeShapeType="1"/>
            </p:cNvCxnSpPr>
            <p:nvPr/>
          </p:nvCxnSpPr>
          <p:spPr bwMode="auto">
            <a:xfrm>
              <a:off x="2372140" y="2410078"/>
              <a:ext cx="0" cy="63899"/>
            </a:xfrm>
            <a:prstGeom prst="line">
              <a:avLst/>
            </a:prstGeom>
            <a:noFill/>
            <a:ln w="12700" algn="ctr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1260" name="Straight Connector 70"/>
            <p:cNvCxnSpPr>
              <a:cxnSpLocks noChangeShapeType="1"/>
            </p:cNvCxnSpPr>
            <p:nvPr/>
          </p:nvCxnSpPr>
          <p:spPr bwMode="auto">
            <a:xfrm>
              <a:off x="2736292" y="2410078"/>
              <a:ext cx="0" cy="63899"/>
            </a:xfrm>
            <a:prstGeom prst="line">
              <a:avLst/>
            </a:prstGeom>
            <a:noFill/>
            <a:ln w="12700" algn="ctr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2" name="Straight Connector 71"/>
            <p:cNvCxnSpPr/>
            <p:nvPr/>
          </p:nvCxnSpPr>
          <p:spPr bwMode="auto">
            <a:xfrm flipH="1">
              <a:off x="1185863" y="2438400"/>
              <a:ext cx="800100" cy="0"/>
            </a:xfrm>
            <a:prstGeom prst="line">
              <a:avLst/>
            </a:prstGeom>
            <a:noFill/>
            <a:ln w="12700" cap="flat" cmpd="sng" algn="ctr">
              <a:solidFill>
                <a:schemeClr val="bg1">
                  <a:lumMod val="60000"/>
                  <a:lumOff val="4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73" name="Straight Connector 72"/>
            <p:cNvCxnSpPr/>
            <p:nvPr/>
          </p:nvCxnSpPr>
          <p:spPr bwMode="auto">
            <a:xfrm flipH="1">
              <a:off x="2743200" y="2430463"/>
              <a:ext cx="800100" cy="0"/>
            </a:xfrm>
            <a:prstGeom prst="line">
              <a:avLst/>
            </a:prstGeom>
            <a:noFill/>
            <a:ln w="12700" cap="flat" cmpd="sng" algn="ctr">
              <a:solidFill>
                <a:schemeClr val="bg1">
                  <a:lumMod val="60000"/>
                  <a:lumOff val="4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51263" name="Straight Connector 73"/>
            <p:cNvCxnSpPr>
              <a:cxnSpLocks noChangeShapeType="1"/>
            </p:cNvCxnSpPr>
            <p:nvPr/>
          </p:nvCxnSpPr>
          <p:spPr bwMode="auto">
            <a:xfrm>
              <a:off x="1643838" y="2410078"/>
              <a:ext cx="0" cy="63899"/>
            </a:xfrm>
            <a:prstGeom prst="line">
              <a:avLst/>
            </a:prstGeom>
            <a:noFill/>
            <a:ln w="12700" algn="ctr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1264" name="Straight Connector 74"/>
            <p:cNvCxnSpPr>
              <a:cxnSpLocks noChangeShapeType="1"/>
            </p:cNvCxnSpPr>
            <p:nvPr/>
          </p:nvCxnSpPr>
          <p:spPr bwMode="auto">
            <a:xfrm>
              <a:off x="3141134" y="2410078"/>
              <a:ext cx="0" cy="63899"/>
            </a:xfrm>
            <a:prstGeom prst="line">
              <a:avLst/>
            </a:prstGeom>
            <a:noFill/>
            <a:ln w="12700" algn="ctr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51265" name="Rectangle 75"/>
            <p:cNvSpPr>
              <a:spLocks noChangeArrowheads="1"/>
            </p:cNvSpPr>
            <p:nvPr/>
          </p:nvSpPr>
          <p:spPr bwMode="auto">
            <a:xfrm>
              <a:off x="1803402" y="1981200"/>
              <a:ext cx="3810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US" altLang="en-US" sz="900">
                  <a:solidFill>
                    <a:schemeClr val="bg2"/>
                  </a:solidFill>
                </a:rPr>
                <a:t>1</a:t>
              </a:r>
            </a:p>
          </p:txBody>
        </p:sp>
      </p:grpSp>
      <p:grpSp>
        <p:nvGrpSpPr>
          <p:cNvPr id="51208" name="Group 40"/>
          <p:cNvGrpSpPr>
            <a:grpSpLocks/>
          </p:cNvGrpSpPr>
          <p:nvPr/>
        </p:nvGrpSpPr>
        <p:grpSpPr bwMode="auto">
          <a:xfrm>
            <a:off x="258763" y="2062163"/>
            <a:ext cx="4211637" cy="384175"/>
            <a:chOff x="258233" y="2062184"/>
            <a:chExt cx="4212166" cy="383392"/>
          </a:xfrm>
        </p:grpSpPr>
        <p:grpSp>
          <p:nvGrpSpPr>
            <p:cNvPr id="51238" name="Group 64"/>
            <p:cNvGrpSpPr>
              <a:grpSpLocks/>
            </p:cNvGrpSpPr>
            <p:nvPr/>
          </p:nvGrpSpPr>
          <p:grpSpPr bwMode="auto">
            <a:xfrm>
              <a:off x="3543531" y="2062184"/>
              <a:ext cx="722028" cy="383392"/>
              <a:chOff x="1955799" y="2057400"/>
              <a:chExt cx="973669" cy="457200"/>
            </a:xfrm>
          </p:grpSpPr>
          <p:cxnSp>
            <p:nvCxnSpPr>
              <p:cNvPr id="57" name="Straight Connector 56"/>
              <p:cNvCxnSpPr/>
              <p:nvPr/>
            </p:nvCxnSpPr>
            <p:spPr bwMode="auto">
              <a:xfrm flipV="1">
                <a:off x="1955330" y="2057400"/>
                <a:ext cx="0" cy="457200"/>
              </a:xfrm>
              <a:prstGeom prst="line">
                <a:avLst/>
              </a:prstGeom>
              <a:noFill/>
              <a:ln w="12700" cap="flat" cmpd="sng" algn="ctr">
                <a:solidFill>
                  <a:schemeClr val="bg1">
                    <a:lumMod val="60000"/>
                    <a:lumOff val="4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8" name="Straight Connector 57"/>
              <p:cNvCxnSpPr/>
              <p:nvPr/>
            </p:nvCxnSpPr>
            <p:spPr bwMode="auto">
              <a:xfrm flipH="1">
                <a:off x="1955330" y="2057400"/>
                <a:ext cx="972034" cy="0"/>
              </a:xfrm>
              <a:prstGeom prst="line">
                <a:avLst/>
              </a:prstGeom>
              <a:noFill/>
              <a:ln w="12700" cap="flat" cmpd="sng" algn="ctr">
                <a:solidFill>
                  <a:schemeClr val="bg1">
                    <a:lumMod val="60000"/>
                    <a:lumOff val="4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3" name="Straight Connector 62"/>
              <p:cNvCxnSpPr/>
              <p:nvPr/>
            </p:nvCxnSpPr>
            <p:spPr bwMode="auto">
              <a:xfrm flipV="1">
                <a:off x="2929506" y="2057400"/>
                <a:ext cx="0" cy="457200"/>
              </a:xfrm>
              <a:prstGeom prst="line">
                <a:avLst/>
              </a:prstGeom>
              <a:noFill/>
              <a:ln w="12700" cap="flat" cmpd="sng" algn="ctr">
                <a:solidFill>
                  <a:schemeClr val="bg1">
                    <a:lumMod val="60000"/>
                    <a:lumOff val="4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51239" name="Group 68"/>
            <p:cNvGrpSpPr>
              <a:grpSpLocks/>
            </p:cNvGrpSpPr>
            <p:nvPr/>
          </p:nvGrpSpPr>
          <p:grpSpPr bwMode="auto">
            <a:xfrm>
              <a:off x="457200" y="2062184"/>
              <a:ext cx="722028" cy="383392"/>
              <a:chOff x="1955799" y="2057400"/>
              <a:chExt cx="973669" cy="457200"/>
            </a:xfrm>
          </p:grpSpPr>
          <p:cxnSp>
            <p:nvCxnSpPr>
              <p:cNvPr id="54" name="Straight Connector 53"/>
              <p:cNvCxnSpPr/>
              <p:nvPr/>
            </p:nvCxnSpPr>
            <p:spPr bwMode="auto">
              <a:xfrm flipV="1">
                <a:off x="1955118" y="2057400"/>
                <a:ext cx="0" cy="457200"/>
              </a:xfrm>
              <a:prstGeom prst="line">
                <a:avLst/>
              </a:prstGeom>
              <a:noFill/>
              <a:ln w="12700" cap="flat" cmpd="sng" algn="ctr">
                <a:solidFill>
                  <a:schemeClr val="bg1">
                    <a:lumMod val="60000"/>
                    <a:lumOff val="4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5" name="Straight Connector 54"/>
              <p:cNvCxnSpPr/>
              <p:nvPr/>
            </p:nvCxnSpPr>
            <p:spPr bwMode="auto">
              <a:xfrm flipH="1">
                <a:off x="1955118" y="2057400"/>
                <a:ext cx="972034" cy="0"/>
              </a:xfrm>
              <a:prstGeom prst="line">
                <a:avLst/>
              </a:prstGeom>
              <a:noFill/>
              <a:ln w="12700" cap="flat" cmpd="sng" algn="ctr">
                <a:solidFill>
                  <a:schemeClr val="bg1">
                    <a:lumMod val="60000"/>
                    <a:lumOff val="4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6" name="Straight Connector 55"/>
              <p:cNvCxnSpPr/>
              <p:nvPr/>
            </p:nvCxnSpPr>
            <p:spPr bwMode="auto">
              <a:xfrm flipV="1">
                <a:off x="2929294" y="2057400"/>
                <a:ext cx="0" cy="457200"/>
              </a:xfrm>
              <a:prstGeom prst="line">
                <a:avLst/>
              </a:prstGeom>
              <a:noFill/>
              <a:ln w="12700" cap="flat" cmpd="sng" algn="ctr">
                <a:solidFill>
                  <a:schemeClr val="bg1">
                    <a:lumMod val="60000"/>
                    <a:lumOff val="4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cxnSp>
          <p:nvCxnSpPr>
            <p:cNvPr id="52" name="Straight Connector 51"/>
            <p:cNvCxnSpPr/>
            <p:nvPr/>
          </p:nvCxnSpPr>
          <p:spPr bwMode="auto">
            <a:xfrm flipH="1">
              <a:off x="4279875" y="2437654"/>
              <a:ext cx="190524" cy="0"/>
            </a:xfrm>
            <a:prstGeom prst="line">
              <a:avLst/>
            </a:prstGeom>
            <a:noFill/>
            <a:ln w="12700" cap="flat" cmpd="sng" algn="ctr">
              <a:solidFill>
                <a:schemeClr val="bg1">
                  <a:lumMod val="60000"/>
                  <a:lumOff val="4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53" name="Straight Connector 52"/>
            <p:cNvCxnSpPr/>
            <p:nvPr/>
          </p:nvCxnSpPr>
          <p:spPr bwMode="auto">
            <a:xfrm flipH="1">
              <a:off x="258233" y="2437654"/>
              <a:ext cx="190524" cy="0"/>
            </a:xfrm>
            <a:prstGeom prst="line">
              <a:avLst/>
            </a:prstGeom>
            <a:noFill/>
            <a:ln w="12700" cap="flat" cmpd="sng" algn="ctr">
              <a:solidFill>
                <a:schemeClr val="bg1">
                  <a:lumMod val="60000"/>
                  <a:lumOff val="4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aphicFrame>
        <p:nvGraphicFramePr>
          <p:cNvPr id="51209" name="Object 4"/>
          <p:cNvGraphicFramePr>
            <a:graphicFrameLocks noChangeAspect="1"/>
          </p:cNvGraphicFramePr>
          <p:nvPr/>
        </p:nvGraphicFramePr>
        <p:xfrm>
          <a:off x="5972175" y="4310063"/>
          <a:ext cx="3146425" cy="155416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1276" name="Equation" r:id="rId5" imgW="2146300" imgH="1066800" progId="Equation.3">
                  <p:embed/>
                </p:oleObj>
              </mc:Choice>
              <mc:Fallback>
                <p:oleObj name="Equation" r:id="rId5" imgW="2146300" imgH="1066800" progId="Equation.3">
                  <p:embed/>
                  <p:pic>
                    <p:nvPicPr>
                      <p:cNvPr id="0" name="Object 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972175" y="4310063"/>
                        <a:ext cx="3146425" cy="1554162"/>
                      </a:xfrm>
                      <a:prstGeom prst="rect">
                        <a:avLst/>
                      </a:prstGeom>
                      <a:solidFill>
                        <a:schemeClr val="tx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51210" name="Group 84"/>
          <p:cNvGrpSpPr>
            <a:grpSpLocks/>
          </p:cNvGrpSpPr>
          <p:nvPr/>
        </p:nvGrpSpPr>
        <p:grpSpPr bwMode="auto">
          <a:xfrm>
            <a:off x="4884738" y="1236663"/>
            <a:ext cx="990600" cy="628650"/>
            <a:chOff x="5181600" y="1524000"/>
            <a:chExt cx="990600" cy="628710"/>
          </a:xfrm>
        </p:grpSpPr>
        <p:sp>
          <p:nvSpPr>
            <p:cNvPr id="51236" name="Rectangle 81"/>
            <p:cNvSpPr>
              <a:spLocks noChangeArrowheads="1"/>
            </p:cNvSpPr>
            <p:nvPr/>
          </p:nvSpPr>
          <p:spPr bwMode="auto">
            <a:xfrm>
              <a:off x="5181600" y="1752600"/>
              <a:ext cx="990600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US" altLang="en-US" sz="2000">
                  <a:solidFill>
                    <a:schemeClr val="bg2"/>
                  </a:solidFill>
                </a:rPr>
                <a:t>Y</a:t>
              </a:r>
              <a:r>
                <a:rPr lang="en-US" altLang="en-US" sz="2000" baseline="-25000">
                  <a:solidFill>
                    <a:schemeClr val="bg2"/>
                  </a:solidFill>
                </a:rPr>
                <a:t>Re</a:t>
              </a:r>
              <a:r>
                <a:rPr lang="en-US" altLang="en-US" sz="2000">
                  <a:solidFill>
                    <a:schemeClr val="bg2"/>
                  </a:solidFill>
                </a:rPr>
                <a:t>[</a:t>
              </a:r>
              <a:r>
                <a:rPr lang="en-US" altLang="en-US" sz="2000" i="1">
                  <a:solidFill>
                    <a:schemeClr val="bg2"/>
                  </a:solidFill>
                </a:rPr>
                <a:t>f</a:t>
              </a:r>
              <a:r>
                <a:rPr lang="en-US" altLang="en-US" sz="2000">
                  <a:solidFill>
                    <a:schemeClr val="bg2"/>
                  </a:solidFill>
                </a:rPr>
                <a:t>]</a:t>
              </a:r>
            </a:p>
          </p:txBody>
        </p:sp>
        <p:cxnSp>
          <p:nvCxnSpPr>
            <p:cNvPr id="51237" name="Straight Connector 83"/>
            <p:cNvCxnSpPr>
              <a:cxnSpLocks noChangeShapeType="1"/>
            </p:cNvCxnSpPr>
            <p:nvPr/>
          </p:nvCxnSpPr>
          <p:spPr bwMode="auto">
            <a:xfrm flipV="1">
              <a:off x="5181600" y="1524000"/>
              <a:ext cx="685800" cy="304800"/>
            </a:xfrm>
            <a:prstGeom prst="line">
              <a:avLst/>
            </a:prstGeom>
            <a:noFill/>
            <a:ln w="12700" algn="ctr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51211" name="Rectangle 85"/>
          <p:cNvSpPr>
            <a:spLocks noChangeArrowheads="1"/>
          </p:cNvSpPr>
          <p:nvPr/>
        </p:nvSpPr>
        <p:spPr bwMode="auto">
          <a:xfrm>
            <a:off x="863600" y="4419600"/>
            <a:ext cx="1882775" cy="646113"/>
          </a:xfrm>
          <a:prstGeom prst="rect">
            <a:avLst/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/>
            <a:r>
              <a:rPr lang="en-CA" altLang="en-US" sz="1800">
                <a:solidFill>
                  <a:schemeClr val="bg2"/>
                </a:solidFill>
                <a:sym typeface="Symbol" pitchFamily="18" charset="2"/>
              </a:rPr>
              <a:t> is a real number</a:t>
            </a:r>
          </a:p>
          <a:p>
            <a:pPr algn="l" eaLnBrk="1" hangingPunct="1"/>
            <a:r>
              <a:rPr lang="en-CA" altLang="en-US" sz="1800" i="1">
                <a:solidFill>
                  <a:schemeClr val="bg2"/>
                </a:solidFill>
                <a:sym typeface="Symbol" pitchFamily="18" charset="2"/>
              </a:rPr>
              <a:t>f</a:t>
            </a:r>
            <a:r>
              <a:rPr lang="en-CA" altLang="en-US" sz="1800">
                <a:solidFill>
                  <a:schemeClr val="bg2"/>
                </a:solidFill>
                <a:sym typeface="Symbol" pitchFamily="18" charset="2"/>
              </a:rPr>
              <a:t>  is an integer</a:t>
            </a:r>
            <a:endParaRPr lang="en-CA" altLang="en-US" sz="1800">
              <a:solidFill>
                <a:schemeClr val="bg2"/>
              </a:solidFill>
            </a:endParaRPr>
          </a:p>
        </p:txBody>
      </p:sp>
      <p:sp>
        <p:nvSpPr>
          <p:cNvPr id="51212" name="Rectangle 86"/>
          <p:cNvSpPr>
            <a:spLocks noChangeArrowheads="1"/>
          </p:cNvSpPr>
          <p:nvPr/>
        </p:nvSpPr>
        <p:spPr bwMode="auto">
          <a:xfrm>
            <a:off x="6784975" y="1295400"/>
            <a:ext cx="38100" cy="39688"/>
          </a:xfrm>
          <a:prstGeom prst="rect">
            <a:avLst/>
          </a:prstGeom>
          <a:solidFill>
            <a:schemeClr val="bg2"/>
          </a:solidFill>
          <a:ln w="12700" algn="ctr">
            <a:solidFill>
              <a:schemeClr val="bg2"/>
            </a:solidFill>
            <a:round/>
            <a:headEnd/>
            <a:tailEnd/>
          </a:ln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CA" altLang="en-US"/>
          </a:p>
        </p:txBody>
      </p:sp>
      <p:sp>
        <p:nvSpPr>
          <p:cNvPr id="51213" name="Rectangle 123"/>
          <p:cNvSpPr>
            <a:spLocks noChangeArrowheads="1"/>
          </p:cNvSpPr>
          <p:nvPr/>
        </p:nvSpPr>
        <p:spPr bwMode="auto">
          <a:xfrm>
            <a:off x="6937375" y="2043113"/>
            <a:ext cx="38100" cy="39687"/>
          </a:xfrm>
          <a:prstGeom prst="rect">
            <a:avLst/>
          </a:prstGeom>
          <a:solidFill>
            <a:schemeClr val="bg2"/>
          </a:solidFill>
          <a:ln w="12700" algn="ctr">
            <a:solidFill>
              <a:schemeClr val="bg2"/>
            </a:solidFill>
            <a:round/>
            <a:headEnd/>
            <a:tailEnd/>
          </a:ln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CA" altLang="en-US"/>
          </a:p>
        </p:txBody>
      </p:sp>
      <p:sp>
        <p:nvSpPr>
          <p:cNvPr id="51214" name="Rectangle 124"/>
          <p:cNvSpPr>
            <a:spLocks noChangeArrowheads="1"/>
          </p:cNvSpPr>
          <p:nvPr/>
        </p:nvSpPr>
        <p:spPr bwMode="auto">
          <a:xfrm>
            <a:off x="7089775" y="2965450"/>
            <a:ext cx="38100" cy="39688"/>
          </a:xfrm>
          <a:prstGeom prst="rect">
            <a:avLst/>
          </a:prstGeom>
          <a:solidFill>
            <a:schemeClr val="bg2"/>
          </a:solidFill>
          <a:ln w="12700" algn="ctr">
            <a:solidFill>
              <a:schemeClr val="bg2"/>
            </a:solidFill>
            <a:round/>
            <a:headEnd/>
            <a:tailEnd/>
          </a:ln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CA" altLang="en-US"/>
          </a:p>
        </p:txBody>
      </p:sp>
      <p:sp>
        <p:nvSpPr>
          <p:cNvPr id="51215" name="Rectangle 125"/>
          <p:cNvSpPr>
            <a:spLocks noChangeArrowheads="1"/>
          </p:cNvSpPr>
          <p:nvPr/>
        </p:nvSpPr>
        <p:spPr bwMode="auto">
          <a:xfrm>
            <a:off x="7242175" y="2703513"/>
            <a:ext cx="38100" cy="39687"/>
          </a:xfrm>
          <a:prstGeom prst="rect">
            <a:avLst/>
          </a:prstGeom>
          <a:solidFill>
            <a:schemeClr val="bg2"/>
          </a:solidFill>
          <a:ln w="12700" algn="ctr">
            <a:solidFill>
              <a:schemeClr val="bg2"/>
            </a:solidFill>
            <a:round/>
            <a:headEnd/>
            <a:tailEnd/>
          </a:ln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CA" altLang="en-US"/>
          </a:p>
        </p:txBody>
      </p:sp>
      <p:sp>
        <p:nvSpPr>
          <p:cNvPr id="51216" name="Rectangle 126"/>
          <p:cNvSpPr>
            <a:spLocks noChangeArrowheads="1"/>
          </p:cNvSpPr>
          <p:nvPr/>
        </p:nvSpPr>
        <p:spPr bwMode="auto">
          <a:xfrm>
            <a:off x="7394575" y="2551113"/>
            <a:ext cx="38100" cy="39687"/>
          </a:xfrm>
          <a:prstGeom prst="rect">
            <a:avLst/>
          </a:prstGeom>
          <a:solidFill>
            <a:schemeClr val="bg2"/>
          </a:solidFill>
          <a:ln w="12700" algn="ctr">
            <a:solidFill>
              <a:schemeClr val="bg2"/>
            </a:solidFill>
            <a:round/>
            <a:headEnd/>
            <a:tailEnd/>
          </a:ln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CA" altLang="en-US"/>
          </a:p>
        </p:txBody>
      </p:sp>
      <p:sp>
        <p:nvSpPr>
          <p:cNvPr id="51217" name="Rectangle 127"/>
          <p:cNvSpPr>
            <a:spLocks noChangeArrowheads="1"/>
          </p:cNvSpPr>
          <p:nvPr/>
        </p:nvSpPr>
        <p:spPr bwMode="auto">
          <a:xfrm>
            <a:off x="7546975" y="2787650"/>
            <a:ext cx="38100" cy="39688"/>
          </a:xfrm>
          <a:prstGeom prst="rect">
            <a:avLst/>
          </a:prstGeom>
          <a:solidFill>
            <a:schemeClr val="bg2"/>
          </a:solidFill>
          <a:ln w="12700" algn="ctr">
            <a:solidFill>
              <a:schemeClr val="bg2"/>
            </a:solidFill>
            <a:round/>
            <a:headEnd/>
            <a:tailEnd/>
          </a:ln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CA" altLang="en-US"/>
          </a:p>
        </p:txBody>
      </p:sp>
      <p:sp>
        <p:nvSpPr>
          <p:cNvPr id="51218" name="Rectangle 128"/>
          <p:cNvSpPr>
            <a:spLocks noChangeArrowheads="1"/>
          </p:cNvSpPr>
          <p:nvPr/>
        </p:nvSpPr>
        <p:spPr bwMode="auto">
          <a:xfrm>
            <a:off x="7699375" y="2684463"/>
            <a:ext cx="38100" cy="39687"/>
          </a:xfrm>
          <a:prstGeom prst="rect">
            <a:avLst/>
          </a:prstGeom>
          <a:solidFill>
            <a:schemeClr val="bg2"/>
          </a:solidFill>
          <a:ln w="12700" algn="ctr">
            <a:solidFill>
              <a:schemeClr val="bg2"/>
            </a:solidFill>
            <a:round/>
            <a:headEnd/>
            <a:tailEnd/>
          </a:ln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CA" altLang="en-US"/>
          </a:p>
        </p:txBody>
      </p:sp>
      <p:sp>
        <p:nvSpPr>
          <p:cNvPr id="51219" name="Rectangle 129"/>
          <p:cNvSpPr>
            <a:spLocks noChangeArrowheads="1"/>
          </p:cNvSpPr>
          <p:nvPr/>
        </p:nvSpPr>
        <p:spPr bwMode="auto">
          <a:xfrm>
            <a:off x="7851775" y="2590800"/>
            <a:ext cx="38100" cy="39688"/>
          </a:xfrm>
          <a:prstGeom prst="rect">
            <a:avLst/>
          </a:prstGeom>
          <a:solidFill>
            <a:schemeClr val="bg2"/>
          </a:solidFill>
          <a:ln w="12700" algn="ctr">
            <a:solidFill>
              <a:schemeClr val="bg2"/>
            </a:solidFill>
            <a:round/>
            <a:headEnd/>
            <a:tailEnd/>
          </a:ln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CA" altLang="en-US"/>
          </a:p>
        </p:txBody>
      </p:sp>
      <p:sp>
        <p:nvSpPr>
          <p:cNvPr id="51220" name="Rectangle 130"/>
          <p:cNvSpPr>
            <a:spLocks noChangeArrowheads="1"/>
          </p:cNvSpPr>
          <p:nvPr/>
        </p:nvSpPr>
        <p:spPr bwMode="auto">
          <a:xfrm>
            <a:off x="8004175" y="2779713"/>
            <a:ext cx="38100" cy="39687"/>
          </a:xfrm>
          <a:prstGeom prst="rect">
            <a:avLst/>
          </a:prstGeom>
          <a:solidFill>
            <a:schemeClr val="bg2"/>
          </a:solidFill>
          <a:ln w="12700" algn="ctr">
            <a:solidFill>
              <a:schemeClr val="bg2"/>
            </a:solidFill>
            <a:round/>
            <a:headEnd/>
            <a:tailEnd/>
          </a:ln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CA" altLang="en-US"/>
          </a:p>
        </p:txBody>
      </p:sp>
      <p:grpSp>
        <p:nvGrpSpPr>
          <p:cNvPr id="10" name="Group 88"/>
          <p:cNvGrpSpPr>
            <a:grpSpLocks/>
          </p:cNvGrpSpPr>
          <p:nvPr/>
        </p:nvGrpSpPr>
        <p:grpSpPr bwMode="auto">
          <a:xfrm>
            <a:off x="661988" y="3336925"/>
            <a:ext cx="7783512" cy="1006475"/>
            <a:chOff x="695325" y="2524126"/>
            <a:chExt cx="7783411" cy="1006475"/>
          </a:xfrm>
        </p:grpSpPr>
        <p:sp>
          <p:nvSpPr>
            <p:cNvPr id="51233" name="Rectangle 77"/>
            <p:cNvSpPr>
              <a:spLocks noChangeArrowheads="1"/>
            </p:cNvSpPr>
            <p:nvPr/>
          </p:nvSpPr>
          <p:spPr bwMode="auto">
            <a:xfrm>
              <a:off x="695325" y="2524126"/>
              <a:ext cx="1018186" cy="369332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1800">
                  <a:solidFill>
                    <a:schemeClr val="bg2"/>
                  </a:solidFill>
                </a:rPr>
                <a:t>Discrete:</a:t>
              </a:r>
            </a:p>
          </p:txBody>
        </p:sp>
        <p:graphicFrame>
          <p:nvGraphicFramePr>
            <p:cNvPr id="51234" name="Object 7"/>
            <p:cNvGraphicFramePr>
              <a:graphicFrameLocks noChangeAspect="1"/>
            </p:cNvGraphicFramePr>
            <p:nvPr/>
          </p:nvGraphicFramePr>
          <p:xfrm>
            <a:off x="887692" y="2883934"/>
            <a:ext cx="3608241" cy="644525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51277" name="Equation" r:id="rId7" imgW="2552700" imgH="457200" progId="Equation.3">
                    <p:embed/>
                  </p:oleObj>
                </mc:Choice>
                <mc:Fallback>
                  <p:oleObj name="Equation" r:id="rId7" imgW="2552700" imgH="457200" progId="Equation.3">
                    <p:embed/>
                    <p:pic>
                      <p:nvPicPr>
                        <p:cNvPr id="0" name="Object 7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8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887692" y="2883934"/>
                          <a:ext cx="3608241" cy="644525"/>
                        </a:xfrm>
                        <a:prstGeom prst="rect">
                          <a:avLst/>
                        </a:prstGeom>
                        <a:solidFill>
                          <a:schemeClr val="tx1"/>
                        </a:solidFill>
                        <a:ln>
                          <a:noFill/>
                        </a:ln>
                        <a:effectLst/>
                        <a:extLs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rgbClr val="808080"/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graphicFrame>
          <p:nvGraphicFramePr>
            <p:cNvPr id="51235" name="Object 8"/>
            <p:cNvGraphicFramePr>
              <a:graphicFrameLocks noChangeAspect="1"/>
            </p:cNvGraphicFramePr>
            <p:nvPr/>
          </p:nvGraphicFramePr>
          <p:xfrm>
            <a:off x="6019800" y="2905126"/>
            <a:ext cx="2458936" cy="625475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51278" name="Equation" r:id="rId9" imgW="1739900" imgH="444500" progId="Equation.3">
                    <p:embed/>
                  </p:oleObj>
                </mc:Choice>
                <mc:Fallback>
                  <p:oleObj name="Equation" r:id="rId9" imgW="1739900" imgH="444500" progId="Equation.3">
                    <p:embed/>
                    <p:pic>
                      <p:nvPicPr>
                        <p:cNvPr id="0" name="Object 8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10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6019800" y="2905126"/>
                          <a:ext cx="2458936" cy="625475"/>
                        </a:xfrm>
                        <a:prstGeom prst="rect">
                          <a:avLst/>
                        </a:prstGeom>
                        <a:solidFill>
                          <a:schemeClr val="tx1"/>
                        </a:solidFill>
                        <a:ln>
                          <a:noFill/>
                        </a:ln>
                        <a:effectLst/>
                        <a:extLs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rgbClr val="808080"/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</p:grpSp>
      <p:grpSp>
        <p:nvGrpSpPr>
          <p:cNvPr id="51222" name="Group 98"/>
          <p:cNvGrpSpPr>
            <a:grpSpLocks/>
          </p:cNvGrpSpPr>
          <p:nvPr/>
        </p:nvGrpSpPr>
        <p:grpSpPr bwMode="auto">
          <a:xfrm>
            <a:off x="2057400" y="2043113"/>
            <a:ext cx="1389063" cy="412750"/>
            <a:chOff x="2057400" y="2043128"/>
            <a:chExt cx="1388534" cy="412206"/>
          </a:xfrm>
        </p:grpSpPr>
        <p:sp>
          <p:nvSpPr>
            <p:cNvPr id="51223" name="Rectangle 131"/>
            <p:cNvSpPr>
              <a:spLocks noChangeArrowheads="1"/>
            </p:cNvSpPr>
            <p:nvPr/>
          </p:nvSpPr>
          <p:spPr bwMode="auto">
            <a:xfrm>
              <a:off x="2205151" y="2043128"/>
              <a:ext cx="38514" cy="39673"/>
            </a:xfrm>
            <a:prstGeom prst="rect">
              <a:avLst/>
            </a:prstGeom>
            <a:solidFill>
              <a:schemeClr val="bg2"/>
            </a:solidFill>
            <a:ln w="12700" algn="ctr">
              <a:solidFill>
                <a:schemeClr val="bg2"/>
              </a:solidFill>
              <a:round/>
              <a:headEnd/>
              <a:tailEnd/>
            </a:ln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51224" name="Rectangle 132"/>
            <p:cNvSpPr>
              <a:spLocks noChangeArrowheads="1"/>
            </p:cNvSpPr>
            <p:nvPr/>
          </p:nvSpPr>
          <p:spPr bwMode="auto">
            <a:xfrm>
              <a:off x="2357551" y="2043128"/>
              <a:ext cx="38514" cy="39673"/>
            </a:xfrm>
            <a:prstGeom prst="rect">
              <a:avLst/>
            </a:prstGeom>
            <a:solidFill>
              <a:schemeClr val="bg2"/>
            </a:solidFill>
            <a:ln w="12700" algn="ctr">
              <a:solidFill>
                <a:schemeClr val="bg2"/>
              </a:solidFill>
              <a:round/>
              <a:headEnd/>
              <a:tailEnd/>
            </a:ln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51225" name="Rectangle 133"/>
            <p:cNvSpPr>
              <a:spLocks noChangeArrowheads="1"/>
            </p:cNvSpPr>
            <p:nvPr/>
          </p:nvSpPr>
          <p:spPr bwMode="auto">
            <a:xfrm>
              <a:off x="2509951" y="2043128"/>
              <a:ext cx="38514" cy="39673"/>
            </a:xfrm>
            <a:prstGeom prst="rect">
              <a:avLst/>
            </a:prstGeom>
            <a:solidFill>
              <a:schemeClr val="bg2"/>
            </a:solidFill>
            <a:ln w="12700" algn="ctr">
              <a:solidFill>
                <a:schemeClr val="bg2"/>
              </a:solidFill>
              <a:round/>
              <a:headEnd/>
              <a:tailEnd/>
            </a:ln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51226" name="Rectangle 134"/>
            <p:cNvSpPr>
              <a:spLocks noChangeArrowheads="1"/>
            </p:cNvSpPr>
            <p:nvPr/>
          </p:nvSpPr>
          <p:spPr bwMode="auto">
            <a:xfrm>
              <a:off x="2662351" y="2043128"/>
              <a:ext cx="38514" cy="39673"/>
            </a:xfrm>
            <a:prstGeom prst="rect">
              <a:avLst/>
            </a:prstGeom>
            <a:solidFill>
              <a:schemeClr val="bg2"/>
            </a:solidFill>
            <a:ln w="12700" algn="ctr">
              <a:solidFill>
                <a:schemeClr val="bg2"/>
              </a:solidFill>
              <a:round/>
              <a:headEnd/>
              <a:tailEnd/>
            </a:ln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51227" name="Rectangle 92"/>
            <p:cNvSpPr>
              <a:spLocks noChangeArrowheads="1"/>
            </p:cNvSpPr>
            <p:nvPr/>
          </p:nvSpPr>
          <p:spPr bwMode="auto">
            <a:xfrm>
              <a:off x="2057400" y="2048933"/>
              <a:ext cx="38514" cy="39673"/>
            </a:xfrm>
            <a:prstGeom prst="rect">
              <a:avLst/>
            </a:prstGeom>
            <a:solidFill>
              <a:schemeClr val="bg2"/>
            </a:solidFill>
            <a:ln w="12700" algn="ctr">
              <a:solidFill>
                <a:schemeClr val="bg2"/>
              </a:solidFill>
              <a:round/>
              <a:headEnd/>
              <a:tailEnd/>
            </a:ln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51228" name="Rectangle 93"/>
            <p:cNvSpPr>
              <a:spLocks noChangeArrowheads="1"/>
            </p:cNvSpPr>
            <p:nvPr/>
          </p:nvSpPr>
          <p:spPr bwMode="auto">
            <a:xfrm>
              <a:off x="2950220" y="2409856"/>
              <a:ext cx="38514" cy="39673"/>
            </a:xfrm>
            <a:prstGeom prst="rect">
              <a:avLst/>
            </a:prstGeom>
            <a:solidFill>
              <a:schemeClr val="bg2"/>
            </a:solidFill>
            <a:ln w="12700" algn="ctr">
              <a:solidFill>
                <a:schemeClr val="bg2"/>
              </a:solidFill>
              <a:round/>
              <a:headEnd/>
              <a:tailEnd/>
            </a:ln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51229" name="Rectangle 94"/>
            <p:cNvSpPr>
              <a:spLocks noChangeArrowheads="1"/>
            </p:cNvSpPr>
            <p:nvPr/>
          </p:nvSpPr>
          <p:spPr bwMode="auto">
            <a:xfrm>
              <a:off x="3102620" y="2409856"/>
              <a:ext cx="38514" cy="39673"/>
            </a:xfrm>
            <a:prstGeom prst="rect">
              <a:avLst/>
            </a:prstGeom>
            <a:solidFill>
              <a:schemeClr val="bg2"/>
            </a:solidFill>
            <a:ln w="12700" algn="ctr">
              <a:solidFill>
                <a:schemeClr val="bg2"/>
              </a:solidFill>
              <a:round/>
              <a:headEnd/>
              <a:tailEnd/>
            </a:ln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51230" name="Rectangle 95"/>
            <p:cNvSpPr>
              <a:spLocks noChangeArrowheads="1"/>
            </p:cNvSpPr>
            <p:nvPr/>
          </p:nvSpPr>
          <p:spPr bwMode="auto">
            <a:xfrm>
              <a:off x="3255020" y="2409856"/>
              <a:ext cx="38514" cy="39673"/>
            </a:xfrm>
            <a:prstGeom prst="rect">
              <a:avLst/>
            </a:prstGeom>
            <a:solidFill>
              <a:schemeClr val="bg2"/>
            </a:solidFill>
            <a:ln w="12700" algn="ctr">
              <a:solidFill>
                <a:schemeClr val="bg2"/>
              </a:solidFill>
              <a:round/>
              <a:headEnd/>
              <a:tailEnd/>
            </a:ln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51231" name="Rectangle 96"/>
            <p:cNvSpPr>
              <a:spLocks noChangeArrowheads="1"/>
            </p:cNvSpPr>
            <p:nvPr/>
          </p:nvSpPr>
          <p:spPr bwMode="auto">
            <a:xfrm>
              <a:off x="3407420" y="2409856"/>
              <a:ext cx="38514" cy="39673"/>
            </a:xfrm>
            <a:prstGeom prst="rect">
              <a:avLst/>
            </a:prstGeom>
            <a:solidFill>
              <a:schemeClr val="bg2"/>
            </a:solidFill>
            <a:ln w="12700" algn="ctr">
              <a:solidFill>
                <a:schemeClr val="bg2"/>
              </a:solidFill>
              <a:round/>
              <a:headEnd/>
              <a:tailEnd/>
            </a:ln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51232" name="Rectangle 97"/>
            <p:cNvSpPr>
              <a:spLocks noChangeArrowheads="1"/>
            </p:cNvSpPr>
            <p:nvPr/>
          </p:nvSpPr>
          <p:spPr bwMode="auto">
            <a:xfrm>
              <a:off x="2802469" y="2415661"/>
              <a:ext cx="38514" cy="39673"/>
            </a:xfrm>
            <a:prstGeom prst="rect">
              <a:avLst/>
            </a:prstGeom>
            <a:solidFill>
              <a:schemeClr val="bg2"/>
            </a:solidFill>
            <a:ln w="12700" algn="ctr">
              <a:solidFill>
                <a:schemeClr val="bg2"/>
              </a:solidFill>
              <a:round/>
              <a:headEnd/>
              <a:tailEnd/>
            </a:ln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6" name="Picture 4" descr="sinc_1"/>
          <p:cNvSpPr>
            <a:spLocks noChangeAspect="1" noChangeArrowheads="1"/>
          </p:cNvSpPr>
          <p:nvPr/>
        </p:nvSpPr>
        <p:spPr bwMode="auto">
          <a:xfrm>
            <a:off x="1703388" y="1217613"/>
            <a:ext cx="5484812" cy="4113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CA" altLang="en-US"/>
          </a:p>
        </p:txBody>
      </p:sp>
      <p:sp>
        <p:nvSpPr>
          <p:cNvPr id="6147" name="Rectangle 5"/>
          <p:cNvSpPr>
            <a:spLocks noChangeArrowheads="1"/>
          </p:cNvSpPr>
          <p:nvPr/>
        </p:nvSpPr>
        <p:spPr bwMode="auto">
          <a:xfrm>
            <a:off x="685800" y="-228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4400">
                <a:solidFill>
                  <a:schemeClr val="tx2"/>
                </a:solidFill>
              </a:rPr>
              <a:t>Fourier Transformation </a:t>
            </a:r>
          </a:p>
        </p:txBody>
      </p:sp>
      <p:grpSp>
        <p:nvGrpSpPr>
          <p:cNvPr id="2" name="Group 8"/>
          <p:cNvGrpSpPr>
            <a:grpSpLocks/>
          </p:cNvGrpSpPr>
          <p:nvPr/>
        </p:nvGrpSpPr>
        <p:grpSpPr bwMode="auto">
          <a:xfrm>
            <a:off x="2030413" y="3181350"/>
            <a:ext cx="5743575" cy="2914650"/>
            <a:chOff x="2030259" y="3181350"/>
            <a:chExt cx="5743880" cy="2913995"/>
          </a:xfrm>
        </p:grpSpPr>
        <p:sp>
          <p:nvSpPr>
            <p:cNvPr id="6153" name="Rectangle 11"/>
            <p:cNvSpPr>
              <a:spLocks noChangeArrowheads="1"/>
            </p:cNvSpPr>
            <p:nvPr/>
          </p:nvSpPr>
          <p:spPr bwMode="auto">
            <a:xfrm>
              <a:off x="2030259" y="5572125"/>
              <a:ext cx="5743880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CA" altLang="en-US"/>
                <a:t>y(x) </a:t>
              </a:r>
              <a:r>
                <a:rPr lang="en-CA" altLang="en-US">
                  <a:sym typeface="Symbol" pitchFamily="18" charset="2"/>
                </a:rPr>
                <a:t></a:t>
              </a:r>
              <a:r>
                <a:rPr lang="en-CA" altLang="en-US"/>
                <a:t> -4 sin(x) + sin(2x) - 4/9 sin(3x)</a:t>
              </a:r>
            </a:p>
          </p:txBody>
        </p:sp>
        <p:pic>
          <p:nvPicPr>
            <p:cNvPr id="6154" name="Picture 2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81338" y="3181350"/>
              <a:ext cx="3395662" cy="2305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3" name="Group 7"/>
          <p:cNvGrpSpPr>
            <a:grpSpLocks/>
          </p:cNvGrpSpPr>
          <p:nvPr/>
        </p:nvGrpSpPr>
        <p:grpSpPr bwMode="auto">
          <a:xfrm>
            <a:off x="1814513" y="762000"/>
            <a:ext cx="4319587" cy="1924050"/>
            <a:chOff x="1815204" y="762000"/>
            <a:chExt cx="4318896" cy="1924050"/>
          </a:xfrm>
        </p:grpSpPr>
        <p:sp>
          <p:nvSpPr>
            <p:cNvPr id="6151" name="Rectangle 12"/>
            <p:cNvSpPr>
              <a:spLocks noChangeArrowheads="1"/>
            </p:cNvSpPr>
            <p:nvPr/>
          </p:nvSpPr>
          <p:spPr bwMode="auto">
            <a:xfrm>
              <a:off x="1815204" y="1076325"/>
              <a:ext cx="1465466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CA" altLang="en-US"/>
                <a:t>y(x) = x</a:t>
              </a:r>
              <a:r>
                <a:rPr lang="en-CA" altLang="en-US" baseline="30000"/>
                <a:t>2</a:t>
              </a:r>
            </a:p>
          </p:txBody>
        </p:sp>
        <p:pic>
          <p:nvPicPr>
            <p:cNvPr id="6152" name="Picture 4" descr="http://www3.wolframalpha.com/Calculate/MSP/MSP5619h8e219c74dh19700005gcdahg63e1852a7?MSPStoreType=image/gif&amp;s=46&amp;w=300&amp;h=202&amp;cdf=Coordinates&amp;cdf=Tooltips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276600" y="762000"/>
              <a:ext cx="2857500" cy="1924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6150" name="Text Box 215"/>
          <p:cNvSpPr txBox="1">
            <a:spLocks noChangeArrowheads="1"/>
          </p:cNvSpPr>
          <p:nvPr/>
        </p:nvSpPr>
        <p:spPr bwMode="auto">
          <a:xfrm>
            <a:off x="7329488" y="17463"/>
            <a:ext cx="1614487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000">
                <a:solidFill>
                  <a:schemeClr val="tx2"/>
                </a:solidFill>
              </a:rPr>
              <a:t>Sine &amp;Cosine</a:t>
            </a:r>
            <a:br>
              <a:rPr lang="en-US" altLang="en-US" sz="2000">
                <a:solidFill>
                  <a:schemeClr val="tx2"/>
                </a:solidFill>
              </a:rPr>
            </a:br>
            <a:r>
              <a:rPr lang="en-US" altLang="en-US" sz="2000">
                <a:solidFill>
                  <a:schemeClr val="tx2"/>
                </a:solidFill>
              </a:rPr>
              <a:t>Basis</a:t>
            </a:r>
            <a:endParaRPr lang="en-US" altLang="en-US" sz="2000">
              <a:sym typeface="Symbol" pitchFamily="18" charset="2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2226" name="Group 163"/>
          <p:cNvGrpSpPr>
            <a:grpSpLocks/>
          </p:cNvGrpSpPr>
          <p:nvPr/>
        </p:nvGrpSpPr>
        <p:grpSpPr bwMode="auto">
          <a:xfrm>
            <a:off x="4800600" y="1143000"/>
            <a:ext cx="3962400" cy="2506663"/>
            <a:chOff x="4800600" y="1143000"/>
            <a:chExt cx="3962400" cy="2506133"/>
          </a:xfrm>
        </p:grpSpPr>
        <p:sp>
          <p:nvSpPr>
            <p:cNvPr id="52306" name="Text Box 2"/>
            <p:cNvSpPr txBox="1">
              <a:spLocks noChangeArrowheads="1"/>
            </p:cNvSpPr>
            <p:nvPr/>
          </p:nvSpPr>
          <p:spPr bwMode="auto">
            <a:xfrm>
              <a:off x="6061608" y="3192050"/>
              <a:ext cx="1816100" cy="45708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US" altLang="en-US" sz="2400"/>
                <a:t>Sinc function</a:t>
              </a:r>
            </a:p>
          </p:txBody>
        </p:sp>
        <p:sp>
          <p:nvSpPr>
            <p:cNvPr id="52307" name="Rectangle 155"/>
            <p:cNvSpPr>
              <a:spLocks noChangeArrowheads="1"/>
            </p:cNvSpPr>
            <p:nvPr/>
          </p:nvSpPr>
          <p:spPr bwMode="auto">
            <a:xfrm>
              <a:off x="4800600" y="1143000"/>
              <a:ext cx="3962400" cy="1980000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pic>
          <p:nvPicPr>
            <p:cNvPr id="52308" name="Picture 2" descr="http://www4b.wolframalpha.com/Calculate/MSP/MSP678719ib4di6ddd9aibf000020i061f68610b01h?MSPStoreType=image/gif&amp;s=23&amp;w=313&amp;h=126&amp;cdf=RangeControl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435" t="9554" r="36102"/>
            <a:stretch>
              <a:fillRect/>
            </a:stretch>
          </p:blipFill>
          <p:spPr bwMode="auto">
            <a:xfrm>
              <a:off x="4885267" y="2243677"/>
              <a:ext cx="3852000" cy="8720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2309" name="Picture 6" descr="http://www4a.wolframalpha.com/Calculate/MSP/MSP381419ib573d9644c26800004ic902gah2dah6e5?MSPStoreType=image/gif&amp;s=20&amp;w=300&amp;h=188&amp;cdf=Coordinates&amp;cdf=Tooltips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3773" t="2129" r="5659"/>
            <a:stretch>
              <a:fillRect/>
            </a:stretch>
          </p:blipFill>
          <p:spPr bwMode="auto">
            <a:xfrm>
              <a:off x="5867400" y="1303876"/>
              <a:ext cx="1828800" cy="1752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2310" name="Rectangle 159"/>
            <p:cNvSpPr>
              <a:spLocks noChangeArrowheads="1"/>
            </p:cNvSpPr>
            <p:nvPr/>
          </p:nvSpPr>
          <p:spPr bwMode="auto">
            <a:xfrm>
              <a:off x="5943600" y="3056476"/>
              <a:ext cx="1447800" cy="45719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52311" name="Rectangle 153"/>
            <p:cNvSpPr>
              <a:spLocks noChangeArrowheads="1"/>
            </p:cNvSpPr>
            <p:nvPr/>
          </p:nvSpPr>
          <p:spPr bwMode="auto">
            <a:xfrm>
              <a:off x="4809067" y="1159934"/>
              <a:ext cx="990600" cy="400110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US" altLang="en-US" sz="2000">
                  <a:solidFill>
                    <a:schemeClr val="bg2"/>
                  </a:solidFill>
                </a:rPr>
                <a:t>Y</a:t>
              </a:r>
              <a:r>
                <a:rPr lang="en-US" altLang="en-US" sz="2000" baseline="-25000">
                  <a:solidFill>
                    <a:schemeClr val="bg2"/>
                  </a:solidFill>
                </a:rPr>
                <a:t>Re</a:t>
              </a:r>
              <a:r>
                <a:rPr lang="en-US" altLang="en-US" sz="2000">
                  <a:solidFill>
                    <a:schemeClr val="bg2"/>
                  </a:solidFill>
                </a:rPr>
                <a:t>(</a:t>
              </a:r>
              <a:r>
                <a:rPr lang="en-US" altLang="en-US" sz="2000" i="1">
                  <a:solidFill>
                    <a:schemeClr val="bg2"/>
                  </a:solidFill>
                  <a:sym typeface="Symbol" pitchFamily="18" charset="2"/>
                </a:rPr>
                <a:t></a:t>
              </a:r>
              <a:r>
                <a:rPr lang="en-US" altLang="en-US" sz="2000">
                  <a:solidFill>
                    <a:schemeClr val="bg2"/>
                  </a:solidFill>
                </a:rPr>
                <a:t>)</a:t>
              </a:r>
            </a:p>
          </p:txBody>
        </p:sp>
        <p:sp>
          <p:nvSpPr>
            <p:cNvPr id="52312" name="Rectangle 160"/>
            <p:cNvSpPr>
              <a:spLocks noChangeArrowheads="1"/>
            </p:cNvSpPr>
            <p:nvPr/>
          </p:nvSpPr>
          <p:spPr bwMode="auto">
            <a:xfrm>
              <a:off x="4800600" y="3045768"/>
              <a:ext cx="3953936" cy="230832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US" altLang="en-US" sz="900">
                  <a:solidFill>
                    <a:schemeClr val="bg2"/>
                  </a:solidFill>
                </a:rPr>
                <a:t>                                                            </a:t>
              </a:r>
              <a:r>
                <a:rPr lang="en-US" altLang="en-US" sz="900" i="1">
                  <a:solidFill>
                    <a:schemeClr val="bg2"/>
                  </a:solidFill>
                  <a:sym typeface="Symbol" pitchFamily="18" charset="2"/>
                </a:rPr>
                <a:t></a:t>
              </a:r>
              <a:r>
                <a:rPr lang="en-US" altLang="en-US" sz="900">
                  <a:solidFill>
                    <a:schemeClr val="bg2"/>
                  </a:solidFill>
                </a:rPr>
                <a:t> = (-</a:t>
              </a:r>
              <a:r>
                <a:rPr lang="en-US" altLang="en-US" sz="900">
                  <a:solidFill>
                    <a:schemeClr val="bg2"/>
                  </a:solidFill>
                  <a:sym typeface="Symbol" pitchFamily="18" charset="2"/>
                </a:rPr>
                <a:t>,)</a:t>
              </a:r>
              <a:endParaRPr lang="en-US" altLang="en-US" sz="900">
                <a:solidFill>
                  <a:schemeClr val="bg2"/>
                </a:solidFill>
              </a:endParaRPr>
            </a:p>
          </p:txBody>
        </p:sp>
      </p:grpSp>
      <p:sp>
        <p:nvSpPr>
          <p:cNvPr id="52227" name="Rectangle 5"/>
          <p:cNvSpPr>
            <a:spLocks noChangeArrowheads="1"/>
          </p:cNvSpPr>
          <p:nvPr/>
        </p:nvSpPr>
        <p:spPr bwMode="auto">
          <a:xfrm>
            <a:off x="685800" y="-228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4400">
                <a:solidFill>
                  <a:schemeClr val="tx2"/>
                </a:solidFill>
              </a:rPr>
              <a:t>Fourier Transformation </a:t>
            </a:r>
          </a:p>
        </p:txBody>
      </p:sp>
      <p:sp>
        <p:nvSpPr>
          <p:cNvPr id="52228" name="Text Box 215"/>
          <p:cNvSpPr txBox="1">
            <a:spLocks noChangeArrowheads="1"/>
          </p:cNvSpPr>
          <p:nvPr/>
        </p:nvSpPr>
        <p:spPr bwMode="auto">
          <a:xfrm>
            <a:off x="1809750" y="742950"/>
            <a:ext cx="206692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400" i="1">
                <a:solidFill>
                  <a:schemeClr val="tx2"/>
                </a:solidFill>
              </a:rPr>
              <a:t>Time Domain </a:t>
            </a:r>
            <a:r>
              <a:rPr lang="en-US" altLang="en-US" sz="2400" i="1">
                <a:solidFill>
                  <a:schemeClr val="accent1"/>
                </a:solidFill>
                <a:sym typeface="Symbol" pitchFamily="18" charset="2"/>
              </a:rPr>
              <a:t>y</a:t>
            </a:r>
            <a:endParaRPr lang="en-US" altLang="en-US" sz="2400">
              <a:solidFill>
                <a:schemeClr val="accent1"/>
              </a:solidFill>
              <a:sym typeface="Symbol" pitchFamily="18" charset="2"/>
            </a:endParaRPr>
          </a:p>
        </p:txBody>
      </p:sp>
      <p:sp>
        <p:nvSpPr>
          <p:cNvPr id="52229" name="Text Box 215"/>
          <p:cNvSpPr txBox="1">
            <a:spLocks noChangeArrowheads="1"/>
          </p:cNvSpPr>
          <p:nvPr/>
        </p:nvSpPr>
        <p:spPr bwMode="auto">
          <a:xfrm>
            <a:off x="4495800" y="762000"/>
            <a:ext cx="2874963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400" i="1">
                <a:solidFill>
                  <a:schemeClr val="tx2"/>
                </a:solidFill>
              </a:rPr>
              <a:t>Frequency Domain </a:t>
            </a:r>
            <a:r>
              <a:rPr lang="en-US" altLang="en-US" sz="2400" i="1">
                <a:solidFill>
                  <a:schemeClr val="accent1"/>
                </a:solidFill>
              </a:rPr>
              <a:t>Y</a:t>
            </a:r>
            <a:endParaRPr lang="en-US" altLang="en-US" sz="2400">
              <a:solidFill>
                <a:schemeClr val="accent1"/>
              </a:solidFill>
              <a:sym typeface="Symbol" pitchFamily="18" charset="2"/>
            </a:endParaRPr>
          </a:p>
        </p:txBody>
      </p:sp>
      <p:sp>
        <p:nvSpPr>
          <p:cNvPr id="52230" name="Text Box 215"/>
          <p:cNvSpPr txBox="1">
            <a:spLocks noChangeArrowheads="1"/>
          </p:cNvSpPr>
          <p:nvPr/>
        </p:nvSpPr>
        <p:spPr bwMode="auto">
          <a:xfrm>
            <a:off x="7421563" y="0"/>
            <a:ext cx="1430337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000">
                <a:solidFill>
                  <a:schemeClr val="tx2"/>
                </a:solidFill>
                <a:sym typeface="Symbol" pitchFamily="18" charset="2"/>
              </a:rPr>
              <a:t>Continuous </a:t>
            </a:r>
            <a:br>
              <a:rPr lang="en-US" altLang="en-US" sz="2000">
                <a:solidFill>
                  <a:schemeClr val="tx2"/>
                </a:solidFill>
                <a:sym typeface="Symbol" pitchFamily="18" charset="2"/>
              </a:rPr>
            </a:br>
            <a:r>
              <a:rPr lang="en-US" altLang="en-US" sz="2000">
                <a:solidFill>
                  <a:schemeClr val="tx2"/>
                </a:solidFill>
                <a:sym typeface="Symbol" pitchFamily="18" charset="2"/>
              </a:rPr>
              <a:t>Functions</a:t>
            </a:r>
          </a:p>
        </p:txBody>
      </p:sp>
      <p:grpSp>
        <p:nvGrpSpPr>
          <p:cNvPr id="52231" name="Group 57"/>
          <p:cNvGrpSpPr>
            <a:grpSpLocks/>
          </p:cNvGrpSpPr>
          <p:nvPr/>
        </p:nvGrpSpPr>
        <p:grpSpPr bwMode="auto">
          <a:xfrm>
            <a:off x="152400" y="1600200"/>
            <a:ext cx="4419600" cy="1600200"/>
            <a:chOff x="152400" y="1600200"/>
            <a:chExt cx="4419600" cy="1600200"/>
          </a:xfrm>
        </p:grpSpPr>
        <p:sp>
          <p:nvSpPr>
            <p:cNvPr id="52285" name="Text Box 3"/>
            <p:cNvSpPr txBox="1">
              <a:spLocks noChangeArrowheads="1"/>
            </p:cNvSpPr>
            <p:nvPr/>
          </p:nvSpPr>
          <p:spPr bwMode="auto">
            <a:xfrm>
              <a:off x="1153962" y="2738735"/>
              <a:ext cx="257983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US" altLang="en-US" sz="2400"/>
                <a:t>A square wave</a:t>
              </a:r>
            </a:p>
          </p:txBody>
        </p:sp>
        <p:sp>
          <p:nvSpPr>
            <p:cNvPr id="52286" name="Rectangle 59"/>
            <p:cNvSpPr>
              <a:spLocks noChangeArrowheads="1"/>
            </p:cNvSpPr>
            <p:nvPr/>
          </p:nvSpPr>
          <p:spPr bwMode="auto">
            <a:xfrm>
              <a:off x="152400" y="1600200"/>
              <a:ext cx="549375" cy="400110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US" altLang="en-US" sz="2000">
                  <a:solidFill>
                    <a:schemeClr val="bg2"/>
                  </a:solidFill>
                </a:rPr>
                <a:t>y(</a:t>
              </a:r>
              <a:r>
                <a:rPr lang="en-US" altLang="en-US" sz="2000" i="1">
                  <a:solidFill>
                    <a:schemeClr val="bg2"/>
                  </a:solidFill>
                </a:rPr>
                <a:t>t</a:t>
              </a:r>
              <a:r>
                <a:rPr lang="en-US" altLang="en-US" sz="2000">
                  <a:solidFill>
                    <a:schemeClr val="bg2"/>
                  </a:solidFill>
                </a:rPr>
                <a:t>)</a:t>
              </a:r>
            </a:p>
          </p:txBody>
        </p:sp>
        <p:sp>
          <p:nvSpPr>
            <p:cNvPr id="52287" name="Rectangle 60"/>
            <p:cNvSpPr>
              <a:spLocks noChangeArrowheads="1"/>
            </p:cNvSpPr>
            <p:nvPr/>
          </p:nvSpPr>
          <p:spPr bwMode="auto">
            <a:xfrm>
              <a:off x="152400" y="1981200"/>
              <a:ext cx="4419600" cy="720000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52288" name="Rectangle 61"/>
            <p:cNvSpPr>
              <a:spLocks noChangeArrowheads="1"/>
            </p:cNvSpPr>
            <p:nvPr/>
          </p:nvSpPr>
          <p:spPr bwMode="auto">
            <a:xfrm>
              <a:off x="1447800" y="2438400"/>
              <a:ext cx="381000" cy="230832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US" altLang="en-US" sz="900">
                  <a:solidFill>
                    <a:schemeClr val="bg2"/>
                  </a:solidFill>
                </a:rPr>
                <a:t>-T/2</a:t>
              </a:r>
            </a:p>
          </p:txBody>
        </p:sp>
        <p:grpSp>
          <p:nvGrpSpPr>
            <p:cNvPr id="52289" name="Group 63"/>
            <p:cNvGrpSpPr>
              <a:grpSpLocks/>
            </p:cNvGrpSpPr>
            <p:nvPr/>
          </p:nvGrpSpPr>
          <p:grpSpPr bwMode="auto">
            <a:xfrm>
              <a:off x="2007985" y="2062184"/>
              <a:ext cx="722028" cy="383392"/>
              <a:chOff x="1955799" y="2057400"/>
              <a:chExt cx="973669" cy="457200"/>
            </a:xfrm>
          </p:grpSpPr>
          <p:cxnSp>
            <p:nvCxnSpPr>
              <p:cNvPr id="77" name="Straight Connector 76"/>
              <p:cNvCxnSpPr/>
              <p:nvPr/>
            </p:nvCxnSpPr>
            <p:spPr bwMode="auto">
              <a:xfrm flipV="1">
                <a:off x="1956073" y="2057375"/>
                <a:ext cx="0" cy="458134"/>
              </a:xfrm>
              <a:prstGeom prst="line">
                <a:avLst/>
              </a:prstGeom>
              <a:noFill/>
              <a:ln w="12700" cap="flat" cmpd="sng" algn="ctr">
                <a:solidFill>
                  <a:schemeClr val="bg1">
                    <a:lumMod val="60000"/>
                    <a:lumOff val="4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8" name="Straight Connector 77"/>
              <p:cNvCxnSpPr/>
              <p:nvPr/>
            </p:nvCxnSpPr>
            <p:spPr bwMode="auto">
              <a:xfrm flipH="1">
                <a:off x="1956073" y="2057375"/>
                <a:ext cx="971912" cy="0"/>
              </a:xfrm>
              <a:prstGeom prst="line">
                <a:avLst/>
              </a:prstGeom>
              <a:noFill/>
              <a:ln w="12700" cap="flat" cmpd="sng" algn="ctr">
                <a:solidFill>
                  <a:schemeClr val="bg1">
                    <a:lumMod val="60000"/>
                    <a:lumOff val="4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9" name="Straight Connector 78"/>
              <p:cNvCxnSpPr/>
              <p:nvPr/>
            </p:nvCxnSpPr>
            <p:spPr bwMode="auto">
              <a:xfrm flipV="1">
                <a:off x="2930125" y="2057375"/>
                <a:ext cx="0" cy="458134"/>
              </a:xfrm>
              <a:prstGeom prst="line">
                <a:avLst/>
              </a:prstGeom>
              <a:noFill/>
              <a:ln w="12700" cap="flat" cmpd="sng" algn="ctr">
                <a:solidFill>
                  <a:schemeClr val="bg1">
                    <a:lumMod val="60000"/>
                    <a:lumOff val="4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sp>
          <p:nvSpPr>
            <p:cNvPr id="52290" name="Rectangle 63"/>
            <p:cNvSpPr>
              <a:spLocks noChangeArrowheads="1"/>
            </p:cNvSpPr>
            <p:nvPr/>
          </p:nvSpPr>
          <p:spPr bwMode="auto">
            <a:xfrm>
              <a:off x="2963333" y="2438400"/>
              <a:ext cx="381000" cy="230832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US" altLang="en-US" sz="900">
                  <a:solidFill>
                    <a:schemeClr val="bg2"/>
                  </a:solidFill>
                </a:rPr>
                <a:t>T/2</a:t>
              </a:r>
            </a:p>
          </p:txBody>
        </p:sp>
        <p:sp>
          <p:nvSpPr>
            <p:cNvPr id="52291" name="Rectangle 64"/>
            <p:cNvSpPr>
              <a:spLocks noChangeArrowheads="1"/>
            </p:cNvSpPr>
            <p:nvPr/>
          </p:nvSpPr>
          <p:spPr bwMode="auto">
            <a:xfrm>
              <a:off x="2252135" y="2438400"/>
              <a:ext cx="381000" cy="230832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US" altLang="en-US" sz="900">
                  <a:solidFill>
                    <a:schemeClr val="bg2"/>
                  </a:solidFill>
                </a:rPr>
                <a:t>0</a:t>
              </a:r>
            </a:p>
          </p:txBody>
        </p:sp>
        <p:sp>
          <p:nvSpPr>
            <p:cNvPr id="52292" name="Rectangle 65"/>
            <p:cNvSpPr>
              <a:spLocks noChangeArrowheads="1"/>
            </p:cNvSpPr>
            <p:nvPr/>
          </p:nvSpPr>
          <p:spPr bwMode="auto">
            <a:xfrm>
              <a:off x="2607734" y="2438400"/>
              <a:ext cx="381000" cy="230832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US" altLang="en-US" sz="900">
                  <a:solidFill>
                    <a:schemeClr val="bg2"/>
                  </a:solidFill>
                </a:rPr>
                <a:t>1</a:t>
              </a:r>
            </a:p>
          </p:txBody>
        </p:sp>
        <p:sp>
          <p:nvSpPr>
            <p:cNvPr id="52293" name="Rectangle 66"/>
            <p:cNvSpPr>
              <a:spLocks noChangeArrowheads="1"/>
            </p:cNvSpPr>
            <p:nvPr/>
          </p:nvSpPr>
          <p:spPr bwMode="auto">
            <a:xfrm>
              <a:off x="1828800" y="2438400"/>
              <a:ext cx="381000" cy="230832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US" altLang="en-US" sz="900">
                  <a:solidFill>
                    <a:schemeClr val="bg2"/>
                  </a:solidFill>
                </a:rPr>
                <a:t>-1</a:t>
              </a:r>
            </a:p>
          </p:txBody>
        </p:sp>
        <p:cxnSp>
          <p:nvCxnSpPr>
            <p:cNvPr id="52294" name="Straight Connector 67"/>
            <p:cNvCxnSpPr>
              <a:cxnSpLocks noChangeShapeType="1"/>
            </p:cNvCxnSpPr>
            <p:nvPr/>
          </p:nvCxnSpPr>
          <p:spPr bwMode="auto">
            <a:xfrm>
              <a:off x="381000" y="2438400"/>
              <a:ext cx="3886200" cy="0"/>
            </a:xfrm>
            <a:prstGeom prst="line">
              <a:avLst/>
            </a:prstGeom>
            <a:noFill/>
            <a:ln w="12700" algn="ctr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2295" name="Straight Connector 68"/>
            <p:cNvCxnSpPr>
              <a:cxnSpLocks noChangeShapeType="1"/>
            </p:cNvCxnSpPr>
            <p:nvPr/>
          </p:nvCxnSpPr>
          <p:spPr bwMode="auto">
            <a:xfrm>
              <a:off x="2007989" y="2410078"/>
              <a:ext cx="0" cy="63899"/>
            </a:xfrm>
            <a:prstGeom prst="line">
              <a:avLst/>
            </a:prstGeom>
            <a:noFill/>
            <a:ln w="12700" algn="ctr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2296" name="Straight Connector 69"/>
            <p:cNvCxnSpPr>
              <a:cxnSpLocks noChangeShapeType="1"/>
            </p:cNvCxnSpPr>
            <p:nvPr/>
          </p:nvCxnSpPr>
          <p:spPr bwMode="auto">
            <a:xfrm>
              <a:off x="2372140" y="2410078"/>
              <a:ext cx="0" cy="63899"/>
            </a:xfrm>
            <a:prstGeom prst="line">
              <a:avLst/>
            </a:prstGeom>
            <a:noFill/>
            <a:ln w="12700" algn="ctr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2297" name="Straight Connector 70"/>
            <p:cNvCxnSpPr>
              <a:cxnSpLocks noChangeShapeType="1"/>
            </p:cNvCxnSpPr>
            <p:nvPr/>
          </p:nvCxnSpPr>
          <p:spPr bwMode="auto">
            <a:xfrm>
              <a:off x="2736292" y="2410078"/>
              <a:ext cx="0" cy="63899"/>
            </a:xfrm>
            <a:prstGeom prst="line">
              <a:avLst/>
            </a:prstGeom>
            <a:noFill/>
            <a:ln w="12700" algn="ctr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2" name="Straight Connector 71"/>
            <p:cNvCxnSpPr/>
            <p:nvPr/>
          </p:nvCxnSpPr>
          <p:spPr bwMode="auto">
            <a:xfrm flipH="1">
              <a:off x="1185863" y="2438400"/>
              <a:ext cx="800100" cy="0"/>
            </a:xfrm>
            <a:prstGeom prst="line">
              <a:avLst/>
            </a:prstGeom>
            <a:noFill/>
            <a:ln w="12700" cap="flat" cmpd="sng" algn="ctr">
              <a:solidFill>
                <a:schemeClr val="bg1">
                  <a:lumMod val="60000"/>
                  <a:lumOff val="4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73" name="Straight Connector 72"/>
            <p:cNvCxnSpPr/>
            <p:nvPr/>
          </p:nvCxnSpPr>
          <p:spPr bwMode="auto">
            <a:xfrm flipH="1">
              <a:off x="2743200" y="2430463"/>
              <a:ext cx="800100" cy="0"/>
            </a:xfrm>
            <a:prstGeom prst="line">
              <a:avLst/>
            </a:prstGeom>
            <a:noFill/>
            <a:ln w="12700" cap="flat" cmpd="sng" algn="ctr">
              <a:solidFill>
                <a:schemeClr val="bg1">
                  <a:lumMod val="60000"/>
                  <a:lumOff val="4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52300" name="Straight Connector 73"/>
            <p:cNvCxnSpPr>
              <a:cxnSpLocks noChangeShapeType="1"/>
            </p:cNvCxnSpPr>
            <p:nvPr/>
          </p:nvCxnSpPr>
          <p:spPr bwMode="auto">
            <a:xfrm>
              <a:off x="1643838" y="2410078"/>
              <a:ext cx="0" cy="63899"/>
            </a:xfrm>
            <a:prstGeom prst="line">
              <a:avLst/>
            </a:prstGeom>
            <a:noFill/>
            <a:ln w="12700" algn="ctr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2301" name="Straight Connector 74"/>
            <p:cNvCxnSpPr>
              <a:cxnSpLocks noChangeShapeType="1"/>
            </p:cNvCxnSpPr>
            <p:nvPr/>
          </p:nvCxnSpPr>
          <p:spPr bwMode="auto">
            <a:xfrm>
              <a:off x="3141134" y="2410078"/>
              <a:ext cx="0" cy="63899"/>
            </a:xfrm>
            <a:prstGeom prst="line">
              <a:avLst/>
            </a:prstGeom>
            <a:noFill/>
            <a:ln w="12700" algn="ctr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52302" name="Rectangle 75"/>
            <p:cNvSpPr>
              <a:spLocks noChangeArrowheads="1"/>
            </p:cNvSpPr>
            <p:nvPr/>
          </p:nvSpPr>
          <p:spPr bwMode="auto">
            <a:xfrm>
              <a:off x="1803402" y="1981200"/>
              <a:ext cx="3810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US" altLang="en-US" sz="900">
                  <a:solidFill>
                    <a:schemeClr val="bg2"/>
                  </a:solidFill>
                </a:rPr>
                <a:t>1</a:t>
              </a:r>
            </a:p>
          </p:txBody>
        </p:sp>
      </p:grpSp>
      <p:grpSp>
        <p:nvGrpSpPr>
          <p:cNvPr id="52232" name="Group 40"/>
          <p:cNvGrpSpPr>
            <a:grpSpLocks/>
          </p:cNvGrpSpPr>
          <p:nvPr/>
        </p:nvGrpSpPr>
        <p:grpSpPr bwMode="auto">
          <a:xfrm>
            <a:off x="258763" y="2062163"/>
            <a:ext cx="4211637" cy="384175"/>
            <a:chOff x="258233" y="2062184"/>
            <a:chExt cx="4212166" cy="383392"/>
          </a:xfrm>
        </p:grpSpPr>
        <p:grpSp>
          <p:nvGrpSpPr>
            <p:cNvPr id="52275" name="Group 64"/>
            <p:cNvGrpSpPr>
              <a:grpSpLocks/>
            </p:cNvGrpSpPr>
            <p:nvPr/>
          </p:nvGrpSpPr>
          <p:grpSpPr bwMode="auto">
            <a:xfrm>
              <a:off x="3543531" y="2062184"/>
              <a:ext cx="722028" cy="383392"/>
              <a:chOff x="1955799" y="2057400"/>
              <a:chExt cx="973669" cy="457200"/>
            </a:xfrm>
          </p:grpSpPr>
          <p:cxnSp>
            <p:nvCxnSpPr>
              <p:cNvPr id="57" name="Straight Connector 56"/>
              <p:cNvCxnSpPr/>
              <p:nvPr/>
            </p:nvCxnSpPr>
            <p:spPr bwMode="auto">
              <a:xfrm flipV="1">
                <a:off x="1955330" y="2057400"/>
                <a:ext cx="0" cy="457200"/>
              </a:xfrm>
              <a:prstGeom prst="line">
                <a:avLst/>
              </a:prstGeom>
              <a:noFill/>
              <a:ln w="12700" cap="flat" cmpd="sng" algn="ctr">
                <a:solidFill>
                  <a:schemeClr val="bg1">
                    <a:lumMod val="60000"/>
                    <a:lumOff val="4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8" name="Straight Connector 57"/>
              <p:cNvCxnSpPr/>
              <p:nvPr/>
            </p:nvCxnSpPr>
            <p:spPr bwMode="auto">
              <a:xfrm flipH="1">
                <a:off x="1955330" y="2057400"/>
                <a:ext cx="972034" cy="0"/>
              </a:xfrm>
              <a:prstGeom prst="line">
                <a:avLst/>
              </a:prstGeom>
              <a:noFill/>
              <a:ln w="12700" cap="flat" cmpd="sng" algn="ctr">
                <a:solidFill>
                  <a:schemeClr val="bg1">
                    <a:lumMod val="60000"/>
                    <a:lumOff val="4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3" name="Straight Connector 62"/>
              <p:cNvCxnSpPr/>
              <p:nvPr/>
            </p:nvCxnSpPr>
            <p:spPr bwMode="auto">
              <a:xfrm flipV="1">
                <a:off x="2929506" y="2057400"/>
                <a:ext cx="0" cy="457200"/>
              </a:xfrm>
              <a:prstGeom prst="line">
                <a:avLst/>
              </a:prstGeom>
              <a:noFill/>
              <a:ln w="12700" cap="flat" cmpd="sng" algn="ctr">
                <a:solidFill>
                  <a:schemeClr val="bg1">
                    <a:lumMod val="60000"/>
                    <a:lumOff val="4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52276" name="Group 68"/>
            <p:cNvGrpSpPr>
              <a:grpSpLocks/>
            </p:cNvGrpSpPr>
            <p:nvPr/>
          </p:nvGrpSpPr>
          <p:grpSpPr bwMode="auto">
            <a:xfrm>
              <a:off x="457200" y="2062184"/>
              <a:ext cx="722028" cy="383392"/>
              <a:chOff x="1955799" y="2057400"/>
              <a:chExt cx="973669" cy="457200"/>
            </a:xfrm>
          </p:grpSpPr>
          <p:cxnSp>
            <p:nvCxnSpPr>
              <p:cNvPr id="54" name="Straight Connector 53"/>
              <p:cNvCxnSpPr/>
              <p:nvPr/>
            </p:nvCxnSpPr>
            <p:spPr bwMode="auto">
              <a:xfrm flipV="1">
                <a:off x="1955118" y="2057400"/>
                <a:ext cx="0" cy="457200"/>
              </a:xfrm>
              <a:prstGeom prst="line">
                <a:avLst/>
              </a:prstGeom>
              <a:noFill/>
              <a:ln w="12700" cap="flat" cmpd="sng" algn="ctr">
                <a:solidFill>
                  <a:schemeClr val="bg1">
                    <a:lumMod val="60000"/>
                    <a:lumOff val="4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5" name="Straight Connector 54"/>
              <p:cNvCxnSpPr/>
              <p:nvPr/>
            </p:nvCxnSpPr>
            <p:spPr bwMode="auto">
              <a:xfrm flipH="1">
                <a:off x="1955118" y="2057400"/>
                <a:ext cx="972034" cy="0"/>
              </a:xfrm>
              <a:prstGeom prst="line">
                <a:avLst/>
              </a:prstGeom>
              <a:noFill/>
              <a:ln w="12700" cap="flat" cmpd="sng" algn="ctr">
                <a:solidFill>
                  <a:schemeClr val="bg1">
                    <a:lumMod val="60000"/>
                    <a:lumOff val="4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6" name="Straight Connector 55"/>
              <p:cNvCxnSpPr/>
              <p:nvPr/>
            </p:nvCxnSpPr>
            <p:spPr bwMode="auto">
              <a:xfrm flipV="1">
                <a:off x="2929294" y="2057400"/>
                <a:ext cx="0" cy="457200"/>
              </a:xfrm>
              <a:prstGeom prst="line">
                <a:avLst/>
              </a:prstGeom>
              <a:noFill/>
              <a:ln w="12700" cap="flat" cmpd="sng" algn="ctr">
                <a:solidFill>
                  <a:schemeClr val="bg1">
                    <a:lumMod val="60000"/>
                    <a:lumOff val="4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cxnSp>
          <p:nvCxnSpPr>
            <p:cNvPr id="52" name="Straight Connector 51"/>
            <p:cNvCxnSpPr/>
            <p:nvPr/>
          </p:nvCxnSpPr>
          <p:spPr bwMode="auto">
            <a:xfrm flipH="1">
              <a:off x="4279875" y="2437654"/>
              <a:ext cx="190524" cy="0"/>
            </a:xfrm>
            <a:prstGeom prst="line">
              <a:avLst/>
            </a:prstGeom>
            <a:noFill/>
            <a:ln w="12700" cap="flat" cmpd="sng" algn="ctr">
              <a:solidFill>
                <a:schemeClr val="bg1">
                  <a:lumMod val="60000"/>
                  <a:lumOff val="4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53" name="Straight Connector 52"/>
            <p:cNvCxnSpPr/>
            <p:nvPr/>
          </p:nvCxnSpPr>
          <p:spPr bwMode="auto">
            <a:xfrm flipH="1">
              <a:off x="258233" y="2437654"/>
              <a:ext cx="190524" cy="0"/>
            </a:xfrm>
            <a:prstGeom prst="line">
              <a:avLst/>
            </a:prstGeom>
            <a:noFill/>
            <a:ln w="12700" cap="flat" cmpd="sng" algn="ctr">
              <a:solidFill>
                <a:schemeClr val="bg1">
                  <a:lumMod val="60000"/>
                  <a:lumOff val="4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sp>
        <p:nvSpPr>
          <p:cNvPr id="52233" name="Rectangle 85"/>
          <p:cNvSpPr>
            <a:spLocks noChangeArrowheads="1"/>
          </p:cNvSpPr>
          <p:nvPr/>
        </p:nvSpPr>
        <p:spPr bwMode="auto">
          <a:xfrm>
            <a:off x="863600" y="4419600"/>
            <a:ext cx="1882775" cy="646113"/>
          </a:xfrm>
          <a:prstGeom prst="rect">
            <a:avLst/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/>
            <a:r>
              <a:rPr lang="en-CA" altLang="en-US" sz="1800">
                <a:solidFill>
                  <a:schemeClr val="bg2"/>
                </a:solidFill>
                <a:sym typeface="Symbol" pitchFamily="18" charset="2"/>
              </a:rPr>
              <a:t> is a real number</a:t>
            </a:r>
          </a:p>
          <a:p>
            <a:pPr algn="l" eaLnBrk="1" hangingPunct="1"/>
            <a:r>
              <a:rPr lang="en-CA" altLang="en-US" sz="1800" i="1">
                <a:solidFill>
                  <a:schemeClr val="bg2"/>
                </a:solidFill>
                <a:sym typeface="Symbol" pitchFamily="18" charset="2"/>
              </a:rPr>
              <a:t>f</a:t>
            </a:r>
            <a:r>
              <a:rPr lang="en-CA" altLang="en-US" sz="1800">
                <a:solidFill>
                  <a:schemeClr val="bg2"/>
                </a:solidFill>
                <a:sym typeface="Symbol" pitchFamily="18" charset="2"/>
              </a:rPr>
              <a:t>  is an integer</a:t>
            </a:r>
            <a:endParaRPr lang="en-CA" altLang="en-US" sz="1800">
              <a:solidFill>
                <a:schemeClr val="bg2"/>
              </a:solidFill>
            </a:endParaRPr>
          </a:p>
        </p:txBody>
      </p:sp>
      <p:grpSp>
        <p:nvGrpSpPr>
          <p:cNvPr id="52234" name="Group 150"/>
          <p:cNvGrpSpPr>
            <a:grpSpLocks/>
          </p:cNvGrpSpPr>
          <p:nvPr/>
        </p:nvGrpSpPr>
        <p:grpSpPr bwMode="auto">
          <a:xfrm>
            <a:off x="6784975" y="1295400"/>
            <a:ext cx="1866900" cy="1709738"/>
            <a:chOff x="6784776" y="1295400"/>
            <a:chExt cx="1867314" cy="1710265"/>
          </a:xfrm>
        </p:grpSpPr>
        <p:sp>
          <p:nvSpPr>
            <p:cNvPr id="52261" name="Rectangle 86"/>
            <p:cNvSpPr>
              <a:spLocks noChangeArrowheads="1"/>
            </p:cNvSpPr>
            <p:nvPr/>
          </p:nvSpPr>
          <p:spPr bwMode="auto">
            <a:xfrm>
              <a:off x="6784776" y="1295400"/>
              <a:ext cx="38514" cy="39673"/>
            </a:xfrm>
            <a:prstGeom prst="rect">
              <a:avLst/>
            </a:prstGeom>
            <a:solidFill>
              <a:schemeClr val="bg2"/>
            </a:solidFill>
            <a:ln w="12700" algn="ctr">
              <a:solidFill>
                <a:schemeClr val="bg2"/>
              </a:solidFill>
              <a:round/>
              <a:headEnd/>
              <a:tailEnd/>
            </a:ln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grpSp>
          <p:nvGrpSpPr>
            <p:cNvPr id="52262" name="Group 136"/>
            <p:cNvGrpSpPr>
              <a:grpSpLocks/>
            </p:cNvGrpSpPr>
            <p:nvPr/>
          </p:nvGrpSpPr>
          <p:grpSpPr bwMode="auto">
            <a:xfrm>
              <a:off x="6937176" y="2043131"/>
              <a:ext cx="1714914" cy="962534"/>
              <a:chOff x="6937176" y="2043131"/>
              <a:chExt cx="1714914" cy="962534"/>
            </a:xfrm>
          </p:grpSpPr>
          <p:sp>
            <p:nvSpPr>
              <p:cNvPr id="52263" name="Rectangle 123"/>
              <p:cNvSpPr>
                <a:spLocks noChangeArrowheads="1"/>
              </p:cNvSpPr>
              <p:nvPr/>
            </p:nvSpPr>
            <p:spPr bwMode="auto">
              <a:xfrm>
                <a:off x="6937176" y="2043131"/>
                <a:ext cx="38514" cy="39673"/>
              </a:xfrm>
              <a:prstGeom prst="rect">
                <a:avLst/>
              </a:prstGeom>
              <a:solidFill>
                <a:schemeClr val="bg2"/>
              </a:solidFill>
              <a:ln w="12700" algn="ctr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CA" altLang="en-US"/>
              </a:p>
            </p:txBody>
          </p:sp>
          <p:sp>
            <p:nvSpPr>
              <p:cNvPr id="52264" name="Rectangle 124"/>
              <p:cNvSpPr>
                <a:spLocks noChangeArrowheads="1"/>
              </p:cNvSpPr>
              <p:nvPr/>
            </p:nvSpPr>
            <p:spPr bwMode="auto">
              <a:xfrm>
                <a:off x="7089576" y="2965992"/>
                <a:ext cx="38514" cy="39673"/>
              </a:xfrm>
              <a:prstGeom prst="rect">
                <a:avLst/>
              </a:prstGeom>
              <a:solidFill>
                <a:schemeClr val="bg2"/>
              </a:solidFill>
              <a:ln w="12700" algn="ctr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CA" altLang="en-US"/>
              </a:p>
            </p:txBody>
          </p:sp>
          <p:sp>
            <p:nvSpPr>
              <p:cNvPr id="52265" name="Rectangle 125"/>
              <p:cNvSpPr>
                <a:spLocks noChangeArrowheads="1"/>
              </p:cNvSpPr>
              <p:nvPr/>
            </p:nvSpPr>
            <p:spPr bwMode="auto">
              <a:xfrm>
                <a:off x="7241976" y="2703527"/>
                <a:ext cx="38514" cy="39673"/>
              </a:xfrm>
              <a:prstGeom prst="rect">
                <a:avLst/>
              </a:prstGeom>
              <a:solidFill>
                <a:schemeClr val="bg2"/>
              </a:solidFill>
              <a:ln w="12700" algn="ctr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CA" altLang="en-US"/>
              </a:p>
            </p:txBody>
          </p:sp>
          <p:sp>
            <p:nvSpPr>
              <p:cNvPr id="52266" name="Rectangle 126"/>
              <p:cNvSpPr>
                <a:spLocks noChangeArrowheads="1"/>
              </p:cNvSpPr>
              <p:nvPr/>
            </p:nvSpPr>
            <p:spPr bwMode="auto">
              <a:xfrm>
                <a:off x="7394376" y="2551127"/>
                <a:ext cx="38514" cy="39673"/>
              </a:xfrm>
              <a:prstGeom prst="rect">
                <a:avLst/>
              </a:prstGeom>
              <a:solidFill>
                <a:schemeClr val="bg2"/>
              </a:solidFill>
              <a:ln w="12700" algn="ctr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CA" altLang="en-US"/>
              </a:p>
            </p:txBody>
          </p:sp>
          <p:sp>
            <p:nvSpPr>
              <p:cNvPr id="52267" name="Rectangle 127"/>
              <p:cNvSpPr>
                <a:spLocks noChangeArrowheads="1"/>
              </p:cNvSpPr>
              <p:nvPr/>
            </p:nvSpPr>
            <p:spPr bwMode="auto">
              <a:xfrm>
                <a:off x="7546776" y="2788194"/>
                <a:ext cx="38514" cy="39673"/>
              </a:xfrm>
              <a:prstGeom prst="rect">
                <a:avLst/>
              </a:prstGeom>
              <a:solidFill>
                <a:schemeClr val="bg2"/>
              </a:solidFill>
              <a:ln w="12700" algn="ctr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CA" altLang="en-US"/>
              </a:p>
            </p:txBody>
          </p:sp>
          <p:sp>
            <p:nvSpPr>
              <p:cNvPr id="52268" name="Rectangle 128"/>
              <p:cNvSpPr>
                <a:spLocks noChangeArrowheads="1"/>
              </p:cNvSpPr>
              <p:nvPr/>
            </p:nvSpPr>
            <p:spPr bwMode="auto">
              <a:xfrm>
                <a:off x="7699176" y="2683934"/>
                <a:ext cx="38514" cy="39673"/>
              </a:xfrm>
              <a:prstGeom prst="rect">
                <a:avLst/>
              </a:prstGeom>
              <a:solidFill>
                <a:schemeClr val="bg2"/>
              </a:solidFill>
              <a:ln w="12700" algn="ctr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CA" altLang="en-US"/>
              </a:p>
            </p:txBody>
          </p:sp>
          <p:sp>
            <p:nvSpPr>
              <p:cNvPr id="52269" name="Rectangle 129"/>
              <p:cNvSpPr>
                <a:spLocks noChangeArrowheads="1"/>
              </p:cNvSpPr>
              <p:nvPr/>
            </p:nvSpPr>
            <p:spPr bwMode="auto">
              <a:xfrm>
                <a:off x="7851576" y="2590800"/>
                <a:ext cx="38514" cy="39673"/>
              </a:xfrm>
              <a:prstGeom prst="rect">
                <a:avLst/>
              </a:prstGeom>
              <a:solidFill>
                <a:schemeClr val="bg2"/>
              </a:solidFill>
              <a:ln w="12700" algn="ctr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CA" altLang="en-US"/>
              </a:p>
            </p:txBody>
          </p:sp>
          <p:sp>
            <p:nvSpPr>
              <p:cNvPr id="52270" name="Rectangle 130"/>
              <p:cNvSpPr>
                <a:spLocks noChangeArrowheads="1"/>
              </p:cNvSpPr>
              <p:nvPr/>
            </p:nvSpPr>
            <p:spPr bwMode="auto">
              <a:xfrm>
                <a:off x="8003976" y="2779727"/>
                <a:ext cx="38514" cy="39673"/>
              </a:xfrm>
              <a:prstGeom prst="rect">
                <a:avLst/>
              </a:prstGeom>
              <a:solidFill>
                <a:schemeClr val="bg2"/>
              </a:solidFill>
              <a:ln w="12700" algn="ctr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CA" altLang="en-US"/>
              </a:p>
            </p:txBody>
          </p:sp>
          <p:sp>
            <p:nvSpPr>
              <p:cNvPr id="52271" name="Rectangle 131"/>
              <p:cNvSpPr>
                <a:spLocks noChangeArrowheads="1"/>
              </p:cNvSpPr>
              <p:nvPr/>
            </p:nvSpPr>
            <p:spPr bwMode="auto">
              <a:xfrm>
                <a:off x="8156376" y="2695060"/>
                <a:ext cx="38514" cy="39673"/>
              </a:xfrm>
              <a:prstGeom prst="rect">
                <a:avLst/>
              </a:prstGeom>
              <a:solidFill>
                <a:schemeClr val="bg2"/>
              </a:solidFill>
              <a:ln w="12700" algn="ctr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CA" altLang="en-US"/>
              </a:p>
            </p:txBody>
          </p:sp>
          <p:sp>
            <p:nvSpPr>
              <p:cNvPr id="52272" name="Rectangle 132"/>
              <p:cNvSpPr>
                <a:spLocks noChangeArrowheads="1"/>
              </p:cNvSpPr>
              <p:nvPr/>
            </p:nvSpPr>
            <p:spPr bwMode="auto">
              <a:xfrm>
                <a:off x="8308776" y="2627327"/>
                <a:ext cx="38514" cy="39673"/>
              </a:xfrm>
              <a:prstGeom prst="rect">
                <a:avLst/>
              </a:prstGeom>
              <a:solidFill>
                <a:schemeClr val="bg2"/>
              </a:solidFill>
              <a:ln w="12700" algn="ctr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CA" altLang="en-US"/>
              </a:p>
            </p:txBody>
          </p:sp>
          <p:sp>
            <p:nvSpPr>
              <p:cNvPr id="52273" name="Rectangle 133"/>
              <p:cNvSpPr>
                <a:spLocks noChangeArrowheads="1"/>
              </p:cNvSpPr>
              <p:nvPr/>
            </p:nvSpPr>
            <p:spPr bwMode="auto">
              <a:xfrm>
                <a:off x="8461176" y="2743200"/>
                <a:ext cx="38514" cy="39673"/>
              </a:xfrm>
              <a:prstGeom prst="rect">
                <a:avLst/>
              </a:prstGeom>
              <a:solidFill>
                <a:schemeClr val="bg2"/>
              </a:solidFill>
              <a:ln w="12700" algn="ctr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CA" altLang="en-US"/>
              </a:p>
            </p:txBody>
          </p:sp>
          <p:sp>
            <p:nvSpPr>
              <p:cNvPr id="52274" name="Rectangle 134"/>
              <p:cNvSpPr>
                <a:spLocks noChangeArrowheads="1"/>
              </p:cNvSpPr>
              <p:nvPr/>
            </p:nvSpPr>
            <p:spPr bwMode="auto">
              <a:xfrm>
                <a:off x="8613576" y="2692401"/>
                <a:ext cx="38514" cy="39673"/>
              </a:xfrm>
              <a:prstGeom prst="rect">
                <a:avLst/>
              </a:prstGeom>
              <a:solidFill>
                <a:schemeClr val="bg2"/>
              </a:solidFill>
              <a:ln w="12700" algn="ctr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CA" altLang="en-US"/>
              </a:p>
            </p:txBody>
          </p:sp>
        </p:grpSp>
      </p:grpSp>
      <p:grpSp>
        <p:nvGrpSpPr>
          <p:cNvPr id="10" name="Group 45"/>
          <p:cNvGrpSpPr>
            <a:grpSpLocks/>
          </p:cNvGrpSpPr>
          <p:nvPr/>
        </p:nvGrpSpPr>
        <p:grpSpPr bwMode="auto">
          <a:xfrm>
            <a:off x="592138" y="3240088"/>
            <a:ext cx="7712075" cy="1027112"/>
            <a:chOff x="592666" y="4648200"/>
            <a:chExt cx="7711547" cy="1027641"/>
          </a:xfrm>
        </p:grpSpPr>
        <p:sp>
          <p:nvSpPr>
            <p:cNvPr id="52258" name="Rectangle 36"/>
            <p:cNvSpPr>
              <a:spLocks noChangeArrowheads="1"/>
            </p:cNvSpPr>
            <p:nvPr/>
          </p:nvSpPr>
          <p:spPr bwMode="auto">
            <a:xfrm>
              <a:off x="592666" y="4648200"/>
              <a:ext cx="2614818" cy="369332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US" altLang="en-US" sz="1800">
                  <a:solidFill>
                    <a:schemeClr val="bg2"/>
                  </a:solidFill>
                </a:rPr>
                <a:t>Continuous Non-Periodic:</a:t>
              </a:r>
            </a:p>
          </p:txBody>
        </p:sp>
        <p:graphicFrame>
          <p:nvGraphicFramePr>
            <p:cNvPr id="52259" name="Object 5"/>
            <p:cNvGraphicFramePr>
              <a:graphicFrameLocks noChangeAspect="1"/>
            </p:cNvGraphicFramePr>
            <p:nvPr/>
          </p:nvGraphicFramePr>
          <p:xfrm>
            <a:off x="855134" y="4989513"/>
            <a:ext cx="4181475" cy="681037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52313" name="Equation" r:id="rId5" imgW="2959100" imgH="482600" progId="Equation.3">
                    <p:embed/>
                  </p:oleObj>
                </mc:Choice>
                <mc:Fallback>
                  <p:oleObj name="Equation" r:id="rId5" imgW="2959100" imgH="482600" progId="Equation.3">
                    <p:embed/>
                    <p:pic>
                      <p:nvPicPr>
                        <p:cNvPr id="0" name="Object 5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6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855134" y="4989513"/>
                          <a:ext cx="4181475" cy="681037"/>
                        </a:xfrm>
                        <a:prstGeom prst="rect">
                          <a:avLst/>
                        </a:prstGeom>
                        <a:solidFill>
                          <a:schemeClr val="tx1"/>
                        </a:solidFill>
                        <a:ln>
                          <a:noFill/>
                        </a:ln>
                        <a:effectLst/>
                        <a:extLs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rgbClr val="808080"/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graphicFrame>
          <p:nvGraphicFramePr>
            <p:cNvPr id="52260" name="Object 6"/>
            <p:cNvGraphicFramePr>
              <a:graphicFrameLocks noChangeAspect="1"/>
            </p:cNvGraphicFramePr>
            <p:nvPr/>
          </p:nvGraphicFramePr>
          <p:xfrm>
            <a:off x="5953125" y="5032904"/>
            <a:ext cx="2351088" cy="642937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52314" name="Equation" r:id="rId7" imgW="1663700" imgH="457200" progId="Equation.3">
                    <p:embed/>
                  </p:oleObj>
                </mc:Choice>
                <mc:Fallback>
                  <p:oleObj name="Equation" r:id="rId7" imgW="1663700" imgH="457200" progId="Equation.3">
                    <p:embed/>
                    <p:pic>
                      <p:nvPicPr>
                        <p:cNvPr id="0" name="Object 6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8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5953125" y="5032904"/>
                          <a:ext cx="2351088" cy="642937"/>
                        </a:xfrm>
                        <a:prstGeom prst="rect">
                          <a:avLst/>
                        </a:prstGeom>
                        <a:solidFill>
                          <a:schemeClr val="tx1"/>
                        </a:solidFill>
                        <a:ln>
                          <a:noFill/>
                        </a:ln>
                        <a:effectLst/>
                        <a:extLs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rgbClr val="808080"/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</p:grpSp>
      <p:sp>
        <p:nvSpPr>
          <p:cNvPr id="91" name="Rectangle 90"/>
          <p:cNvSpPr>
            <a:spLocks noChangeArrowheads="1"/>
          </p:cNvSpPr>
          <p:nvPr/>
        </p:nvSpPr>
        <p:spPr bwMode="auto">
          <a:xfrm>
            <a:off x="5783263" y="4341813"/>
            <a:ext cx="2773362" cy="2030412"/>
          </a:xfrm>
          <a:prstGeom prst="rect">
            <a:avLst/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/>
            <a:r>
              <a:rPr lang="en-US" altLang="en-US" sz="1800">
                <a:solidFill>
                  <a:schemeClr val="bg2"/>
                </a:solidFill>
                <a:sym typeface="Symbol" pitchFamily="18" charset="2"/>
              </a:rPr>
              <a:t>The </a:t>
            </a:r>
            <a:r>
              <a:rPr lang="en-US" altLang="en-US" sz="1800" i="1">
                <a:solidFill>
                  <a:schemeClr val="bg2"/>
                </a:solidFill>
                <a:sym typeface="Symbol" pitchFamily="18" charset="2"/>
              </a:rPr>
              <a:t>Y[f]</a:t>
            </a:r>
            <a:r>
              <a:rPr lang="en-US" altLang="en-US" sz="1800">
                <a:solidFill>
                  <a:schemeClr val="bg2"/>
                </a:solidFill>
                <a:sym typeface="Symbol" pitchFamily="18" charset="2"/>
              </a:rPr>
              <a:t> discrete signal at </a:t>
            </a:r>
            <a:r>
              <a:rPr lang="en-US" altLang="en-US" sz="1800" i="1">
                <a:solidFill>
                  <a:schemeClr val="bg2"/>
                </a:solidFill>
                <a:sym typeface="Symbol" pitchFamily="18" charset="2"/>
              </a:rPr>
              <a:t>f</a:t>
            </a:r>
          </a:p>
          <a:p>
            <a:pPr algn="l" eaLnBrk="1" hangingPunct="1"/>
            <a:r>
              <a:rPr lang="en-US" altLang="en-US" sz="1800">
                <a:solidFill>
                  <a:schemeClr val="bg2"/>
                </a:solidFill>
                <a:sym typeface="Symbol" pitchFamily="18" charset="2"/>
              </a:rPr>
              <a:t>is replaced at </a:t>
            </a:r>
            <a:r>
              <a:rPr lang="en-CA" altLang="en-US" sz="1800">
                <a:solidFill>
                  <a:schemeClr val="bg2"/>
                </a:solidFill>
                <a:sym typeface="Symbol" pitchFamily="18" charset="2"/>
              </a:rPr>
              <a:t>=2</a:t>
            </a:r>
            <a:r>
              <a:rPr lang="en-CA" altLang="en-US" sz="1800" i="1">
                <a:solidFill>
                  <a:schemeClr val="bg2"/>
                </a:solidFill>
                <a:sym typeface="Symbol" pitchFamily="18" charset="2"/>
              </a:rPr>
              <a:t>f/T</a:t>
            </a:r>
            <a:r>
              <a:rPr lang="en-CA" altLang="en-US" sz="1800">
                <a:solidFill>
                  <a:schemeClr val="bg2"/>
                </a:solidFill>
                <a:sym typeface="Symbol" pitchFamily="18" charset="2"/>
              </a:rPr>
              <a:t>  with</a:t>
            </a:r>
          </a:p>
          <a:p>
            <a:pPr algn="l" eaLnBrk="1" hangingPunct="1"/>
            <a:r>
              <a:rPr lang="en-US" altLang="en-US" sz="1800">
                <a:solidFill>
                  <a:schemeClr val="bg2"/>
                </a:solidFill>
                <a:sym typeface="Symbol" pitchFamily="18" charset="2"/>
              </a:rPr>
              <a:t>a continuous delta </a:t>
            </a:r>
            <a:br>
              <a:rPr lang="en-US" altLang="en-US" sz="1800">
                <a:solidFill>
                  <a:schemeClr val="bg2"/>
                </a:solidFill>
                <a:sym typeface="Symbol" pitchFamily="18" charset="2"/>
              </a:rPr>
            </a:br>
            <a:r>
              <a:rPr lang="en-US" altLang="en-US" sz="1800">
                <a:solidFill>
                  <a:schemeClr val="bg2"/>
                </a:solidFill>
                <a:sym typeface="Symbol" pitchFamily="18" charset="2"/>
              </a:rPr>
              <a:t>    with value </a:t>
            </a:r>
            <a:r>
              <a:rPr lang="en-US" altLang="en-US" sz="1800" i="1" baseline="30000">
                <a:solidFill>
                  <a:schemeClr val="bg2"/>
                </a:solidFill>
                <a:sym typeface="Symbol" pitchFamily="18" charset="2"/>
              </a:rPr>
              <a:t>Y[f]</a:t>
            </a:r>
            <a:r>
              <a:rPr lang="en-US" altLang="en-US" sz="1800">
                <a:solidFill>
                  <a:schemeClr val="bg2"/>
                </a:solidFill>
                <a:sym typeface="Symbol" pitchFamily="18" charset="2"/>
              </a:rPr>
              <a:t>/</a:t>
            </a:r>
            <a:r>
              <a:rPr lang="en-US" altLang="en-US" sz="1800" i="1" baseline="-25000">
                <a:solidFill>
                  <a:schemeClr val="bg2"/>
                </a:solidFill>
                <a:sym typeface="Symbol" pitchFamily="18" charset="2"/>
              </a:rPr>
              <a:t>dt</a:t>
            </a:r>
            <a:r>
              <a:rPr lang="en-US" altLang="en-US" sz="1800">
                <a:solidFill>
                  <a:schemeClr val="bg2"/>
                </a:solidFill>
                <a:sym typeface="Symbol" pitchFamily="18" charset="2"/>
              </a:rPr>
              <a:t> =  </a:t>
            </a:r>
            <a:br>
              <a:rPr lang="en-US" altLang="en-US" sz="1800">
                <a:solidFill>
                  <a:schemeClr val="bg2"/>
                </a:solidFill>
                <a:sym typeface="Symbol" pitchFamily="18" charset="2"/>
              </a:rPr>
            </a:br>
            <a:r>
              <a:rPr lang="en-US" altLang="en-US" sz="1800">
                <a:solidFill>
                  <a:schemeClr val="bg2"/>
                </a:solidFill>
                <a:sym typeface="Symbol" pitchFamily="18" charset="2"/>
              </a:rPr>
              <a:t>    of width </a:t>
            </a:r>
            <a:r>
              <a:rPr lang="en-US" altLang="en-US" sz="1800" i="1">
                <a:solidFill>
                  <a:schemeClr val="bg2"/>
                </a:solidFill>
                <a:sym typeface="Symbol" pitchFamily="18" charset="2"/>
              </a:rPr>
              <a:t>dt</a:t>
            </a:r>
            <a:r>
              <a:rPr lang="en-US" altLang="en-US" sz="1800">
                <a:solidFill>
                  <a:schemeClr val="bg2"/>
                </a:solidFill>
                <a:sym typeface="Symbol" pitchFamily="18" charset="2"/>
              </a:rPr>
              <a:t/>
            </a:r>
            <a:br>
              <a:rPr lang="en-US" altLang="en-US" sz="1800">
                <a:solidFill>
                  <a:schemeClr val="bg2"/>
                </a:solidFill>
                <a:sym typeface="Symbol" pitchFamily="18" charset="2"/>
              </a:rPr>
            </a:br>
            <a:r>
              <a:rPr lang="en-US" altLang="en-US" sz="1800">
                <a:solidFill>
                  <a:schemeClr val="bg2"/>
                </a:solidFill>
                <a:sym typeface="Symbol" pitchFamily="18" charset="2"/>
              </a:rPr>
              <a:t>    for a total area of </a:t>
            </a:r>
            <a:r>
              <a:rPr lang="en-US" altLang="en-US" sz="1800" i="1">
                <a:solidFill>
                  <a:schemeClr val="bg2"/>
                </a:solidFill>
                <a:sym typeface="Symbol" pitchFamily="18" charset="2"/>
              </a:rPr>
              <a:t>Y[f]</a:t>
            </a:r>
            <a:r>
              <a:rPr lang="en-US" altLang="en-US" sz="1800">
                <a:solidFill>
                  <a:schemeClr val="bg2"/>
                </a:solidFill>
                <a:sym typeface="Symbol" pitchFamily="18" charset="2"/>
              </a:rPr>
              <a:t>.</a:t>
            </a:r>
          </a:p>
          <a:p>
            <a:pPr algn="l" eaLnBrk="1" hangingPunct="1"/>
            <a:r>
              <a:rPr lang="en-US" altLang="en-US" sz="1800">
                <a:solidFill>
                  <a:schemeClr val="bg2"/>
                </a:solidFill>
                <a:sym typeface="Symbol" pitchFamily="18" charset="2"/>
              </a:rPr>
              <a:t>else zero.</a:t>
            </a:r>
            <a:endParaRPr lang="en-CA" altLang="en-US" sz="1800">
              <a:solidFill>
                <a:schemeClr val="bg2"/>
              </a:solidFill>
            </a:endParaRPr>
          </a:p>
        </p:txBody>
      </p:sp>
      <p:grpSp>
        <p:nvGrpSpPr>
          <p:cNvPr id="11" name="Group 169"/>
          <p:cNvGrpSpPr>
            <a:grpSpLocks/>
          </p:cNvGrpSpPr>
          <p:nvPr/>
        </p:nvGrpSpPr>
        <p:grpSpPr bwMode="auto">
          <a:xfrm>
            <a:off x="4884738" y="76200"/>
            <a:ext cx="3878262" cy="3175000"/>
            <a:chOff x="4885267" y="76200"/>
            <a:chExt cx="3877734" cy="3174999"/>
          </a:xfrm>
        </p:grpSpPr>
        <p:cxnSp>
          <p:nvCxnSpPr>
            <p:cNvPr id="52238" name="Straight Connector 104"/>
            <p:cNvCxnSpPr>
              <a:cxnSpLocks noChangeShapeType="1"/>
            </p:cNvCxnSpPr>
            <p:nvPr/>
          </p:nvCxnSpPr>
          <p:spPr bwMode="auto">
            <a:xfrm>
              <a:off x="6781800" y="76200"/>
              <a:ext cx="16931" cy="2641599"/>
            </a:xfrm>
            <a:prstGeom prst="line">
              <a:avLst/>
            </a:prstGeom>
            <a:noFill/>
            <a:ln w="6350" algn="ctr">
              <a:solidFill>
                <a:srgbClr val="FF0000"/>
              </a:solidFill>
              <a:round/>
              <a:headEnd type="arrow" w="med" len="med"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grpSp>
          <p:nvGrpSpPr>
            <p:cNvPr id="52239" name="Group 142"/>
            <p:cNvGrpSpPr>
              <a:grpSpLocks/>
            </p:cNvGrpSpPr>
            <p:nvPr/>
          </p:nvGrpSpPr>
          <p:grpSpPr bwMode="auto">
            <a:xfrm>
              <a:off x="4885267" y="1346199"/>
              <a:ext cx="3877734" cy="1905000"/>
              <a:chOff x="4885267" y="1346199"/>
              <a:chExt cx="3877734" cy="1905000"/>
            </a:xfrm>
          </p:grpSpPr>
          <p:cxnSp>
            <p:nvCxnSpPr>
              <p:cNvPr id="52249" name="Straight Connector 92"/>
              <p:cNvCxnSpPr>
                <a:cxnSpLocks noChangeShapeType="1"/>
              </p:cNvCxnSpPr>
              <p:nvPr/>
            </p:nvCxnSpPr>
            <p:spPr bwMode="auto">
              <a:xfrm>
                <a:off x="6934200" y="1346199"/>
                <a:ext cx="0" cy="1371600"/>
              </a:xfrm>
              <a:prstGeom prst="line">
                <a:avLst/>
              </a:prstGeom>
              <a:noFill/>
              <a:ln w="6350" algn="ctr">
                <a:solidFill>
                  <a:srgbClr val="FF0000"/>
                </a:solidFill>
                <a:round/>
                <a:headEnd type="arrow" w="med" len="med"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52250" name="Straight Connector 94"/>
              <p:cNvCxnSpPr>
                <a:cxnSpLocks noChangeShapeType="1"/>
              </p:cNvCxnSpPr>
              <p:nvPr/>
            </p:nvCxnSpPr>
            <p:spPr bwMode="auto">
              <a:xfrm flipV="1">
                <a:off x="7103534" y="2717799"/>
                <a:ext cx="0" cy="533400"/>
              </a:xfrm>
              <a:prstGeom prst="line">
                <a:avLst/>
              </a:prstGeom>
              <a:noFill/>
              <a:ln w="6350" algn="ctr">
                <a:solidFill>
                  <a:srgbClr val="FF0000"/>
                </a:solidFill>
                <a:round/>
                <a:headEnd type="arrow" w="med" len="med"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52251" name="Straight Connector 96"/>
              <p:cNvCxnSpPr>
                <a:cxnSpLocks noChangeShapeType="1"/>
              </p:cNvCxnSpPr>
              <p:nvPr/>
            </p:nvCxnSpPr>
            <p:spPr bwMode="auto">
              <a:xfrm>
                <a:off x="7399867" y="2362200"/>
                <a:ext cx="0" cy="381000"/>
              </a:xfrm>
              <a:prstGeom prst="line">
                <a:avLst/>
              </a:prstGeom>
              <a:noFill/>
              <a:ln w="6350" algn="ctr">
                <a:solidFill>
                  <a:srgbClr val="FF0000"/>
                </a:solidFill>
                <a:round/>
                <a:headEnd type="arrow" w="med" len="med"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52252" name="Straight Connector 97"/>
              <p:cNvCxnSpPr>
                <a:cxnSpLocks noChangeShapeType="1"/>
              </p:cNvCxnSpPr>
              <p:nvPr/>
            </p:nvCxnSpPr>
            <p:spPr bwMode="auto">
              <a:xfrm flipV="1">
                <a:off x="7552267" y="2717799"/>
                <a:ext cx="0" cy="228601"/>
              </a:xfrm>
              <a:prstGeom prst="line">
                <a:avLst/>
              </a:prstGeom>
              <a:noFill/>
              <a:ln w="6350" algn="ctr">
                <a:solidFill>
                  <a:srgbClr val="FF0000"/>
                </a:solidFill>
                <a:round/>
                <a:headEnd type="arrow" w="med" len="med"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52253" name="Straight Connector 99"/>
              <p:cNvCxnSpPr>
                <a:cxnSpLocks noChangeShapeType="1"/>
              </p:cNvCxnSpPr>
              <p:nvPr/>
            </p:nvCxnSpPr>
            <p:spPr bwMode="auto">
              <a:xfrm>
                <a:off x="7865534" y="2489199"/>
                <a:ext cx="0" cy="228600"/>
              </a:xfrm>
              <a:prstGeom prst="line">
                <a:avLst/>
              </a:prstGeom>
              <a:noFill/>
              <a:ln w="6350" algn="ctr">
                <a:solidFill>
                  <a:srgbClr val="FF0000"/>
                </a:solidFill>
                <a:round/>
                <a:headEnd type="arrow" w="med" len="med"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52254" name="Straight Connector 100"/>
              <p:cNvCxnSpPr>
                <a:cxnSpLocks noChangeShapeType="1"/>
              </p:cNvCxnSpPr>
              <p:nvPr/>
            </p:nvCxnSpPr>
            <p:spPr bwMode="auto">
              <a:xfrm flipV="1">
                <a:off x="8017934" y="2726266"/>
                <a:ext cx="0" cy="152400"/>
              </a:xfrm>
              <a:prstGeom prst="line">
                <a:avLst/>
              </a:prstGeom>
              <a:noFill/>
              <a:ln w="6350" algn="ctr">
                <a:solidFill>
                  <a:srgbClr val="FF0000"/>
                </a:solidFill>
                <a:round/>
                <a:headEnd type="arrow" w="med" len="med"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52255" name="Straight Connector 102"/>
              <p:cNvCxnSpPr>
                <a:cxnSpLocks noChangeShapeType="1"/>
              </p:cNvCxnSpPr>
              <p:nvPr/>
            </p:nvCxnSpPr>
            <p:spPr bwMode="auto">
              <a:xfrm flipH="1">
                <a:off x="8322734" y="2514600"/>
                <a:ext cx="0" cy="203199"/>
              </a:xfrm>
              <a:prstGeom prst="line">
                <a:avLst/>
              </a:prstGeom>
              <a:noFill/>
              <a:ln w="6350" algn="ctr">
                <a:solidFill>
                  <a:srgbClr val="FF0000"/>
                </a:solidFill>
                <a:round/>
                <a:headEnd type="arrow" w="med" len="med"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52256" name="Straight Connector 103"/>
              <p:cNvCxnSpPr>
                <a:cxnSpLocks noChangeShapeType="1"/>
              </p:cNvCxnSpPr>
              <p:nvPr/>
            </p:nvCxnSpPr>
            <p:spPr bwMode="auto">
              <a:xfrm flipV="1">
                <a:off x="8475134" y="2717800"/>
                <a:ext cx="0" cy="108000"/>
              </a:xfrm>
              <a:prstGeom prst="line">
                <a:avLst/>
              </a:prstGeom>
              <a:noFill/>
              <a:ln w="6350" algn="ctr">
                <a:solidFill>
                  <a:srgbClr val="FF0000"/>
                </a:solidFill>
                <a:round/>
                <a:headEnd type="arrow" w="med" len="med"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52257" name="Straight Connector 138"/>
              <p:cNvCxnSpPr>
                <a:cxnSpLocks noChangeShapeType="1"/>
              </p:cNvCxnSpPr>
              <p:nvPr/>
            </p:nvCxnSpPr>
            <p:spPr bwMode="auto">
              <a:xfrm flipH="1" flipV="1">
                <a:off x="4885267" y="2713578"/>
                <a:ext cx="3877734" cy="0"/>
              </a:xfrm>
              <a:prstGeom prst="line">
                <a:avLst/>
              </a:prstGeom>
              <a:noFill/>
              <a:ln w="6350" algn="ctr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52240" name="Group 156"/>
            <p:cNvGrpSpPr>
              <a:grpSpLocks/>
            </p:cNvGrpSpPr>
            <p:nvPr/>
          </p:nvGrpSpPr>
          <p:grpSpPr bwMode="auto">
            <a:xfrm flipH="1">
              <a:off x="5079999" y="1337732"/>
              <a:ext cx="1540934" cy="1905000"/>
              <a:chOff x="7086600" y="1498599"/>
              <a:chExt cx="1540934" cy="1905000"/>
            </a:xfrm>
          </p:grpSpPr>
          <p:cxnSp>
            <p:nvCxnSpPr>
              <p:cNvPr id="52241" name="Straight Connector 161"/>
              <p:cNvCxnSpPr>
                <a:cxnSpLocks noChangeShapeType="1"/>
              </p:cNvCxnSpPr>
              <p:nvPr/>
            </p:nvCxnSpPr>
            <p:spPr bwMode="auto">
              <a:xfrm>
                <a:off x="7086600" y="1498599"/>
                <a:ext cx="0" cy="1371600"/>
              </a:xfrm>
              <a:prstGeom prst="line">
                <a:avLst/>
              </a:prstGeom>
              <a:noFill/>
              <a:ln w="6350" algn="ctr">
                <a:solidFill>
                  <a:srgbClr val="FF0000"/>
                </a:solidFill>
                <a:round/>
                <a:headEnd type="arrow" w="med" len="med"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52242" name="Straight Connector 162"/>
              <p:cNvCxnSpPr>
                <a:cxnSpLocks noChangeShapeType="1"/>
              </p:cNvCxnSpPr>
              <p:nvPr/>
            </p:nvCxnSpPr>
            <p:spPr bwMode="auto">
              <a:xfrm flipV="1">
                <a:off x="7255934" y="2870199"/>
                <a:ext cx="0" cy="533400"/>
              </a:xfrm>
              <a:prstGeom prst="line">
                <a:avLst/>
              </a:prstGeom>
              <a:noFill/>
              <a:ln w="6350" algn="ctr">
                <a:solidFill>
                  <a:srgbClr val="FF0000"/>
                </a:solidFill>
                <a:round/>
                <a:headEnd type="arrow" w="med" len="med"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52243" name="Straight Connector 163"/>
              <p:cNvCxnSpPr>
                <a:cxnSpLocks noChangeShapeType="1"/>
              </p:cNvCxnSpPr>
              <p:nvPr/>
            </p:nvCxnSpPr>
            <p:spPr bwMode="auto">
              <a:xfrm>
                <a:off x="7552267" y="2514600"/>
                <a:ext cx="0" cy="381000"/>
              </a:xfrm>
              <a:prstGeom prst="line">
                <a:avLst/>
              </a:prstGeom>
              <a:noFill/>
              <a:ln w="6350" algn="ctr">
                <a:solidFill>
                  <a:srgbClr val="FF0000"/>
                </a:solidFill>
                <a:round/>
                <a:headEnd type="arrow" w="med" len="med"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52244" name="Straight Connector 164"/>
              <p:cNvCxnSpPr>
                <a:cxnSpLocks noChangeShapeType="1"/>
              </p:cNvCxnSpPr>
              <p:nvPr/>
            </p:nvCxnSpPr>
            <p:spPr bwMode="auto">
              <a:xfrm flipV="1">
                <a:off x="7704667" y="2870199"/>
                <a:ext cx="0" cy="228601"/>
              </a:xfrm>
              <a:prstGeom prst="line">
                <a:avLst/>
              </a:prstGeom>
              <a:noFill/>
              <a:ln w="6350" algn="ctr">
                <a:solidFill>
                  <a:srgbClr val="FF0000"/>
                </a:solidFill>
                <a:round/>
                <a:headEnd type="arrow" w="med" len="med"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52245" name="Straight Connector 165"/>
              <p:cNvCxnSpPr>
                <a:cxnSpLocks noChangeShapeType="1"/>
              </p:cNvCxnSpPr>
              <p:nvPr/>
            </p:nvCxnSpPr>
            <p:spPr bwMode="auto">
              <a:xfrm>
                <a:off x="8017934" y="2641599"/>
                <a:ext cx="0" cy="228600"/>
              </a:xfrm>
              <a:prstGeom prst="line">
                <a:avLst/>
              </a:prstGeom>
              <a:noFill/>
              <a:ln w="6350" algn="ctr">
                <a:solidFill>
                  <a:srgbClr val="FF0000"/>
                </a:solidFill>
                <a:round/>
                <a:headEnd type="arrow" w="med" len="med"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52246" name="Straight Connector 166"/>
              <p:cNvCxnSpPr>
                <a:cxnSpLocks noChangeShapeType="1"/>
              </p:cNvCxnSpPr>
              <p:nvPr/>
            </p:nvCxnSpPr>
            <p:spPr bwMode="auto">
              <a:xfrm flipV="1">
                <a:off x="8170334" y="2878666"/>
                <a:ext cx="0" cy="152400"/>
              </a:xfrm>
              <a:prstGeom prst="line">
                <a:avLst/>
              </a:prstGeom>
              <a:noFill/>
              <a:ln w="6350" algn="ctr">
                <a:solidFill>
                  <a:srgbClr val="FF0000"/>
                </a:solidFill>
                <a:round/>
                <a:headEnd type="arrow" w="med" len="med"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52247" name="Straight Connector 167"/>
              <p:cNvCxnSpPr>
                <a:cxnSpLocks noChangeShapeType="1"/>
              </p:cNvCxnSpPr>
              <p:nvPr/>
            </p:nvCxnSpPr>
            <p:spPr bwMode="auto">
              <a:xfrm flipH="1">
                <a:off x="8475134" y="2667000"/>
                <a:ext cx="0" cy="203199"/>
              </a:xfrm>
              <a:prstGeom prst="line">
                <a:avLst/>
              </a:prstGeom>
              <a:noFill/>
              <a:ln w="6350" algn="ctr">
                <a:solidFill>
                  <a:srgbClr val="FF0000"/>
                </a:solidFill>
                <a:round/>
                <a:headEnd type="arrow" w="med" len="med"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52248" name="Straight Connector 168"/>
              <p:cNvCxnSpPr>
                <a:cxnSpLocks noChangeShapeType="1"/>
              </p:cNvCxnSpPr>
              <p:nvPr/>
            </p:nvCxnSpPr>
            <p:spPr bwMode="auto">
              <a:xfrm flipV="1">
                <a:off x="8627534" y="2870200"/>
                <a:ext cx="0" cy="108000"/>
              </a:xfrm>
              <a:prstGeom prst="line">
                <a:avLst/>
              </a:prstGeom>
              <a:noFill/>
              <a:ln w="6350" algn="ctr">
                <a:solidFill>
                  <a:srgbClr val="FF0000"/>
                </a:solidFill>
                <a:round/>
                <a:headEnd type="arrow" w="med" len="med"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9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9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1" grpId="0" animBg="1"/>
    </p:bldLst>
  </p:timing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3250" name="Group 163"/>
          <p:cNvGrpSpPr>
            <a:grpSpLocks/>
          </p:cNvGrpSpPr>
          <p:nvPr/>
        </p:nvGrpSpPr>
        <p:grpSpPr bwMode="auto">
          <a:xfrm>
            <a:off x="4800600" y="1143000"/>
            <a:ext cx="3962400" cy="2506663"/>
            <a:chOff x="4800600" y="1143000"/>
            <a:chExt cx="3962400" cy="2506133"/>
          </a:xfrm>
        </p:grpSpPr>
        <p:sp>
          <p:nvSpPr>
            <p:cNvPr id="53335" name="Text Box 2"/>
            <p:cNvSpPr txBox="1">
              <a:spLocks noChangeArrowheads="1"/>
            </p:cNvSpPr>
            <p:nvPr/>
          </p:nvSpPr>
          <p:spPr bwMode="auto">
            <a:xfrm>
              <a:off x="6061608" y="3192050"/>
              <a:ext cx="1816100" cy="45708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US" altLang="en-US" sz="2400"/>
                <a:t>Sinc function</a:t>
              </a:r>
            </a:p>
          </p:txBody>
        </p:sp>
        <p:sp>
          <p:nvSpPr>
            <p:cNvPr id="53336" name="Rectangle 155"/>
            <p:cNvSpPr>
              <a:spLocks noChangeArrowheads="1"/>
            </p:cNvSpPr>
            <p:nvPr/>
          </p:nvSpPr>
          <p:spPr bwMode="auto">
            <a:xfrm>
              <a:off x="4800600" y="1143000"/>
              <a:ext cx="3962400" cy="1980000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pic>
          <p:nvPicPr>
            <p:cNvPr id="53337" name="Picture 2" descr="http://www4b.wolframalpha.com/Calculate/MSP/MSP678719ib4di6ddd9aibf000020i061f68610b01h?MSPStoreType=image/gif&amp;s=23&amp;w=313&amp;h=126&amp;cdf=RangeControl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435" t="9554" r="36102"/>
            <a:stretch>
              <a:fillRect/>
            </a:stretch>
          </p:blipFill>
          <p:spPr bwMode="auto">
            <a:xfrm>
              <a:off x="4885267" y="2243677"/>
              <a:ext cx="3852000" cy="8720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3338" name="Picture 6" descr="http://www4a.wolframalpha.com/Calculate/MSP/MSP381419ib573d9644c26800004ic902gah2dah6e5?MSPStoreType=image/gif&amp;s=20&amp;w=300&amp;h=188&amp;cdf=Coordinates&amp;cdf=Tooltips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3773" t="2129" r="5659"/>
            <a:stretch>
              <a:fillRect/>
            </a:stretch>
          </p:blipFill>
          <p:spPr bwMode="auto">
            <a:xfrm>
              <a:off x="5867400" y="1303876"/>
              <a:ext cx="1828800" cy="1752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3339" name="Rectangle 159"/>
            <p:cNvSpPr>
              <a:spLocks noChangeArrowheads="1"/>
            </p:cNvSpPr>
            <p:nvPr/>
          </p:nvSpPr>
          <p:spPr bwMode="auto">
            <a:xfrm>
              <a:off x="5943600" y="3056476"/>
              <a:ext cx="1447800" cy="45719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53340" name="Rectangle 153"/>
            <p:cNvSpPr>
              <a:spLocks noChangeArrowheads="1"/>
            </p:cNvSpPr>
            <p:nvPr/>
          </p:nvSpPr>
          <p:spPr bwMode="auto">
            <a:xfrm>
              <a:off x="4809067" y="1159934"/>
              <a:ext cx="990600" cy="400110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US" altLang="en-US" sz="2000">
                  <a:solidFill>
                    <a:schemeClr val="bg2"/>
                  </a:solidFill>
                </a:rPr>
                <a:t>Y</a:t>
              </a:r>
              <a:r>
                <a:rPr lang="en-US" altLang="en-US" sz="2000" baseline="-25000">
                  <a:solidFill>
                    <a:schemeClr val="bg2"/>
                  </a:solidFill>
                </a:rPr>
                <a:t>Re</a:t>
              </a:r>
              <a:r>
                <a:rPr lang="en-US" altLang="en-US" sz="2000">
                  <a:solidFill>
                    <a:schemeClr val="bg2"/>
                  </a:solidFill>
                </a:rPr>
                <a:t>(</a:t>
              </a:r>
              <a:r>
                <a:rPr lang="en-US" altLang="en-US" sz="2000" i="1">
                  <a:solidFill>
                    <a:schemeClr val="bg2"/>
                  </a:solidFill>
                  <a:sym typeface="Symbol" pitchFamily="18" charset="2"/>
                </a:rPr>
                <a:t></a:t>
              </a:r>
              <a:r>
                <a:rPr lang="en-US" altLang="en-US" sz="2000">
                  <a:solidFill>
                    <a:schemeClr val="bg2"/>
                  </a:solidFill>
                </a:rPr>
                <a:t>)</a:t>
              </a:r>
            </a:p>
          </p:txBody>
        </p:sp>
        <p:sp>
          <p:nvSpPr>
            <p:cNvPr id="53341" name="Rectangle 160"/>
            <p:cNvSpPr>
              <a:spLocks noChangeArrowheads="1"/>
            </p:cNvSpPr>
            <p:nvPr/>
          </p:nvSpPr>
          <p:spPr bwMode="auto">
            <a:xfrm>
              <a:off x="4800600" y="3045768"/>
              <a:ext cx="3953936" cy="230832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US" altLang="en-US" sz="900">
                  <a:solidFill>
                    <a:schemeClr val="bg2"/>
                  </a:solidFill>
                </a:rPr>
                <a:t>                                                            </a:t>
              </a:r>
              <a:r>
                <a:rPr lang="en-US" altLang="en-US" sz="900" i="1">
                  <a:solidFill>
                    <a:schemeClr val="bg2"/>
                  </a:solidFill>
                  <a:sym typeface="Symbol" pitchFamily="18" charset="2"/>
                </a:rPr>
                <a:t></a:t>
              </a:r>
              <a:r>
                <a:rPr lang="en-US" altLang="en-US" sz="900">
                  <a:solidFill>
                    <a:schemeClr val="bg2"/>
                  </a:solidFill>
                </a:rPr>
                <a:t> = (-</a:t>
              </a:r>
              <a:r>
                <a:rPr lang="en-US" altLang="en-US" sz="900">
                  <a:solidFill>
                    <a:schemeClr val="bg2"/>
                  </a:solidFill>
                  <a:sym typeface="Symbol" pitchFamily="18" charset="2"/>
                </a:rPr>
                <a:t>,)</a:t>
              </a:r>
              <a:endParaRPr lang="en-US" altLang="en-US" sz="900">
                <a:solidFill>
                  <a:schemeClr val="bg2"/>
                </a:solidFill>
              </a:endParaRPr>
            </a:p>
          </p:txBody>
        </p:sp>
      </p:grpSp>
      <p:sp>
        <p:nvSpPr>
          <p:cNvPr id="53251" name="Rectangle 5"/>
          <p:cNvSpPr>
            <a:spLocks noChangeArrowheads="1"/>
          </p:cNvSpPr>
          <p:nvPr/>
        </p:nvSpPr>
        <p:spPr bwMode="auto">
          <a:xfrm>
            <a:off x="685800" y="-228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4400">
                <a:solidFill>
                  <a:schemeClr val="tx2"/>
                </a:solidFill>
              </a:rPr>
              <a:t>Fourier Transformation </a:t>
            </a:r>
          </a:p>
        </p:txBody>
      </p:sp>
      <p:sp>
        <p:nvSpPr>
          <p:cNvPr id="53252" name="Text Box 215"/>
          <p:cNvSpPr txBox="1">
            <a:spLocks noChangeArrowheads="1"/>
          </p:cNvSpPr>
          <p:nvPr/>
        </p:nvSpPr>
        <p:spPr bwMode="auto">
          <a:xfrm>
            <a:off x="1809750" y="742950"/>
            <a:ext cx="206692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400" i="1">
                <a:solidFill>
                  <a:schemeClr val="tx2"/>
                </a:solidFill>
              </a:rPr>
              <a:t>Time Domain </a:t>
            </a:r>
            <a:r>
              <a:rPr lang="en-US" altLang="en-US" sz="2400" i="1">
                <a:solidFill>
                  <a:schemeClr val="accent1"/>
                </a:solidFill>
                <a:sym typeface="Symbol" pitchFamily="18" charset="2"/>
              </a:rPr>
              <a:t>y</a:t>
            </a:r>
            <a:endParaRPr lang="en-US" altLang="en-US" sz="2400">
              <a:solidFill>
                <a:schemeClr val="accent1"/>
              </a:solidFill>
              <a:sym typeface="Symbol" pitchFamily="18" charset="2"/>
            </a:endParaRPr>
          </a:p>
        </p:txBody>
      </p:sp>
      <p:sp>
        <p:nvSpPr>
          <p:cNvPr id="53253" name="Text Box 215"/>
          <p:cNvSpPr txBox="1">
            <a:spLocks noChangeArrowheads="1"/>
          </p:cNvSpPr>
          <p:nvPr/>
        </p:nvSpPr>
        <p:spPr bwMode="auto">
          <a:xfrm>
            <a:off x="4495800" y="762000"/>
            <a:ext cx="2874963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400" i="1">
                <a:solidFill>
                  <a:schemeClr val="tx2"/>
                </a:solidFill>
              </a:rPr>
              <a:t>Frequency Domain </a:t>
            </a:r>
            <a:r>
              <a:rPr lang="en-US" altLang="en-US" sz="2400" i="1">
                <a:solidFill>
                  <a:schemeClr val="accent1"/>
                </a:solidFill>
              </a:rPr>
              <a:t>Y</a:t>
            </a:r>
            <a:endParaRPr lang="en-US" altLang="en-US" sz="2400">
              <a:solidFill>
                <a:schemeClr val="accent1"/>
              </a:solidFill>
              <a:sym typeface="Symbol" pitchFamily="18" charset="2"/>
            </a:endParaRPr>
          </a:p>
        </p:txBody>
      </p:sp>
      <p:sp>
        <p:nvSpPr>
          <p:cNvPr id="53254" name="Text Box 215"/>
          <p:cNvSpPr txBox="1">
            <a:spLocks noChangeArrowheads="1"/>
          </p:cNvSpPr>
          <p:nvPr/>
        </p:nvSpPr>
        <p:spPr bwMode="auto">
          <a:xfrm>
            <a:off x="7421563" y="0"/>
            <a:ext cx="1430337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000">
                <a:solidFill>
                  <a:schemeClr val="tx2"/>
                </a:solidFill>
                <a:sym typeface="Symbol" pitchFamily="18" charset="2"/>
              </a:rPr>
              <a:t>Continuous </a:t>
            </a:r>
            <a:br>
              <a:rPr lang="en-US" altLang="en-US" sz="2000">
                <a:solidFill>
                  <a:schemeClr val="tx2"/>
                </a:solidFill>
                <a:sym typeface="Symbol" pitchFamily="18" charset="2"/>
              </a:rPr>
            </a:br>
            <a:r>
              <a:rPr lang="en-US" altLang="en-US" sz="2000">
                <a:solidFill>
                  <a:schemeClr val="tx2"/>
                </a:solidFill>
                <a:sym typeface="Symbol" pitchFamily="18" charset="2"/>
              </a:rPr>
              <a:t>Functions</a:t>
            </a:r>
          </a:p>
        </p:txBody>
      </p:sp>
      <p:grpSp>
        <p:nvGrpSpPr>
          <p:cNvPr id="53255" name="Group 57"/>
          <p:cNvGrpSpPr>
            <a:grpSpLocks/>
          </p:cNvGrpSpPr>
          <p:nvPr/>
        </p:nvGrpSpPr>
        <p:grpSpPr bwMode="auto">
          <a:xfrm>
            <a:off x="152400" y="1600200"/>
            <a:ext cx="4419600" cy="1600200"/>
            <a:chOff x="152400" y="1600200"/>
            <a:chExt cx="4419600" cy="1600200"/>
          </a:xfrm>
        </p:grpSpPr>
        <p:sp>
          <p:nvSpPr>
            <p:cNvPr id="53314" name="Text Box 3"/>
            <p:cNvSpPr txBox="1">
              <a:spLocks noChangeArrowheads="1"/>
            </p:cNvSpPr>
            <p:nvPr/>
          </p:nvSpPr>
          <p:spPr bwMode="auto">
            <a:xfrm>
              <a:off x="1153962" y="2738735"/>
              <a:ext cx="257983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US" altLang="en-US" sz="2400"/>
                <a:t>A square wave</a:t>
              </a:r>
            </a:p>
          </p:txBody>
        </p:sp>
        <p:sp>
          <p:nvSpPr>
            <p:cNvPr id="53315" name="Rectangle 59"/>
            <p:cNvSpPr>
              <a:spLocks noChangeArrowheads="1"/>
            </p:cNvSpPr>
            <p:nvPr/>
          </p:nvSpPr>
          <p:spPr bwMode="auto">
            <a:xfrm>
              <a:off x="152400" y="1600200"/>
              <a:ext cx="549375" cy="400110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US" altLang="en-US" sz="2000">
                  <a:solidFill>
                    <a:schemeClr val="bg2"/>
                  </a:solidFill>
                </a:rPr>
                <a:t>y(</a:t>
              </a:r>
              <a:r>
                <a:rPr lang="en-US" altLang="en-US" sz="2000" i="1">
                  <a:solidFill>
                    <a:schemeClr val="bg2"/>
                  </a:solidFill>
                </a:rPr>
                <a:t>t</a:t>
              </a:r>
              <a:r>
                <a:rPr lang="en-US" altLang="en-US" sz="2000">
                  <a:solidFill>
                    <a:schemeClr val="bg2"/>
                  </a:solidFill>
                </a:rPr>
                <a:t>)</a:t>
              </a:r>
            </a:p>
          </p:txBody>
        </p:sp>
        <p:sp>
          <p:nvSpPr>
            <p:cNvPr id="53316" name="Rectangle 60"/>
            <p:cNvSpPr>
              <a:spLocks noChangeArrowheads="1"/>
            </p:cNvSpPr>
            <p:nvPr/>
          </p:nvSpPr>
          <p:spPr bwMode="auto">
            <a:xfrm>
              <a:off x="152400" y="1981200"/>
              <a:ext cx="4419600" cy="720000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53317" name="Rectangle 61"/>
            <p:cNvSpPr>
              <a:spLocks noChangeArrowheads="1"/>
            </p:cNvSpPr>
            <p:nvPr/>
          </p:nvSpPr>
          <p:spPr bwMode="auto">
            <a:xfrm>
              <a:off x="1447800" y="2438400"/>
              <a:ext cx="381000" cy="230832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US" altLang="en-US" sz="900">
                  <a:solidFill>
                    <a:schemeClr val="bg2"/>
                  </a:solidFill>
                </a:rPr>
                <a:t>-T/2</a:t>
              </a:r>
            </a:p>
          </p:txBody>
        </p:sp>
        <p:grpSp>
          <p:nvGrpSpPr>
            <p:cNvPr id="53318" name="Group 63"/>
            <p:cNvGrpSpPr>
              <a:grpSpLocks/>
            </p:cNvGrpSpPr>
            <p:nvPr/>
          </p:nvGrpSpPr>
          <p:grpSpPr bwMode="auto">
            <a:xfrm>
              <a:off x="2007985" y="2062184"/>
              <a:ext cx="722028" cy="383392"/>
              <a:chOff x="1955799" y="2057400"/>
              <a:chExt cx="973669" cy="457200"/>
            </a:xfrm>
          </p:grpSpPr>
          <p:cxnSp>
            <p:nvCxnSpPr>
              <p:cNvPr id="77" name="Straight Connector 76"/>
              <p:cNvCxnSpPr/>
              <p:nvPr/>
            </p:nvCxnSpPr>
            <p:spPr bwMode="auto">
              <a:xfrm flipV="1">
                <a:off x="1956073" y="2057375"/>
                <a:ext cx="0" cy="458134"/>
              </a:xfrm>
              <a:prstGeom prst="line">
                <a:avLst/>
              </a:prstGeom>
              <a:noFill/>
              <a:ln w="12700" cap="flat" cmpd="sng" algn="ctr">
                <a:solidFill>
                  <a:schemeClr val="bg1">
                    <a:lumMod val="60000"/>
                    <a:lumOff val="4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8" name="Straight Connector 77"/>
              <p:cNvCxnSpPr/>
              <p:nvPr/>
            </p:nvCxnSpPr>
            <p:spPr bwMode="auto">
              <a:xfrm flipH="1">
                <a:off x="1956073" y="2057375"/>
                <a:ext cx="971912" cy="0"/>
              </a:xfrm>
              <a:prstGeom prst="line">
                <a:avLst/>
              </a:prstGeom>
              <a:noFill/>
              <a:ln w="12700" cap="flat" cmpd="sng" algn="ctr">
                <a:solidFill>
                  <a:schemeClr val="bg1">
                    <a:lumMod val="60000"/>
                    <a:lumOff val="4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9" name="Straight Connector 78"/>
              <p:cNvCxnSpPr/>
              <p:nvPr/>
            </p:nvCxnSpPr>
            <p:spPr bwMode="auto">
              <a:xfrm flipV="1">
                <a:off x="2930125" y="2057375"/>
                <a:ext cx="0" cy="458134"/>
              </a:xfrm>
              <a:prstGeom prst="line">
                <a:avLst/>
              </a:prstGeom>
              <a:noFill/>
              <a:ln w="12700" cap="flat" cmpd="sng" algn="ctr">
                <a:solidFill>
                  <a:schemeClr val="bg1">
                    <a:lumMod val="60000"/>
                    <a:lumOff val="4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sp>
          <p:nvSpPr>
            <p:cNvPr id="53319" name="Rectangle 63"/>
            <p:cNvSpPr>
              <a:spLocks noChangeArrowheads="1"/>
            </p:cNvSpPr>
            <p:nvPr/>
          </p:nvSpPr>
          <p:spPr bwMode="auto">
            <a:xfrm>
              <a:off x="2963333" y="2438400"/>
              <a:ext cx="381000" cy="230832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US" altLang="en-US" sz="900">
                  <a:solidFill>
                    <a:schemeClr val="bg2"/>
                  </a:solidFill>
                </a:rPr>
                <a:t>T/2</a:t>
              </a:r>
            </a:p>
          </p:txBody>
        </p:sp>
        <p:sp>
          <p:nvSpPr>
            <p:cNvPr id="53320" name="Rectangle 64"/>
            <p:cNvSpPr>
              <a:spLocks noChangeArrowheads="1"/>
            </p:cNvSpPr>
            <p:nvPr/>
          </p:nvSpPr>
          <p:spPr bwMode="auto">
            <a:xfrm>
              <a:off x="2252135" y="2438400"/>
              <a:ext cx="381000" cy="230832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US" altLang="en-US" sz="900">
                  <a:solidFill>
                    <a:schemeClr val="bg2"/>
                  </a:solidFill>
                </a:rPr>
                <a:t>0</a:t>
              </a:r>
            </a:p>
          </p:txBody>
        </p:sp>
        <p:sp>
          <p:nvSpPr>
            <p:cNvPr id="53321" name="Rectangle 65"/>
            <p:cNvSpPr>
              <a:spLocks noChangeArrowheads="1"/>
            </p:cNvSpPr>
            <p:nvPr/>
          </p:nvSpPr>
          <p:spPr bwMode="auto">
            <a:xfrm>
              <a:off x="2607734" y="2438400"/>
              <a:ext cx="381000" cy="230832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US" altLang="en-US" sz="900">
                  <a:solidFill>
                    <a:schemeClr val="bg2"/>
                  </a:solidFill>
                </a:rPr>
                <a:t>1</a:t>
              </a:r>
            </a:p>
          </p:txBody>
        </p:sp>
        <p:sp>
          <p:nvSpPr>
            <p:cNvPr id="53322" name="Rectangle 66"/>
            <p:cNvSpPr>
              <a:spLocks noChangeArrowheads="1"/>
            </p:cNvSpPr>
            <p:nvPr/>
          </p:nvSpPr>
          <p:spPr bwMode="auto">
            <a:xfrm>
              <a:off x="1828800" y="2438400"/>
              <a:ext cx="381000" cy="230832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US" altLang="en-US" sz="900">
                  <a:solidFill>
                    <a:schemeClr val="bg2"/>
                  </a:solidFill>
                </a:rPr>
                <a:t>-1</a:t>
              </a:r>
            </a:p>
          </p:txBody>
        </p:sp>
        <p:cxnSp>
          <p:nvCxnSpPr>
            <p:cNvPr id="53323" name="Straight Connector 67"/>
            <p:cNvCxnSpPr>
              <a:cxnSpLocks noChangeShapeType="1"/>
            </p:cNvCxnSpPr>
            <p:nvPr/>
          </p:nvCxnSpPr>
          <p:spPr bwMode="auto">
            <a:xfrm>
              <a:off x="381000" y="2438400"/>
              <a:ext cx="3886200" cy="0"/>
            </a:xfrm>
            <a:prstGeom prst="line">
              <a:avLst/>
            </a:prstGeom>
            <a:noFill/>
            <a:ln w="12700" algn="ctr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3324" name="Straight Connector 68"/>
            <p:cNvCxnSpPr>
              <a:cxnSpLocks noChangeShapeType="1"/>
            </p:cNvCxnSpPr>
            <p:nvPr/>
          </p:nvCxnSpPr>
          <p:spPr bwMode="auto">
            <a:xfrm>
              <a:off x="2007989" y="2410078"/>
              <a:ext cx="0" cy="63899"/>
            </a:xfrm>
            <a:prstGeom prst="line">
              <a:avLst/>
            </a:prstGeom>
            <a:noFill/>
            <a:ln w="12700" algn="ctr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3325" name="Straight Connector 69"/>
            <p:cNvCxnSpPr>
              <a:cxnSpLocks noChangeShapeType="1"/>
            </p:cNvCxnSpPr>
            <p:nvPr/>
          </p:nvCxnSpPr>
          <p:spPr bwMode="auto">
            <a:xfrm>
              <a:off x="2372140" y="2410078"/>
              <a:ext cx="0" cy="63899"/>
            </a:xfrm>
            <a:prstGeom prst="line">
              <a:avLst/>
            </a:prstGeom>
            <a:noFill/>
            <a:ln w="12700" algn="ctr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3326" name="Straight Connector 70"/>
            <p:cNvCxnSpPr>
              <a:cxnSpLocks noChangeShapeType="1"/>
            </p:cNvCxnSpPr>
            <p:nvPr/>
          </p:nvCxnSpPr>
          <p:spPr bwMode="auto">
            <a:xfrm>
              <a:off x="2736292" y="2410078"/>
              <a:ext cx="0" cy="63899"/>
            </a:xfrm>
            <a:prstGeom prst="line">
              <a:avLst/>
            </a:prstGeom>
            <a:noFill/>
            <a:ln w="12700" algn="ctr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2" name="Straight Connector 71"/>
            <p:cNvCxnSpPr/>
            <p:nvPr/>
          </p:nvCxnSpPr>
          <p:spPr bwMode="auto">
            <a:xfrm flipH="1">
              <a:off x="1185863" y="2438400"/>
              <a:ext cx="800100" cy="0"/>
            </a:xfrm>
            <a:prstGeom prst="line">
              <a:avLst/>
            </a:prstGeom>
            <a:noFill/>
            <a:ln w="12700" cap="flat" cmpd="sng" algn="ctr">
              <a:solidFill>
                <a:schemeClr val="bg1">
                  <a:lumMod val="60000"/>
                  <a:lumOff val="4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73" name="Straight Connector 72"/>
            <p:cNvCxnSpPr/>
            <p:nvPr/>
          </p:nvCxnSpPr>
          <p:spPr bwMode="auto">
            <a:xfrm flipH="1">
              <a:off x="2743200" y="2430463"/>
              <a:ext cx="800100" cy="0"/>
            </a:xfrm>
            <a:prstGeom prst="line">
              <a:avLst/>
            </a:prstGeom>
            <a:noFill/>
            <a:ln w="12700" cap="flat" cmpd="sng" algn="ctr">
              <a:solidFill>
                <a:schemeClr val="bg1">
                  <a:lumMod val="60000"/>
                  <a:lumOff val="4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53329" name="Straight Connector 73"/>
            <p:cNvCxnSpPr>
              <a:cxnSpLocks noChangeShapeType="1"/>
            </p:cNvCxnSpPr>
            <p:nvPr/>
          </p:nvCxnSpPr>
          <p:spPr bwMode="auto">
            <a:xfrm>
              <a:off x="1643838" y="2410078"/>
              <a:ext cx="0" cy="63899"/>
            </a:xfrm>
            <a:prstGeom prst="line">
              <a:avLst/>
            </a:prstGeom>
            <a:noFill/>
            <a:ln w="12700" algn="ctr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3330" name="Straight Connector 74"/>
            <p:cNvCxnSpPr>
              <a:cxnSpLocks noChangeShapeType="1"/>
            </p:cNvCxnSpPr>
            <p:nvPr/>
          </p:nvCxnSpPr>
          <p:spPr bwMode="auto">
            <a:xfrm>
              <a:off x="3141134" y="2410078"/>
              <a:ext cx="0" cy="63899"/>
            </a:xfrm>
            <a:prstGeom prst="line">
              <a:avLst/>
            </a:prstGeom>
            <a:noFill/>
            <a:ln w="12700" algn="ctr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53331" name="Rectangle 75"/>
            <p:cNvSpPr>
              <a:spLocks noChangeArrowheads="1"/>
            </p:cNvSpPr>
            <p:nvPr/>
          </p:nvSpPr>
          <p:spPr bwMode="auto">
            <a:xfrm>
              <a:off x="1803402" y="1981200"/>
              <a:ext cx="3810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US" altLang="en-US" sz="900">
                  <a:solidFill>
                    <a:schemeClr val="bg2"/>
                  </a:solidFill>
                </a:rPr>
                <a:t>1</a:t>
              </a:r>
            </a:p>
          </p:txBody>
        </p:sp>
      </p:grpSp>
      <p:grpSp>
        <p:nvGrpSpPr>
          <p:cNvPr id="53256" name="Group 40"/>
          <p:cNvGrpSpPr>
            <a:grpSpLocks/>
          </p:cNvGrpSpPr>
          <p:nvPr/>
        </p:nvGrpSpPr>
        <p:grpSpPr bwMode="auto">
          <a:xfrm>
            <a:off x="258763" y="2062163"/>
            <a:ext cx="4211637" cy="384175"/>
            <a:chOff x="258233" y="2062184"/>
            <a:chExt cx="4212166" cy="383392"/>
          </a:xfrm>
        </p:grpSpPr>
        <p:grpSp>
          <p:nvGrpSpPr>
            <p:cNvPr id="53304" name="Group 64"/>
            <p:cNvGrpSpPr>
              <a:grpSpLocks/>
            </p:cNvGrpSpPr>
            <p:nvPr/>
          </p:nvGrpSpPr>
          <p:grpSpPr bwMode="auto">
            <a:xfrm>
              <a:off x="3543531" y="2062184"/>
              <a:ext cx="722028" cy="383392"/>
              <a:chOff x="1955799" y="2057400"/>
              <a:chExt cx="973669" cy="457200"/>
            </a:xfrm>
          </p:grpSpPr>
          <p:cxnSp>
            <p:nvCxnSpPr>
              <p:cNvPr id="57" name="Straight Connector 56"/>
              <p:cNvCxnSpPr/>
              <p:nvPr/>
            </p:nvCxnSpPr>
            <p:spPr bwMode="auto">
              <a:xfrm flipV="1">
                <a:off x="1955330" y="2057400"/>
                <a:ext cx="0" cy="457200"/>
              </a:xfrm>
              <a:prstGeom prst="line">
                <a:avLst/>
              </a:prstGeom>
              <a:noFill/>
              <a:ln w="12700" cap="flat" cmpd="sng" algn="ctr">
                <a:solidFill>
                  <a:schemeClr val="bg1">
                    <a:lumMod val="60000"/>
                    <a:lumOff val="4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8" name="Straight Connector 57"/>
              <p:cNvCxnSpPr/>
              <p:nvPr/>
            </p:nvCxnSpPr>
            <p:spPr bwMode="auto">
              <a:xfrm flipH="1">
                <a:off x="1955330" y="2057400"/>
                <a:ext cx="972034" cy="0"/>
              </a:xfrm>
              <a:prstGeom prst="line">
                <a:avLst/>
              </a:prstGeom>
              <a:noFill/>
              <a:ln w="12700" cap="flat" cmpd="sng" algn="ctr">
                <a:solidFill>
                  <a:schemeClr val="bg1">
                    <a:lumMod val="60000"/>
                    <a:lumOff val="4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3" name="Straight Connector 62"/>
              <p:cNvCxnSpPr/>
              <p:nvPr/>
            </p:nvCxnSpPr>
            <p:spPr bwMode="auto">
              <a:xfrm flipV="1">
                <a:off x="2929506" y="2057400"/>
                <a:ext cx="0" cy="457200"/>
              </a:xfrm>
              <a:prstGeom prst="line">
                <a:avLst/>
              </a:prstGeom>
              <a:noFill/>
              <a:ln w="12700" cap="flat" cmpd="sng" algn="ctr">
                <a:solidFill>
                  <a:schemeClr val="bg1">
                    <a:lumMod val="60000"/>
                    <a:lumOff val="4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53305" name="Group 68"/>
            <p:cNvGrpSpPr>
              <a:grpSpLocks/>
            </p:cNvGrpSpPr>
            <p:nvPr/>
          </p:nvGrpSpPr>
          <p:grpSpPr bwMode="auto">
            <a:xfrm>
              <a:off x="457200" y="2062184"/>
              <a:ext cx="722028" cy="383392"/>
              <a:chOff x="1955799" y="2057400"/>
              <a:chExt cx="973669" cy="457200"/>
            </a:xfrm>
          </p:grpSpPr>
          <p:cxnSp>
            <p:nvCxnSpPr>
              <p:cNvPr id="54" name="Straight Connector 53"/>
              <p:cNvCxnSpPr/>
              <p:nvPr/>
            </p:nvCxnSpPr>
            <p:spPr bwMode="auto">
              <a:xfrm flipV="1">
                <a:off x="1955118" y="2057400"/>
                <a:ext cx="0" cy="457200"/>
              </a:xfrm>
              <a:prstGeom prst="line">
                <a:avLst/>
              </a:prstGeom>
              <a:noFill/>
              <a:ln w="12700" cap="flat" cmpd="sng" algn="ctr">
                <a:solidFill>
                  <a:schemeClr val="bg1">
                    <a:lumMod val="60000"/>
                    <a:lumOff val="4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5" name="Straight Connector 54"/>
              <p:cNvCxnSpPr/>
              <p:nvPr/>
            </p:nvCxnSpPr>
            <p:spPr bwMode="auto">
              <a:xfrm flipH="1">
                <a:off x="1955118" y="2057400"/>
                <a:ext cx="972034" cy="0"/>
              </a:xfrm>
              <a:prstGeom prst="line">
                <a:avLst/>
              </a:prstGeom>
              <a:noFill/>
              <a:ln w="12700" cap="flat" cmpd="sng" algn="ctr">
                <a:solidFill>
                  <a:schemeClr val="bg1">
                    <a:lumMod val="60000"/>
                    <a:lumOff val="4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6" name="Straight Connector 55"/>
              <p:cNvCxnSpPr/>
              <p:nvPr/>
            </p:nvCxnSpPr>
            <p:spPr bwMode="auto">
              <a:xfrm flipV="1">
                <a:off x="2929294" y="2057400"/>
                <a:ext cx="0" cy="457200"/>
              </a:xfrm>
              <a:prstGeom prst="line">
                <a:avLst/>
              </a:prstGeom>
              <a:noFill/>
              <a:ln w="12700" cap="flat" cmpd="sng" algn="ctr">
                <a:solidFill>
                  <a:schemeClr val="bg1">
                    <a:lumMod val="60000"/>
                    <a:lumOff val="4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cxnSp>
          <p:nvCxnSpPr>
            <p:cNvPr id="52" name="Straight Connector 51"/>
            <p:cNvCxnSpPr/>
            <p:nvPr/>
          </p:nvCxnSpPr>
          <p:spPr bwMode="auto">
            <a:xfrm flipH="1">
              <a:off x="4279875" y="2437654"/>
              <a:ext cx="190524" cy="0"/>
            </a:xfrm>
            <a:prstGeom prst="line">
              <a:avLst/>
            </a:prstGeom>
            <a:noFill/>
            <a:ln w="12700" cap="flat" cmpd="sng" algn="ctr">
              <a:solidFill>
                <a:schemeClr val="bg1">
                  <a:lumMod val="60000"/>
                  <a:lumOff val="4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53" name="Straight Connector 52"/>
            <p:cNvCxnSpPr/>
            <p:nvPr/>
          </p:nvCxnSpPr>
          <p:spPr bwMode="auto">
            <a:xfrm flipH="1">
              <a:off x="258233" y="2437654"/>
              <a:ext cx="190524" cy="0"/>
            </a:xfrm>
            <a:prstGeom prst="line">
              <a:avLst/>
            </a:prstGeom>
            <a:noFill/>
            <a:ln w="12700" cap="flat" cmpd="sng" algn="ctr">
              <a:solidFill>
                <a:schemeClr val="bg1">
                  <a:lumMod val="60000"/>
                  <a:lumOff val="4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53257" name="Group 150"/>
          <p:cNvGrpSpPr>
            <a:grpSpLocks/>
          </p:cNvGrpSpPr>
          <p:nvPr/>
        </p:nvGrpSpPr>
        <p:grpSpPr bwMode="auto">
          <a:xfrm>
            <a:off x="6784975" y="1295400"/>
            <a:ext cx="1866900" cy="1709738"/>
            <a:chOff x="6784776" y="1295400"/>
            <a:chExt cx="1867314" cy="1710265"/>
          </a:xfrm>
        </p:grpSpPr>
        <p:sp>
          <p:nvSpPr>
            <p:cNvPr id="53290" name="Rectangle 86"/>
            <p:cNvSpPr>
              <a:spLocks noChangeArrowheads="1"/>
            </p:cNvSpPr>
            <p:nvPr/>
          </p:nvSpPr>
          <p:spPr bwMode="auto">
            <a:xfrm>
              <a:off x="6784776" y="1295400"/>
              <a:ext cx="38514" cy="39673"/>
            </a:xfrm>
            <a:prstGeom prst="rect">
              <a:avLst/>
            </a:prstGeom>
            <a:solidFill>
              <a:schemeClr val="bg2"/>
            </a:solidFill>
            <a:ln w="12700" algn="ctr">
              <a:solidFill>
                <a:schemeClr val="bg2"/>
              </a:solidFill>
              <a:round/>
              <a:headEnd/>
              <a:tailEnd/>
            </a:ln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grpSp>
          <p:nvGrpSpPr>
            <p:cNvPr id="53291" name="Group 136"/>
            <p:cNvGrpSpPr>
              <a:grpSpLocks/>
            </p:cNvGrpSpPr>
            <p:nvPr/>
          </p:nvGrpSpPr>
          <p:grpSpPr bwMode="auto">
            <a:xfrm>
              <a:off x="6937176" y="2043131"/>
              <a:ext cx="1714914" cy="962534"/>
              <a:chOff x="6937176" y="2043131"/>
              <a:chExt cx="1714914" cy="962534"/>
            </a:xfrm>
          </p:grpSpPr>
          <p:sp>
            <p:nvSpPr>
              <p:cNvPr id="53292" name="Rectangle 123"/>
              <p:cNvSpPr>
                <a:spLocks noChangeArrowheads="1"/>
              </p:cNvSpPr>
              <p:nvPr/>
            </p:nvSpPr>
            <p:spPr bwMode="auto">
              <a:xfrm>
                <a:off x="6937176" y="2043131"/>
                <a:ext cx="38514" cy="39673"/>
              </a:xfrm>
              <a:prstGeom prst="rect">
                <a:avLst/>
              </a:prstGeom>
              <a:solidFill>
                <a:schemeClr val="bg2"/>
              </a:solidFill>
              <a:ln w="12700" algn="ctr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CA" altLang="en-US"/>
              </a:p>
            </p:txBody>
          </p:sp>
          <p:sp>
            <p:nvSpPr>
              <p:cNvPr id="53293" name="Rectangle 124"/>
              <p:cNvSpPr>
                <a:spLocks noChangeArrowheads="1"/>
              </p:cNvSpPr>
              <p:nvPr/>
            </p:nvSpPr>
            <p:spPr bwMode="auto">
              <a:xfrm>
                <a:off x="7089576" y="2965992"/>
                <a:ext cx="38514" cy="39673"/>
              </a:xfrm>
              <a:prstGeom prst="rect">
                <a:avLst/>
              </a:prstGeom>
              <a:solidFill>
                <a:schemeClr val="bg2"/>
              </a:solidFill>
              <a:ln w="12700" algn="ctr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CA" altLang="en-US"/>
              </a:p>
            </p:txBody>
          </p:sp>
          <p:sp>
            <p:nvSpPr>
              <p:cNvPr id="53294" name="Rectangle 125"/>
              <p:cNvSpPr>
                <a:spLocks noChangeArrowheads="1"/>
              </p:cNvSpPr>
              <p:nvPr/>
            </p:nvSpPr>
            <p:spPr bwMode="auto">
              <a:xfrm>
                <a:off x="7241976" y="2703527"/>
                <a:ext cx="38514" cy="39673"/>
              </a:xfrm>
              <a:prstGeom prst="rect">
                <a:avLst/>
              </a:prstGeom>
              <a:solidFill>
                <a:schemeClr val="bg2"/>
              </a:solidFill>
              <a:ln w="12700" algn="ctr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CA" altLang="en-US"/>
              </a:p>
            </p:txBody>
          </p:sp>
          <p:sp>
            <p:nvSpPr>
              <p:cNvPr id="53295" name="Rectangle 126"/>
              <p:cNvSpPr>
                <a:spLocks noChangeArrowheads="1"/>
              </p:cNvSpPr>
              <p:nvPr/>
            </p:nvSpPr>
            <p:spPr bwMode="auto">
              <a:xfrm>
                <a:off x="7394376" y="2551127"/>
                <a:ext cx="38514" cy="39673"/>
              </a:xfrm>
              <a:prstGeom prst="rect">
                <a:avLst/>
              </a:prstGeom>
              <a:solidFill>
                <a:schemeClr val="bg2"/>
              </a:solidFill>
              <a:ln w="12700" algn="ctr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CA" altLang="en-US"/>
              </a:p>
            </p:txBody>
          </p:sp>
          <p:sp>
            <p:nvSpPr>
              <p:cNvPr id="53296" name="Rectangle 127"/>
              <p:cNvSpPr>
                <a:spLocks noChangeArrowheads="1"/>
              </p:cNvSpPr>
              <p:nvPr/>
            </p:nvSpPr>
            <p:spPr bwMode="auto">
              <a:xfrm>
                <a:off x="7546776" y="2788194"/>
                <a:ext cx="38514" cy="39673"/>
              </a:xfrm>
              <a:prstGeom prst="rect">
                <a:avLst/>
              </a:prstGeom>
              <a:solidFill>
                <a:schemeClr val="bg2"/>
              </a:solidFill>
              <a:ln w="12700" algn="ctr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CA" altLang="en-US"/>
              </a:p>
            </p:txBody>
          </p:sp>
          <p:sp>
            <p:nvSpPr>
              <p:cNvPr id="53297" name="Rectangle 128"/>
              <p:cNvSpPr>
                <a:spLocks noChangeArrowheads="1"/>
              </p:cNvSpPr>
              <p:nvPr/>
            </p:nvSpPr>
            <p:spPr bwMode="auto">
              <a:xfrm>
                <a:off x="7699176" y="2683934"/>
                <a:ext cx="38514" cy="39673"/>
              </a:xfrm>
              <a:prstGeom prst="rect">
                <a:avLst/>
              </a:prstGeom>
              <a:solidFill>
                <a:schemeClr val="bg2"/>
              </a:solidFill>
              <a:ln w="12700" algn="ctr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CA" altLang="en-US"/>
              </a:p>
            </p:txBody>
          </p:sp>
          <p:sp>
            <p:nvSpPr>
              <p:cNvPr id="53298" name="Rectangle 129"/>
              <p:cNvSpPr>
                <a:spLocks noChangeArrowheads="1"/>
              </p:cNvSpPr>
              <p:nvPr/>
            </p:nvSpPr>
            <p:spPr bwMode="auto">
              <a:xfrm>
                <a:off x="7851576" y="2590800"/>
                <a:ext cx="38514" cy="39673"/>
              </a:xfrm>
              <a:prstGeom prst="rect">
                <a:avLst/>
              </a:prstGeom>
              <a:solidFill>
                <a:schemeClr val="bg2"/>
              </a:solidFill>
              <a:ln w="12700" algn="ctr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CA" altLang="en-US"/>
              </a:p>
            </p:txBody>
          </p:sp>
          <p:sp>
            <p:nvSpPr>
              <p:cNvPr id="53299" name="Rectangle 130"/>
              <p:cNvSpPr>
                <a:spLocks noChangeArrowheads="1"/>
              </p:cNvSpPr>
              <p:nvPr/>
            </p:nvSpPr>
            <p:spPr bwMode="auto">
              <a:xfrm>
                <a:off x="8003976" y="2779727"/>
                <a:ext cx="38514" cy="39673"/>
              </a:xfrm>
              <a:prstGeom prst="rect">
                <a:avLst/>
              </a:prstGeom>
              <a:solidFill>
                <a:schemeClr val="bg2"/>
              </a:solidFill>
              <a:ln w="12700" algn="ctr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CA" altLang="en-US"/>
              </a:p>
            </p:txBody>
          </p:sp>
          <p:sp>
            <p:nvSpPr>
              <p:cNvPr id="53300" name="Rectangle 131"/>
              <p:cNvSpPr>
                <a:spLocks noChangeArrowheads="1"/>
              </p:cNvSpPr>
              <p:nvPr/>
            </p:nvSpPr>
            <p:spPr bwMode="auto">
              <a:xfrm>
                <a:off x="8156376" y="2695060"/>
                <a:ext cx="38514" cy="39673"/>
              </a:xfrm>
              <a:prstGeom prst="rect">
                <a:avLst/>
              </a:prstGeom>
              <a:solidFill>
                <a:schemeClr val="bg2"/>
              </a:solidFill>
              <a:ln w="12700" algn="ctr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CA" altLang="en-US"/>
              </a:p>
            </p:txBody>
          </p:sp>
          <p:sp>
            <p:nvSpPr>
              <p:cNvPr id="53301" name="Rectangle 132"/>
              <p:cNvSpPr>
                <a:spLocks noChangeArrowheads="1"/>
              </p:cNvSpPr>
              <p:nvPr/>
            </p:nvSpPr>
            <p:spPr bwMode="auto">
              <a:xfrm>
                <a:off x="8308776" y="2627327"/>
                <a:ext cx="38514" cy="39673"/>
              </a:xfrm>
              <a:prstGeom prst="rect">
                <a:avLst/>
              </a:prstGeom>
              <a:solidFill>
                <a:schemeClr val="bg2"/>
              </a:solidFill>
              <a:ln w="12700" algn="ctr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CA" altLang="en-US"/>
              </a:p>
            </p:txBody>
          </p:sp>
          <p:sp>
            <p:nvSpPr>
              <p:cNvPr id="53302" name="Rectangle 133"/>
              <p:cNvSpPr>
                <a:spLocks noChangeArrowheads="1"/>
              </p:cNvSpPr>
              <p:nvPr/>
            </p:nvSpPr>
            <p:spPr bwMode="auto">
              <a:xfrm>
                <a:off x="8461176" y="2743200"/>
                <a:ext cx="38514" cy="39673"/>
              </a:xfrm>
              <a:prstGeom prst="rect">
                <a:avLst/>
              </a:prstGeom>
              <a:solidFill>
                <a:schemeClr val="bg2"/>
              </a:solidFill>
              <a:ln w="12700" algn="ctr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CA" altLang="en-US"/>
              </a:p>
            </p:txBody>
          </p:sp>
          <p:sp>
            <p:nvSpPr>
              <p:cNvPr id="53303" name="Rectangle 134"/>
              <p:cNvSpPr>
                <a:spLocks noChangeArrowheads="1"/>
              </p:cNvSpPr>
              <p:nvPr/>
            </p:nvSpPr>
            <p:spPr bwMode="auto">
              <a:xfrm>
                <a:off x="8613576" y="2692401"/>
                <a:ext cx="38514" cy="39673"/>
              </a:xfrm>
              <a:prstGeom prst="rect">
                <a:avLst/>
              </a:prstGeom>
              <a:solidFill>
                <a:schemeClr val="bg2"/>
              </a:solidFill>
              <a:ln w="12700" algn="ctr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CA" altLang="en-US"/>
              </a:p>
            </p:txBody>
          </p:sp>
        </p:grpSp>
      </p:grpSp>
      <p:sp>
        <p:nvSpPr>
          <p:cNvPr id="53258" name="Rectangle 90"/>
          <p:cNvSpPr>
            <a:spLocks noChangeArrowheads="1"/>
          </p:cNvSpPr>
          <p:nvPr/>
        </p:nvSpPr>
        <p:spPr bwMode="auto">
          <a:xfrm>
            <a:off x="5783263" y="4341813"/>
            <a:ext cx="2773362" cy="2030412"/>
          </a:xfrm>
          <a:prstGeom prst="rect">
            <a:avLst/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/>
            <a:r>
              <a:rPr lang="en-US" altLang="en-US" sz="1800">
                <a:solidFill>
                  <a:schemeClr val="bg2"/>
                </a:solidFill>
                <a:sym typeface="Symbol" pitchFamily="18" charset="2"/>
              </a:rPr>
              <a:t>The </a:t>
            </a:r>
            <a:r>
              <a:rPr lang="en-US" altLang="en-US" sz="1800" i="1">
                <a:solidFill>
                  <a:schemeClr val="bg2"/>
                </a:solidFill>
                <a:sym typeface="Symbol" pitchFamily="18" charset="2"/>
              </a:rPr>
              <a:t>Y[f]</a:t>
            </a:r>
            <a:r>
              <a:rPr lang="en-US" altLang="en-US" sz="1800">
                <a:solidFill>
                  <a:schemeClr val="bg2"/>
                </a:solidFill>
                <a:sym typeface="Symbol" pitchFamily="18" charset="2"/>
              </a:rPr>
              <a:t> discrete signal at </a:t>
            </a:r>
            <a:r>
              <a:rPr lang="en-US" altLang="en-US" sz="1800" i="1">
                <a:solidFill>
                  <a:schemeClr val="bg2"/>
                </a:solidFill>
                <a:sym typeface="Symbol" pitchFamily="18" charset="2"/>
              </a:rPr>
              <a:t>f</a:t>
            </a:r>
          </a:p>
          <a:p>
            <a:pPr algn="l" eaLnBrk="1" hangingPunct="1"/>
            <a:r>
              <a:rPr lang="en-US" altLang="en-US" sz="1800">
                <a:solidFill>
                  <a:schemeClr val="bg2"/>
                </a:solidFill>
                <a:sym typeface="Symbol" pitchFamily="18" charset="2"/>
              </a:rPr>
              <a:t>is replaced at </a:t>
            </a:r>
            <a:r>
              <a:rPr lang="en-CA" altLang="en-US" sz="1800">
                <a:solidFill>
                  <a:schemeClr val="bg2"/>
                </a:solidFill>
                <a:sym typeface="Symbol" pitchFamily="18" charset="2"/>
              </a:rPr>
              <a:t>=2</a:t>
            </a:r>
            <a:r>
              <a:rPr lang="en-CA" altLang="en-US" sz="1800" i="1">
                <a:solidFill>
                  <a:schemeClr val="bg2"/>
                </a:solidFill>
                <a:sym typeface="Symbol" pitchFamily="18" charset="2"/>
              </a:rPr>
              <a:t>f/T</a:t>
            </a:r>
            <a:r>
              <a:rPr lang="en-CA" altLang="en-US" sz="1800">
                <a:solidFill>
                  <a:schemeClr val="bg2"/>
                </a:solidFill>
                <a:sym typeface="Symbol" pitchFamily="18" charset="2"/>
              </a:rPr>
              <a:t>  with</a:t>
            </a:r>
          </a:p>
          <a:p>
            <a:pPr algn="l" eaLnBrk="1" hangingPunct="1"/>
            <a:r>
              <a:rPr lang="en-US" altLang="en-US" sz="1800">
                <a:solidFill>
                  <a:schemeClr val="bg2"/>
                </a:solidFill>
                <a:sym typeface="Symbol" pitchFamily="18" charset="2"/>
              </a:rPr>
              <a:t>a continuous delta </a:t>
            </a:r>
            <a:br>
              <a:rPr lang="en-US" altLang="en-US" sz="1800">
                <a:solidFill>
                  <a:schemeClr val="bg2"/>
                </a:solidFill>
                <a:sym typeface="Symbol" pitchFamily="18" charset="2"/>
              </a:rPr>
            </a:br>
            <a:r>
              <a:rPr lang="en-US" altLang="en-US" sz="1800">
                <a:solidFill>
                  <a:schemeClr val="bg2"/>
                </a:solidFill>
                <a:sym typeface="Symbol" pitchFamily="18" charset="2"/>
              </a:rPr>
              <a:t>    with value </a:t>
            </a:r>
            <a:r>
              <a:rPr lang="en-US" altLang="en-US" sz="1800" i="1" baseline="30000">
                <a:solidFill>
                  <a:schemeClr val="bg2"/>
                </a:solidFill>
                <a:sym typeface="Symbol" pitchFamily="18" charset="2"/>
              </a:rPr>
              <a:t>Y[f]</a:t>
            </a:r>
            <a:r>
              <a:rPr lang="en-US" altLang="en-US" sz="1800">
                <a:solidFill>
                  <a:schemeClr val="bg2"/>
                </a:solidFill>
                <a:sym typeface="Symbol" pitchFamily="18" charset="2"/>
              </a:rPr>
              <a:t>/</a:t>
            </a:r>
            <a:r>
              <a:rPr lang="en-US" altLang="en-US" sz="1800" i="1" baseline="-25000">
                <a:solidFill>
                  <a:schemeClr val="bg2"/>
                </a:solidFill>
                <a:sym typeface="Symbol" pitchFamily="18" charset="2"/>
              </a:rPr>
              <a:t>dt</a:t>
            </a:r>
            <a:r>
              <a:rPr lang="en-US" altLang="en-US" sz="1800">
                <a:solidFill>
                  <a:schemeClr val="bg2"/>
                </a:solidFill>
                <a:sym typeface="Symbol" pitchFamily="18" charset="2"/>
              </a:rPr>
              <a:t> =  </a:t>
            </a:r>
            <a:br>
              <a:rPr lang="en-US" altLang="en-US" sz="1800">
                <a:solidFill>
                  <a:schemeClr val="bg2"/>
                </a:solidFill>
                <a:sym typeface="Symbol" pitchFamily="18" charset="2"/>
              </a:rPr>
            </a:br>
            <a:r>
              <a:rPr lang="en-US" altLang="en-US" sz="1800">
                <a:solidFill>
                  <a:schemeClr val="bg2"/>
                </a:solidFill>
                <a:sym typeface="Symbol" pitchFamily="18" charset="2"/>
              </a:rPr>
              <a:t>    of width </a:t>
            </a:r>
            <a:r>
              <a:rPr lang="en-US" altLang="en-US" sz="1800" i="1">
                <a:solidFill>
                  <a:schemeClr val="bg2"/>
                </a:solidFill>
                <a:sym typeface="Symbol" pitchFamily="18" charset="2"/>
              </a:rPr>
              <a:t>dt</a:t>
            </a:r>
            <a:r>
              <a:rPr lang="en-US" altLang="en-US" sz="1800">
                <a:solidFill>
                  <a:schemeClr val="bg2"/>
                </a:solidFill>
                <a:sym typeface="Symbol" pitchFamily="18" charset="2"/>
              </a:rPr>
              <a:t/>
            </a:r>
            <a:br>
              <a:rPr lang="en-US" altLang="en-US" sz="1800">
                <a:solidFill>
                  <a:schemeClr val="bg2"/>
                </a:solidFill>
                <a:sym typeface="Symbol" pitchFamily="18" charset="2"/>
              </a:rPr>
            </a:br>
            <a:r>
              <a:rPr lang="en-US" altLang="en-US" sz="1800">
                <a:solidFill>
                  <a:schemeClr val="bg2"/>
                </a:solidFill>
                <a:sym typeface="Symbol" pitchFamily="18" charset="2"/>
              </a:rPr>
              <a:t>    for a total area of </a:t>
            </a:r>
            <a:r>
              <a:rPr lang="en-US" altLang="en-US" sz="1800" i="1">
                <a:solidFill>
                  <a:schemeClr val="bg2"/>
                </a:solidFill>
                <a:sym typeface="Symbol" pitchFamily="18" charset="2"/>
              </a:rPr>
              <a:t>Y[f]</a:t>
            </a:r>
            <a:r>
              <a:rPr lang="en-US" altLang="en-US" sz="1800">
                <a:solidFill>
                  <a:schemeClr val="bg2"/>
                </a:solidFill>
                <a:sym typeface="Symbol" pitchFamily="18" charset="2"/>
              </a:rPr>
              <a:t>.</a:t>
            </a:r>
          </a:p>
          <a:p>
            <a:pPr algn="l" eaLnBrk="1" hangingPunct="1"/>
            <a:r>
              <a:rPr lang="en-US" altLang="en-US" sz="1800">
                <a:solidFill>
                  <a:schemeClr val="bg2"/>
                </a:solidFill>
                <a:sym typeface="Symbol" pitchFamily="18" charset="2"/>
              </a:rPr>
              <a:t>else zero.</a:t>
            </a:r>
            <a:endParaRPr lang="en-CA" altLang="en-US" sz="1800">
              <a:solidFill>
                <a:schemeClr val="bg2"/>
              </a:solidFill>
            </a:endParaRPr>
          </a:p>
        </p:txBody>
      </p:sp>
      <p:grpSp>
        <p:nvGrpSpPr>
          <p:cNvPr id="53259" name="Group 169"/>
          <p:cNvGrpSpPr>
            <a:grpSpLocks/>
          </p:cNvGrpSpPr>
          <p:nvPr/>
        </p:nvGrpSpPr>
        <p:grpSpPr bwMode="auto">
          <a:xfrm>
            <a:off x="4884738" y="76200"/>
            <a:ext cx="3878262" cy="3175000"/>
            <a:chOff x="4885267" y="76200"/>
            <a:chExt cx="3877734" cy="3174999"/>
          </a:xfrm>
        </p:grpSpPr>
        <p:cxnSp>
          <p:nvCxnSpPr>
            <p:cNvPr id="53270" name="Straight Connector 104"/>
            <p:cNvCxnSpPr>
              <a:cxnSpLocks noChangeShapeType="1"/>
            </p:cNvCxnSpPr>
            <p:nvPr/>
          </p:nvCxnSpPr>
          <p:spPr bwMode="auto">
            <a:xfrm>
              <a:off x="6781800" y="76200"/>
              <a:ext cx="16931" cy="2641599"/>
            </a:xfrm>
            <a:prstGeom prst="line">
              <a:avLst/>
            </a:prstGeom>
            <a:noFill/>
            <a:ln w="6350" algn="ctr">
              <a:solidFill>
                <a:srgbClr val="FF0000"/>
              </a:solidFill>
              <a:round/>
              <a:headEnd type="arrow" w="med" len="med"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grpSp>
          <p:nvGrpSpPr>
            <p:cNvPr id="53271" name="Group 142"/>
            <p:cNvGrpSpPr>
              <a:grpSpLocks/>
            </p:cNvGrpSpPr>
            <p:nvPr/>
          </p:nvGrpSpPr>
          <p:grpSpPr bwMode="auto">
            <a:xfrm>
              <a:off x="4885267" y="1346199"/>
              <a:ext cx="3877734" cy="1905000"/>
              <a:chOff x="4885267" y="1346199"/>
              <a:chExt cx="3877734" cy="1905000"/>
            </a:xfrm>
          </p:grpSpPr>
          <p:cxnSp>
            <p:nvCxnSpPr>
              <p:cNvPr id="53281" name="Straight Connector 92"/>
              <p:cNvCxnSpPr>
                <a:cxnSpLocks noChangeShapeType="1"/>
              </p:cNvCxnSpPr>
              <p:nvPr/>
            </p:nvCxnSpPr>
            <p:spPr bwMode="auto">
              <a:xfrm>
                <a:off x="6934200" y="1346199"/>
                <a:ext cx="0" cy="1371600"/>
              </a:xfrm>
              <a:prstGeom prst="line">
                <a:avLst/>
              </a:prstGeom>
              <a:noFill/>
              <a:ln w="6350" algn="ctr">
                <a:solidFill>
                  <a:srgbClr val="FF0000"/>
                </a:solidFill>
                <a:round/>
                <a:headEnd type="arrow" w="med" len="med"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53282" name="Straight Connector 94"/>
              <p:cNvCxnSpPr>
                <a:cxnSpLocks noChangeShapeType="1"/>
              </p:cNvCxnSpPr>
              <p:nvPr/>
            </p:nvCxnSpPr>
            <p:spPr bwMode="auto">
              <a:xfrm flipV="1">
                <a:off x="7103534" y="2717799"/>
                <a:ext cx="0" cy="533400"/>
              </a:xfrm>
              <a:prstGeom prst="line">
                <a:avLst/>
              </a:prstGeom>
              <a:noFill/>
              <a:ln w="6350" algn="ctr">
                <a:solidFill>
                  <a:srgbClr val="FF0000"/>
                </a:solidFill>
                <a:round/>
                <a:headEnd type="arrow" w="med" len="med"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53283" name="Straight Connector 96"/>
              <p:cNvCxnSpPr>
                <a:cxnSpLocks noChangeShapeType="1"/>
              </p:cNvCxnSpPr>
              <p:nvPr/>
            </p:nvCxnSpPr>
            <p:spPr bwMode="auto">
              <a:xfrm>
                <a:off x="7399867" y="2362200"/>
                <a:ext cx="0" cy="381000"/>
              </a:xfrm>
              <a:prstGeom prst="line">
                <a:avLst/>
              </a:prstGeom>
              <a:noFill/>
              <a:ln w="6350" algn="ctr">
                <a:solidFill>
                  <a:srgbClr val="FF0000"/>
                </a:solidFill>
                <a:round/>
                <a:headEnd type="arrow" w="med" len="med"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53284" name="Straight Connector 97"/>
              <p:cNvCxnSpPr>
                <a:cxnSpLocks noChangeShapeType="1"/>
              </p:cNvCxnSpPr>
              <p:nvPr/>
            </p:nvCxnSpPr>
            <p:spPr bwMode="auto">
              <a:xfrm flipV="1">
                <a:off x="7552267" y="2717799"/>
                <a:ext cx="0" cy="228601"/>
              </a:xfrm>
              <a:prstGeom prst="line">
                <a:avLst/>
              </a:prstGeom>
              <a:noFill/>
              <a:ln w="6350" algn="ctr">
                <a:solidFill>
                  <a:srgbClr val="FF0000"/>
                </a:solidFill>
                <a:round/>
                <a:headEnd type="arrow" w="med" len="med"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53285" name="Straight Connector 99"/>
              <p:cNvCxnSpPr>
                <a:cxnSpLocks noChangeShapeType="1"/>
              </p:cNvCxnSpPr>
              <p:nvPr/>
            </p:nvCxnSpPr>
            <p:spPr bwMode="auto">
              <a:xfrm>
                <a:off x="7865534" y="2489199"/>
                <a:ext cx="0" cy="228600"/>
              </a:xfrm>
              <a:prstGeom prst="line">
                <a:avLst/>
              </a:prstGeom>
              <a:noFill/>
              <a:ln w="6350" algn="ctr">
                <a:solidFill>
                  <a:srgbClr val="FF0000"/>
                </a:solidFill>
                <a:round/>
                <a:headEnd type="arrow" w="med" len="med"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53286" name="Straight Connector 100"/>
              <p:cNvCxnSpPr>
                <a:cxnSpLocks noChangeShapeType="1"/>
              </p:cNvCxnSpPr>
              <p:nvPr/>
            </p:nvCxnSpPr>
            <p:spPr bwMode="auto">
              <a:xfrm flipV="1">
                <a:off x="8017934" y="2726266"/>
                <a:ext cx="0" cy="152400"/>
              </a:xfrm>
              <a:prstGeom prst="line">
                <a:avLst/>
              </a:prstGeom>
              <a:noFill/>
              <a:ln w="6350" algn="ctr">
                <a:solidFill>
                  <a:srgbClr val="FF0000"/>
                </a:solidFill>
                <a:round/>
                <a:headEnd type="arrow" w="med" len="med"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53287" name="Straight Connector 102"/>
              <p:cNvCxnSpPr>
                <a:cxnSpLocks noChangeShapeType="1"/>
              </p:cNvCxnSpPr>
              <p:nvPr/>
            </p:nvCxnSpPr>
            <p:spPr bwMode="auto">
              <a:xfrm flipH="1">
                <a:off x="8322734" y="2514600"/>
                <a:ext cx="0" cy="203199"/>
              </a:xfrm>
              <a:prstGeom prst="line">
                <a:avLst/>
              </a:prstGeom>
              <a:noFill/>
              <a:ln w="6350" algn="ctr">
                <a:solidFill>
                  <a:srgbClr val="FF0000"/>
                </a:solidFill>
                <a:round/>
                <a:headEnd type="arrow" w="med" len="med"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53288" name="Straight Connector 103"/>
              <p:cNvCxnSpPr>
                <a:cxnSpLocks noChangeShapeType="1"/>
              </p:cNvCxnSpPr>
              <p:nvPr/>
            </p:nvCxnSpPr>
            <p:spPr bwMode="auto">
              <a:xfrm flipV="1">
                <a:off x="8475134" y="2717800"/>
                <a:ext cx="0" cy="108000"/>
              </a:xfrm>
              <a:prstGeom prst="line">
                <a:avLst/>
              </a:prstGeom>
              <a:noFill/>
              <a:ln w="6350" algn="ctr">
                <a:solidFill>
                  <a:srgbClr val="FF0000"/>
                </a:solidFill>
                <a:round/>
                <a:headEnd type="arrow" w="med" len="med"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53289" name="Straight Connector 138"/>
              <p:cNvCxnSpPr>
                <a:cxnSpLocks noChangeShapeType="1"/>
              </p:cNvCxnSpPr>
              <p:nvPr/>
            </p:nvCxnSpPr>
            <p:spPr bwMode="auto">
              <a:xfrm flipH="1" flipV="1">
                <a:off x="4885267" y="2713578"/>
                <a:ext cx="3877734" cy="0"/>
              </a:xfrm>
              <a:prstGeom prst="line">
                <a:avLst/>
              </a:prstGeom>
              <a:noFill/>
              <a:ln w="6350" algn="ctr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53272" name="Group 156"/>
            <p:cNvGrpSpPr>
              <a:grpSpLocks/>
            </p:cNvGrpSpPr>
            <p:nvPr/>
          </p:nvGrpSpPr>
          <p:grpSpPr bwMode="auto">
            <a:xfrm flipH="1">
              <a:off x="5079999" y="1337732"/>
              <a:ext cx="1540934" cy="1905000"/>
              <a:chOff x="7086600" y="1498599"/>
              <a:chExt cx="1540934" cy="1905000"/>
            </a:xfrm>
          </p:grpSpPr>
          <p:cxnSp>
            <p:nvCxnSpPr>
              <p:cNvPr id="53273" name="Straight Connector 161"/>
              <p:cNvCxnSpPr>
                <a:cxnSpLocks noChangeShapeType="1"/>
              </p:cNvCxnSpPr>
              <p:nvPr/>
            </p:nvCxnSpPr>
            <p:spPr bwMode="auto">
              <a:xfrm>
                <a:off x="7086600" y="1498599"/>
                <a:ext cx="0" cy="1371600"/>
              </a:xfrm>
              <a:prstGeom prst="line">
                <a:avLst/>
              </a:prstGeom>
              <a:noFill/>
              <a:ln w="6350" algn="ctr">
                <a:solidFill>
                  <a:srgbClr val="FF0000"/>
                </a:solidFill>
                <a:round/>
                <a:headEnd type="arrow" w="med" len="med"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53274" name="Straight Connector 162"/>
              <p:cNvCxnSpPr>
                <a:cxnSpLocks noChangeShapeType="1"/>
              </p:cNvCxnSpPr>
              <p:nvPr/>
            </p:nvCxnSpPr>
            <p:spPr bwMode="auto">
              <a:xfrm flipV="1">
                <a:off x="7255934" y="2870199"/>
                <a:ext cx="0" cy="533400"/>
              </a:xfrm>
              <a:prstGeom prst="line">
                <a:avLst/>
              </a:prstGeom>
              <a:noFill/>
              <a:ln w="6350" algn="ctr">
                <a:solidFill>
                  <a:srgbClr val="FF0000"/>
                </a:solidFill>
                <a:round/>
                <a:headEnd type="arrow" w="med" len="med"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53275" name="Straight Connector 163"/>
              <p:cNvCxnSpPr>
                <a:cxnSpLocks noChangeShapeType="1"/>
              </p:cNvCxnSpPr>
              <p:nvPr/>
            </p:nvCxnSpPr>
            <p:spPr bwMode="auto">
              <a:xfrm>
                <a:off x="7552267" y="2514600"/>
                <a:ext cx="0" cy="381000"/>
              </a:xfrm>
              <a:prstGeom prst="line">
                <a:avLst/>
              </a:prstGeom>
              <a:noFill/>
              <a:ln w="6350" algn="ctr">
                <a:solidFill>
                  <a:srgbClr val="FF0000"/>
                </a:solidFill>
                <a:round/>
                <a:headEnd type="arrow" w="med" len="med"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53276" name="Straight Connector 164"/>
              <p:cNvCxnSpPr>
                <a:cxnSpLocks noChangeShapeType="1"/>
              </p:cNvCxnSpPr>
              <p:nvPr/>
            </p:nvCxnSpPr>
            <p:spPr bwMode="auto">
              <a:xfrm flipV="1">
                <a:off x="7704667" y="2870199"/>
                <a:ext cx="0" cy="228601"/>
              </a:xfrm>
              <a:prstGeom prst="line">
                <a:avLst/>
              </a:prstGeom>
              <a:noFill/>
              <a:ln w="6350" algn="ctr">
                <a:solidFill>
                  <a:srgbClr val="FF0000"/>
                </a:solidFill>
                <a:round/>
                <a:headEnd type="arrow" w="med" len="med"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53277" name="Straight Connector 165"/>
              <p:cNvCxnSpPr>
                <a:cxnSpLocks noChangeShapeType="1"/>
              </p:cNvCxnSpPr>
              <p:nvPr/>
            </p:nvCxnSpPr>
            <p:spPr bwMode="auto">
              <a:xfrm>
                <a:off x="8017934" y="2641599"/>
                <a:ext cx="0" cy="228600"/>
              </a:xfrm>
              <a:prstGeom prst="line">
                <a:avLst/>
              </a:prstGeom>
              <a:noFill/>
              <a:ln w="6350" algn="ctr">
                <a:solidFill>
                  <a:srgbClr val="FF0000"/>
                </a:solidFill>
                <a:round/>
                <a:headEnd type="arrow" w="med" len="med"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53278" name="Straight Connector 166"/>
              <p:cNvCxnSpPr>
                <a:cxnSpLocks noChangeShapeType="1"/>
              </p:cNvCxnSpPr>
              <p:nvPr/>
            </p:nvCxnSpPr>
            <p:spPr bwMode="auto">
              <a:xfrm flipV="1">
                <a:off x="8170334" y="2878666"/>
                <a:ext cx="0" cy="152400"/>
              </a:xfrm>
              <a:prstGeom prst="line">
                <a:avLst/>
              </a:prstGeom>
              <a:noFill/>
              <a:ln w="6350" algn="ctr">
                <a:solidFill>
                  <a:srgbClr val="FF0000"/>
                </a:solidFill>
                <a:round/>
                <a:headEnd type="arrow" w="med" len="med"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53279" name="Straight Connector 167"/>
              <p:cNvCxnSpPr>
                <a:cxnSpLocks noChangeShapeType="1"/>
              </p:cNvCxnSpPr>
              <p:nvPr/>
            </p:nvCxnSpPr>
            <p:spPr bwMode="auto">
              <a:xfrm flipH="1">
                <a:off x="8475134" y="2667000"/>
                <a:ext cx="0" cy="203199"/>
              </a:xfrm>
              <a:prstGeom prst="line">
                <a:avLst/>
              </a:prstGeom>
              <a:noFill/>
              <a:ln w="6350" algn="ctr">
                <a:solidFill>
                  <a:srgbClr val="FF0000"/>
                </a:solidFill>
                <a:round/>
                <a:headEnd type="arrow" w="med" len="med"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53280" name="Straight Connector 168"/>
              <p:cNvCxnSpPr>
                <a:cxnSpLocks noChangeShapeType="1"/>
              </p:cNvCxnSpPr>
              <p:nvPr/>
            </p:nvCxnSpPr>
            <p:spPr bwMode="auto">
              <a:xfrm flipV="1">
                <a:off x="8627534" y="2870200"/>
                <a:ext cx="0" cy="108000"/>
              </a:xfrm>
              <a:prstGeom prst="line">
                <a:avLst/>
              </a:prstGeom>
              <a:noFill/>
              <a:ln w="6350" algn="ctr">
                <a:solidFill>
                  <a:srgbClr val="FF0000"/>
                </a:solidFill>
                <a:round/>
                <a:headEnd type="arrow" w="med" len="med"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</p:grpSp>
      <p:graphicFrame>
        <p:nvGraphicFramePr>
          <p:cNvPr id="53260" name="Object 5"/>
          <p:cNvGraphicFramePr>
            <a:graphicFrameLocks noChangeAspect="1"/>
          </p:cNvGraphicFramePr>
          <p:nvPr/>
        </p:nvGraphicFramePr>
        <p:xfrm>
          <a:off x="5953125" y="3624263"/>
          <a:ext cx="2351088" cy="64293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3342" name="Equation" r:id="rId5" imgW="1663700" imgH="457200" progId="Equation.3">
                  <p:embed/>
                </p:oleObj>
              </mc:Choice>
              <mc:Fallback>
                <p:oleObj name="Equation" r:id="rId5" imgW="1663700" imgH="457200" progId="Equation.3">
                  <p:embed/>
                  <p:pic>
                    <p:nvPicPr>
                      <p:cNvPr id="0" name="Object 5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953125" y="3624263"/>
                        <a:ext cx="2351088" cy="642937"/>
                      </a:xfrm>
                      <a:prstGeom prst="rect">
                        <a:avLst/>
                      </a:prstGeom>
                      <a:solidFill>
                        <a:schemeClr val="tx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15" name="Group 111"/>
          <p:cNvGrpSpPr>
            <a:grpSpLocks/>
          </p:cNvGrpSpPr>
          <p:nvPr/>
        </p:nvGrpSpPr>
        <p:grpSpPr bwMode="auto">
          <a:xfrm>
            <a:off x="909638" y="2743200"/>
            <a:ext cx="3357562" cy="1573213"/>
            <a:chOff x="909638" y="2743200"/>
            <a:chExt cx="3357562" cy="1573212"/>
          </a:xfrm>
        </p:grpSpPr>
        <p:graphicFrame>
          <p:nvGraphicFramePr>
            <p:cNvPr id="53268" name="Object 3"/>
            <p:cNvGraphicFramePr>
              <a:graphicFrameLocks noChangeAspect="1"/>
            </p:cNvGraphicFramePr>
            <p:nvPr/>
          </p:nvGraphicFramePr>
          <p:xfrm>
            <a:off x="909638" y="3352800"/>
            <a:ext cx="3357562" cy="963612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53343" name="Equation" r:id="rId7" imgW="2374900" imgH="685800" progId="Equation.3">
                    <p:embed/>
                  </p:oleObj>
                </mc:Choice>
                <mc:Fallback>
                  <p:oleObj name="Equation" r:id="rId7" imgW="2374900" imgH="685800" progId="Equation.3">
                    <p:embed/>
                    <p:pic>
                      <p:nvPicPr>
                        <p:cNvPr id="0" name="Object 3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8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909638" y="3352800"/>
                          <a:ext cx="3357562" cy="963612"/>
                        </a:xfrm>
                        <a:prstGeom prst="rect">
                          <a:avLst/>
                        </a:prstGeom>
                        <a:solidFill>
                          <a:schemeClr val="tx1"/>
                        </a:solidFill>
                        <a:ln>
                          <a:noFill/>
                        </a:ln>
                        <a:effectLst/>
                        <a:extLs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rgbClr val="808080"/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pic>
          <p:nvPicPr>
            <p:cNvPr id="53269" name="Picture 8"/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625601" y="2743200"/>
              <a:ext cx="1498599" cy="571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6" name="Group 110"/>
          <p:cNvGrpSpPr>
            <a:grpSpLocks/>
          </p:cNvGrpSpPr>
          <p:nvPr/>
        </p:nvGrpSpPr>
        <p:grpSpPr bwMode="auto">
          <a:xfrm>
            <a:off x="1255713" y="2743200"/>
            <a:ext cx="6364287" cy="2065338"/>
            <a:chOff x="1255713" y="2743200"/>
            <a:chExt cx="6364284" cy="2066026"/>
          </a:xfrm>
        </p:grpSpPr>
        <p:graphicFrame>
          <p:nvGraphicFramePr>
            <p:cNvPr id="53264" name="Object 7"/>
            <p:cNvGraphicFramePr>
              <a:graphicFrameLocks noChangeAspect="1"/>
            </p:cNvGraphicFramePr>
            <p:nvPr/>
          </p:nvGraphicFramePr>
          <p:xfrm>
            <a:off x="1255713" y="4382188"/>
            <a:ext cx="2674937" cy="427038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53344" name="Equation" r:id="rId10" imgW="1892300" imgH="304800" progId="Equation.3">
                    <p:embed/>
                  </p:oleObj>
                </mc:Choice>
                <mc:Fallback>
                  <p:oleObj name="Equation" r:id="rId10" imgW="1892300" imgH="304800" progId="Equation.3">
                    <p:embed/>
                    <p:pic>
                      <p:nvPicPr>
                        <p:cNvPr id="0" name="Object 7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11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1255713" y="4382188"/>
                          <a:ext cx="2674937" cy="427038"/>
                        </a:xfrm>
                        <a:prstGeom prst="rect">
                          <a:avLst/>
                        </a:prstGeom>
                        <a:solidFill>
                          <a:schemeClr val="tx1"/>
                        </a:solidFill>
                        <a:ln>
                          <a:noFill/>
                        </a:ln>
                        <a:effectLst/>
                        <a:extLs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rgbClr val="808080"/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pic>
          <p:nvPicPr>
            <p:cNvPr id="53265" name="Picture 8"/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24200" y="2743200"/>
              <a:ext cx="1498599" cy="571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3266" name="Picture 8"/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622799" y="2743200"/>
              <a:ext cx="1498599" cy="571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3267" name="Picture 8"/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121398" y="2743200"/>
              <a:ext cx="1498599" cy="571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113" name="Oval 112"/>
          <p:cNvSpPr>
            <a:spLocks noChangeArrowheads="1"/>
          </p:cNvSpPr>
          <p:nvPr/>
        </p:nvSpPr>
        <p:spPr bwMode="auto">
          <a:xfrm>
            <a:off x="6934200" y="5181600"/>
            <a:ext cx="1219200" cy="381000"/>
          </a:xfrm>
          <a:prstGeom prst="ellipse">
            <a:avLst/>
          </a:prstGeom>
          <a:noFill/>
          <a:ln w="12700" algn="ctr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CA" altLang="en-US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3" grpId="0" animBg="1"/>
    </p:bldLst>
  </p:timing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4274" name="Group 163"/>
          <p:cNvGrpSpPr>
            <a:grpSpLocks/>
          </p:cNvGrpSpPr>
          <p:nvPr/>
        </p:nvGrpSpPr>
        <p:grpSpPr bwMode="auto">
          <a:xfrm>
            <a:off x="4800600" y="1143000"/>
            <a:ext cx="3962400" cy="2506663"/>
            <a:chOff x="4800600" y="1143000"/>
            <a:chExt cx="3962400" cy="2506133"/>
          </a:xfrm>
        </p:grpSpPr>
        <p:sp>
          <p:nvSpPr>
            <p:cNvPr id="54354" name="Text Box 2"/>
            <p:cNvSpPr txBox="1">
              <a:spLocks noChangeArrowheads="1"/>
            </p:cNvSpPr>
            <p:nvPr/>
          </p:nvSpPr>
          <p:spPr bwMode="auto">
            <a:xfrm>
              <a:off x="6061608" y="3192050"/>
              <a:ext cx="1816100" cy="45708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US" altLang="en-US" sz="2400"/>
                <a:t>Sinc function</a:t>
              </a:r>
            </a:p>
          </p:txBody>
        </p:sp>
        <p:sp>
          <p:nvSpPr>
            <p:cNvPr id="54355" name="Rectangle 155"/>
            <p:cNvSpPr>
              <a:spLocks noChangeArrowheads="1"/>
            </p:cNvSpPr>
            <p:nvPr/>
          </p:nvSpPr>
          <p:spPr bwMode="auto">
            <a:xfrm>
              <a:off x="4800600" y="1143000"/>
              <a:ext cx="3962400" cy="1980000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pic>
          <p:nvPicPr>
            <p:cNvPr id="54356" name="Picture 2" descr="http://www4b.wolframalpha.com/Calculate/MSP/MSP678719ib4di6ddd9aibf000020i061f68610b01h?MSPStoreType=image/gif&amp;s=23&amp;w=313&amp;h=126&amp;cdf=RangeControl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435" t="9554" r="36102"/>
            <a:stretch>
              <a:fillRect/>
            </a:stretch>
          </p:blipFill>
          <p:spPr bwMode="auto">
            <a:xfrm>
              <a:off x="4885267" y="2243677"/>
              <a:ext cx="3852000" cy="8720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4357" name="Picture 6" descr="http://www4a.wolframalpha.com/Calculate/MSP/MSP381419ib573d9644c26800004ic902gah2dah6e5?MSPStoreType=image/gif&amp;s=20&amp;w=300&amp;h=188&amp;cdf=Coordinates&amp;cdf=Tooltips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3773" t="2129" r="5659"/>
            <a:stretch>
              <a:fillRect/>
            </a:stretch>
          </p:blipFill>
          <p:spPr bwMode="auto">
            <a:xfrm>
              <a:off x="5867400" y="1303876"/>
              <a:ext cx="1828800" cy="1752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4358" name="Rectangle 159"/>
            <p:cNvSpPr>
              <a:spLocks noChangeArrowheads="1"/>
            </p:cNvSpPr>
            <p:nvPr/>
          </p:nvSpPr>
          <p:spPr bwMode="auto">
            <a:xfrm>
              <a:off x="5943600" y="3056476"/>
              <a:ext cx="1447800" cy="45719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54359" name="Rectangle 153"/>
            <p:cNvSpPr>
              <a:spLocks noChangeArrowheads="1"/>
            </p:cNvSpPr>
            <p:nvPr/>
          </p:nvSpPr>
          <p:spPr bwMode="auto">
            <a:xfrm>
              <a:off x="4809067" y="1159934"/>
              <a:ext cx="990600" cy="400110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US" altLang="en-US" sz="2000">
                  <a:solidFill>
                    <a:schemeClr val="bg2"/>
                  </a:solidFill>
                </a:rPr>
                <a:t>Y</a:t>
              </a:r>
              <a:r>
                <a:rPr lang="en-US" altLang="en-US" sz="2000" baseline="-25000">
                  <a:solidFill>
                    <a:schemeClr val="bg2"/>
                  </a:solidFill>
                </a:rPr>
                <a:t>Re</a:t>
              </a:r>
              <a:r>
                <a:rPr lang="en-US" altLang="en-US" sz="2000">
                  <a:solidFill>
                    <a:schemeClr val="bg2"/>
                  </a:solidFill>
                </a:rPr>
                <a:t>(</a:t>
              </a:r>
              <a:r>
                <a:rPr lang="en-US" altLang="en-US" sz="2000" i="1">
                  <a:solidFill>
                    <a:schemeClr val="bg2"/>
                  </a:solidFill>
                  <a:sym typeface="Symbol" pitchFamily="18" charset="2"/>
                </a:rPr>
                <a:t></a:t>
              </a:r>
              <a:r>
                <a:rPr lang="en-US" altLang="en-US" sz="2000">
                  <a:solidFill>
                    <a:schemeClr val="bg2"/>
                  </a:solidFill>
                </a:rPr>
                <a:t>)</a:t>
              </a:r>
            </a:p>
          </p:txBody>
        </p:sp>
        <p:sp>
          <p:nvSpPr>
            <p:cNvPr id="54360" name="Rectangle 160"/>
            <p:cNvSpPr>
              <a:spLocks noChangeArrowheads="1"/>
            </p:cNvSpPr>
            <p:nvPr/>
          </p:nvSpPr>
          <p:spPr bwMode="auto">
            <a:xfrm>
              <a:off x="4800600" y="3045768"/>
              <a:ext cx="3953936" cy="230832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US" altLang="en-US" sz="900">
                  <a:solidFill>
                    <a:schemeClr val="bg2"/>
                  </a:solidFill>
                </a:rPr>
                <a:t>                                                            </a:t>
              </a:r>
              <a:r>
                <a:rPr lang="en-US" altLang="en-US" sz="900" i="1">
                  <a:solidFill>
                    <a:schemeClr val="bg2"/>
                  </a:solidFill>
                  <a:sym typeface="Symbol" pitchFamily="18" charset="2"/>
                </a:rPr>
                <a:t></a:t>
              </a:r>
              <a:r>
                <a:rPr lang="en-US" altLang="en-US" sz="900">
                  <a:solidFill>
                    <a:schemeClr val="bg2"/>
                  </a:solidFill>
                </a:rPr>
                <a:t> = (-</a:t>
              </a:r>
              <a:r>
                <a:rPr lang="en-US" altLang="en-US" sz="900">
                  <a:solidFill>
                    <a:schemeClr val="bg2"/>
                  </a:solidFill>
                  <a:sym typeface="Symbol" pitchFamily="18" charset="2"/>
                </a:rPr>
                <a:t>,)</a:t>
              </a:r>
              <a:endParaRPr lang="en-US" altLang="en-US" sz="900">
                <a:solidFill>
                  <a:schemeClr val="bg2"/>
                </a:solidFill>
              </a:endParaRPr>
            </a:p>
          </p:txBody>
        </p:sp>
      </p:grpSp>
      <p:sp>
        <p:nvSpPr>
          <p:cNvPr id="54275" name="Rectangle 5"/>
          <p:cNvSpPr>
            <a:spLocks noChangeArrowheads="1"/>
          </p:cNvSpPr>
          <p:nvPr/>
        </p:nvSpPr>
        <p:spPr bwMode="auto">
          <a:xfrm>
            <a:off x="685800" y="-228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4400">
                <a:solidFill>
                  <a:schemeClr val="tx2"/>
                </a:solidFill>
              </a:rPr>
              <a:t>Fourier Transformation </a:t>
            </a:r>
          </a:p>
        </p:txBody>
      </p:sp>
      <p:sp>
        <p:nvSpPr>
          <p:cNvPr id="54276" name="Text Box 215"/>
          <p:cNvSpPr txBox="1">
            <a:spLocks noChangeArrowheads="1"/>
          </p:cNvSpPr>
          <p:nvPr/>
        </p:nvSpPr>
        <p:spPr bwMode="auto">
          <a:xfrm>
            <a:off x="1809750" y="742950"/>
            <a:ext cx="206692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400" i="1">
                <a:solidFill>
                  <a:schemeClr val="tx2"/>
                </a:solidFill>
              </a:rPr>
              <a:t>Time Domain </a:t>
            </a:r>
            <a:r>
              <a:rPr lang="en-US" altLang="en-US" sz="2400" i="1">
                <a:solidFill>
                  <a:schemeClr val="accent1"/>
                </a:solidFill>
                <a:sym typeface="Symbol" pitchFamily="18" charset="2"/>
              </a:rPr>
              <a:t>y</a:t>
            </a:r>
            <a:endParaRPr lang="en-US" altLang="en-US" sz="2400">
              <a:solidFill>
                <a:schemeClr val="accent1"/>
              </a:solidFill>
              <a:sym typeface="Symbol" pitchFamily="18" charset="2"/>
            </a:endParaRPr>
          </a:p>
        </p:txBody>
      </p:sp>
      <p:sp>
        <p:nvSpPr>
          <p:cNvPr id="54277" name="Text Box 215"/>
          <p:cNvSpPr txBox="1">
            <a:spLocks noChangeArrowheads="1"/>
          </p:cNvSpPr>
          <p:nvPr/>
        </p:nvSpPr>
        <p:spPr bwMode="auto">
          <a:xfrm>
            <a:off x="4495800" y="762000"/>
            <a:ext cx="2874963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400" i="1">
                <a:solidFill>
                  <a:schemeClr val="tx2"/>
                </a:solidFill>
              </a:rPr>
              <a:t>Frequency Domain </a:t>
            </a:r>
            <a:r>
              <a:rPr lang="en-US" altLang="en-US" sz="2400" i="1">
                <a:solidFill>
                  <a:schemeClr val="accent1"/>
                </a:solidFill>
              </a:rPr>
              <a:t>Y</a:t>
            </a:r>
            <a:endParaRPr lang="en-US" altLang="en-US" sz="2400">
              <a:solidFill>
                <a:schemeClr val="accent1"/>
              </a:solidFill>
              <a:sym typeface="Symbol" pitchFamily="18" charset="2"/>
            </a:endParaRPr>
          </a:p>
        </p:txBody>
      </p:sp>
      <p:sp>
        <p:nvSpPr>
          <p:cNvPr id="54278" name="Text Box 215"/>
          <p:cNvSpPr txBox="1">
            <a:spLocks noChangeArrowheads="1"/>
          </p:cNvSpPr>
          <p:nvPr/>
        </p:nvSpPr>
        <p:spPr bwMode="auto">
          <a:xfrm>
            <a:off x="7421563" y="0"/>
            <a:ext cx="1430337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000">
                <a:solidFill>
                  <a:schemeClr val="tx2"/>
                </a:solidFill>
                <a:sym typeface="Symbol" pitchFamily="18" charset="2"/>
              </a:rPr>
              <a:t>Continuous </a:t>
            </a:r>
            <a:br>
              <a:rPr lang="en-US" altLang="en-US" sz="2000">
                <a:solidFill>
                  <a:schemeClr val="tx2"/>
                </a:solidFill>
                <a:sym typeface="Symbol" pitchFamily="18" charset="2"/>
              </a:rPr>
            </a:br>
            <a:r>
              <a:rPr lang="en-US" altLang="en-US" sz="2000">
                <a:solidFill>
                  <a:schemeClr val="tx2"/>
                </a:solidFill>
                <a:sym typeface="Symbol" pitchFamily="18" charset="2"/>
              </a:rPr>
              <a:t>Functions</a:t>
            </a:r>
          </a:p>
        </p:txBody>
      </p:sp>
      <p:grpSp>
        <p:nvGrpSpPr>
          <p:cNvPr id="54279" name="Group 57"/>
          <p:cNvGrpSpPr>
            <a:grpSpLocks/>
          </p:cNvGrpSpPr>
          <p:nvPr/>
        </p:nvGrpSpPr>
        <p:grpSpPr bwMode="auto">
          <a:xfrm>
            <a:off x="152400" y="1600200"/>
            <a:ext cx="4419600" cy="1600200"/>
            <a:chOff x="152400" y="1600200"/>
            <a:chExt cx="4419600" cy="1600200"/>
          </a:xfrm>
        </p:grpSpPr>
        <p:sp>
          <p:nvSpPr>
            <p:cNvPr id="54333" name="Text Box 3"/>
            <p:cNvSpPr txBox="1">
              <a:spLocks noChangeArrowheads="1"/>
            </p:cNvSpPr>
            <p:nvPr/>
          </p:nvSpPr>
          <p:spPr bwMode="auto">
            <a:xfrm>
              <a:off x="1153962" y="2738735"/>
              <a:ext cx="257983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US" altLang="en-US" sz="2400"/>
                <a:t>A square wave</a:t>
              </a:r>
            </a:p>
          </p:txBody>
        </p:sp>
        <p:sp>
          <p:nvSpPr>
            <p:cNvPr id="54334" name="Rectangle 59"/>
            <p:cNvSpPr>
              <a:spLocks noChangeArrowheads="1"/>
            </p:cNvSpPr>
            <p:nvPr/>
          </p:nvSpPr>
          <p:spPr bwMode="auto">
            <a:xfrm>
              <a:off x="152400" y="1600200"/>
              <a:ext cx="549375" cy="400110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US" altLang="en-US" sz="2000">
                  <a:solidFill>
                    <a:schemeClr val="bg2"/>
                  </a:solidFill>
                </a:rPr>
                <a:t>y(</a:t>
              </a:r>
              <a:r>
                <a:rPr lang="en-US" altLang="en-US" sz="2000" i="1">
                  <a:solidFill>
                    <a:schemeClr val="bg2"/>
                  </a:solidFill>
                </a:rPr>
                <a:t>t</a:t>
              </a:r>
              <a:r>
                <a:rPr lang="en-US" altLang="en-US" sz="2000">
                  <a:solidFill>
                    <a:schemeClr val="bg2"/>
                  </a:solidFill>
                </a:rPr>
                <a:t>)</a:t>
              </a:r>
            </a:p>
          </p:txBody>
        </p:sp>
        <p:sp>
          <p:nvSpPr>
            <p:cNvPr id="54335" name="Rectangle 60"/>
            <p:cNvSpPr>
              <a:spLocks noChangeArrowheads="1"/>
            </p:cNvSpPr>
            <p:nvPr/>
          </p:nvSpPr>
          <p:spPr bwMode="auto">
            <a:xfrm>
              <a:off x="152400" y="1981200"/>
              <a:ext cx="4419600" cy="720000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54336" name="Rectangle 61"/>
            <p:cNvSpPr>
              <a:spLocks noChangeArrowheads="1"/>
            </p:cNvSpPr>
            <p:nvPr/>
          </p:nvSpPr>
          <p:spPr bwMode="auto">
            <a:xfrm>
              <a:off x="1447800" y="2438400"/>
              <a:ext cx="381000" cy="230832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US" altLang="en-US" sz="900">
                  <a:solidFill>
                    <a:schemeClr val="bg2"/>
                  </a:solidFill>
                </a:rPr>
                <a:t>-T/2</a:t>
              </a:r>
            </a:p>
          </p:txBody>
        </p:sp>
        <p:grpSp>
          <p:nvGrpSpPr>
            <p:cNvPr id="54337" name="Group 63"/>
            <p:cNvGrpSpPr>
              <a:grpSpLocks/>
            </p:cNvGrpSpPr>
            <p:nvPr/>
          </p:nvGrpSpPr>
          <p:grpSpPr bwMode="auto">
            <a:xfrm>
              <a:off x="2007985" y="2062184"/>
              <a:ext cx="722028" cy="383392"/>
              <a:chOff x="1955799" y="2057400"/>
              <a:chExt cx="973669" cy="457200"/>
            </a:xfrm>
          </p:grpSpPr>
          <p:cxnSp>
            <p:nvCxnSpPr>
              <p:cNvPr id="77" name="Straight Connector 76"/>
              <p:cNvCxnSpPr/>
              <p:nvPr/>
            </p:nvCxnSpPr>
            <p:spPr bwMode="auto">
              <a:xfrm flipV="1">
                <a:off x="1956073" y="2057375"/>
                <a:ext cx="0" cy="458134"/>
              </a:xfrm>
              <a:prstGeom prst="line">
                <a:avLst/>
              </a:prstGeom>
              <a:noFill/>
              <a:ln w="12700" cap="flat" cmpd="sng" algn="ctr">
                <a:solidFill>
                  <a:schemeClr val="bg1">
                    <a:lumMod val="60000"/>
                    <a:lumOff val="4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8" name="Straight Connector 77"/>
              <p:cNvCxnSpPr/>
              <p:nvPr/>
            </p:nvCxnSpPr>
            <p:spPr bwMode="auto">
              <a:xfrm flipH="1">
                <a:off x="1956073" y="2057375"/>
                <a:ext cx="971912" cy="0"/>
              </a:xfrm>
              <a:prstGeom prst="line">
                <a:avLst/>
              </a:prstGeom>
              <a:noFill/>
              <a:ln w="12700" cap="flat" cmpd="sng" algn="ctr">
                <a:solidFill>
                  <a:schemeClr val="bg1">
                    <a:lumMod val="60000"/>
                    <a:lumOff val="4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9" name="Straight Connector 78"/>
              <p:cNvCxnSpPr/>
              <p:nvPr/>
            </p:nvCxnSpPr>
            <p:spPr bwMode="auto">
              <a:xfrm flipV="1">
                <a:off x="2930125" y="2057375"/>
                <a:ext cx="0" cy="458134"/>
              </a:xfrm>
              <a:prstGeom prst="line">
                <a:avLst/>
              </a:prstGeom>
              <a:noFill/>
              <a:ln w="12700" cap="flat" cmpd="sng" algn="ctr">
                <a:solidFill>
                  <a:schemeClr val="bg1">
                    <a:lumMod val="60000"/>
                    <a:lumOff val="4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sp>
          <p:nvSpPr>
            <p:cNvPr id="54338" name="Rectangle 63"/>
            <p:cNvSpPr>
              <a:spLocks noChangeArrowheads="1"/>
            </p:cNvSpPr>
            <p:nvPr/>
          </p:nvSpPr>
          <p:spPr bwMode="auto">
            <a:xfrm>
              <a:off x="2963333" y="2438400"/>
              <a:ext cx="381000" cy="230832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US" altLang="en-US" sz="900">
                  <a:solidFill>
                    <a:schemeClr val="bg2"/>
                  </a:solidFill>
                </a:rPr>
                <a:t>T/2</a:t>
              </a:r>
            </a:p>
          </p:txBody>
        </p:sp>
        <p:sp>
          <p:nvSpPr>
            <p:cNvPr id="54339" name="Rectangle 64"/>
            <p:cNvSpPr>
              <a:spLocks noChangeArrowheads="1"/>
            </p:cNvSpPr>
            <p:nvPr/>
          </p:nvSpPr>
          <p:spPr bwMode="auto">
            <a:xfrm>
              <a:off x="2252135" y="2438400"/>
              <a:ext cx="381000" cy="230832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US" altLang="en-US" sz="900">
                  <a:solidFill>
                    <a:schemeClr val="bg2"/>
                  </a:solidFill>
                </a:rPr>
                <a:t>0</a:t>
              </a:r>
            </a:p>
          </p:txBody>
        </p:sp>
        <p:sp>
          <p:nvSpPr>
            <p:cNvPr id="54340" name="Rectangle 65"/>
            <p:cNvSpPr>
              <a:spLocks noChangeArrowheads="1"/>
            </p:cNvSpPr>
            <p:nvPr/>
          </p:nvSpPr>
          <p:spPr bwMode="auto">
            <a:xfrm>
              <a:off x="2607734" y="2438400"/>
              <a:ext cx="381000" cy="230832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US" altLang="en-US" sz="900">
                  <a:solidFill>
                    <a:schemeClr val="bg2"/>
                  </a:solidFill>
                </a:rPr>
                <a:t>1</a:t>
              </a:r>
            </a:p>
          </p:txBody>
        </p:sp>
        <p:sp>
          <p:nvSpPr>
            <p:cNvPr id="54341" name="Rectangle 66"/>
            <p:cNvSpPr>
              <a:spLocks noChangeArrowheads="1"/>
            </p:cNvSpPr>
            <p:nvPr/>
          </p:nvSpPr>
          <p:spPr bwMode="auto">
            <a:xfrm>
              <a:off x="1828800" y="2438400"/>
              <a:ext cx="381000" cy="230832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US" altLang="en-US" sz="900">
                  <a:solidFill>
                    <a:schemeClr val="bg2"/>
                  </a:solidFill>
                </a:rPr>
                <a:t>-1</a:t>
              </a:r>
            </a:p>
          </p:txBody>
        </p:sp>
        <p:cxnSp>
          <p:nvCxnSpPr>
            <p:cNvPr id="54342" name="Straight Connector 67"/>
            <p:cNvCxnSpPr>
              <a:cxnSpLocks noChangeShapeType="1"/>
            </p:cNvCxnSpPr>
            <p:nvPr/>
          </p:nvCxnSpPr>
          <p:spPr bwMode="auto">
            <a:xfrm>
              <a:off x="381000" y="2438400"/>
              <a:ext cx="3886200" cy="0"/>
            </a:xfrm>
            <a:prstGeom prst="line">
              <a:avLst/>
            </a:prstGeom>
            <a:noFill/>
            <a:ln w="12700" algn="ctr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4343" name="Straight Connector 68"/>
            <p:cNvCxnSpPr>
              <a:cxnSpLocks noChangeShapeType="1"/>
            </p:cNvCxnSpPr>
            <p:nvPr/>
          </p:nvCxnSpPr>
          <p:spPr bwMode="auto">
            <a:xfrm>
              <a:off x="2007989" y="2410078"/>
              <a:ext cx="0" cy="63899"/>
            </a:xfrm>
            <a:prstGeom prst="line">
              <a:avLst/>
            </a:prstGeom>
            <a:noFill/>
            <a:ln w="12700" algn="ctr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4344" name="Straight Connector 69"/>
            <p:cNvCxnSpPr>
              <a:cxnSpLocks noChangeShapeType="1"/>
            </p:cNvCxnSpPr>
            <p:nvPr/>
          </p:nvCxnSpPr>
          <p:spPr bwMode="auto">
            <a:xfrm>
              <a:off x="2372140" y="2410078"/>
              <a:ext cx="0" cy="63899"/>
            </a:xfrm>
            <a:prstGeom prst="line">
              <a:avLst/>
            </a:prstGeom>
            <a:noFill/>
            <a:ln w="12700" algn="ctr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4345" name="Straight Connector 70"/>
            <p:cNvCxnSpPr>
              <a:cxnSpLocks noChangeShapeType="1"/>
            </p:cNvCxnSpPr>
            <p:nvPr/>
          </p:nvCxnSpPr>
          <p:spPr bwMode="auto">
            <a:xfrm>
              <a:off x="2736292" y="2410078"/>
              <a:ext cx="0" cy="63899"/>
            </a:xfrm>
            <a:prstGeom prst="line">
              <a:avLst/>
            </a:prstGeom>
            <a:noFill/>
            <a:ln w="12700" algn="ctr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2" name="Straight Connector 71"/>
            <p:cNvCxnSpPr/>
            <p:nvPr/>
          </p:nvCxnSpPr>
          <p:spPr bwMode="auto">
            <a:xfrm flipH="1">
              <a:off x="1185863" y="2438400"/>
              <a:ext cx="800100" cy="0"/>
            </a:xfrm>
            <a:prstGeom prst="line">
              <a:avLst/>
            </a:prstGeom>
            <a:noFill/>
            <a:ln w="12700" cap="flat" cmpd="sng" algn="ctr">
              <a:solidFill>
                <a:schemeClr val="bg1">
                  <a:lumMod val="60000"/>
                  <a:lumOff val="4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73" name="Straight Connector 72"/>
            <p:cNvCxnSpPr/>
            <p:nvPr/>
          </p:nvCxnSpPr>
          <p:spPr bwMode="auto">
            <a:xfrm flipH="1">
              <a:off x="2743200" y="2430463"/>
              <a:ext cx="800100" cy="0"/>
            </a:xfrm>
            <a:prstGeom prst="line">
              <a:avLst/>
            </a:prstGeom>
            <a:noFill/>
            <a:ln w="12700" cap="flat" cmpd="sng" algn="ctr">
              <a:solidFill>
                <a:schemeClr val="bg1">
                  <a:lumMod val="60000"/>
                  <a:lumOff val="4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54348" name="Straight Connector 73"/>
            <p:cNvCxnSpPr>
              <a:cxnSpLocks noChangeShapeType="1"/>
            </p:cNvCxnSpPr>
            <p:nvPr/>
          </p:nvCxnSpPr>
          <p:spPr bwMode="auto">
            <a:xfrm>
              <a:off x="1643838" y="2410078"/>
              <a:ext cx="0" cy="63899"/>
            </a:xfrm>
            <a:prstGeom prst="line">
              <a:avLst/>
            </a:prstGeom>
            <a:noFill/>
            <a:ln w="12700" algn="ctr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4349" name="Straight Connector 74"/>
            <p:cNvCxnSpPr>
              <a:cxnSpLocks noChangeShapeType="1"/>
            </p:cNvCxnSpPr>
            <p:nvPr/>
          </p:nvCxnSpPr>
          <p:spPr bwMode="auto">
            <a:xfrm>
              <a:off x="3141134" y="2410078"/>
              <a:ext cx="0" cy="63899"/>
            </a:xfrm>
            <a:prstGeom prst="line">
              <a:avLst/>
            </a:prstGeom>
            <a:noFill/>
            <a:ln w="12700" algn="ctr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54350" name="Rectangle 75"/>
            <p:cNvSpPr>
              <a:spLocks noChangeArrowheads="1"/>
            </p:cNvSpPr>
            <p:nvPr/>
          </p:nvSpPr>
          <p:spPr bwMode="auto">
            <a:xfrm>
              <a:off x="1803402" y="1981200"/>
              <a:ext cx="3810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US" altLang="en-US" sz="900">
                  <a:solidFill>
                    <a:schemeClr val="bg2"/>
                  </a:solidFill>
                </a:rPr>
                <a:t>1</a:t>
              </a:r>
            </a:p>
          </p:txBody>
        </p:sp>
      </p:grpSp>
      <p:grpSp>
        <p:nvGrpSpPr>
          <p:cNvPr id="54280" name="Group 40"/>
          <p:cNvGrpSpPr>
            <a:grpSpLocks/>
          </p:cNvGrpSpPr>
          <p:nvPr/>
        </p:nvGrpSpPr>
        <p:grpSpPr bwMode="auto">
          <a:xfrm>
            <a:off x="258763" y="2062163"/>
            <a:ext cx="4211637" cy="384175"/>
            <a:chOff x="258233" y="2062184"/>
            <a:chExt cx="4212166" cy="383392"/>
          </a:xfrm>
        </p:grpSpPr>
        <p:grpSp>
          <p:nvGrpSpPr>
            <p:cNvPr id="54323" name="Group 64"/>
            <p:cNvGrpSpPr>
              <a:grpSpLocks/>
            </p:cNvGrpSpPr>
            <p:nvPr/>
          </p:nvGrpSpPr>
          <p:grpSpPr bwMode="auto">
            <a:xfrm>
              <a:off x="3543531" y="2062184"/>
              <a:ext cx="722028" cy="383392"/>
              <a:chOff x="1955799" y="2057400"/>
              <a:chExt cx="973669" cy="457200"/>
            </a:xfrm>
          </p:grpSpPr>
          <p:cxnSp>
            <p:nvCxnSpPr>
              <p:cNvPr id="57" name="Straight Connector 56"/>
              <p:cNvCxnSpPr/>
              <p:nvPr/>
            </p:nvCxnSpPr>
            <p:spPr bwMode="auto">
              <a:xfrm flipV="1">
                <a:off x="1955330" y="2057400"/>
                <a:ext cx="0" cy="457200"/>
              </a:xfrm>
              <a:prstGeom prst="line">
                <a:avLst/>
              </a:prstGeom>
              <a:noFill/>
              <a:ln w="12700" cap="flat" cmpd="sng" algn="ctr">
                <a:solidFill>
                  <a:schemeClr val="bg1">
                    <a:lumMod val="60000"/>
                    <a:lumOff val="4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8" name="Straight Connector 57"/>
              <p:cNvCxnSpPr/>
              <p:nvPr/>
            </p:nvCxnSpPr>
            <p:spPr bwMode="auto">
              <a:xfrm flipH="1">
                <a:off x="1955330" y="2057400"/>
                <a:ext cx="972034" cy="0"/>
              </a:xfrm>
              <a:prstGeom prst="line">
                <a:avLst/>
              </a:prstGeom>
              <a:noFill/>
              <a:ln w="12700" cap="flat" cmpd="sng" algn="ctr">
                <a:solidFill>
                  <a:schemeClr val="bg1">
                    <a:lumMod val="60000"/>
                    <a:lumOff val="4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3" name="Straight Connector 62"/>
              <p:cNvCxnSpPr/>
              <p:nvPr/>
            </p:nvCxnSpPr>
            <p:spPr bwMode="auto">
              <a:xfrm flipV="1">
                <a:off x="2929506" y="2057400"/>
                <a:ext cx="0" cy="457200"/>
              </a:xfrm>
              <a:prstGeom prst="line">
                <a:avLst/>
              </a:prstGeom>
              <a:noFill/>
              <a:ln w="12700" cap="flat" cmpd="sng" algn="ctr">
                <a:solidFill>
                  <a:schemeClr val="bg1">
                    <a:lumMod val="60000"/>
                    <a:lumOff val="4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54324" name="Group 68"/>
            <p:cNvGrpSpPr>
              <a:grpSpLocks/>
            </p:cNvGrpSpPr>
            <p:nvPr/>
          </p:nvGrpSpPr>
          <p:grpSpPr bwMode="auto">
            <a:xfrm>
              <a:off x="457200" y="2062184"/>
              <a:ext cx="722028" cy="383392"/>
              <a:chOff x="1955799" y="2057400"/>
              <a:chExt cx="973669" cy="457200"/>
            </a:xfrm>
          </p:grpSpPr>
          <p:cxnSp>
            <p:nvCxnSpPr>
              <p:cNvPr id="54" name="Straight Connector 53"/>
              <p:cNvCxnSpPr/>
              <p:nvPr/>
            </p:nvCxnSpPr>
            <p:spPr bwMode="auto">
              <a:xfrm flipV="1">
                <a:off x="1955118" y="2057400"/>
                <a:ext cx="0" cy="457200"/>
              </a:xfrm>
              <a:prstGeom prst="line">
                <a:avLst/>
              </a:prstGeom>
              <a:noFill/>
              <a:ln w="12700" cap="flat" cmpd="sng" algn="ctr">
                <a:solidFill>
                  <a:schemeClr val="bg1">
                    <a:lumMod val="60000"/>
                    <a:lumOff val="4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5" name="Straight Connector 54"/>
              <p:cNvCxnSpPr/>
              <p:nvPr/>
            </p:nvCxnSpPr>
            <p:spPr bwMode="auto">
              <a:xfrm flipH="1">
                <a:off x="1955118" y="2057400"/>
                <a:ext cx="972034" cy="0"/>
              </a:xfrm>
              <a:prstGeom prst="line">
                <a:avLst/>
              </a:prstGeom>
              <a:noFill/>
              <a:ln w="12700" cap="flat" cmpd="sng" algn="ctr">
                <a:solidFill>
                  <a:schemeClr val="bg1">
                    <a:lumMod val="60000"/>
                    <a:lumOff val="4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6" name="Straight Connector 55"/>
              <p:cNvCxnSpPr/>
              <p:nvPr/>
            </p:nvCxnSpPr>
            <p:spPr bwMode="auto">
              <a:xfrm flipV="1">
                <a:off x="2929294" y="2057400"/>
                <a:ext cx="0" cy="457200"/>
              </a:xfrm>
              <a:prstGeom prst="line">
                <a:avLst/>
              </a:prstGeom>
              <a:noFill/>
              <a:ln w="12700" cap="flat" cmpd="sng" algn="ctr">
                <a:solidFill>
                  <a:schemeClr val="bg1">
                    <a:lumMod val="60000"/>
                    <a:lumOff val="4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cxnSp>
          <p:nvCxnSpPr>
            <p:cNvPr id="52" name="Straight Connector 51"/>
            <p:cNvCxnSpPr/>
            <p:nvPr/>
          </p:nvCxnSpPr>
          <p:spPr bwMode="auto">
            <a:xfrm flipH="1">
              <a:off x="4279875" y="2437654"/>
              <a:ext cx="190524" cy="0"/>
            </a:xfrm>
            <a:prstGeom prst="line">
              <a:avLst/>
            </a:prstGeom>
            <a:noFill/>
            <a:ln w="12700" cap="flat" cmpd="sng" algn="ctr">
              <a:solidFill>
                <a:schemeClr val="bg1">
                  <a:lumMod val="60000"/>
                  <a:lumOff val="4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53" name="Straight Connector 52"/>
            <p:cNvCxnSpPr/>
            <p:nvPr/>
          </p:nvCxnSpPr>
          <p:spPr bwMode="auto">
            <a:xfrm flipH="1">
              <a:off x="258233" y="2437654"/>
              <a:ext cx="190524" cy="0"/>
            </a:xfrm>
            <a:prstGeom prst="line">
              <a:avLst/>
            </a:prstGeom>
            <a:noFill/>
            <a:ln w="12700" cap="flat" cmpd="sng" algn="ctr">
              <a:solidFill>
                <a:schemeClr val="bg1">
                  <a:lumMod val="60000"/>
                  <a:lumOff val="4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54281" name="Group 150"/>
          <p:cNvGrpSpPr>
            <a:grpSpLocks/>
          </p:cNvGrpSpPr>
          <p:nvPr/>
        </p:nvGrpSpPr>
        <p:grpSpPr bwMode="auto">
          <a:xfrm>
            <a:off x="6784975" y="1295400"/>
            <a:ext cx="1866900" cy="1709738"/>
            <a:chOff x="6784776" y="1295400"/>
            <a:chExt cx="1867314" cy="1710265"/>
          </a:xfrm>
        </p:grpSpPr>
        <p:sp>
          <p:nvSpPr>
            <p:cNvPr id="54309" name="Rectangle 86"/>
            <p:cNvSpPr>
              <a:spLocks noChangeArrowheads="1"/>
            </p:cNvSpPr>
            <p:nvPr/>
          </p:nvSpPr>
          <p:spPr bwMode="auto">
            <a:xfrm>
              <a:off x="6784776" y="1295400"/>
              <a:ext cx="38514" cy="39673"/>
            </a:xfrm>
            <a:prstGeom prst="rect">
              <a:avLst/>
            </a:prstGeom>
            <a:solidFill>
              <a:schemeClr val="bg2"/>
            </a:solidFill>
            <a:ln w="12700" algn="ctr">
              <a:solidFill>
                <a:schemeClr val="bg2"/>
              </a:solidFill>
              <a:round/>
              <a:headEnd/>
              <a:tailEnd/>
            </a:ln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grpSp>
          <p:nvGrpSpPr>
            <p:cNvPr id="54310" name="Group 136"/>
            <p:cNvGrpSpPr>
              <a:grpSpLocks/>
            </p:cNvGrpSpPr>
            <p:nvPr/>
          </p:nvGrpSpPr>
          <p:grpSpPr bwMode="auto">
            <a:xfrm>
              <a:off x="6937176" y="2043131"/>
              <a:ext cx="1714914" cy="962534"/>
              <a:chOff x="6937176" y="2043131"/>
              <a:chExt cx="1714914" cy="962534"/>
            </a:xfrm>
          </p:grpSpPr>
          <p:sp>
            <p:nvSpPr>
              <p:cNvPr id="54311" name="Rectangle 123"/>
              <p:cNvSpPr>
                <a:spLocks noChangeArrowheads="1"/>
              </p:cNvSpPr>
              <p:nvPr/>
            </p:nvSpPr>
            <p:spPr bwMode="auto">
              <a:xfrm>
                <a:off x="6937176" y="2043131"/>
                <a:ext cx="38514" cy="39673"/>
              </a:xfrm>
              <a:prstGeom prst="rect">
                <a:avLst/>
              </a:prstGeom>
              <a:solidFill>
                <a:schemeClr val="bg2"/>
              </a:solidFill>
              <a:ln w="12700" algn="ctr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CA" altLang="en-US"/>
              </a:p>
            </p:txBody>
          </p:sp>
          <p:sp>
            <p:nvSpPr>
              <p:cNvPr id="54312" name="Rectangle 124"/>
              <p:cNvSpPr>
                <a:spLocks noChangeArrowheads="1"/>
              </p:cNvSpPr>
              <p:nvPr/>
            </p:nvSpPr>
            <p:spPr bwMode="auto">
              <a:xfrm>
                <a:off x="7089576" y="2965992"/>
                <a:ext cx="38514" cy="39673"/>
              </a:xfrm>
              <a:prstGeom prst="rect">
                <a:avLst/>
              </a:prstGeom>
              <a:solidFill>
                <a:schemeClr val="bg2"/>
              </a:solidFill>
              <a:ln w="12700" algn="ctr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CA" altLang="en-US"/>
              </a:p>
            </p:txBody>
          </p:sp>
          <p:sp>
            <p:nvSpPr>
              <p:cNvPr id="54313" name="Rectangle 125"/>
              <p:cNvSpPr>
                <a:spLocks noChangeArrowheads="1"/>
              </p:cNvSpPr>
              <p:nvPr/>
            </p:nvSpPr>
            <p:spPr bwMode="auto">
              <a:xfrm>
                <a:off x="7241976" y="2703527"/>
                <a:ext cx="38514" cy="39673"/>
              </a:xfrm>
              <a:prstGeom prst="rect">
                <a:avLst/>
              </a:prstGeom>
              <a:solidFill>
                <a:schemeClr val="bg2"/>
              </a:solidFill>
              <a:ln w="12700" algn="ctr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CA" altLang="en-US"/>
              </a:p>
            </p:txBody>
          </p:sp>
          <p:sp>
            <p:nvSpPr>
              <p:cNvPr id="54314" name="Rectangle 126"/>
              <p:cNvSpPr>
                <a:spLocks noChangeArrowheads="1"/>
              </p:cNvSpPr>
              <p:nvPr/>
            </p:nvSpPr>
            <p:spPr bwMode="auto">
              <a:xfrm>
                <a:off x="7394376" y="2551127"/>
                <a:ext cx="38514" cy="39673"/>
              </a:xfrm>
              <a:prstGeom prst="rect">
                <a:avLst/>
              </a:prstGeom>
              <a:solidFill>
                <a:schemeClr val="bg2"/>
              </a:solidFill>
              <a:ln w="12700" algn="ctr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CA" altLang="en-US"/>
              </a:p>
            </p:txBody>
          </p:sp>
          <p:sp>
            <p:nvSpPr>
              <p:cNvPr id="54315" name="Rectangle 127"/>
              <p:cNvSpPr>
                <a:spLocks noChangeArrowheads="1"/>
              </p:cNvSpPr>
              <p:nvPr/>
            </p:nvSpPr>
            <p:spPr bwMode="auto">
              <a:xfrm>
                <a:off x="7546776" y="2788194"/>
                <a:ext cx="38514" cy="39673"/>
              </a:xfrm>
              <a:prstGeom prst="rect">
                <a:avLst/>
              </a:prstGeom>
              <a:solidFill>
                <a:schemeClr val="bg2"/>
              </a:solidFill>
              <a:ln w="12700" algn="ctr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CA" altLang="en-US"/>
              </a:p>
            </p:txBody>
          </p:sp>
          <p:sp>
            <p:nvSpPr>
              <p:cNvPr id="54316" name="Rectangle 128"/>
              <p:cNvSpPr>
                <a:spLocks noChangeArrowheads="1"/>
              </p:cNvSpPr>
              <p:nvPr/>
            </p:nvSpPr>
            <p:spPr bwMode="auto">
              <a:xfrm>
                <a:off x="7699176" y="2683934"/>
                <a:ext cx="38514" cy="39673"/>
              </a:xfrm>
              <a:prstGeom prst="rect">
                <a:avLst/>
              </a:prstGeom>
              <a:solidFill>
                <a:schemeClr val="bg2"/>
              </a:solidFill>
              <a:ln w="12700" algn="ctr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CA" altLang="en-US"/>
              </a:p>
            </p:txBody>
          </p:sp>
          <p:sp>
            <p:nvSpPr>
              <p:cNvPr id="54317" name="Rectangle 129"/>
              <p:cNvSpPr>
                <a:spLocks noChangeArrowheads="1"/>
              </p:cNvSpPr>
              <p:nvPr/>
            </p:nvSpPr>
            <p:spPr bwMode="auto">
              <a:xfrm>
                <a:off x="7851576" y="2590800"/>
                <a:ext cx="38514" cy="39673"/>
              </a:xfrm>
              <a:prstGeom prst="rect">
                <a:avLst/>
              </a:prstGeom>
              <a:solidFill>
                <a:schemeClr val="bg2"/>
              </a:solidFill>
              <a:ln w="12700" algn="ctr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CA" altLang="en-US"/>
              </a:p>
            </p:txBody>
          </p:sp>
          <p:sp>
            <p:nvSpPr>
              <p:cNvPr id="54318" name="Rectangle 130"/>
              <p:cNvSpPr>
                <a:spLocks noChangeArrowheads="1"/>
              </p:cNvSpPr>
              <p:nvPr/>
            </p:nvSpPr>
            <p:spPr bwMode="auto">
              <a:xfrm>
                <a:off x="8003976" y="2779727"/>
                <a:ext cx="38514" cy="39673"/>
              </a:xfrm>
              <a:prstGeom prst="rect">
                <a:avLst/>
              </a:prstGeom>
              <a:solidFill>
                <a:schemeClr val="bg2"/>
              </a:solidFill>
              <a:ln w="12700" algn="ctr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CA" altLang="en-US"/>
              </a:p>
            </p:txBody>
          </p:sp>
          <p:sp>
            <p:nvSpPr>
              <p:cNvPr id="54319" name="Rectangle 131"/>
              <p:cNvSpPr>
                <a:spLocks noChangeArrowheads="1"/>
              </p:cNvSpPr>
              <p:nvPr/>
            </p:nvSpPr>
            <p:spPr bwMode="auto">
              <a:xfrm>
                <a:off x="8156376" y="2695060"/>
                <a:ext cx="38514" cy="39673"/>
              </a:xfrm>
              <a:prstGeom prst="rect">
                <a:avLst/>
              </a:prstGeom>
              <a:solidFill>
                <a:schemeClr val="bg2"/>
              </a:solidFill>
              <a:ln w="12700" algn="ctr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CA" altLang="en-US"/>
              </a:p>
            </p:txBody>
          </p:sp>
          <p:sp>
            <p:nvSpPr>
              <p:cNvPr id="54320" name="Rectangle 132"/>
              <p:cNvSpPr>
                <a:spLocks noChangeArrowheads="1"/>
              </p:cNvSpPr>
              <p:nvPr/>
            </p:nvSpPr>
            <p:spPr bwMode="auto">
              <a:xfrm>
                <a:off x="8308776" y="2627327"/>
                <a:ext cx="38514" cy="39673"/>
              </a:xfrm>
              <a:prstGeom prst="rect">
                <a:avLst/>
              </a:prstGeom>
              <a:solidFill>
                <a:schemeClr val="bg2"/>
              </a:solidFill>
              <a:ln w="12700" algn="ctr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CA" altLang="en-US"/>
              </a:p>
            </p:txBody>
          </p:sp>
          <p:sp>
            <p:nvSpPr>
              <p:cNvPr id="54321" name="Rectangle 133"/>
              <p:cNvSpPr>
                <a:spLocks noChangeArrowheads="1"/>
              </p:cNvSpPr>
              <p:nvPr/>
            </p:nvSpPr>
            <p:spPr bwMode="auto">
              <a:xfrm>
                <a:off x="8461176" y="2743200"/>
                <a:ext cx="38514" cy="39673"/>
              </a:xfrm>
              <a:prstGeom prst="rect">
                <a:avLst/>
              </a:prstGeom>
              <a:solidFill>
                <a:schemeClr val="bg2"/>
              </a:solidFill>
              <a:ln w="12700" algn="ctr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CA" altLang="en-US"/>
              </a:p>
            </p:txBody>
          </p:sp>
          <p:sp>
            <p:nvSpPr>
              <p:cNvPr id="54322" name="Rectangle 134"/>
              <p:cNvSpPr>
                <a:spLocks noChangeArrowheads="1"/>
              </p:cNvSpPr>
              <p:nvPr/>
            </p:nvSpPr>
            <p:spPr bwMode="auto">
              <a:xfrm>
                <a:off x="8613576" y="2692401"/>
                <a:ext cx="38514" cy="39673"/>
              </a:xfrm>
              <a:prstGeom prst="rect">
                <a:avLst/>
              </a:prstGeom>
              <a:solidFill>
                <a:schemeClr val="bg2"/>
              </a:solidFill>
              <a:ln w="12700" algn="ctr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CA" altLang="en-US"/>
              </a:p>
            </p:txBody>
          </p:sp>
        </p:grpSp>
      </p:grpSp>
      <p:sp>
        <p:nvSpPr>
          <p:cNvPr id="54282" name="Rectangle 90"/>
          <p:cNvSpPr>
            <a:spLocks noChangeArrowheads="1"/>
          </p:cNvSpPr>
          <p:nvPr/>
        </p:nvSpPr>
        <p:spPr bwMode="auto">
          <a:xfrm>
            <a:off x="5783263" y="4341813"/>
            <a:ext cx="2773362" cy="2030412"/>
          </a:xfrm>
          <a:prstGeom prst="rect">
            <a:avLst/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/>
            <a:r>
              <a:rPr lang="en-US" altLang="en-US" sz="1800">
                <a:solidFill>
                  <a:schemeClr val="bg2"/>
                </a:solidFill>
                <a:sym typeface="Symbol" pitchFamily="18" charset="2"/>
              </a:rPr>
              <a:t>The </a:t>
            </a:r>
            <a:r>
              <a:rPr lang="en-US" altLang="en-US" sz="1800" i="1">
                <a:solidFill>
                  <a:schemeClr val="bg2"/>
                </a:solidFill>
                <a:sym typeface="Symbol" pitchFamily="18" charset="2"/>
              </a:rPr>
              <a:t>Y[f]</a:t>
            </a:r>
            <a:r>
              <a:rPr lang="en-US" altLang="en-US" sz="1800">
                <a:solidFill>
                  <a:schemeClr val="bg2"/>
                </a:solidFill>
                <a:sym typeface="Symbol" pitchFamily="18" charset="2"/>
              </a:rPr>
              <a:t> discrete signal at </a:t>
            </a:r>
            <a:r>
              <a:rPr lang="en-US" altLang="en-US" sz="1800" i="1">
                <a:solidFill>
                  <a:schemeClr val="bg2"/>
                </a:solidFill>
                <a:sym typeface="Symbol" pitchFamily="18" charset="2"/>
              </a:rPr>
              <a:t>f</a:t>
            </a:r>
          </a:p>
          <a:p>
            <a:pPr algn="l" eaLnBrk="1" hangingPunct="1"/>
            <a:r>
              <a:rPr lang="en-US" altLang="en-US" sz="1800">
                <a:solidFill>
                  <a:schemeClr val="bg2"/>
                </a:solidFill>
                <a:sym typeface="Symbol" pitchFamily="18" charset="2"/>
              </a:rPr>
              <a:t>is replaced at </a:t>
            </a:r>
            <a:r>
              <a:rPr lang="en-CA" altLang="en-US" sz="1800">
                <a:solidFill>
                  <a:schemeClr val="bg2"/>
                </a:solidFill>
                <a:sym typeface="Symbol" pitchFamily="18" charset="2"/>
              </a:rPr>
              <a:t>=2</a:t>
            </a:r>
            <a:r>
              <a:rPr lang="en-CA" altLang="en-US" sz="1800" i="1">
                <a:solidFill>
                  <a:schemeClr val="bg2"/>
                </a:solidFill>
                <a:sym typeface="Symbol" pitchFamily="18" charset="2"/>
              </a:rPr>
              <a:t>f/T</a:t>
            </a:r>
            <a:r>
              <a:rPr lang="en-CA" altLang="en-US" sz="1800">
                <a:solidFill>
                  <a:schemeClr val="bg2"/>
                </a:solidFill>
                <a:sym typeface="Symbol" pitchFamily="18" charset="2"/>
              </a:rPr>
              <a:t>  with</a:t>
            </a:r>
          </a:p>
          <a:p>
            <a:pPr algn="l" eaLnBrk="1" hangingPunct="1"/>
            <a:r>
              <a:rPr lang="en-US" altLang="en-US" sz="1800">
                <a:solidFill>
                  <a:schemeClr val="bg2"/>
                </a:solidFill>
                <a:sym typeface="Symbol" pitchFamily="18" charset="2"/>
              </a:rPr>
              <a:t>a continuous delta </a:t>
            </a:r>
            <a:br>
              <a:rPr lang="en-US" altLang="en-US" sz="1800">
                <a:solidFill>
                  <a:schemeClr val="bg2"/>
                </a:solidFill>
                <a:sym typeface="Symbol" pitchFamily="18" charset="2"/>
              </a:rPr>
            </a:br>
            <a:r>
              <a:rPr lang="en-US" altLang="en-US" sz="1800">
                <a:solidFill>
                  <a:schemeClr val="bg2"/>
                </a:solidFill>
                <a:sym typeface="Symbol" pitchFamily="18" charset="2"/>
              </a:rPr>
              <a:t>    with value </a:t>
            </a:r>
            <a:r>
              <a:rPr lang="en-US" altLang="en-US" sz="1800" i="1" baseline="30000">
                <a:solidFill>
                  <a:schemeClr val="bg2"/>
                </a:solidFill>
                <a:sym typeface="Symbol" pitchFamily="18" charset="2"/>
              </a:rPr>
              <a:t>Y[f]</a:t>
            </a:r>
            <a:r>
              <a:rPr lang="en-US" altLang="en-US" sz="1800">
                <a:solidFill>
                  <a:schemeClr val="bg2"/>
                </a:solidFill>
                <a:sym typeface="Symbol" pitchFamily="18" charset="2"/>
              </a:rPr>
              <a:t>/</a:t>
            </a:r>
            <a:r>
              <a:rPr lang="en-US" altLang="en-US" sz="1800" i="1" baseline="-25000">
                <a:solidFill>
                  <a:schemeClr val="bg2"/>
                </a:solidFill>
                <a:sym typeface="Symbol" pitchFamily="18" charset="2"/>
              </a:rPr>
              <a:t>dt</a:t>
            </a:r>
            <a:r>
              <a:rPr lang="en-US" altLang="en-US" sz="1800">
                <a:solidFill>
                  <a:schemeClr val="bg2"/>
                </a:solidFill>
                <a:sym typeface="Symbol" pitchFamily="18" charset="2"/>
              </a:rPr>
              <a:t> =  </a:t>
            </a:r>
            <a:br>
              <a:rPr lang="en-US" altLang="en-US" sz="1800">
                <a:solidFill>
                  <a:schemeClr val="bg2"/>
                </a:solidFill>
                <a:sym typeface="Symbol" pitchFamily="18" charset="2"/>
              </a:rPr>
            </a:br>
            <a:r>
              <a:rPr lang="en-US" altLang="en-US" sz="1800">
                <a:solidFill>
                  <a:schemeClr val="bg2"/>
                </a:solidFill>
                <a:sym typeface="Symbol" pitchFamily="18" charset="2"/>
              </a:rPr>
              <a:t>    of width </a:t>
            </a:r>
            <a:r>
              <a:rPr lang="en-US" altLang="en-US" sz="1800" i="1">
                <a:solidFill>
                  <a:schemeClr val="bg2"/>
                </a:solidFill>
                <a:sym typeface="Symbol" pitchFamily="18" charset="2"/>
              </a:rPr>
              <a:t>dt</a:t>
            </a:r>
            <a:r>
              <a:rPr lang="en-US" altLang="en-US" sz="1800">
                <a:solidFill>
                  <a:schemeClr val="bg2"/>
                </a:solidFill>
                <a:sym typeface="Symbol" pitchFamily="18" charset="2"/>
              </a:rPr>
              <a:t/>
            </a:r>
            <a:br>
              <a:rPr lang="en-US" altLang="en-US" sz="1800">
                <a:solidFill>
                  <a:schemeClr val="bg2"/>
                </a:solidFill>
                <a:sym typeface="Symbol" pitchFamily="18" charset="2"/>
              </a:rPr>
            </a:br>
            <a:r>
              <a:rPr lang="en-US" altLang="en-US" sz="1800">
                <a:solidFill>
                  <a:schemeClr val="bg2"/>
                </a:solidFill>
                <a:sym typeface="Symbol" pitchFamily="18" charset="2"/>
              </a:rPr>
              <a:t>    for a total area of </a:t>
            </a:r>
            <a:r>
              <a:rPr lang="en-US" altLang="en-US" sz="1800" i="1">
                <a:solidFill>
                  <a:schemeClr val="bg2"/>
                </a:solidFill>
                <a:sym typeface="Symbol" pitchFamily="18" charset="2"/>
              </a:rPr>
              <a:t>Y[f]</a:t>
            </a:r>
            <a:r>
              <a:rPr lang="en-US" altLang="en-US" sz="1800">
                <a:solidFill>
                  <a:schemeClr val="bg2"/>
                </a:solidFill>
                <a:sym typeface="Symbol" pitchFamily="18" charset="2"/>
              </a:rPr>
              <a:t>.</a:t>
            </a:r>
          </a:p>
          <a:p>
            <a:pPr algn="l" eaLnBrk="1" hangingPunct="1"/>
            <a:r>
              <a:rPr lang="en-US" altLang="en-US" sz="1800">
                <a:solidFill>
                  <a:schemeClr val="bg2"/>
                </a:solidFill>
                <a:sym typeface="Symbol" pitchFamily="18" charset="2"/>
              </a:rPr>
              <a:t>else zero. </a:t>
            </a:r>
            <a:endParaRPr lang="en-CA" altLang="en-US" sz="1800">
              <a:solidFill>
                <a:schemeClr val="bg2"/>
              </a:solidFill>
            </a:endParaRPr>
          </a:p>
        </p:txBody>
      </p:sp>
      <p:grpSp>
        <p:nvGrpSpPr>
          <p:cNvPr id="54283" name="Group 169"/>
          <p:cNvGrpSpPr>
            <a:grpSpLocks/>
          </p:cNvGrpSpPr>
          <p:nvPr/>
        </p:nvGrpSpPr>
        <p:grpSpPr bwMode="auto">
          <a:xfrm>
            <a:off x="4884738" y="76200"/>
            <a:ext cx="3878262" cy="3175000"/>
            <a:chOff x="4885267" y="76200"/>
            <a:chExt cx="3877734" cy="3174999"/>
          </a:xfrm>
        </p:grpSpPr>
        <p:cxnSp>
          <p:nvCxnSpPr>
            <p:cNvPr id="54289" name="Straight Connector 104"/>
            <p:cNvCxnSpPr>
              <a:cxnSpLocks noChangeShapeType="1"/>
            </p:cNvCxnSpPr>
            <p:nvPr/>
          </p:nvCxnSpPr>
          <p:spPr bwMode="auto">
            <a:xfrm>
              <a:off x="6781800" y="76200"/>
              <a:ext cx="16931" cy="2641599"/>
            </a:xfrm>
            <a:prstGeom prst="line">
              <a:avLst/>
            </a:prstGeom>
            <a:noFill/>
            <a:ln w="6350" algn="ctr">
              <a:solidFill>
                <a:srgbClr val="FF0000"/>
              </a:solidFill>
              <a:round/>
              <a:headEnd type="arrow" w="med" len="med"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grpSp>
          <p:nvGrpSpPr>
            <p:cNvPr id="54290" name="Group 142"/>
            <p:cNvGrpSpPr>
              <a:grpSpLocks/>
            </p:cNvGrpSpPr>
            <p:nvPr/>
          </p:nvGrpSpPr>
          <p:grpSpPr bwMode="auto">
            <a:xfrm>
              <a:off x="4885267" y="1346199"/>
              <a:ext cx="3877734" cy="1905000"/>
              <a:chOff x="4885267" y="1346199"/>
              <a:chExt cx="3877734" cy="1905000"/>
            </a:xfrm>
          </p:grpSpPr>
          <p:cxnSp>
            <p:nvCxnSpPr>
              <p:cNvPr id="54300" name="Straight Connector 92"/>
              <p:cNvCxnSpPr>
                <a:cxnSpLocks noChangeShapeType="1"/>
              </p:cNvCxnSpPr>
              <p:nvPr/>
            </p:nvCxnSpPr>
            <p:spPr bwMode="auto">
              <a:xfrm>
                <a:off x="6934200" y="1346199"/>
                <a:ext cx="0" cy="1371600"/>
              </a:xfrm>
              <a:prstGeom prst="line">
                <a:avLst/>
              </a:prstGeom>
              <a:noFill/>
              <a:ln w="6350" algn="ctr">
                <a:solidFill>
                  <a:srgbClr val="FF0000"/>
                </a:solidFill>
                <a:round/>
                <a:headEnd type="arrow" w="med" len="med"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54301" name="Straight Connector 94"/>
              <p:cNvCxnSpPr>
                <a:cxnSpLocks noChangeShapeType="1"/>
              </p:cNvCxnSpPr>
              <p:nvPr/>
            </p:nvCxnSpPr>
            <p:spPr bwMode="auto">
              <a:xfrm flipV="1">
                <a:off x="7103534" y="2717799"/>
                <a:ext cx="0" cy="533400"/>
              </a:xfrm>
              <a:prstGeom prst="line">
                <a:avLst/>
              </a:prstGeom>
              <a:noFill/>
              <a:ln w="6350" algn="ctr">
                <a:solidFill>
                  <a:srgbClr val="FF0000"/>
                </a:solidFill>
                <a:round/>
                <a:headEnd type="arrow" w="med" len="med"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54302" name="Straight Connector 96"/>
              <p:cNvCxnSpPr>
                <a:cxnSpLocks noChangeShapeType="1"/>
              </p:cNvCxnSpPr>
              <p:nvPr/>
            </p:nvCxnSpPr>
            <p:spPr bwMode="auto">
              <a:xfrm>
                <a:off x="7399867" y="2362200"/>
                <a:ext cx="0" cy="381000"/>
              </a:xfrm>
              <a:prstGeom prst="line">
                <a:avLst/>
              </a:prstGeom>
              <a:noFill/>
              <a:ln w="6350" algn="ctr">
                <a:solidFill>
                  <a:srgbClr val="FF0000"/>
                </a:solidFill>
                <a:round/>
                <a:headEnd type="arrow" w="med" len="med"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54303" name="Straight Connector 97"/>
              <p:cNvCxnSpPr>
                <a:cxnSpLocks noChangeShapeType="1"/>
              </p:cNvCxnSpPr>
              <p:nvPr/>
            </p:nvCxnSpPr>
            <p:spPr bwMode="auto">
              <a:xfrm flipV="1">
                <a:off x="7552267" y="2717799"/>
                <a:ext cx="0" cy="228601"/>
              </a:xfrm>
              <a:prstGeom prst="line">
                <a:avLst/>
              </a:prstGeom>
              <a:noFill/>
              <a:ln w="6350" algn="ctr">
                <a:solidFill>
                  <a:srgbClr val="FF0000"/>
                </a:solidFill>
                <a:round/>
                <a:headEnd type="arrow" w="med" len="med"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54304" name="Straight Connector 99"/>
              <p:cNvCxnSpPr>
                <a:cxnSpLocks noChangeShapeType="1"/>
              </p:cNvCxnSpPr>
              <p:nvPr/>
            </p:nvCxnSpPr>
            <p:spPr bwMode="auto">
              <a:xfrm>
                <a:off x="7865534" y="2489199"/>
                <a:ext cx="0" cy="228600"/>
              </a:xfrm>
              <a:prstGeom prst="line">
                <a:avLst/>
              </a:prstGeom>
              <a:noFill/>
              <a:ln w="6350" algn="ctr">
                <a:solidFill>
                  <a:srgbClr val="FF0000"/>
                </a:solidFill>
                <a:round/>
                <a:headEnd type="arrow" w="med" len="med"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54305" name="Straight Connector 100"/>
              <p:cNvCxnSpPr>
                <a:cxnSpLocks noChangeShapeType="1"/>
              </p:cNvCxnSpPr>
              <p:nvPr/>
            </p:nvCxnSpPr>
            <p:spPr bwMode="auto">
              <a:xfrm flipV="1">
                <a:off x="8017934" y="2726266"/>
                <a:ext cx="0" cy="152400"/>
              </a:xfrm>
              <a:prstGeom prst="line">
                <a:avLst/>
              </a:prstGeom>
              <a:noFill/>
              <a:ln w="6350" algn="ctr">
                <a:solidFill>
                  <a:srgbClr val="FF0000"/>
                </a:solidFill>
                <a:round/>
                <a:headEnd type="arrow" w="med" len="med"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54306" name="Straight Connector 102"/>
              <p:cNvCxnSpPr>
                <a:cxnSpLocks noChangeShapeType="1"/>
              </p:cNvCxnSpPr>
              <p:nvPr/>
            </p:nvCxnSpPr>
            <p:spPr bwMode="auto">
              <a:xfrm flipH="1">
                <a:off x="8322734" y="2514600"/>
                <a:ext cx="0" cy="203199"/>
              </a:xfrm>
              <a:prstGeom prst="line">
                <a:avLst/>
              </a:prstGeom>
              <a:noFill/>
              <a:ln w="6350" algn="ctr">
                <a:solidFill>
                  <a:srgbClr val="FF0000"/>
                </a:solidFill>
                <a:round/>
                <a:headEnd type="arrow" w="med" len="med"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54307" name="Straight Connector 103"/>
              <p:cNvCxnSpPr>
                <a:cxnSpLocks noChangeShapeType="1"/>
              </p:cNvCxnSpPr>
              <p:nvPr/>
            </p:nvCxnSpPr>
            <p:spPr bwMode="auto">
              <a:xfrm flipV="1">
                <a:off x="8475134" y="2717800"/>
                <a:ext cx="0" cy="108000"/>
              </a:xfrm>
              <a:prstGeom prst="line">
                <a:avLst/>
              </a:prstGeom>
              <a:noFill/>
              <a:ln w="6350" algn="ctr">
                <a:solidFill>
                  <a:srgbClr val="FF0000"/>
                </a:solidFill>
                <a:round/>
                <a:headEnd type="arrow" w="med" len="med"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54308" name="Straight Connector 138"/>
              <p:cNvCxnSpPr>
                <a:cxnSpLocks noChangeShapeType="1"/>
              </p:cNvCxnSpPr>
              <p:nvPr/>
            </p:nvCxnSpPr>
            <p:spPr bwMode="auto">
              <a:xfrm flipH="1" flipV="1">
                <a:off x="4885267" y="2713578"/>
                <a:ext cx="3877734" cy="0"/>
              </a:xfrm>
              <a:prstGeom prst="line">
                <a:avLst/>
              </a:prstGeom>
              <a:noFill/>
              <a:ln w="6350" algn="ctr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54291" name="Group 156"/>
            <p:cNvGrpSpPr>
              <a:grpSpLocks/>
            </p:cNvGrpSpPr>
            <p:nvPr/>
          </p:nvGrpSpPr>
          <p:grpSpPr bwMode="auto">
            <a:xfrm flipH="1">
              <a:off x="5079999" y="1337732"/>
              <a:ext cx="1540934" cy="1905000"/>
              <a:chOff x="7086600" y="1498599"/>
              <a:chExt cx="1540934" cy="1905000"/>
            </a:xfrm>
          </p:grpSpPr>
          <p:cxnSp>
            <p:nvCxnSpPr>
              <p:cNvPr id="54292" name="Straight Connector 161"/>
              <p:cNvCxnSpPr>
                <a:cxnSpLocks noChangeShapeType="1"/>
              </p:cNvCxnSpPr>
              <p:nvPr/>
            </p:nvCxnSpPr>
            <p:spPr bwMode="auto">
              <a:xfrm>
                <a:off x="7086600" y="1498599"/>
                <a:ext cx="0" cy="1371600"/>
              </a:xfrm>
              <a:prstGeom prst="line">
                <a:avLst/>
              </a:prstGeom>
              <a:noFill/>
              <a:ln w="6350" algn="ctr">
                <a:solidFill>
                  <a:srgbClr val="FF0000"/>
                </a:solidFill>
                <a:round/>
                <a:headEnd type="arrow" w="med" len="med"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54293" name="Straight Connector 162"/>
              <p:cNvCxnSpPr>
                <a:cxnSpLocks noChangeShapeType="1"/>
              </p:cNvCxnSpPr>
              <p:nvPr/>
            </p:nvCxnSpPr>
            <p:spPr bwMode="auto">
              <a:xfrm flipV="1">
                <a:off x="7255934" y="2870199"/>
                <a:ext cx="0" cy="533400"/>
              </a:xfrm>
              <a:prstGeom prst="line">
                <a:avLst/>
              </a:prstGeom>
              <a:noFill/>
              <a:ln w="6350" algn="ctr">
                <a:solidFill>
                  <a:srgbClr val="FF0000"/>
                </a:solidFill>
                <a:round/>
                <a:headEnd type="arrow" w="med" len="med"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54294" name="Straight Connector 163"/>
              <p:cNvCxnSpPr>
                <a:cxnSpLocks noChangeShapeType="1"/>
              </p:cNvCxnSpPr>
              <p:nvPr/>
            </p:nvCxnSpPr>
            <p:spPr bwMode="auto">
              <a:xfrm>
                <a:off x="7552267" y="2514600"/>
                <a:ext cx="0" cy="381000"/>
              </a:xfrm>
              <a:prstGeom prst="line">
                <a:avLst/>
              </a:prstGeom>
              <a:noFill/>
              <a:ln w="6350" algn="ctr">
                <a:solidFill>
                  <a:srgbClr val="FF0000"/>
                </a:solidFill>
                <a:round/>
                <a:headEnd type="arrow" w="med" len="med"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54295" name="Straight Connector 164"/>
              <p:cNvCxnSpPr>
                <a:cxnSpLocks noChangeShapeType="1"/>
              </p:cNvCxnSpPr>
              <p:nvPr/>
            </p:nvCxnSpPr>
            <p:spPr bwMode="auto">
              <a:xfrm flipV="1">
                <a:off x="7704667" y="2870199"/>
                <a:ext cx="0" cy="228601"/>
              </a:xfrm>
              <a:prstGeom prst="line">
                <a:avLst/>
              </a:prstGeom>
              <a:noFill/>
              <a:ln w="6350" algn="ctr">
                <a:solidFill>
                  <a:srgbClr val="FF0000"/>
                </a:solidFill>
                <a:round/>
                <a:headEnd type="arrow" w="med" len="med"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54296" name="Straight Connector 165"/>
              <p:cNvCxnSpPr>
                <a:cxnSpLocks noChangeShapeType="1"/>
              </p:cNvCxnSpPr>
              <p:nvPr/>
            </p:nvCxnSpPr>
            <p:spPr bwMode="auto">
              <a:xfrm>
                <a:off x="8017934" y="2641599"/>
                <a:ext cx="0" cy="228600"/>
              </a:xfrm>
              <a:prstGeom prst="line">
                <a:avLst/>
              </a:prstGeom>
              <a:noFill/>
              <a:ln w="6350" algn="ctr">
                <a:solidFill>
                  <a:srgbClr val="FF0000"/>
                </a:solidFill>
                <a:round/>
                <a:headEnd type="arrow" w="med" len="med"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54297" name="Straight Connector 166"/>
              <p:cNvCxnSpPr>
                <a:cxnSpLocks noChangeShapeType="1"/>
              </p:cNvCxnSpPr>
              <p:nvPr/>
            </p:nvCxnSpPr>
            <p:spPr bwMode="auto">
              <a:xfrm flipV="1">
                <a:off x="8170334" y="2878666"/>
                <a:ext cx="0" cy="152400"/>
              </a:xfrm>
              <a:prstGeom prst="line">
                <a:avLst/>
              </a:prstGeom>
              <a:noFill/>
              <a:ln w="6350" algn="ctr">
                <a:solidFill>
                  <a:srgbClr val="FF0000"/>
                </a:solidFill>
                <a:round/>
                <a:headEnd type="arrow" w="med" len="med"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54298" name="Straight Connector 167"/>
              <p:cNvCxnSpPr>
                <a:cxnSpLocks noChangeShapeType="1"/>
              </p:cNvCxnSpPr>
              <p:nvPr/>
            </p:nvCxnSpPr>
            <p:spPr bwMode="auto">
              <a:xfrm flipH="1">
                <a:off x="8475134" y="2667000"/>
                <a:ext cx="0" cy="203199"/>
              </a:xfrm>
              <a:prstGeom prst="line">
                <a:avLst/>
              </a:prstGeom>
              <a:noFill/>
              <a:ln w="6350" algn="ctr">
                <a:solidFill>
                  <a:srgbClr val="FF0000"/>
                </a:solidFill>
                <a:round/>
                <a:headEnd type="arrow" w="med" len="med"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54299" name="Straight Connector 168"/>
              <p:cNvCxnSpPr>
                <a:cxnSpLocks noChangeShapeType="1"/>
              </p:cNvCxnSpPr>
              <p:nvPr/>
            </p:nvCxnSpPr>
            <p:spPr bwMode="auto">
              <a:xfrm flipV="1">
                <a:off x="8627534" y="2870200"/>
                <a:ext cx="0" cy="108000"/>
              </a:xfrm>
              <a:prstGeom prst="line">
                <a:avLst/>
              </a:prstGeom>
              <a:noFill/>
              <a:ln w="6350" algn="ctr">
                <a:solidFill>
                  <a:srgbClr val="FF0000"/>
                </a:solidFill>
                <a:round/>
                <a:headEnd type="arrow" w="med" len="med"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</p:grpSp>
      <p:graphicFrame>
        <p:nvGraphicFramePr>
          <p:cNvPr id="54284" name="Object 5"/>
          <p:cNvGraphicFramePr>
            <a:graphicFrameLocks noChangeAspect="1"/>
          </p:cNvGraphicFramePr>
          <p:nvPr/>
        </p:nvGraphicFramePr>
        <p:xfrm>
          <a:off x="5953125" y="3624263"/>
          <a:ext cx="2351088" cy="64293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4361" name="Equation" r:id="rId5" imgW="1663700" imgH="457200" progId="Equation.3">
                  <p:embed/>
                </p:oleObj>
              </mc:Choice>
              <mc:Fallback>
                <p:oleObj name="Equation" r:id="rId5" imgW="1663700" imgH="457200" progId="Equation.3">
                  <p:embed/>
                  <p:pic>
                    <p:nvPicPr>
                      <p:cNvPr id="0" name="Object 5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953125" y="3624263"/>
                        <a:ext cx="2351088" cy="642937"/>
                      </a:xfrm>
                      <a:prstGeom prst="rect">
                        <a:avLst/>
                      </a:prstGeom>
                      <a:solidFill>
                        <a:schemeClr val="tx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14" name="Group 105"/>
          <p:cNvGrpSpPr>
            <a:grpSpLocks/>
          </p:cNvGrpSpPr>
          <p:nvPr/>
        </p:nvGrpSpPr>
        <p:grpSpPr bwMode="auto">
          <a:xfrm>
            <a:off x="1284288" y="2667000"/>
            <a:ext cx="3749675" cy="2720975"/>
            <a:chOff x="1284288" y="2667000"/>
            <a:chExt cx="3749675" cy="2720975"/>
          </a:xfrm>
        </p:grpSpPr>
        <p:graphicFrame>
          <p:nvGraphicFramePr>
            <p:cNvPr id="54287" name="Object 7"/>
            <p:cNvGraphicFramePr>
              <a:graphicFrameLocks noChangeAspect="1"/>
            </p:cNvGraphicFramePr>
            <p:nvPr/>
          </p:nvGraphicFramePr>
          <p:xfrm>
            <a:off x="1284288" y="3209925"/>
            <a:ext cx="3749675" cy="2178050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54362" name="Equation" r:id="rId7" imgW="2654300" imgH="1549400" progId="Equation.3">
                    <p:embed/>
                  </p:oleObj>
                </mc:Choice>
                <mc:Fallback>
                  <p:oleObj name="Equation" r:id="rId7" imgW="2654300" imgH="1549400" progId="Equation.3">
                    <p:embed/>
                    <p:pic>
                      <p:nvPicPr>
                        <p:cNvPr id="0" name="Object 7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8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1284288" y="3209925"/>
                          <a:ext cx="3749675" cy="2178050"/>
                        </a:xfrm>
                        <a:prstGeom prst="rect">
                          <a:avLst/>
                        </a:prstGeom>
                        <a:solidFill>
                          <a:schemeClr val="tx1"/>
                        </a:solidFill>
                        <a:ln>
                          <a:noFill/>
                        </a:ln>
                        <a:effectLst/>
                        <a:extLs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rgbClr val="808080"/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pic>
          <p:nvPicPr>
            <p:cNvPr id="54288" name="Picture 8"/>
            <p:cNvPicPr>
              <a:picLocks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574799" y="2667000"/>
              <a:ext cx="2995200" cy="571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111" name="Oval 110"/>
          <p:cNvSpPr>
            <a:spLocks noChangeArrowheads="1"/>
          </p:cNvSpPr>
          <p:nvPr/>
        </p:nvSpPr>
        <p:spPr bwMode="auto">
          <a:xfrm>
            <a:off x="5715000" y="5976938"/>
            <a:ext cx="1219200" cy="381000"/>
          </a:xfrm>
          <a:prstGeom prst="ellipse">
            <a:avLst/>
          </a:prstGeom>
          <a:noFill/>
          <a:ln w="12700" algn="ctr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CA" altLang="en-US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1" grpId="0" animBg="1"/>
    </p:bldLst>
  </p:timing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5298" name="Group 163"/>
          <p:cNvGrpSpPr>
            <a:grpSpLocks/>
          </p:cNvGrpSpPr>
          <p:nvPr/>
        </p:nvGrpSpPr>
        <p:grpSpPr bwMode="auto">
          <a:xfrm>
            <a:off x="4800600" y="1143000"/>
            <a:ext cx="3962400" cy="2506663"/>
            <a:chOff x="4800600" y="1143000"/>
            <a:chExt cx="3962400" cy="2506133"/>
          </a:xfrm>
        </p:grpSpPr>
        <p:sp>
          <p:nvSpPr>
            <p:cNvPr id="55378" name="Text Box 2"/>
            <p:cNvSpPr txBox="1">
              <a:spLocks noChangeArrowheads="1"/>
            </p:cNvSpPr>
            <p:nvPr/>
          </p:nvSpPr>
          <p:spPr bwMode="auto">
            <a:xfrm>
              <a:off x="6061608" y="3192050"/>
              <a:ext cx="1816100" cy="45708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US" altLang="en-US" sz="2400"/>
                <a:t>Sinc function</a:t>
              </a:r>
            </a:p>
          </p:txBody>
        </p:sp>
        <p:sp>
          <p:nvSpPr>
            <p:cNvPr id="55379" name="Rectangle 155"/>
            <p:cNvSpPr>
              <a:spLocks noChangeArrowheads="1"/>
            </p:cNvSpPr>
            <p:nvPr/>
          </p:nvSpPr>
          <p:spPr bwMode="auto">
            <a:xfrm>
              <a:off x="4800600" y="1143000"/>
              <a:ext cx="3962400" cy="1980000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pic>
          <p:nvPicPr>
            <p:cNvPr id="55380" name="Picture 2" descr="http://www4b.wolframalpha.com/Calculate/MSP/MSP678719ib4di6ddd9aibf000020i061f68610b01h?MSPStoreType=image/gif&amp;s=23&amp;w=313&amp;h=126&amp;cdf=RangeControl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435" t="9554" r="36102"/>
            <a:stretch>
              <a:fillRect/>
            </a:stretch>
          </p:blipFill>
          <p:spPr bwMode="auto">
            <a:xfrm>
              <a:off x="4885267" y="2243677"/>
              <a:ext cx="3852000" cy="8720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5381" name="Picture 6" descr="http://www4a.wolframalpha.com/Calculate/MSP/MSP381419ib573d9644c26800004ic902gah2dah6e5?MSPStoreType=image/gif&amp;s=20&amp;w=300&amp;h=188&amp;cdf=Coordinates&amp;cdf=Tooltips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3773" t="2129" r="5659"/>
            <a:stretch>
              <a:fillRect/>
            </a:stretch>
          </p:blipFill>
          <p:spPr bwMode="auto">
            <a:xfrm>
              <a:off x="5867400" y="1303876"/>
              <a:ext cx="1828800" cy="1752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5382" name="Rectangle 159"/>
            <p:cNvSpPr>
              <a:spLocks noChangeArrowheads="1"/>
            </p:cNvSpPr>
            <p:nvPr/>
          </p:nvSpPr>
          <p:spPr bwMode="auto">
            <a:xfrm>
              <a:off x="5943600" y="3056476"/>
              <a:ext cx="1447800" cy="45719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55383" name="Rectangle 153"/>
            <p:cNvSpPr>
              <a:spLocks noChangeArrowheads="1"/>
            </p:cNvSpPr>
            <p:nvPr/>
          </p:nvSpPr>
          <p:spPr bwMode="auto">
            <a:xfrm>
              <a:off x="4809067" y="1159934"/>
              <a:ext cx="990600" cy="400110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US" altLang="en-US" sz="2000">
                  <a:solidFill>
                    <a:schemeClr val="bg2"/>
                  </a:solidFill>
                </a:rPr>
                <a:t>Y</a:t>
              </a:r>
              <a:r>
                <a:rPr lang="en-US" altLang="en-US" sz="2000" baseline="-25000">
                  <a:solidFill>
                    <a:schemeClr val="bg2"/>
                  </a:solidFill>
                </a:rPr>
                <a:t>Re</a:t>
              </a:r>
              <a:r>
                <a:rPr lang="en-US" altLang="en-US" sz="2000">
                  <a:solidFill>
                    <a:schemeClr val="bg2"/>
                  </a:solidFill>
                </a:rPr>
                <a:t>(</a:t>
              </a:r>
              <a:r>
                <a:rPr lang="en-US" altLang="en-US" sz="2000" i="1">
                  <a:solidFill>
                    <a:schemeClr val="bg2"/>
                  </a:solidFill>
                  <a:sym typeface="Symbol" pitchFamily="18" charset="2"/>
                </a:rPr>
                <a:t></a:t>
              </a:r>
              <a:r>
                <a:rPr lang="en-US" altLang="en-US" sz="2000">
                  <a:solidFill>
                    <a:schemeClr val="bg2"/>
                  </a:solidFill>
                </a:rPr>
                <a:t>)</a:t>
              </a:r>
            </a:p>
          </p:txBody>
        </p:sp>
        <p:sp>
          <p:nvSpPr>
            <p:cNvPr id="55384" name="Rectangle 160"/>
            <p:cNvSpPr>
              <a:spLocks noChangeArrowheads="1"/>
            </p:cNvSpPr>
            <p:nvPr/>
          </p:nvSpPr>
          <p:spPr bwMode="auto">
            <a:xfrm>
              <a:off x="4800600" y="3045768"/>
              <a:ext cx="3953936" cy="230832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US" altLang="en-US" sz="900">
                  <a:solidFill>
                    <a:schemeClr val="bg2"/>
                  </a:solidFill>
                </a:rPr>
                <a:t>                                                            </a:t>
              </a:r>
              <a:r>
                <a:rPr lang="en-US" altLang="en-US" sz="900" i="1">
                  <a:solidFill>
                    <a:schemeClr val="bg2"/>
                  </a:solidFill>
                  <a:sym typeface="Symbol" pitchFamily="18" charset="2"/>
                </a:rPr>
                <a:t></a:t>
              </a:r>
              <a:r>
                <a:rPr lang="en-US" altLang="en-US" sz="900">
                  <a:solidFill>
                    <a:schemeClr val="bg2"/>
                  </a:solidFill>
                </a:rPr>
                <a:t> = (-</a:t>
              </a:r>
              <a:r>
                <a:rPr lang="en-US" altLang="en-US" sz="900">
                  <a:solidFill>
                    <a:schemeClr val="bg2"/>
                  </a:solidFill>
                  <a:sym typeface="Symbol" pitchFamily="18" charset="2"/>
                </a:rPr>
                <a:t>,)</a:t>
              </a:r>
              <a:endParaRPr lang="en-US" altLang="en-US" sz="900">
                <a:solidFill>
                  <a:schemeClr val="bg2"/>
                </a:solidFill>
              </a:endParaRPr>
            </a:p>
          </p:txBody>
        </p:sp>
      </p:grpSp>
      <p:sp>
        <p:nvSpPr>
          <p:cNvPr id="55299" name="Rectangle 5"/>
          <p:cNvSpPr>
            <a:spLocks noChangeArrowheads="1"/>
          </p:cNvSpPr>
          <p:nvPr/>
        </p:nvSpPr>
        <p:spPr bwMode="auto">
          <a:xfrm>
            <a:off x="685800" y="-228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4400">
                <a:solidFill>
                  <a:schemeClr val="tx2"/>
                </a:solidFill>
              </a:rPr>
              <a:t>Fourier Transformation </a:t>
            </a:r>
          </a:p>
        </p:txBody>
      </p:sp>
      <p:sp>
        <p:nvSpPr>
          <p:cNvPr id="55300" name="Text Box 215"/>
          <p:cNvSpPr txBox="1">
            <a:spLocks noChangeArrowheads="1"/>
          </p:cNvSpPr>
          <p:nvPr/>
        </p:nvSpPr>
        <p:spPr bwMode="auto">
          <a:xfrm>
            <a:off x="1809750" y="742950"/>
            <a:ext cx="206692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400" i="1">
                <a:solidFill>
                  <a:schemeClr val="tx2"/>
                </a:solidFill>
              </a:rPr>
              <a:t>Time Domain </a:t>
            </a:r>
            <a:r>
              <a:rPr lang="en-US" altLang="en-US" sz="2400" i="1">
                <a:solidFill>
                  <a:schemeClr val="accent1"/>
                </a:solidFill>
                <a:sym typeface="Symbol" pitchFamily="18" charset="2"/>
              </a:rPr>
              <a:t>y</a:t>
            </a:r>
            <a:endParaRPr lang="en-US" altLang="en-US" sz="2400">
              <a:solidFill>
                <a:schemeClr val="accent1"/>
              </a:solidFill>
              <a:sym typeface="Symbol" pitchFamily="18" charset="2"/>
            </a:endParaRPr>
          </a:p>
        </p:txBody>
      </p:sp>
      <p:sp>
        <p:nvSpPr>
          <p:cNvPr id="55301" name="Text Box 215"/>
          <p:cNvSpPr txBox="1">
            <a:spLocks noChangeArrowheads="1"/>
          </p:cNvSpPr>
          <p:nvPr/>
        </p:nvSpPr>
        <p:spPr bwMode="auto">
          <a:xfrm>
            <a:off x="4495800" y="762000"/>
            <a:ext cx="2874963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400" i="1">
                <a:solidFill>
                  <a:schemeClr val="tx2"/>
                </a:solidFill>
              </a:rPr>
              <a:t>Frequency Domain </a:t>
            </a:r>
            <a:r>
              <a:rPr lang="en-US" altLang="en-US" sz="2400" i="1">
                <a:solidFill>
                  <a:schemeClr val="accent1"/>
                </a:solidFill>
              </a:rPr>
              <a:t>Y</a:t>
            </a:r>
            <a:endParaRPr lang="en-US" altLang="en-US" sz="2400">
              <a:solidFill>
                <a:schemeClr val="accent1"/>
              </a:solidFill>
              <a:sym typeface="Symbol" pitchFamily="18" charset="2"/>
            </a:endParaRPr>
          </a:p>
        </p:txBody>
      </p:sp>
      <p:sp>
        <p:nvSpPr>
          <p:cNvPr id="55302" name="Text Box 215"/>
          <p:cNvSpPr txBox="1">
            <a:spLocks noChangeArrowheads="1"/>
          </p:cNvSpPr>
          <p:nvPr/>
        </p:nvSpPr>
        <p:spPr bwMode="auto">
          <a:xfrm>
            <a:off x="7421563" y="0"/>
            <a:ext cx="1430337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000">
                <a:solidFill>
                  <a:schemeClr val="tx2"/>
                </a:solidFill>
                <a:sym typeface="Symbol" pitchFamily="18" charset="2"/>
              </a:rPr>
              <a:t>Continuous </a:t>
            </a:r>
            <a:br>
              <a:rPr lang="en-US" altLang="en-US" sz="2000">
                <a:solidFill>
                  <a:schemeClr val="tx2"/>
                </a:solidFill>
                <a:sym typeface="Symbol" pitchFamily="18" charset="2"/>
              </a:rPr>
            </a:br>
            <a:r>
              <a:rPr lang="en-US" altLang="en-US" sz="2000">
                <a:solidFill>
                  <a:schemeClr val="tx2"/>
                </a:solidFill>
                <a:sym typeface="Symbol" pitchFamily="18" charset="2"/>
              </a:rPr>
              <a:t>Functions</a:t>
            </a:r>
          </a:p>
        </p:txBody>
      </p:sp>
      <p:grpSp>
        <p:nvGrpSpPr>
          <p:cNvPr id="55303" name="Group 57"/>
          <p:cNvGrpSpPr>
            <a:grpSpLocks/>
          </p:cNvGrpSpPr>
          <p:nvPr/>
        </p:nvGrpSpPr>
        <p:grpSpPr bwMode="auto">
          <a:xfrm>
            <a:off x="152400" y="1600200"/>
            <a:ext cx="4419600" cy="1600200"/>
            <a:chOff x="152400" y="1600200"/>
            <a:chExt cx="4419600" cy="1600200"/>
          </a:xfrm>
        </p:grpSpPr>
        <p:sp>
          <p:nvSpPr>
            <p:cNvPr id="55357" name="Text Box 3"/>
            <p:cNvSpPr txBox="1">
              <a:spLocks noChangeArrowheads="1"/>
            </p:cNvSpPr>
            <p:nvPr/>
          </p:nvSpPr>
          <p:spPr bwMode="auto">
            <a:xfrm>
              <a:off x="1153962" y="2738735"/>
              <a:ext cx="257983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US" altLang="en-US" sz="2400"/>
                <a:t>A square wave</a:t>
              </a:r>
            </a:p>
          </p:txBody>
        </p:sp>
        <p:sp>
          <p:nvSpPr>
            <p:cNvPr id="55358" name="Rectangle 59"/>
            <p:cNvSpPr>
              <a:spLocks noChangeArrowheads="1"/>
            </p:cNvSpPr>
            <p:nvPr/>
          </p:nvSpPr>
          <p:spPr bwMode="auto">
            <a:xfrm>
              <a:off x="152400" y="1600200"/>
              <a:ext cx="549375" cy="400110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US" altLang="en-US" sz="2000">
                  <a:solidFill>
                    <a:schemeClr val="bg2"/>
                  </a:solidFill>
                </a:rPr>
                <a:t>y(</a:t>
              </a:r>
              <a:r>
                <a:rPr lang="en-US" altLang="en-US" sz="2000" i="1">
                  <a:solidFill>
                    <a:schemeClr val="bg2"/>
                  </a:solidFill>
                </a:rPr>
                <a:t>t</a:t>
              </a:r>
              <a:r>
                <a:rPr lang="en-US" altLang="en-US" sz="2000">
                  <a:solidFill>
                    <a:schemeClr val="bg2"/>
                  </a:solidFill>
                </a:rPr>
                <a:t>)</a:t>
              </a:r>
            </a:p>
          </p:txBody>
        </p:sp>
        <p:sp>
          <p:nvSpPr>
            <p:cNvPr id="55359" name="Rectangle 60"/>
            <p:cNvSpPr>
              <a:spLocks noChangeArrowheads="1"/>
            </p:cNvSpPr>
            <p:nvPr/>
          </p:nvSpPr>
          <p:spPr bwMode="auto">
            <a:xfrm>
              <a:off x="152400" y="1981200"/>
              <a:ext cx="4419600" cy="720000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55360" name="Rectangle 61"/>
            <p:cNvSpPr>
              <a:spLocks noChangeArrowheads="1"/>
            </p:cNvSpPr>
            <p:nvPr/>
          </p:nvSpPr>
          <p:spPr bwMode="auto">
            <a:xfrm>
              <a:off x="1447800" y="2438400"/>
              <a:ext cx="381000" cy="230832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US" altLang="en-US" sz="900">
                  <a:solidFill>
                    <a:schemeClr val="bg2"/>
                  </a:solidFill>
                </a:rPr>
                <a:t>-T/2</a:t>
              </a:r>
            </a:p>
          </p:txBody>
        </p:sp>
        <p:grpSp>
          <p:nvGrpSpPr>
            <p:cNvPr id="55361" name="Group 63"/>
            <p:cNvGrpSpPr>
              <a:grpSpLocks/>
            </p:cNvGrpSpPr>
            <p:nvPr/>
          </p:nvGrpSpPr>
          <p:grpSpPr bwMode="auto">
            <a:xfrm>
              <a:off x="2007985" y="2062184"/>
              <a:ext cx="722028" cy="383392"/>
              <a:chOff x="1955799" y="2057400"/>
              <a:chExt cx="973669" cy="457200"/>
            </a:xfrm>
          </p:grpSpPr>
          <p:cxnSp>
            <p:nvCxnSpPr>
              <p:cNvPr id="77" name="Straight Connector 76"/>
              <p:cNvCxnSpPr/>
              <p:nvPr/>
            </p:nvCxnSpPr>
            <p:spPr bwMode="auto">
              <a:xfrm flipV="1">
                <a:off x="1956073" y="2057375"/>
                <a:ext cx="0" cy="458134"/>
              </a:xfrm>
              <a:prstGeom prst="line">
                <a:avLst/>
              </a:prstGeom>
              <a:noFill/>
              <a:ln w="12700" cap="flat" cmpd="sng" algn="ctr">
                <a:solidFill>
                  <a:schemeClr val="bg1">
                    <a:lumMod val="60000"/>
                    <a:lumOff val="4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8" name="Straight Connector 77"/>
              <p:cNvCxnSpPr/>
              <p:nvPr/>
            </p:nvCxnSpPr>
            <p:spPr bwMode="auto">
              <a:xfrm flipH="1">
                <a:off x="1956073" y="2057375"/>
                <a:ext cx="971912" cy="0"/>
              </a:xfrm>
              <a:prstGeom prst="line">
                <a:avLst/>
              </a:prstGeom>
              <a:noFill/>
              <a:ln w="12700" cap="flat" cmpd="sng" algn="ctr">
                <a:solidFill>
                  <a:schemeClr val="bg1">
                    <a:lumMod val="60000"/>
                    <a:lumOff val="4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9" name="Straight Connector 78"/>
              <p:cNvCxnSpPr/>
              <p:nvPr/>
            </p:nvCxnSpPr>
            <p:spPr bwMode="auto">
              <a:xfrm flipV="1">
                <a:off x="2930125" y="2057375"/>
                <a:ext cx="0" cy="458134"/>
              </a:xfrm>
              <a:prstGeom prst="line">
                <a:avLst/>
              </a:prstGeom>
              <a:noFill/>
              <a:ln w="12700" cap="flat" cmpd="sng" algn="ctr">
                <a:solidFill>
                  <a:schemeClr val="bg1">
                    <a:lumMod val="60000"/>
                    <a:lumOff val="4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sp>
          <p:nvSpPr>
            <p:cNvPr id="55362" name="Rectangle 63"/>
            <p:cNvSpPr>
              <a:spLocks noChangeArrowheads="1"/>
            </p:cNvSpPr>
            <p:nvPr/>
          </p:nvSpPr>
          <p:spPr bwMode="auto">
            <a:xfrm>
              <a:off x="2963333" y="2438400"/>
              <a:ext cx="381000" cy="230832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US" altLang="en-US" sz="900">
                  <a:solidFill>
                    <a:schemeClr val="bg2"/>
                  </a:solidFill>
                </a:rPr>
                <a:t>T/2</a:t>
              </a:r>
            </a:p>
          </p:txBody>
        </p:sp>
        <p:sp>
          <p:nvSpPr>
            <p:cNvPr id="55363" name="Rectangle 64"/>
            <p:cNvSpPr>
              <a:spLocks noChangeArrowheads="1"/>
            </p:cNvSpPr>
            <p:nvPr/>
          </p:nvSpPr>
          <p:spPr bwMode="auto">
            <a:xfrm>
              <a:off x="2252135" y="2438400"/>
              <a:ext cx="381000" cy="230832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US" altLang="en-US" sz="900">
                  <a:solidFill>
                    <a:schemeClr val="bg2"/>
                  </a:solidFill>
                </a:rPr>
                <a:t>0</a:t>
              </a:r>
            </a:p>
          </p:txBody>
        </p:sp>
        <p:sp>
          <p:nvSpPr>
            <p:cNvPr id="55364" name="Rectangle 65"/>
            <p:cNvSpPr>
              <a:spLocks noChangeArrowheads="1"/>
            </p:cNvSpPr>
            <p:nvPr/>
          </p:nvSpPr>
          <p:spPr bwMode="auto">
            <a:xfrm>
              <a:off x="2607734" y="2438400"/>
              <a:ext cx="381000" cy="230832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US" altLang="en-US" sz="900">
                  <a:solidFill>
                    <a:schemeClr val="bg2"/>
                  </a:solidFill>
                </a:rPr>
                <a:t>1</a:t>
              </a:r>
            </a:p>
          </p:txBody>
        </p:sp>
        <p:sp>
          <p:nvSpPr>
            <p:cNvPr id="55365" name="Rectangle 66"/>
            <p:cNvSpPr>
              <a:spLocks noChangeArrowheads="1"/>
            </p:cNvSpPr>
            <p:nvPr/>
          </p:nvSpPr>
          <p:spPr bwMode="auto">
            <a:xfrm>
              <a:off x="1828800" y="2438400"/>
              <a:ext cx="381000" cy="230832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US" altLang="en-US" sz="900">
                  <a:solidFill>
                    <a:schemeClr val="bg2"/>
                  </a:solidFill>
                </a:rPr>
                <a:t>-1</a:t>
              </a:r>
            </a:p>
          </p:txBody>
        </p:sp>
        <p:cxnSp>
          <p:nvCxnSpPr>
            <p:cNvPr id="55366" name="Straight Connector 67"/>
            <p:cNvCxnSpPr>
              <a:cxnSpLocks noChangeShapeType="1"/>
            </p:cNvCxnSpPr>
            <p:nvPr/>
          </p:nvCxnSpPr>
          <p:spPr bwMode="auto">
            <a:xfrm>
              <a:off x="381000" y="2438400"/>
              <a:ext cx="3886200" cy="0"/>
            </a:xfrm>
            <a:prstGeom prst="line">
              <a:avLst/>
            </a:prstGeom>
            <a:noFill/>
            <a:ln w="12700" algn="ctr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5367" name="Straight Connector 68"/>
            <p:cNvCxnSpPr>
              <a:cxnSpLocks noChangeShapeType="1"/>
            </p:cNvCxnSpPr>
            <p:nvPr/>
          </p:nvCxnSpPr>
          <p:spPr bwMode="auto">
            <a:xfrm>
              <a:off x="2007989" y="2410078"/>
              <a:ext cx="0" cy="63899"/>
            </a:xfrm>
            <a:prstGeom prst="line">
              <a:avLst/>
            </a:prstGeom>
            <a:noFill/>
            <a:ln w="12700" algn="ctr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5368" name="Straight Connector 69"/>
            <p:cNvCxnSpPr>
              <a:cxnSpLocks noChangeShapeType="1"/>
            </p:cNvCxnSpPr>
            <p:nvPr/>
          </p:nvCxnSpPr>
          <p:spPr bwMode="auto">
            <a:xfrm>
              <a:off x="2372140" y="2410078"/>
              <a:ext cx="0" cy="63899"/>
            </a:xfrm>
            <a:prstGeom prst="line">
              <a:avLst/>
            </a:prstGeom>
            <a:noFill/>
            <a:ln w="12700" algn="ctr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5369" name="Straight Connector 70"/>
            <p:cNvCxnSpPr>
              <a:cxnSpLocks noChangeShapeType="1"/>
            </p:cNvCxnSpPr>
            <p:nvPr/>
          </p:nvCxnSpPr>
          <p:spPr bwMode="auto">
            <a:xfrm>
              <a:off x="2736292" y="2410078"/>
              <a:ext cx="0" cy="63899"/>
            </a:xfrm>
            <a:prstGeom prst="line">
              <a:avLst/>
            </a:prstGeom>
            <a:noFill/>
            <a:ln w="12700" algn="ctr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2" name="Straight Connector 71"/>
            <p:cNvCxnSpPr/>
            <p:nvPr/>
          </p:nvCxnSpPr>
          <p:spPr bwMode="auto">
            <a:xfrm flipH="1">
              <a:off x="1185863" y="2438400"/>
              <a:ext cx="800100" cy="0"/>
            </a:xfrm>
            <a:prstGeom prst="line">
              <a:avLst/>
            </a:prstGeom>
            <a:noFill/>
            <a:ln w="12700" cap="flat" cmpd="sng" algn="ctr">
              <a:solidFill>
                <a:schemeClr val="bg1">
                  <a:lumMod val="60000"/>
                  <a:lumOff val="4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73" name="Straight Connector 72"/>
            <p:cNvCxnSpPr/>
            <p:nvPr/>
          </p:nvCxnSpPr>
          <p:spPr bwMode="auto">
            <a:xfrm flipH="1">
              <a:off x="2743200" y="2430463"/>
              <a:ext cx="800100" cy="0"/>
            </a:xfrm>
            <a:prstGeom prst="line">
              <a:avLst/>
            </a:prstGeom>
            <a:noFill/>
            <a:ln w="12700" cap="flat" cmpd="sng" algn="ctr">
              <a:solidFill>
                <a:schemeClr val="bg1">
                  <a:lumMod val="60000"/>
                  <a:lumOff val="4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55372" name="Straight Connector 73"/>
            <p:cNvCxnSpPr>
              <a:cxnSpLocks noChangeShapeType="1"/>
            </p:cNvCxnSpPr>
            <p:nvPr/>
          </p:nvCxnSpPr>
          <p:spPr bwMode="auto">
            <a:xfrm>
              <a:off x="1643838" y="2410078"/>
              <a:ext cx="0" cy="63899"/>
            </a:xfrm>
            <a:prstGeom prst="line">
              <a:avLst/>
            </a:prstGeom>
            <a:noFill/>
            <a:ln w="12700" algn="ctr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5373" name="Straight Connector 74"/>
            <p:cNvCxnSpPr>
              <a:cxnSpLocks noChangeShapeType="1"/>
            </p:cNvCxnSpPr>
            <p:nvPr/>
          </p:nvCxnSpPr>
          <p:spPr bwMode="auto">
            <a:xfrm>
              <a:off x="3141134" y="2410078"/>
              <a:ext cx="0" cy="63899"/>
            </a:xfrm>
            <a:prstGeom prst="line">
              <a:avLst/>
            </a:prstGeom>
            <a:noFill/>
            <a:ln w="12700" algn="ctr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55374" name="Rectangle 75"/>
            <p:cNvSpPr>
              <a:spLocks noChangeArrowheads="1"/>
            </p:cNvSpPr>
            <p:nvPr/>
          </p:nvSpPr>
          <p:spPr bwMode="auto">
            <a:xfrm>
              <a:off x="1803402" y="1981200"/>
              <a:ext cx="3810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US" altLang="en-US" sz="900">
                  <a:solidFill>
                    <a:schemeClr val="bg2"/>
                  </a:solidFill>
                </a:rPr>
                <a:t>1</a:t>
              </a:r>
            </a:p>
          </p:txBody>
        </p:sp>
      </p:grpSp>
      <p:grpSp>
        <p:nvGrpSpPr>
          <p:cNvPr id="55304" name="Group 40"/>
          <p:cNvGrpSpPr>
            <a:grpSpLocks/>
          </p:cNvGrpSpPr>
          <p:nvPr/>
        </p:nvGrpSpPr>
        <p:grpSpPr bwMode="auto">
          <a:xfrm>
            <a:off x="258763" y="2062163"/>
            <a:ext cx="4211637" cy="384175"/>
            <a:chOff x="258233" y="2062184"/>
            <a:chExt cx="4212166" cy="383392"/>
          </a:xfrm>
        </p:grpSpPr>
        <p:grpSp>
          <p:nvGrpSpPr>
            <p:cNvPr id="55347" name="Group 64"/>
            <p:cNvGrpSpPr>
              <a:grpSpLocks/>
            </p:cNvGrpSpPr>
            <p:nvPr/>
          </p:nvGrpSpPr>
          <p:grpSpPr bwMode="auto">
            <a:xfrm>
              <a:off x="3543531" y="2062184"/>
              <a:ext cx="722028" cy="383392"/>
              <a:chOff x="1955799" y="2057400"/>
              <a:chExt cx="973669" cy="457200"/>
            </a:xfrm>
          </p:grpSpPr>
          <p:cxnSp>
            <p:nvCxnSpPr>
              <p:cNvPr id="57" name="Straight Connector 56"/>
              <p:cNvCxnSpPr/>
              <p:nvPr/>
            </p:nvCxnSpPr>
            <p:spPr bwMode="auto">
              <a:xfrm flipV="1">
                <a:off x="1955330" y="2057400"/>
                <a:ext cx="0" cy="457200"/>
              </a:xfrm>
              <a:prstGeom prst="line">
                <a:avLst/>
              </a:prstGeom>
              <a:noFill/>
              <a:ln w="12700" cap="flat" cmpd="sng" algn="ctr">
                <a:solidFill>
                  <a:schemeClr val="bg1">
                    <a:lumMod val="60000"/>
                    <a:lumOff val="4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8" name="Straight Connector 57"/>
              <p:cNvCxnSpPr/>
              <p:nvPr/>
            </p:nvCxnSpPr>
            <p:spPr bwMode="auto">
              <a:xfrm flipH="1">
                <a:off x="1955330" y="2057400"/>
                <a:ext cx="972034" cy="0"/>
              </a:xfrm>
              <a:prstGeom prst="line">
                <a:avLst/>
              </a:prstGeom>
              <a:noFill/>
              <a:ln w="12700" cap="flat" cmpd="sng" algn="ctr">
                <a:solidFill>
                  <a:schemeClr val="bg1">
                    <a:lumMod val="60000"/>
                    <a:lumOff val="4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3" name="Straight Connector 62"/>
              <p:cNvCxnSpPr/>
              <p:nvPr/>
            </p:nvCxnSpPr>
            <p:spPr bwMode="auto">
              <a:xfrm flipV="1">
                <a:off x="2929506" y="2057400"/>
                <a:ext cx="0" cy="457200"/>
              </a:xfrm>
              <a:prstGeom prst="line">
                <a:avLst/>
              </a:prstGeom>
              <a:noFill/>
              <a:ln w="12700" cap="flat" cmpd="sng" algn="ctr">
                <a:solidFill>
                  <a:schemeClr val="bg1">
                    <a:lumMod val="60000"/>
                    <a:lumOff val="4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55348" name="Group 68"/>
            <p:cNvGrpSpPr>
              <a:grpSpLocks/>
            </p:cNvGrpSpPr>
            <p:nvPr/>
          </p:nvGrpSpPr>
          <p:grpSpPr bwMode="auto">
            <a:xfrm>
              <a:off x="457200" y="2062184"/>
              <a:ext cx="722028" cy="383392"/>
              <a:chOff x="1955799" y="2057400"/>
              <a:chExt cx="973669" cy="457200"/>
            </a:xfrm>
          </p:grpSpPr>
          <p:cxnSp>
            <p:nvCxnSpPr>
              <p:cNvPr id="54" name="Straight Connector 53"/>
              <p:cNvCxnSpPr/>
              <p:nvPr/>
            </p:nvCxnSpPr>
            <p:spPr bwMode="auto">
              <a:xfrm flipV="1">
                <a:off x="1955118" y="2057400"/>
                <a:ext cx="0" cy="457200"/>
              </a:xfrm>
              <a:prstGeom prst="line">
                <a:avLst/>
              </a:prstGeom>
              <a:noFill/>
              <a:ln w="12700" cap="flat" cmpd="sng" algn="ctr">
                <a:solidFill>
                  <a:schemeClr val="bg1">
                    <a:lumMod val="60000"/>
                    <a:lumOff val="4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5" name="Straight Connector 54"/>
              <p:cNvCxnSpPr/>
              <p:nvPr/>
            </p:nvCxnSpPr>
            <p:spPr bwMode="auto">
              <a:xfrm flipH="1">
                <a:off x="1955118" y="2057400"/>
                <a:ext cx="972034" cy="0"/>
              </a:xfrm>
              <a:prstGeom prst="line">
                <a:avLst/>
              </a:prstGeom>
              <a:noFill/>
              <a:ln w="12700" cap="flat" cmpd="sng" algn="ctr">
                <a:solidFill>
                  <a:schemeClr val="bg1">
                    <a:lumMod val="60000"/>
                    <a:lumOff val="4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6" name="Straight Connector 55"/>
              <p:cNvCxnSpPr/>
              <p:nvPr/>
            </p:nvCxnSpPr>
            <p:spPr bwMode="auto">
              <a:xfrm flipV="1">
                <a:off x="2929294" y="2057400"/>
                <a:ext cx="0" cy="457200"/>
              </a:xfrm>
              <a:prstGeom prst="line">
                <a:avLst/>
              </a:prstGeom>
              <a:noFill/>
              <a:ln w="12700" cap="flat" cmpd="sng" algn="ctr">
                <a:solidFill>
                  <a:schemeClr val="bg1">
                    <a:lumMod val="60000"/>
                    <a:lumOff val="4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cxnSp>
          <p:nvCxnSpPr>
            <p:cNvPr id="52" name="Straight Connector 51"/>
            <p:cNvCxnSpPr/>
            <p:nvPr/>
          </p:nvCxnSpPr>
          <p:spPr bwMode="auto">
            <a:xfrm flipH="1">
              <a:off x="4279875" y="2437654"/>
              <a:ext cx="190524" cy="0"/>
            </a:xfrm>
            <a:prstGeom prst="line">
              <a:avLst/>
            </a:prstGeom>
            <a:noFill/>
            <a:ln w="12700" cap="flat" cmpd="sng" algn="ctr">
              <a:solidFill>
                <a:schemeClr val="bg1">
                  <a:lumMod val="60000"/>
                  <a:lumOff val="4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53" name="Straight Connector 52"/>
            <p:cNvCxnSpPr/>
            <p:nvPr/>
          </p:nvCxnSpPr>
          <p:spPr bwMode="auto">
            <a:xfrm flipH="1">
              <a:off x="258233" y="2437654"/>
              <a:ext cx="190524" cy="0"/>
            </a:xfrm>
            <a:prstGeom prst="line">
              <a:avLst/>
            </a:prstGeom>
            <a:noFill/>
            <a:ln w="12700" cap="flat" cmpd="sng" algn="ctr">
              <a:solidFill>
                <a:schemeClr val="bg1">
                  <a:lumMod val="60000"/>
                  <a:lumOff val="4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55305" name="Group 150"/>
          <p:cNvGrpSpPr>
            <a:grpSpLocks/>
          </p:cNvGrpSpPr>
          <p:nvPr/>
        </p:nvGrpSpPr>
        <p:grpSpPr bwMode="auto">
          <a:xfrm>
            <a:off x="6784975" y="1295400"/>
            <a:ext cx="1866900" cy="1709738"/>
            <a:chOff x="6784776" y="1295400"/>
            <a:chExt cx="1867314" cy="1710265"/>
          </a:xfrm>
        </p:grpSpPr>
        <p:sp>
          <p:nvSpPr>
            <p:cNvPr id="55333" name="Rectangle 86"/>
            <p:cNvSpPr>
              <a:spLocks noChangeArrowheads="1"/>
            </p:cNvSpPr>
            <p:nvPr/>
          </p:nvSpPr>
          <p:spPr bwMode="auto">
            <a:xfrm>
              <a:off x="6784776" y="1295400"/>
              <a:ext cx="38514" cy="39673"/>
            </a:xfrm>
            <a:prstGeom prst="rect">
              <a:avLst/>
            </a:prstGeom>
            <a:solidFill>
              <a:schemeClr val="bg2"/>
            </a:solidFill>
            <a:ln w="12700" algn="ctr">
              <a:solidFill>
                <a:schemeClr val="bg2"/>
              </a:solidFill>
              <a:round/>
              <a:headEnd/>
              <a:tailEnd/>
            </a:ln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grpSp>
          <p:nvGrpSpPr>
            <p:cNvPr id="55334" name="Group 136"/>
            <p:cNvGrpSpPr>
              <a:grpSpLocks/>
            </p:cNvGrpSpPr>
            <p:nvPr/>
          </p:nvGrpSpPr>
          <p:grpSpPr bwMode="auto">
            <a:xfrm>
              <a:off x="6937176" y="2043131"/>
              <a:ext cx="1714914" cy="962534"/>
              <a:chOff x="6937176" y="2043131"/>
              <a:chExt cx="1714914" cy="962534"/>
            </a:xfrm>
          </p:grpSpPr>
          <p:sp>
            <p:nvSpPr>
              <p:cNvPr id="55335" name="Rectangle 123"/>
              <p:cNvSpPr>
                <a:spLocks noChangeArrowheads="1"/>
              </p:cNvSpPr>
              <p:nvPr/>
            </p:nvSpPr>
            <p:spPr bwMode="auto">
              <a:xfrm>
                <a:off x="6937176" y="2043131"/>
                <a:ext cx="38514" cy="39673"/>
              </a:xfrm>
              <a:prstGeom prst="rect">
                <a:avLst/>
              </a:prstGeom>
              <a:solidFill>
                <a:schemeClr val="bg2"/>
              </a:solidFill>
              <a:ln w="12700" algn="ctr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CA" altLang="en-US"/>
              </a:p>
            </p:txBody>
          </p:sp>
          <p:sp>
            <p:nvSpPr>
              <p:cNvPr id="55336" name="Rectangle 124"/>
              <p:cNvSpPr>
                <a:spLocks noChangeArrowheads="1"/>
              </p:cNvSpPr>
              <p:nvPr/>
            </p:nvSpPr>
            <p:spPr bwMode="auto">
              <a:xfrm>
                <a:off x="7089576" y="2965992"/>
                <a:ext cx="38514" cy="39673"/>
              </a:xfrm>
              <a:prstGeom prst="rect">
                <a:avLst/>
              </a:prstGeom>
              <a:solidFill>
                <a:schemeClr val="bg2"/>
              </a:solidFill>
              <a:ln w="12700" algn="ctr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CA" altLang="en-US"/>
              </a:p>
            </p:txBody>
          </p:sp>
          <p:sp>
            <p:nvSpPr>
              <p:cNvPr id="55337" name="Rectangle 125"/>
              <p:cNvSpPr>
                <a:spLocks noChangeArrowheads="1"/>
              </p:cNvSpPr>
              <p:nvPr/>
            </p:nvSpPr>
            <p:spPr bwMode="auto">
              <a:xfrm>
                <a:off x="7241976" y="2703527"/>
                <a:ext cx="38514" cy="39673"/>
              </a:xfrm>
              <a:prstGeom prst="rect">
                <a:avLst/>
              </a:prstGeom>
              <a:solidFill>
                <a:schemeClr val="bg2"/>
              </a:solidFill>
              <a:ln w="12700" algn="ctr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CA" altLang="en-US"/>
              </a:p>
            </p:txBody>
          </p:sp>
          <p:sp>
            <p:nvSpPr>
              <p:cNvPr id="55338" name="Rectangle 126"/>
              <p:cNvSpPr>
                <a:spLocks noChangeArrowheads="1"/>
              </p:cNvSpPr>
              <p:nvPr/>
            </p:nvSpPr>
            <p:spPr bwMode="auto">
              <a:xfrm>
                <a:off x="7394376" y="2551127"/>
                <a:ext cx="38514" cy="39673"/>
              </a:xfrm>
              <a:prstGeom prst="rect">
                <a:avLst/>
              </a:prstGeom>
              <a:solidFill>
                <a:schemeClr val="bg2"/>
              </a:solidFill>
              <a:ln w="12700" algn="ctr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CA" altLang="en-US"/>
              </a:p>
            </p:txBody>
          </p:sp>
          <p:sp>
            <p:nvSpPr>
              <p:cNvPr id="55339" name="Rectangle 127"/>
              <p:cNvSpPr>
                <a:spLocks noChangeArrowheads="1"/>
              </p:cNvSpPr>
              <p:nvPr/>
            </p:nvSpPr>
            <p:spPr bwMode="auto">
              <a:xfrm>
                <a:off x="7546776" y="2788194"/>
                <a:ext cx="38514" cy="39673"/>
              </a:xfrm>
              <a:prstGeom prst="rect">
                <a:avLst/>
              </a:prstGeom>
              <a:solidFill>
                <a:schemeClr val="bg2"/>
              </a:solidFill>
              <a:ln w="12700" algn="ctr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CA" altLang="en-US"/>
              </a:p>
            </p:txBody>
          </p:sp>
          <p:sp>
            <p:nvSpPr>
              <p:cNvPr id="55340" name="Rectangle 128"/>
              <p:cNvSpPr>
                <a:spLocks noChangeArrowheads="1"/>
              </p:cNvSpPr>
              <p:nvPr/>
            </p:nvSpPr>
            <p:spPr bwMode="auto">
              <a:xfrm>
                <a:off x="7699176" y="2683934"/>
                <a:ext cx="38514" cy="39673"/>
              </a:xfrm>
              <a:prstGeom prst="rect">
                <a:avLst/>
              </a:prstGeom>
              <a:solidFill>
                <a:schemeClr val="bg2"/>
              </a:solidFill>
              <a:ln w="12700" algn="ctr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CA" altLang="en-US"/>
              </a:p>
            </p:txBody>
          </p:sp>
          <p:sp>
            <p:nvSpPr>
              <p:cNvPr id="55341" name="Rectangle 129"/>
              <p:cNvSpPr>
                <a:spLocks noChangeArrowheads="1"/>
              </p:cNvSpPr>
              <p:nvPr/>
            </p:nvSpPr>
            <p:spPr bwMode="auto">
              <a:xfrm>
                <a:off x="7851576" y="2590800"/>
                <a:ext cx="38514" cy="39673"/>
              </a:xfrm>
              <a:prstGeom prst="rect">
                <a:avLst/>
              </a:prstGeom>
              <a:solidFill>
                <a:schemeClr val="bg2"/>
              </a:solidFill>
              <a:ln w="12700" algn="ctr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CA" altLang="en-US"/>
              </a:p>
            </p:txBody>
          </p:sp>
          <p:sp>
            <p:nvSpPr>
              <p:cNvPr id="55342" name="Rectangle 130"/>
              <p:cNvSpPr>
                <a:spLocks noChangeArrowheads="1"/>
              </p:cNvSpPr>
              <p:nvPr/>
            </p:nvSpPr>
            <p:spPr bwMode="auto">
              <a:xfrm>
                <a:off x="8003976" y="2779727"/>
                <a:ext cx="38514" cy="39673"/>
              </a:xfrm>
              <a:prstGeom prst="rect">
                <a:avLst/>
              </a:prstGeom>
              <a:solidFill>
                <a:schemeClr val="bg2"/>
              </a:solidFill>
              <a:ln w="12700" algn="ctr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CA" altLang="en-US"/>
              </a:p>
            </p:txBody>
          </p:sp>
          <p:sp>
            <p:nvSpPr>
              <p:cNvPr id="55343" name="Rectangle 131"/>
              <p:cNvSpPr>
                <a:spLocks noChangeArrowheads="1"/>
              </p:cNvSpPr>
              <p:nvPr/>
            </p:nvSpPr>
            <p:spPr bwMode="auto">
              <a:xfrm>
                <a:off x="8156376" y="2695060"/>
                <a:ext cx="38514" cy="39673"/>
              </a:xfrm>
              <a:prstGeom prst="rect">
                <a:avLst/>
              </a:prstGeom>
              <a:solidFill>
                <a:schemeClr val="bg2"/>
              </a:solidFill>
              <a:ln w="12700" algn="ctr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CA" altLang="en-US"/>
              </a:p>
            </p:txBody>
          </p:sp>
          <p:sp>
            <p:nvSpPr>
              <p:cNvPr id="55344" name="Rectangle 132"/>
              <p:cNvSpPr>
                <a:spLocks noChangeArrowheads="1"/>
              </p:cNvSpPr>
              <p:nvPr/>
            </p:nvSpPr>
            <p:spPr bwMode="auto">
              <a:xfrm>
                <a:off x="8308776" y="2627327"/>
                <a:ext cx="38514" cy="39673"/>
              </a:xfrm>
              <a:prstGeom prst="rect">
                <a:avLst/>
              </a:prstGeom>
              <a:solidFill>
                <a:schemeClr val="bg2"/>
              </a:solidFill>
              <a:ln w="12700" algn="ctr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CA" altLang="en-US"/>
              </a:p>
            </p:txBody>
          </p:sp>
          <p:sp>
            <p:nvSpPr>
              <p:cNvPr id="55345" name="Rectangle 133"/>
              <p:cNvSpPr>
                <a:spLocks noChangeArrowheads="1"/>
              </p:cNvSpPr>
              <p:nvPr/>
            </p:nvSpPr>
            <p:spPr bwMode="auto">
              <a:xfrm>
                <a:off x="8461176" y="2743200"/>
                <a:ext cx="38514" cy="39673"/>
              </a:xfrm>
              <a:prstGeom prst="rect">
                <a:avLst/>
              </a:prstGeom>
              <a:solidFill>
                <a:schemeClr val="bg2"/>
              </a:solidFill>
              <a:ln w="12700" algn="ctr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CA" altLang="en-US"/>
              </a:p>
            </p:txBody>
          </p:sp>
          <p:sp>
            <p:nvSpPr>
              <p:cNvPr id="55346" name="Rectangle 134"/>
              <p:cNvSpPr>
                <a:spLocks noChangeArrowheads="1"/>
              </p:cNvSpPr>
              <p:nvPr/>
            </p:nvSpPr>
            <p:spPr bwMode="auto">
              <a:xfrm>
                <a:off x="8613576" y="2692401"/>
                <a:ext cx="38514" cy="39673"/>
              </a:xfrm>
              <a:prstGeom prst="rect">
                <a:avLst/>
              </a:prstGeom>
              <a:solidFill>
                <a:schemeClr val="bg2"/>
              </a:solidFill>
              <a:ln w="12700" algn="ctr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CA" altLang="en-US"/>
              </a:p>
            </p:txBody>
          </p:sp>
        </p:grpSp>
      </p:grpSp>
      <p:grpSp>
        <p:nvGrpSpPr>
          <p:cNvPr id="55306" name="Group 45"/>
          <p:cNvGrpSpPr>
            <a:grpSpLocks/>
          </p:cNvGrpSpPr>
          <p:nvPr/>
        </p:nvGrpSpPr>
        <p:grpSpPr bwMode="auto">
          <a:xfrm>
            <a:off x="592138" y="3240088"/>
            <a:ext cx="7712075" cy="1027112"/>
            <a:chOff x="592666" y="4648200"/>
            <a:chExt cx="7711547" cy="1027641"/>
          </a:xfrm>
        </p:grpSpPr>
        <p:sp>
          <p:nvSpPr>
            <p:cNvPr id="55330" name="Rectangle 36"/>
            <p:cNvSpPr>
              <a:spLocks noChangeArrowheads="1"/>
            </p:cNvSpPr>
            <p:nvPr/>
          </p:nvSpPr>
          <p:spPr bwMode="auto">
            <a:xfrm>
              <a:off x="592666" y="4648200"/>
              <a:ext cx="2614818" cy="369332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US" altLang="en-US" sz="1800">
                  <a:solidFill>
                    <a:schemeClr val="bg2"/>
                  </a:solidFill>
                </a:rPr>
                <a:t>Continuous Non-Periodic:</a:t>
              </a:r>
            </a:p>
          </p:txBody>
        </p:sp>
        <p:graphicFrame>
          <p:nvGraphicFramePr>
            <p:cNvPr id="55331" name="Object 5"/>
            <p:cNvGraphicFramePr>
              <a:graphicFrameLocks noChangeAspect="1"/>
            </p:cNvGraphicFramePr>
            <p:nvPr/>
          </p:nvGraphicFramePr>
          <p:xfrm>
            <a:off x="855134" y="4989513"/>
            <a:ext cx="4181475" cy="681037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55385" name="Equation" r:id="rId5" imgW="2959100" imgH="482600" progId="Equation.3">
                    <p:embed/>
                  </p:oleObj>
                </mc:Choice>
                <mc:Fallback>
                  <p:oleObj name="Equation" r:id="rId5" imgW="2959100" imgH="482600" progId="Equation.3">
                    <p:embed/>
                    <p:pic>
                      <p:nvPicPr>
                        <p:cNvPr id="0" name="Object 5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6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855134" y="4989513"/>
                          <a:ext cx="4181475" cy="681037"/>
                        </a:xfrm>
                        <a:prstGeom prst="rect">
                          <a:avLst/>
                        </a:prstGeom>
                        <a:solidFill>
                          <a:schemeClr val="tx1"/>
                        </a:solidFill>
                        <a:ln>
                          <a:noFill/>
                        </a:ln>
                        <a:effectLst/>
                        <a:extLs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rgbClr val="808080"/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graphicFrame>
          <p:nvGraphicFramePr>
            <p:cNvPr id="55332" name="Object 6"/>
            <p:cNvGraphicFramePr>
              <a:graphicFrameLocks noChangeAspect="1"/>
            </p:cNvGraphicFramePr>
            <p:nvPr/>
          </p:nvGraphicFramePr>
          <p:xfrm>
            <a:off x="5953125" y="5032904"/>
            <a:ext cx="2351088" cy="642937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55386" name="Equation" r:id="rId7" imgW="1663700" imgH="457200" progId="Equation.3">
                    <p:embed/>
                  </p:oleObj>
                </mc:Choice>
                <mc:Fallback>
                  <p:oleObj name="Equation" r:id="rId7" imgW="1663700" imgH="457200" progId="Equation.3">
                    <p:embed/>
                    <p:pic>
                      <p:nvPicPr>
                        <p:cNvPr id="0" name="Object 6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8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5953125" y="5032904"/>
                          <a:ext cx="2351088" cy="642937"/>
                        </a:xfrm>
                        <a:prstGeom prst="rect">
                          <a:avLst/>
                        </a:prstGeom>
                        <a:solidFill>
                          <a:schemeClr val="tx1"/>
                        </a:solidFill>
                        <a:ln>
                          <a:noFill/>
                        </a:ln>
                        <a:effectLst/>
                        <a:extLs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rgbClr val="808080"/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</p:grpSp>
      <p:sp>
        <p:nvSpPr>
          <p:cNvPr id="55307" name="Rectangle 90"/>
          <p:cNvSpPr>
            <a:spLocks noChangeArrowheads="1"/>
          </p:cNvSpPr>
          <p:nvPr/>
        </p:nvSpPr>
        <p:spPr bwMode="auto">
          <a:xfrm>
            <a:off x="5783263" y="4341813"/>
            <a:ext cx="2773362" cy="2030412"/>
          </a:xfrm>
          <a:prstGeom prst="rect">
            <a:avLst/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/>
            <a:r>
              <a:rPr lang="en-US" altLang="en-US" sz="1800">
                <a:solidFill>
                  <a:schemeClr val="bg2"/>
                </a:solidFill>
                <a:sym typeface="Symbol" pitchFamily="18" charset="2"/>
              </a:rPr>
              <a:t>The </a:t>
            </a:r>
            <a:r>
              <a:rPr lang="en-US" altLang="en-US" sz="1800" i="1">
                <a:solidFill>
                  <a:schemeClr val="bg2"/>
                </a:solidFill>
                <a:sym typeface="Symbol" pitchFamily="18" charset="2"/>
              </a:rPr>
              <a:t>Y[f]</a:t>
            </a:r>
            <a:r>
              <a:rPr lang="en-US" altLang="en-US" sz="1800">
                <a:solidFill>
                  <a:schemeClr val="bg2"/>
                </a:solidFill>
                <a:sym typeface="Symbol" pitchFamily="18" charset="2"/>
              </a:rPr>
              <a:t> discrete signal at </a:t>
            </a:r>
            <a:r>
              <a:rPr lang="en-US" altLang="en-US" sz="1800" i="1">
                <a:solidFill>
                  <a:schemeClr val="bg2"/>
                </a:solidFill>
                <a:sym typeface="Symbol" pitchFamily="18" charset="2"/>
              </a:rPr>
              <a:t>f</a:t>
            </a:r>
          </a:p>
          <a:p>
            <a:pPr algn="l" eaLnBrk="1" hangingPunct="1"/>
            <a:r>
              <a:rPr lang="en-US" altLang="en-US" sz="1800">
                <a:solidFill>
                  <a:schemeClr val="bg2"/>
                </a:solidFill>
                <a:sym typeface="Symbol" pitchFamily="18" charset="2"/>
              </a:rPr>
              <a:t>is replaced at </a:t>
            </a:r>
            <a:r>
              <a:rPr lang="en-CA" altLang="en-US" sz="1800">
                <a:solidFill>
                  <a:schemeClr val="bg2"/>
                </a:solidFill>
                <a:sym typeface="Symbol" pitchFamily="18" charset="2"/>
              </a:rPr>
              <a:t>=2</a:t>
            </a:r>
            <a:r>
              <a:rPr lang="en-CA" altLang="en-US" sz="1800" i="1">
                <a:solidFill>
                  <a:schemeClr val="bg2"/>
                </a:solidFill>
                <a:sym typeface="Symbol" pitchFamily="18" charset="2"/>
              </a:rPr>
              <a:t>f/T</a:t>
            </a:r>
            <a:r>
              <a:rPr lang="en-CA" altLang="en-US" sz="1800">
                <a:solidFill>
                  <a:schemeClr val="bg2"/>
                </a:solidFill>
                <a:sym typeface="Symbol" pitchFamily="18" charset="2"/>
              </a:rPr>
              <a:t>  with</a:t>
            </a:r>
          </a:p>
          <a:p>
            <a:pPr algn="l" eaLnBrk="1" hangingPunct="1"/>
            <a:r>
              <a:rPr lang="en-US" altLang="en-US" sz="1800">
                <a:solidFill>
                  <a:schemeClr val="bg2"/>
                </a:solidFill>
                <a:sym typeface="Symbol" pitchFamily="18" charset="2"/>
              </a:rPr>
              <a:t>a continuous delta </a:t>
            </a:r>
            <a:br>
              <a:rPr lang="en-US" altLang="en-US" sz="1800">
                <a:solidFill>
                  <a:schemeClr val="bg2"/>
                </a:solidFill>
                <a:sym typeface="Symbol" pitchFamily="18" charset="2"/>
              </a:rPr>
            </a:br>
            <a:r>
              <a:rPr lang="en-US" altLang="en-US" sz="1800">
                <a:solidFill>
                  <a:schemeClr val="bg2"/>
                </a:solidFill>
                <a:sym typeface="Symbol" pitchFamily="18" charset="2"/>
              </a:rPr>
              <a:t>    with value </a:t>
            </a:r>
            <a:r>
              <a:rPr lang="en-US" altLang="en-US" sz="1800" i="1" baseline="30000">
                <a:solidFill>
                  <a:schemeClr val="bg2"/>
                </a:solidFill>
                <a:sym typeface="Symbol" pitchFamily="18" charset="2"/>
              </a:rPr>
              <a:t>Y[f]</a:t>
            </a:r>
            <a:r>
              <a:rPr lang="en-US" altLang="en-US" sz="1800">
                <a:solidFill>
                  <a:schemeClr val="bg2"/>
                </a:solidFill>
                <a:sym typeface="Symbol" pitchFamily="18" charset="2"/>
              </a:rPr>
              <a:t>/</a:t>
            </a:r>
            <a:r>
              <a:rPr lang="en-US" altLang="en-US" sz="1800" i="1" baseline="-25000">
                <a:solidFill>
                  <a:schemeClr val="bg2"/>
                </a:solidFill>
                <a:sym typeface="Symbol" pitchFamily="18" charset="2"/>
              </a:rPr>
              <a:t>dt</a:t>
            </a:r>
            <a:r>
              <a:rPr lang="en-US" altLang="en-US" sz="1800">
                <a:solidFill>
                  <a:schemeClr val="bg2"/>
                </a:solidFill>
                <a:sym typeface="Symbol" pitchFamily="18" charset="2"/>
              </a:rPr>
              <a:t> =  </a:t>
            </a:r>
            <a:br>
              <a:rPr lang="en-US" altLang="en-US" sz="1800">
                <a:solidFill>
                  <a:schemeClr val="bg2"/>
                </a:solidFill>
                <a:sym typeface="Symbol" pitchFamily="18" charset="2"/>
              </a:rPr>
            </a:br>
            <a:r>
              <a:rPr lang="en-US" altLang="en-US" sz="1800">
                <a:solidFill>
                  <a:schemeClr val="bg2"/>
                </a:solidFill>
                <a:sym typeface="Symbol" pitchFamily="18" charset="2"/>
              </a:rPr>
              <a:t>    of width </a:t>
            </a:r>
            <a:r>
              <a:rPr lang="en-US" altLang="en-US" sz="1800" i="1">
                <a:solidFill>
                  <a:schemeClr val="bg2"/>
                </a:solidFill>
                <a:sym typeface="Symbol" pitchFamily="18" charset="2"/>
              </a:rPr>
              <a:t>dt</a:t>
            </a:r>
            <a:r>
              <a:rPr lang="en-US" altLang="en-US" sz="1800">
                <a:solidFill>
                  <a:schemeClr val="bg2"/>
                </a:solidFill>
                <a:sym typeface="Symbol" pitchFamily="18" charset="2"/>
              </a:rPr>
              <a:t/>
            </a:r>
            <a:br>
              <a:rPr lang="en-US" altLang="en-US" sz="1800">
                <a:solidFill>
                  <a:schemeClr val="bg2"/>
                </a:solidFill>
                <a:sym typeface="Symbol" pitchFamily="18" charset="2"/>
              </a:rPr>
            </a:br>
            <a:r>
              <a:rPr lang="en-US" altLang="en-US" sz="1800">
                <a:solidFill>
                  <a:schemeClr val="bg2"/>
                </a:solidFill>
                <a:sym typeface="Symbol" pitchFamily="18" charset="2"/>
              </a:rPr>
              <a:t>    for a total area of </a:t>
            </a:r>
            <a:r>
              <a:rPr lang="en-US" altLang="en-US" sz="1800" i="1">
                <a:solidFill>
                  <a:schemeClr val="bg2"/>
                </a:solidFill>
                <a:sym typeface="Symbol" pitchFamily="18" charset="2"/>
              </a:rPr>
              <a:t>Y[f]</a:t>
            </a:r>
            <a:r>
              <a:rPr lang="en-US" altLang="en-US" sz="1800">
                <a:solidFill>
                  <a:schemeClr val="bg2"/>
                </a:solidFill>
                <a:sym typeface="Symbol" pitchFamily="18" charset="2"/>
              </a:rPr>
              <a:t>.</a:t>
            </a:r>
          </a:p>
          <a:p>
            <a:pPr algn="l" eaLnBrk="1" hangingPunct="1"/>
            <a:r>
              <a:rPr lang="en-US" altLang="en-US" sz="1800">
                <a:solidFill>
                  <a:schemeClr val="bg2"/>
                </a:solidFill>
                <a:sym typeface="Symbol" pitchFamily="18" charset="2"/>
              </a:rPr>
              <a:t>else zero.</a:t>
            </a:r>
            <a:endParaRPr lang="en-CA" altLang="en-US" sz="1800">
              <a:solidFill>
                <a:schemeClr val="bg2"/>
              </a:solidFill>
            </a:endParaRPr>
          </a:p>
        </p:txBody>
      </p:sp>
      <p:graphicFrame>
        <p:nvGraphicFramePr>
          <p:cNvPr id="13" name="Object 4"/>
          <p:cNvGraphicFramePr>
            <a:graphicFrameLocks noChangeAspect="1"/>
          </p:cNvGraphicFramePr>
          <p:nvPr/>
        </p:nvGraphicFramePr>
        <p:xfrm>
          <a:off x="555625" y="4343400"/>
          <a:ext cx="4549775" cy="25146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5387" name="Equation" r:id="rId9" imgW="3568700" imgH="1981200" progId="Equation.3">
                  <p:embed/>
                </p:oleObj>
              </mc:Choice>
              <mc:Fallback>
                <p:oleObj name="Equation" r:id="rId9" imgW="3568700" imgH="1981200" progId="Equation.3">
                  <p:embed/>
                  <p:pic>
                    <p:nvPicPr>
                      <p:cNvPr id="0" name="Object 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0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55625" y="4343400"/>
                        <a:ext cx="4549775" cy="2514600"/>
                      </a:xfrm>
                      <a:prstGeom prst="rect">
                        <a:avLst/>
                      </a:prstGeom>
                      <a:solidFill>
                        <a:schemeClr val="tx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55309" name="Group 169"/>
          <p:cNvGrpSpPr>
            <a:grpSpLocks/>
          </p:cNvGrpSpPr>
          <p:nvPr/>
        </p:nvGrpSpPr>
        <p:grpSpPr bwMode="auto">
          <a:xfrm>
            <a:off x="4884738" y="76200"/>
            <a:ext cx="3878262" cy="3175000"/>
            <a:chOff x="4885267" y="76200"/>
            <a:chExt cx="3877734" cy="3174999"/>
          </a:xfrm>
        </p:grpSpPr>
        <p:cxnSp>
          <p:nvCxnSpPr>
            <p:cNvPr id="55310" name="Straight Connector 104"/>
            <p:cNvCxnSpPr>
              <a:cxnSpLocks noChangeShapeType="1"/>
            </p:cNvCxnSpPr>
            <p:nvPr/>
          </p:nvCxnSpPr>
          <p:spPr bwMode="auto">
            <a:xfrm>
              <a:off x="6781800" y="76200"/>
              <a:ext cx="16931" cy="2641599"/>
            </a:xfrm>
            <a:prstGeom prst="line">
              <a:avLst/>
            </a:prstGeom>
            <a:noFill/>
            <a:ln w="6350" algn="ctr">
              <a:solidFill>
                <a:srgbClr val="FF0000"/>
              </a:solidFill>
              <a:round/>
              <a:headEnd type="arrow" w="med" len="med"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grpSp>
          <p:nvGrpSpPr>
            <p:cNvPr id="55311" name="Group 142"/>
            <p:cNvGrpSpPr>
              <a:grpSpLocks/>
            </p:cNvGrpSpPr>
            <p:nvPr/>
          </p:nvGrpSpPr>
          <p:grpSpPr bwMode="auto">
            <a:xfrm>
              <a:off x="4885267" y="1346199"/>
              <a:ext cx="3877734" cy="1905000"/>
              <a:chOff x="4885267" y="1346199"/>
              <a:chExt cx="3877734" cy="1905000"/>
            </a:xfrm>
          </p:grpSpPr>
          <p:cxnSp>
            <p:nvCxnSpPr>
              <p:cNvPr id="55321" name="Straight Connector 92"/>
              <p:cNvCxnSpPr>
                <a:cxnSpLocks noChangeShapeType="1"/>
              </p:cNvCxnSpPr>
              <p:nvPr/>
            </p:nvCxnSpPr>
            <p:spPr bwMode="auto">
              <a:xfrm>
                <a:off x="6934200" y="1346199"/>
                <a:ext cx="0" cy="1371600"/>
              </a:xfrm>
              <a:prstGeom prst="line">
                <a:avLst/>
              </a:prstGeom>
              <a:noFill/>
              <a:ln w="6350" algn="ctr">
                <a:solidFill>
                  <a:srgbClr val="FF0000"/>
                </a:solidFill>
                <a:round/>
                <a:headEnd type="arrow" w="med" len="med"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55322" name="Straight Connector 94"/>
              <p:cNvCxnSpPr>
                <a:cxnSpLocks noChangeShapeType="1"/>
              </p:cNvCxnSpPr>
              <p:nvPr/>
            </p:nvCxnSpPr>
            <p:spPr bwMode="auto">
              <a:xfrm flipV="1">
                <a:off x="7103534" y="2717799"/>
                <a:ext cx="0" cy="533400"/>
              </a:xfrm>
              <a:prstGeom prst="line">
                <a:avLst/>
              </a:prstGeom>
              <a:noFill/>
              <a:ln w="6350" algn="ctr">
                <a:solidFill>
                  <a:srgbClr val="FF0000"/>
                </a:solidFill>
                <a:round/>
                <a:headEnd type="arrow" w="med" len="med"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55323" name="Straight Connector 96"/>
              <p:cNvCxnSpPr>
                <a:cxnSpLocks noChangeShapeType="1"/>
              </p:cNvCxnSpPr>
              <p:nvPr/>
            </p:nvCxnSpPr>
            <p:spPr bwMode="auto">
              <a:xfrm>
                <a:off x="7399867" y="2362200"/>
                <a:ext cx="0" cy="381000"/>
              </a:xfrm>
              <a:prstGeom prst="line">
                <a:avLst/>
              </a:prstGeom>
              <a:noFill/>
              <a:ln w="6350" algn="ctr">
                <a:solidFill>
                  <a:srgbClr val="FF0000"/>
                </a:solidFill>
                <a:round/>
                <a:headEnd type="arrow" w="med" len="med"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55324" name="Straight Connector 97"/>
              <p:cNvCxnSpPr>
                <a:cxnSpLocks noChangeShapeType="1"/>
              </p:cNvCxnSpPr>
              <p:nvPr/>
            </p:nvCxnSpPr>
            <p:spPr bwMode="auto">
              <a:xfrm flipV="1">
                <a:off x="7552267" y="2717799"/>
                <a:ext cx="0" cy="228601"/>
              </a:xfrm>
              <a:prstGeom prst="line">
                <a:avLst/>
              </a:prstGeom>
              <a:noFill/>
              <a:ln w="6350" algn="ctr">
                <a:solidFill>
                  <a:srgbClr val="FF0000"/>
                </a:solidFill>
                <a:round/>
                <a:headEnd type="arrow" w="med" len="med"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55325" name="Straight Connector 99"/>
              <p:cNvCxnSpPr>
                <a:cxnSpLocks noChangeShapeType="1"/>
              </p:cNvCxnSpPr>
              <p:nvPr/>
            </p:nvCxnSpPr>
            <p:spPr bwMode="auto">
              <a:xfrm>
                <a:off x="7865534" y="2489199"/>
                <a:ext cx="0" cy="228600"/>
              </a:xfrm>
              <a:prstGeom prst="line">
                <a:avLst/>
              </a:prstGeom>
              <a:noFill/>
              <a:ln w="6350" algn="ctr">
                <a:solidFill>
                  <a:srgbClr val="FF0000"/>
                </a:solidFill>
                <a:round/>
                <a:headEnd type="arrow" w="med" len="med"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55326" name="Straight Connector 100"/>
              <p:cNvCxnSpPr>
                <a:cxnSpLocks noChangeShapeType="1"/>
              </p:cNvCxnSpPr>
              <p:nvPr/>
            </p:nvCxnSpPr>
            <p:spPr bwMode="auto">
              <a:xfrm flipV="1">
                <a:off x="8017934" y="2726266"/>
                <a:ext cx="0" cy="152400"/>
              </a:xfrm>
              <a:prstGeom prst="line">
                <a:avLst/>
              </a:prstGeom>
              <a:noFill/>
              <a:ln w="6350" algn="ctr">
                <a:solidFill>
                  <a:srgbClr val="FF0000"/>
                </a:solidFill>
                <a:round/>
                <a:headEnd type="arrow" w="med" len="med"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55327" name="Straight Connector 102"/>
              <p:cNvCxnSpPr>
                <a:cxnSpLocks noChangeShapeType="1"/>
              </p:cNvCxnSpPr>
              <p:nvPr/>
            </p:nvCxnSpPr>
            <p:spPr bwMode="auto">
              <a:xfrm flipH="1">
                <a:off x="8322734" y="2514600"/>
                <a:ext cx="0" cy="203199"/>
              </a:xfrm>
              <a:prstGeom prst="line">
                <a:avLst/>
              </a:prstGeom>
              <a:noFill/>
              <a:ln w="6350" algn="ctr">
                <a:solidFill>
                  <a:srgbClr val="FF0000"/>
                </a:solidFill>
                <a:round/>
                <a:headEnd type="arrow" w="med" len="med"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55328" name="Straight Connector 103"/>
              <p:cNvCxnSpPr>
                <a:cxnSpLocks noChangeShapeType="1"/>
              </p:cNvCxnSpPr>
              <p:nvPr/>
            </p:nvCxnSpPr>
            <p:spPr bwMode="auto">
              <a:xfrm flipV="1">
                <a:off x="8475134" y="2717800"/>
                <a:ext cx="0" cy="108000"/>
              </a:xfrm>
              <a:prstGeom prst="line">
                <a:avLst/>
              </a:prstGeom>
              <a:noFill/>
              <a:ln w="6350" algn="ctr">
                <a:solidFill>
                  <a:srgbClr val="FF0000"/>
                </a:solidFill>
                <a:round/>
                <a:headEnd type="arrow" w="med" len="med"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55329" name="Straight Connector 138"/>
              <p:cNvCxnSpPr>
                <a:cxnSpLocks noChangeShapeType="1"/>
              </p:cNvCxnSpPr>
              <p:nvPr/>
            </p:nvCxnSpPr>
            <p:spPr bwMode="auto">
              <a:xfrm flipH="1" flipV="1">
                <a:off x="4885267" y="2713578"/>
                <a:ext cx="3877734" cy="0"/>
              </a:xfrm>
              <a:prstGeom prst="line">
                <a:avLst/>
              </a:prstGeom>
              <a:noFill/>
              <a:ln w="6350" algn="ctr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55312" name="Group 156"/>
            <p:cNvGrpSpPr>
              <a:grpSpLocks/>
            </p:cNvGrpSpPr>
            <p:nvPr/>
          </p:nvGrpSpPr>
          <p:grpSpPr bwMode="auto">
            <a:xfrm flipH="1">
              <a:off x="5079999" y="1337732"/>
              <a:ext cx="1540934" cy="1905000"/>
              <a:chOff x="7086600" y="1498599"/>
              <a:chExt cx="1540934" cy="1905000"/>
            </a:xfrm>
          </p:grpSpPr>
          <p:cxnSp>
            <p:nvCxnSpPr>
              <p:cNvPr id="55313" name="Straight Connector 161"/>
              <p:cNvCxnSpPr>
                <a:cxnSpLocks noChangeShapeType="1"/>
              </p:cNvCxnSpPr>
              <p:nvPr/>
            </p:nvCxnSpPr>
            <p:spPr bwMode="auto">
              <a:xfrm>
                <a:off x="7086600" y="1498599"/>
                <a:ext cx="0" cy="1371600"/>
              </a:xfrm>
              <a:prstGeom prst="line">
                <a:avLst/>
              </a:prstGeom>
              <a:noFill/>
              <a:ln w="6350" algn="ctr">
                <a:solidFill>
                  <a:srgbClr val="FF0000"/>
                </a:solidFill>
                <a:round/>
                <a:headEnd type="arrow" w="med" len="med"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55314" name="Straight Connector 162"/>
              <p:cNvCxnSpPr>
                <a:cxnSpLocks noChangeShapeType="1"/>
              </p:cNvCxnSpPr>
              <p:nvPr/>
            </p:nvCxnSpPr>
            <p:spPr bwMode="auto">
              <a:xfrm flipV="1">
                <a:off x="7255934" y="2870199"/>
                <a:ext cx="0" cy="533400"/>
              </a:xfrm>
              <a:prstGeom prst="line">
                <a:avLst/>
              </a:prstGeom>
              <a:noFill/>
              <a:ln w="6350" algn="ctr">
                <a:solidFill>
                  <a:srgbClr val="FF0000"/>
                </a:solidFill>
                <a:round/>
                <a:headEnd type="arrow" w="med" len="med"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55315" name="Straight Connector 163"/>
              <p:cNvCxnSpPr>
                <a:cxnSpLocks noChangeShapeType="1"/>
              </p:cNvCxnSpPr>
              <p:nvPr/>
            </p:nvCxnSpPr>
            <p:spPr bwMode="auto">
              <a:xfrm>
                <a:off x="7552267" y="2514600"/>
                <a:ext cx="0" cy="381000"/>
              </a:xfrm>
              <a:prstGeom prst="line">
                <a:avLst/>
              </a:prstGeom>
              <a:noFill/>
              <a:ln w="6350" algn="ctr">
                <a:solidFill>
                  <a:srgbClr val="FF0000"/>
                </a:solidFill>
                <a:round/>
                <a:headEnd type="arrow" w="med" len="med"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55316" name="Straight Connector 164"/>
              <p:cNvCxnSpPr>
                <a:cxnSpLocks noChangeShapeType="1"/>
              </p:cNvCxnSpPr>
              <p:nvPr/>
            </p:nvCxnSpPr>
            <p:spPr bwMode="auto">
              <a:xfrm flipV="1">
                <a:off x="7704667" y="2870199"/>
                <a:ext cx="0" cy="228601"/>
              </a:xfrm>
              <a:prstGeom prst="line">
                <a:avLst/>
              </a:prstGeom>
              <a:noFill/>
              <a:ln w="6350" algn="ctr">
                <a:solidFill>
                  <a:srgbClr val="FF0000"/>
                </a:solidFill>
                <a:round/>
                <a:headEnd type="arrow" w="med" len="med"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55317" name="Straight Connector 165"/>
              <p:cNvCxnSpPr>
                <a:cxnSpLocks noChangeShapeType="1"/>
              </p:cNvCxnSpPr>
              <p:nvPr/>
            </p:nvCxnSpPr>
            <p:spPr bwMode="auto">
              <a:xfrm>
                <a:off x="8017934" y="2641599"/>
                <a:ext cx="0" cy="228600"/>
              </a:xfrm>
              <a:prstGeom prst="line">
                <a:avLst/>
              </a:prstGeom>
              <a:noFill/>
              <a:ln w="6350" algn="ctr">
                <a:solidFill>
                  <a:srgbClr val="FF0000"/>
                </a:solidFill>
                <a:round/>
                <a:headEnd type="arrow" w="med" len="med"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55318" name="Straight Connector 166"/>
              <p:cNvCxnSpPr>
                <a:cxnSpLocks noChangeShapeType="1"/>
              </p:cNvCxnSpPr>
              <p:nvPr/>
            </p:nvCxnSpPr>
            <p:spPr bwMode="auto">
              <a:xfrm flipV="1">
                <a:off x="8170334" y="2878666"/>
                <a:ext cx="0" cy="152400"/>
              </a:xfrm>
              <a:prstGeom prst="line">
                <a:avLst/>
              </a:prstGeom>
              <a:noFill/>
              <a:ln w="6350" algn="ctr">
                <a:solidFill>
                  <a:srgbClr val="FF0000"/>
                </a:solidFill>
                <a:round/>
                <a:headEnd type="arrow" w="med" len="med"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55319" name="Straight Connector 167"/>
              <p:cNvCxnSpPr>
                <a:cxnSpLocks noChangeShapeType="1"/>
              </p:cNvCxnSpPr>
              <p:nvPr/>
            </p:nvCxnSpPr>
            <p:spPr bwMode="auto">
              <a:xfrm flipH="1">
                <a:off x="8475134" y="2667000"/>
                <a:ext cx="0" cy="203199"/>
              </a:xfrm>
              <a:prstGeom prst="line">
                <a:avLst/>
              </a:prstGeom>
              <a:noFill/>
              <a:ln w="6350" algn="ctr">
                <a:solidFill>
                  <a:srgbClr val="FF0000"/>
                </a:solidFill>
                <a:round/>
                <a:headEnd type="arrow" w="med" len="med"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55320" name="Straight Connector 168"/>
              <p:cNvCxnSpPr>
                <a:cxnSpLocks noChangeShapeType="1"/>
              </p:cNvCxnSpPr>
              <p:nvPr/>
            </p:nvCxnSpPr>
            <p:spPr bwMode="auto">
              <a:xfrm flipV="1">
                <a:off x="8627534" y="2870200"/>
                <a:ext cx="0" cy="108000"/>
              </a:xfrm>
              <a:prstGeom prst="line">
                <a:avLst/>
              </a:prstGeom>
              <a:noFill/>
              <a:ln w="6350" algn="ctr">
                <a:solidFill>
                  <a:srgbClr val="FF0000"/>
                </a:solidFill>
                <a:round/>
                <a:headEnd type="arrow" w="med" len="med"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6322" name="Group 163"/>
          <p:cNvGrpSpPr>
            <a:grpSpLocks/>
          </p:cNvGrpSpPr>
          <p:nvPr/>
        </p:nvGrpSpPr>
        <p:grpSpPr bwMode="auto">
          <a:xfrm>
            <a:off x="4800600" y="1143000"/>
            <a:ext cx="3962400" cy="2506663"/>
            <a:chOff x="4800600" y="1143000"/>
            <a:chExt cx="3962400" cy="2506133"/>
          </a:xfrm>
        </p:grpSpPr>
        <p:sp>
          <p:nvSpPr>
            <p:cNvPr id="56405" name="Text Box 2"/>
            <p:cNvSpPr txBox="1">
              <a:spLocks noChangeArrowheads="1"/>
            </p:cNvSpPr>
            <p:nvPr/>
          </p:nvSpPr>
          <p:spPr bwMode="auto">
            <a:xfrm>
              <a:off x="6061608" y="3192050"/>
              <a:ext cx="1816100" cy="45708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US" altLang="en-US" sz="2400"/>
                <a:t>Sinc function</a:t>
              </a:r>
            </a:p>
          </p:txBody>
        </p:sp>
        <p:sp>
          <p:nvSpPr>
            <p:cNvPr id="56406" name="Rectangle 155"/>
            <p:cNvSpPr>
              <a:spLocks noChangeArrowheads="1"/>
            </p:cNvSpPr>
            <p:nvPr/>
          </p:nvSpPr>
          <p:spPr bwMode="auto">
            <a:xfrm>
              <a:off x="4800600" y="1143000"/>
              <a:ext cx="3962400" cy="1980000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pic>
          <p:nvPicPr>
            <p:cNvPr id="56407" name="Picture 2" descr="http://www4b.wolframalpha.com/Calculate/MSP/MSP678719ib4di6ddd9aibf000020i061f68610b01h?MSPStoreType=image/gif&amp;s=23&amp;w=313&amp;h=126&amp;cdf=RangeControl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435" t="9554" r="36102"/>
            <a:stretch>
              <a:fillRect/>
            </a:stretch>
          </p:blipFill>
          <p:spPr bwMode="auto">
            <a:xfrm>
              <a:off x="4885267" y="2243677"/>
              <a:ext cx="3852000" cy="8720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6408" name="Picture 6" descr="http://www4a.wolframalpha.com/Calculate/MSP/MSP381419ib573d9644c26800004ic902gah2dah6e5?MSPStoreType=image/gif&amp;s=20&amp;w=300&amp;h=188&amp;cdf=Coordinates&amp;cdf=Tooltips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3773" t="2129" r="5659"/>
            <a:stretch>
              <a:fillRect/>
            </a:stretch>
          </p:blipFill>
          <p:spPr bwMode="auto">
            <a:xfrm>
              <a:off x="5867400" y="1303876"/>
              <a:ext cx="1828800" cy="1752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6409" name="Rectangle 159"/>
            <p:cNvSpPr>
              <a:spLocks noChangeArrowheads="1"/>
            </p:cNvSpPr>
            <p:nvPr/>
          </p:nvSpPr>
          <p:spPr bwMode="auto">
            <a:xfrm>
              <a:off x="5943600" y="3056476"/>
              <a:ext cx="1447800" cy="45719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56410" name="Rectangle 153"/>
            <p:cNvSpPr>
              <a:spLocks noChangeArrowheads="1"/>
            </p:cNvSpPr>
            <p:nvPr/>
          </p:nvSpPr>
          <p:spPr bwMode="auto">
            <a:xfrm>
              <a:off x="4809067" y="1159934"/>
              <a:ext cx="990600" cy="400110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US" altLang="en-US" sz="2000">
                  <a:solidFill>
                    <a:schemeClr val="bg2"/>
                  </a:solidFill>
                </a:rPr>
                <a:t>Y</a:t>
              </a:r>
              <a:r>
                <a:rPr lang="en-US" altLang="en-US" sz="2000" baseline="-25000">
                  <a:solidFill>
                    <a:schemeClr val="bg2"/>
                  </a:solidFill>
                </a:rPr>
                <a:t>Re</a:t>
              </a:r>
              <a:r>
                <a:rPr lang="en-US" altLang="en-US" sz="2000">
                  <a:solidFill>
                    <a:schemeClr val="bg2"/>
                  </a:solidFill>
                </a:rPr>
                <a:t>(</a:t>
              </a:r>
              <a:r>
                <a:rPr lang="en-US" altLang="en-US" sz="2000" i="1">
                  <a:solidFill>
                    <a:schemeClr val="bg2"/>
                  </a:solidFill>
                  <a:sym typeface="Symbol" pitchFamily="18" charset="2"/>
                </a:rPr>
                <a:t></a:t>
              </a:r>
              <a:r>
                <a:rPr lang="en-US" altLang="en-US" sz="2000">
                  <a:solidFill>
                    <a:schemeClr val="bg2"/>
                  </a:solidFill>
                </a:rPr>
                <a:t>)</a:t>
              </a:r>
            </a:p>
          </p:txBody>
        </p:sp>
        <p:sp>
          <p:nvSpPr>
            <p:cNvPr id="56411" name="Rectangle 160"/>
            <p:cNvSpPr>
              <a:spLocks noChangeArrowheads="1"/>
            </p:cNvSpPr>
            <p:nvPr/>
          </p:nvSpPr>
          <p:spPr bwMode="auto">
            <a:xfrm>
              <a:off x="4800600" y="3045768"/>
              <a:ext cx="3953936" cy="230832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US" altLang="en-US" sz="900">
                  <a:solidFill>
                    <a:schemeClr val="bg2"/>
                  </a:solidFill>
                </a:rPr>
                <a:t>                                                            </a:t>
              </a:r>
              <a:r>
                <a:rPr lang="en-US" altLang="en-US" sz="900" i="1">
                  <a:solidFill>
                    <a:schemeClr val="bg2"/>
                  </a:solidFill>
                  <a:sym typeface="Symbol" pitchFamily="18" charset="2"/>
                </a:rPr>
                <a:t></a:t>
              </a:r>
              <a:r>
                <a:rPr lang="en-US" altLang="en-US" sz="900">
                  <a:solidFill>
                    <a:schemeClr val="bg2"/>
                  </a:solidFill>
                </a:rPr>
                <a:t> = (-</a:t>
              </a:r>
              <a:r>
                <a:rPr lang="en-US" altLang="en-US" sz="900">
                  <a:solidFill>
                    <a:schemeClr val="bg2"/>
                  </a:solidFill>
                  <a:sym typeface="Symbol" pitchFamily="18" charset="2"/>
                </a:rPr>
                <a:t>,)</a:t>
              </a:r>
              <a:endParaRPr lang="en-US" altLang="en-US" sz="900">
                <a:solidFill>
                  <a:schemeClr val="bg2"/>
                </a:solidFill>
              </a:endParaRPr>
            </a:p>
          </p:txBody>
        </p:sp>
      </p:grpSp>
      <p:sp>
        <p:nvSpPr>
          <p:cNvPr id="56323" name="Rectangle 5"/>
          <p:cNvSpPr>
            <a:spLocks noChangeArrowheads="1"/>
          </p:cNvSpPr>
          <p:nvPr/>
        </p:nvSpPr>
        <p:spPr bwMode="auto">
          <a:xfrm>
            <a:off x="685800" y="-228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4400">
                <a:solidFill>
                  <a:schemeClr val="tx2"/>
                </a:solidFill>
              </a:rPr>
              <a:t>Fourier Transformation </a:t>
            </a:r>
          </a:p>
        </p:txBody>
      </p:sp>
      <p:sp>
        <p:nvSpPr>
          <p:cNvPr id="56324" name="Text Box 215"/>
          <p:cNvSpPr txBox="1">
            <a:spLocks noChangeArrowheads="1"/>
          </p:cNvSpPr>
          <p:nvPr/>
        </p:nvSpPr>
        <p:spPr bwMode="auto">
          <a:xfrm>
            <a:off x="1809750" y="742950"/>
            <a:ext cx="206692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400" i="1">
                <a:solidFill>
                  <a:schemeClr val="tx2"/>
                </a:solidFill>
              </a:rPr>
              <a:t>Time Domain </a:t>
            </a:r>
            <a:r>
              <a:rPr lang="en-US" altLang="en-US" sz="2400" i="1">
                <a:solidFill>
                  <a:schemeClr val="accent1"/>
                </a:solidFill>
                <a:sym typeface="Symbol" pitchFamily="18" charset="2"/>
              </a:rPr>
              <a:t>y</a:t>
            </a:r>
            <a:endParaRPr lang="en-US" altLang="en-US" sz="2400">
              <a:solidFill>
                <a:schemeClr val="accent1"/>
              </a:solidFill>
              <a:sym typeface="Symbol" pitchFamily="18" charset="2"/>
            </a:endParaRPr>
          </a:p>
        </p:txBody>
      </p:sp>
      <p:sp>
        <p:nvSpPr>
          <p:cNvPr id="56325" name="Text Box 215"/>
          <p:cNvSpPr txBox="1">
            <a:spLocks noChangeArrowheads="1"/>
          </p:cNvSpPr>
          <p:nvPr/>
        </p:nvSpPr>
        <p:spPr bwMode="auto">
          <a:xfrm>
            <a:off x="4495800" y="762000"/>
            <a:ext cx="2874963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400" i="1">
                <a:solidFill>
                  <a:schemeClr val="tx2"/>
                </a:solidFill>
              </a:rPr>
              <a:t>Frequency Domain </a:t>
            </a:r>
            <a:r>
              <a:rPr lang="en-US" altLang="en-US" sz="2400" i="1">
                <a:solidFill>
                  <a:schemeClr val="accent1"/>
                </a:solidFill>
              </a:rPr>
              <a:t>Y</a:t>
            </a:r>
            <a:endParaRPr lang="en-US" altLang="en-US" sz="2400">
              <a:solidFill>
                <a:schemeClr val="accent1"/>
              </a:solidFill>
              <a:sym typeface="Symbol" pitchFamily="18" charset="2"/>
            </a:endParaRPr>
          </a:p>
        </p:txBody>
      </p:sp>
      <p:sp>
        <p:nvSpPr>
          <p:cNvPr id="56326" name="Text Box 215"/>
          <p:cNvSpPr txBox="1">
            <a:spLocks noChangeArrowheads="1"/>
          </p:cNvSpPr>
          <p:nvPr/>
        </p:nvSpPr>
        <p:spPr bwMode="auto">
          <a:xfrm>
            <a:off x="7421563" y="0"/>
            <a:ext cx="1430337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000">
                <a:solidFill>
                  <a:schemeClr val="tx2"/>
                </a:solidFill>
                <a:sym typeface="Symbol" pitchFamily="18" charset="2"/>
              </a:rPr>
              <a:t>Continuous </a:t>
            </a:r>
            <a:br>
              <a:rPr lang="en-US" altLang="en-US" sz="2000">
                <a:solidFill>
                  <a:schemeClr val="tx2"/>
                </a:solidFill>
                <a:sym typeface="Symbol" pitchFamily="18" charset="2"/>
              </a:rPr>
            </a:br>
            <a:r>
              <a:rPr lang="en-US" altLang="en-US" sz="2000">
                <a:solidFill>
                  <a:schemeClr val="tx2"/>
                </a:solidFill>
                <a:sym typeface="Symbol" pitchFamily="18" charset="2"/>
              </a:rPr>
              <a:t>Functions</a:t>
            </a:r>
          </a:p>
        </p:txBody>
      </p:sp>
      <p:grpSp>
        <p:nvGrpSpPr>
          <p:cNvPr id="56327" name="Group 57"/>
          <p:cNvGrpSpPr>
            <a:grpSpLocks/>
          </p:cNvGrpSpPr>
          <p:nvPr/>
        </p:nvGrpSpPr>
        <p:grpSpPr bwMode="auto">
          <a:xfrm>
            <a:off x="152400" y="1600200"/>
            <a:ext cx="4419600" cy="1600200"/>
            <a:chOff x="152400" y="1600200"/>
            <a:chExt cx="4419600" cy="1600200"/>
          </a:xfrm>
        </p:grpSpPr>
        <p:sp>
          <p:nvSpPr>
            <p:cNvPr id="56384" name="Text Box 3"/>
            <p:cNvSpPr txBox="1">
              <a:spLocks noChangeArrowheads="1"/>
            </p:cNvSpPr>
            <p:nvPr/>
          </p:nvSpPr>
          <p:spPr bwMode="auto">
            <a:xfrm>
              <a:off x="1153962" y="2738735"/>
              <a:ext cx="257983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US" altLang="en-US" sz="2400"/>
                <a:t>A square wave</a:t>
              </a:r>
            </a:p>
          </p:txBody>
        </p:sp>
        <p:sp>
          <p:nvSpPr>
            <p:cNvPr id="56385" name="Rectangle 59"/>
            <p:cNvSpPr>
              <a:spLocks noChangeArrowheads="1"/>
            </p:cNvSpPr>
            <p:nvPr/>
          </p:nvSpPr>
          <p:spPr bwMode="auto">
            <a:xfrm>
              <a:off x="152400" y="1600200"/>
              <a:ext cx="549375" cy="400110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US" altLang="en-US" sz="2000">
                  <a:solidFill>
                    <a:schemeClr val="bg2"/>
                  </a:solidFill>
                </a:rPr>
                <a:t>y(</a:t>
              </a:r>
              <a:r>
                <a:rPr lang="en-US" altLang="en-US" sz="2000" i="1">
                  <a:solidFill>
                    <a:schemeClr val="bg2"/>
                  </a:solidFill>
                </a:rPr>
                <a:t>t</a:t>
              </a:r>
              <a:r>
                <a:rPr lang="en-US" altLang="en-US" sz="2000">
                  <a:solidFill>
                    <a:schemeClr val="bg2"/>
                  </a:solidFill>
                </a:rPr>
                <a:t>)</a:t>
              </a:r>
            </a:p>
          </p:txBody>
        </p:sp>
        <p:sp>
          <p:nvSpPr>
            <p:cNvPr id="56386" name="Rectangle 60"/>
            <p:cNvSpPr>
              <a:spLocks noChangeArrowheads="1"/>
            </p:cNvSpPr>
            <p:nvPr/>
          </p:nvSpPr>
          <p:spPr bwMode="auto">
            <a:xfrm>
              <a:off x="152400" y="1981200"/>
              <a:ext cx="4419600" cy="720000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56387" name="Rectangle 61"/>
            <p:cNvSpPr>
              <a:spLocks noChangeArrowheads="1"/>
            </p:cNvSpPr>
            <p:nvPr/>
          </p:nvSpPr>
          <p:spPr bwMode="auto">
            <a:xfrm>
              <a:off x="1447800" y="2438400"/>
              <a:ext cx="381000" cy="230832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US" altLang="en-US" sz="900">
                  <a:solidFill>
                    <a:schemeClr val="bg2"/>
                  </a:solidFill>
                </a:rPr>
                <a:t>-T/2</a:t>
              </a:r>
            </a:p>
          </p:txBody>
        </p:sp>
        <p:grpSp>
          <p:nvGrpSpPr>
            <p:cNvPr id="56388" name="Group 63"/>
            <p:cNvGrpSpPr>
              <a:grpSpLocks/>
            </p:cNvGrpSpPr>
            <p:nvPr/>
          </p:nvGrpSpPr>
          <p:grpSpPr bwMode="auto">
            <a:xfrm>
              <a:off x="2007985" y="2062184"/>
              <a:ext cx="722028" cy="383392"/>
              <a:chOff x="1955799" y="2057400"/>
              <a:chExt cx="973669" cy="457200"/>
            </a:xfrm>
          </p:grpSpPr>
          <p:cxnSp>
            <p:nvCxnSpPr>
              <p:cNvPr id="77" name="Straight Connector 76"/>
              <p:cNvCxnSpPr/>
              <p:nvPr/>
            </p:nvCxnSpPr>
            <p:spPr bwMode="auto">
              <a:xfrm flipV="1">
                <a:off x="1956073" y="2057375"/>
                <a:ext cx="0" cy="458134"/>
              </a:xfrm>
              <a:prstGeom prst="line">
                <a:avLst/>
              </a:prstGeom>
              <a:noFill/>
              <a:ln w="12700" cap="flat" cmpd="sng" algn="ctr">
                <a:solidFill>
                  <a:schemeClr val="bg1">
                    <a:lumMod val="60000"/>
                    <a:lumOff val="4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8" name="Straight Connector 77"/>
              <p:cNvCxnSpPr/>
              <p:nvPr/>
            </p:nvCxnSpPr>
            <p:spPr bwMode="auto">
              <a:xfrm flipH="1">
                <a:off x="1956073" y="2057375"/>
                <a:ext cx="971912" cy="0"/>
              </a:xfrm>
              <a:prstGeom prst="line">
                <a:avLst/>
              </a:prstGeom>
              <a:noFill/>
              <a:ln w="12700" cap="flat" cmpd="sng" algn="ctr">
                <a:solidFill>
                  <a:schemeClr val="bg1">
                    <a:lumMod val="60000"/>
                    <a:lumOff val="4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9" name="Straight Connector 78"/>
              <p:cNvCxnSpPr/>
              <p:nvPr/>
            </p:nvCxnSpPr>
            <p:spPr bwMode="auto">
              <a:xfrm flipV="1">
                <a:off x="2930125" y="2057375"/>
                <a:ext cx="0" cy="458134"/>
              </a:xfrm>
              <a:prstGeom prst="line">
                <a:avLst/>
              </a:prstGeom>
              <a:noFill/>
              <a:ln w="12700" cap="flat" cmpd="sng" algn="ctr">
                <a:solidFill>
                  <a:schemeClr val="bg1">
                    <a:lumMod val="60000"/>
                    <a:lumOff val="4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sp>
          <p:nvSpPr>
            <p:cNvPr id="56389" name="Rectangle 63"/>
            <p:cNvSpPr>
              <a:spLocks noChangeArrowheads="1"/>
            </p:cNvSpPr>
            <p:nvPr/>
          </p:nvSpPr>
          <p:spPr bwMode="auto">
            <a:xfrm>
              <a:off x="2963333" y="2438400"/>
              <a:ext cx="381000" cy="230832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US" altLang="en-US" sz="900">
                  <a:solidFill>
                    <a:schemeClr val="bg2"/>
                  </a:solidFill>
                </a:rPr>
                <a:t>T/2</a:t>
              </a:r>
            </a:p>
          </p:txBody>
        </p:sp>
        <p:sp>
          <p:nvSpPr>
            <p:cNvPr id="56390" name="Rectangle 64"/>
            <p:cNvSpPr>
              <a:spLocks noChangeArrowheads="1"/>
            </p:cNvSpPr>
            <p:nvPr/>
          </p:nvSpPr>
          <p:spPr bwMode="auto">
            <a:xfrm>
              <a:off x="2252135" y="2438400"/>
              <a:ext cx="381000" cy="230832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US" altLang="en-US" sz="900">
                  <a:solidFill>
                    <a:schemeClr val="bg2"/>
                  </a:solidFill>
                </a:rPr>
                <a:t>0</a:t>
              </a:r>
            </a:p>
          </p:txBody>
        </p:sp>
        <p:sp>
          <p:nvSpPr>
            <p:cNvPr id="56391" name="Rectangle 65"/>
            <p:cNvSpPr>
              <a:spLocks noChangeArrowheads="1"/>
            </p:cNvSpPr>
            <p:nvPr/>
          </p:nvSpPr>
          <p:spPr bwMode="auto">
            <a:xfrm>
              <a:off x="2607734" y="2438400"/>
              <a:ext cx="381000" cy="230832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US" altLang="en-US" sz="900">
                  <a:solidFill>
                    <a:schemeClr val="bg2"/>
                  </a:solidFill>
                </a:rPr>
                <a:t>1</a:t>
              </a:r>
            </a:p>
          </p:txBody>
        </p:sp>
        <p:sp>
          <p:nvSpPr>
            <p:cNvPr id="56392" name="Rectangle 66"/>
            <p:cNvSpPr>
              <a:spLocks noChangeArrowheads="1"/>
            </p:cNvSpPr>
            <p:nvPr/>
          </p:nvSpPr>
          <p:spPr bwMode="auto">
            <a:xfrm>
              <a:off x="1828800" y="2438400"/>
              <a:ext cx="381000" cy="230832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US" altLang="en-US" sz="900">
                  <a:solidFill>
                    <a:schemeClr val="bg2"/>
                  </a:solidFill>
                </a:rPr>
                <a:t>-1</a:t>
              </a:r>
            </a:p>
          </p:txBody>
        </p:sp>
        <p:cxnSp>
          <p:nvCxnSpPr>
            <p:cNvPr id="56393" name="Straight Connector 67"/>
            <p:cNvCxnSpPr>
              <a:cxnSpLocks noChangeShapeType="1"/>
            </p:cNvCxnSpPr>
            <p:nvPr/>
          </p:nvCxnSpPr>
          <p:spPr bwMode="auto">
            <a:xfrm>
              <a:off x="381000" y="2438400"/>
              <a:ext cx="3886200" cy="0"/>
            </a:xfrm>
            <a:prstGeom prst="line">
              <a:avLst/>
            </a:prstGeom>
            <a:noFill/>
            <a:ln w="12700" algn="ctr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6394" name="Straight Connector 68"/>
            <p:cNvCxnSpPr>
              <a:cxnSpLocks noChangeShapeType="1"/>
            </p:cNvCxnSpPr>
            <p:nvPr/>
          </p:nvCxnSpPr>
          <p:spPr bwMode="auto">
            <a:xfrm>
              <a:off x="2007989" y="2410078"/>
              <a:ext cx="0" cy="63899"/>
            </a:xfrm>
            <a:prstGeom prst="line">
              <a:avLst/>
            </a:prstGeom>
            <a:noFill/>
            <a:ln w="12700" algn="ctr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6395" name="Straight Connector 69"/>
            <p:cNvCxnSpPr>
              <a:cxnSpLocks noChangeShapeType="1"/>
            </p:cNvCxnSpPr>
            <p:nvPr/>
          </p:nvCxnSpPr>
          <p:spPr bwMode="auto">
            <a:xfrm>
              <a:off x="2372140" y="2410078"/>
              <a:ext cx="0" cy="63899"/>
            </a:xfrm>
            <a:prstGeom prst="line">
              <a:avLst/>
            </a:prstGeom>
            <a:noFill/>
            <a:ln w="12700" algn="ctr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6396" name="Straight Connector 70"/>
            <p:cNvCxnSpPr>
              <a:cxnSpLocks noChangeShapeType="1"/>
            </p:cNvCxnSpPr>
            <p:nvPr/>
          </p:nvCxnSpPr>
          <p:spPr bwMode="auto">
            <a:xfrm>
              <a:off x="2736292" y="2410078"/>
              <a:ext cx="0" cy="63899"/>
            </a:xfrm>
            <a:prstGeom prst="line">
              <a:avLst/>
            </a:prstGeom>
            <a:noFill/>
            <a:ln w="12700" algn="ctr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2" name="Straight Connector 71"/>
            <p:cNvCxnSpPr/>
            <p:nvPr/>
          </p:nvCxnSpPr>
          <p:spPr bwMode="auto">
            <a:xfrm flipH="1">
              <a:off x="1185863" y="2438400"/>
              <a:ext cx="800100" cy="0"/>
            </a:xfrm>
            <a:prstGeom prst="line">
              <a:avLst/>
            </a:prstGeom>
            <a:noFill/>
            <a:ln w="12700" cap="flat" cmpd="sng" algn="ctr">
              <a:solidFill>
                <a:schemeClr val="bg1">
                  <a:lumMod val="60000"/>
                  <a:lumOff val="4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73" name="Straight Connector 72"/>
            <p:cNvCxnSpPr/>
            <p:nvPr/>
          </p:nvCxnSpPr>
          <p:spPr bwMode="auto">
            <a:xfrm flipH="1">
              <a:off x="2743200" y="2430463"/>
              <a:ext cx="800100" cy="0"/>
            </a:xfrm>
            <a:prstGeom prst="line">
              <a:avLst/>
            </a:prstGeom>
            <a:noFill/>
            <a:ln w="12700" cap="flat" cmpd="sng" algn="ctr">
              <a:solidFill>
                <a:schemeClr val="bg1">
                  <a:lumMod val="60000"/>
                  <a:lumOff val="4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56399" name="Straight Connector 73"/>
            <p:cNvCxnSpPr>
              <a:cxnSpLocks noChangeShapeType="1"/>
            </p:cNvCxnSpPr>
            <p:nvPr/>
          </p:nvCxnSpPr>
          <p:spPr bwMode="auto">
            <a:xfrm>
              <a:off x="1643838" y="2410078"/>
              <a:ext cx="0" cy="63899"/>
            </a:xfrm>
            <a:prstGeom prst="line">
              <a:avLst/>
            </a:prstGeom>
            <a:noFill/>
            <a:ln w="12700" algn="ctr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6400" name="Straight Connector 74"/>
            <p:cNvCxnSpPr>
              <a:cxnSpLocks noChangeShapeType="1"/>
            </p:cNvCxnSpPr>
            <p:nvPr/>
          </p:nvCxnSpPr>
          <p:spPr bwMode="auto">
            <a:xfrm>
              <a:off x="3141134" y="2410078"/>
              <a:ext cx="0" cy="63899"/>
            </a:xfrm>
            <a:prstGeom prst="line">
              <a:avLst/>
            </a:prstGeom>
            <a:noFill/>
            <a:ln w="12700" algn="ctr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56401" name="Rectangle 75"/>
            <p:cNvSpPr>
              <a:spLocks noChangeArrowheads="1"/>
            </p:cNvSpPr>
            <p:nvPr/>
          </p:nvSpPr>
          <p:spPr bwMode="auto">
            <a:xfrm>
              <a:off x="1803402" y="1981200"/>
              <a:ext cx="3810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US" altLang="en-US" sz="900">
                  <a:solidFill>
                    <a:schemeClr val="bg2"/>
                  </a:solidFill>
                </a:rPr>
                <a:t>1</a:t>
              </a:r>
            </a:p>
          </p:txBody>
        </p:sp>
      </p:grpSp>
      <p:grpSp>
        <p:nvGrpSpPr>
          <p:cNvPr id="56328" name="Group 40"/>
          <p:cNvGrpSpPr>
            <a:grpSpLocks/>
          </p:cNvGrpSpPr>
          <p:nvPr/>
        </p:nvGrpSpPr>
        <p:grpSpPr bwMode="auto">
          <a:xfrm>
            <a:off x="258763" y="2062163"/>
            <a:ext cx="4211637" cy="384175"/>
            <a:chOff x="258233" y="2062184"/>
            <a:chExt cx="4212166" cy="383392"/>
          </a:xfrm>
        </p:grpSpPr>
        <p:grpSp>
          <p:nvGrpSpPr>
            <p:cNvPr id="56374" name="Group 64"/>
            <p:cNvGrpSpPr>
              <a:grpSpLocks/>
            </p:cNvGrpSpPr>
            <p:nvPr/>
          </p:nvGrpSpPr>
          <p:grpSpPr bwMode="auto">
            <a:xfrm>
              <a:off x="3543531" y="2062184"/>
              <a:ext cx="722028" cy="383392"/>
              <a:chOff x="1955799" y="2057400"/>
              <a:chExt cx="973669" cy="457200"/>
            </a:xfrm>
          </p:grpSpPr>
          <p:cxnSp>
            <p:nvCxnSpPr>
              <p:cNvPr id="57" name="Straight Connector 56"/>
              <p:cNvCxnSpPr/>
              <p:nvPr/>
            </p:nvCxnSpPr>
            <p:spPr bwMode="auto">
              <a:xfrm flipV="1">
                <a:off x="1955330" y="2057400"/>
                <a:ext cx="0" cy="457200"/>
              </a:xfrm>
              <a:prstGeom prst="line">
                <a:avLst/>
              </a:prstGeom>
              <a:noFill/>
              <a:ln w="12700" cap="flat" cmpd="sng" algn="ctr">
                <a:solidFill>
                  <a:schemeClr val="bg1">
                    <a:lumMod val="60000"/>
                    <a:lumOff val="4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8" name="Straight Connector 57"/>
              <p:cNvCxnSpPr/>
              <p:nvPr/>
            </p:nvCxnSpPr>
            <p:spPr bwMode="auto">
              <a:xfrm flipH="1">
                <a:off x="1955330" y="2057400"/>
                <a:ext cx="972034" cy="0"/>
              </a:xfrm>
              <a:prstGeom prst="line">
                <a:avLst/>
              </a:prstGeom>
              <a:noFill/>
              <a:ln w="12700" cap="flat" cmpd="sng" algn="ctr">
                <a:solidFill>
                  <a:schemeClr val="bg1">
                    <a:lumMod val="60000"/>
                    <a:lumOff val="4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3" name="Straight Connector 62"/>
              <p:cNvCxnSpPr/>
              <p:nvPr/>
            </p:nvCxnSpPr>
            <p:spPr bwMode="auto">
              <a:xfrm flipV="1">
                <a:off x="2929506" y="2057400"/>
                <a:ext cx="0" cy="457200"/>
              </a:xfrm>
              <a:prstGeom prst="line">
                <a:avLst/>
              </a:prstGeom>
              <a:noFill/>
              <a:ln w="12700" cap="flat" cmpd="sng" algn="ctr">
                <a:solidFill>
                  <a:schemeClr val="bg1">
                    <a:lumMod val="60000"/>
                    <a:lumOff val="4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56375" name="Group 68"/>
            <p:cNvGrpSpPr>
              <a:grpSpLocks/>
            </p:cNvGrpSpPr>
            <p:nvPr/>
          </p:nvGrpSpPr>
          <p:grpSpPr bwMode="auto">
            <a:xfrm>
              <a:off x="457200" y="2062184"/>
              <a:ext cx="722028" cy="383392"/>
              <a:chOff x="1955799" y="2057400"/>
              <a:chExt cx="973669" cy="457200"/>
            </a:xfrm>
          </p:grpSpPr>
          <p:cxnSp>
            <p:nvCxnSpPr>
              <p:cNvPr id="54" name="Straight Connector 53"/>
              <p:cNvCxnSpPr/>
              <p:nvPr/>
            </p:nvCxnSpPr>
            <p:spPr bwMode="auto">
              <a:xfrm flipV="1">
                <a:off x="1955118" y="2057400"/>
                <a:ext cx="0" cy="457200"/>
              </a:xfrm>
              <a:prstGeom prst="line">
                <a:avLst/>
              </a:prstGeom>
              <a:noFill/>
              <a:ln w="12700" cap="flat" cmpd="sng" algn="ctr">
                <a:solidFill>
                  <a:schemeClr val="bg1">
                    <a:lumMod val="60000"/>
                    <a:lumOff val="4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5" name="Straight Connector 54"/>
              <p:cNvCxnSpPr/>
              <p:nvPr/>
            </p:nvCxnSpPr>
            <p:spPr bwMode="auto">
              <a:xfrm flipH="1">
                <a:off x="1955118" y="2057400"/>
                <a:ext cx="972034" cy="0"/>
              </a:xfrm>
              <a:prstGeom prst="line">
                <a:avLst/>
              </a:prstGeom>
              <a:noFill/>
              <a:ln w="12700" cap="flat" cmpd="sng" algn="ctr">
                <a:solidFill>
                  <a:schemeClr val="bg1">
                    <a:lumMod val="60000"/>
                    <a:lumOff val="4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6" name="Straight Connector 55"/>
              <p:cNvCxnSpPr/>
              <p:nvPr/>
            </p:nvCxnSpPr>
            <p:spPr bwMode="auto">
              <a:xfrm flipV="1">
                <a:off x="2929294" y="2057400"/>
                <a:ext cx="0" cy="457200"/>
              </a:xfrm>
              <a:prstGeom prst="line">
                <a:avLst/>
              </a:prstGeom>
              <a:noFill/>
              <a:ln w="12700" cap="flat" cmpd="sng" algn="ctr">
                <a:solidFill>
                  <a:schemeClr val="bg1">
                    <a:lumMod val="60000"/>
                    <a:lumOff val="4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cxnSp>
          <p:nvCxnSpPr>
            <p:cNvPr id="52" name="Straight Connector 51"/>
            <p:cNvCxnSpPr/>
            <p:nvPr/>
          </p:nvCxnSpPr>
          <p:spPr bwMode="auto">
            <a:xfrm flipH="1">
              <a:off x="4279875" y="2437654"/>
              <a:ext cx="190524" cy="0"/>
            </a:xfrm>
            <a:prstGeom prst="line">
              <a:avLst/>
            </a:prstGeom>
            <a:noFill/>
            <a:ln w="12700" cap="flat" cmpd="sng" algn="ctr">
              <a:solidFill>
                <a:schemeClr val="bg1">
                  <a:lumMod val="60000"/>
                  <a:lumOff val="4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53" name="Straight Connector 52"/>
            <p:cNvCxnSpPr/>
            <p:nvPr/>
          </p:nvCxnSpPr>
          <p:spPr bwMode="auto">
            <a:xfrm flipH="1">
              <a:off x="258233" y="2437654"/>
              <a:ext cx="190524" cy="0"/>
            </a:xfrm>
            <a:prstGeom prst="line">
              <a:avLst/>
            </a:prstGeom>
            <a:noFill/>
            <a:ln w="12700" cap="flat" cmpd="sng" algn="ctr">
              <a:solidFill>
                <a:schemeClr val="bg1">
                  <a:lumMod val="60000"/>
                  <a:lumOff val="4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56329" name="Group 150"/>
          <p:cNvGrpSpPr>
            <a:grpSpLocks/>
          </p:cNvGrpSpPr>
          <p:nvPr/>
        </p:nvGrpSpPr>
        <p:grpSpPr bwMode="auto">
          <a:xfrm>
            <a:off x="6784975" y="1295400"/>
            <a:ext cx="1866900" cy="1709738"/>
            <a:chOff x="6784776" y="1295400"/>
            <a:chExt cx="1867314" cy="1710265"/>
          </a:xfrm>
        </p:grpSpPr>
        <p:sp>
          <p:nvSpPr>
            <p:cNvPr id="56360" name="Rectangle 86"/>
            <p:cNvSpPr>
              <a:spLocks noChangeArrowheads="1"/>
            </p:cNvSpPr>
            <p:nvPr/>
          </p:nvSpPr>
          <p:spPr bwMode="auto">
            <a:xfrm>
              <a:off x="6784776" y="1295400"/>
              <a:ext cx="38514" cy="39673"/>
            </a:xfrm>
            <a:prstGeom prst="rect">
              <a:avLst/>
            </a:prstGeom>
            <a:solidFill>
              <a:schemeClr val="bg2"/>
            </a:solidFill>
            <a:ln w="12700" algn="ctr">
              <a:solidFill>
                <a:schemeClr val="bg2"/>
              </a:solidFill>
              <a:round/>
              <a:headEnd/>
              <a:tailEnd/>
            </a:ln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grpSp>
          <p:nvGrpSpPr>
            <p:cNvPr id="56361" name="Group 136"/>
            <p:cNvGrpSpPr>
              <a:grpSpLocks/>
            </p:cNvGrpSpPr>
            <p:nvPr/>
          </p:nvGrpSpPr>
          <p:grpSpPr bwMode="auto">
            <a:xfrm>
              <a:off x="6937176" y="2043131"/>
              <a:ext cx="1714914" cy="962534"/>
              <a:chOff x="6937176" y="2043131"/>
              <a:chExt cx="1714914" cy="962534"/>
            </a:xfrm>
          </p:grpSpPr>
          <p:sp>
            <p:nvSpPr>
              <p:cNvPr id="56362" name="Rectangle 123"/>
              <p:cNvSpPr>
                <a:spLocks noChangeArrowheads="1"/>
              </p:cNvSpPr>
              <p:nvPr/>
            </p:nvSpPr>
            <p:spPr bwMode="auto">
              <a:xfrm>
                <a:off x="6937176" y="2043131"/>
                <a:ext cx="38514" cy="39673"/>
              </a:xfrm>
              <a:prstGeom prst="rect">
                <a:avLst/>
              </a:prstGeom>
              <a:solidFill>
                <a:schemeClr val="bg2"/>
              </a:solidFill>
              <a:ln w="12700" algn="ctr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CA" altLang="en-US"/>
              </a:p>
            </p:txBody>
          </p:sp>
          <p:sp>
            <p:nvSpPr>
              <p:cNvPr id="56363" name="Rectangle 124"/>
              <p:cNvSpPr>
                <a:spLocks noChangeArrowheads="1"/>
              </p:cNvSpPr>
              <p:nvPr/>
            </p:nvSpPr>
            <p:spPr bwMode="auto">
              <a:xfrm>
                <a:off x="7089576" y="2965992"/>
                <a:ext cx="38514" cy="39673"/>
              </a:xfrm>
              <a:prstGeom prst="rect">
                <a:avLst/>
              </a:prstGeom>
              <a:solidFill>
                <a:schemeClr val="bg2"/>
              </a:solidFill>
              <a:ln w="12700" algn="ctr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CA" altLang="en-US"/>
              </a:p>
            </p:txBody>
          </p:sp>
          <p:sp>
            <p:nvSpPr>
              <p:cNvPr id="56364" name="Rectangle 125"/>
              <p:cNvSpPr>
                <a:spLocks noChangeArrowheads="1"/>
              </p:cNvSpPr>
              <p:nvPr/>
            </p:nvSpPr>
            <p:spPr bwMode="auto">
              <a:xfrm>
                <a:off x="7241976" y="2703527"/>
                <a:ext cx="38514" cy="39673"/>
              </a:xfrm>
              <a:prstGeom prst="rect">
                <a:avLst/>
              </a:prstGeom>
              <a:solidFill>
                <a:schemeClr val="bg2"/>
              </a:solidFill>
              <a:ln w="12700" algn="ctr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CA" altLang="en-US"/>
              </a:p>
            </p:txBody>
          </p:sp>
          <p:sp>
            <p:nvSpPr>
              <p:cNvPr id="56365" name="Rectangle 126"/>
              <p:cNvSpPr>
                <a:spLocks noChangeArrowheads="1"/>
              </p:cNvSpPr>
              <p:nvPr/>
            </p:nvSpPr>
            <p:spPr bwMode="auto">
              <a:xfrm>
                <a:off x="7394376" y="2551127"/>
                <a:ext cx="38514" cy="39673"/>
              </a:xfrm>
              <a:prstGeom prst="rect">
                <a:avLst/>
              </a:prstGeom>
              <a:solidFill>
                <a:schemeClr val="bg2"/>
              </a:solidFill>
              <a:ln w="12700" algn="ctr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CA" altLang="en-US"/>
              </a:p>
            </p:txBody>
          </p:sp>
          <p:sp>
            <p:nvSpPr>
              <p:cNvPr id="56366" name="Rectangle 127"/>
              <p:cNvSpPr>
                <a:spLocks noChangeArrowheads="1"/>
              </p:cNvSpPr>
              <p:nvPr/>
            </p:nvSpPr>
            <p:spPr bwMode="auto">
              <a:xfrm>
                <a:off x="7546776" y="2788194"/>
                <a:ext cx="38514" cy="39673"/>
              </a:xfrm>
              <a:prstGeom prst="rect">
                <a:avLst/>
              </a:prstGeom>
              <a:solidFill>
                <a:schemeClr val="bg2"/>
              </a:solidFill>
              <a:ln w="12700" algn="ctr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CA" altLang="en-US"/>
              </a:p>
            </p:txBody>
          </p:sp>
          <p:sp>
            <p:nvSpPr>
              <p:cNvPr id="56367" name="Rectangle 128"/>
              <p:cNvSpPr>
                <a:spLocks noChangeArrowheads="1"/>
              </p:cNvSpPr>
              <p:nvPr/>
            </p:nvSpPr>
            <p:spPr bwMode="auto">
              <a:xfrm>
                <a:off x="7699176" y="2683934"/>
                <a:ext cx="38514" cy="39673"/>
              </a:xfrm>
              <a:prstGeom prst="rect">
                <a:avLst/>
              </a:prstGeom>
              <a:solidFill>
                <a:schemeClr val="bg2"/>
              </a:solidFill>
              <a:ln w="12700" algn="ctr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CA" altLang="en-US"/>
              </a:p>
            </p:txBody>
          </p:sp>
          <p:sp>
            <p:nvSpPr>
              <p:cNvPr id="56368" name="Rectangle 129"/>
              <p:cNvSpPr>
                <a:spLocks noChangeArrowheads="1"/>
              </p:cNvSpPr>
              <p:nvPr/>
            </p:nvSpPr>
            <p:spPr bwMode="auto">
              <a:xfrm>
                <a:off x="7851576" y="2590800"/>
                <a:ext cx="38514" cy="39673"/>
              </a:xfrm>
              <a:prstGeom prst="rect">
                <a:avLst/>
              </a:prstGeom>
              <a:solidFill>
                <a:schemeClr val="bg2"/>
              </a:solidFill>
              <a:ln w="12700" algn="ctr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CA" altLang="en-US"/>
              </a:p>
            </p:txBody>
          </p:sp>
          <p:sp>
            <p:nvSpPr>
              <p:cNvPr id="56369" name="Rectangle 130"/>
              <p:cNvSpPr>
                <a:spLocks noChangeArrowheads="1"/>
              </p:cNvSpPr>
              <p:nvPr/>
            </p:nvSpPr>
            <p:spPr bwMode="auto">
              <a:xfrm>
                <a:off x="8003976" y="2779727"/>
                <a:ext cx="38514" cy="39673"/>
              </a:xfrm>
              <a:prstGeom prst="rect">
                <a:avLst/>
              </a:prstGeom>
              <a:solidFill>
                <a:schemeClr val="bg2"/>
              </a:solidFill>
              <a:ln w="12700" algn="ctr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CA" altLang="en-US"/>
              </a:p>
            </p:txBody>
          </p:sp>
          <p:sp>
            <p:nvSpPr>
              <p:cNvPr id="56370" name="Rectangle 131"/>
              <p:cNvSpPr>
                <a:spLocks noChangeArrowheads="1"/>
              </p:cNvSpPr>
              <p:nvPr/>
            </p:nvSpPr>
            <p:spPr bwMode="auto">
              <a:xfrm>
                <a:off x="8156376" y="2695060"/>
                <a:ext cx="38514" cy="39673"/>
              </a:xfrm>
              <a:prstGeom prst="rect">
                <a:avLst/>
              </a:prstGeom>
              <a:solidFill>
                <a:schemeClr val="bg2"/>
              </a:solidFill>
              <a:ln w="12700" algn="ctr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CA" altLang="en-US"/>
              </a:p>
            </p:txBody>
          </p:sp>
          <p:sp>
            <p:nvSpPr>
              <p:cNvPr id="56371" name="Rectangle 132"/>
              <p:cNvSpPr>
                <a:spLocks noChangeArrowheads="1"/>
              </p:cNvSpPr>
              <p:nvPr/>
            </p:nvSpPr>
            <p:spPr bwMode="auto">
              <a:xfrm>
                <a:off x="8308776" y="2627327"/>
                <a:ext cx="38514" cy="39673"/>
              </a:xfrm>
              <a:prstGeom prst="rect">
                <a:avLst/>
              </a:prstGeom>
              <a:solidFill>
                <a:schemeClr val="bg2"/>
              </a:solidFill>
              <a:ln w="12700" algn="ctr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CA" altLang="en-US"/>
              </a:p>
            </p:txBody>
          </p:sp>
          <p:sp>
            <p:nvSpPr>
              <p:cNvPr id="56372" name="Rectangle 133"/>
              <p:cNvSpPr>
                <a:spLocks noChangeArrowheads="1"/>
              </p:cNvSpPr>
              <p:nvPr/>
            </p:nvSpPr>
            <p:spPr bwMode="auto">
              <a:xfrm>
                <a:off x="8461176" y="2743200"/>
                <a:ext cx="38514" cy="39673"/>
              </a:xfrm>
              <a:prstGeom prst="rect">
                <a:avLst/>
              </a:prstGeom>
              <a:solidFill>
                <a:schemeClr val="bg2"/>
              </a:solidFill>
              <a:ln w="12700" algn="ctr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CA" altLang="en-US"/>
              </a:p>
            </p:txBody>
          </p:sp>
          <p:sp>
            <p:nvSpPr>
              <p:cNvPr id="56373" name="Rectangle 134"/>
              <p:cNvSpPr>
                <a:spLocks noChangeArrowheads="1"/>
              </p:cNvSpPr>
              <p:nvPr/>
            </p:nvSpPr>
            <p:spPr bwMode="auto">
              <a:xfrm>
                <a:off x="8613576" y="2692401"/>
                <a:ext cx="38514" cy="39673"/>
              </a:xfrm>
              <a:prstGeom prst="rect">
                <a:avLst/>
              </a:prstGeom>
              <a:solidFill>
                <a:schemeClr val="bg2"/>
              </a:solidFill>
              <a:ln w="12700" algn="ctr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CA" altLang="en-US"/>
              </a:p>
            </p:txBody>
          </p:sp>
        </p:grpSp>
      </p:grpSp>
      <p:grpSp>
        <p:nvGrpSpPr>
          <p:cNvPr id="56330" name="Group 45"/>
          <p:cNvGrpSpPr>
            <a:grpSpLocks/>
          </p:cNvGrpSpPr>
          <p:nvPr/>
        </p:nvGrpSpPr>
        <p:grpSpPr bwMode="auto">
          <a:xfrm>
            <a:off x="592138" y="3240088"/>
            <a:ext cx="7712075" cy="1027112"/>
            <a:chOff x="592666" y="4648200"/>
            <a:chExt cx="7711547" cy="1027641"/>
          </a:xfrm>
        </p:grpSpPr>
        <p:sp>
          <p:nvSpPr>
            <p:cNvPr id="56357" name="Rectangle 36"/>
            <p:cNvSpPr>
              <a:spLocks noChangeArrowheads="1"/>
            </p:cNvSpPr>
            <p:nvPr/>
          </p:nvSpPr>
          <p:spPr bwMode="auto">
            <a:xfrm>
              <a:off x="592666" y="4648200"/>
              <a:ext cx="2614818" cy="369332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US" altLang="en-US" sz="1800">
                  <a:solidFill>
                    <a:schemeClr val="bg2"/>
                  </a:solidFill>
                </a:rPr>
                <a:t>Continuous Non-Periodic:</a:t>
              </a:r>
            </a:p>
          </p:txBody>
        </p:sp>
        <p:graphicFrame>
          <p:nvGraphicFramePr>
            <p:cNvPr id="56358" name="Object 2"/>
            <p:cNvGraphicFramePr>
              <a:graphicFrameLocks noChangeAspect="1"/>
            </p:cNvGraphicFramePr>
            <p:nvPr/>
          </p:nvGraphicFramePr>
          <p:xfrm>
            <a:off x="855134" y="4989513"/>
            <a:ext cx="4181475" cy="681037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56412" name="Equation" r:id="rId5" imgW="2959100" imgH="482600" progId="Equation.3">
                    <p:embed/>
                  </p:oleObj>
                </mc:Choice>
                <mc:Fallback>
                  <p:oleObj name="Equation" r:id="rId5" imgW="2959100" imgH="482600" progId="Equation.3">
                    <p:embed/>
                    <p:pic>
                      <p:nvPicPr>
                        <p:cNvPr id="0" name="Object 2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6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855134" y="4989513"/>
                          <a:ext cx="4181475" cy="681037"/>
                        </a:xfrm>
                        <a:prstGeom prst="rect">
                          <a:avLst/>
                        </a:prstGeom>
                        <a:solidFill>
                          <a:schemeClr val="tx1"/>
                        </a:solidFill>
                        <a:ln>
                          <a:noFill/>
                        </a:ln>
                        <a:effectLst/>
                        <a:extLs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rgbClr val="808080"/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graphicFrame>
          <p:nvGraphicFramePr>
            <p:cNvPr id="56359" name="Object 3"/>
            <p:cNvGraphicFramePr>
              <a:graphicFrameLocks noChangeAspect="1"/>
            </p:cNvGraphicFramePr>
            <p:nvPr/>
          </p:nvGraphicFramePr>
          <p:xfrm>
            <a:off x="5953125" y="5032904"/>
            <a:ext cx="2351088" cy="642937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56413" name="Equation" r:id="rId7" imgW="1663700" imgH="457200" progId="Equation.3">
                    <p:embed/>
                  </p:oleObj>
                </mc:Choice>
                <mc:Fallback>
                  <p:oleObj name="Equation" r:id="rId7" imgW="1663700" imgH="457200" progId="Equation.3">
                    <p:embed/>
                    <p:pic>
                      <p:nvPicPr>
                        <p:cNvPr id="0" name="Object 3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8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5953125" y="5032904"/>
                          <a:ext cx="2351088" cy="642937"/>
                        </a:xfrm>
                        <a:prstGeom prst="rect">
                          <a:avLst/>
                        </a:prstGeom>
                        <a:solidFill>
                          <a:schemeClr val="tx1"/>
                        </a:solidFill>
                        <a:ln>
                          <a:noFill/>
                        </a:ln>
                        <a:effectLst/>
                        <a:extLs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rgbClr val="808080"/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</p:grpSp>
      <p:sp>
        <p:nvSpPr>
          <p:cNvPr id="56331" name="Rectangle 90"/>
          <p:cNvSpPr>
            <a:spLocks noChangeArrowheads="1"/>
          </p:cNvSpPr>
          <p:nvPr/>
        </p:nvSpPr>
        <p:spPr bwMode="auto">
          <a:xfrm>
            <a:off x="5783263" y="4341813"/>
            <a:ext cx="2773362" cy="2030412"/>
          </a:xfrm>
          <a:prstGeom prst="rect">
            <a:avLst/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/>
            <a:r>
              <a:rPr lang="en-US" altLang="en-US" sz="1800">
                <a:solidFill>
                  <a:schemeClr val="bg2"/>
                </a:solidFill>
                <a:sym typeface="Symbol" pitchFamily="18" charset="2"/>
              </a:rPr>
              <a:t>The </a:t>
            </a:r>
            <a:r>
              <a:rPr lang="en-US" altLang="en-US" sz="1800" i="1">
                <a:solidFill>
                  <a:schemeClr val="bg2"/>
                </a:solidFill>
                <a:sym typeface="Symbol" pitchFamily="18" charset="2"/>
              </a:rPr>
              <a:t>Y[f]</a:t>
            </a:r>
            <a:r>
              <a:rPr lang="en-US" altLang="en-US" sz="1800">
                <a:solidFill>
                  <a:schemeClr val="bg2"/>
                </a:solidFill>
                <a:sym typeface="Symbol" pitchFamily="18" charset="2"/>
              </a:rPr>
              <a:t> discrete signal at </a:t>
            </a:r>
            <a:r>
              <a:rPr lang="en-US" altLang="en-US" sz="1800" i="1">
                <a:solidFill>
                  <a:schemeClr val="bg2"/>
                </a:solidFill>
                <a:sym typeface="Symbol" pitchFamily="18" charset="2"/>
              </a:rPr>
              <a:t>f</a:t>
            </a:r>
          </a:p>
          <a:p>
            <a:pPr algn="l" eaLnBrk="1" hangingPunct="1"/>
            <a:r>
              <a:rPr lang="en-US" altLang="en-US" sz="1800">
                <a:solidFill>
                  <a:schemeClr val="bg2"/>
                </a:solidFill>
                <a:sym typeface="Symbol" pitchFamily="18" charset="2"/>
              </a:rPr>
              <a:t>is replaced at </a:t>
            </a:r>
            <a:r>
              <a:rPr lang="en-CA" altLang="en-US" sz="1800">
                <a:solidFill>
                  <a:schemeClr val="bg2"/>
                </a:solidFill>
                <a:sym typeface="Symbol" pitchFamily="18" charset="2"/>
              </a:rPr>
              <a:t>=2</a:t>
            </a:r>
            <a:r>
              <a:rPr lang="en-CA" altLang="en-US" sz="1800" i="1">
                <a:solidFill>
                  <a:schemeClr val="bg2"/>
                </a:solidFill>
                <a:sym typeface="Symbol" pitchFamily="18" charset="2"/>
              </a:rPr>
              <a:t>f/T</a:t>
            </a:r>
            <a:r>
              <a:rPr lang="en-CA" altLang="en-US" sz="1800">
                <a:solidFill>
                  <a:schemeClr val="bg2"/>
                </a:solidFill>
                <a:sym typeface="Symbol" pitchFamily="18" charset="2"/>
              </a:rPr>
              <a:t>  with</a:t>
            </a:r>
          </a:p>
          <a:p>
            <a:pPr algn="l" eaLnBrk="1" hangingPunct="1"/>
            <a:r>
              <a:rPr lang="en-US" altLang="en-US" sz="1800">
                <a:solidFill>
                  <a:schemeClr val="bg2"/>
                </a:solidFill>
                <a:sym typeface="Symbol" pitchFamily="18" charset="2"/>
              </a:rPr>
              <a:t>a continuous delta </a:t>
            </a:r>
            <a:br>
              <a:rPr lang="en-US" altLang="en-US" sz="1800">
                <a:solidFill>
                  <a:schemeClr val="bg2"/>
                </a:solidFill>
                <a:sym typeface="Symbol" pitchFamily="18" charset="2"/>
              </a:rPr>
            </a:br>
            <a:r>
              <a:rPr lang="en-US" altLang="en-US" sz="1800">
                <a:solidFill>
                  <a:schemeClr val="bg2"/>
                </a:solidFill>
                <a:sym typeface="Symbol" pitchFamily="18" charset="2"/>
              </a:rPr>
              <a:t>    with value </a:t>
            </a:r>
            <a:r>
              <a:rPr lang="en-US" altLang="en-US" sz="1800" i="1" baseline="30000">
                <a:solidFill>
                  <a:schemeClr val="bg2"/>
                </a:solidFill>
                <a:sym typeface="Symbol" pitchFamily="18" charset="2"/>
              </a:rPr>
              <a:t>Y[f]</a:t>
            </a:r>
            <a:r>
              <a:rPr lang="en-US" altLang="en-US" sz="1800">
                <a:solidFill>
                  <a:schemeClr val="bg2"/>
                </a:solidFill>
                <a:sym typeface="Symbol" pitchFamily="18" charset="2"/>
              </a:rPr>
              <a:t>/</a:t>
            </a:r>
            <a:r>
              <a:rPr lang="en-US" altLang="en-US" sz="1800" i="1" baseline="-25000">
                <a:solidFill>
                  <a:schemeClr val="bg2"/>
                </a:solidFill>
                <a:sym typeface="Symbol" pitchFamily="18" charset="2"/>
              </a:rPr>
              <a:t>dt</a:t>
            </a:r>
            <a:r>
              <a:rPr lang="en-US" altLang="en-US" sz="1800">
                <a:solidFill>
                  <a:schemeClr val="bg2"/>
                </a:solidFill>
                <a:sym typeface="Symbol" pitchFamily="18" charset="2"/>
              </a:rPr>
              <a:t> =  </a:t>
            </a:r>
            <a:br>
              <a:rPr lang="en-US" altLang="en-US" sz="1800">
                <a:solidFill>
                  <a:schemeClr val="bg2"/>
                </a:solidFill>
                <a:sym typeface="Symbol" pitchFamily="18" charset="2"/>
              </a:rPr>
            </a:br>
            <a:r>
              <a:rPr lang="en-US" altLang="en-US" sz="1800">
                <a:solidFill>
                  <a:schemeClr val="bg2"/>
                </a:solidFill>
                <a:sym typeface="Symbol" pitchFamily="18" charset="2"/>
              </a:rPr>
              <a:t>    of width </a:t>
            </a:r>
            <a:r>
              <a:rPr lang="en-US" altLang="en-US" sz="1800" i="1">
                <a:solidFill>
                  <a:schemeClr val="bg2"/>
                </a:solidFill>
                <a:sym typeface="Symbol" pitchFamily="18" charset="2"/>
              </a:rPr>
              <a:t>dt</a:t>
            </a:r>
            <a:r>
              <a:rPr lang="en-US" altLang="en-US" sz="1800">
                <a:solidFill>
                  <a:schemeClr val="bg2"/>
                </a:solidFill>
                <a:sym typeface="Symbol" pitchFamily="18" charset="2"/>
              </a:rPr>
              <a:t/>
            </a:r>
            <a:br>
              <a:rPr lang="en-US" altLang="en-US" sz="1800">
                <a:solidFill>
                  <a:schemeClr val="bg2"/>
                </a:solidFill>
                <a:sym typeface="Symbol" pitchFamily="18" charset="2"/>
              </a:rPr>
            </a:br>
            <a:r>
              <a:rPr lang="en-US" altLang="en-US" sz="1800">
                <a:solidFill>
                  <a:schemeClr val="bg2"/>
                </a:solidFill>
                <a:sym typeface="Symbol" pitchFamily="18" charset="2"/>
              </a:rPr>
              <a:t>    for a total area of </a:t>
            </a:r>
            <a:r>
              <a:rPr lang="en-US" altLang="en-US" sz="1800" i="1">
                <a:solidFill>
                  <a:schemeClr val="bg2"/>
                </a:solidFill>
                <a:sym typeface="Symbol" pitchFamily="18" charset="2"/>
              </a:rPr>
              <a:t>Y[f]</a:t>
            </a:r>
            <a:r>
              <a:rPr lang="en-US" altLang="en-US" sz="1800">
                <a:solidFill>
                  <a:schemeClr val="bg2"/>
                </a:solidFill>
                <a:sym typeface="Symbol" pitchFamily="18" charset="2"/>
              </a:rPr>
              <a:t>.</a:t>
            </a:r>
          </a:p>
          <a:p>
            <a:pPr algn="l" eaLnBrk="1" hangingPunct="1"/>
            <a:r>
              <a:rPr lang="en-US" altLang="en-US" sz="1800">
                <a:solidFill>
                  <a:schemeClr val="bg2"/>
                </a:solidFill>
                <a:sym typeface="Symbol" pitchFamily="18" charset="2"/>
              </a:rPr>
              <a:t>else zero.</a:t>
            </a:r>
            <a:endParaRPr lang="en-CA" altLang="en-US" sz="1800">
              <a:solidFill>
                <a:schemeClr val="bg2"/>
              </a:solidFill>
            </a:endParaRPr>
          </a:p>
        </p:txBody>
      </p:sp>
      <p:grpSp>
        <p:nvGrpSpPr>
          <p:cNvPr id="56332" name="Group 169"/>
          <p:cNvGrpSpPr>
            <a:grpSpLocks/>
          </p:cNvGrpSpPr>
          <p:nvPr/>
        </p:nvGrpSpPr>
        <p:grpSpPr bwMode="auto">
          <a:xfrm>
            <a:off x="4884738" y="76200"/>
            <a:ext cx="3878262" cy="3175000"/>
            <a:chOff x="4885267" y="76200"/>
            <a:chExt cx="3877734" cy="3174999"/>
          </a:xfrm>
        </p:grpSpPr>
        <p:cxnSp>
          <p:nvCxnSpPr>
            <p:cNvPr id="56337" name="Straight Connector 104"/>
            <p:cNvCxnSpPr>
              <a:cxnSpLocks noChangeShapeType="1"/>
            </p:cNvCxnSpPr>
            <p:nvPr/>
          </p:nvCxnSpPr>
          <p:spPr bwMode="auto">
            <a:xfrm>
              <a:off x="6781800" y="76200"/>
              <a:ext cx="16931" cy="2641599"/>
            </a:xfrm>
            <a:prstGeom prst="line">
              <a:avLst/>
            </a:prstGeom>
            <a:noFill/>
            <a:ln w="6350" algn="ctr">
              <a:solidFill>
                <a:srgbClr val="FF0000"/>
              </a:solidFill>
              <a:round/>
              <a:headEnd type="arrow" w="med" len="med"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grpSp>
          <p:nvGrpSpPr>
            <p:cNvPr id="56338" name="Group 142"/>
            <p:cNvGrpSpPr>
              <a:grpSpLocks/>
            </p:cNvGrpSpPr>
            <p:nvPr/>
          </p:nvGrpSpPr>
          <p:grpSpPr bwMode="auto">
            <a:xfrm>
              <a:off x="4885267" y="1346199"/>
              <a:ext cx="3877734" cy="1905000"/>
              <a:chOff x="4885267" y="1346199"/>
              <a:chExt cx="3877734" cy="1905000"/>
            </a:xfrm>
          </p:grpSpPr>
          <p:cxnSp>
            <p:nvCxnSpPr>
              <p:cNvPr id="56348" name="Straight Connector 92"/>
              <p:cNvCxnSpPr>
                <a:cxnSpLocks noChangeShapeType="1"/>
              </p:cNvCxnSpPr>
              <p:nvPr/>
            </p:nvCxnSpPr>
            <p:spPr bwMode="auto">
              <a:xfrm>
                <a:off x="6934200" y="1346199"/>
                <a:ext cx="0" cy="1371600"/>
              </a:xfrm>
              <a:prstGeom prst="line">
                <a:avLst/>
              </a:prstGeom>
              <a:noFill/>
              <a:ln w="6350" algn="ctr">
                <a:solidFill>
                  <a:srgbClr val="FF0000"/>
                </a:solidFill>
                <a:round/>
                <a:headEnd type="arrow" w="med" len="med"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56349" name="Straight Connector 94"/>
              <p:cNvCxnSpPr>
                <a:cxnSpLocks noChangeShapeType="1"/>
              </p:cNvCxnSpPr>
              <p:nvPr/>
            </p:nvCxnSpPr>
            <p:spPr bwMode="auto">
              <a:xfrm flipV="1">
                <a:off x="7103534" y="2717799"/>
                <a:ext cx="0" cy="533400"/>
              </a:xfrm>
              <a:prstGeom prst="line">
                <a:avLst/>
              </a:prstGeom>
              <a:noFill/>
              <a:ln w="6350" algn="ctr">
                <a:solidFill>
                  <a:srgbClr val="FF0000"/>
                </a:solidFill>
                <a:round/>
                <a:headEnd type="arrow" w="med" len="med"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56350" name="Straight Connector 96"/>
              <p:cNvCxnSpPr>
                <a:cxnSpLocks noChangeShapeType="1"/>
              </p:cNvCxnSpPr>
              <p:nvPr/>
            </p:nvCxnSpPr>
            <p:spPr bwMode="auto">
              <a:xfrm>
                <a:off x="7399867" y="2362200"/>
                <a:ext cx="0" cy="381000"/>
              </a:xfrm>
              <a:prstGeom prst="line">
                <a:avLst/>
              </a:prstGeom>
              <a:noFill/>
              <a:ln w="6350" algn="ctr">
                <a:solidFill>
                  <a:srgbClr val="FF0000"/>
                </a:solidFill>
                <a:round/>
                <a:headEnd type="arrow" w="med" len="med"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56351" name="Straight Connector 97"/>
              <p:cNvCxnSpPr>
                <a:cxnSpLocks noChangeShapeType="1"/>
              </p:cNvCxnSpPr>
              <p:nvPr/>
            </p:nvCxnSpPr>
            <p:spPr bwMode="auto">
              <a:xfrm flipV="1">
                <a:off x="7552267" y="2717799"/>
                <a:ext cx="0" cy="228601"/>
              </a:xfrm>
              <a:prstGeom prst="line">
                <a:avLst/>
              </a:prstGeom>
              <a:noFill/>
              <a:ln w="6350" algn="ctr">
                <a:solidFill>
                  <a:srgbClr val="FF0000"/>
                </a:solidFill>
                <a:round/>
                <a:headEnd type="arrow" w="med" len="med"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56352" name="Straight Connector 99"/>
              <p:cNvCxnSpPr>
                <a:cxnSpLocks noChangeShapeType="1"/>
              </p:cNvCxnSpPr>
              <p:nvPr/>
            </p:nvCxnSpPr>
            <p:spPr bwMode="auto">
              <a:xfrm>
                <a:off x="7865534" y="2489199"/>
                <a:ext cx="0" cy="228600"/>
              </a:xfrm>
              <a:prstGeom prst="line">
                <a:avLst/>
              </a:prstGeom>
              <a:noFill/>
              <a:ln w="6350" algn="ctr">
                <a:solidFill>
                  <a:srgbClr val="FF0000"/>
                </a:solidFill>
                <a:round/>
                <a:headEnd type="arrow" w="med" len="med"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56353" name="Straight Connector 100"/>
              <p:cNvCxnSpPr>
                <a:cxnSpLocks noChangeShapeType="1"/>
              </p:cNvCxnSpPr>
              <p:nvPr/>
            </p:nvCxnSpPr>
            <p:spPr bwMode="auto">
              <a:xfrm flipV="1">
                <a:off x="8017934" y="2726266"/>
                <a:ext cx="0" cy="152400"/>
              </a:xfrm>
              <a:prstGeom prst="line">
                <a:avLst/>
              </a:prstGeom>
              <a:noFill/>
              <a:ln w="6350" algn="ctr">
                <a:solidFill>
                  <a:srgbClr val="FF0000"/>
                </a:solidFill>
                <a:round/>
                <a:headEnd type="arrow" w="med" len="med"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56354" name="Straight Connector 102"/>
              <p:cNvCxnSpPr>
                <a:cxnSpLocks noChangeShapeType="1"/>
              </p:cNvCxnSpPr>
              <p:nvPr/>
            </p:nvCxnSpPr>
            <p:spPr bwMode="auto">
              <a:xfrm flipH="1">
                <a:off x="8322734" y="2514600"/>
                <a:ext cx="0" cy="203199"/>
              </a:xfrm>
              <a:prstGeom prst="line">
                <a:avLst/>
              </a:prstGeom>
              <a:noFill/>
              <a:ln w="6350" algn="ctr">
                <a:solidFill>
                  <a:srgbClr val="FF0000"/>
                </a:solidFill>
                <a:round/>
                <a:headEnd type="arrow" w="med" len="med"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56355" name="Straight Connector 103"/>
              <p:cNvCxnSpPr>
                <a:cxnSpLocks noChangeShapeType="1"/>
              </p:cNvCxnSpPr>
              <p:nvPr/>
            </p:nvCxnSpPr>
            <p:spPr bwMode="auto">
              <a:xfrm flipV="1">
                <a:off x="8475134" y="2717800"/>
                <a:ext cx="0" cy="108000"/>
              </a:xfrm>
              <a:prstGeom prst="line">
                <a:avLst/>
              </a:prstGeom>
              <a:noFill/>
              <a:ln w="6350" algn="ctr">
                <a:solidFill>
                  <a:srgbClr val="FF0000"/>
                </a:solidFill>
                <a:round/>
                <a:headEnd type="arrow" w="med" len="med"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56356" name="Straight Connector 138"/>
              <p:cNvCxnSpPr>
                <a:cxnSpLocks noChangeShapeType="1"/>
              </p:cNvCxnSpPr>
              <p:nvPr/>
            </p:nvCxnSpPr>
            <p:spPr bwMode="auto">
              <a:xfrm flipH="1" flipV="1">
                <a:off x="4885267" y="2713578"/>
                <a:ext cx="3877734" cy="0"/>
              </a:xfrm>
              <a:prstGeom prst="line">
                <a:avLst/>
              </a:prstGeom>
              <a:noFill/>
              <a:ln w="6350" algn="ctr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56339" name="Group 156"/>
            <p:cNvGrpSpPr>
              <a:grpSpLocks/>
            </p:cNvGrpSpPr>
            <p:nvPr/>
          </p:nvGrpSpPr>
          <p:grpSpPr bwMode="auto">
            <a:xfrm flipH="1">
              <a:off x="5079999" y="1337732"/>
              <a:ext cx="1540934" cy="1905000"/>
              <a:chOff x="7086600" y="1498599"/>
              <a:chExt cx="1540934" cy="1905000"/>
            </a:xfrm>
          </p:grpSpPr>
          <p:cxnSp>
            <p:nvCxnSpPr>
              <p:cNvPr id="56340" name="Straight Connector 161"/>
              <p:cNvCxnSpPr>
                <a:cxnSpLocks noChangeShapeType="1"/>
              </p:cNvCxnSpPr>
              <p:nvPr/>
            </p:nvCxnSpPr>
            <p:spPr bwMode="auto">
              <a:xfrm>
                <a:off x="7086600" y="1498599"/>
                <a:ext cx="0" cy="1371600"/>
              </a:xfrm>
              <a:prstGeom prst="line">
                <a:avLst/>
              </a:prstGeom>
              <a:noFill/>
              <a:ln w="6350" algn="ctr">
                <a:solidFill>
                  <a:srgbClr val="FF0000"/>
                </a:solidFill>
                <a:round/>
                <a:headEnd type="arrow" w="med" len="med"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56341" name="Straight Connector 162"/>
              <p:cNvCxnSpPr>
                <a:cxnSpLocks noChangeShapeType="1"/>
              </p:cNvCxnSpPr>
              <p:nvPr/>
            </p:nvCxnSpPr>
            <p:spPr bwMode="auto">
              <a:xfrm flipV="1">
                <a:off x="7255934" y="2870199"/>
                <a:ext cx="0" cy="533400"/>
              </a:xfrm>
              <a:prstGeom prst="line">
                <a:avLst/>
              </a:prstGeom>
              <a:noFill/>
              <a:ln w="6350" algn="ctr">
                <a:solidFill>
                  <a:srgbClr val="FF0000"/>
                </a:solidFill>
                <a:round/>
                <a:headEnd type="arrow" w="med" len="med"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56342" name="Straight Connector 163"/>
              <p:cNvCxnSpPr>
                <a:cxnSpLocks noChangeShapeType="1"/>
              </p:cNvCxnSpPr>
              <p:nvPr/>
            </p:nvCxnSpPr>
            <p:spPr bwMode="auto">
              <a:xfrm>
                <a:off x="7552267" y="2514600"/>
                <a:ext cx="0" cy="381000"/>
              </a:xfrm>
              <a:prstGeom prst="line">
                <a:avLst/>
              </a:prstGeom>
              <a:noFill/>
              <a:ln w="6350" algn="ctr">
                <a:solidFill>
                  <a:srgbClr val="FF0000"/>
                </a:solidFill>
                <a:round/>
                <a:headEnd type="arrow" w="med" len="med"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56343" name="Straight Connector 164"/>
              <p:cNvCxnSpPr>
                <a:cxnSpLocks noChangeShapeType="1"/>
              </p:cNvCxnSpPr>
              <p:nvPr/>
            </p:nvCxnSpPr>
            <p:spPr bwMode="auto">
              <a:xfrm flipV="1">
                <a:off x="7704667" y="2870199"/>
                <a:ext cx="0" cy="228601"/>
              </a:xfrm>
              <a:prstGeom prst="line">
                <a:avLst/>
              </a:prstGeom>
              <a:noFill/>
              <a:ln w="6350" algn="ctr">
                <a:solidFill>
                  <a:srgbClr val="FF0000"/>
                </a:solidFill>
                <a:round/>
                <a:headEnd type="arrow" w="med" len="med"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56344" name="Straight Connector 165"/>
              <p:cNvCxnSpPr>
                <a:cxnSpLocks noChangeShapeType="1"/>
              </p:cNvCxnSpPr>
              <p:nvPr/>
            </p:nvCxnSpPr>
            <p:spPr bwMode="auto">
              <a:xfrm>
                <a:off x="8017934" y="2641599"/>
                <a:ext cx="0" cy="228600"/>
              </a:xfrm>
              <a:prstGeom prst="line">
                <a:avLst/>
              </a:prstGeom>
              <a:noFill/>
              <a:ln w="6350" algn="ctr">
                <a:solidFill>
                  <a:srgbClr val="FF0000"/>
                </a:solidFill>
                <a:round/>
                <a:headEnd type="arrow" w="med" len="med"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56345" name="Straight Connector 166"/>
              <p:cNvCxnSpPr>
                <a:cxnSpLocks noChangeShapeType="1"/>
              </p:cNvCxnSpPr>
              <p:nvPr/>
            </p:nvCxnSpPr>
            <p:spPr bwMode="auto">
              <a:xfrm flipV="1">
                <a:off x="8170334" y="2878666"/>
                <a:ext cx="0" cy="152400"/>
              </a:xfrm>
              <a:prstGeom prst="line">
                <a:avLst/>
              </a:prstGeom>
              <a:noFill/>
              <a:ln w="6350" algn="ctr">
                <a:solidFill>
                  <a:srgbClr val="FF0000"/>
                </a:solidFill>
                <a:round/>
                <a:headEnd type="arrow" w="med" len="med"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56346" name="Straight Connector 167"/>
              <p:cNvCxnSpPr>
                <a:cxnSpLocks noChangeShapeType="1"/>
              </p:cNvCxnSpPr>
              <p:nvPr/>
            </p:nvCxnSpPr>
            <p:spPr bwMode="auto">
              <a:xfrm flipH="1">
                <a:off x="8475134" y="2667000"/>
                <a:ext cx="0" cy="203199"/>
              </a:xfrm>
              <a:prstGeom prst="line">
                <a:avLst/>
              </a:prstGeom>
              <a:noFill/>
              <a:ln w="6350" algn="ctr">
                <a:solidFill>
                  <a:srgbClr val="FF0000"/>
                </a:solidFill>
                <a:round/>
                <a:headEnd type="arrow" w="med" len="med"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56347" name="Straight Connector 168"/>
              <p:cNvCxnSpPr>
                <a:cxnSpLocks noChangeShapeType="1"/>
              </p:cNvCxnSpPr>
              <p:nvPr/>
            </p:nvCxnSpPr>
            <p:spPr bwMode="auto">
              <a:xfrm flipV="1">
                <a:off x="8627534" y="2870200"/>
                <a:ext cx="0" cy="108000"/>
              </a:xfrm>
              <a:prstGeom prst="line">
                <a:avLst/>
              </a:prstGeom>
              <a:noFill/>
              <a:ln w="6350" algn="ctr">
                <a:solidFill>
                  <a:srgbClr val="FF0000"/>
                </a:solidFill>
                <a:round/>
                <a:headEnd type="arrow" w="med" len="med"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</p:grpSp>
      <p:graphicFrame>
        <p:nvGraphicFramePr>
          <p:cNvPr id="90" name="Object 5"/>
          <p:cNvGraphicFramePr>
            <a:graphicFrameLocks noChangeAspect="1"/>
          </p:cNvGraphicFramePr>
          <p:nvPr/>
        </p:nvGraphicFramePr>
        <p:xfrm>
          <a:off x="5791200" y="6232525"/>
          <a:ext cx="2620963" cy="6254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6414" name="Equation" r:id="rId9" imgW="1854200" imgH="444500" progId="Equation.3">
                  <p:embed/>
                </p:oleObj>
              </mc:Choice>
              <mc:Fallback>
                <p:oleObj name="Equation" r:id="rId9" imgW="1854200" imgH="444500" progId="Equation.3">
                  <p:embed/>
                  <p:pic>
                    <p:nvPicPr>
                      <p:cNvPr id="0" name="Object 5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0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791200" y="6232525"/>
                        <a:ext cx="2620963" cy="625475"/>
                      </a:xfrm>
                      <a:prstGeom prst="rect">
                        <a:avLst/>
                      </a:prstGeom>
                      <a:solidFill>
                        <a:schemeClr val="tx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92" name="Object 6"/>
          <p:cNvGraphicFramePr>
            <a:graphicFrameLocks noChangeAspect="1"/>
          </p:cNvGraphicFramePr>
          <p:nvPr/>
        </p:nvGraphicFramePr>
        <p:xfrm>
          <a:off x="701675" y="4344988"/>
          <a:ext cx="4951413" cy="144621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6415" name="Equation" r:id="rId11" imgW="4775200" imgH="1397000" progId="Equation.3">
                  <p:embed/>
                </p:oleObj>
              </mc:Choice>
              <mc:Fallback>
                <p:oleObj name="Equation" r:id="rId11" imgW="4775200" imgH="1397000" progId="Equation.3">
                  <p:embed/>
                  <p:pic>
                    <p:nvPicPr>
                      <p:cNvPr id="0" name="Object 6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2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01675" y="4344988"/>
                        <a:ext cx="4951413" cy="1446212"/>
                      </a:xfrm>
                      <a:prstGeom prst="rect">
                        <a:avLst/>
                      </a:prstGeom>
                      <a:solidFill>
                        <a:schemeClr val="tx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96" name="Rectangle 26"/>
          <p:cNvSpPr>
            <a:spLocks noChangeArrowheads="1"/>
          </p:cNvSpPr>
          <p:nvPr/>
        </p:nvSpPr>
        <p:spPr bwMode="auto">
          <a:xfrm>
            <a:off x="585788" y="5819775"/>
            <a:ext cx="2139950" cy="369888"/>
          </a:xfrm>
          <a:prstGeom prst="rect">
            <a:avLst/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/>
            <a:r>
              <a:rPr lang="en-US" altLang="en-US" sz="1800">
                <a:solidFill>
                  <a:schemeClr val="bg2"/>
                </a:solidFill>
              </a:rPr>
              <a:t>Continuous Periodic:</a:t>
            </a:r>
          </a:p>
        </p:txBody>
      </p:sp>
      <p:sp>
        <p:nvSpPr>
          <p:cNvPr id="106" name="Rectangle 26"/>
          <p:cNvSpPr>
            <a:spLocks noChangeArrowheads="1"/>
          </p:cNvSpPr>
          <p:nvPr/>
        </p:nvSpPr>
        <p:spPr bwMode="auto">
          <a:xfrm>
            <a:off x="609600" y="6335713"/>
            <a:ext cx="3476625" cy="369887"/>
          </a:xfrm>
          <a:prstGeom prst="rect">
            <a:avLst/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/>
            <a:r>
              <a:rPr lang="en-US" altLang="en-US" sz="1800">
                <a:solidFill>
                  <a:schemeClr val="bg2"/>
                </a:solidFill>
              </a:rPr>
              <a:t>The two techniques are equivalent!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0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0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6" grpId="0" animBg="1"/>
      <p:bldP spid="106" grpId="0" animBg="1"/>
    </p:bldLst>
  </p:timing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346" name="Rectangle 5"/>
          <p:cNvSpPr>
            <a:spLocks noChangeArrowheads="1"/>
          </p:cNvSpPr>
          <p:nvPr/>
        </p:nvSpPr>
        <p:spPr bwMode="auto">
          <a:xfrm>
            <a:off x="685800" y="-228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4400">
                <a:solidFill>
                  <a:schemeClr val="tx2"/>
                </a:solidFill>
              </a:rPr>
              <a:t>Fourier Transformation </a:t>
            </a:r>
          </a:p>
        </p:txBody>
      </p:sp>
      <p:sp>
        <p:nvSpPr>
          <p:cNvPr id="57347" name="Text Box 215"/>
          <p:cNvSpPr txBox="1">
            <a:spLocks noChangeArrowheads="1"/>
          </p:cNvSpPr>
          <p:nvPr/>
        </p:nvSpPr>
        <p:spPr bwMode="auto">
          <a:xfrm>
            <a:off x="1809750" y="742950"/>
            <a:ext cx="206692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400" i="1">
                <a:solidFill>
                  <a:schemeClr val="tx2"/>
                </a:solidFill>
              </a:rPr>
              <a:t>Time Domain </a:t>
            </a:r>
            <a:r>
              <a:rPr lang="en-US" altLang="en-US" sz="2400" i="1">
                <a:solidFill>
                  <a:schemeClr val="accent1"/>
                </a:solidFill>
                <a:sym typeface="Symbol" pitchFamily="18" charset="2"/>
              </a:rPr>
              <a:t>y</a:t>
            </a:r>
            <a:endParaRPr lang="en-US" altLang="en-US" sz="2400">
              <a:solidFill>
                <a:schemeClr val="accent1"/>
              </a:solidFill>
              <a:sym typeface="Symbol" pitchFamily="18" charset="2"/>
            </a:endParaRPr>
          </a:p>
        </p:txBody>
      </p:sp>
      <p:sp>
        <p:nvSpPr>
          <p:cNvPr id="57348" name="Text Box 215"/>
          <p:cNvSpPr txBox="1">
            <a:spLocks noChangeArrowheads="1"/>
          </p:cNvSpPr>
          <p:nvPr/>
        </p:nvSpPr>
        <p:spPr bwMode="auto">
          <a:xfrm>
            <a:off x="4495800" y="762000"/>
            <a:ext cx="2874963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400" i="1">
                <a:solidFill>
                  <a:schemeClr val="tx2"/>
                </a:solidFill>
              </a:rPr>
              <a:t>Frequency Domain </a:t>
            </a:r>
            <a:r>
              <a:rPr lang="en-US" altLang="en-US" sz="2400" i="1">
                <a:solidFill>
                  <a:schemeClr val="accent1"/>
                </a:solidFill>
              </a:rPr>
              <a:t>Y</a:t>
            </a:r>
            <a:endParaRPr lang="en-US" altLang="en-US" sz="2400">
              <a:solidFill>
                <a:schemeClr val="accent1"/>
              </a:solidFill>
              <a:sym typeface="Symbol" pitchFamily="18" charset="2"/>
            </a:endParaRPr>
          </a:p>
        </p:txBody>
      </p:sp>
      <p:sp>
        <p:nvSpPr>
          <p:cNvPr id="57349" name="Text Box 215"/>
          <p:cNvSpPr txBox="1">
            <a:spLocks noChangeArrowheads="1"/>
          </p:cNvSpPr>
          <p:nvPr/>
        </p:nvSpPr>
        <p:spPr bwMode="auto">
          <a:xfrm>
            <a:off x="7421563" y="0"/>
            <a:ext cx="1430337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000">
                <a:solidFill>
                  <a:schemeClr val="tx2"/>
                </a:solidFill>
                <a:sym typeface="Symbol" pitchFamily="18" charset="2"/>
              </a:rPr>
              <a:t>Continuous </a:t>
            </a:r>
            <a:br>
              <a:rPr lang="en-US" altLang="en-US" sz="2000">
                <a:solidFill>
                  <a:schemeClr val="tx2"/>
                </a:solidFill>
                <a:sym typeface="Symbol" pitchFamily="18" charset="2"/>
              </a:rPr>
            </a:br>
            <a:r>
              <a:rPr lang="en-US" altLang="en-US" sz="2000">
                <a:solidFill>
                  <a:schemeClr val="tx2"/>
                </a:solidFill>
                <a:sym typeface="Symbol" pitchFamily="18" charset="2"/>
              </a:rPr>
              <a:t>Functions</a:t>
            </a:r>
          </a:p>
        </p:txBody>
      </p:sp>
      <p:grpSp>
        <p:nvGrpSpPr>
          <p:cNvPr id="2" name="Group 79"/>
          <p:cNvGrpSpPr>
            <a:grpSpLocks/>
          </p:cNvGrpSpPr>
          <p:nvPr/>
        </p:nvGrpSpPr>
        <p:grpSpPr bwMode="auto">
          <a:xfrm>
            <a:off x="4681538" y="1219200"/>
            <a:ext cx="4267200" cy="3979863"/>
            <a:chOff x="4681538" y="1219200"/>
            <a:chExt cx="4267730" cy="3979332"/>
          </a:xfrm>
        </p:grpSpPr>
        <p:graphicFrame>
          <p:nvGraphicFramePr>
            <p:cNvPr id="57392" name="Object 32"/>
            <p:cNvGraphicFramePr>
              <a:graphicFrameLocks noChangeAspect="1"/>
            </p:cNvGraphicFramePr>
            <p:nvPr/>
          </p:nvGraphicFramePr>
          <p:xfrm>
            <a:off x="6154739" y="4309532"/>
            <a:ext cx="2066925" cy="889000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57404" name="Equation" r:id="rId3" imgW="1409700" imgH="609600" progId="Equation.3">
                    <p:embed/>
                  </p:oleObj>
                </mc:Choice>
                <mc:Fallback>
                  <p:oleObj name="Equation" r:id="rId3" imgW="1409700" imgH="609600" progId="Equation.3">
                    <p:embed/>
                    <p:pic>
                      <p:nvPicPr>
                        <p:cNvPr id="0" name="Object 32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4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6154739" y="4309532"/>
                          <a:ext cx="2066925" cy="889000"/>
                        </a:xfrm>
                        <a:prstGeom prst="rect">
                          <a:avLst/>
                        </a:prstGeom>
                        <a:solidFill>
                          <a:schemeClr val="tx1"/>
                        </a:solidFill>
                        <a:ln>
                          <a:noFill/>
                        </a:ln>
                        <a:effectLst/>
                        <a:extLs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rgbClr val="808080"/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grpSp>
          <p:nvGrpSpPr>
            <p:cNvPr id="57393" name="Group 35"/>
            <p:cNvGrpSpPr>
              <a:grpSpLocks/>
            </p:cNvGrpSpPr>
            <p:nvPr/>
          </p:nvGrpSpPr>
          <p:grpSpPr bwMode="auto">
            <a:xfrm>
              <a:off x="4681538" y="1219200"/>
              <a:ext cx="4267730" cy="2172050"/>
              <a:chOff x="4681538" y="1219200"/>
              <a:chExt cx="4267730" cy="2172050"/>
            </a:xfrm>
          </p:grpSpPr>
          <p:grpSp>
            <p:nvGrpSpPr>
              <p:cNvPr id="57394" name="Group 23"/>
              <p:cNvGrpSpPr>
                <a:grpSpLocks/>
              </p:cNvGrpSpPr>
              <p:nvPr/>
            </p:nvGrpSpPr>
            <p:grpSpPr bwMode="auto">
              <a:xfrm>
                <a:off x="4681538" y="1219200"/>
                <a:ext cx="4267730" cy="2172050"/>
                <a:chOff x="4681538" y="1219200"/>
                <a:chExt cx="4267730" cy="2172050"/>
              </a:xfrm>
            </p:grpSpPr>
            <p:sp>
              <p:nvSpPr>
                <p:cNvPr id="57398" name="Rectangle 24"/>
                <p:cNvSpPr>
                  <a:spLocks noChangeArrowheads="1"/>
                </p:cNvSpPr>
                <p:nvPr/>
              </p:nvSpPr>
              <p:spPr bwMode="auto">
                <a:xfrm>
                  <a:off x="5029200" y="1828800"/>
                  <a:ext cx="3867150" cy="46196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/>
                  <a:r>
                    <a:rPr lang="en-CA" altLang="en-US" sz="2400">
                      <a:sym typeface="Symbol" pitchFamily="18" charset="2"/>
                    </a:rPr>
                    <a:t>How do you get these corner?</a:t>
                  </a:r>
                  <a:endParaRPr lang="en-CA" altLang="en-US" sz="2400"/>
                </a:p>
              </p:txBody>
            </p:sp>
            <p:sp>
              <p:nvSpPr>
                <p:cNvPr id="57399" name="Text Box 2"/>
                <p:cNvSpPr txBox="1">
                  <a:spLocks noChangeArrowheads="1"/>
                </p:cNvSpPr>
                <p:nvPr/>
              </p:nvSpPr>
              <p:spPr bwMode="auto">
                <a:xfrm>
                  <a:off x="6061608" y="2929585"/>
                  <a:ext cx="1866217" cy="46166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l" eaLnBrk="1" hangingPunct="1"/>
                  <a:r>
                    <a:rPr lang="en-US" altLang="en-US" sz="2400"/>
                    <a:t>Zero function</a:t>
                  </a:r>
                </a:p>
              </p:txBody>
            </p:sp>
            <p:pic>
              <p:nvPicPr>
                <p:cNvPr id="57400" name="Picture 10" descr="sinc_pair_c"/>
                <p:cNvPicPr>
                  <a:picLocks noChangeAspect="1" noChangeArrowheads="1"/>
                </p:cNvPicPr>
                <p:nvPr/>
              </p:nvPicPr>
              <p:blipFill>
                <a:blip r:embed="rId5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l="8543" t="3812" r="7796" b="52362"/>
                <a:stretch>
                  <a:fillRect/>
                </a:stretch>
              </p:blipFill>
              <p:spPr bwMode="auto">
                <a:xfrm>
                  <a:off x="4681538" y="1219200"/>
                  <a:ext cx="4267200" cy="167597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57401" name="Rectangle 27"/>
                <p:cNvSpPr>
                  <a:spLocks noChangeArrowheads="1"/>
                </p:cNvSpPr>
                <p:nvPr/>
              </p:nvSpPr>
              <p:spPr bwMode="auto">
                <a:xfrm>
                  <a:off x="4732867" y="1295397"/>
                  <a:ext cx="152400" cy="1477328"/>
                </a:xfrm>
                <a:prstGeom prst="rect">
                  <a:avLst/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l" eaLnBrk="1" hangingPunct="1"/>
                  <a:r>
                    <a:rPr lang="en-US" altLang="en-US" sz="900">
                      <a:solidFill>
                        <a:schemeClr val="bg2"/>
                      </a:solidFill>
                    </a:rPr>
                    <a:t>                                                     </a:t>
                  </a:r>
                </a:p>
                <a:p>
                  <a:pPr algn="l" eaLnBrk="1" hangingPunct="1"/>
                  <a:endParaRPr lang="en-US" altLang="en-US" sz="900">
                    <a:solidFill>
                      <a:schemeClr val="bg2"/>
                    </a:solidFill>
                  </a:endParaRPr>
                </a:p>
                <a:p>
                  <a:pPr algn="l" eaLnBrk="1" hangingPunct="1"/>
                  <a:r>
                    <a:rPr lang="en-US" altLang="en-US" sz="900">
                      <a:solidFill>
                        <a:schemeClr val="bg2"/>
                      </a:solidFill>
                    </a:rPr>
                    <a:t>2                          </a:t>
                  </a:r>
                </a:p>
                <a:p>
                  <a:pPr algn="l" eaLnBrk="1" hangingPunct="1"/>
                  <a:endParaRPr lang="en-US" altLang="en-US" sz="900">
                    <a:solidFill>
                      <a:schemeClr val="bg2"/>
                    </a:solidFill>
                  </a:endParaRPr>
                </a:p>
                <a:p>
                  <a:pPr algn="l" eaLnBrk="1" hangingPunct="1"/>
                  <a:endParaRPr lang="en-US" altLang="en-US" sz="900">
                    <a:solidFill>
                      <a:schemeClr val="bg2"/>
                    </a:solidFill>
                  </a:endParaRPr>
                </a:p>
                <a:p>
                  <a:pPr algn="l" eaLnBrk="1" hangingPunct="1"/>
                  <a:endParaRPr lang="en-US" altLang="en-US" sz="900">
                    <a:solidFill>
                      <a:schemeClr val="bg2"/>
                    </a:solidFill>
                  </a:endParaRPr>
                </a:p>
                <a:p>
                  <a:pPr algn="l" eaLnBrk="1" hangingPunct="1"/>
                  <a:endParaRPr lang="en-US" altLang="en-US" sz="900">
                    <a:solidFill>
                      <a:schemeClr val="bg2"/>
                    </a:solidFill>
                  </a:endParaRPr>
                </a:p>
                <a:p>
                  <a:pPr algn="l" eaLnBrk="1" hangingPunct="1"/>
                  <a:endParaRPr lang="en-US" altLang="en-US" sz="900">
                    <a:solidFill>
                      <a:schemeClr val="bg2"/>
                    </a:solidFill>
                  </a:endParaRPr>
                </a:p>
                <a:p>
                  <a:pPr algn="l" eaLnBrk="1" hangingPunct="1"/>
                  <a:endParaRPr lang="en-US" altLang="en-US" sz="900">
                    <a:solidFill>
                      <a:schemeClr val="bg2"/>
                    </a:solidFill>
                  </a:endParaRPr>
                </a:p>
              </p:txBody>
            </p:sp>
            <p:sp>
              <p:nvSpPr>
                <p:cNvPr id="57402" name="Rectangle 28"/>
                <p:cNvSpPr>
                  <a:spLocks noChangeArrowheads="1"/>
                </p:cNvSpPr>
                <p:nvPr/>
              </p:nvSpPr>
              <p:spPr bwMode="auto">
                <a:xfrm>
                  <a:off x="5029200" y="1447800"/>
                  <a:ext cx="990600" cy="400110"/>
                </a:xfrm>
                <a:prstGeom prst="rect">
                  <a:avLst/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l" eaLnBrk="1" hangingPunct="1"/>
                  <a:r>
                    <a:rPr lang="en-US" altLang="en-US" sz="2000">
                      <a:solidFill>
                        <a:schemeClr val="bg2"/>
                      </a:solidFill>
                    </a:rPr>
                    <a:t>Y</a:t>
                  </a:r>
                  <a:r>
                    <a:rPr lang="en-US" altLang="en-US" sz="2000" baseline="-25000">
                      <a:solidFill>
                        <a:schemeClr val="bg2"/>
                      </a:solidFill>
                    </a:rPr>
                    <a:t>Im</a:t>
                  </a:r>
                  <a:r>
                    <a:rPr lang="en-US" altLang="en-US" sz="2000">
                      <a:solidFill>
                        <a:schemeClr val="bg2"/>
                      </a:solidFill>
                    </a:rPr>
                    <a:t>(</a:t>
                  </a:r>
                  <a:r>
                    <a:rPr lang="en-US" altLang="en-US" sz="2000" i="1">
                      <a:solidFill>
                        <a:schemeClr val="bg2"/>
                      </a:solidFill>
                      <a:sym typeface="Symbol" pitchFamily="18" charset="2"/>
                    </a:rPr>
                    <a:t></a:t>
                  </a:r>
                  <a:r>
                    <a:rPr lang="en-US" altLang="en-US" sz="2000">
                      <a:solidFill>
                        <a:schemeClr val="bg2"/>
                      </a:solidFill>
                    </a:rPr>
                    <a:t>)</a:t>
                  </a:r>
                </a:p>
              </p:txBody>
            </p:sp>
            <p:sp>
              <p:nvSpPr>
                <p:cNvPr id="57403" name="Rectangle 29"/>
                <p:cNvSpPr>
                  <a:spLocks noChangeArrowheads="1"/>
                </p:cNvSpPr>
                <p:nvPr/>
              </p:nvSpPr>
              <p:spPr bwMode="auto">
                <a:xfrm>
                  <a:off x="4682068" y="2726263"/>
                  <a:ext cx="4267200" cy="230832"/>
                </a:xfrm>
                <a:prstGeom prst="rect">
                  <a:avLst/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l" eaLnBrk="1" hangingPunct="1"/>
                  <a:r>
                    <a:rPr lang="en-US" altLang="en-US" sz="900">
                      <a:solidFill>
                        <a:schemeClr val="bg2"/>
                      </a:solidFill>
                    </a:rPr>
                    <a:t>                                                                     -</a:t>
                  </a:r>
                  <a:r>
                    <a:rPr lang="en-US" altLang="en-US" sz="900">
                      <a:solidFill>
                        <a:schemeClr val="bg2"/>
                      </a:solidFill>
                      <a:sym typeface="Symbol" pitchFamily="18" charset="2"/>
                    </a:rPr>
                    <a:t>  </a:t>
                  </a:r>
                  <a:r>
                    <a:rPr lang="en-US" altLang="en-US" sz="900">
                      <a:solidFill>
                        <a:schemeClr val="bg2"/>
                      </a:solidFill>
                    </a:rPr>
                    <a:t>               </a:t>
                  </a:r>
                </a:p>
              </p:txBody>
            </p:sp>
          </p:grpSp>
          <p:sp>
            <p:nvSpPr>
              <p:cNvPr id="57395" name="Rectangle 30"/>
              <p:cNvSpPr>
                <a:spLocks noChangeArrowheads="1"/>
              </p:cNvSpPr>
              <p:nvPr/>
            </p:nvSpPr>
            <p:spPr bwMode="auto">
              <a:xfrm>
                <a:off x="6028267" y="1600200"/>
                <a:ext cx="2819400" cy="914400"/>
              </a:xfrm>
              <a:prstGeom prst="rect">
                <a:avLst/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CA" altLang="en-US"/>
              </a:p>
            </p:txBody>
          </p:sp>
          <p:sp>
            <p:nvSpPr>
              <p:cNvPr id="57396" name="Rectangle 31"/>
              <p:cNvSpPr>
                <a:spLocks noChangeArrowheads="1"/>
              </p:cNvSpPr>
              <p:nvPr/>
            </p:nvSpPr>
            <p:spPr bwMode="auto">
              <a:xfrm>
                <a:off x="4927596" y="2057400"/>
                <a:ext cx="2277533" cy="523220"/>
              </a:xfrm>
              <a:prstGeom prst="rect">
                <a:avLst/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CA" altLang="en-US"/>
              </a:p>
            </p:txBody>
          </p:sp>
          <p:cxnSp>
            <p:nvCxnSpPr>
              <p:cNvPr id="34" name="Straight Connector 33"/>
              <p:cNvCxnSpPr/>
              <p:nvPr/>
            </p:nvCxnSpPr>
            <p:spPr bwMode="auto">
              <a:xfrm>
                <a:off x="4935570" y="2666807"/>
                <a:ext cx="3904147" cy="0"/>
              </a:xfrm>
              <a:prstGeom prst="line">
                <a:avLst/>
              </a:prstGeom>
              <a:ln w="12700">
                <a:solidFill>
                  <a:schemeClr val="bg1">
                    <a:lumMod val="60000"/>
                    <a:lumOff val="40000"/>
                  </a:schemeClr>
                </a:solidFill>
                <a:headEnd type="none" w="med" len="med"/>
                <a:tailEnd type="none" w="med" len="med"/>
              </a:ln>
            </p:spPr>
            <p:style>
              <a:lnRef idx="1">
                <a:schemeClr val="accent2"/>
              </a:lnRef>
              <a:fillRef idx="0">
                <a:schemeClr val="accent2"/>
              </a:fillRef>
              <a:effectRef idx="0">
                <a:schemeClr val="accent2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6" name="Group 52"/>
          <p:cNvGrpSpPr>
            <a:grpSpLocks/>
          </p:cNvGrpSpPr>
          <p:nvPr/>
        </p:nvGrpSpPr>
        <p:grpSpPr bwMode="auto">
          <a:xfrm>
            <a:off x="1811338" y="2743200"/>
            <a:ext cx="1160462" cy="3581400"/>
            <a:chOff x="1811338" y="2743200"/>
            <a:chExt cx="1160462" cy="3581400"/>
          </a:xfrm>
        </p:grpSpPr>
        <p:pic>
          <p:nvPicPr>
            <p:cNvPr id="57390" name="Picture 9" descr="http://www2.wolframalpha.com/Calculate/MSP/MSP14619ia4dcb2gea1hg3000047d52d2g8g8h9b42?MSPStoreType=image/gif&amp;s=10&amp;w=299&amp;h=131&amp;cdf=RangeControl"/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5491" r="45885" b="2290"/>
            <a:stretch>
              <a:fillRect/>
            </a:stretch>
          </p:blipFill>
          <p:spPr bwMode="auto">
            <a:xfrm>
              <a:off x="1811338" y="4876800"/>
              <a:ext cx="1160462" cy="1447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cxnSp>
          <p:nvCxnSpPr>
            <p:cNvPr id="57391" name="Straight Connector 61"/>
            <p:cNvCxnSpPr>
              <a:cxnSpLocks noChangeShapeType="1"/>
            </p:cNvCxnSpPr>
            <p:nvPr/>
          </p:nvCxnSpPr>
          <p:spPr bwMode="auto">
            <a:xfrm flipV="1">
              <a:off x="2370136" y="2743200"/>
              <a:ext cx="0" cy="2210324"/>
            </a:xfrm>
            <a:prstGeom prst="line">
              <a:avLst/>
            </a:prstGeom>
            <a:noFill/>
            <a:ln w="12700" algn="ctr">
              <a:solidFill>
                <a:srgbClr val="C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57352" name="Group 53"/>
          <p:cNvGrpSpPr>
            <a:grpSpLocks/>
          </p:cNvGrpSpPr>
          <p:nvPr/>
        </p:nvGrpSpPr>
        <p:grpSpPr bwMode="auto">
          <a:xfrm>
            <a:off x="152400" y="1600200"/>
            <a:ext cx="4419600" cy="1600200"/>
            <a:chOff x="152400" y="1600200"/>
            <a:chExt cx="4419600" cy="1600200"/>
          </a:xfrm>
        </p:grpSpPr>
        <p:sp>
          <p:nvSpPr>
            <p:cNvPr id="57369" name="Text Box 3"/>
            <p:cNvSpPr txBox="1">
              <a:spLocks noChangeArrowheads="1"/>
            </p:cNvSpPr>
            <p:nvPr/>
          </p:nvSpPr>
          <p:spPr bwMode="auto">
            <a:xfrm>
              <a:off x="1153962" y="2738735"/>
              <a:ext cx="257983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US" altLang="en-US" sz="2400"/>
                <a:t>A square wave</a:t>
              </a:r>
            </a:p>
          </p:txBody>
        </p:sp>
        <p:sp>
          <p:nvSpPr>
            <p:cNvPr id="57370" name="Rectangle 55"/>
            <p:cNvSpPr>
              <a:spLocks noChangeArrowheads="1"/>
            </p:cNvSpPr>
            <p:nvPr/>
          </p:nvSpPr>
          <p:spPr bwMode="auto">
            <a:xfrm>
              <a:off x="152400" y="1600200"/>
              <a:ext cx="549375" cy="400110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US" altLang="en-US" sz="2000">
                  <a:solidFill>
                    <a:schemeClr val="bg2"/>
                  </a:solidFill>
                </a:rPr>
                <a:t>y(</a:t>
              </a:r>
              <a:r>
                <a:rPr lang="en-US" altLang="en-US" sz="2000" i="1">
                  <a:solidFill>
                    <a:schemeClr val="bg2"/>
                  </a:solidFill>
                </a:rPr>
                <a:t>t</a:t>
              </a:r>
              <a:r>
                <a:rPr lang="en-US" altLang="en-US" sz="2000">
                  <a:solidFill>
                    <a:schemeClr val="bg2"/>
                  </a:solidFill>
                </a:rPr>
                <a:t>)</a:t>
              </a:r>
            </a:p>
          </p:txBody>
        </p:sp>
        <p:sp>
          <p:nvSpPr>
            <p:cNvPr id="57371" name="Rectangle 56"/>
            <p:cNvSpPr>
              <a:spLocks noChangeArrowheads="1"/>
            </p:cNvSpPr>
            <p:nvPr/>
          </p:nvSpPr>
          <p:spPr bwMode="auto">
            <a:xfrm>
              <a:off x="152400" y="1981200"/>
              <a:ext cx="4419600" cy="720000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57372" name="Rectangle 57"/>
            <p:cNvSpPr>
              <a:spLocks noChangeArrowheads="1"/>
            </p:cNvSpPr>
            <p:nvPr/>
          </p:nvSpPr>
          <p:spPr bwMode="auto">
            <a:xfrm>
              <a:off x="1447800" y="2438400"/>
              <a:ext cx="381000" cy="230832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US" altLang="en-US" sz="900">
                  <a:solidFill>
                    <a:schemeClr val="bg2"/>
                  </a:solidFill>
                </a:rPr>
                <a:t>-T/2</a:t>
              </a:r>
            </a:p>
          </p:txBody>
        </p:sp>
        <p:grpSp>
          <p:nvGrpSpPr>
            <p:cNvPr id="57373" name="Group 63"/>
            <p:cNvGrpSpPr>
              <a:grpSpLocks/>
            </p:cNvGrpSpPr>
            <p:nvPr/>
          </p:nvGrpSpPr>
          <p:grpSpPr bwMode="auto">
            <a:xfrm>
              <a:off x="2007985" y="2062184"/>
              <a:ext cx="722028" cy="383392"/>
              <a:chOff x="1955799" y="2057400"/>
              <a:chExt cx="973669" cy="457200"/>
            </a:xfrm>
          </p:grpSpPr>
          <p:cxnSp>
            <p:nvCxnSpPr>
              <p:cNvPr id="73" name="Straight Connector 72"/>
              <p:cNvCxnSpPr/>
              <p:nvPr/>
            </p:nvCxnSpPr>
            <p:spPr bwMode="auto">
              <a:xfrm flipV="1">
                <a:off x="1956073" y="2057375"/>
                <a:ext cx="0" cy="458134"/>
              </a:xfrm>
              <a:prstGeom prst="line">
                <a:avLst/>
              </a:prstGeom>
              <a:noFill/>
              <a:ln w="12700" cap="flat" cmpd="sng" algn="ctr">
                <a:solidFill>
                  <a:schemeClr val="bg1">
                    <a:lumMod val="60000"/>
                    <a:lumOff val="4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4" name="Straight Connector 73"/>
              <p:cNvCxnSpPr/>
              <p:nvPr/>
            </p:nvCxnSpPr>
            <p:spPr bwMode="auto">
              <a:xfrm flipH="1">
                <a:off x="1956073" y="2057375"/>
                <a:ext cx="971912" cy="0"/>
              </a:xfrm>
              <a:prstGeom prst="line">
                <a:avLst/>
              </a:prstGeom>
              <a:noFill/>
              <a:ln w="12700" cap="flat" cmpd="sng" algn="ctr">
                <a:solidFill>
                  <a:schemeClr val="bg1">
                    <a:lumMod val="60000"/>
                    <a:lumOff val="4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5" name="Straight Connector 74"/>
              <p:cNvCxnSpPr/>
              <p:nvPr/>
            </p:nvCxnSpPr>
            <p:spPr bwMode="auto">
              <a:xfrm flipV="1">
                <a:off x="2930125" y="2057375"/>
                <a:ext cx="0" cy="458134"/>
              </a:xfrm>
              <a:prstGeom prst="line">
                <a:avLst/>
              </a:prstGeom>
              <a:noFill/>
              <a:ln w="12700" cap="flat" cmpd="sng" algn="ctr">
                <a:solidFill>
                  <a:schemeClr val="bg1">
                    <a:lumMod val="60000"/>
                    <a:lumOff val="4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sp>
          <p:nvSpPr>
            <p:cNvPr id="57374" name="Rectangle 59"/>
            <p:cNvSpPr>
              <a:spLocks noChangeArrowheads="1"/>
            </p:cNvSpPr>
            <p:nvPr/>
          </p:nvSpPr>
          <p:spPr bwMode="auto">
            <a:xfrm>
              <a:off x="2963333" y="2438400"/>
              <a:ext cx="381000" cy="230832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US" altLang="en-US" sz="900">
                  <a:solidFill>
                    <a:schemeClr val="bg2"/>
                  </a:solidFill>
                </a:rPr>
                <a:t>T/2</a:t>
              </a:r>
            </a:p>
          </p:txBody>
        </p:sp>
        <p:sp>
          <p:nvSpPr>
            <p:cNvPr id="57375" name="Rectangle 60"/>
            <p:cNvSpPr>
              <a:spLocks noChangeArrowheads="1"/>
            </p:cNvSpPr>
            <p:nvPr/>
          </p:nvSpPr>
          <p:spPr bwMode="auto">
            <a:xfrm>
              <a:off x="2252135" y="2438400"/>
              <a:ext cx="381000" cy="230832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US" altLang="en-US" sz="900">
                  <a:solidFill>
                    <a:schemeClr val="bg2"/>
                  </a:solidFill>
                </a:rPr>
                <a:t>0</a:t>
              </a:r>
            </a:p>
          </p:txBody>
        </p:sp>
        <p:sp>
          <p:nvSpPr>
            <p:cNvPr id="57376" name="Rectangle 61"/>
            <p:cNvSpPr>
              <a:spLocks noChangeArrowheads="1"/>
            </p:cNvSpPr>
            <p:nvPr/>
          </p:nvSpPr>
          <p:spPr bwMode="auto">
            <a:xfrm>
              <a:off x="2607734" y="2438400"/>
              <a:ext cx="381000" cy="230832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US" altLang="en-US" sz="900">
                  <a:solidFill>
                    <a:schemeClr val="bg2"/>
                  </a:solidFill>
                </a:rPr>
                <a:t>1</a:t>
              </a:r>
            </a:p>
          </p:txBody>
        </p:sp>
        <p:sp>
          <p:nvSpPr>
            <p:cNvPr id="57377" name="Rectangle 62"/>
            <p:cNvSpPr>
              <a:spLocks noChangeArrowheads="1"/>
            </p:cNvSpPr>
            <p:nvPr/>
          </p:nvSpPr>
          <p:spPr bwMode="auto">
            <a:xfrm>
              <a:off x="1828800" y="2438400"/>
              <a:ext cx="381000" cy="230832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US" altLang="en-US" sz="900">
                  <a:solidFill>
                    <a:schemeClr val="bg2"/>
                  </a:solidFill>
                </a:rPr>
                <a:t>-1</a:t>
              </a:r>
            </a:p>
          </p:txBody>
        </p:sp>
        <p:cxnSp>
          <p:nvCxnSpPr>
            <p:cNvPr id="57378" name="Straight Connector 63"/>
            <p:cNvCxnSpPr>
              <a:cxnSpLocks noChangeShapeType="1"/>
            </p:cNvCxnSpPr>
            <p:nvPr/>
          </p:nvCxnSpPr>
          <p:spPr bwMode="auto">
            <a:xfrm>
              <a:off x="381000" y="2438400"/>
              <a:ext cx="3886200" cy="0"/>
            </a:xfrm>
            <a:prstGeom prst="line">
              <a:avLst/>
            </a:prstGeom>
            <a:noFill/>
            <a:ln w="12700" algn="ctr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7379" name="Straight Connector 64"/>
            <p:cNvCxnSpPr>
              <a:cxnSpLocks noChangeShapeType="1"/>
            </p:cNvCxnSpPr>
            <p:nvPr/>
          </p:nvCxnSpPr>
          <p:spPr bwMode="auto">
            <a:xfrm>
              <a:off x="2007989" y="2410078"/>
              <a:ext cx="0" cy="63899"/>
            </a:xfrm>
            <a:prstGeom prst="line">
              <a:avLst/>
            </a:prstGeom>
            <a:noFill/>
            <a:ln w="12700" algn="ctr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7380" name="Straight Connector 65"/>
            <p:cNvCxnSpPr>
              <a:cxnSpLocks noChangeShapeType="1"/>
            </p:cNvCxnSpPr>
            <p:nvPr/>
          </p:nvCxnSpPr>
          <p:spPr bwMode="auto">
            <a:xfrm>
              <a:off x="2372140" y="2410078"/>
              <a:ext cx="0" cy="63899"/>
            </a:xfrm>
            <a:prstGeom prst="line">
              <a:avLst/>
            </a:prstGeom>
            <a:noFill/>
            <a:ln w="12700" algn="ctr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7381" name="Straight Connector 66"/>
            <p:cNvCxnSpPr>
              <a:cxnSpLocks noChangeShapeType="1"/>
            </p:cNvCxnSpPr>
            <p:nvPr/>
          </p:nvCxnSpPr>
          <p:spPr bwMode="auto">
            <a:xfrm>
              <a:off x="2736292" y="2410078"/>
              <a:ext cx="0" cy="63899"/>
            </a:xfrm>
            <a:prstGeom prst="line">
              <a:avLst/>
            </a:prstGeom>
            <a:noFill/>
            <a:ln w="12700" algn="ctr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68" name="Straight Connector 67"/>
            <p:cNvCxnSpPr/>
            <p:nvPr/>
          </p:nvCxnSpPr>
          <p:spPr bwMode="auto">
            <a:xfrm flipH="1">
              <a:off x="1185863" y="2438400"/>
              <a:ext cx="800100" cy="0"/>
            </a:xfrm>
            <a:prstGeom prst="line">
              <a:avLst/>
            </a:prstGeom>
            <a:noFill/>
            <a:ln w="12700" cap="flat" cmpd="sng" algn="ctr">
              <a:solidFill>
                <a:schemeClr val="bg1">
                  <a:lumMod val="60000"/>
                  <a:lumOff val="4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69" name="Straight Connector 68"/>
            <p:cNvCxnSpPr/>
            <p:nvPr/>
          </p:nvCxnSpPr>
          <p:spPr bwMode="auto">
            <a:xfrm flipH="1">
              <a:off x="2743200" y="2430463"/>
              <a:ext cx="800100" cy="0"/>
            </a:xfrm>
            <a:prstGeom prst="line">
              <a:avLst/>
            </a:prstGeom>
            <a:noFill/>
            <a:ln w="12700" cap="flat" cmpd="sng" algn="ctr">
              <a:solidFill>
                <a:schemeClr val="bg1">
                  <a:lumMod val="60000"/>
                  <a:lumOff val="4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57384" name="Straight Connector 69"/>
            <p:cNvCxnSpPr>
              <a:cxnSpLocks noChangeShapeType="1"/>
            </p:cNvCxnSpPr>
            <p:nvPr/>
          </p:nvCxnSpPr>
          <p:spPr bwMode="auto">
            <a:xfrm>
              <a:off x="1643838" y="2410078"/>
              <a:ext cx="0" cy="63899"/>
            </a:xfrm>
            <a:prstGeom prst="line">
              <a:avLst/>
            </a:prstGeom>
            <a:noFill/>
            <a:ln w="12700" algn="ctr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7385" name="Straight Connector 70"/>
            <p:cNvCxnSpPr>
              <a:cxnSpLocks noChangeShapeType="1"/>
            </p:cNvCxnSpPr>
            <p:nvPr/>
          </p:nvCxnSpPr>
          <p:spPr bwMode="auto">
            <a:xfrm>
              <a:off x="3141134" y="2410078"/>
              <a:ext cx="0" cy="63899"/>
            </a:xfrm>
            <a:prstGeom prst="line">
              <a:avLst/>
            </a:prstGeom>
            <a:noFill/>
            <a:ln w="12700" algn="ctr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57386" name="Rectangle 71"/>
            <p:cNvSpPr>
              <a:spLocks noChangeArrowheads="1"/>
            </p:cNvSpPr>
            <p:nvPr/>
          </p:nvSpPr>
          <p:spPr bwMode="auto">
            <a:xfrm>
              <a:off x="1803402" y="1981200"/>
              <a:ext cx="3810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US" altLang="en-US" sz="900">
                  <a:solidFill>
                    <a:schemeClr val="bg2"/>
                  </a:solidFill>
                </a:rPr>
                <a:t>1</a:t>
              </a:r>
            </a:p>
          </p:txBody>
        </p:sp>
      </p:grpSp>
      <p:grpSp>
        <p:nvGrpSpPr>
          <p:cNvPr id="57353" name="Group 45"/>
          <p:cNvGrpSpPr>
            <a:grpSpLocks/>
          </p:cNvGrpSpPr>
          <p:nvPr/>
        </p:nvGrpSpPr>
        <p:grpSpPr bwMode="auto">
          <a:xfrm>
            <a:off x="592138" y="3240088"/>
            <a:ext cx="7712075" cy="1027112"/>
            <a:chOff x="592666" y="4648200"/>
            <a:chExt cx="7711547" cy="1027641"/>
          </a:xfrm>
        </p:grpSpPr>
        <p:sp>
          <p:nvSpPr>
            <p:cNvPr id="57366" name="Rectangle 36"/>
            <p:cNvSpPr>
              <a:spLocks noChangeArrowheads="1"/>
            </p:cNvSpPr>
            <p:nvPr/>
          </p:nvSpPr>
          <p:spPr bwMode="auto">
            <a:xfrm>
              <a:off x="592666" y="4648200"/>
              <a:ext cx="2614818" cy="369332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US" altLang="en-US" sz="1800">
                  <a:solidFill>
                    <a:schemeClr val="bg2"/>
                  </a:solidFill>
                </a:rPr>
                <a:t>Continuous Non-Periodic:</a:t>
              </a:r>
            </a:p>
          </p:txBody>
        </p:sp>
        <p:graphicFrame>
          <p:nvGraphicFramePr>
            <p:cNvPr id="57367" name="Object 5"/>
            <p:cNvGraphicFramePr>
              <a:graphicFrameLocks noChangeAspect="1"/>
            </p:cNvGraphicFramePr>
            <p:nvPr/>
          </p:nvGraphicFramePr>
          <p:xfrm>
            <a:off x="855134" y="4989513"/>
            <a:ext cx="4181475" cy="681037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57405" name="Equation" r:id="rId7" imgW="2959100" imgH="482600" progId="Equation.3">
                    <p:embed/>
                  </p:oleObj>
                </mc:Choice>
                <mc:Fallback>
                  <p:oleObj name="Equation" r:id="rId7" imgW="2959100" imgH="482600" progId="Equation.3">
                    <p:embed/>
                    <p:pic>
                      <p:nvPicPr>
                        <p:cNvPr id="0" name="Object 5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8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855134" y="4989513"/>
                          <a:ext cx="4181475" cy="681037"/>
                        </a:xfrm>
                        <a:prstGeom prst="rect">
                          <a:avLst/>
                        </a:prstGeom>
                        <a:solidFill>
                          <a:schemeClr val="tx1"/>
                        </a:solidFill>
                        <a:ln>
                          <a:noFill/>
                        </a:ln>
                        <a:effectLst/>
                        <a:extLs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rgbClr val="808080"/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graphicFrame>
          <p:nvGraphicFramePr>
            <p:cNvPr id="57368" name="Object 6"/>
            <p:cNvGraphicFramePr>
              <a:graphicFrameLocks noChangeAspect="1"/>
            </p:cNvGraphicFramePr>
            <p:nvPr/>
          </p:nvGraphicFramePr>
          <p:xfrm>
            <a:off x="5953125" y="5032904"/>
            <a:ext cx="2351088" cy="642937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57406" name="Equation" r:id="rId9" imgW="1663700" imgH="457200" progId="Equation.3">
                    <p:embed/>
                  </p:oleObj>
                </mc:Choice>
                <mc:Fallback>
                  <p:oleObj name="Equation" r:id="rId9" imgW="1663700" imgH="457200" progId="Equation.3">
                    <p:embed/>
                    <p:pic>
                      <p:nvPicPr>
                        <p:cNvPr id="0" name="Object 6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10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5953125" y="5032904"/>
                          <a:ext cx="2351088" cy="642937"/>
                        </a:xfrm>
                        <a:prstGeom prst="rect">
                          <a:avLst/>
                        </a:prstGeom>
                        <a:solidFill>
                          <a:schemeClr val="tx1"/>
                        </a:solidFill>
                        <a:ln>
                          <a:noFill/>
                        </a:ln>
                        <a:effectLst/>
                        <a:extLs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rgbClr val="808080"/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</p:grpSp>
      <p:sp>
        <p:nvSpPr>
          <p:cNvPr id="81" name="Oval 80"/>
          <p:cNvSpPr>
            <a:spLocks noChangeArrowheads="1"/>
          </p:cNvSpPr>
          <p:nvPr/>
        </p:nvSpPr>
        <p:spPr bwMode="auto">
          <a:xfrm>
            <a:off x="6002338" y="3894138"/>
            <a:ext cx="381000" cy="180975"/>
          </a:xfrm>
          <a:prstGeom prst="ellipse">
            <a:avLst/>
          </a:prstGeom>
          <a:noFill/>
          <a:ln w="12700" algn="ctr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CA" altLang="en-US"/>
          </a:p>
        </p:txBody>
      </p:sp>
      <p:grpSp>
        <p:nvGrpSpPr>
          <p:cNvPr id="57355" name="Group 40"/>
          <p:cNvGrpSpPr>
            <a:grpSpLocks/>
          </p:cNvGrpSpPr>
          <p:nvPr/>
        </p:nvGrpSpPr>
        <p:grpSpPr bwMode="auto">
          <a:xfrm>
            <a:off x="258763" y="2062163"/>
            <a:ext cx="4211637" cy="384175"/>
            <a:chOff x="258233" y="2062184"/>
            <a:chExt cx="4212166" cy="383392"/>
          </a:xfrm>
        </p:grpSpPr>
        <p:grpSp>
          <p:nvGrpSpPr>
            <p:cNvPr id="57356" name="Group 64"/>
            <p:cNvGrpSpPr>
              <a:grpSpLocks/>
            </p:cNvGrpSpPr>
            <p:nvPr/>
          </p:nvGrpSpPr>
          <p:grpSpPr bwMode="auto">
            <a:xfrm>
              <a:off x="3543531" y="2062184"/>
              <a:ext cx="722028" cy="383392"/>
              <a:chOff x="1955799" y="2057400"/>
              <a:chExt cx="973669" cy="457200"/>
            </a:xfrm>
          </p:grpSpPr>
          <p:cxnSp>
            <p:nvCxnSpPr>
              <p:cNvPr id="90" name="Straight Connector 89"/>
              <p:cNvCxnSpPr/>
              <p:nvPr/>
            </p:nvCxnSpPr>
            <p:spPr bwMode="auto">
              <a:xfrm flipV="1">
                <a:off x="1955330" y="2057400"/>
                <a:ext cx="0" cy="457200"/>
              </a:xfrm>
              <a:prstGeom prst="line">
                <a:avLst/>
              </a:prstGeom>
              <a:noFill/>
              <a:ln w="12700" cap="flat" cmpd="sng" algn="ctr">
                <a:solidFill>
                  <a:schemeClr val="bg1">
                    <a:lumMod val="60000"/>
                    <a:lumOff val="4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91" name="Straight Connector 90"/>
              <p:cNvCxnSpPr/>
              <p:nvPr/>
            </p:nvCxnSpPr>
            <p:spPr bwMode="auto">
              <a:xfrm flipH="1">
                <a:off x="1955330" y="2057400"/>
                <a:ext cx="972034" cy="0"/>
              </a:xfrm>
              <a:prstGeom prst="line">
                <a:avLst/>
              </a:prstGeom>
              <a:noFill/>
              <a:ln w="12700" cap="flat" cmpd="sng" algn="ctr">
                <a:solidFill>
                  <a:schemeClr val="bg1">
                    <a:lumMod val="60000"/>
                    <a:lumOff val="4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92" name="Straight Connector 91"/>
              <p:cNvCxnSpPr/>
              <p:nvPr/>
            </p:nvCxnSpPr>
            <p:spPr bwMode="auto">
              <a:xfrm flipV="1">
                <a:off x="2929506" y="2057400"/>
                <a:ext cx="0" cy="457200"/>
              </a:xfrm>
              <a:prstGeom prst="line">
                <a:avLst/>
              </a:prstGeom>
              <a:noFill/>
              <a:ln w="12700" cap="flat" cmpd="sng" algn="ctr">
                <a:solidFill>
                  <a:schemeClr val="bg1">
                    <a:lumMod val="60000"/>
                    <a:lumOff val="4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57357" name="Group 68"/>
            <p:cNvGrpSpPr>
              <a:grpSpLocks/>
            </p:cNvGrpSpPr>
            <p:nvPr/>
          </p:nvGrpSpPr>
          <p:grpSpPr bwMode="auto">
            <a:xfrm>
              <a:off x="457200" y="2062184"/>
              <a:ext cx="722028" cy="383392"/>
              <a:chOff x="1955799" y="2057400"/>
              <a:chExt cx="973669" cy="457200"/>
            </a:xfrm>
          </p:grpSpPr>
          <p:cxnSp>
            <p:nvCxnSpPr>
              <p:cNvPr id="87" name="Straight Connector 86"/>
              <p:cNvCxnSpPr/>
              <p:nvPr/>
            </p:nvCxnSpPr>
            <p:spPr bwMode="auto">
              <a:xfrm flipV="1">
                <a:off x="1955118" y="2057400"/>
                <a:ext cx="0" cy="457200"/>
              </a:xfrm>
              <a:prstGeom prst="line">
                <a:avLst/>
              </a:prstGeom>
              <a:noFill/>
              <a:ln w="12700" cap="flat" cmpd="sng" algn="ctr">
                <a:solidFill>
                  <a:schemeClr val="bg1">
                    <a:lumMod val="60000"/>
                    <a:lumOff val="4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88" name="Straight Connector 87"/>
              <p:cNvCxnSpPr/>
              <p:nvPr/>
            </p:nvCxnSpPr>
            <p:spPr bwMode="auto">
              <a:xfrm flipH="1">
                <a:off x="1955118" y="2057400"/>
                <a:ext cx="972034" cy="0"/>
              </a:xfrm>
              <a:prstGeom prst="line">
                <a:avLst/>
              </a:prstGeom>
              <a:noFill/>
              <a:ln w="12700" cap="flat" cmpd="sng" algn="ctr">
                <a:solidFill>
                  <a:schemeClr val="bg1">
                    <a:lumMod val="60000"/>
                    <a:lumOff val="4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89" name="Straight Connector 88"/>
              <p:cNvCxnSpPr/>
              <p:nvPr/>
            </p:nvCxnSpPr>
            <p:spPr bwMode="auto">
              <a:xfrm flipV="1">
                <a:off x="2929294" y="2057400"/>
                <a:ext cx="0" cy="457200"/>
              </a:xfrm>
              <a:prstGeom prst="line">
                <a:avLst/>
              </a:prstGeom>
              <a:noFill/>
              <a:ln w="12700" cap="flat" cmpd="sng" algn="ctr">
                <a:solidFill>
                  <a:schemeClr val="bg1">
                    <a:lumMod val="60000"/>
                    <a:lumOff val="4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cxnSp>
          <p:nvCxnSpPr>
            <p:cNvPr id="85" name="Straight Connector 84"/>
            <p:cNvCxnSpPr/>
            <p:nvPr/>
          </p:nvCxnSpPr>
          <p:spPr bwMode="auto">
            <a:xfrm flipH="1">
              <a:off x="4279875" y="2437654"/>
              <a:ext cx="190524" cy="0"/>
            </a:xfrm>
            <a:prstGeom prst="line">
              <a:avLst/>
            </a:prstGeom>
            <a:noFill/>
            <a:ln w="12700" cap="flat" cmpd="sng" algn="ctr">
              <a:solidFill>
                <a:schemeClr val="bg1">
                  <a:lumMod val="60000"/>
                  <a:lumOff val="4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86" name="Straight Connector 85"/>
            <p:cNvCxnSpPr/>
            <p:nvPr/>
          </p:nvCxnSpPr>
          <p:spPr bwMode="auto">
            <a:xfrm flipH="1">
              <a:off x="258233" y="2437654"/>
              <a:ext cx="190524" cy="0"/>
            </a:xfrm>
            <a:prstGeom prst="line">
              <a:avLst/>
            </a:prstGeom>
            <a:noFill/>
            <a:ln w="12700" cap="flat" cmpd="sng" algn="ctr">
              <a:solidFill>
                <a:schemeClr val="bg1">
                  <a:lumMod val="60000"/>
                  <a:lumOff val="4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1" grpId="0" animBg="1"/>
    </p:bldLst>
  </p:timing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370" name="Rectangle 5"/>
          <p:cNvSpPr>
            <a:spLocks noChangeArrowheads="1"/>
          </p:cNvSpPr>
          <p:nvPr/>
        </p:nvSpPr>
        <p:spPr bwMode="auto">
          <a:xfrm>
            <a:off x="685800" y="-228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4400">
                <a:solidFill>
                  <a:schemeClr val="tx2"/>
                </a:solidFill>
              </a:rPr>
              <a:t>Fourier Transformation </a:t>
            </a:r>
          </a:p>
        </p:txBody>
      </p:sp>
      <p:sp>
        <p:nvSpPr>
          <p:cNvPr id="58371" name="Text Box 215"/>
          <p:cNvSpPr txBox="1">
            <a:spLocks noChangeArrowheads="1"/>
          </p:cNvSpPr>
          <p:nvPr/>
        </p:nvSpPr>
        <p:spPr bwMode="auto">
          <a:xfrm>
            <a:off x="1809750" y="742950"/>
            <a:ext cx="206692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400" i="1">
                <a:solidFill>
                  <a:schemeClr val="tx2"/>
                </a:solidFill>
              </a:rPr>
              <a:t>Time Domain </a:t>
            </a:r>
            <a:r>
              <a:rPr lang="en-US" altLang="en-US" sz="2400" i="1">
                <a:solidFill>
                  <a:schemeClr val="accent1"/>
                </a:solidFill>
                <a:sym typeface="Symbol" pitchFamily="18" charset="2"/>
              </a:rPr>
              <a:t>y</a:t>
            </a:r>
            <a:endParaRPr lang="en-US" altLang="en-US" sz="2400">
              <a:solidFill>
                <a:schemeClr val="accent1"/>
              </a:solidFill>
              <a:sym typeface="Symbol" pitchFamily="18" charset="2"/>
            </a:endParaRPr>
          </a:p>
        </p:txBody>
      </p:sp>
      <p:sp>
        <p:nvSpPr>
          <p:cNvPr id="58372" name="Text Box 215"/>
          <p:cNvSpPr txBox="1">
            <a:spLocks noChangeArrowheads="1"/>
          </p:cNvSpPr>
          <p:nvPr/>
        </p:nvSpPr>
        <p:spPr bwMode="auto">
          <a:xfrm>
            <a:off x="4495800" y="762000"/>
            <a:ext cx="2874963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400" i="1">
                <a:solidFill>
                  <a:schemeClr val="tx2"/>
                </a:solidFill>
              </a:rPr>
              <a:t>Frequency Domain </a:t>
            </a:r>
            <a:r>
              <a:rPr lang="en-US" altLang="en-US" sz="2400" i="1">
                <a:solidFill>
                  <a:schemeClr val="accent1"/>
                </a:solidFill>
              </a:rPr>
              <a:t>Y</a:t>
            </a:r>
            <a:endParaRPr lang="en-US" altLang="en-US" sz="2400">
              <a:solidFill>
                <a:schemeClr val="accent1"/>
              </a:solidFill>
              <a:sym typeface="Symbol" pitchFamily="18" charset="2"/>
            </a:endParaRPr>
          </a:p>
        </p:txBody>
      </p:sp>
      <p:sp>
        <p:nvSpPr>
          <p:cNvPr id="58373" name="Text Box 215"/>
          <p:cNvSpPr txBox="1">
            <a:spLocks noChangeArrowheads="1"/>
          </p:cNvSpPr>
          <p:nvPr/>
        </p:nvSpPr>
        <p:spPr bwMode="auto">
          <a:xfrm>
            <a:off x="7421563" y="0"/>
            <a:ext cx="1430337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000">
                <a:solidFill>
                  <a:schemeClr val="tx2"/>
                </a:solidFill>
                <a:sym typeface="Symbol" pitchFamily="18" charset="2"/>
              </a:rPr>
              <a:t>Continuous </a:t>
            </a:r>
            <a:br>
              <a:rPr lang="en-US" altLang="en-US" sz="2000">
                <a:solidFill>
                  <a:schemeClr val="tx2"/>
                </a:solidFill>
                <a:sym typeface="Symbol" pitchFamily="18" charset="2"/>
              </a:rPr>
            </a:br>
            <a:r>
              <a:rPr lang="en-US" altLang="en-US" sz="2000">
                <a:solidFill>
                  <a:schemeClr val="tx2"/>
                </a:solidFill>
                <a:sym typeface="Symbol" pitchFamily="18" charset="2"/>
              </a:rPr>
              <a:t>Functions</a:t>
            </a:r>
          </a:p>
        </p:txBody>
      </p:sp>
      <p:grpSp>
        <p:nvGrpSpPr>
          <p:cNvPr id="2" name="Group 20"/>
          <p:cNvGrpSpPr>
            <a:grpSpLocks/>
          </p:cNvGrpSpPr>
          <p:nvPr/>
        </p:nvGrpSpPr>
        <p:grpSpPr bwMode="auto">
          <a:xfrm>
            <a:off x="474663" y="1219200"/>
            <a:ext cx="2857500" cy="2187575"/>
            <a:chOff x="474663" y="1323977"/>
            <a:chExt cx="2857689" cy="2187537"/>
          </a:xfrm>
        </p:grpSpPr>
        <p:sp>
          <p:nvSpPr>
            <p:cNvPr id="58390" name="Rectangle 12"/>
            <p:cNvSpPr>
              <a:spLocks noChangeArrowheads="1"/>
            </p:cNvSpPr>
            <p:nvPr/>
          </p:nvSpPr>
          <p:spPr bwMode="auto">
            <a:xfrm>
              <a:off x="1237022" y="3049849"/>
              <a:ext cx="1058303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CA" altLang="en-US" sz="2400" i="1"/>
                <a:t>y(t) = t</a:t>
              </a:r>
            </a:p>
          </p:txBody>
        </p:sp>
        <p:pic>
          <p:nvPicPr>
            <p:cNvPr id="58391" name="Picture 9" descr="http://www2.wolframalpha.com/Calculate/MSP/MSP369419h8df69d9af2gg30000226ec2a4074e43f5?MSPStoreType=image/gif&amp;s=1&amp;w=300&amp;h=189&amp;cdf=Coordinates&amp;cdf=Tooltips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74663" y="1323977"/>
              <a:ext cx="2857689" cy="18003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aphicFrame>
        <p:nvGraphicFramePr>
          <p:cNvPr id="17" name="Object 32"/>
          <p:cNvGraphicFramePr>
            <a:graphicFrameLocks noChangeAspect="1"/>
          </p:cNvGraphicFramePr>
          <p:nvPr/>
        </p:nvGraphicFramePr>
        <p:xfrm>
          <a:off x="5959475" y="4495800"/>
          <a:ext cx="2346325" cy="8890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8392" name="Equation" r:id="rId4" imgW="1600200" imgH="609600" progId="Equation.3">
                  <p:embed/>
                </p:oleObj>
              </mc:Choice>
              <mc:Fallback>
                <p:oleObj name="Equation" r:id="rId4" imgW="1600200" imgH="609600" progId="Equation.3">
                  <p:embed/>
                  <p:pic>
                    <p:nvPicPr>
                      <p:cNvPr id="0" name="Object 3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959475" y="4495800"/>
                        <a:ext cx="2346325" cy="889000"/>
                      </a:xfrm>
                      <a:prstGeom prst="rect">
                        <a:avLst/>
                      </a:prstGeom>
                      <a:solidFill>
                        <a:schemeClr val="tx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0" name="Object 9"/>
          <p:cNvGraphicFramePr>
            <a:graphicFrameLocks noChangeAspect="1"/>
          </p:cNvGraphicFramePr>
          <p:nvPr/>
        </p:nvGraphicFramePr>
        <p:xfrm>
          <a:off x="4892675" y="5486400"/>
          <a:ext cx="4005263" cy="11430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8393" name="Equation" r:id="rId6" imgW="2832100" imgH="812800" progId="Equation.3">
                  <p:embed/>
                </p:oleObj>
              </mc:Choice>
              <mc:Fallback>
                <p:oleObj name="Equation" r:id="rId6" imgW="2832100" imgH="812800" progId="Equation.3">
                  <p:embed/>
                  <p:pic>
                    <p:nvPicPr>
                      <p:cNvPr id="0" name="Object 9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892675" y="5486400"/>
                        <a:ext cx="4005263" cy="1143000"/>
                      </a:xfrm>
                      <a:prstGeom prst="rect">
                        <a:avLst/>
                      </a:prstGeom>
                      <a:solidFill>
                        <a:schemeClr val="tx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58377" name="Group 45"/>
          <p:cNvGrpSpPr>
            <a:grpSpLocks/>
          </p:cNvGrpSpPr>
          <p:nvPr/>
        </p:nvGrpSpPr>
        <p:grpSpPr bwMode="auto">
          <a:xfrm>
            <a:off x="592138" y="3392488"/>
            <a:ext cx="7712075" cy="1027112"/>
            <a:chOff x="592666" y="4648200"/>
            <a:chExt cx="7711547" cy="1027641"/>
          </a:xfrm>
        </p:grpSpPr>
        <p:sp>
          <p:nvSpPr>
            <p:cNvPr id="58387" name="Rectangle 36"/>
            <p:cNvSpPr>
              <a:spLocks noChangeArrowheads="1"/>
            </p:cNvSpPr>
            <p:nvPr/>
          </p:nvSpPr>
          <p:spPr bwMode="auto">
            <a:xfrm>
              <a:off x="592666" y="4648200"/>
              <a:ext cx="2614818" cy="369332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US" altLang="en-US" sz="1800">
                  <a:solidFill>
                    <a:schemeClr val="bg2"/>
                  </a:solidFill>
                </a:rPr>
                <a:t>Continuous Non-Periodic:</a:t>
              </a:r>
            </a:p>
          </p:txBody>
        </p:sp>
        <p:graphicFrame>
          <p:nvGraphicFramePr>
            <p:cNvPr id="58388" name="Object 5"/>
            <p:cNvGraphicFramePr>
              <a:graphicFrameLocks noChangeAspect="1"/>
            </p:cNvGraphicFramePr>
            <p:nvPr/>
          </p:nvGraphicFramePr>
          <p:xfrm>
            <a:off x="855134" y="4989513"/>
            <a:ext cx="4181475" cy="681037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58394" name="Equation" r:id="rId8" imgW="2959100" imgH="482600" progId="Equation.3">
                    <p:embed/>
                  </p:oleObj>
                </mc:Choice>
                <mc:Fallback>
                  <p:oleObj name="Equation" r:id="rId8" imgW="2959100" imgH="482600" progId="Equation.3">
                    <p:embed/>
                    <p:pic>
                      <p:nvPicPr>
                        <p:cNvPr id="0" name="Object 5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9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855134" y="4989513"/>
                          <a:ext cx="4181475" cy="681037"/>
                        </a:xfrm>
                        <a:prstGeom prst="rect">
                          <a:avLst/>
                        </a:prstGeom>
                        <a:solidFill>
                          <a:schemeClr val="tx1"/>
                        </a:solidFill>
                        <a:ln>
                          <a:noFill/>
                        </a:ln>
                        <a:effectLst/>
                        <a:extLs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rgbClr val="808080"/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graphicFrame>
          <p:nvGraphicFramePr>
            <p:cNvPr id="58389" name="Object 6"/>
            <p:cNvGraphicFramePr>
              <a:graphicFrameLocks noChangeAspect="1"/>
            </p:cNvGraphicFramePr>
            <p:nvPr/>
          </p:nvGraphicFramePr>
          <p:xfrm>
            <a:off x="5953125" y="5032904"/>
            <a:ext cx="2351088" cy="642937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58395" name="Equation" r:id="rId10" imgW="1663700" imgH="457200" progId="Equation.3">
                    <p:embed/>
                  </p:oleObj>
                </mc:Choice>
                <mc:Fallback>
                  <p:oleObj name="Equation" r:id="rId10" imgW="1663700" imgH="457200" progId="Equation.3">
                    <p:embed/>
                    <p:pic>
                      <p:nvPicPr>
                        <p:cNvPr id="0" name="Object 6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11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5953125" y="5032904"/>
                          <a:ext cx="2351088" cy="642937"/>
                        </a:xfrm>
                        <a:prstGeom prst="rect">
                          <a:avLst/>
                        </a:prstGeom>
                        <a:solidFill>
                          <a:schemeClr val="tx1"/>
                        </a:solidFill>
                        <a:ln>
                          <a:noFill/>
                        </a:ln>
                        <a:effectLst/>
                        <a:extLs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rgbClr val="808080"/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</p:grpSp>
      <p:grpSp>
        <p:nvGrpSpPr>
          <p:cNvPr id="4" name="Group 70"/>
          <p:cNvGrpSpPr>
            <a:grpSpLocks/>
          </p:cNvGrpSpPr>
          <p:nvPr/>
        </p:nvGrpSpPr>
        <p:grpSpPr bwMode="auto">
          <a:xfrm>
            <a:off x="4783138" y="76200"/>
            <a:ext cx="4140200" cy="5308600"/>
            <a:chOff x="4783666" y="76200"/>
            <a:chExt cx="4140000" cy="5308599"/>
          </a:xfrm>
        </p:grpSpPr>
        <p:sp>
          <p:nvSpPr>
            <p:cNvPr id="58379" name="Rectangle 36"/>
            <p:cNvSpPr>
              <a:spLocks noChangeArrowheads="1"/>
            </p:cNvSpPr>
            <p:nvPr/>
          </p:nvSpPr>
          <p:spPr bwMode="auto">
            <a:xfrm>
              <a:off x="4783666" y="1143000"/>
              <a:ext cx="4140000" cy="1980000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graphicFrame>
          <p:nvGraphicFramePr>
            <p:cNvPr id="58380" name="Object 6"/>
            <p:cNvGraphicFramePr>
              <a:graphicFrameLocks noChangeAspect="1"/>
            </p:cNvGraphicFramePr>
            <p:nvPr/>
          </p:nvGraphicFramePr>
          <p:xfrm>
            <a:off x="5571070" y="2894013"/>
            <a:ext cx="3035300" cy="839787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58396" name="Equation" r:id="rId12" imgW="2146300" imgH="596900" progId="Equation.3">
                    <p:embed/>
                  </p:oleObj>
                </mc:Choice>
                <mc:Fallback>
                  <p:oleObj name="Equation" r:id="rId12" imgW="2146300" imgH="596900" progId="Equation.3">
                    <p:embed/>
                    <p:pic>
                      <p:nvPicPr>
                        <p:cNvPr id="0" name="Object 6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13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5571070" y="2894013"/>
                          <a:ext cx="3035300" cy="839787"/>
                        </a:xfrm>
                        <a:prstGeom prst="rect">
                          <a:avLst/>
                        </a:prstGeom>
                        <a:solidFill>
                          <a:schemeClr val="tx1"/>
                        </a:solidFill>
                        <a:ln>
                          <a:noFill/>
                        </a:ln>
                        <a:effectLst/>
                        <a:extLs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rgbClr val="808080"/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sp>
          <p:nvSpPr>
            <p:cNvPr id="58381" name="Rectangle 40"/>
            <p:cNvSpPr>
              <a:spLocks noChangeArrowheads="1"/>
            </p:cNvSpPr>
            <p:nvPr/>
          </p:nvSpPr>
          <p:spPr bwMode="auto">
            <a:xfrm>
              <a:off x="4809067" y="1159934"/>
              <a:ext cx="990600" cy="400110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US" altLang="en-US" sz="2000">
                  <a:solidFill>
                    <a:schemeClr val="bg2"/>
                  </a:solidFill>
                </a:rPr>
                <a:t>Y</a:t>
              </a:r>
              <a:r>
                <a:rPr lang="en-US" altLang="en-US" sz="2000" baseline="-25000">
                  <a:solidFill>
                    <a:schemeClr val="bg2"/>
                  </a:solidFill>
                </a:rPr>
                <a:t>Im</a:t>
              </a:r>
              <a:r>
                <a:rPr lang="en-US" altLang="en-US" sz="2000">
                  <a:solidFill>
                    <a:schemeClr val="bg2"/>
                  </a:solidFill>
                </a:rPr>
                <a:t>(</a:t>
              </a:r>
              <a:r>
                <a:rPr lang="en-US" altLang="en-US" sz="2000" i="1">
                  <a:solidFill>
                    <a:schemeClr val="bg2"/>
                  </a:solidFill>
                  <a:sym typeface="Symbol" pitchFamily="18" charset="2"/>
                </a:rPr>
                <a:t></a:t>
              </a:r>
              <a:r>
                <a:rPr lang="en-US" altLang="en-US" sz="2000">
                  <a:solidFill>
                    <a:schemeClr val="bg2"/>
                  </a:solidFill>
                </a:rPr>
                <a:t>)</a:t>
              </a:r>
            </a:p>
          </p:txBody>
        </p:sp>
        <p:cxnSp>
          <p:nvCxnSpPr>
            <p:cNvPr id="58382" name="Straight Connector 45"/>
            <p:cNvCxnSpPr>
              <a:cxnSpLocks noChangeShapeType="1"/>
            </p:cNvCxnSpPr>
            <p:nvPr/>
          </p:nvCxnSpPr>
          <p:spPr bwMode="auto">
            <a:xfrm>
              <a:off x="6798731" y="76200"/>
              <a:ext cx="0" cy="2641599"/>
            </a:xfrm>
            <a:prstGeom prst="line">
              <a:avLst/>
            </a:prstGeom>
            <a:noFill/>
            <a:ln w="6350" algn="ctr">
              <a:solidFill>
                <a:srgbClr val="FF0000"/>
              </a:solidFill>
              <a:round/>
              <a:headEnd type="arrow" w="med" len="med"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8383" name="Straight Connector 64"/>
            <p:cNvCxnSpPr>
              <a:cxnSpLocks noChangeShapeType="1"/>
            </p:cNvCxnSpPr>
            <p:nvPr/>
          </p:nvCxnSpPr>
          <p:spPr bwMode="auto">
            <a:xfrm flipH="1" flipV="1">
              <a:off x="4885267" y="2713578"/>
              <a:ext cx="3877734" cy="0"/>
            </a:xfrm>
            <a:prstGeom prst="line">
              <a:avLst/>
            </a:prstGeom>
            <a:noFill/>
            <a:ln w="6350" algn="ctr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8384" name="Straight Connector 65"/>
            <p:cNvCxnSpPr>
              <a:cxnSpLocks noChangeShapeType="1"/>
            </p:cNvCxnSpPr>
            <p:nvPr/>
          </p:nvCxnSpPr>
          <p:spPr bwMode="auto">
            <a:xfrm flipH="1" flipV="1">
              <a:off x="4876794" y="2730506"/>
              <a:ext cx="3877734" cy="0"/>
            </a:xfrm>
            <a:prstGeom prst="line">
              <a:avLst/>
            </a:prstGeom>
            <a:noFill/>
            <a:ln w="6350" algn="ctr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8385" name="Straight Connector 66"/>
            <p:cNvCxnSpPr>
              <a:cxnSpLocks noChangeShapeType="1"/>
            </p:cNvCxnSpPr>
            <p:nvPr/>
          </p:nvCxnSpPr>
          <p:spPr bwMode="auto">
            <a:xfrm flipH="1" flipV="1">
              <a:off x="6773330" y="1007534"/>
              <a:ext cx="0" cy="1800000"/>
            </a:xfrm>
            <a:prstGeom prst="line">
              <a:avLst/>
            </a:prstGeom>
            <a:noFill/>
            <a:ln w="6350" algn="ctr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8386" name="Straight Connector 67"/>
            <p:cNvCxnSpPr>
              <a:cxnSpLocks noChangeShapeType="1"/>
            </p:cNvCxnSpPr>
            <p:nvPr/>
          </p:nvCxnSpPr>
          <p:spPr bwMode="auto">
            <a:xfrm flipV="1">
              <a:off x="6747935" y="2743200"/>
              <a:ext cx="0" cy="2641599"/>
            </a:xfrm>
            <a:prstGeom prst="line">
              <a:avLst/>
            </a:prstGeom>
            <a:noFill/>
            <a:ln w="6350" algn="ctr">
              <a:solidFill>
                <a:srgbClr val="FF0000"/>
              </a:solidFill>
              <a:round/>
              <a:headEnd type="arrow" w="med" len="med"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394" name="Rectangle 5"/>
          <p:cNvSpPr>
            <a:spLocks noChangeArrowheads="1"/>
          </p:cNvSpPr>
          <p:nvPr/>
        </p:nvSpPr>
        <p:spPr bwMode="auto">
          <a:xfrm>
            <a:off x="685800" y="-228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4400">
                <a:solidFill>
                  <a:schemeClr val="tx2"/>
                </a:solidFill>
              </a:rPr>
              <a:t>Fourier Transformation </a:t>
            </a:r>
          </a:p>
        </p:txBody>
      </p:sp>
      <p:sp>
        <p:nvSpPr>
          <p:cNvPr id="59395" name="Text Box 215"/>
          <p:cNvSpPr txBox="1">
            <a:spLocks noChangeArrowheads="1"/>
          </p:cNvSpPr>
          <p:nvPr/>
        </p:nvSpPr>
        <p:spPr bwMode="auto">
          <a:xfrm>
            <a:off x="1809750" y="742950"/>
            <a:ext cx="206692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400" i="1">
                <a:solidFill>
                  <a:schemeClr val="tx2"/>
                </a:solidFill>
              </a:rPr>
              <a:t>Time Domain </a:t>
            </a:r>
            <a:r>
              <a:rPr lang="en-US" altLang="en-US" sz="2400" i="1">
                <a:solidFill>
                  <a:schemeClr val="accent1"/>
                </a:solidFill>
                <a:sym typeface="Symbol" pitchFamily="18" charset="2"/>
              </a:rPr>
              <a:t>y</a:t>
            </a:r>
            <a:endParaRPr lang="en-US" altLang="en-US" sz="2400">
              <a:solidFill>
                <a:schemeClr val="accent1"/>
              </a:solidFill>
              <a:sym typeface="Symbol" pitchFamily="18" charset="2"/>
            </a:endParaRPr>
          </a:p>
        </p:txBody>
      </p:sp>
      <p:sp>
        <p:nvSpPr>
          <p:cNvPr id="59396" name="Text Box 215"/>
          <p:cNvSpPr txBox="1">
            <a:spLocks noChangeArrowheads="1"/>
          </p:cNvSpPr>
          <p:nvPr/>
        </p:nvSpPr>
        <p:spPr bwMode="auto">
          <a:xfrm>
            <a:off x="4495800" y="762000"/>
            <a:ext cx="2874963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400" i="1">
                <a:solidFill>
                  <a:schemeClr val="tx2"/>
                </a:solidFill>
              </a:rPr>
              <a:t>Frequency Domain </a:t>
            </a:r>
            <a:r>
              <a:rPr lang="en-US" altLang="en-US" sz="2400" i="1">
                <a:solidFill>
                  <a:schemeClr val="accent1"/>
                </a:solidFill>
              </a:rPr>
              <a:t>Y</a:t>
            </a:r>
            <a:endParaRPr lang="en-US" altLang="en-US" sz="2400">
              <a:solidFill>
                <a:schemeClr val="accent1"/>
              </a:solidFill>
              <a:sym typeface="Symbol" pitchFamily="18" charset="2"/>
            </a:endParaRPr>
          </a:p>
        </p:txBody>
      </p:sp>
      <p:sp>
        <p:nvSpPr>
          <p:cNvPr id="59397" name="Text Box 215"/>
          <p:cNvSpPr txBox="1">
            <a:spLocks noChangeArrowheads="1"/>
          </p:cNvSpPr>
          <p:nvPr/>
        </p:nvSpPr>
        <p:spPr bwMode="auto">
          <a:xfrm>
            <a:off x="7421563" y="0"/>
            <a:ext cx="1430337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000">
                <a:solidFill>
                  <a:schemeClr val="tx2"/>
                </a:solidFill>
                <a:sym typeface="Symbol" pitchFamily="18" charset="2"/>
              </a:rPr>
              <a:t>Continuous </a:t>
            </a:r>
            <a:br>
              <a:rPr lang="en-US" altLang="en-US" sz="2000">
                <a:solidFill>
                  <a:schemeClr val="tx2"/>
                </a:solidFill>
                <a:sym typeface="Symbol" pitchFamily="18" charset="2"/>
              </a:rPr>
            </a:br>
            <a:r>
              <a:rPr lang="en-US" altLang="en-US" sz="2000">
                <a:solidFill>
                  <a:schemeClr val="tx2"/>
                </a:solidFill>
                <a:sym typeface="Symbol" pitchFamily="18" charset="2"/>
              </a:rPr>
              <a:t>Functions</a:t>
            </a:r>
          </a:p>
        </p:txBody>
      </p:sp>
      <p:grpSp>
        <p:nvGrpSpPr>
          <p:cNvPr id="59398" name="Group 20"/>
          <p:cNvGrpSpPr>
            <a:grpSpLocks/>
          </p:cNvGrpSpPr>
          <p:nvPr/>
        </p:nvGrpSpPr>
        <p:grpSpPr bwMode="auto">
          <a:xfrm>
            <a:off x="474663" y="1219200"/>
            <a:ext cx="2857500" cy="2187575"/>
            <a:chOff x="474663" y="1323977"/>
            <a:chExt cx="2857689" cy="2187537"/>
          </a:xfrm>
        </p:grpSpPr>
        <p:sp>
          <p:nvSpPr>
            <p:cNvPr id="59414" name="Rectangle 12"/>
            <p:cNvSpPr>
              <a:spLocks noChangeArrowheads="1"/>
            </p:cNvSpPr>
            <p:nvPr/>
          </p:nvSpPr>
          <p:spPr bwMode="auto">
            <a:xfrm>
              <a:off x="1237022" y="3049849"/>
              <a:ext cx="1058303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CA" altLang="en-US" sz="2400" i="1"/>
                <a:t>y(t) = t</a:t>
              </a:r>
            </a:p>
          </p:txBody>
        </p:sp>
        <p:pic>
          <p:nvPicPr>
            <p:cNvPr id="59415" name="Picture 9" descr="http://www2.wolframalpha.com/Calculate/MSP/MSP369419h8df69d9af2gg30000226ec2a4074e43f5?MSPStoreType=image/gif&amp;s=1&amp;w=300&amp;h=189&amp;cdf=Coordinates&amp;cdf=Tooltips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74663" y="1323977"/>
              <a:ext cx="2857689" cy="18003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59399" name="Group 45"/>
          <p:cNvGrpSpPr>
            <a:grpSpLocks/>
          </p:cNvGrpSpPr>
          <p:nvPr/>
        </p:nvGrpSpPr>
        <p:grpSpPr bwMode="auto">
          <a:xfrm>
            <a:off x="592138" y="3392488"/>
            <a:ext cx="7712075" cy="1027112"/>
            <a:chOff x="592666" y="4648200"/>
            <a:chExt cx="7711547" cy="1027641"/>
          </a:xfrm>
        </p:grpSpPr>
        <p:sp>
          <p:nvSpPr>
            <p:cNvPr id="59411" name="Rectangle 36"/>
            <p:cNvSpPr>
              <a:spLocks noChangeArrowheads="1"/>
            </p:cNvSpPr>
            <p:nvPr/>
          </p:nvSpPr>
          <p:spPr bwMode="auto">
            <a:xfrm>
              <a:off x="592666" y="4648200"/>
              <a:ext cx="2614818" cy="369332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US" altLang="en-US" sz="1800">
                  <a:solidFill>
                    <a:schemeClr val="bg2"/>
                  </a:solidFill>
                </a:rPr>
                <a:t>Continuous Non-Periodic:</a:t>
              </a:r>
            </a:p>
          </p:txBody>
        </p:sp>
        <p:graphicFrame>
          <p:nvGraphicFramePr>
            <p:cNvPr id="59412" name="Object 5"/>
            <p:cNvGraphicFramePr>
              <a:graphicFrameLocks noChangeAspect="1"/>
            </p:cNvGraphicFramePr>
            <p:nvPr/>
          </p:nvGraphicFramePr>
          <p:xfrm>
            <a:off x="855134" y="4989513"/>
            <a:ext cx="4181475" cy="681037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59416" name="Equation" r:id="rId4" imgW="2959100" imgH="482600" progId="Equation.3">
                    <p:embed/>
                  </p:oleObj>
                </mc:Choice>
                <mc:Fallback>
                  <p:oleObj name="Equation" r:id="rId4" imgW="2959100" imgH="482600" progId="Equation.3">
                    <p:embed/>
                    <p:pic>
                      <p:nvPicPr>
                        <p:cNvPr id="0" name="Object 5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5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855134" y="4989513"/>
                          <a:ext cx="4181475" cy="681037"/>
                        </a:xfrm>
                        <a:prstGeom prst="rect">
                          <a:avLst/>
                        </a:prstGeom>
                        <a:solidFill>
                          <a:schemeClr val="tx1"/>
                        </a:solidFill>
                        <a:ln>
                          <a:noFill/>
                        </a:ln>
                        <a:effectLst/>
                        <a:extLs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rgbClr val="808080"/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graphicFrame>
          <p:nvGraphicFramePr>
            <p:cNvPr id="59413" name="Object 6"/>
            <p:cNvGraphicFramePr>
              <a:graphicFrameLocks noChangeAspect="1"/>
            </p:cNvGraphicFramePr>
            <p:nvPr/>
          </p:nvGraphicFramePr>
          <p:xfrm>
            <a:off x="5953125" y="5032904"/>
            <a:ext cx="2351088" cy="642937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59417" name="Equation" r:id="rId6" imgW="1663700" imgH="457200" progId="Equation.3">
                    <p:embed/>
                  </p:oleObj>
                </mc:Choice>
                <mc:Fallback>
                  <p:oleObj name="Equation" r:id="rId6" imgW="1663700" imgH="457200" progId="Equation.3">
                    <p:embed/>
                    <p:pic>
                      <p:nvPicPr>
                        <p:cNvPr id="0" name="Object 6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7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5953125" y="5032904"/>
                          <a:ext cx="2351088" cy="642937"/>
                        </a:xfrm>
                        <a:prstGeom prst="rect">
                          <a:avLst/>
                        </a:prstGeom>
                        <a:solidFill>
                          <a:schemeClr val="tx1"/>
                        </a:solidFill>
                        <a:ln>
                          <a:noFill/>
                        </a:ln>
                        <a:effectLst/>
                        <a:extLs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rgbClr val="808080"/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</p:grpSp>
      <p:graphicFrame>
        <p:nvGraphicFramePr>
          <p:cNvPr id="25" name="Object 8"/>
          <p:cNvGraphicFramePr>
            <a:graphicFrameLocks noChangeAspect="1"/>
          </p:cNvGraphicFramePr>
          <p:nvPr/>
        </p:nvGraphicFramePr>
        <p:xfrm>
          <a:off x="863600" y="4416425"/>
          <a:ext cx="2906713" cy="17557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9418" name="Equation" r:id="rId8" imgW="2057400" imgH="1244600" progId="Equation.3">
                  <p:embed/>
                </p:oleObj>
              </mc:Choice>
              <mc:Fallback>
                <p:oleObj name="Equation" r:id="rId8" imgW="2057400" imgH="1244600" progId="Equation.3">
                  <p:embed/>
                  <p:pic>
                    <p:nvPicPr>
                      <p:cNvPr id="0" name="Object 8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9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863600" y="4416425"/>
                        <a:ext cx="2906713" cy="1755775"/>
                      </a:xfrm>
                      <a:prstGeom prst="rect">
                        <a:avLst/>
                      </a:prstGeom>
                      <a:solidFill>
                        <a:schemeClr val="tx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64" name="Object 10"/>
          <p:cNvGraphicFramePr>
            <a:graphicFrameLocks noChangeAspect="1"/>
          </p:cNvGraphicFramePr>
          <p:nvPr/>
        </p:nvGraphicFramePr>
        <p:xfrm>
          <a:off x="4800600" y="4481513"/>
          <a:ext cx="4419600" cy="22828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9419" name="Equation" r:id="rId10" imgW="4749800" imgH="2463800" progId="Equation.3">
                  <p:embed/>
                </p:oleObj>
              </mc:Choice>
              <mc:Fallback>
                <p:oleObj name="Equation" r:id="rId10" imgW="4749800" imgH="2463800" progId="Equation.3">
                  <p:embed/>
                  <p:pic>
                    <p:nvPicPr>
                      <p:cNvPr id="0" name="Object 10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1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800600" y="4481513"/>
                        <a:ext cx="4419600" cy="2282825"/>
                      </a:xfrm>
                      <a:prstGeom prst="rect">
                        <a:avLst/>
                      </a:prstGeom>
                      <a:solidFill>
                        <a:schemeClr val="tx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59402" name="Group 41"/>
          <p:cNvGrpSpPr>
            <a:grpSpLocks/>
          </p:cNvGrpSpPr>
          <p:nvPr/>
        </p:nvGrpSpPr>
        <p:grpSpPr bwMode="auto">
          <a:xfrm>
            <a:off x="4783138" y="76200"/>
            <a:ext cx="4140200" cy="5308600"/>
            <a:chOff x="4783666" y="76200"/>
            <a:chExt cx="4140000" cy="5308599"/>
          </a:xfrm>
        </p:grpSpPr>
        <p:sp>
          <p:nvSpPr>
            <p:cNvPr id="59403" name="Rectangle 42"/>
            <p:cNvSpPr>
              <a:spLocks noChangeArrowheads="1"/>
            </p:cNvSpPr>
            <p:nvPr/>
          </p:nvSpPr>
          <p:spPr bwMode="auto">
            <a:xfrm>
              <a:off x="4783666" y="1143000"/>
              <a:ext cx="4140000" cy="1980000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graphicFrame>
          <p:nvGraphicFramePr>
            <p:cNvPr id="59404" name="Object 11"/>
            <p:cNvGraphicFramePr>
              <a:graphicFrameLocks noChangeAspect="1"/>
            </p:cNvGraphicFramePr>
            <p:nvPr/>
          </p:nvGraphicFramePr>
          <p:xfrm>
            <a:off x="5571070" y="2894013"/>
            <a:ext cx="3035300" cy="839787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59420" name="Equation" r:id="rId12" imgW="2146300" imgH="596900" progId="Equation.3">
                    <p:embed/>
                  </p:oleObj>
                </mc:Choice>
                <mc:Fallback>
                  <p:oleObj name="Equation" r:id="rId12" imgW="2146300" imgH="596900" progId="Equation.3">
                    <p:embed/>
                    <p:pic>
                      <p:nvPicPr>
                        <p:cNvPr id="0" name="Object 11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13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5571070" y="2894013"/>
                          <a:ext cx="3035300" cy="839787"/>
                        </a:xfrm>
                        <a:prstGeom prst="rect">
                          <a:avLst/>
                        </a:prstGeom>
                        <a:solidFill>
                          <a:schemeClr val="tx1"/>
                        </a:solidFill>
                        <a:ln>
                          <a:noFill/>
                        </a:ln>
                        <a:effectLst/>
                        <a:extLs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rgbClr val="808080"/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sp>
          <p:nvSpPr>
            <p:cNvPr id="59405" name="Rectangle 44"/>
            <p:cNvSpPr>
              <a:spLocks noChangeArrowheads="1"/>
            </p:cNvSpPr>
            <p:nvPr/>
          </p:nvSpPr>
          <p:spPr bwMode="auto">
            <a:xfrm>
              <a:off x="4809067" y="1159934"/>
              <a:ext cx="990600" cy="400110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US" altLang="en-US" sz="2000">
                  <a:solidFill>
                    <a:schemeClr val="bg2"/>
                  </a:solidFill>
                </a:rPr>
                <a:t>Y</a:t>
              </a:r>
              <a:r>
                <a:rPr lang="en-US" altLang="en-US" sz="2000" baseline="-25000">
                  <a:solidFill>
                    <a:schemeClr val="bg2"/>
                  </a:solidFill>
                </a:rPr>
                <a:t>Im</a:t>
              </a:r>
              <a:r>
                <a:rPr lang="en-US" altLang="en-US" sz="2000">
                  <a:solidFill>
                    <a:schemeClr val="bg2"/>
                  </a:solidFill>
                </a:rPr>
                <a:t>(</a:t>
              </a:r>
              <a:r>
                <a:rPr lang="en-US" altLang="en-US" sz="2000" i="1">
                  <a:solidFill>
                    <a:schemeClr val="bg2"/>
                  </a:solidFill>
                  <a:sym typeface="Symbol" pitchFamily="18" charset="2"/>
                </a:rPr>
                <a:t></a:t>
              </a:r>
              <a:r>
                <a:rPr lang="en-US" altLang="en-US" sz="2000">
                  <a:solidFill>
                    <a:schemeClr val="bg2"/>
                  </a:solidFill>
                </a:rPr>
                <a:t>)</a:t>
              </a:r>
            </a:p>
          </p:txBody>
        </p:sp>
        <p:cxnSp>
          <p:nvCxnSpPr>
            <p:cNvPr id="59406" name="Straight Connector 46"/>
            <p:cNvCxnSpPr>
              <a:cxnSpLocks noChangeShapeType="1"/>
            </p:cNvCxnSpPr>
            <p:nvPr/>
          </p:nvCxnSpPr>
          <p:spPr bwMode="auto">
            <a:xfrm>
              <a:off x="6798731" y="76200"/>
              <a:ext cx="0" cy="2641599"/>
            </a:xfrm>
            <a:prstGeom prst="line">
              <a:avLst/>
            </a:prstGeom>
            <a:noFill/>
            <a:ln w="6350" algn="ctr">
              <a:solidFill>
                <a:srgbClr val="FF0000"/>
              </a:solidFill>
              <a:round/>
              <a:headEnd type="arrow" w="med" len="med"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9407" name="Straight Connector 47"/>
            <p:cNvCxnSpPr>
              <a:cxnSpLocks noChangeShapeType="1"/>
            </p:cNvCxnSpPr>
            <p:nvPr/>
          </p:nvCxnSpPr>
          <p:spPr bwMode="auto">
            <a:xfrm flipH="1" flipV="1">
              <a:off x="4885267" y="2713578"/>
              <a:ext cx="3877734" cy="0"/>
            </a:xfrm>
            <a:prstGeom prst="line">
              <a:avLst/>
            </a:prstGeom>
            <a:noFill/>
            <a:ln w="6350" algn="ctr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9408" name="Straight Connector 48"/>
            <p:cNvCxnSpPr>
              <a:cxnSpLocks noChangeShapeType="1"/>
            </p:cNvCxnSpPr>
            <p:nvPr/>
          </p:nvCxnSpPr>
          <p:spPr bwMode="auto">
            <a:xfrm flipH="1" flipV="1">
              <a:off x="4876794" y="2730506"/>
              <a:ext cx="3877734" cy="0"/>
            </a:xfrm>
            <a:prstGeom prst="line">
              <a:avLst/>
            </a:prstGeom>
            <a:noFill/>
            <a:ln w="6350" algn="ctr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9409" name="Straight Connector 49"/>
            <p:cNvCxnSpPr>
              <a:cxnSpLocks noChangeShapeType="1"/>
            </p:cNvCxnSpPr>
            <p:nvPr/>
          </p:nvCxnSpPr>
          <p:spPr bwMode="auto">
            <a:xfrm flipH="1" flipV="1">
              <a:off x="6773330" y="1007534"/>
              <a:ext cx="0" cy="1800000"/>
            </a:xfrm>
            <a:prstGeom prst="line">
              <a:avLst/>
            </a:prstGeom>
            <a:noFill/>
            <a:ln w="6350" algn="ctr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9410" name="Straight Connector 50"/>
            <p:cNvCxnSpPr>
              <a:cxnSpLocks noChangeShapeType="1"/>
            </p:cNvCxnSpPr>
            <p:nvPr/>
          </p:nvCxnSpPr>
          <p:spPr bwMode="auto">
            <a:xfrm flipV="1">
              <a:off x="6747935" y="2743200"/>
              <a:ext cx="0" cy="2641599"/>
            </a:xfrm>
            <a:prstGeom prst="line">
              <a:avLst/>
            </a:prstGeom>
            <a:noFill/>
            <a:ln w="6350" algn="ctr">
              <a:solidFill>
                <a:srgbClr val="FF0000"/>
              </a:solidFill>
              <a:round/>
              <a:headEnd type="arrow" w="med" len="med"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418" name="Rectangle 5"/>
          <p:cNvSpPr>
            <a:spLocks noChangeArrowheads="1"/>
          </p:cNvSpPr>
          <p:nvPr/>
        </p:nvSpPr>
        <p:spPr bwMode="auto">
          <a:xfrm>
            <a:off x="685800" y="-228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4400">
                <a:solidFill>
                  <a:schemeClr val="tx2"/>
                </a:solidFill>
              </a:rPr>
              <a:t>Fourier Transformation </a:t>
            </a:r>
          </a:p>
        </p:txBody>
      </p:sp>
      <p:sp>
        <p:nvSpPr>
          <p:cNvPr id="60419" name="Text Box 215"/>
          <p:cNvSpPr txBox="1">
            <a:spLocks noChangeArrowheads="1"/>
          </p:cNvSpPr>
          <p:nvPr/>
        </p:nvSpPr>
        <p:spPr bwMode="auto">
          <a:xfrm>
            <a:off x="1809750" y="742950"/>
            <a:ext cx="206692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400" i="1">
                <a:solidFill>
                  <a:schemeClr val="tx2"/>
                </a:solidFill>
              </a:rPr>
              <a:t>Time Domain </a:t>
            </a:r>
            <a:r>
              <a:rPr lang="en-US" altLang="en-US" sz="2400" i="1">
                <a:solidFill>
                  <a:schemeClr val="accent1"/>
                </a:solidFill>
                <a:sym typeface="Symbol" pitchFamily="18" charset="2"/>
              </a:rPr>
              <a:t>y</a:t>
            </a:r>
            <a:endParaRPr lang="en-US" altLang="en-US" sz="2400">
              <a:solidFill>
                <a:schemeClr val="accent1"/>
              </a:solidFill>
              <a:sym typeface="Symbol" pitchFamily="18" charset="2"/>
            </a:endParaRPr>
          </a:p>
        </p:txBody>
      </p:sp>
      <p:sp>
        <p:nvSpPr>
          <p:cNvPr id="60420" name="Text Box 215"/>
          <p:cNvSpPr txBox="1">
            <a:spLocks noChangeArrowheads="1"/>
          </p:cNvSpPr>
          <p:nvPr/>
        </p:nvSpPr>
        <p:spPr bwMode="auto">
          <a:xfrm>
            <a:off x="4495800" y="762000"/>
            <a:ext cx="2874963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400" i="1">
                <a:solidFill>
                  <a:schemeClr val="tx2"/>
                </a:solidFill>
              </a:rPr>
              <a:t>Frequency Domain </a:t>
            </a:r>
            <a:r>
              <a:rPr lang="en-US" altLang="en-US" sz="2400" i="1">
                <a:solidFill>
                  <a:schemeClr val="accent1"/>
                </a:solidFill>
              </a:rPr>
              <a:t>Y</a:t>
            </a:r>
            <a:endParaRPr lang="en-US" altLang="en-US" sz="2400">
              <a:solidFill>
                <a:schemeClr val="accent1"/>
              </a:solidFill>
              <a:sym typeface="Symbol" pitchFamily="18" charset="2"/>
            </a:endParaRPr>
          </a:p>
        </p:txBody>
      </p:sp>
      <p:sp>
        <p:nvSpPr>
          <p:cNvPr id="60421" name="Text Box 215"/>
          <p:cNvSpPr txBox="1">
            <a:spLocks noChangeArrowheads="1"/>
          </p:cNvSpPr>
          <p:nvPr/>
        </p:nvSpPr>
        <p:spPr bwMode="auto">
          <a:xfrm>
            <a:off x="7421563" y="0"/>
            <a:ext cx="1430337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000">
                <a:solidFill>
                  <a:schemeClr val="tx2"/>
                </a:solidFill>
                <a:sym typeface="Symbol" pitchFamily="18" charset="2"/>
              </a:rPr>
              <a:t>Continuous </a:t>
            </a:r>
            <a:br>
              <a:rPr lang="en-US" altLang="en-US" sz="2000">
                <a:solidFill>
                  <a:schemeClr val="tx2"/>
                </a:solidFill>
                <a:sym typeface="Symbol" pitchFamily="18" charset="2"/>
              </a:rPr>
            </a:br>
            <a:r>
              <a:rPr lang="en-US" altLang="en-US" sz="2000">
                <a:solidFill>
                  <a:schemeClr val="tx2"/>
                </a:solidFill>
                <a:sym typeface="Symbol" pitchFamily="18" charset="2"/>
              </a:rPr>
              <a:t>Functions</a:t>
            </a:r>
          </a:p>
        </p:txBody>
      </p:sp>
      <p:grpSp>
        <p:nvGrpSpPr>
          <p:cNvPr id="60422" name="Group 20"/>
          <p:cNvGrpSpPr>
            <a:grpSpLocks/>
          </p:cNvGrpSpPr>
          <p:nvPr/>
        </p:nvGrpSpPr>
        <p:grpSpPr bwMode="auto">
          <a:xfrm>
            <a:off x="474663" y="1219200"/>
            <a:ext cx="2857500" cy="2187575"/>
            <a:chOff x="474663" y="1323977"/>
            <a:chExt cx="2857689" cy="2187537"/>
          </a:xfrm>
        </p:grpSpPr>
        <p:sp>
          <p:nvSpPr>
            <p:cNvPr id="60433" name="Rectangle 12"/>
            <p:cNvSpPr>
              <a:spLocks noChangeArrowheads="1"/>
            </p:cNvSpPr>
            <p:nvPr/>
          </p:nvSpPr>
          <p:spPr bwMode="auto">
            <a:xfrm>
              <a:off x="1237022" y="3049849"/>
              <a:ext cx="1058303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CA" altLang="en-US" sz="2400" i="1"/>
                <a:t>y(t) = t</a:t>
              </a:r>
            </a:p>
          </p:txBody>
        </p:sp>
        <p:pic>
          <p:nvPicPr>
            <p:cNvPr id="60434" name="Picture 9" descr="http://www2.wolframalpha.com/Calculate/MSP/MSP369419h8df69d9af2gg30000226ec2a4074e43f5?MSPStoreType=image/gif&amp;s=1&amp;w=300&amp;h=189&amp;cdf=Coordinates&amp;cdf=Tooltips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74663" y="1323977"/>
              <a:ext cx="2857689" cy="18003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60423" name="Group 45"/>
          <p:cNvGrpSpPr>
            <a:grpSpLocks/>
          </p:cNvGrpSpPr>
          <p:nvPr/>
        </p:nvGrpSpPr>
        <p:grpSpPr bwMode="auto">
          <a:xfrm>
            <a:off x="592138" y="3392488"/>
            <a:ext cx="7712075" cy="1027112"/>
            <a:chOff x="592666" y="4648200"/>
            <a:chExt cx="7711547" cy="1027641"/>
          </a:xfrm>
        </p:grpSpPr>
        <p:sp>
          <p:nvSpPr>
            <p:cNvPr id="60430" name="Rectangle 36"/>
            <p:cNvSpPr>
              <a:spLocks noChangeArrowheads="1"/>
            </p:cNvSpPr>
            <p:nvPr/>
          </p:nvSpPr>
          <p:spPr bwMode="auto">
            <a:xfrm>
              <a:off x="592666" y="4648200"/>
              <a:ext cx="2614818" cy="369332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US" altLang="en-US" sz="1800">
                  <a:solidFill>
                    <a:schemeClr val="bg2"/>
                  </a:solidFill>
                </a:rPr>
                <a:t>Continuous Non-Periodic:</a:t>
              </a:r>
            </a:p>
          </p:txBody>
        </p:sp>
        <p:graphicFrame>
          <p:nvGraphicFramePr>
            <p:cNvPr id="60431" name="Object 5"/>
            <p:cNvGraphicFramePr>
              <a:graphicFrameLocks noChangeAspect="1"/>
            </p:cNvGraphicFramePr>
            <p:nvPr/>
          </p:nvGraphicFramePr>
          <p:xfrm>
            <a:off x="855134" y="4989513"/>
            <a:ext cx="4181475" cy="681037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60435" name="Equation" r:id="rId4" imgW="2959100" imgH="482600" progId="Equation.3">
                    <p:embed/>
                  </p:oleObj>
                </mc:Choice>
                <mc:Fallback>
                  <p:oleObj name="Equation" r:id="rId4" imgW="2959100" imgH="482600" progId="Equation.3">
                    <p:embed/>
                    <p:pic>
                      <p:nvPicPr>
                        <p:cNvPr id="0" name="Object 5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5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855134" y="4989513"/>
                          <a:ext cx="4181475" cy="681037"/>
                        </a:xfrm>
                        <a:prstGeom prst="rect">
                          <a:avLst/>
                        </a:prstGeom>
                        <a:solidFill>
                          <a:schemeClr val="tx1"/>
                        </a:solidFill>
                        <a:ln>
                          <a:noFill/>
                        </a:ln>
                        <a:effectLst/>
                        <a:extLs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rgbClr val="808080"/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graphicFrame>
          <p:nvGraphicFramePr>
            <p:cNvPr id="60432" name="Object 6"/>
            <p:cNvGraphicFramePr>
              <a:graphicFrameLocks noChangeAspect="1"/>
            </p:cNvGraphicFramePr>
            <p:nvPr/>
          </p:nvGraphicFramePr>
          <p:xfrm>
            <a:off x="5953125" y="5032904"/>
            <a:ext cx="2351088" cy="642937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60436" name="Equation" r:id="rId6" imgW="1663700" imgH="457200" progId="Equation.3">
                    <p:embed/>
                  </p:oleObj>
                </mc:Choice>
                <mc:Fallback>
                  <p:oleObj name="Equation" r:id="rId6" imgW="1663700" imgH="457200" progId="Equation.3">
                    <p:embed/>
                    <p:pic>
                      <p:nvPicPr>
                        <p:cNvPr id="0" name="Object 6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7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5953125" y="5032904"/>
                          <a:ext cx="2351088" cy="642937"/>
                        </a:xfrm>
                        <a:prstGeom prst="rect">
                          <a:avLst/>
                        </a:prstGeom>
                        <a:solidFill>
                          <a:schemeClr val="tx1"/>
                        </a:solidFill>
                        <a:ln>
                          <a:noFill/>
                        </a:ln>
                        <a:effectLst/>
                        <a:extLs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rgbClr val="808080"/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</p:grpSp>
      <p:grpSp>
        <p:nvGrpSpPr>
          <p:cNvPr id="4" name="Group 13"/>
          <p:cNvGrpSpPr>
            <a:grpSpLocks/>
          </p:cNvGrpSpPr>
          <p:nvPr/>
        </p:nvGrpSpPr>
        <p:grpSpPr bwMode="auto">
          <a:xfrm>
            <a:off x="4995863" y="1473200"/>
            <a:ext cx="3995737" cy="1887538"/>
            <a:chOff x="2214532" y="2743200"/>
            <a:chExt cx="5986523" cy="3601754"/>
          </a:xfrm>
        </p:grpSpPr>
        <p:sp>
          <p:nvSpPr>
            <p:cNvPr id="60426" name="Rectangle 11"/>
            <p:cNvSpPr>
              <a:spLocks noChangeArrowheads="1"/>
            </p:cNvSpPr>
            <p:nvPr/>
          </p:nvSpPr>
          <p:spPr bwMode="auto">
            <a:xfrm>
              <a:off x="2214532" y="5581650"/>
              <a:ext cx="5986523" cy="7633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CA" altLang="en-US" sz="2000"/>
                <a:t>y(x) </a:t>
              </a:r>
              <a:r>
                <a:rPr lang="en-CA" altLang="en-US" sz="2000">
                  <a:sym typeface="Symbol" pitchFamily="18" charset="2"/>
                </a:rPr>
                <a:t></a:t>
              </a:r>
              <a:r>
                <a:rPr lang="en-CA" altLang="en-US" sz="2000"/>
                <a:t> 2 sin(x) - sin(2x) + 2/3 sin(3x)</a:t>
              </a:r>
            </a:p>
          </p:txBody>
        </p:sp>
        <p:grpSp>
          <p:nvGrpSpPr>
            <p:cNvPr id="60427" name="Group 11"/>
            <p:cNvGrpSpPr>
              <a:grpSpLocks/>
            </p:cNvGrpSpPr>
            <p:nvPr/>
          </p:nvGrpSpPr>
          <p:grpSpPr bwMode="auto">
            <a:xfrm>
              <a:off x="2598738" y="2743200"/>
              <a:ext cx="4419600" cy="2905125"/>
              <a:chOff x="2598738" y="2743200"/>
              <a:chExt cx="4419600" cy="2905125"/>
            </a:xfrm>
          </p:grpSpPr>
          <p:pic>
            <p:nvPicPr>
              <p:cNvPr id="60428" name="Picture 3"/>
              <p:cNvPicPr>
                <a:picLocks noChangeAspect="1" noChangeArrowheads="1"/>
              </p:cNvPicPr>
              <p:nvPr/>
            </p:nvPicPr>
            <p:blipFill>
              <a:blip r:embed="rId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t="2556" r="34091"/>
              <a:stretch>
                <a:fillRect/>
              </a:stretch>
            </p:blipFill>
            <p:spPr bwMode="auto">
              <a:xfrm>
                <a:off x="2598738" y="2743200"/>
                <a:ext cx="4419600" cy="29051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cxnSp>
            <p:nvCxnSpPr>
              <p:cNvPr id="60429" name="Straight Connector 19"/>
              <p:cNvCxnSpPr>
                <a:cxnSpLocks noChangeShapeType="1"/>
              </p:cNvCxnSpPr>
              <p:nvPr/>
            </p:nvCxnSpPr>
            <p:spPr bwMode="auto">
              <a:xfrm flipV="1">
                <a:off x="4808538" y="2819400"/>
                <a:ext cx="1066800" cy="1371600"/>
              </a:xfrm>
              <a:prstGeom prst="line">
                <a:avLst/>
              </a:prstGeom>
              <a:noFill/>
              <a:ln w="25400" algn="ctr">
                <a:solidFill>
                  <a:schemeClr val="accent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</p:grpSp>
      <p:sp>
        <p:nvSpPr>
          <p:cNvPr id="33" name="Rectangle 26"/>
          <p:cNvSpPr>
            <a:spLocks noChangeArrowheads="1"/>
          </p:cNvSpPr>
          <p:nvPr/>
        </p:nvSpPr>
        <p:spPr bwMode="auto">
          <a:xfrm>
            <a:off x="5410200" y="4648200"/>
            <a:ext cx="2825750" cy="646113"/>
          </a:xfrm>
          <a:prstGeom prst="rect">
            <a:avLst/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1800">
                <a:solidFill>
                  <a:schemeClr val="bg2"/>
                </a:solidFill>
              </a:rPr>
              <a:t>Alternatively only do the FT</a:t>
            </a:r>
            <a:br>
              <a:rPr lang="en-US" altLang="en-US" sz="1800">
                <a:solidFill>
                  <a:schemeClr val="bg2"/>
                </a:solidFill>
              </a:rPr>
            </a:br>
            <a:r>
              <a:rPr lang="en-US" altLang="en-US" sz="1800">
                <a:solidFill>
                  <a:schemeClr val="bg2"/>
                </a:solidFill>
              </a:rPr>
              <a:t>on part of the signal.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3" grpId="0" animBg="1"/>
    </p:bldLst>
  </p:timing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42" name="Rectangle 5"/>
          <p:cNvSpPr>
            <a:spLocks noChangeArrowheads="1"/>
          </p:cNvSpPr>
          <p:nvPr/>
        </p:nvSpPr>
        <p:spPr bwMode="auto">
          <a:xfrm>
            <a:off x="685800" y="-228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4400">
                <a:solidFill>
                  <a:schemeClr val="tx2"/>
                </a:solidFill>
              </a:rPr>
              <a:t>Fourier Transformation </a:t>
            </a:r>
          </a:p>
        </p:txBody>
      </p:sp>
      <p:sp>
        <p:nvSpPr>
          <p:cNvPr id="61443" name="Text Box 215"/>
          <p:cNvSpPr txBox="1">
            <a:spLocks noChangeArrowheads="1"/>
          </p:cNvSpPr>
          <p:nvPr/>
        </p:nvSpPr>
        <p:spPr bwMode="auto">
          <a:xfrm>
            <a:off x="1809750" y="742950"/>
            <a:ext cx="206692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400" i="1">
                <a:solidFill>
                  <a:schemeClr val="tx2"/>
                </a:solidFill>
              </a:rPr>
              <a:t>Time Domain </a:t>
            </a:r>
            <a:r>
              <a:rPr lang="en-US" altLang="en-US" sz="2400" i="1">
                <a:solidFill>
                  <a:schemeClr val="accent1"/>
                </a:solidFill>
                <a:sym typeface="Symbol" pitchFamily="18" charset="2"/>
              </a:rPr>
              <a:t>y</a:t>
            </a:r>
            <a:endParaRPr lang="en-US" altLang="en-US" sz="2400">
              <a:solidFill>
                <a:schemeClr val="accent1"/>
              </a:solidFill>
              <a:sym typeface="Symbol" pitchFamily="18" charset="2"/>
            </a:endParaRPr>
          </a:p>
        </p:txBody>
      </p:sp>
      <p:sp>
        <p:nvSpPr>
          <p:cNvPr id="61444" name="Text Box 215"/>
          <p:cNvSpPr txBox="1">
            <a:spLocks noChangeArrowheads="1"/>
          </p:cNvSpPr>
          <p:nvPr/>
        </p:nvSpPr>
        <p:spPr bwMode="auto">
          <a:xfrm>
            <a:off x="4495800" y="762000"/>
            <a:ext cx="2874963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400" i="1">
                <a:solidFill>
                  <a:schemeClr val="tx2"/>
                </a:solidFill>
              </a:rPr>
              <a:t>Frequency Domain </a:t>
            </a:r>
            <a:r>
              <a:rPr lang="en-US" altLang="en-US" sz="2400" i="1">
                <a:solidFill>
                  <a:schemeClr val="accent1"/>
                </a:solidFill>
              </a:rPr>
              <a:t>Y</a:t>
            </a:r>
            <a:endParaRPr lang="en-US" altLang="en-US" sz="2400">
              <a:solidFill>
                <a:schemeClr val="accent1"/>
              </a:solidFill>
              <a:sym typeface="Symbol" pitchFamily="18" charset="2"/>
            </a:endParaRPr>
          </a:p>
        </p:txBody>
      </p:sp>
      <p:sp>
        <p:nvSpPr>
          <p:cNvPr id="14" name="Rectangle 13"/>
          <p:cNvSpPr>
            <a:spLocks noChangeArrowheads="1"/>
          </p:cNvSpPr>
          <p:nvPr/>
        </p:nvSpPr>
        <p:spPr bwMode="auto">
          <a:xfrm>
            <a:off x="190500" y="2838450"/>
            <a:ext cx="4037013" cy="1200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/>
            <a:r>
              <a:rPr lang="en-CA" altLang="en-US" sz="2400">
                <a:sym typeface="Symbol" pitchFamily="18" charset="2"/>
              </a:rPr>
              <a:t>Sound Signal</a:t>
            </a:r>
            <a:br>
              <a:rPr lang="en-CA" altLang="en-US" sz="2400">
                <a:sym typeface="Symbol" pitchFamily="18" charset="2"/>
              </a:rPr>
            </a:br>
            <a:r>
              <a:rPr lang="en-CA" altLang="en-US" sz="2400">
                <a:sym typeface="Symbol" pitchFamily="18" charset="2"/>
              </a:rPr>
              <a:t>    ie how far out is the speaker </a:t>
            </a:r>
            <a:br>
              <a:rPr lang="en-CA" altLang="en-US" sz="2400">
                <a:sym typeface="Symbol" pitchFamily="18" charset="2"/>
              </a:rPr>
            </a:br>
            <a:r>
              <a:rPr lang="en-CA" altLang="en-US" sz="2400">
                <a:sym typeface="Symbol" pitchFamily="18" charset="2"/>
              </a:rPr>
              <a:t>    drum at each point in time.</a:t>
            </a:r>
            <a:endParaRPr lang="en-US" altLang="en-US" sz="2400" i="1">
              <a:solidFill>
                <a:schemeClr val="accent1"/>
              </a:solidFill>
              <a:sym typeface="Symbol" pitchFamily="18" charset="2"/>
            </a:endParaRPr>
          </a:p>
        </p:txBody>
      </p:sp>
      <p:pic>
        <p:nvPicPr>
          <p:cNvPr id="18" name="Picture 6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85938" y="1150938"/>
            <a:ext cx="2085975" cy="1609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19" name="Straight Connector 18"/>
          <p:cNvCxnSpPr>
            <a:cxnSpLocks noChangeShapeType="1"/>
          </p:cNvCxnSpPr>
          <p:nvPr/>
        </p:nvCxnSpPr>
        <p:spPr bwMode="auto">
          <a:xfrm>
            <a:off x="1981200" y="1701800"/>
            <a:ext cx="1752600" cy="0"/>
          </a:xfrm>
          <a:prstGeom prst="line">
            <a:avLst/>
          </a:prstGeom>
          <a:noFill/>
          <a:ln w="25400" algn="ctr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pic>
        <p:nvPicPr>
          <p:cNvPr id="20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24400" y="1179513"/>
            <a:ext cx="2114550" cy="1571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4" name="Rectangle 23"/>
          <p:cNvSpPr>
            <a:spLocks noChangeArrowheads="1"/>
          </p:cNvSpPr>
          <p:nvPr/>
        </p:nvSpPr>
        <p:spPr bwMode="auto">
          <a:xfrm>
            <a:off x="4287838" y="2819400"/>
            <a:ext cx="378142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CA" altLang="en-US" sz="2400">
                <a:sym typeface="Symbol" pitchFamily="18" charset="2"/>
              </a:rPr>
              <a:t>Sound is low frequency</a:t>
            </a:r>
          </a:p>
        </p:txBody>
      </p:sp>
      <p:sp>
        <p:nvSpPr>
          <p:cNvPr id="25" name="Rectangle 24"/>
          <p:cNvSpPr>
            <a:spLocks noChangeArrowheads="1"/>
          </p:cNvSpPr>
          <p:nvPr/>
        </p:nvSpPr>
        <p:spPr bwMode="auto">
          <a:xfrm>
            <a:off x="4619625" y="3348038"/>
            <a:ext cx="38052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CA" altLang="en-US" sz="2400">
                <a:sym typeface="Symbol" pitchFamily="18" charset="2"/>
              </a:rPr>
              <a:t>High frequencies filtered out.</a:t>
            </a:r>
          </a:p>
        </p:txBody>
      </p:sp>
      <p:cxnSp>
        <p:nvCxnSpPr>
          <p:cNvPr id="27" name="Straight Arrow Connector 26"/>
          <p:cNvCxnSpPr>
            <a:cxnSpLocks noChangeShapeType="1"/>
          </p:cNvCxnSpPr>
          <p:nvPr/>
        </p:nvCxnSpPr>
        <p:spPr bwMode="auto">
          <a:xfrm>
            <a:off x="5257800" y="2176463"/>
            <a:ext cx="1371600" cy="0"/>
          </a:xfrm>
          <a:prstGeom prst="straightConnector1">
            <a:avLst/>
          </a:prstGeom>
          <a:noFill/>
          <a:ln w="25400" algn="ctr">
            <a:solidFill>
              <a:schemeClr val="accent1"/>
            </a:solidFill>
            <a:round/>
            <a:headEnd type="arrow" w="med" len="med"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28" name="Rectangle 27"/>
          <p:cNvSpPr>
            <a:spLocks noChangeArrowheads="1"/>
          </p:cNvSpPr>
          <p:nvPr/>
        </p:nvSpPr>
        <p:spPr bwMode="auto">
          <a:xfrm>
            <a:off x="50800" y="4038600"/>
            <a:ext cx="4443413" cy="830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CA" altLang="en-US" sz="2400">
                <a:sym typeface="Symbol" pitchFamily="18" charset="2"/>
              </a:rPr>
              <a:t>Note signal is not centered at zero,</a:t>
            </a:r>
          </a:p>
          <a:p>
            <a:pPr eaLnBrk="1" hangingPunct="1"/>
            <a:r>
              <a:rPr lang="en-CA" altLang="en-US" sz="2400">
                <a:sym typeface="Symbol" pitchFamily="18" charset="2"/>
              </a:rPr>
              <a:t>but has a constant added to it.</a:t>
            </a:r>
          </a:p>
        </p:txBody>
      </p:sp>
      <p:cxnSp>
        <p:nvCxnSpPr>
          <p:cNvPr id="29" name="Straight Connector 28"/>
          <p:cNvCxnSpPr>
            <a:cxnSpLocks noChangeShapeType="1"/>
          </p:cNvCxnSpPr>
          <p:nvPr/>
        </p:nvCxnSpPr>
        <p:spPr bwMode="auto">
          <a:xfrm flipV="1">
            <a:off x="4935538" y="1524000"/>
            <a:ext cx="9525" cy="914400"/>
          </a:xfrm>
          <a:prstGeom prst="line">
            <a:avLst/>
          </a:prstGeom>
          <a:noFill/>
          <a:ln w="25400" algn="ctr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30" name="Rectangle 29"/>
          <p:cNvSpPr>
            <a:spLocks noChangeArrowheads="1"/>
          </p:cNvSpPr>
          <p:nvPr/>
        </p:nvSpPr>
        <p:spPr bwMode="auto">
          <a:xfrm>
            <a:off x="4746625" y="3978275"/>
            <a:ext cx="3352800" cy="1570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CA" altLang="en-US" sz="2400">
                <a:sym typeface="Symbol" pitchFamily="18" charset="2"/>
              </a:rPr>
              <a:t>This constant function </a:t>
            </a:r>
            <a:br>
              <a:rPr lang="en-CA" altLang="en-US" sz="2400">
                <a:sym typeface="Symbol" pitchFamily="18" charset="2"/>
              </a:rPr>
            </a:br>
            <a:r>
              <a:rPr lang="en-CA" altLang="en-US" sz="2400">
                <a:sym typeface="Symbol" pitchFamily="18" charset="2"/>
              </a:rPr>
              <a:t>in the time domain</a:t>
            </a:r>
            <a:br>
              <a:rPr lang="en-CA" altLang="en-US" sz="2400">
                <a:sym typeface="Symbol" pitchFamily="18" charset="2"/>
              </a:rPr>
            </a:br>
            <a:r>
              <a:rPr lang="en-CA" altLang="en-US" sz="2400">
                <a:sym typeface="Symbol" pitchFamily="18" charset="2"/>
              </a:rPr>
              <a:t>translates to a delta at </a:t>
            </a:r>
            <a:r>
              <a:rPr lang="en-CA" altLang="en-US" sz="2400" i="1">
                <a:sym typeface="Symbol" pitchFamily="18" charset="2"/>
              </a:rPr>
              <a:t>f=0</a:t>
            </a:r>
            <a:br>
              <a:rPr lang="en-CA" altLang="en-US" sz="2400" i="1">
                <a:sym typeface="Symbol" pitchFamily="18" charset="2"/>
              </a:rPr>
            </a:br>
            <a:r>
              <a:rPr lang="en-CA" altLang="en-US" sz="2400">
                <a:sym typeface="Symbol" pitchFamily="18" charset="2"/>
              </a:rPr>
              <a:t>in the frequency domain</a:t>
            </a:r>
          </a:p>
        </p:txBody>
      </p:sp>
      <p:cxnSp>
        <p:nvCxnSpPr>
          <p:cNvPr id="31" name="Straight Arrow Connector 30"/>
          <p:cNvCxnSpPr>
            <a:cxnSpLocks noChangeShapeType="1"/>
          </p:cNvCxnSpPr>
          <p:nvPr/>
        </p:nvCxnSpPr>
        <p:spPr bwMode="auto">
          <a:xfrm>
            <a:off x="4919663" y="2184400"/>
            <a:ext cx="228600" cy="0"/>
          </a:xfrm>
          <a:prstGeom prst="straightConnector1">
            <a:avLst/>
          </a:prstGeom>
          <a:noFill/>
          <a:ln w="25400" algn="ctr">
            <a:solidFill>
              <a:schemeClr val="accent1"/>
            </a:solidFill>
            <a:round/>
            <a:headEnd type="arrow" w="sm" len="sm"/>
            <a:tailEnd type="arrow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61456" name="Text Box 215"/>
          <p:cNvSpPr txBox="1">
            <a:spLocks noChangeArrowheads="1"/>
          </p:cNvSpPr>
          <p:nvPr/>
        </p:nvSpPr>
        <p:spPr bwMode="auto">
          <a:xfrm>
            <a:off x="7667625" y="17463"/>
            <a:ext cx="938213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000">
                <a:solidFill>
                  <a:schemeClr val="tx2"/>
                </a:solidFill>
                <a:sym typeface="Symbol" pitchFamily="18" charset="2"/>
              </a:rPr>
              <a:t>Radio</a:t>
            </a:r>
            <a:br>
              <a:rPr lang="en-US" altLang="en-US" sz="2000">
                <a:solidFill>
                  <a:schemeClr val="tx2"/>
                </a:solidFill>
                <a:sym typeface="Symbol" pitchFamily="18" charset="2"/>
              </a:rPr>
            </a:br>
            <a:r>
              <a:rPr lang="en-US" altLang="en-US" sz="2000">
                <a:solidFill>
                  <a:schemeClr val="tx2"/>
                </a:solidFill>
                <a:sym typeface="Symbol" pitchFamily="18" charset="2"/>
              </a:rPr>
              <a:t>Signals</a:t>
            </a:r>
            <a:endParaRPr lang="en-US" altLang="en-US" sz="2000">
              <a:sym typeface="Symbol" pitchFamily="18" charset="2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 nodeType="clickPar">
                      <p:stCondLst>
                        <p:cond delay="indefinite"/>
                      </p:stCondLst>
                      <p:childTnLst>
                        <p:par>
                          <p:cTn id="4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 nodeType="clickPar">
                      <p:stCondLst>
                        <p:cond delay="indefinite"/>
                      </p:stCondLst>
                      <p:childTnLst>
                        <p:par>
                          <p:cTn id="5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/>
      <p:bldP spid="24" grpId="0"/>
      <p:bldP spid="25" grpId="0"/>
      <p:bldP spid="28" grpId="0"/>
      <p:bldP spid="30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59"/>
          <p:cNvGrpSpPr>
            <a:grpSpLocks/>
          </p:cNvGrpSpPr>
          <p:nvPr/>
        </p:nvGrpSpPr>
        <p:grpSpPr bwMode="auto">
          <a:xfrm>
            <a:off x="2514600" y="2743200"/>
            <a:ext cx="2895600" cy="2233613"/>
            <a:chOff x="2514600" y="2743200"/>
            <a:chExt cx="2895600" cy="2234343"/>
          </a:xfrm>
        </p:grpSpPr>
        <p:pic>
          <p:nvPicPr>
            <p:cNvPr id="7225" name="Picture 59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514600" y="2743200"/>
              <a:ext cx="2895600" cy="21916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cxnSp>
          <p:nvCxnSpPr>
            <p:cNvPr id="7226" name="Straight Arrow Connector 140"/>
            <p:cNvCxnSpPr>
              <a:cxnSpLocks noChangeShapeType="1"/>
            </p:cNvCxnSpPr>
            <p:nvPr/>
          </p:nvCxnSpPr>
          <p:spPr bwMode="auto">
            <a:xfrm>
              <a:off x="5157097" y="4775199"/>
              <a:ext cx="228600" cy="0"/>
            </a:xfrm>
            <a:prstGeom prst="straightConnector1">
              <a:avLst/>
            </a:prstGeom>
            <a:noFill/>
            <a:ln w="12700" algn="ctr">
              <a:solidFill>
                <a:schemeClr val="bg2"/>
              </a:solidFill>
              <a:round/>
              <a:headEnd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7227" name="TextBox 141"/>
            <p:cNvSpPr txBox="1">
              <a:spLocks noChangeArrowheads="1"/>
            </p:cNvSpPr>
            <p:nvPr/>
          </p:nvSpPr>
          <p:spPr bwMode="auto">
            <a:xfrm>
              <a:off x="5156199" y="4715933"/>
              <a:ext cx="223139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CA" altLang="en-US" sz="1100">
                  <a:solidFill>
                    <a:schemeClr val="bg2"/>
                  </a:solidFill>
                </a:rPr>
                <a:t>j</a:t>
              </a:r>
            </a:p>
          </p:txBody>
        </p:sp>
      </p:grpSp>
      <p:sp>
        <p:nvSpPr>
          <p:cNvPr id="7171" name="Rectangle 54"/>
          <p:cNvSpPr>
            <a:spLocks noChangeArrowheads="1"/>
          </p:cNvSpPr>
          <p:nvPr/>
        </p:nvSpPr>
        <p:spPr bwMode="auto">
          <a:xfrm>
            <a:off x="685800" y="-228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4400">
                <a:solidFill>
                  <a:schemeClr val="tx2"/>
                </a:solidFill>
              </a:rPr>
              <a:t>Fourier Transformation </a:t>
            </a:r>
          </a:p>
        </p:txBody>
      </p:sp>
      <p:graphicFrame>
        <p:nvGraphicFramePr>
          <p:cNvPr id="64" name="Object 61"/>
          <p:cNvGraphicFramePr>
            <a:graphicFrameLocks noChangeAspect="1"/>
          </p:cNvGraphicFramePr>
          <p:nvPr/>
        </p:nvGraphicFramePr>
        <p:xfrm>
          <a:off x="276225" y="2819400"/>
          <a:ext cx="1901825" cy="6096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7228" name="Equation" r:id="rId5" imgW="1346200" imgH="431800" progId="Equation.3">
                  <p:embed/>
                </p:oleObj>
              </mc:Choice>
              <mc:Fallback>
                <p:oleObj name="Equation" r:id="rId5" imgW="1346200" imgH="431800" progId="Equation.3">
                  <p:embed/>
                  <p:pic>
                    <p:nvPicPr>
                      <p:cNvPr id="0" name="Object 6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76225" y="2819400"/>
                        <a:ext cx="1901825" cy="609600"/>
                      </a:xfrm>
                      <a:prstGeom prst="rect">
                        <a:avLst/>
                      </a:prstGeom>
                      <a:solidFill>
                        <a:schemeClr val="tx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3" name="Group 67"/>
          <p:cNvGrpSpPr>
            <a:grpSpLocks/>
          </p:cNvGrpSpPr>
          <p:nvPr/>
        </p:nvGrpSpPr>
        <p:grpSpPr bwMode="auto">
          <a:xfrm>
            <a:off x="2870200" y="4233863"/>
            <a:ext cx="255588" cy="261937"/>
            <a:chOff x="2878669" y="4183388"/>
            <a:chExt cx="255198" cy="261610"/>
          </a:xfrm>
        </p:grpSpPr>
        <p:cxnSp>
          <p:nvCxnSpPr>
            <p:cNvPr id="7223" name="Straight Arrow Connector 65"/>
            <p:cNvCxnSpPr>
              <a:cxnSpLocks noChangeShapeType="1"/>
            </p:cNvCxnSpPr>
            <p:nvPr/>
          </p:nvCxnSpPr>
          <p:spPr bwMode="auto">
            <a:xfrm>
              <a:off x="2887133" y="4216398"/>
              <a:ext cx="228600" cy="0"/>
            </a:xfrm>
            <a:prstGeom prst="straightConnector1">
              <a:avLst/>
            </a:prstGeom>
            <a:noFill/>
            <a:ln w="12700" algn="ctr">
              <a:solidFill>
                <a:schemeClr val="accent1"/>
              </a:solidFill>
              <a:round/>
              <a:headEnd type="triangl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7224" name="TextBox 66"/>
            <p:cNvSpPr txBox="1">
              <a:spLocks noChangeArrowheads="1"/>
            </p:cNvSpPr>
            <p:nvPr/>
          </p:nvSpPr>
          <p:spPr bwMode="auto">
            <a:xfrm>
              <a:off x="2878669" y="4183388"/>
              <a:ext cx="25519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CA" altLang="en-US" sz="1100">
                  <a:solidFill>
                    <a:schemeClr val="accent1"/>
                  </a:solidFill>
                </a:rPr>
                <a:t>1</a:t>
              </a:r>
            </a:p>
          </p:txBody>
        </p:sp>
      </p:grpSp>
      <p:grpSp>
        <p:nvGrpSpPr>
          <p:cNvPr id="4" name="Group 139"/>
          <p:cNvGrpSpPr>
            <a:grpSpLocks/>
          </p:cNvGrpSpPr>
          <p:nvPr/>
        </p:nvGrpSpPr>
        <p:grpSpPr bwMode="auto">
          <a:xfrm>
            <a:off x="3071813" y="4229100"/>
            <a:ext cx="2201862" cy="266700"/>
            <a:chOff x="3072201" y="4229042"/>
            <a:chExt cx="2201553" cy="266758"/>
          </a:xfrm>
        </p:grpSpPr>
        <p:grpSp>
          <p:nvGrpSpPr>
            <p:cNvPr id="7196" name="Group 68"/>
            <p:cNvGrpSpPr>
              <a:grpSpLocks/>
            </p:cNvGrpSpPr>
            <p:nvPr/>
          </p:nvGrpSpPr>
          <p:grpSpPr bwMode="auto">
            <a:xfrm>
              <a:off x="3072201" y="4234190"/>
              <a:ext cx="255198" cy="261610"/>
              <a:chOff x="2878669" y="4183388"/>
              <a:chExt cx="255198" cy="261610"/>
            </a:xfrm>
          </p:grpSpPr>
          <p:cxnSp>
            <p:nvCxnSpPr>
              <p:cNvPr id="7221" name="Straight Arrow Connector 69"/>
              <p:cNvCxnSpPr>
                <a:cxnSpLocks noChangeShapeType="1"/>
              </p:cNvCxnSpPr>
              <p:nvPr/>
            </p:nvCxnSpPr>
            <p:spPr bwMode="auto">
              <a:xfrm>
                <a:off x="2887133" y="4216398"/>
                <a:ext cx="228600" cy="0"/>
              </a:xfrm>
              <a:prstGeom prst="straightConnector1">
                <a:avLst/>
              </a:prstGeom>
              <a:noFill/>
              <a:ln w="12700" algn="ctr">
                <a:solidFill>
                  <a:schemeClr val="accent1"/>
                </a:solidFill>
                <a:round/>
                <a:headEnd type="triangle" w="med" len="med"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sp>
            <p:nvSpPr>
              <p:cNvPr id="7222" name="TextBox 70"/>
              <p:cNvSpPr txBox="1">
                <a:spLocks noChangeArrowheads="1"/>
              </p:cNvSpPr>
              <p:nvPr/>
            </p:nvSpPr>
            <p:spPr bwMode="auto">
              <a:xfrm>
                <a:off x="2878669" y="4183388"/>
                <a:ext cx="255198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r>
                  <a:rPr lang="en-CA" altLang="en-US" sz="1100">
                    <a:solidFill>
                      <a:schemeClr val="accent1"/>
                    </a:solidFill>
                  </a:rPr>
                  <a:t>2</a:t>
                </a:r>
              </a:p>
            </p:txBody>
          </p:sp>
        </p:grpSp>
        <p:grpSp>
          <p:nvGrpSpPr>
            <p:cNvPr id="7197" name="Group 71"/>
            <p:cNvGrpSpPr>
              <a:grpSpLocks/>
            </p:cNvGrpSpPr>
            <p:nvPr/>
          </p:nvGrpSpPr>
          <p:grpSpPr bwMode="auto">
            <a:xfrm>
              <a:off x="3299601" y="4234190"/>
              <a:ext cx="255198" cy="261610"/>
              <a:chOff x="2878669" y="4183388"/>
              <a:chExt cx="255198" cy="261610"/>
            </a:xfrm>
          </p:grpSpPr>
          <p:cxnSp>
            <p:nvCxnSpPr>
              <p:cNvPr id="7219" name="Straight Arrow Connector 72"/>
              <p:cNvCxnSpPr>
                <a:cxnSpLocks noChangeShapeType="1"/>
              </p:cNvCxnSpPr>
              <p:nvPr/>
            </p:nvCxnSpPr>
            <p:spPr bwMode="auto">
              <a:xfrm>
                <a:off x="2887133" y="4216398"/>
                <a:ext cx="228600" cy="0"/>
              </a:xfrm>
              <a:prstGeom prst="straightConnector1">
                <a:avLst/>
              </a:prstGeom>
              <a:noFill/>
              <a:ln w="12700" algn="ctr">
                <a:solidFill>
                  <a:schemeClr val="accent1"/>
                </a:solidFill>
                <a:round/>
                <a:headEnd type="triangle" w="med" len="med"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sp>
            <p:nvSpPr>
              <p:cNvPr id="7220" name="TextBox 73"/>
              <p:cNvSpPr txBox="1">
                <a:spLocks noChangeArrowheads="1"/>
              </p:cNvSpPr>
              <p:nvPr/>
            </p:nvSpPr>
            <p:spPr bwMode="auto">
              <a:xfrm>
                <a:off x="2878669" y="4183388"/>
                <a:ext cx="255198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r>
                  <a:rPr lang="en-CA" altLang="en-US" sz="1100">
                    <a:solidFill>
                      <a:schemeClr val="accent1"/>
                    </a:solidFill>
                  </a:rPr>
                  <a:t>3</a:t>
                </a:r>
              </a:p>
            </p:txBody>
          </p:sp>
        </p:grpSp>
        <p:grpSp>
          <p:nvGrpSpPr>
            <p:cNvPr id="7198" name="Group 74"/>
            <p:cNvGrpSpPr>
              <a:grpSpLocks/>
            </p:cNvGrpSpPr>
            <p:nvPr/>
          </p:nvGrpSpPr>
          <p:grpSpPr bwMode="auto">
            <a:xfrm>
              <a:off x="3510067" y="4234190"/>
              <a:ext cx="255198" cy="261610"/>
              <a:chOff x="2878669" y="4183388"/>
              <a:chExt cx="255198" cy="261610"/>
            </a:xfrm>
          </p:grpSpPr>
          <p:cxnSp>
            <p:nvCxnSpPr>
              <p:cNvPr id="7217" name="Straight Arrow Connector 75"/>
              <p:cNvCxnSpPr>
                <a:cxnSpLocks noChangeShapeType="1"/>
              </p:cNvCxnSpPr>
              <p:nvPr/>
            </p:nvCxnSpPr>
            <p:spPr bwMode="auto">
              <a:xfrm>
                <a:off x="2887133" y="4216398"/>
                <a:ext cx="228600" cy="0"/>
              </a:xfrm>
              <a:prstGeom prst="straightConnector1">
                <a:avLst/>
              </a:prstGeom>
              <a:noFill/>
              <a:ln w="12700" algn="ctr">
                <a:solidFill>
                  <a:schemeClr val="accent1"/>
                </a:solidFill>
                <a:round/>
                <a:headEnd type="triangle" w="med" len="med"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sp>
            <p:nvSpPr>
              <p:cNvPr id="7218" name="TextBox 76"/>
              <p:cNvSpPr txBox="1">
                <a:spLocks noChangeArrowheads="1"/>
              </p:cNvSpPr>
              <p:nvPr/>
            </p:nvSpPr>
            <p:spPr bwMode="auto">
              <a:xfrm>
                <a:off x="2878669" y="4183388"/>
                <a:ext cx="255198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r>
                  <a:rPr lang="en-CA" altLang="en-US" sz="1100">
                    <a:solidFill>
                      <a:schemeClr val="accent1"/>
                    </a:solidFill>
                  </a:rPr>
                  <a:t>4</a:t>
                </a:r>
              </a:p>
            </p:txBody>
          </p:sp>
        </p:grpSp>
        <p:grpSp>
          <p:nvGrpSpPr>
            <p:cNvPr id="7199" name="Group 77"/>
            <p:cNvGrpSpPr>
              <a:grpSpLocks/>
            </p:cNvGrpSpPr>
            <p:nvPr/>
          </p:nvGrpSpPr>
          <p:grpSpPr bwMode="auto">
            <a:xfrm>
              <a:off x="3755604" y="4233332"/>
              <a:ext cx="255198" cy="261610"/>
              <a:chOff x="2878669" y="4183388"/>
              <a:chExt cx="255198" cy="261610"/>
            </a:xfrm>
          </p:grpSpPr>
          <p:cxnSp>
            <p:nvCxnSpPr>
              <p:cNvPr id="7215" name="Straight Arrow Connector 78"/>
              <p:cNvCxnSpPr>
                <a:cxnSpLocks noChangeShapeType="1"/>
              </p:cNvCxnSpPr>
              <p:nvPr/>
            </p:nvCxnSpPr>
            <p:spPr bwMode="auto">
              <a:xfrm>
                <a:off x="2887133" y="4216398"/>
                <a:ext cx="228600" cy="0"/>
              </a:xfrm>
              <a:prstGeom prst="straightConnector1">
                <a:avLst/>
              </a:prstGeom>
              <a:noFill/>
              <a:ln w="12700" algn="ctr">
                <a:solidFill>
                  <a:schemeClr val="accent1"/>
                </a:solidFill>
                <a:round/>
                <a:headEnd type="triangle" w="med" len="med"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sp>
            <p:nvSpPr>
              <p:cNvPr id="7216" name="TextBox 79"/>
              <p:cNvSpPr txBox="1">
                <a:spLocks noChangeArrowheads="1"/>
              </p:cNvSpPr>
              <p:nvPr/>
            </p:nvSpPr>
            <p:spPr bwMode="auto">
              <a:xfrm>
                <a:off x="2878669" y="4183388"/>
                <a:ext cx="255198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r>
                  <a:rPr lang="en-CA" altLang="en-US" sz="1100">
                    <a:solidFill>
                      <a:schemeClr val="accent1"/>
                    </a:solidFill>
                  </a:rPr>
                  <a:t>5</a:t>
                </a:r>
              </a:p>
            </p:txBody>
          </p:sp>
        </p:grpSp>
        <p:grpSp>
          <p:nvGrpSpPr>
            <p:cNvPr id="7200" name="Group 80"/>
            <p:cNvGrpSpPr>
              <a:grpSpLocks/>
            </p:cNvGrpSpPr>
            <p:nvPr/>
          </p:nvGrpSpPr>
          <p:grpSpPr bwMode="auto">
            <a:xfrm>
              <a:off x="4001141" y="4232474"/>
              <a:ext cx="255198" cy="261610"/>
              <a:chOff x="2878669" y="4183388"/>
              <a:chExt cx="255198" cy="261610"/>
            </a:xfrm>
          </p:grpSpPr>
          <p:cxnSp>
            <p:nvCxnSpPr>
              <p:cNvPr id="7213" name="Straight Arrow Connector 81"/>
              <p:cNvCxnSpPr>
                <a:cxnSpLocks noChangeShapeType="1"/>
              </p:cNvCxnSpPr>
              <p:nvPr/>
            </p:nvCxnSpPr>
            <p:spPr bwMode="auto">
              <a:xfrm>
                <a:off x="2887133" y="4216398"/>
                <a:ext cx="228600" cy="0"/>
              </a:xfrm>
              <a:prstGeom prst="straightConnector1">
                <a:avLst/>
              </a:prstGeom>
              <a:noFill/>
              <a:ln w="12700" algn="ctr">
                <a:solidFill>
                  <a:schemeClr val="accent1"/>
                </a:solidFill>
                <a:round/>
                <a:headEnd type="triangle" w="med" len="med"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sp>
            <p:nvSpPr>
              <p:cNvPr id="7214" name="TextBox 82"/>
              <p:cNvSpPr txBox="1">
                <a:spLocks noChangeArrowheads="1"/>
              </p:cNvSpPr>
              <p:nvPr/>
            </p:nvSpPr>
            <p:spPr bwMode="auto">
              <a:xfrm>
                <a:off x="2878669" y="4183388"/>
                <a:ext cx="255198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r>
                  <a:rPr lang="en-CA" altLang="en-US" sz="1100">
                    <a:solidFill>
                      <a:schemeClr val="accent1"/>
                    </a:solidFill>
                  </a:rPr>
                  <a:t>6</a:t>
                </a:r>
              </a:p>
            </p:txBody>
          </p:sp>
        </p:grpSp>
        <p:grpSp>
          <p:nvGrpSpPr>
            <p:cNvPr id="7201" name="Group 83"/>
            <p:cNvGrpSpPr>
              <a:grpSpLocks/>
            </p:cNvGrpSpPr>
            <p:nvPr/>
          </p:nvGrpSpPr>
          <p:grpSpPr bwMode="auto">
            <a:xfrm>
              <a:off x="4246678" y="4231616"/>
              <a:ext cx="255198" cy="261610"/>
              <a:chOff x="2878669" y="4183388"/>
              <a:chExt cx="255198" cy="261610"/>
            </a:xfrm>
          </p:grpSpPr>
          <p:cxnSp>
            <p:nvCxnSpPr>
              <p:cNvPr id="7211" name="Straight Arrow Connector 84"/>
              <p:cNvCxnSpPr>
                <a:cxnSpLocks noChangeShapeType="1"/>
              </p:cNvCxnSpPr>
              <p:nvPr/>
            </p:nvCxnSpPr>
            <p:spPr bwMode="auto">
              <a:xfrm>
                <a:off x="2887133" y="4216398"/>
                <a:ext cx="228600" cy="0"/>
              </a:xfrm>
              <a:prstGeom prst="straightConnector1">
                <a:avLst/>
              </a:prstGeom>
              <a:noFill/>
              <a:ln w="12700" algn="ctr">
                <a:solidFill>
                  <a:schemeClr val="accent1"/>
                </a:solidFill>
                <a:round/>
                <a:headEnd type="triangle" w="med" len="med"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sp>
            <p:nvSpPr>
              <p:cNvPr id="7212" name="TextBox 85"/>
              <p:cNvSpPr txBox="1">
                <a:spLocks noChangeArrowheads="1"/>
              </p:cNvSpPr>
              <p:nvPr/>
            </p:nvSpPr>
            <p:spPr bwMode="auto">
              <a:xfrm>
                <a:off x="2878669" y="4183388"/>
                <a:ext cx="255198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r>
                  <a:rPr lang="en-CA" altLang="en-US" sz="1100">
                    <a:solidFill>
                      <a:schemeClr val="accent1"/>
                    </a:solidFill>
                  </a:rPr>
                  <a:t>7</a:t>
                </a:r>
              </a:p>
            </p:txBody>
          </p:sp>
        </p:grpSp>
        <p:grpSp>
          <p:nvGrpSpPr>
            <p:cNvPr id="7202" name="Group 86"/>
            <p:cNvGrpSpPr>
              <a:grpSpLocks/>
            </p:cNvGrpSpPr>
            <p:nvPr/>
          </p:nvGrpSpPr>
          <p:grpSpPr bwMode="auto">
            <a:xfrm>
              <a:off x="4492215" y="4230758"/>
              <a:ext cx="255198" cy="261610"/>
              <a:chOff x="2878669" y="4183388"/>
              <a:chExt cx="255198" cy="261610"/>
            </a:xfrm>
          </p:grpSpPr>
          <p:cxnSp>
            <p:nvCxnSpPr>
              <p:cNvPr id="7209" name="Straight Arrow Connector 87"/>
              <p:cNvCxnSpPr>
                <a:cxnSpLocks noChangeShapeType="1"/>
              </p:cNvCxnSpPr>
              <p:nvPr/>
            </p:nvCxnSpPr>
            <p:spPr bwMode="auto">
              <a:xfrm>
                <a:off x="2887133" y="4216398"/>
                <a:ext cx="228600" cy="0"/>
              </a:xfrm>
              <a:prstGeom prst="straightConnector1">
                <a:avLst/>
              </a:prstGeom>
              <a:noFill/>
              <a:ln w="12700" algn="ctr">
                <a:solidFill>
                  <a:schemeClr val="accent1"/>
                </a:solidFill>
                <a:round/>
                <a:headEnd type="triangle" w="med" len="med"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sp>
            <p:nvSpPr>
              <p:cNvPr id="7210" name="TextBox 88"/>
              <p:cNvSpPr txBox="1">
                <a:spLocks noChangeArrowheads="1"/>
              </p:cNvSpPr>
              <p:nvPr/>
            </p:nvSpPr>
            <p:spPr bwMode="auto">
              <a:xfrm>
                <a:off x="2878669" y="4183388"/>
                <a:ext cx="255198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r>
                  <a:rPr lang="en-CA" altLang="en-US" sz="1100">
                    <a:solidFill>
                      <a:schemeClr val="accent1"/>
                    </a:solidFill>
                  </a:rPr>
                  <a:t>8</a:t>
                </a:r>
              </a:p>
            </p:txBody>
          </p:sp>
        </p:grpSp>
        <p:grpSp>
          <p:nvGrpSpPr>
            <p:cNvPr id="7203" name="Group 89"/>
            <p:cNvGrpSpPr>
              <a:grpSpLocks/>
            </p:cNvGrpSpPr>
            <p:nvPr/>
          </p:nvGrpSpPr>
          <p:grpSpPr bwMode="auto">
            <a:xfrm>
              <a:off x="4737752" y="4229900"/>
              <a:ext cx="255198" cy="261610"/>
              <a:chOff x="2878669" y="4183388"/>
              <a:chExt cx="255198" cy="261610"/>
            </a:xfrm>
          </p:grpSpPr>
          <p:cxnSp>
            <p:nvCxnSpPr>
              <p:cNvPr id="7207" name="Straight Arrow Connector 90"/>
              <p:cNvCxnSpPr>
                <a:cxnSpLocks noChangeShapeType="1"/>
              </p:cNvCxnSpPr>
              <p:nvPr/>
            </p:nvCxnSpPr>
            <p:spPr bwMode="auto">
              <a:xfrm>
                <a:off x="2887133" y="4216398"/>
                <a:ext cx="228600" cy="0"/>
              </a:xfrm>
              <a:prstGeom prst="straightConnector1">
                <a:avLst/>
              </a:prstGeom>
              <a:noFill/>
              <a:ln w="12700" algn="ctr">
                <a:solidFill>
                  <a:schemeClr val="accent1"/>
                </a:solidFill>
                <a:round/>
                <a:headEnd type="triangle" w="med" len="med"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sp>
            <p:nvSpPr>
              <p:cNvPr id="7208" name="TextBox 91"/>
              <p:cNvSpPr txBox="1">
                <a:spLocks noChangeArrowheads="1"/>
              </p:cNvSpPr>
              <p:nvPr/>
            </p:nvSpPr>
            <p:spPr bwMode="auto">
              <a:xfrm>
                <a:off x="2878669" y="4183388"/>
                <a:ext cx="255198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r>
                  <a:rPr lang="en-CA" altLang="en-US" sz="1100">
                    <a:solidFill>
                      <a:schemeClr val="accent1"/>
                    </a:solidFill>
                  </a:rPr>
                  <a:t>9</a:t>
                </a:r>
              </a:p>
            </p:txBody>
          </p:sp>
        </p:grpSp>
        <p:grpSp>
          <p:nvGrpSpPr>
            <p:cNvPr id="7204" name="Group 92"/>
            <p:cNvGrpSpPr>
              <a:grpSpLocks/>
            </p:cNvGrpSpPr>
            <p:nvPr/>
          </p:nvGrpSpPr>
          <p:grpSpPr bwMode="auto">
            <a:xfrm>
              <a:off x="4948023" y="4229042"/>
              <a:ext cx="325731" cy="261610"/>
              <a:chOff x="2843403" y="4183388"/>
              <a:chExt cx="325731" cy="261610"/>
            </a:xfrm>
          </p:grpSpPr>
          <p:cxnSp>
            <p:nvCxnSpPr>
              <p:cNvPr id="7205" name="Straight Arrow Connector 93"/>
              <p:cNvCxnSpPr>
                <a:cxnSpLocks noChangeShapeType="1"/>
              </p:cNvCxnSpPr>
              <p:nvPr/>
            </p:nvCxnSpPr>
            <p:spPr bwMode="auto">
              <a:xfrm>
                <a:off x="2887133" y="4216398"/>
                <a:ext cx="228600" cy="0"/>
              </a:xfrm>
              <a:prstGeom prst="straightConnector1">
                <a:avLst/>
              </a:prstGeom>
              <a:noFill/>
              <a:ln w="12700" algn="ctr">
                <a:solidFill>
                  <a:schemeClr val="accent1"/>
                </a:solidFill>
                <a:round/>
                <a:headEnd type="triangle" w="med" len="med"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sp>
            <p:nvSpPr>
              <p:cNvPr id="7206" name="TextBox 94"/>
              <p:cNvSpPr txBox="1">
                <a:spLocks noChangeArrowheads="1"/>
              </p:cNvSpPr>
              <p:nvPr/>
            </p:nvSpPr>
            <p:spPr bwMode="auto">
              <a:xfrm>
                <a:off x="2843403" y="4183388"/>
                <a:ext cx="325731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r>
                  <a:rPr lang="en-CA" altLang="en-US" sz="1100">
                    <a:solidFill>
                      <a:schemeClr val="accent1"/>
                    </a:solidFill>
                  </a:rPr>
                  <a:t>10</a:t>
                </a:r>
              </a:p>
            </p:txBody>
          </p:sp>
        </p:grpSp>
      </p:grpSp>
      <p:graphicFrame>
        <p:nvGraphicFramePr>
          <p:cNvPr id="136" name="Object 67"/>
          <p:cNvGraphicFramePr>
            <a:graphicFrameLocks noChangeAspect="1"/>
          </p:cNvGraphicFramePr>
          <p:nvPr/>
        </p:nvGraphicFramePr>
        <p:xfrm>
          <a:off x="442913" y="3903663"/>
          <a:ext cx="1682750" cy="28733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7229" name="Equation" r:id="rId7" imgW="1193800" imgH="203200" progId="Equation.3">
                  <p:embed/>
                </p:oleObj>
              </mc:Choice>
              <mc:Fallback>
                <p:oleObj name="Equation" r:id="rId7" imgW="1193800" imgH="203200" progId="Equation.3">
                  <p:embed/>
                  <p:pic>
                    <p:nvPicPr>
                      <p:cNvPr id="0" name="Object 6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42913" y="3903663"/>
                        <a:ext cx="1682750" cy="287337"/>
                      </a:xfrm>
                      <a:prstGeom prst="rect">
                        <a:avLst/>
                      </a:prstGeom>
                      <a:solidFill>
                        <a:schemeClr val="tx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37" name="Object 68"/>
          <p:cNvGraphicFramePr>
            <a:graphicFrameLocks noChangeAspect="1"/>
          </p:cNvGraphicFramePr>
          <p:nvPr/>
        </p:nvGraphicFramePr>
        <p:xfrm>
          <a:off x="609600" y="3571875"/>
          <a:ext cx="1271588" cy="2889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7230" name="Equation" r:id="rId9" imgW="901309" imgH="203112" progId="Equation.3">
                  <p:embed/>
                </p:oleObj>
              </mc:Choice>
              <mc:Fallback>
                <p:oleObj name="Equation" r:id="rId9" imgW="901309" imgH="203112" progId="Equation.3">
                  <p:embed/>
                  <p:pic>
                    <p:nvPicPr>
                      <p:cNvPr id="0" name="Object 68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0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09600" y="3571875"/>
                        <a:ext cx="1271588" cy="288925"/>
                      </a:xfrm>
                      <a:prstGeom prst="rect">
                        <a:avLst/>
                      </a:prstGeom>
                      <a:solidFill>
                        <a:schemeClr val="tx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44" name="Object 70"/>
          <p:cNvGraphicFramePr>
            <a:graphicFrameLocks noChangeAspect="1"/>
          </p:cNvGraphicFramePr>
          <p:nvPr/>
        </p:nvGraphicFramePr>
        <p:xfrm>
          <a:off x="142875" y="4335463"/>
          <a:ext cx="2455863" cy="13620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7231" name="Equation" r:id="rId11" imgW="1739900" imgH="965200" progId="Equation.3">
                  <p:embed/>
                </p:oleObj>
              </mc:Choice>
              <mc:Fallback>
                <p:oleObj name="Equation" r:id="rId11" imgW="1739900" imgH="965200" progId="Equation.3">
                  <p:embed/>
                  <p:pic>
                    <p:nvPicPr>
                      <p:cNvPr id="0" name="Object 70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2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42875" y="4335463"/>
                        <a:ext cx="2455863" cy="1362075"/>
                      </a:xfrm>
                      <a:prstGeom prst="rect">
                        <a:avLst/>
                      </a:prstGeom>
                      <a:solidFill>
                        <a:schemeClr val="tx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7178" name="Group 157"/>
          <p:cNvGrpSpPr>
            <a:grpSpLocks/>
          </p:cNvGrpSpPr>
          <p:nvPr/>
        </p:nvGrpSpPr>
        <p:grpSpPr bwMode="auto">
          <a:xfrm>
            <a:off x="414338" y="639763"/>
            <a:ext cx="5024437" cy="1036637"/>
            <a:chOff x="414491" y="640488"/>
            <a:chExt cx="5024284" cy="1035912"/>
          </a:xfrm>
        </p:grpSpPr>
        <p:pic>
          <p:nvPicPr>
            <p:cNvPr id="7190" name="Picture 56"/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514600" y="685800"/>
              <a:ext cx="2924175" cy="97197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191" name="Rectangle 58"/>
            <p:cNvSpPr>
              <a:spLocks noChangeArrowheads="1"/>
            </p:cNvSpPr>
            <p:nvPr/>
          </p:nvSpPr>
          <p:spPr bwMode="auto">
            <a:xfrm>
              <a:off x="414491" y="877669"/>
              <a:ext cx="1768433" cy="646331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1800">
                  <a:solidFill>
                    <a:schemeClr val="bg2"/>
                  </a:solidFill>
                </a:rPr>
                <a:t>A continuous </a:t>
              </a:r>
            </a:p>
            <a:p>
              <a:pPr eaLnBrk="1" hangingPunct="1"/>
              <a:r>
                <a:rPr lang="en-US" altLang="en-US" sz="1800">
                  <a:solidFill>
                    <a:schemeClr val="bg2"/>
                  </a:solidFill>
                </a:rPr>
                <a:t>periodic function</a:t>
              </a:r>
            </a:p>
          </p:txBody>
        </p:sp>
        <p:cxnSp>
          <p:nvCxnSpPr>
            <p:cNvPr id="7192" name="Straight Arrow Connector 131"/>
            <p:cNvCxnSpPr>
              <a:cxnSpLocks noChangeShapeType="1"/>
            </p:cNvCxnSpPr>
            <p:nvPr/>
          </p:nvCxnSpPr>
          <p:spPr bwMode="auto">
            <a:xfrm>
              <a:off x="5157100" y="1474056"/>
              <a:ext cx="228600" cy="0"/>
            </a:xfrm>
            <a:prstGeom prst="straightConnector1">
              <a:avLst/>
            </a:prstGeom>
            <a:noFill/>
            <a:ln w="12700" algn="ctr">
              <a:solidFill>
                <a:schemeClr val="bg2"/>
              </a:solidFill>
              <a:round/>
              <a:headEnd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7193" name="TextBox 132"/>
            <p:cNvSpPr txBox="1">
              <a:spLocks noChangeArrowheads="1"/>
            </p:cNvSpPr>
            <p:nvPr/>
          </p:nvSpPr>
          <p:spPr bwMode="auto">
            <a:xfrm>
              <a:off x="5156202" y="1414790"/>
              <a:ext cx="22313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CA" altLang="en-US" sz="1100">
                  <a:solidFill>
                    <a:schemeClr val="bg2"/>
                  </a:solidFill>
                </a:rPr>
                <a:t>t</a:t>
              </a:r>
            </a:p>
          </p:txBody>
        </p:sp>
        <p:sp>
          <p:nvSpPr>
            <p:cNvPr id="7194" name="Rectangle 150"/>
            <p:cNvSpPr>
              <a:spLocks noChangeArrowheads="1"/>
            </p:cNvSpPr>
            <p:nvPr/>
          </p:nvSpPr>
          <p:spPr bwMode="auto">
            <a:xfrm>
              <a:off x="3826934" y="1437101"/>
              <a:ext cx="38985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900">
                  <a:solidFill>
                    <a:schemeClr val="bg2"/>
                  </a:solidFill>
                </a:rPr>
                <a:t>time</a:t>
              </a:r>
            </a:p>
          </p:txBody>
        </p:sp>
        <p:sp>
          <p:nvSpPr>
            <p:cNvPr id="7195" name="Rectangle 154"/>
            <p:cNvSpPr>
              <a:spLocks noChangeArrowheads="1"/>
            </p:cNvSpPr>
            <p:nvPr/>
          </p:nvSpPr>
          <p:spPr bwMode="auto">
            <a:xfrm>
              <a:off x="2446867" y="640488"/>
              <a:ext cx="44275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1400">
                  <a:solidFill>
                    <a:schemeClr val="bg2"/>
                  </a:solidFill>
                </a:rPr>
                <a:t>y(t)</a:t>
              </a:r>
            </a:p>
          </p:txBody>
        </p:sp>
      </p:grpSp>
      <p:grpSp>
        <p:nvGrpSpPr>
          <p:cNvPr id="16" name="Group 58"/>
          <p:cNvGrpSpPr>
            <a:grpSpLocks/>
          </p:cNvGrpSpPr>
          <p:nvPr/>
        </p:nvGrpSpPr>
        <p:grpSpPr bwMode="auto">
          <a:xfrm>
            <a:off x="414338" y="1600200"/>
            <a:ext cx="5116512" cy="1100138"/>
            <a:chOff x="414338" y="1600200"/>
            <a:chExt cx="5116452" cy="1100480"/>
          </a:xfrm>
        </p:grpSpPr>
        <p:pic>
          <p:nvPicPr>
            <p:cNvPr id="7184" name="Picture 57"/>
            <p:cNvPicPr>
              <a:picLocks noChangeAspect="1" noChangeArrowheads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514512" y="1704410"/>
              <a:ext cx="2895688" cy="9623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185" name="Rectangle 59"/>
            <p:cNvSpPr>
              <a:spLocks noChangeArrowheads="1"/>
            </p:cNvSpPr>
            <p:nvPr/>
          </p:nvSpPr>
          <p:spPr bwMode="auto">
            <a:xfrm>
              <a:off x="414338" y="1600200"/>
              <a:ext cx="1768487" cy="923156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1800">
                  <a:solidFill>
                    <a:schemeClr val="bg2"/>
                  </a:solidFill>
                </a:rPr>
                <a:t>A discrete</a:t>
              </a:r>
            </a:p>
            <a:p>
              <a:pPr eaLnBrk="1" hangingPunct="1"/>
              <a:r>
                <a:rPr lang="en-US" altLang="en-US" sz="1800">
                  <a:solidFill>
                    <a:schemeClr val="bg2"/>
                  </a:solidFill>
                </a:rPr>
                <a:t>periodic function</a:t>
              </a:r>
            </a:p>
            <a:p>
              <a:pPr eaLnBrk="1" hangingPunct="1"/>
              <a:r>
                <a:rPr lang="en-US" altLang="en-US" sz="1800">
                  <a:solidFill>
                    <a:schemeClr val="bg2"/>
                  </a:solidFill>
                </a:rPr>
                <a:t>Time Domain</a:t>
              </a:r>
            </a:p>
          </p:txBody>
        </p:sp>
        <p:pic>
          <p:nvPicPr>
            <p:cNvPr id="7186" name="Picture 64"/>
            <p:cNvPicPr>
              <a:picLocks noChangeAspect="1" noChangeArrowheads="1"/>
            </p:cNvPicPr>
            <p:nvPr/>
          </p:nvPicPr>
          <p:blipFill>
            <a:blip r:embed="rId1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581344" y="2505962"/>
              <a:ext cx="838226" cy="1436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cxnSp>
          <p:nvCxnSpPr>
            <p:cNvPr id="7187" name="Straight Arrow Connector 128"/>
            <p:cNvCxnSpPr>
              <a:cxnSpLocks noChangeShapeType="1"/>
            </p:cNvCxnSpPr>
            <p:nvPr/>
          </p:nvCxnSpPr>
          <p:spPr bwMode="auto">
            <a:xfrm>
              <a:off x="5038078" y="2480569"/>
              <a:ext cx="228607" cy="0"/>
            </a:xfrm>
            <a:prstGeom prst="straightConnector1">
              <a:avLst/>
            </a:prstGeom>
            <a:noFill/>
            <a:ln w="12700" algn="ctr">
              <a:solidFill>
                <a:schemeClr val="bg2"/>
              </a:solidFill>
              <a:round/>
              <a:headEnd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5" name="TextBox 129"/>
            <p:cNvSpPr txBox="1">
              <a:spLocks noChangeArrowheads="1"/>
            </p:cNvSpPr>
            <p:nvPr/>
          </p:nvSpPr>
          <p:spPr bwMode="auto">
            <a:xfrm>
              <a:off x="4784674" y="2438661"/>
              <a:ext cx="746116" cy="26201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pPr>
                <a:defRPr/>
              </a:pPr>
              <a:r>
                <a:rPr lang="en-CA" sz="1050" dirty="0">
                  <a:solidFill>
                    <a:schemeClr val="bg2"/>
                  </a:solidFill>
                </a:rPr>
                <a:t>j</a:t>
              </a:r>
              <a:r>
                <a:rPr lang="en-CA" sz="1050" dirty="0">
                  <a:solidFill>
                    <a:schemeClr val="bg2"/>
                  </a:solidFill>
                  <a:sym typeface="Symbol"/>
                </a:rPr>
                <a:t>[</a:t>
              </a:r>
              <a:r>
                <a:rPr lang="en-CA" sz="1050" dirty="0" err="1">
                  <a:solidFill>
                    <a:schemeClr val="bg2"/>
                  </a:solidFill>
                  <a:sym typeface="Symbol"/>
                </a:rPr>
                <a:t>0,n</a:t>
              </a:r>
              <a:r>
                <a:rPr lang="en-CA" sz="1050" dirty="0">
                  <a:solidFill>
                    <a:schemeClr val="bg2"/>
                  </a:solidFill>
                  <a:sym typeface="Symbol"/>
                </a:rPr>
                <a:t>-1] </a:t>
              </a:r>
              <a:endParaRPr lang="en-CA" sz="1050" dirty="0">
                <a:solidFill>
                  <a:schemeClr val="bg2"/>
                </a:solidFill>
              </a:endParaRPr>
            </a:p>
          </p:txBody>
        </p:sp>
        <p:sp>
          <p:nvSpPr>
            <p:cNvPr id="7189" name="Rectangle 155"/>
            <p:cNvSpPr>
              <a:spLocks noChangeArrowheads="1"/>
            </p:cNvSpPr>
            <p:nvPr/>
          </p:nvSpPr>
          <p:spPr bwMode="auto">
            <a:xfrm>
              <a:off x="2455244" y="1639548"/>
              <a:ext cx="442763" cy="30771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1400">
                  <a:solidFill>
                    <a:schemeClr val="bg2"/>
                  </a:solidFill>
                </a:rPr>
                <a:t>y[j]</a:t>
              </a:r>
            </a:p>
          </p:txBody>
        </p:sp>
      </p:grpSp>
      <p:sp>
        <p:nvSpPr>
          <p:cNvPr id="157" name="Rectangle 156"/>
          <p:cNvSpPr>
            <a:spLocks noChangeArrowheads="1"/>
          </p:cNvSpPr>
          <p:nvPr/>
        </p:nvSpPr>
        <p:spPr bwMode="auto">
          <a:xfrm>
            <a:off x="190500" y="2478088"/>
            <a:ext cx="2198688" cy="307975"/>
          </a:xfrm>
          <a:prstGeom prst="rect">
            <a:avLst/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1400">
                <a:solidFill>
                  <a:schemeClr val="bg2"/>
                </a:solidFill>
              </a:rPr>
              <a:t>y[] is an array of real values</a:t>
            </a:r>
          </a:p>
        </p:txBody>
      </p:sp>
      <p:graphicFrame>
        <p:nvGraphicFramePr>
          <p:cNvPr id="57" name="Object 57"/>
          <p:cNvGraphicFramePr>
            <a:graphicFrameLocks noChangeAspect="1"/>
          </p:cNvGraphicFramePr>
          <p:nvPr/>
        </p:nvGraphicFramePr>
        <p:xfrm>
          <a:off x="398463" y="5791200"/>
          <a:ext cx="1938337" cy="6096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7232" name="Equation" r:id="rId16" imgW="1371600" imgH="431800" progId="Equation.3">
                  <p:embed/>
                </p:oleObj>
              </mc:Choice>
              <mc:Fallback>
                <p:oleObj name="Equation" r:id="rId16" imgW="1371600" imgH="431800" progId="Equation.3">
                  <p:embed/>
                  <p:pic>
                    <p:nvPicPr>
                      <p:cNvPr id="0" name="Object 5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98463" y="5791200"/>
                        <a:ext cx="1938337" cy="609600"/>
                      </a:xfrm>
                      <a:prstGeom prst="rect">
                        <a:avLst/>
                      </a:prstGeom>
                      <a:solidFill>
                        <a:schemeClr val="tx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58" name="Picture 58"/>
          <p:cNvPicPr>
            <a:picLocks noChangeAspect="1" noChangeArrowheads="1"/>
          </p:cNvPicPr>
          <p:nvPr/>
        </p:nvPicPr>
        <p:blipFill>
          <a:blip r:embed="rId1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486400" y="712788"/>
            <a:ext cx="3552825" cy="55356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183" name="Text Box 215"/>
          <p:cNvSpPr txBox="1">
            <a:spLocks noChangeArrowheads="1"/>
          </p:cNvSpPr>
          <p:nvPr/>
        </p:nvSpPr>
        <p:spPr bwMode="auto">
          <a:xfrm>
            <a:off x="7329488" y="17463"/>
            <a:ext cx="1614487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000">
                <a:solidFill>
                  <a:schemeClr val="tx2"/>
                </a:solidFill>
              </a:rPr>
              <a:t>Sine &amp;Cosine</a:t>
            </a:r>
            <a:br>
              <a:rPr lang="en-US" altLang="en-US" sz="2000">
                <a:solidFill>
                  <a:schemeClr val="tx2"/>
                </a:solidFill>
              </a:rPr>
            </a:br>
            <a:r>
              <a:rPr lang="en-US" altLang="en-US" sz="2000">
                <a:solidFill>
                  <a:schemeClr val="tx2"/>
                </a:solidFill>
              </a:rPr>
              <a:t>Basis</a:t>
            </a:r>
            <a:endParaRPr lang="en-US" altLang="en-US" sz="2000">
              <a:sym typeface="Symbol" pitchFamily="18" charset="2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1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1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 nodeType="clickPar">
                      <p:stCondLst>
                        <p:cond delay="indefinite"/>
                      </p:stCondLst>
                      <p:childTnLst>
                        <p:par>
                          <p:cTn id="3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1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1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 nodeType="clickPar">
                      <p:stCondLst>
                        <p:cond delay="indefinite"/>
                      </p:stCondLst>
                      <p:childTnLst>
                        <p:par>
                          <p:cTn id="4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1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1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 nodeType="clickPar">
                      <p:stCondLst>
                        <p:cond delay="indefinite"/>
                      </p:stCondLst>
                      <p:childTnLst>
                        <p:par>
                          <p:cTn id="5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 nodeType="clickPar">
                      <p:stCondLst>
                        <p:cond delay="indefinite"/>
                      </p:stCondLst>
                      <p:childTnLst>
                        <p:par>
                          <p:cTn id="6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7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9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1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3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5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7" grpId="0" animBg="1"/>
      <p:bldP spid="157" grpId="1" animBg="1"/>
    </p:bldLst>
  </p:timing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466" name="Rectangle 5"/>
          <p:cNvSpPr>
            <a:spLocks noChangeArrowheads="1"/>
          </p:cNvSpPr>
          <p:nvPr/>
        </p:nvSpPr>
        <p:spPr bwMode="auto">
          <a:xfrm>
            <a:off x="685800" y="-228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4400">
                <a:solidFill>
                  <a:schemeClr val="tx2"/>
                </a:solidFill>
              </a:rPr>
              <a:t>Fourier Transformation </a:t>
            </a:r>
          </a:p>
        </p:txBody>
      </p:sp>
      <p:sp>
        <p:nvSpPr>
          <p:cNvPr id="62467" name="Text Box 215"/>
          <p:cNvSpPr txBox="1">
            <a:spLocks noChangeArrowheads="1"/>
          </p:cNvSpPr>
          <p:nvPr/>
        </p:nvSpPr>
        <p:spPr bwMode="auto">
          <a:xfrm>
            <a:off x="1809750" y="742950"/>
            <a:ext cx="206692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400" i="1">
                <a:solidFill>
                  <a:schemeClr val="tx2"/>
                </a:solidFill>
              </a:rPr>
              <a:t>Time Domain </a:t>
            </a:r>
            <a:r>
              <a:rPr lang="en-US" altLang="en-US" sz="2400" i="1">
                <a:solidFill>
                  <a:schemeClr val="accent1"/>
                </a:solidFill>
                <a:sym typeface="Symbol" pitchFamily="18" charset="2"/>
              </a:rPr>
              <a:t>y</a:t>
            </a:r>
            <a:endParaRPr lang="en-US" altLang="en-US" sz="2400">
              <a:solidFill>
                <a:schemeClr val="accent1"/>
              </a:solidFill>
              <a:sym typeface="Symbol" pitchFamily="18" charset="2"/>
            </a:endParaRPr>
          </a:p>
        </p:txBody>
      </p:sp>
      <p:sp>
        <p:nvSpPr>
          <p:cNvPr id="62468" name="Text Box 215"/>
          <p:cNvSpPr txBox="1">
            <a:spLocks noChangeArrowheads="1"/>
          </p:cNvSpPr>
          <p:nvPr/>
        </p:nvSpPr>
        <p:spPr bwMode="auto">
          <a:xfrm>
            <a:off x="4495800" y="762000"/>
            <a:ext cx="2874963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400" i="1">
                <a:solidFill>
                  <a:schemeClr val="tx2"/>
                </a:solidFill>
              </a:rPr>
              <a:t>Frequency Domain </a:t>
            </a:r>
            <a:r>
              <a:rPr lang="en-US" altLang="en-US" sz="2400" i="1">
                <a:solidFill>
                  <a:schemeClr val="accent1"/>
                </a:solidFill>
              </a:rPr>
              <a:t>Y</a:t>
            </a:r>
            <a:endParaRPr lang="en-US" altLang="en-US" sz="2400">
              <a:solidFill>
                <a:schemeClr val="accent1"/>
              </a:solidFill>
              <a:sym typeface="Symbol" pitchFamily="18" charset="2"/>
            </a:endParaRPr>
          </a:p>
        </p:txBody>
      </p:sp>
      <p:sp>
        <p:nvSpPr>
          <p:cNvPr id="15" name="Rectangle 14"/>
          <p:cNvSpPr>
            <a:spLocks noChangeArrowheads="1"/>
          </p:cNvSpPr>
          <p:nvPr/>
        </p:nvSpPr>
        <p:spPr bwMode="auto">
          <a:xfrm>
            <a:off x="461963" y="4470400"/>
            <a:ext cx="3881437" cy="1200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/>
            <a:r>
              <a:rPr lang="en-CA" altLang="en-US" sz="2400">
                <a:sym typeface="Symbol" pitchFamily="18" charset="2"/>
              </a:rPr>
              <a:t>Radio Carrier Signal</a:t>
            </a:r>
            <a:br>
              <a:rPr lang="en-CA" altLang="en-US" sz="2400">
                <a:sym typeface="Symbol" pitchFamily="18" charset="2"/>
              </a:rPr>
            </a:br>
            <a:r>
              <a:rPr lang="en-CA" altLang="en-US" sz="2400">
                <a:sym typeface="Symbol" pitchFamily="18" charset="2"/>
              </a:rPr>
              <a:t>    ie A wave of magnetic field</a:t>
            </a:r>
            <a:br>
              <a:rPr lang="en-CA" altLang="en-US" sz="2400">
                <a:sym typeface="Symbol" pitchFamily="18" charset="2"/>
              </a:rPr>
            </a:br>
            <a:r>
              <a:rPr lang="en-CA" altLang="en-US" sz="2400">
                <a:sym typeface="Symbol" pitchFamily="18" charset="2"/>
              </a:rPr>
              <a:t>        that can travel far.</a:t>
            </a:r>
            <a:endParaRPr lang="en-US" altLang="en-US" sz="2400" i="1">
              <a:solidFill>
                <a:schemeClr val="accent1"/>
              </a:solidFill>
              <a:sym typeface="Symbol" pitchFamily="18" charset="2"/>
            </a:endParaRPr>
          </a:p>
        </p:txBody>
      </p:sp>
      <p:pic>
        <p:nvPicPr>
          <p:cNvPr id="62470" name="Picture 6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85938" y="1150938"/>
            <a:ext cx="2085975" cy="1609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2471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24400" y="1179513"/>
            <a:ext cx="2114550" cy="1571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1" name="Picture 7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04988" y="2706688"/>
            <a:ext cx="2047875" cy="1704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2" name="Picture 3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24400" y="2706688"/>
            <a:ext cx="2124075" cy="1628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" name="Rectangle 12"/>
          <p:cNvSpPr>
            <a:spLocks noChangeArrowheads="1"/>
          </p:cNvSpPr>
          <p:nvPr/>
        </p:nvSpPr>
        <p:spPr bwMode="auto">
          <a:xfrm>
            <a:off x="5062538" y="4419600"/>
            <a:ext cx="1490662" cy="1200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CA" altLang="en-US" sz="2400">
                <a:sym typeface="Symbol" pitchFamily="18" charset="2"/>
              </a:rPr>
              <a:t>One high </a:t>
            </a:r>
          </a:p>
          <a:p>
            <a:pPr eaLnBrk="1" hangingPunct="1"/>
            <a:r>
              <a:rPr lang="en-CA" altLang="en-US" sz="2400">
                <a:sym typeface="Symbol" pitchFamily="18" charset="2"/>
              </a:rPr>
              <a:t>frequency </a:t>
            </a:r>
          </a:p>
          <a:p>
            <a:pPr eaLnBrk="1" hangingPunct="1"/>
            <a:r>
              <a:rPr lang="en-CA" altLang="en-US" sz="2400">
                <a:sym typeface="Symbol" pitchFamily="18" charset="2"/>
              </a:rPr>
              <a:t>signal</a:t>
            </a:r>
            <a:endParaRPr lang="en-US" altLang="en-US" sz="2400" i="1">
              <a:solidFill>
                <a:schemeClr val="accent1"/>
              </a:solidFill>
              <a:sym typeface="Symbol" pitchFamily="18" charset="2"/>
            </a:endParaRPr>
          </a:p>
        </p:txBody>
      </p:sp>
      <p:sp>
        <p:nvSpPr>
          <p:cNvPr id="62475" name="Text Box 215"/>
          <p:cNvSpPr txBox="1">
            <a:spLocks noChangeArrowheads="1"/>
          </p:cNvSpPr>
          <p:nvPr/>
        </p:nvSpPr>
        <p:spPr bwMode="auto">
          <a:xfrm>
            <a:off x="7667625" y="17463"/>
            <a:ext cx="938213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000">
                <a:solidFill>
                  <a:schemeClr val="tx2"/>
                </a:solidFill>
                <a:sym typeface="Symbol" pitchFamily="18" charset="2"/>
              </a:rPr>
              <a:t>Radio</a:t>
            </a:r>
            <a:br>
              <a:rPr lang="en-US" altLang="en-US" sz="2000">
                <a:solidFill>
                  <a:schemeClr val="tx2"/>
                </a:solidFill>
                <a:sym typeface="Symbol" pitchFamily="18" charset="2"/>
              </a:rPr>
            </a:br>
            <a:r>
              <a:rPr lang="en-US" altLang="en-US" sz="2000">
                <a:solidFill>
                  <a:schemeClr val="tx2"/>
                </a:solidFill>
                <a:sym typeface="Symbol" pitchFamily="18" charset="2"/>
              </a:rPr>
              <a:t>Signals</a:t>
            </a:r>
            <a:endParaRPr lang="en-US" altLang="en-US" sz="2000">
              <a:sym typeface="Symbol" pitchFamily="18" charset="2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490" name="Rectangle 5"/>
          <p:cNvSpPr>
            <a:spLocks noChangeArrowheads="1"/>
          </p:cNvSpPr>
          <p:nvPr/>
        </p:nvSpPr>
        <p:spPr bwMode="auto">
          <a:xfrm>
            <a:off x="685800" y="-228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4400">
                <a:solidFill>
                  <a:schemeClr val="tx2"/>
                </a:solidFill>
              </a:rPr>
              <a:t>Fourier Transformation </a:t>
            </a:r>
          </a:p>
        </p:txBody>
      </p:sp>
      <p:sp>
        <p:nvSpPr>
          <p:cNvPr id="63491" name="Text Box 215"/>
          <p:cNvSpPr txBox="1">
            <a:spLocks noChangeArrowheads="1"/>
          </p:cNvSpPr>
          <p:nvPr/>
        </p:nvSpPr>
        <p:spPr bwMode="auto">
          <a:xfrm>
            <a:off x="1809750" y="742950"/>
            <a:ext cx="206692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400" i="1">
                <a:solidFill>
                  <a:schemeClr val="tx2"/>
                </a:solidFill>
              </a:rPr>
              <a:t>Time Domain </a:t>
            </a:r>
            <a:r>
              <a:rPr lang="en-US" altLang="en-US" sz="2400" i="1">
                <a:solidFill>
                  <a:schemeClr val="accent1"/>
                </a:solidFill>
                <a:sym typeface="Symbol" pitchFamily="18" charset="2"/>
              </a:rPr>
              <a:t>y</a:t>
            </a:r>
            <a:endParaRPr lang="en-US" altLang="en-US" sz="2400">
              <a:solidFill>
                <a:schemeClr val="accent1"/>
              </a:solidFill>
              <a:sym typeface="Symbol" pitchFamily="18" charset="2"/>
            </a:endParaRPr>
          </a:p>
        </p:txBody>
      </p:sp>
      <p:sp>
        <p:nvSpPr>
          <p:cNvPr id="63492" name="Text Box 215"/>
          <p:cNvSpPr txBox="1">
            <a:spLocks noChangeArrowheads="1"/>
          </p:cNvSpPr>
          <p:nvPr/>
        </p:nvSpPr>
        <p:spPr bwMode="auto">
          <a:xfrm>
            <a:off x="4495800" y="762000"/>
            <a:ext cx="2874963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400" i="1">
                <a:solidFill>
                  <a:schemeClr val="tx2"/>
                </a:solidFill>
              </a:rPr>
              <a:t>Frequency Domain </a:t>
            </a:r>
            <a:r>
              <a:rPr lang="en-US" altLang="en-US" sz="2400" i="1">
                <a:solidFill>
                  <a:schemeClr val="accent1"/>
                </a:solidFill>
              </a:rPr>
              <a:t>Y</a:t>
            </a:r>
            <a:endParaRPr lang="en-US" altLang="en-US" sz="2400">
              <a:solidFill>
                <a:schemeClr val="accent1"/>
              </a:solidFill>
              <a:sym typeface="Symbol" pitchFamily="18" charset="2"/>
            </a:endParaRPr>
          </a:p>
        </p:txBody>
      </p:sp>
      <p:pic>
        <p:nvPicPr>
          <p:cNvPr id="63493" name="Picture 6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85938" y="1150938"/>
            <a:ext cx="2085975" cy="1609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3494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24400" y="1179513"/>
            <a:ext cx="2114550" cy="1571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3495" name="Picture 7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04988" y="2706688"/>
            <a:ext cx="2047875" cy="1704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3496" name="Picture 3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24400" y="2706688"/>
            <a:ext cx="2124075" cy="1628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4" name="Picture 8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95463" y="4360863"/>
            <a:ext cx="2047875" cy="1657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6" name="Rectangle 15"/>
          <p:cNvSpPr>
            <a:spLocks noChangeArrowheads="1"/>
          </p:cNvSpPr>
          <p:nvPr/>
        </p:nvSpPr>
        <p:spPr bwMode="auto">
          <a:xfrm>
            <a:off x="1676400" y="6319838"/>
            <a:ext cx="2430463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/>
            <a:r>
              <a:rPr lang="en-CA" altLang="en-US" sz="2400" i="1">
                <a:solidFill>
                  <a:schemeClr val="accent1"/>
                </a:solidFill>
                <a:sym typeface="Symbol" pitchFamily="18" charset="2"/>
              </a:rPr>
              <a:t>y(i) = y</a:t>
            </a:r>
            <a:r>
              <a:rPr lang="en-CA" altLang="en-US" sz="2400" i="1" baseline="-25000">
                <a:solidFill>
                  <a:schemeClr val="accent1"/>
                </a:solidFill>
                <a:sym typeface="Symbol" pitchFamily="18" charset="2"/>
              </a:rPr>
              <a:t>1</a:t>
            </a:r>
            <a:r>
              <a:rPr lang="en-CA" altLang="en-US" sz="2400" i="1">
                <a:solidFill>
                  <a:schemeClr val="accent1"/>
                </a:solidFill>
                <a:sym typeface="Symbol" pitchFamily="18" charset="2"/>
              </a:rPr>
              <a:t>(i)  y</a:t>
            </a:r>
            <a:r>
              <a:rPr lang="en-CA" altLang="en-US" sz="2400" i="1" baseline="-25000">
                <a:solidFill>
                  <a:schemeClr val="accent1"/>
                </a:solidFill>
                <a:sym typeface="Symbol" pitchFamily="18" charset="2"/>
              </a:rPr>
              <a:t>2</a:t>
            </a:r>
            <a:r>
              <a:rPr lang="en-CA" altLang="en-US" sz="2400" i="1">
                <a:solidFill>
                  <a:schemeClr val="accent1"/>
                </a:solidFill>
                <a:sym typeface="Symbol" pitchFamily="18" charset="2"/>
              </a:rPr>
              <a:t>(i) </a:t>
            </a:r>
            <a:endParaRPr lang="en-US" altLang="en-US" sz="2400" i="1">
              <a:solidFill>
                <a:schemeClr val="accent1"/>
              </a:solidFill>
              <a:sym typeface="Symbol" pitchFamily="18" charset="2"/>
            </a:endParaRPr>
          </a:p>
        </p:txBody>
      </p:sp>
      <p:sp>
        <p:nvSpPr>
          <p:cNvPr id="17" name="Rectangle 16"/>
          <p:cNvSpPr>
            <a:spLocks noChangeArrowheads="1"/>
          </p:cNvSpPr>
          <p:nvPr/>
        </p:nvSpPr>
        <p:spPr bwMode="auto">
          <a:xfrm>
            <a:off x="1219200" y="5999163"/>
            <a:ext cx="3429000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/>
            <a:r>
              <a:rPr lang="en-CA" altLang="en-US" sz="2400">
                <a:sym typeface="Symbol" pitchFamily="18" charset="2"/>
              </a:rPr>
              <a:t>Modulation: Their product</a:t>
            </a:r>
          </a:p>
        </p:txBody>
      </p:sp>
      <p:pic>
        <p:nvPicPr>
          <p:cNvPr id="18" name="Picture 5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16463" y="4325938"/>
            <a:ext cx="2143125" cy="1647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9" name="Rectangle 18"/>
          <p:cNvSpPr>
            <a:spLocks noChangeArrowheads="1"/>
          </p:cNvSpPr>
          <p:nvPr/>
        </p:nvSpPr>
        <p:spPr bwMode="auto">
          <a:xfrm>
            <a:off x="6934200" y="4262438"/>
            <a:ext cx="3429000" cy="2308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/>
            <a:r>
              <a:rPr lang="en-CA" altLang="en-US" sz="2400">
                <a:sym typeface="Symbol" pitchFamily="18" charset="2"/>
              </a:rPr>
              <a:t>Carrier signal</a:t>
            </a:r>
          </a:p>
          <a:p>
            <a:pPr algn="l" eaLnBrk="1" hangingPunct="1"/>
            <a:r>
              <a:rPr lang="en-CA" altLang="en-US" sz="2400">
                <a:sym typeface="Symbol" pitchFamily="18" charset="2"/>
              </a:rPr>
              <a:t>Audio Signal</a:t>
            </a:r>
            <a:br>
              <a:rPr lang="en-CA" altLang="en-US" sz="2400">
                <a:sym typeface="Symbol" pitchFamily="18" charset="2"/>
              </a:rPr>
            </a:br>
            <a:r>
              <a:rPr lang="en-CA" altLang="en-US" sz="2400">
                <a:sym typeface="Symbol" pitchFamily="18" charset="2"/>
              </a:rPr>
              <a:t>   (shifted)</a:t>
            </a:r>
          </a:p>
          <a:p>
            <a:pPr algn="l" eaLnBrk="1" hangingPunct="1"/>
            <a:r>
              <a:rPr lang="en-CA" altLang="en-US" sz="2400">
                <a:sym typeface="Symbol" pitchFamily="18" charset="2"/>
              </a:rPr>
              <a:t>Audio Signal</a:t>
            </a:r>
            <a:br>
              <a:rPr lang="en-CA" altLang="en-US" sz="2400">
                <a:sym typeface="Symbol" pitchFamily="18" charset="2"/>
              </a:rPr>
            </a:br>
            <a:r>
              <a:rPr lang="en-CA" altLang="en-US" sz="2400">
                <a:sym typeface="Symbol" pitchFamily="18" charset="2"/>
              </a:rPr>
              <a:t>   (shifted</a:t>
            </a:r>
            <a:br>
              <a:rPr lang="en-CA" altLang="en-US" sz="2400">
                <a:sym typeface="Symbol" pitchFamily="18" charset="2"/>
              </a:rPr>
            </a:br>
            <a:r>
              <a:rPr lang="en-CA" altLang="en-US" sz="2400">
                <a:sym typeface="Symbol" pitchFamily="18" charset="2"/>
              </a:rPr>
              <a:t>      &amp;flipped)</a:t>
            </a:r>
          </a:p>
        </p:txBody>
      </p:sp>
      <p:cxnSp>
        <p:nvCxnSpPr>
          <p:cNvPr id="21" name="Straight Arrow Connector 20"/>
          <p:cNvCxnSpPr>
            <a:cxnSpLocks noChangeShapeType="1"/>
          </p:cNvCxnSpPr>
          <p:nvPr/>
        </p:nvCxnSpPr>
        <p:spPr bwMode="auto">
          <a:xfrm flipH="1">
            <a:off x="6248400" y="4495800"/>
            <a:ext cx="685800" cy="304800"/>
          </a:xfrm>
          <a:prstGeom prst="straightConnector1">
            <a:avLst/>
          </a:prstGeom>
          <a:noFill/>
          <a:ln w="25400" algn="ctr">
            <a:solidFill>
              <a:schemeClr val="accent1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3" name="Straight Arrow Connector 22"/>
          <p:cNvCxnSpPr>
            <a:cxnSpLocks noChangeShapeType="1"/>
          </p:cNvCxnSpPr>
          <p:nvPr/>
        </p:nvCxnSpPr>
        <p:spPr bwMode="auto">
          <a:xfrm flipH="1">
            <a:off x="6324600" y="4876800"/>
            <a:ext cx="685800" cy="304800"/>
          </a:xfrm>
          <a:prstGeom prst="straightConnector1">
            <a:avLst/>
          </a:prstGeom>
          <a:noFill/>
          <a:ln w="25400" algn="ctr">
            <a:solidFill>
              <a:schemeClr val="accent1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7" name="Straight Arrow Connector 26"/>
          <p:cNvCxnSpPr>
            <a:cxnSpLocks noChangeShapeType="1"/>
          </p:cNvCxnSpPr>
          <p:nvPr/>
        </p:nvCxnSpPr>
        <p:spPr bwMode="auto">
          <a:xfrm flipH="1">
            <a:off x="6130925" y="5597525"/>
            <a:ext cx="838200" cy="0"/>
          </a:xfrm>
          <a:prstGeom prst="straightConnector1">
            <a:avLst/>
          </a:prstGeom>
          <a:noFill/>
          <a:ln w="25400" algn="ctr">
            <a:solidFill>
              <a:schemeClr val="accent1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63505" name="Text Box 215"/>
          <p:cNvSpPr txBox="1">
            <a:spLocks noChangeArrowheads="1"/>
          </p:cNvSpPr>
          <p:nvPr/>
        </p:nvSpPr>
        <p:spPr bwMode="auto">
          <a:xfrm>
            <a:off x="7667625" y="17463"/>
            <a:ext cx="938213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000">
                <a:solidFill>
                  <a:schemeClr val="tx2"/>
                </a:solidFill>
                <a:sym typeface="Symbol" pitchFamily="18" charset="2"/>
              </a:rPr>
              <a:t>Radio</a:t>
            </a:r>
            <a:br>
              <a:rPr lang="en-US" altLang="en-US" sz="2000">
                <a:solidFill>
                  <a:schemeClr val="tx2"/>
                </a:solidFill>
                <a:sym typeface="Symbol" pitchFamily="18" charset="2"/>
              </a:rPr>
            </a:br>
            <a:r>
              <a:rPr lang="en-US" altLang="en-US" sz="2000">
                <a:solidFill>
                  <a:schemeClr val="tx2"/>
                </a:solidFill>
                <a:sym typeface="Symbol" pitchFamily="18" charset="2"/>
              </a:rPr>
              <a:t>Signals</a:t>
            </a:r>
            <a:endParaRPr lang="en-US" altLang="en-US" sz="2000">
              <a:sym typeface="Symbol" pitchFamily="18" charset="2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 nodeType="clickPar">
                      <p:stCondLst>
                        <p:cond delay="indefinite"/>
                      </p:stCondLst>
                      <p:childTnLst>
                        <p:par>
                          <p:cTn id="2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 nodeType="clickPar">
                      <p:stCondLst>
                        <p:cond delay="indefinite"/>
                      </p:stCondLst>
                      <p:childTnLst>
                        <p:par>
                          <p:cTn id="3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1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1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 nodeType="clickPar">
                      <p:stCondLst>
                        <p:cond delay="indefinite"/>
                      </p:stCondLst>
                      <p:childTnLst>
                        <p:par>
                          <p:cTn id="4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1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1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/>
      <p:bldP spid="17" grpId="0"/>
    </p:bldLst>
  </p:timing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514" name="Rectangle 5"/>
          <p:cNvSpPr>
            <a:spLocks noChangeArrowheads="1"/>
          </p:cNvSpPr>
          <p:nvPr/>
        </p:nvSpPr>
        <p:spPr bwMode="auto">
          <a:xfrm>
            <a:off x="685800" y="-228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4400">
                <a:solidFill>
                  <a:schemeClr val="tx2"/>
                </a:solidFill>
              </a:rPr>
              <a:t>Fourier Transformation </a:t>
            </a:r>
          </a:p>
        </p:txBody>
      </p:sp>
      <p:sp>
        <p:nvSpPr>
          <p:cNvPr id="64515" name="Text Box 215"/>
          <p:cNvSpPr txBox="1">
            <a:spLocks noChangeArrowheads="1"/>
          </p:cNvSpPr>
          <p:nvPr/>
        </p:nvSpPr>
        <p:spPr bwMode="auto">
          <a:xfrm>
            <a:off x="1809750" y="742950"/>
            <a:ext cx="206692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400" i="1">
                <a:solidFill>
                  <a:schemeClr val="tx2"/>
                </a:solidFill>
              </a:rPr>
              <a:t>Time Domain </a:t>
            </a:r>
            <a:r>
              <a:rPr lang="en-US" altLang="en-US" sz="2400" i="1">
                <a:solidFill>
                  <a:schemeClr val="accent1"/>
                </a:solidFill>
                <a:sym typeface="Symbol" pitchFamily="18" charset="2"/>
              </a:rPr>
              <a:t>y</a:t>
            </a:r>
            <a:endParaRPr lang="en-US" altLang="en-US" sz="2400">
              <a:solidFill>
                <a:schemeClr val="accent1"/>
              </a:solidFill>
              <a:sym typeface="Symbol" pitchFamily="18" charset="2"/>
            </a:endParaRPr>
          </a:p>
        </p:txBody>
      </p:sp>
      <p:sp>
        <p:nvSpPr>
          <p:cNvPr id="64516" name="Text Box 215"/>
          <p:cNvSpPr txBox="1">
            <a:spLocks noChangeArrowheads="1"/>
          </p:cNvSpPr>
          <p:nvPr/>
        </p:nvSpPr>
        <p:spPr bwMode="auto">
          <a:xfrm>
            <a:off x="4495800" y="762000"/>
            <a:ext cx="2874963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400" i="1">
                <a:solidFill>
                  <a:schemeClr val="tx2"/>
                </a:solidFill>
              </a:rPr>
              <a:t>Frequency Domain </a:t>
            </a:r>
            <a:r>
              <a:rPr lang="en-US" altLang="en-US" sz="2400" i="1">
                <a:solidFill>
                  <a:schemeClr val="accent1"/>
                </a:solidFill>
              </a:rPr>
              <a:t>Y</a:t>
            </a:r>
            <a:endParaRPr lang="en-US" altLang="en-US" sz="2400">
              <a:solidFill>
                <a:schemeClr val="accent1"/>
              </a:solidFill>
              <a:sym typeface="Symbol" pitchFamily="18" charset="2"/>
            </a:endParaRPr>
          </a:p>
        </p:txBody>
      </p:sp>
      <p:pic>
        <p:nvPicPr>
          <p:cNvPr id="64517" name="Picture 6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85938" y="1150938"/>
            <a:ext cx="2085975" cy="1609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4518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24400" y="1179513"/>
            <a:ext cx="2114550" cy="1571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4519" name="Picture 7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04988" y="2706688"/>
            <a:ext cx="2047875" cy="1704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4520" name="Picture 3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24400" y="2706688"/>
            <a:ext cx="2124075" cy="1628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4521" name="Picture 8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95463" y="4360863"/>
            <a:ext cx="2047875" cy="1657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4522" name="Rectangle 15"/>
          <p:cNvSpPr>
            <a:spLocks noChangeArrowheads="1"/>
          </p:cNvSpPr>
          <p:nvPr/>
        </p:nvSpPr>
        <p:spPr bwMode="auto">
          <a:xfrm>
            <a:off x="1676400" y="6319838"/>
            <a:ext cx="2430463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/>
            <a:r>
              <a:rPr lang="en-CA" altLang="en-US" sz="2400" i="1">
                <a:solidFill>
                  <a:schemeClr val="accent1"/>
                </a:solidFill>
                <a:sym typeface="Symbol" pitchFamily="18" charset="2"/>
              </a:rPr>
              <a:t>y(i) = y</a:t>
            </a:r>
            <a:r>
              <a:rPr lang="en-CA" altLang="en-US" sz="2400" i="1" baseline="-25000">
                <a:solidFill>
                  <a:schemeClr val="accent1"/>
                </a:solidFill>
                <a:sym typeface="Symbol" pitchFamily="18" charset="2"/>
              </a:rPr>
              <a:t>1</a:t>
            </a:r>
            <a:r>
              <a:rPr lang="en-CA" altLang="en-US" sz="2400" i="1">
                <a:solidFill>
                  <a:schemeClr val="accent1"/>
                </a:solidFill>
                <a:sym typeface="Symbol" pitchFamily="18" charset="2"/>
              </a:rPr>
              <a:t>(i)  y</a:t>
            </a:r>
            <a:r>
              <a:rPr lang="en-CA" altLang="en-US" sz="2400" i="1" baseline="-25000">
                <a:solidFill>
                  <a:schemeClr val="accent1"/>
                </a:solidFill>
                <a:sym typeface="Symbol" pitchFamily="18" charset="2"/>
              </a:rPr>
              <a:t>2</a:t>
            </a:r>
            <a:r>
              <a:rPr lang="en-CA" altLang="en-US" sz="2400" i="1">
                <a:solidFill>
                  <a:schemeClr val="accent1"/>
                </a:solidFill>
                <a:sym typeface="Symbol" pitchFamily="18" charset="2"/>
              </a:rPr>
              <a:t>(i) </a:t>
            </a:r>
            <a:endParaRPr lang="en-US" altLang="en-US" sz="2400" i="1">
              <a:solidFill>
                <a:schemeClr val="accent1"/>
              </a:solidFill>
              <a:sym typeface="Symbol" pitchFamily="18" charset="2"/>
            </a:endParaRPr>
          </a:p>
        </p:txBody>
      </p:sp>
      <p:sp>
        <p:nvSpPr>
          <p:cNvPr id="64523" name="Rectangle 16"/>
          <p:cNvSpPr>
            <a:spLocks noChangeArrowheads="1"/>
          </p:cNvSpPr>
          <p:nvPr/>
        </p:nvSpPr>
        <p:spPr bwMode="auto">
          <a:xfrm>
            <a:off x="1219200" y="5999163"/>
            <a:ext cx="3429000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/>
            <a:r>
              <a:rPr lang="en-CA" altLang="en-US" sz="2400">
                <a:sym typeface="Symbol" pitchFamily="18" charset="2"/>
              </a:rPr>
              <a:t>Modulation: Their product</a:t>
            </a:r>
          </a:p>
        </p:txBody>
      </p:sp>
      <p:pic>
        <p:nvPicPr>
          <p:cNvPr id="64524" name="Picture 5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16463" y="4325938"/>
            <a:ext cx="2143125" cy="1647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9" name="Rectangle 18"/>
          <p:cNvSpPr>
            <a:spLocks noChangeArrowheads="1"/>
          </p:cNvSpPr>
          <p:nvPr/>
        </p:nvSpPr>
        <p:spPr bwMode="auto">
          <a:xfrm>
            <a:off x="6934200" y="4262438"/>
            <a:ext cx="3429000" cy="1939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/>
            <a:r>
              <a:rPr lang="en-CA" altLang="en-US" sz="2400">
                <a:sym typeface="Symbol" pitchFamily="18" charset="2"/>
              </a:rPr>
              <a:t>Carrier signal</a:t>
            </a:r>
          </a:p>
          <a:p>
            <a:pPr algn="l" eaLnBrk="1" hangingPunct="1"/>
            <a:r>
              <a:rPr lang="en-CA" altLang="en-US" sz="2400">
                <a:sym typeface="Symbol" pitchFamily="18" charset="2"/>
              </a:rPr>
              <a:t>Audio Signal</a:t>
            </a:r>
            <a:br>
              <a:rPr lang="en-CA" altLang="en-US" sz="2400">
                <a:sym typeface="Symbol" pitchFamily="18" charset="2"/>
              </a:rPr>
            </a:br>
            <a:r>
              <a:rPr lang="en-CA" altLang="en-US" sz="2400">
                <a:sym typeface="Symbol" pitchFamily="18" charset="2"/>
              </a:rPr>
              <a:t>   (shifted)</a:t>
            </a:r>
          </a:p>
          <a:p>
            <a:pPr algn="l" eaLnBrk="1" hangingPunct="1"/>
            <a:r>
              <a:rPr lang="en-CA" altLang="en-US" sz="2400">
                <a:sym typeface="Symbol" pitchFamily="18" charset="2"/>
              </a:rPr>
              <a:t>Negative copy</a:t>
            </a:r>
            <a:br>
              <a:rPr lang="en-CA" altLang="en-US" sz="2400">
                <a:sym typeface="Symbol" pitchFamily="18" charset="2"/>
              </a:rPr>
            </a:br>
            <a:r>
              <a:rPr lang="en-CA" altLang="en-US" sz="2400">
                <a:sym typeface="Symbol" pitchFamily="18" charset="2"/>
              </a:rPr>
              <a:t>   (shifted)</a:t>
            </a:r>
          </a:p>
        </p:txBody>
      </p:sp>
      <p:cxnSp>
        <p:nvCxnSpPr>
          <p:cNvPr id="64526" name="Straight Arrow Connector 20"/>
          <p:cNvCxnSpPr>
            <a:cxnSpLocks noChangeShapeType="1"/>
          </p:cNvCxnSpPr>
          <p:nvPr/>
        </p:nvCxnSpPr>
        <p:spPr bwMode="auto">
          <a:xfrm flipH="1">
            <a:off x="6248400" y="4495800"/>
            <a:ext cx="685800" cy="304800"/>
          </a:xfrm>
          <a:prstGeom prst="straightConnector1">
            <a:avLst/>
          </a:prstGeom>
          <a:noFill/>
          <a:ln w="25400" algn="ctr">
            <a:solidFill>
              <a:schemeClr val="accent1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64527" name="Straight Arrow Connector 22"/>
          <p:cNvCxnSpPr>
            <a:cxnSpLocks noChangeShapeType="1"/>
          </p:cNvCxnSpPr>
          <p:nvPr/>
        </p:nvCxnSpPr>
        <p:spPr bwMode="auto">
          <a:xfrm flipH="1">
            <a:off x="6324600" y="4876800"/>
            <a:ext cx="685800" cy="304800"/>
          </a:xfrm>
          <a:prstGeom prst="straightConnector1">
            <a:avLst/>
          </a:prstGeom>
          <a:noFill/>
          <a:ln w="25400" algn="ctr">
            <a:solidFill>
              <a:schemeClr val="accent1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7" name="Straight Arrow Connector 26"/>
          <p:cNvCxnSpPr>
            <a:cxnSpLocks noChangeShapeType="1"/>
          </p:cNvCxnSpPr>
          <p:nvPr/>
        </p:nvCxnSpPr>
        <p:spPr bwMode="auto">
          <a:xfrm flipH="1">
            <a:off x="6130925" y="5597525"/>
            <a:ext cx="838200" cy="0"/>
          </a:xfrm>
          <a:prstGeom prst="straightConnector1">
            <a:avLst/>
          </a:prstGeom>
          <a:noFill/>
          <a:ln w="25400" algn="ctr">
            <a:solidFill>
              <a:schemeClr val="accent1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pic>
        <p:nvPicPr>
          <p:cNvPr id="191490" name="Picture 2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72000" y="1481138"/>
            <a:ext cx="354013" cy="11604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" name="Rectangle 19"/>
          <p:cNvSpPr>
            <a:spLocks noChangeArrowheads="1"/>
          </p:cNvSpPr>
          <p:nvPr/>
        </p:nvSpPr>
        <p:spPr bwMode="auto">
          <a:xfrm>
            <a:off x="6713538" y="1120775"/>
            <a:ext cx="2590800" cy="19383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CA" altLang="en-US" sz="2400">
                <a:sym typeface="Symbol" pitchFamily="18" charset="2"/>
              </a:rPr>
              <a:t>Because FT</a:t>
            </a:r>
            <a:br>
              <a:rPr lang="en-CA" altLang="en-US" sz="2400">
                <a:sym typeface="Symbol" pitchFamily="18" charset="2"/>
              </a:rPr>
            </a:br>
            <a:r>
              <a:rPr lang="en-CA" altLang="en-US" sz="2400">
                <a:sym typeface="Symbol" pitchFamily="18" charset="2"/>
              </a:rPr>
              <a:t>  is periodic,</a:t>
            </a:r>
          </a:p>
          <a:p>
            <a:pPr eaLnBrk="1" hangingPunct="1"/>
            <a:r>
              <a:rPr lang="en-CA" altLang="en-US" sz="2400">
                <a:sym typeface="Symbol" pitchFamily="18" charset="2"/>
              </a:rPr>
              <a:t>a flipped version</a:t>
            </a:r>
            <a:br>
              <a:rPr lang="en-CA" altLang="en-US" sz="2400">
                <a:sym typeface="Symbol" pitchFamily="18" charset="2"/>
              </a:rPr>
            </a:br>
            <a:r>
              <a:rPr lang="en-CA" altLang="en-US" sz="2400">
                <a:sym typeface="Symbol" pitchFamily="18" charset="2"/>
              </a:rPr>
              <a:t>is in the “negative”</a:t>
            </a:r>
          </a:p>
          <a:p>
            <a:pPr eaLnBrk="1" hangingPunct="1"/>
            <a:r>
              <a:rPr lang="en-CA" altLang="en-US" sz="2400">
                <a:sym typeface="Symbol" pitchFamily="18" charset="2"/>
              </a:rPr>
              <a:t>frequencies.</a:t>
            </a:r>
          </a:p>
        </p:txBody>
      </p:sp>
      <p:sp>
        <p:nvSpPr>
          <p:cNvPr id="64531" name="Text Box 215"/>
          <p:cNvSpPr txBox="1">
            <a:spLocks noChangeArrowheads="1"/>
          </p:cNvSpPr>
          <p:nvPr/>
        </p:nvSpPr>
        <p:spPr bwMode="auto">
          <a:xfrm>
            <a:off x="7667625" y="17463"/>
            <a:ext cx="938213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000">
                <a:solidFill>
                  <a:schemeClr val="tx2"/>
                </a:solidFill>
                <a:sym typeface="Symbol" pitchFamily="18" charset="2"/>
              </a:rPr>
              <a:t>Radio</a:t>
            </a:r>
            <a:br>
              <a:rPr lang="en-US" altLang="en-US" sz="2000">
                <a:solidFill>
                  <a:schemeClr val="tx2"/>
                </a:solidFill>
                <a:sym typeface="Symbol" pitchFamily="18" charset="2"/>
              </a:rPr>
            </a:br>
            <a:r>
              <a:rPr lang="en-US" altLang="en-US" sz="2000">
                <a:solidFill>
                  <a:schemeClr val="tx2"/>
                </a:solidFill>
                <a:sym typeface="Symbol" pitchFamily="18" charset="2"/>
              </a:rPr>
              <a:t>Signals</a:t>
            </a:r>
            <a:endParaRPr lang="en-US" altLang="en-US" sz="2000">
              <a:sym typeface="Symbol" pitchFamily="18" charset="2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14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9149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914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" grpId="0"/>
    </p:bldLst>
  </p:timing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538" name="Rectangle 5"/>
          <p:cNvSpPr>
            <a:spLocks noChangeArrowheads="1"/>
          </p:cNvSpPr>
          <p:nvPr/>
        </p:nvSpPr>
        <p:spPr bwMode="auto">
          <a:xfrm>
            <a:off x="685800" y="-228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4400">
                <a:solidFill>
                  <a:schemeClr val="tx2"/>
                </a:solidFill>
              </a:rPr>
              <a:t>Fourier Transformation </a:t>
            </a:r>
          </a:p>
        </p:txBody>
      </p:sp>
      <p:sp>
        <p:nvSpPr>
          <p:cNvPr id="65539" name="Text Box 215"/>
          <p:cNvSpPr txBox="1">
            <a:spLocks noChangeArrowheads="1"/>
          </p:cNvSpPr>
          <p:nvPr/>
        </p:nvSpPr>
        <p:spPr bwMode="auto">
          <a:xfrm>
            <a:off x="1809750" y="742950"/>
            <a:ext cx="206692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400" i="1">
                <a:solidFill>
                  <a:schemeClr val="tx2"/>
                </a:solidFill>
              </a:rPr>
              <a:t>Time Domain </a:t>
            </a:r>
            <a:r>
              <a:rPr lang="en-US" altLang="en-US" sz="2400" i="1">
                <a:solidFill>
                  <a:schemeClr val="accent1"/>
                </a:solidFill>
                <a:sym typeface="Symbol" pitchFamily="18" charset="2"/>
              </a:rPr>
              <a:t>y</a:t>
            </a:r>
            <a:endParaRPr lang="en-US" altLang="en-US" sz="2400">
              <a:solidFill>
                <a:schemeClr val="accent1"/>
              </a:solidFill>
              <a:sym typeface="Symbol" pitchFamily="18" charset="2"/>
            </a:endParaRPr>
          </a:p>
        </p:txBody>
      </p:sp>
      <p:sp>
        <p:nvSpPr>
          <p:cNvPr id="65540" name="Text Box 215"/>
          <p:cNvSpPr txBox="1">
            <a:spLocks noChangeArrowheads="1"/>
          </p:cNvSpPr>
          <p:nvPr/>
        </p:nvSpPr>
        <p:spPr bwMode="auto">
          <a:xfrm>
            <a:off x="4495800" y="762000"/>
            <a:ext cx="2874963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400" i="1">
                <a:solidFill>
                  <a:schemeClr val="tx2"/>
                </a:solidFill>
              </a:rPr>
              <a:t>Frequency Domain </a:t>
            </a:r>
            <a:r>
              <a:rPr lang="en-US" altLang="en-US" sz="2400" i="1">
                <a:solidFill>
                  <a:schemeClr val="accent1"/>
                </a:solidFill>
              </a:rPr>
              <a:t>Y</a:t>
            </a:r>
            <a:endParaRPr lang="en-US" altLang="en-US" sz="2400">
              <a:solidFill>
                <a:schemeClr val="accent1"/>
              </a:solidFill>
              <a:sym typeface="Symbol" pitchFamily="18" charset="2"/>
            </a:endParaRPr>
          </a:p>
        </p:txBody>
      </p:sp>
      <p:pic>
        <p:nvPicPr>
          <p:cNvPr id="65541" name="Picture 6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85938" y="1150938"/>
            <a:ext cx="2085975" cy="1609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5542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24400" y="1179513"/>
            <a:ext cx="2114550" cy="1571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5543" name="Picture 7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04988" y="2706688"/>
            <a:ext cx="2047875" cy="1704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5544" name="Picture 3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24400" y="2706688"/>
            <a:ext cx="2124075" cy="1628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5545" name="Picture 8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95463" y="4360863"/>
            <a:ext cx="2047875" cy="1657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5546" name="Rectangle 15"/>
          <p:cNvSpPr>
            <a:spLocks noChangeArrowheads="1"/>
          </p:cNvSpPr>
          <p:nvPr/>
        </p:nvSpPr>
        <p:spPr bwMode="auto">
          <a:xfrm>
            <a:off x="1868488" y="6319838"/>
            <a:ext cx="1484312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/>
            <a:r>
              <a:rPr lang="en-CA" altLang="en-US" sz="2400" i="1">
                <a:solidFill>
                  <a:schemeClr val="accent1"/>
                </a:solidFill>
                <a:sym typeface="Symbol" pitchFamily="18" charset="2"/>
              </a:rPr>
              <a:t>y = y</a:t>
            </a:r>
            <a:r>
              <a:rPr lang="en-CA" altLang="en-US" sz="2400" i="1" baseline="-25000">
                <a:solidFill>
                  <a:schemeClr val="accent1"/>
                </a:solidFill>
                <a:sym typeface="Symbol" pitchFamily="18" charset="2"/>
              </a:rPr>
              <a:t>1</a:t>
            </a:r>
            <a:r>
              <a:rPr lang="en-CA" altLang="en-US" sz="2400" i="1">
                <a:solidFill>
                  <a:schemeClr val="accent1"/>
                </a:solidFill>
                <a:sym typeface="Symbol" pitchFamily="18" charset="2"/>
              </a:rPr>
              <a:t> y</a:t>
            </a:r>
            <a:r>
              <a:rPr lang="en-CA" altLang="en-US" sz="2400" i="1" baseline="-25000">
                <a:solidFill>
                  <a:schemeClr val="accent1"/>
                </a:solidFill>
                <a:sym typeface="Symbol" pitchFamily="18" charset="2"/>
              </a:rPr>
              <a:t>2</a:t>
            </a:r>
            <a:r>
              <a:rPr lang="en-CA" altLang="en-US" sz="2400" i="1">
                <a:solidFill>
                  <a:schemeClr val="accent1"/>
                </a:solidFill>
                <a:sym typeface="Symbol" pitchFamily="18" charset="2"/>
              </a:rPr>
              <a:t> </a:t>
            </a:r>
            <a:endParaRPr lang="en-US" altLang="en-US" sz="2400" i="1">
              <a:solidFill>
                <a:schemeClr val="accent1"/>
              </a:solidFill>
              <a:sym typeface="Symbol" pitchFamily="18" charset="2"/>
            </a:endParaRPr>
          </a:p>
        </p:txBody>
      </p:sp>
      <p:sp>
        <p:nvSpPr>
          <p:cNvPr id="65547" name="Rectangle 16"/>
          <p:cNvSpPr>
            <a:spLocks noChangeArrowheads="1"/>
          </p:cNvSpPr>
          <p:nvPr/>
        </p:nvSpPr>
        <p:spPr bwMode="auto">
          <a:xfrm>
            <a:off x="1219200" y="5999163"/>
            <a:ext cx="3429000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/>
            <a:r>
              <a:rPr lang="en-CA" altLang="en-US" sz="2400">
                <a:sym typeface="Symbol" pitchFamily="18" charset="2"/>
              </a:rPr>
              <a:t>Modulation: Their product</a:t>
            </a:r>
          </a:p>
        </p:txBody>
      </p:sp>
      <p:pic>
        <p:nvPicPr>
          <p:cNvPr id="65548" name="Picture 5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16463" y="4325938"/>
            <a:ext cx="2143125" cy="1647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" name="Group 24"/>
          <p:cNvGrpSpPr>
            <a:grpSpLocks/>
          </p:cNvGrpSpPr>
          <p:nvPr/>
        </p:nvGrpSpPr>
        <p:grpSpPr bwMode="auto">
          <a:xfrm>
            <a:off x="4808538" y="6019800"/>
            <a:ext cx="3429000" cy="782638"/>
            <a:chOff x="4809064" y="6019800"/>
            <a:chExt cx="3429000" cy="783399"/>
          </a:xfrm>
        </p:grpSpPr>
        <p:sp>
          <p:nvSpPr>
            <p:cNvPr id="65552" name="Rectangle 19"/>
            <p:cNvSpPr>
              <a:spLocks noChangeArrowheads="1"/>
            </p:cNvSpPr>
            <p:nvPr/>
          </p:nvSpPr>
          <p:spPr bwMode="auto">
            <a:xfrm>
              <a:off x="5269103" y="6341534"/>
              <a:ext cx="1497526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CA" altLang="en-US" sz="2400" i="1">
                  <a:solidFill>
                    <a:schemeClr val="accent1"/>
                  </a:solidFill>
                  <a:sym typeface="Symbol" pitchFamily="18" charset="2"/>
                </a:rPr>
                <a:t>Y = Y</a:t>
              </a:r>
              <a:r>
                <a:rPr lang="en-CA" altLang="en-US" sz="2400" i="1" baseline="-25000">
                  <a:solidFill>
                    <a:schemeClr val="accent1"/>
                  </a:solidFill>
                  <a:sym typeface="Symbol" pitchFamily="18" charset="2"/>
                </a:rPr>
                <a:t>1</a:t>
              </a:r>
              <a:r>
                <a:rPr lang="en-CA" altLang="en-US" sz="2400" i="1">
                  <a:solidFill>
                    <a:schemeClr val="accent1"/>
                  </a:solidFill>
                  <a:sym typeface="Symbol" pitchFamily="18" charset="2"/>
                </a:rPr>
                <a:t>*Y</a:t>
              </a:r>
              <a:r>
                <a:rPr lang="en-CA" altLang="en-US" sz="2400" i="1" baseline="-25000">
                  <a:solidFill>
                    <a:schemeClr val="accent1"/>
                  </a:solidFill>
                  <a:sym typeface="Symbol" pitchFamily="18" charset="2"/>
                </a:rPr>
                <a:t>2</a:t>
              </a:r>
              <a:r>
                <a:rPr lang="en-CA" altLang="en-US" sz="2400" i="1">
                  <a:solidFill>
                    <a:schemeClr val="accent1"/>
                  </a:solidFill>
                  <a:sym typeface="Symbol" pitchFamily="18" charset="2"/>
                </a:rPr>
                <a:t> </a:t>
              </a:r>
              <a:endParaRPr lang="en-US" altLang="en-US" sz="2400" i="1">
                <a:solidFill>
                  <a:schemeClr val="accent1"/>
                </a:solidFill>
                <a:sym typeface="Symbol" pitchFamily="18" charset="2"/>
              </a:endParaRPr>
            </a:p>
          </p:txBody>
        </p:sp>
        <p:sp>
          <p:nvSpPr>
            <p:cNvPr id="65553" name="Rectangle 21"/>
            <p:cNvSpPr>
              <a:spLocks noChangeArrowheads="1"/>
            </p:cNvSpPr>
            <p:nvPr/>
          </p:nvSpPr>
          <p:spPr bwMode="auto">
            <a:xfrm>
              <a:off x="4809064" y="6019800"/>
              <a:ext cx="3429000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CA" altLang="en-US" sz="2400">
                  <a:solidFill>
                    <a:schemeClr val="tx2"/>
                  </a:solidFill>
                  <a:sym typeface="Symbol" pitchFamily="18" charset="2"/>
                </a:rPr>
                <a:t>Convolution</a:t>
              </a:r>
            </a:p>
          </p:txBody>
        </p:sp>
      </p:grpSp>
      <p:pic>
        <p:nvPicPr>
          <p:cNvPr id="65550" name="Picture 2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72000" y="1481138"/>
            <a:ext cx="354013" cy="11604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5551" name="Text Box 215"/>
          <p:cNvSpPr txBox="1">
            <a:spLocks noChangeArrowheads="1"/>
          </p:cNvSpPr>
          <p:nvPr/>
        </p:nvSpPr>
        <p:spPr bwMode="auto">
          <a:xfrm>
            <a:off x="7404100" y="17463"/>
            <a:ext cx="1465263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000">
                <a:solidFill>
                  <a:schemeClr val="tx2"/>
                </a:solidFill>
                <a:sym typeface="Symbol" pitchFamily="18" charset="2"/>
              </a:rPr>
              <a:t> </a:t>
            </a:r>
            <a:r>
              <a:rPr lang="en-US" altLang="en-US" sz="2000">
                <a:solidFill>
                  <a:schemeClr val="tx2"/>
                </a:solidFill>
              </a:rPr>
              <a:t>*</a:t>
            </a:r>
            <a:br>
              <a:rPr lang="en-US" altLang="en-US" sz="2000">
                <a:solidFill>
                  <a:schemeClr val="tx2"/>
                </a:solidFill>
              </a:rPr>
            </a:br>
            <a:r>
              <a:rPr lang="en-US" altLang="en-US" sz="2000">
                <a:solidFill>
                  <a:schemeClr val="tx2"/>
                </a:solidFill>
              </a:rPr>
              <a:t>Convolution</a:t>
            </a:r>
            <a:endParaRPr lang="en-US" altLang="en-US" sz="2000">
              <a:sym typeface="Symbol" pitchFamily="18" charset="2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8"/>
          <p:cNvGrpSpPr>
            <a:grpSpLocks/>
          </p:cNvGrpSpPr>
          <p:nvPr/>
        </p:nvGrpSpPr>
        <p:grpSpPr bwMode="auto">
          <a:xfrm>
            <a:off x="4781550" y="1533525"/>
            <a:ext cx="3743325" cy="2768600"/>
            <a:chOff x="4781357" y="1534180"/>
            <a:chExt cx="3744043" cy="2767945"/>
          </a:xfrm>
        </p:grpSpPr>
        <p:sp>
          <p:nvSpPr>
            <p:cNvPr id="66568" name="Rectangle 21"/>
            <p:cNvSpPr>
              <a:spLocks noChangeArrowheads="1"/>
            </p:cNvSpPr>
            <p:nvPr/>
          </p:nvSpPr>
          <p:spPr bwMode="auto">
            <a:xfrm>
              <a:off x="4781357" y="1534180"/>
              <a:ext cx="314861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 typeface="Arial" charset="0"/>
                <a:buChar char="•"/>
              </a:pPr>
              <a:r>
                <a:rPr lang="en-US" altLang="en-US">
                  <a:sym typeface="Symbol" pitchFamily="18" charset="2"/>
                </a:rPr>
                <a:t> </a:t>
              </a:r>
              <a:r>
                <a:rPr lang="en-US" altLang="en-US">
                  <a:solidFill>
                    <a:schemeClr val="tx2"/>
                  </a:solidFill>
                  <a:sym typeface="Symbol" pitchFamily="18" charset="2"/>
                </a:rPr>
                <a:t>Complex Notation </a:t>
              </a:r>
              <a:endParaRPr lang="en-CA" altLang="en-US"/>
            </a:p>
          </p:txBody>
        </p:sp>
        <p:grpSp>
          <p:nvGrpSpPr>
            <p:cNvPr id="66569" name="Group 42"/>
            <p:cNvGrpSpPr>
              <a:grpSpLocks/>
            </p:cNvGrpSpPr>
            <p:nvPr/>
          </p:nvGrpSpPr>
          <p:grpSpPr bwMode="auto">
            <a:xfrm>
              <a:off x="5105400" y="2057400"/>
              <a:ext cx="3420000" cy="1524000"/>
              <a:chOff x="5105400" y="2057400"/>
              <a:chExt cx="3420000" cy="1524000"/>
            </a:xfrm>
          </p:grpSpPr>
          <p:sp>
            <p:nvSpPr>
              <p:cNvPr id="66571" name="Rectangle 40"/>
              <p:cNvSpPr>
                <a:spLocks noChangeArrowheads="1"/>
              </p:cNvSpPr>
              <p:nvPr/>
            </p:nvSpPr>
            <p:spPr bwMode="auto">
              <a:xfrm>
                <a:off x="5105400" y="2057400"/>
                <a:ext cx="3420000" cy="1524000"/>
              </a:xfrm>
              <a:prstGeom prst="rect">
                <a:avLst/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CA" altLang="en-US"/>
              </a:p>
            </p:txBody>
          </p:sp>
          <p:graphicFrame>
            <p:nvGraphicFramePr>
              <p:cNvPr id="66572" name="Object 9"/>
              <p:cNvGraphicFramePr>
                <a:graphicFrameLocks noChangeAspect="1"/>
              </p:cNvGraphicFramePr>
              <p:nvPr/>
            </p:nvGraphicFramePr>
            <p:xfrm>
              <a:off x="5219700" y="2101850"/>
              <a:ext cx="3175000" cy="1255713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66573" name="Equation" r:id="rId4" imgW="2247900" imgH="889000" progId="Equation.3">
                      <p:embed/>
                    </p:oleObj>
                  </mc:Choice>
                  <mc:Fallback>
                    <p:oleObj name="Equation" r:id="rId4" imgW="2247900" imgH="889000" progId="Equation.3">
                      <p:embed/>
                      <p:pic>
                        <p:nvPicPr>
                          <p:cNvPr id="0" name="Object 9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5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5219700" y="2101850"/>
                            <a:ext cx="3175000" cy="1255713"/>
                          </a:xfrm>
                          <a:prstGeom prst="rect">
                            <a:avLst/>
                          </a:prstGeom>
                          <a:solidFill>
                            <a:schemeClr val="tx1"/>
                          </a:solidFill>
                          <a:ln>
                            <a:noFill/>
                          </a:ln>
                          <a:effectLst/>
                          <a:extLst>
                            <a:ext uri="{91240B29-F687-4F45-9708-019B960494DF}">
                              <a14:hiddenLine xmlns:a14="http://schemas.microsoft.com/office/drawing/2010/main" w="9525">
                                <a:solidFill>
                                  <a:srgbClr val="000000"/>
                                </a:solidFill>
                                <a:miter lim="800000"/>
                                <a:headEnd/>
                                <a:tailEnd/>
                              </a14:hiddenLine>
                            </a:ex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rgbClr val="808080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</p:pic>
                    </p:oleObj>
                  </mc:Fallback>
                </mc:AlternateContent>
              </a:graphicData>
            </a:graphic>
          </p:graphicFrame>
        </p:grpSp>
        <p:graphicFrame>
          <p:nvGraphicFramePr>
            <p:cNvPr id="66570" name="Object 61"/>
            <p:cNvGraphicFramePr>
              <a:graphicFrameLocks noChangeAspect="1"/>
            </p:cNvGraphicFramePr>
            <p:nvPr/>
          </p:nvGraphicFramePr>
          <p:xfrm>
            <a:off x="5919788" y="3675063"/>
            <a:ext cx="2062162" cy="627062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66574" name="Equation" r:id="rId6" imgW="1459866" imgH="444307" progId="Equation.3">
                    <p:embed/>
                  </p:oleObj>
                </mc:Choice>
                <mc:Fallback>
                  <p:oleObj name="Equation" r:id="rId6" imgW="1459866" imgH="444307" progId="Equation.3">
                    <p:embed/>
                    <p:pic>
                      <p:nvPicPr>
                        <p:cNvPr id="0" name="Object 61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7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5919788" y="3675063"/>
                          <a:ext cx="2062162" cy="627062"/>
                        </a:xfrm>
                        <a:prstGeom prst="rect">
                          <a:avLst/>
                        </a:prstGeom>
                        <a:solidFill>
                          <a:schemeClr val="tx1"/>
                        </a:solidFill>
                        <a:ln>
                          <a:noFill/>
                        </a:ln>
                        <a:effectLst/>
                        <a:extLs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rgbClr val="808080"/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</p:grpSp>
      <p:sp>
        <p:nvSpPr>
          <p:cNvPr id="66563" name="Rectangle 31"/>
          <p:cNvSpPr>
            <a:spLocks noChangeArrowheads="1"/>
          </p:cNvSpPr>
          <p:nvPr/>
        </p:nvSpPr>
        <p:spPr bwMode="auto">
          <a:xfrm>
            <a:off x="1868488" y="6319838"/>
            <a:ext cx="1484312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/>
            <a:r>
              <a:rPr lang="en-CA" altLang="en-US" sz="2400" i="1">
                <a:solidFill>
                  <a:schemeClr val="accent1"/>
                </a:solidFill>
                <a:sym typeface="Symbol" pitchFamily="18" charset="2"/>
              </a:rPr>
              <a:t>y = y</a:t>
            </a:r>
            <a:r>
              <a:rPr lang="en-CA" altLang="en-US" sz="2400" i="1" baseline="-25000">
                <a:solidFill>
                  <a:schemeClr val="accent1"/>
                </a:solidFill>
                <a:sym typeface="Symbol" pitchFamily="18" charset="2"/>
              </a:rPr>
              <a:t>1</a:t>
            </a:r>
            <a:r>
              <a:rPr lang="en-CA" altLang="en-US" sz="2400" i="1">
                <a:solidFill>
                  <a:schemeClr val="accent1"/>
                </a:solidFill>
                <a:sym typeface="Symbol" pitchFamily="18" charset="2"/>
              </a:rPr>
              <a:t> y</a:t>
            </a:r>
            <a:r>
              <a:rPr lang="en-CA" altLang="en-US" sz="2400" i="1" baseline="-25000">
                <a:solidFill>
                  <a:schemeClr val="accent1"/>
                </a:solidFill>
                <a:sym typeface="Symbol" pitchFamily="18" charset="2"/>
              </a:rPr>
              <a:t>2</a:t>
            </a:r>
            <a:r>
              <a:rPr lang="en-CA" altLang="en-US" sz="2400" i="1">
                <a:solidFill>
                  <a:schemeClr val="accent1"/>
                </a:solidFill>
                <a:sym typeface="Symbol" pitchFamily="18" charset="2"/>
              </a:rPr>
              <a:t> </a:t>
            </a:r>
            <a:endParaRPr lang="en-US" altLang="en-US" sz="2400" i="1">
              <a:solidFill>
                <a:schemeClr val="accent1"/>
              </a:solidFill>
              <a:sym typeface="Symbol" pitchFamily="18" charset="2"/>
            </a:endParaRPr>
          </a:p>
        </p:txBody>
      </p:sp>
      <p:sp>
        <p:nvSpPr>
          <p:cNvPr id="66564" name="Rectangle 32"/>
          <p:cNvSpPr>
            <a:spLocks noChangeArrowheads="1"/>
          </p:cNvSpPr>
          <p:nvPr/>
        </p:nvSpPr>
        <p:spPr bwMode="auto">
          <a:xfrm>
            <a:off x="5268913" y="6342063"/>
            <a:ext cx="1497012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/>
            <a:r>
              <a:rPr lang="en-CA" altLang="en-US" sz="2400" i="1">
                <a:solidFill>
                  <a:schemeClr val="accent1"/>
                </a:solidFill>
                <a:sym typeface="Symbol" pitchFamily="18" charset="2"/>
              </a:rPr>
              <a:t>Y = Y</a:t>
            </a:r>
            <a:r>
              <a:rPr lang="en-CA" altLang="en-US" sz="2400" i="1" baseline="-25000">
                <a:solidFill>
                  <a:schemeClr val="accent1"/>
                </a:solidFill>
                <a:sym typeface="Symbol" pitchFamily="18" charset="2"/>
              </a:rPr>
              <a:t>1</a:t>
            </a:r>
            <a:r>
              <a:rPr lang="en-CA" altLang="en-US" sz="2400" i="1">
                <a:solidFill>
                  <a:schemeClr val="accent1"/>
                </a:solidFill>
                <a:sym typeface="Symbol" pitchFamily="18" charset="2"/>
              </a:rPr>
              <a:t>*Y</a:t>
            </a:r>
            <a:r>
              <a:rPr lang="en-CA" altLang="en-US" sz="2400" i="1" baseline="-25000">
                <a:solidFill>
                  <a:schemeClr val="accent1"/>
                </a:solidFill>
                <a:sym typeface="Symbol" pitchFamily="18" charset="2"/>
              </a:rPr>
              <a:t>2</a:t>
            </a:r>
            <a:r>
              <a:rPr lang="en-CA" altLang="en-US" sz="2400" i="1">
                <a:solidFill>
                  <a:schemeClr val="accent1"/>
                </a:solidFill>
                <a:sym typeface="Symbol" pitchFamily="18" charset="2"/>
              </a:rPr>
              <a:t> </a:t>
            </a:r>
            <a:endParaRPr lang="en-US" altLang="en-US" sz="2400" i="1">
              <a:solidFill>
                <a:schemeClr val="accent1"/>
              </a:solidFill>
              <a:sym typeface="Symbol" pitchFamily="18" charset="2"/>
            </a:endParaRPr>
          </a:p>
        </p:txBody>
      </p:sp>
      <p:sp>
        <p:nvSpPr>
          <p:cNvPr id="24" name="Rectangle 33"/>
          <p:cNvSpPr>
            <a:spLocks noChangeArrowheads="1"/>
          </p:cNvSpPr>
          <p:nvPr/>
        </p:nvSpPr>
        <p:spPr bwMode="auto">
          <a:xfrm>
            <a:off x="533400" y="838200"/>
            <a:ext cx="15240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/>
            <a:r>
              <a:rPr lang="en-CA" altLang="en-US" sz="2400">
                <a:sym typeface="Symbol" pitchFamily="18" charset="2"/>
              </a:rPr>
              <a:t>“Proof”:</a:t>
            </a:r>
          </a:p>
        </p:txBody>
      </p:sp>
      <p:sp>
        <p:nvSpPr>
          <p:cNvPr id="66566" name="Text Box 215"/>
          <p:cNvSpPr txBox="1">
            <a:spLocks noChangeArrowheads="1"/>
          </p:cNvSpPr>
          <p:nvPr/>
        </p:nvSpPr>
        <p:spPr bwMode="auto">
          <a:xfrm>
            <a:off x="7404100" y="17463"/>
            <a:ext cx="1465263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000">
                <a:solidFill>
                  <a:schemeClr val="tx2"/>
                </a:solidFill>
                <a:sym typeface="Symbol" pitchFamily="18" charset="2"/>
              </a:rPr>
              <a:t> </a:t>
            </a:r>
            <a:r>
              <a:rPr lang="en-US" altLang="en-US" sz="2000">
                <a:solidFill>
                  <a:schemeClr val="tx2"/>
                </a:solidFill>
              </a:rPr>
              <a:t>*</a:t>
            </a:r>
            <a:br>
              <a:rPr lang="en-US" altLang="en-US" sz="2000">
                <a:solidFill>
                  <a:schemeClr val="tx2"/>
                </a:solidFill>
              </a:rPr>
            </a:br>
            <a:r>
              <a:rPr lang="en-US" altLang="en-US" sz="2000">
                <a:solidFill>
                  <a:schemeClr val="tx2"/>
                </a:solidFill>
              </a:rPr>
              <a:t>Convolution</a:t>
            </a:r>
            <a:endParaRPr lang="en-US" altLang="en-US" sz="2000">
              <a:sym typeface="Symbol" pitchFamily="18" charset="2"/>
            </a:endParaRPr>
          </a:p>
        </p:txBody>
      </p:sp>
      <p:sp>
        <p:nvSpPr>
          <p:cNvPr id="66567" name="Rectangle 5"/>
          <p:cNvSpPr>
            <a:spLocks noChangeArrowheads="1"/>
          </p:cNvSpPr>
          <p:nvPr/>
        </p:nvSpPr>
        <p:spPr bwMode="auto">
          <a:xfrm>
            <a:off x="685800" y="-228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4400">
                <a:solidFill>
                  <a:schemeClr val="tx2"/>
                </a:solidFill>
              </a:rPr>
              <a:t>Fourier Transformation 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" grpId="0"/>
    </p:bldLst>
  </p:timing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88098" name="Object 3"/>
          <p:cNvGraphicFramePr>
            <a:graphicFrameLocks noChangeAspect="1"/>
          </p:cNvGraphicFramePr>
          <p:nvPr/>
        </p:nvGraphicFramePr>
        <p:xfrm>
          <a:off x="2590800" y="814388"/>
          <a:ext cx="2100263" cy="62706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67596" name="Equation" r:id="rId3" imgW="1485255" imgH="444307" progId="Equation.3">
                  <p:embed/>
                </p:oleObj>
              </mc:Choice>
              <mc:Fallback>
                <p:oleObj name="Equation" r:id="rId3" imgW="1485255" imgH="444307" progId="Equation.3">
                  <p:embed/>
                  <p:pic>
                    <p:nvPicPr>
                      <p:cNvPr id="0" name="Object 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590800" y="814388"/>
                        <a:ext cx="2100263" cy="627062"/>
                      </a:xfrm>
                      <a:prstGeom prst="rect">
                        <a:avLst/>
                      </a:prstGeom>
                      <a:solidFill>
                        <a:schemeClr val="tx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" name="Object 4"/>
          <p:cNvGraphicFramePr>
            <a:graphicFrameLocks noChangeAspect="1"/>
          </p:cNvGraphicFramePr>
          <p:nvPr/>
        </p:nvGraphicFramePr>
        <p:xfrm>
          <a:off x="4741863" y="822325"/>
          <a:ext cx="2133600" cy="62706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67597" name="Equation" r:id="rId5" imgW="1511300" imgH="444500" progId="Equation.3">
                  <p:embed/>
                </p:oleObj>
              </mc:Choice>
              <mc:Fallback>
                <p:oleObj name="Equation" r:id="rId5" imgW="1511300" imgH="444500" progId="Equation.3">
                  <p:embed/>
                  <p:pic>
                    <p:nvPicPr>
                      <p:cNvPr id="0" name="Object 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741863" y="822325"/>
                        <a:ext cx="2133600" cy="627063"/>
                      </a:xfrm>
                      <a:prstGeom prst="rect">
                        <a:avLst/>
                      </a:prstGeom>
                      <a:solidFill>
                        <a:schemeClr val="tx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3" name="Object 5"/>
          <p:cNvGraphicFramePr>
            <a:graphicFrameLocks noChangeAspect="1"/>
          </p:cNvGraphicFramePr>
          <p:nvPr/>
        </p:nvGraphicFramePr>
        <p:xfrm>
          <a:off x="2606675" y="1506538"/>
          <a:ext cx="3857625" cy="222091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67598" name="Equation" r:id="rId7" imgW="2730500" imgH="1574800" progId="Equation.3">
                  <p:embed/>
                </p:oleObj>
              </mc:Choice>
              <mc:Fallback>
                <p:oleObj name="Equation" r:id="rId7" imgW="2730500" imgH="1574800" progId="Equation.3">
                  <p:embed/>
                  <p:pic>
                    <p:nvPicPr>
                      <p:cNvPr id="0" name="Object 5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606675" y="1506538"/>
                        <a:ext cx="3857625" cy="2220912"/>
                      </a:xfrm>
                      <a:prstGeom prst="rect">
                        <a:avLst/>
                      </a:prstGeom>
                      <a:solidFill>
                        <a:schemeClr val="tx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4" name="Object 9"/>
          <p:cNvGraphicFramePr>
            <a:graphicFrameLocks noChangeAspect="1"/>
          </p:cNvGraphicFramePr>
          <p:nvPr/>
        </p:nvGraphicFramePr>
        <p:xfrm>
          <a:off x="2293938" y="3757613"/>
          <a:ext cx="4789487" cy="3397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67599" name="Equation" r:id="rId9" imgW="3390900" imgH="241300" progId="Equation.3">
                  <p:embed/>
                </p:oleObj>
              </mc:Choice>
              <mc:Fallback>
                <p:oleObj name="Equation" r:id="rId9" imgW="3390900" imgH="241300" progId="Equation.3">
                  <p:embed/>
                  <p:pic>
                    <p:nvPicPr>
                      <p:cNvPr id="0" name="Object 9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0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293938" y="3757613"/>
                        <a:ext cx="4789487" cy="339725"/>
                      </a:xfrm>
                      <a:prstGeom prst="rect">
                        <a:avLst/>
                      </a:prstGeom>
                      <a:solidFill>
                        <a:schemeClr val="tx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5" name="Object 10"/>
          <p:cNvGraphicFramePr>
            <a:graphicFrameLocks noChangeAspect="1"/>
          </p:cNvGraphicFramePr>
          <p:nvPr/>
        </p:nvGraphicFramePr>
        <p:xfrm>
          <a:off x="1903413" y="4165600"/>
          <a:ext cx="5275262" cy="211613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67600" name="Equation" r:id="rId11" imgW="3733800" imgH="1498600" progId="Equation.3">
                  <p:embed/>
                </p:oleObj>
              </mc:Choice>
              <mc:Fallback>
                <p:oleObj name="Equation" r:id="rId11" imgW="3733800" imgH="1498600" progId="Equation.3">
                  <p:embed/>
                  <p:pic>
                    <p:nvPicPr>
                      <p:cNvPr id="0" name="Object 10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2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903413" y="4165600"/>
                        <a:ext cx="5275262" cy="2116138"/>
                      </a:xfrm>
                      <a:prstGeom prst="rect">
                        <a:avLst/>
                      </a:prstGeom>
                      <a:solidFill>
                        <a:schemeClr val="tx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67591" name="Rectangle 18"/>
          <p:cNvSpPr>
            <a:spLocks noChangeArrowheads="1"/>
          </p:cNvSpPr>
          <p:nvPr/>
        </p:nvSpPr>
        <p:spPr bwMode="auto">
          <a:xfrm>
            <a:off x="1868488" y="6319838"/>
            <a:ext cx="1484312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/>
            <a:r>
              <a:rPr lang="en-CA" altLang="en-US" sz="2400" i="1">
                <a:solidFill>
                  <a:schemeClr val="accent1"/>
                </a:solidFill>
                <a:sym typeface="Symbol" pitchFamily="18" charset="2"/>
              </a:rPr>
              <a:t>y = y</a:t>
            </a:r>
            <a:r>
              <a:rPr lang="en-CA" altLang="en-US" sz="2400" i="1" baseline="-25000">
                <a:solidFill>
                  <a:schemeClr val="accent1"/>
                </a:solidFill>
                <a:sym typeface="Symbol" pitchFamily="18" charset="2"/>
              </a:rPr>
              <a:t>1</a:t>
            </a:r>
            <a:r>
              <a:rPr lang="en-CA" altLang="en-US" sz="2400" i="1">
                <a:solidFill>
                  <a:schemeClr val="accent1"/>
                </a:solidFill>
                <a:sym typeface="Symbol" pitchFamily="18" charset="2"/>
              </a:rPr>
              <a:t> y</a:t>
            </a:r>
            <a:r>
              <a:rPr lang="en-CA" altLang="en-US" sz="2400" i="1" baseline="-25000">
                <a:solidFill>
                  <a:schemeClr val="accent1"/>
                </a:solidFill>
                <a:sym typeface="Symbol" pitchFamily="18" charset="2"/>
              </a:rPr>
              <a:t>2</a:t>
            </a:r>
            <a:r>
              <a:rPr lang="en-CA" altLang="en-US" sz="2400" i="1">
                <a:solidFill>
                  <a:schemeClr val="accent1"/>
                </a:solidFill>
                <a:sym typeface="Symbol" pitchFamily="18" charset="2"/>
              </a:rPr>
              <a:t> </a:t>
            </a:r>
            <a:endParaRPr lang="en-US" altLang="en-US" sz="2400" i="1">
              <a:solidFill>
                <a:schemeClr val="accent1"/>
              </a:solidFill>
              <a:sym typeface="Symbol" pitchFamily="18" charset="2"/>
            </a:endParaRPr>
          </a:p>
        </p:txBody>
      </p:sp>
      <p:sp>
        <p:nvSpPr>
          <p:cNvPr id="67592" name="Rectangle 20"/>
          <p:cNvSpPr>
            <a:spLocks noChangeArrowheads="1"/>
          </p:cNvSpPr>
          <p:nvPr/>
        </p:nvSpPr>
        <p:spPr bwMode="auto">
          <a:xfrm>
            <a:off x="5268913" y="6342063"/>
            <a:ext cx="1497012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/>
            <a:r>
              <a:rPr lang="en-CA" altLang="en-US" sz="2400" i="1">
                <a:solidFill>
                  <a:schemeClr val="accent1"/>
                </a:solidFill>
                <a:sym typeface="Symbol" pitchFamily="18" charset="2"/>
              </a:rPr>
              <a:t>Y = Y</a:t>
            </a:r>
            <a:r>
              <a:rPr lang="en-CA" altLang="en-US" sz="2400" i="1" baseline="-25000">
                <a:solidFill>
                  <a:schemeClr val="accent1"/>
                </a:solidFill>
                <a:sym typeface="Symbol" pitchFamily="18" charset="2"/>
              </a:rPr>
              <a:t>1</a:t>
            </a:r>
            <a:r>
              <a:rPr lang="en-CA" altLang="en-US" sz="2400" i="1">
                <a:solidFill>
                  <a:schemeClr val="accent1"/>
                </a:solidFill>
                <a:sym typeface="Symbol" pitchFamily="18" charset="2"/>
              </a:rPr>
              <a:t>*Y</a:t>
            </a:r>
            <a:r>
              <a:rPr lang="en-CA" altLang="en-US" sz="2400" i="1" baseline="-25000">
                <a:solidFill>
                  <a:schemeClr val="accent1"/>
                </a:solidFill>
                <a:sym typeface="Symbol" pitchFamily="18" charset="2"/>
              </a:rPr>
              <a:t>2</a:t>
            </a:r>
            <a:r>
              <a:rPr lang="en-CA" altLang="en-US" sz="2400" i="1">
                <a:solidFill>
                  <a:schemeClr val="accent1"/>
                </a:solidFill>
                <a:sym typeface="Symbol" pitchFamily="18" charset="2"/>
              </a:rPr>
              <a:t> </a:t>
            </a:r>
            <a:endParaRPr lang="en-US" altLang="en-US" sz="2400" i="1">
              <a:solidFill>
                <a:schemeClr val="accent1"/>
              </a:solidFill>
              <a:sym typeface="Symbol" pitchFamily="18" charset="2"/>
            </a:endParaRPr>
          </a:p>
        </p:txBody>
      </p:sp>
      <p:sp>
        <p:nvSpPr>
          <p:cNvPr id="67593" name="Rectangle 22"/>
          <p:cNvSpPr>
            <a:spLocks noChangeArrowheads="1"/>
          </p:cNvSpPr>
          <p:nvPr/>
        </p:nvSpPr>
        <p:spPr bwMode="auto">
          <a:xfrm>
            <a:off x="533400" y="838200"/>
            <a:ext cx="15240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/>
            <a:r>
              <a:rPr lang="en-CA" altLang="en-US" sz="2400">
                <a:sym typeface="Symbol" pitchFamily="18" charset="2"/>
              </a:rPr>
              <a:t>“Proof”:</a:t>
            </a:r>
          </a:p>
        </p:txBody>
      </p:sp>
      <p:sp>
        <p:nvSpPr>
          <p:cNvPr id="67594" name="Text Box 215"/>
          <p:cNvSpPr txBox="1">
            <a:spLocks noChangeArrowheads="1"/>
          </p:cNvSpPr>
          <p:nvPr/>
        </p:nvSpPr>
        <p:spPr bwMode="auto">
          <a:xfrm>
            <a:off x="7404100" y="17463"/>
            <a:ext cx="1465263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000">
                <a:solidFill>
                  <a:schemeClr val="tx2"/>
                </a:solidFill>
                <a:sym typeface="Symbol" pitchFamily="18" charset="2"/>
              </a:rPr>
              <a:t> </a:t>
            </a:r>
            <a:r>
              <a:rPr lang="en-US" altLang="en-US" sz="2000">
                <a:solidFill>
                  <a:schemeClr val="tx2"/>
                </a:solidFill>
              </a:rPr>
              <a:t>*</a:t>
            </a:r>
            <a:br>
              <a:rPr lang="en-US" altLang="en-US" sz="2000">
                <a:solidFill>
                  <a:schemeClr val="tx2"/>
                </a:solidFill>
              </a:rPr>
            </a:br>
            <a:r>
              <a:rPr lang="en-US" altLang="en-US" sz="2000">
                <a:solidFill>
                  <a:schemeClr val="tx2"/>
                </a:solidFill>
              </a:rPr>
              <a:t>Convolution</a:t>
            </a:r>
            <a:endParaRPr lang="en-US" altLang="en-US" sz="2000">
              <a:sym typeface="Symbol" pitchFamily="18" charset="2"/>
            </a:endParaRPr>
          </a:p>
        </p:txBody>
      </p:sp>
      <p:sp>
        <p:nvSpPr>
          <p:cNvPr id="67595" name="Rectangle 5"/>
          <p:cNvSpPr>
            <a:spLocks noChangeArrowheads="1"/>
          </p:cNvSpPr>
          <p:nvPr/>
        </p:nvSpPr>
        <p:spPr bwMode="auto">
          <a:xfrm>
            <a:off x="685800" y="-228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4400">
                <a:solidFill>
                  <a:schemeClr val="tx2"/>
                </a:solidFill>
              </a:rPr>
              <a:t>Fourier Transformation 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80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8809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880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 nodeType="clickPar">
                      <p:stCondLst>
                        <p:cond delay="indefinite"/>
                      </p:stCondLst>
                      <p:childTnLst>
                        <p:par>
                          <p:cTn id="2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610" name="Rectangle 5"/>
          <p:cNvSpPr>
            <a:spLocks noChangeArrowheads="1"/>
          </p:cNvSpPr>
          <p:nvPr/>
        </p:nvSpPr>
        <p:spPr bwMode="auto">
          <a:xfrm>
            <a:off x="685800" y="-228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4400">
                <a:solidFill>
                  <a:schemeClr val="tx2"/>
                </a:solidFill>
              </a:rPr>
              <a:t>Fourier Transformation </a:t>
            </a:r>
          </a:p>
        </p:txBody>
      </p:sp>
      <p:graphicFrame>
        <p:nvGraphicFramePr>
          <p:cNvPr id="68611" name="Object 9"/>
          <p:cNvGraphicFramePr>
            <a:graphicFrameLocks noChangeAspect="1"/>
          </p:cNvGraphicFramePr>
          <p:nvPr/>
        </p:nvGraphicFramePr>
        <p:xfrm>
          <a:off x="2293938" y="3757613"/>
          <a:ext cx="4789487" cy="3397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68617" name="Equation" r:id="rId3" imgW="3390900" imgH="241300" progId="Equation.3">
                  <p:embed/>
                </p:oleObj>
              </mc:Choice>
              <mc:Fallback>
                <p:oleObj name="Equation" r:id="rId3" imgW="3390900" imgH="241300" progId="Equation.3">
                  <p:embed/>
                  <p:pic>
                    <p:nvPicPr>
                      <p:cNvPr id="0" name="Object 9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293938" y="3757613"/>
                        <a:ext cx="4789487" cy="339725"/>
                      </a:xfrm>
                      <a:prstGeom prst="rect">
                        <a:avLst/>
                      </a:prstGeom>
                      <a:solidFill>
                        <a:schemeClr val="tx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68612" name="Rectangle 18"/>
          <p:cNvSpPr>
            <a:spLocks noChangeArrowheads="1"/>
          </p:cNvSpPr>
          <p:nvPr/>
        </p:nvSpPr>
        <p:spPr bwMode="auto">
          <a:xfrm>
            <a:off x="1868488" y="6319838"/>
            <a:ext cx="1484312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/>
            <a:r>
              <a:rPr lang="en-CA" altLang="en-US" sz="2400" i="1">
                <a:solidFill>
                  <a:schemeClr val="accent1"/>
                </a:solidFill>
                <a:sym typeface="Symbol" pitchFamily="18" charset="2"/>
              </a:rPr>
              <a:t>y = y</a:t>
            </a:r>
            <a:r>
              <a:rPr lang="en-CA" altLang="en-US" sz="2400" i="1" baseline="-25000">
                <a:solidFill>
                  <a:schemeClr val="accent1"/>
                </a:solidFill>
                <a:sym typeface="Symbol" pitchFamily="18" charset="2"/>
              </a:rPr>
              <a:t>1</a:t>
            </a:r>
            <a:r>
              <a:rPr lang="en-CA" altLang="en-US" sz="2400" i="1">
                <a:solidFill>
                  <a:schemeClr val="accent1"/>
                </a:solidFill>
                <a:sym typeface="Symbol" pitchFamily="18" charset="2"/>
              </a:rPr>
              <a:t> y</a:t>
            </a:r>
            <a:r>
              <a:rPr lang="en-CA" altLang="en-US" sz="2400" i="1" baseline="-25000">
                <a:solidFill>
                  <a:schemeClr val="accent1"/>
                </a:solidFill>
                <a:sym typeface="Symbol" pitchFamily="18" charset="2"/>
              </a:rPr>
              <a:t>2</a:t>
            </a:r>
            <a:r>
              <a:rPr lang="en-CA" altLang="en-US" sz="2400" i="1">
                <a:solidFill>
                  <a:schemeClr val="accent1"/>
                </a:solidFill>
                <a:sym typeface="Symbol" pitchFamily="18" charset="2"/>
              </a:rPr>
              <a:t> </a:t>
            </a:r>
            <a:endParaRPr lang="en-US" altLang="en-US" sz="2400" i="1">
              <a:solidFill>
                <a:schemeClr val="accent1"/>
              </a:solidFill>
              <a:sym typeface="Symbol" pitchFamily="18" charset="2"/>
            </a:endParaRPr>
          </a:p>
        </p:txBody>
      </p:sp>
      <p:sp>
        <p:nvSpPr>
          <p:cNvPr id="68613" name="Rectangle 20"/>
          <p:cNvSpPr>
            <a:spLocks noChangeArrowheads="1"/>
          </p:cNvSpPr>
          <p:nvPr/>
        </p:nvSpPr>
        <p:spPr bwMode="auto">
          <a:xfrm>
            <a:off x="5268913" y="6342063"/>
            <a:ext cx="1497012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/>
            <a:r>
              <a:rPr lang="en-CA" altLang="en-US" sz="2400" i="1">
                <a:solidFill>
                  <a:schemeClr val="accent1"/>
                </a:solidFill>
                <a:sym typeface="Symbol" pitchFamily="18" charset="2"/>
              </a:rPr>
              <a:t>Y = Y</a:t>
            </a:r>
            <a:r>
              <a:rPr lang="en-CA" altLang="en-US" sz="2400" i="1" baseline="-25000">
                <a:solidFill>
                  <a:schemeClr val="accent1"/>
                </a:solidFill>
                <a:sym typeface="Symbol" pitchFamily="18" charset="2"/>
              </a:rPr>
              <a:t>1</a:t>
            </a:r>
            <a:r>
              <a:rPr lang="en-CA" altLang="en-US" sz="2400" i="1">
                <a:solidFill>
                  <a:schemeClr val="accent1"/>
                </a:solidFill>
                <a:sym typeface="Symbol" pitchFamily="18" charset="2"/>
              </a:rPr>
              <a:t>*Y</a:t>
            </a:r>
            <a:r>
              <a:rPr lang="en-CA" altLang="en-US" sz="2400" i="1" baseline="-25000">
                <a:solidFill>
                  <a:schemeClr val="accent1"/>
                </a:solidFill>
                <a:sym typeface="Symbol" pitchFamily="18" charset="2"/>
              </a:rPr>
              <a:t>2</a:t>
            </a:r>
            <a:r>
              <a:rPr lang="en-CA" altLang="en-US" sz="2400" i="1">
                <a:solidFill>
                  <a:schemeClr val="accent1"/>
                </a:solidFill>
                <a:sym typeface="Symbol" pitchFamily="18" charset="2"/>
              </a:rPr>
              <a:t> </a:t>
            </a:r>
            <a:endParaRPr lang="en-US" altLang="en-US" sz="2400" i="1">
              <a:solidFill>
                <a:schemeClr val="accent1"/>
              </a:solidFill>
              <a:sym typeface="Symbol" pitchFamily="18" charset="2"/>
            </a:endParaRPr>
          </a:p>
        </p:txBody>
      </p:sp>
      <p:sp>
        <p:nvSpPr>
          <p:cNvPr id="68614" name="Rectangle 22"/>
          <p:cNvSpPr>
            <a:spLocks noChangeArrowheads="1"/>
          </p:cNvSpPr>
          <p:nvPr/>
        </p:nvSpPr>
        <p:spPr bwMode="auto">
          <a:xfrm>
            <a:off x="533400" y="838200"/>
            <a:ext cx="15240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/>
            <a:r>
              <a:rPr lang="en-CA" altLang="en-US" sz="2400">
                <a:sym typeface="Symbol" pitchFamily="18" charset="2"/>
              </a:rPr>
              <a:t>“Proof”:</a:t>
            </a:r>
          </a:p>
        </p:txBody>
      </p:sp>
      <p:graphicFrame>
        <p:nvGraphicFramePr>
          <p:cNvPr id="64" name="Object 61"/>
          <p:cNvGraphicFramePr>
            <a:graphicFrameLocks noChangeAspect="1"/>
          </p:cNvGraphicFramePr>
          <p:nvPr/>
        </p:nvGraphicFramePr>
        <p:xfrm>
          <a:off x="2652713" y="4138613"/>
          <a:ext cx="3554412" cy="22955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68618" name="Equation" r:id="rId5" imgW="2514600" imgH="1625600" progId="Equation.3">
                  <p:embed/>
                </p:oleObj>
              </mc:Choice>
              <mc:Fallback>
                <p:oleObj name="Equation" r:id="rId5" imgW="2514600" imgH="1625600" progId="Equation.3">
                  <p:embed/>
                  <p:pic>
                    <p:nvPicPr>
                      <p:cNvPr id="0" name="Object 6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652713" y="4138613"/>
                        <a:ext cx="3554412" cy="2295525"/>
                      </a:xfrm>
                      <a:prstGeom prst="rect">
                        <a:avLst/>
                      </a:prstGeom>
                      <a:solidFill>
                        <a:schemeClr val="tx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68616" name="Text Box 215"/>
          <p:cNvSpPr txBox="1">
            <a:spLocks noChangeArrowheads="1"/>
          </p:cNvSpPr>
          <p:nvPr/>
        </p:nvSpPr>
        <p:spPr bwMode="auto">
          <a:xfrm>
            <a:off x="7404100" y="17463"/>
            <a:ext cx="1465263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000">
                <a:solidFill>
                  <a:schemeClr val="tx2"/>
                </a:solidFill>
                <a:sym typeface="Symbol" pitchFamily="18" charset="2"/>
              </a:rPr>
              <a:t> </a:t>
            </a:r>
            <a:r>
              <a:rPr lang="en-US" altLang="en-US" sz="2000">
                <a:solidFill>
                  <a:schemeClr val="tx2"/>
                </a:solidFill>
              </a:rPr>
              <a:t>*</a:t>
            </a:r>
            <a:br>
              <a:rPr lang="en-US" altLang="en-US" sz="2000">
                <a:solidFill>
                  <a:schemeClr val="tx2"/>
                </a:solidFill>
              </a:rPr>
            </a:br>
            <a:r>
              <a:rPr lang="en-US" altLang="en-US" sz="2000">
                <a:solidFill>
                  <a:schemeClr val="tx2"/>
                </a:solidFill>
              </a:rPr>
              <a:t>Convolution</a:t>
            </a:r>
            <a:endParaRPr lang="en-US" altLang="en-US" sz="2000">
              <a:sym typeface="Symbol" pitchFamily="18" charset="2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7"/>
          <p:cNvGrpSpPr>
            <a:grpSpLocks/>
          </p:cNvGrpSpPr>
          <p:nvPr/>
        </p:nvGrpSpPr>
        <p:grpSpPr bwMode="auto">
          <a:xfrm>
            <a:off x="3200400" y="1219200"/>
            <a:ext cx="4343400" cy="990600"/>
            <a:chOff x="3200400" y="1219200"/>
            <a:chExt cx="4343400" cy="990600"/>
          </a:xfrm>
        </p:grpSpPr>
        <p:grpSp>
          <p:nvGrpSpPr>
            <p:cNvPr id="69646" name="Group 24"/>
            <p:cNvGrpSpPr>
              <a:grpSpLocks/>
            </p:cNvGrpSpPr>
            <p:nvPr/>
          </p:nvGrpSpPr>
          <p:grpSpPr bwMode="auto">
            <a:xfrm>
              <a:off x="3200400" y="1219200"/>
              <a:ext cx="4343400" cy="990600"/>
              <a:chOff x="3200400" y="1219200"/>
              <a:chExt cx="4343400" cy="990600"/>
            </a:xfrm>
          </p:grpSpPr>
          <p:sp>
            <p:nvSpPr>
              <p:cNvPr id="69649" name="Rectangle 21"/>
              <p:cNvSpPr>
                <a:spLocks noChangeArrowheads="1"/>
              </p:cNvSpPr>
              <p:nvPr/>
            </p:nvSpPr>
            <p:spPr bwMode="auto">
              <a:xfrm>
                <a:off x="3200400" y="1219200"/>
                <a:ext cx="4343400" cy="990600"/>
              </a:xfrm>
              <a:prstGeom prst="rect">
                <a:avLst/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CA" altLang="en-US"/>
              </a:p>
            </p:txBody>
          </p:sp>
          <p:grpSp>
            <p:nvGrpSpPr>
              <p:cNvPr id="69650" name="Group 12"/>
              <p:cNvGrpSpPr>
                <a:grpSpLocks/>
              </p:cNvGrpSpPr>
              <p:nvPr/>
            </p:nvGrpSpPr>
            <p:grpSpPr bwMode="auto">
              <a:xfrm>
                <a:off x="3605213" y="1266825"/>
                <a:ext cx="2847975" cy="790575"/>
                <a:chOff x="3148013" y="1190625"/>
                <a:chExt cx="2847975" cy="790575"/>
              </a:xfrm>
            </p:grpSpPr>
            <p:pic>
              <p:nvPicPr>
                <p:cNvPr id="69653" name="Picture 5"/>
                <p:cNvPicPr>
                  <a:picLocks noChangeAspect="1" noChangeArrowheads="1"/>
                </p:cNvPicPr>
                <p:nvPr/>
              </p:nvPicPr>
              <p:blipFill>
                <a:blip r:embed="rId2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3148013" y="1190625"/>
                  <a:ext cx="2847975" cy="79057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25400" algn="ctr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69654" name="Rectangle 10"/>
                <p:cNvSpPr>
                  <a:spLocks noChangeArrowheads="1"/>
                </p:cNvSpPr>
                <p:nvPr/>
              </p:nvSpPr>
              <p:spPr bwMode="auto">
                <a:xfrm>
                  <a:off x="4436537" y="1693334"/>
                  <a:ext cx="288000" cy="180000"/>
                </a:xfrm>
                <a:prstGeom prst="rect">
                  <a:avLst/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25400" algn="ctr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>
                  <a:spAutoFit/>
                </a:bodyPr>
                <a:lstStyle>
                  <a:lvl1pPr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/>
                  <a:endParaRPr lang="en-CA" altLang="en-US"/>
                </a:p>
              </p:txBody>
            </p:sp>
          </p:grpSp>
          <p:sp>
            <p:nvSpPr>
              <p:cNvPr id="69651" name="Rectangle 11"/>
              <p:cNvSpPr>
                <a:spLocks noChangeArrowheads="1"/>
              </p:cNvSpPr>
              <p:nvPr/>
            </p:nvSpPr>
            <p:spPr bwMode="auto">
              <a:xfrm>
                <a:off x="3657600" y="1524000"/>
                <a:ext cx="457200" cy="304800"/>
              </a:xfrm>
              <a:prstGeom prst="rect">
                <a:avLst/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CA" altLang="en-US"/>
              </a:p>
            </p:txBody>
          </p:sp>
          <p:sp>
            <p:nvSpPr>
              <p:cNvPr id="69652" name="Rectangle 12"/>
              <p:cNvSpPr>
                <a:spLocks noChangeArrowheads="1"/>
              </p:cNvSpPr>
              <p:nvPr/>
            </p:nvSpPr>
            <p:spPr bwMode="auto">
              <a:xfrm>
                <a:off x="6019800" y="1414790"/>
                <a:ext cx="381000" cy="523220"/>
              </a:xfrm>
              <a:prstGeom prst="rect">
                <a:avLst/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CA" altLang="en-US"/>
              </a:p>
            </p:txBody>
          </p:sp>
        </p:grpSp>
        <p:sp>
          <p:nvSpPr>
            <p:cNvPr id="69647" name="Rectangle 18"/>
            <p:cNvSpPr>
              <a:spLocks noChangeArrowheads="1"/>
            </p:cNvSpPr>
            <p:nvPr/>
          </p:nvSpPr>
          <p:spPr bwMode="auto">
            <a:xfrm>
              <a:off x="3225801" y="1295400"/>
              <a:ext cx="491065" cy="304800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CA" altLang="en-US" sz="1400">
                  <a:solidFill>
                    <a:schemeClr val="bg2"/>
                  </a:solidFill>
                  <a:sym typeface="Symbol" pitchFamily="18" charset="2"/>
                </a:rPr>
                <a:t>x[]</a:t>
              </a:r>
            </a:p>
          </p:txBody>
        </p:sp>
        <p:sp>
          <p:nvSpPr>
            <p:cNvPr id="69648" name="Rectangle 20"/>
            <p:cNvSpPr>
              <a:spLocks noChangeArrowheads="1"/>
            </p:cNvSpPr>
            <p:nvPr/>
          </p:nvSpPr>
          <p:spPr bwMode="auto">
            <a:xfrm>
              <a:off x="5774266" y="1295400"/>
              <a:ext cx="491065" cy="304800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CA" altLang="en-US" sz="1400">
                  <a:solidFill>
                    <a:schemeClr val="bg2"/>
                  </a:solidFill>
                  <a:sym typeface="Symbol" pitchFamily="18" charset="2"/>
                </a:rPr>
                <a:t>y[]</a:t>
              </a:r>
            </a:p>
          </p:txBody>
        </p:sp>
      </p:grpSp>
      <p:sp>
        <p:nvSpPr>
          <p:cNvPr id="69635" name="Rectangle 5"/>
          <p:cNvSpPr>
            <a:spLocks noChangeArrowheads="1"/>
          </p:cNvSpPr>
          <p:nvPr/>
        </p:nvSpPr>
        <p:spPr bwMode="auto">
          <a:xfrm>
            <a:off x="685800" y="-228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4400">
                <a:solidFill>
                  <a:schemeClr val="tx2"/>
                </a:solidFill>
              </a:rPr>
              <a:t>Fourier Transformation </a:t>
            </a:r>
          </a:p>
        </p:txBody>
      </p:sp>
      <p:sp>
        <p:nvSpPr>
          <p:cNvPr id="23" name="Rectangle 22"/>
          <p:cNvSpPr>
            <a:spLocks noChangeArrowheads="1"/>
          </p:cNvSpPr>
          <p:nvPr/>
        </p:nvSpPr>
        <p:spPr bwMode="auto">
          <a:xfrm>
            <a:off x="228600" y="609600"/>
            <a:ext cx="4800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/>
            <a:r>
              <a:rPr lang="en-CA" altLang="en-US" sz="2400">
                <a:sym typeface="Symbol" pitchFamily="18" charset="2"/>
              </a:rPr>
              <a:t>Filters also use of Convolution:</a:t>
            </a:r>
          </a:p>
        </p:txBody>
      </p:sp>
      <p:sp>
        <p:nvSpPr>
          <p:cNvPr id="10" name="Rectangle 9"/>
          <p:cNvSpPr>
            <a:spLocks noChangeArrowheads="1"/>
          </p:cNvSpPr>
          <p:nvPr/>
        </p:nvSpPr>
        <p:spPr bwMode="auto">
          <a:xfrm>
            <a:off x="762000" y="2357438"/>
            <a:ext cx="80772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/>
            <a:r>
              <a:rPr lang="en-CA" altLang="en-US" sz="2400">
                <a:sym typeface="Symbol" pitchFamily="18" charset="2"/>
              </a:rPr>
              <a:t>This system takes in a signal and outputs transformed signal.</a:t>
            </a:r>
          </a:p>
        </p:txBody>
      </p:sp>
      <p:sp>
        <p:nvSpPr>
          <p:cNvPr id="14" name="Rectangle 13"/>
          <p:cNvSpPr>
            <a:spLocks noChangeArrowheads="1"/>
          </p:cNvSpPr>
          <p:nvPr/>
        </p:nvSpPr>
        <p:spPr bwMode="auto">
          <a:xfrm>
            <a:off x="482600" y="1752600"/>
            <a:ext cx="220186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/>
            <a:r>
              <a:rPr lang="en-CA" altLang="en-US" sz="2400">
                <a:sym typeface="Symbol" pitchFamily="18" charset="2"/>
              </a:rPr>
              <a:t>Linear: </a:t>
            </a:r>
          </a:p>
        </p:txBody>
      </p:sp>
      <p:sp>
        <p:nvSpPr>
          <p:cNvPr id="15" name="Rectangle 14"/>
          <p:cNvSpPr>
            <a:spLocks noChangeArrowheads="1"/>
          </p:cNvSpPr>
          <p:nvPr/>
        </p:nvSpPr>
        <p:spPr bwMode="auto">
          <a:xfrm>
            <a:off x="3208338" y="1828800"/>
            <a:ext cx="13636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/>
            <a:r>
              <a:rPr lang="en-CA" altLang="en-US" sz="1400">
                <a:solidFill>
                  <a:schemeClr val="bg2"/>
                </a:solidFill>
                <a:sym typeface="Symbol" pitchFamily="18" charset="2"/>
              </a:rPr>
              <a:t>c</a:t>
            </a:r>
            <a:r>
              <a:rPr lang="en-CA" altLang="en-US" sz="1400" baseline="-25000">
                <a:solidFill>
                  <a:schemeClr val="bg2"/>
                </a:solidFill>
                <a:sym typeface="Symbol" pitchFamily="18" charset="2"/>
              </a:rPr>
              <a:t>1</a:t>
            </a:r>
            <a:r>
              <a:rPr lang="en-CA" altLang="en-US" sz="1400">
                <a:solidFill>
                  <a:schemeClr val="bg2"/>
                </a:solidFill>
                <a:cs typeface="Times New Roman" pitchFamily="18" charset="0"/>
                <a:sym typeface="Symbol" pitchFamily="18" charset="2"/>
              </a:rPr>
              <a:t>∙</a:t>
            </a:r>
            <a:r>
              <a:rPr lang="en-CA" altLang="en-US" sz="1400">
                <a:solidFill>
                  <a:schemeClr val="bg2"/>
                </a:solidFill>
                <a:sym typeface="Symbol" pitchFamily="18" charset="2"/>
              </a:rPr>
              <a:t>x</a:t>
            </a:r>
            <a:r>
              <a:rPr lang="en-CA" altLang="en-US" sz="1400" baseline="-25000">
                <a:solidFill>
                  <a:schemeClr val="bg2"/>
                </a:solidFill>
                <a:sym typeface="Symbol" pitchFamily="18" charset="2"/>
              </a:rPr>
              <a:t>1</a:t>
            </a:r>
            <a:r>
              <a:rPr lang="en-CA" altLang="en-US" sz="1400">
                <a:solidFill>
                  <a:schemeClr val="bg2"/>
                </a:solidFill>
                <a:sym typeface="Symbol" pitchFamily="18" charset="2"/>
              </a:rPr>
              <a:t>[]+c</a:t>
            </a:r>
            <a:r>
              <a:rPr lang="en-CA" altLang="en-US" sz="1400" baseline="-25000">
                <a:solidFill>
                  <a:schemeClr val="bg2"/>
                </a:solidFill>
                <a:sym typeface="Symbol" pitchFamily="18" charset="2"/>
              </a:rPr>
              <a:t>2</a:t>
            </a:r>
            <a:r>
              <a:rPr lang="en-CA" altLang="en-US" sz="1400">
                <a:solidFill>
                  <a:schemeClr val="bg2"/>
                </a:solidFill>
                <a:cs typeface="Times New Roman" pitchFamily="18" charset="0"/>
                <a:sym typeface="Symbol" pitchFamily="18" charset="2"/>
              </a:rPr>
              <a:t>∙</a:t>
            </a:r>
            <a:r>
              <a:rPr lang="en-CA" altLang="en-US" sz="1400">
                <a:solidFill>
                  <a:schemeClr val="bg2"/>
                </a:solidFill>
                <a:sym typeface="Symbol" pitchFamily="18" charset="2"/>
              </a:rPr>
              <a:t>x</a:t>
            </a:r>
            <a:r>
              <a:rPr lang="en-CA" altLang="en-US" sz="1400" baseline="-25000">
                <a:solidFill>
                  <a:schemeClr val="bg2"/>
                </a:solidFill>
                <a:sym typeface="Symbol" pitchFamily="18" charset="2"/>
              </a:rPr>
              <a:t>2</a:t>
            </a:r>
            <a:r>
              <a:rPr lang="en-CA" altLang="en-US" sz="1400">
                <a:solidFill>
                  <a:schemeClr val="bg2"/>
                </a:solidFill>
                <a:sym typeface="Symbol" pitchFamily="18" charset="2"/>
              </a:rPr>
              <a:t>[]</a:t>
            </a:r>
          </a:p>
        </p:txBody>
      </p:sp>
      <p:sp>
        <p:nvSpPr>
          <p:cNvPr id="16" name="Rectangle 15"/>
          <p:cNvSpPr>
            <a:spLocks noChangeArrowheads="1"/>
          </p:cNvSpPr>
          <p:nvPr/>
        </p:nvSpPr>
        <p:spPr bwMode="auto">
          <a:xfrm>
            <a:off x="474663" y="1447800"/>
            <a:ext cx="278447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/>
            <a:r>
              <a:rPr lang="en-CA" altLang="en-US" sz="2400">
                <a:sym typeface="Symbol" pitchFamily="18" charset="2"/>
              </a:rPr>
              <a:t>Independent of time:</a:t>
            </a:r>
          </a:p>
        </p:txBody>
      </p:sp>
      <p:sp>
        <p:nvSpPr>
          <p:cNvPr id="17" name="Rectangle 16"/>
          <p:cNvSpPr>
            <a:spLocks noChangeArrowheads="1"/>
          </p:cNvSpPr>
          <p:nvPr/>
        </p:nvSpPr>
        <p:spPr bwMode="auto">
          <a:xfrm>
            <a:off x="3497263" y="1541463"/>
            <a:ext cx="75247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/>
            <a:r>
              <a:rPr lang="en-CA" altLang="en-US" sz="1400">
                <a:solidFill>
                  <a:schemeClr val="bg2"/>
                </a:solidFill>
                <a:sym typeface="Symbol" pitchFamily="18" charset="2"/>
              </a:rPr>
              <a:t>x[_+dt]</a:t>
            </a:r>
          </a:p>
        </p:txBody>
      </p:sp>
      <p:sp>
        <p:nvSpPr>
          <p:cNvPr id="20" name="Rectangle 19"/>
          <p:cNvSpPr>
            <a:spLocks noChangeArrowheads="1"/>
          </p:cNvSpPr>
          <p:nvPr/>
        </p:nvSpPr>
        <p:spPr bwMode="auto">
          <a:xfrm>
            <a:off x="5986463" y="1563688"/>
            <a:ext cx="75247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/>
            <a:r>
              <a:rPr lang="en-CA" altLang="en-US" sz="1400">
                <a:solidFill>
                  <a:schemeClr val="bg2"/>
                </a:solidFill>
                <a:sym typeface="Symbol" pitchFamily="18" charset="2"/>
              </a:rPr>
              <a:t>y[_+dt]</a:t>
            </a:r>
          </a:p>
        </p:txBody>
      </p:sp>
      <p:sp>
        <p:nvSpPr>
          <p:cNvPr id="18" name="Rectangle 17"/>
          <p:cNvSpPr>
            <a:spLocks noChangeArrowheads="1"/>
          </p:cNvSpPr>
          <p:nvPr/>
        </p:nvSpPr>
        <p:spPr bwMode="auto">
          <a:xfrm>
            <a:off x="5900738" y="1825625"/>
            <a:ext cx="1516062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/>
            <a:r>
              <a:rPr lang="en-CA" altLang="en-US" sz="1400">
                <a:solidFill>
                  <a:schemeClr val="bg2"/>
                </a:solidFill>
                <a:sym typeface="Symbol" pitchFamily="18" charset="2"/>
              </a:rPr>
              <a:t>c</a:t>
            </a:r>
            <a:r>
              <a:rPr lang="en-CA" altLang="en-US" sz="1400" baseline="-25000">
                <a:solidFill>
                  <a:schemeClr val="bg2"/>
                </a:solidFill>
                <a:sym typeface="Symbol" pitchFamily="18" charset="2"/>
              </a:rPr>
              <a:t>1</a:t>
            </a:r>
            <a:r>
              <a:rPr lang="en-CA" altLang="en-US" sz="1400">
                <a:solidFill>
                  <a:schemeClr val="bg2"/>
                </a:solidFill>
                <a:cs typeface="Times New Roman" pitchFamily="18" charset="0"/>
                <a:sym typeface="Symbol" pitchFamily="18" charset="2"/>
              </a:rPr>
              <a:t>∙</a:t>
            </a:r>
            <a:r>
              <a:rPr lang="en-CA" altLang="en-US" sz="1400">
                <a:solidFill>
                  <a:schemeClr val="bg2"/>
                </a:solidFill>
                <a:sym typeface="Symbol" pitchFamily="18" charset="2"/>
              </a:rPr>
              <a:t>y</a:t>
            </a:r>
            <a:r>
              <a:rPr lang="en-CA" altLang="en-US" sz="1400" baseline="-25000">
                <a:solidFill>
                  <a:schemeClr val="bg2"/>
                </a:solidFill>
                <a:sym typeface="Symbol" pitchFamily="18" charset="2"/>
              </a:rPr>
              <a:t>1</a:t>
            </a:r>
            <a:r>
              <a:rPr lang="en-CA" altLang="en-US" sz="1400">
                <a:solidFill>
                  <a:schemeClr val="bg2"/>
                </a:solidFill>
                <a:sym typeface="Symbol" pitchFamily="18" charset="2"/>
              </a:rPr>
              <a:t>[]+y</a:t>
            </a:r>
            <a:r>
              <a:rPr lang="en-CA" altLang="en-US" sz="1400" baseline="-25000">
                <a:solidFill>
                  <a:schemeClr val="bg2"/>
                </a:solidFill>
                <a:sym typeface="Symbol" pitchFamily="18" charset="2"/>
              </a:rPr>
              <a:t>2</a:t>
            </a:r>
            <a:r>
              <a:rPr lang="en-CA" altLang="en-US" sz="1400">
                <a:solidFill>
                  <a:schemeClr val="bg2"/>
                </a:solidFill>
                <a:cs typeface="Times New Roman" pitchFamily="18" charset="0"/>
                <a:sym typeface="Symbol" pitchFamily="18" charset="2"/>
              </a:rPr>
              <a:t>∙</a:t>
            </a:r>
            <a:r>
              <a:rPr lang="en-CA" altLang="en-US" sz="1400">
                <a:solidFill>
                  <a:schemeClr val="bg2"/>
                </a:solidFill>
                <a:sym typeface="Symbol" pitchFamily="18" charset="2"/>
              </a:rPr>
              <a:t>x</a:t>
            </a:r>
            <a:r>
              <a:rPr lang="en-CA" altLang="en-US" sz="1400" baseline="-25000">
                <a:solidFill>
                  <a:schemeClr val="bg2"/>
                </a:solidFill>
                <a:sym typeface="Symbol" pitchFamily="18" charset="2"/>
              </a:rPr>
              <a:t>2</a:t>
            </a:r>
            <a:r>
              <a:rPr lang="en-CA" altLang="en-US" sz="1400">
                <a:solidFill>
                  <a:schemeClr val="bg2"/>
                </a:solidFill>
                <a:sym typeface="Symbol" pitchFamily="18" charset="2"/>
              </a:rPr>
              <a:t>[]</a:t>
            </a:r>
          </a:p>
        </p:txBody>
      </p:sp>
      <p:sp>
        <p:nvSpPr>
          <p:cNvPr id="21" name="Rectangle 20"/>
          <p:cNvSpPr>
            <a:spLocks noChangeArrowheads="1"/>
          </p:cNvSpPr>
          <p:nvPr/>
        </p:nvSpPr>
        <p:spPr bwMode="auto">
          <a:xfrm>
            <a:off x="381000" y="1152525"/>
            <a:ext cx="1285875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CA" altLang="en-US" sz="2400">
                <a:sym typeface="Symbol" pitchFamily="18" charset="2"/>
              </a:rPr>
              <a:t>Because </a:t>
            </a:r>
            <a:endParaRPr lang="en-CA" altLang="en-US" sz="2400"/>
          </a:p>
        </p:txBody>
      </p:sp>
      <p:sp>
        <p:nvSpPr>
          <p:cNvPr id="69645" name="Text Box 215"/>
          <p:cNvSpPr txBox="1">
            <a:spLocks noChangeArrowheads="1"/>
          </p:cNvSpPr>
          <p:nvPr/>
        </p:nvSpPr>
        <p:spPr bwMode="auto">
          <a:xfrm>
            <a:off x="7710488" y="17463"/>
            <a:ext cx="852487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000">
                <a:solidFill>
                  <a:schemeClr val="tx2"/>
                </a:solidFill>
                <a:sym typeface="Symbol" pitchFamily="18" charset="2"/>
              </a:rPr>
              <a:t>Linear</a:t>
            </a:r>
            <a:br>
              <a:rPr lang="en-US" altLang="en-US" sz="2000">
                <a:solidFill>
                  <a:schemeClr val="tx2"/>
                </a:solidFill>
                <a:sym typeface="Symbol" pitchFamily="18" charset="2"/>
              </a:rPr>
            </a:br>
            <a:r>
              <a:rPr lang="en-US" altLang="en-US" sz="2000">
                <a:solidFill>
                  <a:schemeClr val="tx2"/>
                </a:solidFill>
                <a:sym typeface="Symbol" pitchFamily="18" charset="2"/>
              </a:rPr>
              <a:t>Filter</a:t>
            </a:r>
            <a:endParaRPr lang="en-US" altLang="en-US" sz="2000">
              <a:sym typeface="Symbol" pitchFamily="18" charset="2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 nodeType="clickPar">
                      <p:stCondLst>
                        <p:cond delay="indefinite"/>
                      </p:stCondLst>
                      <p:childTnLst>
                        <p:par>
                          <p:cTn id="1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 nodeType="clickPar">
                      <p:stCondLst>
                        <p:cond delay="indefinite"/>
                      </p:stCondLst>
                      <p:childTnLst>
                        <p:par>
                          <p:cTn id="3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 nodeType="clickPar">
                      <p:stCondLst>
                        <p:cond delay="indefinite"/>
                      </p:stCondLst>
                      <p:childTnLst>
                        <p:par>
                          <p:cTn id="3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7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 nodeType="clickPar">
                      <p:stCondLst>
                        <p:cond delay="indefinite"/>
                      </p:stCondLst>
                      <p:childTnLst>
                        <p:par>
                          <p:cTn id="4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3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 nodeType="clickPar">
                      <p:stCondLst>
                        <p:cond delay="indefinite"/>
                      </p:stCondLst>
                      <p:childTnLst>
                        <p:par>
                          <p:cTn id="4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9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 nodeType="clickPar">
                      <p:stCondLst>
                        <p:cond delay="indefinite"/>
                      </p:stCondLst>
                      <p:childTnLst>
                        <p:par>
                          <p:cTn id="5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" grpId="0"/>
      <p:bldP spid="10" grpId="0"/>
      <p:bldP spid="10" grpId="1"/>
      <p:bldP spid="14" grpId="0"/>
      <p:bldP spid="15" grpId="0"/>
      <p:bldP spid="16" grpId="0"/>
      <p:bldP spid="17" grpId="0"/>
      <p:bldP spid="20" grpId="0"/>
      <p:bldP spid="18" grpId="0"/>
      <p:bldP spid="21" grpId="0"/>
    </p:bldLst>
  </p:timing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658" name="Rectangle 21"/>
          <p:cNvSpPr>
            <a:spLocks noChangeArrowheads="1"/>
          </p:cNvSpPr>
          <p:nvPr/>
        </p:nvSpPr>
        <p:spPr bwMode="auto">
          <a:xfrm>
            <a:off x="3200400" y="1219200"/>
            <a:ext cx="4343400" cy="990600"/>
          </a:xfrm>
          <a:prstGeom prst="rect">
            <a:avLst/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CA" altLang="en-US"/>
          </a:p>
        </p:txBody>
      </p:sp>
      <p:grpSp>
        <p:nvGrpSpPr>
          <p:cNvPr id="70659" name="Group 12"/>
          <p:cNvGrpSpPr>
            <a:grpSpLocks/>
          </p:cNvGrpSpPr>
          <p:nvPr/>
        </p:nvGrpSpPr>
        <p:grpSpPr bwMode="auto">
          <a:xfrm>
            <a:off x="3605213" y="1266825"/>
            <a:ext cx="2847975" cy="790575"/>
            <a:chOff x="3148013" y="1190625"/>
            <a:chExt cx="2847975" cy="790575"/>
          </a:xfrm>
        </p:grpSpPr>
        <p:pic>
          <p:nvPicPr>
            <p:cNvPr id="70679" name="Picture 5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48013" y="1190625"/>
              <a:ext cx="2847975" cy="7905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0680" name="Rectangle 10"/>
            <p:cNvSpPr>
              <a:spLocks noChangeArrowheads="1"/>
            </p:cNvSpPr>
            <p:nvPr/>
          </p:nvSpPr>
          <p:spPr bwMode="auto">
            <a:xfrm>
              <a:off x="4436537" y="1693334"/>
              <a:ext cx="288000" cy="180000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</p:grpSp>
      <p:sp>
        <p:nvSpPr>
          <p:cNvPr id="70660" name="Rectangle 11"/>
          <p:cNvSpPr>
            <a:spLocks noChangeArrowheads="1"/>
          </p:cNvSpPr>
          <p:nvPr/>
        </p:nvSpPr>
        <p:spPr bwMode="auto">
          <a:xfrm>
            <a:off x="3657600" y="1524000"/>
            <a:ext cx="457200" cy="304800"/>
          </a:xfrm>
          <a:prstGeom prst="rect">
            <a:avLst/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CA" altLang="en-US"/>
          </a:p>
        </p:txBody>
      </p:sp>
      <p:sp>
        <p:nvSpPr>
          <p:cNvPr id="70661" name="Rectangle 12"/>
          <p:cNvSpPr>
            <a:spLocks noChangeArrowheads="1"/>
          </p:cNvSpPr>
          <p:nvPr/>
        </p:nvSpPr>
        <p:spPr bwMode="auto">
          <a:xfrm>
            <a:off x="6019800" y="1414463"/>
            <a:ext cx="381000" cy="523875"/>
          </a:xfrm>
          <a:prstGeom prst="rect">
            <a:avLst/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CA" altLang="en-US"/>
          </a:p>
        </p:txBody>
      </p:sp>
      <p:sp>
        <p:nvSpPr>
          <p:cNvPr id="70662" name="Rectangle 5"/>
          <p:cNvSpPr>
            <a:spLocks noChangeArrowheads="1"/>
          </p:cNvSpPr>
          <p:nvPr/>
        </p:nvSpPr>
        <p:spPr bwMode="auto">
          <a:xfrm>
            <a:off x="685800" y="-228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4400">
                <a:solidFill>
                  <a:schemeClr val="tx2"/>
                </a:solidFill>
              </a:rPr>
              <a:t>Fourier Transformation </a:t>
            </a:r>
          </a:p>
        </p:txBody>
      </p:sp>
      <p:sp>
        <p:nvSpPr>
          <p:cNvPr id="23" name="Rectangle 22"/>
          <p:cNvSpPr>
            <a:spLocks noChangeArrowheads="1"/>
          </p:cNvSpPr>
          <p:nvPr/>
        </p:nvSpPr>
        <p:spPr bwMode="auto">
          <a:xfrm>
            <a:off x="228600" y="609600"/>
            <a:ext cx="4800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/>
            <a:r>
              <a:rPr lang="en-CA" altLang="en-US" sz="2400">
                <a:sym typeface="Symbol" pitchFamily="18" charset="2"/>
              </a:rPr>
              <a:t>Filters also use Convolution:</a:t>
            </a:r>
          </a:p>
        </p:txBody>
      </p:sp>
      <p:grpSp>
        <p:nvGrpSpPr>
          <p:cNvPr id="3" name="Group 29"/>
          <p:cNvGrpSpPr>
            <a:grpSpLocks/>
          </p:cNvGrpSpPr>
          <p:nvPr/>
        </p:nvGrpSpPr>
        <p:grpSpPr bwMode="auto">
          <a:xfrm>
            <a:off x="160338" y="1074738"/>
            <a:ext cx="3943350" cy="2030412"/>
            <a:chOff x="152400" y="1075267"/>
            <a:chExt cx="3942292" cy="2030062"/>
          </a:xfrm>
        </p:grpSpPr>
        <p:sp>
          <p:nvSpPr>
            <p:cNvPr id="70675" name="Rectangle 26"/>
            <p:cNvSpPr>
              <a:spLocks noChangeArrowheads="1"/>
            </p:cNvSpPr>
            <p:nvPr/>
          </p:nvSpPr>
          <p:spPr bwMode="auto">
            <a:xfrm>
              <a:off x="152400" y="1905000"/>
              <a:ext cx="3268133" cy="12003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CA" altLang="en-US" sz="2400">
                  <a:sym typeface="Symbol" pitchFamily="18" charset="2"/>
                </a:rPr>
                <a:t>In order understand </a:t>
              </a:r>
              <a:br>
                <a:rPr lang="en-CA" altLang="en-US" sz="2400">
                  <a:sym typeface="Symbol" pitchFamily="18" charset="2"/>
                </a:rPr>
              </a:br>
              <a:r>
                <a:rPr lang="en-CA" altLang="en-US" sz="2400">
                  <a:sym typeface="Symbol" pitchFamily="18" charset="2"/>
                </a:rPr>
                <a:t>this transformation, </a:t>
              </a:r>
              <a:br>
                <a:rPr lang="en-CA" altLang="en-US" sz="2400">
                  <a:sym typeface="Symbol" pitchFamily="18" charset="2"/>
                </a:rPr>
              </a:br>
              <a:r>
                <a:rPr lang="en-CA" altLang="en-US" sz="2400">
                  <a:sym typeface="Symbol" pitchFamily="18" charset="2"/>
                </a:rPr>
                <a:t>we put in a single pulse.</a:t>
              </a:r>
            </a:p>
          </p:txBody>
        </p:sp>
        <p:grpSp>
          <p:nvGrpSpPr>
            <p:cNvPr id="70676" name="Group 27"/>
            <p:cNvGrpSpPr>
              <a:grpSpLocks/>
            </p:cNvGrpSpPr>
            <p:nvPr/>
          </p:nvGrpSpPr>
          <p:grpSpPr bwMode="auto">
            <a:xfrm>
              <a:off x="2311401" y="1075267"/>
              <a:ext cx="1783291" cy="1285875"/>
              <a:chOff x="2311401" y="1075267"/>
              <a:chExt cx="1783291" cy="1285875"/>
            </a:xfrm>
          </p:grpSpPr>
          <p:pic>
            <p:nvPicPr>
              <p:cNvPr id="70677" name="Picture 2"/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904067" y="1075267"/>
                <a:ext cx="1190625" cy="12858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70678" name="Rectangle 23"/>
              <p:cNvSpPr>
                <a:spLocks noChangeArrowheads="1"/>
              </p:cNvSpPr>
              <p:nvPr/>
            </p:nvSpPr>
            <p:spPr bwMode="auto">
              <a:xfrm>
                <a:off x="2311401" y="1557869"/>
                <a:ext cx="634997" cy="307777"/>
              </a:xfrm>
              <a:prstGeom prst="rect">
                <a:avLst/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l" eaLnBrk="1" hangingPunct="1"/>
                <a:r>
                  <a:rPr lang="en-CA" altLang="en-US" sz="1400">
                    <a:solidFill>
                      <a:schemeClr val="bg2"/>
                    </a:solidFill>
                    <a:sym typeface="Symbol" pitchFamily="18" charset="2"/>
                  </a:rPr>
                  <a:t>[] =</a:t>
                </a:r>
              </a:p>
            </p:txBody>
          </p:sp>
        </p:grpSp>
      </p:grpSp>
      <p:grpSp>
        <p:nvGrpSpPr>
          <p:cNvPr id="5" name="Group 28"/>
          <p:cNvGrpSpPr>
            <a:grpSpLocks/>
          </p:cNvGrpSpPr>
          <p:nvPr/>
        </p:nvGrpSpPr>
        <p:grpSpPr bwMode="auto">
          <a:xfrm>
            <a:off x="5900738" y="998538"/>
            <a:ext cx="1685925" cy="1362075"/>
            <a:chOff x="5901268" y="999067"/>
            <a:chExt cx="1684864" cy="1362075"/>
          </a:xfrm>
        </p:grpSpPr>
        <p:sp>
          <p:nvSpPr>
            <p:cNvPr id="70673" name="Rectangle 24"/>
            <p:cNvSpPr>
              <a:spLocks noChangeArrowheads="1"/>
            </p:cNvSpPr>
            <p:nvPr/>
          </p:nvSpPr>
          <p:spPr bwMode="auto">
            <a:xfrm>
              <a:off x="5901268" y="1557868"/>
              <a:ext cx="60113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CA" altLang="en-US" sz="1400">
                  <a:solidFill>
                    <a:schemeClr val="bg2"/>
                  </a:solidFill>
                  <a:sym typeface="Symbol" pitchFamily="18" charset="2"/>
                </a:rPr>
                <a:t>h[] =</a:t>
              </a:r>
            </a:p>
          </p:txBody>
        </p:sp>
        <p:pic>
          <p:nvPicPr>
            <p:cNvPr id="70674" name="Picture 4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376457" y="999067"/>
              <a:ext cx="1209675" cy="13620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32" name="Rectangle 31"/>
          <p:cNvSpPr>
            <a:spLocks noChangeArrowheads="1"/>
          </p:cNvSpPr>
          <p:nvPr/>
        </p:nvSpPr>
        <p:spPr bwMode="auto">
          <a:xfrm>
            <a:off x="4808538" y="1709738"/>
            <a:ext cx="601662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/>
            <a:r>
              <a:rPr lang="en-CA" altLang="en-US" sz="1400">
                <a:solidFill>
                  <a:schemeClr val="bg2"/>
                </a:solidFill>
                <a:sym typeface="Symbol" pitchFamily="18" charset="2"/>
              </a:rPr>
              <a:t> h[]</a:t>
            </a:r>
          </a:p>
        </p:txBody>
      </p:sp>
      <p:sp>
        <p:nvSpPr>
          <p:cNvPr id="35" name="Rectangle 34"/>
          <p:cNvSpPr>
            <a:spLocks noChangeArrowheads="1"/>
          </p:cNvSpPr>
          <p:nvPr/>
        </p:nvSpPr>
        <p:spPr bwMode="auto">
          <a:xfrm>
            <a:off x="3106738" y="2252663"/>
            <a:ext cx="4400550" cy="830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CA" altLang="en-US" sz="2400">
                <a:sym typeface="Symbol" pitchFamily="18" charset="2"/>
              </a:rPr>
              <a:t>This response h[]</a:t>
            </a:r>
          </a:p>
          <a:p>
            <a:pPr eaLnBrk="1" hangingPunct="1"/>
            <a:r>
              <a:rPr lang="en-CA" altLang="en-US" sz="2400">
                <a:sym typeface="Symbol" pitchFamily="18" charset="2"/>
              </a:rPr>
              <a:t>identifies the system.</a:t>
            </a:r>
          </a:p>
        </p:txBody>
      </p:sp>
      <p:grpSp>
        <p:nvGrpSpPr>
          <p:cNvPr id="6" name="Group 43"/>
          <p:cNvGrpSpPr>
            <a:grpSpLocks/>
          </p:cNvGrpSpPr>
          <p:nvPr/>
        </p:nvGrpSpPr>
        <p:grpSpPr bwMode="auto">
          <a:xfrm>
            <a:off x="4038600" y="0"/>
            <a:ext cx="1828800" cy="1371600"/>
            <a:chOff x="6934200" y="228600"/>
            <a:chExt cx="1828800" cy="1371600"/>
          </a:xfrm>
        </p:grpSpPr>
        <p:sp>
          <p:nvSpPr>
            <p:cNvPr id="70670" name="Rectangle 40"/>
            <p:cNvSpPr>
              <a:spLocks noChangeArrowheads="1"/>
            </p:cNvSpPr>
            <p:nvPr/>
          </p:nvSpPr>
          <p:spPr bwMode="auto">
            <a:xfrm>
              <a:off x="6934200" y="228600"/>
              <a:ext cx="1828800" cy="1371600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70671" name="Rectangle 41"/>
            <p:cNvSpPr>
              <a:spLocks noChangeArrowheads="1"/>
            </p:cNvSpPr>
            <p:nvPr/>
          </p:nvSpPr>
          <p:spPr bwMode="auto">
            <a:xfrm>
              <a:off x="7010400" y="796926"/>
              <a:ext cx="601132" cy="307777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CA" altLang="en-US" sz="1400">
                  <a:solidFill>
                    <a:schemeClr val="bg2"/>
                  </a:solidFill>
                  <a:sym typeface="Symbol" pitchFamily="18" charset="2"/>
                </a:rPr>
                <a:t>h[] =</a:t>
              </a:r>
            </a:p>
          </p:txBody>
        </p:sp>
        <p:pic>
          <p:nvPicPr>
            <p:cNvPr id="70672" name="Picture 4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485589" y="238125"/>
              <a:ext cx="1209675" cy="13620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70669" name="Text Box 215"/>
          <p:cNvSpPr txBox="1">
            <a:spLocks noChangeArrowheads="1"/>
          </p:cNvSpPr>
          <p:nvPr/>
        </p:nvSpPr>
        <p:spPr bwMode="auto">
          <a:xfrm>
            <a:off x="7710488" y="17463"/>
            <a:ext cx="852487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000">
                <a:solidFill>
                  <a:schemeClr val="tx2"/>
                </a:solidFill>
                <a:sym typeface="Symbol" pitchFamily="18" charset="2"/>
              </a:rPr>
              <a:t>Linear</a:t>
            </a:r>
            <a:br>
              <a:rPr lang="en-US" altLang="en-US" sz="2000">
                <a:solidFill>
                  <a:schemeClr val="tx2"/>
                </a:solidFill>
                <a:sym typeface="Symbol" pitchFamily="18" charset="2"/>
              </a:rPr>
            </a:br>
            <a:r>
              <a:rPr lang="en-US" altLang="en-US" sz="2000">
                <a:solidFill>
                  <a:schemeClr val="tx2"/>
                </a:solidFill>
                <a:sym typeface="Symbol" pitchFamily="18" charset="2"/>
              </a:rPr>
              <a:t> Filter</a:t>
            </a:r>
            <a:endParaRPr lang="en-US" altLang="en-US" sz="2000">
              <a:sym typeface="Symbol" pitchFamily="18" charset="2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" grpId="0"/>
      <p:bldP spid="32" grpId="0"/>
      <p:bldP spid="35" grpId="0"/>
    </p:bldLst>
  </p:timing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682" name="Rectangle 21"/>
          <p:cNvSpPr>
            <a:spLocks noChangeArrowheads="1"/>
          </p:cNvSpPr>
          <p:nvPr/>
        </p:nvSpPr>
        <p:spPr bwMode="auto">
          <a:xfrm>
            <a:off x="3200400" y="1219200"/>
            <a:ext cx="4343400" cy="990600"/>
          </a:xfrm>
          <a:prstGeom prst="rect">
            <a:avLst/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CA" altLang="en-US"/>
          </a:p>
        </p:txBody>
      </p:sp>
      <p:grpSp>
        <p:nvGrpSpPr>
          <p:cNvPr id="71683" name="Group 12"/>
          <p:cNvGrpSpPr>
            <a:grpSpLocks/>
          </p:cNvGrpSpPr>
          <p:nvPr/>
        </p:nvGrpSpPr>
        <p:grpSpPr bwMode="auto">
          <a:xfrm>
            <a:off x="3605213" y="1266825"/>
            <a:ext cx="2847975" cy="790575"/>
            <a:chOff x="3148013" y="1190625"/>
            <a:chExt cx="2847975" cy="790575"/>
          </a:xfrm>
        </p:grpSpPr>
        <p:pic>
          <p:nvPicPr>
            <p:cNvPr id="71708" name="Picture 5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48013" y="1190625"/>
              <a:ext cx="2847975" cy="7905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1709" name="Rectangle 10"/>
            <p:cNvSpPr>
              <a:spLocks noChangeArrowheads="1"/>
            </p:cNvSpPr>
            <p:nvPr/>
          </p:nvSpPr>
          <p:spPr bwMode="auto">
            <a:xfrm>
              <a:off x="4436537" y="1693334"/>
              <a:ext cx="288000" cy="180000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</p:grpSp>
      <p:sp>
        <p:nvSpPr>
          <p:cNvPr id="71684" name="Rectangle 11"/>
          <p:cNvSpPr>
            <a:spLocks noChangeArrowheads="1"/>
          </p:cNvSpPr>
          <p:nvPr/>
        </p:nvSpPr>
        <p:spPr bwMode="auto">
          <a:xfrm>
            <a:off x="3657600" y="1524000"/>
            <a:ext cx="457200" cy="304800"/>
          </a:xfrm>
          <a:prstGeom prst="rect">
            <a:avLst/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CA" altLang="en-US"/>
          </a:p>
        </p:txBody>
      </p:sp>
      <p:sp>
        <p:nvSpPr>
          <p:cNvPr id="71685" name="Rectangle 12"/>
          <p:cNvSpPr>
            <a:spLocks noChangeArrowheads="1"/>
          </p:cNvSpPr>
          <p:nvPr/>
        </p:nvSpPr>
        <p:spPr bwMode="auto">
          <a:xfrm>
            <a:off x="6019800" y="1414463"/>
            <a:ext cx="381000" cy="523875"/>
          </a:xfrm>
          <a:prstGeom prst="rect">
            <a:avLst/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CA" altLang="en-US"/>
          </a:p>
        </p:txBody>
      </p:sp>
      <p:sp>
        <p:nvSpPr>
          <p:cNvPr id="71686" name="Rectangle 5"/>
          <p:cNvSpPr>
            <a:spLocks noChangeArrowheads="1"/>
          </p:cNvSpPr>
          <p:nvPr/>
        </p:nvSpPr>
        <p:spPr bwMode="auto">
          <a:xfrm>
            <a:off x="685800" y="-228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4400">
                <a:solidFill>
                  <a:schemeClr val="tx2"/>
                </a:solidFill>
              </a:rPr>
              <a:t>Fourier Transformation </a:t>
            </a:r>
          </a:p>
        </p:txBody>
      </p:sp>
      <p:sp>
        <p:nvSpPr>
          <p:cNvPr id="71687" name="Rectangle 31"/>
          <p:cNvSpPr>
            <a:spLocks noChangeArrowheads="1"/>
          </p:cNvSpPr>
          <p:nvPr/>
        </p:nvSpPr>
        <p:spPr bwMode="auto">
          <a:xfrm>
            <a:off x="4808538" y="1709738"/>
            <a:ext cx="601662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/>
            <a:r>
              <a:rPr lang="en-CA" altLang="en-US" sz="1400">
                <a:solidFill>
                  <a:schemeClr val="bg2"/>
                </a:solidFill>
                <a:sym typeface="Symbol" pitchFamily="18" charset="2"/>
              </a:rPr>
              <a:t> h[]</a:t>
            </a:r>
          </a:p>
        </p:txBody>
      </p:sp>
      <p:grpSp>
        <p:nvGrpSpPr>
          <p:cNvPr id="3" name="Group 20"/>
          <p:cNvGrpSpPr>
            <a:grpSpLocks/>
          </p:cNvGrpSpPr>
          <p:nvPr/>
        </p:nvGrpSpPr>
        <p:grpSpPr bwMode="auto">
          <a:xfrm>
            <a:off x="152400" y="1074738"/>
            <a:ext cx="3962400" cy="1292225"/>
            <a:chOff x="152400" y="1075267"/>
            <a:chExt cx="3962400" cy="1291398"/>
          </a:xfrm>
        </p:grpSpPr>
        <p:sp>
          <p:nvSpPr>
            <p:cNvPr id="71705" name="Rectangle 26"/>
            <p:cNvSpPr>
              <a:spLocks noChangeArrowheads="1"/>
            </p:cNvSpPr>
            <p:nvPr/>
          </p:nvSpPr>
          <p:spPr bwMode="auto">
            <a:xfrm>
              <a:off x="152400" y="1905000"/>
              <a:ext cx="3268133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CA" altLang="en-US" sz="2400">
                  <a:sym typeface="Symbol" pitchFamily="18" charset="2"/>
                </a:rPr>
                <a:t>Feed in any signal</a:t>
              </a:r>
            </a:p>
          </p:txBody>
        </p:sp>
        <p:sp>
          <p:nvSpPr>
            <p:cNvPr id="71706" name="Rectangle 23"/>
            <p:cNvSpPr>
              <a:spLocks noChangeArrowheads="1"/>
            </p:cNvSpPr>
            <p:nvPr/>
          </p:nvSpPr>
          <p:spPr bwMode="auto">
            <a:xfrm>
              <a:off x="2057400" y="1557869"/>
              <a:ext cx="634997" cy="307777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CA" altLang="en-US" sz="1400">
                  <a:solidFill>
                    <a:schemeClr val="bg2"/>
                  </a:solidFill>
                  <a:sym typeface="Symbol" pitchFamily="18" charset="2"/>
                </a:rPr>
                <a:t>x[] =</a:t>
              </a:r>
            </a:p>
          </p:txBody>
        </p:sp>
        <p:pic>
          <p:nvPicPr>
            <p:cNvPr id="71707" name="Picture 2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609850" y="1075267"/>
              <a:ext cx="1504950" cy="1219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pic>
        <p:nvPicPr>
          <p:cNvPr id="71689" name="Picture 3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057525" y="2705100"/>
            <a:ext cx="5553075" cy="392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28" name="Straight Arrow Connector 27"/>
          <p:cNvCxnSpPr>
            <a:cxnSpLocks noChangeShapeType="1"/>
          </p:cNvCxnSpPr>
          <p:nvPr/>
        </p:nvCxnSpPr>
        <p:spPr bwMode="auto">
          <a:xfrm>
            <a:off x="2819400" y="1676400"/>
            <a:ext cx="609600" cy="1524000"/>
          </a:xfrm>
          <a:prstGeom prst="straightConnector1">
            <a:avLst/>
          </a:prstGeom>
          <a:noFill/>
          <a:ln w="25400" algn="ctr">
            <a:solidFill>
              <a:schemeClr val="accent1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9" name="Straight Arrow Connector 28"/>
          <p:cNvCxnSpPr>
            <a:cxnSpLocks noChangeShapeType="1"/>
          </p:cNvCxnSpPr>
          <p:nvPr/>
        </p:nvCxnSpPr>
        <p:spPr bwMode="auto">
          <a:xfrm>
            <a:off x="2979738" y="1811338"/>
            <a:ext cx="2354262" cy="1312862"/>
          </a:xfrm>
          <a:prstGeom prst="straightConnector1">
            <a:avLst/>
          </a:prstGeom>
          <a:noFill/>
          <a:ln w="25400" algn="ctr">
            <a:solidFill>
              <a:schemeClr val="accent1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6" name="Straight Arrow Connector 35"/>
          <p:cNvCxnSpPr>
            <a:cxnSpLocks noChangeShapeType="1"/>
          </p:cNvCxnSpPr>
          <p:nvPr/>
        </p:nvCxnSpPr>
        <p:spPr bwMode="auto">
          <a:xfrm>
            <a:off x="3276600" y="1981200"/>
            <a:ext cx="3954463" cy="1125538"/>
          </a:xfrm>
          <a:prstGeom prst="straightConnector1">
            <a:avLst/>
          </a:prstGeom>
          <a:noFill/>
          <a:ln w="25400" algn="ctr">
            <a:solidFill>
              <a:schemeClr val="accent1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8" name="Straight Arrow Connector 37"/>
          <p:cNvCxnSpPr>
            <a:cxnSpLocks noChangeShapeType="1"/>
          </p:cNvCxnSpPr>
          <p:nvPr/>
        </p:nvCxnSpPr>
        <p:spPr bwMode="auto">
          <a:xfrm>
            <a:off x="3268663" y="1346200"/>
            <a:ext cx="541337" cy="2997200"/>
          </a:xfrm>
          <a:prstGeom prst="straightConnector1">
            <a:avLst/>
          </a:prstGeom>
          <a:noFill/>
          <a:ln w="25400" algn="ctr">
            <a:solidFill>
              <a:schemeClr val="accent1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71694" name="Group 43"/>
          <p:cNvGrpSpPr>
            <a:grpSpLocks/>
          </p:cNvGrpSpPr>
          <p:nvPr/>
        </p:nvGrpSpPr>
        <p:grpSpPr bwMode="auto">
          <a:xfrm>
            <a:off x="4038600" y="0"/>
            <a:ext cx="1828800" cy="1371600"/>
            <a:chOff x="6934200" y="228600"/>
            <a:chExt cx="1828800" cy="1371600"/>
          </a:xfrm>
        </p:grpSpPr>
        <p:sp>
          <p:nvSpPr>
            <p:cNvPr id="71702" name="Rectangle 42"/>
            <p:cNvSpPr>
              <a:spLocks noChangeArrowheads="1"/>
            </p:cNvSpPr>
            <p:nvPr/>
          </p:nvSpPr>
          <p:spPr bwMode="auto">
            <a:xfrm>
              <a:off x="6934200" y="228600"/>
              <a:ext cx="1828800" cy="1371600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71703" name="Rectangle 40"/>
            <p:cNvSpPr>
              <a:spLocks noChangeArrowheads="1"/>
            </p:cNvSpPr>
            <p:nvPr/>
          </p:nvSpPr>
          <p:spPr bwMode="auto">
            <a:xfrm>
              <a:off x="7010400" y="796926"/>
              <a:ext cx="601132" cy="307777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CA" altLang="en-US" sz="1400">
                  <a:solidFill>
                    <a:schemeClr val="bg2"/>
                  </a:solidFill>
                  <a:sym typeface="Symbol" pitchFamily="18" charset="2"/>
                </a:rPr>
                <a:t>h[] =</a:t>
              </a:r>
            </a:p>
          </p:txBody>
        </p:sp>
        <p:pic>
          <p:nvPicPr>
            <p:cNvPr id="71704" name="Picture 4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485589" y="238125"/>
              <a:ext cx="1209675" cy="13620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cxnSp>
        <p:nvCxnSpPr>
          <p:cNvPr id="30" name="Straight Arrow Connector 29"/>
          <p:cNvCxnSpPr>
            <a:cxnSpLocks noChangeShapeType="1"/>
          </p:cNvCxnSpPr>
          <p:nvPr/>
        </p:nvCxnSpPr>
        <p:spPr bwMode="auto">
          <a:xfrm>
            <a:off x="3352800" y="1752600"/>
            <a:ext cx="2293938" cy="2649538"/>
          </a:xfrm>
          <a:prstGeom prst="straightConnector1">
            <a:avLst/>
          </a:prstGeom>
          <a:noFill/>
          <a:ln w="25400" algn="ctr">
            <a:solidFill>
              <a:schemeClr val="accent1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33" name="Rectangle 32"/>
          <p:cNvSpPr>
            <a:spLocks noChangeArrowheads="1"/>
          </p:cNvSpPr>
          <p:nvPr/>
        </p:nvSpPr>
        <p:spPr bwMode="auto">
          <a:xfrm>
            <a:off x="6484938" y="1447800"/>
            <a:ext cx="2481262" cy="523875"/>
          </a:xfrm>
          <a:prstGeom prst="rect">
            <a:avLst/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/>
            <a:r>
              <a:rPr lang="en-CA" altLang="en-US" sz="1400">
                <a:solidFill>
                  <a:schemeClr val="bg2"/>
                </a:solidFill>
                <a:sym typeface="Symbol" pitchFamily="18" charset="2"/>
              </a:rPr>
              <a:t>Sum of contributions </a:t>
            </a:r>
            <a:br>
              <a:rPr lang="en-CA" altLang="en-US" sz="1400">
                <a:solidFill>
                  <a:schemeClr val="bg2"/>
                </a:solidFill>
                <a:sym typeface="Symbol" pitchFamily="18" charset="2"/>
              </a:rPr>
            </a:br>
            <a:r>
              <a:rPr lang="en-CA" altLang="en-US" sz="1400">
                <a:solidFill>
                  <a:schemeClr val="bg2"/>
                </a:solidFill>
                <a:sym typeface="Symbol" pitchFamily="18" charset="2"/>
              </a:rPr>
              <a:t>from each separate pulse.</a:t>
            </a:r>
          </a:p>
        </p:txBody>
      </p:sp>
      <p:pic>
        <p:nvPicPr>
          <p:cNvPr id="35" name="Picture 4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505575" y="1074738"/>
            <a:ext cx="1876425" cy="1228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" name="Group 36"/>
          <p:cNvGrpSpPr>
            <a:grpSpLocks/>
          </p:cNvGrpSpPr>
          <p:nvPr/>
        </p:nvGrpSpPr>
        <p:grpSpPr bwMode="auto">
          <a:xfrm rot="-2454778">
            <a:off x="5638800" y="2220913"/>
            <a:ext cx="1219200" cy="685800"/>
            <a:chOff x="1295400" y="3429000"/>
            <a:chExt cx="1219200" cy="685800"/>
          </a:xfrm>
        </p:grpSpPr>
        <p:sp>
          <p:nvSpPr>
            <p:cNvPr id="71700" name="Right Arrow 38"/>
            <p:cNvSpPr>
              <a:spLocks noChangeArrowheads="1"/>
            </p:cNvSpPr>
            <p:nvPr/>
          </p:nvSpPr>
          <p:spPr bwMode="auto">
            <a:xfrm>
              <a:off x="1295400" y="3429000"/>
              <a:ext cx="1219200" cy="685800"/>
            </a:xfrm>
            <a:prstGeom prst="rightArrow">
              <a:avLst>
                <a:gd name="adj1" fmla="val 50000"/>
                <a:gd name="adj2" fmla="val 50000"/>
              </a:avLst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71701" name="Rectangle 39"/>
            <p:cNvSpPr>
              <a:spLocks noChangeArrowheads="1"/>
            </p:cNvSpPr>
            <p:nvPr/>
          </p:nvSpPr>
          <p:spPr bwMode="auto">
            <a:xfrm>
              <a:off x="1447800" y="3589867"/>
              <a:ext cx="719665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CA" altLang="en-US" sz="1600">
                  <a:solidFill>
                    <a:schemeClr val="bg2"/>
                  </a:solidFill>
                  <a:sym typeface="Symbol" pitchFamily="18" charset="2"/>
                </a:rPr>
                <a:t>Sum</a:t>
              </a:r>
            </a:p>
          </p:txBody>
        </p:sp>
      </p:grpSp>
      <p:sp>
        <p:nvSpPr>
          <p:cNvPr id="71699" name="Text Box 215"/>
          <p:cNvSpPr txBox="1">
            <a:spLocks noChangeArrowheads="1"/>
          </p:cNvSpPr>
          <p:nvPr/>
        </p:nvSpPr>
        <p:spPr bwMode="auto">
          <a:xfrm>
            <a:off x="7710488" y="17463"/>
            <a:ext cx="852487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000">
                <a:solidFill>
                  <a:schemeClr val="tx2"/>
                </a:solidFill>
                <a:sym typeface="Symbol" pitchFamily="18" charset="2"/>
              </a:rPr>
              <a:t>Linear</a:t>
            </a:r>
            <a:br>
              <a:rPr lang="en-US" altLang="en-US" sz="2000">
                <a:solidFill>
                  <a:schemeClr val="tx2"/>
                </a:solidFill>
                <a:sym typeface="Symbol" pitchFamily="18" charset="2"/>
              </a:rPr>
            </a:br>
            <a:r>
              <a:rPr lang="en-US" altLang="en-US" sz="2000">
                <a:solidFill>
                  <a:schemeClr val="tx2"/>
                </a:solidFill>
                <a:sym typeface="Symbol" pitchFamily="18" charset="2"/>
              </a:rPr>
              <a:t> Filter</a:t>
            </a:r>
            <a:endParaRPr lang="en-US" altLang="en-US" sz="2000">
              <a:sym typeface="Symbol" pitchFamily="18" charset="2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 nodeType="clickPar">
                      <p:stCondLst>
                        <p:cond delay="indefinite"/>
                      </p:stCondLst>
                      <p:childTnLst>
                        <p:par>
                          <p:cTn id="3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 nodeType="clickPar">
                      <p:stCondLst>
                        <p:cond delay="indefinite"/>
                      </p:stCondLst>
                      <p:childTnLst>
                        <p:par>
                          <p:cTn id="4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 nodeType="clickPar">
                      <p:stCondLst>
                        <p:cond delay="indefinite"/>
                      </p:stCondLst>
                      <p:childTnLst>
                        <p:par>
                          <p:cTn id="5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3" presetID="2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2" presetClass="entr" presetSubtype="1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3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3" grpId="0" animBg="1"/>
      <p:bldP spid="33" grpId="1" animBg="1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94" name="Rectangle 54"/>
          <p:cNvSpPr>
            <a:spLocks noChangeArrowheads="1"/>
          </p:cNvSpPr>
          <p:nvPr/>
        </p:nvSpPr>
        <p:spPr bwMode="auto">
          <a:xfrm>
            <a:off x="685800" y="-228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4400">
                <a:solidFill>
                  <a:schemeClr val="tx2"/>
                </a:solidFill>
              </a:rPr>
              <a:t>Fourier Transformation </a:t>
            </a:r>
          </a:p>
        </p:txBody>
      </p:sp>
      <p:pic>
        <p:nvPicPr>
          <p:cNvPr id="8195" name="Picture 58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486400" y="712788"/>
            <a:ext cx="3552825" cy="55356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aphicFrame>
        <p:nvGraphicFramePr>
          <p:cNvPr id="145" name="Object 71"/>
          <p:cNvGraphicFramePr>
            <a:graphicFrameLocks noChangeAspect="1"/>
          </p:cNvGraphicFramePr>
          <p:nvPr/>
        </p:nvGraphicFramePr>
        <p:xfrm>
          <a:off x="447675" y="3733800"/>
          <a:ext cx="2905125" cy="6445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8220" name="Equation" r:id="rId5" imgW="2057400" imgH="457200" progId="Equation.3">
                  <p:embed/>
                </p:oleObj>
              </mc:Choice>
              <mc:Fallback>
                <p:oleObj name="Equation" r:id="rId5" imgW="2057400" imgH="457200" progId="Equation.3">
                  <p:embed/>
                  <p:pic>
                    <p:nvPicPr>
                      <p:cNvPr id="0" name="Object 7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47675" y="3733800"/>
                        <a:ext cx="2905125" cy="644525"/>
                      </a:xfrm>
                      <a:prstGeom prst="rect">
                        <a:avLst/>
                      </a:prstGeom>
                      <a:solidFill>
                        <a:schemeClr val="tx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61" name="Object 9"/>
          <p:cNvGraphicFramePr>
            <a:graphicFrameLocks noChangeAspect="1"/>
          </p:cNvGraphicFramePr>
          <p:nvPr/>
        </p:nvGraphicFramePr>
        <p:xfrm>
          <a:off x="169863" y="4487863"/>
          <a:ext cx="4414837" cy="6445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8221" name="Equation" r:id="rId7" imgW="3124200" imgH="457200" progId="Equation.3">
                  <p:embed/>
                </p:oleObj>
              </mc:Choice>
              <mc:Fallback>
                <p:oleObj name="Equation" r:id="rId7" imgW="3124200" imgH="457200" progId="Equation.3">
                  <p:embed/>
                  <p:pic>
                    <p:nvPicPr>
                      <p:cNvPr id="0" name="Object 9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69863" y="4487863"/>
                        <a:ext cx="4414837" cy="644525"/>
                      </a:xfrm>
                      <a:prstGeom prst="rect">
                        <a:avLst/>
                      </a:prstGeom>
                      <a:solidFill>
                        <a:schemeClr val="tx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8198" name="Group 157"/>
          <p:cNvGrpSpPr>
            <a:grpSpLocks/>
          </p:cNvGrpSpPr>
          <p:nvPr/>
        </p:nvGrpSpPr>
        <p:grpSpPr bwMode="auto">
          <a:xfrm>
            <a:off x="414338" y="639763"/>
            <a:ext cx="5024437" cy="1036637"/>
            <a:chOff x="414491" y="640488"/>
            <a:chExt cx="5024284" cy="1035912"/>
          </a:xfrm>
        </p:grpSpPr>
        <p:pic>
          <p:nvPicPr>
            <p:cNvPr id="8214" name="Picture 56"/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514600" y="685800"/>
              <a:ext cx="2924175" cy="97197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215" name="Rectangle 64"/>
            <p:cNvSpPr>
              <a:spLocks noChangeArrowheads="1"/>
            </p:cNvSpPr>
            <p:nvPr/>
          </p:nvSpPr>
          <p:spPr bwMode="auto">
            <a:xfrm>
              <a:off x="414491" y="877669"/>
              <a:ext cx="1768433" cy="646331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1800">
                  <a:solidFill>
                    <a:schemeClr val="bg2"/>
                  </a:solidFill>
                </a:rPr>
                <a:t>A continuous </a:t>
              </a:r>
            </a:p>
            <a:p>
              <a:pPr eaLnBrk="1" hangingPunct="1"/>
              <a:r>
                <a:rPr lang="en-US" altLang="en-US" sz="1800">
                  <a:solidFill>
                    <a:schemeClr val="bg2"/>
                  </a:solidFill>
                </a:rPr>
                <a:t>periodic function</a:t>
              </a:r>
            </a:p>
          </p:txBody>
        </p:sp>
        <p:cxnSp>
          <p:nvCxnSpPr>
            <p:cNvPr id="8216" name="Straight Arrow Connector 67"/>
            <p:cNvCxnSpPr>
              <a:cxnSpLocks noChangeShapeType="1"/>
            </p:cNvCxnSpPr>
            <p:nvPr/>
          </p:nvCxnSpPr>
          <p:spPr bwMode="auto">
            <a:xfrm>
              <a:off x="5157100" y="1474056"/>
              <a:ext cx="228600" cy="0"/>
            </a:xfrm>
            <a:prstGeom prst="straightConnector1">
              <a:avLst/>
            </a:prstGeom>
            <a:noFill/>
            <a:ln w="12700" algn="ctr">
              <a:solidFill>
                <a:schemeClr val="bg2"/>
              </a:solidFill>
              <a:round/>
              <a:headEnd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8217" name="TextBox 68"/>
            <p:cNvSpPr txBox="1">
              <a:spLocks noChangeArrowheads="1"/>
            </p:cNvSpPr>
            <p:nvPr/>
          </p:nvSpPr>
          <p:spPr bwMode="auto">
            <a:xfrm>
              <a:off x="5156202" y="1414790"/>
              <a:ext cx="22313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CA" altLang="en-US" sz="1100">
                  <a:solidFill>
                    <a:schemeClr val="bg2"/>
                  </a:solidFill>
                </a:rPr>
                <a:t>t</a:t>
              </a:r>
            </a:p>
          </p:txBody>
        </p:sp>
        <p:sp>
          <p:nvSpPr>
            <p:cNvPr id="8218" name="Rectangle 71"/>
            <p:cNvSpPr>
              <a:spLocks noChangeArrowheads="1"/>
            </p:cNvSpPr>
            <p:nvPr/>
          </p:nvSpPr>
          <p:spPr bwMode="auto">
            <a:xfrm>
              <a:off x="3826934" y="1437101"/>
              <a:ext cx="38985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900">
                  <a:solidFill>
                    <a:schemeClr val="bg2"/>
                  </a:solidFill>
                </a:rPr>
                <a:t>time</a:t>
              </a:r>
            </a:p>
          </p:txBody>
        </p:sp>
        <p:sp>
          <p:nvSpPr>
            <p:cNvPr id="8219" name="Rectangle 74"/>
            <p:cNvSpPr>
              <a:spLocks noChangeArrowheads="1"/>
            </p:cNvSpPr>
            <p:nvPr/>
          </p:nvSpPr>
          <p:spPr bwMode="auto">
            <a:xfrm>
              <a:off x="2446867" y="640488"/>
              <a:ext cx="44275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1400">
                  <a:solidFill>
                    <a:schemeClr val="bg2"/>
                  </a:solidFill>
                </a:rPr>
                <a:t>y(t)</a:t>
              </a:r>
            </a:p>
          </p:txBody>
        </p:sp>
      </p:grpSp>
      <p:sp>
        <p:nvSpPr>
          <p:cNvPr id="99" name="Rectangle 98"/>
          <p:cNvSpPr>
            <a:spLocks noChangeArrowheads="1"/>
          </p:cNvSpPr>
          <p:nvPr/>
        </p:nvSpPr>
        <p:spPr bwMode="auto">
          <a:xfrm>
            <a:off x="449263" y="2743200"/>
            <a:ext cx="2803525" cy="923925"/>
          </a:xfrm>
          <a:prstGeom prst="rect">
            <a:avLst/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/>
            <a:r>
              <a:rPr lang="en-US" altLang="en-US" sz="1800">
                <a:solidFill>
                  <a:schemeClr val="bg2"/>
                </a:solidFill>
              </a:rPr>
              <a:t>The function </a:t>
            </a:r>
            <a:r>
              <a:rPr lang="en-US" altLang="en-US" sz="1800" i="1">
                <a:solidFill>
                  <a:schemeClr val="bg2"/>
                </a:solidFill>
              </a:rPr>
              <a:t>y</a:t>
            </a:r>
            <a:r>
              <a:rPr lang="en-US" altLang="en-US" sz="1800">
                <a:solidFill>
                  <a:schemeClr val="bg2"/>
                </a:solidFill>
              </a:rPr>
              <a:t> is expressed</a:t>
            </a:r>
            <a:br>
              <a:rPr lang="en-US" altLang="en-US" sz="1800">
                <a:solidFill>
                  <a:schemeClr val="bg2"/>
                </a:solidFill>
              </a:rPr>
            </a:br>
            <a:r>
              <a:rPr lang="en-US" altLang="en-US" sz="1800">
                <a:solidFill>
                  <a:schemeClr val="bg2"/>
                </a:solidFill>
              </a:rPr>
              <a:t>as a linear combination of </a:t>
            </a:r>
            <a:br>
              <a:rPr lang="en-US" altLang="en-US" sz="1800">
                <a:solidFill>
                  <a:schemeClr val="bg2"/>
                </a:solidFill>
              </a:rPr>
            </a:br>
            <a:r>
              <a:rPr lang="en-US" altLang="en-US" sz="1800">
                <a:solidFill>
                  <a:schemeClr val="bg2"/>
                </a:solidFill>
              </a:rPr>
              <a:t>the basis functions </a:t>
            </a:r>
            <a:r>
              <a:rPr lang="en-US" altLang="en-US" sz="1800" i="1">
                <a:solidFill>
                  <a:schemeClr val="bg2"/>
                </a:solidFill>
              </a:rPr>
              <a:t>c</a:t>
            </a:r>
            <a:r>
              <a:rPr lang="en-US" altLang="en-US" sz="1800" i="1" baseline="-25000">
                <a:solidFill>
                  <a:schemeClr val="bg2"/>
                </a:solidFill>
              </a:rPr>
              <a:t>f</a:t>
            </a:r>
            <a:r>
              <a:rPr lang="en-US" altLang="en-US" sz="1800">
                <a:solidFill>
                  <a:schemeClr val="bg2"/>
                </a:solidFill>
              </a:rPr>
              <a:t> and </a:t>
            </a:r>
            <a:r>
              <a:rPr lang="en-US" altLang="en-US" sz="1800" i="1">
                <a:solidFill>
                  <a:schemeClr val="bg2"/>
                </a:solidFill>
              </a:rPr>
              <a:t>s</a:t>
            </a:r>
            <a:r>
              <a:rPr lang="en-US" altLang="en-US" sz="1800" i="1" baseline="-25000">
                <a:solidFill>
                  <a:schemeClr val="bg2"/>
                </a:solidFill>
              </a:rPr>
              <a:t>f</a:t>
            </a:r>
            <a:r>
              <a:rPr lang="en-US" altLang="en-US" sz="1800">
                <a:solidFill>
                  <a:schemeClr val="bg2"/>
                </a:solidFill>
              </a:rPr>
              <a:t>. </a:t>
            </a:r>
          </a:p>
        </p:txBody>
      </p:sp>
      <p:grpSp>
        <p:nvGrpSpPr>
          <p:cNvPr id="3" name="Group 109"/>
          <p:cNvGrpSpPr>
            <a:grpSpLocks/>
          </p:cNvGrpSpPr>
          <p:nvPr/>
        </p:nvGrpSpPr>
        <p:grpSpPr bwMode="auto">
          <a:xfrm>
            <a:off x="457200" y="5183188"/>
            <a:ext cx="3505200" cy="1611312"/>
            <a:chOff x="457200" y="5182460"/>
            <a:chExt cx="3505200" cy="1611537"/>
          </a:xfrm>
        </p:grpSpPr>
        <p:pic>
          <p:nvPicPr>
            <p:cNvPr id="8209" name="Picture 10"/>
            <p:cNvPicPr>
              <a:picLocks noChangeAspect="1" noChangeArrowheads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57200" y="5182460"/>
              <a:ext cx="3505200" cy="16115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210" name="Rectangle 105"/>
            <p:cNvSpPr>
              <a:spLocks noChangeArrowheads="1"/>
            </p:cNvSpPr>
            <p:nvPr/>
          </p:nvSpPr>
          <p:spPr bwMode="auto">
            <a:xfrm>
              <a:off x="940159" y="5695834"/>
              <a:ext cx="312906" cy="230832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US" altLang="en-US" sz="900" i="1">
                  <a:solidFill>
                    <a:schemeClr val="bg2"/>
                  </a:solidFill>
                </a:rPr>
                <a:t>y</a:t>
              </a:r>
              <a:r>
                <a:rPr lang="en-US" altLang="en-US" sz="900">
                  <a:solidFill>
                    <a:schemeClr val="bg2"/>
                  </a:solidFill>
                </a:rPr>
                <a:t>[]</a:t>
              </a:r>
            </a:p>
          </p:txBody>
        </p:sp>
        <p:sp>
          <p:nvSpPr>
            <p:cNvPr id="8211" name="Rectangle 106"/>
            <p:cNvSpPr>
              <a:spLocks noChangeArrowheads="1"/>
            </p:cNvSpPr>
            <p:nvPr/>
          </p:nvSpPr>
          <p:spPr bwMode="auto">
            <a:xfrm>
              <a:off x="2607734" y="5712768"/>
              <a:ext cx="405880" cy="230832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US" altLang="en-US" sz="900" i="1">
                  <a:solidFill>
                    <a:schemeClr val="bg2"/>
                  </a:solidFill>
                </a:rPr>
                <a:t>Y</a:t>
              </a:r>
              <a:r>
                <a:rPr lang="en-US" altLang="en-US" sz="900" i="1" baseline="-25000">
                  <a:solidFill>
                    <a:schemeClr val="bg2"/>
                  </a:solidFill>
                </a:rPr>
                <a:t>Re</a:t>
              </a:r>
              <a:r>
                <a:rPr lang="en-US" altLang="en-US" sz="900">
                  <a:solidFill>
                    <a:schemeClr val="bg2"/>
                  </a:solidFill>
                </a:rPr>
                <a:t>[]</a:t>
              </a:r>
            </a:p>
          </p:txBody>
        </p:sp>
        <p:sp>
          <p:nvSpPr>
            <p:cNvPr id="8212" name="Rectangle 107"/>
            <p:cNvSpPr>
              <a:spLocks noChangeArrowheads="1"/>
            </p:cNvSpPr>
            <p:nvPr/>
          </p:nvSpPr>
          <p:spPr bwMode="auto">
            <a:xfrm>
              <a:off x="3352800" y="5706536"/>
              <a:ext cx="407484" cy="230832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US" altLang="en-US" sz="900" i="1">
                  <a:solidFill>
                    <a:schemeClr val="bg2"/>
                  </a:solidFill>
                </a:rPr>
                <a:t>Y</a:t>
              </a:r>
              <a:r>
                <a:rPr lang="en-US" altLang="en-US" sz="900" i="1" baseline="-25000">
                  <a:solidFill>
                    <a:schemeClr val="bg2"/>
                  </a:solidFill>
                </a:rPr>
                <a:t>Im</a:t>
              </a:r>
              <a:r>
                <a:rPr lang="en-US" altLang="en-US" sz="900">
                  <a:solidFill>
                    <a:schemeClr val="bg2"/>
                  </a:solidFill>
                </a:rPr>
                <a:t>[]</a:t>
              </a:r>
            </a:p>
          </p:txBody>
        </p:sp>
        <p:sp>
          <p:nvSpPr>
            <p:cNvPr id="8213" name="Rectangle 108"/>
            <p:cNvSpPr>
              <a:spLocks noChangeArrowheads="1"/>
            </p:cNvSpPr>
            <p:nvPr/>
          </p:nvSpPr>
          <p:spPr bwMode="auto">
            <a:xfrm>
              <a:off x="3572933" y="6527802"/>
              <a:ext cx="325730" cy="230832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US" altLang="en-US" sz="900" i="1">
                  <a:solidFill>
                    <a:schemeClr val="bg2"/>
                  </a:solidFill>
                </a:rPr>
                <a:t>Y</a:t>
              </a:r>
              <a:r>
                <a:rPr lang="en-US" altLang="en-US" sz="900">
                  <a:solidFill>
                    <a:schemeClr val="bg2"/>
                  </a:solidFill>
                </a:rPr>
                <a:t>[]</a:t>
              </a:r>
            </a:p>
          </p:txBody>
        </p:sp>
      </p:grpSp>
      <p:grpSp>
        <p:nvGrpSpPr>
          <p:cNvPr id="8201" name="Group 33"/>
          <p:cNvGrpSpPr>
            <a:grpSpLocks/>
          </p:cNvGrpSpPr>
          <p:nvPr/>
        </p:nvGrpSpPr>
        <p:grpSpPr bwMode="auto">
          <a:xfrm>
            <a:off x="414338" y="1600200"/>
            <a:ext cx="5116512" cy="1100138"/>
            <a:chOff x="414338" y="1600200"/>
            <a:chExt cx="5116452" cy="1100480"/>
          </a:xfrm>
        </p:grpSpPr>
        <p:pic>
          <p:nvPicPr>
            <p:cNvPr id="8203" name="Picture 57"/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514512" y="1704410"/>
              <a:ext cx="2895688" cy="9623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204" name="Rectangle 59"/>
            <p:cNvSpPr>
              <a:spLocks noChangeArrowheads="1"/>
            </p:cNvSpPr>
            <p:nvPr/>
          </p:nvSpPr>
          <p:spPr bwMode="auto">
            <a:xfrm>
              <a:off x="414338" y="1600200"/>
              <a:ext cx="1768487" cy="923156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1800">
                  <a:solidFill>
                    <a:schemeClr val="bg2"/>
                  </a:solidFill>
                </a:rPr>
                <a:t>A discrete</a:t>
              </a:r>
            </a:p>
            <a:p>
              <a:pPr eaLnBrk="1" hangingPunct="1"/>
              <a:r>
                <a:rPr lang="en-US" altLang="en-US" sz="1800">
                  <a:solidFill>
                    <a:schemeClr val="bg2"/>
                  </a:solidFill>
                </a:rPr>
                <a:t>periodic function</a:t>
              </a:r>
            </a:p>
            <a:p>
              <a:pPr eaLnBrk="1" hangingPunct="1"/>
              <a:r>
                <a:rPr lang="en-US" altLang="en-US" sz="1800">
                  <a:solidFill>
                    <a:schemeClr val="bg2"/>
                  </a:solidFill>
                </a:rPr>
                <a:t>Time Domain</a:t>
              </a:r>
            </a:p>
          </p:txBody>
        </p:sp>
        <p:pic>
          <p:nvPicPr>
            <p:cNvPr id="8205" name="Picture 64"/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581344" y="2505962"/>
              <a:ext cx="838226" cy="1436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cxnSp>
          <p:nvCxnSpPr>
            <p:cNvPr id="8206" name="Straight Arrow Connector 128"/>
            <p:cNvCxnSpPr>
              <a:cxnSpLocks noChangeShapeType="1"/>
            </p:cNvCxnSpPr>
            <p:nvPr/>
          </p:nvCxnSpPr>
          <p:spPr bwMode="auto">
            <a:xfrm>
              <a:off x="5038078" y="2480569"/>
              <a:ext cx="228607" cy="0"/>
            </a:xfrm>
            <a:prstGeom prst="straightConnector1">
              <a:avLst/>
            </a:prstGeom>
            <a:noFill/>
            <a:ln w="12700" algn="ctr">
              <a:solidFill>
                <a:schemeClr val="bg2"/>
              </a:solidFill>
              <a:round/>
              <a:headEnd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39" name="TextBox 129"/>
            <p:cNvSpPr txBox="1">
              <a:spLocks noChangeArrowheads="1"/>
            </p:cNvSpPr>
            <p:nvPr/>
          </p:nvSpPr>
          <p:spPr bwMode="auto">
            <a:xfrm>
              <a:off x="4784674" y="2438661"/>
              <a:ext cx="746116" cy="26201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pPr>
                <a:defRPr/>
              </a:pPr>
              <a:r>
                <a:rPr lang="en-CA" sz="1050" dirty="0">
                  <a:solidFill>
                    <a:schemeClr val="bg2"/>
                  </a:solidFill>
                </a:rPr>
                <a:t>j</a:t>
              </a:r>
              <a:r>
                <a:rPr lang="en-CA" sz="1050" dirty="0">
                  <a:solidFill>
                    <a:schemeClr val="bg2"/>
                  </a:solidFill>
                  <a:sym typeface="Symbol"/>
                </a:rPr>
                <a:t>[</a:t>
              </a:r>
              <a:r>
                <a:rPr lang="en-CA" sz="1050" dirty="0" err="1">
                  <a:solidFill>
                    <a:schemeClr val="bg2"/>
                  </a:solidFill>
                  <a:sym typeface="Symbol"/>
                </a:rPr>
                <a:t>0,n</a:t>
              </a:r>
              <a:r>
                <a:rPr lang="en-CA" sz="1050" dirty="0">
                  <a:solidFill>
                    <a:schemeClr val="bg2"/>
                  </a:solidFill>
                  <a:sym typeface="Symbol"/>
                </a:rPr>
                <a:t>-1] </a:t>
              </a:r>
              <a:endParaRPr lang="en-CA" sz="1050" dirty="0">
                <a:solidFill>
                  <a:schemeClr val="bg2"/>
                </a:solidFill>
              </a:endParaRPr>
            </a:p>
          </p:txBody>
        </p:sp>
        <p:sp>
          <p:nvSpPr>
            <p:cNvPr id="8208" name="Rectangle 155"/>
            <p:cNvSpPr>
              <a:spLocks noChangeArrowheads="1"/>
            </p:cNvSpPr>
            <p:nvPr/>
          </p:nvSpPr>
          <p:spPr bwMode="auto">
            <a:xfrm>
              <a:off x="2455244" y="1639548"/>
              <a:ext cx="442763" cy="30771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1400">
                  <a:solidFill>
                    <a:schemeClr val="bg2"/>
                  </a:solidFill>
                </a:rPr>
                <a:t>y[j]</a:t>
              </a:r>
            </a:p>
          </p:txBody>
        </p:sp>
      </p:grpSp>
      <p:sp>
        <p:nvSpPr>
          <p:cNvPr id="8202" name="Text Box 215"/>
          <p:cNvSpPr txBox="1">
            <a:spLocks noChangeArrowheads="1"/>
          </p:cNvSpPr>
          <p:nvPr/>
        </p:nvSpPr>
        <p:spPr bwMode="auto">
          <a:xfrm>
            <a:off x="7329488" y="17463"/>
            <a:ext cx="1614487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000">
                <a:solidFill>
                  <a:schemeClr val="tx2"/>
                </a:solidFill>
              </a:rPr>
              <a:t>Sine &amp;Cosine</a:t>
            </a:r>
            <a:br>
              <a:rPr lang="en-US" altLang="en-US" sz="2000">
                <a:solidFill>
                  <a:schemeClr val="tx2"/>
                </a:solidFill>
              </a:rPr>
            </a:br>
            <a:r>
              <a:rPr lang="en-US" altLang="en-US" sz="2000">
                <a:solidFill>
                  <a:schemeClr val="tx2"/>
                </a:solidFill>
              </a:rPr>
              <a:t>Basis</a:t>
            </a:r>
            <a:endParaRPr lang="en-US" altLang="en-US" sz="2000">
              <a:sym typeface="Symbol" pitchFamily="18" charset="2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9" grpId="0" animBg="1"/>
    </p:bldLst>
  </p:timing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706" name="Rectangle 21"/>
          <p:cNvSpPr>
            <a:spLocks noChangeArrowheads="1"/>
          </p:cNvSpPr>
          <p:nvPr/>
        </p:nvSpPr>
        <p:spPr bwMode="auto">
          <a:xfrm>
            <a:off x="3200400" y="1219200"/>
            <a:ext cx="4343400" cy="990600"/>
          </a:xfrm>
          <a:prstGeom prst="rect">
            <a:avLst/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CA" altLang="en-US"/>
          </a:p>
        </p:txBody>
      </p:sp>
      <p:grpSp>
        <p:nvGrpSpPr>
          <p:cNvPr id="72707" name="Group 12"/>
          <p:cNvGrpSpPr>
            <a:grpSpLocks/>
          </p:cNvGrpSpPr>
          <p:nvPr/>
        </p:nvGrpSpPr>
        <p:grpSpPr bwMode="auto">
          <a:xfrm>
            <a:off x="3605213" y="1266825"/>
            <a:ext cx="2847975" cy="790575"/>
            <a:chOff x="3148013" y="1190625"/>
            <a:chExt cx="2847975" cy="790575"/>
          </a:xfrm>
        </p:grpSpPr>
        <p:pic>
          <p:nvPicPr>
            <p:cNvPr id="72740" name="Picture 5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48013" y="1190625"/>
              <a:ext cx="2847975" cy="7905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2741" name="Rectangle 10"/>
            <p:cNvSpPr>
              <a:spLocks noChangeArrowheads="1"/>
            </p:cNvSpPr>
            <p:nvPr/>
          </p:nvSpPr>
          <p:spPr bwMode="auto">
            <a:xfrm>
              <a:off x="4436537" y="1693334"/>
              <a:ext cx="288000" cy="180000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</p:grpSp>
      <p:sp>
        <p:nvSpPr>
          <p:cNvPr id="72708" name="Rectangle 11"/>
          <p:cNvSpPr>
            <a:spLocks noChangeArrowheads="1"/>
          </p:cNvSpPr>
          <p:nvPr/>
        </p:nvSpPr>
        <p:spPr bwMode="auto">
          <a:xfrm>
            <a:off x="3657600" y="1524000"/>
            <a:ext cx="457200" cy="304800"/>
          </a:xfrm>
          <a:prstGeom prst="rect">
            <a:avLst/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CA" altLang="en-US"/>
          </a:p>
        </p:txBody>
      </p:sp>
      <p:sp>
        <p:nvSpPr>
          <p:cNvPr id="72709" name="Rectangle 12"/>
          <p:cNvSpPr>
            <a:spLocks noChangeArrowheads="1"/>
          </p:cNvSpPr>
          <p:nvPr/>
        </p:nvSpPr>
        <p:spPr bwMode="auto">
          <a:xfrm>
            <a:off x="6019800" y="1414463"/>
            <a:ext cx="381000" cy="523875"/>
          </a:xfrm>
          <a:prstGeom prst="rect">
            <a:avLst/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CA" altLang="en-US"/>
          </a:p>
        </p:txBody>
      </p:sp>
      <p:sp>
        <p:nvSpPr>
          <p:cNvPr id="72710" name="Rectangle 5"/>
          <p:cNvSpPr>
            <a:spLocks noChangeArrowheads="1"/>
          </p:cNvSpPr>
          <p:nvPr/>
        </p:nvSpPr>
        <p:spPr bwMode="auto">
          <a:xfrm>
            <a:off x="685800" y="-228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4400">
                <a:solidFill>
                  <a:schemeClr val="tx2"/>
                </a:solidFill>
              </a:rPr>
              <a:t>Fourier Transformation </a:t>
            </a:r>
          </a:p>
        </p:txBody>
      </p:sp>
      <p:sp>
        <p:nvSpPr>
          <p:cNvPr id="72711" name="Rectangle 31"/>
          <p:cNvSpPr>
            <a:spLocks noChangeArrowheads="1"/>
          </p:cNvSpPr>
          <p:nvPr/>
        </p:nvSpPr>
        <p:spPr bwMode="auto">
          <a:xfrm>
            <a:off x="4808538" y="1709738"/>
            <a:ext cx="601662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/>
            <a:r>
              <a:rPr lang="en-CA" altLang="en-US" sz="1400">
                <a:solidFill>
                  <a:schemeClr val="bg2"/>
                </a:solidFill>
                <a:sym typeface="Symbol" pitchFamily="18" charset="2"/>
              </a:rPr>
              <a:t> h[]</a:t>
            </a:r>
          </a:p>
        </p:txBody>
      </p:sp>
      <p:grpSp>
        <p:nvGrpSpPr>
          <p:cNvPr id="72712" name="Group 116"/>
          <p:cNvGrpSpPr>
            <a:grpSpLocks/>
          </p:cNvGrpSpPr>
          <p:nvPr/>
        </p:nvGrpSpPr>
        <p:grpSpPr bwMode="auto">
          <a:xfrm>
            <a:off x="2057400" y="1447800"/>
            <a:ext cx="2057400" cy="1219200"/>
            <a:chOff x="2057400" y="1447800"/>
            <a:chExt cx="2057400" cy="1219200"/>
          </a:xfrm>
        </p:grpSpPr>
        <p:sp>
          <p:nvSpPr>
            <p:cNvPr id="72738" name="Rectangle 23"/>
            <p:cNvSpPr>
              <a:spLocks noChangeArrowheads="1"/>
            </p:cNvSpPr>
            <p:nvPr/>
          </p:nvSpPr>
          <p:spPr bwMode="auto">
            <a:xfrm>
              <a:off x="2057400" y="1930402"/>
              <a:ext cx="634997" cy="307777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CA" altLang="en-US" sz="1400">
                  <a:solidFill>
                    <a:schemeClr val="bg2"/>
                  </a:solidFill>
                  <a:sym typeface="Symbol" pitchFamily="18" charset="2"/>
                </a:rPr>
                <a:t>x[] =</a:t>
              </a:r>
            </a:p>
          </p:txBody>
        </p:sp>
        <p:pic>
          <p:nvPicPr>
            <p:cNvPr id="72739" name="Picture 2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609850" y="1447800"/>
              <a:ext cx="1504950" cy="1219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pic>
        <p:nvPicPr>
          <p:cNvPr id="72713" name="Picture 3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057525" y="2705100"/>
            <a:ext cx="5553075" cy="392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72714" name="Group 43"/>
          <p:cNvGrpSpPr>
            <a:grpSpLocks/>
          </p:cNvGrpSpPr>
          <p:nvPr/>
        </p:nvGrpSpPr>
        <p:grpSpPr bwMode="auto">
          <a:xfrm>
            <a:off x="1657350" y="-381000"/>
            <a:ext cx="2320925" cy="1836738"/>
            <a:chOff x="6934200" y="183138"/>
            <a:chExt cx="1828800" cy="1417062"/>
          </a:xfrm>
        </p:grpSpPr>
        <p:sp>
          <p:nvSpPr>
            <p:cNvPr id="72735" name="Rectangle 42"/>
            <p:cNvSpPr>
              <a:spLocks noChangeArrowheads="1"/>
            </p:cNvSpPr>
            <p:nvPr/>
          </p:nvSpPr>
          <p:spPr bwMode="auto">
            <a:xfrm>
              <a:off x="6934200" y="228600"/>
              <a:ext cx="1828800" cy="1371600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72736" name="Rectangle 40"/>
            <p:cNvSpPr>
              <a:spLocks noChangeArrowheads="1"/>
            </p:cNvSpPr>
            <p:nvPr/>
          </p:nvSpPr>
          <p:spPr bwMode="auto">
            <a:xfrm>
              <a:off x="7010399" y="796926"/>
              <a:ext cx="601132" cy="237453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CA" altLang="en-US" sz="1400">
                  <a:solidFill>
                    <a:schemeClr val="bg2"/>
                  </a:solidFill>
                  <a:sym typeface="Symbol" pitchFamily="18" charset="2"/>
                </a:rPr>
                <a:t>h[] =</a:t>
              </a:r>
            </a:p>
          </p:txBody>
        </p:sp>
        <p:pic>
          <p:nvPicPr>
            <p:cNvPr id="72737" name="Picture 4"/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489409" y="183138"/>
              <a:ext cx="1209675" cy="13620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pic>
        <p:nvPicPr>
          <p:cNvPr id="72715" name="Picture 4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505575" y="1074738"/>
            <a:ext cx="1876425" cy="1228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2716" name="Rectangle 30"/>
          <p:cNvSpPr>
            <a:spLocks noChangeArrowheads="1"/>
          </p:cNvSpPr>
          <p:nvPr/>
        </p:nvSpPr>
        <p:spPr bwMode="auto">
          <a:xfrm>
            <a:off x="7086600" y="1117600"/>
            <a:ext cx="76200" cy="76200"/>
          </a:xfrm>
          <a:prstGeom prst="rect">
            <a:avLst/>
          </a:pr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CA" altLang="en-US"/>
          </a:p>
        </p:txBody>
      </p:sp>
      <p:sp>
        <p:nvSpPr>
          <p:cNvPr id="37" name="Rectangle 36"/>
          <p:cNvSpPr>
            <a:spLocks noChangeArrowheads="1"/>
          </p:cNvSpPr>
          <p:nvPr/>
        </p:nvSpPr>
        <p:spPr bwMode="auto">
          <a:xfrm>
            <a:off x="5257800" y="655638"/>
            <a:ext cx="4398963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/>
            <a:r>
              <a:rPr lang="en-CA" altLang="en-US" sz="2400">
                <a:sym typeface="Symbol" pitchFamily="18" charset="2"/>
              </a:rPr>
              <a:t>Where does </a:t>
            </a:r>
            <a:r>
              <a:rPr lang="en-CA" altLang="en-US" sz="2400">
                <a:solidFill>
                  <a:schemeClr val="accent2"/>
                </a:solidFill>
                <a:sym typeface="Symbol" pitchFamily="18" charset="2"/>
              </a:rPr>
              <a:t>y[k]</a:t>
            </a:r>
            <a:r>
              <a:rPr lang="en-CA" altLang="en-US" sz="2400">
                <a:sym typeface="Symbol" pitchFamily="18" charset="2"/>
              </a:rPr>
              <a:t> come from? </a:t>
            </a:r>
          </a:p>
        </p:txBody>
      </p:sp>
      <p:graphicFrame>
        <p:nvGraphicFramePr>
          <p:cNvPr id="388098" name="Object 2"/>
          <p:cNvGraphicFramePr>
            <a:graphicFrameLocks noChangeAspect="1"/>
          </p:cNvGraphicFramePr>
          <p:nvPr/>
        </p:nvGraphicFramePr>
        <p:xfrm>
          <a:off x="393700" y="2906713"/>
          <a:ext cx="2351088" cy="14366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72742" name="Equation" r:id="rId8" imgW="1663700" imgH="1016000" progId="Equation.3">
                  <p:embed/>
                </p:oleObj>
              </mc:Choice>
              <mc:Fallback>
                <p:oleObj name="Equation" r:id="rId8" imgW="1663700" imgH="1016000" progId="Equation.3">
                  <p:embed/>
                  <p:pic>
                    <p:nvPicPr>
                      <p:cNvPr id="0" name="Object 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9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93700" y="2906713"/>
                        <a:ext cx="2351088" cy="1436687"/>
                      </a:xfrm>
                      <a:prstGeom prst="rect">
                        <a:avLst/>
                      </a:prstGeom>
                      <a:solidFill>
                        <a:schemeClr val="tx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44" name="Rectangle 43"/>
          <p:cNvSpPr>
            <a:spLocks noChangeArrowheads="1"/>
          </p:cNvSpPr>
          <p:nvPr/>
        </p:nvSpPr>
        <p:spPr bwMode="auto">
          <a:xfrm>
            <a:off x="3622675" y="3284538"/>
            <a:ext cx="76200" cy="76200"/>
          </a:xfrm>
          <a:prstGeom prst="rect">
            <a:avLst/>
          </a:pr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CA" altLang="en-US"/>
          </a:p>
        </p:txBody>
      </p:sp>
      <p:sp>
        <p:nvSpPr>
          <p:cNvPr id="46" name="Rectangle 45"/>
          <p:cNvSpPr>
            <a:spLocks noChangeArrowheads="1"/>
          </p:cNvSpPr>
          <p:nvPr/>
        </p:nvSpPr>
        <p:spPr bwMode="auto">
          <a:xfrm>
            <a:off x="5451475" y="3235325"/>
            <a:ext cx="76200" cy="76200"/>
          </a:xfrm>
          <a:prstGeom prst="rect">
            <a:avLst/>
          </a:pr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CA" altLang="en-US"/>
          </a:p>
        </p:txBody>
      </p:sp>
      <p:sp>
        <p:nvSpPr>
          <p:cNvPr id="47" name="Rectangle 46"/>
          <p:cNvSpPr>
            <a:spLocks noChangeArrowheads="1"/>
          </p:cNvSpPr>
          <p:nvPr/>
        </p:nvSpPr>
        <p:spPr bwMode="auto">
          <a:xfrm>
            <a:off x="7289800" y="3186113"/>
            <a:ext cx="76200" cy="76200"/>
          </a:xfrm>
          <a:prstGeom prst="rect">
            <a:avLst/>
          </a:pr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CA" altLang="en-US"/>
          </a:p>
        </p:txBody>
      </p:sp>
      <p:sp>
        <p:nvSpPr>
          <p:cNvPr id="48" name="Rectangle 47"/>
          <p:cNvSpPr>
            <a:spLocks noChangeArrowheads="1"/>
          </p:cNvSpPr>
          <p:nvPr/>
        </p:nvSpPr>
        <p:spPr bwMode="auto">
          <a:xfrm>
            <a:off x="3624263" y="4267200"/>
            <a:ext cx="76200" cy="76200"/>
          </a:xfrm>
          <a:prstGeom prst="rect">
            <a:avLst/>
          </a:pr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CA" altLang="en-US"/>
          </a:p>
        </p:txBody>
      </p:sp>
      <p:cxnSp>
        <p:nvCxnSpPr>
          <p:cNvPr id="28" name="Straight Arrow Connector 27"/>
          <p:cNvCxnSpPr>
            <a:cxnSpLocks noChangeShapeType="1"/>
          </p:cNvCxnSpPr>
          <p:nvPr/>
        </p:nvCxnSpPr>
        <p:spPr bwMode="auto">
          <a:xfrm flipH="1">
            <a:off x="2867025" y="1143000"/>
            <a:ext cx="381000" cy="381000"/>
          </a:xfrm>
          <a:prstGeom prst="straightConnector1">
            <a:avLst/>
          </a:prstGeom>
          <a:noFill/>
          <a:ln w="25400" algn="ctr">
            <a:solidFill>
              <a:schemeClr val="accent1"/>
            </a:solidFill>
            <a:round/>
            <a:headEnd type="arrow" w="med" len="med"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53" name="Straight Arrow Connector 52"/>
          <p:cNvCxnSpPr>
            <a:cxnSpLocks noChangeShapeType="1"/>
          </p:cNvCxnSpPr>
          <p:nvPr/>
        </p:nvCxnSpPr>
        <p:spPr bwMode="auto">
          <a:xfrm flipH="1">
            <a:off x="2971800" y="1143000"/>
            <a:ext cx="152400" cy="381000"/>
          </a:xfrm>
          <a:prstGeom prst="straightConnector1">
            <a:avLst/>
          </a:prstGeom>
          <a:noFill/>
          <a:ln w="25400" algn="ctr">
            <a:solidFill>
              <a:schemeClr val="accent1"/>
            </a:solidFill>
            <a:round/>
            <a:headEnd type="arrow" w="med" len="med"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56" name="Straight Arrow Connector 55"/>
          <p:cNvCxnSpPr>
            <a:cxnSpLocks noChangeShapeType="1"/>
          </p:cNvCxnSpPr>
          <p:nvPr/>
        </p:nvCxnSpPr>
        <p:spPr bwMode="auto">
          <a:xfrm>
            <a:off x="2986088" y="1143000"/>
            <a:ext cx="138112" cy="381000"/>
          </a:xfrm>
          <a:prstGeom prst="straightConnector1">
            <a:avLst/>
          </a:prstGeom>
          <a:noFill/>
          <a:ln w="25400" algn="ctr">
            <a:solidFill>
              <a:schemeClr val="accent1"/>
            </a:solidFill>
            <a:round/>
            <a:headEnd type="arrow" w="med" len="med"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59" name="Straight Arrow Connector 58"/>
          <p:cNvCxnSpPr>
            <a:cxnSpLocks noChangeShapeType="1"/>
          </p:cNvCxnSpPr>
          <p:nvPr/>
        </p:nvCxnSpPr>
        <p:spPr bwMode="auto">
          <a:xfrm>
            <a:off x="2867025" y="1143000"/>
            <a:ext cx="409575" cy="381000"/>
          </a:xfrm>
          <a:prstGeom prst="straightConnector1">
            <a:avLst/>
          </a:prstGeom>
          <a:noFill/>
          <a:ln w="25400" algn="ctr">
            <a:solidFill>
              <a:schemeClr val="accent1"/>
            </a:solidFill>
            <a:round/>
            <a:headEnd type="arrow" w="med" len="med"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94" name="Straight Arrow Connector 93"/>
          <p:cNvCxnSpPr>
            <a:cxnSpLocks noChangeShapeType="1"/>
          </p:cNvCxnSpPr>
          <p:nvPr/>
        </p:nvCxnSpPr>
        <p:spPr bwMode="auto">
          <a:xfrm>
            <a:off x="2743200" y="1219200"/>
            <a:ext cx="671513" cy="304800"/>
          </a:xfrm>
          <a:prstGeom prst="straightConnector1">
            <a:avLst/>
          </a:prstGeom>
          <a:noFill/>
          <a:ln w="25400" algn="ctr">
            <a:solidFill>
              <a:schemeClr val="accent1"/>
            </a:solidFill>
            <a:round/>
            <a:headEnd type="arrow" w="med" len="med"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03" name="Rectangle 102"/>
          <p:cNvSpPr>
            <a:spLocks noChangeArrowheads="1"/>
          </p:cNvSpPr>
          <p:nvPr/>
        </p:nvSpPr>
        <p:spPr bwMode="auto">
          <a:xfrm>
            <a:off x="5468938" y="4572000"/>
            <a:ext cx="76200" cy="76200"/>
          </a:xfrm>
          <a:prstGeom prst="rect">
            <a:avLst/>
          </a:pr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CA" altLang="en-US"/>
          </a:p>
        </p:txBody>
      </p:sp>
      <p:cxnSp>
        <p:nvCxnSpPr>
          <p:cNvPr id="104" name="Straight Arrow Connector 103"/>
          <p:cNvCxnSpPr>
            <a:cxnSpLocks noChangeShapeType="1"/>
          </p:cNvCxnSpPr>
          <p:nvPr/>
        </p:nvCxnSpPr>
        <p:spPr bwMode="auto">
          <a:xfrm>
            <a:off x="2852738" y="2043113"/>
            <a:ext cx="533400" cy="1143000"/>
          </a:xfrm>
          <a:prstGeom prst="straightConnector1">
            <a:avLst/>
          </a:prstGeom>
          <a:noFill/>
          <a:ln w="25400" algn="ctr">
            <a:solidFill>
              <a:schemeClr val="accent1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05" name="Straight Arrow Connector 104"/>
          <p:cNvCxnSpPr>
            <a:cxnSpLocks noChangeShapeType="1"/>
          </p:cNvCxnSpPr>
          <p:nvPr/>
        </p:nvCxnSpPr>
        <p:spPr bwMode="auto">
          <a:xfrm>
            <a:off x="2986088" y="2190750"/>
            <a:ext cx="2362200" cy="914400"/>
          </a:xfrm>
          <a:prstGeom prst="straightConnector1">
            <a:avLst/>
          </a:prstGeom>
          <a:noFill/>
          <a:ln w="25400" algn="ctr">
            <a:solidFill>
              <a:schemeClr val="accent1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06" name="Straight Arrow Connector 105"/>
          <p:cNvCxnSpPr>
            <a:cxnSpLocks noChangeShapeType="1"/>
          </p:cNvCxnSpPr>
          <p:nvPr/>
        </p:nvCxnSpPr>
        <p:spPr bwMode="auto">
          <a:xfrm>
            <a:off x="3124200" y="2209800"/>
            <a:ext cx="4106863" cy="896938"/>
          </a:xfrm>
          <a:prstGeom prst="straightConnector1">
            <a:avLst/>
          </a:prstGeom>
          <a:noFill/>
          <a:ln w="25400" algn="ctr">
            <a:solidFill>
              <a:schemeClr val="accent1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07" name="Straight Arrow Connector 106"/>
          <p:cNvCxnSpPr>
            <a:cxnSpLocks noChangeShapeType="1"/>
          </p:cNvCxnSpPr>
          <p:nvPr/>
        </p:nvCxnSpPr>
        <p:spPr bwMode="auto">
          <a:xfrm>
            <a:off x="3276600" y="1738313"/>
            <a:ext cx="533400" cy="2590800"/>
          </a:xfrm>
          <a:prstGeom prst="straightConnector1">
            <a:avLst/>
          </a:prstGeom>
          <a:noFill/>
          <a:ln w="25400" algn="ctr">
            <a:solidFill>
              <a:schemeClr val="accent1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08" name="Straight Arrow Connector 107"/>
          <p:cNvCxnSpPr>
            <a:cxnSpLocks noChangeShapeType="1"/>
          </p:cNvCxnSpPr>
          <p:nvPr/>
        </p:nvCxnSpPr>
        <p:spPr bwMode="auto">
          <a:xfrm>
            <a:off x="3429000" y="1828800"/>
            <a:ext cx="2217738" cy="2573338"/>
          </a:xfrm>
          <a:prstGeom prst="straightConnector1">
            <a:avLst/>
          </a:prstGeom>
          <a:noFill/>
          <a:ln w="25400" algn="ctr">
            <a:solidFill>
              <a:schemeClr val="accent1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72734" name="Text Box 215"/>
          <p:cNvSpPr txBox="1">
            <a:spLocks noChangeArrowheads="1"/>
          </p:cNvSpPr>
          <p:nvPr/>
        </p:nvSpPr>
        <p:spPr bwMode="auto">
          <a:xfrm>
            <a:off x="7710488" y="17463"/>
            <a:ext cx="852487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000">
                <a:solidFill>
                  <a:schemeClr val="tx2"/>
                </a:solidFill>
                <a:sym typeface="Symbol" pitchFamily="18" charset="2"/>
              </a:rPr>
              <a:t>Linear</a:t>
            </a:r>
            <a:br>
              <a:rPr lang="en-US" altLang="en-US" sz="2000">
                <a:solidFill>
                  <a:schemeClr val="tx2"/>
                </a:solidFill>
                <a:sym typeface="Symbol" pitchFamily="18" charset="2"/>
              </a:rPr>
            </a:br>
            <a:r>
              <a:rPr lang="en-US" altLang="en-US" sz="2000">
                <a:solidFill>
                  <a:schemeClr val="tx2"/>
                </a:solidFill>
                <a:sym typeface="Symbol" pitchFamily="18" charset="2"/>
              </a:rPr>
              <a:t> Filter</a:t>
            </a:r>
            <a:endParaRPr lang="en-US" altLang="en-US" sz="2000">
              <a:sym typeface="Symbol" pitchFamily="18" charset="2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80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38809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3880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 nodeType="clickPar">
                      <p:stCondLst>
                        <p:cond delay="indefinite"/>
                      </p:stCondLst>
                      <p:childTnLst>
                        <p:par>
                          <p:cTn id="3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10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10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 nodeType="clickPar">
                      <p:stCondLst>
                        <p:cond delay="indefinite"/>
                      </p:stCondLst>
                      <p:childTnLst>
                        <p:par>
                          <p:cTn id="4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10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10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3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 nodeType="clickPar">
                      <p:stCondLst>
                        <p:cond delay="indefinite"/>
                      </p:stCondLst>
                      <p:childTnLst>
                        <p:par>
                          <p:cTn id="6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9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0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3" dur="500" fill="hold"/>
                                        <p:tgtEl>
                                          <p:spTgt spid="10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4" dur="500" fill="hold"/>
                                        <p:tgtEl>
                                          <p:spTgt spid="10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7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8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9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1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" fill="hold" nodeType="clickPar">
                      <p:stCondLst>
                        <p:cond delay="indefinite"/>
                      </p:stCondLst>
                      <p:childTnLst>
                        <p:par>
                          <p:cTn id="8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7" dur="500" fill="hold"/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8" dur="500" fill="hold"/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1" dur="500" fill="hold"/>
                                        <p:tgtEl>
                                          <p:spTgt spid="10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2" dur="500" fill="hold"/>
                                        <p:tgtEl>
                                          <p:spTgt spid="10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5" dur="500" fill="hold"/>
                                        <p:tgtEl>
                                          <p:spTgt spid="10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6" dur="500" fill="hold"/>
                                        <p:tgtEl>
                                          <p:spTgt spid="1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7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9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1" fill="hold" nodeType="clickPar">
                      <p:stCondLst>
                        <p:cond delay="indefinite"/>
                      </p:stCondLst>
                      <p:childTnLst>
                        <p:par>
                          <p:cTn id="10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3" presetID="1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5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7" grpId="0"/>
      <p:bldP spid="44" grpId="0" animBg="1"/>
      <p:bldP spid="44" grpId="1" animBg="1"/>
      <p:bldP spid="46" grpId="0" animBg="1"/>
      <p:bldP spid="46" grpId="1" animBg="1"/>
      <p:bldP spid="47" grpId="0" animBg="1"/>
      <p:bldP spid="47" grpId="1" animBg="1"/>
      <p:bldP spid="48" grpId="0" animBg="1"/>
      <p:bldP spid="48" grpId="1" animBg="1"/>
      <p:bldP spid="103" grpId="0" animBg="1"/>
      <p:bldP spid="103" grpId="1" animBg="1"/>
    </p:bldLst>
  </p:timing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730" name="Rectangle 5"/>
          <p:cNvSpPr>
            <a:spLocks noChangeArrowheads="1"/>
          </p:cNvSpPr>
          <p:nvPr/>
        </p:nvSpPr>
        <p:spPr bwMode="auto">
          <a:xfrm>
            <a:off x="685800" y="-228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4400">
                <a:solidFill>
                  <a:schemeClr val="tx2"/>
                </a:solidFill>
              </a:rPr>
              <a:t>Fourier Transformation </a:t>
            </a:r>
          </a:p>
        </p:txBody>
      </p:sp>
      <p:sp>
        <p:nvSpPr>
          <p:cNvPr id="39" name="Rectangle 38"/>
          <p:cNvSpPr>
            <a:spLocks noChangeArrowheads="1"/>
          </p:cNvSpPr>
          <p:nvPr/>
        </p:nvSpPr>
        <p:spPr bwMode="auto">
          <a:xfrm>
            <a:off x="304800" y="4438650"/>
            <a:ext cx="3276600" cy="1200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CA" altLang="en-US" sz="2400">
                <a:sym typeface="Symbol" pitchFamily="18" charset="2"/>
              </a:rPr>
              <a:t>This takes </a:t>
            </a:r>
            <a:r>
              <a:rPr lang="en-CA" altLang="en-US" sz="2400" i="1">
                <a:solidFill>
                  <a:schemeClr val="accent1"/>
                </a:solidFill>
                <a:sym typeface="Symbol" pitchFamily="18" charset="2"/>
              </a:rPr>
              <a:t>O(nm)</a:t>
            </a:r>
            <a:r>
              <a:rPr lang="en-CA" altLang="en-US" sz="2400">
                <a:sym typeface="Symbol" pitchFamily="18" charset="2"/>
              </a:rPr>
              <a:t> time.</a:t>
            </a:r>
            <a:br>
              <a:rPr lang="en-CA" altLang="en-US" sz="2400">
                <a:sym typeface="Symbol" pitchFamily="18" charset="2"/>
              </a:rPr>
            </a:br>
            <a:r>
              <a:rPr lang="en-CA" altLang="en-US" sz="2400">
                <a:sym typeface="Symbol" pitchFamily="18" charset="2"/>
              </a:rPr>
              <a:t>   Too much!</a:t>
            </a:r>
          </a:p>
          <a:p>
            <a:pPr eaLnBrk="1" hangingPunct="1"/>
            <a:r>
              <a:rPr lang="en-CA" altLang="en-US" sz="2400">
                <a:sym typeface="Symbol" pitchFamily="18" charset="2"/>
              </a:rPr>
              <a:t>How can we do it faster?</a:t>
            </a:r>
          </a:p>
        </p:txBody>
      </p:sp>
      <p:graphicFrame>
        <p:nvGraphicFramePr>
          <p:cNvPr id="73732" name="Object 2"/>
          <p:cNvGraphicFramePr>
            <a:graphicFrameLocks noChangeAspect="1"/>
          </p:cNvGraphicFramePr>
          <p:nvPr/>
        </p:nvGraphicFramePr>
        <p:xfrm>
          <a:off x="393700" y="2906713"/>
          <a:ext cx="2351088" cy="14366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73753" name="Equation" r:id="rId3" imgW="1663700" imgH="1016000" progId="Equation.3">
                  <p:embed/>
                </p:oleObj>
              </mc:Choice>
              <mc:Fallback>
                <p:oleObj name="Equation" r:id="rId3" imgW="1663700" imgH="1016000" progId="Equation.3">
                  <p:embed/>
                  <p:pic>
                    <p:nvPicPr>
                      <p:cNvPr id="0" name="Object 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93700" y="2906713"/>
                        <a:ext cx="2351088" cy="1436687"/>
                      </a:xfrm>
                      <a:prstGeom prst="rect">
                        <a:avLst/>
                      </a:prstGeom>
                      <a:solidFill>
                        <a:schemeClr val="tx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73733" name="Group 12"/>
          <p:cNvGrpSpPr>
            <a:grpSpLocks/>
          </p:cNvGrpSpPr>
          <p:nvPr/>
        </p:nvGrpSpPr>
        <p:grpSpPr bwMode="auto">
          <a:xfrm>
            <a:off x="3605213" y="1266825"/>
            <a:ext cx="2847975" cy="790575"/>
            <a:chOff x="3148013" y="1190625"/>
            <a:chExt cx="2847975" cy="790575"/>
          </a:xfrm>
        </p:grpSpPr>
        <p:pic>
          <p:nvPicPr>
            <p:cNvPr id="73751" name="Picture 5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48013" y="1190625"/>
              <a:ext cx="2847975" cy="7905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3752" name="Rectangle 41"/>
            <p:cNvSpPr>
              <a:spLocks noChangeArrowheads="1"/>
            </p:cNvSpPr>
            <p:nvPr/>
          </p:nvSpPr>
          <p:spPr bwMode="auto">
            <a:xfrm>
              <a:off x="4436537" y="1693334"/>
              <a:ext cx="288000" cy="180000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</p:grpSp>
      <p:grpSp>
        <p:nvGrpSpPr>
          <p:cNvPr id="3" name="Group 58"/>
          <p:cNvGrpSpPr>
            <a:grpSpLocks/>
          </p:cNvGrpSpPr>
          <p:nvPr/>
        </p:nvGrpSpPr>
        <p:grpSpPr bwMode="auto">
          <a:xfrm>
            <a:off x="4114800" y="2352675"/>
            <a:ext cx="3294063" cy="3819525"/>
            <a:chOff x="744244" y="1411069"/>
            <a:chExt cx="3294356" cy="3820097"/>
          </a:xfrm>
        </p:grpSpPr>
        <p:grpSp>
          <p:nvGrpSpPr>
            <p:cNvPr id="73736" name="Group 45"/>
            <p:cNvGrpSpPr>
              <a:grpSpLocks/>
            </p:cNvGrpSpPr>
            <p:nvPr/>
          </p:nvGrpSpPr>
          <p:grpSpPr bwMode="auto">
            <a:xfrm>
              <a:off x="789722" y="2736876"/>
              <a:ext cx="3240000" cy="1224000"/>
              <a:chOff x="600722" y="3500400"/>
              <a:chExt cx="3240000" cy="1224000"/>
            </a:xfrm>
          </p:grpSpPr>
          <p:sp>
            <p:nvSpPr>
              <p:cNvPr id="73747" name="Rectangle 70"/>
              <p:cNvSpPr>
                <a:spLocks noChangeArrowheads="1"/>
              </p:cNvSpPr>
              <p:nvPr/>
            </p:nvSpPr>
            <p:spPr bwMode="auto">
              <a:xfrm>
                <a:off x="600722" y="3500400"/>
                <a:ext cx="3240000" cy="1224000"/>
              </a:xfrm>
              <a:prstGeom prst="rect">
                <a:avLst/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CA" altLang="en-US"/>
              </a:p>
            </p:txBody>
          </p:sp>
          <p:sp>
            <p:nvSpPr>
              <p:cNvPr id="73748" name="Rectangle 71"/>
              <p:cNvSpPr>
                <a:spLocks noChangeArrowheads="1"/>
              </p:cNvSpPr>
              <p:nvPr/>
            </p:nvSpPr>
            <p:spPr bwMode="auto">
              <a:xfrm>
                <a:off x="1295400" y="4005558"/>
                <a:ext cx="634997" cy="307777"/>
              </a:xfrm>
              <a:prstGeom prst="rect">
                <a:avLst/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l" eaLnBrk="1" hangingPunct="1"/>
                <a:r>
                  <a:rPr lang="en-CA" altLang="en-US" sz="1400">
                    <a:solidFill>
                      <a:schemeClr val="bg2"/>
                    </a:solidFill>
                    <a:sym typeface="Symbol" pitchFamily="18" charset="2"/>
                  </a:rPr>
                  <a:t>x[] =</a:t>
                </a:r>
              </a:p>
            </p:txBody>
          </p:sp>
          <p:pic>
            <p:nvPicPr>
              <p:cNvPr id="73749" name="Picture 2"/>
              <p:cNvPicPr>
                <a:picLocks noChangeAspect="1" noChangeArrowheads="1"/>
              </p:cNvPicPr>
              <p:nvPr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172811" y="3505200"/>
                <a:ext cx="1504950" cy="121920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73750" name="Rectangle 73"/>
              <p:cNvSpPr>
                <a:spLocks noChangeArrowheads="1"/>
              </p:cNvSpPr>
              <p:nvPr/>
            </p:nvSpPr>
            <p:spPr bwMode="auto">
              <a:xfrm>
                <a:off x="649531" y="3525746"/>
                <a:ext cx="1524757" cy="3693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r>
                  <a:rPr lang="en-CA" altLang="en-US" sz="1800">
                    <a:solidFill>
                      <a:schemeClr val="bg2"/>
                    </a:solidFill>
                    <a:sym typeface="Symbol" pitchFamily="18" charset="2"/>
                  </a:rPr>
                  <a:t>Input</a:t>
                </a:r>
              </a:p>
            </p:txBody>
          </p:sp>
        </p:grpSp>
        <p:grpSp>
          <p:nvGrpSpPr>
            <p:cNvPr id="73737" name="Group 47"/>
            <p:cNvGrpSpPr>
              <a:grpSpLocks/>
            </p:cNvGrpSpPr>
            <p:nvPr/>
          </p:nvGrpSpPr>
          <p:grpSpPr bwMode="auto">
            <a:xfrm>
              <a:off x="744244" y="3987886"/>
              <a:ext cx="3285478" cy="1243280"/>
              <a:chOff x="744244" y="4005642"/>
              <a:chExt cx="3285478" cy="1243280"/>
            </a:xfrm>
          </p:grpSpPr>
          <p:sp>
            <p:nvSpPr>
              <p:cNvPr id="73743" name="Rectangle 66"/>
              <p:cNvSpPr>
                <a:spLocks noChangeArrowheads="1"/>
              </p:cNvSpPr>
              <p:nvPr/>
            </p:nvSpPr>
            <p:spPr bwMode="auto">
              <a:xfrm>
                <a:off x="789722" y="4018222"/>
                <a:ext cx="3240000" cy="1224000"/>
              </a:xfrm>
              <a:prstGeom prst="rect">
                <a:avLst/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CA" altLang="en-US"/>
              </a:p>
            </p:txBody>
          </p:sp>
          <p:pic>
            <p:nvPicPr>
              <p:cNvPr id="73744" name="Picture 4"/>
              <p:cNvPicPr>
                <a:picLocks noChangeAspect="1" noChangeArrowheads="1"/>
              </p:cNvPicPr>
              <p:nvPr/>
            </p:nvPicPr>
            <p:blipFill>
              <a:blip r:embed="rId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153297" y="4020197"/>
                <a:ext cx="1876425" cy="12287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73745" name="Rectangle 68"/>
              <p:cNvSpPr>
                <a:spLocks noChangeArrowheads="1"/>
              </p:cNvSpPr>
              <p:nvPr/>
            </p:nvSpPr>
            <p:spPr bwMode="auto">
              <a:xfrm>
                <a:off x="744244" y="4474831"/>
                <a:ext cx="1600200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l" eaLnBrk="1" hangingPunct="1"/>
                <a:r>
                  <a:rPr lang="en-CA" altLang="en-US" sz="1400">
                    <a:solidFill>
                      <a:schemeClr val="bg2"/>
                    </a:solidFill>
                    <a:sym typeface="Symbol" pitchFamily="18" charset="2"/>
                  </a:rPr>
                  <a:t> x[]*h[] =</a:t>
                </a:r>
              </a:p>
            </p:txBody>
          </p:sp>
          <p:sp>
            <p:nvSpPr>
              <p:cNvPr id="73746" name="Rectangle 69"/>
              <p:cNvSpPr>
                <a:spLocks noChangeArrowheads="1"/>
              </p:cNvSpPr>
              <p:nvPr/>
            </p:nvSpPr>
            <p:spPr bwMode="auto">
              <a:xfrm>
                <a:off x="905522" y="4005642"/>
                <a:ext cx="1219957" cy="38100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r>
                  <a:rPr lang="en-CA" altLang="en-US" sz="1800">
                    <a:solidFill>
                      <a:schemeClr val="bg2"/>
                    </a:solidFill>
                    <a:sym typeface="Symbol" pitchFamily="18" charset="2"/>
                  </a:rPr>
                  <a:t>Output</a:t>
                </a:r>
              </a:p>
            </p:txBody>
          </p:sp>
        </p:grpSp>
        <p:grpSp>
          <p:nvGrpSpPr>
            <p:cNvPr id="73738" name="Group 65"/>
            <p:cNvGrpSpPr>
              <a:grpSpLocks/>
            </p:cNvGrpSpPr>
            <p:nvPr/>
          </p:nvGrpSpPr>
          <p:grpSpPr bwMode="auto">
            <a:xfrm>
              <a:off x="798600" y="1411069"/>
              <a:ext cx="3240000" cy="1285119"/>
              <a:chOff x="798600" y="1411069"/>
              <a:chExt cx="3240000" cy="1285119"/>
            </a:xfrm>
          </p:grpSpPr>
          <p:sp>
            <p:nvSpPr>
              <p:cNvPr id="73739" name="Rectangle 62"/>
              <p:cNvSpPr>
                <a:spLocks noChangeArrowheads="1"/>
              </p:cNvSpPr>
              <p:nvPr/>
            </p:nvSpPr>
            <p:spPr bwMode="auto">
              <a:xfrm>
                <a:off x="798600" y="1472188"/>
                <a:ext cx="3240000" cy="1224000"/>
              </a:xfrm>
              <a:prstGeom prst="rect">
                <a:avLst/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CA" altLang="en-US"/>
              </a:p>
            </p:txBody>
          </p:sp>
          <p:sp>
            <p:nvSpPr>
              <p:cNvPr id="73740" name="Rectangle 63"/>
              <p:cNvSpPr>
                <a:spLocks noChangeArrowheads="1"/>
              </p:cNvSpPr>
              <p:nvPr/>
            </p:nvSpPr>
            <p:spPr bwMode="auto">
              <a:xfrm>
                <a:off x="1408200" y="1956799"/>
                <a:ext cx="762757" cy="307777"/>
              </a:xfrm>
              <a:prstGeom prst="rect">
                <a:avLst/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l" eaLnBrk="1" hangingPunct="1"/>
                <a:r>
                  <a:rPr lang="en-CA" altLang="en-US" sz="1400">
                    <a:solidFill>
                      <a:schemeClr val="bg2"/>
                    </a:solidFill>
                    <a:sym typeface="Symbol" pitchFamily="18" charset="2"/>
                  </a:rPr>
                  <a:t>h[] =</a:t>
                </a:r>
              </a:p>
            </p:txBody>
          </p:sp>
          <p:pic>
            <p:nvPicPr>
              <p:cNvPr id="73741" name="Picture 4"/>
              <p:cNvPicPr>
                <a:picLocks noChangeAspect="1" noChangeArrowheads="1"/>
              </p:cNvPicPr>
              <p:nvPr/>
            </p:nvPicPr>
            <p:blipFill>
              <a:blip r:embed="rId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t="36566" r="4279"/>
              <a:stretch>
                <a:fillRect/>
              </a:stretch>
            </p:blipFill>
            <p:spPr bwMode="auto">
              <a:xfrm>
                <a:off x="2377341" y="1517676"/>
                <a:ext cx="1469259" cy="112032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73742" name="Rectangle 65"/>
              <p:cNvSpPr>
                <a:spLocks noChangeArrowheads="1"/>
              </p:cNvSpPr>
              <p:nvPr/>
            </p:nvSpPr>
            <p:spPr bwMode="auto">
              <a:xfrm>
                <a:off x="847409" y="1411069"/>
                <a:ext cx="1524757" cy="6463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r>
                  <a:rPr lang="en-CA" altLang="en-US" sz="1800">
                    <a:solidFill>
                      <a:schemeClr val="bg2"/>
                    </a:solidFill>
                    <a:sym typeface="Symbol" pitchFamily="18" charset="2"/>
                  </a:rPr>
                  <a:t>Impulse Response</a:t>
                </a:r>
              </a:p>
            </p:txBody>
          </p:sp>
        </p:grpSp>
      </p:grpSp>
      <p:sp>
        <p:nvSpPr>
          <p:cNvPr id="73735" name="Text Box 215"/>
          <p:cNvSpPr txBox="1">
            <a:spLocks noChangeArrowheads="1"/>
          </p:cNvSpPr>
          <p:nvPr/>
        </p:nvSpPr>
        <p:spPr bwMode="auto">
          <a:xfrm>
            <a:off x="7710488" y="17463"/>
            <a:ext cx="852487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000">
                <a:solidFill>
                  <a:schemeClr val="tx2"/>
                </a:solidFill>
                <a:sym typeface="Symbol" pitchFamily="18" charset="2"/>
              </a:rPr>
              <a:t>Linear</a:t>
            </a:r>
            <a:br>
              <a:rPr lang="en-US" altLang="en-US" sz="2000">
                <a:solidFill>
                  <a:schemeClr val="tx2"/>
                </a:solidFill>
                <a:sym typeface="Symbol" pitchFamily="18" charset="2"/>
              </a:rPr>
            </a:br>
            <a:r>
              <a:rPr lang="en-US" altLang="en-US" sz="2000">
                <a:solidFill>
                  <a:schemeClr val="tx2"/>
                </a:solidFill>
                <a:sym typeface="Symbol" pitchFamily="18" charset="2"/>
              </a:rPr>
              <a:t>Filter</a:t>
            </a:r>
            <a:endParaRPr lang="en-US" altLang="en-US" sz="2000">
              <a:sym typeface="Symbol" pitchFamily="18" charset="2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9" grpId="0"/>
    </p:bldLst>
  </p:timing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754" name="Rectangle 5"/>
          <p:cNvSpPr>
            <a:spLocks noChangeArrowheads="1"/>
          </p:cNvSpPr>
          <p:nvPr/>
        </p:nvSpPr>
        <p:spPr bwMode="auto">
          <a:xfrm>
            <a:off x="685800" y="-228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4400">
                <a:solidFill>
                  <a:schemeClr val="tx2"/>
                </a:solidFill>
              </a:rPr>
              <a:t>Fourier Transformation </a:t>
            </a:r>
          </a:p>
        </p:txBody>
      </p:sp>
      <p:sp>
        <p:nvSpPr>
          <p:cNvPr id="74755" name="Text Box 215"/>
          <p:cNvSpPr txBox="1">
            <a:spLocks noChangeArrowheads="1"/>
          </p:cNvSpPr>
          <p:nvPr/>
        </p:nvSpPr>
        <p:spPr bwMode="auto">
          <a:xfrm>
            <a:off x="1809750" y="742950"/>
            <a:ext cx="206692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400" i="1">
                <a:solidFill>
                  <a:schemeClr val="tx2"/>
                </a:solidFill>
              </a:rPr>
              <a:t>Time Domain </a:t>
            </a:r>
            <a:r>
              <a:rPr lang="en-US" altLang="en-US" sz="2400" i="1">
                <a:solidFill>
                  <a:schemeClr val="accent1"/>
                </a:solidFill>
                <a:sym typeface="Symbol" pitchFamily="18" charset="2"/>
              </a:rPr>
              <a:t>y</a:t>
            </a:r>
            <a:endParaRPr lang="en-US" altLang="en-US" sz="2400">
              <a:solidFill>
                <a:schemeClr val="accent1"/>
              </a:solidFill>
              <a:sym typeface="Symbol" pitchFamily="18" charset="2"/>
            </a:endParaRPr>
          </a:p>
        </p:txBody>
      </p:sp>
      <p:sp>
        <p:nvSpPr>
          <p:cNvPr id="74756" name="Text Box 215"/>
          <p:cNvSpPr txBox="1">
            <a:spLocks noChangeArrowheads="1"/>
          </p:cNvSpPr>
          <p:nvPr/>
        </p:nvSpPr>
        <p:spPr bwMode="auto">
          <a:xfrm>
            <a:off x="4495800" y="762000"/>
            <a:ext cx="2874963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400" i="1">
                <a:solidFill>
                  <a:schemeClr val="tx2"/>
                </a:solidFill>
              </a:rPr>
              <a:t>Frequency Domain </a:t>
            </a:r>
            <a:r>
              <a:rPr lang="en-US" altLang="en-US" sz="2400" i="1">
                <a:solidFill>
                  <a:schemeClr val="accent1"/>
                </a:solidFill>
              </a:rPr>
              <a:t>Y</a:t>
            </a:r>
            <a:endParaRPr lang="en-US" altLang="en-US" sz="2400">
              <a:solidFill>
                <a:schemeClr val="accent1"/>
              </a:solidFill>
              <a:sym typeface="Symbol" pitchFamily="18" charset="2"/>
            </a:endParaRPr>
          </a:p>
        </p:txBody>
      </p:sp>
      <p:grpSp>
        <p:nvGrpSpPr>
          <p:cNvPr id="2" name="Group 29"/>
          <p:cNvGrpSpPr>
            <a:grpSpLocks/>
          </p:cNvGrpSpPr>
          <p:nvPr/>
        </p:nvGrpSpPr>
        <p:grpSpPr bwMode="auto">
          <a:xfrm>
            <a:off x="1219200" y="1371600"/>
            <a:ext cx="7018338" cy="804863"/>
            <a:chOff x="1219200" y="1371600"/>
            <a:chExt cx="7018864" cy="804798"/>
          </a:xfrm>
        </p:grpSpPr>
        <p:sp>
          <p:nvSpPr>
            <p:cNvPr id="74766" name="Rectangle 15"/>
            <p:cNvSpPr>
              <a:spLocks noChangeArrowheads="1"/>
            </p:cNvSpPr>
            <p:nvPr/>
          </p:nvSpPr>
          <p:spPr bwMode="auto">
            <a:xfrm>
              <a:off x="1685278" y="1693334"/>
              <a:ext cx="148309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CA" altLang="en-US" sz="2400" i="1">
                  <a:solidFill>
                    <a:schemeClr val="accent1"/>
                  </a:solidFill>
                  <a:sym typeface="Symbol" pitchFamily="18" charset="2"/>
                </a:rPr>
                <a:t>y = y</a:t>
              </a:r>
              <a:r>
                <a:rPr lang="en-CA" altLang="en-US" sz="2400" i="1" baseline="-25000">
                  <a:solidFill>
                    <a:schemeClr val="accent1"/>
                  </a:solidFill>
                  <a:sym typeface="Symbol" pitchFamily="18" charset="2"/>
                </a:rPr>
                <a:t>1</a:t>
              </a:r>
              <a:r>
                <a:rPr lang="en-CA" altLang="en-US" sz="2400" i="1">
                  <a:solidFill>
                    <a:schemeClr val="accent1"/>
                  </a:solidFill>
                  <a:sym typeface="Symbol" pitchFamily="18" charset="2"/>
                </a:rPr>
                <a:t> y</a:t>
              </a:r>
              <a:r>
                <a:rPr lang="en-CA" altLang="en-US" sz="2400" i="1" baseline="-25000">
                  <a:solidFill>
                    <a:schemeClr val="accent1"/>
                  </a:solidFill>
                  <a:sym typeface="Symbol" pitchFamily="18" charset="2"/>
                </a:rPr>
                <a:t>2</a:t>
              </a:r>
              <a:r>
                <a:rPr lang="en-CA" altLang="en-US" sz="2400" i="1">
                  <a:solidFill>
                    <a:schemeClr val="accent1"/>
                  </a:solidFill>
                  <a:sym typeface="Symbol" pitchFamily="18" charset="2"/>
                </a:rPr>
                <a:t> </a:t>
              </a:r>
              <a:endParaRPr lang="en-US" altLang="en-US" sz="2400" i="1">
                <a:solidFill>
                  <a:schemeClr val="accent1"/>
                </a:solidFill>
                <a:sym typeface="Symbol" pitchFamily="18" charset="2"/>
              </a:endParaRPr>
            </a:p>
          </p:txBody>
        </p:sp>
        <p:sp>
          <p:nvSpPr>
            <p:cNvPr id="74767" name="Rectangle 16"/>
            <p:cNvSpPr>
              <a:spLocks noChangeArrowheads="1"/>
            </p:cNvSpPr>
            <p:nvPr/>
          </p:nvSpPr>
          <p:spPr bwMode="auto">
            <a:xfrm>
              <a:off x="1219200" y="1371600"/>
              <a:ext cx="3429000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CA" altLang="en-US" sz="2400">
                  <a:sym typeface="Symbol" pitchFamily="18" charset="2"/>
                </a:rPr>
                <a:t>Product</a:t>
              </a:r>
            </a:p>
          </p:txBody>
        </p:sp>
        <p:grpSp>
          <p:nvGrpSpPr>
            <p:cNvPr id="74768" name="Group 24"/>
            <p:cNvGrpSpPr>
              <a:grpSpLocks/>
            </p:cNvGrpSpPr>
            <p:nvPr/>
          </p:nvGrpSpPr>
          <p:grpSpPr bwMode="auto">
            <a:xfrm>
              <a:off x="4809064" y="1392999"/>
              <a:ext cx="3429000" cy="783399"/>
              <a:chOff x="4809064" y="6019800"/>
              <a:chExt cx="3429000" cy="783399"/>
            </a:xfrm>
          </p:grpSpPr>
          <p:sp>
            <p:nvSpPr>
              <p:cNvPr id="74769" name="Rectangle 19"/>
              <p:cNvSpPr>
                <a:spLocks noChangeArrowheads="1"/>
              </p:cNvSpPr>
              <p:nvPr/>
            </p:nvSpPr>
            <p:spPr bwMode="auto">
              <a:xfrm>
                <a:off x="5269103" y="6341534"/>
                <a:ext cx="1497526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l" eaLnBrk="1" hangingPunct="1"/>
                <a:r>
                  <a:rPr lang="en-CA" altLang="en-US" sz="2400" i="1">
                    <a:solidFill>
                      <a:schemeClr val="accent1"/>
                    </a:solidFill>
                    <a:sym typeface="Symbol" pitchFamily="18" charset="2"/>
                  </a:rPr>
                  <a:t>Y = Y</a:t>
                </a:r>
                <a:r>
                  <a:rPr lang="en-CA" altLang="en-US" sz="2400" i="1" baseline="-25000">
                    <a:solidFill>
                      <a:schemeClr val="accent1"/>
                    </a:solidFill>
                    <a:sym typeface="Symbol" pitchFamily="18" charset="2"/>
                  </a:rPr>
                  <a:t>1</a:t>
                </a:r>
                <a:r>
                  <a:rPr lang="en-CA" altLang="en-US" sz="2400" i="1">
                    <a:solidFill>
                      <a:schemeClr val="accent1"/>
                    </a:solidFill>
                    <a:sym typeface="Symbol" pitchFamily="18" charset="2"/>
                  </a:rPr>
                  <a:t>*Y</a:t>
                </a:r>
                <a:r>
                  <a:rPr lang="en-CA" altLang="en-US" sz="2400" i="1" baseline="-25000">
                    <a:solidFill>
                      <a:schemeClr val="accent1"/>
                    </a:solidFill>
                    <a:sym typeface="Symbol" pitchFamily="18" charset="2"/>
                  </a:rPr>
                  <a:t>2</a:t>
                </a:r>
                <a:r>
                  <a:rPr lang="en-CA" altLang="en-US" sz="2400" i="1">
                    <a:solidFill>
                      <a:schemeClr val="accent1"/>
                    </a:solidFill>
                    <a:sym typeface="Symbol" pitchFamily="18" charset="2"/>
                  </a:rPr>
                  <a:t> </a:t>
                </a:r>
                <a:endParaRPr lang="en-US" altLang="en-US" sz="2400" i="1">
                  <a:solidFill>
                    <a:schemeClr val="accent1"/>
                  </a:solidFill>
                  <a:sym typeface="Symbol" pitchFamily="18" charset="2"/>
                </a:endParaRPr>
              </a:p>
            </p:txBody>
          </p:sp>
          <p:sp>
            <p:nvSpPr>
              <p:cNvPr id="74770" name="Rectangle 21"/>
              <p:cNvSpPr>
                <a:spLocks noChangeArrowheads="1"/>
              </p:cNvSpPr>
              <p:nvPr/>
            </p:nvSpPr>
            <p:spPr bwMode="auto">
              <a:xfrm>
                <a:off x="4809064" y="6019800"/>
                <a:ext cx="3429000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l" eaLnBrk="1" hangingPunct="1"/>
                <a:r>
                  <a:rPr lang="en-CA" altLang="en-US" sz="2400">
                    <a:sym typeface="Symbol" pitchFamily="18" charset="2"/>
                  </a:rPr>
                  <a:t>Convolution</a:t>
                </a:r>
              </a:p>
            </p:txBody>
          </p:sp>
        </p:grpSp>
      </p:grpSp>
      <p:sp>
        <p:nvSpPr>
          <p:cNvPr id="19" name="Rectangle 18"/>
          <p:cNvSpPr>
            <a:spLocks noChangeArrowheads="1"/>
          </p:cNvSpPr>
          <p:nvPr/>
        </p:nvSpPr>
        <p:spPr bwMode="auto">
          <a:xfrm>
            <a:off x="2057400" y="2446338"/>
            <a:ext cx="3651250" cy="830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/>
            <a:r>
              <a:rPr lang="en-CA" altLang="en-US" sz="2400">
                <a:sym typeface="Symbol" pitchFamily="18" charset="2"/>
              </a:rPr>
              <a:t>Duality of FT:</a:t>
            </a:r>
          </a:p>
          <a:p>
            <a:pPr algn="l" eaLnBrk="1" hangingPunct="1"/>
            <a:r>
              <a:rPr lang="en-CA" altLang="en-US" sz="2400">
                <a:sym typeface="Symbol" pitchFamily="18" charset="2"/>
              </a:rPr>
              <a:t>   If </a:t>
            </a:r>
            <a:r>
              <a:rPr lang="en-CA" altLang="en-US" sz="2400" i="1">
                <a:solidFill>
                  <a:schemeClr val="accent1"/>
                </a:solidFill>
                <a:sym typeface="Symbol" pitchFamily="18" charset="2"/>
              </a:rPr>
              <a:t>Y=FT(y)</a:t>
            </a:r>
            <a:r>
              <a:rPr lang="en-CA" altLang="en-US" sz="2400">
                <a:sym typeface="Symbol" pitchFamily="18" charset="2"/>
              </a:rPr>
              <a:t>, then </a:t>
            </a:r>
            <a:r>
              <a:rPr lang="en-CA" altLang="en-US" sz="2400" i="1">
                <a:solidFill>
                  <a:schemeClr val="accent1"/>
                </a:solidFill>
                <a:sym typeface="Symbol" pitchFamily="18" charset="2"/>
              </a:rPr>
              <a:t>y=FT(Y)</a:t>
            </a:r>
            <a:endParaRPr lang="en-US" altLang="en-US" sz="2400" i="1">
              <a:solidFill>
                <a:schemeClr val="accent1"/>
              </a:solidFill>
              <a:sym typeface="Symbol" pitchFamily="18" charset="2"/>
            </a:endParaRPr>
          </a:p>
        </p:txBody>
      </p:sp>
      <p:sp>
        <p:nvSpPr>
          <p:cNvPr id="32" name="Down Arrow 31"/>
          <p:cNvSpPr>
            <a:spLocks noChangeArrowheads="1"/>
          </p:cNvSpPr>
          <p:nvPr/>
        </p:nvSpPr>
        <p:spPr bwMode="auto">
          <a:xfrm>
            <a:off x="3352800" y="3657600"/>
            <a:ext cx="1143000" cy="1600200"/>
          </a:xfrm>
          <a:prstGeom prst="downArrow">
            <a:avLst>
              <a:gd name="adj1" fmla="val 50000"/>
              <a:gd name="adj2" fmla="val 49998"/>
            </a:avLst>
          </a:pr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CA" altLang="en-US"/>
          </a:p>
        </p:txBody>
      </p:sp>
      <p:grpSp>
        <p:nvGrpSpPr>
          <p:cNvPr id="4" name="Group 30"/>
          <p:cNvGrpSpPr>
            <a:grpSpLocks/>
          </p:cNvGrpSpPr>
          <p:nvPr/>
        </p:nvGrpSpPr>
        <p:grpSpPr bwMode="auto">
          <a:xfrm>
            <a:off x="1295400" y="5205413"/>
            <a:ext cx="7100888" cy="814387"/>
            <a:chOff x="1295400" y="3605924"/>
            <a:chExt cx="7100654" cy="813676"/>
          </a:xfrm>
        </p:grpSpPr>
        <p:sp>
          <p:nvSpPr>
            <p:cNvPr id="74762" name="Rectangle 33"/>
            <p:cNvSpPr>
              <a:spLocks noChangeArrowheads="1"/>
            </p:cNvSpPr>
            <p:nvPr/>
          </p:nvSpPr>
          <p:spPr bwMode="auto">
            <a:xfrm>
              <a:off x="5388212" y="3927658"/>
              <a:ext cx="145103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CA" altLang="en-US" sz="2400" i="1">
                  <a:solidFill>
                    <a:schemeClr val="accent1"/>
                  </a:solidFill>
                  <a:sym typeface="Symbol" pitchFamily="18" charset="2"/>
                </a:rPr>
                <a:t>Y = X H </a:t>
              </a:r>
              <a:endParaRPr lang="en-US" altLang="en-US" sz="2400" i="1">
                <a:solidFill>
                  <a:schemeClr val="accent1"/>
                </a:solidFill>
                <a:sym typeface="Symbol" pitchFamily="18" charset="2"/>
              </a:endParaRPr>
            </a:p>
          </p:txBody>
        </p:sp>
        <p:sp>
          <p:nvSpPr>
            <p:cNvPr id="74763" name="Rectangle 34"/>
            <p:cNvSpPr>
              <a:spLocks noChangeArrowheads="1"/>
            </p:cNvSpPr>
            <p:nvPr/>
          </p:nvSpPr>
          <p:spPr bwMode="auto">
            <a:xfrm>
              <a:off x="4967054" y="3605924"/>
              <a:ext cx="3429000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CA" altLang="en-US" sz="2400">
                  <a:sym typeface="Symbol" pitchFamily="18" charset="2"/>
                </a:rPr>
                <a:t>Product</a:t>
              </a:r>
            </a:p>
          </p:txBody>
        </p:sp>
        <p:sp>
          <p:nvSpPr>
            <p:cNvPr id="74764" name="Rectangle 35"/>
            <p:cNvSpPr>
              <a:spLocks noChangeArrowheads="1"/>
            </p:cNvSpPr>
            <p:nvPr/>
          </p:nvSpPr>
          <p:spPr bwMode="auto">
            <a:xfrm>
              <a:off x="1755439" y="3957935"/>
              <a:ext cx="1204176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CA" altLang="en-US" sz="2400" i="1">
                  <a:solidFill>
                    <a:schemeClr val="accent1"/>
                  </a:solidFill>
                  <a:sym typeface="Symbol" pitchFamily="18" charset="2"/>
                </a:rPr>
                <a:t>y = x*h </a:t>
              </a:r>
              <a:endParaRPr lang="en-US" altLang="en-US" sz="2400" i="1">
                <a:solidFill>
                  <a:schemeClr val="accent1"/>
                </a:solidFill>
                <a:sym typeface="Symbol" pitchFamily="18" charset="2"/>
              </a:endParaRPr>
            </a:p>
          </p:txBody>
        </p:sp>
        <p:sp>
          <p:nvSpPr>
            <p:cNvPr id="74765" name="Rectangle 36"/>
            <p:cNvSpPr>
              <a:spLocks noChangeArrowheads="1"/>
            </p:cNvSpPr>
            <p:nvPr/>
          </p:nvSpPr>
          <p:spPr bwMode="auto">
            <a:xfrm>
              <a:off x="1295400" y="3636201"/>
              <a:ext cx="3429000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CA" altLang="en-US" sz="2400">
                  <a:sym typeface="Symbol" pitchFamily="18" charset="2"/>
                </a:rPr>
                <a:t>Convolution</a:t>
              </a:r>
            </a:p>
          </p:txBody>
        </p:sp>
      </p:grpSp>
      <p:sp>
        <p:nvSpPr>
          <p:cNvPr id="74761" name="Text Box 215"/>
          <p:cNvSpPr txBox="1">
            <a:spLocks noChangeArrowheads="1"/>
          </p:cNvSpPr>
          <p:nvPr/>
        </p:nvSpPr>
        <p:spPr bwMode="auto">
          <a:xfrm>
            <a:off x="7404100" y="17463"/>
            <a:ext cx="1465263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000">
                <a:solidFill>
                  <a:schemeClr val="tx2"/>
                </a:solidFill>
                <a:sym typeface="Symbol" pitchFamily="18" charset="2"/>
              </a:rPr>
              <a:t> </a:t>
            </a:r>
            <a:r>
              <a:rPr lang="en-US" altLang="en-US" sz="2000">
                <a:solidFill>
                  <a:schemeClr val="tx2"/>
                </a:solidFill>
              </a:rPr>
              <a:t>*</a:t>
            </a:r>
            <a:br>
              <a:rPr lang="en-US" altLang="en-US" sz="2000">
                <a:solidFill>
                  <a:schemeClr val="tx2"/>
                </a:solidFill>
              </a:rPr>
            </a:br>
            <a:r>
              <a:rPr lang="en-US" altLang="en-US" sz="2000">
                <a:solidFill>
                  <a:schemeClr val="tx2"/>
                </a:solidFill>
              </a:rPr>
              <a:t>Convolution</a:t>
            </a:r>
            <a:endParaRPr lang="en-US" altLang="en-US" sz="2000">
              <a:sym typeface="Symbol" pitchFamily="18" charset="2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" grpId="0"/>
      <p:bldP spid="32" grpId="0" animBg="1"/>
    </p:bldLst>
  </p:timing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778" name="Rectangle 5"/>
          <p:cNvSpPr>
            <a:spLocks noChangeArrowheads="1"/>
          </p:cNvSpPr>
          <p:nvPr/>
        </p:nvSpPr>
        <p:spPr bwMode="auto">
          <a:xfrm>
            <a:off x="685800" y="-228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4400">
                <a:solidFill>
                  <a:schemeClr val="tx2"/>
                </a:solidFill>
              </a:rPr>
              <a:t>Fourier Transformation </a:t>
            </a:r>
          </a:p>
        </p:txBody>
      </p:sp>
      <p:sp>
        <p:nvSpPr>
          <p:cNvPr id="75779" name="Text Box 215"/>
          <p:cNvSpPr txBox="1">
            <a:spLocks noChangeArrowheads="1"/>
          </p:cNvSpPr>
          <p:nvPr/>
        </p:nvSpPr>
        <p:spPr bwMode="auto">
          <a:xfrm>
            <a:off x="1809750" y="742950"/>
            <a:ext cx="206692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400" i="1">
                <a:solidFill>
                  <a:schemeClr val="tx2"/>
                </a:solidFill>
              </a:rPr>
              <a:t>Time Domain </a:t>
            </a:r>
            <a:r>
              <a:rPr lang="en-US" altLang="en-US" sz="2400" i="1">
                <a:solidFill>
                  <a:schemeClr val="accent1"/>
                </a:solidFill>
                <a:sym typeface="Symbol" pitchFamily="18" charset="2"/>
              </a:rPr>
              <a:t>y</a:t>
            </a:r>
            <a:endParaRPr lang="en-US" altLang="en-US" sz="2400">
              <a:solidFill>
                <a:schemeClr val="accent1"/>
              </a:solidFill>
              <a:sym typeface="Symbol" pitchFamily="18" charset="2"/>
            </a:endParaRPr>
          </a:p>
        </p:txBody>
      </p:sp>
      <p:sp>
        <p:nvSpPr>
          <p:cNvPr id="75780" name="Text Box 215"/>
          <p:cNvSpPr txBox="1">
            <a:spLocks noChangeArrowheads="1"/>
          </p:cNvSpPr>
          <p:nvPr/>
        </p:nvSpPr>
        <p:spPr bwMode="auto">
          <a:xfrm>
            <a:off x="4495800" y="762000"/>
            <a:ext cx="2874963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400" i="1">
                <a:solidFill>
                  <a:schemeClr val="tx2"/>
                </a:solidFill>
              </a:rPr>
              <a:t>Frequency Domain </a:t>
            </a:r>
            <a:r>
              <a:rPr lang="en-US" altLang="en-US" sz="2400" i="1">
                <a:solidFill>
                  <a:schemeClr val="accent1"/>
                </a:solidFill>
              </a:rPr>
              <a:t>Y</a:t>
            </a:r>
            <a:endParaRPr lang="en-US" altLang="en-US" sz="2400">
              <a:solidFill>
                <a:schemeClr val="accent1"/>
              </a:solidFill>
              <a:sym typeface="Symbol" pitchFamily="18" charset="2"/>
            </a:endParaRPr>
          </a:p>
        </p:txBody>
      </p:sp>
      <p:grpSp>
        <p:nvGrpSpPr>
          <p:cNvPr id="75781" name="Group 30"/>
          <p:cNvGrpSpPr>
            <a:grpSpLocks/>
          </p:cNvGrpSpPr>
          <p:nvPr/>
        </p:nvGrpSpPr>
        <p:grpSpPr bwMode="auto">
          <a:xfrm>
            <a:off x="1295400" y="5205413"/>
            <a:ext cx="7100888" cy="814387"/>
            <a:chOff x="1295400" y="3605924"/>
            <a:chExt cx="7100654" cy="813676"/>
          </a:xfrm>
        </p:grpSpPr>
        <p:sp>
          <p:nvSpPr>
            <p:cNvPr id="75812" name="Rectangle 24"/>
            <p:cNvSpPr>
              <a:spLocks noChangeArrowheads="1"/>
            </p:cNvSpPr>
            <p:nvPr/>
          </p:nvSpPr>
          <p:spPr bwMode="auto">
            <a:xfrm>
              <a:off x="5388212" y="3927658"/>
              <a:ext cx="145103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CA" altLang="en-US" sz="2400" i="1">
                  <a:solidFill>
                    <a:schemeClr val="accent1"/>
                  </a:solidFill>
                  <a:sym typeface="Symbol" pitchFamily="18" charset="2"/>
                </a:rPr>
                <a:t>Y = X H </a:t>
              </a:r>
              <a:endParaRPr lang="en-US" altLang="en-US" sz="2400" i="1">
                <a:solidFill>
                  <a:schemeClr val="accent1"/>
                </a:solidFill>
                <a:sym typeface="Symbol" pitchFamily="18" charset="2"/>
              </a:endParaRPr>
            </a:p>
          </p:txBody>
        </p:sp>
        <p:sp>
          <p:nvSpPr>
            <p:cNvPr id="75813" name="Rectangle 25"/>
            <p:cNvSpPr>
              <a:spLocks noChangeArrowheads="1"/>
            </p:cNvSpPr>
            <p:nvPr/>
          </p:nvSpPr>
          <p:spPr bwMode="auto">
            <a:xfrm>
              <a:off x="4967054" y="3605924"/>
              <a:ext cx="3429000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CA" altLang="en-US" sz="2400">
                  <a:sym typeface="Symbol" pitchFamily="18" charset="2"/>
                </a:rPr>
                <a:t>Product</a:t>
              </a:r>
            </a:p>
          </p:txBody>
        </p:sp>
        <p:sp>
          <p:nvSpPr>
            <p:cNvPr id="75814" name="Rectangle 27"/>
            <p:cNvSpPr>
              <a:spLocks noChangeArrowheads="1"/>
            </p:cNvSpPr>
            <p:nvPr/>
          </p:nvSpPr>
          <p:spPr bwMode="auto">
            <a:xfrm>
              <a:off x="1755439" y="3957935"/>
              <a:ext cx="1204176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CA" altLang="en-US" sz="2400" i="1">
                  <a:solidFill>
                    <a:schemeClr val="accent1"/>
                  </a:solidFill>
                  <a:sym typeface="Symbol" pitchFamily="18" charset="2"/>
                </a:rPr>
                <a:t>y = x*h </a:t>
              </a:r>
              <a:endParaRPr lang="en-US" altLang="en-US" sz="2400" i="1">
                <a:solidFill>
                  <a:schemeClr val="accent1"/>
                </a:solidFill>
                <a:sym typeface="Symbol" pitchFamily="18" charset="2"/>
              </a:endParaRPr>
            </a:p>
          </p:txBody>
        </p:sp>
        <p:sp>
          <p:nvSpPr>
            <p:cNvPr id="75815" name="Rectangle 28"/>
            <p:cNvSpPr>
              <a:spLocks noChangeArrowheads="1"/>
            </p:cNvSpPr>
            <p:nvPr/>
          </p:nvSpPr>
          <p:spPr bwMode="auto">
            <a:xfrm>
              <a:off x="1295400" y="3636201"/>
              <a:ext cx="3429000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CA" altLang="en-US" sz="2400">
                  <a:sym typeface="Symbol" pitchFamily="18" charset="2"/>
                </a:rPr>
                <a:t>Convolution</a:t>
              </a:r>
            </a:p>
          </p:txBody>
        </p:sp>
      </p:grpSp>
      <p:grpSp>
        <p:nvGrpSpPr>
          <p:cNvPr id="3" name="Group 76"/>
          <p:cNvGrpSpPr>
            <a:grpSpLocks/>
          </p:cNvGrpSpPr>
          <p:nvPr/>
        </p:nvGrpSpPr>
        <p:grpSpPr bwMode="auto">
          <a:xfrm>
            <a:off x="788988" y="1411288"/>
            <a:ext cx="3249612" cy="2549525"/>
            <a:chOff x="789722" y="1411069"/>
            <a:chExt cx="3248878" cy="2549807"/>
          </a:xfrm>
        </p:grpSpPr>
        <p:grpSp>
          <p:nvGrpSpPr>
            <p:cNvPr id="75802" name="Group 45"/>
            <p:cNvGrpSpPr>
              <a:grpSpLocks/>
            </p:cNvGrpSpPr>
            <p:nvPr/>
          </p:nvGrpSpPr>
          <p:grpSpPr bwMode="auto">
            <a:xfrm>
              <a:off x="789722" y="2736876"/>
              <a:ext cx="3240000" cy="1224000"/>
              <a:chOff x="600722" y="3500400"/>
              <a:chExt cx="3240000" cy="1224000"/>
            </a:xfrm>
          </p:grpSpPr>
          <p:sp>
            <p:nvSpPr>
              <p:cNvPr id="75808" name="Rectangle 41"/>
              <p:cNvSpPr>
                <a:spLocks noChangeArrowheads="1"/>
              </p:cNvSpPr>
              <p:nvPr/>
            </p:nvSpPr>
            <p:spPr bwMode="auto">
              <a:xfrm>
                <a:off x="600722" y="3500400"/>
                <a:ext cx="3240000" cy="1224000"/>
              </a:xfrm>
              <a:prstGeom prst="rect">
                <a:avLst/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CA" altLang="en-US"/>
              </a:p>
            </p:txBody>
          </p:sp>
          <p:sp>
            <p:nvSpPr>
              <p:cNvPr id="75809" name="Rectangle 33"/>
              <p:cNvSpPr>
                <a:spLocks noChangeArrowheads="1"/>
              </p:cNvSpPr>
              <p:nvPr/>
            </p:nvSpPr>
            <p:spPr bwMode="auto">
              <a:xfrm>
                <a:off x="1295400" y="4005558"/>
                <a:ext cx="634997" cy="307777"/>
              </a:xfrm>
              <a:prstGeom prst="rect">
                <a:avLst/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l" eaLnBrk="1" hangingPunct="1"/>
                <a:r>
                  <a:rPr lang="en-CA" altLang="en-US" sz="1400">
                    <a:solidFill>
                      <a:schemeClr val="bg2"/>
                    </a:solidFill>
                    <a:sym typeface="Symbol" pitchFamily="18" charset="2"/>
                  </a:rPr>
                  <a:t>x[] =</a:t>
                </a:r>
              </a:p>
            </p:txBody>
          </p:sp>
          <p:pic>
            <p:nvPicPr>
              <p:cNvPr id="75810" name="Picture 2"/>
              <p:cNvPicPr>
                <a:picLocks noChangeAspect="1" noChangeArrowheads="1"/>
              </p:cNvPicPr>
              <p:nvPr/>
            </p:nvPicPr>
            <p:blipFill>
              <a:blip r:embed="rId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172811" y="3505200"/>
                <a:ext cx="1504950" cy="121920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75811" name="Rectangle 32"/>
              <p:cNvSpPr>
                <a:spLocks noChangeArrowheads="1"/>
              </p:cNvSpPr>
              <p:nvPr/>
            </p:nvSpPr>
            <p:spPr bwMode="auto">
              <a:xfrm>
                <a:off x="649531" y="3525746"/>
                <a:ext cx="1524757" cy="3693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r>
                  <a:rPr lang="en-CA" altLang="en-US" sz="1800">
                    <a:solidFill>
                      <a:schemeClr val="bg2"/>
                    </a:solidFill>
                    <a:sym typeface="Symbol" pitchFamily="18" charset="2"/>
                  </a:rPr>
                  <a:t>Input</a:t>
                </a:r>
              </a:p>
            </p:txBody>
          </p:sp>
        </p:grpSp>
        <p:grpSp>
          <p:nvGrpSpPr>
            <p:cNvPr id="75803" name="Group 65"/>
            <p:cNvGrpSpPr>
              <a:grpSpLocks/>
            </p:cNvGrpSpPr>
            <p:nvPr/>
          </p:nvGrpSpPr>
          <p:grpSpPr bwMode="auto">
            <a:xfrm>
              <a:off x="798600" y="1411069"/>
              <a:ext cx="3240000" cy="1285119"/>
              <a:chOff x="798600" y="1411069"/>
              <a:chExt cx="3240000" cy="1285119"/>
            </a:xfrm>
          </p:grpSpPr>
          <p:sp>
            <p:nvSpPr>
              <p:cNvPr id="75804" name="Rectangle 42"/>
              <p:cNvSpPr>
                <a:spLocks noChangeArrowheads="1"/>
              </p:cNvSpPr>
              <p:nvPr/>
            </p:nvSpPr>
            <p:spPr bwMode="auto">
              <a:xfrm>
                <a:off x="798600" y="1472188"/>
                <a:ext cx="3240000" cy="1224000"/>
              </a:xfrm>
              <a:prstGeom prst="rect">
                <a:avLst/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CA" altLang="en-US"/>
              </a:p>
            </p:txBody>
          </p:sp>
          <p:sp>
            <p:nvSpPr>
              <p:cNvPr id="75805" name="Rectangle 22"/>
              <p:cNvSpPr>
                <a:spLocks noChangeArrowheads="1"/>
              </p:cNvSpPr>
              <p:nvPr/>
            </p:nvSpPr>
            <p:spPr bwMode="auto">
              <a:xfrm>
                <a:off x="1408200" y="1956799"/>
                <a:ext cx="762757" cy="307777"/>
              </a:xfrm>
              <a:prstGeom prst="rect">
                <a:avLst/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l" eaLnBrk="1" hangingPunct="1"/>
                <a:r>
                  <a:rPr lang="en-CA" altLang="en-US" sz="1400">
                    <a:solidFill>
                      <a:schemeClr val="bg2"/>
                    </a:solidFill>
                    <a:sym typeface="Symbol" pitchFamily="18" charset="2"/>
                  </a:rPr>
                  <a:t>h[] =</a:t>
                </a:r>
              </a:p>
            </p:txBody>
          </p:sp>
          <p:pic>
            <p:nvPicPr>
              <p:cNvPr id="75806" name="Picture 4"/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t="36566" r="4279"/>
              <a:stretch>
                <a:fillRect/>
              </a:stretch>
            </p:blipFill>
            <p:spPr bwMode="auto">
              <a:xfrm>
                <a:off x="2377341" y="1517676"/>
                <a:ext cx="1469259" cy="112032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75807" name="Rectangle 43"/>
              <p:cNvSpPr>
                <a:spLocks noChangeArrowheads="1"/>
              </p:cNvSpPr>
              <p:nvPr/>
            </p:nvSpPr>
            <p:spPr bwMode="auto">
              <a:xfrm>
                <a:off x="847409" y="1411069"/>
                <a:ext cx="1524757" cy="6463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r>
                  <a:rPr lang="en-CA" altLang="en-US" sz="1800">
                    <a:solidFill>
                      <a:schemeClr val="bg2"/>
                    </a:solidFill>
                    <a:sym typeface="Symbol" pitchFamily="18" charset="2"/>
                  </a:rPr>
                  <a:t>Impulse Response</a:t>
                </a:r>
              </a:p>
            </p:txBody>
          </p:sp>
        </p:grpSp>
      </p:grpSp>
      <p:grpSp>
        <p:nvGrpSpPr>
          <p:cNvPr id="6" name="Group 72"/>
          <p:cNvGrpSpPr>
            <a:grpSpLocks/>
          </p:cNvGrpSpPr>
          <p:nvPr/>
        </p:nvGrpSpPr>
        <p:grpSpPr bwMode="auto">
          <a:xfrm>
            <a:off x="4562475" y="1958975"/>
            <a:ext cx="1609725" cy="1593850"/>
            <a:chOff x="4563122" y="1959045"/>
            <a:chExt cx="1609077" cy="1593013"/>
          </a:xfrm>
        </p:grpSpPr>
        <p:sp>
          <p:nvSpPr>
            <p:cNvPr id="75798" name="Rectangle 62"/>
            <p:cNvSpPr>
              <a:spLocks noChangeArrowheads="1"/>
            </p:cNvSpPr>
            <p:nvPr/>
          </p:nvSpPr>
          <p:spPr bwMode="auto">
            <a:xfrm>
              <a:off x="5616956" y="3244281"/>
              <a:ext cx="555243" cy="307777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CA" altLang="en-US" sz="1400">
                  <a:solidFill>
                    <a:schemeClr val="bg2"/>
                  </a:solidFill>
                  <a:sym typeface="Symbol" pitchFamily="18" charset="2"/>
                </a:rPr>
                <a:t> X[]</a:t>
              </a:r>
            </a:p>
          </p:txBody>
        </p:sp>
        <p:sp>
          <p:nvSpPr>
            <p:cNvPr id="75799" name="Rectangle 54"/>
            <p:cNvSpPr>
              <a:spLocks noChangeArrowheads="1"/>
            </p:cNvSpPr>
            <p:nvPr/>
          </p:nvSpPr>
          <p:spPr bwMode="auto">
            <a:xfrm>
              <a:off x="5540757" y="1959045"/>
              <a:ext cx="555243" cy="307777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CA" altLang="en-US" sz="1400">
                  <a:solidFill>
                    <a:schemeClr val="bg2"/>
                  </a:solidFill>
                  <a:sym typeface="Symbol" pitchFamily="18" charset="2"/>
                </a:rPr>
                <a:t> H[]</a:t>
              </a:r>
            </a:p>
          </p:txBody>
        </p:sp>
        <p:sp>
          <p:nvSpPr>
            <p:cNvPr id="75800" name="Down Arrow 68"/>
            <p:cNvSpPr>
              <a:spLocks noChangeArrowheads="1"/>
            </p:cNvSpPr>
            <p:nvPr/>
          </p:nvSpPr>
          <p:spPr bwMode="auto">
            <a:xfrm rot="-5400000">
              <a:off x="4686300" y="1866900"/>
              <a:ext cx="304800" cy="533400"/>
            </a:xfrm>
            <a:prstGeom prst="downArrow">
              <a:avLst>
                <a:gd name="adj1" fmla="val 50000"/>
                <a:gd name="adj2" fmla="val 49997"/>
              </a:avLst>
            </a:pr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75801" name="Down Arrow 69"/>
            <p:cNvSpPr>
              <a:spLocks noChangeArrowheads="1"/>
            </p:cNvSpPr>
            <p:nvPr/>
          </p:nvSpPr>
          <p:spPr bwMode="auto">
            <a:xfrm rot="-5400000">
              <a:off x="4677422" y="3086100"/>
              <a:ext cx="304800" cy="533400"/>
            </a:xfrm>
            <a:prstGeom prst="downArrow">
              <a:avLst>
                <a:gd name="adj1" fmla="val 50000"/>
                <a:gd name="adj2" fmla="val 49997"/>
              </a:avLst>
            </a:pr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</p:grpSp>
      <p:grpSp>
        <p:nvGrpSpPr>
          <p:cNvPr id="7" name="Group 77"/>
          <p:cNvGrpSpPr>
            <a:grpSpLocks/>
          </p:cNvGrpSpPr>
          <p:nvPr/>
        </p:nvGrpSpPr>
        <p:grpSpPr bwMode="auto">
          <a:xfrm>
            <a:off x="744538" y="3987800"/>
            <a:ext cx="4343400" cy="1243013"/>
            <a:chOff x="744244" y="3987886"/>
            <a:chExt cx="4343400" cy="1243280"/>
          </a:xfrm>
        </p:grpSpPr>
        <p:grpSp>
          <p:nvGrpSpPr>
            <p:cNvPr id="75792" name="Group 47"/>
            <p:cNvGrpSpPr>
              <a:grpSpLocks/>
            </p:cNvGrpSpPr>
            <p:nvPr/>
          </p:nvGrpSpPr>
          <p:grpSpPr bwMode="auto">
            <a:xfrm>
              <a:off x="744244" y="3987886"/>
              <a:ext cx="3285478" cy="1243280"/>
              <a:chOff x="744244" y="4005642"/>
              <a:chExt cx="3285478" cy="1243280"/>
            </a:xfrm>
          </p:grpSpPr>
          <p:sp>
            <p:nvSpPr>
              <p:cNvPr id="75794" name="Rectangle 36"/>
              <p:cNvSpPr>
                <a:spLocks noChangeArrowheads="1"/>
              </p:cNvSpPr>
              <p:nvPr/>
            </p:nvSpPr>
            <p:spPr bwMode="auto">
              <a:xfrm>
                <a:off x="789722" y="4018222"/>
                <a:ext cx="3240000" cy="1224000"/>
              </a:xfrm>
              <a:prstGeom prst="rect">
                <a:avLst/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CA" altLang="en-US"/>
              </a:p>
            </p:txBody>
          </p:sp>
          <p:pic>
            <p:nvPicPr>
              <p:cNvPr id="75795" name="Picture 4"/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153297" y="4020197"/>
                <a:ext cx="1876425" cy="12287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75796" name="Rectangle 38"/>
              <p:cNvSpPr>
                <a:spLocks noChangeArrowheads="1"/>
              </p:cNvSpPr>
              <p:nvPr/>
            </p:nvSpPr>
            <p:spPr bwMode="auto">
              <a:xfrm>
                <a:off x="744244" y="4474831"/>
                <a:ext cx="1600200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l" eaLnBrk="1" hangingPunct="1"/>
                <a:r>
                  <a:rPr lang="en-CA" altLang="en-US" sz="1400">
                    <a:solidFill>
                      <a:schemeClr val="bg2"/>
                    </a:solidFill>
                    <a:sym typeface="Symbol" pitchFamily="18" charset="2"/>
                  </a:rPr>
                  <a:t> x[]*h[] =</a:t>
                </a:r>
              </a:p>
            </p:txBody>
          </p:sp>
          <p:sp>
            <p:nvSpPr>
              <p:cNvPr id="75797" name="Rectangle 39"/>
              <p:cNvSpPr>
                <a:spLocks noChangeArrowheads="1"/>
              </p:cNvSpPr>
              <p:nvPr/>
            </p:nvSpPr>
            <p:spPr bwMode="auto">
              <a:xfrm>
                <a:off x="905522" y="4005642"/>
                <a:ext cx="1219957" cy="38100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r>
                  <a:rPr lang="en-CA" altLang="en-US" sz="1800">
                    <a:solidFill>
                      <a:schemeClr val="bg2"/>
                    </a:solidFill>
                    <a:sym typeface="Symbol" pitchFamily="18" charset="2"/>
                  </a:rPr>
                  <a:t>Output</a:t>
                </a:r>
              </a:p>
            </p:txBody>
          </p:sp>
        </p:grpSp>
        <p:sp>
          <p:nvSpPr>
            <p:cNvPr id="75793" name="Down Arrow 70"/>
            <p:cNvSpPr>
              <a:spLocks noChangeArrowheads="1"/>
            </p:cNvSpPr>
            <p:nvPr/>
          </p:nvSpPr>
          <p:spPr bwMode="auto">
            <a:xfrm rot="5400000">
              <a:off x="4668544" y="4287544"/>
              <a:ext cx="304800" cy="533400"/>
            </a:xfrm>
            <a:prstGeom prst="downArrow">
              <a:avLst>
                <a:gd name="adj1" fmla="val 50000"/>
                <a:gd name="adj2" fmla="val 49997"/>
              </a:avLst>
            </a:pr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</p:grpSp>
      <p:grpSp>
        <p:nvGrpSpPr>
          <p:cNvPr id="9" name="Group 73"/>
          <p:cNvGrpSpPr>
            <a:grpSpLocks/>
          </p:cNvGrpSpPr>
          <p:nvPr/>
        </p:nvGrpSpPr>
        <p:grpSpPr bwMode="auto">
          <a:xfrm>
            <a:off x="5248275" y="3733800"/>
            <a:ext cx="1600200" cy="1023938"/>
            <a:chOff x="5248922" y="3733800"/>
            <a:chExt cx="1600200" cy="1024420"/>
          </a:xfrm>
        </p:grpSpPr>
        <p:sp>
          <p:nvSpPr>
            <p:cNvPr id="75790" name="Rectangle 59"/>
            <p:cNvSpPr>
              <a:spLocks noChangeArrowheads="1"/>
            </p:cNvSpPr>
            <p:nvPr/>
          </p:nvSpPr>
          <p:spPr bwMode="auto">
            <a:xfrm>
              <a:off x="5248922" y="4450443"/>
              <a:ext cx="1600200" cy="307777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CA" altLang="en-US" sz="1400">
                  <a:solidFill>
                    <a:schemeClr val="bg2"/>
                  </a:solidFill>
                  <a:sym typeface="Symbol" pitchFamily="18" charset="2"/>
                </a:rPr>
                <a:t>     X[]H[] </a:t>
              </a:r>
            </a:p>
          </p:txBody>
        </p:sp>
        <p:sp>
          <p:nvSpPr>
            <p:cNvPr id="75791" name="Down Arrow 71"/>
            <p:cNvSpPr>
              <a:spLocks noChangeArrowheads="1"/>
            </p:cNvSpPr>
            <p:nvPr/>
          </p:nvSpPr>
          <p:spPr bwMode="auto">
            <a:xfrm>
              <a:off x="5750512" y="3733800"/>
              <a:ext cx="304800" cy="533400"/>
            </a:xfrm>
            <a:prstGeom prst="downArrow">
              <a:avLst>
                <a:gd name="adj1" fmla="val 50000"/>
                <a:gd name="adj2" fmla="val 49997"/>
              </a:avLst>
            </a:pr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</p:grpSp>
      <p:sp>
        <p:nvSpPr>
          <p:cNvPr id="75" name="Rectangle 74"/>
          <p:cNvSpPr>
            <a:spLocks noChangeArrowheads="1"/>
          </p:cNvSpPr>
          <p:nvPr/>
        </p:nvSpPr>
        <p:spPr bwMode="auto">
          <a:xfrm>
            <a:off x="6302375" y="4257675"/>
            <a:ext cx="3276600" cy="831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CA" altLang="en-US" sz="2400">
                <a:sym typeface="Symbol" pitchFamily="18" charset="2"/>
              </a:rPr>
              <a:t>Multiplication </a:t>
            </a:r>
            <a:br>
              <a:rPr lang="en-CA" altLang="en-US" sz="2400">
                <a:sym typeface="Symbol" pitchFamily="18" charset="2"/>
              </a:rPr>
            </a:br>
            <a:r>
              <a:rPr lang="en-CA" altLang="en-US" sz="2400">
                <a:sym typeface="Symbol" pitchFamily="18" charset="2"/>
              </a:rPr>
              <a:t>takes </a:t>
            </a:r>
            <a:r>
              <a:rPr lang="en-CA" altLang="en-US" sz="2400" i="1">
                <a:solidFill>
                  <a:schemeClr val="accent1"/>
                </a:solidFill>
                <a:sym typeface="Symbol" pitchFamily="18" charset="2"/>
              </a:rPr>
              <a:t>O(n)</a:t>
            </a:r>
            <a:r>
              <a:rPr lang="en-CA" altLang="en-US" sz="2400">
                <a:sym typeface="Symbol" pitchFamily="18" charset="2"/>
              </a:rPr>
              <a:t> time.</a:t>
            </a:r>
          </a:p>
        </p:txBody>
      </p:sp>
      <p:sp>
        <p:nvSpPr>
          <p:cNvPr id="76" name="Rectangle 75"/>
          <p:cNvSpPr>
            <a:spLocks noChangeArrowheads="1"/>
          </p:cNvSpPr>
          <p:nvPr/>
        </p:nvSpPr>
        <p:spPr bwMode="auto">
          <a:xfrm>
            <a:off x="6096000" y="1695450"/>
            <a:ext cx="3276600" cy="1200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CA" altLang="en-US" sz="2400">
                <a:sym typeface="Symbol" pitchFamily="18" charset="2"/>
              </a:rPr>
              <a:t>Oops</a:t>
            </a:r>
          </a:p>
          <a:p>
            <a:pPr eaLnBrk="1" hangingPunct="1"/>
            <a:r>
              <a:rPr lang="en-CA" altLang="en-US" sz="2400">
                <a:sym typeface="Symbol" pitchFamily="18" charset="2"/>
              </a:rPr>
              <a:t>Fourier Transform</a:t>
            </a:r>
            <a:br>
              <a:rPr lang="en-CA" altLang="en-US" sz="2400">
                <a:sym typeface="Symbol" pitchFamily="18" charset="2"/>
              </a:rPr>
            </a:br>
            <a:r>
              <a:rPr lang="en-CA" altLang="en-US" sz="2400">
                <a:sym typeface="Symbol" pitchFamily="18" charset="2"/>
              </a:rPr>
              <a:t>takes </a:t>
            </a:r>
            <a:r>
              <a:rPr lang="en-CA" altLang="en-US" sz="2400" i="1">
                <a:solidFill>
                  <a:schemeClr val="accent1"/>
                </a:solidFill>
                <a:sym typeface="Symbol" pitchFamily="18" charset="2"/>
              </a:rPr>
              <a:t>O(n</a:t>
            </a:r>
            <a:r>
              <a:rPr lang="en-CA" altLang="en-US" sz="2400" i="1" baseline="30000">
                <a:solidFill>
                  <a:schemeClr val="accent1"/>
                </a:solidFill>
                <a:sym typeface="Symbol" pitchFamily="18" charset="2"/>
              </a:rPr>
              <a:t>2</a:t>
            </a:r>
            <a:r>
              <a:rPr lang="en-CA" altLang="en-US" sz="2400" i="1">
                <a:solidFill>
                  <a:schemeClr val="accent1"/>
                </a:solidFill>
                <a:sym typeface="Symbol" pitchFamily="18" charset="2"/>
              </a:rPr>
              <a:t>)</a:t>
            </a:r>
            <a:r>
              <a:rPr lang="en-CA" altLang="en-US" sz="2400">
                <a:sym typeface="Symbol" pitchFamily="18" charset="2"/>
              </a:rPr>
              <a:t> time.</a:t>
            </a:r>
          </a:p>
        </p:txBody>
      </p:sp>
      <p:sp>
        <p:nvSpPr>
          <p:cNvPr id="39" name="Rectangle 38"/>
          <p:cNvSpPr>
            <a:spLocks noChangeArrowheads="1"/>
          </p:cNvSpPr>
          <p:nvPr/>
        </p:nvSpPr>
        <p:spPr bwMode="auto">
          <a:xfrm>
            <a:off x="6096000" y="2997200"/>
            <a:ext cx="3276600" cy="1200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CA" altLang="en-US" sz="2400">
                <a:solidFill>
                  <a:schemeClr val="tx2"/>
                </a:solidFill>
                <a:sym typeface="Symbol" pitchFamily="18" charset="2"/>
              </a:rPr>
              <a:t>Fast</a:t>
            </a:r>
          </a:p>
          <a:p>
            <a:pPr eaLnBrk="1" hangingPunct="1"/>
            <a:r>
              <a:rPr lang="en-CA" altLang="en-US" sz="2400">
                <a:sym typeface="Symbol" pitchFamily="18" charset="2"/>
              </a:rPr>
              <a:t>Fourier Transform </a:t>
            </a:r>
            <a:br>
              <a:rPr lang="en-CA" altLang="en-US" sz="2400">
                <a:sym typeface="Symbol" pitchFamily="18" charset="2"/>
              </a:rPr>
            </a:br>
            <a:r>
              <a:rPr lang="en-CA" altLang="en-US" sz="2400">
                <a:sym typeface="Symbol" pitchFamily="18" charset="2"/>
              </a:rPr>
              <a:t>takes </a:t>
            </a:r>
            <a:r>
              <a:rPr lang="en-CA" altLang="en-US" sz="2400" i="1">
                <a:solidFill>
                  <a:schemeClr val="accent1"/>
                </a:solidFill>
                <a:sym typeface="Symbol" pitchFamily="18" charset="2"/>
              </a:rPr>
              <a:t>O(nlogn)</a:t>
            </a:r>
            <a:r>
              <a:rPr lang="en-CA" altLang="en-US" sz="2400">
                <a:sym typeface="Symbol" pitchFamily="18" charset="2"/>
              </a:rPr>
              <a:t> time!</a:t>
            </a:r>
          </a:p>
        </p:txBody>
      </p:sp>
      <p:sp>
        <p:nvSpPr>
          <p:cNvPr id="75789" name="Text Box 215"/>
          <p:cNvSpPr txBox="1">
            <a:spLocks noChangeArrowheads="1"/>
          </p:cNvSpPr>
          <p:nvPr/>
        </p:nvSpPr>
        <p:spPr bwMode="auto">
          <a:xfrm>
            <a:off x="7404100" y="17463"/>
            <a:ext cx="1465263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000">
                <a:solidFill>
                  <a:schemeClr val="tx2"/>
                </a:solidFill>
                <a:sym typeface="Symbol" pitchFamily="18" charset="2"/>
              </a:rPr>
              <a:t> </a:t>
            </a:r>
            <a:r>
              <a:rPr lang="en-US" altLang="en-US" sz="2000">
                <a:solidFill>
                  <a:schemeClr val="tx2"/>
                </a:solidFill>
              </a:rPr>
              <a:t>*</a:t>
            </a:r>
            <a:br>
              <a:rPr lang="en-US" altLang="en-US" sz="2000">
                <a:solidFill>
                  <a:schemeClr val="tx2"/>
                </a:solidFill>
              </a:rPr>
            </a:br>
            <a:r>
              <a:rPr lang="en-US" altLang="en-US" sz="2000">
                <a:solidFill>
                  <a:schemeClr val="tx2"/>
                </a:solidFill>
              </a:rPr>
              <a:t>Convolution</a:t>
            </a:r>
            <a:endParaRPr lang="en-US" altLang="en-US" sz="2000">
              <a:sym typeface="Symbol" pitchFamily="18" charset="2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 nodeType="clickPar">
                      <p:stCondLst>
                        <p:cond delay="indefinite"/>
                      </p:stCondLst>
                      <p:childTnLst>
                        <p:par>
                          <p:cTn id="4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5" grpId="0"/>
      <p:bldP spid="76" grpId="0"/>
      <p:bldP spid="39" grpId="0"/>
    </p:bldLst>
  </p:timing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802" name="Rectangle 5"/>
          <p:cNvSpPr>
            <a:spLocks noChangeArrowheads="1"/>
          </p:cNvSpPr>
          <p:nvPr/>
        </p:nvSpPr>
        <p:spPr bwMode="auto">
          <a:xfrm>
            <a:off x="685800" y="-228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4400">
                <a:solidFill>
                  <a:schemeClr val="tx2"/>
                </a:solidFill>
              </a:rPr>
              <a:t>Fourier Transformation </a:t>
            </a:r>
          </a:p>
        </p:txBody>
      </p:sp>
      <p:sp>
        <p:nvSpPr>
          <p:cNvPr id="76803" name="Text Box 215"/>
          <p:cNvSpPr txBox="1">
            <a:spLocks noChangeArrowheads="1"/>
          </p:cNvSpPr>
          <p:nvPr/>
        </p:nvSpPr>
        <p:spPr bwMode="auto">
          <a:xfrm>
            <a:off x="1809750" y="742950"/>
            <a:ext cx="206692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400" i="1">
                <a:solidFill>
                  <a:schemeClr val="tx2"/>
                </a:solidFill>
              </a:rPr>
              <a:t>Time Domain </a:t>
            </a:r>
            <a:r>
              <a:rPr lang="en-US" altLang="en-US" sz="2400" i="1">
                <a:solidFill>
                  <a:schemeClr val="accent1"/>
                </a:solidFill>
                <a:sym typeface="Symbol" pitchFamily="18" charset="2"/>
              </a:rPr>
              <a:t>y</a:t>
            </a:r>
            <a:endParaRPr lang="en-US" altLang="en-US" sz="2400">
              <a:solidFill>
                <a:schemeClr val="accent1"/>
              </a:solidFill>
              <a:sym typeface="Symbol" pitchFamily="18" charset="2"/>
            </a:endParaRPr>
          </a:p>
        </p:txBody>
      </p:sp>
      <p:sp>
        <p:nvSpPr>
          <p:cNvPr id="76804" name="Text Box 215"/>
          <p:cNvSpPr txBox="1">
            <a:spLocks noChangeArrowheads="1"/>
          </p:cNvSpPr>
          <p:nvPr/>
        </p:nvSpPr>
        <p:spPr bwMode="auto">
          <a:xfrm>
            <a:off x="4495800" y="762000"/>
            <a:ext cx="2874963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400" i="1">
                <a:solidFill>
                  <a:schemeClr val="tx2"/>
                </a:solidFill>
              </a:rPr>
              <a:t>Frequency Domain </a:t>
            </a:r>
            <a:r>
              <a:rPr lang="en-US" altLang="en-US" sz="2400" i="1">
                <a:solidFill>
                  <a:schemeClr val="accent1"/>
                </a:solidFill>
              </a:rPr>
              <a:t>Y</a:t>
            </a:r>
            <a:endParaRPr lang="en-US" altLang="en-US" sz="2400">
              <a:solidFill>
                <a:schemeClr val="accent1"/>
              </a:solidFill>
              <a:sym typeface="Symbol" pitchFamily="18" charset="2"/>
            </a:endParaRPr>
          </a:p>
        </p:txBody>
      </p:sp>
      <p:grpSp>
        <p:nvGrpSpPr>
          <p:cNvPr id="76805" name="Group 30"/>
          <p:cNvGrpSpPr>
            <a:grpSpLocks/>
          </p:cNvGrpSpPr>
          <p:nvPr/>
        </p:nvGrpSpPr>
        <p:grpSpPr bwMode="auto">
          <a:xfrm>
            <a:off x="1295400" y="5205413"/>
            <a:ext cx="7100888" cy="814387"/>
            <a:chOff x="1295400" y="3605924"/>
            <a:chExt cx="7100654" cy="813676"/>
          </a:xfrm>
        </p:grpSpPr>
        <p:sp>
          <p:nvSpPr>
            <p:cNvPr id="76836" name="Rectangle 24"/>
            <p:cNvSpPr>
              <a:spLocks noChangeArrowheads="1"/>
            </p:cNvSpPr>
            <p:nvPr/>
          </p:nvSpPr>
          <p:spPr bwMode="auto">
            <a:xfrm>
              <a:off x="5388212" y="3927658"/>
              <a:ext cx="145103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CA" altLang="en-US" sz="2400" i="1">
                  <a:solidFill>
                    <a:schemeClr val="accent1"/>
                  </a:solidFill>
                  <a:sym typeface="Symbol" pitchFamily="18" charset="2"/>
                </a:rPr>
                <a:t>Y = X H </a:t>
              </a:r>
              <a:endParaRPr lang="en-US" altLang="en-US" sz="2400" i="1">
                <a:solidFill>
                  <a:schemeClr val="accent1"/>
                </a:solidFill>
                <a:sym typeface="Symbol" pitchFamily="18" charset="2"/>
              </a:endParaRPr>
            </a:p>
          </p:txBody>
        </p:sp>
        <p:sp>
          <p:nvSpPr>
            <p:cNvPr id="76837" name="Rectangle 25"/>
            <p:cNvSpPr>
              <a:spLocks noChangeArrowheads="1"/>
            </p:cNvSpPr>
            <p:nvPr/>
          </p:nvSpPr>
          <p:spPr bwMode="auto">
            <a:xfrm>
              <a:off x="4967054" y="3605924"/>
              <a:ext cx="3429000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CA" altLang="en-US" sz="2400">
                  <a:sym typeface="Symbol" pitchFamily="18" charset="2"/>
                </a:rPr>
                <a:t>Product</a:t>
              </a:r>
            </a:p>
          </p:txBody>
        </p:sp>
        <p:sp>
          <p:nvSpPr>
            <p:cNvPr id="76838" name="Rectangle 27"/>
            <p:cNvSpPr>
              <a:spLocks noChangeArrowheads="1"/>
            </p:cNvSpPr>
            <p:nvPr/>
          </p:nvSpPr>
          <p:spPr bwMode="auto">
            <a:xfrm>
              <a:off x="1755439" y="3957935"/>
              <a:ext cx="1204176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CA" altLang="en-US" sz="2400" i="1">
                  <a:solidFill>
                    <a:schemeClr val="accent1"/>
                  </a:solidFill>
                  <a:sym typeface="Symbol" pitchFamily="18" charset="2"/>
                </a:rPr>
                <a:t>y = x*h </a:t>
              </a:r>
              <a:endParaRPr lang="en-US" altLang="en-US" sz="2400" i="1">
                <a:solidFill>
                  <a:schemeClr val="accent1"/>
                </a:solidFill>
                <a:sym typeface="Symbol" pitchFamily="18" charset="2"/>
              </a:endParaRPr>
            </a:p>
          </p:txBody>
        </p:sp>
        <p:sp>
          <p:nvSpPr>
            <p:cNvPr id="76839" name="Rectangle 28"/>
            <p:cNvSpPr>
              <a:spLocks noChangeArrowheads="1"/>
            </p:cNvSpPr>
            <p:nvPr/>
          </p:nvSpPr>
          <p:spPr bwMode="auto">
            <a:xfrm>
              <a:off x="1295400" y="3636201"/>
              <a:ext cx="3429000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CA" altLang="en-US" sz="2400">
                  <a:sym typeface="Symbol" pitchFamily="18" charset="2"/>
                </a:rPr>
                <a:t>Convolution</a:t>
              </a:r>
            </a:p>
          </p:txBody>
        </p:sp>
      </p:grpSp>
      <p:grpSp>
        <p:nvGrpSpPr>
          <p:cNvPr id="76806" name="Group 45"/>
          <p:cNvGrpSpPr>
            <a:grpSpLocks/>
          </p:cNvGrpSpPr>
          <p:nvPr/>
        </p:nvGrpSpPr>
        <p:grpSpPr bwMode="auto">
          <a:xfrm>
            <a:off x="788988" y="2736850"/>
            <a:ext cx="3240087" cy="1223963"/>
            <a:chOff x="600722" y="3500400"/>
            <a:chExt cx="3240000" cy="1224000"/>
          </a:xfrm>
        </p:grpSpPr>
        <p:sp>
          <p:nvSpPr>
            <p:cNvPr id="76832" name="Rectangle 41"/>
            <p:cNvSpPr>
              <a:spLocks noChangeArrowheads="1"/>
            </p:cNvSpPr>
            <p:nvPr/>
          </p:nvSpPr>
          <p:spPr bwMode="auto">
            <a:xfrm>
              <a:off x="600722" y="3500400"/>
              <a:ext cx="3240000" cy="1224000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76833" name="Rectangle 33"/>
            <p:cNvSpPr>
              <a:spLocks noChangeArrowheads="1"/>
            </p:cNvSpPr>
            <p:nvPr/>
          </p:nvSpPr>
          <p:spPr bwMode="auto">
            <a:xfrm>
              <a:off x="1295400" y="4005558"/>
              <a:ext cx="634997" cy="307777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CA" altLang="en-US" sz="1400">
                  <a:solidFill>
                    <a:schemeClr val="bg2"/>
                  </a:solidFill>
                  <a:sym typeface="Symbol" pitchFamily="18" charset="2"/>
                </a:rPr>
                <a:t>x[] =</a:t>
              </a:r>
            </a:p>
          </p:txBody>
        </p:sp>
        <p:pic>
          <p:nvPicPr>
            <p:cNvPr id="76834" name="Picture 2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172811" y="3505200"/>
              <a:ext cx="1504950" cy="1219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6835" name="Rectangle 32"/>
            <p:cNvSpPr>
              <a:spLocks noChangeArrowheads="1"/>
            </p:cNvSpPr>
            <p:nvPr/>
          </p:nvSpPr>
          <p:spPr bwMode="auto">
            <a:xfrm>
              <a:off x="649531" y="3525746"/>
              <a:ext cx="1524757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CA" altLang="en-US" sz="1800">
                  <a:solidFill>
                    <a:schemeClr val="bg2"/>
                  </a:solidFill>
                  <a:sym typeface="Symbol" pitchFamily="18" charset="2"/>
                </a:rPr>
                <a:t>Input</a:t>
              </a:r>
            </a:p>
          </p:txBody>
        </p:sp>
      </p:grpSp>
      <p:sp>
        <p:nvSpPr>
          <p:cNvPr id="76807" name="Rectangle 43"/>
          <p:cNvSpPr>
            <a:spLocks noChangeArrowheads="1"/>
          </p:cNvSpPr>
          <p:nvPr/>
        </p:nvSpPr>
        <p:spPr bwMode="auto">
          <a:xfrm>
            <a:off x="846138" y="1411288"/>
            <a:ext cx="1525587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CA" altLang="en-US" sz="1800">
                <a:solidFill>
                  <a:schemeClr val="bg2"/>
                </a:solidFill>
                <a:sym typeface="Symbol" pitchFamily="18" charset="2"/>
              </a:rPr>
              <a:t>Impulse Response</a:t>
            </a:r>
          </a:p>
        </p:txBody>
      </p:sp>
      <p:sp>
        <p:nvSpPr>
          <p:cNvPr id="76808" name="Rectangle 62"/>
          <p:cNvSpPr>
            <a:spLocks noChangeArrowheads="1"/>
          </p:cNvSpPr>
          <p:nvPr/>
        </p:nvSpPr>
        <p:spPr bwMode="auto">
          <a:xfrm>
            <a:off x="5616575" y="3244850"/>
            <a:ext cx="555625" cy="307975"/>
          </a:xfrm>
          <a:prstGeom prst="rect">
            <a:avLst/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/>
            <a:r>
              <a:rPr lang="en-CA" altLang="en-US" sz="1400">
                <a:solidFill>
                  <a:schemeClr val="bg2"/>
                </a:solidFill>
                <a:sym typeface="Symbol" pitchFamily="18" charset="2"/>
              </a:rPr>
              <a:t> X[]</a:t>
            </a:r>
          </a:p>
        </p:txBody>
      </p:sp>
      <p:sp>
        <p:nvSpPr>
          <p:cNvPr id="76809" name="Down Arrow 68"/>
          <p:cNvSpPr>
            <a:spLocks noChangeArrowheads="1"/>
          </p:cNvSpPr>
          <p:nvPr/>
        </p:nvSpPr>
        <p:spPr bwMode="auto">
          <a:xfrm rot="-5400000">
            <a:off x="4686300" y="1866900"/>
            <a:ext cx="304800" cy="533400"/>
          </a:xfrm>
          <a:prstGeom prst="downArrow">
            <a:avLst>
              <a:gd name="adj1" fmla="val 50000"/>
              <a:gd name="adj2" fmla="val 50005"/>
            </a:avLst>
          </a:pr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CA" altLang="en-US"/>
          </a:p>
        </p:txBody>
      </p:sp>
      <p:sp>
        <p:nvSpPr>
          <p:cNvPr id="76810" name="Down Arrow 69"/>
          <p:cNvSpPr>
            <a:spLocks noChangeArrowheads="1"/>
          </p:cNvSpPr>
          <p:nvPr/>
        </p:nvSpPr>
        <p:spPr bwMode="auto">
          <a:xfrm rot="-5400000">
            <a:off x="4676775" y="3086100"/>
            <a:ext cx="304800" cy="533400"/>
          </a:xfrm>
          <a:prstGeom prst="downArrow">
            <a:avLst>
              <a:gd name="adj1" fmla="val 50000"/>
              <a:gd name="adj2" fmla="val 50005"/>
            </a:avLst>
          </a:pr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CA" altLang="en-US"/>
          </a:p>
        </p:txBody>
      </p:sp>
      <p:grpSp>
        <p:nvGrpSpPr>
          <p:cNvPr id="76811" name="Group 52"/>
          <p:cNvGrpSpPr>
            <a:grpSpLocks/>
          </p:cNvGrpSpPr>
          <p:nvPr/>
        </p:nvGrpSpPr>
        <p:grpSpPr bwMode="auto">
          <a:xfrm>
            <a:off x="744538" y="3987800"/>
            <a:ext cx="3286125" cy="1236663"/>
            <a:chOff x="744538" y="3987800"/>
            <a:chExt cx="3285478" cy="1236314"/>
          </a:xfrm>
        </p:grpSpPr>
        <p:sp>
          <p:nvSpPr>
            <p:cNvPr id="76829" name="Rectangle 36"/>
            <p:cNvSpPr>
              <a:spLocks noChangeArrowheads="1"/>
            </p:cNvSpPr>
            <p:nvPr/>
          </p:nvSpPr>
          <p:spPr bwMode="auto">
            <a:xfrm>
              <a:off x="790016" y="4000377"/>
              <a:ext cx="3240000" cy="1223737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76830" name="Rectangle 38"/>
            <p:cNvSpPr>
              <a:spLocks noChangeArrowheads="1"/>
            </p:cNvSpPr>
            <p:nvPr/>
          </p:nvSpPr>
          <p:spPr bwMode="auto">
            <a:xfrm>
              <a:off x="744538" y="4456888"/>
              <a:ext cx="1600200" cy="3077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CA" altLang="en-US" sz="1400">
                  <a:solidFill>
                    <a:schemeClr val="bg2"/>
                  </a:solidFill>
                  <a:sym typeface="Symbol" pitchFamily="18" charset="2"/>
                </a:rPr>
                <a:t> x[]*h[] =</a:t>
              </a:r>
            </a:p>
          </p:txBody>
        </p:sp>
        <p:sp>
          <p:nvSpPr>
            <p:cNvPr id="76831" name="Rectangle 39"/>
            <p:cNvSpPr>
              <a:spLocks noChangeArrowheads="1"/>
            </p:cNvSpPr>
            <p:nvPr/>
          </p:nvSpPr>
          <p:spPr bwMode="auto">
            <a:xfrm>
              <a:off x="905816" y="3987800"/>
              <a:ext cx="1219957" cy="38091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CA" altLang="en-US" sz="1800">
                  <a:solidFill>
                    <a:schemeClr val="bg2"/>
                  </a:solidFill>
                  <a:sym typeface="Symbol" pitchFamily="18" charset="2"/>
                </a:rPr>
                <a:t>Output</a:t>
              </a:r>
            </a:p>
          </p:txBody>
        </p:sp>
      </p:grpSp>
      <p:sp>
        <p:nvSpPr>
          <p:cNvPr id="76812" name="Down Arrow 70"/>
          <p:cNvSpPr>
            <a:spLocks noChangeArrowheads="1"/>
          </p:cNvSpPr>
          <p:nvPr/>
        </p:nvSpPr>
        <p:spPr bwMode="auto">
          <a:xfrm rot="5400000">
            <a:off x="4668838" y="4287838"/>
            <a:ext cx="304800" cy="533400"/>
          </a:xfrm>
          <a:prstGeom prst="downArrow">
            <a:avLst>
              <a:gd name="adj1" fmla="val 50000"/>
              <a:gd name="adj2" fmla="val 49988"/>
            </a:avLst>
          </a:pr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CA" altLang="en-US"/>
          </a:p>
        </p:txBody>
      </p:sp>
      <p:sp>
        <p:nvSpPr>
          <p:cNvPr id="76813" name="Text Box 215"/>
          <p:cNvSpPr txBox="1">
            <a:spLocks noChangeArrowheads="1"/>
          </p:cNvSpPr>
          <p:nvPr/>
        </p:nvSpPr>
        <p:spPr bwMode="auto">
          <a:xfrm>
            <a:off x="7404100" y="17463"/>
            <a:ext cx="1465263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000">
                <a:solidFill>
                  <a:schemeClr val="tx2"/>
                </a:solidFill>
                <a:sym typeface="Symbol" pitchFamily="18" charset="2"/>
              </a:rPr>
              <a:t> </a:t>
            </a:r>
            <a:r>
              <a:rPr lang="en-US" altLang="en-US" sz="2000">
                <a:solidFill>
                  <a:schemeClr val="tx2"/>
                </a:solidFill>
              </a:rPr>
              <a:t>*</a:t>
            </a:r>
            <a:br>
              <a:rPr lang="en-US" altLang="en-US" sz="2000">
                <a:solidFill>
                  <a:schemeClr val="tx2"/>
                </a:solidFill>
              </a:rPr>
            </a:br>
            <a:r>
              <a:rPr lang="en-US" altLang="en-US" sz="2000">
                <a:solidFill>
                  <a:schemeClr val="tx2"/>
                </a:solidFill>
              </a:rPr>
              <a:t>Convolution</a:t>
            </a:r>
            <a:endParaRPr lang="en-US" altLang="en-US" sz="2000">
              <a:sym typeface="Symbol" pitchFamily="18" charset="2"/>
            </a:endParaRPr>
          </a:p>
        </p:txBody>
      </p:sp>
      <p:grpSp>
        <p:nvGrpSpPr>
          <p:cNvPr id="5" name="Group 47"/>
          <p:cNvGrpSpPr>
            <a:grpSpLocks/>
          </p:cNvGrpSpPr>
          <p:nvPr/>
        </p:nvGrpSpPr>
        <p:grpSpPr bwMode="auto">
          <a:xfrm>
            <a:off x="798513" y="1471613"/>
            <a:ext cx="3240087" cy="1227137"/>
            <a:chOff x="797868" y="1472400"/>
            <a:chExt cx="3240732" cy="1226034"/>
          </a:xfrm>
        </p:grpSpPr>
        <p:sp>
          <p:nvSpPr>
            <p:cNvPr id="76826" name="Rectangle 42"/>
            <p:cNvSpPr>
              <a:spLocks noChangeArrowheads="1"/>
            </p:cNvSpPr>
            <p:nvPr/>
          </p:nvSpPr>
          <p:spPr bwMode="auto">
            <a:xfrm>
              <a:off x="797868" y="1472400"/>
              <a:ext cx="3240732" cy="1223865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76827" name="Rectangle 22"/>
            <p:cNvSpPr>
              <a:spLocks noChangeArrowheads="1"/>
            </p:cNvSpPr>
            <p:nvPr/>
          </p:nvSpPr>
          <p:spPr bwMode="auto">
            <a:xfrm>
              <a:off x="1407606" y="1956958"/>
              <a:ext cx="762929" cy="307743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CA" altLang="en-US" sz="1400">
                  <a:solidFill>
                    <a:schemeClr val="bg2"/>
                  </a:solidFill>
                  <a:sym typeface="Symbol" pitchFamily="18" charset="2"/>
                </a:rPr>
                <a:t>h[] =</a:t>
              </a:r>
            </a:p>
          </p:txBody>
        </p:sp>
        <p:pic>
          <p:nvPicPr>
            <p:cNvPr id="76828" name="Picture 4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286000" y="1474434"/>
              <a:ext cx="1747602" cy="1224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6" name="Group 46"/>
          <p:cNvGrpSpPr>
            <a:grpSpLocks/>
          </p:cNvGrpSpPr>
          <p:nvPr/>
        </p:nvGrpSpPr>
        <p:grpSpPr bwMode="auto">
          <a:xfrm>
            <a:off x="5370513" y="1438275"/>
            <a:ext cx="3240087" cy="1287463"/>
            <a:chOff x="6324600" y="1563688"/>
            <a:chExt cx="3240732" cy="1287146"/>
          </a:xfrm>
        </p:grpSpPr>
        <p:sp>
          <p:nvSpPr>
            <p:cNvPr id="76822" name="Rectangle 42"/>
            <p:cNvSpPr>
              <a:spLocks noChangeArrowheads="1"/>
            </p:cNvSpPr>
            <p:nvPr/>
          </p:nvSpPr>
          <p:spPr bwMode="auto">
            <a:xfrm>
              <a:off x="6324600" y="1624800"/>
              <a:ext cx="3240732" cy="1223865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76823" name="Rectangle 22"/>
            <p:cNvSpPr>
              <a:spLocks noChangeArrowheads="1"/>
            </p:cNvSpPr>
            <p:nvPr/>
          </p:nvSpPr>
          <p:spPr bwMode="auto">
            <a:xfrm>
              <a:off x="6934338" y="2109358"/>
              <a:ext cx="762929" cy="307743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CA" altLang="en-US" sz="1400">
                  <a:solidFill>
                    <a:schemeClr val="bg2"/>
                  </a:solidFill>
                  <a:sym typeface="Symbol" pitchFamily="18" charset="2"/>
                </a:rPr>
                <a:t>H[] =</a:t>
              </a:r>
            </a:p>
          </p:txBody>
        </p:sp>
        <p:sp>
          <p:nvSpPr>
            <p:cNvPr id="76824" name="Rectangle 43"/>
            <p:cNvSpPr>
              <a:spLocks noChangeArrowheads="1"/>
            </p:cNvSpPr>
            <p:nvPr/>
          </p:nvSpPr>
          <p:spPr bwMode="auto">
            <a:xfrm>
              <a:off x="6373420" y="1563688"/>
              <a:ext cx="1525101" cy="6462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CA" altLang="en-US" sz="1800">
                  <a:solidFill>
                    <a:schemeClr val="bg2"/>
                  </a:solidFill>
                  <a:sym typeface="Symbol" pitchFamily="18" charset="2"/>
                </a:rPr>
                <a:t>Impulse Response</a:t>
              </a:r>
            </a:p>
          </p:txBody>
        </p:sp>
        <p:pic>
          <p:nvPicPr>
            <p:cNvPr id="76825" name="Picture 3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3922" r="4614" b="9804"/>
            <a:stretch>
              <a:fillRect/>
            </a:stretch>
          </p:blipFill>
          <p:spPr bwMode="auto">
            <a:xfrm>
              <a:off x="7832083" y="1626834"/>
              <a:ext cx="1724727" cy="1224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7" name="Group 53"/>
          <p:cNvGrpSpPr>
            <a:grpSpLocks/>
          </p:cNvGrpSpPr>
          <p:nvPr/>
        </p:nvGrpSpPr>
        <p:grpSpPr bwMode="auto">
          <a:xfrm>
            <a:off x="5375275" y="3994150"/>
            <a:ext cx="3692525" cy="1223963"/>
            <a:chOff x="5374688" y="3994210"/>
            <a:chExt cx="3693112" cy="1223737"/>
          </a:xfrm>
        </p:grpSpPr>
        <p:sp>
          <p:nvSpPr>
            <p:cNvPr id="76819" name="Rectangle 36"/>
            <p:cNvSpPr>
              <a:spLocks noChangeArrowheads="1"/>
            </p:cNvSpPr>
            <p:nvPr/>
          </p:nvSpPr>
          <p:spPr bwMode="auto">
            <a:xfrm>
              <a:off x="5374688" y="3994210"/>
              <a:ext cx="3240000" cy="1223737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76820" name="Rectangle 59"/>
            <p:cNvSpPr>
              <a:spLocks noChangeArrowheads="1"/>
            </p:cNvSpPr>
            <p:nvPr/>
          </p:nvSpPr>
          <p:spPr bwMode="auto">
            <a:xfrm>
              <a:off x="5410200" y="4450106"/>
              <a:ext cx="1600200" cy="307632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CA" altLang="en-US" sz="1400">
                  <a:solidFill>
                    <a:schemeClr val="bg2"/>
                  </a:solidFill>
                  <a:sym typeface="Symbol" pitchFamily="18" charset="2"/>
                </a:rPr>
                <a:t>X[]H[] </a:t>
              </a:r>
            </a:p>
          </p:txBody>
        </p:sp>
        <p:sp>
          <p:nvSpPr>
            <p:cNvPr id="76821" name="Rectangle 48"/>
            <p:cNvSpPr>
              <a:spLocks noChangeArrowheads="1"/>
            </p:cNvSpPr>
            <p:nvPr/>
          </p:nvSpPr>
          <p:spPr bwMode="auto">
            <a:xfrm>
              <a:off x="5867400" y="4115915"/>
              <a:ext cx="3200400" cy="9233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CA" altLang="en-US" sz="1800">
                  <a:solidFill>
                    <a:schemeClr val="bg2"/>
                  </a:solidFill>
                  <a:sym typeface="Symbol" pitchFamily="18" charset="2"/>
                </a:rPr>
                <a:t>Multiplying</a:t>
              </a:r>
            </a:p>
            <a:p>
              <a:pPr eaLnBrk="1" hangingPunct="1"/>
              <a:r>
                <a:rPr lang="en-CA" altLang="en-US" sz="1800">
                  <a:solidFill>
                    <a:schemeClr val="bg2"/>
                  </a:solidFill>
                  <a:sym typeface="Symbol" pitchFamily="18" charset="2"/>
                </a:rPr>
                <a:t>zeros low and high </a:t>
              </a:r>
              <a:br>
                <a:rPr lang="en-CA" altLang="en-US" sz="1800">
                  <a:solidFill>
                    <a:schemeClr val="bg2"/>
                  </a:solidFill>
                  <a:sym typeface="Symbol" pitchFamily="18" charset="2"/>
                </a:rPr>
              </a:br>
              <a:r>
                <a:rPr lang="en-CA" altLang="en-US" sz="1800">
                  <a:solidFill>
                    <a:schemeClr val="bg2"/>
                  </a:solidFill>
                  <a:sym typeface="Symbol" pitchFamily="18" charset="2"/>
                </a:rPr>
                <a:t>frequencies in input.</a:t>
              </a:r>
            </a:p>
          </p:txBody>
        </p:sp>
      </p:grpSp>
      <p:sp>
        <p:nvSpPr>
          <p:cNvPr id="51" name="Rectangle 50"/>
          <p:cNvSpPr>
            <a:spLocks noChangeArrowheads="1"/>
          </p:cNvSpPr>
          <p:nvPr/>
        </p:nvSpPr>
        <p:spPr bwMode="auto">
          <a:xfrm>
            <a:off x="1362075" y="4132263"/>
            <a:ext cx="3200400" cy="923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CA" altLang="en-US" sz="1800">
                <a:solidFill>
                  <a:schemeClr val="bg2"/>
                </a:solidFill>
                <a:sym typeface="Symbol" pitchFamily="18" charset="2"/>
              </a:rPr>
              <a:t>Filters out </a:t>
            </a:r>
          </a:p>
          <a:p>
            <a:pPr eaLnBrk="1" hangingPunct="1"/>
            <a:r>
              <a:rPr lang="en-CA" altLang="en-US" sz="1800">
                <a:solidFill>
                  <a:schemeClr val="bg2"/>
                </a:solidFill>
                <a:sym typeface="Symbol" pitchFamily="18" charset="2"/>
              </a:rPr>
              <a:t>low and high </a:t>
            </a:r>
            <a:br>
              <a:rPr lang="en-CA" altLang="en-US" sz="1800">
                <a:solidFill>
                  <a:schemeClr val="bg2"/>
                </a:solidFill>
                <a:sym typeface="Symbol" pitchFamily="18" charset="2"/>
              </a:rPr>
            </a:br>
            <a:r>
              <a:rPr lang="en-CA" altLang="en-US" sz="1800">
                <a:solidFill>
                  <a:schemeClr val="bg2"/>
                </a:solidFill>
                <a:sym typeface="Symbol" pitchFamily="18" charset="2"/>
              </a:rPr>
              <a:t>frequencies in input.</a:t>
            </a:r>
          </a:p>
        </p:txBody>
      </p:sp>
      <p:sp>
        <p:nvSpPr>
          <p:cNvPr id="52" name="Rectangle 51"/>
          <p:cNvSpPr>
            <a:spLocks noChangeArrowheads="1"/>
          </p:cNvSpPr>
          <p:nvPr/>
        </p:nvSpPr>
        <p:spPr bwMode="auto">
          <a:xfrm>
            <a:off x="1371600" y="4267200"/>
            <a:ext cx="3200400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CA" altLang="en-US" sz="1800">
                <a:solidFill>
                  <a:schemeClr val="bg2"/>
                </a:solidFill>
                <a:sym typeface="Symbol" pitchFamily="18" charset="2"/>
              </a:rPr>
              <a:t>Not clear what </a:t>
            </a:r>
            <a:br>
              <a:rPr lang="en-CA" altLang="en-US" sz="1800">
                <a:solidFill>
                  <a:schemeClr val="bg2"/>
                </a:solidFill>
                <a:sym typeface="Symbol" pitchFamily="18" charset="2"/>
              </a:rPr>
            </a:br>
            <a:r>
              <a:rPr lang="en-CA" altLang="en-US" sz="1800">
                <a:solidFill>
                  <a:schemeClr val="bg2"/>
                </a:solidFill>
                <a:sym typeface="Symbol" pitchFamily="18" charset="2"/>
              </a:rPr>
              <a:t>system does to input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1" grpId="0"/>
      <p:bldP spid="52" grpId="0"/>
      <p:bldP spid="52" grpId="1"/>
    </p:bldLst>
  </p:timing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826" name="Rectangle 5"/>
          <p:cNvSpPr>
            <a:spLocks noChangeArrowheads="1"/>
          </p:cNvSpPr>
          <p:nvPr/>
        </p:nvSpPr>
        <p:spPr bwMode="auto">
          <a:xfrm>
            <a:off x="685800" y="-228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4400">
                <a:solidFill>
                  <a:schemeClr val="tx2"/>
                </a:solidFill>
              </a:rPr>
              <a:t>Fourier Transformation </a:t>
            </a:r>
          </a:p>
        </p:txBody>
      </p:sp>
      <p:sp>
        <p:nvSpPr>
          <p:cNvPr id="77827" name="Text Box 215"/>
          <p:cNvSpPr txBox="1">
            <a:spLocks noChangeArrowheads="1"/>
          </p:cNvSpPr>
          <p:nvPr/>
        </p:nvSpPr>
        <p:spPr bwMode="auto">
          <a:xfrm>
            <a:off x="1809750" y="742950"/>
            <a:ext cx="206692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400" i="1">
                <a:solidFill>
                  <a:schemeClr val="tx2"/>
                </a:solidFill>
              </a:rPr>
              <a:t>Time Domain </a:t>
            </a:r>
            <a:r>
              <a:rPr lang="en-US" altLang="en-US" sz="2400" i="1">
                <a:solidFill>
                  <a:schemeClr val="accent1"/>
                </a:solidFill>
                <a:sym typeface="Symbol" pitchFamily="18" charset="2"/>
              </a:rPr>
              <a:t>y</a:t>
            </a:r>
            <a:endParaRPr lang="en-US" altLang="en-US" sz="2400">
              <a:solidFill>
                <a:schemeClr val="accent1"/>
              </a:solidFill>
              <a:sym typeface="Symbol" pitchFamily="18" charset="2"/>
            </a:endParaRPr>
          </a:p>
        </p:txBody>
      </p:sp>
      <p:sp>
        <p:nvSpPr>
          <p:cNvPr id="77828" name="Text Box 215"/>
          <p:cNvSpPr txBox="1">
            <a:spLocks noChangeArrowheads="1"/>
          </p:cNvSpPr>
          <p:nvPr/>
        </p:nvSpPr>
        <p:spPr bwMode="auto">
          <a:xfrm>
            <a:off x="4495800" y="762000"/>
            <a:ext cx="2874963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400" i="1">
                <a:solidFill>
                  <a:schemeClr val="tx2"/>
                </a:solidFill>
              </a:rPr>
              <a:t>Frequency Domain </a:t>
            </a:r>
            <a:r>
              <a:rPr lang="en-US" altLang="en-US" sz="2400" i="1">
                <a:solidFill>
                  <a:schemeClr val="accent1"/>
                </a:solidFill>
              </a:rPr>
              <a:t>Y</a:t>
            </a:r>
            <a:endParaRPr lang="en-US" altLang="en-US" sz="2400">
              <a:solidFill>
                <a:schemeClr val="accent1"/>
              </a:solidFill>
              <a:sym typeface="Symbol" pitchFamily="18" charset="2"/>
            </a:endParaRPr>
          </a:p>
        </p:txBody>
      </p:sp>
      <p:sp>
        <p:nvSpPr>
          <p:cNvPr id="42" name="Rectangle 41"/>
          <p:cNvSpPr>
            <a:spLocks noChangeArrowheads="1"/>
          </p:cNvSpPr>
          <p:nvPr/>
        </p:nvSpPr>
        <p:spPr bwMode="auto">
          <a:xfrm>
            <a:off x="2819400" y="3371850"/>
            <a:ext cx="3276600" cy="1200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CA" altLang="en-US" sz="2400">
                <a:solidFill>
                  <a:schemeClr val="tx2"/>
                </a:solidFill>
                <a:sym typeface="Symbol" pitchFamily="18" charset="2"/>
              </a:rPr>
              <a:t>Fast</a:t>
            </a:r>
          </a:p>
          <a:p>
            <a:pPr eaLnBrk="1" hangingPunct="1"/>
            <a:r>
              <a:rPr lang="en-CA" altLang="en-US" sz="2400">
                <a:sym typeface="Symbol" pitchFamily="18" charset="2"/>
              </a:rPr>
              <a:t>Fourier Transform </a:t>
            </a:r>
            <a:br>
              <a:rPr lang="en-CA" altLang="en-US" sz="2400">
                <a:sym typeface="Symbol" pitchFamily="18" charset="2"/>
              </a:rPr>
            </a:br>
            <a:r>
              <a:rPr lang="en-CA" altLang="en-US" sz="2400">
                <a:sym typeface="Symbol" pitchFamily="18" charset="2"/>
              </a:rPr>
              <a:t>takes </a:t>
            </a:r>
            <a:r>
              <a:rPr lang="en-CA" altLang="en-US" sz="2400" i="1">
                <a:solidFill>
                  <a:schemeClr val="accent1"/>
                </a:solidFill>
                <a:sym typeface="Symbol" pitchFamily="18" charset="2"/>
              </a:rPr>
              <a:t>O(nlogn)</a:t>
            </a:r>
            <a:r>
              <a:rPr lang="en-CA" altLang="en-US" sz="2400">
                <a:sym typeface="Symbol" pitchFamily="18" charset="2"/>
              </a:rPr>
              <a:t> time!</a:t>
            </a:r>
          </a:p>
        </p:txBody>
      </p:sp>
      <p:grpSp>
        <p:nvGrpSpPr>
          <p:cNvPr id="2" name="Group 43"/>
          <p:cNvGrpSpPr>
            <a:grpSpLocks/>
          </p:cNvGrpSpPr>
          <p:nvPr/>
        </p:nvGrpSpPr>
        <p:grpSpPr bwMode="auto">
          <a:xfrm>
            <a:off x="152400" y="1214438"/>
            <a:ext cx="7153275" cy="2052637"/>
            <a:chOff x="152400" y="1214735"/>
            <a:chExt cx="7153922" cy="2052987"/>
          </a:xfrm>
        </p:grpSpPr>
        <p:sp>
          <p:nvSpPr>
            <p:cNvPr id="77832" name="Rectangle 75"/>
            <p:cNvSpPr>
              <a:spLocks noChangeArrowheads="1"/>
            </p:cNvSpPr>
            <p:nvPr/>
          </p:nvSpPr>
          <p:spPr bwMode="auto">
            <a:xfrm>
              <a:off x="152400" y="1214735"/>
              <a:ext cx="1752600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CA" altLang="en-US" sz="2400">
                  <a:sym typeface="Symbol" pitchFamily="18" charset="2"/>
                </a:rPr>
                <a:t>Theorem:</a:t>
              </a:r>
            </a:p>
          </p:txBody>
        </p:sp>
        <p:grpSp>
          <p:nvGrpSpPr>
            <p:cNvPr id="77833" name="Group 38"/>
            <p:cNvGrpSpPr>
              <a:grpSpLocks/>
            </p:cNvGrpSpPr>
            <p:nvPr/>
          </p:nvGrpSpPr>
          <p:grpSpPr bwMode="auto">
            <a:xfrm>
              <a:off x="1623132" y="1307254"/>
              <a:ext cx="2652946" cy="1960468"/>
              <a:chOff x="1919054" y="1307254"/>
              <a:chExt cx="2652946" cy="1960468"/>
            </a:xfrm>
          </p:grpSpPr>
          <p:sp>
            <p:nvSpPr>
              <p:cNvPr id="77839" name="Rectangle 22"/>
              <p:cNvSpPr>
                <a:spLocks noChangeArrowheads="1"/>
              </p:cNvSpPr>
              <p:nvPr/>
            </p:nvSpPr>
            <p:spPr bwMode="auto">
              <a:xfrm>
                <a:off x="2383658" y="1307254"/>
                <a:ext cx="1692000" cy="307777"/>
              </a:xfrm>
              <a:prstGeom prst="rect">
                <a:avLst/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l" eaLnBrk="1" hangingPunct="1"/>
                <a:r>
                  <a:rPr lang="en-CA" altLang="en-US" sz="1400">
                    <a:solidFill>
                      <a:schemeClr val="bg2"/>
                    </a:solidFill>
                    <a:sym typeface="Symbol" pitchFamily="18" charset="2"/>
                  </a:rPr>
                  <a:t>    abcdefgh </a:t>
                </a:r>
              </a:p>
            </p:txBody>
          </p:sp>
          <p:sp>
            <p:nvSpPr>
              <p:cNvPr id="77840" name="Rectangle 17"/>
              <p:cNvSpPr>
                <a:spLocks noChangeArrowheads="1"/>
              </p:cNvSpPr>
              <p:nvPr/>
            </p:nvSpPr>
            <p:spPr bwMode="auto">
              <a:xfrm>
                <a:off x="1919054" y="2959945"/>
                <a:ext cx="2652946" cy="307777"/>
              </a:xfrm>
              <a:prstGeom prst="rect">
                <a:avLst/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l" eaLnBrk="1" hangingPunct="1"/>
                <a:r>
                  <a:rPr lang="en-CA" altLang="en-US" sz="1400">
                    <a:solidFill>
                      <a:schemeClr val="bg2"/>
                    </a:solidFill>
                    <a:sym typeface="Symbol" pitchFamily="18" charset="2"/>
                  </a:rPr>
                  <a:t>y[0]=a, y[1]=b, y[2]=c, y[3]=d, …</a:t>
                </a:r>
              </a:p>
            </p:txBody>
          </p:sp>
          <p:pic>
            <p:nvPicPr>
              <p:cNvPr id="77841" name="Picture 8"/>
              <p:cNvPicPr>
                <a:picLocks noChangeAspect="1" noChangeArrowheads="1"/>
              </p:cNvPicPr>
              <p:nvPr/>
            </p:nvPicPr>
            <p:blipFill>
              <a:blip r:embed="rId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389480" y="1602529"/>
                <a:ext cx="1692000" cy="136933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77834" name="Group 39"/>
            <p:cNvGrpSpPr>
              <a:grpSpLocks/>
            </p:cNvGrpSpPr>
            <p:nvPr/>
          </p:nvGrpSpPr>
          <p:grpSpPr bwMode="auto">
            <a:xfrm>
              <a:off x="4486922" y="1276300"/>
              <a:ext cx="2819400" cy="1985458"/>
              <a:chOff x="4648200" y="1276300"/>
              <a:chExt cx="2819400" cy="1985458"/>
            </a:xfrm>
          </p:grpSpPr>
          <p:sp>
            <p:nvSpPr>
              <p:cNvPr id="77836" name="Rectangle 22"/>
              <p:cNvSpPr>
                <a:spLocks noChangeArrowheads="1"/>
              </p:cNvSpPr>
              <p:nvPr/>
            </p:nvSpPr>
            <p:spPr bwMode="auto">
              <a:xfrm>
                <a:off x="5204785" y="1276300"/>
                <a:ext cx="1691236" cy="523220"/>
              </a:xfrm>
              <a:prstGeom prst="rect">
                <a:avLst/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l" eaLnBrk="1" hangingPunct="1"/>
                <a:r>
                  <a:rPr lang="en-CA" altLang="en-US" sz="1400">
                    <a:solidFill>
                      <a:schemeClr val="bg2"/>
                    </a:solidFill>
                    <a:sym typeface="Symbol" pitchFamily="18" charset="2"/>
                  </a:rPr>
                  <a:t> ABCDEFGH</a:t>
                </a:r>
              </a:p>
              <a:p>
                <a:pPr algn="l" eaLnBrk="1" hangingPunct="1"/>
                <a:endParaRPr lang="en-CA" altLang="en-US" sz="1400">
                  <a:solidFill>
                    <a:schemeClr val="bg2"/>
                  </a:solidFill>
                  <a:sym typeface="Symbol" pitchFamily="18" charset="2"/>
                </a:endParaRPr>
              </a:p>
            </p:txBody>
          </p:sp>
          <p:sp>
            <p:nvSpPr>
              <p:cNvPr id="77837" name="Rectangle 23"/>
              <p:cNvSpPr>
                <a:spLocks noChangeArrowheads="1"/>
              </p:cNvSpPr>
              <p:nvPr/>
            </p:nvSpPr>
            <p:spPr bwMode="auto">
              <a:xfrm>
                <a:off x="4648200" y="2953981"/>
                <a:ext cx="2819400" cy="307777"/>
              </a:xfrm>
              <a:prstGeom prst="rect">
                <a:avLst/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l" eaLnBrk="1" hangingPunct="1"/>
                <a:r>
                  <a:rPr lang="en-CA" altLang="en-US" sz="1400">
                    <a:solidFill>
                      <a:schemeClr val="bg2"/>
                    </a:solidFill>
                    <a:sym typeface="Symbol" pitchFamily="18" charset="2"/>
                  </a:rPr>
                  <a:t>y[0]=a, y[1]=b, y[2]=c, y[3]=d, …</a:t>
                </a:r>
              </a:p>
            </p:txBody>
          </p:sp>
          <p:pic>
            <p:nvPicPr>
              <p:cNvPr id="77838" name="Picture 5"/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206438" y="1692682"/>
                <a:ext cx="1691236" cy="126312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sp>
          <p:nvSpPr>
            <p:cNvPr id="77835" name="Down Arrow 69"/>
            <p:cNvSpPr>
              <a:spLocks noChangeArrowheads="1"/>
            </p:cNvSpPr>
            <p:nvPr/>
          </p:nvSpPr>
          <p:spPr bwMode="auto">
            <a:xfrm rot="-5400000">
              <a:off x="4229128" y="1790672"/>
              <a:ext cx="304960" cy="533615"/>
            </a:xfrm>
            <a:prstGeom prst="downArrow">
              <a:avLst>
                <a:gd name="adj1" fmla="val 50000"/>
                <a:gd name="adj2" fmla="val 49999"/>
              </a:avLst>
            </a:pr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</p:grpSp>
      <p:sp>
        <p:nvSpPr>
          <p:cNvPr id="77831" name="Text Box 215"/>
          <p:cNvSpPr txBox="1">
            <a:spLocks noChangeArrowheads="1"/>
          </p:cNvSpPr>
          <p:nvPr/>
        </p:nvSpPr>
        <p:spPr bwMode="auto">
          <a:xfrm>
            <a:off x="7456488" y="17463"/>
            <a:ext cx="1358900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000">
                <a:solidFill>
                  <a:schemeClr val="tx2"/>
                </a:solidFill>
                <a:sym typeface="Symbol" pitchFamily="18" charset="2"/>
              </a:rPr>
              <a:t>FFT</a:t>
            </a:r>
          </a:p>
          <a:p>
            <a:pPr eaLnBrk="1" hangingPunct="1"/>
            <a:r>
              <a:rPr lang="en-US" altLang="en-US" sz="2000">
                <a:solidFill>
                  <a:schemeClr val="tx2"/>
                </a:solidFill>
                <a:sym typeface="Symbol" pitchFamily="18" charset="2"/>
              </a:rPr>
              <a:t>nlogn Time</a:t>
            </a:r>
            <a:endParaRPr lang="en-US" altLang="en-US" sz="2000">
              <a:sym typeface="Symbol" pitchFamily="18" charset="2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2" grpId="0"/>
    </p:bldLst>
  </p:timing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4019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304800" y="1219200"/>
            <a:ext cx="8305800" cy="4114800"/>
          </a:xfrm>
        </p:spPr>
        <p:txBody>
          <a:bodyPr/>
          <a:lstStyle/>
          <a:p>
            <a:r>
              <a:rPr lang="en-US" altLang="en-US" sz="2800" smtClean="0"/>
              <a:t>The Fast Fourier Transform (FFT) is a very efficient algorithm for performing a discrete Fourier transform</a:t>
            </a:r>
          </a:p>
          <a:p>
            <a:r>
              <a:rPr lang="en-US" altLang="en-US" sz="2800" smtClean="0"/>
              <a:t>FFT principle first used by Gauss in 18??</a:t>
            </a:r>
            <a:br>
              <a:rPr lang="en-US" altLang="en-US" sz="2800" smtClean="0"/>
            </a:br>
            <a:r>
              <a:rPr lang="en-US" altLang="en-US" sz="2800" smtClean="0"/>
              <a:t>   (But was not interesting without computers)</a:t>
            </a:r>
          </a:p>
          <a:p>
            <a:r>
              <a:rPr lang="en-US" altLang="en-US" sz="2800" smtClean="0"/>
              <a:t>FFT algorithm published by Cooley &amp; Tukey in 1965</a:t>
            </a:r>
          </a:p>
          <a:p>
            <a:r>
              <a:rPr lang="en-US" altLang="en-US" sz="2800" smtClean="0"/>
              <a:t>In 1969, the 2048 point analysis of a seismic trace took 13 ½ hours. Using the FFT, the same task on the same machine took 2.4 seconds!</a:t>
            </a:r>
          </a:p>
        </p:txBody>
      </p:sp>
      <p:sp>
        <p:nvSpPr>
          <p:cNvPr id="78851" name="Rectangle 5"/>
          <p:cNvSpPr>
            <a:spLocks noChangeArrowheads="1"/>
          </p:cNvSpPr>
          <p:nvPr/>
        </p:nvSpPr>
        <p:spPr bwMode="auto">
          <a:xfrm>
            <a:off x="685800" y="-228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4400">
                <a:solidFill>
                  <a:schemeClr val="tx2"/>
                </a:solidFill>
              </a:rPr>
              <a:t>Fourier Transformation</a:t>
            </a:r>
          </a:p>
        </p:txBody>
      </p:sp>
      <p:sp>
        <p:nvSpPr>
          <p:cNvPr id="78852" name="Text Box 215"/>
          <p:cNvSpPr txBox="1">
            <a:spLocks noChangeArrowheads="1"/>
          </p:cNvSpPr>
          <p:nvPr/>
        </p:nvSpPr>
        <p:spPr bwMode="auto">
          <a:xfrm>
            <a:off x="7456488" y="17463"/>
            <a:ext cx="1358900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000">
                <a:solidFill>
                  <a:schemeClr val="tx2"/>
                </a:solidFill>
                <a:sym typeface="Symbol" pitchFamily="18" charset="2"/>
              </a:rPr>
              <a:t>FFT</a:t>
            </a:r>
          </a:p>
          <a:p>
            <a:pPr eaLnBrk="1" hangingPunct="1"/>
            <a:r>
              <a:rPr lang="en-US" altLang="en-US" sz="2000">
                <a:solidFill>
                  <a:schemeClr val="tx2"/>
                </a:solidFill>
                <a:sym typeface="Symbol" pitchFamily="18" charset="2"/>
              </a:rPr>
              <a:t>nlogn Time</a:t>
            </a:r>
            <a:endParaRPr lang="en-US" altLang="en-US" sz="2000">
              <a:sym typeface="Symbol" pitchFamily="18" charset="2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40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140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140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401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1401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1401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401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21401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21401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401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1401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1401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4019" grpId="0" build="p"/>
    </p:bldLst>
  </p:timing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874" name="Rectangle 5"/>
          <p:cNvSpPr>
            <a:spLocks noChangeArrowheads="1"/>
          </p:cNvSpPr>
          <p:nvPr/>
        </p:nvSpPr>
        <p:spPr bwMode="auto">
          <a:xfrm>
            <a:off x="685800" y="-228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4400">
                <a:solidFill>
                  <a:schemeClr val="tx2"/>
                </a:solidFill>
              </a:rPr>
              <a:t>Fourier Transformation </a:t>
            </a:r>
          </a:p>
        </p:txBody>
      </p:sp>
      <p:sp>
        <p:nvSpPr>
          <p:cNvPr id="79875" name="Text Box 215"/>
          <p:cNvSpPr txBox="1">
            <a:spLocks noChangeArrowheads="1"/>
          </p:cNvSpPr>
          <p:nvPr/>
        </p:nvSpPr>
        <p:spPr bwMode="auto">
          <a:xfrm>
            <a:off x="1809750" y="742950"/>
            <a:ext cx="206692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400" i="1">
                <a:solidFill>
                  <a:schemeClr val="tx2"/>
                </a:solidFill>
              </a:rPr>
              <a:t>Time Domain </a:t>
            </a:r>
            <a:r>
              <a:rPr lang="en-US" altLang="en-US" sz="2400" i="1">
                <a:solidFill>
                  <a:schemeClr val="accent1"/>
                </a:solidFill>
                <a:sym typeface="Symbol" pitchFamily="18" charset="2"/>
              </a:rPr>
              <a:t>y</a:t>
            </a:r>
            <a:endParaRPr lang="en-US" altLang="en-US" sz="2400">
              <a:solidFill>
                <a:schemeClr val="accent1"/>
              </a:solidFill>
              <a:sym typeface="Symbol" pitchFamily="18" charset="2"/>
            </a:endParaRPr>
          </a:p>
        </p:txBody>
      </p:sp>
      <p:sp>
        <p:nvSpPr>
          <p:cNvPr id="79876" name="Text Box 215"/>
          <p:cNvSpPr txBox="1">
            <a:spLocks noChangeArrowheads="1"/>
          </p:cNvSpPr>
          <p:nvPr/>
        </p:nvSpPr>
        <p:spPr bwMode="auto">
          <a:xfrm>
            <a:off x="4495800" y="762000"/>
            <a:ext cx="2874963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400" i="1">
                <a:solidFill>
                  <a:schemeClr val="tx2"/>
                </a:solidFill>
              </a:rPr>
              <a:t>Frequency Domain </a:t>
            </a:r>
            <a:r>
              <a:rPr lang="en-US" altLang="en-US" sz="2400" i="1">
                <a:solidFill>
                  <a:schemeClr val="accent1"/>
                </a:solidFill>
              </a:rPr>
              <a:t>Y</a:t>
            </a:r>
            <a:endParaRPr lang="en-US" altLang="en-US" sz="2400">
              <a:solidFill>
                <a:schemeClr val="accent1"/>
              </a:solidFill>
              <a:sym typeface="Symbol" pitchFamily="18" charset="2"/>
            </a:endParaRPr>
          </a:p>
        </p:txBody>
      </p:sp>
      <p:grpSp>
        <p:nvGrpSpPr>
          <p:cNvPr id="2" name="Group 43"/>
          <p:cNvGrpSpPr>
            <a:grpSpLocks/>
          </p:cNvGrpSpPr>
          <p:nvPr/>
        </p:nvGrpSpPr>
        <p:grpSpPr bwMode="auto">
          <a:xfrm>
            <a:off x="1600200" y="1228725"/>
            <a:ext cx="5259388" cy="460375"/>
            <a:chOff x="1600200" y="1228079"/>
            <a:chExt cx="5259649" cy="461665"/>
          </a:xfrm>
        </p:grpSpPr>
        <p:sp>
          <p:nvSpPr>
            <p:cNvPr id="79888" name="Rectangle 22"/>
            <p:cNvSpPr>
              <a:spLocks noChangeArrowheads="1"/>
            </p:cNvSpPr>
            <p:nvPr/>
          </p:nvSpPr>
          <p:spPr bwMode="auto">
            <a:xfrm>
              <a:off x="2374439" y="1307254"/>
              <a:ext cx="1656000" cy="307777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CA" altLang="en-US" sz="1400">
                  <a:solidFill>
                    <a:schemeClr val="bg2"/>
                  </a:solidFill>
                  <a:sym typeface="Symbol" pitchFamily="18" charset="2"/>
                </a:rPr>
                <a:t>     </a:t>
              </a:r>
              <a:r>
                <a:rPr lang="en-CA" altLang="en-US" sz="1400" i="1">
                  <a:solidFill>
                    <a:schemeClr val="bg2"/>
                  </a:solidFill>
                  <a:sym typeface="Symbol" pitchFamily="18" charset="2"/>
                </a:rPr>
                <a:t>y</a:t>
              </a:r>
              <a:r>
                <a:rPr lang="en-CA" altLang="en-US" sz="1400">
                  <a:solidFill>
                    <a:schemeClr val="bg2"/>
                  </a:solidFill>
                  <a:sym typeface="Symbol" pitchFamily="18" charset="2"/>
                </a:rPr>
                <a:t> = abcd </a:t>
              </a:r>
            </a:p>
          </p:txBody>
        </p:sp>
        <p:sp>
          <p:nvSpPr>
            <p:cNvPr id="79889" name="Rectangle 22"/>
            <p:cNvSpPr>
              <a:spLocks noChangeArrowheads="1"/>
            </p:cNvSpPr>
            <p:nvPr/>
          </p:nvSpPr>
          <p:spPr bwMode="auto">
            <a:xfrm>
              <a:off x="5031049" y="1295400"/>
              <a:ext cx="1828800" cy="307777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CA" altLang="en-US" sz="1400">
                  <a:solidFill>
                    <a:schemeClr val="bg2"/>
                  </a:solidFill>
                  <a:sym typeface="Symbol" pitchFamily="18" charset="2"/>
                </a:rPr>
                <a:t> </a:t>
              </a:r>
              <a:r>
                <a:rPr lang="en-CA" altLang="en-US" sz="1400" i="1">
                  <a:solidFill>
                    <a:schemeClr val="bg2"/>
                  </a:solidFill>
                  <a:sym typeface="Symbol" pitchFamily="18" charset="2"/>
                </a:rPr>
                <a:t>Y</a:t>
              </a:r>
              <a:r>
                <a:rPr lang="en-CA" altLang="en-US" sz="1400">
                  <a:solidFill>
                    <a:schemeClr val="bg2"/>
                  </a:solidFill>
                  <a:sym typeface="Symbol" pitchFamily="18" charset="2"/>
                </a:rPr>
                <a:t> = ABCD</a:t>
              </a:r>
            </a:p>
          </p:txBody>
        </p:sp>
        <p:sp>
          <p:nvSpPr>
            <p:cNvPr id="79890" name="Rectangle 30"/>
            <p:cNvSpPr>
              <a:spLocks noChangeArrowheads="1"/>
            </p:cNvSpPr>
            <p:nvPr/>
          </p:nvSpPr>
          <p:spPr bwMode="auto">
            <a:xfrm>
              <a:off x="1600200" y="1228079"/>
              <a:ext cx="457200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CA" altLang="en-US" sz="2400">
                  <a:sym typeface="Symbol" pitchFamily="18" charset="2"/>
                </a:rPr>
                <a:t>If</a:t>
              </a:r>
            </a:p>
          </p:txBody>
        </p:sp>
        <p:sp>
          <p:nvSpPr>
            <p:cNvPr id="79891" name="Down Arrow 69"/>
            <p:cNvSpPr>
              <a:spLocks noChangeArrowheads="1"/>
            </p:cNvSpPr>
            <p:nvPr/>
          </p:nvSpPr>
          <p:spPr bwMode="auto">
            <a:xfrm rot="-5400000">
              <a:off x="4404460" y="1189951"/>
              <a:ext cx="304960" cy="533615"/>
            </a:xfrm>
            <a:prstGeom prst="downArrow">
              <a:avLst>
                <a:gd name="adj1" fmla="val 50000"/>
                <a:gd name="adj2" fmla="val 49999"/>
              </a:avLst>
            </a:pr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</p:grpSp>
      <p:grpSp>
        <p:nvGrpSpPr>
          <p:cNvPr id="3" name="Group 44"/>
          <p:cNvGrpSpPr>
            <a:grpSpLocks/>
          </p:cNvGrpSpPr>
          <p:nvPr/>
        </p:nvGrpSpPr>
        <p:grpSpPr bwMode="auto">
          <a:xfrm>
            <a:off x="1600200" y="1590675"/>
            <a:ext cx="5257800" cy="461963"/>
            <a:chOff x="1600200" y="1590559"/>
            <a:chExt cx="5257799" cy="461665"/>
          </a:xfrm>
        </p:grpSpPr>
        <p:sp>
          <p:nvSpPr>
            <p:cNvPr id="79884" name="Rectangle 22"/>
            <p:cNvSpPr>
              <a:spLocks noChangeArrowheads="1"/>
            </p:cNvSpPr>
            <p:nvPr/>
          </p:nvSpPr>
          <p:spPr bwMode="auto">
            <a:xfrm>
              <a:off x="2374439" y="1673423"/>
              <a:ext cx="1656000" cy="307777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CA" altLang="en-US" sz="1400">
                  <a:solidFill>
                    <a:schemeClr val="bg2"/>
                  </a:solidFill>
                  <a:sym typeface="Symbol" pitchFamily="18" charset="2"/>
                </a:rPr>
                <a:t>     </a:t>
              </a:r>
              <a:r>
                <a:rPr lang="en-CA" altLang="en-US" sz="1400" i="1">
                  <a:solidFill>
                    <a:schemeClr val="bg2"/>
                  </a:solidFill>
                  <a:sym typeface="Symbol" pitchFamily="18" charset="2"/>
                </a:rPr>
                <a:t>y’</a:t>
              </a:r>
              <a:r>
                <a:rPr lang="en-CA" altLang="en-US" sz="1400">
                  <a:solidFill>
                    <a:schemeClr val="bg2"/>
                  </a:solidFill>
                  <a:sym typeface="Symbol" pitchFamily="18" charset="2"/>
                </a:rPr>
                <a:t> = a0b0c0d0 </a:t>
              </a:r>
            </a:p>
          </p:txBody>
        </p:sp>
        <p:sp>
          <p:nvSpPr>
            <p:cNvPr id="79885" name="Rectangle 39"/>
            <p:cNvSpPr>
              <a:spLocks noChangeArrowheads="1"/>
            </p:cNvSpPr>
            <p:nvPr/>
          </p:nvSpPr>
          <p:spPr bwMode="auto">
            <a:xfrm>
              <a:off x="5031050" y="1661568"/>
              <a:ext cx="1826949" cy="307777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CA" altLang="en-US" sz="1400">
                  <a:solidFill>
                    <a:schemeClr val="bg2"/>
                  </a:solidFill>
                  <a:sym typeface="Symbol" pitchFamily="18" charset="2"/>
                </a:rPr>
                <a:t>  </a:t>
              </a:r>
              <a:r>
                <a:rPr lang="en-CA" altLang="en-US" sz="1400" i="1">
                  <a:solidFill>
                    <a:schemeClr val="bg2"/>
                  </a:solidFill>
                  <a:sym typeface="Symbol" pitchFamily="18" charset="2"/>
                </a:rPr>
                <a:t>Y’</a:t>
              </a:r>
              <a:r>
                <a:rPr lang="en-CA" altLang="en-US" sz="1400">
                  <a:solidFill>
                    <a:schemeClr val="bg2"/>
                  </a:solidFill>
                  <a:sym typeface="Symbol" pitchFamily="18" charset="2"/>
                </a:rPr>
                <a:t> = ½</a:t>
              </a:r>
              <a:r>
                <a:rPr lang="en-CA" altLang="en-US" sz="1400">
                  <a:solidFill>
                    <a:schemeClr val="bg2"/>
                  </a:solidFill>
                  <a:cs typeface="Times New Roman" pitchFamily="18" charset="0"/>
                  <a:sym typeface="Symbol" pitchFamily="18" charset="2"/>
                </a:rPr>
                <a:t>∙</a:t>
              </a:r>
              <a:r>
                <a:rPr lang="en-CA" altLang="en-US" sz="1400">
                  <a:solidFill>
                    <a:schemeClr val="bg2"/>
                  </a:solidFill>
                  <a:sym typeface="Symbol" pitchFamily="18" charset="2"/>
                </a:rPr>
                <a:t>ABCDABCD</a:t>
              </a:r>
            </a:p>
          </p:txBody>
        </p:sp>
        <p:sp>
          <p:nvSpPr>
            <p:cNvPr id="79886" name="Down Arrow 69"/>
            <p:cNvSpPr>
              <a:spLocks noChangeArrowheads="1"/>
            </p:cNvSpPr>
            <p:nvPr/>
          </p:nvSpPr>
          <p:spPr bwMode="auto">
            <a:xfrm rot="-5400000">
              <a:off x="4399284" y="1535278"/>
              <a:ext cx="304960" cy="533615"/>
            </a:xfrm>
            <a:prstGeom prst="downArrow">
              <a:avLst>
                <a:gd name="adj1" fmla="val 50000"/>
                <a:gd name="adj2" fmla="val 49999"/>
              </a:avLst>
            </a:pr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79887" name="Rectangle 38"/>
            <p:cNvSpPr>
              <a:spLocks noChangeArrowheads="1"/>
            </p:cNvSpPr>
            <p:nvPr/>
          </p:nvSpPr>
          <p:spPr bwMode="auto">
            <a:xfrm>
              <a:off x="1600200" y="1590559"/>
              <a:ext cx="990600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CA" altLang="en-US" sz="2400">
                  <a:sym typeface="Symbol" pitchFamily="18" charset="2"/>
                </a:rPr>
                <a:t>then</a:t>
              </a:r>
            </a:p>
          </p:txBody>
        </p:sp>
      </p:grpSp>
      <p:grpSp>
        <p:nvGrpSpPr>
          <p:cNvPr id="4" name="Group 45"/>
          <p:cNvGrpSpPr>
            <a:grpSpLocks/>
          </p:cNvGrpSpPr>
          <p:nvPr/>
        </p:nvGrpSpPr>
        <p:grpSpPr bwMode="auto">
          <a:xfrm>
            <a:off x="381000" y="1976438"/>
            <a:ext cx="7359650" cy="4797425"/>
            <a:chOff x="381000" y="1976735"/>
            <a:chExt cx="7359650" cy="4797128"/>
          </a:xfrm>
        </p:grpSpPr>
        <p:sp>
          <p:nvSpPr>
            <p:cNvPr id="79882" name="Rectangle 40"/>
            <p:cNvSpPr>
              <a:spLocks noChangeArrowheads="1"/>
            </p:cNvSpPr>
            <p:nvPr/>
          </p:nvSpPr>
          <p:spPr bwMode="auto">
            <a:xfrm>
              <a:off x="381000" y="1976735"/>
              <a:ext cx="1295400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CA" altLang="en-US" sz="2400">
                  <a:sym typeface="Symbol" pitchFamily="18" charset="2"/>
                </a:rPr>
                <a:t>Proof 1:</a:t>
              </a:r>
            </a:p>
          </p:txBody>
        </p:sp>
        <p:graphicFrame>
          <p:nvGraphicFramePr>
            <p:cNvPr id="79883" name="Object 3"/>
            <p:cNvGraphicFramePr>
              <a:graphicFrameLocks noChangeAspect="1"/>
            </p:cNvGraphicFramePr>
            <p:nvPr/>
          </p:nvGraphicFramePr>
          <p:xfrm>
            <a:off x="1785938" y="2092325"/>
            <a:ext cx="5954712" cy="4681538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79892" name="Equation" r:id="rId3" imgW="4356100" imgH="3441700" progId="Equation.3">
                    <p:embed/>
                  </p:oleObj>
                </mc:Choice>
                <mc:Fallback>
                  <p:oleObj name="Equation" r:id="rId3" imgW="4356100" imgH="3441700" progId="Equation.3">
                    <p:embed/>
                    <p:pic>
                      <p:nvPicPr>
                        <p:cNvPr id="0" name="Object 3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4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1785938" y="2092325"/>
                          <a:ext cx="5954712" cy="4681538"/>
                        </a:xfrm>
                        <a:prstGeom prst="rect">
                          <a:avLst/>
                        </a:prstGeom>
                        <a:solidFill>
                          <a:schemeClr val="tx1"/>
                        </a:solidFill>
                        <a:ln>
                          <a:noFill/>
                        </a:ln>
                        <a:effectLst/>
                        <a:extLs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rgbClr val="808080"/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</p:grpSp>
      <p:sp>
        <p:nvSpPr>
          <p:cNvPr id="79880" name="Rectangle 18"/>
          <p:cNvSpPr>
            <a:spLocks noChangeArrowheads="1"/>
          </p:cNvSpPr>
          <p:nvPr/>
        </p:nvSpPr>
        <p:spPr bwMode="auto">
          <a:xfrm>
            <a:off x="228600" y="1219200"/>
            <a:ext cx="143827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/>
            <a:r>
              <a:rPr lang="en-CA" altLang="en-US" sz="2400">
                <a:sym typeface="Symbol" pitchFamily="18" charset="2"/>
              </a:rPr>
              <a:t>Lemma 1:</a:t>
            </a:r>
          </a:p>
        </p:txBody>
      </p:sp>
      <p:sp>
        <p:nvSpPr>
          <p:cNvPr id="79881" name="Text Box 215"/>
          <p:cNvSpPr txBox="1">
            <a:spLocks noChangeArrowheads="1"/>
          </p:cNvSpPr>
          <p:nvPr/>
        </p:nvSpPr>
        <p:spPr bwMode="auto">
          <a:xfrm>
            <a:off x="7456488" y="17463"/>
            <a:ext cx="1358900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000">
                <a:solidFill>
                  <a:schemeClr val="tx2"/>
                </a:solidFill>
                <a:sym typeface="Symbol" pitchFamily="18" charset="2"/>
              </a:rPr>
              <a:t>FFT</a:t>
            </a:r>
          </a:p>
          <a:p>
            <a:pPr eaLnBrk="1" hangingPunct="1"/>
            <a:r>
              <a:rPr lang="en-US" altLang="en-US" sz="2000">
                <a:solidFill>
                  <a:schemeClr val="tx2"/>
                </a:solidFill>
                <a:sym typeface="Symbol" pitchFamily="18" charset="2"/>
              </a:rPr>
              <a:t>nlogn Time</a:t>
            </a:r>
            <a:endParaRPr lang="en-US" altLang="en-US" sz="2000">
              <a:sym typeface="Symbol" pitchFamily="18" charset="2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898" name="Rectangle 5"/>
          <p:cNvSpPr>
            <a:spLocks noChangeArrowheads="1"/>
          </p:cNvSpPr>
          <p:nvPr/>
        </p:nvSpPr>
        <p:spPr bwMode="auto">
          <a:xfrm>
            <a:off x="685800" y="-228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4400">
                <a:solidFill>
                  <a:schemeClr val="tx2"/>
                </a:solidFill>
              </a:rPr>
              <a:t>Fourier Transformation </a:t>
            </a:r>
          </a:p>
        </p:txBody>
      </p:sp>
      <p:sp>
        <p:nvSpPr>
          <p:cNvPr id="80899" name="Text Box 215"/>
          <p:cNvSpPr txBox="1">
            <a:spLocks noChangeArrowheads="1"/>
          </p:cNvSpPr>
          <p:nvPr/>
        </p:nvSpPr>
        <p:spPr bwMode="auto">
          <a:xfrm>
            <a:off x="1809750" y="742950"/>
            <a:ext cx="206692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400" i="1">
                <a:solidFill>
                  <a:schemeClr val="tx2"/>
                </a:solidFill>
              </a:rPr>
              <a:t>Time Domain </a:t>
            </a:r>
            <a:r>
              <a:rPr lang="en-US" altLang="en-US" sz="2400" i="1">
                <a:solidFill>
                  <a:schemeClr val="accent1"/>
                </a:solidFill>
                <a:sym typeface="Symbol" pitchFamily="18" charset="2"/>
              </a:rPr>
              <a:t>y</a:t>
            </a:r>
            <a:endParaRPr lang="en-US" altLang="en-US" sz="2400">
              <a:solidFill>
                <a:schemeClr val="accent1"/>
              </a:solidFill>
              <a:sym typeface="Symbol" pitchFamily="18" charset="2"/>
            </a:endParaRPr>
          </a:p>
        </p:txBody>
      </p:sp>
      <p:sp>
        <p:nvSpPr>
          <p:cNvPr id="80900" name="Text Box 215"/>
          <p:cNvSpPr txBox="1">
            <a:spLocks noChangeArrowheads="1"/>
          </p:cNvSpPr>
          <p:nvPr/>
        </p:nvSpPr>
        <p:spPr bwMode="auto">
          <a:xfrm>
            <a:off x="4495800" y="762000"/>
            <a:ext cx="2874963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400" i="1">
                <a:solidFill>
                  <a:schemeClr val="tx2"/>
                </a:solidFill>
              </a:rPr>
              <a:t>Frequency Domain </a:t>
            </a:r>
            <a:r>
              <a:rPr lang="en-US" altLang="en-US" sz="2400" i="1">
                <a:solidFill>
                  <a:schemeClr val="accent1"/>
                </a:solidFill>
              </a:rPr>
              <a:t>Y</a:t>
            </a:r>
            <a:endParaRPr lang="en-US" altLang="en-US" sz="2400">
              <a:solidFill>
                <a:schemeClr val="accent1"/>
              </a:solidFill>
              <a:sym typeface="Symbol" pitchFamily="18" charset="2"/>
            </a:endParaRPr>
          </a:p>
        </p:txBody>
      </p:sp>
      <p:grpSp>
        <p:nvGrpSpPr>
          <p:cNvPr id="80901" name="Group 43"/>
          <p:cNvGrpSpPr>
            <a:grpSpLocks/>
          </p:cNvGrpSpPr>
          <p:nvPr/>
        </p:nvGrpSpPr>
        <p:grpSpPr bwMode="auto">
          <a:xfrm>
            <a:off x="1600200" y="1228725"/>
            <a:ext cx="5259388" cy="460375"/>
            <a:chOff x="1600200" y="1228079"/>
            <a:chExt cx="5259649" cy="461665"/>
          </a:xfrm>
        </p:grpSpPr>
        <p:sp>
          <p:nvSpPr>
            <p:cNvPr id="80910" name="Rectangle 22"/>
            <p:cNvSpPr>
              <a:spLocks noChangeArrowheads="1"/>
            </p:cNvSpPr>
            <p:nvPr/>
          </p:nvSpPr>
          <p:spPr bwMode="auto">
            <a:xfrm>
              <a:off x="2374439" y="1307254"/>
              <a:ext cx="1656000" cy="307777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CA" altLang="en-US" sz="1400">
                  <a:solidFill>
                    <a:schemeClr val="bg2"/>
                  </a:solidFill>
                  <a:sym typeface="Symbol" pitchFamily="18" charset="2"/>
                </a:rPr>
                <a:t>     </a:t>
              </a:r>
              <a:r>
                <a:rPr lang="en-CA" altLang="en-US" sz="1400" i="1">
                  <a:solidFill>
                    <a:schemeClr val="bg2"/>
                  </a:solidFill>
                  <a:sym typeface="Symbol" pitchFamily="18" charset="2"/>
                </a:rPr>
                <a:t>y</a:t>
              </a:r>
              <a:r>
                <a:rPr lang="en-CA" altLang="en-US" sz="1400">
                  <a:solidFill>
                    <a:schemeClr val="bg2"/>
                  </a:solidFill>
                  <a:sym typeface="Symbol" pitchFamily="18" charset="2"/>
                </a:rPr>
                <a:t> = abcd </a:t>
              </a:r>
            </a:p>
          </p:txBody>
        </p:sp>
        <p:sp>
          <p:nvSpPr>
            <p:cNvPr id="80911" name="Rectangle 22"/>
            <p:cNvSpPr>
              <a:spLocks noChangeArrowheads="1"/>
            </p:cNvSpPr>
            <p:nvPr/>
          </p:nvSpPr>
          <p:spPr bwMode="auto">
            <a:xfrm>
              <a:off x="5031049" y="1295400"/>
              <a:ext cx="1828800" cy="307777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CA" altLang="en-US" sz="1400">
                  <a:solidFill>
                    <a:schemeClr val="bg2"/>
                  </a:solidFill>
                  <a:sym typeface="Symbol" pitchFamily="18" charset="2"/>
                </a:rPr>
                <a:t> </a:t>
              </a:r>
              <a:r>
                <a:rPr lang="en-CA" altLang="en-US" sz="1400" i="1">
                  <a:solidFill>
                    <a:schemeClr val="bg2"/>
                  </a:solidFill>
                  <a:sym typeface="Symbol" pitchFamily="18" charset="2"/>
                </a:rPr>
                <a:t>Y</a:t>
              </a:r>
              <a:r>
                <a:rPr lang="en-CA" altLang="en-US" sz="1400">
                  <a:solidFill>
                    <a:schemeClr val="bg2"/>
                  </a:solidFill>
                  <a:sym typeface="Symbol" pitchFamily="18" charset="2"/>
                </a:rPr>
                <a:t> = ABCD</a:t>
              </a:r>
            </a:p>
          </p:txBody>
        </p:sp>
        <p:sp>
          <p:nvSpPr>
            <p:cNvPr id="80912" name="Rectangle 30"/>
            <p:cNvSpPr>
              <a:spLocks noChangeArrowheads="1"/>
            </p:cNvSpPr>
            <p:nvPr/>
          </p:nvSpPr>
          <p:spPr bwMode="auto">
            <a:xfrm>
              <a:off x="1600200" y="1228079"/>
              <a:ext cx="457200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CA" altLang="en-US" sz="2400">
                  <a:sym typeface="Symbol" pitchFamily="18" charset="2"/>
                </a:rPr>
                <a:t>If</a:t>
              </a:r>
            </a:p>
          </p:txBody>
        </p:sp>
        <p:sp>
          <p:nvSpPr>
            <p:cNvPr id="80913" name="Down Arrow 69"/>
            <p:cNvSpPr>
              <a:spLocks noChangeArrowheads="1"/>
            </p:cNvSpPr>
            <p:nvPr/>
          </p:nvSpPr>
          <p:spPr bwMode="auto">
            <a:xfrm rot="-5400000">
              <a:off x="4404460" y="1189951"/>
              <a:ext cx="304960" cy="533615"/>
            </a:xfrm>
            <a:prstGeom prst="downArrow">
              <a:avLst>
                <a:gd name="adj1" fmla="val 50000"/>
                <a:gd name="adj2" fmla="val 49999"/>
              </a:avLst>
            </a:pr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</p:grpSp>
      <p:grpSp>
        <p:nvGrpSpPr>
          <p:cNvPr id="80902" name="Group 44"/>
          <p:cNvGrpSpPr>
            <a:grpSpLocks/>
          </p:cNvGrpSpPr>
          <p:nvPr/>
        </p:nvGrpSpPr>
        <p:grpSpPr bwMode="auto">
          <a:xfrm>
            <a:off x="1600200" y="1590675"/>
            <a:ext cx="5257800" cy="461963"/>
            <a:chOff x="1600200" y="1590559"/>
            <a:chExt cx="5257799" cy="461665"/>
          </a:xfrm>
        </p:grpSpPr>
        <p:sp>
          <p:nvSpPr>
            <p:cNvPr id="80906" name="Rectangle 22"/>
            <p:cNvSpPr>
              <a:spLocks noChangeArrowheads="1"/>
            </p:cNvSpPr>
            <p:nvPr/>
          </p:nvSpPr>
          <p:spPr bwMode="auto">
            <a:xfrm>
              <a:off x="2374439" y="1673423"/>
              <a:ext cx="1656000" cy="307777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CA" altLang="en-US" sz="1400">
                  <a:solidFill>
                    <a:schemeClr val="bg2"/>
                  </a:solidFill>
                  <a:sym typeface="Symbol" pitchFamily="18" charset="2"/>
                </a:rPr>
                <a:t>     </a:t>
              </a:r>
              <a:r>
                <a:rPr lang="en-CA" altLang="en-US" sz="1400" i="1">
                  <a:solidFill>
                    <a:schemeClr val="bg2"/>
                  </a:solidFill>
                  <a:sym typeface="Symbol" pitchFamily="18" charset="2"/>
                </a:rPr>
                <a:t>y’</a:t>
              </a:r>
              <a:r>
                <a:rPr lang="en-CA" altLang="en-US" sz="1400">
                  <a:solidFill>
                    <a:schemeClr val="bg2"/>
                  </a:solidFill>
                  <a:sym typeface="Symbol" pitchFamily="18" charset="2"/>
                </a:rPr>
                <a:t> = a0b0c0d0 </a:t>
              </a:r>
            </a:p>
          </p:txBody>
        </p:sp>
        <p:sp>
          <p:nvSpPr>
            <p:cNvPr id="80907" name="Rectangle 39"/>
            <p:cNvSpPr>
              <a:spLocks noChangeArrowheads="1"/>
            </p:cNvSpPr>
            <p:nvPr/>
          </p:nvSpPr>
          <p:spPr bwMode="auto">
            <a:xfrm>
              <a:off x="5031050" y="1661568"/>
              <a:ext cx="1826949" cy="307777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CA" altLang="en-US" sz="1400">
                  <a:solidFill>
                    <a:schemeClr val="bg2"/>
                  </a:solidFill>
                  <a:sym typeface="Symbol" pitchFamily="18" charset="2"/>
                </a:rPr>
                <a:t>  </a:t>
              </a:r>
              <a:r>
                <a:rPr lang="en-CA" altLang="en-US" sz="1400" i="1">
                  <a:solidFill>
                    <a:schemeClr val="bg2"/>
                  </a:solidFill>
                  <a:sym typeface="Symbol" pitchFamily="18" charset="2"/>
                </a:rPr>
                <a:t>Y’</a:t>
              </a:r>
              <a:r>
                <a:rPr lang="en-CA" altLang="en-US" sz="1400">
                  <a:solidFill>
                    <a:schemeClr val="bg2"/>
                  </a:solidFill>
                  <a:sym typeface="Symbol" pitchFamily="18" charset="2"/>
                </a:rPr>
                <a:t> = ½</a:t>
              </a:r>
              <a:r>
                <a:rPr lang="en-CA" altLang="en-US" sz="1400">
                  <a:solidFill>
                    <a:schemeClr val="bg2"/>
                  </a:solidFill>
                  <a:cs typeface="Times New Roman" pitchFamily="18" charset="0"/>
                  <a:sym typeface="Symbol" pitchFamily="18" charset="2"/>
                </a:rPr>
                <a:t>∙</a:t>
              </a:r>
              <a:r>
                <a:rPr lang="en-CA" altLang="en-US" sz="1400">
                  <a:solidFill>
                    <a:schemeClr val="bg2"/>
                  </a:solidFill>
                  <a:sym typeface="Symbol" pitchFamily="18" charset="2"/>
                </a:rPr>
                <a:t>ABCDABCD</a:t>
              </a:r>
            </a:p>
          </p:txBody>
        </p:sp>
        <p:sp>
          <p:nvSpPr>
            <p:cNvPr id="80908" name="Down Arrow 69"/>
            <p:cNvSpPr>
              <a:spLocks noChangeArrowheads="1"/>
            </p:cNvSpPr>
            <p:nvPr/>
          </p:nvSpPr>
          <p:spPr bwMode="auto">
            <a:xfrm rot="-5400000">
              <a:off x="4399284" y="1535278"/>
              <a:ext cx="304960" cy="533615"/>
            </a:xfrm>
            <a:prstGeom prst="downArrow">
              <a:avLst>
                <a:gd name="adj1" fmla="val 50000"/>
                <a:gd name="adj2" fmla="val 49999"/>
              </a:avLst>
            </a:pr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80909" name="Rectangle 38"/>
            <p:cNvSpPr>
              <a:spLocks noChangeArrowheads="1"/>
            </p:cNvSpPr>
            <p:nvPr/>
          </p:nvSpPr>
          <p:spPr bwMode="auto">
            <a:xfrm>
              <a:off x="1600200" y="1590559"/>
              <a:ext cx="990600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CA" altLang="en-US" sz="2400">
                  <a:sym typeface="Symbol" pitchFamily="18" charset="2"/>
                </a:rPr>
                <a:t>then</a:t>
              </a:r>
            </a:p>
          </p:txBody>
        </p:sp>
      </p:grpSp>
      <p:sp>
        <p:nvSpPr>
          <p:cNvPr id="41" name="Rectangle 40"/>
          <p:cNvSpPr>
            <a:spLocks noChangeArrowheads="1"/>
          </p:cNvSpPr>
          <p:nvPr/>
        </p:nvSpPr>
        <p:spPr bwMode="auto">
          <a:xfrm>
            <a:off x="381000" y="1976438"/>
            <a:ext cx="14478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/>
            <a:r>
              <a:rPr lang="en-CA" altLang="en-US" sz="2400">
                <a:sym typeface="Symbol" pitchFamily="18" charset="2"/>
              </a:rPr>
              <a:t>“Proof” 2:</a:t>
            </a:r>
          </a:p>
        </p:txBody>
      </p:sp>
      <p:sp>
        <p:nvSpPr>
          <p:cNvPr id="80904" name="Rectangle 31"/>
          <p:cNvSpPr>
            <a:spLocks noChangeArrowheads="1"/>
          </p:cNvSpPr>
          <p:nvPr/>
        </p:nvSpPr>
        <p:spPr bwMode="auto">
          <a:xfrm>
            <a:off x="228600" y="1219200"/>
            <a:ext cx="143827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/>
            <a:r>
              <a:rPr lang="en-CA" altLang="en-US" sz="2400">
                <a:sym typeface="Symbol" pitchFamily="18" charset="2"/>
              </a:rPr>
              <a:t>Lemma 1:</a:t>
            </a:r>
          </a:p>
        </p:txBody>
      </p:sp>
      <p:sp>
        <p:nvSpPr>
          <p:cNvPr id="80905" name="Text Box 215"/>
          <p:cNvSpPr txBox="1">
            <a:spLocks noChangeArrowheads="1"/>
          </p:cNvSpPr>
          <p:nvPr/>
        </p:nvSpPr>
        <p:spPr bwMode="auto">
          <a:xfrm>
            <a:off x="7456488" y="17463"/>
            <a:ext cx="1358900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000">
                <a:solidFill>
                  <a:schemeClr val="tx2"/>
                </a:solidFill>
                <a:sym typeface="Symbol" pitchFamily="18" charset="2"/>
              </a:rPr>
              <a:t>FFT</a:t>
            </a:r>
          </a:p>
          <a:p>
            <a:pPr eaLnBrk="1" hangingPunct="1"/>
            <a:r>
              <a:rPr lang="en-US" altLang="en-US" sz="2000">
                <a:solidFill>
                  <a:schemeClr val="tx2"/>
                </a:solidFill>
                <a:sym typeface="Symbol" pitchFamily="18" charset="2"/>
              </a:rPr>
              <a:t>nlogn Time</a:t>
            </a:r>
            <a:endParaRPr lang="en-US" altLang="en-US" sz="2000">
              <a:sym typeface="Symbol" pitchFamily="18" charset="2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1" grpId="0"/>
    </p:bldLst>
  </p:timing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922" name="Rectangle 5"/>
          <p:cNvSpPr>
            <a:spLocks noChangeArrowheads="1"/>
          </p:cNvSpPr>
          <p:nvPr/>
        </p:nvSpPr>
        <p:spPr bwMode="auto">
          <a:xfrm>
            <a:off x="685800" y="-228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4400">
                <a:solidFill>
                  <a:schemeClr val="tx2"/>
                </a:solidFill>
              </a:rPr>
              <a:t>Fourier Transformation </a:t>
            </a:r>
          </a:p>
        </p:txBody>
      </p:sp>
      <p:sp>
        <p:nvSpPr>
          <p:cNvPr id="81923" name="Text Box 215"/>
          <p:cNvSpPr txBox="1">
            <a:spLocks noChangeArrowheads="1"/>
          </p:cNvSpPr>
          <p:nvPr/>
        </p:nvSpPr>
        <p:spPr bwMode="auto">
          <a:xfrm>
            <a:off x="1809750" y="742950"/>
            <a:ext cx="206692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400" i="1">
                <a:solidFill>
                  <a:schemeClr val="tx2"/>
                </a:solidFill>
              </a:rPr>
              <a:t>Time Domain </a:t>
            </a:r>
            <a:r>
              <a:rPr lang="en-US" altLang="en-US" sz="2400" i="1">
                <a:solidFill>
                  <a:schemeClr val="accent1"/>
                </a:solidFill>
                <a:sym typeface="Symbol" pitchFamily="18" charset="2"/>
              </a:rPr>
              <a:t>y</a:t>
            </a:r>
            <a:endParaRPr lang="en-US" altLang="en-US" sz="2400">
              <a:solidFill>
                <a:schemeClr val="accent1"/>
              </a:solidFill>
              <a:sym typeface="Symbol" pitchFamily="18" charset="2"/>
            </a:endParaRPr>
          </a:p>
        </p:txBody>
      </p:sp>
      <p:sp>
        <p:nvSpPr>
          <p:cNvPr id="81924" name="Text Box 215"/>
          <p:cNvSpPr txBox="1">
            <a:spLocks noChangeArrowheads="1"/>
          </p:cNvSpPr>
          <p:nvPr/>
        </p:nvSpPr>
        <p:spPr bwMode="auto">
          <a:xfrm>
            <a:off x="4495800" y="762000"/>
            <a:ext cx="2874963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400" i="1">
                <a:solidFill>
                  <a:schemeClr val="tx2"/>
                </a:solidFill>
              </a:rPr>
              <a:t>Frequency Domain </a:t>
            </a:r>
            <a:r>
              <a:rPr lang="en-US" altLang="en-US" sz="2400" i="1">
                <a:solidFill>
                  <a:schemeClr val="accent1"/>
                </a:solidFill>
              </a:rPr>
              <a:t>Y</a:t>
            </a:r>
            <a:endParaRPr lang="en-US" altLang="en-US" sz="2400">
              <a:solidFill>
                <a:schemeClr val="accent1"/>
              </a:solidFill>
              <a:sym typeface="Symbol" pitchFamily="18" charset="2"/>
            </a:endParaRPr>
          </a:p>
        </p:txBody>
      </p:sp>
      <p:sp>
        <p:nvSpPr>
          <p:cNvPr id="76" name="Rectangle 75"/>
          <p:cNvSpPr>
            <a:spLocks noChangeArrowheads="1"/>
          </p:cNvSpPr>
          <p:nvPr/>
        </p:nvSpPr>
        <p:spPr bwMode="auto">
          <a:xfrm>
            <a:off x="85725" y="4673600"/>
            <a:ext cx="1447800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/>
            <a:r>
              <a:rPr lang="en-CA" altLang="en-US" sz="2000">
                <a:solidFill>
                  <a:schemeClr val="accent1"/>
                </a:solidFill>
                <a:sym typeface="Symbol" pitchFamily="18" charset="2"/>
              </a:rPr>
              <a:t>½c</a:t>
            </a:r>
            <a:r>
              <a:rPr lang="en-CA" altLang="en-US" sz="2000" baseline="-25000">
                <a:solidFill>
                  <a:schemeClr val="accent1"/>
                </a:solidFill>
                <a:sym typeface="Symbol" pitchFamily="18" charset="2"/>
              </a:rPr>
              <a:t>16</a:t>
            </a:r>
            <a:r>
              <a:rPr lang="en-CA" altLang="en-US" sz="2000">
                <a:solidFill>
                  <a:schemeClr val="accent1"/>
                </a:solidFill>
                <a:sym typeface="Symbol" pitchFamily="18" charset="2"/>
              </a:rPr>
              <a:t>+½c</a:t>
            </a:r>
            <a:r>
              <a:rPr lang="en-CA" altLang="en-US" sz="2000" baseline="-25000">
                <a:solidFill>
                  <a:schemeClr val="accent1"/>
                </a:solidFill>
                <a:sym typeface="Symbol" pitchFamily="18" charset="2"/>
              </a:rPr>
              <a:t>16</a:t>
            </a:r>
            <a:r>
              <a:rPr lang="en-CA" altLang="en-US" sz="2000">
                <a:solidFill>
                  <a:schemeClr val="accent1"/>
                </a:solidFill>
                <a:sym typeface="Symbol" pitchFamily="18" charset="2"/>
              </a:rPr>
              <a:t>=</a:t>
            </a:r>
          </a:p>
        </p:txBody>
      </p:sp>
      <p:grpSp>
        <p:nvGrpSpPr>
          <p:cNvPr id="2" name="Group 41"/>
          <p:cNvGrpSpPr>
            <a:grpSpLocks/>
          </p:cNvGrpSpPr>
          <p:nvPr/>
        </p:nvGrpSpPr>
        <p:grpSpPr bwMode="auto">
          <a:xfrm>
            <a:off x="5340350" y="1211263"/>
            <a:ext cx="1905000" cy="1716087"/>
            <a:chOff x="4953000" y="1179512"/>
            <a:chExt cx="1905000" cy="1716088"/>
          </a:xfrm>
        </p:grpSpPr>
        <p:pic>
          <p:nvPicPr>
            <p:cNvPr id="81983" name="Picture 11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r="-2792" b="8156"/>
            <a:stretch>
              <a:fillRect/>
            </a:stretch>
          </p:blipFill>
          <p:spPr bwMode="auto">
            <a:xfrm>
              <a:off x="4953000" y="1179512"/>
              <a:ext cx="1905000" cy="1716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1984" name="Rectangle 26"/>
            <p:cNvSpPr>
              <a:spLocks noChangeArrowheads="1"/>
            </p:cNvSpPr>
            <p:nvPr/>
          </p:nvSpPr>
          <p:spPr bwMode="auto">
            <a:xfrm>
              <a:off x="5351756" y="1366424"/>
              <a:ext cx="1083734" cy="246221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1000">
                  <a:solidFill>
                    <a:schemeClr val="bg2"/>
                  </a:solidFill>
                </a:rPr>
                <a:t>Impulse at f = </a:t>
              </a:r>
              <a:r>
                <a:rPr lang="en-US" altLang="en-US" sz="1000" baseline="30000">
                  <a:solidFill>
                    <a:schemeClr val="bg2"/>
                  </a:solidFill>
                </a:rPr>
                <a:t>n</a:t>
              </a:r>
              <a:r>
                <a:rPr lang="en-US" altLang="en-US" sz="1000">
                  <a:solidFill>
                    <a:schemeClr val="bg2"/>
                  </a:solidFill>
                </a:rPr>
                <a:t>/</a:t>
              </a:r>
              <a:r>
                <a:rPr lang="en-US" altLang="en-US" sz="1000" baseline="-25000">
                  <a:solidFill>
                    <a:schemeClr val="bg2"/>
                  </a:solidFill>
                </a:rPr>
                <a:t>2</a:t>
              </a:r>
              <a:endParaRPr lang="en-US" altLang="en-US" sz="1000" baseline="-25000">
                <a:solidFill>
                  <a:schemeClr val="bg2"/>
                </a:solidFill>
                <a:sym typeface="Symbol" pitchFamily="18" charset="2"/>
              </a:endParaRPr>
            </a:p>
          </p:txBody>
        </p:sp>
        <p:pic>
          <p:nvPicPr>
            <p:cNvPr id="81985" name="Picture 7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902912" y="1757070"/>
              <a:ext cx="105246" cy="5872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81986" name="Picture 2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308906" y="1688046"/>
              <a:ext cx="153480" cy="73329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3" name="Group 42"/>
          <p:cNvGrpSpPr>
            <a:grpSpLocks/>
          </p:cNvGrpSpPr>
          <p:nvPr/>
        </p:nvGrpSpPr>
        <p:grpSpPr bwMode="auto">
          <a:xfrm>
            <a:off x="5340350" y="2973388"/>
            <a:ext cx="1905000" cy="1716087"/>
            <a:chOff x="4921190" y="3084512"/>
            <a:chExt cx="1905000" cy="1716088"/>
          </a:xfrm>
        </p:grpSpPr>
        <p:pic>
          <p:nvPicPr>
            <p:cNvPr id="81979" name="Picture 11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r="-2792" b="8156"/>
            <a:stretch>
              <a:fillRect/>
            </a:stretch>
          </p:blipFill>
          <p:spPr bwMode="auto">
            <a:xfrm>
              <a:off x="4921190" y="3084512"/>
              <a:ext cx="1905000" cy="1716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1980" name="Rectangle 26"/>
            <p:cNvSpPr>
              <a:spLocks noChangeArrowheads="1"/>
            </p:cNvSpPr>
            <p:nvPr/>
          </p:nvSpPr>
          <p:spPr bwMode="auto">
            <a:xfrm>
              <a:off x="5319946" y="3262546"/>
              <a:ext cx="1083734" cy="246221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1000">
                  <a:solidFill>
                    <a:schemeClr val="bg2"/>
                  </a:solidFill>
                </a:rPr>
                <a:t>Impulse at f = 0</a:t>
              </a:r>
              <a:endParaRPr lang="en-US" altLang="en-US" sz="1000" baseline="-25000">
                <a:solidFill>
                  <a:schemeClr val="bg2"/>
                </a:solidFill>
                <a:sym typeface="Symbol" pitchFamily="18" charset="2"/>
              </a:endParaRPr>
            </a:p>
          </p:txBody>
        </p:sp>
        <p:pic>
          <p:nvPicPr>
            <p:cNvPr id="81981" name="Picture 7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154966" y="3662070"/>
              <a:ext cx="105246" cy="5872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81982" name="Picture 2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77096" y="3599156"/>
              <a:ext cx="153480" cy="73329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4" name="Group 55"/>
          <p:cNvGrpSpPr>
            <a:grpSpLocks/>
          </p:cNvGrpSpPr>
          <p:nvPr/>
        </p:nvGrpSpPr>
        <p:grpSpPr bwMode="auto">
          <a:xfrm>
            <a:off x="5340350" y="4729163"/>
            <a:ext cx="1905000" cy="1716087"/>
            <a:chOff x="4942648" y="4747332"/>
            <a:chExt cx="1905000" cy="1716088"/>
          </a:xfrm>
        </p:grpSpPr>
        <p:pic>
          <p:nvPicPr>
            <p:cNvPr id="81971" name="Picture 11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r="-2792" b="8156"/>
            <a:stretch>
              <a:fillRect/>
            </a:stretch>
          </p:blipFill>
          <p:spPr bwMode="auto">
            <a:xfrm>
              <a:off x="4942648" y="4747332"/>
              <a:ext cx="1905000" cy="1716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1972" name="Rectangle 26"/>
            <p:cNvSpPr>
              <a:spLocks noChangeArrowheads="1"/>
            </p:cNvSpPr>
            <p:nvPr/>
          </p:nvSpPr>
          <p:spPr bwMode="auto">
            <a:xfrm>
              <a:off x="5256326" y="4934244"/>
              <a:ext cx="1341264" cy="246221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1000">
                  <a:solidFill>
                    <a:schemeClr val="bg2"/>
                  </a:solidFill>
                </a:rPr>
                <a:t>Impulse at f = 0 &amp; </a:t>
              </a:r>
              <a:r>
                <a:rPr lang="en-US" altLang="en-US" sz="1000" baseline="30000">
                  <a:solidFill>
                    <a:schemeClr val="bg2"/>
                  </a:solidFill>
                </a:rPr>
                <a:t>n</a:t>
              </a:r>
              <a:r>
                <a:rPr lang="en-US" altLang="en-US" sz="1000">
                  <a:solidFill>
                    <a:schemeClr val="bg2"/>
                  </a:solidFill>
                </a:rPr>
                <a:t>/</a:t>
              </a:r>
              <a:r>
                <a:rPr lang="en-US" altLang="en-US" sz="1000" baseline="-25000">
                  <a:solidFill>
                    <a:schemeClr val="bg2"/>
                  </a:solidFill>
                </a:rPr>
                <a:t>2</a:t>
              </a:r>
              <a:endParaRPr lang="en-US" altLang="en-US" sz="1000" baseline="-25000">
                <a:solidFill>
                  <a:schemeClr val="bg2"/>
                </a:solidFill>
                <a:sym typeface="Symbol" pitchFamily="18" charset="2"/>
              </a:endParaRPr>
            </a:p>
          </p:txBody>
        </p:sp>
        <p:pic>
          <p:nvPicPr>
            <p:cNvPr id="81973" name="Picture 7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892560" y="5324890"/>
              <a:ext cx="105246" cy="5872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81974" name="Picture 2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98554" y="5255866"/>
              <a:ext cx="153480" cy="73329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81975" name="Picture 7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185302" y="5325026"/>
              <a:ext cx="105246" cy="5872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1976" name="Rectangle 26"/>
            <p:cNvSpPr>
              <a:spLocks noChangeArrowheads="1"/>
            </p:cNvSpPr>
            <p:nvPr/>
          </p:nvSpPr>
          <p:spPr bwMode="auto">
            <a:xfrm>
              <a:off x="5052132" y="5235003"/>
              <a:ext cx="153874" cy="246221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1000">
                  <a:solidFill>
                    <a:schemeClr val="bg2"/>
                  </a:solidFill>
                  <a:sym typeface="Symbol" pitchFamily="18" charset="2"/>
                </a:rPr>
                <a:t>½</a:t>
              </a:r>
              <a:endParaRPr lang="en-US" altLang="en-US" sz="1000" baseline="-25000">
                <a:solidFill>
                  <a:schemeClr val="bg2"/>
                </a:solidFill>
                <a:sym typeface="Symbol" pitchFamily="18" charset="2"/>
              </a:endParaRPr>
            </a:p>
          </p:txBody>
        </p:sp>
        <p:sp>
          <p:nvSpPr>
            <p:cNvPr id="81977" name="Rectangle 26"/>
            <p:cNvSpPr>
              <a:spLocks noChangeArrowheads="1"/>
            </p:cNvSpPr>
            <p:nvPr/>
          </p:nvSpPr>
          <p:spPr bwMode="auto">
            <a:xfrm>
              <a:off x="5064712" y="4782979"/>
              <a:ext cx="153874" cy="230832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900">
                  <a:solidFill>
                    <a:schemeClr val="bg2"/>
                  </a:solidFill>
                  <a:sym typeface="Symbol" pitchFamily="18" charset="2"/>
                </a:rPr>
                <a:t>1</a:t>
              </a:r>
              <a:endParaRPr lang="en-US" altLang="en-US" sz="900" baseline="-25000">
                <a:solidFill>
                  <a:schemeClr val="bg2"/>
                </a:solidFill>
                <a:sym typeface="Symbol" pitchFamily="18" charset="2"/>
              </a:endParaRPr>
            </a:p>
          </p:txBody>
        </p:sp>
        <p:sp>
          <p:nvSpPr>
            <p:cNvPr id="81978" name="Rectangle 26"/>
            <p:cNvSpPr>
              <a:spLocks noChangeArrowheads="1"/>
            </p:cNvSpPr>
            <p:nvPr/>
          </p:nvSpPr>
          <p:spPr bwMode="auto">
            <a:xfrm>
              <a:off x="5029200" y="6169968"/>
              <a:ext cx="153874" cy="230832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900">
                  <a:solidFill>
                    <a:schemeClr val="bg2"/>
                  </a:solidFill>
                  <a:sym typeface="Symbol" pitchFamily="18" charset="2"/>
                </a:rPr>
                <a:t> </a:t>
              </a:r>
              <a:endParaRPr lang="en-US" altLang="en-US" sz="900" baseline="-25000">
                <a:solidFill>
                  <a:schemeClr val="bg2"/>
                </a:solidFill>
                <a:sym typeface="Symbol" pitchFamily="18" charset="2"/>
              </a:endParaRPr>
            </a:p>
          </p:txBody>
        </p:sp>
      </p:grpSp>
      <p:sp>
        <p:nvSpPr>
          <p:cNvPr id="58" name="Rectangle 22"/>
          <p:cNvSpPr>
            <a:spLocks noChangeArrowheads="1"/>
          </p:cNvSpPr>
          <p:nvPr/>
        </p:nvSpPr>
        <p:spPr bwMode="auto">
          <a:xfrm>
            <a:off x="1579563" y="6505575"/>
            <a:ext cx="2235200" cy="307975"/>
          </a:xfrm>
          <a:prstGeom prst="rect">
            <a:avLst/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/>
            <a:r>
              <a:rPr lang="en-CA" altLang="en-US" sz="1400">
                <a:solidFill>
                  <a:schemeClr val="bg2"/>
                </a:solidFill>
                <a:sym typeface="Symbol" pitchFamily="18" charset="2"/>
              </a:rPr>
              <a:t>                10101010 </a:t>
            </a:r>
          </a:p>
        </p:txBody>
      </p:sp>
      <p:sp>
        <p:nvSpPr>
          <p:cNvPr id="59" name="Rectangle 58"/>
          <p:cNvSpPr>
            <a:spLocks noChangeArrowheads="1"/>
          </p:cNvSpPr>
          <p:nvPr/>
        </p:nvSpPr>
        <p:spPr bwMode="auto">
          <a:xfrm>
            <a:off x="5354638" y="6486525"/>
            <a:ext cx="1841500" cy="306388"/>
          </a:xfrm>
          <a:prstGeom prst="rect">
            <a:avLst/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/>
            <a:r>
              <a:rPr lang="en-CA" altLang="en-US" sz="1400">
                <a:solidFill>
                  <a:schemeClr val="bg2"/>
                </a:solidFill>
                <a:sym typeface="Symbol" pitchFamily="18" charset="2"/>
              </a:rPr>
              <a:t>         ½</a:t>
            </a:r>
            <a:r>
              <a:rPr lang="en-CA" altLang="en-US" sz="1400">
                <a:solidFill>
                  <a:schemeClr val="bg2"/>
                </a:solidFill>
                <a:cs typeface="Times New Roman" pitchFamily="18" charset="0"/>
                <a:sym typeface="Symbol" pitchFamily="18" charset="2"/>
              </a:rPr>
              <a:t>∙1</a:t>
            </a:r>
            <a:r>
              <a:rPr lang="en-CA" altLang="en-US" sz="1400">
                <a:solidFill>
                  <a:schemeClr val="bg2"/>
                </a:solidFill>
                <a:sym typeface="Symbol" pitchFamily="18" charset="2"/>
              </a:rPr>
              <a:t>0001000</a:t>
            </a:r>
          </a:p>
        </p:txBody>
      </p:sp>
      <p:sp>
        <p:nvSpPr>
          <p:cNvPr id="61" name="Rectangle 60"/>
          <p:cNvSpPr>
            <a:spLocks noChangeArrowheads="1"/>
          </p:cNvSpPr>
          <p:nvPr/>
        </p:nvSpPr>
        <p:spPr bwMode="auto">
          <a:xfrm>
            <a:off x="1177925" y="6416675"/>
            <a:ext cx="762000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/>
            <a:r>
              <a:rPr lang="en-CA" altLang="en-US" sz="2000">
                <a:solidFill>
                  <a:schemeClr val="accent1"/>
                </a:solidFill>
                <a:sym typeface="Symbol" pitchFamily="18" charset="2"/>
              </a:rPr>
              <a:t>=</a:t>
            </a:r>
          </a:p>
        </p:txBody>
      </p:sp>
      <p:sp>
        <p:nvSpPr>
          <p:cNvPr id="62" name="Rectangle 61"/>
          <p:cNvSpPr>
            <a:spLocks noChangeArrowheads="1"/>
          </p:cNvSpPr>
          <p:nvPr/>
        </p:nvSpPr>
        <p:spPr bwMode="auto">
          <a:xfrm>
            <a:off x="3935413" y="4675188"/>
            <a:ext cx="1447800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/>
            <a:r>
              <a:rPr lang="en-CA" altLang="en-US" sz="2000">
                <a:solidFill>
                  <a:schemeClr val="accent1"/>
                </a:solidFill>
                <a:sym typeface="Symbol" pitchFamily="18" charset="2"/>
              </a:rPr>
              <a:t>½I</a:t>
            </a:r>
            <a:r>
              <a:rPr lang="en-CA" altLang="en-US" sz="2000" baseline="-25000">
                <a:solidFill>
                  <a:schemeClr val="accent1"/>
                </a:solidFill>
                <a:sym typeface="Symbol" pitchFamily="18" charset="2"/>
              </a:rPr>
              <a:t>16</a:t>
            </a:r>
            <a:r>
              <a:rPr lang="en-CA" altLang="en-US" sz="2000">
                <a:solidFill>
                  <a:schemeClr val="accent1"/>
                </a:solidFill>
                <a:sym typeface="Symbol" pitchFamily="18" charset="2"/>
              </a:rPr>
              <a:t>+½I</a:t>
            </a:r>
            <a:r>
              <a:rPr lang="en-CA" altLang="en-US" sz="2000" baseline="-25000">
                <a:solidFill>
                  <a:schemeClr val="accent1"/>
                </a:solidFill>
                <a:sym typeface="Symbol" pitchFamily="18" charset="2"/>
              </a:rPr>
              <a:t>16</a:t>
            </a:r>
            <a:r>
              <a:rPr lang="en-CA" altLang="en-US" sz="2000">
                <a:solidFill>
                  <a:schemeClr val="accent1"/>
                </a:solidFill>
                <a:sym typeface="Symbol" pitchFamily="18" charset="2"/>
              </a:rPr>
              <a:t>=</a:t>
            </a:r>
          </a:p>
        </p:txBody>
      </p:sp>
      <p:sp>
        <p:nvSpPr>
          <p:cNvPr id="63" name="Rectangle 62"/>
          <p:cNvSpPr>
            <a:spLocks noChangeArrowheads="1"/>
          </p:cNvSpPr>
          <p:nvPr/>
        </p:nvSpPr>
        <p:spPr bwMode="auto">
          <a:xfrm>
            <a:off x="5029200" y="6418263"/>
            <a:ext cx="762000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/>
            <a:r>
              <a:rPr lang="en-CA" altLang="en-US" sz="2000">
                <a:solidFill>
                  <a:schemeClr val="accent1"/>
                </a:solidFill>
                <a:sym typeface="Symbol" pitchFamily="18" charset="2"/>
              </a:rPr>
              <a:t>=</a:t>
            </a:r>
          </a:p>
        </p:txBody>
      </p:sp>
      <p:grpSp>
        <p:nvGrpSpPr>
          <p:cNvPr id="5" name="Group 92"/>
          <p:cNvGrpSpPr>
            <a:grpSpLocks/>
          </p:cNvGrpSpPr>
          <p:nvPr/>
        </p:nvGrpSpPr>
        <p:grpSpPr bwMode="auto">
          <a:xfrm>
            <a:off x="1562100" y="1133475"/>
            <a:ext cx="2268538" cy="1792288"/>
            <a:chOff x="1573664" y="1133122"/>
            <a:chExt cx="2268146" cy="1792766"/>
          </a:xfrm>
        </p:grpSpPr>
        <p:pic>
          <p:nvPicPr>
            <p:cNvPr id="81962" name="Picture 2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573664" y="1133122"/>
              <a:ext cx="2236336" cy="17927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1963" name="Rectangle 67"/>
            <p:cNvSpPr>
              <a:spLocks noChangeArrowheads="1"/>
            </p:cNvSpPr>
            <p:nvPr/>
          </p:nvSpPr>
          <p:spPr bwMode="auto">
            <a:xfrm>
              <a:off x="2330390" y="2667000"/>
              <a:ext cx="76200" cy="76200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81964" name="Rectangle 26"/>
            <p:cNvSpPr>
              <a:spLocks noChangeArrowheads="1"/>
            </p:cNvSpPr>
            <p:nvPr/>
          </p:nvSpPr>
          <p:spPr bwMode="auto">
            <a:xfrm>
              <a:off x="2208326" y="2599678"/>
              <a:ext cx="30627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600">
                  <a:solidFill>
                    <a:schemeClr val="bg2"/>
                  </a:solidFill>
                  <a:sym typeface="Symbol" pitchFamily="18" charset="2"/>
                </a:rPr>
                <a:t>16</a:t>
              </a:r>
              <a:endParaRPr lang="en-US" altLang="en-US" sz="600" baseline="-25000">
                <a:solidFill>
                  <a:schemeClr val="bg2"/>
                </a:solidFill>
                <a:sym typeface="Symbol" pitchFamily="18" charset="2"/>
              </a:endParaRPr>
            </a:p>
          </p:txBody>
        </p:sp>
        <p:sp>
          <p:nvSpPr>
            <p:cNvPr id="81965" name="Rectangle 68"/>
            <p:cNvSpPr>
              <a:spLocks noChangeArrowheads="1"/>
            </p:cNvSpPr>
            <p:nvPr/>
          </p:nvSpPr>
          <p:spPr bwMode="auto">
            <a:xfrm>
              <a:off x="2752078" y="2658122"/>
              <a:ext cx="76200" cy="76200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81966" name="Rectangle 26"/>
            <p:cNvSpPr>
              <a:spLocks noChangeArrowheads="1"/>
            </p:cNvSpPr>
            <p:nvPr/>
          </p:nvSpPr>
          <p:spPr bwMode="auto">
            <a:xfrm>
              <a:off x="2630014" y="2590800"/>
              <a:ext cx="30627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600">
                  <a:solidFill>
                    <a:schemeClr val="bg2"/>
                  </a:solidFill>
                  <a:sym typeface="Symbol" pitchFamily="18" charset="2"/>
                </a:rPr>
                <a:t>32</a:t>
              </a:r>
              <a:endParaRPr lang="en-US" altLang="en-US" sz="600" baseline="-25000">
                <a:solidFill>
                  <a:schemeClr val="bg2"/>
                </a:solidFill>
                <a:sym typeface="Symbol" pitchFamily="18" charset="2"/>
              </a:endParaRPr>
            </a:p>
          </p:txBody>
        </p:sp>
        <p:sp>
          <p:nvSpPr>
            <p:cNvPr id="81967" name="Rectangle 70"/>
            <p:cNvSpPr>
              <a:spLocks noChangeArrowheads="1"/>
            </p:cNvSpPr>
            <p:nvPr/>
          </p:nvSpPr>
          <p:spPr bwMode="auto">
            <a:xfrm>
              <a:off x="3209278" y="2667000"/>
              <a:ext cx="76200" cy="76200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81968" name="Rectangle 26"/>
            <p:cNvSpPr>
              <a:spLocks noChangeArrowheads="1"/>
            </p:cNvSpPr>
            <p:nvPr/>
          </p:nvSpPr>
          <p:spPr bwMode="auto">
            <a:xfrm>
              <a:off x="3087214" y="2599678"/>
              <a:ext cx="30627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600">
                  <a:solidFill>
                    <a:schemeClr val="bg2"/>
                  </a:solidFill>
                  <a:sym typeface="Symbol" pitchFamily="18" charset="2"/>
                </a:rPr>
                <a:t>48</a:t>
              </a:r>
              <a:endParaRPr lang="en-US" altLang="en-US" sz="600" baseline="-25000">
                <a:solidFill>
                  <a:schemeClr val="bg2"/>
                </a:solidFill>
                <a:sym typeface="Symbol" pitchFamily="18" charset="2"/>
              </a:endParaRPr>
            </a:p>
          </p:txBody>
        </p:sp>
        <p:sp>
          <p:nvSpPr>
            <p:cNvPr id="81969" name="Rectangle 72"/>
            <p:cNvSpPr>
              <a:spLocks noChangeArrowheads="1"/>
            </p:cNvSpPr>
            <p:nvPr/>
          </p:nvSpPr>
          <p:spPr bwMode="auto">
            <a:xfrm>
              <a:off x="3657600" y="2667000"/>
              <a:ext cx="76200" cy="76200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81970" name="Rectangle 26"/>
            <p:cNvSpPr>
              <a:spLocks noChangeArrowheads="1"/>
            </p:cNvSpPr>
            <p:nvPr/>
          </p:nvSpPr>
          <p:spPr bwMode="auto">
            <a:xfrm>
              <a:off x="3535536" y="2599678"/>
              <a:ext cx="30627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600">
                  <a:solidFill>
                    <a:schemeClr val="bg2"/>
                  </a:solidFill>
                  <a:sym typeface="Symbol" pitchFamily="18" charset="2"/>
                </a:rPr>
                <a:t>64</a:t>
              </a:r>
              <a:endParaRPr lang="en-US" altLang="en-US" sz="600" baseline="-25000">
                <a:solidFill>
                  <a:schemeClr val="bg2"/>
                </a:solidFill>
                <a:sym typeface="Symbol" pitchFamily="18" charset="2"/>
              </a:endParaRPr>
            </a:p>
          </p:txBody>
        </p:sp>
      </p:grpSp>
      <p:grpSp>
        <p:nvGrpSpPr>
          <p:cNvPr id="6" name="Group 93"/>
          <p:cNvGrpSpPr>
            <a:grpSpLocks/>
          </p:cNvGrpSpPr>
          <p:nvPr/>
        </p:nvGrpSpPr>
        <p:grpSpPr bwMode="auto">
          <a:xfrm>
            <a:off x="1550988" y="2944813"/>
            <a:ext cx="2292350" cy="1693862"/>
            <a:chOff x="1550634" y="2944166"/>
            <a:chExt cx="2292650" cy="1694525"/>
          </a:xfrm>
        </p:grpSpPr>
        <p:pic>
          <p:nvPicPr>
            <p:cNvPr id="81953" name="Picture 3"/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550634" y="2944166"/>
              <a:ext cx="2259366" cy="16945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1954" name="Rectangle 74"/>
            <p:cNvSpPr>
              <a:spLocks noChangeArrowheads="1"/>
            </p:cNvSpPr>
            <p:nvPr/>
          </p:nvSpPr>
          <p:spPr bwMode="auto">
            <a:xfrm>
              <a:off x="2331864" y="4396212"/>
              <a:ext cx="76200" cy="76200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81955" name="Rectangle 26"/>
            <p:cNvSpPr>
              <a:spLocks noChangeArrowheads="1"/>
            </p:cNvSpPr>
            <p:nvPr/>
          </p:nvSpPr>
          <p:spPr bwMode="auto">
            <a:xfrm>
              <a:off x="2209800" y="4328890"/>
              <a:ext cx="30627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600">
                  <a:solidFill>
                    <a:schemeClr val="bg2"/>
                  </a:solidFill>
                  <a:sym typeface="Symbol" pitchFamily="18" charset="2"/>
                </a:rPr>
                <a:t>16</a:t>
              </a:r>
              <a:endParaRPr lang="en-US" altLang="en-US" sz="600" baseline="-25000">
                <a:solidFill>
                  <a:schemeClr val="bg2"/>
                </a:solidFill>
                <a:sym typeface="Symbol" pitchFamily="18" charset="2"/>
              </a:endParaRPr>
            </a:p>
          </p:txBody>
        </p:sp>
        <p:sp>
          <p:nvSpPr>
            <p:cNvPr id="81956" name="Rectangle 77"/>
            <p:cNvSpPr>
              <a:spLocks noChangeArrowheads="1"/>
            </p:cNvSpPr>
            <p:nvPr/>
          </p:nvSpPr>
          <p:spPr bwMode="auto">
            <a:xfrm>
              <a:off x="2753552" y="4387334"/>
              <a:ext cx="76200" cy="76200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81957" name="Rectangle 26"/>
            <p:cNvSpPr>
              <a:spLocks noChangeArrowheads="1"/>
            </p:cNvSpPr>
            <p:nvPr/>
          </p:nvSpPr>
          <p:spPr bwMode="auto">
            <a:xfrm>
              <a:off x="2631488" y="4320012"/>
              <a:ext cx="30627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600">
                  <a:solidFill>
                    <a:schemeClr val="bg2"/>
                  </a:solidFill>
                  <a:sym typeface="Symbol" pitchFamily="18" charset="2"/>
                </a:rPr>
                <a:t>32</a:t>
              </a:r>
              <a:endParaRPr lang="en-US" altLang="en-US" sz="600" baseline="-25000">
                <a:solidFill>
                  <a:schemeClr val="bg2"/>
                </a:solidFill>
                <a:sym typeface="Symbol" pitchFamily="18" charset="2"/>
              </a:endParaRPr>
            </a:p>
          </p:txBody>
        </p:sp>
        <p:sp>
          <p:nvSpPr>
            <p:cNvPr id="81958" name="Rectangle 79"/>
            <p:cNvSpPr>
              <a:spLocks noChangeArrowheads="1"/>
            </p:cNvSpPr>
            <p:nvPr/>
          </p:nvSpPr>
          <p:spPr bwMode="auto">
            <a:xfrm>
              <a:off x="3210752" y="4396212"/>
              <a:ext cx="76200" cy="76200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81959" name="Rectangle 26"/>
            <p:cNvSpPr>
              <a:spLocks noChangeArrowheads="1"/>
            </p:cNvSpPr>
            <p:nvPr/>
          </p:nvSpPr>
          <p:spPr bwMode="auto">
            <a:xfrm>
              <a:off x="3088688" y="4328890"/>
              <a:ext cx="30627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600">
                  <a:solidFill>
                    <a:schemeClr val="bg2"/>
                  </a:solidFill>
                  <a:sym typeface="Symbol" pitchFamily="18" charset="2"/>
                </a:rPr>
                <a:t>48</a:t>
              </a:r>
              <a:endParaRPr lang="en-US" altLang="en-US" sz="600" baseline="-25000">
                <a:solidFill>
                  <a:schemeClr val="bg2"/>
                </a:solidFill>
                <a:sym typeface="Symbol" pitchFamily="18" charset="2"/>
              </a:endParaRPr>
            </a:p>
          </p:txBody>
        </p:sp>
        <p:sp>
          <p:nvSpPr>
            <p:cNvPr id="81960" name="Rectangle 81"/>
            <p:cNvSpPr>
              <a:spLocks noChangeArrowheads="1"/>
            </p:cNvSpPr>
            <p:nvPr/>
          </p:nvSpPr>
          <p:spPr bwMode="auto">
            <a:xfrm>
              <a:off x="3659074" y="4396212"/>
              <a:ext cx="76200" cy="76200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81961" name="Rectangle 26"/>
            <p:cNvSpPr>
              <a:spLocks noChangeArrowheads="1"/>
            </p:cNvSpPr>
            <p:nvPr/>
          </p:nvSpPr>
          <p:spPr bwMode="auto">
            <a:xfrm>
              <a:off x="3537010" y="4328890"/>
              <a:ext cx="30627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600">
                  <a:solidFill>
                    <a:schemeClr val="bg2"/>
                  </a:solidFill>
                  <a:sym typeface="Symbol" pitchFamily="18" charset="2"/>
                </a:rPr>
                <a:t>64</a:t>
              </a:r>
              <a:endParaRPr lang="en-US" altLang="en-US" sz="600" baseline="-25000">
                <a:solidFill>
                  <a:schemeClr val="bg2"/>
                </a:solidFill>
                <a:sym typeface="Symbol" pitchFamily="18" charset="2"/>
              </a:endParaRPr>
            </a:p>
          </p:txBody>
        </p:sp>
      </p:grpSp>
      <p:grpSp>
        <p:nvGrpSpPr>
          <p:cNvPr id="7" name="Group 95"/>
          <p:cNvGrpSpPr>
            <a:grpSpLocks/>
          </p:cNvGrpSpPr>
          <p:nvPr/>
        </p:nvGrpSpPr>
        <p:grpSpPr bwMode="auto">
          <a:xfrm>
            <a:off x="1558925" y="4670425"/>
            <a:ext cx="2276475" cy="1792288"/>
            <a:chOff x="1550634" y="4670132"/>
            <a:chExt cx="2276368" cy="1792766"/>
          </a:xfrm>
        </p:grpSpPr>
        <p:pic>
          <p:nvPicPr>
            <p:cNvPr id="81939" name="Picture 2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550634" y="4670132"/>
              <a:ext cx="2236336" cy="17927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1940" name="Rectangle 26"/>
            <p:cNvSpPr>
              <a:spLocks noChangeArrowheads="1"/>
            </p:cNvSpPr>
            <p:nvPr/>
          </p:nvSpPr>
          <p:spPr bwMode="auto">
            <a:xfrm>
              <a:off x="1648292" y="6055312"/>
              <a:ext cx="153874" cy="230832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900">
                  <a:solidFill>
                    <a:schemeClr val="bg2"/>
                  </a:solidFill>
                  <a:sym typeface="Symbol" pitchFamily="18" charset="2"/>
                </a:rPr>
                <a:t> </a:t>
              </a:r>
              <a:endParaRPr lang="en-US" altLang="en-US" sz="900" baseline="-25000">
                <a:solidFill>
                  <a:schemeClr val="bg2"/>
                </a:solidFill>
                <a:sym typeface="Symbol" pitchFamily="18" charset="2"/>
              </a:endParaRPr>
            </a:p>
          </p:txBody>
        </p:sp>
        <p:sp>
          <p:nvSpPr>
            <p:cNvPr id="81941" name="Rectangle 26"/>
            <p:cNvSpPr>
              <a:spLocks noChangeArrowheads="1"/>
            </p:cNvSpPr>
            <p:nvPr/>
          </p:nvSpPr>
          <p:spPr bwMode="auto">
            <a:xfrm>
              <a:off x="1676400" y="5717944"/>
              <a:ext cx="153874" cy="230832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900">
                  <a:solidFill>
                    <a:schemeClr val="bg2"/>
                  </a:solidFill>
                  <a:sym typeface="Symbol" pitchFamily="18" charset="2"/>
                </a:rPr>
                <a:t>0</a:t>
              </a:r>
              <a:endParaRPr lang="en-US" altLang="en-US" sz="900" baseline="-25000">
                <a:solidFill>
                  <a:schemeClr val="bg2"/>
                </a:solidFill>
                <a:sym typeface="Symbol" pitchFamily="18" charset="2"/>
              </a:endParaRPr>
            </a:p>
          </p:txBody>
        </p:sp>
        <p:sp>
          <p:nvSpPr>
            <p:cNvPr id="81942" name="Rectangle 51"/>
            <p:cNvSpPr>
              <a:spLocks noChangeArrowheads="1"/>
            </p:cNvSpPr>
            <p:nvPr/>
          </p:nvSpPr>
          <p:spPr bwMode="auto">
            <a:xfrm>
              <a:off x="1752600" y="5410200"/>
              <a:ext cx="45719" cy="152400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81943" name="Rectangle 52"/>
            <p:cNvSpPr>
              <a:spLocks noChangeArrowheads="1"/>
            </p:cNvSpPr>
            <p:nvPr/>
          </p:nvSpPr>
          <p:spPr bwMode="auto">
            <a:xfrm>
              <a:off x="1752600" y="4742156"/>
              <a:ext cx="45719" cy="152400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81944" name="Rectangle 54"/>
            <p:cNvSpPr>
              <a:spLocks noChangeArrowheads="1"/>
            </p:cNvSpPr>
            <p:nvPr/>
          </p:nvSpPr>
          <p:spPr bwMode="auto">
            <a:xfrm>
              <a:off x="1905000" y="4876800"/>
              <a:ext cx="533400" cy="228600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81945" name="Rectangle 83"/>
            <p:cNvSpPr>
              <a:spLocks noChangeArrowheads="1"/>
            </p:cNvSpPr>
            <p:nvPr/>
          </p:nvSpPr>
          <p:spPr bwMode="auto">
            <a:xfrm>
              <a:off x="2288948" y="6193202"/>
              <a:ext cx="76200" cy="76200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81946" name="Rectangle 26"/>
            <p:cNvSpPr>
              <a:spLocks noChangeArrowheads="1"/>
            </p:cNvSpPr>
            <p:nvPr/>
          </p:nvSpPr>
          <p:spPr bwMode="auto">
            <a:xfrm>
              <a:off x="2158006" y="6117002"/>
              <a:ext cx="30627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600">
                  <a:solidFill>
                    <a:schemeClr val="bg2"/>
                  </a:solidFill>
                  <a:sym typeface="Symbol" pitchFamily="18" charset="2"/>
                </a:rPr>
                <a:t>16</a:t>
              </a:r>
              <a:endParaRPr lang="en-US" altLang="en-US" sz="600" baseline="-25000">
                <a:solidFill>
                  <a:schemeClr val="bg2"/>
                </a:solidFill>
                <a:sym typeface="Symbol" pitchFamily="18" charset="2"/>
              </a:endParaRPr>
            </a:p>
          </p:txBody>
        </p:sp>
        <p:sp>
          <p:nvSpPr>
            <p:cNvPr id="81947" name="Rectangle 85"/>
            <p:cNvSpPr>
              <a:spLocks noChangeArrowheads="1"/>
            </p:cNvSpPr>
            <p:nvPr/>
          </p:nvSpPr>
          <p:spPr bwMode="auto">
            <a:xfrm>
              <a:off x="2728392" y="6193202"/>
              <a:ext cx="76200" cy="76200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81948" name="Rectangle 26"/>
            <p:cNvSpPr>
              <a:spLocks noChangeArrowheads="1"/>
            </p:cNvSpPr>
            <p:nvPr/>
          </p:nvSpPr>
          <p:spPr bwMode="auto">
            <a:xfrm>
              <a:off x="2588572" y="6117002"/>
              <a:ext cx="30627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600">
                  <a:solidFill>
                    <a:schemeClr val="bg2"/>
                  </a:solidFill>
                  <a:sym typeface="Symbol" pitchFamily="18" charset="2"/>
                </a:rPr>
                <a:t>32</a:t>
              </a:r>
              <a:endParaRPr lang="en-US" altLang="en-US" sz="600" baseline="-25000">
                <a:solidFill>
                  <a:schemeClr val="bg2"/>
                </a:solidFill>
                <a:sym typeface="Symbol" pitchFamily="18" charset="2"/>
              </a:endParaRPr>
            </a:p>
          </p:txBody>
        </p:sp>
        <p:sp>
          <p:nvSpPr>
            <p:cNvPr id="81949" name="Rectangle 87"/>
            <p:cNvSpPr>
              <a:spLocks noChangeArrowheads="1"/>
            </p:cNvSpPr>
            <p:nvPr/>
          </p:nvSpPr>
          <p:spPr bwMode="auto">
            <a:xfrm>
              <a:off x="3194470" y="6210958"/>
              <a:ext cx="76200" cy="76200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81950" name="Rectangle 26"/>
            <p:cNvSpPr>
              <a:spLocks noChangeArrowheads="1"/>
            </p:cNvSpPr>
            <p:nvPr/>
          </p:nvSpPr>
          <p:spPr bwMode="auto">
            <a:xfrm>
              <a:off x="3072406" y="6143636"/>
              <a:ext cx="30627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600">
                  <a:solidFill>
                    <a:schemeClr val="bg2"/>
                  </a:solidFill>
                  <a:sym typeface="Symbol" pitchFamily="18" charset="2"/>
                </a:rPr>
                <a:t>48</a:t>
              </a:r>
              <a:endParaRPr lang="en-US" altLang="en-US" sz="600" baseline="-25000">
                <a:solidFill>
                  <a:schemeClr val="bg2"/>
                </a:solidFill>
                <a:sym typeface="Symbol" pitchFamily="18" charset="2"/>
              </a:endParaRPr>
            </a:p>
          </p:txBody>
        </p:sp>
        <p:sp>
          <p:nvSpPr>
            <p:cNvPr id="81951" name="Rectangle 89"/>
            <p:cNvSpPr>
              <a:spLocks noChangeArrowheads="1"/>
            </p:cNvSpPr>
            <p:nvPr/>
          </p:nvSpPr>
          <p:spPr bwMode="auto">
            <a:xfrm>
              <a:off x="3642792" y="6210958"/>
              <a:ext cx="76200" cy="76200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81952" name="Rectangle 26"/>
            <p:cNvSpPr>
              <a:spLocks noChangeArrowheads="1"/>
            </p:cNvSpPr>
            <p:nvPr/>
          </p:nvSpPr>
          <p:spPr bwMode="auto">
            <a:xfrm>
              <a:off x="3520728" y="6143636"/>
              <a:ext cx="30627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600">
                  <a:solidFill>
                    <a:schemeClr val="bg2"/>
                  </a:solidFill>
                  <a:sym typeface="Symbol" pitchFamily="18" charset="2"/>
                </a:rPr>
                <a:t>64</a:t>
              </a:r>
              <a:endParaRPr lang="en-US" altLang="en-US" sz="600" baseline="-25000">
                <a:solidFill>
                  <a:schemeClr val="bg2"/>
                </a:solidFill>
                <a:sym typeface="Symbol" pitchFamily="18" charset="2"/>
              </a:endParaRPr>
            </a:p>
          </p:txBody>
        </p:sp>
      </p:grpSp>
      <p:sp>
        <p:nvSpPr>
          <p:cNvPr id="81937" name="Rectangle 98"/>
          <p:cNvSpPr>
            <a:spLocks noChangeArrowheads="1"/>
          </p:cNvSpPr>
          <p:nvPr/>
        </p:nvSpPr>
        <p:spPr bwMode="auto">
          <a:xfrm>
            <a:off x="228600" y="1219200"/>
            <a:ext cx="143827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/>
            <a:r>
              <a:rPr lang="en-CA" altLang="en-US" sz="2400">
                <a:sym typeface="Symbol" pitchFamily="18" charset="2"/>
              </a:rPr>
              <a:t>Lemma 1:</a:t>
            </a:r>
          </a:p>
        </p:txBody>
      </p:sp>
      <p:sp>
        <p:nvSpPr>
          <p:cNvPr id="81938" name="Text Box 215"/>
          <p:cNvSpPr txBox="1">
            <a:spLocks noChangeArrowheads="1"/>
          </p:cNvSpPr>
          <p:nvPr/>
        </p:nvSpPr>
        <p:spPr bwMode="auto">
          <a:xfrm>
            <a:off x="7456488" y="17463"/>
            <a:ext cx="1358900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000">
                <a:solidFill>
                  <a:schemeClr val="tx2"/>
                </a:solidFill>
                <a:sym typeface="Symbol" pitchFamily="18" charset="2"/>
              </a:rPr>
              <a:t>FFT</a:t>
            </a:r>
          </a:p>
          <a:p>
            <a:pPr eaLnBrk="1" hangingPunct="1"/>
            <a:r>
              <a:rPr lang="en-US" altLang="en-US" sz="2000">
                <a:solidFill>
                  <a:schemeClr val="tx2"/>
                </a:solidFill>
                <a:sym typeface="Symbol" pitchFamily="18" charset="2"/>
              </a:rPr>
              <a:t>nlogn Time</a:t>
            </a:r>
            <a:endParaRPr lang="en-US" altLang="en-US" sz="2000">
              <a:sym typeface="Symbol" pitchFamily="18" charset="2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 nodeType="clickPar">
                      <p:stCondLst>
                        <p:cond delay="indefinite"/>
                      </p:stCondLst>
                      <p:childTnLst>
                        <p:par>
                          <p:cTn id="4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 nodeType="clickPar">
                      <p:stCondLst>
                        <p:cond delay="indefinite"/>
                      </p:stCondLst>
                      <p:childTnLst>
                        <p:par>
                          <p:cTn id="4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 nodeType="clickPar">
                      <p:stCondLst>
                        <p:cond delay="indefinite"/>
                      </p:stCondLst>
                      <p:childTnLst>
                        <p:par>
                          <p:cTn id="5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 nodeType="clickPar">
                      <p:stCondLst>
                        <p:cond delay="indefinite"/>
                      </p:stCondLst>
                      <p:childTnLst>
                        <p:par>
                          <p:cTn id="5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 nodeType="clickPar">
                      <p:stCondLst>
                        <p:cond delay="indefinite"/>
                      </p:stCondLst>
                      <p:childTnLst>
                        <p:par>
                          <p:cTn id="6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 nodeType="clickPar">
                      <p:stCondLst>
                        <p:cond delay="indefinite"/>
                      </p:stCondLst>
                      <p:childTnLst>
                        <p:par>
                          <p:cTn id="7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3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4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6" grpId="0"/>
      <p:bldP spid="58" grpId="0" animBg="1"/>
      <p:bldP spid="59" grpId="0" animBg="1"/>
      <p:bldP spid="61" grpId="0"/>
      <p:bldP spid="62" grpId="0"/>
      <p:bldP spid="63" grpId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3"/>
          <p:cNvGrpSpPr>
            <a:grpSpLocks/>
          </p:cNvGrpSpPr>
          <p:nvPr/>
        </p:nvGrpSpPr>
        <p:grpSpPr bwMode="auto">
          <a:xfrm>
            <a:off x="561975" y="4481513"/>
            <a:ext cx="4675188" cy="733425"/>
            <a:chOff x="456120" y="4465133"/>
            <a:chExt cx="4675758" cy="733404"/>
          </a:xfrm>
        </p:grpSpPr>
        <p:sp>
          <p:nvSpPr>
            <p:cNvPr id="9239" name="Rectangle 103"/>
            <p:cNvSpPr>
              <a:spLocks noChangeArrowheads="1"/>
            </p:cNvSpPr>
            <p:nvPr/>
          </p:nvSpPr>
          <p:spPr bwMode="auto">
            <a:xfrm>
              <a:off x="457200" y="4465133"/>
              <a:ext cx="4674678" cy="369332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US" altLang="en-US" sz="1800" i="1">
                  <a:solidFill>
                    <a:schemeClr val="bg2"/>
                  </a:solidFill>
                </a:rPr>
                <a:t>Y</a:t>
              </a:r>
              <a:r>
                <a:rPr lang="en-US" altLang="en-US" sz="1800" i="1" baseline="-25000">
                  <a:solidFill>
                    <a:schemeClr val="bg2"/>
                  </a:solidFill>
                </a:rPr>
                <a:t>Re </a:t>
              </a:r>
              <a:r>
                <a:rPr lang="en-US" altLang="en-US" sz="1800">
                  <a:solidFill>
                    <a:schemeClr val="bg2"/>
                  </a:solidFill>
                </a:rPr>
                <a:t>[</a:t>
              </a:r>
              <a:r>
                <a:rPr lang="en-US" altLang="en-US" sz="1800" i="1">
                  <a:solidFill>
                    <a:schemeClr val="bg2"/>
                  </a:solidFill>
                </a:rPr>
                <a:t>f</a:t>
              </a:r>
              <a:r>
                <a:rPr lang="en-US" altLang="en-US" sz="1800">
                  <a:solidFill>
                    <a:schemeClr val="bg2"/>
                  </a:solidFill>
                </a:rPr>
                <a:t>] is the coefficient of the bases function </a:t>
              </a:r>
              <a:r>
                <a:rPr lang="en-US" altLang="en-US" sz="1800" i="1">
                  <a:solidFill>
                    <a:schemeClr val="bg2"/>
                  </a:solidFill>
                </a:rPr>
                <a:t>c</a:t>
              </a:r>
              <a:r>
                <a:rPr lang="en-US" altLang="en-US" sz="1800" i="1" baseline="-25000">
                  <a:solidFill>
                    <a:schemeClr val="bg2"/>
                  </a:solidFill>
                </a:rPr>
                <a:t>f</a:t>
              </a:r>
              <a:r>
                <a:rPr lang="en-US" altLang="en-US" sz="1800">
                  <a:solidFill>
                    <a:schemeClr val="bg2"/>
                  </a:solidFill>
                </a:rPr>
                <a:t>. </a:t>
              </a:r>
            </a:p>
          </p:txBody>
        </p:sp>
        <p:sp>
          <p:nvSpPr>
            <p:cNvPr id="9240" name="Rectangle 104"/>
            <p:cNvSpPr>
              <a:spLocks noChangeArrowheads="1"/>
            </p:cNvSpPr>
            <p:nvPr/>
          </p:nvSpPr>
          <p:spPr bwMode="auto">
            <a:xfrm>
              <a:off x="456120" y="4829205"/>
              <a:ext cx="4662495" cy="369332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US" altLang="en-US" sz="1800" i="1">
                  <a:solidFill>
                    <a:schemeClr val="bg2"/>
                  </a:solidFill>
                </a:rPr>
                <a:t>Y</a:t>
              </a:r>
              <a:r>
                <a:rPr lang="en-US" altLang="en-US" sz="1800" i="1" baseline="-25000">
                  <a:solidFill>
                    <a:schemeClr val="bg2"/>
                  </a:solidFill>
                </a:rPr>
                <a:t>Im </a:t>
              </a:r>
              <a:r>
                <a:rPr lang="en-US" altLang="en-US" sz="1800">
                  <a:solidFill>
                    <a:schemeClr val="bg2"/>
                  </a:solidFill>
                </a:rPr>
                <a:t>[</a:t>
              </a:r>
              <a:r>
                <a:rPr lang="en-US" altLang="en-US" sz="1800" i="1">
                  <a:solidFill>
                    <a:schemeClr val="bg2"/>
                  </a:solidFill>
                </a:rPr>
                <a:t>f</a:t>
              </a:r>
              <a:r>
                <a:rPr lang="en-US" altLang="en-US" sz="1800">
                  <a:solidFill>
                    <a:schemeClr val="bg2"/>
                  </a:solidFill>
                </a:rPr>
                <a:t>] is the coefficient of the bases function </a:t>
              </a:r>
              <a:r>
                <a:rPr lang="en-US" altLang="en-US" sz="1800" i="1">
                  <a:solidFill>
                    <a:schemeClr val="bg2"/>
                  </a:solidFill>
                </a:rPr>
                <a:t>s</a:t>
              </a:r>
              <a:r>
                <a:rPr lang="en-US" altLang="en-US" sz="1800" i="1" baseline="-25000">
                  <a:solidFill>
                    <a:schemeClr val="bg2"/>
                  </a:solidFill>
                </a:rPr>
                <a:t>f</a:t>
              </a:r>
              <a:r>
                <a:rPr lang="en-US" altLang="en-US" sz="1800">
                  <a:solidFill>
                    <a:schemeClr val="bg2"/>
                  </a:solidFill>
                </a:rPr>
                <a:t>.  </a:t>
              </a:r>
            </a:p>
          </p:txBody>
        </p:sp>
      </p:grpSp>
      <p:graphicFrame>
        <p:nvGraphicFramePr>
          <p:cNvPr id="9219" name="Object 71"/>
          <p:cNvGraphicFramePr>
            <a:graphicFrameLocks noChangeAspect="1"/>
          </p:cNvGraphicFramePr>
          <p:nvPr/>
        </p:nvGraphicFramePr>
        <p:xfrm>
          <a:off x="447675" y="3733800"/>
          <a:ext cx="2905125" cy="6445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9241" name="Equation" r:id="rId4" imgW="2057400" imgH="457200" progId="Equation.3">
                  <p:embed/>
                </p:oleObj>
              </mc:Choice>
              <mc:Fallback>
                <p:oleObj name="Equation" r:id="rId4" imgW="2057400" imgH="457200" progId="Equation.3">
                  <p:embed/>
                  <p:pic>
                    <p:nvPicPr>
                      <p:cNvPr id="0" name="Object 7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47675" y="3733800"/>
                        <a:ext cx="2905125" cy="644525"/>
                      </a:xfrm>
                      <a:prstGeom prst="rect">
                        <a:avLst/>
                      </a:prstGeom>
                      <a:solidFill>
                        <a:schemeClr val="tx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9220" name="Rectangle 26"/>
          <p:cNvSpPr>
            <a:spLocks noChangeArrowheads="1"/>
          </p:cNvSpPr>
          <p:nvPr/>
        </p:nvSpPr>
        <p:spPr bwMode="auto">
          <a:xfrm>
            <a:off x="449263" y="2743200"/>
            <a:ext cx="2803525" cy="923925"/>
          </a:xfrm>
          <a:prstGeom prst="rect">
            <a:avLst/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/>
            <a:r>
              <a:rPr lang="en-US" altLang="en-US" sz="1800">
                <a:solidFill>
                  <a:schemeClr val="bg2"/>
                </a:solidFill>
              </a:rPr>
              <a:t>The function </a:t>
            </a:r>
            <a:r>
              <a:rPr lang="en-US" altLang="en-US" sz="1800" i="1">
                <a:solidFill>
                  <a:schemeClr val="bg2"/>
                </a:solidFill>
              </a:rPr>
              <a:t>y</a:t>
            </a:r>
            <a:r>
              <a:rPr lang="en-US" altLang="en-US" sz="1800">
                <a:solidFill>
                  <a:schemeClr val="bg2"/>
                </a:solidFill>
              </a:rPr>
              <a:t> is expressed</a:t>
            </a:r>
            <a:br>
              <a:rPr lang="en-US" altLang="en-US" sz="1800">
                <a:solidFill>
                  <a:schemeClr val="bg2"/>
                </a:solidFill>
              </a:rPr>
            </a:br>
            <a:r>
              <a:rPr lang="en-US" altLang="en-US" sz="1800">
                <a:solidFill>
                  <a:schemeClr val="bg2"/>
                </a:solidFill>
              </a:rPr>
              <a:t>as a linear combination of </a:t>
            </a:r>
            <a:br>
              <a:rPr lang="en-US" altLang="en-US" sz="1800">
                <a:solidFill>
                  <a:schemeClr val="bg2"/>
                </a:solidFill>
              </a:rPr>
            </a:br>
            <a:r>
              <a:rPr lang="en-US" altLang="en-US" sz="1800">
                <a:solidFill>
                  <a:schemeClr val="bg2"/>
                </a:solidFill>
              </a:rPr>
              <a:t>the basis functions </a:t>
            </a:r>
            <a:r>
              <a:rPr lang="en-US" altLang="en-US" sz="1800" i="1">
                <a:solidFill>
                  <a:schemeClr val="bg2"/>
                </a:solidFill>
              </a:rPr>
              <a:t>c</a:t>
            </a:r>
            <a:r>
              <a:rPr lang="en-US" altLang="en-US" sz="1800" i="1" baseline="-25000">
                <a:solidFill>
                  <a:schemeClr val="bg2"/>
                </a:solidFill>
              </a:rPr>
              <a:t>f</a:t>
            </a:r>
            <a:r>
              <a:rPr lang="en-US" altLang="en-US" sz="1800">
                <a:solidFill>
                  <a:schemeClr val="bg2"/>
                </a:solidFill>
              </a:rPr>
              <a:t> and </a:t>
            </a:r>
            <a:r>
              <a:rPr lang="en-US" altLang="en-US" sz="1800" i="1">
                <a:solidFill>
                  <a:schemeClr val="bg2"/>
                </a:solidFill>
              </a:rPr>
              <a:t>s</a:t>
            </a:r>
            <a:r>
              <a:rPr lang="en-US" altLang="en-US" sz="1800" i="1" baseline="-25000">
                <a:solidFill>
                  <a:schemeClr val="bg2"/>
                </a:solidFill>
              </a:rPr>
              <a:t>f</a:t>
            </a:r>
            <a:r>
              <a:rPr lang="en-US" altLang="en-US" sz="1800">
                <a:solidFill>
                  <a:schemeClr val="bg2"/>
                </a:solidFill>
              </a:rPr>
              <a:t>. </a:t>
            </a:r>
          </a:p>
        </p:txBody>
      </p:sp>
      <p:grpSp>
        <p:nvGrpSpPr>
          <p:cNvPr id="9221" name="Group 23"/>
          <p:cNvGrpSpPr>
            <a:grpSpLocks/>
          </p:cNvGrpSpPr>
          <p:nvPr/>
        </p:nvGrpSpPr>
        <p:grpSpPr bwMode="auto">
          <a:xfrm>
            <a:off x="414338" y="1600200"/>
            <a:ext cx="5116512" cy="1100138"/>
            <a:chOff x="414338" y="1600200"/>
            <a:chExt cx="5116452" cy="1100480"/>
          </a:xfrm>
        </p:grpSpPr>
        <p:pic>
          <p:nvPicPr>
            <p:cNvPr id="9233" name="Picture 57"/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514512" y="1704410"/>
              <a:ext cx="2895688" cy="9623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9234" name="Rectangle 59"/>
            <p:cNvSpPr>
              <a:spLocks noChangeArrowheads="1"/>
            </p:cNvSpPr>
            <p:nvPr/>
          </p:nvSpPr>
          <p:spPr bwMode="auto">
            <a:xfrm>
              <a:off x="414338" y="1600200"/>
              <a:ext cx="1768487" cy="923156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1800">
                  <a:solidFill>
                    <a:schemeClr val="bg2"/>
                  </a:solidFill>
                </a:rPr>
                <a:t>A discrete</a:t>
              </a:r>
            </a:p>
            <a:p>
              <a:pPr eaLnBrk="1" hangingPunct="1"/>
              <a:r>
                <a:rPr lang="en-US" altLang="en-US" sz="1800">
                  <a:solidFill>
                    <a:schemeClr val="bg2"/>
                  </a:solidFill>
                </a:rPr>
                <a:t>periodic function</a:t>
              </a:r>
            </a:p>
            <a:p>
              <a:pPr eaLnBrk="1" hangingPunct="1"/>
              <a:r>
                <a:rPr lang="en-US" altLang="en-US" sz="1800">
                  <a:solidFill>
                    <a:schemeClr val="bg2"/>
                  </a:solidFill>
                </a:rPr>
                <a:t>Time Domain</a:t>
              </a:r>
            </a:p>
          </p:txBody>
        </p:sp>
        <p:pic>
          <p:nvPicPr>
            <p:cNvPr id="9235" name="Picture 64"/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581344" y="2505962"/>
              <a:ext cx="838226" cy="1436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cxnSp>
          <p:nvCxnSpPr>
            <p:cNvPr id="9236" name="Straight Arrow Connector 128"/>
            <p:cNvCxnSpPr>
              <a:cxnSpLocks noChangeShapeType="1"/>
            </p:cNvCxnSpPr>
            <p:nvPr/>
          </p:nvCxnSpPr>
          <p:spPr bwMode="auto">
            <a:xfrm>
              <a:off x="5038078" y="2480569"/>
              <a:ext cx="228607" cy="0"/>
            </a:xfrm>
            <a:prstGeom prst="straightConnector1">
              <a:avLst/>
            </a:prstGeom>
            <a:noFill/>
            <a:ln w="12700" algn="ctr">
              <a:solidFill>
                <a:schemeClr val="bg2"/>
              </a:solidFill>
              <a:round/>
              <a:headEnd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29" name="TextBox 129"/>
            <p:cNvSpPr txBox="1">
              <a:spLocks noChangeArrowheads="1"/>
            </p:cNvSpPr>
            <p:nvPr/>
          </p:nvSpPr>
          <p:spPr bwMode="auto">
            <a:xfrm>
              <a:off x="4784674" y="2438661"/>
              <a:ext cx="746116" cy="26201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pPr>
                <a:defRPr/>
              </a:pPr>
              <a:r>
                <a:rPr lang="en-CA" sz="1050" dirty="0">
                  <a:solidFill>
                    <a:schemeClr val="bg2"/>
                  </a:solidFill>
                </a:rPr>
                <a:t>j</a:t>
              </a:r>
              <a:r>
                <a:rPr lang="en-CA" sz="1050" dirty="0">
                  <a:solidFill>
                    <a:schemeClr val="bg2"/>
                  </a:solidFill>
                  <a:sym typeface="Symbol"/>
                </a:rPr>
                <a:t>[</a:t>
              </a:r>
              <a:r>
                <a:rPr lang="en-CA" sz="1050" dirty="0" err="1">
                  <a:solidFill>
                    <a:schemeClr val="bg2"/>
                  </a:solidFill>
                  <a:sym typeface="Symbol"/>
                </a:rPr>
                <a:t>0,n</a:t>
              </a:r>
              <a:r>
                <a:rPr lang="en-CA" sz="1050" dirty="0">
                  <a:solidFill>
                    <a:schemeClr val="bg2"/>
                  </a:solidFill>
                  <a:sym typeface="Symbol"/>
                </a:rPr>
                <a:t>-1] </a:t>
              </a:r>
              <a:endParaRPr lang="en-CA" sz="1050" dirty="0">
                <a:solidFill>
                  <a:schemeClr val="bg2"/>
                </a:solidFill>
              </a:endParaRPr>
            </a:p>
          </p:txBody>
        </p:sp>
        <p:sp>
          <p:nvSpPr>
            <p:cNvPr id="9238" name="Rectangle 155"/>
            <p:cNvSpPr>
              <a:spLocks noChangeArrowheads="1"/>
            </p:cNvSpPr>
            <p:nvPr/>
          </p:nvSpPr>
          <p:spPr bwMode="auto">
            <a:xfrm>
              <a:off x="2455244" y="1639548"/>
              <a:ext cx="442763" cy="30771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1400">
                  <a:solidFill>
                    <a:schemeClr val="bg2"/>
                  </a:solidFill>
                </a:rPr>
                <a:t>y[j]</a:t>
              </a:r>
            </a:p>
          </p:txBody>
        </p:sp>
      </p:grpSp>
      <p:pic>
        <p:nvPicPr>
          <p:cNvPr id="9222" name="Picture 58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486400" y="712788"/>
            <a:ext cx="3552825" cy="55356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9223" name="Group 157"/>
          <p:cNvGrpSpPr>
            <a:grpSpLocks/>
          </p:cNvGrpSpPr>
          <p:nvPr/>
        </p:nvGrpSpPr>
        <p:grpSpPr bwMode="auto">
          <a:xfrm>
            <a:off x="414338" y="639763"/>
            <a:ext cx="5024437" cy="1036637"/>
            <a:chOff x="414491" y="640488"/>
            <a:chExt cx="5024284" cy="1035912"/>
          </a:xfrm>
        </p:grpSpPr>
        <p:pic>
          <p:nvPicPr>
            <p:cNvPr id="9227" name="Picture 56"/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514600" y="685800"/>
              <a:ext cx="2924175" cy="97197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9228" name="Rectangle 64"/>
            <p:cNvSpPr>
              <a:spLocks noChangeArrowheads="1"/>
            </p:cNvSpPr>
            <p:nvPr/>
          </p:nvSpPr>
          <p:spPr bwMode="auto">
            <a:xfrm>
              <a:off x="414491" y="877669"/>
              <a:ext cx="1768433" cy="646331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1800">
                  <a:solidFill>
                    <a:schemeClr val="bg2"/>
                  </a:solidFill>
                </a:rPr>
                <a:t>A continuous </a:t>
              </a:r>
            </a:p>
            <a:p>
              <a:pPr eaLnBrk="1" hangingPunct="1"/>
              <a:r>
                <a:rPr lang="en-US" altLang="en-US" sz="1800">
                  <a:solidFill>
                    <a:schemeClr val="bg2"/>
                  </a:solidFill>
                </a:rPr>
                <a:t>periodic function</a:t>
              </a:r>
            </a:p>
          </p:txBody>
        </p:sp>
        <p:cxnSp>
          <p:nvCxnSpPr>
            <p:cNvPr id="9229" name="Straight Arrow Connector 67"/>
            <p:cNvCxnSpPr>
              <a:cxnSpLocks noChangeShapeType="1"/>
            </p:cNvCxnSpPr>
            <p:nvPr/>
          </p:nvCxnSpPr>
          <p:spPr bwMode="auto">
            <a:xfrm>
              <a:off x="5157100" y="1474056"/>
              <a:ext cx="228600" cy="0"/>
            </a:xfrm>
            <a:prstGeom prst="straightConnector1">
              <a:avLst/>
            </a:prstGeom>
            <a:noFill/>
            <a:ln w="12700" algn="ctr">
              <a:solidFill>
                <a:schemeClr val="bg2"/>
              </a:solidFill>
              <a:round/>
              <a:headEnd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9230" name="TextBox 68"/>
            <p:cNvSpPr txBox="1">
              <a:spLocks noChangeArrowheads="1"/>
            </p:cNvSpPr>
            <p:nvPr/>
          </p:nvSpPr>
          <p:spPr bwMode="auto">
            <a:xfrm>
              <a:off x="5156202" y="1414790"/>
              <a:ext cx="22313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CA" altLang="en-US" sz="1100">
                  <a:solidFill>
                    <a:schemeClr val="bg2"/>
                  </a:solidFill>
                </a:rPr>
                <a:t>t</a:t>
              </a:r>
            </a:p>
          </p:txBody>
        </p:sp>
        <p:sp>
          <p:nvSpPr>
            <p:cNvPr id="9231" name="Rectangle 71"/>
            <p:cNvSpPr>
              <a:spLocks noChangeArrowheads="1"/>
            </p:cNvSpPr>
            <p:nvPr/>
          </p:nvSpPr>
          <p:spPr bwMode="auto">
            <a:xfrm>
              <a:off x="3826934" y="1437101"/>
              <a:ext cx="38985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900">
                  <a:solidFill>
                    <a:schemeClr val="bg2"/>
                  </a:solidFill>
                </a:rPr>
                <a:t>time</a:t>
              </a:r>
            </a:p>
          </p:txBody>
        </p:sp>
        <p:sp>
          <p:nvSpPr>
            <p:cNvPr id="9232" name="Rectangle 74"/>
            <p:cNvSpPr>
              <a:spLocks noChangeArrowheads="1"/>
            </p:cNvSpPr>
            <p:nvPr/>
          </p:nvSpPr>
          <p:spPr bwMode="auto">
            <a:xfrm>
              <a:off x="2446867" y="640488"/>
              <a:ext cx="44275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1400">
                  <a:solidFill>
                    <a:schemeClr val="bg2"/>
                  </a:solidFill>
                </a:rPr>
                <a:t>y(t)</a:t>
              </a:r>
            </a:p>
          </p:txBody>
        </p:sp>
      </p:grpSp>
      <p:sp>
        <p:nvSpPr>
          <p:cNvPr id="9224" name="Text Box 215"/>
          <p:cNvSpPr txBox="1">
            <a:spLocks noChangeArrowheads="1"/>
          </p:cNvSpPr>
          <p:nvPr/>
        </p:nvSpPr>
        <p:spPr bwMode="auto">
          <a:xfrm>
            <a:off x="7329488" y="17463"/>
            <a:ext cx="1614487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000">
                <a:solidFill>
                  <a:schemeClr val="tx2"/>
                </a:solidFill>
              </a:rPr>
              <a:t>Sine &amp;Cosine</a:t>
            </a:r>
            <a:br>
              <a:rPr lang="en-US" altLang="en-US" sz="2000">
                <a:solidFill>
                  <a:schemeClr val="tx2"/>
                </a:solidFill>
              </a:rPr>
            </a:br>
            <a:r>
              <a:rPr lang="en-US" altLang="en-US" sz="2000">
                <a:solidFill>
                  <a:schemeClr val="tx2"/>
                </a:solidFill>
              </a:rPr>
              <a:t>Basis</a:t>
            </a:r>
            <a:endParaRPr lang="en-US" altLang="en-US" sz="2000">
              <a:sym typeface="Symbol" pitchFamily="18" charset="2"/>
            </a:endParaRPr>
          </a:p>
        </p:txBody>
      </p:sp>
      <p:sp>
        <p:nvSpPr>
          <p:cNvPr id="23" name="Rectangle 22"/>
          <p:cNvSpPr>
            <a:spLocks noChangeArrowheads="1"/>
          </p:cNvSpPr>
          <p:nvPr/>
        </p:nvSpPr>
        <p:spPr bwMode="auto">
          <a:xfrm>
            <a:off x="560388" y="5257800"/>
            <a:ext cx="5335587" cy="923925"/>
          </a:xfrm>
          <a:prstGeom prst="rect">
            <a:avLst/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/>
            <a:r>
              <a:rPr lang="en-US" altLang="en-US" sz="1800">
                <a:solidFill>
                  <a:schemeClr val="bg2"/>
                </a:solidFill>
              </a:rPr>
              <a:t>Recall: </a:t>
            </a:r>
            <a:r>
              <a:rPr lang="en-US" altLang="en-US" sz="1800" i="1">
                <a:solidFill>
                  <a:schemeClr val="bg2"/>
                </a:solidFill>
              </a:rPr>
              <a:t>  e</a:t>
            </a:r>
            <a:r>
              <a:rPr lang="en-US" altLang="en-US" sz="1800" i="1" baseline="30000">
                <a:solidFill>
                  <a:schemeClr val="bg2"/>
                </a:solidFill>
              </a:rPr>
              <a:t>i</a:t>
            </a:r>
            <a:r>
              <a:rPr lang="en-US" altLang="en-US" sz="1800" i="1" baseline="30000">
                <a:solidFill>
                  <a:schemeClr val="bg2"/>
                </a:solidFill>
                <a:sym typeface="Symbol" pitchFamily="18" charset="2"/>
              </a:rPr>
              <a:t> </a:t>
            </a:r>
            <a:r>
              <a:rPr lang="en-US" altLang="en-US" sz="1800" i="1">
                <a:solidFill>
                  <a:schemeClr val="bg2"/>
                </a:solidFill>
                <a:sym typeface="Symbol" pitchFamily="18" charset="2"/>
              </a:rPr>
              <a:t>= </a:t>
            </a:r>
            <a:r>
              <a:rPr lang="en-US" altLang="en-US" sz="1800">
                <a:solidFill>
                  <a:schemeClr val="bg2"/>
                </a:solidFill>
                <a:sym typeface="Symbol" pitchFamily="18" charset="2"/>
              </a:rPr>
              <a:t>cos()</a:t>
            </a:r>
            <a:r>
              <a:rPr lang="en-US" altLang="en-US" sz="1800" i="1">
                <a:solidFill>
                  <a:schemeClr val="bg2"/>
                </a:solidFill>
                <a:sym typeface="Symbol" pitchFamily="18" charset="2"/>
              </a:rPr>
              <a:t> + i </a:t>
            </a:r>
            <a:r>
              <a:rPr lang="en-US" altLang="en-US" sz="1800">
                <a:solidFill>
                  <a:schemeClr val="bg2"/>
                </a:solidFill>
                <a:sym typeface="Symbol" pitchFamily="18" charset="2"/>
              </a:rPr>
              <a:t>sin()</a:t>
            </a:r>
          </a:p>
          <a:p>
            <a:pPr algn="l" eaLnBrk="1" hangingPunct="1"/>
            <a:r>
              <a:rPr lang="en-US" altLang="en-US" sz="1800">
                <a:solidFill>
                  <a:schemeClr val="bg2"/>
                </a:solidFill>
                <a:sym typeface="Symbol" pitchFamily="18" charset="2"/>
              </a:rPr>
              <a:t>Hence, </a:t>
            </a:r>
            <a:r>
              <a:rPr lang="en-US" altLang="en-US" sz="1800">
                <a:solidFill>
                  <a:schemeClr val="bg2"/>
                </a:solidFill>
              </a:rPr>
              <a:t>the coefficients of cosine are subscripted “</a:t>
            </a:r>
            <a:r>
              <a:rPr lang="en-US" altLang="en-US" sz="1800" i="1">
                <a:solidFill>
                  <a:schemeClr val="bg2"/>
                </a:solidFill>
              </a:rPr>
              <a:t>Real</a:t>
            </a:r>
            <a:r>
              <a:rPr lang="en-US" altLang="en-US" sz="1800">
                <a:solidFill>
                  <a:schemeClr val="bg2"/>
                </a:solidFill>
              </a:rPr>
              <a:t>”</a:t>
            </a:r>
          </a:p>
          <a:p>
            <a:pPr algn="l" eaLnBrk="1" hangingPunct="1"/>
            <a:r>
              <a:rPr lang="en-US" altLang="en-US" sz="1800">
                <a:solidFill>
                  <a:schemeClr val="bg2"/>
                </a:solidFill>
              </a:rPr>
              <a:t>And of sine with “</a:t>
            </a:r>
            <a:r>
              <a:rPr lang="en-US" altLang="en-US" sz="1800" i="1">
                <a:solidFill>
                  <a:schemeClr val="bg2"/>
                </a:solidFill>
              </a:rPr>
              <a:t>Imaginary</a:t>
            </a:r>
            <a:r>
              <a:rPr lang="en-US" altLang="en-US" sz="1800">
                <a:solidFill>
                  <a:schemeClr val="bg2"/>
                </a:solidFill>
              </a:rPr>
              <a:t>”.</a:t>
            </a:r>
          </a:p>
        </p:txBody>
      </p:sp>
      <p:sp>
        <p:nvSpPr>
          <p:cNvPr id="9226" name="Rectangle 54"/>
          <p:cNvSpPr>
            <a:spLocks noChangeArrowheads="1"/>
          </p:cNvSpPr>
          <p:nvPr/>
        </p:nvSpPr>
        <p:spPr bwMode="auto">
          <a:xfrm>
            <a:off x="685800" y="-228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4400">
                <a:solidFill>
                  <a:schemeClr val="tx2"/>
                </a:solidFill>
              </a:rPr>
              <a:t>Fourier Transformation 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" grpId="0" animBg="1"/>
    </p:bldLst>
  </p:timing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946" name="Rectangle 5"/>
          <p:cNvSpPr>
            <a:spLocks noChangeArrowheads="1"/>
          </p:cNvSpPr>
          <p:nvPr/>
        </p:nvSpPr>
        <p:spPr bwMode="auto">
          <a:xfrm>
            <a:off x="685800" y="-228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4400">
                <a:solidFill>
                  <a:schemeClr val="tx2"/>
                </a:solidFill>
              </a:rPr>
              <a:t>Fourier Transformation </a:t>
            </a:r>
          </a:p>
        </p:txBody>
      </p:sp>
      <p:sp>
        <p:nvSpPr>
          <p:cNvPr id="82947" name="Text Box 215"/>
          <p:cNvSpPr txBox="1">
            <a:spLocks noChangeArrowheads="1"/>
          </p:cNvSpPr>
          <p:nvPr/>
        </p:nvSpPr>
        <p:spPr bwMode="auto">
          <a:xfrm>
            <a:off x="1809750" y="742950"/>
            <a:ext cx="206692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400" i="1">
                <a:solidFill>
                  <a:schemeClr val="tx2"/>
                </a:solidFill>
              </a:rPr>
              <a:t>Time Domain </a:t>
            </a:r>
            <a:r>
              <a:rPr lang="en-US" altLang="en-US" sz="2400" i="1">
                <a:solidFill>
                  <a:schemeClr val="accent1"/>
                </a:solidFill>
                <a:sym typeface="Symbol" pitchFamily="18" charset="2"/>
              </a:rPr>
              <a:t>y</a:t>
            </a:r>
            <a:endParaRPr lang="en-US" altLang="en-US" sz="2400">
              <a:solidFill>
                <a:schemeClr val="accent1"/>
              </a:solidFill>
              <a:sym typeface="Symbol" pitchFamily="18" charset="2"/>
            </a:endParaRPr>
          </a:p>
        </p:txBody>
      </p:sp>
      <p:sp>
        <p:nvSpPr>
          <p:cNvPr id="82948" name="Text Box 215"/>
          <p:cNvSpPr txBox="1">
            <a:spLocks noChangeArrowheads="1"/>
          </p:cNvSpPr>
          <p:nvPr/>
        </p:nvSpPr>
        <p:spPr bwMode="auto">
          <a:xfrm>
            <a:off x="4495800" y="762000"/>
            <a:ext cx="2874963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400" i="1">
                <a:solidFill>
                  <a:schemeClr val="tx2"/>
                </a:solidFill>
              </a:rPr>
              <a:t>Frequency Domain </a:t>
            </a:r>
            <a:r>
              <a:rPr lang="en-US" altLang="en-US" sz="2400" i="1">
                <a:solidFill>
                  <a:schemeClr val="accent1"/>
                </a:solidFill>
              </a:rPr>
              <a:t>Y</a:t>
            </a:r>
            <a:endParaRPr lang="en-US" altLang="en-US" sz="2400">
              <a:solidFill>
                <a:schemeClr val="accent1"/>
              </a:solidFill>
              <a:sym typeface="Symbol" pitchFamily="18" charset="2"/>
            </a:endParaRPr>
          </a:p>
        </p:txBody>
      </p:sp>
      <p:sp>
        <p:nvSpPr>
          <p:cNvPr id="16" name="Rectangle 15"/>
          <p:cNvSpPr>
            <a:spLocks noChangeArrowheads="1"/>
          </p:cNvSpPr>
          <p:nvPr/>
        </p:nvSpPr>
        <p:spPr bwMode="auto">
          <a:xfrm>
            <a:off x="5030788" y="1752600"/>
            <a:ext cx="1828800" cy="307975"/>
          </a:xfrm>
          <a:prstGeom prst="rect">
            <a:avLst/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/>
            <a:r>
              <a:rPr lang="en-CA" altLang="en-US" sz="1400">
                <a:solidFill>
                  <a:schemeClr val="bg2"/>
                </a:solidFill>
                <a:sym typeface="Symbol" pitchFamily="18" charset="2"/>
              </a:rPr>
              <a:t>       ABCD</a:t>
            </a:r>
          </a:p>
        </p:txBody>
      </p:sp>
      <p:sp>
        <p:nvSpPr>
          <p:cNvPr id="17" name="Rectangle 16"/>
          <p:cNvSpPr>
            <a:spLocks noChangeArrowheads="1"/>
          </p:cNvSpPr>
          <p:nvPr/>
        </p:nvSpPr>
        <p:spPr bwMode="auto">
          <a:xfrm>
            <a:off x="7086600" y="1619250"/>
            <a:ext cx="1752600" cy="1200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CA" altLang="en-US" sz="2400">
                <a:sym typeface="Symbol" pitchFamily="18" charset="2"/>
              </a:rPr>
              <a:t>Shouldn’t</a:t>
            </a:r>
            <a:br>
              <a:rPr lang="en-CA" altLang="en-US" sz="2400">
                <a:sym typeface="Symbol" pitchFamily="18" charset="2"/>
              </a:rPr>
            </a:br>
            <a:r>
              <a:rPr lang="en-CA" altLang="en-US" sz="2400">
                <a:sym typeface="Symbol" pitchFamily="18" charset="2"/>
              </a:rPr>
              <a:t>change frequencies.</a:t>
            </a:r>
          </a:p>
        </p:txBody>
      </p:sp>
      <p:sp>
        <p:nvSpPr>
          <p:cNvPr id="15" name="Rectangle 14"/>
          <p:cNvSpPr>
            <a:spLocks noChangeArrowheads="1"/>
          </p:cNvSpPr>
          <p:nvPr/>
        </p:nvSpPr>
        <p:spPr bwMode="auto">
          <a:xfrm>
            <a:off x="152400" y="1595438"/>
            <a:ext cx="1752600" cy="1200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CA" altLang="en-US" sz="2400">
                <a:sym typeface="Symbol" pitchFamily="18" charset="2"/>
              </a:rPr>
              <a:t>Interpolate</a:t>
            </a:r>
            <a:br>
              <a:rPr lang="en-CA" altLang="en-US" sz="2400">
                <a:sym typeface="Symbol" pitchFamily="18" charset="2"/>
              </a:rPr>
            </a:br>
            <a:r>
              <a:rPr lang="en-CA" altLang="en-US" sz="2400">
                <a:sym typeface="Symbol" pitchFamily="18" charset="2"/>
              </a:rPr>
              <a:t>intermediate</a:t>
            </a:r>
          </a:p>
          <a:p>
            <a:pPr eaLnBrk="1" hangingPunct="1"/>
            <a:r>
              <a:rPr lang="en-CA" altLang="en-US" sz="2400">
                <a:sym typeface="Symbol" pitchFamily="18" charset="2"/>
              </a:rPr>
              <a:t>values</a:t>
            </a:r>
          </a:p>
        </p:txBody>
      </p:sp>
      <p:grpSp>
        <p:nvGrpSpPr>
          <p:cNvPr id="2" name="Group 95"/>
          <p:cNvGrpSpPr>
            <a:grpSpLocks/>
          </p:cNvGrpSpPr>
          <p:nvPr/>
        </p:nvGrpSpPr>
        <p:grpSpPr bwMode="auto">
          <a:xfrm>
            <a:off x="2374900" y="1766888"/>
            <a:ext cx="1655763" cy="307975"/>
            <a:chOff x="2374439" y="1766653"/>
            <a:chExt cx="1656000" cy="307777"/>
          </a:xfrm>
        </p:grpSpPr>
        <p:sp>
          <p:nvSpPr>
            <p:cNvPr id="82970" name="Rectangle 22"/>
            <p:cNvSpPr>
              <a:spLocks noChangeArrowheads="1"/>
            </p:cNvSpPr>
            <p:nvPr/>
          </p:nvSpPr>
          <p:spPr bwMode="auto">
            <a:xfrm>
              <a:off x="2374439" y="1766653"/>
              <a:ext cx="1656000" cy="307777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CA" altLang="en-US" sz="1400">
                  <a:solidFill>
                    <a:schemeClr val="bg2"/>
                  </a:solidFill>
                  <a:sym typeface="Symbol" pitchFamily="18" charset="2"/>
                </a:rPr>
                <a:t>            aabbccdd </a:t>
              </a:r>
            </a:p>
          </p:txBody>
        </p:sp>
        <p:cxnSp>
          <p:nvCxnSpPr>
            <p:cNvPr id="82971" name="Straight Connector 27"/>
            <p:cNvCxnSpPr>
              <a:cxnSpLocks noChangeShapeType="1"/>
            </p:cNvCxnSpPr>
            <p:nvPr/>
          </p:nvCxnSpPr>
          <p:spPr bwMode="auto">
            <a:xfrm>
              <a:off x="3074896" y="1854708"/>
              <a:ext cx="70104" cy="0"/>
            </a:xfrm>
            <a:prstGeom prst="line">
              <a:avLst/>
            </a:prstGeom>
            <a:noFill/>
            <a:ln w="12700" algn="ctr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82972" name="Straight Connector 28"/>
            <p:cNvCxnSpPr>
              <a:cxnSpLocks noChangeShapeType="1"/>
            </p:cNvCxnSpPr>
            <p:nvPr/>
          </p:nvCxnSpPr>
          <p:spPr bwMode="auto">
            <a:xfrm>
              <a:off x="3249906" y="1854708"/>
              <a:ext cx="70104" cy="0"/>
            </a:xfrm>
            <a:prstGeom prst="line">
              <a:avLst/>
            </a:prstGeom>
            <a:noFill/>
            <a:ln w="12700" algn="ctr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82973" name="Straight Connector 31"/>
            <p:cNvCxnSpPr>
              <a:cxnSpLocks noChangeShapeType="1"/>
            </p:cNvCxnSpPr>
            <p:nvPr/>
          </p:nvCxnSpPr>
          <p:spPr bwMode="auto">
            <a:xfrm>
              <a:off x="3414617" y="1854708"/>
              <a:ext cx="70104" cy="0"/>
            </a:xfrm>
            <a:prstGeom prst="line">
              <a:avLst/>
            </a:prstGeom>
            <a:noFill/>
            <a:ln w="12700" algn="ctr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82974" name="Straight Connector 32"/>
            <p:cNvCxnSpPr>
              <a:cxnSpLocks noChangeShapeType="1"/>
            </p:cNvCxnSpPr>
            <p:nvPr/>
          </p:nvCxnSpPr>
          <p:spPr bwMode="auto">
            <a:xfrm>
              <a:off x="3596374" y="1854708"/>
              <a:ext cx="70104" cy="0"/>
            </a:xfrm>
            <a:prstGeom prst="line">
              <a:avLst/>
            </a:prstGeom>
            <a:noFill/>
            <a:ln w="12700" algn="ctr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35" name="Rectangle 22"/>
          <p:cNvSpPr>
            <a:spLocks noChangeArrowheads="1"/>
          </p:cNvSpPr>
          <p:nvPr/>
        </p:nvSpPr>
        <p:spPr bwMode="auto">
          <a:xfrm>
            <a:off x="2374900" y="2247900"/>
            <a:ext cx="1655763" cy="304800"/>
          </a:xfrm>
          <a:prstGeom prst="rect">
            <a:avLst/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/>
            <a:r>
              <a:rPr lang="en-CA" altLang="en-US" sz="1400">
                <a:solidFill>
                  <a:schemeClr val="bg2"/>
                </a:solidFill>
                <a:sym typeface="Symbol" pitchFamily="18" charset="2"/>
              </a:rPr>
              <a:t>            10101010 </a:t>
            </a:r>
          </a:p>
        </p:txBody>
      </p:sp>
      <p:grpSp>
        <p:nvGrpSpPr>
          <p:cNvPr id="3" name="Group 45"/>
          <p:cNvGrpSpPr>
            <a:grpSpLocks/>
          </p:cNvGrpSpPr>
          <p:nvPr/>
        </p:nvGrpSpPr>
        <p:grpSpPr bwMode="auto">
          <a:xfrm>
            <a:off x="1990725" y="1943100"/>
            <a:ext cx="546100" cy="982663"/>
            <a:chOff x="1990078" y="2362200"/>
            <a:chExt cx="547454" cy="981722"/>
          </a:xfrm>
        </p:grpSpPr>
        <p:sp>
          <p:nvSpPr>
            <p:cNvPr id="82968" name="Rectangle 33"/>
            <p:cNvSpPr>
              <a:spLocks noChangeArrowheads="1"/>
            </p:cNvSpPr>
            <p:nvPr/>
          </p:nvSpPr>
          <p:spPr bwMode="auto">
            <a:xfrm>
              <a:off x="1990078" y="2362200"/>
              <a:ext cx="524522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CA" altLang="en-US" sz="2000">
                  <a:solidFill>
                    <a:schemeClr val="accent1"/>
                  </a:solidFill>
                  <a:sym typeface="Symbol" pitchFamily="18" charset="2"/>
                </a:rPr>
                <a:t></a:t>
              </a:r>
            </a:p>
          </p:txBody>
        </p:sp>
        <p:sp>
          <p:nvSpPr>
            <p:cNvPr id="82969" name="Rectangle 37"/>
            <p:cNvSpPr>
              <a:spLocks noChangeArrowheads="1"/>
            </p:cNvSpPr>
            <p:nvPr/>
          </p:nvSpPr>
          <p:spPr bwMode="auto">
            <a:xfrm>
              <a:off x="2013010" y="2943812"/>
              <a:ext cx="524522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CA" altLang="en-US" sz="2000">
                  <a:solidFill>
                    <a:schemeClr val="accent1"/>
                  </a:solidFill>
                  <a:sym typeface="Symbol" pitchFamily="18" charset="2"/>
                </a:rPr>
                <a:t>=</a:t>
              </a:r>
            </a:p>
          </p:txBody>
        </p:sp>
      </p:grpSp>
      <p:grpSp>
        <p:nvGrpSpPr>
          <p:cNvPr id="4" name="Group 46"/>
          <p:cNvGrpSpPr>
            <a:grpSpLocks/>
          </p:cNvGrpSpPr>
          <p:nvPr/>
        </p:nvGrpSpPr>
        <p:grpSpPr bwMode="auto">
          <a:xfrm>
            <a:off x="4710113" y="1943100"/>
            <a:ext cx="547687" cy="982663"/>
            <a:chOff x="4710346" y="2362200"/>
            <a:chExt cx="547454" cy="981722"/>
          </a:xfrm>
        </p:grpSpPr>
        <p:sp>
          <p:nvSpPr>
            <p:cNvPr id="82966" name="Rectangle 41"/>
            <p:cNvSpPr>
              <a:spLocks noChangeArrowheads="1"/>
            </p:cNvSpPr>
            <p:nvPr/>
          </p:nvSpPr>
          <p:spPr bwMode="auto">
            <a:xfrm>
              <a:off x="4710346" y="2362200"/>
              <a:ext cx="524522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CA" altLang="en-US" sz="2000">
                  <a:solidFill>
                    <a:schemeClr val="accent1"/>
                  </a:solidFill>
                  <a:sym typeface="Symbol" pitchFamily="18" charset="2"/>
                </a:rPr>
                <a:t>*</a:t>
              </a:r>
            </a:p>
          </p:txBody>
        </p:sp>
        <p:sp>
          <p:nvSpPr>
            <p:cNvPr id="82967" name="Rectangle 42"/>
            <p:cNvSpPr>
              <a:spLocks noChangeArrowheads="1"/>
            </p:cNvSpPr>
            <p:nvPr/>
          </p:nvSpPr>
          <p:spPr bwMode="auto">
            <a:xfrm>
              <a:off x="4733278" y="2943812"/>
              <a:ext cx="524522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CA" altLang="en-US" sz="2000">
                  <a:solidFill>
                    <a:schemeClr val="accent1"/>
                  </a:solidFill>
                  <a:sym typeface="Symbol" pitchFamily="18" charset="2"/>
                </a:rPr>
                <a:t>=</a:t>
              </a:r>
            </a:p>
          </p:txBody>
        </p:sp>
      </p:grpSp>
      <p:sp>
        <p:nvSpPr>
          <p:cNvPr id="78" name="Rectangle 77"/>
          <p:cNvSpPr>
            <a:spLocks noChangeArrowheads="1"/>
          </p:cNvSpPr>
          <p:nvPr/>
        </p:nvSpPr>
        <p:spPr bwMode="auto">
          <a:xfrm>
            <a:off x="5030788" y="2247900"/>
            <a:ext cx="1828800" cy="307975"/>
          </a:xfrm>
          <a:prstGeom prst="rect">
            <a:avLst/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/>
            <a:r>
              <a:rPr lang="en-CA" altLang="en-US" sz="1400">
                <a:solidFill>
                  <a:schemeClr val="bg2"/>
                </a:solidFill>
                <a:sym typeface="Symbol" pitchFamily="18" charset="2"/>
              </a:rPr>
              <a:t>    ½</a:t>
            </a:r>
            <a:r>
              <a:rPr lang="en-CA" altLang="en-US" sz="1400">
                <a:solidFill>
                  <a:schemeClr val="bg2"/>
                </a:solidFill>
                <a:cs typeface="Times New Roman" pitchFamily="18" charset="0"/>
                <a:sym typeface="Symbol" pitchFamily="18" charset="2"/>
              </a:rPr>
              <a:t>∙1</a:t>
            </a:r>
            <a:r>
              <a:rPr lang="en-CA" altLang="en-US" sz="1400">
                <a:solidFill>
                  <a:schemeClr val="bg2"/>
                </a:solidFill>
                <a:sym typeface="Symbol" pitchFamily="18" charset="2"/>
              </a:rPr>
              <a:t>0001000</a:t>
            </a:r>
          </a:p>
        </p:txBody>
      </p:sp>
      <p:sp>
        <p:nvSpPr>
          <p:cNvPr id="88" name="Rectangle 22"/>
          <p:cNvSpPr>
            <a:spLocks noChangeArrowheads="1"/>
          </p:cNvSpPr>
          <p:nvPr/>
        </p:nvSpPr>
        <p:spPr bwMode="auto">
          <a:xfrm>
            <a:off x="2371725" y="2663825"/>
            <a:ext cx="1655763" cy="307975"/>
          </a:xfrm>
          <a:prstGeom prst="rect">
            <a:avLst/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/>
            <a:r>
              <a:rPr lang="en-CA" altLang="en-US" sz="1400">
                <a:solidFill>
                  <a:schemeClr val="bg2"/>
                </a:solidFill>
                <a:sym typeface="Symbol" pitchFamily="18" charset="2"/>
              </a:rPr>
              <a:t>     </a:t>
            </a:r>
            <a:r>
              <a:rPr lang="en-CA" altLang="en-US" sz="1400" i="1">
                <a:solidFill>
                  <a:schemeClr val="bg2"/>
                </a:solidFill>
                <a:sym typeface="Symbol" pitchFamily="18" charset="2"/>
              </a:rPr>
              <a:t>y’</a:t>
            </a:r>
            <a:r>
              <a:rPr lang="en-CA" altLang="en-US" sz="1400">
                <a:solidFill>
                  <a:schemeClr val="bg2"/>
                </a:solidFill>
                <a:sym typeface="Symbol" pitchFamily="18" charset="2"/>
              </a:rPr>
              <a:t> = a0b0c0d0 </a:t>
            </a:r>
          </a:p>
        </p:txBody>
      </p:sp>
      <p:sp>
        <p:nvSpPr>
          <p:cNvPr id="89" name="Rectangle 88"/>
          <p:cNvSpPr>
            <a:spLocks noChangeArrowheads="1"/>
          </p:cNvSpPr>
          <p:nvPr/>
        </p:nvSpPr>
        <p:spPr bwMode="auto">
          <a:xfrm>
            <a:off x="5027613" y="2652713"/>
            <a:ext cx="1827212" cy="307975"/>
          </a:xfrm>
          <a:prstGeom prst="rect">
            <a:avLst/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/>
            <a:r>
              <a:rPr lang="en-CA" altLang="en-US" sz="1400">
                <a:solidFill>
                  <a:schemeClr val="bg2"/>
                </a:solidFill>
                <a:sym typeface="Symbol" pitchFamily="18" charset="2"/>
              </a:rPr>
              <a:t>  </a:t>
            </a:r>
            <a:r>
              <a:rPr lang="en-CA" altLang="en-US" sz="1400" i="1">
                <a:solidFill>
                  <a:schemeClr val="bg2"/>
                </a:solidFill>
                <a:sym typeface="Symbol" pitchFamily="18" charset="2"/>
              </a:rPr>
              <a:t>Y’</a:t>
            </a:r>
            <a:r>
              <a:rPr lang="en-CA" altLang="en-US" sz="1400">
                <a:solidFill>
                  <a:schemeClr val="bg2"/>
                </a:solidFill>
                <a:sym typeface="Symbol" pitchFamily="18" charset="2"/>
              </a:rPr>
              <a:t> = ½</a:t>
            </a:r>
            <a:r>
              <a:rPr lang="en-CA" altLang="en-US" sz="1400">
                <a:solidFill>
                  <a:schemeClr val="bg2"/>
                </a:solidFill>
                <a:cs typeface="Times New Roman" pitchFamily="18" charset="0"/>
                <a:sym typeface="Symbol" pitchFamily="18" charset="2"/>
              </a:rPr>
              <a:t>∙</a:t>
            </a:r>
            <a:r>
              <a:rPr lang="en-CA" altLang="en-US" sz="1400">
                <a:solidFill>
                  <a:schemeClr val="bg2"/>
                </a:solidFill>
                <a:sym typeface="Symbol" pitchFamily="18" charset="2"/>
              </a:rPr>
              <a:t>ABCDABCD</a:t>
            </a:r>
          </a:p>
        </p:txBody>
      </p:sp>
      <p:grpSp>
        <p:nvGrpSpPr>
          <p:cNvPr id="5" name="Group 43"/>
          <p:cNvGrpSpPr>
            <a:grpSpLocks/>
          </p:cNvGrpSpPr>
          <p:nvPr/>
        </p:nvGrpSpPr>
        <p:grpSpPr bwMode="auto">
          <a:xfrm>
            <a:off x="1600200" y="1228725"/>
            <a:ext cx="5259388" cy="460375"/>
            <a:chOff x="1600200" y="1228079"/>
            <a:chExt cx="5259649" cy="461665"/>
          </a:xfrm>
        </p:grpSpPr>
        <p:sp>
          <p:nvSpPr>
            <p:cNvPr id="82962" name="Rectangle 22"/>
            <p:cNvSpPr>
              <a:spLocks noChangeArrowheads="1"/>
            </p:cNvSpPr>
            <p:nvPr/>
          </p:nvSpPr>
          <p:spPr bwMode="auto">
            <a:xfrm>
              <a:off x="2374439" y="1307254"/>
              <a:ext cx="1656000" cy="307777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CA" altLang="en-US" sz="1400">
                  <a:solidFill>
                    <a:schemeClr val="bg2"/>
                  </a:solidFill>
                  <a:sym typeface="Symbol" pitchFamily="18" charset="2"/>
                </a:rPr>
                <a:t>     </a:t>
              </a:r>
              <a:r>
                <a:rPr lang="en-CA" altLang="en-US" sz="1400" i="1">
                  <a:solidFill>
                    <a:schemeClr val="bg2"/>
                  </a:solidFill>
                  <a:sym typeface="Symbol" pitchFamily="18" charset="2"/>
                </a:rPr>
                <a:t>y</a:t>
              </a:r>
              <a:r>
                <a:rPr lang="en-CA" altLang="en-US" sz="1400">
                  <a:solidFill>
                    <a:schemeClr val="bg2"/>
                  </a:solidFill>
                  <a:sym typeface="Symbol" pitchFamily="18" charset="2"/>
                </a:rPr>
                <a:t> = abcd </a:t>
              </a:r>
            </a:p>
          </p:txBody>
        </p:sp>
        <p:sp>
          <p:nvSpPr>
            <p:cNvPr id="82963" name="Rectangle 92"/>
            <p:cNvSpPr>
              <a:spLocks noChangeArrowheads="1"/>
            </p:cNvSpPr>
            <p:nvPr/>
          </p:nvSpPr>
          <p:spPr bwMode="auto">
            <a:xfrm>
              <a:off x="5031049" y="1295400"/>
              <a:ext cx="1828800" cy="307777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CA" altLang="en-US" sz="1400">
                  <a:solidFill>
                    <a:schemeClr val="bg2"/>
                  </a:solidFill>
                  <a:sym typeface="Symbol" pitchFamily="18" charset="2"/>
                </a:rPr>
                <a:t> </a:t>
              </a:r>
              <a:r>
                <a:rPr lang="en-CA" altLang="en-US" sz="1400" i="1">
                  <a:solidFill>
                    <a:schemeClr val="bg2"/>
                  </a:solidFill>
                  <a:sym typeface="Symbol" pitchFamily="18" charset="2"/>
                </a:rPr>
                <a:t>Y</a:t>
              </a:r>
              <a:r>
                <a:rPr lang="en-CA" altLang="en-US" sz="1400">
                  <a:solidFill>
                    <a:schemeClr val="bg2"/>
                  </a:solidFill>
                  <a:sym typeface="Symbol" pitchFamily="18" charset="2"/>
                </a:rPr>
                <a:t> = ABCD</a:t>
              </a:r>
            </a:p>
          </p:txBody>
        </p:sp>
        <p:sp>
          <p:nvSpPr>
            <p:cNvPr id="82964" name="Rectangle 93"/>
            <p:cNvSpPr>
              <a:spLocks noChangeArrowheads="1"/>
            </p:cNvSpPr>
            <p:nvPr/>
          </p:nvSpPr>
          <p:spPr bwMode="auto">
            <a:xfrm>
              <a:off x="1600200" y="1228079"/>
              <a:ext cx="457200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CA" altLang="en-US" sz="2400">
                  <a:sym typeface="Symbol" pitchFamily="18" charset="2"/>
                </a:rPr>
                <a:t>If</a:t>
              </a:r>
            </a:p>
          </p:txBody>
        </p:sp>
        <p:sp>
          <p:nvSpPr>
            <p:cNvPr id="82965" name="Down Arrow 69"/>
            <p:cNvSpPr>
              <a:spLocks noChangeArrowheads="1"/>
            </p:cNvSpPr>
            <p:nvPr/>
          </p:nvSpPr>
          <p:spPr bwMode="auto">
            <a:xfrm rot="-5400000">
              <a:off x="4404460" y="1189951"/>
              <a:ext cx="304960" cy="533615"/>
            </a:xfrm>
            <a:prstGeom prst="downArrow">
              <a:avLst>
                <a:gd name="adj1" fmla="val 50000"/>
                <a:gd name="adj2" fmla="val 49999"/>
              </a:avLst>
            </a:pr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</p:grpSp>
      <p:sp>
        <p:nvSpPr>
          <p:cNvPr id="82960" name="Rectangle 99"/>
          <p:cNvSpPr>
            <a:spLocks noChangeArrowheads="1"/>
          </p:cNvSpPr>
          <p:nvPr/>
        </p:nvSpPr>
        <p:spPr bwMode="auto">
          <a:xfrm>
            <a:off x="228600" y="1219200"/>
            <a:ext cx="143827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/>
            <a:r>
              <a:rPr lang="en-CA" altLang="en-US" sz="2400">
                <a:sym typeface="Symbol" pitchFamily="18" charset="2"/>
              </a:rPr>
              <a:t>Lemma 1:</a:t>
            </a:r>
          </a:p>
        </p:txBody>
      </p:sp>
      <p:sp>
        <p:nvSpPr>
          <p:cNvPr id="82961" name="Text Box 215"/>
          <p:cNvSpPr txBox="1">
            <a:spLocks noChangeArrowheads="1"/>
          </p:cNvSpPr>
          <p:nvPr/>
        </p:nvSpPr>
        <p:spPr bwMode="auto">
          <a:xfrm>
            <a:off x="7456488" y="17463"/>
            <a:ext cx="1358900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000">
                <a:solidFill>
                  <a:schemeClr val="tx2"/>
                </a:solidFill>
                <a:sym typeface="Symbol" pitchFamily="18" charset="2"/>
              </a:rPr>
              <a:t>FFT</a:t>
            </a:r>
          </a:p>
          <a:p>
            <a:pPr eaLnBrk="1" hangingPunct="1"/>
            <a:r>
              <a:rPr lang="en-US" altLang="en-US" sz="2000">
                <a:solidFill>
                  <a:schemeClr val="tx2"/>
                </a:solidFill>
                <a:sym typeface="Symbol" pitchFamily="18" charset="2"/>
              </a:rPr>
              <a:t>nlogn Time</a:t>
            </a:r>
            <a:endParaRPr lang="en-US" altLang="en-US" sz="2000">
              <a:sym typeface="Symbol" pitchFamily="18" charset="2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 nodeType="clickPar">
                      <p:stCondLst>
                        <p:cond delay="indefinite"/>
                      </p:stCondLst>
                      <p:childTnLst>
                        <p:par>
                          <p:cTn id="3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 nodeType="clickPar">
                      <p:stCondLst>
                        <p:cond delay="indefinite"/>
                      </p:stCondLst>
                      <p:childTnLst>
                        <p:par>
                          <p:cTn id="4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 nodeType="clickPar">
                      <p:stCondLst>
                        <p:cond delay="indefinite"/>
                      </p:stCondLst>
                      <p:childTnLst>
                        <p:par>
                          <p:cTn id="5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 nodeType="clickPar">
                      <p:stCondLst>
                        <p:cond delay="indefinite"/>
                      </p:stCondLst>
                      <p:childTnLst>
                        <p:par>
                          <p:cTn id="6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50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 animBg="1"/>
      <p:bldP spid="17" grpId="0"/>
      <p:bldP spid="17" grpId="1"/>
      <p:bldP spid="15" grpId="0"/>
      <p:bldP spid="15" grpId="1"/>
      <p:bldP spid="35" grpId="0" animBg="1"/>
      <p:bldP spid="78" grpId="0" animBg="1"/>
      <p:bldP spid="88" grpId="0" animBg="1"/>
      <p:bldP spid="89" grpId="0" animBg="1"/>
    </p:bldLst>
  </p:timing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970" name="Rectangle 5"/>
          <p:cNvSpPr>
            <a:spLocks noChangeArrowheads="1"/>
          </p:cNvSpPr>
          <p:nvPr/>
        </p:nvSpPr>
        <p:spPr bwMode="auto">
          <a:xfrm>
            <a:off x="685800" y="-228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4400">
                <a:solidFill>
                  <a:schemeClr val="tx2"/>
                </a:solidFill>
              </a:rPr>
              <a:t>Fourier Transformation </a:t>
            </a:r>
          </a:p>
        </p:txBody>
      </p:sp>
      <p:sp>
        <p:nvSpPr>
          <p:cNvPr id="83971" name="Text Box 215"/>
          <p:cNvSpPr txBox="1">
            <a:spLocks noChangeArrowheads="1"/>
          </p:cNvSpPr>
          <p:nvPr/>
        </p:nvSpPr>
        <p:spPr bwMode="auto">
          <a:xfrm>
            <a:off x="1809750" y="742950"/>
            <a:ext cx="206692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400" i="1">
                <a:solidFill>
                  <a:schemeClr val="tx2"/>
                </a:solidFill>
              </a:rPr>
              <a:t>Time Domain </a:t>
            </a:r>
            <a:r>
              <a:rPr lang="en-US" altLang="en-US" sz="2400" i="1">
                <a:solidFill>
                  <a:schemeClr val="accent1"/>
                </a:solidFill>
                <a:sym typeface="Symbol" pitchFamily="18" charset="2"/>
              </a:rPr>
              <a:t>y</a:t>
            </a:r>
            <a:endParaRPr lang="en-US" altLang="en-US" sz="2400">
              <a:solidFill>
                <a:schemeClr val="accent1"/>
              </a:solidFill>
              <a:sym typeface="Symbol" pitchFamily="18" charset="2"/>
            </a:endParaRPr>
          </a:p>
        </p:txBody>
      </p:sp>
      <p:sp>
        <p:nvSpPr>
          <p:cNvPr id="83972" name="Text Box 215"/>
          <p:cNvSpPr txBox="1">
            <a:spLocks noChangeArrowheads="1"/>
          </p:cNvSpPr>
          <p:nvPr/>
        </p:nvSpPr>
        <p:spPr bwMode="auto">
          <a:xfrm>
            <a:off x="4495800" y="762000"/>
            <a:ext cx="2874963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400" i="1">
                <a:solidFill>
                  <a:schemeClr val="tx2"/>
                </a:solidFill>
              </a:rPr>
              <a:t>Frequency Domain </a:t>
            </a:r>
            <a:r>
              <a:rPr lang="en-US" altLang="en-US" sz="2400" i="1">
                <a:solidFill>
                  <a:schemeClr val="accent1"/>
                </a:solidFill>
              </a:rPr>
              <a:t>Y</a:t>
            </a:r>
            <a:endParaRPr lang="en-US" altLang="en-US" sz="2400">
              <a:solidFill>
                <a:schemeClr val="accent1"/>
              </a:solidFill>
              <a:sym typeface="Symbol" pitchFamily="18" charset="2"/>
            </a:endParaRPr>
          </a:p>
        </p:txBody>
      </p:sp>
      <p:grpSp>
        <p:nvGrpSpPr>
          <p:cNvPr id="2" name="Group 80"/>
          <p:cNvGrpSpPr>
            <a:grpSpLocks/>
          </p:cNvGrpSpPr>
          <p:nvPr/>
        </p:nvGrpSpPr>
        <p:grpSpPr bwMode="auto">
          <a:xfrm>
            <a:off x="1600200" y="1228725"/>
            <a:ext cx="5334000" cy="460375"/>
            <a:chOff x="1600200" y="1228079"/>
            <a:chExt cx="5333999" cy="461665"/>
          </a:xfrm>
        </p:grpSpPr>
        <p:sp>
          <p:nvSpPr>
            <p:cNvPr id="84014" name="Rectangle 22"/>
            <p:cNvSpPr>
              <a:spLocks noChangeArrowheads="1"/>
            </p:cNvSpPr>
            <p:nvPr/>
          </p:nvSpPr>
          <p:spPr bwMode="auto">
            <a:xfrm>
              <a:off x="2374439" y="1307254"/>
              <a:ext cx="1656000" cy="307777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CA" altLang="en-US" sz="1400">
                  <a:solidFill>
                    <a:schemeClr val="bg2"/>
                  </a:solidFill>
                  <a:sym typeface="Symbol" pitchFamily="18" charset="2"/>
                </a:rPr>
                <a:t>     </a:t>
              </a:r>
              <a:r>
                <a:rPr lang="en-CA" altLang="en-US" sz="1400" i="1">
                  <a:solidFill>
                    <a:schemeClr val="bg2"/>
                  </a:solidFill>
                  <a:sym typeface="Symbol" pitchFamily="18" charset="2"/>
                </a:rPr>
                <a:t>y</a:t>
              </a:r>
              <a:r>
                <a:rPr lang="en-CA" altLang="en-US" sz="1400">
                  <a:solidFill>
                    <a:schemeClr val="bg2"/>
                  </a:solidFill>
                  <a:sym typeface="Symbol" pitchFamily="18" charset="2"/>
                </a:rPr>
                <a:t> = abcd </a:t>
              </a:r>
            </a:p>
          </p:txBody>
        </p:sp>
        <p:sp>
          <p:nvSpPr>
            <p:cNvPr id="84015" name="Rectangle 22"/>
            <p:cNvSpPr>
              <a:spLocks noChangeArrowheads="1"/>
            </p:cNvSpPr>
            <p:nvPr/>
          </p:nvSpPr>
          <p:spPr bwMode="auto">
            <a:xfrm>
              <a:off x="5031048" y="1295400"/>
              <a:ext cx="1903151" cy="307777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CA" altLang="en-US" sz="1400">
                  <a:solidFill>
                    <a:schemeClr val="bg2"/>
                  </a:solidFill>
                  <a:sym typeface="Symbol" pitchFamily="18" charset="2"/>
                </a:rPr>
                <a:t> </a:t>
              </a:r>
              <a:r>
                <a:rPr lang="en-CA" altLang="en-US" sz="1400" i="1">
                  <a:solidFill>
                    <a:schemeClr val="bg2"/>
                  </a:solidFill>
                  <a:sym typeface="Symbol" pitchFamily="18" charset="2"/>
                </a:rPr>
                <a:t>Y</a:t>
              </a:r>
              <a:r>
                <a:rPr lang="en-CA" altLang="en-US" sz="1400">
                  <a:solidFill>
                    <a:schemeClr val="bg2"/>
                  </a:solidFill>
                  <a:sym typeface="Symbol" pitchFamily="18" charset="2"/>
                </a:rPr>
                <a:t> = ABCD</a:t>
              </a:r>
            </a:p>
          </p:txBody>
        </p:sp>
        <p:sp>
          <p:nvSpPr>
            <p:cNvPr id="84016" name="Rectangle 30"/>
            <p:cNvSpPr>
              <a:spLocks noChangeArrowheads="1"/>
            </p:cNvSpPr>
            <p:nvPr/>
          </p:nvSpPr>
          <p:spPr bwMode="auto">
            <a:xfrm>
              <a:off x="1600200" y="1228079"/>
              <a:ext cx="457200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CA" altLang="en-US" sz="2400">
                  <a:sym typeface="Symbol" pitchFamily="18" charset="2"/>
                </a:rPr>
                <a:t>If</a:t>
              </a:r>
            </a:p>
          </p:txBody>
        </p:sp>
        <p:sp>
          <p:nvSpPr>
            <p:cNvPr id="84017" name="Down Arrow 69"/>
            <p:cNvSpPr>
              <a:spLocks noChangeArrowheads="1"/>
            </p:cNvSpPr>
            <p:nvPr/>
          </p:nvSpPr>
          <p:spPr bwMode="auto">
            <a:xfrm rot="-5400000">
              <a:off x="4404460" y="1189951"/>
              <a:ext cx="304960" cy="533615"/>
            </a:xfrm>
            <a:prstGeom prst="downArrow">
              <a:avLst>
                <a:gd name="adj1" fmla="val 50000"/>
                <a:gd name="adj2" fmla="val 49999"/>
              </a:avLst>
            </a:pr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</p:grpSp>
      <p:grpSp>
        <p:nvGrpSpPr>
          <p:cNvPr id="3" name="Group 79"/>
          <p:cNvGrpSpPr>
            <a:grpSpLocks/>
          </p:cNvGrpSpPr>
          <p:nvPr/>
        </p:nvGrpSpPr>
        <p:grpSpPr bwMode="auto">
          <a:xfrm>
            <a:off x="1600200" y="1590675"/>
            <a:ext cx="5334000" cy="461963"/>
            <a:chOff x="1600200" y="1590559"/>
            <a:chExt cx="5334000" cy="461665"/>
          </a:xfrm>
        </p:grpSpPr>
        <p:sp>
          <p:nvSpPr>
            <p:cNvPr id="84010" name="Rectangle 22"/>
            <p:cNvSpPr>
              <a:spLocks noChangeArrowheads="1"/>
            </p:cNvSpPr>
            <p:nvPr/>
          </p:nvSpPr>
          <p:spPr bwMode="auto">
            <a:xfrm>
              <a:off x="2374439" y="1673423"/>
              <a:ext cx="1656000" cy="307777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CA" altLang="en-US" sz="1400">
                  <a:solidFill>
                    <a:schemeClr val="bg2"/>
                  </a:solidFill>
                  <a:sym typeface="Symbol" pitchFamily="18" charset="2"/>
                </a:rPr>
                <a:t>     </a:t>
              </a:r>
              <a:r>
                <a:rPr lang="en-CA" altLang="en-US" sz="1400" i="1">
                  <a:solidFill>
                    <a:schemeClr val="bg2"/>
                  </a:solidFill>
                  <a:sym typeface="Symbol" pitchFamily="18" charset="2"/>
                </a:rPr>
                <a:t>y’</a:t>
              </a:r>
              <a:r>
                <a:rPr lang="en-CA" altLang="en-US" sz="1400">
                  <a:solidFill>
                    <a:schemeClr val="bg2"/>
                  </a:solidFill>
                  <a:sym typeface="Symbol" pitchFamily="18" charset="2"/>
                </a:rPr>
                <a:t> = a0b0c0d0 </a:t>
              </a:r>
            </a:p>
          </p:txBody>
        </p:sp>
        <p:sp>
          <p:nvSpPr>
            <p:cNvPr id="84011" name="Rectangle 39"/>
            <p:cNvSpPr>
              <a:spLocks noChangeArrowheads="1"/>
            </p:cNvSpPr>
            <p:nvPr/>
          </p:nvSpPr>
          <p:spPr bwMode="auto">
            <a:xfrm>
              <a:off x="5031050" y="1661568"/>
              <a:ext cx="1903150" cy="307777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CA" altLang="en-US" sz="1400" i="1">
                  <a:solidFill>
                    <a:schemeClr val="bg2"/>
                  </a:solidFill>
                  <a:sym typeface="Symbol" pitchFamily="18" charset="2"/>
                </a:rPr>
                <a:t>Y’</a:t>
              </a:r>
              <a:r>
                <a:rPr lang="en-CA" altLang="en-US" sz="1400">
                  <a:solidFill>
                    <a:schemeClr val="bg2"/>
                  </a:solidFill>
                  <a:sym typeface="Symbol" pitchFamily="18" charset="2"/>
                </a:rPr>
                <a:t> = ½</a:t>
              </a:r>
              <a:r>
                <a:rPr lang="en-US" altLang="en-US" sz="1400">
                  <a:solidFill>
                    <a:schemeClr val="bg2"/>
                  </a:solidFill>
                  <a:sym typeface="Symbol" pitchFamily="18" charset="2"/>
                </a:rPr>
                <a:t> s</a:t>
              </a:r>
              <a:r>
                <a:rPr lang="en-US" altLang="en-US" sz="1400" baseline="-25000">
                  <a:solidFill>
                    <a:schemeClr val="bg2"/>
                  </a:solidFill>
                  <a:sym typeface="Symbol" pitchFamily="18" charset="2"/>
                </a:rPr>
                <a:t>1 </a:t>
              </a:r>
              <a:r>
                <a:rPr lang="en-CA" altLang="en-US" sz="1400">
                  <a:solidFill>
                    <a:schemeClr val="bg2"/>
                  </a:solidFill>
                  <a:cs typeface="Times New Roman" pitchFamily="18" charset="0"/>
                  <a:sym typeface="Symbol" pitchFamily="18" charset="2"/>
                </a:rPr>
                <a:t>∙</a:t>
              </a:r>
              <a:r>
                <a:rPr lang="en-CA" altLang="en-US" sz="1400">
                  <a:solidFill>
                    <a:schemeClr val="bg2"/>
                  </a:solidFill>
                  <a:sym typeface="Symbol" pitchFamily="18" charset="2"/>
                </a:rPr>
                <a:t>ABCDABCD</a:t>
              </a:r>
            </a:p>
          </p:txBody>
        </p:sp>
        <p:sp>
          <p:nvSpPr>
            <p:cNvPr id="84012" name="Down Arrow 69"/>
            <p:cNvSpPr>
              <a:spLocks noChangeArrowheads="1"/>
            </p:cNvSpPr>
            <p:nvPr/>
          </p:nvSpPr>
          <p:spPr bwMode="auto">
            <a:xfrm rot="-5400000">
              <a:off x="4399284" y="1535278"/>
              <a:ext cx="304960" cy="533615"/>
            </a:xfrm>
            <a:prstGeom prst="downArrow">
              <a:avLst>
                <a:gd name="adj1" fmla="val 50000"/>
                <a:gd name="adj2" fmla="val 49999"/>
              </a:avLst>
            </a:pr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84013" name="Rectangle 38"/>
            <p:cNvSpPr>
              <a:spLocks noChangeArrowheads="1"/>
            </p:cNvSpPr>
            <p:nvPr/>
          </p:nvSpPr>
          <p:spPr bwMode="auto">
            <a:xfrm>
              <a:off x="1600200" y="1590559"/>
              <a:ext cx="990600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CA" altLang="en-US" sz="2400">
                  <a:sym typeface="Symbol" pitchFamily="18" charset="2"/>
                </a:rPr>
                <a:t>then</a:t>
              </a:r>
            </a:p>
          </p:txBody>
        </p:sp>
      </p:grpSp>
      <p:sp>
        <p:nvSpPr>
          <p:cNvPr id="83975" name="Rectangle 17"/>
          <p:cNvSpPr>
            <a:spLocks noChangeArrowheads="1"/>
          </p:cNvSpPr>
          <p:nvPr/>
        </p:nvSpPr>
        <p:spPr bwMode="auto">
          <a:xfrm>
            <a:off x="228600" y="1219200"/>
            <a:ext cx="143827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/>
            <a:r>
              <a:rPr lang="en-CA" altLang="en-US" sz="2400">
                <a:sym typeface="Symbol" pitchFamily="18" charset="2"/>
              </a:rPr>
              <a:t>Lemma 2:</a:t>
            </a:r>
          </a:p>
        </p:txBody>
      </p:sp>
      <p:grpSp>
        <p:nvGrpSpPr>
          <p:cNvPr id="4" name="Group 54"/>
          <p:cNvGrpSpPr>
            <a:grpSpLocks/>
          </p:cNvGrpSpPr>
          <p:nvPr/>
        </p:nvGrpSpPr>
        <p:grpSpPr bwMode="auto">
          <a:xfrm>
            <a:off x="4710113" y="2987675"/>
            <a:ext cx="547687" cy="2022475"/>
            <a:chOff x="4710346" y="3514078"/>
            <a:chExt cx="547454" cy="2021888"/>
          </a:xfrm>
        </p:grpSpPr>
        <p:sp>
          <p:nvSpPr>
            <p:cNvPr id="84008" name="Rectangle 55"/>
            <p:cNvSpPr>
              <a:spLocks noChangeArrowheads="1"/>
            </p:cNvSpPr>
            <p:nvPr/>
          </p:nvSpPr>
          <p:spPr bwMode="auto">
            <a:xfrm>
              <a:off x="4710346" y="3514078"/>
              <a:ext cx="524522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CA" altLang="en-US" sz="2000">
                  <a:solidFill>
                    <a:schemeClr val="accent1"/>
                  </a:solidFill>
                  <a:sym typeface="Symbol" pitchFamily="18" charset="2"/>
                </a:rPr>
                <a:t></a:t>
              </a:r>
            </a:p>
          </p:txBody>
        </p:sp>
        <p:sp>
          <p:nvSpPr>
            <p:cNvPr id="84009" name="Rectangle 56"/>
            <p:cNvSpPr>
              <a:spLocks noChangeArrowheads="1"/>
            </p:cNvSpPr>
            <p:nvPr/>
          </p:nvSpPr>
          <p:spPr bwMode="auto">
            <a:xfrm>
              <a:off x="4733278" y="5135856"/>
              <a:ext cx="524522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CA" altLang="en-US" sz="2000">
                  <a:solidFill>
                    <a:schemeClr val="accent1"/>
                  </a:solidFill>
                  <a:sym typeface="Symbol" pitchFamily="18" charset="2"/>
                </a:rPr>
                <a:t>=</a:t>
              </a:r>
            </a:p>
          </p:txBody>
        </p:sp>
      </p:grpSp>
      <p:grpSp>
        <p:nvGrpSpPr>
          <p:cNvPr id="5" name="Group 57"/>
          <p:cNvGrpSpPr>
            <a:grpSpLocks/>
          </p:cNvGrpSpPr>
          <p:nvPr/>
        </p:nvGrpSpPr>
        <p:grpSpPr bwMode="auto">
          <a:xfrm>
            <a:off x="5083175" y="3235325"/>
            <a:ext cx="1824038" cy="1455738"/>
            <a:chOff x="7010400" y="3760434"/>
            <a:chExt cx="1824250" cy="1457166"/>
          </a:xfrm>
        </p:grpSpPr>
        <p:pic>
          <p:nvPicPr>
            <p:cNvPr id="84000" name="Picture 2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010400" y="3810000"/>
              <a:ext cx="1824250" cy="1407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4001" name="Rectangle 26"/>
            <p:cNvSpPr>
              <a:spLocks noChangeArrowheads="1"/>
            </p:cNvSpPr>
            <p:nvPr/>
          </p:nvSpPr>
          <p:spPr bwMode="auto">
            <a:xfrm>
              <a:off x="7021506" y="4809478"/>
              <a:ext cx="153874" cy="230832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900">
                  <a:solidFill>
                    <a:schemeClr val="bg2"/>
                  </a:solidFill>
                  <a:sym typeface="Symbol" pitchFamily="18" charset="2"/>
                </a:rPr>
                <a:t> </a:t>
              </a:r>
              <a:endParaRPr lang="en-US" altLang="en-US" sz="900" baseline="-25000">
                <a:solidFill>
                  <a:schemeClr val="bg2"/>
                </a:solidFill>
                <a:sym typeface="Symbol" pitchFamily="18" charset="2"/>
              </a:endParaRPr>
            </a:p>
          </p:txBody>
        </p:sp>
        <p:sp>
          <p:nvSpPr>
            <p:cNvPr id="84002" name="Rectangle 26"/>
            <p:cNvSpPr>
              <a:spLocks noChangeArrowheads="1"/>
            </p:cNvSpPr>
            <p:nvPr/>
          </p:nvSpPr>
          <p:spPr bwMode="auto">
            <a:xfrm>
              <a:off x="7090302" y="3834402"/>
              <a:ext cx="153874" cy="230832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900">
                  <a:solidFill>
                    <a:schemeClr val="bg2"/>
                  </a:solidFill>
                  <a:sym typeface="Symbol" pitchFamily="18" charset="2"/>
                </a:rPr>
                <a:t> </a:t>
              </a:r>
              <a:endParaRPr lang="en-US" altLang="en-US" sz="900" baseline="-25000">
                <a:solidFill>
                  <a:schemeClr val="bg2"/>
                </a:solidFill>
                <a:sym typeface="Symbol" pitchFamily="18" charset="2"/>
              </a:endParaRPr>
            </a:p>
          </p:txBody>
        </p:sp>
        <p:sp>
          <p:nvSpPr>
            <p:cNvPr id="84003" name="Rectangle 26"/>
            <p:cNvSpPr>
              <a:spLocks noChangeArrowheads="1"/>
            </p:cNvSpPr>
            <p:nvPr/>
          </p:nvSpPr>
          <p:spPr bwMode="auto">
            <a:xfrm>
              <a:off x="7067370" y="4045246"/>
              <a:ext cx="153874" cy="230832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900">
                  <a:solidFill>
                    <a:schemeClr val="bg2"/>
                  </a:solidFill>
                  <a:sym typeface="Symbol" pitchFamily="18" charset="2"/>
                </a:rPr>
                <a:t> </a:t>
              </a:r>
              <a:endParaRPr lang="en-US" altLang="en-US" sz="900" baseline="-25000">
                <a:solidFill>
                  <a:schemeClr val="bg2"/>
                </a:solidFill>
                <a:sym typeface="Symbol" pitchFamily="18" charset="2"/>
              </a:endParaRPr>
            </a:p>
          </p:txBody>
        </p:sp>
        <p:sp>
          <p:nvSpPr>
            <p:cNvPr id="84004" name="Rectangle 26"/>
            <p:cNvSpPr>
              <a:spLocks noChangeArrowheads="1"/>
            </p:cNvSpPr>
            <p:nvPr/>
          </p:nvSpPr>
          <p:spPr bwMode="auto">
            <a:xfrm>
              <a:off x="7062194" y="4569768"/>
              <a:ext cx="153874" cy="230832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900">
                  <a:solidFill>
                    <a:schemeClr val="bg2"/>
                  </a:solidFill>
                  <a:sym typeface="Symbol" pitchFamily="18" charset="2"/>
                </a:rPr>
                <a:t> </a:t>
              </a:r>
              <a:endParaRPr lang="en-US" altLang="en-US" sz="900" baseline="-25000">
                <a:solidFill>
                  <a:schemeClr val="bg2"/>
                </a:solidFill>
                <a:sym typeface="Symbol" pitchFamily="18" charset="2"/>
              </a:endParaRPr>
            </a:p>
          </p:txBody>
        </p:sp>
        <p:sp>
          <p:nvSpPr>
            <p:cNvPr id="84005" name="Rectangle 26"/>
            <p:cNvSpPr>
              <a:spLocks noChangeArrowheads="1"/>
            </p:cNvSpPr>
            <p:nvPr/>
          </p:nvSpPr>
          <p:spPr bwMode="auto">
            <a:xfrm>
              <a:off x="7090302" y="4114800"/>
              <a:ext cx="153874" cy="230832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900">
                  <a:solidFill>
                    <a:schemeClr val="bg2"/>
                  </a:solidFill>
                  <a:sym typeface="Symbol" pitchFamily="18" charset="2"/>
                </a:rPr>
                <a:t>1</a:t>
              </a:r>
              <a:endParaRPr lang="en-US" altLang="en-US" sz="900" baseline="-25000">
                <a:solidFill>
                  <a:schemeClr val="bg2"/>
                </a:solidFill>
                <a:sym typeface="Symbol" pitchFamily="18" charset="2"/>
              </a:endParaRPr>
            </a:p>
          </p:txBody>
        </p:sp>
        <p:sp>
          <p:nvSpPr>
            <p:cNvPr id="84006" name="Rectangle 26"/>
            <p:cNvSpPr>
              <a:spLocks noChangeArrowheads="1"/>
            </p:cNvSpPr>
            <p:nvPr/>
          </p:nvSpPr>
          <p:spPr bwMode="auto">
            <a:xfrm>
              <a:off x="7014102" y="4587524"/>
              <a:ext cx="3048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900">
                  <a:solidFill>
                    <a:schemeClr val="bg2"/>
                  </a:solidFill>
                  <a:sym typeface="Symbol" pitchFamily="18" charset="2"/>
                </a:rPr>
                <a:t>-1</a:t>
              </a:r>
              <a:endParaRPr lang="en-US" altLang="en-US" sz="900" baseline="-25000">
                <a:solidFill>
                  <a:schemeClr val="bg2"/>
                </a:solidFill>
                <a:sym typeface="Symbol" pitchFamily="18" charset="2"/>
              </a:endParaRPr>
            </a:p>
          </p:txBody>
        </p:sp>
        <p:sp>
          <p:nvSpPr>
            <p:cNvPr id="84007" name="Rectangle 26"/>
            <p:cNvSpPr>
              <a:spLocks noChangeArrowheads="1"/>
            </p:cNvSpPr>
            <p:nvPr/>
          </p:nvSpPr>
          <p:spPr bwMode="auto">
            <a:xfrm>
              <a:off x="7014102" y="3760434"/>
              <a:ext cx="304800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1200">
                  <a:solidFill>
                    <a:schemeClr val="bg2"/>
                  </a:solidFill>
                  <a:sym typeface="Symbol" pitchFamily="18" charset="2"/>
                </a:rPr>
                <a:t>s</a:t>
              </a:r>
              <a:r>
                <a:rPr lang="en-US" altLang="en-US" sz="1200" baseline="-25000">
                  <a:solidFill>
                    <a:schemeClr val="bg2"/>
                  </a:solidFill>
                  <a:sym typeface="Symbol" pitchFamily="18" charset="2"/>
                </a:rPr>
                <a:t>1</a:t>
              </a:r>
            </a:p>
          </p:txBody>
        </p:sp>
      </p:grpSp>
      <p:grpSp>
        <p:nvGrpSpPr>
          <p:cNvPr id="6" name="Group 66"/>
          <p:cNvGrpSpPr>
            <a:grpSpLocks/>
          </p:cNvGrpSpPr>
          <p:nvPr/>
        </p:nvGrpSpPr>
        <p:grpSpPr bwMode="auto">
          <a:xfrm>
            <a:off x="1927225" y="4857750"/>
            <a:ext cx="2262188" cy="400050"/>
            <a:chOff x="1927932" y="5383566"/>
            <a:chExt cx="2260902" cy="400110"/>
          </a:xfrm>
        </p:grpSpPr>
        <p:sp>
          <p:nvSpPr>
            <p:cNvPr id="83998" name="Rectangle 67"/>
            <p:cNvSpPr>
              <a:spLocks noChangeArrowheads="1"/>
            </p:cNvSpPr>
            <p:nvPr/>
          </p:nvSpPr>
          <p:spPr bwMode="auto">
            <a:xfrm>
              <a:off x="1927932" y="5383566"/>
              <a:ext cx="524522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CA" altLang="en-US" sz="2000">
                  <a:solidFill>
                    <a:schemeClr val="accent1"/>
                  </a:solidFill>
                  <a:sym typeface="Symbol" pitchFamily="18" charset="2"/>
                </a:rPr>
                <a:t>=</a:t>
              </a:r>
            </a:p>
          </p:txBody>
        </p:sp>
        <p:sp>
          <p:nvSpPr>
            <p:cNvPr id="83999" name="Rectangle 22"/>
            <p:cNvSpPr>
              <a:spLocks noChangeArrowheads="1"/>
            </p:cNvSpPr>
            <p:nvPr/>
          </p:nvSpPr>
          <p:spPr bwMode="auto">
            <a:xfrm>
              <a:off x="2388834" y="5439811"/>
              <a:ext cx="1800000" cy="307777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CA" altLang="en-US" sz="1400">
                  <a:solidFill>
                    <a:schemeClr val="bg2"/>
                  </a:solidFill>
                  <a:sym typeface="Symbol" pitchFamily="18" charset="2"/>
                </a:rPr>
                <a:t>        0a0b0c0d </a:t>
              </a:r>
            </a:p>
          </p:txBody>
        </p:sp>
      </p:grpSp>
      <p:sp>
        <p:nvSpPr>
          <p:cNvPr id="70" name="Rectangle 69"/>
          <p:cNvSpPr>
            <a:spLocks noChangeArrowheads="1"/>
          </p:cNvSpPr>
          <p:nvPr/>
        </p:nvSpPr>
        <p:spPr bwMode="auto">
          <a:xfrm>
            <a:off x="5065713" y="4902200"/>
            <a:ext cx="1828800" cy="307975"/>
          </a:xfrm>
          <a:prstGeom prst="rect">
            <a:avLst/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/>
            <a:r>
              <a:rPr lang="en-CA" altLang="en-US" sz="1400">
                <a:solidFill>
                  <a:schemeClr val="bg2"/>
                </a:solidFill>
                <a:sym typeface="Symbol" pitchFamily="18" charset="2"/>
              </a:rPr>
              <a:t>  ½</a:t>
            </a:r>
            <a:r>
              <a:rPr lang="en-US" altLang="en-US" sz="1400">
                <a:solidFill>
                  <a:schemeClr val="bg2"/>
                </a:solidFill>
                <a:sym typeface="Symbol" pitchFamily="18" charset="2"/>
              </a:rPr>
              <a:t>s</a:t>
            </a:r>
            <a:r>
              <a:rPr lang="en-US" altLang="en-US" sz="1400" baseline="-25000">
                <a:solidFill>
                  <a:schemeClr val="bg2"/>
                </a:solidFill>
                <a:sym typeface="Symbol" pitchFamily="18" charset="2"/>
              </a:rPr>
              <a:t>1</a:t>
            </a:r>
            <a:r>
              <a:rPr lang="en-CA" altLang="en-US" sz="1400">
                <a:solidFill>
                  <a:schemeClr val="bg2"/>
                </a:solidFill>
                <a:cs typeface="Times New Roman" pitchFamily="18" charset="0"/>
                <a:sym typeface="Symbol" pitchFamily="18" charset="2"/>
              </a:rPr>
              <a:t>∙</a:t>
            </a:r>
            <a:r>
              <a:rPr lang="en-CA" altLang="en-US" sz="1400">
                <a:solidFill>
                  <a:schemeClr val="bg2"/>
                </a:solidFill>
                <a:sym typeface="Symbol" pitchFamily="18" charset="2"/>
              </a:rPr>
              <a:t>ABCDABCD</a:t>
            </a:r>
          </a:p>
        </p:txBody>
      </p:sp>
      <p:sp>
        <p:nvSpPr>
          <p:cNvPr id="71" name="Rectangle 22"/>
          <p:cNvSpPr>
            <a:spLocks noChangeArrowheads="1"/>
          </p:cNvSpPr>
          <p:nvPr/>
        </p:nvSpPr>
        <p:spPr bwMode="auto">
          <a:xfrm>
            <a:off x="3124200" y="3741738"/>
            <a:ext cx="277813" cy="400050"/>
          </a:xfrm>
          <a:prstGeom prst="rect">
            <a:avLst/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/>
            <a:r>
              <a:rPr lang="en-CA" altLang="en-US" sz="2000">
                <a:solidFill>
                  <a:schemeClr val="bg2"/>
                </a:solidFill>
                <a:sym typeface="Symbol" pitchFamily="18" charset="2"/>
              </a:rPr>
              <a:t>?</a:t>
            </a:r>
          </a:p>
        </p:txBody>
      </p:sp>
      <p:sp>
        <p:nvSpPr>
          <p:cNvPr id="72" name="Rectangle 71"/>
          <p:cNvSpPr>
            <a:spLocks noChangeArrowheads="1"/>
          </p:cNvSpPr>
          <p:nvPr/>
        </p:nvSpPr>
        <p:spPr bwMode="auto">
          <a:xfrm>
            <a:off x="1905000" y="2903538"/>
            <a:ext cx="298450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/>
            <a:r>
              <a:rPr lang="en-CA" altLang="en-US" sz="2000">
                <a:solidFill>
                  <a:schemeClr val="accent1"/>
                </a:solidFill>
                <a:sym typeface="Symbol" pitchFamily="18" charset="2"/>
              </a:rPr>
              <a:t>?</a:t>
            </a:r>
          </a:p>
        </p:txBody>
      </p:sp>
      <p:grpSp>
        <p:nvGrpSpPr>
          <p:cNvPr id="7" name="Group 72"/>
          <p:cNvGrpSpPr>
            <a:grpSpLocks/>
          </p:cNvGrpSpPr>
          <p:nvPr/>
        </p:nvGrpSpPr>
        <p:grpSpPr bwMode="auto">
          <a:xfrm>
            <a:off x="1905000" y="2903538"/>
            <a:ext cx="2362200" cy="1944687"/>
            <a:chOff x="1905000" y="3429000"/>
            <a:chExt cx="2362200" cy="1944688"/>
          </a:xfrm>
        </p:grpSpPr>
        <p:sp>
          <p:nvSpPr>
            <p:cNvPr id="83992" name="Rectangle 73"/>
            <p:cNvSpPr>
              <a:spLocks noChangeArrowheads="1"/>
            </p:cNvSpPr>
            <p:nvPr/>
          </p:nvSpPr>
          <p:spPr bwMode="auto">
            <a:xfrm>
              <a:off x="1905000" y="3429000"/>
              <a:ext cx="524522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CA" altLang="en-US" sz="2000">
                  <a:solidFill>
                    <a:schemeClr val="accent1"/>
                  </a:solidFill>
                  <a:sym typeface="Symbol" pitchFamily="18" charset="2"/>
                </a:rPr>
                <a:t>*</a:t>
              </a:r>
            </a:p>
          </p:txBody>
        </p:sp>
        <p:grpSp>
          <p:nvGrpSpPr>
            <p:cNvPr id="83993" name="Group 45"/>
            <p:cNvGrpSpPr>
              <a:grpSpLocks/>
            </p:cNvGrpSpPr>
            <p:nvPr/>
          </p:nvGrpSpPr>
          <p:grpSpPr bwMode="auto">
            <a:xfrm>
              <a:off x="2362200" y="3657600"/>
              <a:ext cx="1905000" cy="1716088"/>
              <a:chOff x="2362200" y="3657600"/>
              <a:chExt cx="1905000" cy="1716088"/>
            </a:xfrm>
          </p:grpSpPr>
          <p:pic>
            <p:nvPicPr>
              <p:cNvPr id="83994" name="Picture 11"/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r="-2792" b="8156"/>
              <a:stretch>
                <a:fillRect/>
              </a:stretch>
            </p:blipFill>
            <p:spPr bwMode="auto">
              <a:xfrm>
                <a:off x="2362200" y="3657600"/>
                <a:ext cx="1905000" cy="1716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83995" name="Rectangle 26"/>
              <p:cNvSpPr>
                <a:spLocks noChangeArrowheads="1"/>
              </p:cNvSpPr>
              <p:nvPr/>
            </p:nvSpPr>
            <p:spPr bwMode="auto">
              <a:xfrm>
                <a:off x="2760956" y="3836634"/>
                <a:ext cx="1083734" cy="246221"/>
              </a:xfrm>
              <a:prstGeom prst="rect">
                <a:avLst/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r>
                  <a:rPr lang="en-US" altLang="en-US" sz="1000">
                    <a:solidFill>
                      <a:schemeClr val="bg2"/>
                    </a:solidFill>
                  </a:rPr>
                  <a:t>Impulse at f = 1</a:t>
                </a:r>
                <a:endParaRPr lang="en-US" altLang="en-US" sz="1000" baseline="-25000">
                  <a:solidFill>
                    <a:schemeClr val="bg2"/>
                  </a:solidFill>
                  <a:sym typeface="Symbol" pitchFamily="18" charset="2"/>
                </a:endParaRPr>
              </a:p>
            </p:txBody>
          </p:sp>
          <p:pic>
            <p:nvPicPr>
              <p:cNvPr id="83996" name="Picture 2"/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18106" y="4173244"/>
                <a:ext cx="153480" cy="73329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83997" name="Picture 7"/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634252" y="4236158"/>
                <a:ext cx="105246" cy="58723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sp>
        <p:nvSpPr>
          <p:cNvPr id="82" name="Rectangle 81"/>
          <p:cNvSpPr>
            <a:spLocks noChangeArrowheads="1"/>
          </p:cNvSpPr>
          <p:nvPr/>
        </p:nvSpPr>
        <p:spPr bwMode="auto">
          <a:xfrm>
            <a:off x="228600" y="2205038"/>
            <a:ext cx="95408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/>
            <a:r>
              <a:rPr lang="en-CA" altLang="en-US" sz="2400">
                <a:sym typeface="Symbol" pitchFamily="18" charset="2"/>
              </a:rPr>
              <a:t>Proof:</a:t>
            </a:r>
          </a:p>
        </p:txBody>
      </p:sp>
      <p:grpSp>
        <p:nvGrpSpPr>
          <p:cNvPr id="9" name="Group 83"/>
          <p:cNvGrpSpPr>
            <a:grpSpLocks/>
          </p:cNvGrpSpPr>
          <p:nvPr/>
        </p:nvGrpSpPr>
        <p:grpSpPr bwMode="auto">
          <a:xfrm>
            <a:off x="1570038" y="2227263"/>
            <a:ext cx="5324475" cy="790575"/>
            <a:chOff x="1569371" y="2227556"/>
            <a:chExt cx="5324878" cy="790257"/>
          </a:xfrm>
        </p:grpSpPr>
        <p:sp>
          <p:nvSpPr>
            <p:cNvPr id="83989" name="Rectangle 22"/>
            <p:cNvSpPr>
              <a:spLocks noChangeArrowheads="1"/>
            </p:cNvSpPr>
            <p:nvPr/>
          </p:nvSpPr>
          <p:spPr bwMode="auto">
            <a:xfrm>
              <a:off x="2362200" y="2710036"/>
              <a:ext cx="1800000" cy="307777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CA" altLang="en-US" sz="1400">
                  <a:solidFill>
                    <a:schemeClr val="bg2"/>
                  </a:solidFill>
                  <a:sym typeface="Symbol" pitchFamily="18" charset="2"/>
                </a:rPr>
                <a:t>        a0b0c0d0 </a:t>
              </a:r>
            </a:p>
          </p:txBody>
        </p:sp>
        <p:sp>
          <p:nvSpPr>
            <p:cNvPr id="83990" name="Rectangle 53"/>
            <p:cNvSpPr>
              <a:spLocks noChangeArrowheads="1"/>
            </p:cNvSpPr>
            <p:nvPr/>
          </p:nvSpPr>
          <p:spPr bwMode="auto">
            <a:xfrm>
              <a:off x="5065449" y="2698181"/>
              <a:ext cx="1828800" cy="307777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CA" altLang="en-US" sz="1400">
                  <a:solidFill>
                    <a:schemeClr val="bg2"/>
                  </a:solidFill>
                  <a:sym typeface="Symbol" pitchFamily="18" charset="2"/>
                </a:rPr>
                <a:t>  ½</a:t>
              </a:r>
              <a:r>
                <a:rPr lang="en-CA" altLang="en-US" sz="1400">
                  <a:solidFill>
                    <a:schemeClr val="bg2"/>
                  </a:solidFill>
                  <a:cs typeface="Times New Roman" pitchFamily="18" charset="0"/>
                  <a:sym typeface="Symbol" pitchFamily="18" charset="2"/>
                </a:rPr>
                <a:t>∙</a:t>
              </a:r>
              <a:r>
                <a:rPr lang="en-CA" altLang="en-US" sz="1400">
                  <a:solidFill>
                    <a:schemeClr val="bg2"/>
                  </a:solidFill>
                  <a:sym typeface="Symbol" pitchFamily="18" charset="2"/>
                </a:rPr>
                <a:t>ABCDABCD</a:t>
              </a:r>
            </a:p>
          </p:txBody>
        </p:sp>
        <p:sp>
          <p:nvSpPr>
            <p:cNvPr id="83991" name="Rectangle 82"/>
            <p:cNvSpPr>
              <a:spLocks noChangeArrowheads="1"/>
            </p:cNvSpPr>
            <p:nvPr/>
          </p:nvSpPr>
          <p:spPr bwMode="auto">
            <a:xfrm>
              <a:off x="1569371" y="2227556"/>
              <a:ext cx="1789272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CA" altLang="en-US" sz="2400">
                  <a:sym typeface="Symbol" pitchFamily="18" charset="2"/>
                </a:rPr>
                <a:t>By Lemma 1</a:t>
              </a:r>
            </a:p>
          </p:txBody>
        </p:sp>
      </p:grpSp>
      <p:sp>
        <p:nvSpPr>
          <p:cNvPr id="83985" name="Text Box 215"/>
          <p:cNvSpPr txBox="1">
            <a:spLocks noChangeArrowheads="1"/>
          </p:cNvSpPr>
          <p:nvPr/>
        </p:nvSpPr>
        <p:spPr bwMode="auto">
          <a:xfrm>
            <a:off x="7456488" y="17463"/>
            <a:ext cx="1358900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000">
                <a:solidFill>
                  <a:schemeClr val="tx2"/>
                </a:solidFill>
                <a:sym typeface="Symbol" pitchFamily="18" charset="2"/>
              </a:rPr>
              <a:t>FFT</a:t>
            </a:r>
          </a:p>
          <a:p>
            <a:pPr eaLnBrk="1" hangingPunct="1"/>
            <a:r>
              <a:rPr lang="en-US" altLang="en-US" sz="2000">
                <a:solidFill>
                  <a:schemeClr val="tx2"/>
                </a:solidFill>
                <a:sym typeface="Symbol" pitchFamily="18" charset="2"/>
              </a:rPr>
              <a:t>nlogn Time</a:t>
            </a:r>
            <a:endParaRPr lang="en-US" altLang="en-US" sz="2000">
              <a:sym typeface="Symbol" pitchFamily="18" charset="2"/>
            </a:endParaRPr>
          </a:p>
        </p:txBody>
      </p:sp>
      <p:grpSp>
        <p:nvGrpSpPr>
          <p:cNvPr id="10" name="Group 54"/>
          <p:cNvGrpSpPr>
            <a:grpSpLocks/>
          </p:cNvGrpSpPr>
          <p:nvPr/>
        </p:nvGrpSpPr>
        <p:grpSpPr bwMode="auto">
          <a:xfrm>
            <a:off x="4800600" y="5308600"/>
            <a:ext cx="4495800" cy="1522413"/>
            <a:chOff x="4800600" y="5308602"/>
            <a:chExt cx="4495800" cy="1522800"/>
          </a:xfrm>
        </p:grpSpPr>
        <p:sp>
          <p:nvSpPr>
            <p:cNvPr id="83987" name="Rectangle 47"/>
            <p:cNvSpPr>
              <a:spLocks noChangeArrowheads="1"/>
            </p:cNvSpPr>
            <p:nvPr/>
          </p:nvSpPr>
          <p:spPr bwMode="auto">
            <a:xfrm>
              <a:off x="6873942" y="5486400"/>
              <a:ext cx="2422458" cy="8309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CA" altLang="en-US" sz="2400">
                  <a:sym typeface="Symbol" pitchFamily="18" charset="2"/>
                </a:rPr>
                <a:t>The value </a:t>
              </a:r>
              <a:r>
                <a:rPr lang="en-CA" altLang="en-US" sz="2400" i="1">
                  <a:solidFill>
                    <a:schemeClr val="accent1"/>
                  </a:solidFill>
                  <a:sym typeface="Symbol" pitchFamily="18" charset="2"/>
                </a:rPr>
                <a:t>Y</a:t>
              </a:r>
              <a:r>
                <a:rPr lang="en-CA" altLang="en-US" sz="2400">
                  <a:solidFill>
                    <a:schemeClr val="accent1"/>
                  </a:solidFill>
                  <a:sym typeface="Symbol" pitchFamily="18" charset="2"/>
                </a:rPr>
                <a:t>[j]</a:t>
              </a:r>
            </a:p>
            <a:p>
              <a:pPr algn="l" eaLnBrk="1" hangingPunct="1"/>
              <a:r>
                <a:rPr lang="en-CA" altLang="en-US" sz="2400">
                  <a:sym typeface="Symbol" pitchFamily="18" charset="2"/>
                </a:rPr>
                <a:t>is scaled by </a:t>
              </a:r>
              <a:r>
                <a:rPr lang="en-CA" altLang="en-US" sz="2400" i="1">
                  <a:solidFill>
                    <a:schemeClr val="accent1"/>
                  </a:solidFill>
                  <a:sym typeface="Symbol" pitchFamily="18" charset="2"/>
                </a:rPr>
                <a:t>B</a:t>
              </a:r>
              <a:r>
                <a:rPr lang="en-CA" altLang="en-US" sz="2400" baseline="-25000">
                  <a:solidFill>
                    <a:schemeClr val="accent1"/>
                  </a:solidFill>
                  <a:sym typeface="Symbol" pitchFamily="18" charset="2"/>
                </a:rPr>
                <a:t>1</a:t>
              </a:r>
              <a:r>
                <a:rPr lang="en-CA" altLang="en-US" sz="2400">
                  <a:solidFill>
                    <a:schemeClr val="accent1"/>
                  </a:solidFill>
                  <a:sym typeface="Symbol" pitchFamily="18" charset="2"/>
                </a:rPr>
                <a:t>[j]</a:t>
              </a:r>
              <a:r>
                <a:rPr lang="en-CA" altLang="en-US" sz="2400">
                  <a:sym typeface="Symbol" pitchFamily="18" charset="2"/>
                </a:rPr>
                <a:t>.</a:t>
              </a:r>
            </a:p>
          </p:txBody>
        </p:sp>
        <p:pic>
          <p:nvPicPr>
            <p:cNvPr id="83988" name="Picture 3"/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800600" y="5308602"/>
              <a:ext cx="2124733" cy="1522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 nodeType="clickPar">
                      <p:stCondLst>
                        <p:cond delay="indefinite"/>
                      </p:stCondLst>
                      <p:childTnLst>
                        <p:par>
                          <p:cTn id="4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 nodeType="clickPar">
                      <p:stCondLst>
                        <p:cond delay="indefinite"/>
                      </p:stCondLst>
                      <p:childTnLst>
                        <p:par>
                          <p:cTn id="5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 nodeType="clickPar">
                      <p:stCondLst>
                        <p:cond delay="indefinite"/>
                      </p:stCondLst>
                      <p:childTnLst>
                        <p:par>
                          <p:cTn id="5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 nodeType="clickPar">
                      <p:stCondLst>
                        <p:cond delay="indefinite"/>
                      </p:stCondLst>
                      <p:childTnLst>
                        <p:par>
                          <p:cTn id="6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 nodeType="clickPar">
                      <p:stCondLst>
                        <p:cond delay="indefinite"/>
                      </p:stCondLst>
                      <p:childTnLst>
                        <p:par>
                          <p:cTn id="7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3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4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0" grpId="0" animBg="1"/>
      <p:bldP spid="71" grpId="0" animBg="1"/>
      <p:bldP spid="71" grpId="1" animBg="1"/>
      <p:bldP spid="72" grpId="0"/>
      <p:bldP spid="72" grpId="1"/>
      <p:bldP spid="82" grpId="0"/>
    </p:bldLst>
  </p:timing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4180" name="Rectangle 20"/>
          <p:cNvSpPr>
            <a:spLocks noChangeArrowheads="1"/>
          </p:cNvSpPr>
          <p:nvPr/>
        </p:nvSpPr>
        <p:spPr bwMode="auto">
          <a:xfrm>
            <a:off x="685800" y="914400"/>
            <a:ext cx="8458200" cy="1800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/>
            <a:r>
              <a:rPr lang="en-US" altLang="en-US"/>
              <a:t>Divide &amp; Conquer - Friends - Recursion.</a:t>
            </a:r>
          </a:p>
          <a:p>
            <a:pPr algn="l" eaLnBrk="1" hangingPunct="1">
              <a:buFontTx/>
              <a:buChar char="•"/>
            </a:pPr>
            <a:r>
              <a:rPr lang="en-US" altLang="en-US"/>
              <a:t>Trust your friends to solve any subinstance: </a:t>
            </a:r>
          </a:p>
          <a:p>
            <a:pPr lvl="1" algn="l" eaLnBrk="1" hangingPunct="1">
              <a:buFontTx/>
              <a:buChar char="•"/>
            </a:pPr>
            <a:r>
              <a:rPr lang="en-US" altLang="en-US"/>
              <a:t>as long as smaller and </a:t>
            </a:r>
          </a:p>
          <a:p>
            <a:pPr lvl="1" algn="l" eaLnBrk="1" hangingPunct="1">
              <a:buFontTx/>
              <a:buChar char="•"/>
            </a:pPr>
            <a:r>
              <a:rPr lang="en-US" altLang="en-US"/>
              <a:t>is an instance to the same problem.</a:t>
            </a:r>
          </a:p>
        </p:txBody>
      </p:sp>
      <p:sp>
        <p:nvSpPr>
          <p:cNvPr id="84995" name="Rectangle 23"/>
          <p:cNvSpPr>
            <a:spLocks noChangeArrowheads="1"/>
          </p:cNvSpPr>
          <p:nvPr/>
        </p:nvSpPr>
        <p:spPr bwMode="auto">
          <a:xfrm>
            <a:off x="381000" y="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4400">
                <a:solidFill>
                  <a:schemeClr val="tx2"/>
                </a:solidFill>
              </a:rPr>
              <a:t>Fast Fourier Transformation</a:t>
            </a:r>
          </a:p>
        </p:txBody>
      </p:sp>
      <p:grpSp>
        <p:nvGrpSpPr>
          <p:cNvPr id="84996" name="Group 2"/>
          <p:cNvGrpSpPr>
            <a:grpSpLocks/>
          </p:cNvGrpSpPr>
          <p:nvPr/>
        </p:nvGrpSpPr>
        <p:grpSpPr bwMode="auto">
          <a:xfrm>
            <a:off x="1295400" y="2819400"/>
            <a:ext cx="1676400" cy="1676400"/>
            <a:chOff x="2352" y="624"/>
            <a:chExt cx="1056" cy="1056"/>
          </a:xfrm>
        </p:grpSpPr>
        <p:sp>
          <p:nvSpPr>
            <p:cNvPr id="85057" name="Rectangle 3"/>
            <p:cNvSpPr>
              <a:spLocks noChangeArrowheads="1"/>
            </p:cNvSpPr>
            <p:nvPr/>
          </p:nvSpPr>
          <p:spPr bwMode="auto">
            <a:xfrm>
              <a:off x="2352" y="624"/>
              <a:ext cx="1056" cy="1056"/>
            </a:xfrm>
            <a:prstGeom prst="rect">
              <a:avLst/>
            </a:prstGeom>
            <a:solidFill>
              <a:srgbClr val="0000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5058" name="Text Box 4"/>
            <p:cNvSpPr txBox="1">
              <a:spLocks noChangeArrowheads="1"/>
            </p:cNvSpPr>
            <p:nvPr/>
          </p:nvSpPr>
          <p:spPr bwMode="auto">
            <a:xfrm>
              <a:off x="2400" y="624"/>
              <a:ext cx="875" cy="5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endParaRPr lang="en-US" altLang="en-US" sz="1600"/>
            </a:p>
            <a:p>
              <a:pPr algn="l" eaLnBrk="1" hangingPunct="1"/>
              <a:endParaRPr lang="en-US" altLang="en-US" sz="1600"/>
            </a:p>
            <a:p>
              <a:pPr algn="l" eaLnBrk="1" hangingPunct="1"/>
              <a:r>
                <a:rPr lang="en-US" altLang="en-US" sz="1600"/>
                <a:t>    My instance</a:t>
              </a:r>
              <a:endParaRPr lang="en-US" altLang="en-US" sz="1800">
                <a:solidFill>
                  <a:schemeClr val="hlink"/>
                </a:solidFill>
              </a:endParaRPr>
            </a:p>
          </p:txBody>
        </p:sp>
      </p:grpSp>
      <p:grpSp>
        <p:nvGrpSpPr>
          <p:cNvPr id="84997" name="Group 8"/>
          <p:cNvGrpSpPr>
            <a:grpSpLocks/>
          </p:cNvGrpSpPr>
          <p:nvPr/>
        </p:nvGrpSpPr>
        <p:grpSpPr bwMode="auto">
          <a:xfrm>
            <a:off x="990600" y="3733800"/>
            <a:ext cx="441325" cy="1066800"/>
            <a:chOff x="864" y="465"/>
            <a:chExt cx="1046" cy="2358"/>
          </a:xfrm>
        </p:grpSpPr>
        <p:grpSp>
          <p:nvGrpSpPr>
            <p:cNvPr id="85034" name="Group 9"/>
            <p:cNvGrpSpPr>
              <a:grpSpLocks/>
            </p:cNvGrpSpPr>
            <p:nvPr/>
          </p:nvGrpSpPr>
          <p:grpSpPr bwMode="auto">
            <a:xfrm>
              <a:off x="864" y="465"/>
              <a:ext cx="1008" cy="2319"/>
              <a:chOff x="587" y="528"/>
              <a:chExt cx="1008" cy="2319"/>
            </a:xfrm>
          </p:grpSpPr>
          <p:grpSp>
            <p:nvGrpSpPr>
              <p:cNvPr id="85037" name="Group 10"/>
              <p:cNvGrpSpPr>
                <a:grpSpLocks/>
              </p:cNvGrpSpPr>
              <p:nvPr/>
            </p:nvGrpSpPr>
            <p:grpSpPr bwMode="auto">
              <a:xfrm>
                <a:off x="587" y="528"/>
                <a:ext cx="1008" cy="2319"/>
                <a:chOff x="587" y="528"/>
                <a:chExt cx="1008" cy="2319"/>
              </a:xfrm>
            </p:grpSpPr>
            <p:grpSp>
              <p:nvGrpSpPr>
                <p:cNvPr id="85039" name="Group 11"/>
                <p:cNvGrpSpPr>
                  <a:grpSpLocks/>
                </p:cNvGrpSpPr>
                <p:nvPr/>
              </p:nvGrpSpPr>
              <p:grpSpPr bwMode="auto">
                <a:xfrm>
                  <a:off x="587" y="528"/>
                  <a:ext cx="1008" cy="2319"/>
                  <a:chOff x="1151" y="1104"/>
                  <a:chExt cx="686" cy="1741"/>
                </a:xfrm>
              </p:grpSpPr>
              <p:sp>
                <p:nvSpPr>
                  <p:cNvPr id="85046" name="Freeform 12"/>
                  <p:cNvSpPr>
                    <a:spLocks/>
                  </p:cNvSpPr>
                  <p:nvPr/>
                </p:nvSpPr>
                <p:spPr bwMode="auto">
                  <a:xfrm flipH="1">
                    <a:off x="1321" y="1581"/>
                    <a:ext cx="304" cy="566"/>
                  </a:xfrm>
                  <a:custGeom>
                    <a:avLst/>
                    <a:gdLst>
                      <a:gd name="T0" fmla="*/ 7 w 304"/>
                      <a:gd name="T1" fmla="*/ 174 h 566"/>
                      <a:gd name="T2" fmla="*/ 18 w 304"/>
                      <a:gd name="T3" fmla="*/ 122 h 566"/>
                      <a:gd name="T4" fmla="*/ 42 w 304"/>
                      <a:gd name="T5" fmla="*/ 83 h 566"/>
                      <a:gd name="T6" fmla="*/ 81 w 304"/>
                      <a:gd name="T7" fmla="*/ 45 h 566"/>
                      <a:gd name="T8" fmla="*/ 148 w 304"/>
                      <a:gd name="T9" fmla="*/ 7 h 566"/>
                      <a:gd name="T10" fmla="*/ 205 w 304"/>
                      <a:gd name="T11" fmla="*/ 0 h 566"/>
                      <a:gd name="T12" fmla="*/ 255 w 304"/>
                      <a:gd name="T13" fmla="*/ 10 h 566"/>
                      <a:gd name="T14" fmla="*/ 290 w 304"/>
                      <a:gd name="T15" fmla="*/ 31 h 566"/>
                      <a:gd name="T16" fmla="*/ 304 w 304"/>
                      <a:gd name="T17" fmla="*/ 59 h 566"/>
                      <a:gd name="T18" fmla="*/ 304 w 304"/>
                      <a:gd name="T19" fmla="*/ 87 h 566"/>
                      <a:gd name="T20" fmla="*/ 290 w 304"/>
                      <a:gd name="T21" fmla="*/ 118 h 566"/>
                      <a:gd name="T22" fmla="*/ 262 w 304"/>
                      <a:gd name="T23" fmla="*/ 146 h 566"/>
                      <a:gd name="T24" fmla="*/ 223 w 304"/>
                      <a:gd name="T25" fmla="*/ 181 h 566"/>
                      <a:gd name="T26" fmla="*/ 201 w 304"/>
                      <a:gd name="T27" fmla="*/ 215 h 566"/>
                      <a:gd name="T28" fmla="*/ 194 w 304"/>
                      <a:gd name="T29" fmla="*/ 240 h 566"/>
                      <a:gd name="T30" fmla="*/ 194 w 304"/>
                      <a:gd name="T31" fmla="*/ 260 h 566"/>
                      <a:gd name="T32" fmla="*/ 205 w 304"/>
                      <a:gd name="T33" fmla="*/ 295 h 566"/>
                      <a:gd name="T34" fmla="*/ 230 w 304"/>
                      <a:gd name="T35" fmla="*/ 344 h 566"/>
                      <a:gd name="T36" fmla="*/ 247 w 304"/>
                      <a:gd name="T37" fmla="*/ 399 h 566"/>
                      <a:gd name="T38" fmla="*/ 251 w 304"/>
                      <a:gd name="T39" fmla="*/ 438 h 566"/>
                      <a:gd name="T40" fmla="*/ 244 w 304"/>
                      <a:gd name="T41" fmla="*/ 479 h 566"/>
                      <a:gd name="T42" fmla="*/ 233 w 304"/>
                      <a:gd name="T43" fmla="*/ 510 h 566"/>
                      <a:gd name="T44" fmla="*/ 201 w 304"/>
                      <a:gd name="T45" fmla="*/ 545 h 566"/>
                      <a:gd name="T46" fmla="*/ 173 w 304"/>
                      <a:gd name="T47" fmla="*/ 559 h 566"/>
                      <a:gd name="T48" fmla="*/ 141 w 304"/>
                      <a:gd name="T49" fmla="*/ 566 h 566"/>
                      <a:gd name="T50" fmla="*/ 113 w 304"/>
                      <a:gd name="T51" fmla="*/ 563 h 566"/>
                      <a:gd name="T52" fmla="*/ 92 w 304"/>
                      <a:gd name="T53" fmla="*/ 549 h 566"/>
                      <a:gd name="T54" fmla="*/ 67 w 304"/>
                      <a:gd name="T55" fmla="*/ 521 h 566"/>
                      <a:gd name="T56" fmla="*/ 42 w 304"/>
                      <a:gd name="T57" fmla="*/ 472 h 566"/>
                      <a:gd name="T58" fmla="*/ 14 w 304"/>
                      <a:gd name="T59" fmla="*/ 392 h 566"/>
                      <a:gd name="T60" fmla="*/ 4 w 304"/>
                      <a:gd name="T61" fmla="*/ 333 h 566"/>
                      <a:gd name="T62" fmla="*/ 0 w 304"/>
                      <a:gd name="T63" fmla="*/ 257 h 566"/>
                      <a:gd name="T64" fmla="*/ 0 w 304"/>
                      <a:gd name="T65" fmla="*/ 222 h 566"/>
                      <a:gd name="T66" fmla="*/ 7 w 304"/>
                      <a:gd name="T67" fmla="*/ 174 h 56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w 304"/>
                      <a:gd name="T103" fmla="*/ 0 h 566"/>
                      <a:gd name="T104" fmla="*/ 304 w 304"/>
                      <a:gd name="T105" fmla="*/ 566 h 566"/>
                    </a:gdLst>
                    <a:ahLst/>
                    <a:cxnLst>
                      <a:cxn ang="T68">
                        <a:pos x="T0" y="T1"/>
                      </a:cxn>
                      <a:cxn ang="T69">
                        <a:pos x="T2" y="T3"/>
                      </a:cxn>
                      <a:cxn ang="T70">
                        <a:pos x="T4" y="T5"/>
                      </a:cxn>
                      <a:cxn ang="T71">
                        <a:pos x="T6" y="T7"/>
                      </a:cxn>
                      <a:cxn ang="T72">
                        <a:pos x="T8" y="T9"/>
                      </a:cxn>
                      <a:cxn ang="T73">
                        <a:pos x="T10" y="T11"/>
                      </a:cxn>
                      <a:cxn ang="T74">
                        <a:pos x="T12" y="T13"/>
                      </a:cxn>
                      <a:cxn ang="T75">
                        <a:pos x="T14" y="T15"/>
                      </a:cxn>
                      <a:cxn ang="T76">
                        <a:pos x="T16" y="T17"/>
                      </a:cxn>
                      <a:cxn ang="T77">
                        <a:pos x="T18" y="T19"/>
                      </a:cxn>
                      <a:cxn ang="T78">
                        <a:pos x="T20" y="T21"/>
                      </a:cxn>
                      <a:cxn ang="T79">
                        <a:pos x="T22" y="T23"/>
                      </a:cxn>
                      <a:cxn ang="T80">
                        <a:pos x="T24" y="T25"/>
                      </a:cxn>
                      <a:cxn ang="T81">
                        <a:pos x="T26" y="T27"/>
                      </a:cxn>
                      <a:cxn ang="T82">
                        <a:pos x="T28" y="T29"/>
                      </a:cxn>
                      <a:cxn ang="T83">
                        <a:pos x="T30" y="T31"/>
                      </a:cxn>
                      <a:cxn ang="T84">
                        <a:pos x="T32" y="T33"/>
                      </a:cxn>
                      <a:cxn ang="T85">
                        <a:pos x="T34" y="T35"/>
                      </a:cxn>
                      <a:cxn ang="T86">
                        <a:pos x="T36" y="T37"/>
                      </a:cxn>
                      <a:cxn ang="T87">
                        <a:pos x="T38" y="T39"/>
                      </a:cxn>
                      <a:cxn ang="T88">
                        <a:pos x="T40" y="T41"/>
                      </a:cxn>
                      <a:cxn ang="T89">
                        <a:pos x="T42" y="T43"/>
                      </a:cxn>
                      <a:cxn ang="T90">
                        <a:pos x="T44" y="T45"/>
                      </a:cxn>
                      <a:cxn ang="T91">
                        <a:pos x="T46" y="T47"/>
                      </a:cxn>
                      <a:cxn ang="T92">
                        <a:pos x="T48" y="T49"/>
                      </a:cxn>
                      <a:cxn ang="T93">
                        <a:pos x="T50" y="T51"/>
                      </a:cxn>
                      <a:cxn ang="T94">
                        <a:pos x="T52" y="T53"/>
                      </a:cxn>
                      <a:cxn ang="T95">
                        <a:pos x="T54" y="T55"/>
                      </a:cxn>
                      <a:cxn ang="T96">
                        <a:pos x="T56" y="T57"/>
                      </a:cxn>
                      <a:cxn ang="T97">
                        <a:pos x="T58" y="T59"/>
                      </a:cxn>
                      <a:cxn ang="T98">
                        <a:pos x="T60" y="T61"/>
                      </a:cxn>
                      <a:cxn ang="T99">
                        <a:pos x="T62" y="T63"/>
                      </a:cxn>
                      <a:cxn ang="T100">
                        <a:pos x="T64" y="T65"/>
                      </a:cxn>
                      <a:cxn ang="T101">
                        <a:pos x="T66" y="T67"/>
                      </a:cxn>
                    </a:cxnLst>
                    <a:rect l="T102" t="T103" r="T104" b="T105"/>
                    <a:pathLst>
                      <a:path w="304" h="566">
                        <a:moveTo>
                          <a:pt x="7" y="174"/>
                        </a:moveTo>
                        <a:lnTo>
                          <a:pt x="18" y="122"/>
                        </a:lnTo>
                        <a:lnTo>
                          <a:pt x="42" y="83"/>
                        </a:lnTo>
                        <a:lnTo>
                          <a:pt x="81" y="45"/>
                        </a:lnTo>
                        <a:lnTo>
                          <a:pt x="148" y="7"/>
                        </a:lnTo>
                        <a:lnTo>
                          <a:pt x="205" y="0"/>
                        </a:lnTo>
                        <a:lnTo>
                          <a:pt x="255" y="10"/>
                        </a:lnTo>
                        <a:lnTo>
                          <a:pt x="290" y="31"/>
                        </a:lnTo>
                        <a:lnTo>
                          <a:pt x="304" y="59"/>
                        </a:lnTo>
                        <a:lnTo>
                          <a:pt x="304" y="87"/>
                        </a:lnTo>
                        <a:lnTo>
                          <a:pt x="290" y="118"/>
                        </a:lnTo>
                        <a:lnTo>
                          <a:pt x="262" y="146"/>
                        </a:lnTo>
                        <a:lnTo>
                          <a:pt x="223" y="181"/>
                        </a:lnTo>
                        <a:lnTo>
                          <a:pt x="201" y="215"/>
                        </a:lnTo>
                        <a:lnTo>
                          <a:pt x="194" y="240"/>
                        </a:lnTo>
                        <a:lnTo>
                          <a:pt x="194" y="260"/>
                        </a:lnTo>
                        <a:lnTo>
                          <a:pt x="205" y="295"/>
                        </a:lnTo>
                        <a:lnTo>
                          <a:pt x="230" y="344"/>
                        </a:lnTo>
                        <a:lnTo>
                          <a:pt x="247" y="399"/>
                        </a:lnTo>
                        <a:lnTo>
                          <a:pt x="251" y="438"/>
                        </a:lnTo>
                        <a:lnTo>
                          <a:pt x="244" y="479"/>
                        </a:lnTo>
                        <a:lnTo>
                          <a:pt x="233" y="510"/>
                        </a:lnTo>
                        <a:lnTo>
                          <a:pt x="201" y="545"/>
                        </a:lnTo>
                        <a:lnTo>
                          <a:pt x="173" y="559"/>
                        </a:lnTo>
                        <a:lnTo>
                          <a:pt x="141" y="566"/>
                        </a:lnTo>
                        <a:lnTo>
                          <a:pt x="113" y="563"/>
                        </a:lnTo>
                        <a:lnTo>
                          <a:pt x="92" y="549"/>
                        </a:lnTo>
                        <a:lnTo>
                          <a:pt x="67" y="521"/>
                        </a:lnTo>
                        <a:lnTo>
                          <a:pt x="42" y="472"/>
                        </a:lnTo>
                        <a:lnTo>
                          <a:pt x="14" y="392"/>
                        </a:lnTo>
                        <a:lnTo>
                          <a:pt x="4" y="333"/>
                        </a:lnTo>
                        <a:lnTo>
                          <a:pt x="0" y="257"/>
                        </a:lnTo>
                        <a:lnTo>
                          <a:pt x="0" y="222"/>
                        </a:lnTo>
                        <a:lnTo>
                          <a:pt x="7" y="174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5047" name="Freeform 13"/>
                  <p:cNvSpPr>
                    <a:spLocks/>
                  </p:cNvSpPr>
                  <p:nvPr/>
                </p:nvSpPr>
                <p:spPr bwMode="auto">
                  <a:xfrm flipH="1">
                    <a:off x="1151" y="1619"/>
                    <a:ext cx="249" cy="572"/>
                  </a:xfrm>
                  <a:custGeom>
                    <a:avLst/>
                    <a:gdLst>
                      <a:gd name="T0" fmla="*/ 25 w 249"/>
                      <a:gd name="T1" fmla="*/ 65 h 572"/>
                      <a:gd name="T2" fmla="*/ 7 w 249"/>
                      <a:gd name="T3" fmla="*/ 44 h 572"/>
                      <a:gd name="T4" fmla="*/ 0 w 249"/>
                      <a:gd name="T5" fmla="*/ 27 h 572"/>
                      <a:gd name="T6" fmla="*/ 11 w 249"/>
                      <a:gd name="T7" fmla="*/ 7 h 572"/>
                      <a:gd name="T8" fmla="*/ 28 w 249"/>
                      <a:gd name="T9" fmla="*/ 0 h 572"/>
                      <a:gd name="T10" fmla="*/ 60 w 249"/>
                      <a:gd name="T11" fmla="*/ 0 h 572"/>
                      <a:gd name="T12" fmla="*/ 96 w 249"/>
                      <a:gd name="T13" fmla="*/ 24 h 572"/>
                      <a:gd name="T14" fmla="*/ 132 w 249"/>
                      <a:gd name="T15" fmla="*/ 61 h 572"/>
                      <a:gd name="T16" fmla="*/ 192 w 249"/>
                      <a:gd name="T17" fmla="*/ 140 h 572"/>
                      <a:gd name="T18" fmla="*/ 231 w 249"/>
                      <a:gd name="T19" fmla="*/ 204 h 572"/>
                      <a:gd name="T20" fmla="*/ 249 w 249"/>
                      <a:gd name="T21" fmla="*/ 255 h 572"/>
                      <a:gd name="T22" fmla="*/ 245 w 249"/>
                      <a:gd name="T23" fmla="*/ 283 h 572"/>
                      <a:gd name="T24" fmla="*/ 224 w 249"/>
                      <a:gd name="T25" fmla="*/ 320 h 572"/>
                      <a:gd name="T26" fmla="*/ 181 w 249"/>
                      <a:gd name="T27" fmla="*/ 347 h 572"/>
                      <a:gd name="T28" fmla="*/ 110 w 249"/>
                      <a:gd name="T29" fmla="*/ 371 h 572"/>
                      <a:gd name="T30" fmla="*/ 75 w 249"/>
                      <a:gd name="T31" fmla="*/ 395 h 572"/>
                      <a:gd name="T32" fmla="*/ 60 w 249"/>
                      <a:gd name="T33" fmla="*/ 415 h 572"/>
                      <a:gd name="T34" fmla="*/ 68 w 249"/>
                      <a:gd name="T35" fmla="*/ 436 h 572"/>
                      <a:gd name="T36" fmla="*/ 107 w 249"/>
                      <a:gd name="T37" fmla="*/ 456 h 572"/>
                      <a:gd name="T38" fmla="*/ 139 w 249"/>
                      <a:gd name="T39" fmla="*/ 497 h 572"/>
                      <a:gd name="T40" fmla="*/ 153 w 249"/>
                      <a:gd name="T41" fmla="*/ 538 h 572"/>
                      <a:gd name="T42" fmla="*/ 149 w 249"/>
                      <a:gd name="T43" fmla="*/ 558 h 572"/>
                      <a:gd name="T44" fmla="*/ 117 w 249"/>
                      <a:gd name="T45" fmla="*/ 572 h 572"/>
                      <a:gd name="T46" fmla="*/ 107 w 249"/>
                      <a:gd name="T47" fmla="*/ 572 h 572"/>
                      <a:gd name="T48" fmla="*/ 92 w 249"/>
                      <a:gd name="T49" fmla="*/ 535 h 572"/>
                      <a:gd name="T50" fmla="*/ 85 w 249"/>
                      <a:gd name="T51" fmla="*/ 494 h 572"/>
                      <a:gd name="T52" fmla="*/ 64 w 249"/>
                      <a:gd name="T53" fmla="*/ 463 h 572"/>
                      <a:gd name="T54" fmla="*/ 32 w 249"/>
                      <a:gd name="T55" fmla="*/ 446 h 572"/>
                      <a:gd name="T56" fmla="*/ 21 w 249"/>
                      <a:gd name="T57" fmla="*/ 426 h 572"/>
                      <a:gd name="T58" fmla="*/ 25 w 249"/>
                      <a:gd name="T59" fmla="*/ 405 h 572"/>
                      <a:gd name="T60" fmla="*/ 53 w 249"/>
                      <a:gd name="T61" fmla="*/ 371 h 572"/>
                      <a:gd name="T62" fmla="*/ 107 w 249"/>
                      <a:gd name="T63" fmla="*/ 351 h 572"/>
                      <a:gd name="T64" fmla="*/ 157 w 249"/>
                      <a:gd name="T65" fmla="*/ 320 h 572"/>
                      <a:gd name="T66" fmla="*/ 196 w 249"/>
                      <a:gd name="T67" fmla="*/ 286 h 572"/>
                      <a:gd name="T68" fmla="*/ 210 w 249"/>
                      <a:gd name="T69" fmla="*/ 252 h 572"/>
                      <a:gd name="T70" fmla="*/ 206 w 249"/>
                      <a:gd name="T71" fmla="*/ 238 h 572"/>
                      <a:gd name="T72" fmla="*/ 189 w 249"/>
                      <a:gd name="T73" fmla="*/ 208 h 572"/>
                      <a:gd name="T74" fmla="*/ 157 w 249"/>
                      <a:gd name="T75" fmla="*/ 163 h 572"/>
                      <a:gd name="T76" fmla="*/ 121 w 249"/>
                      <a:gd name="T77" fmla="*/ 136 h 572"/>
                      <a:gd name="T78" fmla="*/ 82 w 249"/>
                      <a:gd name="T79" fmla="*/ 106 h 572"/>
                      <a:gd name="T80" fmla="*/ 53 w 249"/>
                      <a:gd name="T81" fmla="*/ 89 h 572"/>
                      <a:gd name="T82" fmla="*/ 25 w 249"/>
                      <a:gd name="T83" fmla="*/ 65 h 572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w 249"/>
                      <a:gd name="T127" fmla="*/ 0 h 572"/>
                      <a:gd name="T128" fmla="*/ 249 w 249"/>
                      <a:gd name="T129" fmla="*/ 572 h 572"/>
                    </a:gdLst>
                    <a:ahLst/>
                    <a:cxnLst>
                      <a:cxn ang="T84">
                        <a:pos x="T0" y="T1"/>
                      </a:cxn>
                      <a:cxn ang="T85">
                        <a:pos x="T2" y="T3"/>
                      </a:cxn>
                      <a:cxn ang="T86">
                        <a:pos x="T4" y="T5"/>
                      </a:cxn>
                      <a:cxn ang="T87">
                        <a:pos x="T6" y="T7"/>
                      </a:cxn>
                      <a:cxn ang="T88">
                        <a:pos x="T8" y="T9"/>
                      </a:cxn>
                      <a:cxn ang="T89">
                        <a:pos x="T10" y="T11"/>
                      </a:cxn>
                      <a:cxn ang="T90">
                        <a:pos x="T12" y="T13"/>
                      </a:cxn>
                      <a:cxn ang="T91">
                        <a:pos x="T14" y="T15"/>
                      </a:cxn>
                      <a:cxn ang="T92">
                        <a:pos x="T16" y="T17"/>
                      </a:cxn>
                      <a:cxn ang="T93">
                        <a:pos x="T18" y="T19"/>
                      </a:cxn>
                      <a:cxn ang="T94">
                        <a:pos x="T20" y="T21"/>
                      </a:cxn>
                      <a:cxn ang="T95">
                        <a:pos x="T22" y="T23"/>
                      </a:cxn>
                      <a:cxn ang="T96">
                        <a:pos x="T24" y="T25"/>
                      </a:cxn>
                      <a:cxn ang="T97">
                        <a:pos x="T26" y="T27"/>
                      </a:cxn>
                      <a:cxn ang="T98">
                        <a:pos x="T28" y="T29"/>
                      </a:cxn>
                      <a:cxn ang="T99">
                        <a:pos x="T30" y="T31"/>
                      </a:cxn>
                      <a:cxn ang="T100">
                        <a:pos x="T32" y="T33"/>
                      </a:cxn>
                      <a:cxn ang="T101">
                        <a:pos x="T34" y="T35"/>
                      </a:cxn>
                      <a:cxn ang="T102">
                        <a:pos x="T36" y="T37"/>
                      </a:cxn>
                      <a:cxn ang="T103">
                        <a:pos x="T38" y="T39"/>
                      </a:cxn>
                      <a:cxn ang="T104">
                        <a:pos x="T40" y="T41"/>
                      </a:cxn>
                      <a:cxn ang="T105">
                        <a:pos x="T42" y="T43"/>
                      </a:cxn>
                      <a:cxn ang="T106">
                        <a:pos x="T44" y="T45"/>
                      </a:cxn>
                      <a:cxn ang="T107">
                        <a:pos x="T46" y="T47"/>
                      </a:cxn>
                      <a:cxn ang="T108">
                        <a:pos x="T48" y="T49"/>
                      </a:cxn>
                      <a:cxn ang="T109">
                        <a:pos x="T50" y="T51"/>
                      </a:cxn>
                      <a:cxn ang="T110">
                        <a:pos x="T52" y="T53"/>
                      </a:cxn>
                      <a:cxn ang="T111">
                        <a:pos x="T54" y="T55"/>
                      </a:cxn>
                      <a:cxn ang="T112">
                        <a:pos x="T56" y="T57"/>
                      </a:cxn>
                      <a:cxn ang="T113">
                        <a:pos x="T58" y="T59"/>
                      </a:cxn>
                      <a:cxn ang="T114">
                        <a:pos x="T60" y="T61"/>
                      </a:cxn>
                      <a:cxn ang="T115">
                        <a:pos x="T62" y="T63"/>
                      </a:cxn>
                      <a:cxn ang="T116">
                        <a:pos x="T64" y="T65"/>
                      </a:cxn>
                      <a:cxn ang="T117">
                        <a:pos x="T66" y="T67"/>
                      </a:cxn>
                      <a:cxn ang="T118">
                        <a:pos x="T68" y="T69"/>
                      </a:cxn>
                      <a:cxn ang="T119">
                        <a:pos x="T70" y="T71"/>
                      </a:cxn>
                      <a:cxn ang="T120">
                        <a:pos x="T72" y="T73"/>
                      </a:cxn>
                      <a:cxn ang="T121">
                        <a:pos x="T74" y="T75"/>
                      </a:cxn>
                      <a:cxn ang="T122">
                        <a:pos x="T76" y="T77"/>
                      </a:cxn>
                      <a:cxn ang="T123">
                        <a:pos x="T78" y="T79"/>
                      </a:cxn>
                      <a:cxn ang="T124">
                        <a:pos x="T80" y="T81"/>
                      </a:cxn>
                      <a:cxn ang="T125">
                        <a:pos x="T82" y="T83"/>
                      </a:cxn>
                    </a:cxnLst>
                    <a:rect l="T126" t="T127" r="T128" b="T129"/>
                    <a:pathLst>
                      <a:path w="249" h="572">
                        <a:moveTo>
                          <a:pt x="25" y="65"/>
                        </a:moveTo>
                        <a:lnTo>
                          <a:pt x="7" y="44"/>
                        </a:lnTo>
                        <a:lnTo>
                          <a:pt x="0" y="27"/>
                        </a:lnTo>
                        <a:lnTo>
                          <a:pt x="11" y="7"/>
                        </a:lnTo>
                        <a:lnTo>
                          <a:pt x="28" y="0"/>
                        </a:lnTo>
                        <a:lnTo>
                          <a:pt x="60" y="0"/>
                        </a:lnTo>
                        <a:lnTo>
                          <a:pt x="96" y="24"/>
                        </a:lnTo>
                        <a:lnTo>
                          <a:pt x="132" y="61"/>
                        </a:lnTo>
                        <a:lnTo>
                          <a:pt x="192" y="140"/>
                        </a:lnTo>
                        <a:lnTo>
                          <a:pt x="231" y="204"/>
                        </a:lnTo>
                        <a:lnTo>
                          <a:pt x="249" y="255"/>
                        </a:lnTo>
                        <a:lnTo>
                          <a:pt x="245" y="283"/>
                        </a:lnTo>
                        <a:lnTo>
                          <a:pt x="224" y="320"/>
                        </a:lnTo>
                        <a:lnTo>
                          <a:pt x="181" y="347"/>
                        </a:lnTo>
                        <a:lnTo>
                          <a:pt x="110" y="371"/>
                        </a:lnTo>
                        <a:lnTo>
                          <a:pt x="75" y="395"/>
                        </a:lnTo>
                        <a:lnTo>
                          <a:pt x="60" y="415"/>
                        </a:lnTo>
                        <a:lnTo>
                          <a:pt x="68" y="436"/>
                        </a:lnTo>
                        <a:lnTo>
                          <a:pt x="107" y="456"/>
                        </a:lnTo>
                        <a:lnTo>
                          <a:pt x="139" y="497"/>
                        </a:lnTo>
                        <a:lnTo>
                          <a:pt x="153" y="538"/>
                        </a:lnTo>
                        <a:lnTo>
                          <a:pt x="149" y="558"/>
                        </a:lnTo>
                        <a:lnTo>
                          <a:pt x="117" y="572"/>
                        </a:lnTo>
                        <a:lnTo>
                          <a:pt x="107" y="572"/>
                        </a:lnTo>
                        <a:lnTo>
                          <a:pt x="92" y="535"/>
                        </a:lnTo>
                        <a:lnTo>
                          <a:pt x="85" y="494"/>
                        </a:lnTo>
                        <a:lnTo>
                          <a:pt x="64" y="463"/>
                        </a:lnTo>
                        <a:lnTo>
                          <a:pt x="32" y="446"/>
                        </a:lnTo>
                        <a:lnTo>
                          <a:pt x="21" y="426"/>
                        </a:lnTo>
                        <a:lnTo>
                          <a:pt x="25" y="405"/>
                        </a:lnTo>
                        <a:lnTo>
                          <a:pt x="53" y="371"/>
                        </a:lnTo>
                        <a:lnTo>
                          <a:pt x="107" y="351"/>
                        </a:lnTo>
                        <a:lnTo>
                          <a:pt x="157" y="320"/>
                        </a:lnTo>
                        <a:lnTo>
                          <a:pt x="196" y="286"/>
                        </a:lnTo>
                        <a:lnTo>
                          <a:pt x="210" y="252"/>
                        </a:lnTo>
                        <a:lnTo>
                          <a:pt x="206" y="238"/>
                        </a:lnTo>
                        <a:lnTo>
                          <a:pt x="189" y="208"/>
                        </a:lnTo>
                        <a:lnTo>
                          <a:pt x="157" y="163"/>
                        </a:lnTo>
                        <a:lnTo>
                          <a:pt x="121" y="136"/>
                        </a:lnTo>
                        <a:lnTo>
                          <a:pt x="82" y="106"/>
                        </a:lnTo>
                        <a:lnTo>
                          <a:pt x="53" y="89"/>
                        </a:lnTo>
                        <a:lnTo>
                          <a:pt x="25" y="65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5048" name="Freeform 14"/>
                  <p:cNvSpPr>
                    <a:spLocks/>
                  </p:cNvSpPr>
                  <p:nvPr/>
                </p:nvSpPr>
                <p:spPr bwMode="auto">
                  <a:xfrm flipH="1">
                    <a:off x="1447" y="1581"/>
                    <a:ext cx="362" cy="499"/>
                  </a:xfrm>
                  <a:custGeom>
                    <a:avLst/>
                    <a:gdLst>
                      <a:gd name="T0" fmla="*/ 151 w 362"/>
                      <a:gd name="T1" fmla="*/ 35 h 499"/>
                      <a:gd name="T2" fmla="*/ 221 w 362"/>
                      <a:gd name="T3" fmla="*/ 0 h 499"/>
                      <a:gd name="T4" fmla="*/ 281 w 362"/>
                      <a:gd name="T5" fmla="*/ 0 h 499"/>
                      <a:gd name="T6" fmla="*/ 344 w 362"/>
                      <a:gd name="T7" fmla="*/ 14 h 499"/>
                      <a:gd name="T8" fmla="*/ 362 w 362"/>
                      <a:gd name="T9" fmla="*/ 35 h 499"/>
                      <a:gd name="T10" fmla="*/ 351 w 362"/>
                      <a:gd name="T11" fmla="*/ 59 h 499"/>
                      <a:gd name="T12" fmla="*/ 334 w 362"/>
                      <a:gd name="T13" fmla="*/ 91 h 499"/>
                      <a:gd name="T14" fmla="*/ 302 w 362"/>
                      <a:gd name="T15" fmla="*/ 87 h 499"/>
                      <a:gd name="T16" fmla="*/ 274 w 362"/>
                      <a:gd name="T17" fmla="*/ 77 h 499"/>
                      <a:gd name="T18" fmla="*/ 253 w 362"/>
                      <a:gd name="T19" fmla="*/ 63 h 499"/>
                      <a:gd name="T20" fmla="*/ 232 w 362"/>
                      <a:gd name="T21" fmla="*/ 59 h 499"/>
                      <a:gd name="T22" fmla="*/ 193 w 362"/>
                      <a:gd name="T23" fmla="*/ 70 h 499"/>
                      <a:gd name="T24" fmla="*/ 137 w 362"/>
                      <a:gd name="T25" fmla="*/ 94 h 499"/>
                      <a:gd name="T26" fmla="*/ 91 w 362"/>
                      <a:gd name="T27" fmla="*/ 136 h 499"/>
                      <a:gd name="T28" fmla="*/ 70 w 362"/>
                      <a:gd name="T29" fmla="*/ 164 h 499"/>
                      <a:gd name="T30" fmla="*/ 60 w 362"/>
                      <a:gd name="T31" fmla="*/ 185 h 499"/>
                      <a:gd name="T32" fmla="*/ 60 w 362"/>
                      <a:gd name="T33" fmla="*/ 202 h 499"/>
                      <a:gd name="T34" fmla="*/ 74 w 362"/>
                      <a:gd name="T35" fmla="*/ 220 h 499"/>
                      <a:gd name="T36" fmla="*/ 116 w 362"/>
                      <a:gd name="T37" fmla="*/ 248 h 499"/>
                      <a:gd name="T38" fmla="*/ 155 w 362"/>
                      <a:gd name="T39" fmla="*/ 286 h 499"/>
                      <a:gd name="T40" fmla="*/ 179 w 362"/>
                      <a:gd name="T41" fmla="*/ 325 h 499"/>
                      <a:gd name="T42" fmla="*/ 193 w 362"/>
                      <a:gd name="T43" fmla="*/ 352 h 499"/>
                      <a:gd name="T44" fmla="*/ 186 w 362"/>
                      <a:gd name="T45" fmla="*/ 370 h 499"/>
                      <a:gd name="T46" fmla="*/ 169 w 362"/>
                      <a:gd name="T47" fmla="*/ 387 h 499"/>
                      <a:gd name="T48" fmla="*/ 134 w 362"/>
                      <a:gd name="T49" fmla="*/ 398 h 499"/>
                      <a:gd name="T50" fmla="*/ 95 w 362"/>
                      <a:gd name="T51" fmla="*/ 412 h 499"/>
                      <a:gd name="T52" fmla="*/ 77 w 362"/>
                      <a:gd name="T53" fmla="*/ 433 h 499"/>
                      <a:gd name="T54" fmla="*/ 81 w 362"/>
                      <a:gd name="T55" fmla="*/ 468 h 499"/>
                      <a:gd name="T56" fmla="*/ 53 w 362"/>
                      <a:gd name="T57" fmla="*/ 499 h 499"/>
                      <a:gd name="T58" fmla="*/ 39 w 362"/>
                      <a:gd name="T59" fmla="*/ 489 h 499"/>
                      <a:gd name="T60" fmla="*/ 42 w 362"/>
                      <a:gd name="T61" fmla="*/ 429 h 499"/>
                      <a:gd name="T62" fmla="*/ 67 w 362"/>
                      <a:gd name="T63" fmla="*/ 398 h 499"/>
                      <a:gd name="T64" fmla="*/ 102 w 362"/>
                      <a:gd name="T65" fmla="*/ 373 h 499"/>
                      <a:gd name="T66" fmla="*/ 137 w 362"/>
                      <a:gd name="T67" fmla="*/ 359 h 499"/>
                      <a:gd name="T68" fmla="*/ 155 w 362"/>
                      <a:gd name="T69" fmla="*/ 352 h 499"/>
                      <a:gd name="T70" fmla="*/ 158 w 362"/>
                      <a:gd name="T71" fmla="*/ 342 h 499"/>
                      <a:gd name="T72" fmla="*/ 148 w 362"/>
                      <a:gd name="T73" fmla="*/ 325 h 499"/>
                      <a:gd name="T74" fmla="*/ 112 w 362"/>
                      <a:gd name="T75" fmla="*/ 290 h 499"/>
                      <a:gd name="T76" fmla="*/ 70 w 362"/>
                      <a:gd name="T77" fmla="*/ 262 h 499"/>
                      <a:gd name="T78" fmla="*/ 35 w 362"/>
                      <a:gd name="T79" fmla="*/ 241 h 499"/>
                      <a:gd name="T80" fmla="*/ 7 w 362"/>
                      <a:gd name="T81" fmla="*/ 220 h 499"/>
                      <a:gd name="T82" fmla="*/ 0 w 362"/>
                      <a:gd name="T83" fmla="*/ 195 h 499"/>
                      <a:gd name="T84" fmla="*/ 18 w 362"/>
                      <a:gd name="T85" fmla="*/ 157 h 499"/>
                      <a:gd name="T86" fmla="*/ 56 w 362"/>
                      <a:gd name="T87" fmla="*/ 108 h 499"/>
                      <a:gd name="T88" fmla="*/ 95 w 362"/>
                      <a:gd name="T89" fmla="*/ 70 h 499"/>
                      <a:gd name="T90" fmla="*/ 123 w 362"/>
                      <a:gd name="T91" fmla="*/ 52 h 499"/>
                      <a:gd name="T92" fmla="*/ 151 w 362"/>
                      <a:gd name="T93" fmla="*/ 35 h 499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w 362"/>
                      <a:gd name="T142" fmla="*/ 0 h 499"/>
                      <a:gd name="T143" fmla="*/ 362 w 362"/>
                      <a:gd name="T144" fmla="*/ 499 h 499"/>
                    </a:gdLst>
                    <a:ahLst/>
                    <a:cxnLst>
                      <a:cxn ang="T94">
                        <a:pos x="T0" y="T1"/>
                      </a:cxn>
                      <a:cxn ang="T95">
                        <a:pos x="T2" y="T3"/>
                      </a:cxn>
                      <a:cxn ang="T96">
                        <a:pos x="T4" y="T5"/>
                      </a:cxn>
                      <a:cxn ang="T97">
                        <a:pos x="T6" y="T7"/>
                      </a:cxn>
                      <a:cxn ang="T98">
                        <a:pos x="T8" y="T9"/>
                      </a:cxn>
                      <a:cxn ang="T99">
                        <a:pos x="T10" y="T11"/>
                      </a:cxn>
                      <a:cxn ang="T100">
                        <a:pos x="T12" y="T13"/>
                      </a:cxn>
                      <a:cxn ang="T101">
                        <a:pos x="T14" y="T15"/>
                      </a:cxn>
                      <a:cxn ang="T102">
                        <a:pos x="T16" y="T17"/>
                      </a:cxn>
                      <a:cxn ang="T103">
                        <a:pos x="T18" y="T19"/>
                      </a:cxn>
                      <a:cxn ang="T104">
                        <a:pos x="T20" y="T21"/>
                      </a:cxn>
                      <a:cxn ang="T105">
                        <a:pos x="T22" y="T23"/>
                      </a:cxn>
                      <a:cxn ang="T106">
                        <a:pos x="T24" y="T25"/>
                      </a:cxn>
                      <a:cxn ang="T107">
                        <a:pos x="T26" y="T27"/>
                      </a:cxn>
                      <a:cxn ang="T108">
                        <a:pos x="T28" y="T29"/>
                      </a:cxn>
                      <a:cxn ang="T109">
                        <a:pos x="T30" y="T31"/>
                      </a:cxn>
                      <a:cxn ang="T110">
                        <a:pos x="T32" y="T33"/>
                      </a:cxn>
                      <a:cxn ang="T111">
                        <a:pos x="T34" y="T35"/>
                      </a:cxn>
                      <a:cxn ang="T112">
                        <a:pos x="T36" y="T37"/>
                      </a:cxn>
                      <a:cxn ang="T113">
                        <a:pos x="T38" y="T39"/>
                      </a:cxn>
                      <a:cxn ang="T114">
                        <a:pos x="T40" y="T41"/>
                      </a:cxn>
                      <a:cxn ang="T115">
                        <a:pos x="T42" y="T43"/>
                      </a:cxn>
                      <a:cxn ang="T116">
                        <a:pos x="T44" y="T45"/>
                      </a:cxn>
                      <a:cxn ang="T117">
                        <a:pos x="T46" y="T47"/>
                      </a:cxn>
                      <a:cxn ang="T118">
                        <a:pos x="T48" y="T49"/>
                      </a:cxn>
                      <a:cxn ang="T119">
                        <a:pos x="T50" y="T51"/>
                      </a:cxn>
                      <a:cxn ang="T120">
                        <a:pos x="T52" y="T53"/>
                      </a:cxn>
                      <a:cxn ang="T121">
                        <a:pos x="T54" y="T55"/>
                      </a:cxn>
                      <a:cxn ang="T122">
                        <a:pos x="T56" y="T57"/>
                      </a:cxn>
                      <a:cxn ang="T123">
                        <a:pos x="T58" y="T59"/>
                      </a:cxn>
                      <a:cxn ang="T124">
                        <a:pos x="T60" y="T61"/>
                      </a:cxn>
                      <a:cxn ang="T125">
                        <a:pos x="T62" y="T63"/>
                      </a:cxn>
                      <a:cxn ang="T126">
                        <a:pos x="T64" y="T65"/>
                      </a:cxn>
                      <a:cxn ang="T127">
                        <a:pos x="T66" y="T67"/>
                      </a:cxn>
                      <a:cxn ang="T128">
                        <a:pos x="T68" y="T69"/>
                      </a:cxn>
                      <a:cxn ang="T129">
                        <a:pos x="T70" y="T71"/>
                      </a:cxn>
                      <a:cxn ang="T130">
                        <a:pos x="T72" y="T73"/>
                      </a:cxn>
                      <a:cxn ang="T131">
                        <a:pos x="T74" y="T75"/>
                      </a:cxn>
                      <a:cxn ang="T132">
                        <a:pos x="T76" y="T77"/>
                      </a:cxn>
                      <a:cxn ang="T133">
                        <a:pos x="T78" y="T79"/>
                      </a:cxn>
                      <a:cxn ang="T134">
                        <a:pos x="T80" y="T81"/>
                      </a:cxn>
                      <a:cxn ang="T135">
                        <a:pos x="T82" y="T83"/>
                      </a:cxn>
                      <a:cxn ang="T136">
                        <a:pos x="T84" y="T85"/>
                      </a:cxn>
                      <a:cxn ang="T137">
                        <a:pos x="T86" y="T87"/>
                      </a:cxn>
                      <a:cxn ang="T138">
                        <a:pos x="T88" y="T89"/>
                      </a:cxn>
                      <a:cxn ang="T139">
                        <a:pos x="T90" y="T91"/>
                      </a:cxn>
                      <a:cxn ang="T140">
                        <a:pos x="T92" y="T93"/>
                      </a:cxn>
                    </a:cxnLst>
                    <a:rect l="T141" t="T142" r="T143" b="T144"/>
                    <a:pathLst>
                      <a:path w="362" h="499">
                        <a:moveTo>
                          <a:pt x="151" y="35"/>
                        </a:moveTo>
                        <a:lnTo>
                          <a:pt x="221" y="0"/>
                        </a:lnTo>
                        <a:lnTo>
                          <a:pt x="281" y="0"/>
                        </a:lnTo>
                        <a:lnTo>
                          <a:pt x="344" y="14"/>
                        </a:lnTo>
                        <a:lnTo>
                          <a:pt x="362" y="35"/>
                        </a:lnTo>
                        <a:lnTo>
                          <a:pt x="351" y="59"/>
                        </a:lnTo>
                        <a:lnTo>
                          <a:pt x="334" y="91"/>
                        </a:lnTo>
                        <a:lnTo>
                          <a:pt x="302" y="87"/>
                        </a:lnTo>
                        <a:lnTo>
                          <a:pt x="274" y="77"/>
                        </a:lnTo>
                        <a:lnTo>
                          <a:pt x="253" y="63"/>
                        </a:lnTo>
                        <a:lnTo>
                          <a:pt x="232" y="59"/>
                        </a:lnTo>
                        <a:lnTo>
                          <a:pt x="193" y="70"/>
                        </a:lnTo>
                        <a:lnTo>
                          <a:pt x="137" y="94"/>
                        </a:lnTo>
                        <a:lnTo>
                          <a:pt x="91" y="136"/>
                        </a:lnTo>
                        <a:lnTo>
                          <a:pt x="70" y="164"/>
                        </a:lnTo>
                        <a:lnTo>
                          <a:pt x="60" y="185"/>
                        </a:lnTo>
                        <a:lnTo>
                          <a:pt x="60" y="202"/>
                        </a:lnTo>
                        <a:lnTo>
                          <a:pt x="74" y="220"/>
                        </a:lnTo>
                        <a:lnTo>
                          <a:pt x="116" y="248"/>
                        </a:lnTo>
                        <a:lnTo>
                          <a:pt x="155" y="286"/>
                        </a:lnTo>
                        <a:lnTo>
                          <a:pt x="179" y="325"/>
                        </a:lnTo>
                        <a:lnTo>
                          <a:pt x="193" y="352"/>
                        </a:lnTo>
                        <a:lnTo>
                          <a:pt x="186" y="370"/>
                        </a:lnTo>
                        <a:lnTo>
                          <a:pt x="169" y="387"/>
                        </a:lnTo>
                        <a:lnTo>
                          <a:pt x="134" y="398"/>
                        </a:lnTo>
                        <a:lnTo>
                          <a:pt x="95" y="412"/>
                        </a:lnTo>
                        <a:lnTo>
                          <a:pt x="77" y="433"/>
                        </a:lnTo>
                        <a:lnTo>
                          <a:pt x="81" y="468"/>
                        </a:lnTo>
                        <a:lnTo>
                          <a:pt x="53" y="499"/>
                        </a:lnTo>
                        <a:lnTo>
                          <a:pt x="39" y="489"/>
                        </a:lnTo>
                        <a:lnTo>
                          <a:pt x="42" y="429"/>
                        </a:lnTo>
                        <a:lnTo>
                          <a:pt x="67" y="398"/>
                        </a:lnTo>
                        <a:lnTo>
                          <a:pt x="102" y="373"/>
                        </a:lnTo>
                        <a:lnTo>
                          <a:pt x="137" y="359"/>
                        </a:lnTo>
                        <a:lnTo>
                          <a:pt x="155" y="352"/>
                        </a:lnTo>
                        <a:lnTo>
                          <a:pt x="158" y="342"/>
                        </a:lnTo>
                        <a:lnTo>
                          <a:pt x="148" y="325"/>
                        </a:lnTo>
                        <a:lnTo>
                          <a:pt x="112" y="290"/>
                        </a:lnTo>
                        <a:lnTo>
                          <a:pt x="70" y="262"/>
                        </a:lnTo>
                        <a:lnTo>
                          <a:pt x="35" y="241"/>
                        </a:lnTo>
                        <a:lnTo>
                          <a:pt x="7" y="220"/>
                        </a:lnTo>
                        <a:lnTo>
                          <a:pt x="0" y="195"/>
                        </a:lnTo>
                        <a:lnTo>
                          <a:pt x="18" y="157"/>
                        </a:lnTo>
                        <a:lnTo>
                          <a:pt x="56" y="108"/>
                        </a:lnTo>
                        <a:lnTo>
                          <a:pt x="95" y="70"/>
                        </a:lnTo>
                        <a:lnTo>
                          <a:pt x="123" y="52"/>
                        </a:lnTo>
                        <a:lnTo>
                          <a:pt x="151" y="35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5049" name="Freeform 15"/>
                  <p:cNvSpPr>
                    <a:spLocks/>
                  </p:cNvSpPr>
                  <p:nvPr/>
                </p:nvSpPr>
                <p:spPr bwMode="auto">
                  <a:xfrm flipH="1">
                    <a:off x="1376" y="2005"/>
                    <a:ext cx="229" cy="840"/>
                  </a:xfrm>
                  <a:custGeom>
                    <a:avLst/>
                    <a:gdLst>
                      <a:gd name="T0" fmla="*/ 132 w 229"/>
                      <a:gd name="T1" fmla="*/ 69 h 840"/>
                      <a:gd name="T2" fmla="*/ 136 w 229"/>
                      <a:gd name="T3" fmla="*/ 21 h 840"/>
                      <a:gd name="T4" fmla="*/ 168 w 229"/>
                      <a:gd name="T5" fmla="*/ 0 h 840"/>
                      <a:gd name="T6" fmla="*/ 204 w 229"/>
                      <a:gd name="T7" fmla="*/ 3 h 840"/>
                      <a:gd name="T8" fmla="*/ 225 w 229"/>
                      <a:gd name="T9" fmla="*/ 21 h 840"/>
                      <a:gd name="T10" fmla="*/ 229 w 229"/>
                      <a:gd name="T11" fmla="*/ 90 h 840"/>
                      <a:gd name="T12" fmla="*/ 218 w 229"/>
                      <a:gd name="T13" fmla="*/ 266 h 840"/>
                      <a:gd name="T14" fmla="*/ 204 w 229"/>
                      <a:gd name="T15" fmla="*/ 373 h 840"/>
                      <a:gd name="T16" fmla="*/ 222 w 229"/>
                      <a:gd name="T17" fmla="*/ 460 h 840"/>
                      <a:gd name="T18" fmla="*/ 225 w 229"/>
                      <a:gd name="T19" fmla="*/ 546 h 840"/>
                      <a:gd name="T20" fmla="*/ 215 w 229"/>
                      <a:gd name="T21" fmla="*/ 633 h 840"/>
                      <a:gd name="T22" fmla="*/ 197 w 229"/>
                      <a:gd name="T23" fmla="*/ 743 h 840"/>
                      <a:gd name="T24" fmla="*/ 204 w 229"/>
                      <a:gd name="T25" fmla="*/ 802 h 840"/>
                      <a:gd name="T26" fmla="*/ 186 w 229"/>
                      <a:gd name="T27" fmla="*/ 812 h 840"/>
                      <a:gd name="T28" fmla="*/ 72 w 229"/>
                      <a:gd name="T29" fmla="*/ 833 h 840"/>
                      <a:gd name="T30" fmla="*/ 43 w 229"/>
                      <a:gd name="T31" fmla="*/ 840 h 840"/>
                      <a:gd name="T32" fmla="*/ 0 w 229"/>
                      <a:gd name="T33" fmla="*/ 816 h 840"/>
                      <a:gd name="T34" fmla="*/ 0 w 229"/>
                      <a:gd name="T35" fmla="*/ 802 h 840"/>
                      <a:gd name="T36" fmla="*/ 125 w 229"/>
                      <a:gd name="T37" fmla="*/ 795 h 840"/>
                      <a:gd name="T38" fmla="*/ 168 w 229"/>
                      <a:gd name="T39" fmla="*/ 778 h 840"/>
                      <a:gd name="T40" fmla="*/ 172 w 229"/>
                      <a:gd name="T41" fmla="*/ 740 h 840"/>
                      <a:gd name="T42" fmla="*/ 175 w 229"/>
                      <a:gd name="T43" fmla="*/ 622 h 840"/>
                      <a:gd name="T44" fmla="*/ 165 w 229"/>
                      <a:gd name="T45" fmla="*/ 525 h 840"/>
                      <a:gd name="T46" fmla="*/ 154 w 229"/>
                      <a:gd name="T47" fmla="*/ 408 h 840"/>
                      <a:gd name="T48" fmla="*/ 157 w 229"/>
                      <a:gd name="T49" fmla="*/ 335 h 840"/>
                      <a:gd name="T50" fmla="*/ 165 w 229"/>
                      <a:gd name="T51" fmla="*/ 242 h 840"/>
                      <a:gd name="T52" fmla="*/ 147 w 229"/>
                      <a:gd name="T53" fmla="*/ 152 h 840"/>
                      <a:gd name="T54" fmla="*/ 132 w 229"/>
                      <a:gd name="T55" fmla="*/ 69 h 840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w 229"/>
                      <a:gd name="T85" fmla="*/ 0 h 840"/>
                      <a:gd name="T86" fmla="*/ 229 w 229"/>
                      <a:gd name="T87" fmla="*/ 840 h 840"/>
                    </a:gdLst>
                    <a:ahLst/>
                    <a:cxnLst>
                      <a:cxn ang="T56">
                        <a:pos x="T0" y="T1"/>
                      </a:cxn>
                      <a:cxn ang="T57">
                        <a:pos x="T2" y="T3"/>
                      </a:cxn>
                      <a:cxn ang="T58">
                        <a:pos x="T4" y="T5"/>
                      </a:cxn>
                      <a:cxn ang="T59">
                        <a:pos x="T6" y="T7"/>
                      </a:cxn>
                      <a:cxn ang="T60">
                        <a:pos x="T8" y="T9"/>
                      </a:cxn>
                      <a:cxn ang="T61">
                        <a:pos x="T10" y="T11"/>
                      </a:cxn>
                      <a:cxn ang="T62">
                        <a:pos x="T12" y="T13"/>
                      </a:cxn>
                      <a:cxn ang="T63">
                        <a:pos x="T14" y="T15"/>
                      </a:cxn>
                      <a:cxn ang="T64">
                        <a:pos x="T16" y="T17"/>
                      </a:cxn>
                      <a:cxn ang="T65">
                        <a:pos x="T18" y="T19"/>
                      </a:cxn>
                      <a:cxn ang="T66">
                        <a:pos x="T20" y="T21"/>
                      </a:cxn>
                      <a:cxn ang="T67">
                        <a:pos x="T22" y="T23"/>
                      </a:cxn>
                      <a:cxn ang="T68">
                        <a:pos x="T24" y="T25"/>
                      </a:cxn>
                      <a:cxn ang="T69">
                        <a:pos x="T26" y="T27"/>
                      </a:cxn>
                      <a:cxn ang="T70">
                        <a:pos x="T28" y="T29"/>
                      </a:cxn>
                      <a:cxn ang="T71">
                        <a:pos x="T30" y="T31"/>
                      </a:cxn>
                      <a:cxn ang="T72">
                        <a:pos x="T32" y="T33"/>
                      </a:cxn>
                      <a:cxn ang="T73">
                        <a:pos x="T34" y="T35"/>
                      </a:cxn>
                      <a:cxn ang="T74">
                        <a:pos x="T36" y="T37"/>
                      </a:cxn>
                      <a:cxn ang="T75">
                        <a:pos x="T38" y="T39"/>
                      </a:cxn>
                      <a:cxn ang="T76">
                        <a:pos x="T40" y="T41"/>
                      </a:cxn>
                      <a:cxn ang="T77">
                        <a:pos x="T42" y="T43"/>
                      </a:cxn>
                      <a:cxn ang="T78">
                        <a:pos x="T44" y="T45"/>
                      </a:cxn>
                      <a:cxn ang="T79">
                        <a:pos x="T46" y="T47"/>
                      </a:cxn>
                      <a:cxn ang="T80">
                        <a:pos x="T48" y="T49"/>
                      </a:cxn>
                      <a:cxn ang="T81">
                        <a:pos x="T50" y="T51"/>
                      </a:cxn>
                      <a:cxn ang="T82">
                        <a:pos x="T52" y="T53"/>
                      </a:cxn>
                      <a:cxn ang="T83">
                        <a:pos x="T54" y="T55"/>
                      </a:cxn>
                    </a:cxnLst>
                    <a:rect l="T84" t="T85" r="T86" b="T87"/>
                    <a:pathLst>
                      <a:path w="229" h="840">
                        <a:moveTo>
                          <a:pt x="132" y="69"/>
                        </a:moveTo>
                        <a:lnTo>
                          <a:pt x="136" y="21"/>
                        </a:lnTo>
                        <a:lnTo>
                          <a:pt x="168" y="0"/>
                        </a:lnTo>
                        <a:lnTo>
                          <a:pt x="204" y="3"/>
                        </a:lnTo>
                        <a:lnTo>
                          <a:pt x="225" y="21"/>
                        </a:lnTo>
                        <a:lnTo>
                          <a:pt x="229" y="90"/>
                        </a:lnTo>
                        <a:lnTo>
                          <a:pt x="218" y="266"/>
                        </a:lnTo>
                        <a:lnTo>
                          <a:pt x="204" y="373"/>
                        </a:lnTo>
                        <a:lnTo>
                          <a:pt x="222" y="460"/>
                        </a:lnTo>
                        <a:lnTo>
                          <a:pt x="225" y="546"/>
                        </a:lnTo>
                        <a:lnTo>
                          <a:pt x="215" y="633"/>
                        </a:lnTo>
                        <a:lnTo>
                          <a:pt x="197" y="743"/>
                        </a:lnTo>
                        <a:lnTo>
                          <a:pt x="204" y="802"/>
                        </a:lnTo>
                        <a:lnTo>
                          <a:pt x="186" y="812"/>
                        </a:lnTo>
                        <a:lnTo>
                          <a:pt x="72" y="833"/>
                        </a:lnTo>
                        <a:lnTo>
                          <a:pt x="43" y="840"/>
                        </a:lnTo>
                        <a:lnTo>
                          <a:pt x="0" y="816"/>
                        </a:lnTo>
                        <a:lnTo>
                          <a:pt x="0" y="802"/>
                        </a:lnTo>
                        <a:lnTo>
                          <a:pt x="125" y="795"/>
                        </a:lnTo>
                        <a:lnTo>
                          <a:pt x="168" y="778"/>
                        </a:lnTo>
                        <a:lnTo>
                          <a:pt x="172" y="740"/>
                        </a:lnTo>
                        <a:lnTo>
                          <a:pt x="175" y="622"/>
                        </a:lnTo>
                        <a:lnTo>
                          <a:pt x="165" y="525"/>
                        </a:lnTo>
                        <a:lnTo>
                          <a:pt x="154" y="408"/>
                        </a:lnTo>
                        <a:lnTo>
                          <a:pt x="157" y="335"/>
                        </a:lnTo>
                        <a:lnTo>
                          <a:pt x="165" y="242"/>
                        </a:lnTo>
                        <a:lnTo>
                          <a:pt x="147" y="152"/>
                        </a:lnTo>
                        <a:lnTo>
                          <a:pt x="132" y="69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5050" name="Freeform 16"/>
                  <p:cNvSpPr>
                    <a:spLocks/>
                  </p:cNvSpPr>
                  <p:nvPr/>
                </p:nvSpPr>
                <p:spPr bwMode="auto">
                  <a:xfrm flipH="1">
                    <a:off x="1390" y="2033"/>
                    <a:ext cx="447" cy="658"/>
                  </a:xfrm>
                  <a:custGeom>
                    <a:avLst/>
                    <a:gdLst>
                      <a:gd name="T0" fmla="*/ 212 w 447"/>
                      <a:gd name="T1" fmla="*/ 268 h 658"/>
                      <a:gd name="T2" fmla="*/ 212 w 447"/>
                      <a:gd name="T3" fmla="*/ 233 h 658"/>
                      <a:gd name="T4" fmla="*/ 230 w 447"/>
                      <a:gd name="T5" fmla="*/ 174 h 658"/>
                      <a:gd name="T6" fmla="*/ 284 w 447"/>
                      <a:gd name="T7" fmla="*/ 80 h 658"/>
                      <a:gd name="T8" fmla="*/ 370 w 447"/>
                      <a:gd name="T9" fmla="*/ 0 h 658"/>
                      <a:gd name="T10" fmla="*/ 424 w 447"/>
                      <a:gd name="T11" fmla="*/ 0 h 658"/>
                      <a:gd name="T12" fmla="*/ 447 w 447"/>
                      <a:gd name="T13" fmla="*/ 38 h 658"/>
                      <a:gd name="T14" fmla="*/ 415 w 447"/>
                      <a:gd name="T15" fmla="*/ 91 h 658"/>
                      <a:gd name="T16" fmla="*/ 348 w 447"/>
                      <a:gd name="T17" fmla="*/ 129 h 658"/>
                      <a:gd name="T18" fmla="*/ 307 w 447"/>
                      <a:gd name="T19" fmla="*/ 167 h 658"/>
                      <a:gd name="T20" fmla="*/ 266 w 447"/>
                      <a:gd name="T21" fmla="*/ 223 h 658"/>
                      <a:gd name="T22" fmla="*/ 257 w 447"/>
                      <a:gd name="T23" fmla="*/ 261 h 658"/>
                      <a:gd name="T24" fmla="*/ 262 w 447"/>
                      <a:gd name="T25" fmla="*/ 303 h 658"/>
                      <a:gd name="T26" fmla="*/ 284 w 447"/>
                      <a:gd name="T27" fmla="*/ 373 h 658"/>
                      <a:gd name="T28" fmla="*/ 289 w 447"/>
                      <a:gd name="T29" fmla="*/ 449 h 658"/>
                      <a:gd name="T30" fmla="*/ 280 w 447"/>
                      <a:gd name="T31" fmla="*/ 547 h 658"/>
                      <a:gd name="T32" fmla="*/ 257 w 447"/>
                      <a:gd name="T33" fmla="*/ 616 h 658"/>
                      <a:gd name="T34" fmla="*/ 217 w 447"/>
                      <a:gd name="T35" fmla="*/ 658 h 658"/>
                      <a:gd name="T36" fmla="*/ 190 w 447"/>
                      <a:gd name="T37" fmla="*/ 658 h 658"/>
                      <a:gd name="T38" fmla="*/ 104 w 447"/>
                      <a:gd name="T39" fmla="*/ 637 h 658"/>
                      <a:gd name="T40" fmla="*/ 27 w 447"/>
                      <a:gd name="T41" fmla="*/ 634 h 658"/>
                      <a:gd name="T42" fmla="*/ 0 w 447"/>
                      <a:gd name="T43" fmla="*/ 620 h 658"/>
                      <a:gd name="T44" fmla="*/ 50 w 447"/>
                      <a:gd name="T45" fmla="*/ 606 h 658"/>
                      <a:gd name="T46" fmla="*/ 131 w 447"/>
                      <a:gd name="T47" fmla="*/ 609 h 658"/>
                      <a:gd name="T48" fmla="*/ 181 w 447"/>
                      <a:gd name="T49" fmla="*/ 623 h 658"/>
                      <a:gd name="T50" fmla="*/ 212 w 447"/>
                      <a:gd name="T51" fmla="*/ 613 h 658"/>
                      <a:gd name="T52" fmla="*/ 244 w 447"/>
                      <a:gd name="T53" fmla="*/ 557 h 658"/>
                      <a:gd name="T54" fmla="*/ 248 w 447"/>
                      <a:gd name="T55" fmla="*/ 477 h 658"/>
                      <a:gd name="T56" fmla="*/ 239 w 447"/>
                      <a:gd name="T57" fmla="*/ 404 h 658"/>
                      <a:gd name="T58" fmla="*/ 212 w 447"/>
                      <a:gd name="T59" fmla="*/ 317 h 658"/>
                      <a:gd name="T60" fmla="*/ 212 w 447"/>
                      <a:gd name="T61" fmla="*/ 268 h 658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w 447"/>
                      <a:gd name="T94" fmla="*/ 0 h 658"/>
                      <a:gd name="T95" fmla="*/ 447 w 447"/>
                      <a:gd name="T96" fmla="*/ 658 h 658"/>
                    </a:gdLst>
                    <a:ahLst/>
                    <a:cxnLst>
                      <a:cxn ang="T62">
                        <a:pos x="T0" y="T1"/>
                      </a:cxn>
                      <a:cxn ang="T63">
                        <a:pos x="T2" y="T3"/>
                      </a:cxn>
                      <a:cxn ang="T64">
                        <a:pos x="T4" y="T5"/>
                      </a:cxn>
                      <a:cxn ang="T65">
                        <a:pos x="T6" y="T7"/>
                      </a:cxn>
                      <a:cxn ang="T66">
                        <a:pos x="T8" y="T9"/>
                      </a:cxn>
                      <a:cxn ang="T67">
                        <a:pos x="T10" y="T11"/>
                      </a:cxn>
                      <a:cxn ang="T68">
                        <a:pos x="T12" y="T13"/>
                      </a:cxn>
                      <a:cxn ang="T69">
                        <a:pos x="T14" y="T15"/>
                      </a:cxn>
                      <a:cxn ang="T70">
                        <a:pos x="T16" y="T17"/>
                      </a:cxn>
                      <a:cxn ang="T71">
                        <a:pos x="T18" y="T19"/>
                      </a:cxn>
                      <a:cxn ang="T72">
                        <a:pos x="T20" y="T21"/>
                      </a:cxn>
                      <a:cxn ang="T73">
                        <a:pos x="T22" y="T23"/>
                      </a:cxn>
                      <a:cxn ang="T74">
                        <a:pos x="T24" y="T25"/>
                      </a:cxn>
                      <a:cxn ang="T75">
                        <a:pos x="T26" y="T27"/>
                      </a:cxn>
                      <a:cxn ang="T76">
                        <a:pos x="T28" y="T29"/>
                      </a:cxn>
                      <a:cxn ang="T77">
                        <a:pos x="T30" y="T31"/>
                      </a:cxn>
                      <a:cxn ang="T78">
                        <a:pos x="T32" y="T33"/>
                      </a:cxn>
                      <a:cxn ang="T79">
                        <a:pos x="T34" y="T35"/>
                      </a:cxn>
                      <a:cxn ang="T80">
                        <a:pos x="T36" y="T37"/>
                      </a:cxn>
                      <a:cxn ang="T81">
                        <a:pos x="T38" y="T39"/>
                      </a:cxn>
                      <a:cxn ang="T82">
                        <a:pos x="T40" y="T41"/>
                      </a:cxn>
                      <a:cxn ang="T83">
                        <a:pos x="T42" y="T43"/>
                      </a:cxn>
                      <a:cxn ang="T84">
                        <a:pos x="T44" y="T45"/>
                      </a:cxn>
                      <a:cxn ang="T85">
                        <a:pos x="T46" y="T47"/>
                      </a:cxn>
                      <a:cxn ang="T86">
                        <a:pos x="T48" y="T49"/>
                      </a:cxn>
                      <a:cxn ang="T87">
                        <a:pos x="T50" y="T51"/>
                      </a:cxn>
                      <a:cxn ang="T88">
                        <a:pos x="T52" y="T53"/>
                      </a:cxn>
                      <a:cxn ang="T89">
                        <a:pos x="T54" y="T55"/>
                      </a:cxn>
                      <a:cxn ang="T90">
                        <a:pos x="T56" y="T57"/>
                      </a:cxn>
                      <a:cxn ang="T91">
                        <a:pos x="T58" y="T59"/>
                      </a:cxn>
                      <a:cxn ang="T92">
                        <a:pos x="T60" y="T61"/>
                      </a:cxn>
                    </a:cxnLst>
                    <a:rect l="T93" t="T94" r="T95" b="T96"/>
                    <a:pathLst>
                      <a:path w="447" h="658">
                        <a:moveTo>
                          <a:pt x="212" y="268"/>
                        </a:moveTo>
                        <a:lnTo>
                          <a:pt x="212" y="233"/>
                        </a:lnTo>
                        <a:lnTo>
                          <a:pt x="230" y="174"/>
                        </a:lnTo>
                        <a:lnTo>
                          <a:pt x="284" y="80"/>
                        </a:lnTo>
                        <a:lnTo>
                          <a:pt x="370" y="0"/>
                        </a:lnTo>
                        <a:lnTo>
                          <a:pt x="424" y="0"/>
                        </a:lnTo>
                        <a:lnTo>
                          <a:pt x="447" y="38"/>
                        </a:lnTo>
                        <a:lnTo>
                          <a:pt x="415" y="91"/>
                        </a:lnTo>
                        <a:lnTo>
                          <a:pt x="348" y="129"/>
                        </a:lnTo>
                        <a:lnTo>
                          <a:pt x="307" y="167"/>
                        </a:lnTo>
                        <a:lnTo>
                          <a:pt x="266" y="223"/>
                        </a:lnTo>
                        <a:lnTo>
                          <a:pt x="257" y="261"/>
                        </a:lnTo>
                        <a:lnTo>
                          <a:pt x="262" y="303"/>
                        </a:lnTo>
                        <a:lnTo>
                          <a:pt x="284" y="373"/>
                        </a:lnTo>
                        <a:lnTo>
                          <a:pt x="289" y="449"/>
                        </a:lnTo>
                        <a:lnTo>
                          <a:pt x="280" y="547"/>
                        </a:lnTo>
                        <a:lnTo>
                          <a:pt x="257" y="616"/>
                        </a:lnTo>
                        <a:lnTo>
                          <a:pt x="217" y="658"/>
                        </a:lnTo>
                        <a:lnTo>
                          <a:pt x="190" y="658"/>
                        </a:lnTo>
                        <a:lnTo>
                          <a:pt x="104" y="637"/>
                        </a:lnTo>
                        <a:lnTo>
                          <a:pt x="27" y="634"/>
                        </a:lnTo>
                        <a:lnTo>
                          <a:pt x="0" y="620"/>
                        </a:lnTo>
                        <a:lnTo>
                          <a:pt x="50" y="606"/>
                        </a:lnTo>
                        <a:lnTo>
                          <a:pt x="131" y="609"/>
                        </a:lnTo>
                        <a:lnTo>
                          <a:pt x="181" y="623"/>
                        </a:lnTo>
                        <a:lnTo>
                          <a:pt x="212" y="613"/>
                        </a:lnTo>
                        <a:lnTo>
                          <a:pt x="244" y="557"/>
                        </a:lnTo>
                        <a:lnTo>
                          <a:pt x="248" y="477"/>
                        </a:lnTo>
                        <a:lnTo>
                          <a:pt x="239" y="404"/>
                        </a:lnTo>
                        <a:lnTo>
                          <a:pt x="212" y="317"/>
                        </a:lnTo>
                        <a:lnTo>
                          <a:pt x="212" y="268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5051" name="Freeform 17"/>
                  <p:cNvSpPr>
                    <a:spLocks/>
                  </p:cNvSpPr>
                  <p:nvPr/>
                </p:nvSpPr>
                <p:spPr bwMode="auto">
                  <a:xfrm flipH="1">
                    <a:off x="1353" y="1223"/>
                    <a:ext cx="282" cy="326"/>
                  </a:xfrm>
                  <a:custGeom>
                    <a:avLst/>
                    <a:gdLst>
                      <a:gd name="T0" fmla="*/ 81 w 282"/>
                      <a:gd name="T1" fmla="*/ 137 h 326"/>
                      <a:gd name="T2" fmla="*/ 78 w 282"/>
                      <a:gd name="T3" fmla="*/ 84 h 326"/>
                      <a:gd name="T4" fmla="*/ 88 w 282"/>
                      <a:gd name="T5" fmla="*/ 35 h 326"/>
                      <a:gd name="T6" fmla="*/ 127 w 282"/>
                      <a:gd name="T7" fmla="*/ 7 h 326"/>
                      <a:gd name="T8" fmla="*/ 173 w 282"/>
                      <a:gd name="T9" fmla="*/ 0 h 326"/>
                      <a:gd name="T10" fmla="*/ 208 w 282"/>
                      <a:gd name="T11" fmla="*/ 4 h 326"/>
                      <a:gd name="T12" fmla="*/ 240 w 282"/>
                      <a:gd name="T13" fmla="*/ 25 h 326"/>
                      <a:gd name="T14" fmla="*/ 257 w 282"/>
                      <a:gd name="T15" fmla="*/ 60 h 326"/>
                      <a:gd name="T16" fmla="*/ 278 w 282"/>
                      <a:gd name="T17" fmla="*/ 130 h 326"/>
                      <a:gd name="T18" fmla="*/ 282 w 282"/>
                      <a:gd name="T19" fmla="*/ 207 h 326"/>
                      <a:gd name="T20" fmla="*/ 271 w 282"/>
                      <a:gd name="T21" fmla="*/ 263 h 326"/>
                      <a:gd name="T22" fmla="*/ 250 w 282"/>
                      <a:gd name="T23" fmla="*/ 298 h 326"/>
                      <a:gd name="T24" fmla="*/ 215 w 282"/>
                      <a:gd name="T25" fmla="*/ 319 h 326"/>
                      <a:gd name="T26" fmla="*/ 187 w 282"/>
                      <a:gd name="T27" fmla="*/ 326 h 326"/>
                      <a:gd name="T28" fmla="*/ 145 w 282"/>
                      <a:gd name="T29" fmla="*/ 315 h 326"/>
                      <a:gd name="T30" fmla="*/ 123 w 282"/>
                      <a:gd name="T31" fmla="*/ 284 h 326"/>
                      <a:gd name="T32" fmla="*/ 102 w 282"/>
                      <a:gd name="T33" fmla="*/ 238 h 326"/>
                      <a:gd name="T34" fmla="*/ 85 w 282"/>
                      <a:gd name="T35" fmla="*/ 186 h 326"/>
                      <a:gd name="T36" fmla="*/ 53 w 282"/>
                      <a:gd name="T37" fmla="*/ 207 h 326"/>
                      <a:gd name="T38" fmla="*/ 18 w 282"/>
                      <a:gd name="T39" fmla="*/ 221 h 326"/>
                      <a:gd name="T40" fmla="*/ 4 w 282"/>
                      <a:gd name="T41" fmla="*/ 221 h 326"/>
                      <a:gd name="T42" fmla="*/ 0 w 282"/>
                      <a:gd name="T43" fmla="*/ 207 h 326"/>
                      <a:gd name="T44" fmla="*/ 7 w 282"/>
                      <a:gd name="T45" fmla="*/ 189 h 326"/>
                      <a:gd name="T46" fmla="*/ 60 w 282"/>
                      <a:gd name="T47" fmla="*/ 168 h 326"/>
                      <a:gd name="T48" fmla="*/ 81 w 282"/>
                      <a:gd name="T49" fmla="*/ 137 h 32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w 282"/>
                      <a:gd name="T76" fmla="*/ 0 h 326"/>
                      <a:gd name="T77" fmla="*/ 282 w 282"/>
                      <a:gd name="T78" fmla="*/ 326 h 326"/>
                    </a:gdLst>
                    <a:ahLst/>
                    <a:cxnLst>
                      <a:cxn ang="T50">
                        <a:pos x="T0" y="T1"/>
                      </a:cxn>
                      <a:cxn ang="T51">
                        <a:pos x="T2" y="T3"/>
                      </a:cxn>
                      <a:cxn ang="T52">
                        <a:pos x="T4" y="T5"/>
                      </a:cxn>
                      <a:cxn ang="T53">
                        <a:pos x="T6" y="T7"/>
                      </a:cxn>
                      <a:cxn ang="T54">
                        <a:pos x="T8" y="T9"/>
                      </a:cxn>
                      <a:cxn ang="T55">
                        <a:pos x="T10" y="T11"/>
                      </a:cxn>
                      <a:cxn ang="T56">
                        <a:pos x="T12" y="T13"/>
                      </a:cxn>
                      <a:cxn ang="T57">
                        <a:pos x="T14" y="T15"/>
                      </a:cxn>
                      <a:cxn ang="T58">
                        <a:pos x="T16" y="T17"/>
                      </a:cxn>
                      <a:cxn ang="T59">
                        <a:pos x="T18" y="T19"/>
                      </a:cxn>
                      <a:cxn ang="T60">
                        <a:pos x="T20" y="T21"/>
                      </a:cxn>
                      <a:cxn ang="T61">
                        <a:pos x="T22" y="T23"/>
                      </a:cxn>
                      <a:cxn ang="T62">
                        <a:pos x="T24" y="T25"/>
                      </a:cxn>
                      <a:cxn ang="T63">
                        <a:pos x="T26" y="T27"/>
                      </a:cxn>
                      <a:cxn ang="T64">
                        <a:pos x="T28" y="T29"/>
                      </a:cxn>
                      <a:cxn ang="T65">
                        <a:pos x="T30" y="T31"/>
                      </a:cxn>
                      <a:cxn ang="T66">
                        <a:pos x="T32" y="T33"/>
                      </a:cxn>
                      <a:cxn ang="T67">
                        <a:pos x="T34" y="T35"/>
                      </a:cxn>
                      <a:cxn ang="T68">
                        <a:pos x="T36" y="T37"/>
                      </a:cxn>
                      <a:cxn ang="T69">
                        <a:pos x="T38" y="T39"/>
                      </a:cxn>
                      <a:cxn ang="T70">
                        <a:pos x="T40" y="T41"/>
                      </a:cxn>
                      <a:cxn ang="T71">
                        <a:pos x="T42" y="T43"/>
                      </a:cxn>
                      <a:cxn ang="T72">
                        <a:pos x="T44" y="T45"/>
                      </a:cxn>
                      <a:cxn ang="T73">
                        <a:pos x="T46" y="T47"/>
                      </a:cxn>
                      <a:cxn ang="T74">
                        <a:pos x="T48" y="T49"/>
                      </a:cxn>
                    </a:cxnLst>
                    <a:rect l="T75" t="T76" r="T77" b="T78"/>
                    <a:pathLst>
                      <a:path w="282" h="326">
                        <a:moveTo>
                          <a:pt x="81" y="137"/>
                        </a:moveTo>
                        <a:lnTo>
                          <a:pt x="78" y="84"/>
                        </a:lnTo>
                        <a:lnTo>
                          <a:pt x="88" y="35"/>
                        </a:lnTo>
                        <a:lnTo>
                          <a:pt x="127" y="7"/>
                        </a:lnTo>
                        <a:lnTo>
                          <a:pt x="173" y="0"/>
                        </a:lnTo>
                        <a:lnTo>
                          <a:pt x="208" y="4"/>
                        </a:lnTo>
                        <a:lnTo>
                          <a:pt x="240" y="25"/>
                        </a:lnTo>
                        <a:lnTo>
                          <a:pt x="257" y="60"/>
                        </a:lnTo>
                        <a:lnTo>
                          <a:pt x="278" y="130"/>
                        </a:lnTo>
                        <a:lnTo>
                          <a:pt x="282" y="207"/>
                        </a:lnTo>
                        <a:lnTo>
                          <a:pt x="271" y="263"/>
                        </a:lnTo>
                        <a:lnTo>
                          <a:pt x="250" y="298"/>
                        </a:lnTo>
                        <a:lnTo>
                          <a:pt x="215" y="319"/>
                        </a:lnTo>
                        <a:lnTo>
                          <a:pt x="187" y="326"/>
                        </a:lnTo>
                        <a:lnTo>
                          <a:pt x="145" y="315"/>
                        </a:lnTo>
                        <a:lnTo>
                          <a:pt x="123" y="284"/>
                        </a:lnTo>
                        <a:lnTo>
                          <a:pt x="102" y="238"/>
                        </a:lnTo>
                        <a:lnTo>
                          <a:pt x="85" y="186"/>
                        </a:lnTo>
                        <a:lnTo>
                          <a:pt x="53" y="207"/>
                        </a:lnTo>
                        <a:lnTo>
                          <a:pt x="18" y="221"/>
                        </a:lnTo>
                        <a:lnTo>
                          <a:pt x="4" y="221"/>
                        </a:lnTo>
                        <a:lnTo>
                          <a:pt x="0" y="207"/>
                        </a:lnTo>
                        <a:lnTo>
                          <a:pt x="7" y="189"/>
                        </a:lnTo>
                        <a:lnTo>
                          <a:pt x="60" y="168"/>
                        </a:lnTo>
                        <a:lnTo>
                          <a:pt x="81" y="137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grpSp>
                <p:nvGrpSpPr>
                  <p:cNvPr id="85052" name="Group 18"/>
                  <p:cNvGrpSpPr>
                    <a:grpSpLocks/>
                  </p:cNvGrpSpPr>
                  <p:nvPr/>
                </p:nvGrpSpPr>
                <p:grpSpPr bwMode="auto">
                  <a:xfrm flipH="1">
                    <a:off x="1212" y="1104"/>
                    <a:ext cx="277" cy="235"/>
                    <a:chOff x="1590" y="1104"/>
                    <a:chExt cx="277" cy="235"/>
                  </a:xfrm>
                </p:grpSpPr>
                <p:sp>
                  <p:nvSpPr>
                    <p:cNvPr id="85053" name="Freeform 19"/>
                    <p:cNvSpPr>
                      <a:spLocks/>
                    </p:cNvSpPr>
                    <p:nvPr/>
                  </p:nvSpPr>
                  <p:spPr bwMode="auto">
                    <a:xfrm>
                      <a:off x="1683" y="1257"/>
                      <a:ext cx="184" cy="82"/>
                    </a:xfrm>
                    <a:custGeom>
                      <a:avLst/>
                      <a:gdLst>
                        <a:gd name="T0" fmla="*/ 13 w 184"/>
                        <a:gd name="T1" fmla="*/ 82 h 82"/>
                        <a:gd name="T2" fmla="*/ 0 w 184"/>
                        <a:gd name="T3" fmla="*/ 71 h 82"/>
                        <a:gd name="T4" fmla="*/ 0 w 184"/>
                        <a:gd name="T5" fmla="*/ 45 h 82"/>
                        <a:gd name="T6" fmla="*/ 16 w 184"/>
                        <a:gd name="T7" fmla="*/ 17 h 82"/>
                        <a:gd name="T8" fmla="*/ 36 w 184"/>
                        <a:gd name="T9" fmla="*/ 9 h 82"/>
                        <a:gd name="T10" fmla="*/ 61 w 184"/>
                        <a:gd name="T11" fmla="*/ 22 h 82"/>
                        <a:gd name="T12" fmla="*/ 86 w 184"/>
                        <a:gd name="T13" fmla="*/ 19 h 82"/>
                        <a:gd name="T14" fmla="*/ 102 w 184"/>
                        <a:gd name="T15" fmla="*/ 0 h 82"/>
                        <a:gd name="T16" fmla="*/ 123 w 184"/>
                        <a:gd name="T17" fmla="*/ 2 h 82"/>
                        <a:gd name="T18" fmla="*/ 155 w 184"/>
                        <a:gd name="T19" fmla="*/ 15 h 82"/>
                        <a:gd name="T20" fmla="*/ 182 w 184"/>
                        <a:gd name="T21" fmla="*/ 13 h 82"/>
                        <a:gd name="T22" fmla="*/ 184 w 184"/>
                        <a:gd name="T23" fmla="*/ 32 h 82"/>
                        <a:gd name="T24" fmla="*/ 175 w 184"/>
                        <a:gd name="T25" fmla="*/ 45 h 82"/>
                        <a:gd name="T26" fmla="*/ 141 w 184"/>
                        <a:gd name="T27" fmla="*/ 43 h 82"/>
                        <a:gd name="T28" fmla="*/ 118 w 184"/>
                        <a:gd name="T29" fmla="*/ 39 h 82"/>
                        <a:gd name="T30" fmla="*/ 105 w 184"/>
                        <a:gd name="T31" fmla="*/ 48 h 82"/>
                        <a:gd name="T32" fmla="*/ 91 w 184"/>
                        <a:gd name="T33" fmla="*/ 67 h 82"/>
                        <a:gd name="T34" fmla="*/ 66 w 184"/>
                        <a:gd name="T35" fmla="*/ 62 h 82"/>
                        <a:gd name="T36" fmla="*/ 54 w 184"/>
                        <a:gd name="T37" fmla="*/ 56 h 82"/>
                        <a:gd name="T38" fmla="*/ 45 w 184"/>
                        <a:gd name="T39" fmla="*/ 63 h 82"/>
                        <a:gd name="T40" fmla="*/ 32 w 184"/>
                        <a:gd name="T41" fmla="*/ 76 h 82"/>
                        <a:gd name="T42" fmla="*/ 13 w 184"/>
                        <a:gd name="T43" fmla="*/ 82 h 82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184"/>
                        <a:gd name="T67" fmla="*/ 0 h 82"/>
                        <a:gd name="T68" fmla="*/ 184 w 184"/>
                        <a:gd name="T69" fmla="*/ 82 h 82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184" h="82">
                          <a:moveTo>
                            <a:pt x="13" y="82"/>
                          </a:moveTo>
                          <a:lnTo>
                            <a:pt x="0" y="71"/>
                          </a:lnTo>
                          <a:lnTo>
                            <a:pt x="0" y="45"/>
                          </a:lnTo>
                          <a:lnTo>
                            <a:pt x="16" y="17"/>
                          </a:lnTo>
                          <a:lnTo>
                            <a:pt x="36" y="9"/>
                          </a:lnTo>
                          <a:lnTo>
                            <a:pt x="61" y="22"/>
                          </a:lnTo>
                          <a:lnTo>
                            <a:pt x="86" y="19"/>
                          </a:lnTo>
                          <a:lnTo>
                            <a:pt x="102" y="0"/>
                          </a:lnTo>
                          <a:lnTo>
                            <a:pt x="123" y="2"/>
                          </a:lnTo>
                          <a:lnTo>
                            <a:pt x="155" y="15"/>
                          </a:lnTo>
                          <a:lnTo>
                            <a:pt x="182" y="13"/>
                          </a:lnTo>
                          <a:lnTo>
                            <a:pt x="184" y="32"/>
                          </a:lnTo>
                          <a:lnTo>
                            <a:pt x="175" y="45"/>
                          </a:lnTo>
                          <a:lnTo>
                            <a:pt x="141" y="43"/>
                          </a:lnTo>
                          <a:lnTo>
                            <a:pt x="118" y="39"/>
                          </a:lnTo>
                          <a:lnTo>
                            <a:pt x="105" y="48"/>
                          </a:lnTo>
                          <a:lnTo>
                            <a:pt x="91" y="67"/>
                          </a:lnTo>
                          <a:lnTo>
                            <a:pt x="66" y="62"/>
                          </a:lnTo>
                          <a:lnTo>
                            <a:pt x="54" y="56"/>
                          </a:lnTo>
                          <a:lnTo>
                            <a:pt x="45" y="63"/>
                          </a:lnTo>
                          <a:lnTo>
                            <a:pt x="32" y="76"/>
                          </a:lnTo>
                          <a:lnTo>
                            <a:pt x="13" y="82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85054" name="Freeform 20"/>
                    <p:cNvSpPr>
                      <a:spLocks/>
                    </p:cNvSpPr>
                    <p:nvPr/>
                  </p:nvSpPr>
                  <p:spPr bwMode="auto">
                    <a:xfrm>
                      <a:off x="1654" y="1193"/>
                      <a:ext cx="178" cy="114"/>
                    </a:xfrm>
                    <a:custGeom>
                      <a:avLst/>
                      <a:gdLst>
                        <a:gd name="T0" fmla="*/ 23 w 178"/>
                        <a:gd name="T1" fmla="*/ 114 h 114"/>
                        <a:gd name="T2" fmla="*/ 11 w 178"/>
                        <a:gd name="T3" fmla="*/ 108 h 114"/>
                        <a:gd name="T4" fmla="*/ 0 w 178"/>
                        <a:gd name="T5" fmla="*/ 79 h 114"/>
                        <a:gd name="T6" fmla="*/ 11 w 178"/>
                        <a:gd name="T7" fmla="*/ 51 h 114"/>
                        <a:gd name="T8" fmla="*/ 27 w 178"/>
                        <a:gd name="T9" fmla="*/ 39 h 114"/>
                        <a:gd name="T10" fmla="*/ 56 w 178"/>
                        <a:gd name="T11" fmla="*/ 42 h 114"/>
                        <a:gd name="T12" fmla="*/ 76 w 178"/>
                        <a:gd name="T13" fmla="*/ 35 h 114"/>
                        <a:gd name="T14" fmla="*/ 90 w 178"/>
                        <a:gd name="T15" fmla="*/ 13 h 114"/>
                        <a:gd name="T16" fmla="*/ 111 w 178"/>
                        <a:gd name="T17" fmla="*/ 4 h 114"/>
                        <a:gd name="T18" fmla="*/ 146 w 178"/>
                        <a:gd name="T19" fmla="*/ 9 h 114"/>
                        <a:gd name="T20" fmla="*/ 171 w 178"/>
                        <a:gd name="T21" fmla="*/ 0 h 114"/>
                        <a:gd name="T22" fmla="*/ 178 w 178"/>
                        <a:gd name="T23" fmla="*/ 17 h 114"/>
                        <a:gd name="T24" fmla="*/ 171 w 178"/>
                        <a:gd name="T25" fmla="*/ 33 h 114"/>
                        <a:gd name="T26" fmla="*/ 140 w 178"/>
                        <a:gd name="T27" fmla="*/ 42 h 114"/>
                        <a:gd name="T28" fmla="*/ 120 w 178"/>
                        <a:gd name="T29" fmla="*/ 40 h 114"/>
                        <a:gd name="T30" fmla="*/ 108 w 178"/>
                        <a:gd name="T31" fmla="*/ 57 h 114"/>
                        <a:gd name="T32" fmla="*/ 97 w 178"/>
                        <a:gd name="T33" fmla="*/ 79 h 114"/>
                        <a:gd name="T34" fmla="*/ 72 w 178"/>
                        <a:gd name="T35" fmla="*/ 81 h 114"/>
                        <a:gd name="T36" fmla="*/ 59 w 178"/>
                        <a:gd name="T37" fmla="*/ 79 h 114"/>
                        <a:gd name="T38" fmla="*/ 47 w 178"/>
                        <a:gd name="T39" fmla="*/ 88 h 114"/>
                        <a:gd name="T40" fmla="*/ 41 w 178"/>
                        <a:gd name="T41" fmla="*/ 99 h 114"/>
                        <a:gd name="T42" fmla="*/ 23 w 178"/>
                        <a:gd name="T43" fmla="*/ 114 h 114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178"/>
                        <a:gd name="T67" fmla="*/ 0 h 114"/>
                        <a:gd name="T68" fmla="*/ 178 w 178"/>
                        <a:gd name="T69" fmla="*/ 114 h 114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178" h="114">
                          <a:moveTo>
                            <a:pt x="23" y="114"/>
                          </a:moveTo>
                          <a:lnTo>
                            <a:pt x="11" y="108"/>
                          </a:lnTo>
                          <a:lnTo>
                            <a:pt x="0" y="79"/>
                          </a:lnTo>
                          <a:lnTo>
                            <a:pt x="11" y="51"/>
                          </a:lnTo>
                          <a:lnTo>
                            <a:pt x="27" y="39"/>
                          </a:lnTo>
                          <a:lnTo>
                            <a:pt x="56" y="42"/>
                          </a:lnTo>
                          <a:lnTo>
                            <a:pt x="76" y="35"/>
                          </a:lnTo>
                          <a:lnTo>
                            <a:pt x="90" y="13"/>
                          </a:lnTo>
                          <a:lnTo>
                            <a:pt x="111" y="4"/>
                          </a:lnTo>
                          <a:lnTo>
                            <a:pt x="146" y="9"/>
                          </a:lnTo>
                          <a:lnTo>
                            <a:pt x="171" y="0"/>
                          </a:lnTo>
                          <a:lnTo>
                            <a:pt x="178" y="17"/>
                          </a:lnTo>
                          <a:lnTo>
                            <a:pt x="171" y="33"/>
                          </a:lnTo>
                          <a:lnTo>
                            <a:pt x="140" y="42"/>
                          </a:lnTo>
                          <a:lnTo>
                            <a:pt x="120" y="40"/>
                          </a:lnTo>
                          <a:lnTo>
                            <a:pt x="108" y="57"/>
                          </a:lnTo>
                          <a:lnTo>
                            <a:pt x="97" y="79"/>
                          </a:lnTo>
                          <a:lnTo>
                            <a:pt x="72" y="81"/>
                          </a:lnTo>
                          <a:lnTo>
                            <a:pt x="59" y="79"/>
                          </a:lnTo>
                          <a:lnTo>
                            <a:pt x="47" y="88"/>
                          </a:lnTo>
                          <a:lnTo>
                            <a:pt x="41" y="99"/>
                          </a:lnTo>
                          <a:lnTo>
                            <a:pt x="23" y="114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85055" name="Freeform 21"/>
                    <p:cNvSpPr>
                      <a:spLocks/>
                    </p:cNvSpPr>
                    <p:nvPr/>
                  </p:nvSpPr>
                  <p:spPr bwMode="auto">
                    <a:xfrm>
                      <a:off x="1630" y="1154"/>
                      <a:ext cx="161" cy="138"/>
                    </a:xfrm>
                    <a:custGeom>
                      <a:avLst/>
                      <a:gdLst>
                        <a:gd name="T0" fmla="*/ 31 w 161"/>
                        <a:gd name="T1" fmla="*/ 138 h 138"/>
                        <a:gd name="T2" fmla="*/ 16 w 161"/>
                        <a:gd name="T3" fmla="*/ 133 h 138"/>
                        <a:gd name="T4" fmla="*/ 0 w 161"/>
                        <a:gd name="T5" fmla="*/ 109 h 138"/>
                        <a:gd name="T6" fmla="*/ 5 w 161"/>
                        <a:gd name="T7" fmla="*/ 78 h 138"/>
                        <a:gd name="T8" fmla="*/ 16 w 161"/>
                        <a:gd name="T9" fmla="*/ 65 h 138"/>
                        <a:gd name="T10" fmla="*/ 43 w 161"/>
                        <a:gd name="T11" fmla="*/ 62 h 138"/>
                        <a:gd name="T12" fmla="*/ 65 w 161"/>
                        <a:gd name="T13" fmla="*/ 51 h 138"/>
                        <a:gd name="T14" fmla="*/ 72 w 161"/>
                        <a:gd name="T15" fmla="*/ 25 h 138"/>
                        <a:gd name="T16" fmla="*/ 92 w 161"/>
                        <a:gd name="T17" fmla="*/ 15 h 138"/>
                        <a:gd name="T18" fmla="*/ 127 w 161"/>
                        <a:gd name="T19" fmla="*/ 13 h 138"/>
                        <a:gd name="T20" fmla="*/ 148 w 161"/>
                        <a:gd name="T21" fmla="*/ 0 h 138"/>
                        <a:gd name="T22" fmla="*/ 161 w 161"/>
                        <a:gd name="T23" fmla="*/ 13 h 138"/>
                        <a:gd name="T24" fmla="*/ 156 w 161"/>
                        <a:gd name="T25" fmla="*/ 25 h 138"/>
                        <a:gd name="T26" fmla="*/ 128 w 161"/>
                        <a:gd name="T27" fmla="*/ 44 h 138"/>
                        <a:gd name="T28" fmla="*/ 107 w 161"/>
                        <a:gd name="T29" fmla="*/ 49 h 138"/>
                        <a:gd name="T30" fmla="*/ 99 w 161"/>
                        <a:gd name="T31" fmla="*/ 65 h 138"/>
                        <a:gd name="T32" fmla="*/ 94 w 161"/>
                        <a:gd name="T33" fmla="*/ 91 h 138"/>
                        <a:gd name="T34" fmla="*/ 69 w 161"/>
                        <a:gd name="T35" fmla="*/ 98 h 138"/>
                        <a:gd name="T36" fmla="*/ 54 w 161"/>
                        <a:gd name="T37" fmla="*/ 94 h 138"/>
                        <a:gd name="T38" fmla="*/ 45 w 161"/>
                        <a:gd name="T39" fmla="*/ 105 h 138"/>
                        <a:gd name="T40" fmla="*/ 40 w 161"/>
                        <a:gd name="T41" fmla="*/ 123 h 138"/>
                        <a:gd name="T42" fmla="*/ 31 w 161"/>
                        <a:gd name="T43" fmla="*/ 138 h 138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161"/>
                        <a:gd name="T67" fmla="*/ 0 h 138"/>
                        <a:gd name="T68" fmla="*/ 161 w 161"/>
                        <a:gd name="T69" fmla="*/ 138 h 138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161" h="138">
                          <a:moveTo>
                            <a:pt x="31" y="138"/>
                          </a:moveTo>
                          <a:lnTo>
                            <a:pt x="16" y="133"/>
                          </a:lnTo>
                          <a:lnTo>
                            <a:pt x="0" y="109"/>
                          </a:lnTo>
                          <a:lnTo>
                            <a:pt x="5" y="78"/>
                          </a:lnTo>
                          <a:lnTo>
                            <a:pt x="16" y="65"/>
                          </a:lnTo>
                          <a:lnTo>
                            <a:pt x="43" y="62"/>
                          </a:lnTo>
                          <a:lnTo>
                            <a:pt x="65" y="51"/>
                          </a:lnTo>
                          <a:lnTo>
                            <a:pt x="72" y="25"/>
                          </a:lnTo>
                          <a:lnTo>
                            <a:pt x="92" y="15"/>
                          </a:lnTo>
                          <a:lnTo>
                            <a:pt x="127" y="13"/>
                          </a:lnTo>
                          <a:lnTo>
                            <a:pt x="148" y="0"/>
                          </a:lnTo>
                          <a:lnTo>
                            <a:pt x="161" y="13"/>
                          </a:lnTo>
                          <a:lnTo>
                            <a:pt x="156" y="25"/>
                          </a:lnTo>
                          <a:lnTo>
                            <a:pt x="128" y="44"/>
                          </a:lnTo>
                          <a:lnTo>
                            <a:pt x="107" y="49"/>
                          </a:lnTo>
                          <a:lnTo>
                            <a:pt x="99" y="65"/>
                          </a:lnTo>
                          <a:lnTo>
                            <a:pt x="94" y="91"/>
                          </a:lnTo>
                          <a:lnTo>
                            <a:pt x="69" y="98"/>
                          </a:lnTo>
                          <a:lnTo>
                            <a:pt x="54" y="94"/>
                          </a:lnTo>
                          <a:lnTo>
                            <a:pt x="45" y="105"/>
                          </a:lnTo>
                          <a:lnTo>
                            <a:pt x="40" y="123"/>
                          </a:lnTo>
                          <a:lnTo>
                            <a:pt x="31" y="138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85056" name="Freeform 22"/>
                    <p:cNvSpPr>
                      <a:spLocks/>
                    </p:cNvSpPr>
                    <p:nvPr/>
                  </p:nvSpPr>
                  <p:spPr bwMode="auto">
                    <a:xfrm>
                      <a:off x="1590" y="1104"/>
                      <a:ext cx="123" cy="174"/>
                    </a:xfrm>
                    <a:custGeom>
                      <a:avLst/>
                      <a:gdLst>
                        <a:gd name="T0" fmla="*/ 48 w 123"/>
                        <a:gd name="T1" fmla="*/ 172 h 174"/>
                        <a:gd name="T2" fmla="*/ 31 w 123"/>
                        <a:gd name="T3" fmla="*/ 174 h 174"/>
                        <a:gd name="T4" fmla="*/ 9 w 123"/>
                        <a:gd name="T5" fmla="*/ 158 h 174"/>
                        <a:gd name="T6" fmla="*/ 0 w 123"/>
                        <a:gd name="T7" fmla="*/ 131 h 174"/>
                        <a:gd name="T8" fmla="*/ 4 w 123"/>
                        <a:gd name="T9" fmla="*/ 113 h 174"/>
                        <a:gd name="T10" fmla="*/ 29 w 123"/>
                        <a:gd name="T11" fmla="*/ 97 h 174"/>
                        <a:gd name="T12" fmla="*/ 46 w 123"/>
                        <a:gd name="T13" fmla="*/ 79 h 174"/>
                        <a:gd name="T14" fmla="*/ 46 w 123"/>
                        <a:gd name="T15" fmla="*/ 52 h 174"/>
                        <a:gd name="T16" fmla="*/ 59 w 123"/>
                        <a:gd name="T17" fmla="*/ 39 h 174"/>
                        <a:gd name="T18" fmla="*/ 90 w 123"/>
                        <a:gd name="T19" fmla="*/ 22 h 174"/>
                        <a:gd name="T20" fmla="*/ 106 w 123"/>
                        <a:gd name="T21" fmla="*/ 0 h 174"/>
                        <a:gd name="T22" fmla="*/ 121 w 123"/>
                        <a:gd name="T23" fmla="*/ 7 h 174"/>
                        <a:gd name="T24" fmla="*/ 123 w 123"/>
                        <a:gd name="T25" fmla="*/ 22 h 174"/>
                        <a:gd name="T26" fmla="*/ 105 w 123"/>
                        <a:gd name="T27" fmla="*/ 47 h 174"/>
                        <a:gd name="T28" fmla="*/ 84 w 123"/>
                        <a:gd name="T29" fmla="*/ 61 h 174"/>
                        <a:gd name="T30" fmla="*/ 86 w 123"/>
                        <a:gd name="T31" fmla="*/ 81 h 174"/>
                        <a:gd name="T32" fmla="*/ 90 w 123"/>
                        <a:gd name="T33" fmla="*/ 104 h 174"/>
                        <a:gd name="T34" fmla="*/ 68 w 123"/>
                        <a:gd name="T35" fmla="*/ 118 h 174"/>
                        <a:gd name="T36" fmla="*/ 59 w 123"/>
                        <a:gd name="T37" fmla="*/ 124 h 174"/>
                        <a:gd name="T38" fmla="*/ 51 w 123"/>
                        <a:gd name="T39" fmla="*/ 138 h 174"/>
                        <a:gd name="T40" fmla="*/ 50 w 123"/>
                        <a:gd name="T41" fmla="*/ 152 h 174"/>
                        <a:gd name="T42" fmla="*/ 48 w 123"/>
                        <a:gd name="T43" fmla="*/ 172 h 174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123"/>
                        <a:gd name="T67" fmla="*/ 0 h 174"/>
                        <a:gd name="T68" fmla="*/ 123 w 123"/>
                        <a:gd name="T69" fmla="*/ 174 h 174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123" h="174">
                          <a:moveTo>
                            <a:pt x="48" y="172"/>
                          </a:moveTo>
                          <a:lnTo>
                            <a:pt x="31" y="174"/>
                          </a:lnTo>
                          <a:lnTo>
                            <a:pt x="9" y="158"/>
                          </a:lnTo>
                          <a:lnTo>
                            <a:pt x="0" y="131"/>
                          </a:lnTo>
                          <a:lnTo>
                            <a:pt x="4" y="113"/>
                          </a:lnTo>
                          <a:lnTo>
                            <a:pt x="29" y="97"/>
                          </a:lnTo>
                          <a:lnTo>
                            <a:pt x="46" y="79"/>
                          </a:lnTo>
                          <a:lnTo>
                            <a:pt x="46" y="52"/>
                          </a:lnTo>
                          <a:lnTo>
                            <a:pt x="59" y="39"/>
                          </a:lnTo>
                          <a:lnTo>
                            <a:pt x="90" y="22"/>
                          </a:lnTo>
                          <a:lnTo>
                            <a:pt x="106" y="0"/>
                          </a:lnTo>
                          <a:lnTo>
                            <a:pt x="121" y="7"/>
                          </a:lnTo>
                          <a:lnTo>
                            <a:pt x="123" y="22"/>
                          </a:lnTo>
                          <a:lnTo>
                            <a:pt x="105" y="47"/>
                          </a:lnTo>
                          <a:lnTo>
                            <a:pt x="84" y="61"/>
                          </a:lnTo>
                          <a:lnTo>
                            <a:pt x="86" y="81"/>
                          </a:lnTo>
                          <a:lnTo>
                            <a:pt x="90" y="104"/>
                          </a:lnTo>
                          <a:lnTo>
                            <a:pt x="68" y="118"/>
                          </a:lnTo>
                          <a:lnTo>
                            <a:pt x="59" y="124"/>
                          </a:lnTo>
                          <a:lnTo>
                            <a:pt x="51" y="138"/>
                          </a:lnTo>
                          <a:lnTo>
                            <a:pt x="50" y="152"/>
                          </a:lnTo>
                          <a:lnTo>
                            <a:pt x="48" y="172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</p:grpSp>
            <p:grpSp>
              <p:nvGrpSpPr>
                <p:cNvPr id="85040" name="Group 23"/>
                <p:cNvGrpSpPr>
                  <a:grpSpLocks/>
                </p:cNvGrpSpPr>
                <p:nvPr/>
              </p:nvGrpSpPr>
              <p:grpSpPr bwMode="auto">
                <a:xfrm rot="4286940" flipH="1">
                  <a:off x="1038" y="766"/>
                  <a:ext cx="141" cy="50"/>
                  <a:chOff x="4032" y="2817"/>
                  <a:chExt cx="417" cy="635"/>
                </a:xfrm>
              </p:grpSpPr>
              <p:sp>
                <p:nvSpPr>
                  <p:cNvPr id="85044" name="Oval 24"/>
                  <p:cNvSpPr>
                    <a:spLocks noChangeArrowheads="1"/>
                  </p:cNvSpPr>
                  <p:nvPr/>
                </p:nvSpPr>
                <p:spPr bwMode="auto">
                  <a:xfrm>
                    <a:off x="4032" y="2817"/>
                    <a:ext cx="417" cy="635"/>
                  </a:xfrm>
                  <a:prstGeom prst="ellipse">
                    <a:avLst/>
                  </a:prstGeom>
                  <a:solidFill>
                    <a:schemeClr val="tx2"/>
                  </a:solidFill>
                  <a:ln w="12700" cap="sq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 wrap="none" lIns="274320" rIns="274320" anchor="ctr">
                    <a:spAutoFit/>
                  </a:bodyPr>
                  <a:lstStyle>
                    <a:lvl1pPr eaLnBrk="0" hangingPunct="0"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eaLnBrk="0" hangingPunct="0"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eaLnBrk="0" hangingPunct="0"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eaLnBrk="0" hangingPunct="0"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eaLnBrk="0" hangingPunct="0"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85045" name="Oval 25"/>
                  <p:cNvSpPr>
                    <a:spLocks noChangeArrowheads="1"/>
                  </p:cNvSpPr>
                  <p:nvPr/>
                </p:nvSpPr>
                <p:spPr bwMode="auto">
                  <a:xfrm>
                    <a:off x="4080" y="2928"/>
                    <a:ext cx="240" cy="240"/>
                  </a:xfrm>
                  <a:prstGeom prst="ellipse">
                    <a:avLst/>
                  </a:prstGeom>
                  <a:solidFill>
                    <a:schemeClr val="bg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12700" cap="sq">
                        <a:solidFill>
                          <a:srgbClr val="000000"/>
                        </a:solidFill>
                        <a:round/>
                        <a:headEnd type="none" w="sm" len="sm"/>
                        <a:tailEnd type="none" w="sm" len="sm"/>
                      </a14:hiddenLine>
                    </a:ext>
                  </a:extLst>
                </p:spPr>
                <p:txBody>
                  <a:bodyPr wrap="none" lIns="274320" rIns="274320" anchor="ctr">
                    <a:spAutoFit/>
                  </a:bodyPr>
                  <a:lstStyle>
                    <a:lvl1pPr eaLnBrk="0" hangingPunct="0"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eaLnBrk="0" hangingPunct="0"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eaLnBrk="0" hangingPunct="0"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eaLnBrk="0" hangingPunct="0"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eaLnBrk="0" hangingPunct="0"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</p:grpSp>
            <p:grpSp>
              <p:nvGrpSpPr>
                <p:cNvPr id="85041" name="Group 26"/>
                <p:cNvGrpSpPr>
                  <a:grpSpLocks/>
                </p:cNvGrpSpPr>
                <p:nvPr/>
              </p:nvGrpSpPr>
              <p:grpSpPr bwMode="auto">
                <a:xfrm rot="4286940" flipH="1">
                  <a:off x="962" y="766"/>
                  <a:ext cx="141" cy="50"/>
                  <a:chOff x="4032" y="2817"/>
                  <a:chExt cx="417" cy="635"/>
                </a:xfrm>
              </p:grpSpPr>
              <p:sp>
                <p:nvSpPr>
                  <p:cNvPr id="85042" name="Oval 27"/>
                  <p:cNvSpPr>
                    <a:spLocks noChangeArrowheads="1"/>
                  </p:cNvSpPr>
                  <p:nvPr/>
                </p:nvSpPr>
                <p:spPr bwMode="auto">
                  <a:xfrm>
                    <a:off x="4032" y="2817"/>
                    <a:ext cx="417" cy="635"/>
                  </a:xfrm>
                  <a:prstGeom prst="ellipse">
                    <a:avLst/>
                  </a:prstGeom>
                  <a:solidFill>
                    <a:schemeClr val="tx2"/>
                  </a:solidFill>
                  <a:ln w="12700" cap="sq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 wrap="none" lIns="274320" rIns="274320" anchor="ctr">
                    <a:spAutoFit/>
                  </a:bodyPr>
                  <a:lstStyle>
                    <a:lvl1pPr eaLnBrk="0" hangingPunct="0"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eaLnBrk="0" hangingPunct="0"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eaLnBrk="0" hangingPunct="0"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eaLnBrk="0" hangingPunct="0"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eaLnBrk="0" hangingPunct="0"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85043" name="Oval 28"/>
                  <p:cNvSpPr>
                    <a:spLocks noChangeArrowheads="1"/>
                  </p:cNvSpPr>
                  <p:nvPr/>
                </p:nvSpPr>
                <p:spPr bwMode="auto">
                  <a:xfrm>
                    <a:off x="4080" y="2928"/>
                    <a:ext cx="240" cy="240"/>
                  </a:xfrm>
                  <a:prstGeom prst="ellipse">
                    <a:avLst/>
                  </a:prstGeom>
                  <a:solidFill>
                    <a:schemeClr val="bg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12700" cap="sq">
                        <a:solidFill>
                          <a:srgbClr val="000000"/>
                        </a:solidFill>
                        <a:round/>
                        <a:headEnd type="none" w="sm" len="sm"/>
                        <a:tailEnd type="none" w="sm" len="sm"/>
                      </a14:hiddenLine>
                    </a:ext>
                  </a:extLst>
                </p:spPr>
                <p:txBody>
                  <a:bodyPr wrap="none" lIns="274320" rIns="274320" anchor="ctr">
                    <a:spAutoFit/>
                  </a:bodyPr>
                  <a:lstStyle>
                    <a:lvl1pPr eaLnBrk="0" hangingPunct="0"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eaLnBrk="0" hangingPunct="0"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eaLnBrk="0" hangingPunct="0"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eaLnBrk="0" hangingPunct="0"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eaLnBrk="0" hangingPunct="0"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</p:grpSp>
          </p:grpSp>
          <p:sp>
            <p:nvSpPr>
              <p:cNvPr id="85038" name="Oval 29"/>
              <p:cNvSpPr>
                <a:spLocks noChangeArrowheads="1"/>
              </p:cNvSpPr>
              <p:nvPr/>
            </p:nvSpPr>
            <p:spPr bwMode="auto">
              <a:xfrm>
                <a:off x="1098" y="1008"/>
                <a:ext cx="198" cy="74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lIns="274320" rIns="274320" anchor="ctr"/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endParaRPr lang="en-CA" altLang="en-US" sz="2400">
                  <a:latin typeface="Arial Rounded MT Bold" pitchFamily="34" charset="0"/>
                </a:endParaRPr>
              </a:p>
            </p:txBody>
          </p:sp>
        </p:grpSp>
        <p:sp>
          <p:nvSpPr>
            <p:cNvPr id="85035" name="Freeform 30"/>
            <p:cNvSpPr>
              <a:spLocks noChangeAspect="1"/>
            </p:cNvSpPr>
            <p:nvPr/>
          </p:nvSpPr>
          <p:spPr bwMode="auto">
            <a:xfrm>
              <a:off x="1153" y="2448"/>
              <a:ext cx="446" cy="375"/>
            </a:xfrm>
            <a:custGeom>
              <a:avLst/>
              <a:gdLst>
                <a:gd name="T0" fmla="*/ 194 w 446"/>
                <a:gd name="T1" fmla="*/ 93 h 375"/>
                <a:gd name="T2" fmla="*/ 183 w 446"/>
                <a:gd name="T3" fmla="*/ 57 h 375"/>
                <a:gd name="T4" fmla="*/ 164 w 446"/>
                <a:gd name="T5" fmla="*/ 22 h 375"/>
                <a:gd name="T6" fmla="*/ 131 w 446"/>
                <a:gd name="T7" fmla="*/ 0 h 375"/>
                <a:gd name="T8" fmla="*/ 93 w 446"/>
                <a:gd name="T9" fmla="*/ 0 h 375"/>
                <a:gd name="T10" fmla="*/ 54 w 446"/>
                <a:gd name="T11" fmla="*/ 13 h 375"/>
                <a:gd name="T12" fmla="*/ 2 w 446"/>
                <a:gd name="T13" fmla="*/ 57 h 375"/>
                <a:gd name="T14" fmla="*/ 0 w 446"/>
                <a:gd name="T15" fmla="*/ 79 h 375"/>
                <a:gd name="T16" fmla="*/ 16 w 446"/>
                <a:gd name="T17" fmla="*/ 115 h 375"/>
                <a:gd name="T18" fmla="*/ 68 w 446"/>
                <a:gd name="T19" fmla="*/ 159 h 375"/>
                <a:gd name="T20" fmla="*/ 68 w 446"/>
                <a:gd name="T21" fmla="*/ 177 h 375"/>
                <a:gd name="T22" fmla="*/ 46 w 446"/>
                <a:gd name="T23" fmla="*/ 203 h 375"/>
                <a:gd name="T24" fmla="*/ 49 w 446"/>
                <a:gd name="T25" fmla="*/ 225 h 375"/>
                <a:gd name="T26" fmla="*/ 63 w 446"/>
                <a:gd name="T27" fmla="*/ 234 h 375"/>
                <a:gd name="T28" fmla="*/ 80 w 446"/>
                <a:gd name="T29" fmla="*/ 243 h 375"/>
                <a:gd name="T30" fmla="*/ 80 w 446"/>
                <a:gd name="T31" fmla="*/ 265 h 375"/>
                <a:gd name="T32" fmla="*/ 52 w 446"/>
                <a:gd name="T33" fmla="*/ 305 h 375"/>
                <a:gd name="T34" fmla="*/ 54 w 446"/>
                <a:gd name="T35" fmla="*/ 322 h 375"/>
                <a:gd name="T36" fmla="*/ 82 w 446"/>
                <a:gd name="T37" fmla="*/ 344 h 375"/>
                <a:gd name="T38" fmla="*/ 123 w 446"/>
                <a:gd name="T39" fmla="*/ 327 h 375"/>
                <a:gd name="T40" fmla="*/ 142 w 446"/>
                <a:gd name="T41" fmla="*/ 331 h 375"/>
                <a:gd name="T42" fmla="*/ 189 w 446"/>
                <a:gd name="T43" fmla="*/ 340 h 375"/>
                <a:gd name="T44" fmla="*/ 232 w 446"/>
                <a:gd name="T45" fmla="*/ 366 h 375"/>
                <a:gd name="T46" fmla="*/ 259 w 446"/>
                <a:gd name="T47" fmla="*/ 375 h 375"/>
                <a:gd name="T48" fmla="*/ 355 w 446"/>
                <a:gd name="T49" fmla="*/ 356 h 375"/>
                <a:gd name="T50" fmla="*/ 446 w 446"/>
                <a:gd name="T51" fmla="*/ 273 h 375"/>
                <a:gd name="T52" fmla="*/ 408 w 446"/>
                <a:gd name="T53" fmla="*/ 349 h 375"/>
                <a:gd name="T54" fmla="*/ 325 w 446"/>
                <a:gd name="T55" fmla="*/ 364 h 375"/>
                <a:gd name="T56" fmla="*/ 431 w 446"/>
                <a:gd name="T57" fmla="*/ 303 h 375"/>
                <a:gd name="T58" fmla="*/ 393 w 446"/>
                <a:gd name="T59" fmla="*/ 273 h 375"/>
                <a:gd name="T60" fmla="*/ 281 w 446"/>
                <a:gd name="T61" fmla="*/ 260 h 375"/>
                <a:gd name="T62" fmla="*/ 197 w 446"/>
                <a:gd name="T63" fmla="*/ 247 h 375"/>
                <a:gd name="T64" fmla="*/ 153 w 446"/>
                <a:gd name="T65" fmla="*/ 238 h 375"/>
                <a:gd name="T66" fmla="*/ 161 w 446"/>
                <a:gd name="T67" fmla="*/ 221 h 375"/>
                <a:gd name="T68" fmla="*/ 186 w 446"/>
                <a:gd name="T69" fmla="*/ 199 h 375"/>
                <a:gd name="T70" fmla="*/ 180 w 446"/>
                <a:gd name="T71" fmla="*/ 172 h 375"/>
                <a:gd name="T72" fmla="*/ 156 w 446"/>
                <a:gd name="T73" fmla="*/ 146 h 375"/>
                <a:gd name="T74" fmla="*/ 156 w 446"/>
                <a:gd name="T75" fmla="*/ 124 h 375"/>
                <a:gd name="T76" fmla="*/ 169 w 446"/>
                <a:gd name="T77" fmla="*/ 75 h 375"/>
                <a:gd name="T78" fmla="*/ 147 w 446"/>
                <a:gd name="T79" fmla="*/ 167 h 375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446"/>
                <a:gd name="T121" fmla="*/ 0 h 375"/>
                <a:gd name="T122" fmla="*/ 446 w 446"/>
                <a:gd name="T123" fmla="*/ 375 h 375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446" h="375">
                  <a:moveTo>
                    <a:pt x="194" y="93"/>
                  </a:moveTo>
                  <a:lnTo>
                    <a:pt x="183" y="57"/>
                  </a:lnTo>
                  <a:lnTo>
                    <a:pt x="164" y="22"/>
                  </a:lnTo>
                  <a:lnTo>
                    <a:pt x="131" y="0"/>
                  </a:lnTo>
                  <a:lnTo>
                    <a:pt x="93" y="0"/>
                  </a:lnTo>
                  <a:lnTo>
                    <a:pt x="54" y="13"/>
                  </a:lnTo>
                  <a:lnTo>
                    <a:pt x="2" y="57"/>
                  </a:lnTo>
                  <a:lnTo>
                    <a:pt x="0" y="79"/>
                  </a:lnTo>
                  <a:lnTo>
                    <a:pt x="16" y="115"/>
                  </a:lnTo>
                  <a:lnTo>
                    <a:pt x="68" y="159"/>
                  </a:lnTo>
                  <a:lnTo>
                    <a:pt x="68" y="177"/>
                  </a:lnTo>
                  <a:lnTo>
                    <a:pt x="46" y="203"/>
                  </a:lnTo>
                  <a:lnTo>
                    <a:pt x="49" y="225"/>
                  </a:lnTo>
                  <a:lnTo>
                    <a:pt x="63" y="234"/>
                  </a:lnTo>
                  <a:lnTo>
                    <a:pt x="80" y="243"/>
                  </a:lnTo>
                  <a:lnTo>
                    <a:pt x="80" y="265"/>
                  </a:lnTo>
                  <a:lnTo>
                    <a:pt x="52" y="305"/>
                  </a:lnTo>
                  <a:lnTo>
                    <a:pt x="54" y="322"/>
                  </a:lnTo>
                  <a:lnTo>
                    <a:pt x="82" y="344"/>
                  </a:lnTo>
                  <a:lnTo>
                    <a:pt x="123" y="327"/>
                  </a:lnTo>
                  <a:lnTo>
                    <a:pt x="142" y="331"/>
                  </a:lnTo>
                  <a:lnTo>
                    <a:pt x="189" y="340"/>
                  </a:lnTo>
                  <a:lnTo>
                    <a:pt x="232" y="366"/>
                  </a:lnTo>
                  <a:lnTo>
                    <a:pt x="259" y="375"/>
                  </a:lnTo>
                  <a:lnTo>
                    <a:pt x="355" y="356"/>
                  </a:lnTo>
                  <a:lnTo>
                    <a:pt x="446" y="273"/>
                  </a:lnTo>
                  <a:lnTo>
                    <a:pt x="408" y="349"/>
                  </a:lnTo>
                  <a:lnTo>
                    <a:pt x="325" y="364"/>
                  </a:lnTo>
                  <a:lnTo>
                    <a:pt x="431" y="303"/>
                  </a:lnTo>
                  <a:lnTo>
                    <a:pt x="393" y="273"/>
                  </a:lnTo>
                  <a:lnTo>
                    <a:pt x="281" y="260"/>
                  </a:lnTo>
                  <a:lnTo>
                    <a:pt x="197" y="247"/>
                  </a:lnTo>
                  <a:lnTo>
                    <a:pt x="153" y="238"/>
                  </a:lnTo>
                  <a:lnTo>
                    <a:pt x="161" y="221"/>
                  </a:lnTo>
                  <a:lnTo>
                    <a:pt x="186" y="199"/>
                  </a:lnTo>
                  <a:lnTo>
                    <a:pt x="180" y="172"/>
                  </a:lnTo>
                  <a:lnTo>
                    <a:pt x="156" y="146"/>
                  </a:lnTo>
                  <a:lnTo>
                    <a:pt x="156" y="124"/>
                  </a:lnTo>
                  <a:lnTo>
                    <a:pt x="169" y="75"/>
                  </a:lnTo>
                  <a:lnTo>
                    <a:pt x="147" y="167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036" name="Freeform 31"/>
            <p:cNvSpPr>
              <a:spLocks/>
            </p:cNvSpPr>
            <p:nvPr/>
          </p:nvSpPr>
          <p:spPr bwMode="auto">
            <a:xfrm>
              <a:off x="1440" y="2304"/>
              <a:ext cx="470" cy="320"/>
            </a:xfrm>
            <a:custGeom>
              <a:avLst/>
              <a:gdLst>
                <a:gd name="T0" fmla="*/ 88 w 470"/>
                <a:gd name="T1" fmla="*/ 0 h 320"/>
                <a:gd name="T2" fmla="*/ 48 w 470"/>
                <a:gd name="T3" fmla="*/ 9 h 320"/>
                <a:gd name="T4" fmla="*/ 13 w 470"/>
                <a:gd name="T5" fmla="*/ 77 h 320"/>
                <a:gd name="T6" fmla="*/ 0 w 470"/>
                <a:gd name="T7" fmla="*/ 133 h 320"/>
                <a:gd name="T8" fmla="*/ 8 w 470"/>
                <a:gd name="T9" fmla="*/ 133 h 320"/>
                <a:gd name="T10" fmla="*/ 19 w 470"/>
                <a:gd name="T11" fmla="*/ 124 h 320"/>
                <a:gd name="T12" fmla="*/ 31 w 470"/>
                <a:gd name="T13" fmla="*/ 133 h 320"/>
                <a:gd name="T14" fmla="*/ 25 w 470"/>
                <a:gd name="T15" fmla="*/ 152 h 320"/>
                <a:gd name="T16" fmla="*/ 17 w 470"/>
                <a:gd name="T17" fmla="*/ 181 h 320"/>
                <a:gd name="T18" fmla="*/ 23 w 470"/>
                <a:gd name="T19" fmla="*/ 206 h 320"/>
                <a:gd name="T20" fmla="*/ 35 w 470"/>
                <a:gd name="T21" fmla="*/ 200 h 320"/>
                <a:gd name="T22" fmla="*/ 40 w 470"/>
                <a:gd name="T23" fmla="*/ 220 h 320"/>
                <a:gd name="T24" fmla="*/ 35 w 470"/>
                <a:gd name="T25" fmla="*/ 253 h 320"/>
                <a:gd name="T26" fmla="*/ 40 w 470"/>
                <a:gd name="T27" fmla="*/ 301 h 320"/>
                <a:gd name="T28" fmla="*/ 48 w 470"/>
                <a:gd name="T29" fmla="*/ 320 h 320"/>
                <a:gd name="T30" fmla="*/ 65 w 470"/>
                <a:gd name="T31" fmla="*/ 320 h 320"/>
                <a:gd name="T32" fmla="*/ 88 w 470"/>
                <a:gd name="T33" fmla="*/ 306 h 320"/>
                <a:gd name="T34" fmla="*/ 103 w 470"/>
                <a:gd name="T35" fmla="*/ 301 h 320"/>
                <a:gd name="T36" fmla="*/ 111 w 470"/>
                <a:gd name="T37" fmla="*/ 291 h 320"/>
                <a:gd name="T38" fmla="*/ 132 w 470"/>
                <a:gd name="T39" fmla="*/ 282 h 320"/>
                <a:gd name="T40" fmla="*/ 178 w 470"/>
                <a:gd name="T41" fmla="*/ 291 h 320"/>
                <a:gd name="T42" fmla="*/ 195 w 470"/>
                <a:gd name="T43" fmla="*/ 301 h 320"/>
                <a:gd name="T44" fmla="*/ 204 w 470"/>
                <a:gd name="T45" fmla="*/ 277 h 320"/>
                <a:gd name="T46" fmla="*/ 394 w 470"/>
                <a:gd name="T47" fmla="*/ 264 h 320"/>
                <a:gd name="T48" fmla="*/ 470 w 470"/>
                <a:gd name="T49" fmla="*/ 219 h 320"/>
                <a:gd name="T50" fmla="*/ 341 w 470"/>
                <a:gd name="T51" fmla="*/ 205 h 320"/>
                <a:gd name="T52" fmla="*/ 265 w 470"/>
                <a:gd name="T53" fmla="*/ 205 h 320"/>
                <a:gd name="T54" fmla="*/ 197 w 470"/>
                <a:gd name="T55" fmla="*/ 205 h 320"/>
                <a:gd name="T56" fmla="*/ 181 w 470"/>
                <a:gd name="T57" fmla="*/ 177 h 320"/>
                <a:gd name="T58" fmla="*/ 135 w 470"/>
                <a:gd name="T59" fmla="*/ 177 h 320"/>
                <a:gd name="T60" fmla="*/ 120 w 470"/>
                <a:gd name="T61" fmla="*/ 172 h 320"/>
                <a:gd name="T62" fmla="*/ 101 w 470"/>
                <a:gd name="T63" fmla="*/ 162 h 320"/>
                <a:gd name="T64" fmla="*/ 94 w 470"/>
                <a:gd name="T65" fmla="*/ 143 h 320"/>
                <a:gd name="T66" fmla="*/ 97 w 470"/>
                <a:gd name="T67" fmla="*/ 124 h 320"/>
                <a:gd name="T68" fmla="*/ 93 w 470"/>
                <a:gd name="T69" fmla="*/ 106 h 320"/>
                <a:gd name="T70" fmla="*/ 84 w 470"/>
                <a:gd name="T71" fmla="*/ 91 h 320"/>
                <a:gd name="T72" fmla="*/ 90 w 470"/>
                <a:gd name="T73" fmla="*/ 67 h 320"/>
                <a:gd name="T74" fmla="*/ 107 w 470"/>
                <a:gd name="T75" fmla="*/ 52 h 320"/>
                <a:gd name="T76" fmla="*/ 105 w 470"/>
                <a:gd name="T77" fmla="*/ 29 h 320"/>
                <a:gd name="T78" fmla="*/ 88 w 470"/>
                <a:gd name="T79" fmla="*/ 0 h 320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470"/>
                <a:gd name="T121" fmla="*/ 0 h 320"/>
                <a:gd name="T122" fmla="*/ 470 w 470"/>
                <a:gd name="T123" fmla="*/ 320 h 320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470" h="320">
                  <a:moveTo>
                    <a:pt x="88" y="0"/>
                  </a:moveTo>
                  <a:lnTo>
                    <a:pt x="48" y="9"/>
                  </a:lnTo>
                  <a:lnTo>
                    <a:pt x="13" y="77"/>
                  </a:lnTo>
                  <a:lnTo>
                    <a:pt x="0" y="133"/>
                  </a:lnTo>
                  <a:lnTo>
                    <a:pt x="8" y="133"/>
                  </a:lnTo>
                  <a:lnTo>
                    <a:pt x="19" y="124"/>
                  </a:lnTo>
                  <a:lnTo>
                    <a:pt x="31" y="133"/>
                  </a:lnTo>
                  <a:lnTo>
                    <a:pt x="25" y="152"/>
                  </a:lnTo>
                  <a:lnTo>
                    <a:pt x="17" y="181"/>
                  </a:lnTo>
                  <a:lnTo>
                    <a:pt x="23" y="206"/>
                  </a:lnTo>
                  <a:lnTo>
                    <a:pt x="35" y="200"/>
                  </a:lnTo>
                  <a:lnTo>
                    <a:pt x="40" y="220"/>
                  </a:lnTo>
                  <a:lnTo>
                    <a:pt x="35" y="253"/>
                  </a:lnTo>
                  <a:lnTo>
                    <a:pt x="40" y="301"/>
                  </a:lnTo>
                  <a:lnTo>
                    <a:pt x="48" y="320"/>
                  </a:lnTo>
                  <a:lnTo>
                    <a:pt x="65" y="320"/>
                  </a:lnTo>
                  <a:lnTo>
                    <a:pt x="88" y="306"/>
                  </a:lnTo>
                  <a:lnTo>
                    <a:pt x="103" y="301"/>
                  </a:lnTo>
                  <a:lnTo>
                    <a:pt x="111" y="291"/>
                  </a:lnTo>
                  <a:lnTo>
                    <a:pt x="132" y="282"/>
                  </a:lnTo>
                  <a:lnTo>
                    <a:pt x="178" y="291"/>
                  </a:lnTo>
                  <a:lnTo>
                    <a:pt x="195" y="301"/>
                  </a:lnTo>
                  <a:lnTo>
                    <a:pt x="204" y="277"/>
                  </a:lnTo>
                  <a:lnTo>
                    <a:pt x="394" y="264"/>
                  </a:lnTo>
                  <a:lnTo>
                    <a:pt x="470" y="219"/>
                  </a:lnTo>
                  <a:lnTo>
                    <a:pt x="341" y="205"/>
                  </a:lnTo>
                  <a:lnTo>
                    <a:pt x="265" y="205"/>
                  </a:lnTo>
                  <a:lnTo>
                    <a:pt x="197" y="205"/>
                  </a:lnTo>
                  <a:lnTo>
                    <a:pt x="181" y="177"/>
                  </a:lnTo>
                  <a:lnTo>
                    <a:pt x="135" y="177"/>
                  </a:lnTo>
                  <a:lnTo>
                    <a:pt x="120" y="172"/>
                  </a:lnTo>
                  <a:lnTo>
                    <a:pt x="101" y="162"/>
                  </a:lnTo>
                  <a:lnTo>
                    <a:pt x="94" y="143"/>
                  </a:lnTo>
                  <a:lnTo>
                    <a:pt x="97" y="124"/>
                  </a:lnTo>
                  <a:lnTo>
                    <a:pt x="93" y="106"/>
                  </a:lnTo>
                  <a:lnTo>
                    <a:pt x="84" y="91"/>
                  </a:lnTo>
                  <a:lnTo>
                    <a:pt x="90" y="67"/>
                  </a:lnTo>
                  <a:lnTo>
                    <a:pt x="107" y="52"/>
                  </a:lnTo>
                  <a:lnTo>
                    <a:pt x="105" y="29"/>
                  </a:lnTo>
                  <a:lnTo>
                    <a:pt x="8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84998" name="AutoShape 33"/>
          <p:cNvSpPr>
            <a:spLocks noChangeArrowheads="1"/>
          </p:cNvSpPr>
          <p:nvPr/>
        </p:nvSpPr>
        <p:spPr bwMode="auto">
          <a:xfrm>
            <a:off x="2514600" y="5105400"/>
            <a:ext cx="914400" cy="1295400"/>
          </a:xfrm>
          <a:prstGeom prst="triangle">
            <a:avLst>
              <a:gd name="adj" fmla="val 50000"/>
            </a:avLst>
          </a:prstGeom>
          <a:solidFill>
            <a:srgbClr val="0000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CA" altLang="en-US" sz="2400"/>
          </a:p>
        </p:txBody>
      </p:sp>
      <p:sp>
        <p:nvSpPr>
          <p:cNvPr id="84999" name="AutoShape 34"/>
          <p:cNvSpPr>
            <a:spLocks noChangeArrowheads="1"/>
          </p:cNvSpPr>
          <p:nvPr/>
        </p:nvSpPr>
        <p:spPr bwMode="auto">
          <a:xfrm>
            <a:off x="609600" y="5105400"/>
            <a:ext cx="914400" cy="1295400"/>
          </a:xfrm>
          <a:prstGeom prst="triangle">
            <a:avLst>
              <a:gd name="adj" fmla="val 50000"/>
            </a:avLst>
          </a:prstGeom>
          <a:solidFill>
            <a:srgbClr val="0000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CA" altLang="en-US" sz="2400"/>
          </a:p>
        </p:txBody>
      </p:sp>
      <p:sp>
        <p:nvSpPr>
          <p:cNvPr id="85000" name="Text Box 35"/>
          <p:cNvSpPr txBox="1">
            <a:spLocks noChangeArrowheads="1"/>
          </p:cNvSpPr>
          <p:nvPr/>
        </p:nvSpPr>
        <p:spPr bwMode="auto">
          <a:xfrm>
            <a:off x="660400" y="5638800"/>
            <a:ext cx="863600" cy="825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1600"/>
              <a:t>My </a:t>
            </a:r>
            <a:br>
              <a:rPr lang="en-US" altLang="en-US" sz="1600"/>
            </a:br>
            <a:r>
              <a:rPr lang="en-US" altLang="en-US" sz="1600"/>
              <a:t>friend’s</a:t>
            </a:r>
          </a:p>
          <a:p>
            <a:pPr eaLnBrk="1" hangingPunct="1"/>
            <a:r>
              <a:rPr lang="en-US" altLang="en-US" sz="1600"/>
              <a:t>Instance</a:t>
            </a:r>
          </a:p>
        </p:txBody>
      </p:sp>
      <p:sp>
        <p:nvSpPr>
          <p:cNvPr id="85001" name="Line 38"/>
          <p:cNvSpPr>
            <a:spLocks noChangeShapeType="1"/>
          </p:cNvSpPr>
          <p:nvPr/>
        </p:nvSpPr>
        <p:spPr bwMode="auto">
          <a:xfrm flipH="1">
            <a:off x="1066800" y="4495800"/>
            <a:ext cx="1066800" cy="609600"/>
          </a:xfrm>
          <a:prstGeom prst="line">
            <a:avLst/>
          </a:prstGeom>
          <a:noFill/>
          <a:ln w="381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5002" name="Line 40"/>
          <p:cNvSpPr>
            <a:spLocks noChangeShapeType="1"/>
          </p:cNvSpPr>
          <p:nvPr/>
        </p:nvSpPr>
        <p:spPr bwMode="auto">
          <a:xfrm>
            <a:off x="2133600" y="4495800"/>
            <a:ext cx="838200" cy="609600"/>
          </a:xfrm>
          <a:prstGeom prst="line">
            <a:avLst/>
          </a:prstGeom>
          <a:noFill/>
          <a:ln w="381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85003" name="Group 41"/>
          <p:cNvGrpSpPr>
            <a:grpSpLocks/>
          </p:cNvGrpSpPr>
          <p:nvPr/>
        </p:nvGrpSpPr>
        <p:grpSpPr bwMode="auto">
          <a:xfrm flipH="1">
            <a:off x="381000" y="5181600"/>
            <a:ext cx="381000" cy="993775"/>
            <a:chOff x="2308" y="1513"/>
            <a:chExt cx="1162" cy="2570"/>
          </a:xfrm>
        </p:grpSpPr>
        <p:grpSp>
          <p:nvGrpSpPr>
            <p:cNvPr id="85020" name="Group 42"/>
            <p:cNvGrpSpPr>
              <a:grpSpLocks/>
            </p:cNvGrpSpPr>
            <p:nvPr/>
          </p:nvGrpSpPr>
          <p:grpSpPr bwMode="auto">
            <a:xfrm>
              <a:off x="2308" y="1740"/>
              <a:ext cx="957" cy="2343"/>
              <a:chOff x="2308" y="1740"/>
              <a:chExt cx="957" cy="2343"/>
            </a:xfrm>
          </p:grpSpPr>
          <p:sp>
            <p:nvSpPr>
              <p:cNvPr id="85028" name="Freeform 43"/>
              <p:cNvSpPr>
                <a:spLocks/>
              </p:cNvSpPr>
              <p:nvPr/>
            </p:nvSpPr>
            <p:spPr bwMode="auto">
              <a:xfrm>
                <a:off x="2673" y="1740"/>
                <a:ext cx="432" cy="485"/>
              </a:xfrm>
              <a:custGeom>
                <a:avLst/>
                <a:gdLst>
                  <a:gd name="T0" fmla="*/ 123 w 432"/>
                  <a:gd name="T1" fmla="*/ 206 h 485"/>
                  <a:gd name="T2" fmla="*/ 159 w 432"/>
                  <a:gd name="T3" fmla="*/ 53 h 485"/>
                  <a:gd name="T4" fmla="*/ 248 w 432"/>
                  <a:gd name="T5" fmla="*/ 0 h 485"/>
                  <a:gd name="T6" fmla="*/ 335 w 432"/>
                  <a:gd name="T7" fmla="*/ 0 h 485"/>
                  <a:gd name="T8" fmla="*/ 388 w 432"/>
                  <a:gd name="T9" fmla="*/ 53 h 485"/>
                  <a:gd name="T10" fmla="*/ 432 w 432"/>
                  <a:gd name="T11" fmla="*/ 215 h 485"/>
                  <a:gd name="T12" fmla="*/ 415 w 432"/>
                  <a:gd name="T13" fmla="*/ 349 h 485"/>
                  <a:gd name="T14" fmla="*/ 379 w 432"/>
                  <a:gd name="T15" fmla="*/ 458 h 485"/>
                  <a:gd name="T16" fmla="*/ 309 w 432"/>
                  <a:gd name="T17" fmla="*/ 485 h 485"/>
                  <a:gd name="T18" fmla="*/ 221 w 432"/>
                  <a:gd name="T19" fmla="*/ 475 h 485"/>
                  <a:gd name="T20" fmla="*/ 132 w 432"/>
                  <a:gd name="T21" fmla="*/ 368 h 485"/>
                  <a:gd name="T22" fmla="*/ 123 w 432"/>
                  <a:gd name="T23" fmla="*/ 288 h 485"/>
                  <a:gd name="T24" fmla="*/ 0 w 432"/>
                  <a:gd name="T25" fmla="*/ 242 h 485"/>
                  <a:gd name="T26" fmla="*/ 0 w 432"/>
                  <a:gd name="T27" fmla="*/ 189 h 485"/>
                  <a:gd name="T28" fmla="*/ 123 w 432"/>
                  <a:gd name="T29" fmla="*/ 206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029" name="Freeform 44"/>
              <p:cNvSpPr>
                <a:spLocks/>
              </p:cNvSpPr>
              <p:nvPr/>
            </p:nvSpPr>
            <p:spPr bwMode="auto">
              <a:xfrm>
                <a:off x="2573" y="2253"/>
                <a:ext cx="500" cy="828"/>
              </a:xfrm>
              <a:custGeom>
                <a:avLst/>
                <a:gdLst>
                  <a:gd name="T0" fmla="*/ 41 w 500"/>
                  <a:gd name="T1" fmla="*/ 173 h 828"/>
                  <a:gd name="T2" fmla="*/ 163 w 500"/>
                  <a:gd name="T3" fmla="*/ 35 h 828"/>
                  <a:gd name="T4" fmla="*/ 232 w 500"/>
                  <a:gd name="T5" fmla="*/ 0 h 828"/>
                  <a:gd name="T6" fmla="*/ 366 w 500"/>
                  <a:gd name="T7" fmla="*/ 5 h 828"/>
                  <a:gd name="T8" fmla="*/ 488 w 500"/>
                  <a:gd name="T9" fmla="*/ 57 h 828"/>
                  <a:gd name="T10" fmla="*/ 500 w 500"/>
                  <a:gd name="T11" fmla="*/ 126 h 828"/>
                  <a:gd name="T12" fmla="*/ 483 w 500"/>
                  <a:gd name="T13" fmla="*/ 207 h 828"/>
                  <a:gd name="T14" fmla="*/ 396 w 500"/>
                  <a:gd name="T15" fmla="*/ 281 h 828"/>
                  <a:gd name="T16" fmla="*/ 349 w 500"/>
                  <a:gd name="T17" fmla="*/ 414 h 828"/>
                  <a:gd name="T18" fmla="*/ 349 w 500"/>
                  <a:gd name="T19" fmla="*/ 552 h 828"/>
                  <a:gd name="T20" fmla="*/ 384 w 500"/>
                  <a:gd name="T21" fmla="*/ 637 h 828"/>
                  <a:gd name="T22" fmla="*/ 448 w 500"/>
                  <a:gd name="T23" fmla="*/ 695 h 828"/>
                  <a:gd name="T24" fmla="*/ 448 w 500"/>
                  <a:gd name="T25" fmla="*/ 765 h 828"/>
                  <a:gd name="T26" fmla="*/ 419 w 500"/>
                  <a:gd name="T27" fmla="*/ 800 h 828"/>
                  <a:gd name="T28" fmla="*/ 384 w 500"/>
                  <a:gd name="T29" fmla="*/ 816 h 828"/>
                  <a:gd name="T30" fmla="*/ 268 w 500"/>
                  <a:gd name="T31" fmla="*/ 828 h 828"/>
                  <a:gd name="T32" fmla="*/ 163 w 500"/>
                  <a:gd name="T33" fmla="*/ 747 h 828"/>
                  <a:gd name="T34" fmla="*/ 53 w 500"/>
                  <a:gd name="T35" fmla="*/ 574 h 828"/>
                  <a:gd name="T36" fmla="*/ 0 w 500"/>
                  <a:gd name="T37" fmla="*/ 368 h 828"/>
                  <a:gd name="T38" fmla="*/ 140 w 500"/>
                  <a:gd name="T39" fmla="*/ 436 h 828"/>
                  <a:gd name="T40" fmla="*/ 192 w 500"/>
                  <a:gd name="T41" fmla="*/ 436 h 828"/>
                  <a:gd name="T42" fmla="*/ 227 w 500"/>
                  <a:gd name="T43" fmla="*/ 396 h 828"/>
                  <a:gd name="T44" fmla="*/ 251 w 500"/>
                  <a:gd name="T45" fmla="*/ 316 h 828"/>
                  <a:gd name="T46" fmla="*/ 209 w 500"/>
                  <a:gd name="T47" fmla="*/ 293 h 828"/>
                  <a:gd name="T48" fmla="*/ 53 w 500"/>
                  <a:gd name="T49" fmla="*/ 293 h 828"/>
                  <a:gd name="T50" fmla="*/ 18 w 500"/>
                  <a:gd name="T51" fmla="*/ 293 h 828"/>
                  <a:gd name="T52" fmla="*/ 41 w 500"/>
                  <a:gd name="T53" fmla="*/ 173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030" name="Freeform 45"/>
              <p:cNvSpPr>
                <a:spLocks/>
              </p:cNvSpPr>
              <p:nvPr/>
            </p:nvSpPr>
            <p:spPr bwMode="auto">
              <a:xfrm>
                <a:off x="2950" y="2289"/>
                <a:ext cx="265" cy="895"/>
              </a:xfrm>
              <a:custGeom>
                <a:avLst/>
                <a:gdLst>
                  <a:gd name="T0" fmla="*/ 0 w 265"/>
                  <a:gd name="T1" fmla="*/ 75 h 895"/>
                  <a:gd name="T2" fmla="*/ 29 w 265"/>
                  <a:gd name="T3" fmla="*/ 23 h 895"/>
                  <a:gd name="T4" fmla="*/ 83 w 265"/>
                  <a:gd name="T5" fmla="*/ 0 h 895"/>
                  <a:gd name="T6" fmla="*/ 135 w 265"/>
                  <a:gd name="T7" fmla="*/ 5 h 895"/>
                  <a:gd name="T8" fmla="*/ 206 w 265"/>
                  <a:gd name="T9" fmla="*/ 108 h 895"/>
                  <a:gd name="T10" fmla="*/ 265 w 265"/>
                  <a:gd name="T11" fmla="*/ 264 h 895"/>
                  <a:gd name="T12" fmla="*/ 265 w 265"/>
                  <a:gd name="T13" fmla="*/ 384 h 895"/>
                  <a:gd name="T14" fmla="*/ 241 w 265"/>
                  <a:gd name="T15" fmla="*/ 447 h 895"/>
                  <a:gd name="T16" fmla="*/ 118 w 265"/>
                  <a:gd name="T17" fmla="*/ 522 h 895"/>
                  <a:gd name="T18" fmla="*/ 83 w 265"/>
                  <a:gd name="T19" fmla="*/ 573 h 895"/>
                  <a:gd name="T20" fmla="*/ 83 w 265"/>
                  <a:gd name="T21" fmla="*/ 608 h 895"/>
                  <a:gd name="T22" fmla="*/ 123 w 265"/>
                  <a:gd name="T23" fmla="*/ 654 h 895"/>
                  <a:gd name="T24" fmla="*/ 189 w 265"/>
                  <a:gd name="T25" fmla="*/ 723 h 895"/>
                  <a:gd name="T26" fmla="*/ 224 w 265"/>
                  <a:gd name="T27" fmla="*/ 814 h 895"/>
                  <a:gd name="T28" fmla="*/ 212 w 265"/>
                  <a:gd name="T29" fmla="*/ 895 h 895"/>
                  <a:gd name="T30" fmla="*/ 177 w 265"/>
                  <a:gd name="T31" fmla="*/ 877 h 895"/>
                  <a:gd name="T32" fmla="*/ 159 w 265"/>
                  <a:gd name="T33" fmla="*/ 764 h 895"/>
                  <a:gd name="T34" fmla="*/ 101 w 265"/>
                  <a:gd name="T35" fmla="*/ 694 h 895"/>
                  <a:gd name="T36" fmla="*/ 54 w 265"/>
                  <a:gd name="T37" fmla="*/ 676 h 895"/>
                  <a:gd name="T38" fmla="*/ 29 w 265"/>
                  <a:gd name="T39" fmla="*/ 643 h 895"/>
                  <a:gd name="T40" fmla="*/ 29 w 265"/>
                  <a:gd name="T41" fmla="*/ 568 h 895"/>
                  <a:gd name="T42" fmla="*/ 64 w 265"/>
                  <a:gd name="T43" fmla="*/ 505 h 895"/>
                  <a:gd name="T44" fmla="*/ 123 w 265"/>
                  <a:gd name="T45" fmla="*/ 465 h 895"/>
                  <a:gd name="T46" fmla="*/ 212 w 265"/>
                  <a:gd name="T47" fmla="*/ 402 h 895"/>
                  <a:gd name="T48" fmla="*/ 224 w 265"/>
                  <a:gd name="T49" fmla="*/ 327 h 895"/>
                  <a:gd name="T50" fmla="*/ 177 w 265"/>
                  <a:gd name="T51" fmla="*/ 224 h 895"/>
                  <a:gd name="T52" fmla="*/ 101 w 265"/>
                  <a:gd name="T53" fmla="*/ 143 h 895"/>
                  <a:gd name="T54" fmla="*/ 0 w 265"/>
                  <a:gd name="T55" fmla="*/ 75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031" name="Freeform 46"/>
              <p:cNvSpPr>
                <a:spLocks/>
              </p:cNvSpPr>
              <p:nvPr/>
            </p:nvSpPr>
            <p:spPr bwMode="auto">
              <a:xfrm>
                <a:off x="2308" y="2238"/>
                <a:ext cx="520" cy="435"/>
              </a:xfrm>
              <a:custGeom>
                <a:avLst/>
                <a:gdLst>
                  <a:gd name="T0" fmla="*/ 398 w 520"/>
                  <a:gd name="T1" fmla="*/ 5 h 435"/>
                  <a:gd name="T2" fmla="*/ 485 w 520"/>
                  <a:gd name="T3" fmla="*/ 0 h 435"/>
                  <a:gd name="T4" fmla="*/ 520 w 520"/>
                  <a:gd name="T5" fmla="*/ 35 h 435"/>
                  <a:gd name="T6" fmla="*/ 497 w 520"/>
                  <a:gd name="T7" fmla="*/ 87 h 435"/>
                  <a:gd name="T8" fmla="*/ 428 w 520"/>
                  <a:gd name="T9" fmla="*/ 110 h 435"/>
                  <a:gd name="T10" fmla="*/ 365 w 520"/>
                  <a:gd name="T11" fmla="*/ 110 h 435"/>
                  <a:gd name="T12" fmla="*/ 272 w 520"/>
                  <a:gd name="T13" fmla="*/ 127 h 435"/>
                  <a:gd name="T14" fmla="*/ 168 w 520"/>
                  <a:gd name="T15" fmla="*/ 145 h 435"/>
                  <a:gd name="T16" fmla="*/ 87 w 520"/>
                  <a:gd name="T17" fmla="*/ 180 h 435"/>
                  <a:gd name="T18" fmla="*/ 63 w 520"/>
                  <a:gd name="T19" fmla="*/ 214 h 435"/>
                  <a:gd name="T20" fmla="*/ 70 w 520"/>
                  <a:gd name="T21" fmla="*/ 249 h 435"/>
                  <a:gd name="T22" fmla="*/ 115 w 520"/>
                  <a:gd name="T23" fmla="*/ 296 h 435"/>
                  <a:gd name="T24" fmla="*/ 202 w 520"/>
                  <a:gd name="T25" fmla="*/ 331 h 435"/>
                  <a:gd name="T26" fmla="*/ 306 w 520"/>
                  <a:gd name="T27" fmla="*/ 331 h 435"/>
                  <a:gd name="T28" fmla="*/ 382 w 520"/>
                  <a:gd name="T29" fmla="*/ 331 h 435"/>
                  <a:gd name="T30" fmla="*/ 468 w 520"/>
                  <a:gd name="T31" fmla="*/ 348 h 435"/>
                  <a:gd name="T32" fmla="*/ 450 w 520"/>
                  <a:gd name="T33" fmla="*/ 435 h 435"/>
                  <a:gd name="T34" fmla="*/ 330 w 520"/>
                  <a:gd name="T35" fmla="*/ 401 h 435"/>
                  <a:gd name="T36" fmla="*/ 290 w 520"/>
                  <a:gd name="T37" fmla="*/ 371 h 435"/>
                  <a:gd name="T38" fmla="*/ 208 w 520"/>
                  <a:gd name="T39" fmla="*/ 371 h 435"/>
                  <a:gd name="T40" fmla="*/ 70 w 520"/>
                  <a:gd name="T41" fmla="*/ 336 h 435"/>
                  <a:gd name="T42" fmla="*/ 12 w 520"/>
                  <a:gd name="T43" fmla="*/ 284 h 435"/>
                  <a:gd name="T44" fmla="*/ 0 w 520"/>
                  <a:gd name="T45" fmla="*/ 214 h 435"/>
                  <a:gd name="T46" fmla="*/ 46 w 520"/>
                  <a:gd name="T47" fmla="*/ 145 h 435"/>
                  <a:gd name="T48" fmla="*/ 202 w 520"/>
                  <a:gd name="T49" fmla="*/ 75 h 435"/>
                  <a:gd name="T50" fmla="*/ 340 w 520"/>
                  <a:gd name="T51" fmla="*/ 40 h 435"/>
                  <a:gd name="T52" fmla="*/ 398 w 520"/>
                  <a:gd name="T53" fmla="*/ 5 h 43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20"/>
                  <a:gd name="T82" fmla="*/ 0 h 435"/>
                  <a:gd name="T83" fmla="*/ 520 w 520"/>
                  <a:gd name="T84" fmla="*/ 435 h 43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20" h="435">
                    <a:moveTo>
                      <a:pt x="398" y="5"/>
                    </a:moveTo>
                    <a:lnTo>
                      <a:pt x="485" y="0"/>
                    </a:lnTo>
                    <a:lnTo>
                      <a:pt x="520" y="35"/>
                    </a:lnTo>
                    <a:lnTo>
                      <a:pt x="497" y="87"/>
                    </a:lnTo>
                    <a:lnTo>
                      <a:pt x="428" y="110"/>
                    </a:lnTo>
                    <a:lnTo>
                      <a:pt x="365" y="110"/>
                    </a:lnTo>
                    <a:lnTo>
                      <a:pt x="272" y="127"/>
                    </a:lnTo>
                    <a:lnTo>
                      <a:pt x="168" y="145"/>
                    </a:lnTo>
                    <a:lnTo>
                      <a:pt x="87" y="180"/>
                    </a:lnTo>
                    <a:lnTo>
                      <a:pt x="63" y="214"/>
                    </a:lnTo>
                    <a:lnTo>
                      <a:pt x="70" y="249"/>
                    </a:lnTo>
                    <a:lnTo>
                      <a:pt x="115" y="296"/>
                    </a:lnTo>
                    <a:lnTo>
                      <a:pt x="202" y="331"/>
                    </a:lnTo>
                    <a:lnTo>
                      <a:pt x="306" y="331"/>
                    </a:lnTo>
                    <a:lnTo>
                      <a:pt x="382" y="331"/>
                    </a:lnTo>
                    <a:lnTo>
                      <a:pt x="468" y="348"/>
                    </a:lnTo>
                    <a:lnTo>
                      <a:pt x="450" y="435"/>
                    </a:lnTo>
                    <a:lnTo>
                      <a:pt x="330" y="401"/>
                    </a:lnTo>
                    <a:lnTo>
                      <a:pt x="290" y="371"/>
                    </a:lnTo>
                    <a:lnTo>
                      <a:pt x="208" y="371"/>
                    </a:lnTo>
                    <a:lnTo>
                      <a:pt x="70" y="336"/>
                    </a:lnTo>
                    <a:lnTo>
                      <a:pt x="12" y="284"/>
                    </a:lnTo>
                    <a:lnTo>
                      <a:pt x="0" y="214"/>
                    </a:lnTo>
                    <a:lnTo>
                      <a:pt x="46" y="145"/>
                    </a:lnTo>
                    <a:lnTo>
                      <a:pt x="202" y="75"/>
                    </a:lnTo>
                    <a:lnTo>
                      <a:pt x="340" y="40"/>
                    </a:lnTo>
                    <a:lnTo>
                      <a:pt x="398" y="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032" name="Freeform 47"/>
              <p:cNvSpPr>
                <a:spLocks/>
              </p:cNvSpPr>
              <p:nvPr/>
            </p:nvSpPr>
            <p:spPr bwMode="auto">
              <a:xfrm>
                <a:off x="2882" y="2923"/>
                <a:ext cx="383" cy="1160"/>
              </a:xfrm>
              <a:custGeom>
                <a:avLst/>
                <a:gdLst>
                  <a:gd name="T0" fmla="*/ 0 w 383"/>
                  <a:gd name="T1" fmla="*/ 0 h 1160"/>
                  <a:gd name="T2" fmla="*/ 99 w 383"/>
                  <a:gd name="T3" fmla="*/ 17 h 1160"/>
                  <a:gd name="T4" fmla="*/ 151 w 383"/>
                  <a:gd name="T5" fmla="*/ 103 h 1160"/>
                  <a:gd name="T6" fmla="*/ 203 w 383"/>
                  <a:gd name="T7" fmla="*/ 257 h 1160"/>
                  <a:gd name="T8" fmla="*/ 226 w 383"/>
                  <a:gd name="T9" fmla="*/ 451 h 1160"/>
                  <a:gd name="T10" fmla="*/ 226 w 383"/>
                  <a:gd name="T11" fmla="*/ 560 h 1160"/>
                  <a:gd name="T12" fmla="*/ 191 w 383"/>
                  <a:gd name="T13" fmla="*/ 696 h 1160"/>
                  <a:gd name="T14" fmla="*/ 134 w 383"/>
                  <a:gd name="T15" fmla="*/ 885 h 1160"/>
                  <a:gd name="T16" fmla="*/ 122 w 383"/>
                  <a:gd name="T17" fmla="*/ 937 h 1160"/>
                  <a:gd name="T18" fmla="*/ 139 w 383"/>
                  <a:gd name="T19" fmla="*/ 965 h 1160"/>
                  <a:gd name="T20" fmla="*/ 261 w 383"/>
                  <a:gd name="T21" fmla="*/ 1006 h 1160"/>
                  <a:gd name="T22" fmla="*/ 383 w 383"/>
                  <a:gd name="T23" fmla="*/ 1086 h 1160"/>
                  <a:gd name="T24" fmla="*/ 378 w 383"/>
                  <a:gd name="T25" fmla="*/ 1119 h 1160"/>
                  <a:gd name="T26" fmla="*/ 290 w 383"/>
                  <a:gd name="T27" fmla="*/ 1160 h 1160"/>
                  <a:gd name="T28" fmla="*/ 256 w 383"/>
                  <a:gd name="T29" fmla="*/ 1142 h 1160"/>
                  <a:gd name="T30" fmla="*/ 191 w 383"/>
                  <a:gd name="T31" fmla="*/ 1057 h 1160"/>
                  <a:gd name="T32" fmla="*/ 116 w 383"/>
                  <a:gd name="T33" fmla="*/ 1016 h 1160"/>
                  <a:gd name="T34" fmla="*/ 34 w 383"/>
                  <a:gd name="T35" fmla="*/ 988 h 1160"/>
                  <a:gd name="T36" fmla="*/ 29 w 383"/>
                  <a:gd name="T37" fmla="*/ 948 h 1160"/>
                  <a:gd name="T38" fmla="*/ 52 w 383"/>
                  <a:gd name="T39" fmla="*/ 868 h 1160"/>
                  <a:gd name="T40" fmla="*/ 116 w 383"/>
                  <a:gd name="T41" fmla="*/ 743 h 1160"/>
                  <a:gd name="T42" fmla="*/ 156 w 383"/>
                  <a:gd name="T43" fmla="*/ 594 h 1160"/>
                  <a:gd name="T44" fmla="*/ 156 w 383"/>
                  <a:gd name="T45" fmla="*/ 423 h 1160"/>
                  <a:gd name="T46" fmla="*/ 122 w 383"/>
                  <a:gd name="T47" fmla="*/ 274 h 1160"/>
                  <a:gd name="T48" fmla="*/ 47 w 383"/>
                  <a:gd name="T49" fmla="*/ 136 h 1160"/>
                  <a:gd name="T50" fmla="*/ 12 w 383"/>
                  <a:gd name="T51" fmla="*/ 63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033" name="Freeform 48"/>
              <p:cNvSpPr>
                <a:spLocks/>
              </p:cNvSpPr>
              <p:nvPr/>
            </p:nvSpPr>
            <p:spPr bwMode="auto">
              <a:xfrm>
                <a:off x="2443" y="2919"/>
                <a:ext cx="461" cy="1027"/>
              </a:xfrm>
              <a:custGeom>
                <a:avLst/>
                <a:gdLst>
                  <a:gd name="T0" fmla="*/ 421 w 461"/>
                  <a:gd name="T1" fmla="*/ 0 h 1027"/>
                  <a:gd name="T2" fmla="*/ 449 w 461"/>
                  <a:gd name="T3" fmla="*/ 22 h 1027"/>
                  <a:gd name="T4" fmla="*/ 461 w 461"/>
                  <a:gd name="T5" fmla="*/ 91 h 1027"/>
                  <a:gd name="T6" fmla="*/ 439 w 461"/>
                  <a:gd name="T7" fmla="*/ 159 h 1027"/>
                  <a:gd name="T8" fmla="*/ 380 w 461"/>
                  <a:gd name="T9" fmla="*/ 245 h 1027"/>
                  <a:gd name="T10" fmla="*/ 315 w 461"/>
                  <a:gd name="T11" fmla="*/ 348 h 1027"/>
                  <a:gd name="T12" fmla="*/ 293 w 461"/>
                  <a:gd name="T13" fmla="*/ 462 h 1027"/>
                  <a:gd name="T14" fmla="*/ 310 w 461"/>
                  <a:gd name="T15" fmla="*/ 645 h 1027"/>
                  <a:gd name="T16" fmla="*/ 350 w 461"/>
                  <a:gd name="T17" fmla="*/ 868 h 1027"/>
                  <a:gd name="T18" fmla="*/ 380 w 461"/>
                  <a:gd name="T19" fmla="*/ 959 h 1027"/>
                  <a:gd name="T20" fmla="*/ 368 w 461"/>
                  <a:gd name="T21" fmla="*/ 987 h 1027"/>
                  <a:gd name="T22" fmla="*/ 298 w 461"/>
                  <a:gd name="T23" fmla="*/ 992 h 1027"/>
                  <a:gd name="T24" fmla="*/ 211 w 461"/>
                  <a:gd name="T25" fmla="*/ 969 h 1027"/>
                  <a:gd name="T26" fmla="*/ 134 w 461"/>
                  <a:gd name="T27" fmla="*/ 1004 h 1027"/>
                  <a:gd name="T28" fmla="*/ 87 w 461"/>
                  <a:gd name="T29" fmla="*/ 1027 h 1027"/>
                  <a:gd name="T30" fmla="*/ 53 w 461"/>
                  <a:gd name="T31" fmla="*/ 1022 h 1027"/>
                  <a:gd name="T32" fmla="*/ 0 w 461"/>
                  <a:gd name="T33" fmla="*/ 959 h 1027"/>
                  <a:gd name="T34" fmla="*/ 53 w 461"/>
                  <a:gd name="T35" fmla="*/ 936 h 1027"/>
                  <a:gd name="T36" fmla="*/ 187 w 461"/>
                  <a:gd name="T37" fmla="*/ 908 h 1027"/>
                  <a:gd name="T38" fmla="*/ 263 w 461"/>
                  <a:gd name="T39" fmla="*/ 936 h 1027"/>
                  <a:gd name="T40" fmla="*/ 315 w 461"/>
                  <a:gd name="T41" fmla="*/ 936 h 1027"/>
                  <a:gd name="T42" fmla="*/ 310 w 461"/>
                  <a:gd name="T43" fmla="*/ 890 h 1027"/>
                  <a:gd name="T44" fmla="*/ 258 w 461"/>
                  <a:gd name="T45" fmla="*/ 616 h 1027"/>
                  <a:gd name="T46" fmla="*/ 222 w 461"/>
                  <a:gd name="T47" fmla="*/ 456 h 1027"/>
                  <a:gd name="T48" fmla="*/ 228 w 461"/>
                  <a:gd name="T49" fmla="*/ 376 h 1027"/>
                  <a:gd name="T50" fmla="*/ 280 w 461"/>
                  <a:gd name="T51" fmla="*/ 227 h 1027"/>
                  <a:gd name="T52" fmla="*/ 333 w 461"/>
                  <a:gd name="T53" fmla="*/ 91 h 1027"/>
                  <a:gd name="T54" fmla="*/ 421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85021" name="Freeform 49"/>
            <p:cNvSpPr>
              <a:spLocks/>
            </p:cNvSpPr>
            <p:nvPr/>
          </p:nvSpPr>
          <p:spPr bwMode="auto">
            <a:xfrm>
              <a:off x="2626" y="1540"/>
              <a:ext cx="827" cy="563"/>
            </a:xfrm>
            <a:custGeom>
              <a:avLst/>
              <a:gdLst>
                <a:gd name="T0" fmla="*/ 0 w 827"/>
                <a:gd name="T1" fmla="*/ 139 h 563"/>
                <a:gd name="T2" fmla="*/ 108 w 827"/>
                <a:gd name="T3" fmla="*/ 18 h 563"/>
                <a:gd name="T4" fmla="*/ 160 w 827"/>
                <a:gd name="T5" fmla="*/ 75 h 563"/>
                <a:gd name="T6" fmla="*/ 213 w 827"/>
                <a:gd name="T7" fmla="*/ 110 h 563"/>
                <a:gd name="T8" fmla="*/ 269 w 827"/>
                <a:gd name="T9" fmla="*/ 110 h 563"/>
                <a:gd name="T10" fmla="*/ 327 w 827"/>
                <a:gd name="T11" fmla="*/ 52 h 563"/>
                <a:gd name="T12" fmla="*/ 396 w 827"/>
                <a:gd name="T13" fmla="*/ 5 h 563"/>
                <a:gd name="T14" fmla="*/ 477 w 827"/>
                <a:gd name="T15" fmla="*/ 0 h 563"/>
                <a:gd name="T16" fmla="*/ 563 w 827"/>
                <a:gd name="T17" fmla="*/ 35 h 563"/>
                <a:gd name="T18" fmla="*/ 620 w 827"/>
                <a:gd name="T19" fmla="*/ 87 h 563"/>
                <a:gd name="T20" fmla="*/ 648 w 827"/>
                <a:gd name="T21" fmla="*/ 157 h 563"/>
                <a:gd name="T22" fmla="*/ 654 w 827"/>
                <a:gd name="T23" fmla="*/ 249 h 563"/>
                <a:gd name="T24" fmla="*/ 671 w 827"/>
                <a:gd name="T25" fmla="*/ 331 h 563"/>
                <a:gd name="T26" fmla="*/ 718 w 827"/>
                <a:gd name="T27" fmla="*/ 371 h 563"/>
                <a:gd name="T28" fmla="*/ 774 w 827"/>
                <a:gd name="T29" fmla="*/ 389 h 563"/>
                <a:gd name="T30" fmla="*/ 827 w 827"/>
                <a:gd name="T31" fmla="*/ 401 h 563"/>
                <a:gd name="T32" fmla="*/ 786 w 827"/>
                <a:gd name="T33" fmla="*/ 563 h 563"/>
                <a:gd name="T34" fmla="*/ 654 w 827"/>
                <a:gd name="T35" fmla="*/ 540 h 563"/>
                <a:gd name="T36" fmla="*/ 517 w 827"/>
                <a:gd name="T37" fmla="*/ 493 h 563"/>
                <a:gd name="T38" fmla="*/ 407 w 827"/>
                <a:gd name="T39" fmla="*/ 441 h 563"/>
                <a:gd name="T40" fmla="*/ 286 w 827"/>
                <a:gd name="T41" fmla="*/ 389 h 563"/>
                <a:gd name="T42" fmla="*/ 160 w 827"/>
                <a:gd name="T43" fmla="*/ 331 h 563"/>
                <a:gd name="T44" fmla="*/ 57 w 827"/>
                <a:gd name="T45" fmla="*/ 209 h 563"/>
                <a:gd name="T46" fmla="*/ 0 w 827"/>
                <a:gd name="T47" fmla="*/ 139 h 56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563"/>
                <a:gd name="T74" fmla="*/ 827 w 827"/>
                <a:gd name="T75" fmla="*/ 563 h 56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563">
                  <a:moveTo>
                    <a:pt x="0" y="139"/>
                  </a:moveTo>
                  <a:lnTo>
                    <a:pt x="108" y="18"/>
                  </a:lnTo>
                  <a:lnTo>
                    <a:pt x="160" y="75"/>
                  </a:lnTo>
                  <a:lnTo>
                    <a:pt x="213" y="110"/>
                  </a:lnTo>
                  <a:lnTo>
                    <a:pt x="269" y="110"/>
                  </a:lnTo>
                  <a:lnTo>
                    <a:pt x="327" y="52"/>
                  </a:lnTo>
                  <a:lnTo>
                    <a:pt x="396" y="5"/>
                  </a:lnTo>
                  <a:lnTo>
                    <a:pt x="477" y="0"/>
                  </a:lnTo>
                  <a:lnTo>
                    <a:pt x="563" y="35"/>
                  </a:lnTo>
                  <a:lnTo>
                    <a:pt x="620" y="87"/>
                  </a:lnTo>
                  <a:lnTo>
                    <a:pt x="648" y="157"/>
                  </a:lnTo>
                  <a:lnTo>
                    <a:pt x="654" y="249"/>
                  </a:lnTo>
                  <a:lnTo>
                    <a:pt x="671" y="331"/>
                  </a:lnTo>
                  <a:lnTo>
                    <a:pt x="718" y="371"/>
                  </a:lnTo>
                  <a:lnTo>
                    <a:pt x="774" y="389"/>
                  </a:lnTo>
                  <a:lnTo>
                    <a:pt x="827" y="401"/>
                  </a:lnTo>
                  <a:lnTo>
                    <a:pt x="786" y="563"/>
                  </a:lnTo>
                  <a:lnTo>
                    <a:pt x="654" y="540"/>
                  </a:lnTo>
                  <a:lnTo>
                    <a:pt x="517" y="493"/>
                  </a:lnTo>
                  <a:lnTo>
                    <a:pt x="407" y="441"/>
                  </a:lnTo>
                  <a:lnTo>
                    <a:pt x="286" y="389"/>
                  </a:lnTo>
                  <a:lnTo>
                    <a:pt x="160" y="331"/>
                  </a:lnTo>
                  <a:lnTo>
                    <a:pt x="57" y="209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063D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022" name="Freeform 50"/>
            <p:cNvSpPr>
              <a:spLocks/>
            </p:cNvSpPr>
            <p:nvPr/>
          </p:nvSpPr>
          <p:spPr bwMode="auto">
            <a:xfrm>
              <a:off x="2614" y="1513"/>
              <a:ext cx="856" cy="606"/>
            </a:xfrm>
            <a:custGeom>
              <a:avLst/>
              <a:gdLst>
                <a:gd name="T0" fmla="*/ 75 w 856"/>
                <a:gd name="T1" fmla="*/ 266 h 606"/>
                <a:gd name="T2" fmla="*/ 172 w 856"/>
                <a:gd name="T3" fmla="*/ 363 h 606"/>
                <a:gd name="T4" fmla="*/ 304 w 856"/>
                <a:gd name="T5" fmla="*/ 428 h 606"/>
                <a:gd name="T6" fmla="*/ 489 w 856"/>
                <a:gd name="T7" fmla="*/ 513 h 606"/>
                <a:gd name="T8" fmla="*/ 615 w 856"/>
                <a:gd name="T9" fmla="*/ 566 h 606"/>
                <a:gd name="T10" fmla="*/ 816 w 856"/>
                <a:gd name="T11" fmla="*/ 606 h 606"/>
                <a:gd name="T12" fmla="*/ 856 w 856"/>
                <a:gd name="T13" fmla="*/ 393 h 606"/>
                <a:gd name="T14" fmla="*/ 804 w 856"/>
                <a:gd name="T15" fmla="*/ 393 h 606"/>
                <a:gd name="T16" fmla="*/ 753 w 856"/>
                <a:gd name="T17" fmla="*/ 363 h 606"/>
                <a:gd name="T18" fmla="*/ 695 w 856"/>
                <a:gd name="T19" fmla="*/ 323 h 606"/>
                <a:gd name="T20" fmla="*/ 695 w 856"/>
                <a:gd name="T21" fmla="*/ 243 h 606"/>
                <a:gd name="T22" fmla="*/ 660 w 856"/>
                <a:gd name="T23" fmla="*/ 116 h 606"/>
                <a:gd name="T24" fmla="*/ 597 w 856"/>
                <a:gd name="T25" fmla="*/ 46 h 606"/>
                <a:gd name="T26" fmla="*/ 505 w 856"/>
                <a:gd name="T27" fmla="*/ 0 h 606"/>
                <a:gd name="T28" fmla="*/ 391 w 856"/>
                <a:gd name="T29" fmla="*/ 12 h 606"/>
                <a:gd name="T30" fmla="*/ 321 w 856"/>
                <a:gd name="T31" fmla="*/ 53 h 606"/>
                <a:gd name="T32" fmla="*/ 286 w 856"/>
                <a:gd name="T33" fmla="*/ 98 h 606"/>
                <a:gd name="T34" fmla="*/ 253 w 856"/>
                <a:gd name="T35" fmla="*/ 121 h 606"/>
                <a:gd name="T36" fmla="*/ 218 w 856"/>
                <a:gd name="T37" fmla="*/ 116 h 606"/>
                <a:gd name="T38" fmla="*/ 166 w 856"/>
                <a:gd name="T39" fmla="*/ 63 h 606"/>
                <a:gd name="T40" fmla="*/ 132 w 856"/>
                <a:gd name="T41" fmla="*/ 0 h 606"/>
                <a:gd name="T42" fmla="*/ 103 w 856"/>
                <a:gd name="T43" fmla="*/ 30 h 606"/>
                <a:gd name="T44" fmla="*/ 0 w 856"/>
                <a:gd name="T45" fmla="*/ 150 h 606"/>
                <a:gd name="T46" fmla="*/ 5 w 856"/>
                <a:gd name="T47" fmla="*/ 178 h 606"/>
                <a:gd name="T48" fmla="*/ 17 w 856"/>
                <a:gd name="T49" fmla="*/ 191 h 606"/>
                <a:gd name="T50" fmla="*/ 120 w 856"/>
                <a:gd name="T51" fmla="*/ 81 h 606"/>
                <a:gd name="T52" fmla="*/ 172 w 856"/>
                <a:gd name="T53" fmla="*/ 133 h 606"/>
                <a:gd name="T54" fmla="*/ 206 w 856"/>
                <a:gd name="T55" fmla="*/ 168 h 606"/>
                <a:gd name="T56" fmla="*/ 253 w 856"/>
                <a:gd name="T57" fmla="*/ 168 h 606"/>
                <a:gd name="T58" fmla="*/ 286 w 856"/>
                <a:gd name="T59" fmla="*/ 156 h 606"/>
                <a:gd name="T60" fmla="*/ 339 w 856"/>
                <a:gd name="T61" fmla="*/ 116 h 606"/>
                <a:gd name="T62" fmla="*/ 367 w 856"/>
                <a:gd name="T63" fmla="*/ 70 h 606"/>
                <a:gd name="T64" fmla="*/ 442 w 856"/>
                <a:gd name="T65" fmla="*/ 46 h 606"/>
                <a:gd name="T66" fmla="*/ 505 w 856"/>
                <a:gd name="T67" fmla="*/ 53 h 606"/>
                <a:gd name="T68" fmla="*/ 562 w 856"/>
                <a:gd name="T69" fmla="*/ 87 h 606"/>
                <a:gd name="T70" fmla="*/ 615 w 856"/>
                <a:gd name="T71" fmla="*/ 138 h 606"/>
                <a:gd name="T72" fmla="*/ 643 w 856"/>
                <a:gd name="T73" fmla="*/ 203 h 606"/>
                <a:gd name="T74" fmla="*/ 643 w 856"/>
                <a:gd name="T75" fmla="*/ 260 h 606"/>
                <a:gd name="T76" fmla="*/ 643 w 856"/>
                <a:gd name="T77" fmla="*/ 323 h 606"/>
                <a:gd name="T78" fmla="*/ 666 w 856"/>
                <a:gd name="T79" fmla="*/ 375 h 606"/>
                <a:gd name="T80" fmla="*/ 730 w 856"/>
                <a:gd name="T81" fmla="*/ 410 h 606"/>
                <a:gd name="T82" fmla="*/ 804 w 856"/>
                <a:gd name="T83" fmla="*/ 444 h 606"/>
                <a:gd name="T84" fmla="*/ 770 w 856"/>
                <a:gd name="T85" fmla="*/ 554 h 606"/>
                <a:gd name="T86" fmla="*/ 580 w 856"/>
                <a:gd name="T87" fmla="*/ 503 h 606"/>
                <a:gd name="T88" fmla="*/ 454 w 856"/>
                <a:gd name="T89" fmla="*/ 450 h 606"/>
                <a:gd name="T90" fmla="*/ 339 w 856"/>
                <a:gd name="T91" fmla="*/ 416 h 606"/>
                <a:gd name="T92" fmla="*/ 241 w 856"/>
                <a:gd name="T93" fmla="*/ 363 h 606"/>
                <a:gd name="T94" fmla="*/ 120 w 856"/>
                <a:gd name="T95" fmla="*/ 266 h 606"/>
                <a:gd name="T96" fmla="*/ 34 w 856"/>
                <a:gd name="T97" fmla="*/ 173 h 606"/>
                <a:gd name="T98" fmla="*/ 22 w 856"/>
                <a:gd name="T99" fmla="*/ 185 h 606"/>
                <a:gd name="T100" fmla="*/ 75 w 856"/>
                <a:gd name="T101" fmla="*/ 266 h 60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56"/>
                <a:gd name="T154" fmla="*/ 0 h 606"/>
                <a:gd name="T155" fmla="*/ 856 w 856"/>
                <a:gd name="T156" fmla="*/ 606 h 60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56" h="606">
                  <a:moveTo>
                    <a:pt x="75" y="266"/>
                  </a:moveTo>
                  <a:lnTo>
                    <a:pt x="172" y="363"/>
                  </a:lnTo>
                  <a:lnTo>
                    <a:pt x="304" y="428"/>
                  </a:lnTo>
                  <a:lnTo>
                    <a:pt x="489" y="513"/>
                  </a:lnTo>
                  <a:lnTo>
                    <a:pt x="615" y="566"/>
                  </a:lnTo>
                  <a:lnTo>
                    <a:pt x="816" y="606"/>
                  </a:lnTo>
                  <a:lnTo>
                    <a:pt x="856" y="393"/>
                  </a:lnTo>
                  <a:lnTo>
                    <a:pt x="804" y="393"/>
                  </a:lnTo>
                  <a:lnTo>
                    <a:pt x="753" y="363"/>
                  </a:lnTo>
                  <a:lnTo>
                    <a:pt x="695" y="323"/>
                  </a:lnTo>
                  <a:lnTo>
                    <a:pt x="695" y="243"/>
                  </a:lnTo>
                  <a:lnTo>
                    <a:pt x="660" y="116"/>
                  </a:lnTo>
                  <a:lnTo>
                    <a:pt x="597" y="46"/>
                  </a:lnTo>
                  <a:lnTo>
                    <a:pt x="505" y="0"/>
                  </a:lnTo>
                  <a:lnTo>
                    <a:pt x="391" y="12"/>
                  </a:lnTo>
                  <a:lnTo>
                    <a:pt x="321" y="53"/>
                  </a:lnTo>
                  <a:lnTo>
                    <a:pt x="286" y="98"/>
                  </a:lnTo>
                  <a:lnTo>
                    <a:pt x="253" y="121"/>
                  </a:lnTo>
                  <a:lnTo>
                    <a:pt x="218" y="116"/>
                  </a:lnTo>
                  <a:lnTo>
                    <a:pt x="166" y="63"/>
                  </a:lnTo>
                  <a:lnTo>
                    <a:pt x="132" y="0"/>
                  </a:lnTo>
                  <a:lnTo>
                    <a:pt x="103" y="30"/>
                  </a:lnTo>
                  <a:lnTo>
                    <a:pt x="0" y="150"/>
                  </a:lnTo>
                  <a:lnTo>
                    <a:pt x="5" y="178"/>
                  </a:lnTo>
                  <a:lnTo>
                    <a:pt x="17" y="191"/>
                  </a:lnTo>
                  <a:lnTo>
                    <a:pt x="120" y="81"/>
                  </a:lnTo>
                  <a:lnTo>
                    <a:pt x="172" y="133"/>
                  </a:lnTo>
                  <a:lnTo>
                    <a:pt x="206" y="168"/>
                  </a:lnTo>
                  <a:lnTo>
                    <a:pt x="253" y="168"/>
                  </a:lnTo>
                  <a:lnTo>
                    <a:pt x="286" y="156"/>
                  </a:lnTo>
                  <a:lnTo>
                    <a:pt x="339" y="116"/>
                  </a:lnTo>
                  <a:lnTo>
                    <a:pt x="367" y="70"/>
                  </a:lnTo>
                  <a:lnTo>
                    <a:pt x="442" y="46"/>
                  </a:lnTo>
                  <a:lnTo>
                    <a:pt x="505" y="53"/>
                  </a:lnTo>
                  <a:lnTo>
                    <a:pt x="562" y="87"/>
                  </a:lnTo>
                  <a:lnTo>
                    <a:pt x="615" y="138"/>
                  </a:lnTo>
                  <a:lnTo>
                    <a:pt x="643" y="203"/>
                  </a:lnTo>
                  <a:lnTo>
                    <a:pt x="643" y="260"/>
                  </a:lnTo>
                  <a:lnTo>
                    <a:pt x="643" y="323"/>
                  </a:lnTo>
                  <a:lnTo>
                    <a:pt x="666" y="375"/>
                  </a:lnTo>
                  <a:lnTo>
                    <a:pt x="730" y="410"/>
                  </a:lnTo>
                  <a:lnTo>
                    <a:pt x="804" y="444"/>
                  </a:lnTo>
                  <a:lnTo>
                    <a:pt x="770" y="554"/>
                  </a:lnTo>
                  <a:lnTo>
                    <a:pt x="580" y="503"/>
                  </a:lnTo>
                  <a:lnTo>
                    <a:pt x="454" y="450"/>
                  </a:lnTo>
                  <a:lnTo>
                    <a:pt x="339" y="416"/>
                  </a:lnTo>
                  <a:lnTo>
                    <a:pt x="241" y="363"/>
                  </a:lnTo>
                  <a:lnTo>
                    <a:pt x="120" y="266"/>
                  </a:lnTo>
                  <a:lnTo>
                    <a:pt x="34" y="173"/>
                  </a:lnTo>
                  <a:lnTo>
                    <a:pt x="22" y="185"/>
                  </a:lnTo>
                  <a:lnTo>
                    <a:pt x="75" y="26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023" name="Oval 51"/>
            <p:cNvSpPr>
              <a:spLocks noChangeArrowheads="1"/>
            </p:cNvSpPr>
            <p:nvPr/>
          </p:nvSpPr>
          <p:spPr bwMode="auto">
            <a:xfrm rot="-4286940">
              <a:off x="279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5024" name="Oval 52"/>
            <p:cNvSpPr>
              <a:spLocks noChangeArrowheads="1"/>
            </p:cNvSpPr>
            <p:nvPr/>
          </p:nvSpPr>
          <p:spPr bwMode="auto">
            <a:xfrm rot="-4286940">
              <a:off x="281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5025" name="Oval 53"/>
            <p:cNvSpPr>
              <a:spLocks noChangeArrowheads="1"/>
            </p:cNvSpPr>
            <p:nvPr/>
          </p:nvSpPr>
          <p:spPr bwMode="auto">
            <a:xfrm rot="-4286940">
              <a:off x="274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5026" name="Oval 54"/>
            <p:cNvSpPr>
              <a:spLocks noChangeArrowheads="1"/>
            </p:cNvSpPr>
            <p:nvPr/>
          </p:nvSpPr>
          <p:spPr bwMode="auto">
            <a:xfrm rot="-4286940">
              <a:off x="276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5027" name="Oval 55"/>
            <p:cNvSpPr>
              <a:spLocks noChangeArrowheads="1"/>
            </p:cNvSpPr>
            <p:nvPr/>
          </p:nvSpPr>
          <p:spPr bwMode="auto">
            <a:xfrm>
              <a:off x="2687" y="2089"/>
              <a:ext cx="198" cy="8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274320" rIns="274320"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endParaRPr lang="en-CA" altLang="en-US" sz="2400">
                <a:latin typeface="Arial Rounded MT Bold" pitchFamily="34" charset="0"/>
              </a:endParaRPr>
            </a:p>
          </p:txBody>
        </p:sp>
      </p:grpSp>
      <p:grpSp>
        <p:nvGrpSpPr>
          <p:cNvPr id="85004" name="Group 71"/>
          <p:cNvGrpSpPr>
            <a:grpSpLocks/>
          </p:cNvGrpSpPr>
          <p:nvPr/>
        </p:nvGrpSpPr>
        <p:grpSpPr bwMode="auto">
          <a:xfrm flipH="1">
            <a:off x="2362200" y="5181600"/>
            <a:ext cx="381000" cy="993775"/>
            <a:chOff x="2308" y="1513"/>
            <a:chExt cx="1162" cy="2570"/>
          </a:xfrm>
        </p:grpSpPr>
        <p:grpSp>
          <p:nvGrpSpPr>
            <p:cNvPr id="85006" name="Group 72"/>
            <p:cNvGrpSpPr>
              <a:grpSpLocks/>
            </p:cNvGrpSpPr>
            <p:nvPr/>
          </p:nvGrpSpPr>
          <p:grpSpPr bwMode="auto">
            <a:xfrm>
              <a:off x="2308" y="1740"/>
              <a:ext cx="957" cy="2343"/>
              <a:chOff x="2308" y="1740"/>
              <a:chExt cx="957" cy="2343"/>
            </a:xfrm>
          </p:grpSpPr>
          <p:sp>
            <p:nvSpPr>
              <p:cNvPr id="85014" name="Freeform 73"/>
              <p:cNvSpPr>
                <a:spLocks/>
              </p:cNvSpPr>
              <p:nvPr/>
            </p:nvSpPr>
            <p:spPr bwMode="auto">
              <a:xfrm>
                <a:off x="2673" y="1740"/>
                <a:ext cx="432" cy="485"/>
              </a:xfrm>
              <a:custGeom>
                <a:avLst/>
                <a:gdLst>
                  <a:gd name="T0" fmla="*/ 123 w 432"/>
                  <a:gd name="T1" fmla="*/ 206 h 485"/>
                  <a:gd name="T2" fmla="*/ 159 w 432"/>
                  <a:gd name="T3" fmla="*/ 53 h 485"/>
                  <a:gd name="T4" fmla="*/ 248 w 432"/>
                  <a:gd name="T5" fmla="*/ 0 h 485"/>
                  <a:gd name="T6" fmla="*/ 335 w 432"/>
                  <a:gd name="T7" fmla="*/ 0 h 485"/>
                  <a:gd name="T8" fmla="*/ 388 w 432"/>
                  <a:gd name="T9" fmla="*/ 53 h 485"/>
                  <a:gd name="T10" fmla="*/ 432 w 432"/>
                  <a:gd name="T11" fmla="*/ 215 h 485"/>
                  <a:gd name="T12" fmla="*/ 415 w 432"/>
                  <a:gd name="T13" fmla="*/ 349 h 485"/>
                  <a:gd name="T14" fmla="*/ 379 w 432"/>
                  <a:gd name="T15" fmla="*/ 458 h 485"/>
                  <a:gd name="T16" fmla="*/ 309 w 432"/>
                  <a:gd name="T17" fmla="*/ 485 h 485"/>
                  <a:gd name="T18" fmla="*/ 221 w 432"/>
                  <a:gd name="T19" fmla="*/ 475 h 485"/>
                  <a:gd name="T20" fmla="*/ 132 w 432"/>
                  <a:gd name="T21" fmla="*/ 368 h 485"/>
                  <a:gd name="T22" fmla="*/ 123 w 432"/>
                  <a:gd name="T23" fmla="*/ 288 h 485"/>
                  <a:gd name="T24" fmla="*/ 0 w 432"/>
                  <a:gd name="T25" fmla="*/ 242 h 485"/>
                  <a:gd name="T26" fmla="*/ 0 w 432"/>
                  <a:gd name="T27" fmla="*/ 189 h 485"/>
                  <a:gd name="T28" fmla="*/ 123 w 432"/>
                  <a:gd name="T29" fmla="*/ 206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015" name="Freeform 74"/>
              <p:cNvSpPr>
                <a:spLocks/>
              </p:cNvSpPr>
              <p:nvPr/>
            </p:nvSpPr>
            <p:spPr bwMode="auto">
              <a:xfrm>
                <a:off x="2573" y="2253"/>
                <a:ext cx="500" cy="828"/>
              </a:xfrm>
              <a:custGeom>
                <a:avLst/>
                <a:gdLst>
                  <a:gd name="T0" fmla="*/ 41 w 500"/>
                  <a:gd name="T1" fmla="*/ 173 h 828"/>
                  <a:gd name="T2" fmla="*/ 163 w 500"/>
                  <a:gd name="T3" fmla="*/ 35 h 828"/>
                  <a:gd name="T4" fmla="*/ 232 w 500"/>
                  <a:gd name="T5" fmla="*/ 0 h 828"/>
                  <a:gd name="T6" fmla="*/ 366 w 500"/>
                  <a:gd name="T7" fmla="*/ 5 h 828"/>
                  <a:gd name="T8" fmla="*/ 488 w 500"/>
                  <a:gd name="T9" fmla="*/ 57 h 828"/>
                  <a:gd name="T10" fmla="*/ 500 w 500"/>
                  <a:gd name="T11" fmla="*/ 126 h 828"/>
                  <a:gd name="T12" fmla="*/ 483 w 500"/>
                  <a:gd name="T13" fmla="*/ 207 h 828"/>
                  <a:gd name="T14" fmla="*/ 396 w 500"/>
                  <a:gd name="T15" fmla="*/ 281 h 828"/>
                  <a:gd name="T16" fmla="*/ 349 w 500"/>
                  <a:gd name="T17" fmla="*/ 414 h 828"/>
                  <a:gd name="T18" fmla="*/ 349 w 500"/>
                  <a:gd name="T19" fmla="*/ 552 h 828"/>
                  <a:gd name="T20" fmla="*/ 384 w 500"/>
                  <a:gd name="T21" fmla="*/ 637 h 828"/>
                  <a:gd name="T22" fmla="*/ 448 w 500"/>
                  <a:gd name="T23" fmla="*/ 695 h 828"/>
                  <a:gd name="T24" fmla="*/ 448 w 500"/>
                  <a:gd name="T25" fmla="*/ 765 h 828"/>
                  <a:gd name="T26" fmla="*/ 419 w 500"/>
                  <a:gd name="T27" fmla="*/ 800 h 828"/>
                  <a:gd name="T28" fmla="*/ 384 w 500"/>
                  <a:gd name="T29" fmla="*/ 816 h 828"/>
                  <a:gd name="T30" fmla="*/ 268 w 500"/>
                  <a:gd name="T31" fmla="*/ 828 h 828"/>
                  <a:gd name="T32" fmla="*/ 163 w 500"/>
                  <a:gd name="T33" fmla="*/ 747 h 828"/>
                  <a:gd name="T34" fmla="*/ 53 w 500"/>
                  <a:gd name="T35" fmla="*/ 574 h 828"/>
                  <a:gd name="T36" fmla="*/ 0 w 500"/>
                  <a:gd name="T37" fmla="*/ 368 h 828"/>
                  <a:gd name="T38" fmla="*/ 140 w 500"/>
                  <a:gd name="T39" fmla="*/ 436 h 828"/>
                  <a:gd name="T40" fmla="*/ 192 w 500"/>
                  <a:gd name="T41" fmla="*/ 436 h 828"/>
                  <a:gd name="T42" fmla="*/ 227 w 500"/>
                  <a:gd name="T43" fmla="*/ 396 h 828"/>
                  <a:gd name="T44" fmla="*/ 251 w 500"/>
                  <a:gd name="T45" fmla="*/ 316 h 828"/>
                  <a:gd name="T46" fmla="*/ 209 w 500"/>
                  <a:gd name="T47" fmla="*/ 293 h 828"/>
                  <a:gd name="T48" fmla="*/ 53 w 500"/>
                  <a:gd name="T49" fmla="*/ 293 h 828"/>
                  <a:gd name="T50" fmla="*/ 18 w 500"/>
                  <a:gd name="T51" fmla="*/ 293 h 828"/>
                  <a:gd name="T52" fmla="*/ 41 w 500"/>
                  <a:gd name="T53" fmla="*/ 173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016" name="Freeform 75"/>
              <p:cNvSpPr>
                <a:spLocks/>
              </p:cNvSpPr>
              <p:nvPr/>
            </p:nvSpPr>
            <p:spPr bwMode="auto">
              <a:xfrm>
                <a:off x="2950" y="2289"/>
                <a:ext cx="265" cy="895"/>
              </a:xfrm>
              <a:custGeom>
                <a:avLst/>
                <a:gdLst>
                  <a:gd name="T0" fmla="*/ 0 w 265"/>
                  <a:gd name="T1" fmla="*/ 75 h 895"/>
                  <a:gd name="T2" fmla="*/ 29 w 265"/>
                  <a:gd name="T3" fmla="*/ 23 h 895"/>
                  <a:gd name="T4" fmla="*/ 83 w 265"/>
                  <a:gd name="T5" fmla="*/ 0 h 895"/>
                  <a:gd name="T6" fmla="*/ 135 w 265"/>
                  <a:gd name="T7" fmla="*/ 5 h 895"/>
                  <a:gd name="T8" fmla="*/ 206 w 265"/>
                  <a:gd name="T9" fmla="*/ 108 h 895"/>
                  <a:gd name="T10" fmla="*/ 265 w 265"/>
                  <a:gd name="T11" fmla="*/ 264 h 895"/>
                  <a:gd name="T12" fmla="*/ 265 w 265"/>
                  <a:gd name="T13" fmla="*/ 384 h 895"/>
                  <a:gd name="T14" fmla="*/ 241 w 265"/>
                  <a:gd name="T15" fmla="*/ 447 h 895"/>
                  <a:gd name="T16" fmla="*/ 118 w 265"/>
                  <a:gd name="T17" fmla="*/ 522 h 895"/>
                  <a:gd name="T18" fmla="*/ 83 w 265"/>
                  <a:gd name="T19" fmla="*/ 573 h 895"/>
                  <a:gd name="T20" fmla="*/ 83 w 265"/>
                  <a:gd name="T21" fmla="*/ 608 h 895"/>
                  <a:gd name="T22" fmla="*/ 123 w 265"/>
                  <a:gd name="T23" fmla="*/ 654 h 895"/>
                  <a:gd name="T24" fmla="*/ 189 w 265"/>
                  <a:gd name="T25" fmla="*/ 723 h 895"/>
                  <a:gd name="T26" fmla="*/ 224 w 265"/>
                  <a:gd name="T27" fmla="*/ 814 h 895"/>
                  <a:gd name="T28" fmla="*/ 212 w 265"/>
                  <a:gd name="T29" fmla="*/ 895 h 895"/>
                  <a:gd name="T30" fmla="*/ 177 w 265"/>
                  <a:gd name="T31" fmla="*/ 877 h 895"/>
                  <a:gd name="T32" fmla="*/ 159 w 265"/>
                  <a:gd name="T33" fmla="*/ 764 h 895"/>
                  <a:gd name="T34" fmla="*/ 101 w 265"/>
                  <a:gd name="T35" fmla="*/ 694 h 895"/>
                  <a:gd name="T36" fmla="*/ 54 w 265"/>
                  <a:gd name="T37" fmla="*/ 676 h 895"/>
                  <a:gd name="T38" fmla="*/ 29 w 265"/>
                  <a:gd name="T39" fmla="*/ 643 h 895"/>
                  <a:gd name="T40" fmla="*/ 29 w 265"/>
                  <a:gd name="T41" fmla="*/ 568 h 895"/>
                  <a:gd name="T42" fmla="*/ 64 w 265"/>
                  <a:gd name="T43" fmla="*/ 505 h 895"/>
                  <a:gd name="T44" fmla="*/ 123 w 265"/>
                  <a:gd name="T45" fmla="*/ 465 h 895"/>
                  <a:gd name="T46" fmla="*/ 212 w 265"/>
                  <a:gd name="T47" fmla="*/ 402 h 895"/>
                  <a:gd name="T48" fmla="*/ 224 w 265"/>
                  <a:gd name="T49" fmla="*/ 327 h 895"/>
                  <a:gd name="T50" fmla="*/ 177 w 265"/>
                  <a:gd name="T51" fmla="*/ 224 h 895"/>
                  <a:gd name="T52" fmla="*/ 101 w 265"/>
                  <a:gd name="T53" fmla="*/ 143 h 895"/>
                  <a:gd name="T54" fmla="*/ 0 w 265"/>
                  <a:gd name="T55" fmla="*/ 75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017" name="Freeform 76"/>
              <p:cNvSpPr>
                <a:spLocks/>
              </p:cNvSpPr>
              <p:nvPr/>
            </p:nvSpPr>
            <p:spPr bwMode="auto">
              <a:xfrm>
                <a:off x="2308" y="2238"/>
                <a:ext cx="520" cy="435"/>
              </a:xfrm>
              <a:custGeom>
                <a:avLst/>
                <a:gdLst>
                  <a:gd name="T0" fmla="*/ 398 w 520"/>
                  <a:gd name="T1" fmla="*/ 5 h 435"/>
                  <a:gd name="T2" fmla="*/ 485 w 520"/>
                  <a:gd name="T3" fmla="*/ 0 h 435"/>
                  <a:gd name="T4" fmla="*/ 520 w 520"/>
                  <a:gd name="T5" fmla="*/ 35 h 435"/>
                  <a:gd name="T6" fmla="*/ 497 w 520"/>
                  <a:gd name="T7" fmla="*/ 87 h 435"/>
                  <a:gd name="T8" fmla="*/ 428 w 520"/>
                  <a:gd name="T9" fmla="*/ 110 h 435"/>
                  <a:gd name="T10" fmla="*/ 365 w 520"/>
                  <a:gd name="T11" fmla="*/ 110 h 435"/>
                  <a:gd name="T12" fmla="*/ 272 w 520"/>
                  <a:gd name="T13" fmla="*/ 127 h 435"/>
                  <a:gd name="T14" fmla="*/ 168 w 520"/>
                  <a:gd name="T15" fmla="*/ 145 h 435"/>
                  <a:gd name="T16" fmla="*/ 87 w 520"/>
                  <a:gd name="T17" fmla="*/ 180 h 435"/>
                  <a:gd name="T18" fmla="*/ 63 w 520"/>
                  <a:gd name="T19" fmla="*/ 214 h 435"/>
                  <a:gd name="T20" fmla="*/ 70 w 520"/>
                  <a:gd name="T21" fmla="*/ 249 h 435"/>
                  <a:gd name="T22" fmla="*/ 115 w 520"/>
                  <a:gd name="T23" fmla="*/ 296 h 435"/>
                  <a:gd name="T24" fmla="*/ 202 w 520"/>
                  <a:gd name="T25" fmla="*/ 331 h 435"/>
                  <a:gd name="T26" fmla="*/ 306 w 520"/>
                  <a:gd name="T27" fmla="*/ 331 h 435"/>
                  <a:gd name="T28" fmla="*/ 382 w 520"/>
                  <a:gd name="T29" fmla="*/ 331 h 435"/>
                  <a:gd name="T30" fmla="*/ 468 w 520"/>
                  <a:gd name="T31" fmla="*/ 348 h 435"/>
                  <a:gd name="T32" fmla="*/ 450 w 520"/>
                  <a:gd name="T33" fmla="*/ 435 h 435"/>
                  <a:gd name="T34" fmla="*/ 330 w 520"/>
                  <a:gd name="T35" fmla="*/ 401 h 435"/>
                  <a:gd name="T36" fmla="*/ 290 w 520"/>
                  <a:gd name="T37" fmla="*/ 371 h 435"/>
                  <a:gd name="T38" fmla="*/ 208 w 520"/>
                  <a:gd name="T39" fmla="*/ 371 h 435"/>
                  <a:gd name="T40" fmla="*/ 70 w 520"/>
                  <a:gd name="T41" fmla="*/ 336 h 435"/>
                  <a:gd name="T42" fmla="*/ 12 w 520"/>
                  <a:gd name="T43" fmla="*/ 284 h 435"/>
                  <a:gd name="T44" fmla="*/ 0 w 520"/>
                  <a:gd name="T45" fmla="*/ 214 h 435"/>
                  <a:gd name="T46" fmla="*/ 46 w 520"/>
                  <a:gd name="T47" fmla="*/ 145 h 435"/>
                  <a:gd name="T48" fmla="*/ 202 w 520"/>
                  <a:gd name="T49" fmla="*/ 75 h 435"/>
                  <a:gd name="T50" fmla="*/ 340 w 520"/>
                  <a:gd name="T51" fmla="*/ 40 h 435"/>
                  <a:gd name="T52" fmla="*/ 398 w 520"/>
                  <a:gd name="T53" fmla="*/ 5 h 43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20"/>
                  <a:gd name="T82" fmla="*/ 0 h 435"/>
                  <a:gd name="T83" fmla="*/ 520 w 520"/>
                  <a:gd name="T84" fmla="*/ 435 h 43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20" h="435">
                    <a:moveTo>
                      <a:pt x="398" y="5"/>
                    </a:moveTo>
                    <a:lnTo>
                      <a:pt x="485" y="0"/>
                    </a:lnTo>
                    <a:lnTo>
                      <a:pt x="520" y="35"/>
                    </a:lnTo>
                    <a:lnTo>
                      <a:pt x="497" y="87"/>
                    </a:lnTo>
                    <a:lnTo>
                      <a:pt x="428" y="110"/>
                    </a:lnTo>
                    <a:lnTo>
                      <a:pt x="365" y="110"/>
                    </a:lnTo>
                    <a:lnTo>
                      <a:pt x="272" y="127"/>
                    </a:lnTo>
                    <a:lnTo>
                      <a:pt x="168" y="145"/>
                    </a:lnTo>
                    <a:lnTo>
                      <a:pt x="87" y="180"/>
                    </a:lnTo>
                    <a:lnTo>
                      <a:pt x="63" y="214"/>
                    </a:lnTo>
                    <a:lnTo>
                      <a:pt x="70" y="249"/>
                    </a:lnTo>
                    <a:lnTo>
                      <a:pt x="115" y="296"/>
                    </a:lnTo>
                    <a:lnTo>
                      <a:pt x="202" y="331"/>
                    </a:lnTo>
                    <a:lnTo>
                      <a:pt x="306" y="331"/>
                    </a:lnTo>
                    <a:lnTo>
                      <a:pt x="382" y="331"/>
                    </a:lnTo>
                    <a:lnTo>
                      <a:pt x="468" y="348"/>
                    </a:lnTo>
                    <a:lnTo>
                      <a:pt x="450" y="435"/>
                    </a:lnTo>
                    <a:lnTo>
                      <a:pt x="330" y="401"/>
                    </a:lnTo>
                    <a:lnTo>
                      <a:pt x="290" y="371"/>
                    </a:lnTo>
                    <a:lnTo>
                      <a:pt x="208" y="371"/>
                    </a:lnTo>
                    <a:lnTo>
                      <a:pt x="70" y="336"/>
                    </a:lnTo>
                    <a:lnTo>
                      <a:pt x="12" y="284"/>
                    </a:lnTo>
                    <a:lnTo>
                      <a:pt x="0" y="214"/>
                    </a:lnTo>
                    <a:lnTo>
                      <a:pt x="46" y="145"/>
                    </a:lnTo>
                    <a:lnTo>
                      <a:pt x="202" y="75"/>
                    </a:lnTo>
                    <a:lnTo>
                      <a:pt x="340" y="40"/>
                    </a:lnTo>
                    <a:lnTo>
                      <a:pt x="398" y="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018" name="Freeform 77"/>
              <p:cNvSpPr>
                <a:spLocks/>
              </p:cNvSpPr>
              <p:nvPr/>
            </p:nvSpPr>
            <p:spPr bwMode="auto">
              <a:xfrm>
                <a:off x="2882" y="2923"/>
                <a:ext cx="383" cy="1160"/>
              </a:xfrm>
              <a:custGeom>
                <a:avLst/>
                <a:gdLst>
                  <a:gd name="T0" fmla="*/ 0 w 383"/>
                  <a:gd name="T1" fmla="*/ 0 h 1160"/>
                  <a:gd name="T2" fmla="*/ 99 w 383"/>
                  <a:gd name="T3" fmla="*/ 17 h 1160"/>
                  <a:gd name="T4" fmla="*/ 151 w 383"/>
                  <a:gd name="T5" fmla="*/ 103 h 1160"/>
                  <a:gd name="T6" fmla="*/ 203 w 383"/>
                  <a:gd name="T7" fmla="*/ 257 h 1160"/>
                  <a:gd name="T8" fmla="*/ 226 w 383"/>
                  <a:gd name="T9" fmla="*/ 451 h 1160"/>
                  <a:gd name="T10" fmla="*/ 226 w 383"/>
                  <a:gd name="T11" fmla="*/ 560 h 1160"/>
                  <a:gd name="T12" fmla="*/ 191 w 383"/>
                  <a:gd name="T13" fmla="*/ 696 h 1160"/>
                  <a:gd name="T14" fmla="*/ 134 w 383"/>
                  <a:gd name="T15" fmla="*/ 885 h 1160"/>
                  <a:gd name="T16" fmla="*/ 122 w 383"/>
                  <a:gd name="T17" fmla="*/ 937 h 1160"/>
                  <a:gd name="T18" fmla="*/ 139 w 383"/>
                  <a:gd name="T19" fmla="*/ 965 h 1160"/>
                  <a:gd name="T20" fmla="*/ 261 w 383"/>
                  <a:gd name="T21" fmla="*/ 1006 h 1160"/>
                  <a:gd name="T22" fmla="*/ 383 w 383"/>
                  <a:gd name="T23" fmla="*/ 1086 h 1160"/>
                  <a:gd name="T24" fmla="*/ 378 w 383"/>
                  <a:gd name="T25" fmla="*/ 1119 h 1160"/>
                  <a:gd name="T26" fmla="*/ 290 w 383"/>
                  <a:gd name="T27" fmla="*/ 1160 h 1160"/>
                  <a:gd name="T28" fmla="*/ 256 w 383"/>
                  <a:gd name="T29" fmla="*/ 1142 h 1160"/>
                  <a:gd name="T30" fmla="*/ 191 w 383"/>
                  <a:gd name="T31" fmla="*/ 1057 h 1160"/>
                  <a:gd name="T32" fmla="*/ 116 w 383"/>
                  <a:gd name="T33" fmla="*/ 1016 h 1160"/>
                  <a:gd name="T34" fmla="*/ 34 w 383"/>
                  <a:gd name="T35" fmla="*/ 988 h 1160"/>
                  <a:gd name="T36" fmla="*/ 29 w 383"/>
                  <a:gd name="T37" fmla="*/ 948 h 1160"/>
                  <a:gd name="T38" fmla="*/ 52 w 383"/>
                  <a:gd name="T39" fmla="*/ 868 h 1160"/>
                  <a:gd name="T40" fmla="*/ 116 w 383"/>
                  <a:gd name="T41" fmla="*/ 743 h 1160"/>
                  <a:gd name="T42" fmla="*/ 156 w 383"/>
                  <a:gd name="T43" fmla="*/ 594 h 1160"/>
                  <a:gd name="T44" fmla="*/ 156 w 383"/>
                  <a:gd name="T45" fmla="*/ 423 h 1160"/>
                  <a:gd name="T46" fmla="*/ 122 w 383"/>
                  <a:gd name="T47" fmla="*/ 274 h 1160"/>
                  <a:gd name="T48" fmla="*/ 47 w 383"/>
                  <a:gd name="T49" fmla="*/ 136 h 1160"/>
                  <a:gd name="T50" fmla="*/ 12 w 383"/>
                  <a:gd name="T51" fmla="*/ 63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019" name="Freeform 78"/>
              <p:cNvSpPr>
                <a:spLocks/>
              </p:cNvSpPr>
              <p:nvPr/>
            </p:nvSpPr>
            <p:spPr bwMode="auto">
              <a:xfrm>
                <a:off x="2443" y="2919"/>
                <a:ext cx="461" cy="1027"/>
              </a:xfrm>
              <a:custGeom>
                <a:avLst/>
                <a:gdLst>
                  <a:gd name="T0" fmla="*/ 421 w 461"/>
                  <a:gd name="T1" fmla="*/ 0 h 1027"/>
                  <a:gd name="T2" fmla="*/ 449 w 461"/>
                  <a:gd name="T3" fmla="*/ 22 h 1027"/>
                  <a:gd name="T4" fmla="*/ 461 w 461"/>
                  <a:gd name="T5" fmla="*/ 91 h 1027"/>
                  <a:gd name="T6" fmla="*/ 439 w 461"/>
                  <a:gd name="T7" fmla="*/ 159 h 1027"/>
                  <a:gd name="T8" fmla="*/ 380 w 461"/>
                  <a:gd name="T9" fmla="*/ 245 h 1027"/>
                  <a:gd name="T10" fmla="*/ 315 w 461"/>
                  <a:gd name="T11" fmla="*/ 348 h 1027"/>
                  <a:gd name="T12" fmla="*/ 293 w 461"/>
                  <a:gd name="T13" fmla="*/ 462 h 1027"/>
                  <a:gd name="T14" fmla="*/ 310 w 461"/>
                  <a:gd name="T15" fmla="*/ 645 h 1027"/>
                  <a:gd name="T16" fmla="*/ 350 w 461"/>
                  <a:gd name="T17" fmla="*/ 868 h 1027"/>
                  <a:gd name="T18" fmla="*/ 380 w 461"/>
                  <a:gd name="T19" fmla="*/ 959 h 1027"/>
                  <a:gd name="T20" fmla="*/ 368 w 461"/>
                  <a:gd name="T21" fmla="*/ 987 h 1027"/>
                  <a:gd name="T22" fmla="*/ 298 w 461"/>
                  <a:gd name="T23" fmla="*/ 992 h 1027"/>
                  <a:gd name="T24" fmla="*/ 211 w 461"/>
                  <a:gd name="T25" fmla="*/ 969 h 1027"/>
                  <a:gd name="T26" fmla="*/ 134 w 461"/>
                  <a:gd name="T27" fmla="*/ 1004 h 1027"/>
                  <a:gd name="T28" fmla="*/ 87 w 461"/>
                  <a:gd name="T29" fmla="*/ 1027 h 1027"/>
                  <a:gd name="T30" fmla="*/ 53 w 461"/>
                  <a:gd name="T31" fmla="*/ 1022 h 1027"/>
                  <a:gd name="T32" fmla="*/ 0 w 461"/>
                  <a:gd name="T33" fmla="*/ 959 h 1027"/>
                  <a:gd name="T34" fmla="*/ 53 w 461"/>
                  <a:gd name="T35" fmla="*/ 936 h 1027"/>
                  <a:gd name="T36" fmla="*/ 187 w 461"/>
                  <a:gd name="T37" fmla="*/ 908 h 1027"/>
                  <a:gd name="T38" fmla="*/ 263 w 461"/>
                  <a:gd name="T39" fmla="*/ 936 h 1027"/>
                  <a:gd name="T40" fmla="*/ 315 w 461"/>
                  <a:gd name="T41" fmla="*/ 936 h 1027"/>
                  <a:gd name="T42" fmla="*/ 310 w 461"/>
                  <a:gd name="T43" fmla="*/ 890 h 1027"/>
                  <a:gd name="T44" fmla="*/ 258 w 461"/>
                  <a:gd name="T45" fmla="*/ 616 h 1027"/>
                  <a:gd name="T46" fmla="*/ 222 w 461"/>
                  <a:gd name="T47" fmla="*/ 456 h 1027"/>
                  <a:gd name="T48" fmla="*/ 228 w 461"/>
                  <a:gd name="T49" fmla="*/ 376 h 1027"/>
                  <a:gd name="T50" fmla="*/ 280 w 461"/>
                  <a:gd name="T51" fmla="*/ 227 h 1027"/>
                  <a:gd name="T52" fmla="*/ 333 w 461"/>
                  <a:gd name="T53" fmla="*/ 91 h 1027"/>
                  <a:gd name="T54" fmla="*/ 421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85007" name="Freeform 79"/>
            <p:cNvSpPr>
              <a:spLocks/>
            </p:cNvSpPr>
            <p:nvPr/>
          </p:nvSpPr>
          <p:spPr bwMode="auto">
            <a:xfrm>
              <a:off x="2626" y="1540"/>
              <a:ext cx="827" cy="563"/>
            </a:xfrm>
            <a:custGeom>
              <a:avLst/>
              <a:gdLst>
                <a:gd name="T0" fmla="*/ 0 w 827"/>
                <a:gd name="T1" fmla="*/ 139 h 563"/>
                <a:gd name="T2" fmla="*/ 108 w 827"/>
                <a:gd name="T3" fmla="*/ 18 h 563"/>
                <a:gd name="T4" fmla="*/ 160 w 827"/>
                <a:gd name="T5" fmla="*/ 75 h 563"/>
                <a:gd name="T6" fmla="*/ 213 w 827"/>
                <a:gd name="T7" fmla="*/ 110 h 563"/>
                <a:gd name="T8" fmla="*/ 269 w 827"/>
                <a:gd name="T9" fmla="*/ 110 h 563"/>
                <a:gd name="T10" fmla="*/ 327 w 827"/>
                <a:gd name="T11" fmla="*/ 52 h 563"/>
                <a:gd name="T12" fmla="*/ 396 w 827"/>
                <a:gd name="T13" fmla="*/ 5 h 563"/>
                <a:gd name="T14" fmla="*/ 477 w 827"/>
                <a:gd name="T15" fmla="*/ 0 h 563"/>
                <a:gd name="T16" fmla="*/ 563 w 827"/>
                <a:gd name="T17" fmla="*/ 35 h 563"/>
                <a:gd name="T18" fmla="*/ 620 w 827"/>
                <a:gd name="T19" fmla="*/ 87 h 563"/>
                <a:gd name="T20" fmla="*/ 648 w 827"/>
                <a:gd name="T21" fmla="*/ 157 h 563"/>
                <a:gd name="T22" fmla="*/ 654 w 827"/>
                <a:gd name="T23" fmla="*/ 249 h 563"/>
                <a:gd name="T24" fmla="*/ 671 w 827"/>
                <a:gd name="T25" fmla="*/ 331 h 563"/>
                <a:gd name="T26" fmla="*/ 718 w 827"/>
                <a:gd name="T27" fmla="*/ 371 h 563"/>
                <a:gd name="T28" fmla="*/ 774 w 827"/>
                <a:gd name="T29" fmla="*/ 389 h 563"/>
                <a:gd name="T30" fmla="*/ 827 w 827"/>
                <a:gd name="T31" fmla="*/ 401 h 563"/>
                <a:gd name="T32" fmla="*/ 786 w 827"/>
                <a:gd name="T33" fmla="*/ 563 h 563"/>
                <a:gd name="T34" fmla="*/ 654 w 827"/>
                <a:gd name="T35" fmla="*/ 540 h 563"/>
                <a:gd name="T36" fmla="*/ 517 w 827"/>
                <a:gd name="T37" fmla="*/ 493 h 563"/>
                <a:gd name="T38" fmla="*/ 407 w 827"/>
                <a:gd name="T39" fmla="*/ 441 h 563"/>
                <a:gd name="T40" fmla="*/ 286 w 827"/>
                <a:gd name="T41" fmla="*/ 389 h 563"/>
                <a:gd name="T42" fmla="*/ 160 w 827"/>
                <a:gd name="T43" fmla="*/ 331 h 563"/>
                <a:gd name="T44" fmla="*/ 57 w 827"/>
                <a:gd name="T45" fmla="*/ 209 h 563"/>
                <a:gd name="T46" fmla="*/ 0 w 827"/>
                <a:gd name="T47" fmla="*/ 139 h 56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563"/>
                <a:gd name="T74" fmla="*/ 827 w 827"/>
                <a:gd name="T75" fmla="*/ 563 h 56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563">
                  <a:moveTo>
                    <a:pt x="0" y="139"/>
                  </a:moveTo>
                  <a:lnTo>
                    <a:pt x="108" y="18"/>
                  </a:lnTo>
                  <a:lnTo>
                    <a:pt x="160" y="75"/>
                  </a:lnTo>
                  <a:lnTo>
                    <a:pt x="213" y="110"/>
                  </a:lnTo>
                  <a:lnTo>
                    <a:pt x="269" y="110"/>
                  </a:lnTo>
                  <a:lnTo>
                    <a:pt x="327" y="52"/>
                  </a:lnTo>
                  <a:lnTo>
                    <a:pt x="396" y="5"/>
                  </a:lnTo>
                  <a:lnTo>
                    <a:pt x="477" y="0"/>
                  </a:lnTo>
                  <a:lnTo>
                    <a:pt x="563" y="35"/>
                  </a:lnTo>
                  <a:lnTo>
                    <a:pt x="620" y="87"/>
                  </a:lnTo>
                  <a:lnTo>
                    <a:pt x="648" y="157"/>
                  </a:lnTo>
                  <a:lnTo>
                    <a:pt x="654" y="249"/>
                  </a:lnTo>
                  <a:lnTo>
                    <a:pt x="671" y="331"/>
                  </a:lnTo>
                  <a:lnTo>
                    <a:pt x="718" y="371"/>
                  </a:lnTo>
                  <a:lnTo>
                    <a:pt x="774" y="389"/>
                  </a:lnTo>
                  <a:lnTo>
                    <a:pt x="827" y="401"/>
                  </a:lnTo>
                  <a:lnTo>
                    <a:pt x="786" y="563"/>
                  </a:lnTo>
                  <a:lnTo>
                    <a:pt x="654" y="540"/>
                  </a:lnTo>
                  <a:lnTo>
                    <a:pt x="517" y="493"/>
                  </a:lnTo>
                  <a:lnTo>
                    <a:pt x="407" y="441"/>
                  </a:lnTo>
                  <a:lnTo>
                    <a:pt x="286" y="389"/>
                  </a:lnTo>
                  <a:lnTo>
                    <a:pt x="160" y="331"/>
                  </a:lnTo>
                  <a:lnTo>
                    <a:pt x="57" y="209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063D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008" name="Freeform 80"/>
            <p:cNvSpPr>
              <a:spLocks/>
            </p:cNvSpPr>
            <p:nvPr/>
          </p:nvSpPr>
          <p:spPr bwMode="auto">
            <a:xfrm>
              <a:off x="2614" y="1513"/>
              <a:ext cx="856" cy="606"/>
            </a:xfrm>
            <a:custGeom>
              <a:avLst/>
              <a:gdLst>
                <a:gd name="T0" fmla="*/ 75 w 856"/>
                <a:gd name="T1" fmla="*/ 266 h 606"/>
                <a:gd name="T2" fmla="*/ 172 w 856"/>
                <a:gd name="T3" fmla="*/ 363 h 606"/>
                <a:gd name="T4" fmla="*/ 304 w 856"/>
                <a:gd name="T5" fmla="*/ 428 h 606"/>
                <a:gd name="T6" fmla="*/ 489 w 856"/>
                <a:gd name="T7" fmla="*/ 513 h 606"/>
                <a:gd name="T8" fmla="*/ 615 w 856"/>
                <a:gd name="T9" fmla="*/ 566 h 606"/>
                <a:gd name="T10" fmla="*/ 816 w 856"/>
                <a:gd name="T11" fmla="*/ 606 h 606"/>
                <a:gd name="T12" fmla="*/ 856 w 856"/>
                <a:gd name="T13" fmla="*/ 393 h 606"/>
                <a:gd name="T14" fmla="*/ 804 w 856"/>
                <a:gd name="T15" fmla="*/ 393 h 606"/>
                <a:gd name="T16" fmla="*/ 753 w 856"/>
                <a:gd name="T17" fmla="*/ 363 h 606"/>
                <a:gd name="T18" fmla="*/ 695 w 856"/>
                <a:gd name="T19" fmla="*/ 323 h 606"/>
                <a:gd name="T20" fmla="*/ 695 w 856"/>
                <a:gd name="T21" fmla="*/ 243 h 606"/>
                <a:gd name="T22" fmla="*/ 660 w 856"/>
                <a:gd name="T23" fmla="*/ 116 h 606"/>
                <a:gd name="T24" fmla="*/ 597 w 856"/>
                <a:gd name="T25" fmla="*/ 46 h 606"/>
                <a:gd name="T26" fmla="*/ 505 w 856"/>
                <a:gd name="T27" fmla="*/ 0 h 606"/>
                <a:gd name="T28" fmla="*/ 391 w 856"/>
                <a:gd name="T29" fmla="*/ 12 h 606"/>
                <a:gd name="T30" fmla="*/ 321 w 856"/>
                <a:gd name="T31" fmla="*/ 53 h 606"/>
                <a:gd name="T32" fmla="*/ 286 w 856"/>
                <a:gd name="T33" fmla="*/ 98 h 606"/>
                <a:gd name="T34" fmla="*/ 253 w 856"/>
                <a:gd name="T35" fmla="*/ 121 h 606"/>
                <a:gd name="T36" fmla="*/ 218 w 856"/>
                <a:gd name="T37" fmla="*/ 116 h 606"/>
                <a:gd name="T38" fmla="*/ 166 w 856"/>
                <a:gd name="T39" fmla="*/ 63 h 606"/>
                <a:gd name="T40" fmla="*/ 132 w 856"/>
                <a:gd name="T41" fmla="*/ 0 h 606"/>
                <a:gd name="T42" fmla="*/ 103 w 856"/>
                <a:gd name="T43" fmla="*/ 30 h 606"/>
                <a:gd name="T44" fmla="*/ 0 w 856"/>
                <a:gd name="T45" fmla="*/ 150 h 606"/>
                <a:gd name="T46" fmla="*/ 5 w 856"/>
                <a:gd name="T47" fmla="*/ 178 h 606"/>
                <a:gd name="T48" fmla="*/ 17 w 856"/>
                <a:gd name="T49" fmla="*/ 191 h 606"/>
                <a:gd name="T50" fmla="*/ 120 w 856"/>
                <a:gd name="T51" fmla="*/ 81 h 606"/>
                <a:gd name="T52" fmla="*/ 172 w 856"/>
                <a:gd name="T53" fmla="*/ 133 h 606"/>
                <a:gd name="T54" fmla="*/ 206 w 856"/>
                <a:gd name="T55" fmla="*/ 168 h 606"/>
                <a:gd name="T56" fmla="*/ 253 w 856"/>
                <a:gd name="T57" fmla="*/ 168 h 606"/>
                <a:gd name="T58" fmla="*/ 286 w 856"/>
                <a:gd name="T59" fmla="*/ 156 h 606"/>
                <a:gd name="T60" fmla="*/ 339 w 856"/>
                <a:gd name="T61" fmla="*/ 116 h 606"/>
                <a:gd name="T62" fmla="*/ 367 w 856"/>
                <a:gd name="T63" fmla="*/ 70 h 606"/>
                <a:gd name="T64" fmla="*/ 442 w 856"/>
                <a:gd name="T65" fmla="*/ 46 h 606"/>
                <a:gd name="T66" fmla="*/ 505 w 856"/>
                <a:gd name="T67" fmla="*/ 53 h 606"/>
                <a:gd name="T68" fmla="*/ 562 w 856"/>
                <a:gd name="T69" fmla="*/ 87 h 606"/>
                <a:gd name="T70" fmla="*/ 615 w 856"/>
                <a:gd name="T71" fmla="*/ 138 h 606"/>
                <a:gd name="T72" fmla="*/ 643 w 856"/>
                <a:gd name="T73" fmla="*/ 203 h 606"/>
                <a:gd name="T74" fmla="*/ 643 w 856"/>
                <a:gd name="T75" fmla="*/ 260 h 606"/>
                <a:gd name="T76" fmla="*/ 643 w 856"/>
                <a:gd name="T77" fmla="*/ 323 h 606"/>
                <a:gd name="T78" fmla="*/ 666 w 856"/>
                <a:gd name="T79" fmla="*/ 375 h 606"/>
                <a:gd name="T80" fmla="*/ 730 w 856"/>
                <a:gd name="T81" fmla="*/ 410 h 606"/>
                <a:gd name="T82" fmla="*/ 804 w 856"/>
                <a:gd name="T83" fmla="*/ 444 h 606"/>
                <a:gd name="T84" fmla="*/ 770 w 856"/>
                <a:gd name="T85" fmla="*/ 554 h 606"/>
                <a:gd name="T86" fmla="*/ 580 w 856"/>
                <a:gd name="T87" fmla="*/ 503 h 606"/>
                <a:gd name="T88" fmla="*/ 454 w 856"/>
                <a:gd name="T89" fmla="*/ 450 h 606"/>
                <a:gd name="T90" fmla="*/ 339 w 856"/>
                <a:gd name="T91" fmla="*/ 416 h 606"/>
                <a:gd name="T92" fmla="*/ 241 w 856"/>
                <a:gd name="T93" fmla="*/ 363 h 606"/>
                <a:gd name="T94" fmla="*/ 120 w 856"/>
                <a:gd name="T95" fmla="*/ 266 h 606"/>
                <a:gd name="T96" fmla="*/ 34 w 856"/>
                <a:gd name="T97" fmla="*/ 173 h 606"/>
                <a:gd name="T98" fmla="*/ 22 w 856"/>
                <a:gd name="T99" fmla="*/ 185 h 606"/>
                <a:gd name="T100" fmla="*/ 75 w 856"/>
                <a:gd name="T101" fmla="*/ 266 h 60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56"/>
                <a:gd name="T154" fmla="*/ 0 h 606"/>
                <a:gd name="T155" fmla="*/ 856 w 856"/>
                <a:gd name="T156" fmla="*/ 606 h 60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56" h="606">
                  <a:moveTo>
                    <a:pt x="75" y="266"/>
                  </a:moveTo>
                  <a:lnTo>
                    <a:pt x="172" y="363"/>
                  </a:lnTo>
                  <a:lnTo>
                    <a:pt x="304" y="428"/>
                  </a:lnTo>
                  <a:lnTo>
                    <a:pt x="489" y="513"/>
                  </a:lnTo>
                  <a:lnTo>
                    <a:pt x="615" y="566"/>
                  </a:lnTo>
                  <a:lnTo>
                    <a:pt x="816" y="606"/>
                  </a:lnTo>
                  <a:lnTo>
                    <a:pt x="856" y="393"/>
                  </a:lnTo>
                  <a:lnTo>
                    <a:pt x="804" y="393"/>
                  </a:lnTo>
                  <a:lnTo>
                    <a:pt x="753" y="363"/>
                  </a:lnTo>
                  <a:lnTo>
                    <a:pt x="695" y="323"/>
                  </a:lnTo>
                  <a:lnTo>
                    <a:pt x="695" y="243"/>
                  </a:lnTo>
                  <a:lnTo>
                    <a:pt x="660" y="116"/>
                  </a:lnTo>
                  <a:lnTo>
                    <a:pt x="597" y="46"/>
                  </a:lnTo>
                  <a:lnTo>
                    <a:pt x="505" y="0"/>
                  </a:lnTo>
                  <a:lnTo>
                    <a:pt x="391" y="12"/>
                  </a:lnTo>
                  <a:lnTo>
                    <a:pt x="321" y="53"/>
                  </a:lnTo>
                  <a:lnTo>
                    <a:pt x="286" y="98"/>
                  </a:lnTo>
                  <a:lnTo>
                    <a:pt x="253" y="121"/>
                  </a:lnTo>
                  <a:lnTo>
                    <a:pt x="218" y="116"/>
                  </a:lnTo>
                  <a:lnTo>
                    <a:pt x="166" y="63"/>
                  </a:lnTo>
                  <a:lnTo>
                    <a:pt x="132" y="0"/>
                  </a:lnTo>
                  <a:lnTo>
                    <a:pt x="103" y="30"/>
                  </a:lnTo>
                  <a:lnTo>
                    <a:pt x="0" y="150"/>
                  </a:lnTo>
                  <a:lnTo>
                    <a:pt x="5" y="178"/>
                  </a:lnTo>
                  <a:lnTo>
                    <a:pt x="17" y="191"/>
                  </a:lnTo>
                  <a:lnTo>
                    <a:pt x="120" y="81"/>
                  </a:lnTo>
                  <a:lnTo>
                    <a:pt x="172" y="133"/>
                  </a:lnTo>
                  <a:lnTo>
                    <a:pt x="206" y="168"/>
                  </a:lnTo>
                  <a:lnTo>
                    <a:pt x="253" y="168"/>
                  </a:lnTo>
                  <a:lnTo>
                    <a:pt x="286" y="156"/>
                  </a:lnTo>
                  <a:lnTo>
                    <a:pt x="339" y="116"/>
                  </a:lnTo>
                  <a:lnTo>
                    <a:pt x="367" y="70"/>
                  </a:lnTo>
                  <a:lnTo>
                    <a:pt x="442" y="46"/>
                  </a:lnTo>
                  <a:lnTo>
                    <a:pt x="505" y="53"/>
                  </a:lnTo>
                  <a:lnTo>
                    <a:pt x="562" y="87"/>
                  </a:lnTo>
                  <a:lnTo>
                    <a:pt x="615" y="138"/>
                  </a:lnTo>
                  <a:lnTo>
                    <a:pt x="643" y="203"/>
                  </a:lnTo>
                  <a:lnTo>
                    <a:pt x="643" y="260"/>
                  </a:lnTo>
                  <a:lnTo>
                    <a:pt x="643" y="323"/>
                  </a:lnTo>
                  <a:lnTo>
                    <a:pt x="666" y="375"/>
                  </a:lnTo>
                  <a:lnTo>
                    <a:pt x="730" y="410"/>
                  </a:lnTo>
                  <a:lnTo>
                    <a:pt x="804" y="444"/>
                  </a:lnTo>
                  <a:lnTo>
                    <a:pt x="770" y="554"/>
                  </a:lnTo>
                  <a:lnTo>
                    <a:pt x="580" y="503"/>
                  </a:lnTo>
                  <a:lnTo>
                    <a:pt x="454" y="450"/>
                  </a:lnTo>
                  <a:lnTo>
                    <a:pt x="339" y="416"/>
                  </a:lnTo>
                  <a:lnTo>
                    <a:pt x="241" y="363"/>
                  </a:lnTo>
                  <a:lnTo>
                    <a:pt x="120" y="266"/>
                  </a:lnTo>
                  <a:lnTo>
                    <a:pt x="34" y="173"/>
                  </a:lnTo>
                  <a:lnTo>
                    <a:pt x="22" y="185"/>
                  </a:lnTo>
                  <a:lnTo>
                    <a:pt x="75" y="26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009" name="Oval 81"/>
            <p:cNvSpPr>
              <a:spLocks noChangeArrowheads="1"/>
            </p:cNvSpPr>
            <p:nvPr/>
          </p:nvSpPr>
          <p:spPr bwMode="auto">
            <a:xfrm rot="-4286940">
              <a:off x="279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5010" name="Oval 82"/>
            <p:cNvSpPr>
              <a:spLocks noChangeArrowheads="1"/>
            </p:cNvSpPr>
            <p:nvPr/>
          </p:nvSpPr>
          <p:spPr bwMode="auto">
            <a:xfrm rot="-4286940">
              <a:off x="281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5011" name="Oval 83"/>
            <p:cNvSpPr>
              <a:spLocks noChangeArrowheads="1"/>
            </p:cNvSpPr>
            <p:nvPr/>
          </p:nvSpPr>
          <p:spPr bwMode="auto">
            <a:xfrm rot="-4286940">
              <a:off x="274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5012" name="Oval 84"/>
            <p:cNvSpPr>
              <a:spLocks noChangeArrowheads="1"/>
            </p:cNvSpPr>
            <p:nvPr/>
          </p:nvSpPr>
          <p:spPr bwMode="auto">
            <a:xfrm rot="-4286940">
              <a:off x="276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5013" name="Oval 85"/>
            <p:cNvSpPr>
              <a:spLocks noChangeArrowheads="1"/>
            </p:cNvSpPr>
            <p:nvPr/>
          </p:nvSpPr>
          <p:spPr bwMode="auto">
            <a:xfrm>
              <a:off x="2687" y="2089"/>
              <a:ext cx="198" cy="8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274320" rIns="274320"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endParaRPr lang="en-CA" altLang="en-US" sz="2400">
                <a:latin typeface="Arial Rounded MT Bold" pitchFamily="34" charset="0"/>
              </a:endParaRPr>
            </a:p>
          </p:txBody>
        </p:sp>
      </p:grpSp>
      <p:sp>
        <p:nvSpPr>
          <p:cNvPr id="85005" name="Text Box 35"/>
          <p:cNvSpPr txBox="1">
            <a:spLocks noChangeArrowheads="1"/>
          </p:cNvSpPr>
          <p:nvPr/>
        </p:nvSpPr>
        <p:spPr bwMode="auto">
          <a:xfrm>
            <a:off x="2574925" y="5497513"/>
            <a:ext cx="863600" cy="825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1600"/>
              <a:t>My </a:t>
            </a:r>
            <a:br>
              <a:rPr lang="en-US" altLang="en-US" sz="1600"/>
            </a:br>
            <a:r>
              <a:rPr lang="en-US" altLang="en-US" sz="1600"/>
              <a:t>friend’s</a:t>
            </a:r>
          </a:p>
          <a:p>
            <a:pPr eaLnBrk="1" hangingPunct="1"/>
            <a:r>
              <a:rPr lang="en-US" altLang="en-US" sz="1600"/>
              <a:t>Instance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418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0418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0418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418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60418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60418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418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60418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60418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418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60418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60418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018" name="Rectangle 5"/>
          <p:cNvSpPr>
            <a:spLocks noChangeArrowheads="1"/>
          </p:cNvSpPr>
          <p:nvPr/>
        </p:nvSpPr>
        <p:spPr bwMode="auto">
          <a:xfrm>
            <a:off x="685800" y="-228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4400">
                <a:solidFill>
                  <a:schemeClr val="tx2"/>
                </a:solidFill>
              </a:rPr>
              <a:t>Fourier Transformation </a:t>
            </a:r>
          </a:p>
        </p:txBody>
      </p:sp>
      <p:sp>
        <p:nvSpPr>
          <p:cNvPr id="86019" name="Text Box 215"/>
          <p:cNvSpPr txBox="1">
            <a:spLocks noChangeArrowheads="1"/>
          </p:cNvSpPr>
          <p:nvPr/>
        </p:nvSpPr>
        <p:spPr bwMode="auto">
          <a:xfrm>
            <a:off x="1809750" y="742950"/>
            <a:ext cx="206692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400" i="1">
                <a:solidFill>
                  <a:schemeClr val="tx2"/>
                </a:solidFill>
              </a:rPr>
              <a:t>Time Domain </a:t>
            </a:r>
            <a:r>
              <a:rPr lang="en-US" altLang="en-US" sz="2400" i="1">
                <a:solidFill>
                  <a:schemeClr val="accent1"/>
                </a:solidFill>
                <a:sym typeface="Symbol" pitchFamily="18" charset="2"/>
              </a:rPr>
              <a:t>y</a:t>
            </a:r>
            <a:endParaRPr lang="en-US" altLang="en-US" sz="2400">
              <a:solidFill>
                <a:schemeClr val="accent1"/>
              </a:solidFill>
              <a:sym typeface="Symbol" pitchFamily="18" charset="2"/>
            </a:endParaRPr>
          </a:p>
        </p:txBody>
      </p:sp>
      <p:sp>
        <p:nvSpPr>
          <p:cNvPr id="86020" name="Text Box 215"/>
          <p:cNvSpPr txBox="1">
            <a:spLocks noChangeArrowheads="1"/>
          </p:cNvSpPr>
          <p:nvPr/>
        </p:nvSpPr>
        <p:spPr bwMode="auto">
          <a:xfrm>
            <a:off x="4495800" y="762000"/>
            <a:ext cx="2874963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400" i="1">
                <a:solidFill>
                  <a:schemeClr val="tx2"/>
                </a:solidFill>
              </a:rPr>
              <a:t>Frequency Domain </a:t>
            </a:r>
            <a:r>
              <a:rPr lang="en-US" altLang="en-US" sz="2400" i="1">
                <a:solidFill>
                  <a:schemeClr val="accent1"/>
                </a:solidFill>
              </a:rPr>
              <a:t>Y</a:t>
            </a:r>
            <a:endParaRPr lang="en-US" altLang="en-US" sz="2400">
              <a:solidFill>
                <a:schemeClr val="accent1"/>
              </a:solidFill>
              <a:sym typeface="Symbol" pitchFamily="18" charset="2"/>
            </a:endParaRPr>
          </a:p>
        </p:txBody>
      </p:sp>
      <p:grpSp>
        <p:nvGrpSpPr>
          <p:cNvPr id="2" name="Group 34"/>
          <p:cNvGrpSpPr>
            <a:grpSpLocks/>
          </p:cNvGrpSpPr>
          <p:nvPr/>
        </p:nvGrpSpPr>
        <p:grpSpPr bwMode="auto">
          <a:xfrm>
            <a:off x="2366963" y="2428875"/>
            <a:ext cx="1655762" cy="1217613"/>
            <a:chOff x="2367407" y="1972321"/>
            <a:chExt cx="1656000" cy="1216224"/>
          </a:xfrm>
        </p:grpSpPr>
        <p:sp>
          <p:nvSpPr>
            <p:cNvPr id="86048" name="Rectangle 22"/>
            <p:cNvSpPr>
              <a:spLocks noChangeArrowheads="1"/>
            </p:cNvSpPr>
            <p:nvPr/>
          </p:nvSpPr>
          <p:spPr bwMode="auto">
            <a:xfrm>
              <a:off x="2367407" y="1972321"/>
              <a:ext cx="1656000" cy="307777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CA" altLang="en-US" sz="1400">
                  <a:solidFill>
                    <a:schemeClr val="bg2"/>
                  </a:solidFill>
                  <a:sym typeface="Symbol" pitchFamily="18" charset="2"/>
                </a:rPr>
                <a:t>   y</a:t>
              </a:r>
              <a:r>
                <a:rPr lang="en-CA" altLang="en-US" sz="1400" baseline="30000">
                  <a:solidFill>
                    <a:schemeClr val="bg2"/>
                  </a:solidFill>
                  <a:sym typeface="Symbol" pitchFamily="18" charset="2"/>
                </a:rPr>
                <a:t>even</a:t>
              </a:r>
              <a:r>
                <a:rPr lang="en-CA" altLang="en-US" sz="1400">
                  <a:solidFill>
                    <a:schemeClr val="bg2"/>
                  </a:solidFill>
                  <a:sym typeface="Symbol" pitchFamily="18" charset="2"/>
                </a:rPr>
                <a:t> = aceg </a:t>
              </a:r>
            </a:p>
          </p:txBody>
        </p:sp>
        <p:sp>
          <p:nvSpPr>
            <p:cNvPr id="86049" name="Rectangle 22"/>
            <p:cNvSpPr>
              <a:spLocks noChangeArrowheads="1"/>
            </p:cNvSpPr>
            <p:nvPr/>
          </p:nvSpPr>
          <p:spPr bwMode="auto">
            <a:xfrm>
              <a:off x="2367407" y="2880768"/>
              <a:ext cx="1656000" cy="307777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CA" altLang="en-US" sz="1400">
                  <a:solidFill>
                    <a:schemeClr val="bg2"/>
                  </a:solidFill>
                  <a:sym typeface="Symbol" pitchFamily="18" charset="2"/>
                </a:rPr>
                <a:t>    y</a:t>
              </a:r>
              <a:r>
                <a:rPr lang="en-CA" altLang="en-US" sz="1400" baseline="30000">
                  <a:solidFill>
                    <a:schemeClr val="bg2"/>
                  </a:solidFill>
                  <a:sym typeface="Symbol" pitchFamily="18" charset="2"/>
                </a:rPr>
                <a:t>odd</a:t>
              </a:r>
              <a:r>
                <a:rPr lang="en-CA" altLang="en-US" sz="1400">
                  <a:solidFill>
                    <a:schemeClr val="bg2"/>
                  </a:solidFill>
                  <a:sym typeface="Symbol" pitchFamily="18" charset="2"/>
                </a:rPr>
                <a:t>  = bdfh </a:t>
              </a:r>
            </a:p>
          </p:txBody>
        </p:sp>
      </p:grpSp>
      <p:grpSp>
        <p:nvGrpSpPr>
          <p:cNvPr id="3" name="Group 58"/>
          <p:cNvGrpSpPr>
            <a:grpSpLocks/>
          </p:cNvGrpSpPr>
          <p:nvPr/>
        </p:nvGrpSpPr>
        <p:grpSpPr bwMode="auto">
          <a:xfrm>
            <a:off x="2366963" y="2886075"/>
            <a:ext cx="1655762" cy="1228725"/>
            <a:chOff x="2367407" y="2428744"/>
            <a:chExt cx="1656000" cy="1228856"/>
          </a:xfrm>
        </p:grpSpPr>
        <p:sp>
          <p:nvSpPr>
            <p:cNvPr id="86046" name="Rectangle 22"/>
            <p:cNvSpPr>
              <a:spLocks noChangeArrowheads="1"/>
            </p:cNvSpPr>
            <p:nvPr/>
          </p:nvSpPr>
          <p:spPr bwMode="auto">
            <a:xfrm>
              <a:off x="2367407" y="3349823"/>
              <a:ext cx="1656000" cy="307777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CA" altLang="en-US" sz="1400">
                  <a:solidFill>
                    <a:schemeClr val="bg2"/>
                  </a:solidFill>
                  <a:sym typeface="Symbol" pitchFamily="18" charset="2"/>
                </a:rPr>
                <a:t>        0b0d0f0h </a:t>
              </a:r>
            </a:p>
          </p:txBody>
        </p:sp>
        <p:sp>
          <p:nvSpPr>
            <p:cNvPr id="86047" name="Rectangle 22"/>
            <p:cNvSpPr>
              <a:spLocks noChangeArrowheads="1"/>
            </p:cNvSpPr>
            <p:nvPr/>
          </p:nvSpPr>
          <p:spPr bwMode="auto">
            <a:xfrm>
              <a:off x="2367407" y="2428744"/>
              <a:ext cx="1656000" cy="307777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CA" altLang="en-US" sz="1400">
                  <a:solidFill>
                    <a:schemeClr val="bg2"/>
                  </a:solidFill>
                  <a:sym typeface="Symbol" pitchFamily="18" charset="2"/>
                </a:rPr>
                <a:t>        a0c0e0g0 </a:t>
              </a:r>
            </a:p>
          </p:txBody>
        </p:sp>
      </p:grpSp>
      <p:grpSp>
        <p:nvGrpSpPr>
          <p:cNvPr id="4" name="Group 59"/>
          <p:cNvGrpSpPr>
            <a:grpSpLocks/>
          </p:cNvGrpSpPr>
          <p:nvPr/>
        </p:nvGrpSpPr>
        <p:grpSpPr bwMode="auto">
          <a:xfrm>
            <a:off x="5068888" y="2725738"/>
            <a:ext cx="1655762" cy="1354137"/>
            <a:chOff x="5068680" y="2268244"/>
            <a:chExt cx="1656000" cy="1353844"/>
          </a:xfrm>
        </p:grpSpPr>
        <p:sp>
          <p:nvSpPr>
            <p:cNvPr id="86042" name="Rectangle 36"/>
            <p:cNvSpPr>
              <a:spLocks noChangeArrowheads="1"/>
            </p:cNvSpPr>
            <p:nvPr/>
          </p:nvSpPr>
          <p:spPr bwMode="auto">
            <a:xfrm>
              <a:off x="5068680" y="2417667"/>
              <a:ext cx="1656000" cy="307777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CA" altLang="en-US" sz="1400">
                  <a:solidFill>
                    <a:schemeClr val="bg2"/>
                  </a:solidFill>
                  <a:sym typeface="Symbol" pitchFamily="18" charset="2"/>
                </a:rPr>
                <a:t>    ½</a:t>
              </a:r>
              <a:r>
                <a:rPr lang="en-CA" altLang="en-US" sz="1400">
                  <a:solidFill>
                    <a:schemeClr val="bg2"/>
                  </a:solidFill>
                  <a:cs typeface="Times New Roman" pitchFamily="18" charset="0"/>
                  <a:sym typeface="Symbol" pitchFamily="18" charset="2"/>
                </a:rPr>
                <a:t>∙</a:t>
              </a:r>
              <a:r>
                <a:rPr lang="en-CA" altLang="en-US" sz="1400">
                  <a:solidFill>
                    <a:schemeClr val="bg2"/>
                  </a:solidFill>
                  <a:sym typeface="Symbol" pitchFamily="18" charset="2"/>
                </a:rPr>
                <a:t>ACEGACEG</a:t>
              </a:r>
            </a:p>
          </p:txBody>
        </p:sp>
        <p:sp>
          <p:nvSpPr>
            <p:cNvPr id="86043" name="Rectangle 45"/>
            <p:cNvSpPr>
              <a:spLocks noChangeArrowheads="1"/>
            </p:cNvSpPr>
            <p:nvPr/>
          </p:nvSpPr>
          <p:spPr bwMode="auto">
            <a:xfrm>
              <a:off x="5068680" y="3314311"/>
              <a:ext cx="1656000" cy="307777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CA" altLang="en-US" sz="1400">
                  <a:solidFill>
                    <a:schemeClr val="bg2"/>
                  </a:solidFill>
                  <a:sym typeface="Symbol" pitchFamily="18" charset="2"/>
                </a:rPr>
                <a:t>  ½</a:t>
              </a:r>
              <a:r>
                <a:rPr lang="en-US" altLang="en-US" sz="1400">
                  <a:solidFill>
                    <a:schemeClr val="bg2"/>
                  </a:solidFill>
                  <a:sym typeface="Symbol" pitchFamily="18" charset="2"/>
                </a:rPr>
                <a:t>s</a:t>
              </a:r>
              <a:r>
                <a:rPr lang="en-US" altLang="en-US" sz="1400" baseline="-25000">
                  <a:solidFill>
                    <a:schemeClr val="bg2"/>
                  </a:solidFill>
                  <a:sym typeface="Symbol" pitchFamily="18" charset="2"/>
                </a:rPr>
                <a:t>1</a:t>
              </a:r>
              <a:r>
                <a:rPr lang="en-CA" altLang="en-US" sz="1400">
                  <a:solidFill>
                    <a:schemeClr val="bg2"/>
                  </a:solidFill>
                  <a:cs typeface="Times New Roman" pitchFamily="18" charset="0"/>
                  <a:sym typeface="Symbol" pitchFamily="18" charset="2"/>
                </a:rPr>
                <a:t>∙</a:t>
              </a:r>
              <a:r>
                <a:rPr lang="en-CA" altLang="en-US" sz="1400">
                  <a:solidFill>
                    <a:schemeClr val="bg2"/>
                  </a:solidFill>
                  <a:sym typeface="Symbol" pitchFamily="18" charset="2"/>
                </a:rPr>
                <a:t>BDFHBDFH</a:t>
              </a:r>
            </a:p>
          </p:txBody>
        </p:sp>
        <p:sp>
          <p:nvSpPr>
            <p:cNvPr id="86044" name="Down Arrow 50"/>
            <p:cNvSpPr>
              <a:spLocks noChangeArrowheads="1"/>
            </p:cNvSpPr>
            <p:nvPr/>
          </p:nvSpPr>
          <p:spPr bwMode="auto">
            <a:xfrm>
              <a:off x="5557424" y="2268244"/>
              <a:ext cx="533400" cy="152400"/>
            </a:xfrm>
            <a:prstGeom prst="downArrow">
              <a:avLst>
                <a:gd name="adj1" fmla="val 50000"/>
                <a:gd name="adj2" fmla="val 50000"/>
              </a:avLst>
            </a:pr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86045" name="Down Arrow 51"/>
            <p:cNvSpPr>
              <a:spLocks noChangeArrowheads="1"/>
            </p:cNvSpPr>
            <p:nvPr/>
          </p:nvSpPr>
          <p:spPr bwMode="auto">
            <a:xfrm>
              <a:off x="5592936" y="3177468"/>
              <a:ext cx="533400" cy="152400"/>
            </a:xfrm>
            <a:prstGeom prst="downArrow">
              <a:avLst>
                <a:gd name="adj1" fmla="val 50000"/>
                <a:gd name="adj2" fmla="val 50000"/>
              </a:avLst>
            </a:pr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</p:grpSp>
      <p:grpSp>
        <p:nvGrpSpPr>
          <p:cNvPr id="5" name="Group 56"/>
          <p:cNvGrpSpPr>
            <a:grpSpLocks/>
          </p:cNvGrpSpPr>
          <p:nvPr/>
        </p:nvGrpSpPr>
        <p:grpSpPr bwMode="auto">
          <a:xfrm>
            <a:off x="228600" y="2133600"/>
            <a:ext cx="3125788" cy="1312863"/>
            <a:chOff x="228600" y="1676400"/>
            <a:chExt cx="3126000" cy="1313156"/>
          </a:xfrm>
        </p:grpSpPr>
        <p:sp>
          <p:nvSpPr>
            <p:cNvPr id="86039" name="Rectangle 14"/>
            <p:cNvSpPr>
              <a:spLocks noChangeArrowheads="1"/>
            </p:cNvSpPr>
            <p:nvPr/>
          </p:nvSpPr>
          <p:spPr bwMode="auto">
            <a:xfrm>
              <a:off x="228600" y="1789227"/>
              <a:ext cx="1752600" cy="12003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CA" altLang="en-US" sz="2400">
                  <a:sym typeface="Symbol" pitchFamily="18" charset="2"/>
                </a:rPr>
                <a:t>Split into</a:t>
              </a:r>
              <a:br>
                <a:rPr lang="en-CA" altLang="en-US" sz="2400">
                  <a:sym typeface="Symbol" pitchFamily="18" charset="2"/>
                </a:rPr>
              </a:br>
              <a:r>
                <a:rPr lang="en-CA" altLang="en-US" sz="2400">
                  <a:sym typeface="Symbol" pitchFamily="18" charset="2"/>
                </a:rPr>
                <a:t>even &amp; odd</a:t>
              </a:r>
              <a:br>
                <a:rPr lang="en-CA" altLang="en-US" sz="2400">
                  <a:sym typeface="Symbol" pitchFamily="18" charset="2"/>
                </a:rPr>
              </a:br>
              <a:r>
                <a:rPr lang="en-CA" altLang="en-US" sz="2400">
                  <a:sym typeface="Symbol" pitchFamily="18" charset="2"/>
                </a:rPr>
                <a:t>indexes</a:t>
              </a:r>
            </a:p>
          </p:txBody>
        </p:sp>
        <p:sp>
          <p:nvSpPr>
            <p:cNvPr id="86040" name="Down Arrow 52"/>
            <p:cNvSpPr>
              <a:spLocks noChangeArrowheads="1"/>
            </p:cNvSpPr>
            <p:nvPr/>
          </p:nvSpPr>
          <p:spPr bwMode="auto">
            <a:xfrm>
              <a:off x="2667000" y="1676400"/>
              <a:ext cx="228600" cy="228600"/>
            </a:xfrm>
            <a:prstGeom prst="downArrow">
              <a:avLst>
                <a:gd name="adj1" fmla="val 50000"/>
                <a:gd name="adj2" fmla="val 50000"/>
              </a:avLst>
            </a:pr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86041" name="Down Arrow 54"/>
            <p:cNvSpPr>
              <a:spLocks noChangeArrowheads="1"/>
            </p:cNvSpPr>
            <p:nvPr/>
          </p:nvSpPr>
          <p:spPr bwMode="auto">
            <a:xfrm>
              <a:off x="3124200" y="1676400"/>
              <a:ext cx="230400" cy="1143000"/>
            </a:xfrm>
            <a:prstGeom prst="downArrow">
              <a:avLst>
                <a:gd name="adj1" fmla="val 50000"/>
                <a:gd name="adj2" fmla="val 50000"/>
              </a:avLst>
            </a:pr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</p:grpSp>
      <p:grpSp>
        <p:nvGrpSpPr>
          <p:cNvPr id="6" name="Group 60"/>
          <p:cNvGrpSpPr>
            <a:grpSpLocks/>
          </p:cNvGrpSpPr>
          <p:nvPr/>
        </p:nvGrpSpPr>
        <p:grpSpPr bwMode="auto">
          <a:xfrm>
            <a:off x="3733800" y="2417763"/>
            <a:ext cx="2990850" cy="3297237"/>
            <a:chOff x="3733800" y="1960467"/>
            <a:chExt cx="2990880" cy="3297333"/>
          </a:xfrm>
        </p:grpSpPr>
        <p:grpSp>
          <p:nvGrpSpPr>
            <p:cNvPr id="86033" name="Group 57"/>
            <p:cNvGrpSpPr>
              <a:grpSpLocks/>
            </p:cNvGrpSpPr>
            <p:nvPr/>
          </p:nvGrpSpPr>
          <p:grpSpPr bwMode="auto">
            <a:xfrm>
              <a:off x="4343400" y="1960467"/>
              <a:ext cx="2381280" cy="1240093"/>
              <a:chOff x="4343400" y="1960467"/>
              <a:chExt cx="2381280" cy="1240093"/>
            </a:xfrm>
          </p:grpSpPr>
          <p:sp>
            <p:nvSpPr>
              <p:cNvPr id="86035" name="Rectangle 26"/>
              <p:cNvSpPr>
                <a:spLocks noChangeArrowheads="1"/>
              </p:cNvSpPr>
              <p:nvPr/>
            </p:nvSpPr>
            <p:spPr bwMode="auto">
              <a:xfrm>
                <a:off x="5068680" y="1960467"/>
                <a:ext cx="1656000" cy="307777"/>
              </a:xfrm>
              <a:prstGeom prst="rect">
                <a:avLst/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l" eaLnBrk="1" hangingPunct="1"/>
                <a:r>
                  <a:rPr lang="en-CA" altLang="en-US" sz="1400">
                    <a:solidFill>
                      <a:schemeClr val="bg2"/>
                    </a:solidFill>
                    <a:sym typeface="Symbol" pitchFamily="18" charset="2"/>
                  </a:rPr>
                  <a:t>       Y</a:t>
                </a:r>
                <a:r>
                  <a:rPr lang="en-CA" altLang="en-US" sz="1400" baseline="30000">
                    <a:solidFill>
                      <a:schemeClr val="bg2"/>
                    </a:solidFill>
                    <a:sym typeface="Symbol" pitchFamily="18" charset="2"/>
                  </a:rPr>
                  <a:t>even</a:t>
                </a:r>
                <a:r>
                  <a:rPr lang="en-CA" altLang="en-US" sz="1400">
                    <a:solidFill>
                      <a:schemeClr val="bg2"/>
                    </a:solidFill>
                    <a:sym typeface="Symbol" pitchFamily="18" charset="2"/>
                  </a:rPr>
                  <a:t> = ACEG</a:t>
                </a:r>
              </a:p>
            </p:txBody>
          </p:sp>
          <p:sp>
            <p:nvSpPr>
              <p:cNvPr id="86036" name="Rectangle 30"/>
              <p:cNvSpPr>
                <a:spLocks noChangeArrowheads="1"/>
              </p:cNvSpPr>
              <p:nvPr/>
            </p:nvSpPr>
            <p:spPr bwMode="auto">
              <a:xfrm>
                <a:off x="5068680" y="2868914"/>
                <a:ext cx="1656000" cy="307777"/>
              </a:xfrm>
              <a:prstGeom prst="rect">
                <a:avLst/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l" eaLnBrk="1" hangingPunct="1"/>
                <a:r>
                  <a:rPr lang="en-CA" altLang="en-US" sz="1400">
                    <a:solidFill>
                      <a:schemeClr val="bg2"/>
                    </a:solidFill>
                    <a:sym typeface="Symbol" pitchFamily="18" charset="2"/>
                  </a:rPr>
                  <a:t>       Y</a:t>
                </a:r>
                <a:r>
                  <a:rPr lang="en-CA" altLang="en-US" sz="1400" baseline="30000">
                    <a:solidFill>
                      <a:schemeClr val="bg2"/>
                    </a:solidFill>
                    <a:sym typeface="Symbol" pitchFamily="18" charset="2"/>
                  </a:rPr>
                  <a:t>odd</a:t>
                </a:r>
                <a:r>
                  <a:rPr lang="en-CA" altLang="en-US" sz="1400">
                    <a:solidFill>
                      <a:schemeClr val="bg2"/>
                    </a:solidFill>
                    <a:sym typeface="Symbol" pitchFamily="18" charset="2"/>
                  </a:rPr>
                  <a:t>  = BDFH</a:t>
                </a:r>
              </a:p>
            </p:txBody>
          </p:sp>
          <p:sp>
            <p:nvSpPr>
              <p:cNvPr id="86037" name="Down Arrow 68"/>
              <p:cNvSpPr>
                <a:spLocks noChangeArrowheads="1"/>
              </p:cNvSpPr>
              <p:nvPr/>
            </p:nvSpPr>
            <p:spPr bwMode="auto">
              <a:xfrm rot="-5400000">
                <a:off x="4457728" y="1866872"/>
                <a:ext cx="304960" cy="533615"/>
              </a:xfrm>
              <a:prstGeom prst="downArrow">
                <a:avLst>
                  <a:gd name="adj1" fmla="val 50000"/>
                  <a:gd name="adj2" fmla="val 49999"/>
                </a:avLst>
              </a:pr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CA" altLang="en-US"/>
              </a:p>
            </p:txBody>
          </p:sp>
          <p:sp>
            <p:nvSpPr>
              <p:cNvPr id="86038" name="Down Arrow 69"/>
              <p:cNvSpPr>
                <a:spLocks noChangeArrowheads="1"/>
              </p:cNvSpPr>
              <p:nvPr/>
            </p:nvSpPr>
            <p:spPr bwMode="auto">
              <a:xfrm rot="-5400000">
                <a:off x="4457728" y="2781272"/>
                <a:ext cx="304960" cy="533615"/>
              </a:xfrm>
              <a:prstGeom prst="downArrow">
                <a:avLst>
                  <a:gd name="adj1" fmla="val 50000"/>
                  <a:gd name="adj2" fmla="val 49999"/>
                </a:avLst>
              </a:pr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CA" altLang="en-US"/>
              </a:p>
            </p:txBody>
          </p:sp>
        </p:grpSp>
        <p:sp>
          <p:nvSpPr>
            <p:cNvPr id="86034" name="Rectangle 55"/>
            <p:cNvSpPr>
              <a:spLocks noChangeArrowheads="1"/>
            </p:cNvSpPr>
            <p:nvPr/>
          </p:nvSpPr>
          <p:spPr bwMode="auto">
            <a:xfrm>
              <a:off x="3733800" y="3688140"/>
              <a:ext cx="1752600" cy="15696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CA" altLang="en-US" sz="2400">
                  <a:sym typeface="Symbol" pitchFamily="18" charset="2"/>
                </a:rPr>
                <a:t>Recurse Twice on input of half the size.</a:t>
              </a:r>
            </a:p>
          </p:txBody>
        </p:sp>
      </p:grpSp>
      <p:grpSp>
        <p:nvGrpSpPr>
          <p:cNvPr id="8" name="Group 32"/>
          <p:cNvGrpSpPr>
            <a:grpSpLocks/>
          </p:cNvGrpSpPr>
          <p:nvPr/>
        </p:nvGrpSpPr>
        <p:grpSpPr bwMode="auto">
          <a:xfrm>
            <a:off x="187325" y="1685925"/>
            <a:ext cx="3835400" cy="461963"/>
            <a:chOff x="187912" y="1228789"/>
            <a:chExt cx="3835495" cy="461665"/>
          </a:xfrm>
        </p:grpSpPr>
        <p:sp>
          <p:nvSpPr>
            <p:cNvPr id="86031" name="Rectangle 22"/>
            <p:cNvSpPr>
              <a:spLocks noChangeArrowheads="1"/>
            </p:cNvSpPr>
            <p:nvPr/>
          </p:nvSpPr>
          <p:spPr bwMode="auto">
            <a:xfrm>
              <a:off x="2367407" y="1307254"/>
              <a:ext cx="1656000" cy="307777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CA" altLang="en-US" sz="1400">
                  <a:solidFill>
                    <a:schemeClr val="bg2"/>
                  </a:solidFill>
                  <a:sym typeface="Symbol" pitchFamily="18" charset="2"/>
                </a:rPr>
                <a:t>    y = abcdefgh </a:t>
              </a:r>
            </a:p>
          </p:txBody>
        </p:sp>
        <p:sp>
          <p:nvSpPr>
            <p:cNvPr id="86032" name="Rectangle 31"/>
            <p:cNvSpPr>
              <a:spLocks noChangeArrowheads="1"/>
            </p:cNvSpPr>
            <p:nvPr/>
          </p:nvSpPr>
          <p:spPr bwMode="auto">
            <a:xfrm>
              <a:off x="187912" y="1228789"/>
              <a:ext cx="1752600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CA" altLang="en-US" sz="2400">
                  <a:sym typeface="Symbol" pitchFamily="18" charset="2"/>
                </a:rPr>
                <a:t>FFT Input:</a:t>
              </a:r>
            </a:p>
          </p:txBody>
        </p:sp>
      </p:grpSp>
      <p:sp>
        <p:nvSpPr>
          <p:cNvPr id="39" name="Rectangle 38"/>
          <p:cNvSpPr>
            <a:spLocks noChangeArrowheads="1"/>
          </p:cNvSpPr>
          <p:nvPr/>
        </p:nvSpPr>
        <p:spPr bwMode="auto">
          <a:xfrm>
            <a:off x="211138" y="1219200"/>
            <a:ext cx="14478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/>
            <a:r>
              <a:rPr lang="en-CA" altLang="en-US" sz="2400">
                <a:sym typeface="Symbol" pitchFamily="18" charset="2"/>
              </a:rPr>
              <a:t>FFT Alg:</a:t>
            </a:r>
          </a:p>
        </p:txBody>
      </p:sp>
      <p:sp>
        <p:nvSpPr>
          <p:cNvPr id="40" name="Rectangle 39"/>
          <p:cNvSpPr>
            <a:spLocks noChangeArrowheads="1"/>
          </p:cNvSpPr>
          <p:nvPr/>
        </p:nvSpPr>
        <p:spPr bwMode="auto">
          <a:xfrm>
            <a:off x="363538" y="2743200"/>
            <a:ext cx="16764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/>
            <a:r>
              <a:rPr lang="en-CA" altLang="en-US" sz="2400">
                <a:sym typeface="Symbol" pitchFamily="18" charset="2"/>
              </a:rPr>
              <a:t>By Lemmas</a:t>
            </a:r>
          </a:p>
        </p:txBody>
      </p:sp>
      <p:sp>
        <p:nvSpPr>
          <p:cNvPr id="41" name="Rectangle 40"/>
          <p:cNvSpPr>
            <a:spLocks noChangeArrowheads="1"/>
          </p:cNvSpPr>
          <p:nvPr/>
        </p:nvSpPr>
        <p:spPr bwMode="auto">
          <a:xfrm>
            <a:off x="7180263" y="2794000"/>
            <a:ext cx="16764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/>
            <a:r>
              <a:rPr lang="en-CA" altLang="en-US" sz="2400">
                <a:sym typeface="Symbol" pitchFamily="18" charset="2"/>
              </a:rPr>
              <a:t>Copy</a:t>
            </a:r>
          </a:p>
        </p:txBody>
      </p:sp>
      <p:sp>
        <p:nvSpPr>
          <p:cNvPr id="86030" name="Text Box 215"/>
          <p:cNvSpPr txBox="1">
            <a:spLocks noChangeArrowheads="1"/>
          </p:cNvSpPr>
          <p:nvPr/>
        </p:nvSpPr>
        <p:spPr bwMode="auto">
          <a:xfrm>
            <a:off x="7456488" y="17463"/>
            <a:ext cx="1358900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000">
                <a:solidFill>
                  <a:schemeClr val="tx2"/>
                </a:solidFill>
                <a:sym typeface="Symbol" pitchFamily="18" charset="2"/>
              </a:rPr>
              <a:t>FFT</a:t>
            </a:r>
          </a:p>
          <a:p>
            <a:pPr eaLnBrk="1" hangingPunct="1"/>
            <a:r>
              <a:rPr lang="en-US" altLang="en-US" sz="2000">
                <a:solidFill>
                  <a:schemeClr val="tx2"/>
                </a:solidFill>
                <a:sym typeface="Symbol" pitchFamily="18" charset="2"/>
              </a:rPr>
              <a:t>nlogn Time</a:t>
            </a:r>
            <a:endParaRPr lang="en-US" altLang="en-US" sz="2000">
              <a:sym typeface="Symbol" pitchFamily="18" charset="2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 nodeType="clickPar">
                      <p:stCondLst>
                        <p:cond delay="indefinite"/>
                      </p:stCondLst>
                      <p:childTnLst>
                        <p:par>
                          <p:cTn id="2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 nodeType="clickPar">
                      <p:stCondLst>
                        <p:cond delay="indefinite"/>
                      </p:stCondLst>
                      <p:childTnLst>
                        <p:par>
                          <p:cTn id="4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5" presetID="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9" grpId="0"/>
      <p:bldP spid="40" grpId="0"/>
      <p:bldP spid="41" grpId="0"/>
      <p:bldP spid="41" grpId="1"/>
    </p:bldLst>
  </p:timing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042" name="Rectangle 5"/>
          <p:cNvSpPr>
            <a:spLocks noChangeArrowheads="1"/>
          </p:cNvSpPr>
          <p:nvPr/>
        </p:nvSpPr>
        <p:spPr bwMode="auto">
          <a:xfrm>
            <a:off x="685800" y="-228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4400">
                <a:solidFill>
                  <a:schemeClr val="tx2"/>
                </a:solidFill>
              </a:rPr>
              <a:t>Fourier Transformation </a:t>
            </a:r>
          </a:p>
        </p:txBody>
      </p:sp>
      <p:sp>
        <p:nvSpPr>
          <p:cNvPr id="87043" name="Text Box 215"/>
          <p:cNvSpPr txBox="1">
            <a:spLocks noChangeArrowheads="1"/>
          </p:cNvSpPr>
          <p:nvPr/>
        </p:nvSpPr>
        <p:spPr bwMode="auto">
          <a:xfrm>
            <a:off x="1809750" y="742950"/>
            <a:ext cx="206692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400" i="1">
                <a:solidFill>
                  <a:schemeClr val="tx2"/>
                </a:solidFill>
              </a:rPr>
              <a:t>Time Domain </a:t>
            </a:r>
            <a:r>
              <a:rPr lang="en-US" altLang="en-US" sz="2400" i="1">
                <a:solidFill>
                  <a:schemeClr val="accent1"/>
                </a:solidFill>
                <a:sym typeface="Symbol" pitchFamily="18" charset="2"/>
              </a:rPr>
              <a:t>y</a:t>
            </a:r>
            <a:endParaRPr lang="en-US" altLang="en-US" sz="2400">
              <a:solidFill>
                <a:schemeClr val="accent1"/>
              </a:solidFill>
              <a:sym typeface="Symbol" pitchFamily="18" charset="2"/>
            </a:endParaRPr>
          </a:p>
        </p:txBody>
      </p:sp>
      <p:sp>
        <p:nvSpPr>
          <p:cNvPr id="87044" name="Text Box 215"/>
          <p:cNvSpPr txBox="1">
            <a:spLocks noChangeArrowheads="1"/>
          </p:cNvSpPr>
          <p:nvPr/>
        </p:nvSpPr>
        <p:spPr bwMode="auto">
          <a:xfrm>
            <a:off x="4495800" y="762000"/>
            <a:ext cx="2874963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400" i="1">
                <a:solidFill>
                  <a:schemeClr val="tx2"/>
                </a:solidFill>
              </a:rPr>
              <a:t>Frequency Domain </a:t>
            </a:r>
            <a:r>
              <a:rPr lang="en-US" altLang="en-US" sz="2400" i="1">
                <a:solidFill>
                  <a:schemeClr val="accent1"/>
                </a:solidFill>
              </a:rPr>
              <a:t>Y</a:t>
            </a:r>
            <a:endParaRPr lang="en-US" altLang="en-US" sz="2400">
              <a:solidFill>
                <a:schemeClr val="accent1"/>
              </a:solidFill>
              <a:sym typeface="Symbol" pitchFamily="18" charset="2"/>
            </a:endParaRPr>
          </a:p>
        </p:txBody>
      </p:sp>
      <p:grpSp>
        <p:nvGrpSpPr>
          <p:cNvPr id="87045" name="Group 58"/>
          <p:cNvGrpSpPr>
            <a:grpSpLocks/>
          </p:cNvGrpSpPr>
          <p:nvPr/>
        </p:nvGrpSpPr>
        <p:grpSpPr bwMode="auto">
          <a:xfrm>
            <a:off x="2366963" y="2886075"/>
            <a:ext cx="1655762" cy="1228725"/>
            <a:chOff x="2367407" y="2428744"/>
            <a:chExt cx="1656000" cy="1228856"/>
          </a:xfrm>
        </p:grpSpPr>
        <p:sp>
          <p:nvSpPr>
            <p:cNvPr id="87063" name="Rectangle 22"/>
            <p:cNvSpPr>
              <a:spLocks noChangeArrowheads="1"/>
            </p:cNvSpPr>
            <p:nvPr/>
          </p:nvSpPr>
          <p:spPr bwMode="auto">
            <a:xfrm>
              <a:off x="2367407" y="3349823"/>
              <a:ext cx="1656000" cy="307777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CA" altLang="en-US" sz="1400">
                  <a:solidFill>
                    <a:schemeClr val="bg2"/>
                  </a:solidFill>
                  <a:sym typeface="Symbol" pitchFamily="18" charset="2"/>
                </a:rPr>
                <a:t>    0b0d0f0h </a:t>
              </a:r>
            </a:p>
          </p:txBody>
        </p:sp>
        <p:sp>
          <p:nvSpPr>
            <p:cNvPr id="87064" name="Rectangle 22"/>
            <p:cNvSpPr>
              <a:spLocks noChangeArrowheads="1"/>
            </p:cNvSpPr>
            <p:nvPr/>
          </p:nvSpPr>
          <p:spPr bwMode="auto">
            <a:xfrm>
              <a:off x="2367407" y="2428744"/>
              <a:ext cx="1656000" cy="307777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CA" altLang="en-US" sz="1400">
                  <a:solidFill>
                    <a:schemeClr val="bg2"/>
                  </a:solidFill>
                  <a:sym typeface="Symbol" pitchFamily="18" charset="2"/>
                </a:rPr>
                <a:t>    a0c0e0g0 </a:t>
              </a:r>
            </a:p>
          </p:txBody>
        </p:sp>
      </p:grpSp>
      <p:sp>
        <p:nvSpPr>
          <p:cNvPr id="87046" name="Rectangle 36"/>
          <p:cNvSpPr>
            <a:spLocks noChangeArrowheads="1"/>
          </p:cNvSpPr>
          <p:nvPr/>
        </p:nvSpPr>
        <p:spPr bwMode="auto">
          <a:xfrm>
            <a:off x="5068888" y="2874963"/>
            <a:ext cx="1655762" cy="307975"/>
          </a:xfrm>
          <a:prstGeom prst="rect">
            <a:avLst/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/>
            <a:r>
              <a:rPr lang="en-CA" altLang="en-US" sz="1400">
                <a:solidFill>
                  <a:schemeClr val="bg2"/>
                </a:solidFill>
                <a:sym typeface="Symbol" pitchFamily="18" charset="2"/>
              </a:rPr>
              <a:t>    ½</a:t>
            </a:r>
            <a:r>
              <a:rPr lang="en-CA" altLang="en-US" sz="1400">
                <a:solidFill>
                  <a:schemeClr val="bg2"/>
                </a:solidFill>
                <a:cs typeface="Times New Roman" pitchFamily="18" charset="0"/>
                <a:sym typeface="Symbol" pitchFamily="18" charset="2"/>
              </a:rPr>
              <a:t>∙</a:t>
            </a:r>
            <a:r>
              <a:rPr lang="en-CA" altLang="en-US" sz="1400">
                <a:solidFill>
                  <a:schemeClr val="bg2"/>
                </a:solidFill>
                <a:sym typeface="Symbol" pitchFamily="18" charset="2"/>
              </a:rPr>
              <a:t>ACEGACEG</a:t>
            </a:r>
          </a:p>
        </p:txBody>
      </p:sp>
      <p:sp>
        <p:nvSpPr>
          <p:cNvPr id="87047" name="Rectangle 45"/>
          <p:cNvSpPr>
            <a:spLocks noChangeArrowheads="1"/>
          </p:cNvSpPr>
          <p:nvPr/>
        </p:nvSpPr>
        <p:spPr bwMode="auto">
          <a:xfrm>
            <a:off x="5068888" y="3771900"/>
            <a:ext cx="1655762" cy="307975"/>
          </a:xfrm>
          <a:prstGeom prst="rect">
            <a:avLst/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/>
            <a:r>
              <a:rPr lang="en-CA" altLang="en-US" sz="1400">
                <a:solidFill>
                  <a:schemeClr val="bg2"/>
                </a:solidFill>
                <a:sym typeface="Symbol" pitchFamily="18" charset="2"/>
              </a:rPr>
              <a:t>  ½</a:t>
            </a:r>
            <a:r>
              <a:rPr lang="en-US" altLang="en-US" sz="1400">
                <a:solidFill>
                  <a:schemeClr val="bg2"/>
                </a:solidFill>
                <a:sym typeface="Symbol" pitchFamily="18" charset="2"/>
              </a:rPr>
              <a:t>s</a:t>
            </a:r>
            <a:r>
              <a:rPr lang="en-US" altLang="en-US" sz="1400" baseline="-25000">
                <a:solidFill>
                  <a:schemeClr val="bg2"/>
                </a:solidFill>
                <a:sym typeface="Symbol" pitchFamily="18" charset="2"/>
              </a:rPr>
              <a:t>1</a:t>
            </a:r>
            <a:r>
              <a:rPr lang="en-CA" altLang="en-US" sz="1400">
                <a:solidFill>
                  <a:schemeClr val="bg2"/>
                </a:solidFill>
                <a:cs typeface="Times New Roman" pitchFamily="18" charset="0"/>
                <a:sym typeface="Symbol" pitchFamily="18" charset="2"/>
              </a:rPr>
              <a:t>∙</a:t>
            </a:r>
            <a:r>
              <a:rPr lang="en-CA" altLang="en-US" sz="1400">
                <a:solidFill>
                  <a:schemeClr val="bg2"/>
                </a:solidFill>
                <a:sym typeface="Symbol" pitchFamily="18" charset="2"/>
              </a:rPr>
              <a:t>BDFHBDFH</a:t>
            </a:r>
          </a:p>
        </p:txBody>
      </p:sp>
      <p:sp>
        <p:nvSpPr>
          <p:cNvPr id="87048" name="Rectangle 38"/>
          <p:cNvSpPr>
            <a:spLocks noChangeArrowheads="1"/>
          </p:cNvSpPr>
          <p:nvPr/>
        </p:nvSpPr>
        <p:spPr bwMode="auto">
          <a:xfrm>
            <a:off x="211138" y="1219200"/>
            <a:ext cx="14478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/>
            <a:r>
              <a:rPr lang="en-CA" altLang="en-US" sz="2400">
                <a:sym typeface="Symbol" pitchFamily="18" charset="2"/>
              </a:rPr>
              <a:t>FFT Alg:</a:t>
            </a:r>
          </a:p>
        </p:txBody>
      </p:sp>
      <p:grpSp>
        <p:nvGrpSpPr>
          <p:cNvPr id="3" name="Group 32"/>
          <p:cNvGrpSpPr>
            <a:grpSpLocks/>
          </p:cNvGrpSpPr>
          <p:nvPr/>
        </p:nvGrpSpPr>
        <p:grpSpPr bwMode="auto">
          <a:xfrm>
            <a:off x="2001838" y="1693863"/>
            <a:ext cx="523875" cy="1981200"/>
            <a:chOff x="2001544" y="1219200"/>
            <a:chExt cx="524522" cy="1981200"/>
          </a:xfrm>
        </p:grpSpPr>
        <p:sp>
          <p:nvSpPr>
            <p:cNvPr id="87061" name="Rectangle 33"/>
            <p:cNvSpPr>
              <a:spLocks noChangeArrowheads="1"/>
            </p:cNvSpPr>
            <p:nvPr/>
          </p:nvSpPr>
          <p:spPr bwMode="auto">
            <a:xfrm>
              <a:off x="2001544" y="2800290"/>
              <a:ext cx="524522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CA" altLang="en-US" sz="2000">
                  <a:solidFill>
                    <a:schemeClr val="accent1"/>
                  </a:solidFill>
                  <a:sym typeface="Symbol" pitchFamily="18" charset="2"/>
                </a:rPr>
                <a:t>+</a:t>
              </a:r>
            </a:p>
          </p:txBody>
        </p:sp>
        <p:sp>
          <p:nvSpPr>
            <p:cNvPr id="87062" name="Rectangle 34"/>
            <p:cNvSpPr>
              <a:spLocks noChangeArrowheads="1"/>
            </p:cNvSpPr>
            <p:nvPr/>
          </p:nvSpPr>
          <p:spPr bwMode="auto">
            <a:xfrm>
              <a:off x="2001544" y="1219200"/>
              <a:ext cx="524522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CA" altLang="en-US" sz="2000">
                  <a:solidFill>
                    <a:schemeClr val="accent1"/>
                  </a:solidFill>
                  <a:sym typeface="Symbol" pitchFamily="18" charset="2"/>
                </a:rPr>
                <a:t>=</a:t>
              </a:r>
            </a:p>
          </p:txBody>
        </p:sp>
      </p:grpSp>
      <p:grpSp>
        <p:nvGrpSpPr>
          <p:cNvPr id="4" name="Group 37"/>
          <p:cNvGrpSpPr>
            <a:grpSpLocks/>
          </p:cNvGrpSpPr>
          <p:nvPr/>
        </p:nvGrpSpPr>
        <p:grpSpPr bwMode="auto">
          <a:xfrm>
            <a:off x="4724400" y="1693863"/>
            <a:ext cx="523875" cy="1981200"/>
            <a:chOff x="2001544" y="1219200"/>
            <a:chExt cx="524522" cy="1981200"/>
          </a:xfrm>
        </p:grpSpPr>
        <p:sp>
          <p:nvSpPr>
            <p:cNvPr id="87059" name="Rectangle 41"/>
            <p:cNvSpPr>
              <a:spLocks noChangeArrowheads="1"/>
            </p:cNvSpPr>
            <p:nvPr/>
          </p:nvSpPr>
          <p:spPr bwMode="auto">
            <a:xfrm>
              <a:off x="2001544" y="2800290"/>
              <a:ext cx="524522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CA" altLang="en-US" sz="2000">
                  <a:solidFill>
                    <a:schemeClr val="accent1"/>
                  </a:solidFill>
                  <a:sym typeface="Symbol" pitchFamily="18" charset="2"/>
                </a:rPr>
                <a:t>+</a:t>
              </a:r>
            </a:p>
          </p:txBody>
        </p:sp>
        <p:sp>
          <p:nvSpPr>
            <p:cNvPr id="87060" name="Rectangle 42"/>
            <p:cNvSpPr>
              <a:spLocks noChangeArrowheads="1"/>
            </p:cNvSpPr>
            <p:nvPr/>
          </p:nvSpPr>
          <p:spPr bwMode="auto">
            <a:xfrm>
              <a:off x="2001544" y="1219200"/>
              <a:ext cx="524522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CA" altLang="en-US" sz="2000">
                  <a:solidFill>
                    <a:schemeClr val="accent1"/>
                  </a:solidFill>
                  <a:sym typeface="Symbol" pitchFamily="18" charset="2"/>
                </a:rPr>
                <a:t>=</a:t>
              </a:r>
            </a:p>
          </p:txBody>
        </p:sp>
      </p:grpSp>
      <p:grpSp>
        <p:nvGrpSpPr>
          <p:cNvPr id="5" name="Group 43"/>
          <p:cNvGrpSpPr>
            <a:grpSpLocks/>
          </p:cNvGrpSpPr>
          <p:nvPr/>
        </p:nvGrpSpPr>
        <p:grpSpPr bwMode="auto">
          <a:xfrm>
            <a:off x="5073650" y="1787525"/>
            <a:ext cx="2170113" cy="2039938"/>
            <a:chOff x="5073590" y="1313156"/>
            <a:chExt cx="2169849" cy="2039644"/>
          </a:xfrm>
        </p:grpSpPr>
        <p:sp>
          <p:nvSpPr>
            <p:cNvPr id="87056" name="Rectangle 44"/>
            <p:cNvSpPr>
              <a:spLocks noChangeArrowheads="1"/>
            </p:cNvSpPr>
            <p:nvPr/>
          </p:nvSpPr>
          <p:spPr bwMode="auto">
            <a:xfrm>
              <a:off x="5073590" y="1313156"/>
              <a:ext cx="1656000" cy="523220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CA" altLang="en-US" sz="1400">
                  <a:solidFill>
                    <a:schemeClr val="bg2"/>
                  </a:solidFill>
                  <a:sym typeface="Symbol" pitchFamily="18" charset="2"/>
                </a:rPr>
                <a:t>     ½</a:t>
              </a:r>
              <a:r>
                <a:rPr lang="en-CA" altLang="en-US" sz="1400">
                  <a:solidFill>
                    <a:schemeClr val="bg2"/>
                  </a:solidFill>
                  <a:cs typeface="Times New Roman" pitchFamily="18" charset="0"/>
                  <a:sym typeface="Symbol" pitchFamily="18" charset="2"/>
                </a:rPr>
                <a:t>∙</a:t>
              </a:r>
              <a:r>
                <a:rPr lang="en-CA" altLang="en-US" sz="1400">
                  <a:solidFill>
                    <a:schemeClr val="bg2"/>
                  </a:solidFill>
                  <a:sym typeface="Symbol" pitchFamily="18" charset="2"/>
                </a:rPr>
                <a:t>ACEGACEG</a:t>
              </a:r>
              <a:br>
                <a:rPr lang="en-CA" altLang="en-US" sz="1400">
                  <a:solidFill>
                    <a:schemeClr val="bg2"/>
                  </a:solidFill>
                  <a:sym typeface="Symbol" pitchFamily="18" charset="2"/>
                </a:rPr>
              </a:br>
              <a:r>
                <a:rPr lang="en-CA" altLang="en-US" sz="1400">
                  <a:solidFill>
                    <a:schemeClr val="bg2"/>
                  </a:solidFill>
                  <a:sym typeface="Symbol" pitchFamily="18" charset="2"/>
                </a:rPr>
                <a:t>+½</a:t>
              </a:r>
              <a:r>
                <a:rPr lang="en-US" altLang="en-US" sz="1400">
                  <a:solidFill>
                    <a:schemeClr val="bg2"/>
                  </a:solidFill>
                  <a:sym typeface="Symbol" pitchFamily="18" charset="2"/>
                </a:rPr>
                <a:t>s</a:t>
              </a:r>
              <a:r>
                <a:rPr lang="en-US" altLang="en-US" sz="1400" baseline="-25000">
                  <a:solidFill>
                    <a:schemeClr val="bg2"/>
                  </a:solidFill>
                  <a:sym typeface="Symbol" pitchFamily="18" charset="2"/>
                </a:rPr>
                <a:t>1</a:t>
              </a:r>
              <a:r>
                <a:rPr lang="en-CA" altLang="en-US" sz="1400">
                  <a:solidFill>
                    <a:schemeClr val="bg2"/>
                  </a:solidFill>
                  <a:cs typeface="Times New Roman" pitchFamily="18" charset="0"/>
                  <a:sym typeface="Symbol" pitchFamily="18" charset="2"/>
                </a:rPr>
                <a:t>∙</a:t>
              </a:r>
              <a:r>
                <a:rPr lang="en-CA" altLang="en-US" sz="1400">
                  <a:solidFill>
                    <a:schemeClr val="bg2"/>
                  </a:solidFill>
                  <a:sym typeface="Symbol" pitchFamily="18" charset="2"/>
                </a:rPr>
                <a:t>BDFHBDFH</a:t>
              </a:r>
            </a:p>
          </p:txBody>
        </p:sp>
        <p:sp>
          <p:nvSpPr>
            <p:cNvPr id="87057" name="Freeform 46"/>
            <p:cNvSpPr>
              <a:spLocks/>
            </p:cNvSpPr>
            <p:nvPr/>
          </p:nvSpPr>
          <p:spPr bwMode="auto">
            <a:xfrm>
              <a:off x="6709299" y="1648287"/>
              <a:ext cx="534140" cy="1704513"/>
            </a:xfrm>
            <a:custGeom>
              <a:avLst/>
              <a:gdLst>
                <a:gd name="T0" fmla="*/ 0 w 534140"/>
                <a:gd name="T1" fmla="*/ 1704513 h 1704513"/>
                <a:gd name="T2" fmla="*/ 532660 w 534140"/>
                <a:gd name="T3" fmla="*/ 736847 h 1704513"/>
                <a:gd name="T4" fmla="*/ 8878 w 534140"/>
                <a:gd name="T5" fmla="*/ 0 h 1704513"/>
                <a:gd name="T6" fmla="*/ 0 60000 65536"/>
                <a:gd name="T7" fmla="*/ 0 60000 65536"/>
                <a:gd name="T8" fmla="*/ 0 60000 65536"/>
                <a:gd name="T9" fmla="*/ 0 w 534140"/>
                <a:gd name="T10" fmla="*/ 0 h 1704513"/>
                <a:gd name="T11" fmla="*/ 534140 w 534140"/>
                <a:gd name="T12" fmla="*/ 1704513 h 1704513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34140" h="1704513">
                  <a:moveTo>
                    <a:pt x="0" y="1704513"/>
                  </a:moveTo>
                  <a:cubicBezTo>
                    <a:pt x="265590" y="1362722"/>
                    <a:pt x="531180" y="1020932"/>
                    <a:pt x="532660" y="736847"/>
                  </a:cubicBezTo>
                  <a:cubicBezTo>
                    <a:pt x="534140" y="452762"/>
                    <a:pt x="8878" y="0"/>
                    <a:pt x="8878" y="0"/>
                  </a:cubicBezTo>
                </a:path>
              </a:pathLst>
            </a:custGeom>
            <a:noFill/>
            <a:ln w="127000" cap="flat" cmpd="sng" algn="ctr">
              <a:solidFill>
                <a:schemeClr val="accent2"/>
              </a:solidFill>
              <a:prstDash val="solid"/>
              <a:round/>
              <a:headEnd type="non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7058" name="Freeform 49"/>
            <p:cNvSpPr>
              <a:spLocks/>
            </p:cNvSpPr>
            <p:nvPr/>
          </p:nvSpPr>
          <p:spPr bwMode="auto">
            <a:xfrm>
              <a:off x="6629400" y="1692675"/>
              <a:ext cx="278166" cy="861134"/>
            </a:xfrm>
            <a:custGeom>
              <a:avLst/>
              <a:gdLst>
                <a:gd name="T0" fmla="*/ 0 w 278166"/>
                <a:gd name="T1" fmla="*/ 861134 h 861134"/>
                <a:gd name="T2" fmla="*/ 257452 w 278166"/>
                <a:gd name="T3" fmla="*/ 426128 h 861134"/>
                <a:gd name="T4" fmla="*/ 124287 w 278166"/>
                <a:gd name="T5" fmla="*/ 0 h 861134"/>
                <a:gd name="T6" fmla="*/ 0 60000 65536"/>
                <a:gd name="T7" fmla="*/ 0 60000 65536"/>
                <a:gd name="T8" fmla="*/ 0 60000 65536"/>
                <a:gd name="T9" fmla="*/ 0 w 278166"/>
                <a:gd name="T10" fmla="*/ 0 h 861134"/>
                <a:gd name="T11" fmla="*/ 278166 w 278166"/>
                <a:gd name="T12" fmla="*/ 861134 h 86113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78166" h="861134">
                  <a:moveTo>
                    <a:pt x="0" y="861134"/>
                  </a:moveTo>
                  <a:cubicBezTo>
                    <a:pt x="118369" y="715392"/>
                    <a:pt x="236738" y="569650"/>
                    <a:pt x="257452" y="426128"/>
                  </a:cubicBezTo>
                  <a:cubicBezTo>
                    <a:pt x="278166" y="282606"/>
                    <a:pt x="124287" y="0"/>
                    <a:pt x="124287" y="0"/>
                  </a:cubicBezTo>
                </a:path>
              </a:pathLst>
            </a:custGeom>
            <a:noFill/>
            <a:ln w="127000" cap="flat" cmpd="sng" algn="ctr">
              <a:solidFill>
                <a:schemeClr val="accent2"/>
              </a:solidFill>
              <a:prstDash val="solid"/>
              <a:round/>
              <a:headEnd type="non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87052" name="Text Box 215"/>
          <p:cNvSpPr txBox="1">
            <a:spLocks noChangeArrowheads="1"/>
          </p:cNvSpPr>
          <p:nvPr/>
        </p:nvSpPr>
        <p:spPr bwMode="auto">
          <a:xfrm>
            <a:off x="7456488" y="17463"/>
            <a:ext cx="1358900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000">
                <a:solidFill>
                  <a:schemeClr val="tx2"/>
                </a:solidFill>
                <a:sym typeface="Symbol" pitchFamily="18" charset="2"/>
              </a:rPr>
              <a:t>FFT</a:t>
            </a:r>
          </a:p>
          <a:p>
            <a:pPr eaLnBrk="1" hangingPunct="1"/>
            <a:r>
              <a:rPr lang="en-US" altLang="en-US" sz="2000">
                <a:solidFill>
                  <a:schemeClr val="tx2"/>
                </a:solidFill>
                <a:sym typeface="Symbol" pitchFamily="18" charset="2"/>
              </a:rPr>
              <a:t>nlogn Time</a:t>
            </a:r>
            <a:endParaRPr lang="en-US" altLang="en-US" sz="2000">
              <a:sym typeface="Symbol" pitchFamily="18" charset="2"/>
            </a:endParaRPr>
          </a:p>
        </p:txBody>
      </p:sp>
      <p:grpSp>
        <p:nvGrpSpPr>
          <p:cNvPr id="87053" name="Group 32"/>
          <p:cNvGrpSpPr>
            <a:grpSpLocks/>
          </p:cNvGrpSpPr>
          <p:nvPr/>
        </p:nvGrpSpPr>
        <p:grpSpPr bwMode="auto">
          <a:xfrm>
            <a:off x="187325" y="1685925"/>
            <a:ext cx="3835400" cy="461963"/>
            <a:chOff x="187912" y="1228789"/>
            <a:chExt cx="3835495" cy="461665"/>
          </a:xfrm>
        </p:grpSpPr>
        <p:sp>
          <p:nvSpPr>
            <p:cNvPr id="87054" name="Rectangle 22"/>
            <p:cNvSpPr>
              <a:spLocks noChangeArrowheads="1"/>
            </p:cNvSpPr>
            <p:nvPr/>
          </p:nvSpPr>
          <p:spPr bwMode="auto">
            <a:xfrm>
              <a:off x="2367407" y="1307254"/>
              <a:ext cx="1656000" cy="307777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CA" altLang="en-US" sz="1400">
                  <a:solidFill>
                    <a:schemeClr val="bg2"/>
                  </a:solidFill>
                  <a:sym typeface="Symbol" pitchFamily="18" charset="2"/>
                </a:rPr>
                <a:t>    y = abcdefgh </a:t>
              </a:r>
            </a:p>
          </p:txBody>
        </p:sp>
        <p:sp>
          <p:nvSpPr>
            <p:cNvPr id="87055" name="Rectangle 28"/>
            <p:cNvSpPr>
              <a:spLocks noChangeArrowheads="1"/>
            </p:cNvSpPr>
            <p:nvPr/>
          </p:nvSpPr>
          <p:spPr bwMode="auto">
            <a:xfrm>
              <a:off x="187912" y="1228789"/>
              <a:ext cx="1752600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CA" altLang="en-US" sz="2400">
                  <a:sym typeface="Symbol" pitchFamily="18" charset="2"/>
                </a:rPr>
                <a:t>FFT Input:</a:t>
              </a: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066" name="Rectangle 5"/>
          <p:cNvSpPr>
            <a:spLocks noChangeArrowheads="1"/>
          </p:cNvSpPr>
          <p:nvPr/>
        </p:nvSpPr>
        <p:spPr bwMode="auto">
          <a:xfrm>
            <a:off x="685800" y="-228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4400">
                <a:solidFill>
                  <a:schemeClr val="tx2"/>
                </a:solidFill>
              </a:rPr>
              <a:t>Fourier Transformation </a:t>
            </a:r>
          </a:p>
        </p:txBody>
      </p:sp>
      <p:sp>
        <p:nvSpPr>
          <p:cNvPr id="88067" name="Text Box 215"/>
          <p:cNvSpPr txBox="1">
            <a:spLocks noChangeArrowheads="1"/>
          </p:cNvSpPr>
          <p:nvPr/>
        </p:nvSpPr>
        <p:spPr bwMode="auto">
          <a:xfrm>
            <a:off x="1809750" y="742950"/>
            <a:ext cx="206692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400" i="1">
                <a:solidFill>
                  <a:schemeClr val="tx2"/>
                </a:solidFill>
              </a:rPr>
              <a:t>Time Domain </a:t>
            </a:r>
            <a:r>
              <a:rPr lang="en-US" altLang="en-US" sz="2400" i="1">
                <a:solidFill>
                  <a:schemeClr val="accent1"/>
                </a:solidFill>
                <a:sym typeface="Symbol" pitchFamily="18" charset="2"/>
              </a:rPr>
              <a:t>y</a:t>
            </a:r>
            <a:endParaRPr lang="en-US" altLang="en-US" sz="2400">
              <a:solidFill>
                <a:schemeClr val="accent1"/>
              </a:solidFill>
              <a:sym typeface="Symbol" pitchFamily="18" charset="2"/>
            </a:endParaRPr>
          </a:p>
        </p:txBody>
      </p:sp>
      <p:sp>
        <p:nvSpPr>
          <p:cNvPr id="88068" name="Text Box 215"/>
          <p:cNvSpPr txBox="1">
            <a:spLocks noChangeArrowheads="1"/>
          </p:cNvSpPr>
          <p:nvPr/>
        </p:nvSpPr>
        <p:spPr bwMode="auto">
          <a:xfrm>
            <a:off x="4495800" y="762000"/>
            <a:ext cx="2874963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400" i="1">
                <a:solidFill>
                  <a:schemeClr val="tx2"/>
                </a:solidFill>
              </a:rPr>
              <a:t>Frequency Domain </a:t>
            </a:r>
            <a:r>
              <a:rPr lang="en-US" altLang="en-US" sz="2400" i="1">
                <a:solidFill>
                  <a:schemeClr val="accent1"/>
                </a:solidFill>
              </a:rPr>
              <a:t>Y</a:t>
            </a:r>
            <a:endParaRPr lang="en-US" altLang="en-US" sz="2400">
              <a:solidFill>
                <a:schemeClr val="accent1"/>
              </a:solidFill>
              <a:sym typeface="Symbol" pitchFamily="18" charset="2"/>
            </a:endParaRPr>
          </a:p>
        </p:txBody>
      </p:sp>
      <p:sp>
        <p:nvSpPr>
          <p:cNvPr id="88069" name="Rectangle 38"/>
          <p:cNvSpPr>
            <a:spLocks noChangeArrowheads="1"/>
          </p:cNvSpPr>
          <p:nvPr/>
        </p:nvSpPr>
        <p:spPr bwMode="auto">
          <a:xfrm>
            <a:off x="211138" y="1219200"/>
            <a:ext cx="14478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/>
            <a:r>
              <a:rPr lang="en-CA" altLang="en-US" sz="2400">
                <a:sym typeface="Symbol" pitchFamily="18" charset="2"/>
              </a:rPr>
              <a:t>FFT Alg:</a:t>
            </a:r>
          </a:p>
        </p:txBody>
      </p:sp>
      <p:sp>
        <p:nvSpPr>
          <p:cNvPr id="28" name="Rectangle 27"/>
          <p:cNvSpPr>
            <a:spLocks noChangeArrowheads="1"/>
          </p:cNvSpPr>
          <p:nvPr/>
        </p:nvSpPr>
        <p:spPr bwMode="auto">
          <a:xfrm>
            <a:off x="2438400" y="1900238"/>
            <a:ext cx="38100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/>
            <a:r>
              <a:rPr lang="en-CA" altLang="en-US" sz="2400" i="1">
                <a:solidFill>
                  <a:schemeClr val="accent1"/>
                </a:solidFill>
                <a:sym typeface="Symbol" pitchFamily="18" charset="2"/>
              </a:rPr>
              <a:t>T(n) = 2 T(n/2) + O(n)</a:t>
            </a:r>
          </a:p>
        </p:txBody>
      </p:sp>
      <p:grpSp>
        <p:nvGrpSpPr>
          <p:cNvPr id="2" name="Group 56"/>
          <p:cNvGrpSpPr>
            <a:grpSpLocks/>
          </p:cNvGrpSpPr>
          <p:nvPr/>
        </p:nvGrpSpPr>
        <p:grpSpPr bwMode="auto">
          <a:xfrm>
            <a:off x="1312863" y="2286000"/>
            <a:ext cx="1447800" cy="1798638"/>
            <a:chOff x="1313156" y="2286000"/>
            <a:chExt cx="1447800" cy="1798260"/>
          </a:xfrm>
        </p:grpSpPr>
        <p:sp>
          <p:nvSpPr>
            <p:cNvPr id="88084" name="Rectangle 28"/>
            <p:cNvSpPr>
              <a:spLocks noChangeArrowheads="1"/>
            </p:cNvSpPr>
            <p:nvPr/>
          </p:nvSpPr>
          <p:spPr bwMode="auto">
            <a:xfrm>
              <a:off x="1313156" y="2514600"/>
              <a:ext cx="1447800" cy="15696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CA" altLang="en-US" sz="2400">
                  <a:sym typeface="Symbol" pitchFamily="18" charset="2"/>
                </a:rPr>
                <a:t>Time to solve FFT on input of size </a:t>
              </a:r>
              <a:r>
                <a:rPr lang="en-CA" altLang="en-US" sz="2400" i="1">
                  <a:solidFill>
                    <a:schemeClr val="accent1"/>
                  </a:solidFill>
                  <a:sym typeface="Symbol" pitchFamily="18" charset="2"/>
                </a:rPr>
                <a:t>n</a:t>
              </a:r>
              <a:r>
                <a:rPr lang="en-CA" altLang="en-US" sz="2400">
                  <a:sym typeface="Symbol" pitchFamily="18" charset="2"/>
                </a:rPr>
                <a:t>.</a:t>
              </a:r>
            </a:p>
          </p:txBody>
        </p:sp>
        <p:cxnSp>
          <p:nvCxnSpPr>
            <p:cNvPr id="88085" name="Straight Arrow Connector 40"/>
            <p:cNvCxnSpPr>
              <a:cxnSpLocks noChangeShapeType="1"/>
            </p:cNvCxnSpPr>
            <p:nvPr/>
          </p:nvCxnSpPr>
          <p:spPr bwMode="auto">
            <a:xfrm flipV="1">
              <a:off x="2362200" y="2286000"/>
              <a:ext cx="304800" cy="381000"/>
            </a:xfrm>
            <a:prstGeom prst="straightConnector1">
              <a:avLst/>
            </a:prstGeom>
            <a:noFill/>
            <a:ln w="25400" algn="ctr">
              <a:solidFill>
                <a:schemeClr val="accent1"/>
              </a:solidFill>
              <a:round/>
              <a:headEnd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3" name="Group 57"/>
          <p:cNvGrpSpPr>
            <a:grpSpLocks/>
          </p:cNvGrpSpPr>
          <p:nvPr/>
        </p:nvGrpSpPr>
        <p:grpSpPr bwMode="auto">
          <a:xfrm>
            <a:off x="2784475" y="2286000"/>
            <a:ext cx="1447800" cy="1411288"/>
            <a:chOff x="2783888" y="2286000"/>
            <a:chExt cx="1447800" cy="1411173"/>
          </a:xfrm>
        </p:grpSpPr>
        <p:sp>
          <p:nvSpPr>
            <p:cNvPr id="88082" name="Rectangle 29"/>
            <p:cNvSpPr>
              <a:spLocks noChangeArrowheads="1"/>
            </p:cNvSpPr>
            <p:nvPr/>
          </p:nvSpPr>
          <p:spPr bwMode="auto">
            <a:xfrm>
              <a:off x="2783888" y="2496844"/>
              <a:ext cx="1447800" cy="12003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CA" altLang="en-US" sz="2400">
                  <a:sym typeface="Symbol" pitchFamily="18" charset="2"/>
                </a:rPr>
                <a:t>Two recursive friends</a:t>
              </a:r>
            </a:p>
          </p:txBody>
        </p:sp>
        <p:cxnSp>
          <p:nvCxnSpPr>
            <p:cNvPr id="88083" name="Straight Arrow Connector 47"/>
            <p:cNvCxnSpPr>
              <a:cxnSpLocks noChangeShapeType="1"/>
            </p:cNvCxnSpPr>
            <p:nvPr/>
          </p:nvCxnSpPr>
          <p:spPr bwMode="auto">
            <a:xfrm flipV="1">
              <a:off x="3505200" y="2286000"/>
              <a:ext cx="0" cy="304800"/>
            </a:xfrm>
            <a:prstGeom prst="straightConnector1">
              <a:avLst/>
            </a:prstGeom>
            <a:noFill/>
            <a:ln w="25400" algn="ctr">
              <a:solidFill>
                <a:schemeClr val="accent1"/>
              </a:solidFill>
              <a:round/>
              <a:headEnd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4" name="Group 59"/>
          <p:cNvGrpSpPr>
            <a:grpSpLocks/>
          </p:cNvGrpSpPr>
          <p:nvPr/>
        </p:nvGrpSpPr>
        <p:grpSpPr bwMode="auto">
          <a:xfrm>
            <a:off x="4051300" y="2286000"/>
            <a:ext cx="1681163" cy="1730375"/>
            <a:chOff x="4051180" y="2286000"/>
            <a:chExt cx="1681576" cy="1730938"/>
          </a:xfrm>
        </p:grpSpPr>
        <p:sp>
          <p:nvSpPr>
            <p:cNvPr id="88080" name="Rectangle 32"/>
            <p:cNvSpPr>
              <a:spLocks noChangeArrowheads="1"/>
            </p:cNvSpPr>
            <p:nvPr/>
          </p:nvSpPr>
          <p:spPr bwMode="auto">
            <a:xfrm>
              <a:off x="4051180" y="2447278"/>
              <a:ext cx="1681576" cy="15696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CA" altLang="en-US" sz="2400">
                  <a:sym typeface="Symbol" pitchFamily="18" charset="2"/>
                </a:rPr>
                <a:t>Time to solve FFT on input of size </a:t>
              </a:r>
              <a:r>
                <a:rPr lang="en-CA" altLang="en-US" sz="2400" i="1">
                  <a:solidFill>
                    <a:schemeClr val="accent1"/>
                  </a:solidFill>
                  <a:sym typeface="Symbol" pitchFamily="18" charset="2"/>
                </a:rPr>
                <a:t>n/2</a:t>
              </a:r>
              <a:r>
                <a:rPr lang="en-CA" altLang="en-US" sz="2400">
                  <a:sym typeface="Symbol" pitchFamily="18" charset="2"/>
                </a:rPr>
                <a:t>.</a:t>
              </a:r>
            </a:p>
          </p:txBody>
        </p:sp>
        <p:cxnSp>
          <p:nvCxnSpPr>
            <p:cNvPr id="88081" name="Straight Arrow Connector 51"/>
            <p:cNvCxnSpPr>
              <a:cxnSpLocks noChangeShapeType="1"/>
            </p:cNvCxnSpPr>
            <p:nvPr/>
          </p:nvCxnSpPr>
          <p:spPr bwMode="auto">
            <a:xfrm flipH="1" flipV="1">
              <a:off x="4114800" y="2286000"/>
              <a:ext cx="609600" cy="304800"/>
            </a:xfrm>
            <a:prstGeom prst="straightConnector1">
              <a:avLst/>
            </a:prstGeom>
            <a:noFill/>
            <a:ln w="25400" algn="ctr">
              <a:solidFill>
                <a:schemeClr val="accent1"/>
              </a:solidFill>
              <a:round/>
              <a:headEnd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5" name="Group 61"/>
          <p:cNvGrpSpPr>
            <a:grpSpLocks/>
          </p:cNvGrpSpPr>
          <p:nvPr/>
        </p:nvGrpSpPr>
        <p:grpSpPr bwMode="auto">
          <a:xfrm>
            <a:off x="5486400" y="2286000"/>
            <a:ext cx="1905000" cy="1352550"/>
            <a:chOff x="5486400" y="2286000"/>
            <a:chExt cx="1905000" cy="1352729"/>
          </a:xfrm>
        </p:grpSpPr>
        <p:sp>
          <p:nvSpPr>
            <p:cNvPr id="88078" name="Rectangle 37"/>
            <p:cNvSpPr>
              <a:spLocks noChangeArrowheads="1"/>
            </p:cNvSpPr>
            <p:nvPr/>
          </p:nvSpPr>
          <p:spPr bwMode="auto">
            <a:xfrm>
              <a:off x="5709824" y="2438400"/>
              <a:ext cx="1681576" cy="12003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CA" altLang="en-US" sz="2400">
                  <a:sym typeface="Symbol" pitchFamily="18" charset="2"/>
                </a:rPr>
                <a:t>Time spent by top stack frame.</a:t>
              </a:r>
            </a:p>
          </p:txBody>
        </p:sp>
        <p:cxnSp>
          <p:nvCxnSpPr>
            <p:cNvPr id="88079" name="Straight Arrow Connector 54"/>
            <p:cNvCxnSpPr>
              <a:cxnSpLocks noChangeShapeType="1"/>
            </p:cNvCxnSpPr>
            <p:nvPr/>
          </p:nvCxnSpPr>
          <p:spPr bwMode="auto">
            <a:xfrm flipH="1" flipV="1">
              <a:off x="5486400" y="2286000"/>
              <a:ext cx="838200" cy="304800"/>
            </a:xfrm>
            <a:prstGeom prst="straightConnector1">
              <a:avLst/>
            </a:prstGeom>
            <a:noFill/>
            <a:ln w="25400" algn="ctr">
              <a:solidFill>
                <a:schemeClr val="accent1"/>
              </a:solidFill>
              <a:round/>
              <a:headEnd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63" name="Rectangle 62"/>
          <p:cNvSpPr>
            <a:spLocks noChangeArrowheads="1"/>
          </p:cNvSpPr>
          <p:nvPr/>
        </p:nvSpPr>
        <p:spPr bwMode="auto">
          <a:xfrm>
            <a:off x="2819400" y="4186238"/>
            <a:ext cx="38100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/>
            <a:r>
              <a:rPr lang="en-CA" altLang="en-US" sz="2400" i="1">
                <a:solidFill>
                  <a:schemeClr val="accent1"/>
                </a:solidFill>
                <a:sym typeface="Symbol" pitchFamily="18" charset="2"/>
              </a:rPr>
              <a:t>    = O(nlog(n))</a:t>
            </a:r>
          </a:p>
        </p:txBody>
      </p:sp>
      <p:sp>
        <p:nvSpPr>
          <p:cNvPr id="64" name="Rectangle 63"/>
          <p:cNvSpPr>
            <a:spLocks noChangeArrowheads="1"/>
          </p:cNvSpPr>
          <p:nvPr/>
        </p:nvSpPr>
        <p:spPr bwMode="auto">
          <a:xfrm>
            <a:off x="3505200" y="4572000"/>
            <a:ext cx="27432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/>
            <a:r>
              <a:rPr lang="en-CA" altLang="en-US" sz="2400">
                <a:sym typeface="Symbol" pitchFamily="18" charset="2"/>
              </a:rPr>
              <a:t>Same as merge sort.</a:t>
            </a:r>
          </a:p>
        </p:txBody>
      </p:sp>
      <p:sp>
        <p:nvSpPr>
          <p:cNvPr id="88077" name="Text Box 215"/>
          <p:cNvSpPr txBox="1">
            <a:spLocks noChangeArrowheads="1"/>
          </p:cNvSpPr>
          <p:nvPr/>
        </p:nvSpPr>
        <p:spPr bwMode="auto">
          <a:xfrm>
            <a:off x="7456488" y="17463"/>
            <a:ext cx="1358900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000">
                <a:solidFill>
                  <a:schemeClr val="tx2"/>
                </a:solidFill>
                <a:sym typeface="Symbol" pitchFamily="18" charset="2"/>
              </a:rPr>
              <a:t>FFT</a:t>
            </a:r>
          </a:p>
          <a:p>
            <a:pPr eaLnBrk="1" hangingPunct="1"/>
            <a:r>
              <a:rPr lang="en-US" altLang="en-US" sz="2000">
                <a:solidFill>
                  <a:schemeClr val="tx2"/>
                </a:solidFill>
                <a:sym typeface="Symbol" pitchFamily="18" charset="2"/>
              </a:rPr>
              <a:t>nlogn Time</a:t>
            </a:r>
            <a:endParaRPr lang="en-US" altLang="en-US" sz="2000">
              <a:sym typeface="Symbol" pitchFamily="18" charset="2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 nodeType="clickPar">
                      <p:stCondLst>
                        <p:cond delay="indefinite"/>
                      </p:stCondLst>
                      <p:childTnLst>
                        <p:par>
                          <p:cTn id="4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8" grpId="0"/>
      <p:bldP spid="63" grpId="0"/>
      <p:bldP spid="64" grpId="0"/>
    </p:bldLst>
  </p:timing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090" name="Rectangle 5"/>
          <p:cNvSpPr>
            <a:spLocks noChangeArrowheads="1"/>
          </p:cNvSpPr>
          <p:nvPr/>
        </p:nvSpPr>
        <p:spPr bwMode="auto">
          <a:xfrm>
            <a:off x="685800" y="-228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4400">
                <a:solidFill>
                  <a:schemeClr val="tx2"/>
                </a:solidFill>
              </a:rPr>
              <a:t>Fourier Transformation </a:t>
            </a:r>
          </a:p>
        </p:txBody>
      </p:sp>
      <p:sp>
        <p:nvSpPr>
          <p:cNvPr id="89091" name="Text Box 215"/>
          <p:cNvSpPr txBox="1">
            <a:spLocks noChangeArrowheads="1"/>
          </p:cNvSpPr>
          <p:nvPr/>
        </p:nvSpPr>
        <p:spPr bwMode="auto">
          <a:xfrm>
            <a:off x="1809750" y="742950"/>
            <a:ext cx="206692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400" i="1">
                <a:solidFill>
                  <a:schemeClr val="tx2"/>
                </a:solidFill>
              </a:rPr>
              <a:t>Time Domain </a:t>
            </a:r>
            <a:r>
              <a:rPr lang="en-US" altLang="en-US" sz="2400" i="1">
                <a:solidFill>
                  <a:schemeClr val="accent1"/>
                </a:solidFill>
                <a:sym typeface="Symbol" pitchFamily="18" charset="2"/>
              </a:rPr>
              <a:t>y</a:t>
            </a:r>
            <a:endParaRPr lang="en-US" altLang="en-US" sz="2400">
              <a:solidFill>
                <a:schemeClr val="accent1"/>
              </a:solidFill>
              <a:sym typeface="Symbol" pitchFamily="18" charset="2"/>
            </a:endParaRPr>
          </a:p>
        </p:txBody>
      </p:sp>
      <p:sp>
        <p:nvSpPr>
          <p:cNvPr id="89092" name="Text Box 215"/>
          <p:cNvSpPr txBox="1">
            <a:spLocks noChangeArrowheads="1"/>
          </p:cNvSpPr>
          <p:nvPr/>
        </p:nvSpPr>
        <p:spPr bwMode="auto">
          <a:xfrm>
            <a:off x="4495800" y="762000"/>
            <a:ext cx="2874963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400" i="1">
                <a:solidFill>
                  <a:schemeClr val="tx2"/>
                </a:solidFill>
              </a:rPr>
              <a:t>Frequency Domain </a:t>
            </a:r>
            <a:r>
              <a:rPr lang="en-US" altLang="en-US" sz="2400" i="1">
                <a:solidFill>
                  <a:schemeClr val="accent1"/>
                </a:solidFill>
              </a:rPr>
              <a:t>Y</a:t>
            </a:r>
            <a:endParaRPr lang="en-US" altLang="en-US" sz="2400">
              <a:solidFill>
                <a:schemeClr val="accent1"/>
              </a:solidFill>
              <a:sym typeface="Symbol" pitchFamily="18" charset="2"/>
            </a:endParaRPr>
          </a:p>
        </p:txBody>
      </p:sp>
      <p:grpSp>
        <p:nvGrpSpPr>
          <p:cNvPr id="2" name="Group 42"/>
          <p:cNvGrpSpPr>
            <a:grpSpLocks/>
          </p:cNvGrpSpPr>
          <p:nvPr/>
        </p:nvGrpSpPr>
        <p:grpSpPr bwMode="auto">
          <a:xfrm>
            <a:off x="187325" y="1219200"/>
            <a:ext cx="6537325" cy="928688"/>
            <a:chOff x="187912" y="1219200"/>
            <a:chExt cx="6536768" cy="928454"/>
          </a:xfrm>
        </p:grpSpPr>
        <p:sp>
          <p:nvSpPr>
            <p:cNvPr id="89096" name="Rectangle 26"/>
            <p:cNvSpPr>
              <a:spLocks noChangeArrowheads="1"/>
            </p:cNvSpPr>
            <p:nvPr/>
          </p:nvSpPr>
          <p:spPr bwMode="auto">
            <a:xfrm>
              <a:off x="5068680" y="1761067"/>
              <a:ext cx="1656000" cy="307777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CA" altLang="en-US" sz="1400">
                  <a:solidFill>
                    <a:schemeClr val="bg2"/>
                  </a:solidFill>
                  <a:sym typeface="Symbol" pitchFamily="18" charset="2"/>
                </a:rPr>
                <a:t>  Y</a:t>
              </a:r>
              <a:r>
                <a:rPr lang="en-CA" altLang="en-US" sz="1400" baseline="30000">
                  <a:solidFill>
                    <a:schemeClr val="bg2"/>
                  </a:solidFill>
                  <a:sym typeface="Symbol" pitchFamily="18" charset="2"/>
                </a:rPr>
                <a:t> </a:t>
              </a:r>
              <a:r>
                <a:rPr lang="en-CA" altLang="en-US" sz="1400">
                  <a:solidFill>
                    <a:schemeClr val="bg2"/>
                  </a:solidFill>
                  <a:sym typeface="Symbol" pitchFamily="18" charset="2"/>
                </a:rPr>
                <a:t>= ABCDEFGH</a:t>
              </a:r>
            </a:p>
          </p:txBody>
        </p:sp>
        <p:sp>
          <p:nvSpPr>
            <p:cNvPr id="89097" name="Down Arrow 68"/>
            <p:cNvSpPr>
              <a:spLocks noChangeArrowheads="1"/>
            </p:cNvSpPr>
            <p:nvPr/>
          </p:nvSpPr>
          <p:spPr bwMode="auto">
            <a:xfrm rot="-5400000">
              <a:off x="4457728" y="1638276"/>
              <a:ext cx="304960" cy="533615"/>
            </a:xfrm>
            <a:prstGeom prst="downArrow">
              <a:avLst>
                <a:gd name="adj1" fmla="val 50000"/>
                <a:gd name="adj2" fmla="val 49999"/>
              </a:avLst>
            </a:pr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grpSp>
          <p:nvGrpSpPr>
            <p:cNvPr id="89098" name="Group 32"/>
            <p:cNvGrpSpPr>
              <a:grpSpLocks/>
            </p:cNvGrpSpPr>
            <p:nvPr/>
          </p:nvGrpSpPr>
          <p:grpSpPr bwMode="auto">
            <a:xfrm>
              <a:off x="187912" y="1685989"/>
              <a:ext cx="3835495" cy="461665"/>
              <a:chOff x="187912" y="1228789"/>
              <a:chExt cx="3835495" cy="461665"/>
            </a:xfrm>
          </p:grpSpPr>
          <p:sp>
            <p:nvSpPr>
              <p:cNvPr id="89100" name="Rectangle 22"/>
              <p:cNvSpPr>
                <a:spLocks noChangeArrowheads="1"/>
              </p:cNvSpPr>
              <p:nvPr/>
            </p:nvSpPr>
            <p:spPr bwMode="auto">
              <a:xfrm>
                <a:off x="2367407" y="1307254"/>
                <a:ext cx="1656000" cy="307777"/>
              </a:xfrm>
              <a:prstGeom prst="rect">
                <a:avLst/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l" eaLnBrk="1" hangingPunct="1"/>
                <a:r>
                  <a:rPr lang="en-CA" altLang="en-US" sz="1400">
                    <a:solidFill>
                      <a:schemeClr val="bg2"/>
                    </a:solidFill>
                    <a:sym typeface="Symbol" pitchFamily="18" charset="2"/>
                  </a:rPr>
                  <a:t>    y = abcdefgh </a:t>
                </a:r>
              </a:p>
            </p:txBody>
          </p:sp>
          <p:sp>
            <p:nvSpPr>
              <p:cNvPr id="89101" name="Rectangle 31"/>
              <p:cNvSpPr>
                <a:spLocks noChangeArrowheads="1"/>
              </p:cNvSpPr>
              <p:nvPr/>
            </p:nvSpPr>
            <p:spPr bwMode="auto">
              <a:xfrm>
                <a:off x="187912" y="1228789"/>
                <a:ext cx="1752600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r>
                  <a:rPr lang="en-CA" altLang="en-US" sz="2400">
                    <a:sym typeface="Symbol" pitchFamily="18" charset="2"/>
                  </a:rPr>
                  <a:t>FFT Input:</a:t>
                </a:r>
              </a:p>
            </p:txBody>
          </p:sp>
        </p:grpSp>
        <p:sp>
          <p:nvSpPr>
            <p:cNvPr id="89099" name="Rectangle 38"/>
            <p:cNvSpPr>
              <a:spLocks noChangeArrowheads="1"/>
            </p:cNvSpPr>
            <p:nvPr/>
          </p:nvSpPr>
          <p:spPr bwMode="auto">
            <a:xfrm>
              <a:off x="210844" y="1219200"/>
              <a:ext cx="1447800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CA" altLang="en-US" sz="2400">
                  <a:sym typeface="Symbol" pitchFamily="18" charset="2"/>
                </a:rPr>
                <a:t>FFT Alg:</a:t>
              </a:r>
            </a:p>
          </p:txBody>
        </p:sp>
      </p:grpSp>
      <p:sp>
        <p:nvSpPr>
          <p:cNvPr id="89094" name="Text Box 215"/>
          <p:cNvSpPr txBox="1">
            <a:spLocks noChangeArrowheads="1"/>
          </p:cNvSpPr>
          <p:nvPr/>
        </p:nvSpPr>
        <p:spPr bwMode="auto">
          <a:xfrm>
            <a:off x="7772400" y="17463"/>
            <a:ext cx="727075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000">
                <a:solidFill>
                  <a:schemeClr val="tx2"/>
                </a:solidFill>
                <a:sym typeface="Symbol" pitchFamily="18" charset="2"/>
              </a:rPr>
              <a:t>FFT</a:t>
            </a:r>
          </a:p>
          <a:p>
            <a:pPr eaLnBrk="1" hangingPunct="1"/>
            <a:r>
              <a:rPr lang="en-US" altLang="en-US" sz="2000">
                <a:solidFill>
                  <a:schemeClr val="tx2"/>
                </a:solidFill>
                <a:sym typeface="Symbol" pitchFamily="18" charset="2"/>
              </a:rPr>
              <a:t>Code</a:t>
            </a:r>
            <a:endParaRPr lang="en-US" altLang="en-US" sz="2000">
              <a:sym typeface="Symbol" pitchFamily="18" charset="2"/>
            </a:endParaRPr>
          </a:p>
        </p:txBody>
      </p:sp>
      <p:sp>
        <p:nvSpPr>
          <p:cNvPr id="38" name="Rectangle 37"/>
          <p:cNvSpPr>
            <a:spLocks noChangeArrowheads="1"/>
          </p:cNvSpPr>
          <p:nvPr/>
        </p:nvSpPr>
        <p:spPr bwMode="auto">
          <a:xfrm>
            <a:off x="304800" y="5303838"/>
            <a:ext cx="6705600" cy="1477962"/>
          </a:xfrm>
          <a:prstGeom prst="rect">
            <a:avLst/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/>
            <a:r>
              <a:rPr lang="en-CA" altLang="en-US" sz="1800">
                <a:solidFill>
                  <a:schemeClr val="bg2"/>
                </a:solidFill>
                <a:sym typeface="Symbol" pitchFamily="18" charset="2"/>
              </a:rPr>
              <a:t>Algorithm FFT(y, , n):</a:t>
            </a:r>
          </a:p>
          <a:p>
            <a:pPr lvl="1" algn="l" eaLnBrk="1" hangingPunct="1"/>
            <a:r>
              <a:rPr lang="en-CA" altLang="en-US" sz="1800">
                <a:solidFill>
                  <a:schemeClr val="bg2"/>
                </a:solidFill>
                <a:sym typeface="Symbol" pitchFamily="18" charset="2"/>
              </a:rPr>
              <a:t>Input:    y = [y[0],y[1],y[2],…, y[n-1]]                (Time Domain)</a:t>
            </a:r>
          </a:p>
          <a:p>
            <a:pPr lvl="1" algn="l" eaLnBrk="1" hangingPunct="1"/>
            <a:r>
              <a:rPr lang="en-CA" altLang="en-US" sz="1800">
                <a:solidFill>
                  <a:schemeClr val="bg2"/>
                </a:solidFill>
                <a:sym typeface="Symbol" pitchFamily="18" charset="2"/>
              </a:rPr>
              <a:t>              </a:t>
            </a:r>
            <a:r>
              <a:rPr lang="en-US" altLang="en-US" sz="1800">
                <a:solidFill>
                  <a:schemeClr val="bg2"/>
                </a:solidFill>
                <a:sym typeface="Symbol" pitchFamily="18" charset="2"/>
              </a:rPr>
              <a:t>= e</a:t>
            </a:r>
            <a:r>
              <a:rPr lang="en-US" altLang="en-US" sz="1800" baseline="30000">
                <a:solidFill>
                  <a:schemeClr val="bg2"/>
                </a:solidFill>
                <a:sym typeface="Symbol" pitchFamily="18" charset="2"/>
              </a:rPr>
              <a:t>2i 1/n </a:t>
            </a:r>
            <a:r>
              <a:rPr lang="en-CA" altLang="en-US" sz="1800">
                <a:solidFill>
                  <a:schemeClr val="bg2"/>
                </a:solidFill>
                <a:sym typeface="Symbol" pitchFamily="18" charset="2"/>
              </a:rPr>
              <a:t>                                             (n</a:t>
            </a:r>
            <a:r>
              <a:rPr lang="en-CA" altLang="en-US" sz="1800" baseline="30000">
                <a:solidFill>
                  <a:schemeClr val="bg2"/>
                </a:solidFill>
                <a:sym typeface="Symbol" pitchFamily="18" charset="2"/>
              </a:rPr>
              <a:t>th</a:t>
            </a:r>
            <a:r>
              <a:rPr lang="en-CA" altLang="en-US" sz="1800">
                <a:solidFill>
                  <a:schemeClr val="bg2"/>
                </a:solidFill>
                <a:sym typeface="Symbol" pitchFamily="18" charset="2"/>
              </a:rPr>
              <a:t> root of unity)</a:t>
            </a:r>
          </a:p>
          <a:p>
            <a:pPr lvl="1" algn="l" eaLnBrk="1" hangingPunct="1"/>
            <a:r>
              <a:rPr lang="en-CA" altLang="en-US" sz="1800">
                <a:solidFill>
                  <a:schemeClr val="bg2"/>
                </a:solidFill>
                <a:sym typeface="Symbol" pitchFamily="18" charset="2"/>
              </a:rPr>
              <a:t>              </a:t>
            </a:r>
            <a:r>
              <a:rPr lang="en-US" altLang="en-US" sz="1800">
                <a:solidFill>
                  <a:schemeClr val="bg2"/>
                </a:solidFill>
                <a:sym typeface="Symbol" pitchFamily="18" charset="2"/>
              </a:rPr>
              <a:t>n = # of samples</a:t>
            </a:r>
            <a:r>
              <a:rPr lang="en-US" altLang="en-US" sz="1800" baseline="30000">
                <a:solidFill>
                  <a:schemeClr val="bg2"/>
                </a:solidFill>
                <a:sym typeface="Symbol" pitchFamily="18" charset="2"/>
              </a:rPr>
              <a:t> </a:t>
            </a:r>
            <a:r>
              <a:rPr lang="en-CA" altLang="en-US" sz="1800">
                <a:solidFill>
                  <a:schemeClr val="bg2"/>
                </a:solidFill>
                <a:sym typeface="Symbol" pitchFamily="18" charset="2"/>
              </a:rPr>
              <a:t>                                            (2</a:t>
            </a:r>
            <a:r>
              <a:rPr lang="en-CA" altLang="en-US" sz="1800" baseline="30000">
                <a:solidFill>
                  <a:schemeClr val="bg2"/>
                </a:solidFill>
                <a:sym typeface="Symbol" pitchFamily="18" charset="2"/>
              </a:rPr>
              <a:t>r</a:t>
            </a:r>
            <a:r>
              <a:rPr lang="en-CA" altLang="en-US" sz="1800">
                <a:solidFill>
                  <a:schemeClr val="bg2"/>
                </a:solidFill>
                <a:sym typeface="Symbol" pitchFamily="18" charset="2"/>
              </a:rPr>
              <a:t>)</a:t>
            </a:r>
          </a:p>
          <a:p>
            <a:pPr lvl="1" algn="l" eaLnBrk="1" hangingPunct="1"/>
            <a:r>
              <a:rPr lang="en-CA" altLang="en-US" sz="1800">
                <a:solidFill>
                  <a:schemeClr val="bg2"/>
                </a:solidFill>
                <a:sym typeface="Symbol" pitchFamily="18" charset="2"/>
              </a:rPr>
              <a:t>Output: Y = [Y[0],Y[1],Y[2],…, Y[n-1]]       (Frequency Domain)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8" grpId="0" animBg="1"/>
    </p:bldLst>
  </p:timing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114" name="Rectangle 5"/>
          <p:cNvSpPr>
            <a:spLocks noChangeArrowheads="1"/>
          </p:cNvSpPr>
          <p:nvPr/>
        </p:nvSpPr>
        <p:spPr bwMode="auto">
          <a:xfrm>
            <a:off x="685800" y="-228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4400">
                <a:solidFill>
                  <a:schemeClr val="tx2"/>
                </a:solidFill>
              </a:rPr>
              <a:t>Fourier Transformation </a:t>
            </a:r>
          </a:p>
        </p:txBody>
      </p:sp>
      <p:sp>
        <p:nvSpPr>
          <p:cNvPr id="90115" name="Text Box 215"/>
          <p:cNvSpPr txBox="1">
            <a:spLocks noChangeArrowheads="1"/>
          </p:cNvSpPr>
          <p:nvPr/>
        </p:nvSpPr>
        <p:spPr bwMode="auto">
          <a:xfrm>
            <a:off x="1809750" y="742950"/>
            <a:ext cx="206692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400" i="1">
                <a:solidFill>
                  <a:schemeClr val="tx2"/>
                </a:solidFill>
              </a:rPr>
              <a:t>Time Domain </a:t>
            </a:r>
            <a:r>
              <a:rPr lang="en-US" altLang="en-US" sz="2400" i="1">
                <a:solidFill>
                  <a:schemeClr val="accent1"/>
                </a:solidFill>
                <a:sym typeface="Symbol" pitchFamily="18" charset="2"/>
              </a:rPr>
              <a:t>y</a:t>
            </a:r>
            <a:endParaRPr lang="en-US" altLang="en-US" sz="2400">
              <a:solidFill>
                <a:schemeClr val="accent1"/>
              </a:solidFill>
              <a:sym typeface="Symbol" pitchFamily="18" charset="2"/>
            </a:endParaRPr>
          </a:p>
        </p:txBody>
      </p:sp>
      <p:sp>
        <p:nvSpPr>
          <p:cNvPr id="90116" name="Text Box 215"/>
          <p:cNvSpPr txBox="1">
            <a:spLocks noChangeArrowheads="1"/>
          </p:cNvSpPr>
          <p:nvPr/>
        </p:nvSpPr>
        <p:spPr bwMode="auto">
          <a:xfrm>
            <a:off x="4495800" y="762000"/>
            <a:ext cx="2874963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400" i="1">
                <a:solidFill>
                  <a:schemeClr val="tx2"/>
                </a:solidFill>
              </a:rPr>
              <a:t>Frequency Domain </a:t>
            </a:r>
            <a:r>
              <a:rPr lang="en-US" altLang="en-US" sz="2400" i="1">
                <a:solidFill>
                  <a:schemeClr val="accent1"/>
                </a:solidFill>
              </a:rPr>
              <a:t>Y</a:t>
            </a:r>
            <a:endParaRPr lang="en-US" altLang="en-US" sz="2400">
              <a:solidFill>
                <a:schemeClr val="accent1"/>
              </a:solidFill>
              <a:sym typeface="Symbol" pitchFamily="18" charset="2"/>
            </a:endParaRPr>
          </a:p>
        </p:txBody>
      </p:sp>
      <p:grpSp>
        <p:nvGrpSpPr>
          <p:cNvPr id="2" name="Group 34"/>
          <p:cNvGrpSpPr>
            <a:grpSpLocks/>
          </p:cNvGrpSpPr>
          <p:nvPr/>
        </p:nvGrpSpPr>
        <p:grpSpPr bwMode="auto">
          <a:xfrm>
            <a:off x="2366963" y="2428875"/>
            <a:ext cx="1655762" cy="1217613"/>
            <a:chOff x="2367407" y="1972321"/>
            <a:chExt cx="1656000" cy="1216224"/>
          </a:xfrm>
        </p:grpSpPr>
        <p:sp>
          <p:nvSpPr>
            <p:cNvPr id="90136" name="Rectangle 22"/>
            <p:cNvSpPr>
              <a:spLocks noChangeArrowheads="1"/>
            </p:cNvSpPr>
            <p:nvPr/>
          </p:nvSpPr>
          <p:spPr bwMode="auto">
            <a:xfrm>
              <a:off x="2367407" y="1972321"/>
              <a:ext cx="1656000" cy="307777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CA" altLang="en-US" sz="1400">
                  <a:solidFill>
                    <a:schemeClr val="bg2"/>
                  </a:solidFill>
                  <a:sym typeface="Symbol" pitchFamily="18" charset="2"/>
                </a:rPr>
                <a:t>   y</a:t>
              </a:r>
              <a:r>
                <a:rPr lang="en-CA" altLang="en-US" sz="1400" baseline="30000">
                  <a:solidFill>
                    <a:schemeClr val="bg2"/>
                  </a:solidFill>
                  <a:sym typeface="Symbol" pitchFamily="18" charset="2"/>
                </a:rPr>
                <a:t>even</a:t>
              </a:r>
              <a:r>
                <a:rPr lang="en-CA" altLang="en-US" sz="1400">
                  <a:solidFill>
                    <a:schemeClr val="bg2"/>
                  </a:solidFill>
                  <a:sym typeface="Symbol" pitchFamily="18" charset="2"/>
                </a:rPr>
                <a:t> = aceg </a:t>
              </a:r>
            </a:p>
          </p:txBody>
        </p:sp>
        <p:sp>
          <p:nvSpPr>
            <p:cNvPr id="90137" name="Rectangle 22"/>
            <p:cNvSpPr>
              <a:spLocks noChangeArrowheads="1"/>
            </p:cNvSpPr>
            <p:nvPr/>
          </p:nvSpPr>
          <p:spPr bwMode="auto">
            <a:xfrm>
              <a:off x="2367407" y="2880768"/>
              <a:ext cx="1656000" cy="307777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CA" altLang="en-US" sz="1400">
                  <a:solidFill>
                    <a:schemeClr val="bg2"/>
                  </a:solidFill>
                  <a:sym typeface="Symbol" pitchFamily="18" charset="2"/>
                </a:rPr>
                <a:t>    y</a:t>
              </a:r>
              <a:r>
                <a:rPr lang="en-CA" altLang="en-US" sz="1400" baseline="30000">
                  <a:solidFill>
                    <a:schemeClr val="bg2"/>
                  </a:solidFill>
                  <a:sym typeface="Symbol" pitchFamily="18" charset="2"/>
                </a:rPr>
                <a:t>odd</a:t>
              </a:r>
              <a:r>
                <a:rPr lang="en-CA" altLang="en-US" sz="1400">
                  <a:solidFill>
                    <a:schemeClr val="bg2"/>
                  </a:solidFill>
                  <a:sym typeface="Symbol" pitchFamily="18" charset="2"/>
                </a:rPr>
                <a:t>  = bdfh </a:t>
              </a:r>
            </a:p>
          </p:txBody>
        </p:sp>
      </p:grpSp>
      <p:grpSp>
        <p:nvGrpSpPr>
          <p:cNvPr id="3" name="Group 56"/>
          <p:cNvGrpSpPr>
            <a:grpSpLocks/>
          </p:cNvGrpSpPr>
          <p:nvPr/>
        </p:nvGrpSpPr>
        <p:grpSpPr bwMode="auto">
          <a:xfrm>
            <a:off x="228600" y="2133600"/>
            <a:ext cx="3125788" cy="1312863"/>
            <a:chOff x="228600" y="1676400"/>
            <a:chExt cx="3126000" cy="1313156"/>
          </a:xfrm>
        </p:grpSpPr>
        <p:sp>
          <p:nvSpPr>
            <p:cNvPr id="90133" name="Rectangle 14"/>
            <p:cNvSpPr>
              <a:spLocks noChangeArrowheads="1"/>
            </p:cNvSpPr>
            <p:nvPr/>
          </p:nvSpPr>
          <p:spPr bwMode="auto">
            <a:xfrm>
              <a:off x="228600" y="1789227"/>
              <a:ext cx="1752600" cy="12003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CA" altLang="en-US" sz="2400">
                  <a:sym typeface="Symbol" pitchFamily="18" charset="2"/>
                </a:rPr>
                <a:t>Split into</a:t>
              </a:r>
              <a:br>
                <a:rPr lang="en-CA" altLang="en-US" sz="2400">
                  <a:sym typeface="Symbol" pitchFamily="18" charset="2"/>
                </a:rPr>
              </a:br>
              <a:r>
                <a:rPr lang="en-CA" altLang="en-US" sz="2400">
                  <a:sym typeface="Symbol" pitchFamily="18" charset="2"/>
                </a:rPr>
                <a:t>even &amp; odd</a:t>
              </a:r>
              <a:br>
                <a:rPr lang="en-CA" altLang="en-US" sz="2400">
                  <a:sym typeface="Symbol" pitchFamily="18" charset="2"/>
                </a:rPr>
              </a:br>
              <a:r>
                <a:rPr lang="en-CA" altLang="en-US" sz="2400">
                  <a:sym typeface="Symbol" pitchFamily="18" charset="2"/>
                </a:rPr>
                <a:t>indexes</a:t>
              </a:r>
            </a:p>
          </p:txBody>
        </p:sp>
        <p:sp>
          <p:nvSpPr>
            <p:cNvPr id="90134" name="Down Arrow 52"/>
            <p:cNvSpPr>
              <a:spLocks noChangeArrowheads="1"/>
            </p:cNvSpPr>
            <p:nvPr/>
          </p:nvSpPr>
          <p:spPr bwMode="auto">
            <a:xfrm>
              <a:off x="2667000" y="1676400"/>
              <a:ext cx="228600" cy="228600"/>
            </a:xfrm>
            <a:prstGeom prst="downArrow">
              <a:avLst>
                <a:gd name="adj1" fmla="val 50000"/>
                <a:gd name="adj2" fmla="val 50000"/>
              </a:avLst>
            </a:pr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90135" name="Down Arrow 54"/>
            <p:cNvSpPr>
              <a:spLocks noChangeArrowheads="1"/>
            </p:cNvSpPr>
            <p:nvPr/>
          </p:nvSpPr>
          <p:spPr bwMode="auto">
            <a:xfrm>
              <a:off x="3124200" y="1676400"/>
              <a:ext cx="230400" cy="1143000"/>
            </a:xfrm>
            <a:prstGeom prst="downArrow">
              <a:avLst>
                <a:gd name="adj1" fmla="val 50000"/>
                <a:gd name="adj2" fmla="val 50000"/>
              </a:avLst>
            </a:pr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</p:grpSp>
      <p:grpSp>
        <p:nvGrpSpPr>
          <p:cNvPr id="4" name="Group 60"/>
          <p:cNvGrpSpPr>
            <a:grpSpLocks/>
          </p:cNvGrpSpPr>
          <p:nvPr/>
        </p:nvGrpSpPr>
        <p:grpSpPr bwMode="auto">
          <a:xfrm>
            <a:off x="3733800" y="2417763"/>
            <a:ext cx="2990850" cy="3297237"/>
            <a:chOff x="3733800" y="1960467"/>
            <a:chExt cx="2990880" cy="3297333"/>
          </a:xfrm>
        </p:grpSpPr>
        <p:grpSp>
          <p:nvGrpSpPr>
            <p:cNvPr id="90127" name="Group 57"/>
            <p:cNvGrpSpPr>
              <a:grpSpLocks/>
            </p:cNvGrpSpPr>
            <p:nvPr/>
          </p:nvGrpSpPr>
          <p:grpSpPr bwMode="auto">
            <a:xfrm>
              <a:off x="4343400" y="1960467"/>
              <a:ext cx="2381280" cy="1240093"/>
              <a:chOff x="4343400" y="1960467"/>
              <a:chExt cx="2381280" cy="1240093"/>
            </a:xfrm>
          </p:grpSpPr>
          <p:sp>
            <p:nvSpPr>
              <p:cNvPr id="90129" name="Rectangle 26"/>
              <p:cNvSpPr>
                <a:spLocks noChangeArrowheads="1"/>
              </p:cNvSpPr>
              <p:nvPr/>
            </p:nvSpPr>
            <p:spPr bwMode="auto">
              <a:xfrm>
                <a:off x="5068680" y="1960467"/>
                <a:ext cx="1656000" cy="307777"/>
              </a:xfrm>
              <a:prstGeom prst="rect">
                <a:avLst/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l" eaLnBrk="1" hangingPunct="1"/>
                <a:r>
                  <a:rPr lang="en-CA" altLang="en-US" sz="1400">
                    <a:solidFill>
                      <a:schemeClr val="bg2"/>
                    </a:solidFill>
                    <a:sym typeface="Symbol" pitchFamily="18" charset="2"/>
                  </a:rPr>
                  <a:t>       Y</a:t>
                </a:r>
                <a:r>
                  <a:rPr lang="en-CA" altLang="en-US" sz="1400" baseline="30000">
                    <a:solidFill>
                      <a:schemeClr val="bg2"/>
                    </a:solidFill>
                    <a:sym typeface="Symbol" pitchFamily="18" charset="2"/>
                  </a:rPr>
                  <a:t>even</a:t>
                </a:r>
                <a:r>
                  <a:rPr lang="en-CA" altLang="en-US" sz="1400">
                    <a:solidFill>
                      <a:schemeClr val="bg2"/>
                    </a:solidFill>
                    <a:sym typeface="Symbol" pitchFamily="18" charset="2"/>
                  </a:rPr>
                  <a:t> = ACEG</a:t>
                </a:r>
              </a:p>
            </p:txBody>
          </p:sp>
          <p:sp>
            <p:nvSpPr>
              <p:cNvPr id="90130" name="Rectangle 30"/>
              <p:cNvSpPr>
                <a:spLocks noChangeArrowheads="1"/>
              </p:cNvSpPr>
              <p:nvPr/>
            </p:nvSpPr>
            <p:spPr bwMode="auto">
              <a:xfrm>
                <a:off x="5068680" y="2868914"/>
                <a:ext cx="1656000" cy="307777"/>
              </a:xfrm>
              <a:prstGeom prst="rect">
                <a:avLst/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l" eaLnBrk="1" hangingPunct="1"/>
                <a:r>
                  <a:rPr lang="en-CA" altLang="en-US" sz="1400">
                    <a:solidFill>
                      <a:schemeClr val="bg2"/>
                    </a:solidFill>
                    <a:sym typeface="Symbol" pitchFamily="18" charset="2"/>
                  </a:rPr>
                  <a:t>       Y</a:t>
                </a:r>
                <a:r>
                  <a:rPr lang="en-CA" altLang="en-US" sz="1400" baseline="30000">
                    <a:solidFill>
                      <a:schemeClr val="bg2"/>
                    </a:solidFill>
                    <a:sym typeface="Symbol" pitchFamily="18" charset="2"/>
                  </a:rPr>
                  <a:t>odd</a:t>
                </a:r>
                <a:r>
                  <a:rPr lang="en-CA" altLang="en-US" sz="1400">
                    <a:solidFill>
                      <a:schemeClr val="bg2"/>
                    </a:solidFill>
                    <a:sym typeface="Symbol" pitchFamily="18" charset="2"/>
                  </a:rPr>
                  <a:t>  = BDFH</a:t>
                </a:r>
              </a:p>
            </p:txBody>
          </p:sp>
          <p:sp>
            <p:nvSpPr>
              <p:cNvPr id="90131" name="Down Arrow 68"/>
              <p:cNvSpPr>
                <a:spLocks noChangeArrowheads="1"/>
              </p:cNvSpPr>
              <p:nvPr/>
            </p:nvSpPr>
            <p:spPr bwMode="auto">
              <a:xfrm rot="-5400000">
                <a:off x="4457728" y="1866872"/>
                <a:ext cx="304960" cy="533615"/>
              </a:xfrm>
              <a:prstGeom prst="downArrow">
                <a:avLst>
                  <a:gd name="adj1" fmla="val 50000"/>
                  <a:gd name="adj2" fmla="val 49999"/>
                </a:avLst>
              </a:pr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CA" altLang="en-US"/>
              </a:p>
            </p:txBody>
          </p:sp>
          <p:sp>
            <p:nvSpPr>
              <p:cNvPr id="90132" name="Down Arrow 69"/>
              <p:cNvSpPr>
                <a:spLocks noChangeArrowheads="1"/>
              </p:cNvSpPr>
              <p:nvPr/>
            </p:nvSpPr>
            <p:spPr bwMode="auto">
              <a:xfrm rot="-5400000">
                <a:off x="4457728" y="2781272"/>
                <a:ext cx="304960" cy="533615"/>
              </a:xfrm>
              <a:prstGeom prst="downArrow">
                <a:avLst>
                  <a:gd name="adj1" fmla="val 50000"/>
                  <a:gd name="adj2" fmla="val 49999"/>
                </a:avLst>
              </a:pr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CA" altLang="en-US"/>
              </a:p>
            </p:txBody>
          </p:sp>
        </p:grpSp>
        <p:sp>
          <p:nvSpPr>
            <p:cNvPr id="90128" name="Rectangle 55"/>
            <p:cNvSpPr>
              <a:spLocks noChangeArrowheads="1"/>
            </p:cNvSpPr>
            <p:nvPr/>
          </p:nvSpPr>
          <p:spPr bwMode="auto">
            <a:xfrm>
              <a:off x="3733800" y="3688140"/>
              <a:ext cx="1752600" cy="15696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CA" altLang="en-US" sz="2400">
                  <a:sym typeface="Symbol" pitchFamily="18" charset="2"/>
                </a:rPr>
                <a:t>Recurse Twice on input of half the size.</a:t>
              </a:r>
            </a:p>
          </p:txBody>
        </p:sp>
      </p:grpSp>
      <p:grpSp>
        <p:nvGrpSpPr>
          <p:cNvPr id="90120" name="Group 32"/>
          <p:cNvGrpSpPr>
            <a:grpSpLocks/>
          </p:cNvGrpSpPr>
          <p:nvPr/>
        </p:nvGrpSpPr>
        <p:grpSpPr bwMode="auto">
          <a:xfrm>
            <a:off x="187325" y="1685925"/>
            <a:ext cx="3835400" cy="461963"/>
            <a:chOff x="187912" y="1228789"/>
            <a:chExt cx="3835495" cy="461665"/>
          </a:xfrm>
        </p:grpSpPr>
        <p:sp>
          <p:nvSpPr>
            <p:cNvPr id="90125" name="Rectangle 22"/>
            <p:cNvSpPr>
              <a:spLocks noChangeArrowheads="1"/>
            </p:cNvSpPr>
            <p:nvPr/>
          </p:nvSpPr>
          <p:spPr bwMode="auto">
            <a:xfrm>
              <a:off x="2367407" y="1307254"/>
              <a:ext cx="1656000" cy="307777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CA" altLang="en-US" sz="1400">
                  <a:solidFill>
                    <a:schemeClr val="bg2"/>
                  </a:solidFill>
                  <a:sym typeface="Symbol" pitchFamily="18" charset="2"/>
                </a:rPr>
                <a:t>    y = abcdefgh </a:t>
              </a:r>
            </a:p>
          </p:txBody>
        </p:sp>
        <p:sp>
          <p:nvSpPr>
            <p:cNvPr id="90126" name="Rectangle 31"/>
            <p:cNvSpPr>
              <a:spLocks noChangeArrowheads="1"/>
            </p:cNvSpPr>
            <p:nvPr/>
          </p:nvSpPr>
          <p:spPr bwMode="auto">
            <a:xfrm>
              <a:off x="187912" y="1228789"/>
              <a:ext cx="1752600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CA" altLang="en-US" sz="2400">
                  <a:sym typeface="Symbol" pitchFamily="18" charset="2"/>
                </a:rPr>
                <a:t>FFT Input:</a:t>
              </a:r>
            </a:p>
          </p:txBody>
        </p:sp>
      </p:grpSp>
      <p:sp>
        <p:nvSpPr>
          <p:cNvPr id="90121" name="Rectangle 38"/>
          <p:cNvSpPr>
            <a:spLocks noChangeArrowheads="1"/>
          </p:cNvSpPr>
          <p:nvPr/>
        </p:nvSpPr>
        <p:spPr bwMode="auto">
          <a:xfrm>
            <a:off x="211138" y="1219200"/>
            <a:ext cx="14478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/>
            <a:r>
              <a:rPr lang="en-CA" altLang="en-US" sz="2400">
                <a:sym typeface="Symbol" pitchFamily="18" charset="2"/>
              </a:rPr>
              <a:t>FFT Alg:</a:t>
            </a:r>
          </a:p>
        </p:txBody>
      </p:sp>
      <p:sp>
        <p:nvSpPr>
          <p:cNvPr id="90122" name="Text Box 215"/>
          <p:cNvSpPr txBox="1">
            <a:spLocks noChangeArrowheads="1"/>
          </p:cNvSpPr>
          <p:nvPr/>
        </p:nvSpPr>
        <p:spPr bwMode="auto">
          <a:xfrm>
            <a:off x="7772400" y="17463"/>
            <a:ext cx="727075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000">
                <a:solidFill>
                  <a:schemeClr val="tx2"/>
                </a:solidFill>
                <a:sym typeface="Symbol" pitchFamily="18" charset="2"/>
              </a:rPr>
              <a:t>FFT</a:t>
            </a:r>
          </a:p>
          <a:p>
            <a:pPr eaLnBrk="1" hangingPunct="1"/>
            <a:r>
              <a:rPr lang="en-US" altLang="en-US" sz="2000">
                <a:solidFill>
                  <a:schemeClr val="tx2"/>
                </a:solidFill>
                <a:sym typeface="Symbol" pitchFamily="18" charset="2"/>
              </a:rPr>
              <a:t>Code</a:t>
            </a:r>
            <a:endParaRPr lang="en-US" altLang="en-US" sz="2000">
              <a:sym typeface="Symbol" pitchFamily="18" charset="2"/>
            </a:endParaRPr>
          </a:p>
        </p:txBody>
      </p:sp>
      <p:sp>
        <p:nvSpPr>
          <p:cNvPr id="34" name="Rectangle 33"/>
          <p:cNvSpPr>
            <a:spLocks noChangeArrowheads="1"/>
          </p:cNvSpPr>
          <p:nvPr/>
        </p:nvSpPr>
        <p:spPr bwMode="auto">
          <a:xfrm>
            <a:off x="228600" y="4867275"/>
            <a:ext cx="3352800" cy="923925"/>
          </a:xfrm>
          <a:prstGeom prst="rect">
            <a:avLst/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/>
            <a:r>
              <a:rPr lang="en-CA" altLang="en-US" sz="1800">
                <a:solidFill>
                  <a:schemeClr val="bg2"/>
                </a:solidFill>
                <a:sym typeface="Symbol" pitchFamily="18" charset="2"/>
              </a:rPr>
              <a:t>% Separate even and odd indices</a:t>
            </a:r>
            <a:br>
              <a:rPr lang="en-CA" altLang="en-US" sz="1800">
                <a:solidFill>
                  <a:schemeClr val="bg2"/>
                </a:solidFill>
                <a:sym typeface="Symbol" pitchFamily="18" charset="2"/>
              </a:rPr>
            </a:br>
            <a:r>
              <a:rPr lang="en-CA" altLang="en-US" sz="1800">
                <a:solidFill>
                  <a:schemeClr val="bg2"/>
                </a:solidFill>
                <a:sym typeface="Symbol" pitchFamily="18" charset="2"/>
              </a:rPr>
              <a:t>y</a:t>
            </a:r>
            <a:r>
              <a:rPr lang="en-CA" altLang="en-US" sz="1800" baseline="30000">
                <a:solidFill>
                  <a:schemeClr val="bg2"/>
                </a:solidFill>
                <a:sym typeface="Symbol" pitchFamily="18" charset="2"/>
              </a:rPr>
              <a:t>even</a:t>
            </a:r>
            <a:r>
              <a:rPr lang="en-CA" altLang="en-US" sz="1800">
                <a:solidFill>
                  <a:schemeClr val="bg2"/>
                </a:solidFill>
                <a:sym typeface="Symbol" pitchFamily="18" charset="2"/>
              </a:rPr>
              <a:t> = [y[0],y[2],y[4],…, y[n-2]]</a:t>
            </a:r>
            <a:br>
              <a:rPr lang="en-CA" altLang="en-US" sz="1800">
                <a:solidFill>
                  <a:schemeClr val="bg2"/>
                </a:solidFill>
                <a:sym typeface="Symbol" pitchFamily="18" charset="2"/>
              </a:rPr>
            </a:br>
            <a:r>
              <a:rPr lang="en-CA" altLang="en-US" sz="1800">
                <a:solidFill>
                  <a:schemeClr val="bg2"/>
                </a:solidFill>
                <a:sym typeface="Symbol" pitchFamily="18" charset="2"/>
              </a:rPr>
              <a:t>y</a:t>
            </a:r>
            <a:r>
              <a:rPr lang="en-CA" altLang="en-US" sz="1800" baseline="30000">
                <a:solidFill>
                  <a:schemeClr val="bg2"/>
                </a:solidFill>
                <a:sym typeface="Symbol" pitchFamily="18" charset="2"/>
              </a:rPr>
              <a:t>odd</a:t>
            </a:r>
            <a:r>
              <a:rPr lang="en-CA" altLang="en-US" sz="1800">
                <a:solidFill>
                  <a:schemeClr val="bg2"/>
                </a:solidFill>
                <a:sym typeface="Symbol" pitchFamily="18" charset="2"/>
              </a:rPr>
              <a:t>  = [y[1],y[3],y[5],…, y[n-1]]</a:t>
            </a:r>
          </a:p>
        </p:txBody>
      </p:sp>
      <p:sp>
        <p:nvSpPr>
          <p:cNvPr id="35" name="Rectangle 34"/>
          <p:cNvSpPr>
            <a:spLocks noChangeArrowheads="1"/>
          </p:cNvSpPr>
          <p:nvPr/>
        </p:nvSpPr>
        <p:spPr bwMode="auto">
          <a:xfrm>
            <a:off x="228600" y="5781675"/>
            <a:ext cx="3352800" cy="923925"/>
          </a:xfrm>
          <a:prstGeom prst="rect">
            <a:avLst/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/>
            <a:r>
              <a:rPr lang="en-CA" altLang="en-US" sz="1800">
                <a:solidFill>
                  <a:schemeClr val="bg2"/>
                </a:solidFill>
                <a:sym typeface="Symbol" pitchFamily="18" charset="2"/>
              </a:rPr>
              <a:t>% Recurse</a:t>
            </a:r>
            <a:br>
              <a:rPr lang="en-CA" altLang="en-US" sz="1800">
                <a:solidFill>
                  <a:schemeClr val="bg2"/>
                </a:solidFill>
                <a:sym typeface="Symbol" pitchFamily="18" charset="2"/>
              </a:rPr>
            </a:br>
            <a:r>
              <a:rPr lang="en-CA" altLang="en-US" sz="1800">
                <a:solidFill>
                  <a:schemeClr val="bg2"/>
                </a:solidFill>
                <a:sym typeface="Symbol" pitchFamily="18" charset="2"/>
              </a:rPr>
              <a:t>Y</a:t>
            </a:r>
            <a:r>
              <a:rPr lang="en-CA" altLang="en-US" sz="1800" baseline="30000">
                <a:solidFill>
                  <a:schemeClr val="bg2"/>
                </a:solidFill>
                <a:sym typeface="Symbol" pitchFamily="18" charset="2"/>
              </a:rPr>
              <a:t>even</a:t>
            </a:r>
            <a:r>
              <a:rPr lang="en-CA" altLang="en-US" sz="1800">
                <a:solidFill>
                  <a:schemeClr val="bg2"/>
                </a:solidFill>
                <a:sym typeface="Symbol" pitchFamily="18" charset="2"/>
              </a:rPr>
              <a:t> =FFT(y</a:t>
            </a:r>
            <a:r>
              <a:rPr lang="en-CA" altLang="en-US" sz="1800" baseline="30000">
                <a:solidFill>
                  <a:schemeClr val="bg2"/>
                </a:solidFill>
                <a:sym typeface="Symbol" pitchFamily="18" charset="2"/>
              </a:rPr>
              <a:t>even</a:t>
            </a:r>
            <a:r>
              <a:rPr lang="en-CA" altLang="en-US" sz="1800">
                <a:solidFill>
                  <a:schemeClr val="bg2"/>
                </a:solidFill>
                <a:sym typeface="Symbol" pitchFamily="18" charset="2"/>
              </a:rPr>
              <a:t>, </a:t>
            </a:r>
            <a:r>
              <a:rPr lang="en-CA" altLang="en-US" sz="1800" baseline="30000">
                <a:solidFill>
                  <a:schemeClr val="bg2"/>
                </a:solidFill>
                <a:sym typeface="Symbol" pitchFamily="18" charset="2"/>
              </a:rPr>
              <a:t>n</a:t>
            </a:r>
            <a:r>
              <a:rPr lang="en-CA" altLang="en-US" sz="1800">
                <a:solidFill>
                  <a:schemeClr val="bg2"/>
                </a:solidFill>
                <a:sym typeface="Symbol" pitchFamily="18" charset="2"/>
              </a:rPr>
              <a:t>/</a:t>
            </a:r>
            <a:r>
              <a:rPr lang="en-CA" altLang="en-US" sz="1800" baseline="-25000">
                <a:solidFill>
                  <a:schemeClr val="bg2"/>
                </a:solidFill>
                <a:sym typeface="Symbol" pitchFamily="18" charset="2"/>
              </a:rPr>
              <a:t>2</a:t>
            </a:r>
            <a:r>
              <a:rPr lang="en-CA" altLang="en-US" sz="1800">
                <a:solidFill>
                  <a:schemeClr val="bg2"/>
                </a:solidFill>
                <a:sym typeface="Symbol" pitchFamily="18" charset="2"/>
              </a:rPr>
              <a:t>) </a:t>
            </a:r>
            <a:br>
              <a:rPr lang="en-CA" altLang="en-US" sz="1800">
                <a:solidFill>
                  <a:schemeClr val="bg2"/>
                </a:solidFill>
                <a:sym typeface="Symbol" pitchFamily="18" charset="2"/>
              </a:rPr>
            </a:br>
            <a:r>
              <a:rPr lang="en-CA" altLang="en-US" sz="1800">
                <a:solidFill>
                  <a:schemeClr val="bg2"/>
                </a:solidFill>
                <a:sym typeface="Symbol" pitchFamily="18" charset="2"/>
              </a:rPr>
              <a:t>Y</a:t>
            </a:r>
            <a:r>
              <a:rPr lang="en-CA" altLang="en-US" sz="1800" baseline="30000">
                <a:solidFill>
                  <a:schemeClr val="bg2"/>
                </a:solidFill>
                <a:sym typeface="Symbol" pitchFamily="18" charset="2"/>
              </a:rPr>
              <a:t>odd </a:t>
            </a:r>
            <a:r>
              <a:rPr lang="en-CA" altLang="en-US" sz="1800">
                <a:solidFill>
                  <a:schemeClr val="bg2"/>
                </a:solidFill>
                <a:sym typeface="Symbol" pitchFamily="18" charset="2"/>
              </a:rPr>
              <a:t> =FFT(y</a:t>
            </a:r>
            <a:r>
              <a:rPr lang="en-CA" altLang="en-US" sz="1800" baseline="30000">
                <a:solidFill>
                  <a:schemeClr val="bg2"/>
                </a:solidFill>
                <a:sym typeface="Symbol" pitchFamily="18" charset="2"/>
              </a:rPr>
              <a:t>odd </a:t>
            </a:r>
            <a:r>
              <a:rPr lang="en-CA" altLang="en-US" sz="1800">
                <a:solidFill>
                  <a:schemeClr val="bg2"/>
                </a:solidFill>
                <a:sym typeface="Symbol" pitchFamily="18" charset="2"/>
              </a:rPr>
              <a:t> , </a:t>
            </a:r>
            <a:r>
              <a:rPr lang="en-CA" altLang="en-US" sz="1800" baseline="30000">
                <a:solidFill>
                  <a:schemeClr val="bg2"/>
                </a:solidFill>
                <a:sym typeface="Symbol" pitchFamily="18" charset="2"/>
              </a:rPr>
              <a:t>n</a:t>
            </a:r>
            <a:r>
              <a:rPr lang="en-CA" altLang="en-US" sz="1800">
                <a:solidFill>
                  <a:schemeClr val="bg2"/>
                </a:solidFill>
                <a:sym typeface="Symbol" pitchFamily="18" charset="2"/>
              </a:rPr>
              <a:t>/</a:t>
            </a:r>
            <a:r>
              <a:rPr lang="en-CA" altLang="en-US" sz="1800" baseline="-25000">
                <a:solidFill>
                  <a:schemeClr val="bg2"/>
                </a:solidFill>
                <a:sym typeface="Symbol" pitchFamily="18" charset="2"/>
              </a:rPr>
              <a:t>2</a:t>
            </a:r>
            <a:r>
              <a:rPr lang="en-CA" altLang="en-US" sz="1800">
                <a:solidFill>
                  <a:schemeClr val="bg2"/>
                </a:solidFill>
                <a:sym typeface="Symbol" pitchFamily="18" charset="2"/>
              </a:rPr>
              <a:t>)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4" grpId="0" animBg="1"/>
      <p:bldP spid="35" grpId="0" animBg="1"/>
    </p:bldLst>
  </p:timing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138" name="Rectangle 5"/>
          <p:cNvSpPr>
            <a:spLocks noChangeArrowheads="1"/>
          </p:cNvSpPr>
          <p:nvPr/>
        </p:nvSpPr>
        <p:spPr bwMode="auto">
          <a:xfrm>
            <a:off x="685800" y="-228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4400">
                <a:solidFill>
                  <a:schemeClr val="tx2"/>
                </a:solidFill>
              </a:rPr>
              <a:t>Fourier Transformation </a:t>
            </a:r>
          </a:p>
        </p:txBody>
      </p:sp>
      <p:sp>
        <p:nvSpPr>
          <p:cNvPr id="91139" name="Text Box 215"/>
          <p:cNvSpPr txBox="1">
            <a:spLocks noChangeArrowheads="1"/>
          </p:cNvSpPr>
          <p:nvPr/>
        </p:nvSpPr>
        <p:spPr bwMode="auto">
          <a:xfrm>
            <a:off x="1809750" y="742950"/>
            <a:ext cx="206692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400" i="1">
                <a:solidFill>
                  <a:schemeClr val="tx2"/>
                </a:solidFill>
              </a:rPr>
              <a:t>Time Domain </a:t>
            </a:r>
            <a:r>
              <a:rPr lang="en-US" altLang="en-US" sz="2400" i="1">
                <a:solidFill>
                  <a:schemeClr val="accent1"/>
                </a:solidFill>
                <a:sym typeface="Symbol" pitchFamily="18" charset="2"/>
              </a:rPr>
              <a:t>y</a:t>
            </a:r>
            <a:endParaRPr lang="en-US" altLang="en-US" sz="2400">
              <a:solidFill>
                <a:schemeClr val="accent1"/>
              </a:solidFill>
              <a:sym typeface="Symbol" pitchFamily="18" charset="2"/>
            </a:endParaRPr>
          </a:p>
        </p:txBody>
      </p:sp>
      <p:sp>
        <p:nvSpPr>
          <p:cNvPr id="91140" name="Text Box 215"/>
          <p:cNvSpPr txBox="1">
            <a:spLocks noChangeArrowheads="1"/>
          </p:cNvSpPr>
          <p:nvPr/>
        </p:nvSpPr>
        <p:spPr bwMode="auto">
          <a:xfrm>
            <a:off x="4495800" y="762000"/>
            <a:ext cx="2874963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400" i="1">
                <a:solidFill>
                  <a:schemeClr val="tx2"/>
                </a:solidFill>
              </a:rPr>
              <a:t>Frequency Domain </a:t>
            </a:r>
            <a:r>
              <a:rPr lang="en-US" altLang="en-US" sz="2400" i="1">
                <a:solidFill>
                  <a:schemeClr val="accent1"/>
                </a:solidFill>
              </a:rPr>
              <a:t>Y</a:t>
            </a:r>
            <a:endParaRPr lang="en-US" altLang="en-US" sz="2400">
              <a:solidFill>
                <a:schemeClr val="accent1"/>
              </a:solidFill>
              <a:sym typeface="Symbol" pitchFamily="18" charset="2"/>
            </a:endParaRPr>
          </a:p>
        </p:txBody>
      </p:sp>
      <p:grpSp>
        <p:nvGrpSpPr>
          <p:cNvPr id="2" name="Group 52"/>
          <p:cNvGrpSpPr>
            <a:grpSpLocks/>
          </p:cNvGrpSpPr>
          <p:nvPr/>
        </p:nvGrpSpPr>
        <p:grpSpPr bwMode="auto">
          <a:xfrm>
            <a:off x="5068888" y="2874963"/>
            <a:ext cx="1655762" cy="1204912"/>
            <a:chOff x="5068680" y="2874867"/>
            <a:chExt cx="1656000" cy="1204421"/>
          </a:xfrm>
        </p:grpSpPr>
        <p:sp>
          <p:nvSpPr>
            <p:cNvPr id="91171" name="Rectangle 36"/>
            <p:cNvSpPr>
              <a:spLocks noChangeArrowheads="1"/>
            </p:cNvSpPr>
            <p:nvPr/>
          </p:nvSpPr>
          <p:spPr bwMode="auto">
            <a:xfrm>
              <a:off x="5068680" y="2874867"/>
              <a:ext cx="1656000" cy="307777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CA" altLang="en-US" sz="1400">
                  <a:solidFill>
                    <a:schemeClr val="bg2"/>
                  </a:solidFill>
                  <a:sym typeface="Symbol" pitchFamily="18" charset="2"/>
                </a:rPr>
                <a:t>    ½</a:t>
              </a:r>
              <a:r>
                <a:rPr lang="en-CA" altLang="en-US" sz="1400">
                  <a:solidFill>
                    <a:schemeClr val="bg2"/>
                  </a:solidFill>
                  <a:cs typeface="Times New Roman" pitchFamily="18" charset="0"/>
                  <a:sym typeface="Symbol" pitchFamily="18" charset="2"/>
                </a:rPr>
                <a:t>∙</a:t>
              </a:r>
              <a:r>
                <a:rPr lang="en-CA" altLang="en-US" sz="1400">
                  <a:solidFill>
                    <a:schemeClr val="bg2"/>
                  </a:solidFill>
                  <a:sym typeface="Symbol" pitchFamily="18" charset="2"/>
                </a:rPr>
                <a:t>ACEGACEG</a:t>
              </a:r>
            </a:p>
          </p:txBody>
        </p:sp>
        <p:sp>
          <p:nvSpPr>
            <p:cNvPr id="91172" name="Rectangle 45"/>
            <p:cNvSpPr>
              <a:spLocks noChangeArrowheads="1"/>
            </p:cNvSpPr>
            <p:nvPr/>
          </p:nvSpPr>
          <p:spPr bwMode="auto">
            <a:xfrm>
              <a:off x="5068680" y="3771511"/>
              <a:ext cx="1656000" cy="307777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CA" altLang="en-US" sz="1400">
                  <a:solidFill>
                    <a:schemeClr val="bg2"/>
                  </a:solidFill>
                  <a:sym typeface="Symbol" pitchFamily="18" charset="2"/>
                </a:rPr>
                <a:t>  ½</a:t>
              </a:r>
              <a:r>
                <a:rPr lang="en-US" altLang="en-US" sz="1400">
                  <a:solidFill>
                    <a:schemeClr val="bg2"/>
                  </a:solidFill>
                  <a:sym typeface="Symbol" pitchFamily="18" charset="2"/>
                </a:rPr>
                <a:t>s</a:t>
              </a:r>
              <a:r>
                <a:rPr lang="en-US" altLang="en-US" sz="1400" baseline="-25000">
                  <a:solidFill>
                    <a:schemeClr val="bg2"/>
                  </a:solidFill>
                  <a:sym typeface="Symbol" pitchFamily="18" charset="2"/>
                </a:rPr>
                <a:t>1</a:t>
              </a:r>
              <a:r>
                <a:rPr lang="en-CA" altLang="en-US" sz="1400">
                  <a:solidFill>
                    <a:schemeClr val="bg2"/>
                  </a:solidFill>
                  <a:cs typeface="Times New Roman" pitchFamily="18" charset="0"/>
                  <a:sym typeface="Symbol" pitchFamily="18" charset="2"/>
                </a:rPr>
                <a:t>∙</a:t>
              </a:r>
              <a:r>
                <a:rPr lang="en-CA" altLang="en-US" sz="1400">
                  <a:solidFill>
                    <a:schemeClr val="bg2"/>
                  </a:solidFill>
                  <a:sym typeface="Symbol" pitchFamily="18" charset="2"/>
                </a:rPr>
                <a:t>BDFHBDFH</a:t>
              </a:r>
            </a:p>
          </p:txBody>
        </p:sp>
      </p:grpSp>
      <p:sp>
        <p:nvSpPr>
          <p:cNvPr id="91142" name="Rectangle 38"/>
          <p:cNvSpPr>
            <a:spLocks noChangeArrowheads="1"/>
          </p:cNvSpPr>
          <p:nvPr/>
        </p:nvSpPr>
        <p:spPr bwMode="auto">
          <a:xfrm>
            <a:off x="211138" y="1219200"/>
            <a:ext cx="14478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/>
            <a:r>
              <a:rPr lang="en-CA" altLang="en-US" sz="2400">
                <a:sym typeface="Symbol" pitchFamily="18" charset="2"/>
              </a:rPr>
              <a:t>FFT Alg:</a:t>
            </a:r>
          </a:p>
        </p:txBody>
      </p:sp>
      <p:grpSp>
        <p:nvGrpSpPr>
          <p:cNvPr id="3" name="Group 54"/>
          <p:cNvGrpSpPr>
            <a:grpSpLocks/>
          </p:cNvGrpSpPr>
          <p:nvPr/>
        </p:nvGrpSpPr>
        <p:grpSpPr bwMode="auto">
          <a:xfrm>
            <a:off x="4724400" y="1693863"/>
            <a:ext cx="2519363" cy="2133600"/>
            <a:chOff x="4724400" y="1694156"/>
            <a:chExt cx="2519039" cy="2133600"/>
          </a:xfrm>
        </p:grpSpPr>
        <p:grpSp>
          <p:nvGrpSpPr>
            <p:cNvPr id="91164" name="Group 37"/>
            <p:cNvGrpSpPr>
              <a:grpSpLocks/>
            </p:cNvGrpSpPr>
            <p:nvPr/>
          </p:nvGrpSpPr>
          <p:grpSpPr bwMode="auto">
            <a:xfrm>
              <a:off x="4724400" y="1694156"/>
              <a:ext cx="524522" cy="1981200"/>
              <a:chOff x="2001544" y="1219200"/>
              <a:chExt cx="524522" cy="1981200"/>
            </a:xfrm>
          </p:grpSpPr>
          <p:sp>
            <p:nvSpPr>
              <p:cNvPr id="91169" name="Rectangle 41"/>
              <p:cNvSpPr>
                <a:spLocks noChangeArrowheads="1"/>
              </p:cNvSpPr>
              <p:nvPr/>
            </p:nvSpPr>
            <p:spPr bwMode="auto">
              <a:xfrm>
                <a:off x="2001544" y="2800290"/>
                <a:ext cx="524522" cy="4001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l" eaLnBrk="1" hangingPunct="1"/>
                <a:r>
                  <a:rPr lang="en-CA" altLang="en-US" sz="2000">
                    <a:solidFill>
                      <a:schemeClr val="accent1"/>
                    </a:solidFill>
                    <a:sym typeface="Symbol" pitchFamily="18" charset="2"/>
                  </a:rPr>
                  <a:t>+</a:t>
                </a:r>
              </a:p>
            </p:txBody>
          </p:sp>
          <p:sp>
            <p:nvSpPr>
              <p:cNvPr id="91170" name="Rectangle 42"/>
              <p:cNvSpPr>
                <a:spLocks noChangeArrowheads="1"/>
              </p:cNvSpPr>
              <p:nvPr/>
            </p:nvSpPr>
            <p:spPr bwMode="auto">
              <a:xfrm>
                <a:off x="2001544" y="1219200"/>
                <a:ext cx="524522" cy="4001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l" eaLnBrk="1" hangingPunct="1"/>
                <a:r>
                  <a:rPr lang="en-CA" altLang="en-US" sz="2000">
                    <a:solidFill>
                      <a:schemeClr val="accent1"/>
                    </a:solidFill>
                    <a:sym typeface="Symbol" pitchFamily="18" charset="2"/>
                  </a:rPr>
                  <a:t>=</a:t>
                </a:r>
              </a:p>
            </p:txBody>
          </p:sp>
        </p:grpSp>
        <p:grpSp>
          <p:nvGrpSpPr>
            <p:cNvPr id="91165" name="Group 43"/>
            <p:cNvGrpSpPr>
              <a:grpSpLocks/>
            </p:cNvGrpSpPr>
            <p:nvPr/>
          </p:nvGrpSpPr>
          <p:grpSpPr bwMode="auto">
            <a:xfrm>
              <a:off x="5073590" y="1788112"/>
              <a:ext cx="2169849" cy="2039644"/>
              <a:chOff x="5073590" y="1313156"/>
              <a:chExt cx="2169849" cy="2039644"/>
            </a:xfrm>
          </p:grpSpPr>
          <p:sp>
            <p:nvSpPr>
              <p:cNvPr id="91166" name="Rectangle 44"/>
              <p:cNvSpPr>
                <a:spLocks noChangeArrowheads="1"/>
              </p:cNvSpPr>
              <p:nvPr/>
            </p:nvSpPr>
            <p:spPr bwMode="auto">
              <a:xfrm>
                <a:off x="5073590" y="1313156"/>
                <a:ext cx="1656000" cy="523220"/>
              </a:xfrm>
              <a:prstGeom prst="rect">
                <a:avLst/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l" eaLnBrk="1" hangingPunct="1"/>
                <a:r>
                  <a:rPr lang="en-CA" altLang="en-US" sz="1400">
                    <a:solidFill>
                      <a:schemeClr val="bg2"/>
                    </a:solidFill>
                    <a:sym typeface="Symbol" pitchFamily="18" charset="2"/>
                  </a:rPr>
                  <a:t>     ½</a:t>
                </a:r>
                <a:r>
                  <a:rPr lang="en-CA" altLang="en-US" sz="1400">
                    <a:solidFill>
                      <a:schemeClr val="bg2"/>
                    </a:solidFill>
                    <a:cs typeface="Times New Roman" pitchFamily="18" charset="0"/>
                    <a:sym typeface="Symbol" pitchFamily="18" charset="2"/>
                  </a:rPr>
                  <a:t>∙</a:t>
                </a:r>
                <a:r>
                  <a:rPr lang="en-CA" altLang="en-US" sz="1400">
                    <a:solidFill>
                      <a:schemeClr val="bg2"/>
                    </a:solidFill>
                    <a:sym typeface="Symbol" pitchFamily="18" charset="2"/>
                  </a:rPr>
                  <a:t>ACEGACEG</a:t>
                </a:r>
                <a:br>
                  <a:rPr lang="en-CA" altLang="en-US" sz="1400">
                    <a:solidFill>
                      <a:schemeClr val="bg2"/>
                    </a:solidFill>
                    <a:sym typeface="Symbol" pitchFamily="18" charset="2"/>
                  </a:rPr>
                </a:br>
                <a:r>
                  <a:rPr lang="en-CA" altLang="en-US" sz="1400">
                    <a:solidFill>
                      <a:schemeClr val="bg2"/>
                    </a:solidFill>
                    <a:sym typeface="Symbol" pitchFamily="18" charset="2"/>
                  </a:rPr>
                  <a:t>+½</a:t>
                </a:r>
                <a:r>
                  <a:rPr lang="en-US" altLang="en-US" sz="1400">
                    <a:solidFill>
                      <a:schemeClr val="bg2"/>
                    </a:solidFill>
                    <a:sym typeface="Symbol" pitchFamily="18" charset="2"/>
                  </a:rPr>
                  <a:t>s</a:t>
                </a:r>
                <a:r>
                  <a:rPr lang="en-US" altLang="en-US" sz="1400" baseline="-25000">
                    <a:solidFill>
                      <a:schemeClr val="bg2"/>
                    </a:solidFill>
                    <a:sym typeface="Symbol" pitchFamily="18" charset="2"/>
                  </a:rPr>
                  <a:t>1</a:t>
                </a:r>
                <a:r>
                  <a:rPr lang="en-CA" altLang="en-US" sz="1400">
                    <a:solidFill>
                      <a:schemeClr val="bg2"/>
                    </a:solidFill>
                    <a:cs typeface="Times New Roman" pitchFamily="18" charset="0"/>
                    <a:sym typeface="Symbol" pitchFamily="18" charset="2"/>
                  </a:rPr>
                  <a:t>∙</a:t>
                </a:r>
                <a:r>
                  <a:rPr lang="en-CA" altLang="en-US" sz="1400">
                    <a:solidFill>
                      <a:schemeClr val="bg2"/>
                    </a:solidFill>
                    <a:sym typeface="Symbol" pitchFamily="18" charset="2"/>
                  </a:rPr>
                  <a:t>BDFHBDFH</a:t>
                </a:r>
              </a:p>
            </p:txBody>
          </p:sp>
          <p:sp>
            <p:nvSpPr>
              <p:cNvPr id="91167" name="Freeform 46"/>
              <p:cNvSpPr>
                <a:spLocks/>
              </p:cNvSpPr>
              <p:nvPr/>
            </p:nvSpPr>
            <p:spPr bwMode="auto">
              <a:xfrm>
                <a:off x="6709299" y="1648287"/>
                <a:ext cx="534140" cy="1704513"/>
              </a:xfrm>
              <a:custGeom>
                <a:avLst/>
                <a:gdLst>
                  <a:gd name="T0" fmla="*/ 0 w 534140"/>
                  <a:gd name="T1" fmla="*/ 1704513 h 1704513"/>
                  <a:gd name="T2" fmla="*/ 532660 w 534140"/>
                  <a:gd name="T3" fmla="*/ 736847 h 1704513"/>
                  <a:gd name="T4" fmla="*/ 8878 w 534140"/>
                  <a:gd name="T5" fmla="*/ 0 h 1704513"/>
                  <a:gd name="T6" fmla="*/ 0 60000 65536"/>
                  <a:gd name="T7" fmla="*/ 0 60000 65536"/>
                  <a:gd name="T8" fmla="*/ 0 60000 65536"/>
                  <a:gd name="T9" fmla="*/ 0 w 534140"/>
                  <a:gd name="T10" fmla="*/ 0 h 1704513"/>
                  <a:gd name="T11" fmla="*/ 534140 w 534140"/>
                  <a:gd name="T12" fmla="*/ 1704513 h 170451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534140" h="1704513">
                    <a:moveTo>
                      <a:pt x="0" y="1704513"/>
                    </a:moveTo>
                    <a:cubicBezTo>
                      <a:pt x="265590" y="1362722"/>
                      <a:pt x="531180" y="1020932"/>
                      <a:pt x="532660" y="736847"/>
                    </a:cubicBezTo>
                    <a:cubicBezTo>
                      <a:pt x="534140" y="452762"/>
                      <a:pt x="8878" y="0"/>
                      <a:pt x="8878" y="0"/>
                    </a:cubicBezTo>
                  </a:path>
                </a:pathLst>
              </a:custGeom>
              <a:noFill/>
              <a:ln w="127000" cap="flat" cmpd="sng" algn="ctr">
                <a:solidFill>
                  <a:schemeClr val="accent2"/>
                </a:solidFill>
                <a:prstDash val="solid"/>
                <a:round/>
                <a:headEnd type="none" w="med" len="med"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91168" name="Freeform 49"/>
              <p:cNvSpPr>
                <a:spLocks/>
              </p:cNvSpPr>
              <p:nvPr/>
            </p:nvSpPr>
            <p:spPr bwMode="auto">
              <a:xfrm>
                <a:off x="6629400" y="1692675"/>
                <a:ext cx="278166" cy="861134"/>
              </a:xfrm>
              <a:custGeom>
                <a:avLst/>
                <a:gdLst>
                  <a:gd name="T0" fmla="*/ 0 w 278166"/>
                  <a:gd name="T1" fmla="*/ 861134 h 861134"/>
                  <a:gd name="T2" fmla="*/ 257452 w 278166"/>
                  <a:gd name="T3" fmla="*/ 426128 h 861134"/>
                  <a:gd name="T4" fmla="*/ 124287 w 278166"/>
                  <a:gd name="T5" fmla="*/ 0 h 861134"/>
                  <a:gd name="T6" fmla="*/ 0 60000 65536"/>
                  <a:gd name="T7" fmla="*/ 0 60000 65536"/>
                  <a:gd name="T8" fmla="*/ 0 60000 65536"/>
                  <a:gd name="T9" fmla="*/ 0 w 278166"/>
                  <a:gd name="T10" fmla="*/ 0 h 861134"/>
                  <a:gd name="T11" fmla="*/ 278166 w 278166"/>
                  <a:gd name="T12" fmla="*/ 861134 h 861134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78166" h="861134">
                    <a:moveTo>
                      <a:pt x="0" y="861134"/>
                    </a:moveTo>
                    <a:cubicBezTo>
                      <a:pt x="118369" y="715392"/>
                      <a:pt x="236738" y="569650"/>
                      <a:pt x="257452" y="426128"/>
                    </a:cubicBezTo>
                    <a:cubicBezTo>
                      <a:pt x="278166" y="282606"/>
                      <a:pt x="124287" y="0"/>
                      <a:pt x="124287" y="0"/>
                    </a:cubicBezTo>
                  </a:path>
                </a:pathLst>
              </a:custGeom>
              <a:noFill/>
              <a:ln w="127000" cap="flat" cmpd="sng" algn="ctr">
                <a:solidFill>
                  <a:schemeClr val="accent2"/>
                </a:solidFill>
                <a:prstDash val="solid"/>
                <a:round/>
                <a:headEnd type="none" w="med" len="med"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grpSp>
        <p:nvGrpSpPr>
          <p:cNvPr id="91144" name="Group 32"/>
          <p:cNvGrpSpPr>
            <a:grpSpLocks/>
          </p:cNvGrpSpPr>
          <p:nvPr/>
        </p:nvGrpSpPr>
        <p:grpSpPr bwMode="auto">
          <a:xfrm>
            <a:off x="187325" y="1685925"/>
            <a:ext cx="3835400" cy="461963"/>
            <a:chOff x="187912" y="1228789"/>
            <a:chExt cx="3835495" cy="461665"/>
          </a:xfrm>
        </p:grpSpPr>
        <p:sp>
          <p:nvSpPr>
            <p:cNvPr id="91162" name="Rectangle 22"/>
            <p:cNvSpPr>
              <a:spLocks noChangeArrowheads="1"/>
            </p:cNvSpPr>
            <p:nvPr/>
          </p:nvSpPr>
          <p:spPr bwMode="auto">
            <a:xfrm>
              <a:off x="2367407" y="1307254"/>
              <a:ext cx="1656000" cy="307777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CA" altLang="en-US" sz="1400">
                  <a:solidFill>
                    <a:schemeClr val="bg2"/>
                  </a:solidFill>
                  <a:sym typeface="Symbol" pitchFamily="18" charset="2"/>
                </a:rPr>
                <a:t>    y = abcdefgh </a:t>
              </a:r>
            </a:p>
          </p:txBody>
        </p:sp>
        <p:sp>
          <p:nvSpPr>
            <p:cNvPr id="91163" name="Rectangle 28"/>
            <p:cNvSpPr>
              <a:spLocks noChangeArrowheads="1"/>
            </p:cNvSpPr>
            <p:nvPr/>
          </p:nvSpPr>
          <p:spPr bwMode="auto">
            <a:xfrm>
              <a:off x="187912" y="1228789"/>
              <a:ext cx="1752600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CA" altLang="en-US" sz="2400">
                  <a:sym typeface="Symbol" pitchFamily="18" charset="2"/>
                </a:rPr>
                <a:t>FFT Input:</a:t>
              </a:r>
            </a:p>
          </p:txBody>
        </p:sp>
      </p:grpSp>
      <p:sp>
        <p:nvSpPr>
          <p:cNvPr id="26" name="Rectangle 25"/>
          <p:cNvSpPr>
            <a:spLocks noChangeArrowheads="1"/>
          </p:cNvSpPr>
          <p:nvPr/>
        </p:nvSpPr>
        <p:spPr bwMode="auto">
          <a:xfrm>
            <a:off x="152400" y="5227638"/>
            <a:ext cx="4495800" cy="1477962"/>
          </a:xfrm>
          <a:prstGeom prst="rect">
            <a:avLst/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/>
            <a:r>
              <a:rPr lang="en-CA" altLang="en-US" sz="1800">
                <a:solidFill>
                  <a:schemeClr val="bg2"/>
                </a:solidFill>
                <a:sym typeface="Symbol" pitchFamily="18" charset="2"/>
              </a:rPr>
              <a:t>%Combining</a:t>
            </a:r>
          </a:p>
          <a:p>
            <a:pPr algn="l" eaLnBrk="1" hangingPunct="1"/>
            <a:r>
              <a:rPr lang="en-CA" altLang="en-US" sz="1800">
                <a:solidFill>
                  <a:schemeClr val="bg2"/>
                </a:solidFill>
                <a:sym typeface="Symbol" pitchFamily="18" charset="2"/>
              </a:rPr>
              <a:t>For i = 0 to </a:t>
            </a:r>
            <a:r>
              <a:rPr lang="en-CA" altLang="en-US" sz="1800" baseline="30000">
                <a:solidFill>
                  <a:schemeClr val="bg2"/>
                </a:solidFill>
                <a:sym typeface="Symbol" pitchFamily="18" charset="2"/>
              </a:rPr>
              <a:t>n</a:t>
            </a:r>
            <a:r>
              <a:rPr lang="en-CA" altLang="en-US" sz="1800">
                <a:solidFill>
                  <a:schemeClr val="bg2"/>
                </a:solidFill>
                <a:sym typeface="Symbol" pitchFamily="18" charset="2"/>
              </a:rPr>
              <a:t>/</a:t>
            </a:r>
            <a:r>
              <a:rPr lang="en-CA" altLang="en-US" sz="1800" baseline="-25000">
                <a:solidFill>
                  <a:schemeClr val="bg2"/>
                </a:solidFill>
                <a:sym typeface="Symbol" pitchFamily="18" charset="2"/>
              </a:rPr>
              <a:t>2</a:t>
            </a:r>
            <a:r>
              <a:rPr lang="en-CA" altLang="en-US" sz="1800">
                <a:solidFill>
                  <a:schemeClr val="bg2"/>
                </a:solidFill>
                <a:sym typeface="Symbol" pitchFamily="18" charset="2"/>
              </a:rPr>
              <a:t>-1</a:t>
            </a:r>
          </a:p>
          <a:p>
            <a:pPr algn="l" eaLnBrk="1" hangingPunct="1"/>
            <a:r>
              <a:rPr lang="en-CA" altLang="en-US" sz="1800">
                <a:solidFill>
                  <a:schemeClr val="bg2"/>
                </a:solidFill>
                <a:sym typeface="Symbol" pitchFamily="18" charset="2"/>
              </a:rPr>
              <a:t>	Y[i]       = Y</a:t>
            </a:r>
            <a:r>
              <a:rPr lang="en-CA" altLang="en-US" sz="1800" baseline="30000">
                <a:solidFill>
                  <a:schemeClr val="bg2"/>
                </a:solidFill>
                <a:sym typeface="Symbol" pitchFamily="18" charset="2"/>
              </a:rPr>
              <a:t>even</a:t>
            </a:r>
            <a:r>
              <a:rPr lang="en-CA" altLang="en-US" sz="1800">
                <a:solidFill>
                  <a:schemeClr val="bg2"/>
                </a:solidFill>
                <a:sym typeface="Symbol" pitchFamily="18" charset="2"/>
              </a:rPr>
              <a:t>[i] +    </a:t>
            </a:r>
            <a:r>
              <a:rPr lang="en-CA" altLang="en-US" sz="1800" baseline="30000">
                <a:solidFill>
                  <a:schemeClr val="bg2"/>
                </a:solidFill>
                <a:sym typeface="Symbol" pitchFamily="18" charset="2"/>
              </a:rPr>
              <a:t>i</a:t>
            </a:r>
            <a:r>
              <a:rPr lang="en-CA" altLang="en-US" sz="1800">
                <a:solidFill>
                  <a:schemeClr val="bg2"/>
                </a:solidFill>
                <a:sym typeface="Symbol" pitchFamily="18" charset="2"/>
              </a:rPr>
              <a:t>   </a:t>
            </a:r>
            <a:r>
              <a:rPr lang="en-CA" altLang="en-US" sz="1800">
                <a:solidFill>
                  <a:schemeClr val="bg2"/>
                </a:solidFill>
                <a:cs typeface="Times New Roman" pitchFamily="18" charset="0"/>
                <a:sym typeface="Symbol" pitchFamily="18" charset="2"/>
              </a:rPr>
              <a:t>∙</a:t>
            </a:r>
            <a:r>
              <a:rPr lang="en-CA" altLang="en-US" sz="1800">
                <a:solidFill>
                  <a:schemeClr val="bg2"/>
                </a:solidFill>
                <a:sym typeface="Symbol" pitchFamily="18" charset="2"/>
              </a:rPr>
              <a:t>Y</a:t>
            </a:r>
            <a:r>
              <a:rPr lang="en-CA" altLang="en-US" sz="1800" baseline="30000">
                <a:solidFill>
                  <a:schemeClr val="bg2"/>
                </a:solidFill>
                <a:sym typeface="Symbol" pitchFamily="18" charset="2"/>
              </a:rPr>
              <a:t>odd</a:t>
            </a:r>
            <a:r>
              <a:rPr lang="en-CA" altLang="en-US" sz="1800">
                <a:solidFill>
                  <a:schemeClr val="bg2"/>
                </a:solidFill>
                <a:sym typeface="Symbol" pitchFamily="18" charset="2"/>
              </a:rPr>
              <a:t>[i]</a:t>
            </a:r>
          </a:p>
          <a:p>
            <a:pPr algn="l" eaLnBrk="1" hangingPunct="1"/>
            <a:r>
              <a:rPr lang="en-CA" altLang="en-US" sz="1800">
                <a:solidFill>
                  <a:schemeClr val="bg2"/>
                </a:solidFill>
                <a:sym typeface="Symbol" pitchFamily="18" charset="2"/>
              </a:rPr>
              <a:t>	Y[i+</a:t>
            </a:r>
            <a:r>
              <a:rPr lang="en-CA" altLang="en-US" sz="1800" baseline="30000">
                <a:solidFill>
                  <a:schemeClr val="bg2"/>
                </a:solidFill>
                <a:sym typeface="Symbol" pitchFamily="18" charset="2"/>
              </a:rPr>
              <a:t>n</a:t>
            </a:r>
            <a:r>
              <a:rPr lang="en-CA" altLang="en-US" sz="1800">
                <a:solidFill>
                  <a:schemeClr val="bg2"/>
                </a:solidFill>
                <a:sym typeface="Symbol" pitchFamily="18" charset="2"/>
              </a:rPr>
              <a:t>/</a:t>
            </a:r>
            <a:r>
              <a:rPr lang="en-CA" altLang="en-US" sz="1800" baseline="-25000">
                <a:solidFill>
                  <a:schemeClr val="bg2"/>
                </a:solidFill>
                <a:sym typeface="Symbol" pitchFamily="18" charset="2"/>
              </a:rPr>
              <a:t>2</a:t>
            </a:r>
            <a:r>
              <a:rPr lang="en-CA" altLang="en-US" sz="1800">
                <a:solidFill>
                  <a:schemeClr val="bg2"/>
                </a:solidFill>
                <a:sym typeface="Symbol" pitchFamily="18" charset="2"/>
              </a:rPr>
              <a:t>] = Y</a:t>
            </a:r>
            <a:r>
              <a:rPr lang="en-CA" altLang="en-US" sz="1800" baseline="30000">
                <a:solidFill>
                  <a:schemeClr val="bg2"/>
                </a:solidFill>
                <a:sym typeface="Symbol" pitchFamily="18" charset="2"/>
              </a:rPr>
              <a:t>even</a:t>
            </a:r>
            <a:r>
              <a:rPr lang="en-CA" altLang="en-US" sz="1800">
                <a:solidFill>
                  <a:schemeClr val="bg2"/>
                </a:solidFill>
                <a:sym typeface="Symbol" pitchFamily="18" charset="2"/>
              </a:rPr>
              <a:t>[i] + </a:t>
            </a:r>
            <a:r>
              <a:rPr lang="en-CA" altLang="en-US" sz="1800" baseline="30000">
                <a:solidFill>
                  <a:schemeClr val="bg2"/>
                </a:solidFill>
                <a:sym typeface="Symbol" pitchFamily="18" charset="2"/>
              </a:rPr>
              <a:t>i+n/2</a:t>
            </a:r>
            <a:r>
              <a:rPr lang="en-CA" altLang="en-US" sz="1800">
                <a:solidFill>
                  <a:schemeClr val="bg2"/>
                </a:solidFill>
                <a:sym typeface="Symbol" pitchFamily="18" charset="2"/>
              </a:rPr>
              <a:t> </a:t>
            </a:r>
            <a:r>
              <a:rPr lang="en-CA" altLang="en-US" sz="1800">
                <a:solidFill>
                  <a:schemeClr val="bg2"/>
                </a:solidFill>
                <a:cs typeface="Times New Roman" pitchFamily="18" charset="0"/>
                <a:sym typeface="Symbol" pitchFamily="18" charset="2"/>
              </a:rPr>
              <a:t>∙</a:t>
            </a:r>
            <a:r>
              <a:rPr lang="en-CA" altLang="en-US" sz="1800">
                <a:solidFill>
                  <a:schemeClr val="bg2"/>
                </a:solidFill>
                <a:sym typeface="Symbol" pitchFamily="18" charset="2"/>
              </a:rPr>
              <a:t>Y</a:t>
            </a:r>
            <a:r>
              <a:rPr lang="en-CA" altLang="en-US" sz="1800" baseline="30000">
                <a:solidFill>
                  <a:schemeClr val="bg2"/>
                </a:solidFill>
                <a:sym typeface="Symbol" pitchFamily="18" charset="2"/>
              </a:rPr>
              <a:t>odd</a:t>
            </a:r>
            <a:r>
              <a:rPr lang="en-CA" altLang="en-US" sz="1800">
                <a:solidFill>
                  <a:schemeClr val="bg2"/>
                </a:solidFill>
                <a:sym typeface="Symbol" pitchFamily="18" charset="2"/>
              </a:rPr>
              <a:t>[i]</a:t>
            </a:r>
          </a:p>
          <a:p>
            <a:pPr algn="l" eaLnBrk="1" hangingPunct="1"/>
            <a:r>
              <a:rPr lang="en-CA" altLang="en-US" sz="1800">
                <a:solidFill>
                  <a:schemeClr val="bg2"/>
                </a:solidFill>
                <a:sym typeface="Symbol" pitchFamily="18" charset="2"/>
              </a:rPr>
              <a:t>Return(Y)</a:t>
            </a:r>
          </a:p>
        </p:txBody>
      </p:sp>
      <p:sp>
        <p:nvSpPr>
          <p:cNvPr id="91146" name="Text Box 215"/>
          <p:cNvSpPr txBox="1">
            <a:spLocks noChangeArrowheads="1"/>
          </p:cNvSpPr>
          <p:nvPr/>
        </p:nvSpPr>
        <p:spPr bwMode="auto">
          <a:xfrm>
            <a:off x="7772400" y="17463"/>
            <a:ext cx="727075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000">
                <a:solidFill>
                  <a:schemeClr val="tx2"/>
                </a:solidFill>
                <a:sym typeface="Symbol" pitchFamily="18" charset="2"/>
              </a:rPr>
              <a:t>FFT</a:t>
            </a:r>
          </a:p>
          <a:p>
            <a:pPr eaLnBrk="1" hangingPunct="1"/>
            <a:r>
              <a:rPr lang="en-US" altLang="en-US" sz="2000">
                <a:solidFill>
                  <a:schemeClr val="tx2"/>
                </a:solidFill>
                <a:sym typeface="Symbol" pitchFamily="18" charset="2"/>
              </a:rPr>
              <a:t>Code</a:t>
            </a:r>
            <a:endParaRPr lang="en-US" altLang="en-US" sz="2000">
              <a:sym typeface="Symbol" pitchFamily="18" charset="2"/>
            </a:endParaRPr>
          </a:p>
        </p:txBody>
      </p:sp>
      <p:sp>
        <p:nvSpPr>
          <p:cNvPr id="91147" name="Rectangle 55"/>
          <p:cNvSpPr>
            <a:spLocks noChangeArrowheads="1"/>
          </p:cNvSpPr>
          <p:nvPr/>
        </p:nvSpPr>
        <p:spPr bwMode="auto">
          <a:xfrm>
            <a:off x="5068888" y="2417763"/>
            <a:ext cx="1655762" cy="307975"/>
          </a:xfrm>
          <a:prstGeom prst="rect">
            <a:avLst/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/>
            <a:r>
              <a:rPr lang="en-CA" altLang="en-US" sz="1400">
                <a:solidFill>
                  <a:schemeClr val="bg2"/>
                </a:solidFill>
                <a:sym typeface="Symbol" pitchFamily="18" charset="2"/>
              </a:rPr>
              <a:t>       Y</a:t>
            </a:r>
            <a:r>
              <a:rPr lang="en-CA" altLang="en-US" sz="1400" baseline="30000">
                <a:solidFill>
                  <a:schemeClr val="bg2"/>
                </a:solidFill>
                <a:sym typeface="Symbol" pitchFamily="18" charset="2"/>
              </a:rPr>
              <a:t>even</a:t>
            </a:r>
            <a:r>
              <a:rPr lang="en-CA" altLang="en-US" sz="1400">
                <a:solidFill>
                  <a:schemeClr val="bg2"/>
                </a:solidFill>
                <a:sym typeface="Symbol" pitchFamily="18" charset="2"/>
              </a:rPr>
              <a:t> = ACEG</a:t>
            </a:r>
          </a:p>
        </p:txBody>
      </p:sp>
      <p:sp>
        <p:nvSpPr>
          <p:cNvPr id="91148" name="Rectangle 56"/>
          <p:cNvSpPr>
            <a:spLocks noChangeArrowheads="1"/>
          </p:cNvSpPr>
          <p:nvPr/>
        </p:nvSpPr>
        <p:spPr bwMode="auto">
          <a:xfrm>
            <a:off x="5068888" y="3325813"/>
            <a:ext cx="1655762" cy="307975"/>
          </a:xfrm>
          <a:prstGeom prst="rect">
            <a:avLst/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/>
            <a:r>
              <a:rPr lang="en-CA" altLang="en-US" sz="1400">
                <a:solidFill>
                  <a:schemeClr val="bg2"/>
                </a:solidFill>
                <a:sym typeface="Symbol" pitchFamily="18" charset="2"/>
              </a:rPr>
              <a:t>       Y</a:t>
            </a:r>
            <a:r>
              <a:rPr lang="en-CA" altLang="en-US" sz="1400" baseline="30000">
                <a:solidFill>
                  <a:schemeClr val="bg2"/>
                </a:solidFill>
                <a:sym typeface="Symbol" pitchFamily="18" charset="2"/>
              </a:rPr>
              <a:t>odd</a:t>
            </a:r>
            <a:r>
              <a:rPr lang="en-CA" altLang="en-US" sz="1400">
                <a:solidFill>
                  <a:schemeClr val="bg2"/>
                </a:solidFill>
                <a:sym typeface="Symbol" pitchFamily="18" charset="2"/>
              </a:rPr>
              <a:t>  = BDFH</a:t>
            </a:r>
          </a:p>
        </p:txBody>
      </p:sp>
      <p:grpSp>
        <p:nvGrpSpPr>
          <p:cNvPr id="7" name="Group 63"/>
          <p:cNvGrpSpPr>
            <a:grpSpLocks/>
          </p:cNvGrpSpPr>
          <p:nvPr/>
        </p:nvGrpSpPr>
        <p:grpSpPr bwMode="auto">
          <a:xfrm>
            <a:off x="4800600" y="3868738"/>
            <a:ext cx="4495800" cy="2962275"/>
            <a:chOff x="4800600" y="3868367"/>
            <a:chExt cx="4495800" cy="2963035"/>
          </a:xfrm>
        </p:grpSpPr>
        <p:grpSp>
          <p:nvGrpSpPr>
            <p:cNvPr id="91150" name="Group 57"/>
            <p:cNvGrpSpPr>
              <a:grpSpLocks/>
            </p:cNvGrpSpPr>
            <p:nvPr/>
          </p:nvGrpSpPr>
          <p:grpSpPr bwMode="auto">
            <a:xfrm>
              <a:off x="7086600" y="3868367"/>
              <a:ext cx="1824250" cy="1457166"/>
              <a:chOff x="7010400" y="3760434"/>
              <a:chExt cx="1824250" cy="1457166"/>
            </a:xfrm>
          </p:grpSpPr>
          <p:pic>
            <p:nvPicPr>
              <p:cNvPr id="91154" name="Picture 2"/>
              <p:cNvPicPr>
                <a:picLocks noChangeAspect="1" noChangeArrowheads="1"/>
              </p:cNvPicPr>
              <p:nvPr/>
            </p:nvPicPr>
            <p:blipFill>
              <a:blip r:embed="rId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010400" y="3810000"/>
                <a:ext cx="1824250" cy="140760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91155" name="Rectangle 26"/>
              <p:cNvSpPr>
                <a:spLocks noChangeArrowheads="1"/>
              </p:cNvSpPr>
              <p:nvPr/>
            </p:nvSpPr>
            <p:spPr bwMode="auto">
              <a:xfrm>
                <a:off x="7021506" y="4809478"/>
                <a:ext cx="153874" cy="230832"/>
              </a:xfrm>
              <a:prstGeom prst="rect">
                <a:avLst/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r>
                  <a:rPr lang="en-US" altLang="en-US" sz="900">
                    <a:solidFill>
                      <a:schemeClr val="bg2"/>
                    </a:solidFill>
                    <a:sym typeface="Symbol" pitchFamily="18" charset="2"/>
                  </a:rPr>
                  <a:t> </a:t>
                </a:r>
                <a:endParaRPr lang="en-US" altLang="en-US" sz="900" baseline="-25000">
                  <a:solidFill>
                    <a:schemeClr val="bg2"/>
                  </a:solidFill>
                  <a:sym typeface="Symbol" pitchFamily="18" charset="2"/>
                </a:endParaRPr>
              </a:p>
            </p:txBody>
          </p:sp>
          <p:sp>
            <p:nvSpPr>
              <p:cNvPr id="91156" name="Rectangle 26"/>
              <p:cNvSpPr>
                <a:spLocks noChangeArrowheads="1"/>
              </p:cNvSpPr>
              <p:nvPr/>
            </p:nvSpPr>
            <p:spPr bwMode="auto">
              <a:xfrm>
                <a:off x="7090302" y="3834402"/>
                <a:ext cx="153874" cy="230832"/>
              </a:xfrm>
              <a:prstGeom prst="rect">
                <a:avLst/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r>
                  <a:rPr lang="en-US" altLang="en-US" sz="900">
                    <a:solidFill>
                      <a:schemeClr val="bg2"/>
                    </a:solidFill>
                    <a:sym typeface="Symbol" pitchFamily="18" charset="2"/>
                  </a:rPr>
                  <a:t> </a:t>
                </a:r>
                <a:endParaRPr lang="en-US" altLang="en-US" sz="900" baseline="-25000">
                  <a:solidFill>
                    <a:schemeClr val="bg2"/>
                  </a:solidFill>
                  <a:sym typeface="Symbol" pitchFamily="18" charset="2"/>
                </a:endParaRPr>
              </a:p>
            </p:txBody>
          </p:sp>
          <p:sp>
            <p:nvSpPr>
              <p:cNvPr id="91157" name="Rectangle 26"/>
              <p:cNvSpPr>
                <a:spLocks noChangeArrowheads="1"/>
              </p:cNvSpPr>
              <p:nvPr/>
            </p:nvSpPr>
            <p:spPr bwMode="auto">
              <a:xfrm>
                <a:off x="7067370" y="4045246"/>
                <a:ext cx="153874" cy="230832"/>
              </a:xfrm>
              <a:prstGeom prst="rect">
                <a:avLst/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r>
                  <a:rPr lang="en-US" altLang="en-US" sz="900">
                    <a:solidFill>
                      <a:schemeClr val="bg2"/>
                    </a:solidFill>
                    <a:sym typeface="Symbol" pitchFamily="18" charset="2"/>
                  </a:rPr>
                  <a:t> </a:t>
                </a:r>
                <a:endParaRPr lang="en-US" altLang="en-US" sz="900" baseline="-25000">
                  <a:solidFill>
                    <a:schemeClr val="bg2"/>
                  </a:solidFill>
                  <a:sym typeface="Symbol" pitchFamily="18" charset="2"/>
                </a:endParaRPr>
              </a:p>
            </p:txBody>
          </p:sp>
          <p:sp>
            <p:nvSpPr>
              <p:cNvPr id="91158" name="Rectangle 26"/>
              <p:cNvSpPr>
                <a:spLocks noChangeArrowheads="1"/>
              </p:cNvSpPr>
              <p:nvPr/>
            </p:nvSpPr>
            <p:spPr bwMode="auto">
              <a:xfrm>
                <a:off x="7062194" y="4569768"/>
                <a:ext cx="153874" cy="230832"/>
              </a:xfrm>
              <a:prstGeom prst="rect">
                <a:avLst/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r>
                  <a:rPr lang="en-US" altLang="en-US" sz="900">
                    <a:solidFill>
                      <a:schemeClr val="bg2"/>
                    </a:solidFill>
                    <a:sym typeface="Symbol" pitchFamily="18" charset="2"/>
                  </a:rPr>
                  <a:t> </a:t>
                </a:r>
                <a:endParaRPr lang="en-US" altLang="en-US" sz="900" baseline="-25000">
                  <a:solidFill>
                    <a:schemeClr val="bg2"/>
                  </a:solidFill>
                  <a:sym typeface="Symbol" pitchFamily="18" charset="2"/>
                </a:endParaRPr>
              </a:p>
            </p:txBody>
          </p:sp>
          <p:sp>
            <p:nvSpPr>
              <p:cNvPr id="91159" name="Rectangle 26"/>
              <p:cNvSpPr>
                <a:spLocks noChangeArrowheads="1"/>
              </p:cNvSpPr>
              <p:nvPr/>
            </p:nvSpPr>
            <p:spPr bwMode="auto">
              <a:xfrm>
                <a:off x="7090302" y="4114800"/>
                <a:ext cx="153874" cy="230832"/>
              </a:xfrm>
              <a:prstGeom prst="rect">
                <a:avLst/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r>
                  <a:rPr lang="en-US" altLang="en-US" sz="900">
                    <a:solidFill>
                      <a:schemeClr val="bg2"/>
                    </a:solidFill>
                    <a:sym typeface="Symbol" pitchFamily="18" charset="2"/>
                  </a:rPr>
                  <a:t>1</a:t>
                </a:r>
                <a:endParaRPr lang="en-US" altLang="en-US" sz="900" baseline="-25000">
                  <a:solidFill>
                    <a:schemeClr val="bg2"/>
                  </a:solidFill>
                  <a:sym typeface="Symbol" pitchFamily="18" charset="2"/>
                </a:endParaRPr>
              </a:p>
            </p:txBody>
          </p:sp>
          <p:sp>
            <p:nvSpPr>
              <p:cNvPr id="91160" name="Rectangle 26"/>
              <p:cNvSpPr>
                <a:spLocks noChangeArrowheads="1"/>
              </p:cNvSpPr>
              <p:nvPr/>
            </p:nvSpPr>
            <p:spPr bwMode="auto">
              <a:xfrm>
                <a:off x="7014102" y="4587524"/>
                <a:ext cx="304800" cy="2308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r>
                  <a:rPr lang="en-US" altLang="en-US" sz="900">
                    <a:solidFill>
                      <a:schemeClr val="bg2"/>
                    </a:solidFill>
                    <a:sym typeface="Symbol" pitchFamily="18" charset="2"/>
                  </a:rPr>
                  <a:t>-1</a:t>
                </a:r>
                <a:endParaRPr lang="en-US" altLang="en-US" sz="900" baseline="-25000">
                  <a:solidFill>
                    <a:schemeClr val="bg2"/>
                  </a:solidFill>
                  <a:sym typeface="Symbol" pitchFamily="18" charset="2"/>
                </a:endParaRPr>
              </a:p>
            </p:txBody>
          </p:sp>
          <p:sp>
            <p:nvSpPr>
              <p:cNvPr id="91161" name="Rectangle 26"/>
              <p:cNvSpPr>
                <a:spLocks noChangeArrowheads="1"/>
              </p:cNvSpPr>
              <p:nvPr/>
            </p:nvSpPr>
            <p:spPr bwMode="auto">
              <a:xfrm>
                <a:off x="7014102" y="3760434"/>
                <a:ext cx="304800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r>
                  <a:rPr lang="en-US" altLang="en-US" sz="1200">
                    <a:solidFill>
                      <a:schemeClr val="bg2"/>
                    </a:solidFill>
                    <a:sym typeface="Symbol" pitchFamily="18" charset="2"/>
                  </a:rPr>
                  <a:t>s</a:t>
                </a:r>
                <a:r>
                  <a:rPr lang="en-US" altLang="en-US" sz="1200" baseline="-25000">
                    <a:solidFill>
                      <a:schemeClr val="bg2"/>
                    </a:solidFill>
                    <a:sym typeface="Symbol" pitchFamily="18" charset="2"/>
                  </a:rPr>
                  <a:t>1</a:t>
                </a:r>
              </a:p>
            </p:txBody>
          </p:sp>
        </p:grpSp>
        <p:grpSp>
          <p:nvGrpSpPr>
            <p:cNvPr id="91151" name="Group 58"/>
            <p:cNvGrpSpPr>
              <a:grpSpLocks/>
            </p:cNvGrpSpPr>
            <p:nvPr/>
          </p:nvGrpSpPr>
          <p:grpSpPr bwMode="auto">
            <a:xfrm>
              <a:off x="4800600" y="5308602"/>
              <a:ext cx="4495800" cy="1522800"/>
              <a:chOff x="4800600" y="5308602"/>
              <a:chExt cx="4495800" cy="1522800"/>
            </a:xfrm>
          </p:grpSpPr>
          <p:sp>
            <p:nvSpPr>
              <p:cNvPr id="91152" name="Rectangle 59"/>
              <p:cNvSpPr>
                <a:spLocks noChangeArrowheads="1"/>
              </p:cNvSpPr>
              <p:nvPr/>
            </p:nvSpPr>
            <p:spPr bwMode="auto">
              <a:xfrm>
                <a:off x="6873942" y="5486400"/>
                <a:ext cx="2422458" cy="83099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l" eaLnBrk="1" hangingPunct="1"/>
                <a:r>
                  <a:rPr lang="en-CA" altLang="en-US" sz="2400">
                    <a:sym typeface="Symbol" pitchFamily="18" charset="2"/>
                  </a:rPr>
                  <a:t>The value </a:t>
                </a:r>
                <a:r>
                  <a:rPr lang="en-CA" altLang="en-US" sz="2400" i="1">
                    <a:solidFill>
                      <a:schemeClr val="accent1"/>
                    </a:solidFill>
                    <a:sym typeface="Symbol" pitchFamily="18" charset="2"/>
                  </a:rPr>
                  <a:t>Y</a:t>
                </a:r>
                <a:r>
                  <a:rPr lang="en-CA" altLang="en-US" sz="2400">
                    <a:solidFill>
                      <a:schemeClr val="accent1"/>
                    </a:solidFill>
                    <a:sym typeface="Symbol" pitchFamily="18" charset="2"/>
                  </a:rPr>
                  <a:t>[j]</a:t>
                </a:r>
              </a:p>
              <a:p>
                <a:pPr algn="l" eaLnBrk="1" hangingPunct="1"/>
                <a:r>
                  <a:rPr lang="en-CA" altLang="en-US" sz="2400">
                    <a:sym typeface="Symbol" pitchFamily="18" charset="2"/>
                  </a:rPr>
                  <a:t>is scaled by </a:t>
                </a:r>
                <a:r>
                  <a:rPr lang="en-CA" altLang="en-US" sz="2400" i="1">
                    <a:solidFill>
                      <a:schemeClr val="accent1"/>
                    </a:solidFill>
                    <a:sym typeface="Symbol" pitchFamily="18" charset="2"/>
                  </a:rPr>
                  <a:t>B</a:t>
                </a:r>
                <a:r>
                  <a:rPr lang="en-CA" altLang="en-US" sz="2400" baseline="-25000">
                    <a:solidFill>
                      <a:schemeClr val="accent1"/>
                    </a:solidFill>
                    <a:sym typeface="Symbol" pitchFamily="18" charset="2"/>
                  </a:rPr>
                  <a:t>1</a:t>
                </a:r>
                <a:r>
                  <a:rPr lang="en-CA" altLang="en-US" sz="2400">
                    <a:solidFill>
                      <a:schemeClr val="accent1"/>
                    </a:solidFill>
                    <a:sym typeface="Symbol" pitchFamily="18" charset="2"/>
                  </a:rPr>
                  <a:t>[j]</a:t>
                </a:r>
                <a:r>
                  <a:rPr lang="en-CA" altLang="en-US" sz="2400">
                    <a:sym typeface="Symbol" pitchFamily="18" charset="2"/>
                  </a:rPr>
                  <a:t>.</a:t>
                </a:r>
              </a:p>
            </p:txBody>
          </p:sp>
          <p:pic>
            <p:nvPicPr>
              <p:cNvPr id="91153" name="Picture 3"/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4800600" y="5308602"/>
                <a:ext cx="2124733" cy="152280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6" grpId="0" animBg="1"/>
    </p:bldLst>
  </p:timing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162" name="Rectangle 5"/>
          <p:cNvSpPr>
            <a:spLocks noChangeArrowheads="1"/>
          </p:cNvSpPr>
          <p:nvPr/>
        </p:nvSpPr>
        <p:spPr bwMode="auto">
          <a:xfrm>
            <a:off x="685800" y="-228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4400">
                <a:solidFill>
                  <a:schemeClr val="tx2"/>
                </a:solidFill>
              </a:rPr>
              <a:t>Fourier Transformation </a:t>
            </a:r>
          </a:p>
        </p:txBody>
      </p:sp>
      <p:sp>
        <p:nvSpPr>
          <p:cNvPr id="92163" name="Text Box 215"/>
          <p:cNvSpPr txBox="1">
            <a:spLocks noChangeArrowheads="1"/>
          </p:cNvSpPr>
          <p:nvPr/>
        </p:nvSpPr>
        <p:spPr bwMode="auto">
          <a:xfrm>
            <a:off x="1809750" y="742950"/>
            <a:ext cx="206692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400" i="1">
                <a:solidFill>
                  <a:schemeClr val="tx2"/>
                </a:solidFill>
              </a:rPr>
              <a:t>Time Domain </a:t>
            </a:r>
            <a:r>
              <a:rPr lang="en-US" altLang="en-US" sz="2400" i="1">
                <a:solidFill>
                  <a:schemeClr val="accent1"/>
                </a:solidFill>
                <a:sym typeface="Symbol" pitchFamily="18" charset="2"/>
              </a:rPr>
              <a:t>y</a:t>
            </a:r>
            <a:endParaRPr lang="en-US" altLang="en-US" sz="2400">
              <a:solidFill>
                <a:schemeClr val="accent1"/>
              </a:solidFill>
              <a:sym typeface="Symbol" pitchFamily="18" charset="2"/>
            </a:endParaRPr>
          </a:p>
        </p:txBody>
      </p:sp>
      <p:sp>
        <p:nvSpPr>
          <p:cNvPr id="92164" name="Text Box 215"/>
          <p:cNvSpPr txBox="1">
            <a:spLocks noChangeArrowheads="1"/>
          </p:cNvSpPr>
          <p:nvPr/>
        </p:nvSpPr>
        <p:spPr bwMode="auto">
          <a:xfrm>
            <a:off x="4495800" y="762000"/>
            <a:ext cx="2874963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400" i="1">
                <a:solidFill>
                  <a:schemeClr val="tx2"/>
                </a:solidFill>
              </a:rPr>
              <a:t>Frequency Domain </a:t>
            </a:r>
            <a:r>
              <a:rPr lang="en-US" altLang="en-US" sz="2400" i="1">
                <a:solidFill>
                  <a:schemeClr val="accent1"/>
                </a:solidFill>
              </a:rPr>
              <a:t>Y</a:t>
            </a:r>
            <a:endParaRPr lang="en-US" altLang="en-US" sz="2400">
              <a:solidFill>
                <a:schemeClr val="accent1"/>
              </a:solidFill>
              <a:sym typeface="Symbol" pitchFamily="18" charset="2"/>
            </a:endParaRPr>
          </a:p>
        </p:txBody>
      </p:sp>
      <p:grpSp>
        <p:nvGrpSpPr>
          <p:cNvPr id="92165" name="Group 52"/>
          <p:cNvGrpSpPr>
            <a:grpSpLocks/>
          </p:cNvGrpSpPr>
          <p:nvPr/>
        </p:nvGrpSpPr>
        <p:grpSpPr bwMode="auto">
          <a:xfrm>
            <a:off x="5068888" y="2874963"/>
            <a:ext cx="1655762" cy="1204912"/>
            <a:chOff x="5068680" y="2874867"/>
            <a:chExt cx="1656000" cy="1204421"/>
          </a:xfrm>
        </p:grpSpPr>
        <p:sp>
          <p:nvSpPr>
            <p:cNvPr id="92199" name="Rectangle 36"/>
            <p:cNvSpPr>
              <a:spLocks noChangeArrowheads="1"/>
            </p:cNvSpPr>
            <p:nvPr/>
          </p:nvSpPr>
          <p:spPr bwMode="auto">
            <a:xfrm>
              <a:off x="5068680" y="2874867"/>
              <a:ext cx="1656000" cy="307777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CA" altLang="en-US" sz="1400">
                  <a:solidFill>
                    <a:schemeClr val="bg2"/>
                  </a:solidFill>
                  <a:sym typeface="Symbol" pitchFamily="18" charset="2"/>
                </a:rPr>
                <a:t>    ½</a:t>
              </a:r>
              <a:r>
                <a:rPr lang="en-CA" altLang="en-US" sz="1400">
                  <a:solidFill>
                    <a:schemeClr val="bg2"/>
                  </a:solidFill>
                  <a:cs typeface="Times New Roman" pitchFamily="18" charset="0"/>
                  <a:sym typeface="Symbol" pitchFamily="18" charset="2"/>
                </a:rPr>
                <a:t>∙</a:t>
              </a:r>
              <a:r>
                <a:rPr lang="en-CA" altLang="en-US" sz="1400">
                  <a:solidFill>
                    <a:schemeClr val="bg2"/>
                  </a:solidFill>
                  <a:sym typeface="Symbol" pitchFamily="18" charset="2"/>
                </a:rPr>
                <a:t>ACEGACEG</a:t>
              </a:r>
            </a:p>
          </p:txBody>
        </p:sp>
        <p:sp>
          <p:nvSpPr>
            <p:cNvPr id="92200" name="Rectangle 45"/>
            <p:cNvSpPr>
              <a:spLocks noChangeArrowheads="1"/>
            </p:cNvSpPr>
            <p:nvPr/>
          </p:nvSpPr>
          <p:spPr bwMode="auto">
            <a:xfrm>
              <a:off x="5068680" y="3771511"/>
              <a:ext cx="1656000" cy="307777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CA" altLang="en-US" sz="1400">
                  <a:solidFill>
                    <a:schemeClr val="bg2"/>
                  </a:solidFill>
                  <a:sym typeface="Symbol" pitchFamily="18" charset="2"/>
                </a:rPr>
                <a:t>  ½</a:t>
              </a:r>
              <a:r>
                <a:rPr lang="en-US" altLang="en-US" sz="1400">
                  <a:solidFill>
                    <a:schemeClr val="bg2"/>
                  </a:solidFill>
                  <a:sym typeface="Symbol" pitchFamily="18" charset="2"/>
                </a:rPr>
                <a:t>s</a:t>
              </a:r>
              <a:r>
                <a:rPr lang="en-US" altLang="en-US" sz="1400" baseline="-25000">
                  <a:solidFill>
                    <a:schemeClr val="bg2"/>
                  </a:solidFill>
                  <a:sym typeface="Symbol" pitchFamily="18" charset="2"/>
                </a:rPr>
                <a:t>1</a:t>
              </a:r>
              <a:r>
                <a:rPr lang="en-CA" altLang="en-US" sz="1400">
                  <a:solidFill>
                    <a:schemeClr val="bg2"/>
                  </a:solidFill>
                  <a:cs typeface="Times New Roman" pitchFamily="18" charset="0"/>
                  <a:sym typeface="Symbol" pitchFamily="18" charset="2"/>
                </a:rPr>
                <a:t>∙</a:t>
              </a:r>
              <a:r>
                <a:rPr lang="en-CA" altLang="en-US" sz="1400">
                  <a:solidFill>
                    <a:schemeClr val="bg2"/>
                  </a:solidFill>
                  <a:sym typeface="Symbol" pitchFamily="18" charset="2"/>
                </a:rPr>
                <a:t>BDFHBDFH</a:t>
              </a:r>
            </a:p>
          </p:txBody>
        </p:sp>
      </p:grpSp>
      <p:sp>
        <p:nvSpPr>
          <p:cNvPr id="92166" name="Rectangle 38"/>
          <p:cNvSpPr>
            <a:spLocks noChangeArrowheads="1"/>
          </p:cNvSpPr>
          <p:nvPr/>
        </p:nvSpPr>
        <p:spPr bwMode="auto">
          <a:xfrm>
            <a:off x="211138" y="1219200"/>
            <a:ext cx="14478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/>
            <a:r>
              <a:rPr lang="en-CA" altLang="en-US" sz="2400">
                <a:sym typeface="Symbol" pitchFamily="18" charset="2"/>
              </a:rPr>
              <a:t>FFT Alg:</a:t>
            </a:r>
          </a:p>
        </p:txBody>
      </p:sp>
      <p:grpSp>
        <p:nvGrpSpPr>
          <p:cNvPr id="92167" name="Group 54"/>
          <p:cNvGrpSpPr>
            <a:grpSpLocks/>
          </p:cNvGrpSpPr>
          <p:nvPr/>
        </p:nvGrpSpPr>
        <p:grpSpPr bwMode="auto">
          <a:xfrm>
            <a:off x="4724400" y="1693863"/>
            <a:ext cx="2519363" cy="2133600"/>
            <a:chOff x="4724400" y="1694156"/>
            <a:chExt cx="2519039" cy="2133600"/>
          </a:xfrm>
        </p:grpSpPr>
        <p:grpSp>
          <p:nvGrpSpPr>
            <p:cNvPr id="92192" name="Group 37"/>
            <p:cNvGrpSpPr>
              <a:grpSpLocks/>
            </p:cNvGrpSpPr>
            <p:nvPr/>
          </p:nvGrpSpPr>
          <p:grpSpPr bwMode="auto">
            <a:xfrm>
              <a:off x="4724400" y="1694156"/>
              <a:ext cx="524522" cy="1981200"/>
              <a:chOff x="2001544" y="1219200"/>
              <a:chExt cx="524522" cy="1981200"/>
            </a:xfrm>
          </p:grpSpPr>
          <p:sp>
            <p:nvSpPr>
              <p:cNvPr id="92197" name="Rectangle 41"/>
              <p:cNvSpPr>
                <a:spLocks noChangeArrowheads="1"/>
              </p:cNvSpPr>
              <p:nvPr/>
            </p:nvSpPr>
            <p:spPr bwMode="auto">
              <a:xfrm>
                <a:off x="2001544" y="2800290"/>
                <a:ext cx="524522" cy="4001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l" eaLnBrk="1" hangingPunct="1"/>
                <a:r>
                  <a:rPr lang="en-CA" altLang="en-US" sz="2000">
                    <a:solidFill>
                      <a:schemeClr val="accent1"/>
                    </a:solidFill>
                    <a:sym typeface="Symbol" pitchFamily="18" charset="2"/>
                  </a:rPr>
                  <a:t>+</a:t>
                </a:r>
              </a:p>
            </p:txBody>
          </p:sp>
          <p:sp>
            <p:nvSpPr>
              <p:cNvPr id="92198" name="Rectangle 42"/>
              <p:cNvSpPr>
                <a:spLocks noChangeArrowheads="1"/>
              </p:cNvSpPr>
              <p:nvPr/>
            </p:nvSpPr>
            <p:spPr bwMode="auto">
              <a:xfrm>
                <a:off x="2001544" y="1219200"/>
                <a:ext cx="524522" cy="4001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l" eaLnBrk="1" hangingPunct="1"/>
                <a:r>
                  <a:rPr lang="en-CA" altLang="en-US" sz="2000">
                    <a:solidFill>
                      <a:schemeClr val="accent1"/>
                    </a:solidFill>
                    <a:sym typeface="Symbol" pitchFamily="18" charset="2"/>
                  </a:rPr>
                  <a:t>=</a:t>
                </a:r>
              </a:p>
            </p:txBody>
          </p:sp>
        </p:grpSp>
        <p:grpSp>
          <p:nvGrpSpPr>
            <p:cNvPr id="92193" name="Group 43"/>
            <p:cNvGrpSpPr>
              <a:grpSpLocks/>
            </p:cNvGrpSpPr>
            <p:nvPr/>
          </p:nvGrpSpPr>
          <p:grpSpPr bwMode="auto">
            <a:xfrm>
              <a:off x="5073590" y="1788112"/>
              <a:ext cx="2169849" cy="2039644"/>
              <a:chOff x="5073590" y="1313156"/>
              <a:chExt cx="2169849" cy="2039644"/>
            </a:xfrm>
          </p:grpSpPr>
          <p:sp>
            <p:nvSpPr>
              <p:cNvPr id="92194" name="Rectangle 44"/>
              <p:cNvSpPr>
                <a:spLocks noChangeArrowheads="1"/>
              </p:cNvSpPr>
              <p:nvPr/>
            </p:nvSpPr>
            <p:spPr bwMode="auto">
              <a:xfrm>
                <a:off x="5073590" y="1313156"/>
                <a:ext cx="1656000" cy="523220"/>
              </a:xfrm>
              <a:prstGeom prst="rect">
                <a:avLst/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l" eaLnBrk="1" hangingPunct="1"/>
                <a:r>
                  <a:rPr lang="en-CA" altLang="en-US" sz="1400">
                    <a:solidFill>
                      <a:schemeClr val="bg2"/>
                    </a:solidFill>
                    <a:sym typeface="Symbol" pitchFamily="18" charset="2"/>
                  </a:rPr>
                  <a:t>     ½</a:t>
                </a:r>
                <a:r>
                  <a:rPr lang="en-CA" altLang="en-US" sz="1400">
                    <a:solidFill>
                      <a:schemeClr val="bg2"/>
                    </a:solidFill>
                    <a:cs typeface="Times New Roman" pitchFamily="18" charset="0"/>
                    <a:sym typeface="Symbol" pitchFamily="18" charset="2"/>
                  </a:rPr>
                  <a:t>∙</a:t>
                </a:r>
                <a:r>
                  <a:rPr lang="en-CA" altLang="en-US" sz="1400">
                    <a:solidFill>
                      <a:schemeClr val="bg2"/>
                    </a:solidFill>
                    <a:sym typeface="Symbol" pitchFamily="18" charset="2"/>
                  </a:rPr>
                  <a:t>ACEGACEG</a:t>
                </a:r>
                <a:br>
                  <a:rPr lang="en-CA" altLang="en-US" sz="1400">
                    <a:solidFill>
                      <a:schemeClr val="bg2"/>
                    </a:solidFill>
                    <a:sym typeface="Symbol" pitchFamily="18" charset="2"/>
                  </a:rPr>
                </a:br>
                <a:r>
                  <a:rPr lang="en-CA" altLang="en-US" sz="1400">
                    <a:solidFill>
                      <a:schemeClr val="bg2"/>
                    </a:solidFill>
                    <a:sym typeface="Symbol" pitchFamily="18" charset="2"/>
                  </a:rPr>
                  <a:t>+½</a:t>
                </a:r>
                <a:r>
                  <a:rPr lang="en-US" altLang="en-US" sz="1400">
                    <a:solidFill>
                      <a:schemeClr val="bg2"/>
                    </a:solidFill>
                    <a:sym typeface="Symbol" pitchFamily="18" charset="2"/>
                  </a:rPr>
                  <a:t>s</a:t>
                </a:r>
                <a:r>
                  <a:rPr lang="en-US" altLang="en-US" sz="1400" baseline="-25000">
                    <a:solidFill>
                      <a:schemeClr val="bg2"/>
                    </a:solidFill>
                    <a:sym typeface="Symbol" pitchFamily="18" charset="2"/>
                  </a:rPr>
                  <a:t>1</a:t>
                </a:r>
                <a:r>
                  <a:rPr lang="en-CA" altLang="en-US" sz="1400">
                    <a:solidFill>
                      <a:schemeClr val="bg2"/>
                    </a:solidFill>
                    <a:cs typeface="Times New Roman" pitchFamily="18" charset="0"/>
                    <a:sym typeface="Symbol" pitchFamily="18" charset="2"/>
                  </a:rPr>
                  <a:t>∙</a:t>
                </a:r>
                <a:r>
                  <a:rPr lang="en-CA" altLang="en-US" sz="1400">
                    <a:solidFill>
                      <a:schemeClr val="bg2"/>
                    </a:solidFill>
                    <a:sym typeface="Symbol" pitchFamily="18" charset="2"/>
                  </a:rPr>
                  <a:t>BDFHBDFH</a:t>
                </a:r>
              </a:p>
            </p:txBody>
          </p:sp>
          <p:sp>
            <p:nvSpPr>
              <p:cNvPr id="92195" name="Freeform 46"/>
              <p:cNvSpPr>
                <a:spLocks/>
              </p:cNvSpPr>
              <p:nvPr/>
            </p:nvSpPr>
            <p:spPr bwMode="auto">
              <a:xfrm>
                <a:off x="6709299" y="1648287"/>
                <a:ext cx="534140" cy="1704513"/>
              </a:xfrm>
              <a:custGeom>
                <a:avLst/>
                <a:gdLst>
                  <a:gd name="T0" fmla="*/ 0 w 534140"/>
                  <a:gd name="T1" fmla="*/ 1704513 h 1704513"/>
                  <a:gd name="T2" fmla="*/ 532660 w 534140"/>
                  <a:gd name="T3" fmla="*/ 736847 h 1704513"/>
                  <a:gd name="T4" fmla="*/ 8878 w 534140"/>
                  <a:gd name="T5" fmla="*/ 0 h 1704513"/>
                  <a:gd name="T6" fmla="*/ 0 60000 65536"/>
                  <a:gd name="T7" fmla="*/ 0 60000 65536"/>
                  <a:gd name="T8" fmla="*/ 0 60000 65536"/>
                  <a:gd name="T9" fmla="*/ 0 w 534140"/>
                  <a:gd name="T10" fmla="*/ 0 h 1704513"/>
                  <a:gd name="T11" fmla="*/ 534140 w 534140"/>
                  <a:gd name="T12" fmla="*/ 1704513 h 170451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534140" h="1704513">
                    <a:moveTo>
                      <a:pt x="0" y="1704513"/>
                    </a:moveTo>
                    <a:cubicBezTo>
                      <a:pt x="265590" y="1362722"/>
                      <a:pt x="531180" y="1020932"/>
                      <a:pt x="532660" y="736847"/>
                    </a:cubicBezTo>
                    <a:cubicBezTo>
                      <a:pt x="534140" y="452762"/>
                      <a:pt x="8878" y="0"/>
                      <a:pt x="8878" y="0"/>
                    </a:cubicBezTo>
                  </a:path>
                </a:pathLst>
              </a:custGeom>
              <a:noFill/>
              <a:ln w="127000" cap="flat" cmpd="sng" algn="ctr">
                <a:solidFill>
                  <a:schemeClr val="accent2"/>
                </a:solidFill>
                <a:prstDash val="solid"/>
                <a:round/>
                <a:headEnd type="none" w="med" len="med"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92196" name="Freeform 49"/>
              <p:cNvSpPr>
                <a:spLocks/>
              </p:cNvSpPr>
              <p:nvPr/>
            </p:nvSpPr>
            <p:spPr bwMode="auto">
              <a:xfrm>
                <a:off x="6629400" y="1692675"/>
                <a:ext cx="278166" cy="861134"/>
              </a:xfrm>
              <a:custGeom>
                <a:avLst/>
                <a:gdLst>
                  <a:gd name="T0" fmla="*/ 0 w 278166"/>
                  <a:gd name="T1" fmla="*/ 861134 h 861134"/>
                  <a:gd name="T2" fmla="*/ 257452 w 278166"/>
                  <a:gd name="T3" fmla="*/ 426128 h 861134"/>
                  <a:gd name="T4" fmla="*/ 124287 w 278166"/>
                  <a:gd name="T5" fmla="*/ 0 h 861134"/>
                  <a:gd name="T6" fmla="*/ 0 60000 65536"/>
                  <a:gd name="T7" fmla="*/ 0 60000 65536"/>
                  <a:gd name="T8" fmla="*/ 0 60000 65536"/>
                  <a:gd name="T9" fmla="*/ 0 w 278166"/>
                  <a:gd name="T10" fmla="*/ 0 h 861134"/>
                  <a:gd name="T11" fmla="*/ 278166 w 278166"/>
                  <a:gd name="T12" fmla="*/ 861134 h 861134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78166" h="861134">
                    <a:moveTo>
                      <a:pt x="0" y="861134"/>
                    </a:moveTo>
                    <a:cubicBezTo>
                      <a:pt x="118369" y="715392"/>
                      <a:pt x="236738" y="569650"/>
                      <a:pt x="257452" y="426128"/>
                    </a:cubicBezTo>
                    <a:cubicBezTo>
                      <a:pt x="278166" y="282606"/>
                      <a:pt x="124287" y="0"/>
                      <a:pt x="124287" y="0"/>
                    </a:cubicBezTo>
                  </a:path>
                </a:pathLst>
              </a:custGeom>
              <a:noFill/>
              <a:ln w="127000" cap="flat" cmpd="sng" algn="ctr">
                <a:solidFill>
                  <a:schemeClr val="accent2"/>
                </a:solidFill>
                <a:prstDash val="solid"/>
                <a:round/>
                <a:headEnd type="none" w="med" len="med"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grpSp>
        <p:nvGrpSpPr>
          <p:cNvPr id="92168" name="Group 32"/>
          <p:cNvGrpSpPr>
            <a:grpSpLocks/>
          </p:cNvGrpSpPr>
          <p:nvPr/>
        </p:nvGrpSpPr>
        <p:grpSpPr bwMode="auto">
          <a:xfrm>
            <a:off x="187325" y="1685925"/>
            <a:ext cx="3835400" cy="461963"/>
            <a:chOff x="187912" y="1228789"/>
            <a:chExt cx="3835495" cy="461665"/>
          </a:xfrm>
        </p:grpSpPr>
        <p:sp>
          <p:nvSpPr>
            <p:cNvPr id="92190" name="Rectangle 22"/>
            <p:cNvSpPr>
              <a:spLocks noChangeArrowheads="1"/>
            </p:cNvSpPr>
            <p:nvPr/>
          </p:nvSpPr>
          <p:spPr bwMode="auto">
            <a:xfrm>
              <a:off x="2367407" y="1307254"/>
              <a:ext cx="1656000" cy="307777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CA" altLang="en-US" sz="1400">
                  <a:solidFill>
                    <a:schemeClr val="bg2"/>
                  </a:solidFill>
                  <a:sym typeface="Symbol" pitchFamily="18" charset="2"/>
                </a:rPr>
                <a:t>    y = abcdefgh </a:t>
              </a:r>
            </a:p>
          </p:txBody>
        </p:sp>
        <p:sp>
          <p:nvSpPr>
            <p:cNvPr id="92191" name="Rectangle 28"/>
            <p:cNvSpPr>
              <a:spLocks noChangeArrowheads="1"/>
            </p:cNvSpPr>
            <p:nvPr/>
          </p:nvSpPr>
          <p:spPr bwMode="auto">
            <a:xfrm>
              <a:off x="187912" y="1228789"/>
              <a:ext cx="1752600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CA" altLang="en-US" sz="2400">
                  <a:sym typeface="Symbol" pitchFamily="18" charset="2"/>
                </a:rPr>
                <a:t>FFT Input:</a:t>
              </a:r>
            </a:p>
          </p:txBody>
        </p:sp>
      </p:grpSp>
      <p:sp>
        <p:nvSpPr>
          <p:cNvPr id="92169" name="Text Box 215"/>
          <p:cNvSpPr txBox="1">
            <a:spLocks noChangeArrowheads="1"/>
          </p:cNvSpPr>
          <p:nvPr/>
        </p:nvSpPr>
        <p:spPr bwMode="auto">
          <a:xfrm>
            <a:off x="7772400" y="17463"/>
            <a:ext cx="727075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000">
                <a:solidFill>
                  <a:schemeClr val="tx2"/>
                </a:solidFill>
                <a:sym typeface="Symbol" pitchFamily="18" charset="2"/>
              </a:rPr>
              <a:t>FFT</a:t>
            </a:r>
          </a:p>
          <a:p>
            <a:pPr eaLnBrk="1" hangingPunct="1"/>
            <a:r>
              <a:rPr lang="en-US" altLang="en-US" sz="2000">
                <a:solidFill>
                  <a:schemeClr val="tx2"/>
                </a:solidFill>
                <a:sym typeface="Symbol" pitchFamily="18" charset="2"/>
              </a:rPr>
              <a:t>Code</a:t>
            </a:r>
            <a:endParaRPr lang="en-US" altLang="en-US" sz="2000">
              <a:sym typeface="Symbol" pitchFamily="18" charset="2"/>
            </a:endParaRPr>
          </a:p>
        </p:txBody>
      </p:sp>
      <p:sp>
        <p:nvSpPr>
          <p:cNvPr id="92170" name="Rectangle 55"/>
          <p:cNvSpPr>
            <a:spLocks noChangeArrowheads="1"/>
          </p:cNvSpPr>
          <p:nvPr/>
        </p:nvSpPr>
        <p:spPr bwMode="auto">
          <a:xfrm>
            <a:off x="5068888" y="2417763"/>
            <a:ext cx="1655762" cy="307975"/>
          </a:xfrm>
          <a:prstGeom prst="rect">
            <a:avLst/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/>
            <a:r>
              <a:rPr lang="en-CA" altLang="en-US" sz="1400">
                <a:solidFill>
                  <a:schemeClr val="bg2"/>
                </a:solidFill>
                <a:sym typeface="Symbol" pitchFamily="18" charset="2"/>
              </a:rPr>
              <a:t>       Y</a:t>
            </a:r>
            <a:r>
              <a:rPr lang="en-CA" altLang="en-US" sz="1400" baseline="30000">
                <a:solidFill>
                  <a:schemeClr val="bg2"/>
                </a:solidFill>
                <a:sym typeface="Symbol" pitchFamily="18" charset="2"/>
              </a:rPr>
              <a:t>even</a:t>
            </a:r>
            <a:r>
              <a:rPr lang="en-CA" altLang="en-US" sz="1400">
                <a:solidFill>
                  <a:schemeClr val="bg2"/>
                </a:solidFill>
                <a:sym typeface="Symbol" pitchFamily="18" charset="2"/>
              </a:rPr>
              <a:t> = ACEG</a:t>
            </a:r>
          </a:p>
        </p:txBody>
      </p:sp>
      <p:sp>
        <p:nvSpPr>
          <p:cNvPr id="92171" name="Rectangle 56"/>
          <p:cNvSpPr>
            <a:spLocks noChangeArrowheads="1"/>
          </p:cNvSpPr>
          <p:nvPr/>
        </p:nvSpPr>
        <p:spPr bwMode="auto">
          <a:xfrm>
            <a:off x="5068888" y="3325813"/>
            <a:ext cx="1655762" cy="307975"/>
          </a:xfrm>
          <a:prstGeom prst="rect">
            <a:avLst/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/>
            <a:r>
              <a:rPr lang="en-CA" altLang="en-US" sz="1400">
                <a:solidFill>
                  <a:schemeClr val="bg2"/>
                </a:solidFill>
                <a:sym typeface="Symbol" pitchFamily="18" charset="2"/>
              </a:rPr>
              <a:t>       Y</a:t>
            </a:r>
            <a:r>
              <a:rPr lang="en-CA" altLang="en-US" sz="1400" baseline="30000">
                <a:solidFill>
                  <a:schemeClr val="bg2"/>
                </a:solidFill>
                <a:sym typeface="Symbol" pitchFamily="18" charset="2"/>
              </a:rPr>
              <a:t>odd</a:t>
            </a:r>
            <a:r>
              <a:rPr lang="en-CA" altLang="en-US" sz="1400">
                <a:solidFill>
                  <a:schemeClr val="bg2"/>
                </a:solidFill>
                <a:sym typeface="Symbol" pitchFamily="18" charset="2"/>
              </a:rPr>
              <a:t>  = BDFH</a:t>
            </a:r>
          </a:p>
        </p:txBody>
      </p:sp>
      <p:sp>
        <p:nvSpPr>
          <p:cNvPr id="49" name="Rectangle 48"/>
          <p:cNvSpPr>
            <a:spLocks noChangeArrowheads="1"/>
          </p:cNvSpPr>
          <p:nvPr/>
        </p:nvSpPr>
        <p:spPr bwMode="auto">
          <a:xfrm>
            <a:off x="2971800" y="5403850"/>
            <a:ext cx="1752600" cy="615950"/>
          </a:xfrm>
          <a:prstGeom prst="rect">
            <a:avLst/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>
              <a:buFont typeface="Symbol" pitchFamily="18" charset="2"/>
              <a:buChar char="w"/>
            </a:pPr>
            <a:r>
              <a:rPr lang="en-US" altLang="en-US" sz="1800">
                <a:solidFill>
                  <a:schemeClr val="bg2"/>
                </a:solidFill>
                <a:sym typeface="Symbol" pitchFamily="18" charset="2"/>
              </a:rPr>
              <a:t>= e</a:t>
            </a:r>
            <a:r>
              <a:rPr lang="en-US" altLang="en-US" sz="1800" baseline="30000">
                <a:solidFill>
                  <a:schemeClr val="bg2"/>
                </a:solidFill>
                <a:sym typeface="Symbol" pitchFamily="18" charset="2"/>
              </a:rPr>
              <a:t>2i 1/n</a:t>
            </a:r>
          </a:p>
          <a:p>
            <a:pPr algn="l" eaLnBrk="1" hangingPunct="1"/>
            <a:r>
              <a:rPr lang="en-CA" altLang="en-US" sz="1600">
                <a:solidFill>
                  <a:schemeClr val="bg2"/>
                </a:solidFill>
                <a:sym typeface="Symbol" pitchFamily="18" charset="2"/>
              </a:rPr>
              <a:t>(n</a:t>
            </a:r>
            <a:r>
              <a:rPr lang="en-CA" altLang="en-US" sz="1600" baseline="30000">
                <a:solidFill>
                  <a:schemeClr val="bg2"/>
                </a:solidFill>
                <a:sym typeface="Symbol" pitchFamily="18" charset="2"/>
              </a:rPr>
              <a:t>th</a:t>
            </a:r>
            <a:r>
              <a:rPr lang="en-CA" altLang="en-US" sz="1600">
                <a:solidFill>
                  <a:schemeClr val="bg2"/>
                </a:solidFill>
                <a:sym typeface="Symbol" pitchFamily="18" charset="2"/>
              </a:rPr>
              <a:t> root of unity)</a:t>
            </a:r>
          </a:p>
        </p:txBody>
      </p:sp>
      <p:sp>
        <p:nvSpPr>
          <p:cNvPr id="53" name="Rectangle 52"/>
          <p:cNvSpPr>
            <a:spLocks noChangeArrowheads="1"/>
          </p:cNvSpPr>
          <p:nvPr/>
        </p:nvSpPr>
        <p:spPr bwMode="auto">
          <a:xfrm>
            <a:off x="2979738" y="6096000"/>
            <a:ext cx="1752600" cy="615950"/>
          </a:xfrm>
          <a:prstGeom prst="rect">
            <a:avLst/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/>
            <a:r>
              <a:rPr lang="en-US" altLang="en-US" sz="1800">
                <a:solidFill>
                  <a:schemeClr val="bg2"/>
                </a:solidFill>
                <a:sym typeface="Symbol" pitchFamily="18" charset="2"/>
              </a:rPr>
              <a:t></a:t>
            </a:r>
            <a:r>
              <a:rPr lang="en-CA" altLang="en-US" sz="1800" baseline="30000">
                <a:solidFill>
                  <a:schemeClr val="bg2"/>
                </a:solidFill>
                <a:sym typeface="Symbol" pitchFamily="18" charset="2"/>
              </a:rPr>
              <a:t>2  </a:t>
            </a:r>
            <a:r>
              <a:rPr lang="en-US" altLang="en-US" sz="1800">
                <a:solidFill>
                  <a:schemeClr val="bg2"/>
                </a:solidFill>
                <a:sym typeface="Symbol" pitchFamily="18" charset="2"/>
              </a:rPr>
              <a:t>= e</a:t>
            </a:r>
            <a:r>
              <a:rPr lang="en-US" altLang="en-US" sz="1800" baseline="30000">
                <a:solidFill>
                  <a:schemeClr val="bg2"/>
                </a:solidFill>
                <a:sym typeface="Symbol" pitchFamily="18" charset="2"/>
              </a:rPr>
              <a:t>2i 2/n</a:t>
            </a:r>
          </a:p>
          <a:p>
            <a:pPr algn="l" eaLnBrk="1" hangingPunct="1"/>
            <a:r>
              <a:rPr lang="en-CA" altLang="en-US" sz="1600">
                <a:solidFill>
                  <a:schemeClr val="bg2"/>
                </a:solidFill>
                <a:sym typeface="Symbol" pitchFamily="18" charset="2"/>
              </a:rPr>
              <a:t>(</a:t>
            </a:r>
            <a:r>
              <a:rPr lang="en-CA" altLang="en-US" sz="1600" baseline="30000">
                <a:solidFill>
                  <a:schemeClr val="bg2"/>
                </a:solidFill>
                <a:sym typeface="Symbol" pitchFamily="18" charset="2"/>
              </a:rPr>
              <a:t>n</a:t>
            </a:r>
            <a:r>
              <a:rPr lang="en-CA" altLang="en-US" sz="1600">
                <a:solidFill>
                  <a:schemeClr val="bg2"/>
                </a:solidFill>
                <a:sym typeface="Symbol" pitchFamily="18" charset="2"/>
              </a:rPr>
              <a:t>/</a:t>
            </a:r>
            <a:r>
              <a:rPr lang="en-CA" altLang="en-US" sz="1600" baseline="-25000">
                <a:solidFill>
                  <a:schemeClr val="bg2"/>
                </a:solidFill>
                <a:sym typeface="Symbol" pitchFamily="18" charset="2"/>
              </a:rPr>
              <a:t>2 </a:t>
            </a:r>
            <a:r>
              <a:rPr lang="en-CA" altLang="en-US" sz="1600" baseline="30000">
                <a:solidFill>
                  <a:schemeClr val="bg2"/>
                </a:solidFill>
                <a:sym typeface="Symbol" pitchFamily="18" charset="2"/>
              </a:rPr>
              <a:t>th</a:t>
            </a:r>
            <a:r>
              <a:rPr lang="en-CA" altLang="en-US" sz="1600">
                <a:solidFill>
                  <a:schemeClr val="bg2"/>
                </a:solidFill>
                <a:sym typeface="Symbol" pitchFamily="18" charset="2"/>
              </a:rPr>
              <a:t> root of unity)</a:t>
            </a:r>
            <a:r>
              <a:rPr lang="en-US" altLang="en-US" sz="1600" baseline="30000">
                <a:solidFill>
                  <a:schemeClr val="bg2"/>
                </a:solidFill>
                <a:sym typeface="Symbol" pitchFamily="18" charset="2"/>
              </a:rPr>
              <a:t> </a:t>
            </a:r>
            <a:endParaRPr lang="en-CA" altLang="en-US" sz="2000">
              <a:solidFill>
                <a:schemeClr val="bg2"/>
              </a:solidFill>
              <a:sym typeface="Symbol" pitchFamily="18" charset="2"/>
            </a:endParaRPr>
          </a:p>
        </p:txBody>
      </p:sp>
      <p:grpSp>
        <p:nvGrpSpPr>
          <p:cNvPr id="7" name="Group 58"/>
          <p:cNvGrpSpPr>
            <a:grpSpLocks/>
          </p:cNvGrpSpPr>
          <p:nvPr/>
        </p:nvGrpSpPr>
        <p:grpSpPr bwMode="auto">
          <a:xfrm>
            <a:off x="228600" y="5084763"/>
            <a:ext cx="2514600" cy="1620837"/>
            <a:chOff x="228600" y="4941670"/>
            <a:chExt cx="2514600" cy="1620460"/>
          </a:xfrm>
        </p:grpSpPr>
        <p:sp>
          <p:nvSpPr>
            <p:cNvPr id="92188" name="Rectangle 57"/>
            <p:cNvSpPr>
              <a:spLocks noChangeArrowheads="1"/>
            </p:cNvSpPr>
            <p:nvPr/>
          </p:nvSpPr>
          <p:spPr bwMode="auto">
            <a:xfrm>
              <a:off x="228600" y="5638800"/>
              <a:ext cx="2514600" cy="923330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CA" altLang="en-US" sz="1800">
                  <a:solidFill>
                    <a:schemeClr val="bg2"/>
                  </a:solidFill>
                  <a:sym typeface="Symbol" pitchFamily="18" charset="2"/>
                </a:rPr>
                <a:t>% Recurse</a:t>
              </a:r>
              <a:br>
                <a:rPr lang="en-CA" altLang="en-US" sz="1800">
                  <a:solidFill>
                    <a:schemeClr val="bg2"/>
                  </a:solidFill>
                  <a:sym typeface="Symbol" pitchFamily="18" charset="2"/>
                </a:rPr>
              </a:br>
              <a:r>
                <a:rPr lang="en-CA" altLang="en-US" sz="1800">
                  <a:solidFill>
                    <a:schemeClr val="bg2"/>
                  </a:solidFill>
                  <a:sym typeface="Symbol" pitchFamily="18" charset="2"/>
                </a:rPr>
                <a:t>Y</a:t>
              </a:r>
              <a:r>
                <a:rPr lang="en-CA" altLang="en-US" sz="1800" baseline="30000">
                  <a:solidFill>
                    <a:schemeClr val="bg2"/>
                  </a:solidFill>
                  <a:sym typeface="Symbol" pitchFamily="18" charset="2"/>
                </a:rPr>
                <a:t>even</a:t>
              </a:r>
              <a:r>
                <a:rPr lang="en-CA" altLang="en-US" sz="1800">
                  <a:solidFill>
                    <a:schemeClr val="bg2"/>
                  </a:solidFill>
                  <a:sym typeface="Symbol" pitchFamily="18" charset="2"/>
                </a:rPr>
                <a:t> =FFT(y</a:t>
              </a:r>
              <a:r>
                <a:rPr lang="en-CA" altLang="en-US" sz="1800" baseline="30000">
                  <a:solidFill>
                    <a:schemeClr val="bg2"/>
                  </a:solidFill>
                  <a:sym typeface="Symbol" pitchFamily="18" charset="2"/>
                </a:rPr>
                <a:t>even</a:t>
              </a:r>
              <a:r>
                <a:rPr lang="en-CA" altLang="en-US" sz="1800">
                  <a:solidFill>
                    <a:schemeClr val="bg2"/>
                  </a:solidFill>
                  <a:sym typeface="Symbol" pitchFamily="18" charset="2"/>
                </a:rPr>
                <a:t>, </a:t>
              </a:r>
              <a:r>
                <a:rPr lang="en-CA" altLang="en-US" sz="1800" baseline="30000">
                  <a:solidFill>
                    <a:schemeClr val="bg2"/>
                  </a:solidFill>
                  <a:sym typeface="Symbol" pitchFamily="18" charset="2"/>
                </a:rPr>
                <a:t>2</a:t>
              </a:r>
              <a:r>
                <a:rPr lang="en-CA" altLang="en-US" sz="1800">
                  <a:solidFill>
                    <a:schemeClr val="bg2"/>
                  </a:solidFill>
                  <a:sym typeface="Symbol" pitchFamily="18" charset="2"/>
                </a:rPr>
                <a:t>, </a:t>
              </a:r>
              <a:r>
                <a:rPr lang="en-CA" altLang="en-US" sz="1800" baseline="30000">
                  <a:solidFill>
                    <a:schemeClr val="bg2"/>
                  </a:solidFill>
                  <a:sym typeface="Symbol" pitchFamily="18" charset="2"/>
                </a:rPr>
                <a:t>n</a:t>
              </a:r>
              <a:r>
                <a:rPr lang="en-CA" altLang="en-US" sz="1800">
                  <a:solidFill>
                    <a:schemeClr val="bg2"/>
                  </a:solidFill>
                  <a:sym typeface="Symbol" pitchFamily="18" charset="2"/>
                </a:rPr>
                <a:t>/</a:t>
              </a:r>
              <a:r>
                <a:rPr lang="en-CA" altLang="en-US" sz="1800" baseline="-25000">
                  <a:solidFill>
                    <a:schemeClr val="bg2"/>
                  </a:solidFill>
                  <a:sym typeface="Symbol" pitchFamily="18" charset="2"/>
                </a:rPr>
                <a:t>2</a:t>
              </a:r>
              <a:r>
                <a:rPr lang="en-CA" altLang="en-US" sz="1800">
                  <a:solidFill>
                    <a:schemeClr val="bg2"/>
                  </a:solidFill>
                  <a:sym typeface="Symbol" pitchFamily="18" charset="2"/>
                </a:rPr>
                <a:t>) </a:t>
              </a:r>
              <a:br>
                <a:rPr lang="en-CA" altLang="en-US" sz="1800">
                  <a:solidFill>
                    <a:schemeClr val="bg2"/>
                  </a:solidFill>
                  <a:sym typeface="Symbol" pitchFamily="18" charset="2"/>
                </a:rPr>
              </a:br>
              <a:r>
                <a:rPr lang="en-CA" altLang="en-US" sz="1800">
                  <a:solidFill>
                    <a:schemeClr val="bg2"/>
                  </a:solidFill>
                  <a:sym typeface="Symbol" pitchFamily="18" charset="2"/>
                </a:rPr>
                <a:t>Y</a:t>
              </a:r>
              <a:r>
                <a:rPr lang="en-CA" altLang="en-US" sz="1800" baseline="30000">
                  <a:solidFill>
                    <a:schemeClr val="bg2"/>
                  </a:solidFill>
                  <a:sym typeface="Symbol" pitchFamily="18" charset="2"/>
                </a:rPr>
                <a:t>odd </a:t>
              </a:r>
              <a:r>
                <a:rPr lang="en-CA" altLang="en-US" sz="1800">
                  <a:solidFill>
                    <a:schemeClr val="bg2"/>
                  </a:solidFill>
                  <a:sym typeface="Symbol" pitchFamily="18" charset="2"/>
                </a:rPr>
                <a:t> =FFT(y</a:t>
              </a:r>
              <a:r>
                <a:rPr lang="en-CA" altLang="en-US" sz="1800" baseline="30000">
                  <a:solidFill>
                    <a:schemeClr val="bg2"/>
                  </a:solidFill>
                  <a:sym typeface="Symbol" pitchFamily="18" charset="2"/>
                </a:rPr>
                <a:t>odd</a:t>
              </a:r>
              <a:r>
                <a:rPr lang="en-CA" altLang="en-US" sz="1800">
                  <a:solidFill>
                    <a:schemeClr val="bg2"/>
                  </a:solidFill>
                  <a:sym typeface="Symbol" pitchFamily="18" charset="2"/>
                </a:rPr>
                <a:t> , </a:t>
              </a:r>
              <a:r>
                <a:rPr lang="en-CA" altLang="en-US" sz="1800" baseline="30000">
                  <a:solidFill>
                    <a:schemeClr val="bg2"/>
                  </a:solidFill>
                  <a:sym typeface="Symbol" pitchFamily="18" charset="2"/>
                </a:rPr>
                <a:t>2</a:t>
              </a:r>
              <a:r>
                <a:rPr lang="en-CA" altLang="en-US" sz="1800">
                  <a:solidFill>
                    <a:schemeClr val="bg2"/>
                  </a:solidFill>
                  <a:sym typeface="Symbol" pitchFamily="18" charset="2"/>
                </a:rPr>
                <a:t>, </a:t>
              </a:r>
              <a:r>
                <a:rPr lang="en-CA" altLang="en-US" sz="1800" baseline="30000">
                  <a:solidFill>
                    <a:schemeClr val="bg2"/>
                  </a:solidFill>
                  <a:sym typeface="Symbol" pitchFamily="18" charset="2"/>
                </a:rPr>
                <a:t>n</a:t>
              </a:r>
              <a:r>
                <a:rPr lang="en-CA" altLang="en-US" sz="1800">
                  <a:solidFill>
                    <a:schemeClr val="bg2"/>
                  </a:solidFill>
                  <a:sym typeface="Symbol" pitchFamily="18" charset="2"/>
                </a:rPr>
                <a:t>/</a:t>
              </a:r>
              <a:r>
                <a:rPr lang="en-CA" altLang="en-US" sz="1800" baseline="-25000">
                  <a:solidFill>
                    <a:schemeClr val="bg2"/>
                  </a:solidFill>
                  <a:sym typeface="Symbol" pitchFamily="18" charset="2"/>
                </a:rPr>
                <a:t>2</a:t>
              </a:r>
              <a:r>
                <a:rPr lang="en-CA" altLang="en-US" sz="1800">
                  <a:solidFill>
                    <a:schemeClr val="bg2"/>
                  </a:solidFill>
                  <a:sym typeface="Symbol" pitchFamily="18" charset="2"/>
                </a:rPr>
                <a:t>)</a:t>
              </a:r>
            </a:p>
          </p:txBody>
        </p:sp>
        <p:sp>
          <p:nvSpPr>
            <p:cNvPr id="92189" name="Rectangle 53"/>
            <p:cNvSpPr>
              <a:spLocks noChangeArrowheads="1"/>
            </p:cNvSpPr>
            <p:nvPr/>
          </p:nvSpPr>
          <p:spPr bwMode="auto">
            <a:xfrm>
              <a:off x="237067" y="4941670"/>
              <a:ext cx="2497666" cy="646331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CA" altLang="en-US" sz="1800">
                  <a:solidFill>
                    <a:schemeClr val="bg2"/>
                  </a:solidFill>
                  <a:sym typeface="Symbol" pitchFamily="18" charset="2"/>
                </a:rPr>
                <a:t>Algorithm FFT(y, , n):</a:t>
              </a:r>
            </a:p>
            <a:p>
              <a:pPr lvl="1" algn="l" eaLnBrk="1" hangingPunct="1"/>
              <a:r>
                <a:rPr lang="en-CA" altLang="en-US" sz="1800">
                  <a:solidFill>
                    <a:schemeClr val="bg2"/>
                  </a:solidFill>
                  <a:sym typeface="Symbol" pitchFamily="18" charset="2"/>
                </a:rPr>
                <a:t>Input:    </a:t>
              </a:r>
              <a:r>
                <a:rPr lang="en-US" altLang="en-US" sz="1800">
                  <a:solidFill>
                    <a:schemeClr val="bg2"/>
                  </a:solidFill>
                  <a:sym typeface="Symbol" pitchFamily="18" charset="2"/>
                </a:rPr>
                <a:t>= e</a:t>
              </a:r>
              <a:r>
                <a:rPr lang="en-US" altLang="en-US" sz="1800" baseline="30000">
                  <a:solidFill>
                    <a:schemeClr val="bg2"/>
                  </a:solidFill>
                  <a:sym typeface="Symbol" pitchFamily="18" charset="2"/>
                </a:rPr>
                <a:t>2i 1/n</a:t>
              </a:r>
              <a:endParaRPr lang="en-CA" altLang="en-US" sz="1800">
                <a:solidFill>
                  <a:schemeClr val="bg2"/>
                </a:solidFill>
                <a:sym typeface="Symbol" pitchFamily="18" charset="2"/>
              </a:endParaRPr>
            </a:p>
          </p:txBody>
        </p:sp>
      </p:grpSp>
      <p:grpSp>
        <p:nvGrpSpPr>
          <p:cNvPr id="92175" name="Group 59"/>
          <p:cNvGrpSpPr>
            <a:grpSpLocks/>
          </p:cNvGrpSpPr>
          <p:nvPr/>
        </p:nvGrpSpPr>
        <p:grpSpPr bwMode="auto">
          <a:xfrm>
            <a:off x="4800600" y="3868738"/>
            <a:ext cx="4495800" cy="2962275"/>
            <a:chOff x="4800600" y="3868367"/>
            <a:chExt cx="4495800" cy="2963035"/>
          </a:xfrm>
        </p:grpSpPr>
        <p:grpSp>
          <p:nvGrpSpPr>
            <p:cNvPr id="92176" name="Group 57"/>
            <p:cNvGrpSpPr>
              <a:grpSpLocks/>
            </p:cNvGrpSpPr>
            <p:nvPr/>
          </p:nvGrpSpPr>
          <p:grpSpPr bwMode="auto">
            <a:xfrm>
              <a:off x="7086600" y="3868367"/>
              <a:ext cx="1824250" cy="1457166"/>
              <a:chOff x="7010400" y="3760434"/>
              <a:chExt cx="1824250" cy="1457166"/>
            </a:xfrm>
          </p:grpSpPr>
          <p:pic>
            <p:nvPicPr>
              <p:cNvPr id="92180" name="Picture 2"/>
              <p:cNvPicPr>
                <a:picLocks noChangeAspect="1" noChangeArrowheads="1"/>
              </p:cNvPicPr>
              <p:nvPr/>
            </p:nvPicPr>
            <p:blipFill>
              <a:blip r:embed="rId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010400" y="3810000"/>
                <a:ext cx="1824250" cy="140760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92181" name="Rectangle 26"/>
              <p:cNvSpPr>
                <a:spLocks noChangeArrowheads="1"/>
              </p:cNvSpPr>
              <p:nvPr/>
            </p:nvSpPr>
            <p:spPr bwMode="auto">
              <a:xfrm>
                <a:off x="7021506" y="4809478"/>
                <a:ext cx="153874" cy="230832"/>
              </a:xfrm>
              <a:prstGeom prst="rect">
                <a:avLst/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r>
                  <a:rPr lang="en-US" altLang="en-US" sz="900">
                    <a:solidFill>
                      <a:schemeClr val="bg2"/>
                    </a:solidFill>
                    <a:sym typeface="Symbol" pitchFamily="18" charset="2"/>
                  </a:rPr>
                  <a:t> </a:t>
                </a:r>
                <a:endParaRPr lang="en-US" altLang="en-US" sz="900" baseline="-25000">
                  <a:solidFill>
                    <a:schemeClr val="bg2"/>
                  </a:solidFill>
                  <a:sym typeface="Symbol" pitchFamily="18" charset="2"/>
                </a:endParaRPr>
              </a:p>
            </p:txBody>
          </p:sp>
          <p:sp>
            <p:nvSpPr>
              <p:cNvPr id="92182" name="Rectangle 26"/>
              <p:cNvSpPr>
                <a:spLocks noChangeArrowheads="1"/>
              </p:cNvSpPr>
              <p:nvPr/>
            </p:nvSpPr>
            <p:spPr bwMode="auto">
              <a:xfrm>
                <a:off x="7090302" y="3834402"/>
                <a:ext cx="153874" cy="230832"/>
              </a:xfrm>
              <a:prstGeom prst="rect">
                <a:avLst/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r>
                  <a:rPr lang="en-US" altLang="en-US" sz="900">
                    <a:solidFill>
                      <a:schemeClr val="bg2"/>
                    </a:solidFill>
                    <a:sym typeface="Symbol" pitchFamily="18" charset="2"/>
                  </a:rPr>
                  <a:t> </a:t>
                </a:r>
                <a:endParaRPr lang="en-US" altLang="en-US" sz="900" baseline="-25000">
                  <a:solidFill>
                    <a:schemeClr val="bg2"/>
                  </a:solidFill>
                  <a:sym typeface="Symbol" pitchFamily="18" charset="2"/>
                </a:endParaRPr>
              </a:p>
            </p:txBody>
          </p:sp>
          <p:sp>
            <p:nvSpPr>
              <p:cNvPr id="92183" name="Rectangle 26"/>
              <p:cNvSpPr>
                <a:spLocks noChangeArrowheads="1"/>
              </p:cNvSpPr>
              <p:nvPr/>
            </p:nvSpPr>
            <p:spPr bwMode="auto">
              <a:xfrm>
                <a:off x="7067370" y="4045246"/>
                <a:ext cx="153874" cy="230832"/>
              </a:xfrm>
              <a:prstGeom prst="rect">
                <a:avLst/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r>
                  <a:rPr lang="en-US" altLang="en-US" sz="900">
                    <a:solidFill>
                      <a:schemeClr val="bg2"/>
                    </a:solidFill>
                    <a:sym typeface="Symbol" pitchFamily="18" charset="2"/>
                  </a:rPr>
                  <a:t> </a:t>
                </a:r>
                <a:endParaRPr lang="en-US" altLang="en-US" sz="900" baseline="-25000">
                  <a:solidFill>
                    <a:schemeClr val="bg2"/>
                  </a:solidFill>
                  <a:sym typeface="Symbol" pitchFamily="18" charset="2"/>
                </a:endParaRPr>
              </a:p>
            </p:txBody>
          </p:sp>
          <p:sp>
            <p:nvSpPr>
              <p:cNvPr id="92184" name="Rectangle 26"/>
              <p:cNvSpPr>
                <a:spLocks noChangeArrowheads="1"/>
              </p:cNvSpPr>
              <p:nvPr/>
            </p:nvSpPr>
            <p:spPr bwMode="auto">
              <a:xfrm>
                <a:off x="7062194" y="4569768"/>
                <a:ext cx="153874" cy="230832"/>
              </a:xfrm>
              <a:prstGeom prst="rect">
                <a:avLst/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r>
                  <a:rPr lang="en-US" altLang="en-US" sz="900">
                    <a:solidFill>
                      <a:schemeClr val="bg2"/>
                    </a:solidFill>
                    <a:sym typeface="Symbol" pitchFamily="18" charset="2"/>
                  </a:rPr>
                  <a:t> </a:t>
                </a:r>
                <a:endParaRPr lang="en-US" altLang="en-US" sz="900" baseline="-25000">
                  <a:solidFill>
                    <a:schemeClr val="bg2"/>
                  </a:solidFill>
                  <a:sym typeface="Symbol" pitchFamily="18" charset="2"/>
                </a:endParaRPr>
              </a:p>
            </p:txBody>
          </p:sp>
          <p:sp>
            <p:nvSpPr>
              <p:cNvPr id="92185" name="Rectangle 26"/>
              <p:cNvSpPr>
                <a:spLocks noChangeArrowheads="1"/>
              </p:cNvSpPr>
              <p:nvPr/>
            </p:nvSpPr>
            <p:spPr bwMode="auto">
              <a:xfrm>
                <a:off x="7090302" y="4114800"/>
                <a:ext cx="153874" cy="230832"/>
              </a:xfrm>
              <a:prstGeom prst="rect">
                <a:avLst/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r>
                  <a:rPr lang="en-US" altLang="en-US" sz="900">
                    <a:solidFill>
                      <a:schemeClr val="bg2"/>
                    </a:solidFill>
                    <a:sym typeface="Symbol" pitchFamily="18" charset="2"/>
                  </a:rPr>
                  <a:t>1</a:t>
                </a:r>
                <a:endParaRPr lang="en-US" altLang="en-US" sz="900" baseline="-25000">
                  <a:solidFill>
                    <a:schemeClr val="bg2"/>
                  </a:solidFill>
                  <a:sym typeface="Symbol" pitchFamily="18" charset="2"/>
                </a:endParaRPr>
              </a:p>
            </p:txBody>
          </p:sp>
          <p:sp>
            <p:nvSpPr>
              <p:cNvPr id="92186" name="Rectangle 26"/>
              <p:cNvSpPr>
                <a:spLocks noChangeArrowheads="1"/>
              </p:cNvSpPr>
              <p:nvPr/>
            </p:nvSpPr>
            <p:spPr bwMode="auto">
              <a:xfrm>
                <a:off x="7014102" y="4587524"/>
                <a:ext cx="304800" cy="2308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r>
                  <a:rPr lang="en-US" altLang="en-US" sz="900">
                    <a:solidFill>
                      <a:schemeClr val="bg2"/>
                    </a:solidFill>
                    <a:sym typeface="Symbol" pitchFamily="18" charset="2"/>
                  </a:rPr>
                  <a:t>-1</a:t>
                </a:r>
                <a:endParaRPr lang="en-US" altLang="en-US" sz="900" baseline="-25000">
                  <a:solidFill>
                    <a:schemeClr val="bg2"/>
                  </a:solidFill>
                  <a:sym typeface="Symbol" pitchFamily="18" charset="2"/>
                </a:endParaRPr>
              </a:p>
            </p:txBody>
          </p:sp>
          <p:sp>
            <p:nvSpPr>
              <p:cNvPr id="92187" name="Rectangle 26"/>
              <p:cNvSpPr>
                <a:spLocks noChangeArrowheads="1"/>
              </p:cNvSpPr>
              <p:nvPr/>
            </p:nvSpPr>
            <p:spPr bwMode="auto">
              <a:xfrm>
                <a:off x="7014102" y="3760434"/>
                <a:ext cx="304800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r>
                  <a:rPr lang="en-US" altLang="en-US" sz="1200">
                    <a:solidFill>
                      <a:schemeClr val="bg2"/>
                    </a:solidFill>
                    <a:sym typeface="Symbol" pitchFamily="18" charset="2"/>
                  </a:rPr>
                  <a:t>s</a:t>
                </a:r>
                <a:r>
                  <a:rPr lang="en-US" altLang="en-US" sz="1200" baseline="-25000">
                    <a:solidFill>
                      <a:schemeClr val="bg2"/>
                    </a:solidFill>
                    <a:sym typeface="Symbol" pitchFamily="18" charset="2"/>
                  </a:rPr>
                  <a:t>1</a:t>
                </a:r>
              </a:p>
            </p:txBody>
          </p:sp>
        </p:grpSp>
        <p:grpSp>
          <p:nvGrpSpPr>
            <p:cNvPr id="92177" name="Group 58"/>
            <p:cNvGrpSpPr>
              <a:grpSpLocks/>
            </p:cNvGrpSpPr>
            <p:nvPr/>
          </p:nvGrpSpPr>
          <p:grpSpPr bwMode="auto">
            <a:xfrm>
              <a:off x="4800600" y="5308602"/>
              <a:ext cx="4495800" cy="1522800"/>
              <a:chOff x="4800600" y="5308602"/>
              <a:chExt cx="4495800" cy="1522800"/>
            </a:xfrm>
          </p:grpSpPr>
          <p:sp>
            <p:nvSpPr>
              <p:cNvPr id="92178" name="Rectangle 62"/>
              <p:cNvSpPr>
                <a:spLocks noChangeArrowheads="1"/>
              </p:cNvSpPr>
              <p:nvPr/>
            </p:nvSpPr>
            <p:spPr bwMode="auto">
              <a:xfrm>
                <a:off x="6873942" y="5486400"/>
                <a:ext cx="2422458" cy="83099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l" eaLnBrk="1" hangingPunct="1"/>
                <a:r>
                  <a:rPr lang="en-CA" altLang="en-US" sz="2400">
                    <a:sym typeface="Symbol" pitchFamily="18" charset="2"/>
                  </a:rPr>
                  <a:t>The value </a:t>
                </a:r>
                <a:r>
                  <a:rPr lang="en-CA" altLang="en-US" sz="2400" i="1">
                    <a:solidFill>
                      <a:schemeClr val="accent1"/>
                    </a:solidFill>
                    <a:sym typeface="Symbol" pitchFamily="18" charset="2"/>
                  </a:rPr>
                  <a:t>Y</a:t>
                </a:r>
                <a:r>
                  <a:rPr lang="en-CA" altLang="en-US" sz="2400">
                    <a:solidFill>
                      <a:schemeClr val="accent1"/>
                    </a:solidFill>
                    <a:sym typeface="Symbol" pitchFamily="18" charset="2"/>
                  </a:rPr>
                  <a:t>[j]</a:t>
                </a:r>
              </a:p>
              <a:p>
                <a:pPr algn="l" eaLnBrk="1" hangingPunct="1"/>
                <a:r>
                  <a:rPr lang="en-CA" altLang="en-US" sz="2400">
                    <a:sym typeface="Symbol" pitchFamily="18" charset="2"/>
                  </a:rPr>
                  <a:t>is scaled by </a:t>
                </a:r>
                <a:r>
                  <a:rPr lang="en-CA" altLang="en-US" sz="2400" i="1">
                    <a:solidFill>
                      <a:schemeClr val="accent1"/>
                    </a:solidFill>
                    <a:sym typeface="Symbol" pitchFamily="18" charset="2"/>
                  </a:rPr>
                  <a:t>B</a:t>
                </a:r>
                <a:r>
                  <a:rPr lang="en-CA" altLang="en-US" sz="2400" baseline="-25000">
                    <a:solidFill>
                      <a:schemeClr val="accent1"/>
                    </a:solidFill>
                    <a:sym typeface="Symbol" pitchFamily="18" charset="2"/>
                  </a:rPr>
                  <a:t>1</a:t>
                </a:r>
                <a:r>
                  <a:rPr lang="en-CA" altLang="en-US" sz="2400">
                    <a:solidFill>
                      <a:schemeClr val="accent1"/>
                    </a:solidFill>
                    <a:sym typeface="Symbol" pitchFamily="18" charset="2"/>
                  </a:rPr>
                  <a:t>[j]</a:t>
                </a:r>
                <a:r>
                  <a:rPr lang="en-CA" altLang="en-US" sz="2400">
                    <a:sym typeface="Symbol" pitchFamily="18" charset="2"/>
                  </a:rPr>
                  <a:t>.</a:t>
                </a:r>
              </a:p>
            </p:txBody>
          </p:sp>
          <p:pic>
            <p:nvPicPr>
              <p:cNvPr id="92179" name="Picture 3"/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4800600" y="5308602"/>
                <a:ext cx="2124733" cy="152280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9" grpId="0" animBg="1"/>
      <p:bldP spid="53" grpId="0" animBg="1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42" name="Rectangle 5"/>
          <p:cNvSpPr>
            <a:spLocks noChangeArrowheads="1"/>
          </p:cNvSpPr>
          <p:nvPr/>
        </p:nvSpPr>
        <p:spPr bwMode="auto">
          <a:xfrm>
            <a:off x="685800" y="-228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4400">
                <a:solidFill>
                  <a:schemeClr val="tx2"/>
                </a:solidFill>
              </a:rPr>
              <a:t>Fourier Transformation </a:t>
            </a:r>
          </a:p>
        </p:txBody>
      </p:sp>
      <p:grpSp>
        <p:nvGrpSpPr>
          <p:cNvPr id="2" name="Group 15"/>
          <p:cNvGrpSpPr>
            <a:grpSpLocks/>
          </p:cNvGrpSpPr>
          <p:nvPr/>
        </p:nvGrpSpPr>
        <p:grpSpPr bwMode="auto">
          <a:xfrm>
            <a:off x="1809750" y="742950"/>
            <a:ext cx="5561013" cy="481013"/>
            <a:chOff x="1809750" y="742950"/>
            <a:chExt cx="5561013" cy="481013"/>
          </a:xfrm>
        </p:grpSpPr>
        <p:sp>
          <p:nvSpPr>
            <p:cNvPr id="10256" name="Text Box 215"/>
            <p:cNvSpPr txBox="1">
              <a:spLocks noChangeArrowheads="1"/>
            </p:cNvSpPr>
            <p:nvPr/>
          </p:nvSpPr>
          <p:spPr bwMode="auto">
            <a:xfrm>
              <a:off x="1809750" y="742950"/>
              <a:ext cx="2066925" cy="4619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2400" i="1">
                  <a:solidFill>
                    <a:schemeClr val="tx2"/>
                  </a:solidFill>
                </a:rPr>
                <a:t>Time Domain </a:t>
              </a:r>
              <a:r>
                <a:rPr lang="en-US" altLang="en-US" sz="2400" i="1">
                  <a:solidFill>
                    <a:schemeClr val="accent1"/>
                  </a:solidFill>
                  <a:sym typeface="Symbol" pitchFamily="18" charset="2"/>
                </a:rPr>
                <a:t>y</a:t>
              </a:r>
              <a:endParaRPr lang="en-US" altLang="en-US" sz="2400">
                <a:solidFill>
                  <a:schemeClr val="accent1"/>
                </a:solidFill>
                <a:sym typeface="Symbol" pitchFamily="18" charset="2"/>
              </a:endParaRPr>
            </a:p>
          </p:txBody>
        </p:sp>
        <p:sp>
          <p:nvSpPr>
            <p:cNvPr id="10257" name="Text Box 215"/>
            <p:cNvSpPr txBox="1">
              <a:spLocks noChangeArrowheads="1"/>
            </p:cNvSpPr>
            <p:nvPr/>
          </p:nvSpPr>
          <p:spPr bwMode="auto">
            <a:xfrm>
              <a:off x="4495800" y="762000"/>
              <a:ext cx="2874963" cy="4619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2400" i="1">
                  <a:solidFill>
                    <a:schemeClr val="tx2"/>
                  </a:solidFill>
                </a:rPr>
                <a:t>Frequency Domain </a:t>
              </a:r>
              <a:r>
                <a:rPr lang="en-US" altLang="en-US" sz="2400" i="1">
                  <a:solidFill>
                    <a:schemeClr val="accent1"/>
                  </a:solidFill>
                </a:rPr>
                <a:t>Y</a:t>
              </a:r>
              <a:endParaRPr lang="en-US" altLang="en-US" sz="2400">
                <a:solidFill>
                  <a:schemeClr val="accent1"/>
                </a:solidFill>
                <a:sym typeface="Symbol" pitchFamily="18" charset="2"/>
              </a:endParaRPr>
            </a:p>
          </p:txBody>
        </p:sp>
      </p:grpSp>
      <p:sp>
        <p:nvSpPr>
          <p:cNvPr id="9" name="Rectangle 8"/>
          <p:cNvSpPr>
            <a:spLocks noChangeArrowheads="1"/>
          </p:cNvSpPr>
          <p:nvPr/>
        </p:nvSpPr>
        <p:spPr bwMode="auto">
          <a:xfrm>
            <a:off x="4664075" y="4021138"/>
            <a:ext cx="3717925" cy="1570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400">
                <a:sym typeface="Symbol" pitchFamily="18" charset="2"/>
              </a:rPr>
              <a:t>One non-zero coefficient </a:t>
            </a:r>
            <a:br>
              <a:rPr lang="en-US" altLang="en-US" sz="2400">
                <a:sym typeface="Symbol" pitchFamily="18" charset="2"/>
              </a:rPr>
            </a:br>
            <a:r>
              <a:rPr lang="en-US" altLang="en-US" sz="2400">
                <a:sym typeface="Symbol" pitchFamily="18" charset="2"/>
              </a:rPr>
              <a:t>in the real frequency domain</a:t>
            </a:r>
          </a:p>
          <a:p>
            <a:pPr eaLnBrk="1" hangingPunct="1"/>
            <a:r>
              <a:rPr lang="en-US" altLang="en-US" sz="2400">
                <a:sym typeface="Symbol" pitchFamily="18" charset="2"/>
              </a:rPr>
              <a:t>arises from what </a:t>
            </a:r>
            <a:br>
              <a:rPr lang="en-US" altLang="en-US" sz="2400">
                <a:sym typeface="Symbol" pitchFamily="18" charset="2"/>
              </a:rPr>
            </a:br>
            <a:r>
              <a:rPr lang="en-US" altLang="en-US" sz="2400">
                <a:sym typeface="Symbol" pitchFamily="18" charset="2"/>
              </a:rPr>
              <a:t>in the time domain?</a:t>
            </a:r>
            <a:endParaRPr lang="en-CA" altLang="en-US" sz="2400"/>
          </a:p>
        </p:txBody>
      </p:sp>
      <p:grpSp>
        <p:nvGrpSpPr>
          <p:cNvPr id="3" name="Group 51"/>
          <p:cNvGrpSpPr>
            <a:grpSpLocks/>
          </p:cNvGrpSpPr>
          <p:nvPr/>
        </p:nvGrpSpPr>
        <p:grpSpPr bwMode="auto">
          <a:xfrm>
            <a:off x="4648200" y="1236663"/>
            <a:ext cx="2247900" cy="2768600"/>
            <a:chOff x="4648200" y="1236134"/>
            <a:chExt cx="2247900" cy="2768598"/>
          </a:xfrm>
        </p:grpSpPr>
        <p:pic>
          <p:nvPicPr>
            <p:cNvPr id="10253" name="Picture 14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648200" y="1236134"/>
              <a:ext cx="2247900" cy="22955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0254" name="Text Box 4"/>
            <p:cNvSpPr txBox="1">
              <a:spLocks noChangeArrowheads="1"/>
            </p:cNvSpPr>
            <p:nvPr/>
          </p:nvSpPr>
          <p:spPr bwMode="auto">
            <a:xfrm>
              <a:off x="4800603" y="3547532"/>
              <a:ext cx="1933575" cy="457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US" altLang="en-US" sz="2400"/>
                <a:t>Delta function</a:t>
              </a:r>
            </a:p>
          </p:txBody>
        </p:sp>
        <p:sp>
          <p:nvSpPr>
            <p:cNvPr id="10255" name="Rectangle 15"/>
            <p:cNvSpPr>
              <a:spLocks noChangeArrowheads="1"/>
            </p:cNvSpPr>
            <p:nvPr/>
          </p:nvSpPr>
          <p:spPr bwMode="auto">
            <a:xfrm>
              <a:off x="5105400" y="1456267"/>
              <a:ext cx="1371600" cy="246221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1000">
                  <a:solidFill>
                    <a:schemeClr val="bg2"/>
                  </a:solidFill>
                </a:rPr>
                <a:t>Impulse at </a:t>
              </a:r>
              <a:r>
                <a:rPr lang="en-US" altLang="en-US" sz="1000" i="1">
                  <a:solidFill>
                    <a:schemeClr val="bg2"/>
                  </a:solidFill>
                </a:rPr>
                <a:t>Y</a:t>
              </a:r>
              <a:r>
                <a:rPr lang="en-US" altLang="en-US" sz="1000" i="1" baseline="-25000">
                  <a:solidFill>
                    <a:schemeClr val="bg2"/>
                  </a:solidFill>
                </a:rPr>
                <a:t>re</a:t>
              </a:r>
              <a:r>
                <a:rPr lang="en-US" altLang="en-US" sz="1000">
                  <a:solidFill>
                    <a:schemeClr val="bg2"/>
                  </a:solidFill>
                </a:rPr>
                <a:t>[8]</a:t>
              </a:r>
              <a:endParaRPr lang="en-US" altLang="en-US" sz="1000">
                <a:solidFill>
                  <a:schemeClr val="bg2"/>
                </a:solidFill>
                <a:sym typeface="Symbol" pitchFamily="18" charset="2"/>
              </a:endParaRPr>
            </a:p>
          </p:txBody>
        </p:sp>
      </p:grpSp>
      <p:grpSp>
        <p:nvGrpSpPr>
          <p:cNvPr id="4" name="Group 50"/>
          <p:cNvGrpSpPr>
            <a:grpSpLocks/>
          </p:cNvGrpSpPr>
          <p:nvPr/>
        </p:nvGrpSpPr>
        <p:grpSpPr bwMode="auto">
          <a:xfrm>
            <a:off x="1871663" y="1219200"/>
            <a:ext cx="2343150" cy="2755900"/>
            <a:chOff x="1871135" y="1219200"/>
            <a:chExt cx="2343150" cy="2756132"/>
          </a:xfrm>
        </p:grpSpPr>
        <p:pic>
          <p:nvPicPr>
            <p:cNvPr id="10250" name="Picture 15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871135" y="1219200"/>
              <a:ext cx="2343150" cy="23336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0251" name="Text Box 3"/>
            <p:cNvSpPr txBox="1">
              <a:spLocks noChangeArrowheads="1"/>
            </p:cNvSpPr>
            <p:nvPr/>
          </p:nvSpPr>
          <p:spPr bwMode="auto">
            <a:xfrm>
              <a:off x="2133600" y="3513667"/>
              <a:ext cx="1765227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US" altLang="en-US" sz="2400"/>
                <a:t>Cosine wave</a:t>
              </a:r>
            </a:p>
          </p:txBody>
        </p:sp>
        <p:sp>
          <p:nvSpPr>
            <p:cNvPr id="10252" name="Rectangle 20"/>
            <p:cNvSpPr>
              <a:spLocks noChangeArrowheads="1"/>
            </p:cNvSpPr>
            <p:nvPr/>
          </p:nvSpPr>
          <p:spPr bwMode="auto">
            <a:xfrm>
              <a:off x="2421466" y="1438646"/>
              <a:ext cx="1371600" cy="246221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sz="1000">
                  <a:solidFill>
                    <a:schemeClr val="bg2"/>
                  </a:solidFill>
                </a:rPr>
                <a:t>Cosine with f=8</a:t>
              </a:r>
              <a:endParaRPr lang="en-US" altLang="en-US" sz="1000">
                <a:solidFill>
                  <a:schemeClr val="bg2"/>
                </a:solidFill>
                <a:sym typeface="Symbol" pitchFamily="18" charset="2"/>
              </a:endParaRPr>
            </a:p>
          </p:txBody>
        </p:sp>
      </p:grpSp>
      <p:sp>
        <p:nvSpPr>
          <p:cNvPr id="26" name="Rectangle 25"/>
          <p:cNvSpPr>
            <a:spLocks noChangeArrowheads="1"/>
          </p:cNvSpPr>
          <p:nvPr/>
        </p:nvSpPr>
        <p:spPr bwMode="auto">
          <a:xfrm>
            <a:off x="1295400" y="4351338"/>
            <a:ext cx="3049588" cy="830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400">
                <a:sym typeface="Symbol" pitchFamily="18" charset="2"/>
              </a:rPr>
              <a:t>One cosine wave </a:t>
            </a:r>
            <a:br>
              <a:rPr lang="en-US" altLang="en-US" sz="2400">
                <a:sym typeface="Symbol" pitchFamily="18" charset="2"/>
              </a:rPr>
            </a:br>
            <a:r>
              <a:rPr lang="en-US" altLang="en-US" sz="2400">
                <a:sym typeface="Symbol" pitchFamily="18" charset="2"/>
              </a:rPr>
              <a:t>of the stated frequency.</a:t>
            </a:r>
            <a:endParaRPr lang="en-CA" altLang="en-US" sz="2400"/>
          </a:p>
        </p:txBody>
      </p:sp>
      <p:sp>
        <p:nvSpPr>
          <p:cNvPr id="15" name="Rectangle 14"/>
          <p:cNvSpPr>
            <a:spLocks noChangeArrowheads="1"/>
          </p:cNvSpPr>
          <p:nvPr/>
        </p:nvSpPr>
        <p:spPr bwMode="auto">
          <a:xfrm>
            <a:off x="912813" y="523875"/>
            <a:ext cx="655478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400">
                <a:sym typeface="Symbol" pitchFamily="18" charset="2"/>
              </a:rPr>
              <a:t>Lets consider a few examples and a few properties. </a:t>
            </a:r>
            <a:endParaRPr lang="en-CA" altLang="en-US" sz="2400"/>
          </a:p>
        </p:txBody>
      </p:sp>
      <p:sp>
        <p:nvSpPr>
          <p:cNvPr id="10249" name="Text Box 215"/>
          <p:cNvSpPr txBox="1">
            <a:spLocks noChangeArrowheads="1"/>
          </p:cNvSpPr>
          <p:nvPr/>
        </p:nvSpPr>
        <p:spPr bwMode="auto">
          <a:xfrm>
            <a:off x="7407275" y="17463"/>
            <a:ext cx="1457325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000">
                <a:solidFill>
                  <a:schemeClr val="tx2"/>
                </a:solidFill>
              </a:rPr>
              <a:t>Single Pulse</a:t>
            </a:r>
            <a:endParaRPr lang="en-US" altLang="en-US" sz="2000">
              <a:sym typeface="Symbol" pitchFamily="18" charset="2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 nodeType="clickPar">
                      <p:stCondLst>
                        <p:cond delay="indefinite"/>
                      </p:stCondLst>
                      <p:childTnLst>
                        <p:par>
                          <p:cTn id="2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  <p:bldP spid="26" grpId="0"/>
      <p:bldP spid="15" grpId="0"/>
      <p:bldP spid="15" grpId="1"/>
    </p:bldLst>
  </p:timing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186" name="Picture 9" descr="C:\Documents and Settings\Administrator\Application Data\Microsoft\Media Catalog\Downloaded Clips\cl23\j0088738.wmf"/>
          <p:cNvSpPr>
            <a:spLocks noChangeAspect="1" noChangeArrowheads="1"/>
          </p:cNvSpPr>
          <p:nvPr/>
        </p:nvSpPr>
        <p:spPr bwMode="auto">
          <a:xfrm>
            <a:off x="7412038" y="152400"/>
            <a:ext cx="1331912" cy="15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CA" altLang="en-US"/>
          </a:p>
        </p:txBody>
      </p:sp>
      <p:sp>
        <p:nvSpPr>
          <p:cNvPr id="93187" name="Rectangle 5"/>
          <p:cNvSpPr>
            <a:spLocks noChangeArrowheads="1"/>
          </p:cNvSpPr>
          <p:nvPr/>
        </p:nvSpPr>
        <p:spPr bwMode="auto">
          <a:xfrm>
            <a:off x="685800" y="-228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4400">
                <a:solidFill>
                  <a:schemeClr val="tx2"/>
                </a:solidFill>
              </a:rPr>
              <a:t>Fourier Transformation </a:t>
            </a:r>
          </a:p>
        </p:txBody>
      </p:sp>
      <p:sp>
        <p:nvSpPr>
          <p:cNvPr id="12" name="Rectangle 11"/>
          <p:cNvSpPr>
            <a:spLocks noChangeArrowheads="1"/>
          </p:cNvSpPr>
          <p:nvPr/>
        </p:nvSpPr>
        <p:spPr bwMode="auto">
          <a:xfrm>
            <a:off x="228600" y="762000"/>
            <a:ext cx="8686800" cy="6002338"/>
          </a:xfrm>
          <a:prstGeom prst="rect">
            <a:avLst/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/>
            <a:r>
              <a:rPr lang="en-CA" altLang="en-US" sz="2400">
                <a:solidFill>
                  <a:schemeClr val="bg2"/>
                </a:solidFill>
                <a:sym typeface="Symbol" pitchFamily="18" charset="2"/>
              </a:rPr>
              <a:t>Algorithm FFT(y, , n):</a:t>
            </a:r>
          </a:p>
          <a:p>
            <a:pPr lvl="1" algn="l" eaLnBrk="1" hangingPunct="1"/>
            <a:r>
              <a:rPr lang="en-CA" altLang="en-US" sz="2400">
                <a:solidFill>
                  <a:schemeClr val="bg2"/>
                </a:solidFill>
                <a:sym typeface="Symbol" pitchFamily="18" charset="2"/>
              </a:rPr>
              <a:t>Input:    y = [y[0],y[1],y[2],…, y[n-1]]                (Time Domain)</a:t>
            </a:r>
          </a:p>
          <a:p>
            <a:pPr lvl="1" algn="l" eaLnBrk="1" hangingPunct="1"/>
            <a:r>
              <a:rPr lang="en-CA" altLang="en-US" sz="2400">
                <a:solidFill>
                  <a:schemeClr val="bg2"/>
                </a:solidFill>
                <a:sym typeface="Symbol" pitchFamily="18" charset="2"/>
              </a:rPr>
              <a:t>              </a:t>
            </a:r>
            <a:r>
              <a:rPr lang="en-US" altLang="en-US" sz="2400">
                <a:solidFill>
                  <a:schemeClr val="bg2"/>
                </a:solidFill>
                <a:sym typeface="Symbol" pitchFamily="18" charset="2"/>
              </a:rPr>
              <a:t>= e</a:t>
            </a:r>
            <a:r>
              <a:rPr lang="en-US" altLang="en-US" sz="2400" baseline="30000">
                <a:solidFill>
                  <a:schemeClr val="bg2"/>
                </a:solidFill>
                <a:sym typeface="Symbol" pitchFamily="18" charset="2"/>
              </a:rPr>
              <a:t>2i 1/n </a:t>
            </a:r>
            <a:r>
              <a:rPr lang="en-CA" altLang="en-US" sz="2400">
                <a:solidFill>
                  <a:schemeClr val="bg2"/>
                </a:solidFill>
                <a:sym typeface="Symbol" pitchFamily="18" charset="2"/>
              </a:rPr>
              <a:t>                                             (n</a:t>
            </a:r>
            <a:r>
              <a:rPr lang="en-CA" altLang="en-US" sz="2400" baseline="30000">
                <a:solidFill>
                  <a:schemeClr val="bg2"/>
                </a:solidFill>
                <a:sym typeface="Symbol" pitchFamily="18" charset="2"/>
              </a:rPr>
              <a:t>th</a:t>
            </a:r>
            <a:r>
              <a:rPr lang="en-CA" altLang="en-US" sz="2400">
                <a:solidFill>
                  <a:schemeClr val="bg2"/>
                </a:solidFill>
                <a:sym typeface="Symbol" pitchFamily="18" charset="2"/>
              </a:rPr>
              <a:t> root of unity)</a:t>
            </a:r>
          </a:p>
          <a:p>
            <a:pPr lvl="1" algn="l" eaLnBrk="1" hangingPunct="1"/>
            <a:r>
              <a:rPr lang="en-CA" altLang="en-US" sz="2400">
                <a:solidFill>
                  <a:schemeClr val="bg2"/>
                </a:solidFill>
                <a:sym typeface="Symbol" pitchFamily="18" charset="2"/>
              </a:rPr>
              <a:t>              </a:t>
            </a:r>
            <a:r>
              <a:rPr lang="en-US" altLang="en-US" sz="2400">
                <a:solidFill>
                  <a:schemeClr val="bg2"/>
                </a:solidFill>
                <a:sym typeface="Symbol" pitchFamily="18" charset="2"/>
              </a:rPr>
              <a:t>n = # of samples</a:t>
            </a:r>
            <a:r>
              <a:rPr lang="en-US" altLang="en-US" sz="2400" baseline="30000">
                <a:solidFill>
                  <a:schemeClr val="bg2"/>
                </a:solidFill>
                <a:sym typeface="Symbol" pitchFamily="18" charset="2"/>
              </a:rPr>
              <a:t> </a:t>
            </a:r>
            <a:r>
              <a:rPr lang="en-CA" altLang="en-US" sz="2400">
                <a:solidFill>
                  <a:schemeClr val="bg2"/>
                </a:solidFill>
                <a:sym typeface="Symbol" pitchFamily="18" charset="2"/>
              </a:rPr>
              <a:t>                                            (2</a:t>
            </a:r>
            <a:r>
              <a:rPr lang="en-CA" altLang="en-US" sz="2400" baseline="30000">
                <a:solidFill>
                  <a:schemeClr val="bg2"/>
                </a:solidFill>
                <a:sym typeface="Symbol" pitchFamily="18" charset="2"/>
              </a:rPr>
              <a:t>r</a:t>
            </a:r>
            <a:r>
              <a:rPr lang="en-CA" altLang="en-US" sz="2400">
                <a:solidFill>
                  <a:schemeClr val="bg2"/>
                </a:solidFill>
                <a:sym typeface="Symbol" pitchFamily="18" charset="2"/>
              </a:rPr>
              <a:t>)</a:t>
            </a:r>
          </a:p>
          <a:p>
            <a:pPr lvl="1" algn="l" eaLnBrk="1" hangingPunct="1"/>
            <a:r>
              <a:rPr lang="en-CA" altLang="en-US" sz="2400">
                <a:solidFill>
                  <a:schemeClr val="bg2"/>
                </a:solidFill>
                <a:sym typeface="Symbol" pitchFamily="18" charset="2"/>
              </a:rPr>
              <a:t>Output: Y = [Y[0],Y[1],Y[2],…, Y[n-1]]       (Frequency Domain)</a:t>
            </a:r>
          </a:p>
          <a:p>
            <a:pPr lvl="1" algn="l" eaLnBrk="1" hangingPunct="1"/>
            <a:r>
              <a:rPr lang="en-CA" altLang="en-US" sz="2400">
                <a:solidFill>
                  <a:schemeClr val="bg2"/>
                </a:solidFill>
                <a:sym typeface="Symbol" pitchFamily="18" charset="2"/>
              </a:rPr>
              <a:t>% Separate even and odd indices</a:t>
            </a:r>
          </a:p>
          <a:p>
            <a:pPr lvl="1" algn="l" eaLnBrk="1" hangingPunct="1"/>
            <a:r>
              <a:rPr lang="en-CA" altLang="en-US" sz="2400">
                <a:solidFill>
                  <a:schemeClr val="bg2"/>
                </a:solidFill>
                <a:sym typeface="Symbol" pitchFamily="18" charset="2"/>
              </a:rPr>
              <a:t>y</a:t>
            </a:r>
            <a:r>
              <a:rPr lang="en-CA" altLang="en-US" sz="2400" baseline="30000">
                <a:solidFill>
                  <a:schemeClr val="bg2"/>
                </a:solidFill>
                <a:sym typeface="Symbol" pitchFamily="18" charset="2"/>
              </a:rPr>
              <a:t>even</a:t>
            </a:r>
            <a:r>
              <a:rPr lang="en-CA" altLang="en-US" sz="2400">
                <a:solidFill>
                  <a:schemeClr val="bg2"/>
                </a:solidFill>
                <a:sym typeface="Symbol" pitchFamily="18" charset="2"/>
              </a:rPr>
              <a:t> = [y[0],y[2],y[4],…, y[n-2]] </a:t>
            </a:r>
          </a:p>
          <a:p>
            <a:pPr lvl="1" algn="l" eaLnBrk="1" hangingPunct="1"/>
            <a:r>
              <a:rPr lang="en-CA" altLang="en-US" sz="2400">
                <a:solidFill>
                  <a:schemeClr val="bg2"/>
                </a:solidFill>
                <a:sym typeface="Symbol" pitchFamily="18" charset="2"/>
              </a:rPr>
              <a:t>y</a:t>
            </a:r>
            <a:r>
              <a:rPr lang="en-CA" altLang="en-US" sz="2400" baseline="30000">
                <a:solidFill>
                  <a:schemeClr val="bg2"/>
                </a:solidFill>
                <a:sym typeface="Symbol" pitchFamily="18" charset="2"/>
              </a:rPr>
              <a:t>odd</a:t>
            </a:r>
            <a:r>
              <a:rPr lang="en-CA" altLang="en-US" sz="2400">
                <a:solidFill>
                  <a:schemeClr val="bg2"/>
                </a:solidFill>
                <a:sym typeface="Symbol" pitchFamily="18" charset="2"/>
              </a:rPr>
              <a:t>  = [y[1],y[3],y[5],…, y[n-1]]</a:t>
            </a:r>
          </a:p>
          <a:p>
            <a:pPr lvl="1" algn="l" eaLnBrk="1" hangingPunct="1"/>
            <a:r>
              <a:rPr lang="en-CA" altLang="en-US" sz="2400">
                <a:solidFill>
                  <a:schemeClr val="bg2"/>
                </a:solidFill>
                <a:sym typeface="Symbol" pitchFamily="18" charset="2"/>
              </a:rPr>
              <a:t>% Recurse</a:t>
            </a:r>
          </a:p>
          <a:p>
            <a:pPr lvl="1" algn="l" eaLnBrk="1" hangingPunct="1"/>
            <a:r>
              <a:rPr lang="en-CA" altLang="en-US" sz="2400">
                <a:solidFill>
                  <a:schemeClr val="bg2"/>
                </a:solidFill>
                <a:sym typeface="Symbol" pitchFamily="18" charset="2"/>
              </a:rPr>
              <a:t>Y</a:t>
            </a:r>
            <a:r>
              <a:rPr lang="en-CA" altLang="en-US" sz="2400" baseline="30000">
                <a:solidFill>
                  <a:schemeClr val="bg2"/>
                </a:solidFill>
                <a:sym typeface="Symbol" pitchFamily="18" charset="2"/>
              </a:rPr>
              <a:t>even</a:t>
            </a:r>
            <a:r>
              <a:rPr lang="en-CA" altLang="en-US" sz="2400">
                <a:solidFill>
                  <a:schemeClr val="bg2"/>
                </a:solidFill>
                <a:sym typeface="Symbol" pitchFamily="18" charset="2"/>
              </a:rPr>
              <a:t> =FFT(y</a:t>
            </a:r>
            <a:r>
              <a:rPr lang="en-CA" altLang="en-US" sz="2400" baseline="30000">
                <a:solidFill>
                  <a:schemeClr val="bg2"/>
                </a:solidFill>
                <a:sym typeface="Symbol" pitchFamily="18" charset="2"/>
              </a:rPr>
              <a:t>even</a:t>
            </a:r>
            <a:r>
              <a:rPr lang="en-CA" altLang="en-US" sz="2400">
                <a:solidFill>
                  <a:schemeClr val="bg2"/>
                </a:solidFill>
                <a:sym typeface="Symbol" pitchFamily="18" charset="2"/>
              </a:rPr>
              <a:t>, </a:t>
            </a:r>
            <a:r>
              <a:rPr lang="en-CA" altLang="en-US" sz="2400" baseline="30000">
                <a:solidFill>
                  <a:schemeClr val="bg2"/>
                </a:solidFill>
                <a:sym typeface="Symbol" pitchFamily="18" charset="2"/>
              </a:rPr>
              <a:t>2</a:t>
            </a:r>
            <a:r>
              <a:rPr lang="en-CA" altLang="en-US" sz="2400">
                <a:solidFill>
                  <a:schemeClr val="bg2"/>
                </a:solidFill>
                <a:sym typeface="Symbol" pitchFamily="18" charset="2"/>
              </a:rPr>
              <a:t>, </a:t>
            </a:r>
            <a:r>
              <a:rPr lang="en-CA" altLang="en-US" sz="2400" baseline="30000">
                <a:solidFill>
                  <a:schemeClr val="bg2"/>
                </a:solidFill>
                <a:sym typeface="Symbol" pitchFamily="18" charset="2"/>
              </a:rPr>
              <a:t>n</a:t>
            </a:r>
            <a:r>
              <a:rPr lang="en-CA" altLang="en-US" sz="2400">
                <a:solidFill>
                  <a:schemeClr val="bg2"/>
                </a:solidFill>
                <a:sym typeface="Symbol" pitchFamily="18" charset="2"/>
              </a:rPr>
              <a:t>/</a:t>
            </a:r>
            <a:r>
              <a:rPr lang="en-CA" altLang="en-US" sz="2400" baseline="-25000">
                <a:solidFill>
                  <a:schemeClr val="bg2"/>
                </a:solidFill>
                <a:sym typeface="Symbol" pitchFamily="18" charset="2"/>
              </a:rPr>
              <a:t>2</a:t>
            </a:r>
            <a:r>
              <a:rPr lang="en-CA" altLang="en-US" sz="2400">
                <a:solidFill>
                  <a:schemeClr val="bg2"/>
                </a:solidFill>
                <a:sym typeface="Symbol" pitchFamily="18" charset="2"/>
              </a:rPr>
              <a:t>)                                        (</a:t>
            </a:r>
            <a:r>
              <a:rPr lang="en-US" altLang="en-US" sz="2400">
                <a:solidFill>
                  <a:schemeClr val="bg2"/>
                </a:solidFill>
                <a:sym typeface="Symbol" pitchFamily="18" charset="2"/>
              </a:rPr>
              <a:t></a:t>
            </a:r>
            <a:r>
              <a:rPr lang="en-CA" altLang="en-US" sz="2400" baseline="30000">
                <a:solidFill>
                  <a:schemeClr val="bg2"/>
                </a:solidFill>
                <a:sym typeface="Symbol" pitchFamily="18" charset="2"/>
              </a:rPr>
              <a:t>2  </a:t>
            </a:r>
            <a:r>
              <a:rPr lang="en-US" altLang="en-US" sz="2400">
                <a:solidFill>
                  <a:schemeClr val="bg2"/>
                </a:solidFill>
                <a:sym typeface="Symbol" pitchFamily="18" charset="2"/>
              </a:rPr>
              <a:t>= e</a:t>
            </a:r>
            <a:r>
              <a:rPr lang="en-US" altLang="en-US" sz="2400" baseline="30000">
                <a:solidFill>
                  <a:schemeClr val="bg2"/>
                </a:solidFill>
                <a:sym typeface="Symbol" pitchFamily="18" charset="2"/>
              </a:rPr>
              <a:t>2i 2/n </a:t>
            </a:r>
            <a:r>
              <a:rPr lang="en-CA" altLang="en-US" sz="2400">
                <a:solidFill>
                  <a:schemeClr val="bg2"/>
                </a:solidFill>
                <a:sym typeface="Symbol" pitchFamily="18" charset="2"/>
              </a:rPr>
              <a:t>) </a:t>
            </a:r>
          </a:p>
          <a:p>
            <a:pPr lvl="1" algn="l" eaLnBrk="1" hangingPunct="1"/>
            <a:r>
              <a:rPr lang="en-CA" altLang="en-US" sz="2400">
                <a:solidFill>
                  <a:schemeClr val="bg2"/>
                </a:solidFill>
                <a:sym typeface="Symbol" pitchFamily="18" charset="2"/>
              </a:rPr>
              <a:t>Y</a:t>
            </a:r>
            <a:r>
              <a:rPr lang="en-CA" altLang="en-US" sz="2400" baseline="30000">
                <a:solidFill>
                  <a:schemeClr val="bg2"/>
                </a:solidFill>
                <a:sym typeface="Symbol" pitchFamily="18" charset="2"/>
              </a:rPr>
              <a:t>odd </a:t>
            </a:r>
            <a:r>
              <a:rPr lang="en-CA" altLang="en-US" sz="2400">
                <a:solidFill>
                  <a:schemeClr val="bg2"/>
                </a:solidFill>
                <a:sym typeface="Symbol" pitchFamily="18" charset="2"/>
              </a:rPr>
              <a:t> =FFT(y</a:t>
            </a:r>
            <a:r>
              <a:rPr lang="en-CA" altLang="en-US" sz="2400" baseline="30000">
                <a:solidFill>
                  <a:schemeClr val="bg2"/>
                </a:solidFill>
                <a:sym typeface="Symbol" pitchFamily="18" charset="2"/>
              </a:rPr>
              <a:t>odd</a:t>
            </a:r>
            <a:r>
              <a:rPr lang="en-CA" altLang="en-US" sz="2400">
                <a:solidFill>
                  <a:schemeClr val="bg2"/>
                </a:solidFill>
                <a:sym typeface="Symbol" pitchFamily="18" charset="2"/>
              </a:rPr>
              <a:t> , </a:t>
            </a:r>
            <a:r>
              <a:rPr lang="en-CA" altLang="en-US" sz="2400" baseline="30000">
                <a:solidFill>
                  <a:schemeClr val="bg2"/>
                </a:solidFill>
                <a:sym typeface="Symbol" pitchFamily="18" charset="2"/>
              </a:rPr>
              <a:t>2</a:t>
            </a:r>
            <a:r>
              <a:rPr lang="en-CA" altLang="en-US" sz="2400">
                <a:solidFill>
                  <a:schemeClr val="bg2"/>
                </a:solidFill>
                <a:sym typeface="Symbol" pitchFamily="18" charset="2"/>
              </a:rPr>
              <a:t>, </a:t>
            </a:r>
            <a:r>
              <a:rPr lang="en-CA" altLang="en-US" sz="2400" baseline="30000">
                <a:solidFill>
                  <a:schemeClr val="bg2"/>
                </a:solidFill>
                <a:sym typeface="Symbol" pitchFamily="18" charset="2"/>
              </a:rPr>
              <a:t>n</a:t>
            </a:r>
            <a:r>
              <a:rPr lang="en-CA" altLang="en-US" sz="2400">
                <a:solidFill>
                  <a:schemeClr val="bg2"/>
                </a:solidFill>
                <a:sym typeface="Symbol" pitchFamily="18" charset="2"/>
              </a:rPr>
              <a:t>/</a:t>
            </a:r>
            <a:r>
              <a:rPr lang="en-CA" altLang="en-US" sz="2400" baseline="-25000">
                <a:solidFill>
                  <a:schemeClr val="bg2"/>
                </a:solidFill>
                <a:sym typeface="Symbol" pitchFamily="18" charset="2"/>
              </a:rPr>
              <a:t>2</a:t>
            </a:r>
            <a:r>
              <a:rPr lang="en-CA" altLang="en-US" sz="2400">
                <a:solidFill>
                  <a:schemeClr val="bg2"/>
                </a:solidFill>
                <a:sym typeface="Symbol" pitchFamily="18" charset="2"/>
              </a:rPr>
              <a:t>)</a:t>
            </a:r>
          </a:p>
          <a:p>
            <a:pPr lvl="1" algn="l" eaLnBrk="1" hangingPunct="1"/>
            <a:r>
              <a:rPr lang="en-CA" altLang="en-US" sz="2400">
                <a:solidFill>
                  <a:schemeClr val="bg2"/>
                </a:solidFill>
                <a:sym typeface="Symbol" pitchFamily="18" charset="2"/>
              </a:rPr>
              <a:t>%Combining</a:t>
            </a:r>
          </a:p>
          <a:p>
            <a:pPr lvl="1" algn="l" eaLnBrk="1" hangingPunct="1"/>
            <a:r>
              <a:rPr lang="en-CA" altLang="en-US" sz="2400">
                <a:solidFill>
                  <a:schemeClr val="bg2"/>
                </a:solidFill>
                <a:sym typeface="Symbol" pitchFamily="18" charset="2"/>
              </a:rPr>
              <a:t>For i = 0 to </a:t>
            </a:r>
            <a:r>
              <a:rPr lang="en-CA" altLang="en-US" sz="2400" baseline="30000">
                <a:solidFill>
                  <a:schemeClr val="bg2"/>
                </a:solidFill>
                <a:sym typeface="Symbol" pitchFamily="18" charset="2"/>
              </a:rPr>
              <a:t>n</a:t>
            </a:r>
            <a:r>
              <a:rPr lang="en-CA" altLang="en-US" sz="2400">
                <a:solidFill>
                  <a:schemeClr val="bg2"/>
                </a:solidFill>
                <a:sym typeface="Symbol" pitchFamily="18" charset="2"/>
              </a:rPr>
              <a:t>/</a:t>
            </a:r>
            <a:r>
              <a:rPr lang="en-CA" altLang="en-US" sz="2400" baseline="-25000">
                <a:solidFill>
                  <a:schemeClr val="bg2"/>
                </a:solidFill>
                <a:sym typeface="Symbol" pitchFamily="18" charset="2"/>
              </a:rPr>
              <a:t>2</a:t>
            </a:r>
            <a:r>
              <a:rPr lang="en-CA" altLang="en-US" sz="2400">
                <a:solidFill>
                  <a:schemeClr val="bg2"/>
                </a:solidFill>
                <a:sym typeface="Symbol" pitchFamily="18" charset="2"/>
              </a:rPr>
              <a:t>-1</a:t>
            </a:r>
          </a:p>
          <a:p>
            <a:pPr lvl="1" algn="l" eaLnBrk="1" hangingPunct="1"/>
            <a:r>
              <a:rPr lang="en-CA" altLang="en-US" sz="2400">
                <a:solidFill>
                  <a:schemeClr val="bg2"/>
                </a:solidFill>
                <a:sym typeface="Symbol" pitchFamily="18" charset="2"/>
              </a:rPr>
              <a:t>	Y[i]       = Y</a:t>
            </a:r>
            <a:r>
              <a:rPr lang="en-CA" altLang="en-US" sz="2400" baseline="30000">
                <a:solidFill>
                  <a:schemeClr val="bg2"/>
                </a:solidFill>
                <a:sym typeface="Symbol" pitchFamily="18" charset="2"/>
              </a:rPr>
              <a:t>even</a:t>
            </a:r>
            <a:r>
              <a:rPr lang="en-CA" altLang="en-US" sz="2400">
                <a:solidFill>
                  <a:schemeClr val="bg2"/>
                </a:solidFill>
                <a:sym typeface="Symbol" pitchFamily="18" charset="2"/>
              </a:rPr>
              <a:t>[i] +    </a:t>
            </a:r>
            <a:r>
              <a:rPr lang="en-CA" altLang="en-US" sz="2400" baseline="30000">
                <a:solidFill>
                  <a:schemeClr val="bg2"/>
                </a:solidFill>
                <a:sym typeface="Symbol" pitchFamily="18" charset="2"/>
              </a:rPr>
              <a:t>i</a:t>
            </a:r>
            <a:r>
              <a:rPr lang="en-CA" altLang="en-US" sz="2400">
                <a:solidFill>
                  <a:schemeClr val="bg2"/>
                </a:solidFill>
                <a:sym typeface="Symbol" pitchFamily="18" charset="2"/>
              </a:rPr>
              <a:t>   </a:t>
            </a:r>
            <a:r>
              <a:rPr lang="en-CA" altLang="en-US" sz="2400">
                <a:solidFill>
                  <a:schemeClr val="bg2"/>
                </a:solidFill>
                <a:cs typeface="Times New Roman" pitchFamily="18" charset="0"/>
                <a:sym typeface="Symbol" pitchFamily="18" charset="2"/>
              </a:rPr>
              <a:t>∙</a:t>
            </a:r>
            <a:r>
              <a:rPr lang="en-CA" altLang="en-US" sz="2400">
                <a:solidFill>
                  <a:schemeClr val="bg2"/>
                </a:solidFill>
                <a:sym typeface="Symbol" pitchFamily="18" charset="2"/>
              </a:rPr>
              <a:t>Y</a:t>
            </a:r>
            <a:r>
              <a:rPr lang="en-CA" altLang="en-US" sz="2400" baseline="30000">
                <a:solidFill>
                  <a:schemeClr val="bg2"/>
                </a:solidFill>
                <a:sym typeface="Symbol" pitchFamily="18" charset="2"/>
              </a:rPr>
              <a:t>odd</a:t>
            </a:r>
            <a:r>
              <a:rPr lang="en-CA" altLang="en-US" sz="2400">
                <a:solidFill>
                  <a:schemeClr val="bg2"/>
                </a:solidFill>
                <a:sym typeface="Symbol" pitchFamily="18" charset="2"/>
              </a:rPr>
              <a:t>[i]</a:t>
            </a:r>
          </a:p>
          <a:p>
            <a:pPr lvl="1" algn="l" eaLnBrk="1" hangingPunct="1"/>
            <a:r>
              <a:rPr lang="en-CA" altLang="en-US" sz="2400">
                <a:solidFill>
                  <a:schemeClr val="bg2"/>
                </a:solidFill>
                <a:sym typeface="Symbol" pitchFamily="18" charset="2"/>
              </a:rPr>
              <a:t>	Y[i+</a:t>
            </a:r>
            <a:r>
              <a:rPr lang="en-CA" altLang="en-US" sz="2400" baseline="30000">
                <a:solidFill>
                  <a:schemeClr val="bg2"/>
                </a:solidFill>
                <a:sym typeface="Symbol" pitchFamily="18" charset="2"/>
              </a:rPr>
              <a:t>n</a:t>
            </a:r>
            <a:r>
              <a:rPr lang="en-CA" altLang="en-US" sz="2400">
                <a:solidFill>
                  <a:schemeClr val="bg2"/>
                </a:solidFill>
                <a:sym typeface="Symbol" pitchFamily="18" charset="2"/>
              </a:rPr>
              <a:t>/</a:t>
            </a:r>
            <a:r>
              <a:rPr lang="en-CA" altLang="en-US" sz="2400" baseline="-25000">
                <a:solidFill>
                  <a:schemeClr val="bg2"/>
                </a:solidFill>
                <a:sym typeface="Symbol" pitchFamily="18" charset="2"/>
              </a:rPr>
              <a:t>2</a:t>
            </a:r>
            <a:r>
              <a:rPr lang="en-CA" altLang="en-US" sz="2400">
                <a:solidFill>
                  <a:schemeClr val="bg2"/>
                </a:solidFill>
                <a:sym typeface="Symbol" pitchFamily="18" charset="2"/>
              </a:rPr>
              <a:t>] = Y</a:t>
            </a:r>
            <a:r>
              <a:rPr lang="en-CA" altLang="en-US" sz="2400" baseline="30000">
                <a:solidFill>
                  <a:schemeClr val="bg2"/>
                </a:solidFill>
                <a:sym typeface="Symbol" pitchFamily="18" charset="2"/>
              </a:rPr>
              <a:t>even</a:t>
            </a:r>
            <a:r>
              <a:rPr lang="en-CA" altLang="en-US" sz="2400">
                <a:solidFill>
                  <a:schemeClr val="bg2"/>
                </a:solidFill>
                <a:sym typeface="Symbol" pitchFamily="18" charset="2"/>
              </a:rPr>
              <a:t>[i] + </a:t>
            </a:r>
            <a:r>
              <a:rPr lang="en-CA" altLang="en-US" sz="2400" baseline="30000">
                <a:solidFill>
                  <a:schemeClr val="bg2"/>
                </a:solidFill>
                <a:sym typeface="Symbol" pitchFamily="18" charset="2"/>
              </a:rPr>
              <a:t>i+n/2</a:t>
            </a:r>
            <a:r>
              <a:rPr lang="en-CA" altLang="en-US" sz="2400">
                <a:solidFill>
                  <a:schemeClr val="bg2"/>
                </a:solidFill>
                <a:sym typeface="Symbol" pitchFamily="18" charset="2"/>
              </a:rPr>
              <a:t> </a:t>
            </a:r>
            <a:r>
              <a:rPr lang="en-CA" altLang="en-US" sz="2400">
                <a:solidFill>
                  <a:schemeClr val="bg2"/>
                </a:solidFill>
                <a:cs typeface="Times New Roman" pitchFamily="18" charset="0"/>
                <a:sym typeface="Symbol" pitchFamily="18" charset="2"/>
              </a:rPr>
              <a:t>∙</a:t>
            </a:r>
            <a:r>
              <a:rPr lang="en-CA" altLang="en-US" sz="2400">
                <a:solidFill>
                  <a:schemeClr val="bg2"/>
                </a:solidFill>
                <a:sym typeface="Symbol" pitchFamily="18" charset="2"/>
              </a:rPr>
              <a:t>Y</a:t>
            </a:r>
            <a:r>
              <a:rPr lang="en-CA" altLang="en-US" sz="2400" baseline="30000">
                <a:solidFill>
                  <a:schemeClr val="bg2"/>
                </a:solidFill>
                <a:sym typeface="Symbol" pitchFamily="18" charset="2"/>
              </a:rPr>
              <a:t>odd</a:t>
            </a:r>
            <a:r>
              <a:rPr lang="en-CA" altLang="en-US" sz="2400">
                <a:solidFill>
                  <a:schemeClr val="bg2"/>
                </a:solidFill>
                <a:sym typeface="Symbol" pitchFamily="18" charset="2"/>
              </a:rPr>
              <a:t>[i]</a:t>
            </a:r>
          </a:p>
          <a:p>
            <a:pPr lvl="1" algn="l" eaLnBrk="1" hangingPunct="1"/>
            <a:r>
              <a:rPr lang="en-CA" altLang="en-US" sz="2400">
                <a:solidFill>
                  <a:schemeClr val="bg2"/>
                </a:solidFill>
                <a:sym typeface="Symbol" pitchFamily="18" charset="2"/>
              </a:rPr>
              <a:t>Return(Y)</a:t>
            </a:r>
          </a:p>
        </p:txBody>
      </p:sp>
      <p:sp>
        <p:nvSpPr>
          <p:cNvPr id="93189" name="Text Box 215"/>
          <p:cNvSpPr txBox="1">
            <a:spLocks noChangeArrowheads="1"/>
          </p:cNvSpPr>
          <p:nvPr/>
        </p:nvSpPr>
        <p:spPr bwMode="auto">
          <a:xfrm>
            <a:off x="7772400" y="17463"/>
            <a:ext cx="727075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000">
                <a:solidFill>
                  <a:schemeClr val="tx2"/>
                </a:solidFill>
                <a:sym typeface="Symbol" pitchFamily="18" charset="2"/>
              </a:rPr>
              <a:t>FFT</a:t>
            </a:r>
          </a:p>
          <a:p>
            <a:pPr eaLnBrk="1" hangingPunct="1"/>
            <a:r>
              <a:rPr lang="en-US" altLang="en-US" sz="2000">
                <a:solidFill>
                  <a:schemeClr val="tx2"/>
                </a:solidFill>
                <a:sym typeface="Symbol" pitchFamily="18" charset="2"/>
              </a:rPr>
              <a:t>Code</a:t>
            </a:r>
            <a:endParaRPr lang="en-US" altLang="en-US" sz="2000">
              <a:sym typeface="Symbol" pitchFamily="18" charset="2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 animBg="1"/>
    </p:bldLst>
  </p:timing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9251" name="Picture 7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5800" y="1524000"/>
            <a:ext cx="6781800" cy="4622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4211" name="Picture 9" descr="C:\Documents and Settings\Administrator\Application Data\Microsoft\Media Catalog\Downloaded Clips\cl23\j0088738.wmf"/>
          <p:cNvSpPr>
            <a:spLocks noChangeAspect="1" noChangeArrowheads="1"/>
          </p:cNvSpPr>
          <p:nvPr/>
        </p:nvSpPr>
        <p:spPr bwMode="auto">
          <a:xfrm>
            <a:off x="7412038" y="152400"/>
            <a:ext cx="1331912" cy="15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CA" altLang="en-US"/>
          </a:p>
        </p:txBody>
      </p:sp>
      <p:sp>
        <p:nvSpPr>
          <p:cNvPr id="94212" name="Rectangle 5"/>
          <p:cNvSpPr>
            <a:spLocks noChangeArrowheads="1"/>
          </p:cNvSpPr>
          <p:nvPr/>
        </p:nvSpPr>
        <p:spPr bwMode="auto">
          <a:xfrm>
            <a:off x="381000" y="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4400">
                <a:solidFill>
                  <a:schemeClr val="tx2"/>
                </a:solidFill>
              </a:rPr>
              <a:t>Fast Fourier Transformation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92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092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092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234" name="Rectangle 5"/>
          <p:cNvSpPr>
            <a:spLocks noChangeArrowheads="1"/>
          </p:cNvSpPr>
          <p:nvPr/>
        </p:nvSpPr>
        <p:spPr bwMode="auto">
          <a:xfrm>
            <a:off x="685800" y="-228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4400">
                <a:solidFill>
                  <a:schemeClr val="tx2"/>
                </a:solidFill>
              </a:rPr>
              <a:t>Fourier Transformation </a:t>
            </a:r>
          </a:p>
        </p:txBody>
      </p:sp>
      <p:sp>
        <p:nvSpPr>
          <p:cNvPr id="95235" name="Text Box 215"/>
          <p:cNvSpPr txBox="1">
            <a:spLocks noChangeArrowheads="1"/>
          </p:cNvSpPr>
          <p:nvPr/>
        </p:nvSpPr>
        <p:spPr bwMode="auto">
          <a:xfrm>
            <a:off x="1809750" y="742950"/>
            <a:ext cx="206692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400" i="1">
                <a:solidFill>
                  <a:schemeClr val="tx2"/>
                </a:solidFill>
              </a:rPr>
              <a:t>Time Domain </a:t>
            </a:r>
            <a:r>
              <a:rPr lang="en-US" altLang="en-US" sz="2400" i="1">
                <a:solidFill>
                  <a:schemeClr val="accent1"/>
                </a:solidFill>
                <a:sym typeface="Symbol" pitchFamily="18" charset="2"/>
              </a:rPr>
              <a:t>y</a:t>
            </a:r>
            <a:endParaRPr lang="en-US" altLang="en-US" sz="2400">
              <a:solidFill>
                <a:schemeClr val="accent1"/>
              </a:solidFill>
              <a:sym typeface="Symbol" pitchFamily="18" charset="2"/>
            </a:endParaRPr>
          </a:p>
        </p:txBody>
      </p:sp>
      <p:sp>
        <p:nvSpPr>
          <p:cNvPr id="95236" name="Text Box 215"/>
          <p:cNvSpPr txBox="1">
            <a:spLocks noChangeArrowheads="1"/>
          </p:cNvSpPr>
          <p:nvPr/>
        </p:nvSpPr>
        <p:spPr bwMode="auto">
          <a:xfrm>
            <a:off x="4495800" y="762000"/>
            <a:ext cx="2874963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400" i="1">
                <a:solidFill>
                  <a:schemeClr val="tx2"/>
                </a:solidFill>
              </a:rPr>
              <a:t>Frequency Domain </a:t>
            </a:r>
            <a:r>
              <a:rPr lang="en-US" altLang="en-US" sz="2400" i="1">
                <a:solidFill>
                  <a:schemeClr val="accent1"/>
                </a:solidFill>
              </a:rPr>
              <a:t>Y</a:t>
            </a:r>
            <a:endParaRPr lang="en-US" altLang="en-US" sz="2400">
              <a:solidFill>
                <a:schemeClr val="accent1"/>
              </a:solidFill>
              <a:sym typeface="Symbol" pitchFamily="18" charset="2"/>
            </a:endParaRPr>
          </a:p>
        </p:txBody>
      </p:sp>
      <p:grpSp>
        <p:nvGrpSpPr>
          <p:cNvPr id="95237" name="Group 58"/>
          <p:cNvGrpSpPr>
            <a:grpSpLocks/>
          </p:cNvGrpSpPr>
          <p:nvPr/>
        </p:nvGrpSpPr>
        <p:grpSpPr bwMode="auto">
          <a:xfrm>
            <a:off x="2366963" y="2886075"/>
            <a:ext cx="1655762" cy="1228725"/>
            <a:chOff x="2367407" y="2428744"/>
            <a:chExt cx="1656000" cy="1228856"/>
          </a:xfrm>
        </p:grpSpPr>
        <p:sp>
          <p:nvSpPr>
            <p:cNvPr id="95256" name="Rectangle 22"/>
            <p:cNvSpPr>
              <a:spLocks noChangeArrowheads="1"/>
            </p:cNvSpPr>
            <p:nvPr/>
          </p:nvSpPr>
          <p:spPr bwMode="auto">
            <a:xfrm>
              <a:off x="2367407" y="3349823"/>
              <a:ext cx="1656000" cy="307777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CA" altLang="en-US" sz="1400">
                  <a:solidFill>
                    <a:schemeClr val="bg2"/>
                  </a:solidFill>
                  <a:sym typeface="Symbol" pitchFamily="18" charset="2"/>
                </a:rPr>
                <a:t>    0b0d0f0h </a:t>
              </a:r>
            </a:p>
          </p:txBody>
        </p:sp>
        <p:sp>
          <p:nvSpPr>
            <p:cNvPr id="95257" name="Rectangle 22"/>
            <p:cNvSpPr>
              <a:spLocks noChangeArrowheads="1"/>
            </p:cNvSpPr>
            <p:nvPr/>
          </p:nvSpPr>
          <p:spPr bwMode="auto">
            <a:xfrm>
              <a:off x="2367407" y="2428744"/>
              <a:ext cx="1656000" cy="307777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CA" altLang="en-US" sz="1400">
                  <a:solidFill>
                    <a:schemeClr val="bg2"/>
                  </a:solidFill>
                  <a:sym typeface="Symbol" pitchFamily="18" charset="2"/>
                </a:rPr>
                <a:t>    a0c0e0g0 </a:t>
              </a:r>
            </a:p>
          </p:txBody>
        </p:sp>
      </p:grpSp>
      <p:sp>
        <p:nvSpPr>
          <p:cNvPr id="95238" name="Rectangle 36"/>
          <p:cNvSpPr>
            <a:spLocks noChangeArrowheads="1"/>
          </p:cNvSpPr>
          <p:nvPr/>
        </p:nvSpPr>
        <p:spPr bwMode="auto">
          <a:xfrm>
            <a:off x="5068888" y="2874963"/>
            <a:ext cx="1655762" cy="307975"/>
          </a:xfrm>
          <a:prstGeom prst="rect">
            <a:avLst/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/>
            <a:r>
              <a:rPr lang="en-CA" altLang="en-US" sz="1400">
                <a:solidFill>
                  <a:schemeClr val="bg2"/>
                </a:solidFill>
                <a:sym typeface="Symbol" pitchFamily="18" charset="2"/>
              </a:rPr>
              <a:t>    ½</a:t>
            </a:r>
            <a:r>
              <a:rPr lang="en-CA" altLang="en-US" sz="1400">
                <a:solidFill>
                  <a:schemeClr val="bg2"/>
                </a:solidFill>
                <a:cs typeface="Times New Roman" pitchFamily="18" charset="0"/>
                <a:sym typeface="Symbol" pitchFamily="18" charset="2"/>
              </a:rPr>
              <a:t>∙</a:t>
            </a:r>
            <a:r>
              <a:rPr lang="en-CA" altLang="en-US" sz="1400">
                <a:solidFill>
                  <a:schemeClr val="bg2"/>
                </a:solidFill>
                <a:sym typeface="Symbol" pitchFamily="18" charset="2"/>
              </a:rPr>
              <a:t>ACEGACEG</a:t>
            </a:r>
          </a:p>
        </p:txBody>
      </p:sp>
      <p:sp>
        <p:nvSpPr>
          <p:cNvPr id="95239" name="Rectangle 45"/>
          <p:cNvSpPr>
            <a:spLocks noChangeArrowheads="1"/>
          </p:cNvSpPr>
          <p:nvPr/>
        </p:nvSpPr>
        <p:spPr bwMode="auto">
          <a:xfrm>
            <a:off x="5068888" y="3771900"/>
            <a:ext cx="1655762" cy="307975"/>
          </a:xfrm>
          <a:prstGeom prst="rect">
            <a:avLst/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/>
            <a:r>
              <a:rPr lang="en-CA" altLang="en-US" sz="1400">
                <a:solidFill>
                  <a:schemeClr val="bg2"/>
                </a:solidFill>
                <a:sym typeface="Symbol" pitchFamily="18" charset="2"/>
              </a:rPr>
              <a:t>  ½</a:t>
            </a:r>
            <a:r>
              <a:rPr lang="en-US" altLang="en-US" sz="1400">
                <a:solidFill>
                  <a:schemeClr val="bg2"/>
                </a:solidFill>
                <a:sym typeface="Symbol" pitchFamily="18" charset="2"/>
              </a:rPr>
              <a:t>s</a:t>
            </a:r>
            <a:r>
              <a:rPr lang="en-US" altLang="en-US" sz="1400" baseline="-25000">
                <a:solidFill>
                  <a:schemeClr val="bg2"/>
                </a:solidFill>
                <a:sym typeface="Symbol" pitchFamily="18" charset="2"/>
              </a:rPr>
              <a:t>1</a:t>
            </a:r>
            <a:r>
              <a:rPr lang="en-CA" altLang="en-US" sz="1400">
                <a:solidFill>
                  <a:schemeClr val="bg2"/>
                </a:solidFill>
                <a:cs typeface="Times New Roman" pitchFamily="18" charset="0"/>
                <a:sym typeface="Symbol" pitchFamily="18" charset="2"/>
              </a:rPr>
              <a:t>∙</a:t>
            </a:r>
            <a:r>
              <a:rPr lang="en-CA" altLang="en-US" sz="1400">
                <a:solidFill>
                  <a:schemeClr val="bg2"/>
                </a:solidFill>
                <a:sym typeface="Symbol" pitchFamily="18" charset="2"/>
              </a:rPr>
              <a:t>BDFHBDFH</a:t>
            </a:r>
          </a:p>
        </p:txBody>
      </p:sp>
      <p:sp>
        <p:nvSpPr>
          <p:cNvPr id="95240" name="Rectangle 38"/>
          <p:cNvSpPr>
            <a:spLocks noChangeArrowheads="1"/>
          </p:cNvSpPr>
          <p:nvPr/>
        </p:nvSpPr>
        <p:spPr bwMode="auto">
          <a:xfrm>
            <a:off x="211138" y="1219200"/>
            <a:ext cx="14478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/>
            <a:r>
              <a:rPr lang="en-CA" altLang="en-US" sz="2400">
                <a:sym typeface="Symbol" pitchFamily="18" charset="2"/>
              </a:rPr>
              <a:t>FFT Alg:</a:t>
            </a:r>
          </a:p>
        </p:txBody>
      </p:sp>
      <p:grpSp>
        <p:nvGrpSpPr>
          <p:cNvPr id="95241" name="Group 32"/>
          <p:cNvGrpSpPr>
            <a:grpSpLocks/>
          </p:cNvGrpSpPr>
          <p:nvPr/>
        </p:nvGrpSpPr>
        <p:grpSpPr bwMode="auto">
          <a:xfrm>
            <a:off x="2001838" y="1693863"/>
            <a:ext cx="523875" cy="1981200"/>
            <a:chOff x="2001544" y="1219200"/>
            <a:chExt cx="524522" cy="1981200"/>
          </a:xfrm>
        </p:grpSpPr>
        <p:sp>
          <p:nvSpPr>
            <p:cNvPr id="95254" name="Rectangle 33"/>
            <p:cNvSpPr>
              <a:spLocks noChangeArrowheads="1"/>
            </p:cNvSpPr>
            <p:nvPr/>
          </p:nvSpPr>
          <p:spPr bwMode="auto">
            <a:xfrm>
              <a:off x="2001544" y="2800290"/>
              <a:ext cx="524522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CA" altLang="en-US" sz="2000">
                  <a:solidFill>
                    <a:schemeClr val="accent1"/>
                  </a:solidFill>
                  <a:sym typeface="Symbol" pitchFamily="18" charset="2"/>
                </a:rPr>
                <a:t>+</a:t>
              </a:r>
            </a:p>
          </p:txBody>
        </p:sp>
        <p:sp>
          <p:nvSpPr>
            <p:cNvPr id="95255" name="Rectangle 34"/>
            <p:cNvSpPr>
              <a:spLocks noChangeArrowheads="1"/>
            </p:cNvSpPr>
            <p:nvPr/>
          </p:nvSpPr>
          <p:spPr bwMode="auto">
            <a:xfrm>
              <a:off x="2001544" y="1219200"/>
              <a:ext cx="524522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CA" altLang="en-US" sz="2000">
                  <a:solidFill>
                    <a:schemeClr val="accent1"/>
                  </a:solidFill>
                  <a:sym typeface="Symbol" pitchFamily="18" charset="2"/>
                </a:rPr>
                <a:t>=</a:t>
              </a:r>
            </a:p>
          </p:txBody>
        </p:sp>
      </p:grpSp>
      <p:grpSp>
        <p:nvGrpSpPr>
          <p:cNvPr id="95242" name="Group 37"/>
          <p:cNvGrpSpPr>
            <a:grpSpLocks/>
          </p:cNvGrpSpPr>
          <p:nvPr/>
        </p:nvGrpSpPr>
        <p:grpSpPr bwMode="auto">
          <a:xfrm>
            <a:off x="4724400" y="1693863"/>
            <a:ext cx="523875" cy="1981200"/>
            <a:chOff x="2001544" y="1219200"/>
            <a:chExt cx="524522" cy="1981200"/>
          </a:xfrm>
        </p:grpSpPr>
        <p:sp>
          <p:nvSpPr>
            <p:cNvPr id="95252" name="Rectangle 41"/>
            <p:cNvSpPr>
              <a:spLocks noChangeArrowheads="1"/>
            </p:cNvSpPr>
            <p:nvPr/>
          </p:nvSpPr>
          <p:spPr bwMode="auto">
            <a:xfrm>
              <a:off x="2001544" y="2800290"/>
              <a:ext cx="524522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CA" altLang="en-US" sz="2000">
                  <a:solidFill>
                    <a:schemeClr val="accent1"/>
                  </a:solidFill>
                  <a:sym typeface="Symbol" pitchFamily="18" charset="2"/>
                </a:rPr>
                <a:t>+</a:t>
              </a:r>
            </a:p>
          </p:txBody>
        </p:sp>
        <p:sp>
          <p:nvSpPr>
            <p:cNvPr id="95253" name="Rectangle 42"/>
            <p:cNvSpPr>
              <a:spLocks noChangeArrowheads="1"/>
            </p:cNvSpPr>
            <p:nvPr/>
          </p:nvSpPr>
          <p:spPr bwMode="auto">
            <a:xfrm>
              <a:off x="2001544" y="1219200"/>
              <a:ext cx="524522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CA" altLang="en-US" sz="2000">
                  <a:solidFill>
                    <a:schemeClr val="accent1"/>
                  </a:solidFill>
                  <a:sym typeface="Symbol" pitchFamily="18" charset="2"/>
                </a:rPr>
                <a:t>=</a:t>
              </a:r>
            </a:p>
          </p:txBody>
        </p:sp>
      </p:grpSp>
      <p:grpSp>
        <p:nvGrpSpPr>
          <p:cNvPr id="95243" name="Group 43"/>
          <p:cNvGrpSpPr>
            <a:grpSpLocks/>
          </p:cNvGrpSpPr>
          <p:nvPr/>
        </p:nvGrpSpPr>
        <p:grpSpPr bwMode="auto">
          <a:xfrm>
            <a:off x="5073650" y="1787525"/>
            <a:ext cx="2170113" cy="2039938"/>
            <a:chOff x="5073590" y="1313156"/>
            <a:chExt cx="2169849" cy="2039644"/>
          </a:xfrm>
        </p:grpSpPr>
        <p:sp>
          <p:nvSpPr>
            <p:cNvPr id="95249" name="Rectangle 44"/>
            <p:cNvSpPr>
              <a:spLocks noChangeArrowheads="1"/>
            </p:cNvSpPr>
            <p:nvPr/>
          </p:nvSpPr>
          <p:spPr bwMode="auto">
            <a:xfrm>
              <a:off x="5073590" y="1313156"/>
              <a:ext cx="1656000" cy="523220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CA" altLang="en-US" sz="1400">
                  <a:solidFill>
                    <a:schemeClr val="bg2"/>
                  </a:solidFill>
                  <a:sym typeface="Symbol" pitchFamily="18" charset="2"/>
                </a:rPr>
                <a:t>     ½</a:t>
              </a:r>
              <a:r>
                <a:rPr lang="en-CA" altLang="en-US" sz="1400">
                  <a:solidFill>
                    <a:schemeClr val="bg2"/>
                  </a:solidFill>
                  <a:cs typeface="Times New Roman" pitchFamily="18" charset="0"/>
                  <a:sym typeface="Symbol" pitchFamily="18" charset="2"/>
                </a:rPr>
                <a:t>∙</a:t>
              </a:r>
              <a:r>
                <a:rPr lang="en-CA" altLang="en-US" sz="1400">
                  <a:solidFill>
                    <a:schemeClr val="bg2"/>
                  </a:solidFill>
                  <a:sym typeface="Symbol" pitchFamily="18" charset="2"/>
                </a:rPr>
                <a:t>ACEGACEG</a:t>
              </a:r>
              <a:br>
                <a:rPr lang="en-CA" altLang="en-US" sz="1400">
                  <a:solidFill>
                    <a:schemeClr val="bg2"/>
                  </a:solidFill>
                  <a:sym typeface="Symbol" pitchFamily="18" charset="2"/>
                </a:rPr>
              </a:br>
              <a:r>
                <a:rPr lang="en-CA" altLang="en-US" sz="1400">
                  <a:solidFill>
                    <a:schemeClr val="bg2"/>
                  </a:solidFill>
                  <a:sym typeface="Symbol" pitchFamily="18" charset="2"/>
                </a:rPr>
                <a:t>+½</a:t>
              </a:r>
              <a:r>
                <a:rPr lang="en-US" altLang="en-US" sz="1400">
                  <a:solidFill>
                    <a:schemeClr val="bg2"/>
                  </a:solidFill>
                  <a:sym typeface="Symbol" pitchFamily="18" charset="2"/>
                </a:rPr>
                <a:t>s</a:t>
              </a:r>
              <a:r>
                <a:rPr lang="en-US" altLang="en-US" sz="1400" baseline="-25000">
                  <a:solidFill>
                    <a:schemeClr val="bg2"/>
                  </a:solidFill>
                  <a:sym typeface="Symbol" pitchFamily="18" charset="2"/>
                </a:rPr>
                <a:t>1</a:t>
              </a:r>
              <a:r>
                <a:rPr lang="en-CA" altLang="en-US" sz="1400">
                  <a:solidFill>
                    <a:schemeClr val="bg2"/>
                  </a:solidFill>
                  <a:cs typeface="Times New Roman" pitchFamily="18" charset="0"/>
                  <a:sym typeface="Symbol" pitchFamily="18" charset="2"/>
                </a:rPr>
                <a:t>∙</a:t>
              </a:r>
              <a:r>
                <a:rPr lang="en-CA" altLang="en-US" sz="1400">
                  <a:solidFill>
                    <a:schemeClr val="bg2"/>
                  </a:solidFill>
                  <a:sym typeface="Symbol" pitchFamily="18" charset="2"/>
                </a:rPr>
                <a:t>BDFHBDFH</a:t>
              </a:r>
            </a:p>
          </p:txBody>
        </p:sp>
        <p:sp>
          <p:nvSpPr>
            <p:cNvPr id="95250" name="Freeform 46"/>
            <p:cNvSpPr>
              <a:spLocks/>
            </p:cNvSpPr>
            <p:nvPr/>
          </p:nvSpPr>
          <p:spPr bwMode="auto">
            <a:xfrm>
              <a:off x="6709299" y="1648287"/>
              <a:ext cx="534140" cy="1704513"/>
            </a:xfrm>
            <a:custGeom>
              <a:avLst/>
              <a:gdLst>
                <a:gd name="T0" fmla="*/ 0 w 534140"/>
                <a:gd name="T1" fmla="*/ 1704513 h 1704513"/>
                <a:gd name="T2" fmla="*/ 532660 w 534140"/>
                <a:gd name="T3" fmla="*/ 736847 h 1704513"/>
                <a:gd name="T4" fmla="*/ 8878 w 534140"/>
                <a:gd name="T5" fmla="*/ 0 h 1704513"/>
                <a:gd name="T6" fmla="*/ 0 60000 65536"/>
                <a:gd name="T7" fmla="*/ 0 60000 65536"/>
                <a:gd name="T8" fmla="*/ 0 60000 65536"/>
                <a:gd name="T9" fmla="*/ 0 w 534140"/>
                <a:gd name="T10" fmla="*/ 0 h 1704513"/>
                <a:gd name="T11" fmla="*/ 534140 w 534140"/>
                <a:gd name="T12" fmla="*/ 1704513 h 1704513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34140" h="1704513">
                  <a:moveTo>
                    <a:pt x="0" y="1704513"/>
                  </a:moveTo>
                  <a:cubicBezTo>
                    <a:pt x="265590" y="1362722"/>
                    <a:pt x="531180" y="1020932"/>
                    <a:pt x="532660" y="736847"/>
                  </a:cubicBezTo>
                  <a:cubicBezTo>
                    <a:pt x="534140" y="452762"/>
                    <a:pt x="8878" y="0"/>
                    <a:pt x="8878" y="0"/>
                  </a:cubicBezTo>
                </a:path>
              </a:pathLst>
            </a:custGeom>
            <a:noFill/>
            <a:ln w="127000" cap="flat" cmpd="sng" algn="ctr">
              <a:solidFill>
                <a:schemeClr val="accent2"/>
              </a:solidFill>
              <a:prstDash val="solid"/>
              <a:round/>
              <a:headEnd type="non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5251" name="Freeform 49"/>
            <p:cNvSpPr>
              <a:spLocks/>
            </p:cNvSpPr>
            <p:nvPr/>
          </p:nvSpPr>
          <p:spPr bwMode="auto">
            <a:xfrm>
              <a:off x="6629400" y="1692675"/>
              <a:ext cx="278166" cy="861134"/>
            </a:xfrm>
            <a:custGeom>
              <a:avLst/>
              <a:gdLst>
                <a:gd name="T0" fmla="*/ 0 w 278166"/>
                <a:gd name="T1" fmla="*/ 861134 h 861134"/>
                <a:gd name="T2" fmla="*/ 257452 w 278166"/>
                <a:gd name="T3" fmla="*/ 426128 h 861134"/>
                <a:gd name="T4" fmla="*/ 124287 w 278166"/>
                <a:gd name="T5" fmla="*/ 0 h 861134"/>
                <a:gd name="T6" fmla="*/ 0 60000 65536"/>
                <a:gd name="T7" fmla="*/ 0 60000 65536"/>
                <a:gd name="T8" fmla="*/ 0 60000 65536"/>
                <a:gd name="T9" fmla="*/ 0 w 278166"/>
                <a:gd name="T10" fmla="*/ 0 h 861134"/>
                <a:gd name="T11" fmla="*/ 278166 w 278166"/>
                <a:gd name="T12" fmla="*/ 861134 h 86113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78166" h="861134">
                  <a:moveTo>
                    <a:pt x="0" y="861134"/>
                  </a:moveTo>
                  <a:cubicBezTo>
                    <a:pt x="118369" y="715392"/>
                    <a:pt x="236738" y="569650"/>
                    <a:pt x="257452" y="426128"/>
                  </a:cubicBezTo>
                  <a:cubicBezTo>
                    <a:pt x="278166" y="282606"/>
                    <a:pt x="124287" y="0"/>
                    <a:pt x="124287" y="0"/>
                  </a:cubicBezTo>
                </a:path>
              </a:pathLst>
            </a:custGeom>
            <a:noFill/>
            <a:ln w="127000" cap="flat" cmpd="sng" algn="ctr">
              <a:solidFill>
                <a:schemeClr val="accent2"/>
              </a:solidFill>
              <a:prstDash val="solid"/>
              <a:round/>
              <a:headEnd type="non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pic>
        <p:nvPicPr>
          <p:cNvPr id="61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95600" y="4181475"/>
            <a:ext cx="2657475" cy="267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5245" name="Text Box 215"/>
          <p:cNvSpPr txBox="1">
            <a:spLocks noChangeArrowheads="1"/>
          </p:cNvSpPr>
          <p:nvPr/>
        </p:nvSpPr>
        <p:spPr bwMode="auto">
          <a:xfrm>
            <a:off x="7581900" y="17463"/>
            <a:ext cx="1108075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000">
                <a:solidFill>
                  <a:schemeClr val="tx2"/>
                </a:solidFill>
                <a:sym typeface="Symbol" pitchFamily="18" charset="2"/>
              </a:rPr>
              <a:t>FFT</a:t>
            </a:r>
          </a:p>
          <a:p>
            <a:pPr eaLnBrk="1" hangingPunct="1"/>
            <a:r>
              <a:rPr lang="en-US" altLang="en-US" sz="2000">
                <a:solidFill>
                  <a:schemeClr val="tx2"/>
                </a:solidFill>
                <a:sym typeface="Symbol" pitchFamily="18" charset="2"/>
              </a:rPr>
              <a:t>Butterfly</a:t>
            </a:r>
            <a:endParaRPr lang="en-US" altLang="en-US" sz="2000">
              <a:sym typeface="Symbol" pitchFamily="18" charset="2"/>
            </a:endParaRPr>
          </a:p>
        </p:txBody>
      </p:sp>
      <p:grpSp>
        <p:nvGrpSpPr>
          <p:cNvPr id="95246" name="Group 32"/>
          <p:cNvGrpSpPr>
            <a:grpSpLocks/>
          </p:cNvGrpSpPr>
          <p:nvPr/>
        </p:nvGrpSpPr>
        <p:grpSpPr bwMode="auto">
          <a:xfrm>
            <a:off x="187325" y="1685925"/>
            <a:ext cx="3835400" cy="461963"/>
            <a:chOff x="187912" y="1228789"/>
            <a:chExt cx="3835495" cy="461665"/>
          </a:xfrm>
        </p:grpSpPr>
        <p:sp>
          <p:nvSpPr>
            <p:cNvPr id="95247" name="Rectangle 22"/>
            <p:cNvSpPr>
              <a:spLocks noChangeArrowheads="1"/>
            </p:cNvSpPr>
            <p:nvPr/>
          </p:nvSpPr>
          <p:spPr bwMode="auto">
            <a:xfrm>
              <a:off x="2367407" y="1307254"/>
              <a:ext cx="1656000" cy="307777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CA" altLang="en-US" sz="1400">
                  <a:solidFill>
                    <a:schemeClr val="bg2"/>
                  </a:solidFill>
                  <a:sym typeface="Symbol" pitchFamily="18" charset="2"/>
                </a:rPr>
                <a:t>    y = abcdefgh </a:t>
              </a:r>
            </a:p>
          </p:txBody>
        </p:sp>
        <p:sp>
          <p:nvSpPr>
            <p:cNvPr id="95248" name="Rectangle 28"/>
            <p:cNvSpPr>
              <a:spLocks noChangeArrowheads="1"/>
            </p:cNvSpPr>
            <p:nvPr/>
          </p:nvSpPr>
          <p:spPr bwMode="auto">
            <a:xfrm>
              <a:off x="187912" y="1228789"/>
              <a:ext cx="1752600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CA" altLang="en-US" sz="2400">
                  <a:sym typeface="Symbol" pitchFamily="18" charset="2"/>
                </a:rPr>
                <a:t>FFT Input:</a:t>
              </a: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10274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38200" y="1096963"/>
            <a:ext cx="7558088" cy="5608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Rectangle 3"/>
          <p:cNvSpPr>
            <a:spLocks noChangeArrowheads="1"/>
          </p:cNvSpPr>
          <p:nvPr/>
        </p:nvSpPr>
        <p:spPr bwMode="auto">
          <a:xfrm>
            <a:off x="2971800" y="6319838"/>
            <a:ext cx="38100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/>
            <a:r>
              <a:rPr lang="en-CA" altLang="en-US" sz="2400" i="1">
                <a:solidFill>
                  <a:schemeClr val="accent1"/>
                </a:solidFill>
                <a:sym typeface="Symbol" pitchFamily="18" charset="2"/>
              </a:rPr>
              <a:t>O(log(n)) </a:t>
            </a:r>
            <a:r>
              <a:rPr lang="en-CA" altLang="en-US" sz="2400">
                <a:solidFill>
                  <a:schemeClr val="bg2"/>
                </a:solidFill>
                <a:sym typeface="Symbol" pitchFamily="18" charset="2"/>
              </a:rPr>
              <a:t>levels</a:t>
            </a:r>
          </a:p>
        </p:txBody>
      </p:sp>
      <p:sp>
        <p:nvSpPr>
          <p:cNvPr id="96260" name="Rectangle 5"/>
          <p:cNvSpPr>
            <a:spLocks noChangeArrowheads="1"/>
          </p:cNvSpPr>
          <p:nvPr/>
        </p:nvSpPr>
        <p:spPr bwMode="auto">
          <a:xfrm>
            <a:off x="685800" y="-228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4400">
                <a:solidFill>
                  <a:schemeClr val="tx2"/>
                </a:solidFill>
              </a:rPr>
              <a:t>Fourier Transformation </a:t>
            </a:r>
          </a:p>
        </p:txBody>
      </p:sp>
      <p:sp>
        <p:nvSpPr>
          <p:cNvPr id="96261" name="Text Box 215"/>
          <p:cNvSpPr txBox="1">
            <a:spLocks noChangeArrowheads="1"/>
          </p:cNvSpPr>
          <p:nvPr/>
        </p:nvSpPr>
        <p:spPr bwMode="auto">
          <a:xfrm>
            <a:off x="7581900" y="17463"/>
            <a:ext cx="1108075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000">
                <a:solidFill>
                  <a:schemeClr val="tx2"/>
                </a:solidFill>
                <a:sym typeface="Symbol" pitchFamily="18" charset="2"/>
              </a:rPr>
              <a:t>FFT</a:t>
            </a:r>
          </a:p>
          <a:p>
            <a:pPr eaLnBrk="1" hangingPunct="1"/>
            <a:r>
              <a:rPr lang="en-US" altLang="en-US" sz="2000">
                <a:solidFill>
                  <a:schemeClr val="tx2"/>
                </a:solidFill>
                <a:sym typeface="Symbol" pitchFamily="18" charset="2"/>
              </a:rPr>
              <a:t>Butterfly</a:t>
            </a:r>
            <a:endParaRPr lang="en-US" altLang="en-US" sz="2000">
              <a:sym typeface="Symbol" pitchFamily="18" charset="2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02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1027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102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</p:bldLst>
  </p:timing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282" name="Rectangle 6"/>
          <p:cNvSpPr>
            <a:spLocks noChangeArrowheads="1"/>
          </p:cNvSpPr>
          <p:nvPr/>
        </p:nvSpPr>
        <p:spPr bwMode="auto">
          <a:xfrm>
            <a:off x="685800" y="-228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4400">
                <a:solidFill>
                  <a:schemeClr val="tx2"/>
                </a:solidFill>
              </a:rPr>
              <a:t>Fourier Transformation </a:t>
            </a:r>
          </a:p>
        </p:txBody>
      </p:sp>
      <p:sp>
        <p:nvSpPr>
          <p:cNvPr id="87043" name="Text Box 215"/>
          <p:cNvSpPr txBox="1">
            <a:spLocks noChangeArrowheads="1"/>
          </p:cNvSpPr>
          <p:nvPr/>
        </p:nvSpPr>
        <p:spPr bwMode="auto">
          <a:xfrm>
            <a:off x="2514600" y="619125"/>
            <a:ext cx="4213225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CA" altLang="en-US"/>
              <a:t>JPEG (Image Compression)</a:t>
            </a:r>
          </a:p>
        </p:txBody>
      </p:sp>
      <p:pic>
        <p:nvPicPr>
          <p:cNvPr id="87044" name="Picture 9" descr="http://www.dspguide.com/graphics/F_27_15.gif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33575" y="1135063"/>
            <a:ext cx="5056188" cy="4724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7285" name="Text Box 215"/>
          <p:cNvSpPr txBox="1">
            <a:spLocks noChangeArrowheads="1"/>
          </p:cNvSpPr>
          <p:nvPr/>
        </p:nvSpPr>
        <p:spPr bwMode="auto">
          <a:xfrm>
            <a:off x="7016750" y="17463"/>
            <a:ext cx="2239963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000">
                <a:solidFill>
                  <a:schemeClr val="tx2"/>
                </a:solidFill>
                <a:sym typeface="Symbol" pitchFamily="18" charset="2"/>
              </a:rPr>
              <a:t>JPG</a:t>
            </a:r>
            <a:br>
              <a:rPr lang="en-US" altLang="en-US" sz="2000">
                <a:solidFill>
                  <a:schemeClr val="tx2"/>
                </a:solidFill>
                <a:sym typeface="Symbol" pitchFamily="18" charset="2"/>
              </a:rPr>
            </a:br>
            <a:r>
              <a:rPr lang="en-US" altLang="en-US" sz="2000">
                <a:solidFill>
                  <a:schemeClr val="tx2"/>
                </a:solidFill>
                <a:sym typeface="Symbol" pitchFamily="18" charset="2"/>
              </a:rPr>
              <a:t>Image Compression</a:t>
            </a:r>
            <a:endParaRPr lang="en-US" altLang="en-US" sz="2000">
              <a:sym typeface="Symbol" pitchFamily="18" charset="2"/>
            </a:endParaRPr>
          </a:p>
        </p:txBody>
      </p:sp>
      <p:sp>
        <p:nvSpPr>
          <p:cNvPr id="7" name="Text Box 215"/>
          <p:cNvSpPr txBox="1">
            <a:spLocks noChangeArrowheads="1"/>
          </p:cNvSpPr>
          <p:nvPr/>
        </p:nvSpPr>
        <p:spPr bwMode="auto">
          <a:xfrm>
            <a:off x="-153988" y="5813425"/>
            <a:ext cx="9221788" cy="892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/>
              <a:t>JPEG is two dimensional Fourier Transform</a:t>
            </a:r>
          </a:p>
          <a:p>
            <a:pPr eaLnBrk="1" hangingPunct="1"/>
            <a:r>
              <a:rPr lang="en-US" altLang="en-US" sz="2400"/>
              <a:t>exactly as done before.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0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870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870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0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870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870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7043" grpId="0"/>
      <p:bldP spid="7" grpId="0"/>
    </p:bldLst>
  </p:timing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306" name="Rectangle 6"/>
          <p:cNvSpPr>
            <a:spLocks noChangeArrowheads="1"/>
          </p:cNvSpPr>
          <p:nvPr/>
        </p:nvSpPr>
        <p:spPr bwMode="auto">
          <a:xfrm>
            <a:off x="685800" y="-228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4400">
                <a:solidFill>
                  <a:schemeClr val="tx2"/>
                </a:solidFill>
              </a:rPr>
              <a:t>Fourier Transformation </a:t>
            </a:r>
          </a:p>
        </p:txBody>
      </p:sp>
      <p:sp>
        <p:nvSpPr>
          <p:cNvPr id="98307" name="Text Box 215"/>
          <p:cNvSpPr txBox="1">
            <a:spLocks noChangeArrowheads="1"/>
          </p:cNvSpPr>
          <p:nvPr/>
        </p:nvSpPr>
        <p:spPr bwMode="auto">
          <a:xfrm>
            <a:off x="7016750" y="17463"/>
            <a:ext cx="2239963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000">
                <a:solidFill>
                  <a:schemeClr val="tx2"/>
                </a:solidFill>
                <a:sym typeface="Symbol" pitchFamily="18" charset="2"/>
              </a:rPr>
              <a:t>JPG</a:t>
            </a:r>
            <a:br>
              <a:rPr lang="en-US" altLang="en-US" sz="2000">
                <a:solidFill>
                  <a:schemeClr val="tx2"/>
                </a:solidFill>
                <a:sym typeface="Symbol" pitchFamily="18" charset="2"/>
              </a:rPr>
            </a:br>
            <a:r>
              <a:rPr lang="en-US" altLang="en-US" sz="2000">
                <a:solidFill>
                  <a:schemeClr val="tx2"/>
                </a:solidFill>
                <a:sym typeface="Symbol" pitchFamily="18" charset="2"/>
              </a:rPr>
              <a:t>Image Compression</a:t>
            </a:r>
            <a:endParaRPr lang="en-US" altLang="en-US" sz="2000">
              <a:sym typeface="Symbol" pitchFamily="18" charset="2"/>
            </a:endParaRPr>
          </a:p>
        </p:txBody>
      </p:sp>
      <p:grpSp>
        <p:nvGrpSpPr>
          <p:cNvPr id="2" name="Group 54"/>
          <p:cNvGrpSpPr>
            <a:grpSpLocks/>
          </p:cNvGrpSpPr>
          <p:nvPr/>
        </p:nvGrpSpPr>
        <p:grpSpPr bwMode="auto">
          <a:xfrm>
            <a:off x="150813" y="609600"/>
            <a:ext cx="8780462" cy="4284663"/>
            <a:chOff x="151340" y="609600"/>
            <a:chExt cx="8779935" cy="4284663"/>
          </a:xfrm>
        </p:grpSpPr>
        <p:pic>
          <p:nvPicPr>
            <p:cNvPr id="98309" name="Picture 5" descr="http://www.dspguide.com/graphics/F_27_9.gif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572000" y="609600"/>
              <a:ext cx="4359275" cy="42846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98310" name="Picture 9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52400" y="609600"/>
              <a:ext cx="1192981" cy="1219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98311" name="Text Box 215"/>
            <p:cNvSpPr txBox="1">
              <a:spLocks noChangeArrowheads="1"/>
            </p:cNvSpPr>
            <p:nvPr/>
          </p:nvSpPr>
          <p:spPr bwMode="auto">
            <a:xfrm>
              <a:off x="151340" y="1831538"/>
              <a:ext cx="3307316" cy="12003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CA" altLang="en-US" sz="2400"/>
                <a:t>Each 8</a:t>
              </a:r>
              <a:r>
                <a:rPr lang="en-CA" altLang="en-US" sz="2400">
                  <a:sym typeface="Symbol" pitchFamily="18" charset="2"/>
                </a:rPr>
                <a:t>8 block of values</a:t>
              </a:r>
            </a:p>
            <a:p>
              <a:pPr eaLnBrk="1" hangingPunct="1"/>
              <a:r>
                <a:rPr lang="en-CA" altLang="en-US" sz="2400">
                  <a:sym typeface="Symbol" pitchFamily="18" charset="2"/>
                </a:rPr>
                <a:t>from the image</a:t>
              </a:r>
            </a:p>
            <a:p>
              <a:pPr eaLnBrk="1" hangingPunct="1"/>
              <a:r>
                <a:rPr lang="en-CA" altLang="en-US" sz="2400">
                  <a:sym typeface="Symbol" pitchFamily="18" charset="2"/>
                </a:rPr>
                <a:t>is encoded separately. </a:t>
              </a:r>
              <a:endParaRPr lang="en-CA" altLang="en-US" sz="2400"/>
            </a:p>
          </p:txBody>
        </p:sp>
        <p:cxnSp>
          <p:nvCxnSpPr>
            <p:cNvPr id="98312" name="Straight Arrow Connector 46"/>
            <p:cNvCxnSpPr>
              <a:cxnSpLocks noChangeShapeType="1"/>
              <a:stCxn id="50" idx="1"/>
            </p:cNvCxnSpPr>
            <p:nvPr/>
          </p:nvCxnSpPr>
          <p:spPr bwMode="auto">
            <a:xfrm flipH="1" flipV="1">
              <a:off x="1032932" y="1354666"/>
              <a:ext cx="4758268" cy="207434"/>
            </a:xfrm>
            <a:prstGeom prst="straightConnector1">
              <a:avLst/>
            </a:prstGeom>
            <a:noFill/>
            <a:ln w="25400" algn="ctr">
              <a:solidFill>
                <a:srgbClr val="FF0000"/>
              </a:solidFill>
              <a:round/>
              <a:headEnd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50" name="Rectangle 49"/>
            <p:cNvSpPr/>
            <p:nvPr/>
          </p:nvSpPr>
          <p:spPr>
            <a:xfrm>
              <a:off x="5791388" y="1524000"/>
              <a:ext cx="76195" cy="76200"/>
            </a:xfrm>
            <a:prstGeom prst="rect">
              <a:avLst/>
            </a:prstGeom>
            <a:noFill/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>
                <a:defRPr/>
              </a:pPr>
              <a:endParaRPr lang="en-CA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330" name="Rectangle 6"/>
          <p:cNvSpPr>
            <a:spLocks noChangeArrowheads="1"/>
          </p:cNvSpPr>
          <p:nvPr/>
        </p:nvSpPr>
        <p:spPr bwMode="auto">
          <a:xfrm>
            <a:off x="685800" y="-228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4400">
                <a:solidFill>
                  <a:schemeClr val="tx2"/>
                </a:solidFill>
              </a:rPr>
              <a:t>Fourier Transformation </a:t>
            </a:r>
          </a:p>
        </p:txBody>
      </p:sp>
      <p:sp>
        <p:nvSpPr>
          <p:cNvPr id="99331" name="Text Box 215"/>
          <p:cNvSpPr txBox="1">
            <a:spLocks noChangeArrowheads="1"/>
          </p:cNvSpPr>
          <p:nvPr/>
        </p:nvSpPr>
        <p:spPr bwMode="auto">
          <a:xfrm>
            <a:off x="7016750" y="17463"/>
            <a:ext cx="2239963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000">
                <a:solidFill>
                  <a:schemeClr val="tx2"/>
                </a:solidFill>
                <a:sym typeface="Symbol" pitchFamily="18" charset="2"/>
              </a:rPr>
              <a:t>JPG</a:t>
            </a:r>
            <a:br>
              <a:rPr lang="en-US" altLang="en-US" sz="2000">
                <a:solidFill>
                  <a:schemeClr val="tx2"/>
                </a:solidFill>
                <a:sym typeface="Symbol" pitchFamily="18" charset="2"/>
              </a:rPr>
            </a:br>
            <a:r>
              <a:rPr lang="en-US" altLang="en-US" sz="2000">
                <a:solidFill>
                  <a:schemeClr val="tx2"/>
                </a:solidFill>
                <a:sym typeface="Symbol" pitchFamily="18" charset="2"/>
              </a:rPr>
              <a:t>Image Compression</a:t>
            </a:r>
            <a:endParaRPr lang="en-US" altLang="en-US" sz="2000">
              <a:sym typeface="Symbol" pitchFamily="18" charset="2"/>
            </a:endParaRPr>
          </a:p>
        </p:txBody>
      </p:sp>
      <p:pic>
        <p:nvPicPr>
          <p:cNvPr id="99332" name="Picture 9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" y="609600"/>
            <a:ext cx="1192213" cy="1219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9333" name="Text Box 215"/>
          <p:cNvSpPr txBox="1">
            <a:spLocks noChangeArrowheads="1"/>
          </p:cNvSpPr>
          <p:nvPr/>
        </p:nvSpPr>
        <p:spPr bwMode="auto">
          <a:xfrm>
            <a:off x="150813" y="1831975"/>
            <a:ext cx="3308350" cy="1200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CA" altLang="en-US" sz="2400"/>
              <a:t>Each 8</a:t>
            </a:r>
            <a:r>
              <a:rPr lang="en-CA" altLang="en-US" sz="2400">
                <a:sym typeface="Symbol" pitchFamily="18" charset="2"/>
              </a:rPr>
              <a:t>8 block of values</a:t>
            </a:r>
          </a:p>
          <a:p>
            <a:pPr eaLnBrk="1" hangingPunct="1"/>
            <a:r>
              <a:rPr lang="en-CA" altLang="en-US" sz="2400">
                <a:sym typeface="Symbol" pitchFamily="18" charset="2"/>
              </a:rPr>
              <a:t>from the image</a:t>
            </a:r>
          </a:p>
          <a:p>
            <a:pPr eaLnBrk="1" hangingPunct="1"/>
            <a:r>
              <a:rPr lang="en-CA" altLang="en-US" sz="2400">
                <a:sym typeface="Symbol" pitchFamily="18" charset="2"/>
              </a:rPr>
              <a:t>is encoded separately. </a:t>
            </a:r>
            <a:endParaRPr lang="en-CA" altLang="en-US" sz="2400"/>
          </a:p>
        </p:txBody>
      </p:sp>
      <p:sp>
        <p:nvSpPr>
          <p:cNvPr id="51" name="Text Box 215"/>
          <p:cNvSpPr txBox="1">
            <a:spLocks noChangeArrowheads="1"/>
          </p:cNvSpPr>
          <p:nvPr/>
        </p:nvSpPr>
        <p:spPr bwMode="auto">
          <a:xfrm>
            <a:off x="146050" y="3048000"/>
            <a:ext cx="4044950" cy="830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CA" altLang="en-US" sz="2400"/>
              <a:t>It is decomposed as a linear</a:t>
            </a:r>
            <a:br>
              <a:rPr lang="en-CA" altLang="en-US" sz="2400"/>
            </a:br>
            <a:r>
              <a:rPr lang="en-CA" altLang="en-US" sz="2400"/>
              <a:t>combination of basis functions.</a:t>
            </a:r>
            <a:endParaRPr lang="en-US" altLang="en-US" sz="2400"/>
          </a:p>
        </p:txBody>
      </p:sp>
      <p:pic>
        <p:nvPicPr>
          <p:cNvPr id="11" name="Picture 7" descr="http://www.dspguide.com/graphics/F_27_10.gif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68825" y="619125"/>
            <a:ext cx="4435475" cy="42560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aphicFrame>
        <p:nvGraphicFramePr>
          <p:cNvPr id="63" name="Object 2"/>
          <p:cNvGraphicFramePr>
            <a:graphicFrameLocks noChangeAspect="1"/>
          </p:cNvGraphicFramePr>
          <p:nvPr/>
        </p:nvGraphicFramePr>
        <p:xfrm>
          <a:off x="1460500" y="838200"/>
          <a:ext cx="2925763" cy="60801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99348" name="Equation" r:id="rId5" imgW="2070100" imgH="431800" progId="Equation.3">
                  <p:embed/>
                </p:oleObj>
              </mc:Choice>
              <mc:Fallback>
                <p:oleObj name="Equation" r:id="rId5" imgW="2070100" imgH="431800" progId="Equation.3">
                  <p:embed/>
                  <p:pic>
                    <p:nvPicPr>
                      <p:cNvPr id="0" name="Object 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460500" y="838200"/>
                        <a:ext cx="2925763" cy="608013"/>
                      </a:xfrm>
                      <a:prstGeom prst="rect">
                        <a:avLst/>
                      </a:prstGeom>
                      <a:solidFill>
                        <a:schemeClr val="tx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2" name="Group 35"/>
          <p:cNvGrpSpPr>
            <a:grpSpLocks/>
          </p:cNvGrpSpPr>
          <p:nvPr/>
        </p:nvGrpSpPr>
        <p:grpSpPr bwMode="auto">
          <a:xfrm>
            <a:off x="820738" y="1295400"/>
            <a:ext cx="5808662" cy="4953000"/>
            <a:chOff x="820756" y="1295400"/>
            <a:chExt cx="5808644" cy="4953000"/>
          </a:xfrm>
        </p:grpSpPr>
        <p:sp>
          <p:nvSpPr>
            <p:cNvPr id="99345" name="Text Box 215"/>
            <p:cNvSpPr txBox="1">
              <a:spLocks noChangeArrowheads="1"/>
            </p:cNvSpPr>
            <p:nvPr/>
          </p:nvSpPr>
          <p:spPr bwMode="auto">
            <a:xfrm>
              <a:off x="820756" y="4309408"/>
              <a:ext cx="3078086" cy="19389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CA" altLang="en-US" sz="2400"/>
                <a:t>Each basis function </a:t>
              </a:r>
              <a:br>
                <a:rPr lang="en-CA" altLang="en-US" sz="2400"/>
              </a:br>
              <a:r>
                <a:rPr lang="en-CA" altLang="en-US" sz="2400"/>
                <a:t>has a coefficient,</a:t>
              </a:r>
            </a:p>
            <a:p>
              <a:pPr eaLnBrk="1" hangingPunct="1"/>
              <a:r>
                <a:rPr lang="en-CA" altLang="en-US" sz="2400"/>
                <a:t>giving the contribution </a:t>
              </a:r>
              <a:br>
                <a:rPr lang="en-CA" altLang="en-US" sz="2400"/>
              </a:br>
              <a:r>
                <a:rPr lang="en-CA" altLang="en-US" sz="2400"/>
                <a:t>of this basis function</a:t>
              </a:r>
              <a:br>
                <a:rPr lang="en-CA" altLang="en-US" sz="2400"/>
              </a:br>
              <a:r>
                <a:rPr lang="en-CA" altLang="en-US" sz="2400"/>
                <a:t>to the image.</a:t>
              </a:r>
            </a:p>
          </p:txBody>
        </p:sp>
        <p:cxnSp>
          <p:nvCxnSpPr>
            <p:cNvPr id="99346" name="Straight Arrow Connector 37"/>
            <p:cNvCxnSpPr>
              <a:cxnSpLocks noChangeShapeType="1"/>
            </p:cNvCxnSpPr>
            <p:nvPr/>
          </p:nvCxnSpPr>
          <p:spPr bwMode="auto">
            <a:xfrm flipV="1">
              <a:off x="2438400" y="1295400"/>
              <a:ext cx="762000" cy="3581400"/>
            </a:xfrm>
            <a:prstGeom prst="straightConnector1">
              <a:avLst/>
            </a:prstGeom>
            <a:noFill/>
            <a:ln w="25400" algn="ctr">
              <a:solidFill>
                <a:srgbClr val="FF0000"/>
              </a:solidFill>
              <a:round/>
              <a:headEnd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9347" name="Straight Arrow Connector 38"/>
            <p:cNvCxnSpPr>
              <a:cxnSpLocks noChangeShapeType="1"/>
            </p:cNvCxnSpPr>
            <p:nvPr/>
          </p:nvCxnSpPr>
          <p:spPr bwMode="auto">
            <a:xfrm flipV="1">
              <a:off x="2438400" y="2667000"/>
              <a:ext cx="4191000" cy="2209800"/>
            </a:xfrm>
            <a:prstGeom prst="straightConnector1">
              <a:avLst/>
            </a:prstGeom>
            <a:noFill/>
            <a:ln w="25400" algn="ctr">
              <a:solidFill>
                <a:srgbClr val="FF0000"/>
              </a:solidFill>
              <a:round/>
              <a:headEnd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3" name="Group 54"/>
          <p:cNvGrpSpPr>
            <a:grpSpLocks/>
          </p:cNvGrpSpPr>
          <p:nvPr/>
        </p:nvGrpSpPr>
        <p:grpSpPr bwMode="auto">
          <a:xfrm>
            <a:off x="2590800" y="1371600"/>
            <a:ext cx="3505200" cy="2209800"/>
            <a:chOff x="2590800" y="1371600"/>
            <a:chExt cx="3505200" cy="2209801"/>
          </a:xfrm>
        </p:grpSpPr>
        <p:cxnSp>
          <p:nvCxnSpPr>
            <p:cNvPr id="99342" name="Straight Arrow Connector 39"/>
            <p:cNvCxnSpPr>
              <a:cxnSpLocks noChangeShapeType="1"/>
            </p:cNvCxnSpPr>
            <p:nvPr/>
          </p:nvCxnSpPr>
          <p:spPr bwMode="auto">
            <a:xfrm flipV="1">
              <a:off x="2590800" y="1371600"/>
              <a:ext cx="1219200" cy="2209801"/>
            </a:xfrm>
            <a:prstGeom prst="straightConnector1">
              <a:avLst/>
            </a:prstGeom>
            <a:noFill/>
            <a:ln w="25400" algn="ctr">
              <a:solidFill>
                <a:srgbClr val="FF0000"/>
              </a:solidFill>
              <a:round/>
              <a:headEnd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9343" name="Straight Arrow Connector 47"/>
            <p:cNvCxnSpPr>
              <a:cxnSpLocks noChangeShapeType="1"/>
            </p:cNvCxnSpPr>
            <p:nvPr/>
          </p:nvCxnSpPr>
          <p:spPr bwMode="auto">
            <a:xfrm flipV="1">
              <a:off x="2590800" y="2895600"/>
              <a:ext cx="2057400" cy="685800"/>
            </a:xfrm>
            <a:prstGeom prst="straightConnector1">
              <a:avLst/>
            </a:prstGeom>
            <a:noFill/>
            <a:ln w="25400" algn="ctr">
              <a:solidFill>
                <a:srgbClr val="FF0000"/>
              </a:solidFill>
              <a:round/>
              <a:headEnd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45" name="Rectangle 44"/>
            <p:cNvSpPr/>
            <p:nvPr/>
          </p:nvSpPr>
          <p:spPr>
            <a:xfrm>
              <a:off x="4648200" y="2286000"/>
              <a:ext cx="1447800" cy="838200"/>
            </a:xfrm>
            <a:prstGeom prst="rect">
              <a:avLst/>
            </a:prstGeom>
            <a:noFill/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>
                <a:defRPr/>
              </a:pPr>
              <a:endParaRPr lang="en-CA"/>
            </a:p>
          </p:txBody>
        </p:sp>
      </p:grpSp>
      <p:grpSp>
        <p:nvGrpSpPr>
          <p:cNvPr id="4" name="Group 61"/>
          <p:cNvGrpSpPr>
            <a:grpSpLocks/>
          </p:cNvGrpSpPr>
          <p:nvPr/>
        </p:nvGrpSpPr>
        <p:grpSpPr bwMode="auto">
          <a:xfrm>
            <a:off x="838200" y="1295400"/>
            <a:ext cx="914400" cy="762000"/>
            <a:chOff x="838200" y="1295400"/>
            <a:chExt cx="914400" cy="762002"/>
          </a:xfrm>
        </p:grpSpPr>
        <p:cxnSp>
          <p:nvCxnSpPr>
            <p:cNvPr id="99340" name="Straight Arrow Connector 56"/>
            <p:cNvCxnSpPr>
              <a:cxnSpLocks noChangeShapeType="1"/>
            </p:cNvCxnSpPr>
            <p:nvPr/>
          </p:nvCxnSpPr>
          <p:spPr bwMode="auto">
            <a:xfrm flipV="1">
              <a:off x="1295400" y="1295400"/>
              <a:ext cx="457200" cy="762001"/>
            </a:xfrm>
            <a:prstGeom prst="straightConnector1">
              <a:avLst/>
            </a:prstGeom>
            <a:noFill/>
            <a:ln w="25400" algn="ctr">
              <a:solidFill>
                <a:srgbClr val="FF0000"/>
              </a:solidFill>
              <a:round/>
              <a:headEnd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9341" name="Straight Arrow Connector 59"/>
            <p:cNvCxnSpPr>
              <a:cxnSpLocks noChangeShapeType="1"/>
            </p:cNvCxnSpPr>
            <p:nvPr/>
          </p:nvCxnSpPr>
          <p:spPr bwMode="auto">
            <a:xfrm flipH="1" flipV="1">
              <a:off x="838200" y="1524000"/>
              <a:ext cx="457200" cy="533402"/>
            </a:xfrm>
            <a:prstGeom prst="straightConnector1">
              <a:avLst/>
            </a:prstGeom>
            <a:noFill/>
            <a:ln w="25400" algn="ctr">
              <a:solidFill>
                <a:srgbClr val="FF0000"/>
              </a:solidFill>
              <a:round/>
              <a:headEnd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 nodeType="clickPar">
                      <p:stCondLst>
                        <p:cond delay="indefinite"/>
                      </p:stCondLst>
                      <p:childTnLst>
                        <p:par>
                          <p:cTn id="1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 nodeType="clickPar">
                      <p:stCondLst>
                        <p:cond delay="indefinite"/>
                      </p:stCondLst>
                      <p:childTnLst>
                        <p:par>
                          <p:cTn id="3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354" name="Rectangle 6"/>
          <p:cNvSpPr>
            <a:spLocks noChangeArrowheads="1"/>
          </p:cNvSpPr>
          <p:nvPr/>
        </p:nvSpPr>
        <p:spPr bwMode="auto">
          <a:xfrm>
            <a:off x="685800" y="-228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4400">
                <a:solidFill>
                  <a:schemeClr val="tx2"/>
                </a:solidFill>
              </a:rPr>
              <a:t>Fourier Transformation </a:t>
            </a:r>
          </a:p>
        </p:txBody>
      </p:sp>
      <p:sp>
        <p:nvSpPr>
          <p:cNvPr id="100355" name="Text Box 215"/>
          <p:cNvSpPr txBox="1">
            <a:spLocks noChangeArrowheads="1"/>
          </p:cNvSpPr>
          <p:nvPr/>
        </p:nvSpPr>
        <p:spPr bwMode="auto">
          <a:xfrm>
            <a:off x="7016750" y="17463"/>
            <a:ext cx="2239963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000">
                <a:solidFill>
                  <a:schemeClr val="tx2"/>
                </a:solidFill>
                <a:sym typeface="Symbol" pitchFamily="18" charset="2"/>
              </a:rPr>
              <a:t>JPG</a:t>
            </a:r>
            <a:br>
              <a:rPr lang="en-US" altLang="en-US" sz="2000">
                <a:solidFill>
                  <a:schemeClr val="tx2"/>
                </a:solidFill>
                <a:sym typeface="Symbol" pitchFamily="18" charset="2"/>
              </a:rPr>
            </a:br>
            <a:r>
              <a:rPr lang="en-US" altLang="en-US" sz="2000">
                <a:solidFill>
                  <a:schemeClr val="tx2"/>
                </a:solidFill>
                <a:sym typeface="Symbol" pitchFamily="18" charset="2"/>
              </a:rPr>
              <a:t>Image Compression</a:t>
            </a:r>
            <a:endParaRPr lang="en-US" altLang="en-US" sz="2000">
              <a:sym typeface="Symbol" pitchFamily="18" charset="2"/>
            </a:endParaRPr>
          </a:p>
        </p:txBody>
      </p:sp>
      <p:pic>
        <p:nvPicPr>
          <p:cNvPr id="100356" name="Picture 9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" y="609600"/>
            <a:ext cx="1192213" cy="1219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0357" name="Text Box 215"/>
          <p:cNvSpPr txBox="1">
            <a:spLocks noChangeArrowheads="1"/>
          </p:cNvSpPr>
          <p:nvPr/>
        </p:nvSpPr>
        <p:spPr bwMode="auto">
          <a:xfrm>
            <a:off x="150813" y="1831975"/>
            <a:ext cx="3308350" cy="1200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CA" altLang="en-US" sz="2400"/>
              <a:t>Each 8</a:t>
            </a:r>
            <a:r>
              <a:rPr lang="en-CA" altLang="en-US" sz="2400">
                <a:sym typeface="Symbol" pitchFamily="18" charset="2"/>
              </a:rPr>
              <a:t>8 block of values</a:t>
            </a:r>
          </a:p>
          <a:p>
            <a:pPr eaLnBrk="1" hangingPunct="1"/>
            <a:r>
              <a:rPr lang="en-CA" altLang="en-US" sz="2400">
                <a:sym typeface="Symbol" pitchFamily="18" charset="2"/>
              </a:rPr>
              <a:t>from the image</a:t>
            </a:r>
          </a:p>
          <a:p>
            <a:pPr eaLnBrk="1" hangingPunct="1"/>
            <a:r>
              <a:rPr lang="en-CA" altLang="en-US" sz="2400">
                <a:sym typeface="Symbol" pitchFamily="18" charset="2"/>
              </a:rPr>
              <a:t>is encoded separately. </a:t>
            </a:r>
            <a:endParaRPr lang="en-CA" altLang="en-US" sz="2400"/>
          </a:p>
        </p:txBody>
      </p:sp>
      <p:sp>
        <p:nvSpPr>
          <p:cNvPr id="100358" name="Text Box 215"/>
          <p:cNvSpPr txBox="1">
            <a:spLocks noChangeArrowheads="1"/>
          </p:cNvSpPr>
          <p:nvPr/>
        </p:nvSpPr>
        <p:spPr bwMode="auto">
          <a:xfrm>
            <a:off x="146050" y="3048000"/>
            <a:ext cx="4044950" cy="830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CA" altLang="en-US" sz="2400"/>
              <a:t>It is decomposed as a linear</a:t>
            </a:r>
            <a:br>
              <a:rPr lang="en-CA" altLang="en-US" sz="2400"/>
            </a:br>
            <a:r>
              <a:rPr lang="en-CA" altLang="en-US" sz="2400"/>
              <a:t>combination of basis functions.</a:t>
            </a:r>
            <a:endParaRPr lang="en-US" altLang="en-US" sz="2400"/>
          </a:p>
        </p:txBody>
      </p:sp>
      <p:pic>
        <p:nvPicPr>
          <p:cNvPr id="100359" name="Picture 7" descr="http://www.dspguide.com/graphics/F_27_10.gif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68825" y="619125"/>
            <a:ext cx="4435475" cy="42560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aphicFrame>
        <p:nvGraphicFramePr>
          <p:cNvPr id="100360" name="Object 2"/>
          <p:cNvGraphicFramePr>
            <a:graphicFrameLocks noChangeAspect="1"/>
          </p:cNvGraphicFramePr>
          <p:nvPr/>
        </p:nvGraphicFramePr>
        <p:xfrm>
          <a:off x="1460500" y="838200"/>
          <a:ext cx="2925763" cy="60801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00367" name="Equation" r:id="rId5" imgW="2070100" imgH="431800" progId="Equation.3">
                  <p:embed/>
                </p:oleObj>
              </mc:Choice>
              <mc:Fallback>
                <p:oleObj name="Equation" r:id="rId5" imgW="2070100" imgH="431800" progId="Equation.3">
                  <p:embed/>
                  <p:pic>
                    <p:nvPicPr>
                      <p:cNvPr id="0" name="Object 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460500" y="838200"/>
                        <a:ext cx="2925763" cy="608013"/>
                      </a:xfrm>
                      <a:prstGeom prst="rect">
                        <a:avLst/>
                      </a:prstGeom>
                      <a:solidFill>
                        <a:schemeClr val="tx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2" name="Group 15"/>
          <p:cNvGrpSpPr>
            <a:grpSpLocks/>
          </p:cNvGrpSpPr>
          <p:nvPr/>
        </p:nvGrpSpPr>
        <p:grpSpPr bwMode="auto">
          <a:xfrm>
            <a:off x="381000" y="1219200"/>
            <a:ext cx="5562600" cy="3943350"/>
            <a:chOff x="381000" y="1219200"/>
            <a:chExt cx="5562600" cy="3943529"/>
          </a:xfrm>
        </p:grpSpPr>
        <p:sp>
          <p:nvSpPr>
            <p:cNvPr id="100362" name="Text Box 215"/>
            <p:cNvSpPr txBox="1">
              <a:spLocks noChangeArrowheads="1"/>
            </p:cNvSpPr>
            <p:nvPr/>
          </p:nvSpPr>
          <p:spPr bwMode="auto">
            <a:xfrm>
              <a:off x="381000" y="3962400"/>
              <a:ext cx="3486852" cy="12003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CA" altLang="en-US" sz="2400">
                  <a:sym typeface="Symbol" pitchFamily="18" charset="2"/>
                </a:rPr>
                <a:t>Because the image domain</a:t>
              </a:r>
              <a:br>
                <a:rPr lang="en-CA" altLang="en-US" sz="2400">
                  <a:sym typeface="Symbol" pitchFamily="18" charset="2"/>
                </a:rPr>
              </a:br>
              <a:r>
                <a:rPr lang="en-CA" altLang="en-US" sz="2400">
                  <a:sym typeface="Symbol" pitchFamily="18" charset="2"/>
                </a:rPr>
                <a:t>is indexed by </a:t>
              </a:r>
              <a:r>
                <a:rPr lang="en-CA" altLang="en-US" sz="2400" i="1">
                  <a:sym typeface="Symbol" pitchFamily="18" charset="2"/>
                </a:rPr>
                <a:t>x,y </a:t>
              </a:r>
              <a:r>
                <a:rPr lang="en-CA" altLang="en-US" sz="2400">
                  <a:sym typeface="Symbol" pitchFamily="18" charset="2"/>
                </a:rPr>
                <a:t>[0,7],</a:t>
              </a:r>
            </a:p>
            <a:p>
              <a:pPr eaLnBrk="1" hangingPunct="1"/>
              <a:r>
                <a:rPr lang="en-CA" altLang="en-US" sz="2400">
                  <a:sym typeface="Symbol" pitchFamily="18" charset="2"/>
                </a:rPr>
                <a:t>so is each basis function.</a:t>
              </a:r>
              <a:endParaRPr lang="en-CA" altLang="en-US" sz="2400"/>
            </a:p>
          </p:txBody>
        </p:sp>
        <p:cxnSp>
          <p:nvCxnSpPr>
            <p:cNvPr id="100363" name="Straight Arrow Connector 13"/>
            <p:cNvCxnSpPr>
              <a:cxnSpLocks noChangeShapeType="1"/>
            </p:cNvCxnSpPr>
            <p:nvPr/>
          </p:nvCxnSpPr>
          <p:spPr bwMode="auto">
            <a:xfrm flipH="1" flipV="1">
              <a:off x="1828800" y="1295400"/>
              <a:ext cx="609600" cy="3200400"/>
            </a:xfrm>
            <a:prstGeom prst="straightConnector1">
              <a:avLst/>
            </a:prstGeom>
            <a:noFill/>
            <a:ln w="25400" algn="ctr">
              <a:solidFill>
                <a:srgbClr val="FF0000"/>
              </a:solidFill>
              <a:round/>
              <a:headEnd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00364" name="Straight Arrow Connector 14"/>
            <p:cNvCxnSpPr>
              <a:cxnSpLocks noChangeShapeType="1"/>
            </p:cNvCxnSpPr>
            <p:nvPr/>
          </p:nvCxnSpPr>
          <p:spPr bwMode="auto">
            <a:xfrm flipV="1">
              <a:off x="2438400" y="1219200"/>
              <a:ext cx="1676400" cy="3276601"/>
            </a:xfrm>
            <a:prstGeom prst="straightConnector1">
              <a:avLst/>
            </a:prstGeom>
            <a:noFill/>
            <a:ln w="25400" algn="ctr">
              <a:solidFill>
                <a:srgbClr val="FF0000"/>
              </a:solidFill>
              <a:round/>
              <a:headEnd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00365" name="Straight Arrow Connector 23"/>
            <p:cNvCxnSpPr>
              <a:cxnSpLocks noChangeShapeType="1"/>
            </p:cNvCxnSpPr>
            <p:nvPr/>
          </p:nvCxnSpPr>
          <p:spPr bwMode="auto">
            <a:xfrm flipV="1">
              <a:off x="2438400" y="1676400"/>
              <a:ext cx="2819400" cy="2819401"/>
            </a:xfrm>
            <a:prstGeom prst="straightConnector1">
              <a:avLst/>
            </a:prstGeom>
            <a:noFill/>
            <a:ln w="25400" algn="ctr">
              <a:solidFill>
                <a:srgbClr val="FF0000"/>
              </a:solidFill>
              <a:round/>
              <a:headEnd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00366" name="Straight Arrow Connector 26"/>
            <p:cNvCxnSpPr>
              <a:cxnSpLocks noChangeShapeType="1"/>
            </p:cNvCxnSpPr>
            <p:nvPr/>
          </p:nvCxnSpPr>
          <p:spPr bwMode="auto">
            <a:xfrm flipV="1">
              <a:off x="4648200" y="1676400"/>
              <a:ext cx="1295400" cy="609601"/>
            </a:xfrm>
            <a:prstGeom prst="straightConnector1">
              <a:avLst/>
            </a:prstGeom>
            <a:noFill/>
            <a:ln w="25400" algn="ctr">
              <a:solidFill>
                <a:srgbClr val="FF0000"/>
              </a:solidFill>
              <a:round/>
              <a:headEnd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378" name="Rectangle 6"/>
          <p:cNvSpPr>
            <a:spLocks noChangeArrowheads="1"/>
          </p:cNvSpPr>
          <p:nvPr/>
        </p:nvSpPr>
        <p:spPr bwMode="auto">
          <a:xfrm>
            <a:off x="685800" y="-228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4400">
                <a:solidFill>
                  <a:schemeClr val="tx2"/>
                </a:solidFill>
              </a:rPr>
              <a:t>Fourier Transformation </a:t>
            </a:r>
          </a:p>
        </p:txBody>
      </p:sp>
      <p:sp>
        <p:nvSpPr>
          <p:cNvPr id="101379" name="Text Box 215"/>
          <p:cNvSpPr txBox="1">
            <a:spLocks noChangeArrowheads="1"/>
          </p:cNvSpPr>
          <p:nvPr/>
        </p:nvSpPr>
        <p:spPr bwMode="auto">
          <a:xfrm>
            <a:off x="7016750" y="17463"/>
            <a:ext cx="2239963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000">
                <a:solidFill>
                  <a:schemeClr val="tx2"/>
                </a:solidFill>
                <a:sym typeface="Symbol" pitchFamily="18" charset="2"/>
              </a:rPr>
              <a:t>JPG</a:t>
            </a:r>
            <a:br>
              <a:rPr lang="en-US" altLang="en-US" sz="2000">
                <a:solidFill>
                  <a:schemeClr val="tx2"/>
                </a:solidFill>
                <a:sym typeface="Symbol" pitchFamily="18" charset="2"/>
              </a:rPr>
            </a:br>
            <a:r>
              <a:rPr lang="en-US" altLang="en-US" sz="2000">
                <a:solidFill>
                  <a:schemeClr val="tx2"/>
                </a:solidFill>
                <a:sym typeface="Symbol" pitchFamily="18" charset="2"/>
              </a:rPr>
              <a:t>Image Compression</a:t>
            </a:r>
            <a:endParaRPr lang="en-US" altLang="en-US" sz="2000">
              <a:sym typeface="Symbol" pitchFamily="18" charset="2"/>
            </a:endParaRPr>
          </a:p>
        </p:txBody>
      </p:sp>
      <p:pic>
        <p:nvPicPr>
          <p:cNvPr id="101380" name="Picture 9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" y="609600"/>
            <a:ext cx="1192213" cy="1219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1381" name="Text Box 215"/>
          <p:cNvSpPr txBox="1">
            <a:spLocks noChangeArrowheads="1"/>
          </p:cNvSpPr>
          <p:nvPr/>
        </p:nvSpPr>
        <p:spPr bwMode="auto">
          <a:xfrm>
            <a:off x="150813" y="1831975"/>
            <a:ext cx="3308350" cy="1200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CA" altLang="en-US" sz="2400"/>
              <a:t>Each 8</a:t>
            </a:r>
            <a:r>
              <a:rPr lang="en-CA" altLang="en-US" sz="2400">
                <a:sym typeface="Symbol" pitchFamily="18" charset="2"/>
              </a:rPr>
              <a:t>8 block of values</a:t>
            </a:r>
          </a:p>
          <a:p>
            <a:pPr eaLnBrk="1" hangingPunct="1"/>
            <a:r>
              <a:rPr lang="en-CA" altLang="en-US" sz="2400">
                <a:sym typeface="Symbol" pitchFamily="18" charset="2"/>
              </a:rPr>
              <a:t>from the image</a:t>
            </a:r>
          </a:p>
          <a:p>
            <a:pPr eaLnBrk="1" hangingPunct="1"/>
            <a:r>
              <a:rPr lang="en-CA" altLang="en-US" sz="2400">
                <a:sym typeface="Symbol" pitchFamily="18" charset="2"/>
              </a:rPr>
              <a:t>is encoded separately. </a:t>
            </a:r>
            <a:endParaRPr lang="en-CA" altLang="en-US" sz="2400"/>
          </a:p>
        </p:txBody>
      </p:sp>
      <p:sp>
        <p:nvSpPr>
          <p:cNvPr id="101382" name="Text Box 215"/>
          <p:cNvSpPr txBox="1">
            <a:spLocks noChangeArrowheads="1"/>
          </p:cNvSpPr>
          <p:nvPr/>
        </p:nvSpPr>
        <p:spPr bwMode="auto">
          <a:xfrm>
            <a:off x="146050" y="3048000"/>
            <a:ext cx="4044950" cy="830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CA" altLang="en-US" sz="2400"/>
              <a:t>It is decomposed as a linear</a:t>
            </a:r>
            <a:br>
              <a:rPr lang="en-CA" altLang="en-US" sz="2400"/>
            </a:br>
            <a:r>
              <a:rPr lang="en-CA" altLang="en-US" sz="2400"/>
              <a:t>combination of basis functions.</a:t>
            </a:r>
            <a:endParaRPr lang="en-US" altLang="en-US" sz="2400"/>
          </a:p>
        </p:txBody>
      </p:sp>
      <p:pic>
        <p:nvPicPr>
          <p:cNvPr id="101383" name="Picture 7" descr="http://www.dspguide.com/graphics/F_27_10.gif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68825" y="619125"/>
            <a:ext cx="4435475" cy="42560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aphicFrame>
        <p:nvGraphicFramePr>
          <p:cNvPr id="101384" name="Object 2"/>
          <p:cNvGraphicFramePr>
            <a:graphicFrameLocks noChangeAspect="1"/>
          </p:cNvGraphicFramePr>
          <p:nvPr/>
        </p:nvGraphicFramePr>
        <p:xfrm>
          <a:off x="1460500" y="838200"/>
          <a:ext cx="2925763" cy="60801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01400" name="Equation" r:id="rId5" imgW="2070100" imgH="431800" progId="Equation.3">
                  <p:embed/>
                </p:oleObj>
              </mc:Choice>
              <mc:Fallback>
                <p:oleObj name="Equation" r:id="rId5" imgW="2070100" imgH="431800" progId="Equation.3">
                  <p:embed/>
                  <p:pic>
                    <p:nvPicPr>
                      <p:cNvPr id="0" name="Object 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460500" y="838200"/>
                        <a:ext cx="2925763" cy="608013"/>
                      </a:xfrm>
                      <a:prstGeom prst="rect">
                        <a:avLst/>
                      </a:prstGeom>
                      <a:solidFill>
                        <a:schemeClr val="tx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52" name="Text Box 215"/>
          <p:cNvSpPr txBox="1">
            <a:spLocks noChangeArrowheads="1"/>
          </p:cNvSpPr>
          <p:nvPr/>
        </p:nvSpPr>
        <p:spPr bwMode="auto">
          <a:xfrm>
            <a:off x="192088" y="3962400"/>
            <a:ext cx="3865562" cy="1570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CA" altLang="en-US" sz="2400">
                <a:sym typeface="Symbol" pitchFamily="18" charset="2"/>
              </a:rPr>
              <a:t>Because the image domain</a:t>
            </a:r>
            <a:br>
              <a:rPr lang="en-CA" altLang="en-US" sz="2400">
                <a:sym typeface="Symbol" pitchFamily="18" charset="2"/>
              </a:rPr>
            </a:br>
            <a:r>
              <a:rPr lang="en-CA" altLang="en-US" sz="2400">
                <a:sym typeface="Symbol" pitchFamily="18" charset="2"/>
              </a:rPr>
              <a:t>is specified by 64 values,</a:t>
            </a:r>
            <a:br>
              <a:rPr lang="en-CA" altLang="en-US" sz="2400">
                <a:sym typeface="Symbol" pitchFamily="18" charset="2"/>
              </a:rPr>
            </a:br>
            <a:r>
              <a:rPr lang="en-CA" altLang="en-US" sz="2400">
                <a:sym typeface="Symbol" pitchFamily="18" charset="2"/>
              </a:rPr>
              <a:t>the frequency domain must </a:t>
            </a:r>
            <a:br>
              <a:rPr lang="en-CA" altLang="en-US" sz="2400">
                <a:sym typeface="Symbol" pitchFamily="18" charset="2"/>
              </a:rPr>
            </a:br>
            <a:r>
              <a:rPr lang="en-CA" altLang="en-US" sz="2400">
                <a:sym typeface="Symbol" pitchFamily="18" charset="2"/>
              </a:rPr>
              <a:t>also be specified by 64 values</a:t>
            </a:r>
          </a:p>
        </p:txBody>
      </p:sp>
      <p:sp>
        <p:nvSpPr>
          <p:cNvPr id="18" name="Text Box 215"/>
          <p:cNvSpPr txBox="1">
            <a:spLocks noChangeArrowheads="1"/>
          </p:cNvSpPr>
          <p:nvPr/>
        </p:nvSpPr>
        <p:spPr bwMode="auto">
          <a:xfrm>
            <a:off x="325438" y="5638800"/>
            <a:ext cx="5618162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CA" altLang="en-US" sz="2400">
                <a:sym typeface="Symbol" pitchFamily="18" charset="2"/>
              </a:rPr>
              <a:t>And hence 64 basis functions are needed.</a:t>
            </a:r>
            <a:endParaRPr lang="en-US" altLang="en-US" sz="2400"/>
          </a:p>
        </p:txBody>
      </p:sp>
      <p:grpSp>
        <p:nvGrpSpPr>
          <p:cNvPr id="2" name="Group 43"/>
          <p:cNvGrpSpPr>
            <a:grpSpLocks/>
          </p:cNvGrpSpPr>
          <p:nvPr/>
        </p:nvGrpSpPr>
        <p:grpSpPr bwMode="auto">
          <a:xfrm>
            <a:off x="2133600" y="1295400"/>
            <a:ext cx="3962400" cy="4495800"/>
            <a:chOff x="2133600" y="1295400"/>
            <a:chExt cx="3962400" cy="4495801"/>
          </a:xfrm>
        </p:grpSpPr>
        <p:grpSp>
          <p:nvGrpSpPr>
            <p:cNvPr id="101396" name="Group 36"/>
            <p:cNvGrpSpPr>
              <a:grpSpLocks/>
            </p:cNvGrpSpPr>
            <p:nvPr/>
          </p:nvGrpSpPr>
          <p:grpSpPr bwMode="auto">
            <a:xfrm>
              <a:off x="2133600" y="1295400"/>
              <a:ext cx="2514600" cy="4495801"/>
              <a:chOff x="2133600" y="1295400"/>
              <a:chExt cx="2514600" cy="4495801"/>
            </a:xfrm>
          </p:grpSpPr>
          <p:cxnSp>
            <p:nvCxnSpPr>
              <p:cNvPr id="101398" name="Straight Arrow Connector 14"/>
              <p:cNvCxnSpPr>
                <a:cxnSpLocks noChangeShapeType="1"/>
              </p:cNvCxnSpPr>
              <p:nvPr/>
            </p:nvCxnSpPr>
            <p:spPr bwMode="auto">
              <a:xfrm flipV="1">
                <a:off x="2133600" y="1295400"/>
                <a:ext cx="1600200" cy="4495801"/>
              </a:xfrm>
              <a:prstGeom prst="straightConnector1">
                <a:avLst/>
              </a:prstGeom>
              <a:noFill/>
              <a:ln w="25400" algn="ctr">
                <a:solidFill>
                  <a:srgbClr val="FF0000"/>
                </a:solidFill>
                <a:round/>
                <a:headEnd/>
                <a:tailEnd type="arrow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01399" name="Straight Arrow Connector 26"/>
              <p:cNvCxnSpPr>
                <a:cxnSpLocks noChangeShapeType="1"/>
              </p:cNvCxnSpPr>
              <p:nvPr/>
            </p:nvCxnSpPr>
            <p:spPr bwMode="auto">
              <a:xfrm flipV="1">
                <a:off x="2133600" y="3124201"/>
                <a:ext cx="2514600" cy="2666999"/>
              </a:xfrm>
              <a:prstGeom prst="straightConnector1">
                <a:avLst/>
              </a:prstGeom>
              <a:noFill/>
              <a:ln w="25400" algn="ctr">
                <a:solidFill>
                  <a:srgbClr val="FF0000"/>
                </a:solidFill>
                <a:round/>
                <a:headEnd/>
                <a:tailEnd type="arrow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sp>
          <p:nvSpPr>
            <p:cNvPr id="19" name="Rectangle 18"/>
            <p:cNvSpPr/>
            <p:nvPr/>
          </p:nvSpPr>
          <p:spPr>
            <a:xfrm>
              <a:off x="4648200" y="2286000"/>
              <a:ext cx="1447800" cy="838200"/>
            </a:xfrm>
            <a:prstGeom prst="rect">
              <a:avLst/>
            </a:prstGeom>
            <a:noFill/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>
                <a:defRPr/>
              </a:pPr>
              <a:endParaRPr lang="en-CA"/>
            </a:p>
          </p:txBody>
        </p:sp>
      </p:grpSp>
      <p:cxnSp>
        <p:nvCxnSpPr>
          <p:cNvPr id="24" name="Straight Arrow Connector 23"/>
          <p:cNvCxnSpPr>
            <a:cxnSpLocks noChangeShapeType="1"/>
          </p:cNvCxnSpPr>
          <p:nvPr/>
        </p:nvCxnSpPr>
        <p:spPr bwMode="auto">
          <a:xfrm flipV="1">
            <a:off x="3022600" y="2827338"/>
            <a:ext cx="3352800" cy="2362200"/>
          </a:xfrm>
          <a:prstGeom prst="straightConnector1">
            <a:avLst/>
          </a:prstGeom>
          <a:noFill/>
          <a:ln w="25400" algn="ctr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49" name="Straight Arrow Connector 48"/>
          <p:cNvCxnSpPr>
            <a:cxnSpLocks noChangeShapeType="1"/>
          </p:cNvCxnSpPr>
          <p:nvPr/>
        </p:nvCxnSpPr>
        <p:spPr bwMode="auto">
          <a:xfrm flipH="1" flipV="1">
            <a:off x="914400" y="1447800"/>
            <a:ext cx="1676400" cy="3048000"/>
          </a:xfrm>
          <a:prstGeom prst="straightConnector1">
            <a:avLst/>
          </a:prstGeom>
          <a:noFill/>
          <a:ln w="25400" algn="ctr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4" name="Group 58"/>
          <p:cNvGrpSpPr>
            <a:grpSpLocks/>
          </p:cNvGrpSpPr>
          <p:nvPr/>
        </p:nvGrpSpPr>
        <p:grpSpPr bwMode="auto">
          <a:xfrm>
            <a:off x="481013" y="1219200"/>
            <a:ext cx="6300787" cy="5338763"/>
            <a:chOff x="481393" y="1219202"/>
            <a:chExt cx="6300407" cy="5338463"/>
          </a:xfrm>
        </p:grpSpPr>
        <p:sp>
          <p:nvSpPr>
            <p:cNvPr id="101391" name="Text Box 215"/>
            <p:cNvSpPr txBox="1">
              <a:spLocks noChangeArrowheads="1"/>
            </p:cNvSpPr>
            <p:nvPr/>
          </p:nvSpPr>
          <p:spPr bwMode="auto">
            <a:xfrm>
              <a:off x="481393" y="6096000"/>
              <a:ext cx="5202065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CA" altLang="en-US" sz="2400">
                  <a:sym typeface="Symbol" pitchFamily="18" charset="2"/>
                </a:rPr>
                <a:t>They are indexed similarly by </a:t>
              </a:r>
              <a:r>
                <a:rPr lang="en-CA" altLang="en-US" sz="2400" i="1">
                  <a:sym typeface="Symbol" pitchFamily="18" charset="2"/>
                </a:rPr>
                <a:t>u,v </a:t>
              </a:r>
              <a:r>
                <a:rPr lang="en-CA" altLang="en-US" sz="2400">
                  <a:sym typeface="Symbol" pitchFamily="18" charset="2"/>
                </a:rPr>
                <a:t>[0,7]</a:t>
              </a:r>
              <a:endParaRPr lang="en-US" altLang="en-US" sz="2400"/>
            </a:p>
          </p:txBody>
        </p:sp>
        <p:cxnSp>
          <p:nvCxnSpPr>
            <p:cNvPr id="101392" name="Straight Arrow Connector 13"/>
            <p:cNvCxnSpPr>
              <a:cxnSpLocks noChangeShapeType="1"/>
            </p:cNvCxnSpPr>
            <p:nvPr/>
          </p:nvCxnSpPr>
          <p:spPr bwMode="auto">
            <a:xfrm flipH="1" flipV="1">
              <a:off x="3810000" y="1295400"/>
              <a:ext cx="762000" cy="4953000"/>
            </a:xfrm>
            <a:prstGeom prst="straightConnector1">
              <a:avLst/>
            </a:prstGeom>
            <a:noFill/>
            <a:ln w="25400" algn="ctr">
              <a:solidFill>
                <a:srgbClr val="FF0000"/>
              </a:solidFill>
              <a:round/>
              <a:headEnd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01393" name="Straight Arrow Connector 27"/>
            <p:cNvCxnSpPr>
              <a:cxnSpLocks noChangeShapeType="1"/>
            </p:cNvCxnSpPr>
            <p:nvPr/>
          </p:nvCxnSpPr>
          <p:spPr bwMode="auto">
            <a:xfrm flipV="1">
              <a:off x="4572000" y="2514600"/>
              <a:ext cx="1752600" cy="3733800"/>
            </a:xfrm>
            <a:prstGeom prst="straightConnector1">
              <a:avLst/>
            </a:prstGeom>
            <a:noFill/>
            <a:ln w="25400" algn="ctr">
              <a:solidFill>
                <a:srgbClr val="FF0000"/>
              </a:solidFill>
              <a:round/>
              <a:headEnd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01394" name="Straight Arrow Connector 32"/>
            <p:cNvCxnSpPr>
              <a:cxnSpLocks noChangeShapeType="1"/>
            </p:cNvCxnSpPr>
            <p:nvPr/>
          </p:nvCxnSpPr>
          <p:spPr bwMode="auto">
            <a:xfrm flipV="1">
              <a:off x="5867400" y="2057400"/>
              <a:ext cx="914400" cy="1447800"/>
            </a:xfrm>
            <a:prstGeom prst="straightConnector1">
              <a:avLst/>
            </a:prstGeom>
            <a:noFill/>
            <a:ln w="25400" algn="ctr">
              <a:solidFill>
                <a:srgbClr val="FF0000"/>
              </a:solidFill>
              <a:round/>
              <a:headEnd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01395" name="Straight Arrow Connector 53"/>
            <p:cNvCxnSpPr>
              <a:cxnSpLocks noChangeShapeType="1"/>
            </p:cNvCxnSpPr>
            <p:nvPr/>
          </p:nvCxnSpPr>
          <p:spPr bwMode="auto">
            <a:xfrm flipH="1" flipV="1">
              <a:off x="3276600" y="1219202"/>
              <a:ext cx="685800" cy="990598"/>
            </a:xfrm>
            <a:prstGeom prst="straightConnector1">
              <a:avLst/>
            </a:prstGeom>
            <a:noFill/>
            <a:ln w="25400" algn="ctr">
              <a:solidFill>
                <a:srgbClr val="FF0000"/>
              </a:solidFill>
              <a:round/>
              <a:headEnd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 nodeType="clickPar">
                      <p:stCondLst>
                        <p:cond delay="indefinite"/>
                      </p:stCondLst>
                      <p:childTnLst>
                        <p:par>
                          <p:cTn id="1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 nodeType="clickPar">
                      <p:stCondLst>
                        <p:cond delay="indefinite"/>
                      </p:stCondLst>
                      <p:childTnLst>
                        <p:par>
                          <p:cTn id="3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2" grpId="0"/>
      <p:bldP spid="18" grpId="0"/>
    </p:bldLst>
  </p:timing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402" name="Rectangle 6"/>
          <p:cNvSpPr>
            <a:spLocks noChangeArrowheads="1"/>
          </p:cNvSpPr>
          <p:nvPr/>
        </p:nvSpPr>
        <p:spPr bwMode="auto">
          <a:xfrm>
            <a:off x="685800" y="-228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r>
              <a:rPr lang="en-US" altLang="en-US" sz="4400">
                <a:solidFill>
                  <a:schemeClr val="tx2"/>
                </a:solidFill>
              </a:rPr>
              <a:t>Fourier Transformation </a:t>
            </a:r>
          </a:p>
        </p:txBody>
      </p:sp>
      <p:sp>
        <p:nvSpPr>
          <p:cNvPr id="102403" name="Text Box 215"/>
          <p:cNvSpPr txBox="1">
            <a:spLocks noChangeArrowheads="1"/>
          </p:cNvSpPr>
          <p:nvPr/>
        </p:nvSpPr>
        <p:spPr bwMode="auto">
          <a:xfrm>
            <a:off x="7016750" y="17463"/>
            <a:ext cx="2239963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000">
                <a:solidFill>
                  <a:schemeClr val="tx2"/>
                </a:solidFill>
                <a:sym typeface="Symbol" pitchFamily="18" charset="2"/>
              </a:rPr>
              <a:t>JPG</a:t>
            </a:r>
            <a:br>
              <a:rPr lang="en-US" altLang="en-US" sz="2000">
                <a:solidFill>
                  <a:schemeClr val="tx2"/>
                </a:solidFill>
                <a:sym typeface="Symbol" pitchFamily="18" charset="2"/>
              </a:rPr>
            </a:br>
            <a:r>
              <a:rPr lang="en-US" altLang="en-US" sz="2000">
                <a:solidFill>
                  <a:schemeClr val="tx2"/>
                </a:solidFill>
                <a:sym typeface="Symbol" pitchFamily="18" charset="2"/>
              </a:rPr>
              <a:t>Image Compression</a:t>
            </a:r>
            <a:endParaRPr lang="en-US" altLang="en-US" sz="2000">
              <a:sym typeface="Symbol" pitchFamily="18" charset="2"/>
            </a:endParaRPr>
          </a:p>
        </p:txBody>
      </p:sp>
      <p:pic>
        <p:nvPicPr>
          <p:cNvPr id="102404" name="Picture 9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" y="609600"/>
            <a:ext cx="1192213" cy="1219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2405" name="Picture 7" descr="http://www.dspguide.com/graphics/F_27_10.gif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68825" y="619125"/>
            <a:ext cx="4435475" cy="42560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aphicFrame>
        <p:nvGraphicFramePr>
          <p:cNvPr id="2" name="Object 3"/>
          <p:cNvGraphicFramePr>
            <a:graphicFrameLocks noChangeAspect="1"/>
          </p:cNvGraphicFramePr>
          <p:nvPr/>
        </p:nvGraphicFramePr>
        <p:xfrm>
          <a:off x="4724400" y="5029200"/>
          <a:ext cx="4143375" cy="86201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02411" name="Equation" r:id="rId5" imgW="2933700" imgH="609600" progId="Equation.3">
                  <p:embed/>
                </p:oleObj>
              </mc:Choice>
              <mc:Fallback>
                <p:oleObj name="Equation" r:id="rId5" imgW="2933700" imgH="609600" progId="Equation.3">
                  <p:embed/>
                  <p:pic>
                    <p:nvPicPr>
                      <p:cNvPr id="0" name="Object 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724400" y="5029200"/>
                        <a:ext cx="4143375" cy="862013"/>
                      </a:xfrm>
                      <a:prstGeom prst="rect">
                        <a:avLst/>
                      </a:prstGeom>
                      <a:solidFill>
                        <a:schemeClr val="tx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02407" name="Object 2"/>
          <p:cNvGraphicFramePr>
            <a:graphicFrameLocks noChangeAspect="1"/>
          </p:cNvGraphicFramePr>
          <p:nvPr/>
        </p:nvGraphicFramePr>
        <p:xfrm>
          <a:off x="1460500" y="838200"/>
          <a:ext cx="2925763" cy="60801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02412" name="Equation" r:id="rId7" imgW="2070100" imgH="431800" progId="Equation.3">
                  <p:embed/>
                </p:oleObj>
              </mc:Choice>
              <mc:Fallback>
                <p:oleObj name="Equation" r:id="rId7" imgW="2070100" imgH="431800" progId="Equation.3">
                  <p:embed/>
                  <p:pic>
                    <p:nvPicPr>
                      <p:cNvPr id="0" name="Object 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460500" y="838200"/>
                        <a:ext cx="2925763" cy="608013"/>
                      </a:xfrm>
                      <a:prstGeom prst="rect">
                        <a:avLst/>
                      </a:prstGeom>
                      <a:solidFill>
                        <a:schemeClr val="tx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02408" name="Text Box 215"/>
          <p:cNvSpPr txBox="1">
            <a:spLocks noChangeArrowheads="1"/>
          </p:cNvSpPr>
          <p:nvPr/>
        </p:nvSpPr>
        <p:spPr bwMode="auto">
          <a:xfrm>
            <a:off x="150813" y="1831975"/>
            <a:ext cx="3308350" cy="1200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CA" altLang="en-US" sz="2400"/>
              <a:t>Each 8</a:t>
            </a:r>
            <a:r>
              <a:rPr lang="en-CA" altLang="en-US" sz="2400">
                <a:sym typeface="Symbol" pitchFamily="18" charset="2"/>
              </a:rPr>
              <a:t>8 block of values</a:t>
            </a:r>
          </a:p>
          <a:p>
            <a:pPr eaLnBrk="1" hangingPunct="1"/>
            <a:r>
              <a:rPr lang="en-CA" altLang="en-US" sz="2400">
                <a:sym typeface="Symbol" pitchFamily="18" charset="2"/>
              </a:rPr>
              <a:t>from the image</a:t>
            </a:r>
          </a:p>
          <a:p>
            <a:pPr eaLnBrk="1" hangingPunct="1"/>
            <a:r>
              <a:rPr lang="en-CA" altLang="en-US" sz="2400">
                <a:sym typeface="Symbol" pitchFamily="18" charset="2"/>
              </a:rPr>
              <a:t>is encoded separately. </a:t>
            </a:r>
            <a:endParaRPr lang="en-CA" altLang="en-US" sz="2400"/>
          </a:p>
        </p:txBody>
      </p:sp>
      <p:sp>
        <p:nvSpPr>
          <p:cNvPr id="102409" name="Text Box 215"/>
          <p:cNvSpPr txBox="1">
            <a:spLocks noChangeArrowheads="1"/>
          </p:cNvSpPr>
          <p:nvPr/>
        </p:nvSpPr>
        <p:spPr bwMode="auto">
          <a:xfrm>
            <a:off x="146050" y="3048000"/>
            <a:ext cx="4044950" cy="830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CA" altLang="en-US" sz="2400"/>
              <a:t>It is decomposed as a linear</a:t>
            </a:r>
            <a:br>
              <a:rPr lang="en-CA" altLang="en-US" sz="2400"/>
            </a:br>
            <a:r>
              <a:rPr lang="en-CA" altLang="en-US" sz="2400"/>
              <a:t>combination of basis functions.</a:t>
            </a:r>
            <a:endParaRPr lang="en-US" altLang="en-US" sz="2400"/>
          </a:p>
        </p:txBody>
      </p:sp>
      <p:sp>
        <p:nvSpPr>
          <p:cNvPr id="31" name="Text Box 215"/>
          <p:cNvSpPr txBox="1">
            <a:spLocks noChangeArrowheads="1"/>
          </p:cNvSpPr>
          <p:nvPr/>
        </p:nvSpPr>
        <p:spPr bwMode="auto">
          <a:xfrm>
            <a:off x="-76200" y="5027613"/>
            <a:ext cx="4551363" cy="831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CA" altLang="en-US" sz="2400">
                <a:sym typeface="Symbol" pitchFamily="18" charset="2"/>
              </a:rPr>
              <a:t>Each of the 64 basis functions </a:t>
            </a:r>
            <a:br>
              <a:rPr lang="en-CA" altLang="en-US" sz="2400">
                <a:sym typeface="Symbol" pitchFamily="18" charset="2"/>
              </a:rPr>
            </a:br>
            <a:r>
              <a:rPr lang="en-CA" altLang="en-US" sz="2400">
                <a:sym typeface="Symbol" pitchFamily="18" charset="2"/>
              </a:rPr>
              <a:t>is a two dimensional cosine.</a:t>
            </a:r>
            <a:endParaRPr lang="en-US" altLang="en-US" sz="240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1" grpId="0"/>
    </p:bldLst>
  </p:timing>
</p:sld>
</file>

<file path=ppt/theme/theme1.xml><?xml version="1.0" encoding="utf-8"?>
<a:theme xmlns:a="http://schemas.openxmlformats.org/drawingml/2006/main" name="Default Design">
  <a:themeElements>
    <a:clrScheme name="">
      <a:dk1>
        <a:srgbClr val="000000"/>
      </a:dk1>
      <a:lt1>
        <a:srgbClr val="FFFFFF"/>
      </a:lt1>
      <a:dk2>
        <a:srgbClr val="000066"/>
      </a:dk2>
      <a:lt2>
        <a:srgbClr val="FFFF00"/>
      </a:lt2>
      <a:accent1>
        <a:srgbClr val="FF9900"/>
      </a:accent1>
      <a:accent2>
        <a:srgbClr val="00FFFF"/>
      </a:accent2>
      <a:accent3>
        <a:srgbClr val="AAAAB8"/>
      </a:accent3>
      <a:accent4>
        <a:srgbClr val="DADADA"/>
      </a:accent4>
      <a:accent5>
        <a:srgbClr val="FFCAAA"/>
      </a:accent5>
      <a:accent6>
        <a:srgbClr val="00E7E7"/>
      </a:accent6>
      <a:hlink>
        <a:srgbClr val="FF0000"/>
      </a:hlink>
      <a:folHlink>
        <a:srgbClr val="969696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solidFill>
          <a:srgbClr val="00FFFF"/>
        </a:solidFill>
        <a:ln w="25400" algn="ctr">
          <a:noFill/>
          <a:round/>
          <a:headEnd/>
          <a:tailEnd/>
        </a:ln>
      </a:spPr>
      <a:bodyPr wrap="none" anchor="ctr">
        <a:spAutoFit/>
      </a:bodyPr>
      <a:lstStyle>
        <a:defPPr>
          <a:defRPr/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25400" cap="flat" cmpd="sng" algn="ctr">
          <a:solidFill>
            <a:schemeClr val="accent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none" lIns="91440" tIns="45720" rIns="91440" bIns="45720" numCol="1" anchor="ctr" anchorCtr="0" compatLnSpc="1">
        <a:prstTxWarp prst="textNoShape">
          <a:avLst/>
        </a:prstTxWarp>
      </a:bodyPr>
      <a:lstStyle>
        <a:defPPr marL="0" marR="0" indent="0" algn="ctr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2.xml><?xml version="1.0" encoding="utf-8"?>
<a:theme xmlns:a="http://schemas.openxmlformats.org/drawingml/2006/main" name="Office Them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Office Them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41427</TotalTime>
  <Words>10480</Words>
  <Application>Microsoft Office PowerPoint</Application>
  <PresentationFormat>On-screen Show (4:3)</PresentationFormat>
  <Paragraphs>2930</Paragraphs>
  <Slides>181</Slides>
  <Notes>58</Notes>
  <HiddenSlides>0</HiddenSlides>
  <MMClips>0</MMClips>
  <ScaleCrop>false</ScaleCrop>
  <HeadingPairs>
    <vt:vector size="8" baseType="variant">
      <vt:variant>
        <vt:lpstr>Fonts Used</vt:lpstr>
      </vt:variant>
      <vt:variant>
        <vt:i4>7</vt:i4>
      </vt:variant>
      <vt:variant>
        <vt:lpstr>Theme</vt:lpstr>
      </vt:variant>
      <vt:variant>
        <vt:i4>1</vt:i4>
      </vt:variant>
      <vt:variant>
        <vt:lpstr>Embedded OLE Servers</vt:lpstr>
      </vt:variant>
      <vt:variant>
        <vt:i4>1</vt:i4>
      </vt:variant>
      <vt:variant>
        <vt:lpstr>Slide Titles</vt:lpstr>
      </vt:variant>
      <vt:variant>
        <vt:i4>181</vt:i4>
      </vt:variant>
    </vt:vector>
  </HeadingPairs>
  <TitlesOfParts>
    <vt:vector size="190" baseType="lpstr">
      <vt:lpstr>Times New Roman</vt:lpstr>
      <vt:lpstr>Arial</vt:lpstr>
      <vt:lpstr>Symbol</vt:lpstr>
      <vt:lpstr>Comic Sans MS</vt:lpstr>
      <vt:lpstr>Arial Rounded MT Bold</vt:lpstr>
      <vt:lpstr>Tahoma</vt:lpstr>
      <vt:lpstr>Wingdings</vt:lpstr>
      <vt:lpstr>Default Design</vt:lpstr>
      <vt:lpstr>Microsoft Equation 3.0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Polynomial Multiplication</vt:lpstr>
      <vt:lpstr>PowerPoint Presentation</vt:lpstr>
      <vt:lpstr>Multiplying Big Integers</vt:lpstr>
      <vt:lpstr>Grade School Revisited: How To Multiply Two Numbers</vt:lpstr>
      <vt:lpstr>Multiplying Big Integers</vt:lpstr>
      <vt:lpstr>Multiplying Big Integers</vt:lpstr>
      <vt:lpstr>Multiplying Big Integers</vt:lpstr>
      <vt:lpstr>Multiplying Big Integers</vt:lpstr>
      <vt:lpstr>Multiplying Big Integers</vt:lpstr>
      <vt:lpstr>Multiplying Big Integers</vt:lpstr>
      <vt:lpstr>Multiplying Big Integers</vt:lpstr>
      <vt:lpstr>Multiplying Big Integers</vt:lpstr>
      <vt:lpstr>Multiplying Big Integers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Company>York University</Company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Stack of Stack Frames</dc:title>
  <dc:creator>Dept. of Computer Science</dc:creator>
  <cp:lastModifiedBy>Jeff Edmonds</cp:lastModifiedBy>
  <cp:revision>1384</cp:revision>
  <dcterms:created xsi:type="dcterms:W3CDTF">2000-09-21T20:56:02Z</dcterms:created>
  <dcterms:modified xsi:type="dcterms:W3CDTF">2015-06-04T17:18:10Z</dcterms:modified>
</cp:coreProperties>
</file>