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1486" r:id="rId2"/>
    <p:sldId id="1385" r:id="rId3"/>
    <p:sldId id="1485" r:id="rId4"/>
    <p:sldId id="1386" r:id="rId5"/>
    <p:sldId id="1468" r:id="rId6"/>
    <p:sldId id="1469" r:id="rId7"/>
    <p:sldId id="1461" r:id="rId8"/>
    <p:sldId id="1463" r:id="rId9"/>
    <p:sldId id="1474" r:id="rId10"/>
    <p:sldId id="1464" r:id="rId11"/>
    <p:sldId id="1466" r:id="rId12"/>
    <p:sldId id="1467" r:id="rId13"/>
    <p:sldId id="1471" r:id="rId14"/>
    <p:sldId id="1480" r:id="rId15"/>
    <p:sldId id="1472" r:id="rId16"/>
    <p:sldId id="1473" r:id="rId17"/>
    <p:sldId id="1475" r:id="rId18"/>
    <p:sldId id="1477" r:id="rId19"/>
    <p:sldId id="1478" r:id="rId20"/>
    <p:sldId id="1481" r:id="rId21"/>
    <p:sldId id="1484" r:id="rId22"/>
  </p:sldIdLst>
  <p:sldSz cx="9144000" cy="6858000" type="screen4x3"/>
  <p:notesSz cx="6934200" cy="9120188"/>
  <p:defaultTextStyle>
    <a:defPPr>
      <a:defRPr lang="en-CA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0000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22" autoAdjust="0"/>
    <p:restoredTop sz="92857" autoAdjust="0"/>
  </p:normalViewPr>
  <p:slideViewPr>
    <p:cSldViewPr>
      <p:cViewPr>
        <p:scale>
          <a:sx n="61" d="100"/>
          <a:sy n="61" d="100"/>
        </p:scale>
        <p:origin x="-822" y="-330"/>
      </p:cViewPr>
      <p:guideLst>
        <p:guide orient="horz" pos="33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3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4575"/>
            <a:ext cx="300513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64575"/>
            <a:ext cx="3005137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19A960F-B8E5-4E34-9359-06A4F599697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25193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1783A-DAA7-410D-9628-409DDBF676B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1434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4FFF37-4B44-4B5D-8ABB-60F74DEFBA4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3538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9F1BC-62B2-4D84-B23E-D5AC9E46E4E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4387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AA82E-1AE4-407A-937F-3A5F877747B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5482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36DC1-AA98-40C4-B412-91E4A8E5A0C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790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E752F-6B4C-46A5-938F-FB28F0E04D4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63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3F8BC-8177-46E5-9FA0-32DFD5D048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988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C4C71-D106-4362-995B-DA898DD26E5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308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D3872-BECC-4E69-B595-8C1724D0A6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87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1C850-91B4-453B-9A4B-A5A22DCB6EB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767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7FA6D-041B-4128-A6B9-9B61A8495C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82784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en-US" smtClean="0"/>
              <a:t>Click to edit Master text styles</a:t>
            </a:r>
          </a:p>
          <a:p>
            <a:pPr lvl="1"/>
            <a:r>
              <a:rPr lang="en-CA" altLang="en-US" smtClean="0"/>
              <a:t>Second level</a:t>
            </a:r>
          </a:p>
          <a:p>
            <a:pPr lvl="2"/>
            <a:r>
              <a:rPr lang="en-CA" altLang="en-US" smtClean="0"/>
              <a:t>Third level</a:t>
            </a:r>
          </a:p>
          <a:p>
            <a:pPr lvl="3"/>
            <a:r>
              <a:rPr lang="en-CA" altLang="en-US" smtClean="0"/>
              <a:t>Fourth level</a:t>
            </a:r>
          </a:p>
          <a:p>
            <a:pPr lvl="4"/>
            <a:r>
              <a:rPr lang="en-CA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5CB32C8-B0BF-43A8-A461-27FAE02BCB9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wmf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wmf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pproxim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589662"/>
            <a:ext cx="8610600" cy="2333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spect="1" noChangeArrowheads="1"/>
          </p:cNvSpPr>
          <p:nvPr/>
        </p:nvSpPr>
        <p:spPr bwMode="auto">
          <a:xfrm>
            <a:off x="609600" y="-285427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 dirty="0" smtClean="0"/>
              <a:t>Approximate Algorithms</a:t>
            </a:r>
            <a:endParaRPr lang="en-US" altLang="en-US" kern="0" dirty="0" smtClean="0"/>
          </a:p>
        </p:txBody>
      </p:sp>
      <p:pic>
        <p:nvPicPr>
          <p:cNvPr id="1028" name="Picture 4" descr="Image result for approxim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2762572"/>
            <a:ext cx="3956716" cy="2365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approxim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858" y="4267200"/>
            <a:ext cx="3200400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approxima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866" y="2808097"/>
            <a:ext cx="4154121" cy="2336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174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spec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Approximate Knapsack</a:t>
            </a:r>
          </a:p>
        </p:txBody>
      </p:sp>
      <p:pic>
        <p:nvPicPr>
          <p:cNvPr id="9219" name="Picture 3" descr="j0238687"/>
          <p:cNvPicPr preferRelativeResize="0"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2775" y="801688"/>
            <a:ext cx="885825" cy="493712"/>
          </a:xfrm>
          <a:noFill/>
        </p:spPr>
      </p:pic>
      <p:pic>
        <p:nvPicPr>
          <p:cNvPr id="9220" name="Picture 4" descr="j0290903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2400"/>
            <a:ext cx="12668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8389" name="Text Box 5"/>
          <p:cNvSpPr txBox="1">
            <a:spLocks noChangeArrowheads="1"/>
          </p:cNvSpPr>
          <p:nvPr/>
        </p:nvSpPr>
        <p:spPr bwMode="auto">
          <a:xfrm>
            <a:off x="76200" y="1876425"/>
            <a:ext cx="9372600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accent1"/>
                </a:solidFill>
              </a:rPr>
              <a:t>Ingredients: </a:t>
            </a:r>
            <a:r>
              <a:rPr lang="en-US" altLang="en-US"/>
              <a:t>(strange version)</a:t>
            </a:r>
          </a:p>
          <a:p>
            <a:pPr lvl="1"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Instances:</a:t>
            </a:r>
            <a:r>
              <a:rPr lang="en-US" altLang="en-US"/>
              <a:t> The price </a:t>
            </a:r>
            <a:r>
              <a:rPr lang="en-US" altLang="en-US">
                <a:solidFill>
                  <a:srgbClr val="FF66FF"/>
                </a:solidFill>
              </a:rPr>
              <a:t>P</a:t>
            </a:r>
            <a:r>
              <a:rPr lang="en-US" altLang="en-US"/>
              <a:t> wanted from the knapsack.</a:t>
            </a:r>
            <a:br>
              <a:rPr lang="en-US" altLang="en-US"/>
            </a:br>
            <a:r>
              <a:rPr lang="en-US" altLang="en-US"/>
              <a:t>                   The volume  and price of </a:t>
            </a:r>
            <a:r>
              <a:rPr lang="en-US" altLang="en-US">
                <a:solidFill>
                  <a:srgbClr val="FF66FF"/>
                </a:solidFill>
              </a:rPr>
              <a:t>n</a:t>
            </a:r>
            <a:r>
              <a:rPr lang="en-US" altLang="en-US"/>
              <a:t> objects</a:t>
            </a:r>
            <a:br>
              <a:rPr lang="en-US" altLang="en-US"/>
            </a:br>
            <a:r>
              <a:rPr lang="en-US" altLang="en-US"/>
              <a:t>                      </a:t>
            </a:r>
            <a:r>
              <a:rPr lang="en-US" altLang="en-US">
                <a:solidFill>
                  <a:srgbClr val="FF66FF"/>
                </a:solidFill>
              </a:rPr>
              <a:t>&lt;&lt;v</a:t>
            </a:r>
            <a:r>
              <a:rPr lang="en-US" altLang="en-US" baseline="-25000">
                <a:solidFill>
                  <a:srgbClr val="FF66FF"/>
                </a:solidFill>
              </a:rPr>
              <a:t>1</a:t>
            </a:r>
            <a:r>
              <a:rPr lang="en-US" altLang="en-US">
                <a:solidFill>
                  <a:srgbClr val="FF66FF"/>
                </a:solidFill>
              </a:rPr>
              <a:t>,p</a:t>
            </a:r>
            <a:r>
              <a:rPr lang="en-US" altLang="en-US" baseline="-25000">
                <a:solidFill>
                  <a:srgbClr val="FF66FF"/>
                </a:solidFill>
              </a:rPr>
              <a:t>1</a:t>
            </a:r>
            <a:r>
              <a:rPr lang="en-US" altLang="en-US">
                <a:solidFill>
                  <a:srgbClr val="FF66FF"/>
                </a:solidFill>
              </a:rPr>
              <a:t>&gt;,&lt;v</a:t>
            </a:r>
            <a:r>
              <a:rPr lang="en-US" altLang="en-US" baseline="-25000">
                <a:solidFill>
                  <a:srgbClr val="FF66FF"/>
                </a:solidFill>
              </a:rPr>
              <a:t>2</a:t>
            </a:r>
            <a:r>
              <a:rPr lang="en-US" altLang="en-US">
                <a:solidFill>
                  <a:srgbClr val="FF66FF"/>
                </a:solidFill>
              </a:rPr>
              <a:t>,p</a:t>
            </a:r>
            <a:r>
              <a:rPr lang="en-US" altLang="en-US" baseline="-25000">
                <a:solidFill>
                  <a:srgbClr val="FF66FF"/>
                </a:solidFill>
              </a:rPr>
              <a:t>2</a:t>
            </a:r>
            <a:r>
              <a:rPr lang="en-US" altLang="en-US">
                <a:solidFill>
                  <a:srgbClr val="FF66FF"/>
                </a:solidFill>
              </a:rPr>
              <a:t>&gt;,… ,&lt;v</a:t>
            </a:r>
            <a:r>
              <a:rPr lang="en-US" altLang="en-US" baseline="-25000">
                <a:solidFill>
                  <a:srgbClr val="FF66FF"/>
                </a:solidFill>
              </a:rPr>
              <a:t>n</a:t>
            </a:r>
            <a:r>
              <a:rPr lang="en-US" altLang="en-US">
                <a:solidFill>
                  <a:srgbClr val="FF66FF"/>
                </a:solidFill>
              </a:rPr>
              <a:t>,p</a:t>
            </a:r>
            <a:r>
              <a:rPr lang="en-US" altLang="en-US" baseline="-25000">
                <a:solidFill>
                  <a:srgbClr val="FF66FF"/>
                </a:solidFill>
              </a:rPr>
              <a:t>n</a:t>
            </a:r>
            <a:r>
              <a:rPr lang="en-US" altLang="en-US">
                <a:solidFill>
                  <a:srgbClr val="FF66FF"/>
                </a:solidFill>
              </a:rPr>
              <a:t>&gt;&gt;.</a:t>
            </a:r>
          </a:p>
          <a:p>
            <a:pPr lvl="1"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Solutions:</a:t>
            </a:r>
            <a:r>
              <a:rPr lang="en-US" altLang="en-US"/>
              <a:t> A set of objects with total value </a:t>
            </a:r>
            <a:r>
              <a:rPr lang="en-US" altLang="en-US">
                <a:solidFill>
                  <a:srgbClr val="FF66FF"/>
                </a:solidFill>
              </a:rPr>
              <a:t>P</a:t>
            </a:r>
            <a:r>
              <a:rPr lang="en-US" altLang="en-US"/>
              <a:t>.</a:t>
            </a:r>
          </a:p>
          <a:p>
            <a:pPr lvl="2" algn="l" eaLnBrk="1" hangingPunct="1">
              <a:buFontTx/>
              <a:buChar char="•"/>
            </a:pPr>
            <a:r>
              <a:rPr lang="en-US" altLang="en-US"/>
              <a:t>i.e.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 baseline="-25000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>
                <a:solidFill>
                  <a:srgbClr val="FF66FF"/>
                </a:solidFill>
              </a:rPr>
              <a:t>S</a:t>
            </a:r>
            <a:r>
              <a:rPr lang="en-US" altLang="en-US">
                <a:solidFill>
                  <a:srgbClr val="FF66FF"/>
                </a:solidFill>
              </a:rPr>
              <a:t> p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>
                <a:solidFill>
                  <a:srgbClr val="FF66FF"/>
                </a:solidFill>
              </a:rPr>
              <a:t> </a:t>
            </a:r>
            <a:r>
              <a:rPr lang="en-US" altLang="en-US">
                <a:solidFill>
                  <a:srgbClr val="FF66FF"/>
                </a:solidFill>
                <a:cs typeface="Times New Roman" pitchFamily="18" charset="0"/>
                <a:sym typeface="Symbol" pitchFamily="18" charset="2"/>
              </a:rPr>
              <a:t>≥</a:t>
            </a:r>
            <a:r>
              <a:rPr lang="en-US" altLang="en-US">
                <a:solidFill>
                  <a:srgbClr val="FF66FF"/>
                </a:solidFill>
              </a:rPr>
              <a:t> P</a:t>
            </a:r>
            <a:r>
              <a:rPr lang="en-US" altLang="en-US"/>
              <a:t>  </a:t>
            </a:r>
            <a:endParaRPr lang="en-US" altLang="en-US">
              <a:solidFill>
                <a:schemeClr val="accent2"/>
              </a:solidFill>
            </a:endParaRPr>
          </a:p>
          <a:p>
            <a:pPr lvl="1"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Cost of Solution:</a:t>
            </a:r>
            <a:r>
              <a:rPr lang="en-US" altLang="en-US"/>
              <a:t> The total volume of objects in set.</a:t>
            </a:r>
          </a:p>
          <a:p>
            <a:pPr lvl="2" algn="l" eaLnBrk="1" hangingPunct="1">
              <a:buFontTx/>
              <a:buChar char="•"/>
            </a:pPr>
            <a:r>
              <a:rPr lang="en-US" altLang="en-US"/>
              <a:t>i.e.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 baseline="-25000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>
                <a:solidFill>
                  <a:srgbClr val="FF66FF"/>
                </a:solidFill>
              </a:rPr>
              <a:t>S</a:t>
            </a:r>
            <a:r>
              <a:rPr lang="en-US" altLang="en-US">
                <a:solidFill>
                  <a:srgbClr val="FF66FF"/>
                </a:solidFill>
              </a:rPr>
              <a:t> v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/>
              <a:t> </a:t>
            </a:r>
          </a:p>
          <a:p>
            <a:pPr lvl="1"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Goal:</a:t>
            </a:r>
            <a:r>
              <a:rPr lang="en-US" altLang="en-US"/>
              <a:t> Minimize the volume needed </a:t>
            </a:r>
            <a:br>
              <a:rPr lang="en-US" altLang="en-US"/>
            </a:br>
            <a:r>
              <a:rPr lang="en-US" altLang="en-US"/>
              <a:t>      to obtain this value </a:t>
            </a:r>
            <a:r>
              <a:rPr lang="en-US" altLang="en-US">
                <a:solidFill>
                  <a:srgbClr val="FF66FF"/>
                </a:solidFill>
              </a:rPr>
              <a:t>P</a:t>
            </a:r>
            <a:r>
              <a:rPr lang="en-US" altLang="en-US"/>
              <a:t>. </a:t>
            </a:r>
            <a:br>
              <a:rPr lang="en-US" altLang="en-US"/>
            </a:br>
            <a:r>
              <a:rPr lang="en-US" altLang="en-US"/>
              <a:t>                  into the knapsack.</a:t>
            </a:r>
          </a:p>
          <a:p>
            <a:pPr algn="l" eaLnBrk="1" hangingPunct="1"/>
            <a:endParaRPr lang="en-US" altLang="en-US"/>
          </a:p>
        </p:txBody>
      </p:sp>
      <p:pic>
        <p:nvPicPr>
          <p:cNvPr id="9222" name="Picture 6" descr="j0232136"/>
          <p:cNvPicPr preferRelativeResize="0"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6050" y="0"/>
            <a:ext cx="579438" cy="762000"/>
          </a:xfrm>
          <a:noFill/>
        </p:spPr>
      </p:pic>
      <p:grpSp>
        <p:nvGrpSpPr>
          <p:cNvPr id="9223" name="Group 7"/>
          <p:cNvGrpSpPr>
            <a:grpSpLocks/>
          </p:cNvGrpSpPr>
          <p:nvPr/>
        </p:nvGrpSpPr>
        <p:grpSpPr bwMode="auto">
          <a:xfrm>
            <a:off x="7924800" y="914400"/>
            <a:ext cx="1066800" cy="609600"/>
            <a:chOff x="2569" y="1329"/>
            <a:chExt cx="905" cy="521"/>
          </a:xfrm>
        </p:grpSpPr>
        <p:sp>
          <p:nvSpPr>
            <p:cNvPr id="9224" name="Freeform 8"/>
            <p:cNvSpPr>
              <a:spLocks/>
            </p:cNvSpPr>
            <p:nvPr/>
          </p:nvSpPr>
          <p:spPr bwMode="auto">
            <a:xfrm>
              <a:off x="2821" y="1350"/>
              <a:ext cx="572" cy="204"/>
            </a:xfrm>
            <a:custGeom>
              <a:avLst/>
              <a:gdLst>
                <a:gd name="T0" fmla="*/ 0 w 1143"/>
                <a:gd name="T1" fmla="*/ 78 h 407"/>
                <a:gd name="T2" fmla="*/ 175 w 1143"/>
                <a:gd name="T3" fmla="*/ 0 h 407"/>
                <a:gd name="T4" fmla="*/ 286 w 1143"/>
                <a:gd name="T5" fmla="*/ 10 h 407"/>
                <a:gd name="T6" fmla="*/ 135 w 1143"/>
                <a:gd name="T7" fmla="*/ 102 h 407"/>
                <a:gd name="T8" fmla="*/ 0 w 1143"/>
                <a:gd name="T9" fmla="*/ 78 h 407"/>
                <a:gd name="T10" fmla="*/ 0 w 1143"/>
                <a:gd name="T11" fmla="*/ 78 h 4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3"/>
                <a:gd name="T19" fmla="*/ 0 h 407"/>
                <a:gd name="T20" fmla="*/ 1143 w 1143"/>
                <a:gd name="T21" fmla="*/ 407 h 4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3" h="407">
                  <a:moveTo>
                    <a:pt x="0" y="312"/>
                  </a:moveTo>
                  <a:lnTo>
                    <a:pt x="699" y="0"/>
                  </a:lnTo>
                  <a:lnTo>
                    <a:pt x="1143" y="40"/>
                  </a:lnTo>
                  <a:lnTo>
                    <a:pt x="538" y="407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2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5" name="Freeform 9"/>
            <p:cNvSpPr>
              <a:spLocks/>
            </p:cNvSpPr>
            <p:nvPr/>
          </p:nvSpPr>
          <p:spPr bwMode="auto">
            <a:xfrm>
              <a:off x="2804" y="1370"/>
              <a:ext cx="613" cy="253"/>
            </a:xfrm>
            <a:custGeom>
              <a:avLst/>
              <a:gdLst>
                <a:gd name="T0" fmla="*/ 9 w 1226"/>
                <a:gd name="T1" fmla="*/ 68 h 505"/>
                <a:gd name="T2" fmla="*/ 143 w 1226"/>
                <a:gd name="T3" fmla="*/ 90 h 505"/>
                <a:gd name="T4" fmla="*/ 304 w 1226"/>
                <a:gd name="T5" fmla="*/ 0 h 505"/>
                <a:gd name="T6" fmla="*/ 307 w 1226"/>
                <a:gd name="T7" fmla="*/ 46 h 505"/>
                <a:gd name="T8" fmla="*/ 143 w 1226"/>
                <a:gd name="T9" fmla="*/ 127 h 505"/>
                <a:gd name="T10" fmla="*/ 0 w 1226"/>
                <a:gd name="T11" fmla="*/ 114 h 505"/>
                <a:gd name="T12" fmla="*/ 1 w 1226"/>
                <a:gd name="T13" fmla="*/ 81 h 505"/>
                <a:gd name="T14" fmla="*/ 9 w 1226"/>
                <a:gd name="T15" fmla="*/ 68 h 505"/>
                <a:gd name="T16" fmla="*/ 9 w 1226"/>
                <a:gd name="T17" fmla="*/ 68 h 5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26"/>
                <a:gd name="T28" fmla="*/ 0 h 505"/>
                <a:gd name="T29" fmla="*/ 1226 w 1226"/>
                <a:gd name="T30" fmla="*/ 505 h 5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26" h="505">
                  <a:moveTo>
                    <a:pt x="36" y="272"/>
                  </a:moveTo>
                  <a:lnTo>
                    <a:pt x="571" y="358"/>
                  </a:lnTo>
                  <a:lnTo>
                    <a:pt x="1214" y="0"/>
                  </a:lnTo>
                  <a:lnTo>
                    <a:pt x="1226" y="181"/>
                  </a:lnTo>
                  <a:lnTo>
                    <a:pt x="571" y="505"/>
                  </a:lnTo>
                  <a:lnTo>
                    <a:pt x="0" y="456"/>
                  </a:lnTo>
                  <a:lnTo>
                    <a:pt x="3" y="322"/>
                  </a:lnTo>
                  <a:lnTo>
                    <a:pt x="36" y="272"/>
                  </a:lnTo>
                  <a:close/>
                </a:path>
              </a:pathLst>
            </a:custGeom>
            <a:solidFill>
              <a:srgbClr val="F2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Freeform 10"/>
            <p:cNvSpPr>
              <a:spLocks/>
            </p:cNvSpPr>
            <p:nvPr/>
          </p:nvSpPr>
          <p:spPr bwMode="auto">
            <a:xfrm>
              <a:off x="3356" y="1480"/>
              <a:ext cx="118" cy="109"/>
            </a:xfrm>
            <a:custGeom>
              <a:avLst/>
              <a:gdLst>
                <a:gd name="T0" fmla="*/ 23 w 236"/>
                <a:gd name="T1" fmla="*/ 4 h 216"/>
                <a:gd name="T2" fmla="*/ 21 w 236"/>
                <a:gd name="T3" fmla="*/ 5 h 216"/>
                <a:gd name="T4" fmla="*/ 19 w 236"/>
                <a:gd name="T5" fmla="*/ 5 h 216"/>
                <a:gd name="T6" fmla="*/ 15 w 236"/>
                <a:gd name="T7" fmla="*/ 6 h 216"/>
                <a:gd name="T8" fmla="*/ 13 w 236"/>
                <a:gd name="T9" fmla="*/ 7 h 216"/>
                <a:gd name="T10" fmla="*/ 11 w 236"/>
                <a:gd name="T11" fmla="*/ 9 h 216"/>
                <a:gd name="T12" fmla="*/ 7 w 236"/>
                <a:gd name="T13" fmla="*/ 11 h 216"/>
                <a:gd name="T14" fmla="*/ 6 w 236"/>
                <a:gd name="T15" fmla="*/ 13 h 216"/>
                <a:gd name="T16" fmla="*/ 4 w 236"/>
                <a:gd name="T17" fmla="*/ 16 h 216"/>
                <a:gd name="T18" fmla="*/ 3 w 236"/>
                <a:gd name="T19" fmla="*/ 19 h 216"/>
                <a:gd name="T20" fmla="*/ 2 w 236"/>
                <a:gd name="T21" fmla="*/ 22 h 216"/>
                <a:gd name="T22" fmla="*/ 1 w 236"/>
                <a:gd name="T23" fmla="*/ 25 h 216"/>
                <a:gd name="T24" fmla="*/ 0 w 236"/>
                <a:gd name="T25" fmla="*/ 28 h 216"/>
                <a:gd name="T26" fmla="*/ 0 w 236"/>
                <a:gd name="T27" fmla="*/ 32 h 216"/>
                <a:gd name="T28" fmla="*/ 0 w 236"/>
                <a:gd name="T29" fmla="*/ 35 h 216"/>
                <a:gd name="T30" fmla="*/ 1 w 236"/>
                <a:gd name="T31" fmla="*/ 37 h 216"/>
                <a:gd name="T32" fmla="*/ 1 w 236"/>
                <a:gd name="T33" fmla="*/ 40 h 216"/>
                <a:gd name="T34" fmla="*/ 2 w 236"/>
                <a:gd name="T35" fmla="*/ 42 h 216"/>
                <a:gd name="T36" fmla="*/ 3 w 236"/>
                <a:gd name="T37" fmla="*/ 45 h 216"/>
                <a:gd name="T38" fmla="*/ 5 w 236"/>
                <a:gd name="T39" fmla="*/ 48 h 216"/>
                <a:gd name="T40" fmla="*/ 7 w 236"/>
                <a:gd name="T41" fmla="*/ 50 h 216"/>
                <a:gd name="T42" fmla="*/ 10 w 236"/>
                <a:gd name="T43" fmla="*/ 51 h 216"/>
                <a:gd name="T44" fmla="*/ 13 w 236"/>
                <a:gd name="T45" fmla="*/ 52 h 216"/>
                <a:gd name="T46" fmla="*/ 17 w 236"/>
                <a:gd name="T47" fmla="*/ 53 h 216"/>
                <a:gd name="T48" fmla="*/ 21 w 236"/>
                <a:gd name="T49" fmla="*/ 54 h 216"/>
                <a:gd name="T50" fmla="*/ 25 w 236"/>
                <a:gd name="T51" fmla="*/ 55 h 216"/>
                <a:gd name="T52" fmla="*/ 29 w 236"/>
                <a:gd name="T53" fmla="*/ 55 h 216"/>
                <a:gd name="T54" fmla="*/ 31 w 236"/>
                <a:gd name="T55" fmla="*/ 55 h 216"/>
                <a:gd name="T56" fmla="*/ 34 w 236"/>
                <a:gd name="T57" fmla="*/ 55 h 216"/>
                <a:gd name="T58" fmla="*/ 37 w 236"/>
                <a:gd name="T59" fmla="*/ 54 h 216"/>
                <a:gd name="T60" fmla="*/ 41 w 236"/>
                <a:gd name="T61" fmla="*/ 53 h 216"/>
                <a:gd name="T62" fmla="*/ 44 w 236"/>
                <a:gd name="T63" fmla="*/ 51 h 216"/>
                <a:gd name="T64" fmla="*/ 47 w 236"/>
                <a:gd name="T65" fmla="*/ 49 h 216"/>
                <a:gd name="T66" fmla="*/ 50 w 236"/>
                <a:gd name="T67" fmla="*/ 47 h 216"/>
                <a:gd name="T68" fmla="*/ 52 w 236"/>
                <a:gd name="T69" fmla="*/ 44 h 216"/>
                <a:gd name="T70" fmla="*/ 54 w 236"/>
                <a:gd name="T71" fmla="*/ 42 h 216"/>
                <a:gd name="T72" fmla="*/ 56 w 236"/>
                <a:gd name="T73" fmla="*/ 38 h 216"/>
                <a:gd name="T74" fmla="*/ 57 w 236"/>
                <a:gd name="T75" fmla="*/ 35 h 216"/>
                <a:gd name="T76" fmla="*/ 58 w 236"/>
                <a:gd name="T77" fmla="*/ 32 h 216"/>
                <a:gd name="T78" fmla="*/ 59 w 236"/>
                <a:gd name="T79" fmla="*/ 28 h 216"/>
                <a:gd name="T80" fmla="*/ 59 w 236"/>
                <a:gd name="T81" fmla="*/ 25 h 216"/>
                <a:gd name="T82" fmla="*/ 59 w 236"/>
                <a:gd name="T83" fmla="*/ 22 h 216"/>
                <a:gd name="T84" fmla="*/ 59 w 236"/>
                <a:gd name="T85" fmla="*/ 19 h 216"/>
                <a:gd name="T86" fmla="*/ 59 w 236"/>
                <a:gd name="T87" fmla="*/ 15 h 216"/>
                <a:gd name="T88" fmla="*/ 58 w 236"/>
                <a:gd name="T89" fmla="*/ 12 h 216"/>
                <a:gd name="T90" fmla="*/ 57 w 236"/>
                <a:gd name="T91" fmla="*/ 10 h 216"/>
                <a:gd name="T92" fmla="*/ 56 w 236"/>
                <a:gd name="T93" fmla="*/ 7 h 216"/>
                <a:gd name="T94" fmla="*/ 54 w 236"/>
                <a:gd name="T95" fmla="*/ 5 h 216"/>
                <a:gd name="T96" fmla="*/ 51 w 236"/>
                <a:gd name="T97" fmla="*/ 3 h 216"/>
                <a:gd name="T98" fmla="*/ 49 w 236"/>
                <a:gd name="T99" fmla="*/ 1 h 216"/>
                <a:gd name="T100" fmla="*/ 46 w 236"/>
                <a:gd name="T101" fmla="*/ 1 h 216"/>
                <a:gd name="T102" fmla="*/ 44 w 236"/>
                <a:gd name="T103" fmla="*/ 1 h 216"/>
                <a:gd name="T104" fmla="*/ 41 w 236"/>
                <a:gd name="T105" fmla="*/ 0 h 216"/>
                <a:gd name="T106" fmla="*/ 39 w 236"/>
                <a:gd name="T107" fmla="*/ 1 h 216"/>
                <a:gd name="T108" fmla="*/ 36 w 236"/>
                <a:gd name="T109" fmla="*/ 1 h 216"/>
                <a:gd name="T110" fmla="*/ 34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4 h 216"/>
                <a:gd name="T120" fmla="*/ 24 w 236"/>
                <a:gd name="T121" fmla="*/ 4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4" y="14"/>
                  </a:moveTo>
                  <a:lnTo>
                    <a:pt x="92" y="14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8" y="18"/>
                  </a:lnTo>
                  <a:lnTo>
                    <a:pt x="73" y="19"/>
                  </a:lnTo>
                  <a:lnTo>
                    <a:pt x="69" y="21"/>
                  </a:lnTo>
                  <a:lnTo>
                    <a:pt x="63" y="24"/>
                  </a:lnTo>
                  <a:lnTo>
                    <a:pt x="57" y="26"/>
                  </a:lnTo>
                  <a:lnTo>
                    <a:pt x="52" y="28"/>
                  </a:lnTo>
                  <a:lnTo>
                    <a:pt x="47" y="32"/>
                  </a:lnTo>
                  <a:lnTo>
                    <a:pt x="41" y="35"/>
                  </a:lnTo>
                  <a:lnTo>
                    <a:pt x="36" y="38"/>
                  </a:lnTo>
                  <a:lnTo>
                    <a:pt x="31" y="43"/>
                  </a:lnTo>
                  <a:lnTo>
                    <a:pt x="27" y="49"/>
                  </a:lnTo>
                  <a:lnTo>
                    <a:pt x="22" y="52"/>
                  </a:lnTo>
                  <a:lnTo>
                    <a:pt x="17" y="57"/>
                  </a:lnTo>
                  <a:lnTo>
                    <a:pt x="14" y="62"/>
                  </a:lnTo>
                  <a:lnTo>
                    <a:pt x="12" y="68"/>
                  </a:lnTo>
                  <a:lnTo>
                    <a:pt x="9" y="74"/>
                  </a:lnTo>
                  <a:lnTo>
                    <a:pt x="7" y="79"/>
                  </a:lnTo>
                  <a:lnTo>
                    <a:pt x="5" y="86"/>
                  </a:lnTo>
                  <a:lnTo>
                    <a:pt x="4" y="93"/>
                  </a:lnTo>
                  <a:lnTo>
                    <a:pt x="1" y="99"/>
                  </a:lnTo>
                  <a:lnTo>
                    <a:pt x="0" y="105"/>
                  </a:lnTo>
                  <a:lnTo>
                    <a:pt x="0" y="111"/>
                  </a:lnTo>
                  <a:lnTo>
                    <a:pt x="0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1" y="147"/>
                  </a:lnTo>
                  <a:lnTo>
                    <a:pt x="3" y="152"/>
                  </a:lnTo>
                  <a:lnTo>
                    <a:pt x="3" y="157"/>
                  </a:lnTo>
                  <a:lnTo>
                    <a:pt x="5" y="163"/>
                  </a:lnTo>
                  <a:lnTo>
                    <a:pt x="6" y="167"/>
                  </a:lnTo>
                  <a:lnTo>
                    <a:pt x="7" y="172"/>
                  </a:lnTo>
                  <a:lnTo>
                    <a:pt x="9" y="176"/>
                  </a:lnTo>
                  <a:lnTo>
                    <a:pt x="13" y="181"/>
                  </a:lnTo>
                  <a:lnTo>
                    <a:pt x="19" y="188"/>
                  </a:lnTo>
                  <a:lnTo>
                    <a:pt x="27" y="195"/>
                  </a:lnTo>
                  <a:lnTo>
                    <a:pt x="30" y="198"/>
                  </a:lnTo>
                  <a:lnTo>
                    <a:pt x="36" y="200"/>
                  </a:lnTo>
                  <a:lnTo>
                    <a:pt x="40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8" y="209"/>
                  </a:lnTo>
                  <a:lnTo>
                    <a:pt x="65" y="211"/>
                  </a:lnTo>
                  <a:lnTo>
                    <a:pt x="73" y="212"/>
                  </a:lnTo>
                  <a:lnTo>
                    <a:pt x="81" y="213"/>
                  </a:lnTo>
                  <a:lnTo>
                    <a:pt x="89" y="214"/>
                  </a:lnTo>
                  <a:lnTo>
                    <a:pt x="97" y="215"/>
                  </a:lnTo>
                  <a:lnTo>
                    <a:pt x="105" y="216"/>
                  </a:lnTo>
                  <a:lnTo>
                    <a:pt x="113" y="215"/>
                  </a:lnTo>
                  <a:lnTo>
                    <a:pt x="121" y="215"/>
                  </a:lnTo>
                  <a:lnTo>
                    <a:pt x="126" y="214"/>
                  </a:lnTo>
                  <a:lnTo>
                    <a:pt x="130" y="214"/>
                  </a:lnTo>
                  <a:lnTo>
                    <a:pt x="134" y="214"/>
                  </a:lnTo>
                  <a:lnTo>
                    <a:pt x="138" y="214"/>
                  </a:lnTo>
                  <a:lnTo>
                    <a:pt x="146" y="212"/>
                  </a:lnTo>
                  <a:lnTo>
                    <a:pt x="154" y="211"/>
                  </a:lnTo>
                  <a:lnTo>
                    <a:pt x="161" y="208"/>
                  </a:lnTo>
                  <a:lnTo>
                    <a:pt x="169" y="206"/>
                  </a:lnTo>
                  <a:lnTo>
                    <a:pt x="175" y="203"/>
                  </a:lnTo>
                  <a:lnTo>
                    <a:pt x="182" y="199"/>
                  </a:lnTo>
                  <a:lnTo>
                    <a:pt x="186" y="195"/>
                  </a:lnTo>
                  <a:lnTo>
                    <a:pt x="193" y="191"/>
                  </a:lnTo>
                  <a:lnTo>
                    <a:pt x="198" y="186"/>
                  </a:lnTo>
                  <a:lnTo>
                    <a:pt x="202" y="181"/>
                  </a:lnTo>
                  <a:lnTo>
                    <a:pt x="207" y="175"/>
                  </a:lnTo>
                  <a:lnTo>
                    <a:pt x="211" y="171"/>
                  </a:lnTo>
                  <a:lnTo>
                    <a:pt x="215" y="164"/>
                  </a:lnTo>
                  <a:lnTo>
                    <a:pt x="218" y="158"/>
                  </a:lnTo>
                  <a:lnTo>
                    <a:pt x="222" y="151"/>
                  </a:lnTo>
                  <a:lnTo>
                    <a:pt x="224" y="146"/>
                  </a:lnTo>
                  <a:lnTo>
                    <a:pt x="226" y="139"/>
                  </a:lnTo>
                  <a:lnTo>
                    <a:pt x="228" y="132"/>
                  </a:lnTo>
                  <a:lnTo>
                    <a:pt x="231" y="125"/>
                  </a:lnTo>
                  <a:lnTo>
                    <a:pt x="233" y="119"/>
                  </a:lnTo>
                  <a:lnTo>
                    <a:pt x="233" y="111"/>
                  </a:lnTo>
                  <a:lnTo>
                    <a:pt x="234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5" y="85"/>
                  </a:lnTo>
                  <a:lnTo>
                    <a:pt x="235" y="78"/>
                  </a:lnTo>
                  <a:lnTo>
                    <a:pt x="235" y="73"/>
                  </a:lnTo>
                  <a:lnTo>
                    <a:pt x="235" y="66"/>
                  </a:lnTo>
                  <a:lnTo>
                    <a:pt x="234" y="59"/>
                  </a:lnTo>
                  <a:lnTo>
                    <a:pt x="233" y="53"/>
                  </a:lnTo>
                  <a:lnTo>
                    <a:pt x="231" y="46"/>
                  </a:lnTo>
                  <a:lnTo>
                    <a:pt x="231" y="42"/>
                  </a:lnTo>
                  <a:lnTo>
                    <a:pt x="227" y="37"/>
                  </a:lnTo>
                  <a:lnTo>
                    <a:pt x="225" y="33"/>
                  </a:lnTo>
                  <a:lnTo>
                    <a:pt x="223" y="28"/>
                  </a:lnTo>
                  <a:lnTo>
                    <a:pt x="220" y="24"/>
                  </a:lnTo>
                  <a:lnTo>
                    <a:pt x="214" y="17"/>
                  </a:lnTo>
                  <a:lnTo>
                    <a:pt x="206" y="11"/>
                  </a:lnTo>
                  <a:lnTo>
                    <a:pt x="201" y="9"/>
                  </a:lnTo>
                  <a:lnTo>
                    <a:pt x="198" y="6"/>
                  </a:lnTo>
                  <a:lnTo>
                    <a:pt x="193" y="4"/>
                  </a:lnTo>
                  <a:lnTo>
                    <a:pt x="188" y="4"/>
                  </a:lnTo>
                  <a:lnTo>
                    <a:pt x="184" y="2"/>
                  </a:lnTo>
                  <a:lnTo>
                    <a:pt x="179" y="2"/>
                  </a:lnTo>
                  <a:lnTo>
                    <a:pt x="174" y="1"/>
                  </a:lnTo>
                  <a:lnTo>
                    <a:pt x="169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4" y="1"/>
                  </a:lnTo>
                  <a:lnTo>
                    <a:pt x="150" y="2"/>
                  </a:lnTo>
                  <a:lnTo>
                    <a:pt x="144" y="2"/>
                  </a:lnTo>
                  <a:lnTo>
                    <a:pt x="138" y="2"/>
                  </a:lnTo>
                  <a:lnTo>
                    <a:pt x="133" y="3"/>
                  </a:lnTo>
                  <a:lnTo>
                    <a:pt x="128" y="4"/>
                  </a:lnTo>
                  <a:lnTo>
                    <a:pt x="123" y="4"/>
                  </a:lnTo>
                  <a:lnTo>
                    <a:pt x="119" y="6"/>
                  </a:lnTo>
                  <a:lnTo>
                    <a:pt x="114" y="8"/>
                  </a:lnTo>
                  <a:lnTo>
                    <a:pt x="111" y="9"/>
                  </a:lnTo>
                  <a:lnTo>
                    <a:pt x="103" y="10"/>
                  </a:lnTo>
                  <a:lnTo>
                    <a:pt x="98" y="12"/>
                  </a:lnTo>
                  <a:lnTo>
                    <a:pt x="94" y="13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Freeform 11"/>
            <p:cNvSpPr>
              <a:spLocks/>
            </p:cNvSpPr>
            <p:nvPr/>
          </p:nvSpPr>
          <p:spPr bwMode="auto">
            <a:xfrm>
              <a:off x="3132" y="1597"/>
              <a:ext cx="118" cy="107"/>
            </a:xfrm>
            <a:custGeom>
              <a:avLst/>
              <a:gdLst>
                <a:gd name="T0" fmla="*/ 23 w 236"/>
                <a:gd name="T1" fmla="*/ 3 h 216"/>
                <a:gd name="T2" fmla="*/ 21 w 236"/>
                <a:gd name="T3" fmla="*/ 4 h 216"/>
                <a:gd name="T4" fmla="*/ 19 w 236"/>
                <a:gd name="T5" fmla="*/ 5 h 216"/>
                <a:gd name="T6" fmla="*/ 16 w 236"/>
                <a:gd name="T7" fmla="*/ 6 h 216"/>
                <a:gd name="T8" fmla="*/ 13 w 236"/>
                <a:gd name="T9" fmla="*/ 7 h 216"/>
                <a:gd name="T10" fmla="*/ 11 w 236"/>
                <a:gd name="T11" fmla="*/ 8 h 216"/>
                <a:gd name="T12" fmla="*/ 8 w 236"/>
                <a:gd name="T13" fmla="*/ 10 h 216"/>
                <a:gd name="T14" fmla="*/ 6 w 236"/>
                <a:gd name="T15" fmla="*/ 13 h 216"/>
                <a:gd name="T16" fmla="*/ 4 w 236"/>
                <a:gd name="T17" fmla="*/ 15 h 216"/>
                <a:gd name="T18" fmla="*/ 3 w 236"/>
                <a:gd name="T19" fmla="*/ 18 h 216"/>
                <a:gd name="T20" fmla="*/ 2 w 236"/>
                <a:gd name="T21" fmla="*/ 21 h 216"/>
                <a:gd name="T22" fmla="*/ 1 w 236"/>
                <a:gd name="T23" fmla="*/ 24 h 216"/>
                <a:gd name="T24" fmla="*/ 1 w 236"/>
                <a:gd name="T25" fmla="*/ 27 h 216"/>
                <a:gd name="T26" fmla="*/ 0 w 236"/>
                <a:gd name="T27" fmla="*/ 30 h 216"/>
                <a:gd name="T28" fmla="*/ 1 w 236"/>
                <a:gd name="T29" fmla="*/ 33 h 216"/>
                <a:gd name="T30" fmla="*/ 1 w 236"/>
                <a:gd name="T31" fmla="*/ 36 h 216"/>
                <a:gd name="T32" fmla="*/ 1 w 236"/>
                <a:gd name="T33" fmla="*/ 39 h 216"/>
                <a:gd name="T34" fmla="*/ 2 w 236"/>
                <a:gd name="T35" fmla="*/ 41 h 216"/>
                <a:gd name="T36" fmla="*/ 3 w 236"/>
                <a:gd name="T37" fmla="*/ 43 h 216"/>
                <a:gd name="T38" fmla="*/ 5 w 236"/>
                <a:gd name="T39" fmla="*/ 46 h 216"/>
                <a:gd name="T40" fmla="*/ 7 w 236"/>
                <a:gd name="T41" fmla="*/ 49 h 216"/>
                <a:gd name="T42" fmla="*/ 11 w 236"/>
                <a:gd name="T43" fmla="*/ 50 h 216"/>
                <a:gd name="T44" fmla="*/ 13 w 236"/>
                <a:gd name="T45" fmla="*/ 51 h 216"/>
                <a:gd name="T46" fmla="*/ 17 w 236"/>
                <a:gd name="T47" fmla="*/ 52 h 216"/>
                <a:gd name="T48" fmla="*/ 21 w 236"/>
                <a:gd name="T49" fmla="*/ 53 h 216"/>
                <a:gd name="T50" fmla="*/ 25 w 236"/>
                <a:gd name="T51" fmla="*/ 53 h 216"/>
                <a:gd name="T52" fmla="*/ 29 w 236"/>
                <a:gd name="T53" fmla="*/ 53 h 216"/>
                <a:gd name="T54" fmla="*/ 31 w 236"/>
                <a:gd name="T55" fmla="*/ 53 h 216"/>
                <a:gd name="T56" fmla="*/ 34 w 236"/>
                <a:gd name="T57" fmla="*/ 53 h 216"/>
                <a:gd name="T58" fmla="*/ 37 w 236"/>
                <a:gd name="T59" fmla="*/ 52 h 216"/>
                <a:gd name="T60" fmla="*/ 41 w 236"/>
                <a:gd name="T61" fmla="*/ 51 h 216"/>
                <a:gd name="T62" fmla="*/ 44 w 236"/>
                <a:gd name="T63" fmla="*/ 50 h 216"/>
                <a:gd name="T64" fmla="*/ 47 w 236"/>
                <a:gd name="T65" fmla="*/ 48 h 216"/>
                <a:gd name="T66" fmla="*/ 50 w 236"/>
                <a:gd name="T67" fmla="*/ 46 h 216"/>
                <a:gd name="T68" fmla="*/ 53 w 236"/>
                <a:gd name="T69" fmla="*/ 43 h 216"/>
                <a:gd name="T70" fmla="*/ 54 w 236"/>
                <a:gd name="T71" fmla="*/ 40 h 216"/>
                <a:gd name="T72" fmla="*/ 56 w 236"/>
                <a:gd name="T73" fmla="*/ 37 h 216"/>
                <a:gd name="T74" fmla="*/ 57 w 236"/>
                <a:gd name="T75" fmla="*/ 34 h 216"/>
                <a:gd name="T76" fmla="*/ 58 w 236"/>
                <a:gd name="T77" fmla="*/ 31 h 216"/>
                <a:gd name="T78" fmla="*/ 59 w 236"/>
                <a:gd name="T79" fmla="*/ 28 h 216"/>
                <a:gd name="T80" fmla="*/ 59 w 236"/>
                <a:gd name="T81" fmla="*/ 24 h 216"/>
                <a:gd name="T82" fmla="*/ 59 w 236"/>
                <a:gd name="T83" fmla="*/ 21 h 216"/>
                <a:gd name="T84" fmla="*/ 59 w 236"/>
                <a:gd name="T85" fmla="*/ 18 h 216"/>
                <a:gd name="T86" fmla="*/ 59 w 236"/>
                <a:gd name="T87" fmla="*/ 15 h 216"/>
                <a:gd name="T88" fmla="*/ 58 w 236"/>
                <a:gd name="T89" fmla="*/ 11 h 216"/>
                <a:gd name="T90" fmla="*/ 57 w 236"/>
                <a:gd name="T91" fmla="*/ 9 h 216"/>
                <a:gd name="T92" fmla="*/ 56 w 236"/>
                <a:gd name="T93" fmla="*/ 7 h 216"/>
                <a:gd name="T94" fmla="*/ 54 w 236"/>
                <a:gd name="T95" fmla="*/ 4 h 216"/>
                <a:gd name="T96" fmla="*/ 51 w 236"/>
                <a:gd name="T97" fmla="*/ 2 h 216"/>
                <a:gd name="T98" fmla="*/ 49 w 236"/>
                <a:gd name="T99" fmla="*/ 1 h 216"/>
                <a:gd name="T100" fmla="*/ 46 w 236"/>
                <a:gd name="T101" fmla="*/ 0 h 216"/>
                <a:gd name="T102" fmla="*/ 44 w 236"/>
                <a:gd name="T103" fmla="*/ 0 h 216"/>
                <a:gd name="T104" fmla="*/ 41 w 236"/>
                <a:gd name="T105" fmla="*/ 0 h 216"/>
                <a:gd name="T106" fmla="*/ 39 w 236"/>
                <a:gd name="T107" fmla="*/ 0 h 216"/>
                <a:gd name="T108" fmla="*/ 36 w 236"/>
                <a:gd name="T109" fmla="*/ 0 h 216"/>
                <a:gd name="T110" fmla="*/ 33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3 h 216"/>
                <a:gd name="T120" fmla="*/ 24 w 236"/>
                <a:gd name="T121" fmla="*/ 3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5" y="15"/>
                  </a:moveTo>
                  <a:lnTo>
                    <a:pt x="92" y="15"/>
                  </a:lnTo>
                  <a:lnTo>
                    <a:pt x="87" y="16"/>
                  </a:lnTo>
                  <a:lnTo>
                    <a:pt x="83" y="17"/>
                  </a:lnTo>
                  <a:lnTo>
                    <a:pt x="79" y="19"/>
                  </a:lnTo>
                  <a:lnTo>
                    <a:pt x="74" y="20"/>
                  </a:lnTo>
                  <a:lnTo>
                    <a:pt x="70" y="22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8" y="32"/>
                  </a:lnTo>
                  <a:lnTo>
                    <a:pt x="41" y="35"/>
                  </a:lnTo>
                  <a:lnTo>
                    <a:pt x="37" y="38"/>
                  </a:lnTo>
                  <a:lnTo>
                    <a:pt x="32" y="42"/>
                  </a:lnTo>
                  <a:lnTo>
                    <a:pt x="27" y="47"/>
                  </a:lnTo>
                  <a:lnTo>
                    <a:pt x="23" y="52"/>
                  </a:lnTo>
                  <a:lnTo>
                    <a:pt x="18" y="57"/>
                  </a:lnTo>
                  <a:lnTo>
                    <a:pt x="15" y="62"/>
                  </a:lnTo>
                  <a:lnTo>
                    <a:pt x="13" y="69"/>
                  </a:lnTo>
                  <a:lnTo>
                    <a:pt x="9" y="73"/>
                  </a:lnTo>
                  <a:lnTo>
                    <a:pt x="7" y="80"/>
                  </a:lnTo>
                  <a:lnTo>
                    <a:pt x="5" y="86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1" y="104"/>
                  </a:lnTo>
                  <a:lnTo>
                    <a:pt x="1" y="110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2" y="143"/>
                  </a:lnTo>
                  <a:lnTo>
                    <a:pt x="2" y="147"/>
                  </a:lnTo>
                  <a:lnTo>
                    <a:pt x="2" y="153"/>
                  </a:lnTo>
                  <a:lnTo>
                    <a:pt x="3" y="158"/>
                  </a:lnTo>
                  <a:lnTo>
                    <a:pt x="6" y="163"/>
                  </a:lnTo>
                  <a:lnTo>
                    <a:pt x="7" y="168"/>
                  </a:lnTo>
                  <a:lnTo>
                    <a:pt x="8" y="173"/>
                  </a:lnTo>
                  <a:lnTo>
                    <a:pt x="10" y="176"/>
                  </a:lnTo>
                  <a:lnTo>
                    <a:pt x="14" y="180"/>
                  </a:lnTo>
                  <a:lnTo>
                    <a:pt x="18" y="187"/>
                  </a:lnTo>
                  <a:lnTo>
                    <a:pt x="26" y="194"/>
                  </a:lnTo>
                  <a:lnTo>
                    <a:pt x="31" y="198"/>
                  </a:lnTo>
                  <a:lnTo>
                    <a:pt x="35" y="201"/>
                  </a:lnTo>
                  <a:lnTo>
                    <a:pt x="41" y="203"/>
                  </a:lnTo>
                  <a:lnTo>
                    <a:pt x="48" y="206"/>
                  </a:lnTo>
                  <a:lnTo>
                    <a:pt x="52" y="208"/>
                  </a:lnTo>
                  <a:lnTo>
                    <a:pt x="60" y="210"/>
                  </a:lnTo>
                  <a:lnTo>
                    <a:pt x="67" y="211"/>
                  </a:lnTo>
                  <a:lnTo>
                    <a:pt x="74" y="212"/>
                  </a:lnTo>
                  <a:lnTo>
                    <a:pt x="82" y="214"/>
                  </a:lnTo>
                  <a:lnTo>
                    <a:pt x="90" y="215"/>
                  </a:lnTo>
                  <a:lnTo>
                    <a:pt x="98" y="215"/>
                  </a:lnTo>
                  <a:lnTo>
                    <a:pt x="106" y="216"/>
                  </a:lnTo>
                  <a:lnTo>
                    <a:pt x="114" y="215"/>
                  </a:lnTo>
                  <a:lnTo>
                    <a:pt x="122" y="215"/>
                  </a:lnTo>
                  <a:lnTo>
                    <a:pt x="127" y="215"/>
                  </a:lnTo>
                  <a:lnTo>
                    <a:pt x="131" y="215"/>
                  </a:lnTo>
                  <a:lnTo>
                    <a:pt x="135" y="214"/>
                  </a:lnTo>
                  <a:lnTo>
                    <a:pt x="139" y="214"/>
                  </a:lnTo>
                  <a:lnTo>
                    <a:pt x="147" y="212"/>
                  </a:lnTo>
                  <a:lnTo>
                    <a:pt x="155" y="210"/>
                  </a:lnTo>
                  <a:lnTo>
                    <a:pt x="162" y="208"/>
                  </a:lnTo>
                  <a:lnTo>
                    <a:pt x="170" y="206"/>
                  </a:lnTo>
                  <a:lnTo>
                    <a:pt x="176" y="202"/>
                  </a:lnTo>
                  <a:lnTo>
                    <a:pt x="182" y="199"/>
                  </a:lnTo>
                  <a:lnTo>
                    <a:pt x="187" y="194"/>
                  </a:lnTo>
                  <a:lnTo>
                    <a:pt x="194" y="190"/>
                  </a:lnTo>
                  <a:lnTo>
                    <a:pt x="198" y="185"/>
                  </a:lnTo>
                  <a:lnTo>
                    <a:pt x="204" y="180"/>
                  </a:lnTo>
                  <a:lnTo>
                    <a:pt x="209" y="175"/>
                  </a:lnTo>
                  <a:lnTo>
                    <a:pt x="213" y="169"/>
                  </a:lnTo>
                  <a:lnTo>
                    <a:pt x="216" y="163"/>
                  </a:lnTo>
                  <a:lnTo>
                    <a:pt x="219" y="157"/>
                  </a:lnTo>
                  <a:lnTo>
                    <a:pt x="222" y="151"/>
                  </a:lnTo>
                  <a:lnTo>
                    <a:pt x="225" y="145"/>
                  </a:lnTo>
                  <a:lnTo>
                    <a:pt x="227" y="138"/>
                  </a:lnTo>
                  <a:lnTo>
                    <a:pt x="229" y="133"/>
                  </a:lnTo>
                  <a:lnTo>
                    <a:pt x="232" y="126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5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6" y="85"/>
                  </a:lnTo>
                  <a:lnTo>
                    <a:pt x="236" y="78"/>
                  </a:lnTo>
                  <a:lnTo>
                    <a:pt x="235" y="72"/>
                  </a:lnTo>
                  <a:lnTo>
                    <a:pt x="235" y="66"/>
                  </a:lnTo>
                  <a:lnTo>
                    <a:pt x="234" y="60"/>
                  </a:lnTo>
                  <a:lnTo>
                    <a:pt x="233" y="54"/>
                  </a:lnTo>
                  <a:lnTo>
                    <a:pt x="232" y="47"/>
                  </a:lnTo>
                  <a:lnTo>
                    <a:pt x="229" y="42"/>
                  </a:lnTo>
                  <a:lnTo>
                    <a:pt x="227" y="38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3" y="17"/>
                  </a:lnTo>
                  <a:lnTo>
                    <a:pt x="206" y="12"/>
                  </a:lnTo>
                  <a:lnTo>
                    <a:pt x="202" y="9"/>
                  </a:lnTo>
                  <a:lnTo>
                    <a:pt x="197" y="7"/>
                  </a:lnTo>
                  <a:lnTo>
                    <a:pt x="193" y="6"/>
                  </a:lnTo>
                  <a:lnTo>
                    <a:pt x="189" y="5"/>
                  </a:lnTo>
                  <a:lnTo>
                    <a:pt x="184" y="3"/>
                  </a:lnTo>
                  <a:lnTo>
                    <a:pt x="179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4" y="3"/>
                  </a:lnTo>
                  <a:lnTo>
                    <a:pt x="138" y="4"/>
                  </a:lnTo>
                  <a:lnTo>
                    <a:pt x="132" y="4"/>
                  </a:lnTo>
                  <a:lnTo>
                    <a:pt x="128" y="6"/>
                  </a:lnTo>
                  <a:lnTo>
                    <a:pt x="123" y="6"/>
                  </a:lnTo>
                  <a:lnTo>
                    <a:pt x="119" y="8"/>
                  </a:lnTo>
                  <a:lnTo>
                    <a:pt x="114" y="8"/>
                  </a:lnTo>
                  <a:lnTo>
                    <a:pt x="111" y="11"/>
                  </a:lnTo>
                  <a:lnTo>
                    <a:pt x="104" y="12"/>
                  </a:lnTo>
                  <a:lnTo>
                    <a:pt x="99" y="13"/>
                  </a:lnTo>
                  <a:lnTo>
                    <a:pt x="95" y="1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auto">
            <a:xfrm>
              <a:off x="2860" y="1612"/>
              <a:ext cx="109" cy="66"/>
            </a:xfrm>
            <a:custGeom>
              <a:avLst/>
              <a:gdLst>
                <a:gd name="T0" fmla="*/ 0 w 218"/>
                <a:gd name="T1" fmla="*/ 28 h 132"/>
                <a:gd name="T2" fmla="*/ 1 w 218"/>
                <a:gd name="T3" fmla="*/ 28 h 132"/>
                <a:gd name="T4" fmla="*/ 2 w 218"/>
                <a:gd name="T5" fmla="*/ 28 h 132"/>
                <a:gd name="T6" fmla="*/ 3 w 218"/>
                <a:gd name="T7" fmla="*/ 29 h 132"/>
                <a:gd name="T8" fmla="*/ 4 w 218"/>
                <a:gd name="T9" fmla="*/ 29 h 132"/>
                <a:gd name="T10" fmla="*/ 6 w 218"/>
                <a:gd name="T11" fmla="*/ 30 h 132"/>
                <a:gd name="T12" fmla="*/ 7 w 218"/>
                <a:gd name="T13" fmla="*/ 30 h 132"/>
                <a:gd name="T14" fmla="*/ 8 w 218"/>
                <a:gd name="T15" fmla="*/ 30 h 132"/>
                <a:gd name="T16" fmla="*/ 10 w 218"/>
                <a:gd name="T17" fmla="*/ 30 h 132"/>
                <a:gd name="T18" fmla="*/ 11 w 218"/>
                <a:gd name="T19" fmla="*/ 31 h 132"/>
                <a:gd name="T20" fmla="*/ 12 w 218"/>
                <a:gd name="T21" fmla="*/ 31 h 132"/>
                <a:gd name="T22" fmla="*/ 13 w 218"/>
                <a:gd name="T23" fmla="*/ 31 h 132"/>
                <a:gd name="T24" fmla="*/ 14 w 218"/>
                <a:gd name="T25" fmla="*/ 31 h 132"/>
                <a:gd name="T26" fmla="*/ 15 w 218"/>
                <a:gd name="T27" fmla="*/ 32 h 132"/>
                <a:gd name="T28" fmla="*/ 16 w 218"/>
                <a:gd name="T29" fmla="*/ 32 h 132"/>
                <a:gd name="T30" fmla="*/ 18 w 218"/>
                <a:gd name="T31" fmla="*/ 33 h 132"/>
                <a:gd name="T32" fmla="*/ 19 w 218"/>
                <a:gd name="T33" fmla="*/ 33 h 132"/>
                <a:gd name="T34" fmla="*/ 20 w 218"/>
                <a:gd name="T35" fmla="*/ 33 h 132"/>
                <a:gd name="T36" fmla="*/ 22 w 218"/>
                <a:gd name="T37" fmla="*/ 33 h 132"/>
                <a:gd name="T38" fmla="*/ 23 w 218"/>
                <a:gd name="T39" fmla="*/ 33 h 132"/>
                <a:gd name="T40" fmla="*/ 24 w 218"/>
                <a:gd name="T41" fmla="*/ 33 h 132"/>
                <a:gd name="T42" fmla="*/ 25 w 218"/>
                <a:gd name="T43" fmla="*/ 33 h 132"/>
                <a:gd name="T44" fmla="*/ 26 w 218"/>
                <a:gd name="T45" fmla="*/ 33 h 132"/>
                <a:gd name="T46" fmla="*/ 27 w 218"/>
                <a:gd name="T47" fmla="*/ 33 h 132"/>
                <a:gd name="T48" fmla="*/ 28 w 218"/>
                <a:gd name="T49" fmla="*/ 33 h 132"/>
                <a:gd name="T50" fmla="*/ 30 w 218"/>
                <a:gd name="T51" fmla="*/ 33 h 132"/>
                <a:gd name="T52" fmla="*/ 32 w 218"/>
                <a:gd name="T53" fmla="*/ 33 h 132"/>
                <a:gd name="T54" fmla="*/ 34 w 218"/>
                <a:gd name="T55" fmla="*/ 32 h 132"/>
                <a:gd name="T56" fmla="*/ 36 w 218"/>
                <a:gd name="T57" fmla="*/ 31 h 132"/>
                <a:gd name="T58" fmla="*/ 38 w 218"/>
                <a:gd name="T59" fmla="*/ 30 h 132"/>
                <a:gd name="T60" fmla="*/ 39 w 218"/>
                <a:gd name="T61" fmla="*/ 29 h 132"/>
                <a:gd name="T62" fmla="*/ 41 w 218"/>
                <a:gd name="T63" fmla="*/ 28 h 132"/>
                <a:gd name="T64" fmla="*/ 42 w 218"/>
                <a:gd name="T65" fmla="*/ 27 h 132"/>
                <a:gd name="T66" fmla="*/ 43 w 218"/>
                <a:gd name="T67" fmla="*/ 26 h 132"/>
                <a:gd name="T68" fmla="*/ 44 w 218"/>
                <a:gd name="T69" fmla="*/ 24 h 132"/>
                <a:gd name="T70" fmla="*/ 45 w 218"/>
                <a:gd name="T71" fmla="*/ 23 h 132"/>
                <a:gd name="T72" fmla="*/ 47 w 218"/>
                <a:gd name="T73" fmla="*/ 22 h 132"/>
                <a:gd name="T74" fmla="*/ 47 w 218"/>
                <a:gd name="T75" fmla="*/ 20 h 132"/>
                <a:gd name="T76" fmla="*/ 48 w 218"/>
                <a:gd name="T77" fmla="*/ 19 h 132"/>
                <a:gd name="T78" fmla="*/ 49 w 218"/>
                <a:gd name="T79" fmla="*/ 18 h 132"/>
                <a:gd name="T80" fmla="*/ 50 w 218"/>
                <a:gd name="T81" fmla="*/ 17 h 132"/>
                <a:gd name="T82" fmla="*/ 51 w 218"/>
                <a:gd name="T83" fmla="*/ 15 h 132"/>
                <a:gd name="T84" fmla="*/ 51 w 218"/>
                <a:gd name="T85" fmla="*/ 13 h 132"/>
                <a:gd name="T86" fmla="*/ 52 w 218"/>
                <a:gd name="T87" fmla="*/ 12 h 132"/>
                <a:gd name="T88" fmla="*/ 52 w 218"/>
                <a:gd name="T89" fmla="*/ 10 h 132"/>
                <a:gd name="T90" fmla="*/ 53 w 218"/>
                <a:gd name="T91" fmla="*/ 9 h 132"/>
                <a:gd name="T92" fmla="*/ 53 w 218"/>
                <a:gd name="T93" fmla="*/ 8 h 132"/>
                <a:gd name="T94" fmla="*/ 53 w 218"/>
                <a:gd name="T95" fmla="*/ 7 h 132"/>
                <a:gd name="T96" fmla="*/ 54 w 218"/>
                <a:gd name="T97" fmla="*/ 6 h 132"/>
                <a:gd name="T98" fmla="*/ 54 w 218"/>
                <a:gd name="T99" fmla="*/ 5 h 132"/>
                <a:gd name="T100" fmla="*/ 54 w 218"/>
                <a:gd name="T101" fmla="*/ 3 h 132"/>
                <a:gd name="T102" fmla="*/ 55 w 218"/>
                <a:gd name="T103" fmla="*/ 1 h 132"/>
                <a:gd name="T104" fmla="*/ 55 w 218"/>
                <a:gd name="T105" fmla="*/ 1 h 132"/>
                <a:gd name="T106" fmla="*/ 55 w 218"/>
                <a:gd name="T107" fmla="*/ 1 h 132"/>
                <a:gd name="T108" fmla="*/ 24 w 218"/>
                <a:gd name="T109" fmla="*/ 0 h 132"/>
                <a:gd name="T110" fmla="*/ 0 w 218"/>
                <a:gd name="T111" fmla="*/ 28 h 132"/>
                <a:gd name="T112" fmla="*/ 0 w 218"/>
                <a:gd name="T113" fmla="*/ 28 h 1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8"/>
                <a:gd name="T172" fmla="*/ 0 h 132"/>
                <a:gd name="T173" fmla="*/ 218 w 218"/>
                <a:gd name="T174" fmla="*/ 132 h 1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8" h="132">
                  <a:moveTo>
                    <a:pt x="0" y="114"/>
                  </a:moveTo>
                  <a:lnTo>
                    <a:pt x="3" y="114"/>
                  </a:lnTo>
                  <a:lnTo>
                    <a:pt x="6" y="115"/>
                  </a:lnTo>
                  <a:lnTo>
                    <a:pt x="12" y="116"/>
                  </a:lnTo>
                  <a:lnTo>
                    <a:pt x="16" y="119"/>
                  </a:lnTo>
                  <a:lnTo>
                    <a:pt x="24" y="121"/>
                  </a:lnTo>
                  <a:lnTo>
                    <a:pt x="28" y="121"/>
                  </a:lnTo>
                  <a:lnTo>
                    <a:pt x="32" y="123"/>
                  </a:lnTo>
                  <a:lnTo>
                    <a:pt x="37" y="123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0" y="128"/>
                  </a:lnTo>
                  <a:lnTo>
                    <a:pt x="64" y="128"/>
                  </a:lnTo>
                  <a:lnTo>
                    <a:pt x="70" y="130"/>
                  </a:lnTo>
                  <a:lnTo>
                    <a:pt x="74" y="130"/>
                  </a:lnTo>
                  <a:lnTo>
                    <a:pt x="80" y="131"/>
                  </a:lnTo>
                  <a:lnTo>
                    <a:pt x="85" y="131"/>
                  </a:lnTo>
                  <a:lnTo>
                    <a:pt x="90" y="132"/>
                  </a:lnTo>
                  <a:lnTo>
                    <a:pt x="95" y="132"/>
                  </a:lnTo>
                  <a:lnTo>
                    <a:pt x="99" y="132"/>
                  </a:lnTo>
                  <a:lnTo>
                    <a:pt x="104" y="132"/>
                  </a:lnTo>
                  <a:lnTo>
                    <a:pt x="110" y="132"/>
                  </a:lnTo>
                  <a:lnTo>
                    <a:pt x="114" y="132"/>
                  </a:lnTo>
                  <a:lnTo>
                    <a:pt x="120" y="132"/>
                  </a:lnTo>
                  <a:lnTo>
                    <a:pt x="128" y="130"/>
                  </a:lnTo>
                  <a:lnTo>
                    <a:pt x="136" y="128"/>
                  </a:lnTo>
                  <a:lnTo>
                    <a:pt x="143" y="124"/>
                  </a:lnTo>
                  <a:lnTo>
                    <a:pt x="150" y="122"/>
                  </a:lnTo>
                  <a:lnTo>
                    <a:pt x="155" y="118"/>
                  </a:lnTo>
                  <a:lnTo>
                    <a:pt x="161" y="114"/>
                  </a:lnTo>
                  <a:lnTo>
                    <a:pt x="167" y="110"/>
                  </a:lnTo>
                  <a:lnTo>
                    <a:pt x="172" y="105"/>
                  </a:lnTo>
                  <a:lnTo>
                    <a:pt x="176" y="99"/>
                  </a:lnTo>
                  <a:lnTo>
                    <a:pt x="180" y="94"/>
                  </a:lnTo>
                  <a:lnTo>
                    <a:pt x="185" y="89"/>
                  </a:lnTo>
                  <a:lnTo>
                    <a:pt x="188" y="83"/>
                  </a:lnTo>
                  <a:lnTo>
                    <a:pt x="192" y="78"/>
                  </a:lnTo>
                  <a:lnTo>
                    <a:pt x="195" y="72"/>
                  </a:lnTo>
                  <a:lnTo>
                    <a:pt x="198" y="65"/>
                  </a:lnTo>
                  <a:lnTo>
                    <a:pt x="202" y="61"/>
                  </a:lnTo>
                  <a:lnTo>
                    <a:pt x="203" y="54"/>
                  </a:lnTo>
                  <a:lnTo>
                    <a:pt x="205" y="49"/>
                  </a:lnTo>
                  <a:lnTo>
                    <a:pt x="207" y="42"/>
                  </a:lnTo>
                  <a:lnTo>
                    <a:pt x="209" y="38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13" y="24"/>
                  </a:lnTo>
                  <a:lnTo>
                    <a:pt x="215" y="21"/>
                  </a:lnTo>
                  <a:lnTo>
                    <a:pt x="216" y="13"/>
                  </a:lnTo>
                  <a:lnTo>
                    <a:pt x="217" y="7"/>
                  </a:lnTo>
                  <a:lnTo>
                    <a:pt x="218" y="5"/>
                  </a:lnTo>
                  <a:lnTo>
                    <a:pt x="218" y="4"/>
                  </a:lnTo>
                  <a:lnTo>
                    <a:pt x="95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auto">
            <a:xfrm>
              <a:off x="2682" y="1725"/>
              <a:ext cx="52" cy="39"/>
            </a:xfrm>
            <a:custGeom>
              <a:avLst/>
              <a:gdLst>
                <a:gd name="T0" fmla="*/ 15 w 104"/>
                <a:gd name="T1" fmla="*/ 0 h 77"/>
                <a:gd name="T2" fmla="*/ 26 w 104"/>
                <a:gd name="T3" fmla="*/ 3 h 77"/>
                <a:gd name="T4" fmla="*/ 26 w 104"/>
                <a:gd name="T5" fmla="*/ 15 h 77"/>
                <a:gd name="T6" fmla="*/ 19 w 104"/>
                <a:gd name="T7" fmla="*/ 20 h 77"/>
                <a:gd name="T8" fmla="*/ 0 w 104"/>
                <a:gd name="T9" fmla="*/ 9 h 77"/>
                <a:gd name="T10" fmla="*/ 6 w 104"/>
                <a:gd name="T11" fmla="*/ 1 h 77"/>
                <a:gd name="T12" fmla="*/ 15 w 104"/>
                <a:gd name="T13" fmla="*/ 0 h 77"/>
                <a:gd name="T14" fmla="*/ 15 w 104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77"/>
                <a:gd name="T26" fmla="*/ 104 w 104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77">
                  <a:moveTo>
                    <a:pt x="61" y="0"/>
                  </a:moveTo>
                  <a:lnTo>
                    <a:pt x="102" y="12"/>
                  </a:lnTo>
                  <a:lnTo>
                    <a:pt x="104" y="58"/>
                  </a:lnTo>
                  <a:lnTo>
                    <a:pt x="73" y="77"/>
                  </a:lnTo>
                  <a:lnTo>
                    <a:pt x="0" y="36"/>
                  </a:lnTo>
                  <a:lnTo>
                    <a:pt x="23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0" name="Freeform 14"/>
            <p:cNvSpPr>
              <a:spLocks/>
            </p:cNvSpPr>
            <p:nvPr/>
          </p:nvSpPr>
          <p:spPr bwMode="auto">
            <a:xfrm>
              <a:off x="2586" y="1710"/>
              <a:ext cx="176" cy="140"/>
            </a:xfrm>
            <a:custGeom>
              <a:avLst/>
              <a:gdLst>
                <a:gd name="T0" fmla="*/ 9 w 352"/>
                <a:gd name="T1" fmla="*/ 28 h 282"/>
                <a:gd name="T2" fmla="*/ 6 w 352"/>
                <a:gd name="T3" fmla="*/ 31 h 282"/>
                <a:gd name="T4" fmla="*/ 5 w 352"/>
                <a:gd name="T5" fmla="*/ 35 h 282"/>
                <a:gd name="T6" fmla="*/ 3 w 352"/>
                <a:gd name="T7" fmla="*/ 38 h 282"/>
                <a:gd name="T8" fmla="*/ 1 w 352"/>
                <a:gd name="T9" fmla="*/ 43 h 282"/>
                <a:gd name="T10" fmla="*/ 1 w 352"/>
                <a:gd name="T11" fmla="*/ 46 h 282"/>
                <a:gd name="T12" fmla="*/ 1 w 352"/>
                <a:gd name="T13" fmla="*/ 51 h 282"/>
                <a:gd name="T14" fmla="*/ 3 w 352"/>
                <a:gd name="T15" fmla="*/ 55 h 282"/>
                <a:gd name="T16" fmla="*/ 6 w 352"/>
                <a:gd name="T17" fmla="*/ 58 h 282"/>
                <a:gd name="T18" fmla="*/ 9 w 352"/>
                <a:gd name="T19" fmla="*/ 61 h 282"/>
                <a:gd name="T20" fmla="*/ 12 w 352"/>
                <a:gd name="T21" fmla="*/ 64 h 282"/>
                <a:gd name="T22" fmla="*/ 16 w 352"/>
                <a:gd name="T23" fmla="*/ 66 h 282"/>
                <a:gd name="T24" fmla="*/ 21 w 352"/>
                <a:gd name="T25" fmla="*/ 68 h 282"/>
                <a:gd name="T26" fmla="*/ 25 w 352"/>
                <a:gd name="T27" fmla="*/ 69 h 282"/>
                <a:gd name="T28" fmla="*/ 30 w 352"/>
                <a:gd name="T29" fmla="*/ 70 h 282"/>
                <a:gd name="T30" fmla="*/ 36 w 352"/>
                <a:gd name="T31" fmla="*/ 69 h 282"/>
                <a:gd name="T32" fmla="*/ 42 w 352"/>
                <a:gd name="T33" fmla="*/ 67 h 282"/>
                <a:gd name="T34" fmla="*/ 45 w 352"/>
                <a:gd name="T35" fmla="*/ 65 h 282"/>
                <a:gd name="T36" fmla="*/ 49 w 352"/>
                <a:gd name="T37" fmla="*/ 62 h 282"/>
                <a:gd name="T38" fmla="*/ 53 w 352"/>
                <a:gd name="T39" fmla="*/ 59 h 282"/>
                <a:gd name="T40" fmla="*/ 57 w 352"/>
                <a:gd name="T41" fmla="*/ 56 h 282"/>
                <a:gd name="T42" fmla="*/ 60 w 352"/>
                <a:gd name="T43" fmla="*/ 53 h 282"/>
                <a:gd name="T44" fmla="*/ 63 w 352"/>
                <a:gd name="T45" fmla="*/ 50 h 282"/>
                <a:gd name="T46" fmla="*/ 66 w 352"/>
                <a:gd name="T47" fmla="*/ 47 h 282"/>
                <a:gd name="T48" fmla="*/ 69 w 352"/>
                <a:gd name="T49" fmla="*/ 43 h 282"/>
                <a:gd name="T50" fmla="*/ 72 w 352"/>
                <a:gd name="T51" fmla="*/ 40 h 282"/>
                <a:gd name="T52" fmla="*/ 74 w 352"/>
                <a:gd name="T53" fmla="*/ 37 h 282"/>
                <a:gd name="T54" fmla="*/ 78 w 352"/>
                <a:gd name="T55" fmla="*/ 32 h 282"/>
                <a:gd name="T56" fmla="*/ 82 w 352"/>
                <a:gd name="T57" fmla="*/ 27 h 282"/>
                <a:gd name="T58" fmla="*/ 84 w 352"/>
                <a:gd name="T59" fmla="*/ 23 h 282"/>
                <a:gd name="T60" fmla="*/ 87 w 352"/>
                <a:gd name="T61" fmla="*/ 19 h 282"/>
                <a:gd name="T62" fmla="*/ 88 w 352"/>
                <a:gd name="T63" fmla="*/ 17 h 282"/>
                <a:gd name="T64" fmla="*/ 72 w 352"/>
                <a:gd name="T65" fmla="*/ 12 h 282"/>
                <a:gd name="T66" fmla="*/ 71 w 352"/>
                <a:gd name="T67" fmla="*/ 16 h 282"/>
                <a:gd name="T68" fmla="*/ 69 w 352"/>
                <a:gd name="T69" fmla="*/ 21 h 282"/>
                <a:gd name="T70" fmla="*/ 66 w 352"/>
                <a:gd name="T71" fmla="*/ 27 h 282"/>
                <a:gd name="T72" fmla="*/ 63 w 352"/>
                <a:gd name="T73" fmla="*/ 32 h 282"/>
                <a:gd name="T74" fmla="*/ 59 w 352"/>
                <a:gd name="T75" fmla="*/ 37 h 282"/>
                <a:gd name="T76" fmla="*/ 55 w 352"/>
                <a:gd name="T77" fmla="*/ 41 h 282"/>
                <a:gd name="T78" fmla="*/ 50 w 352"/>
                <a:gd name="T79" fmla="*/ 45 h 282"/>
                <a:gd name="T80" fmla="*/ 45 w 352"/>
                <a:gd name="T81" fmla="*/ 49 h 282"/>
                <a:gd name="T82" fmla="*/ 40 w 352"/>
                <a:gd name="T83" fmla="*/ 52 h 282"/>
                <a:gd name="T84" fmla="*/ 35 w 352"/>
                <a:gd name="T85" fmla="*/ 54 h 282"/>
                <a:gd name="T86" fmla="*/ 29 w 352"/>
                <a:gd name="T87" fmla="*/ 54 h 282"/>
                <a:gd name="T88" fmla="*/ 25 w 352"/>
                <a:gd name="T89" fmla="*/ 55 h 282"/>
                <a:gd name="T90" fmla="*/ 22 w 352"/>
                <a:gd name="T91" fmla="*/ 54 h 282"/>
                <a:gd name="T92" fmla="*/ 19 w 352"/>
                <a:gd name="T93" fmla="*/ 52 h 282"/>
                <a:gd name="T94" fmla="*/ 17 w 352"/>
                <a:gd name="T95" fmla="*/ 48 h 282"/>
                <a:gd name="T96" fmla="*/ 18 w 352"/>
                <a:gd name="T97" fmla="*/ 42 h 282"/>
                <a:gd name="T98" fmla="*/ 21 w 352"/>
                <a:gd name="T99" fmla="*/ 36 h 282"/>
                <a:gd name="T100" fmla="*/ 25 w 352"/>
                <a:gd name="T101" fmla="*/ 32 h 282"/>
                <a:gd name="T102" fmla="*/ 28 w 352"/>
                <a:gd name="T103" fmla="*/ 30 h 282"/>
                <a:gd name="T104" fmla="*/ 31 w 352"/>
                <a:gd name="T105" fmla="*/ 27 h 282"/>
                <a:gd name="T106" fmla="*/ 36 w 352"/>
                <a:gd name="T107" fmla="*/ 25 h 282"/>
                <a:gd name="T108" fmla="*/ 41 w 352"/>
                <a:gd name="T109" fmla="*/ 23 h 282"/>
                <a:gd name="T110" fmla="*/ 44 w 352"/>
                <a:gd name="T111" fmla="*/ 21 h 282"/>
                <a:gd name="T112" fmla="*/ 47 w 352"/>
                <a:gd name="T113" fmla="*/ 19 h 282"/>
                <a:gd name="T114" fmla="*/ 50 w 352"/>
                <a:gd name="T115" fmla="*/ 18 h 282"/>
                <a:gd name="T116" fmla="*/ 53 w 352"/>
                <a:gd name="T117" fmla="*/ 0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2"/>
                <a:gd name="T178" fmla="*/ 0 h 282"/>
                <a:gd name="T179" fmla="*/ 352 w 352"/>
                <a:gd name="T180" fmla="*/ 282 h 28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2" h="282">
                  <a:moveTo>
                    <a:pt x="214" y="0"/>
                  </a:moveTo>
                  <a:lnTo>
                    <a:pt x="35" y="113"/>
                  </a:lnTo>
                  <a:lnTo>
                    <a:pt x="34" y="113"/>
                  </a:lnTo>
                  <a:lnTo>
                    <a:pt x="33" y="115"/>
                  </a:lnTo>
                  <a:lnTo>
                    <a:pt x="29" y="119"/>
                  </a:lnTo>
                  <a:lnTo>
                    <a:pt x="27" y="124"/>
                  </a:lnTo>
                  <a:lnTo>
                    <a:pt x="24" y="129"/>
                  </a:lnTo>
                  <a:lnTo>
                    <a:pt x="20" y="137"/>
                  </a:lnTo>
                  <a:lnTo>
                    <a:pt x="18" y="140"/>
                  </a:lnTo>
                  <a:lnTo>
                    <a:pt x="17" y="144"/>
                  </a:lnTo>
                  <a:lnTo>
                    <a:pt x="15" y="148"/>
                  </a:lnTo>
                  <a:lnTo>
                    <a:pt x="13" y="153"/>
                  </a:lnTo>
                  <a:lnTo>
                    <a:pt x="9" y="161"/>
                  </a:lnTo>
                  <a:lnTo>
                    <a:pt x="7" y="169"/>
                  </a:lnTo>
                  <a:lnTo>
                    <a:pt x="4" y="173"/>
                  </a:lnTo>
                  <a:lnTo>
                    <a:pt x="3" y="178"/>
                  </a:lnTo>
                  <a:lnTo>
                    <a:pt x="2" y="181"/>
                  </a:lnTo>
                  <a:lnTo>
                    <a:pt x="2" y="186"/>
                  </a:lnTo>
                  <a:lnTo>
                    <a:pt x="0" y="193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5" y="212"/>
                  </a:lnTo>
                  <a:lnTo>
                    <a:pt x="7" y="217"/>
                  </a:lnTo>
                  <a:lnTo>
                    <a:pt x="10" y="221"/>
                  </a:lnTo>
                  <a:lnTo>
                    <a:pt x="13" y="226"/>
                  </a:lnTo>
                  <a:lnTo>
                    <a:pt x="18" y="230"/>
                  </a:lnTo>
                  <a:lnTo>
                    <a:pt x="21" y="234"/>
                  </a:lnTo>
                  <a:lnTo>
                    <a:pt x="26" y="238"/>
                  </a:lnTo>
                  <a:lnTo>
                    <a:pt x="31" y="243"/>
                  </a:lnTo>
                  <a:lnTo>
                    <a:pt x="35" y="248"/>
                  </a:lnTo>
                  <a:lnTo>
                    <a:pt x="38" y="250"/>
                  </a:lnTo>
                  <a:lnTo>
                    <a:pt x="43" y="254"/>
                  </a:lnTo>
                  <a:lnTo>
                    <a:pt x="48" y="257"/>
                  </a:lnTo>
                  <a:lnTo>
                    <a:pt x="53" y="261"/>
                  </a:lnTo>
                  <a:lnTo>
                    <a:pt x="58" y="264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6" y="273"/>
                  </a:lnTo>
                  <a:lnTo>
                    <a:pt x="82" y="275"/>
                  </a:lnTo>
                  <a:lnTo>
                    <a:pt x="88" y="277"/>
                  </a:lnTo>
                  <a:lnTo>
                    <a:pt x="94" y="278"/>
                  </a:lnTo>
                  <a:lnTo>
                    <a:pt x="101" y="280"/>
                  </a:lnTo>
                  <a:lnTo>
                    <a:pt x="107" y="281"/>
                  </a:lnTo>
                  <a:lnTo>
                    <a:pt x="114" y="282"/>
                  </a:lnTo>
                  <a:lnTo>
                    <a:pt x="121" y="282"/>
                  </a:lnTo>
                  <a:lnTo>
                    <a:pt x="129" y="282"/>
                  </a:lnTo>
                  <a:lnTo>
                    <a:pt x="135" y="280"/>
                  </a:lnTo>
                  <a:lnTo>
                    <a:pt x="142" y="278"/>
                  </a:lnTo>
                  <a:lnTo>
                    <a:pt x="150" y="276"/>
                  </a:lnTo>
                  <a:lnTo>
                    <a:pt x="158" y="274"/>
                  </a:lnTo>
                  <a:lnTo>
                    <a:pt x="165" y="270"/>
                  </a:lnTo>
                  <a:lnTo>
                    <a:pt x="174" y="267"/>
                  </a:lnTo>
                  <a:lnTo>
                    <a:pt x="178" y="265"/>
                  </a:lnTo>
                  <a:lnTo>
                    <a:pt x="182" y="262"/>
                  </a:lnTo>
                  <a:lnTo>
                    <a:pt x="187" y="260"/>
                  </a:lnTo>
                  <a:lnTo>
                    <a:pt x="191" y="258"/>
                  </a:lnTo>
                  <a:lnTo>
                    <a:pt x="199" y="251"/>
                  </a:lnTo>
                  <a:lnTo>
                    <a:pt x="207" y="245"/>
                  </a:lnTo>
                  <a:lnTo>
                    <a:pt x="212" y="241"/>
                  </a:lnTo>
                  <a:lnTo>
                    <a:pt x="215" y="238"/>
                  </a:lnTo>
                  <a:lnTo>
                    <a:pt x="220" y="234"/>
                  </a:lnTo>
                  <a:lnTo>
                    <a:pt x="224" y="232"/>
                  </a:lnTo>
                  <a:lnTo>
                    <a:pt x="228" y="227"/>
                  </a:lnTo>
                  <a:lnTo>
                    <a:pt x="232" y="223"/>
                  </a:lnTo>
                  <a:lnTo>
                    <a:pt x="236" y="218"/>
                  </a:lnTo>
                  <a:lnTo>
                    <a:pt x="240" y="215"/>
                  </a:lnTo>
                  <a:lnTo>
                    <a:pt x="244" y="210"/>
                  </a:lnTo>
                  <a:lnTo>
                    <a:pt x="248" y="205"/>
                  </a:lnTo>
                  <a:lnTo>
                    <a:pt x="253" y="202"/>
                  </a:lnTo>
                  <a:lnTo>
                    <a:pt x="257" y="199"/>
                  </a:lnTo>
                  <a:lnTo>
                    <a:pt x="260" y="194"/>
                  </a:lnTo>
                  <a:lnTo>
                    <a:pt x="264" y="189"/>
                  </a:lnTo>
                  <a:lnTo>
                    <a:pt x="268" y="185"/>
                  </a:lnTo>
                  <a:lnTo>
                    <a:pt x="272" y="180"/>
                  </a:lnTo>
                  <a:lnTo>
                    <a:pt x="276" y="176"/>
                  </a:lnTo>
                  <a:lnTo>
                    <a:pt x="279" y="171"/>
                  </a:lnTo>
                  <a:lnTo>
                    <a:pt x="284" y="167"/>
                  </a:lnTo>
                  <a:lnTo>
                    <a:pt x="287" y="162"/>
                  </a:lnTo>
                  <a:lnTo>
                    <a:pt x="291" y="157"/>
                  </a:lnTo>
                  <a:lnTo>
                    <a:pt x="293" y="153"/>
                  </a:lnTo>
                  <a:lnTo>
                    <a:pt x="296" y="150"/>
                  </a:lnTo>
                  <a:lnTo>
                    <a:pt x="300" y="145"/>
                  </a:lnTo>
                  <a:lnTo>
                    <a:pt x="306" y="138"/>
                  </a:lnTo>
                  <a:lnTo>
                    <a:pt x="312" y="131"/>
                  </a:lnTo>
                  <a:lnTo>
                    <a:pt x="317" y="123"/>
                  </a:lnTo>
                  <a:lnTo>
                    <a:pt x="321" y="116"/>
                  </a:lnTo>
                  <a:lnTo>
                    <a:pt x="326" y="110"/>
                  </a:lnTo>
                  <a:lnTo>
                    <a:pt x="330" y="104"/>
                  </a:lnTo>
                  <a:lnTo>
                    <a:pt x="334" y="98"/>
                  </a:lnTo>
                  <a:lnTo>
                    <a:pt x="336" y="94"/>
                  </a:lnTo>
                  <a:lnTo>
                    <a:pt x="340" y="89"/>
                  </a:lnTo>
                  <a:lnTo>
                    <a:pt x="343" y="86"/>
                  </a:lnTo>
                  <a:lnTo>
                    <a:pt x="346" y="78"/>
                  </a:lnTo>
                  <a:lnTo>
                    <a:pt x="350" y="73"/>
                  </a:lnTo>
                  <a:lnTo>
                    <a:pt x="351" y="71"/>
                  </a:lnTo>
                  <a:lnTo>
                    <a:pt x="352" y="71"/>
                  </a:lnTo>
                  <a:lnTo>
                    <a:pt x="293" y="43"/>
                  </a:lnTo>
                  <a:lnTo>
                    <a:pt x="291" y="45"/>
                  </a:lnTo>
                  <a:lnTo>
                    <a:pt x="288" y="51"/>
                  </a:lnTo>
                  <a:lnTo>
                    <a:pt x="286" y="55"/>
                  </a:lnTo>
                  <a:lnTo>
                    <a:pt x="285" y="61"/>
                  </a:lnTo>
                  <a:lnTo>
                    <a:pt x="283" y="66"/>
                  </a:lnTo>
                  <a:lnTo>
                    <a:pt x="280" y="73"/>
                  </a:lnTo>
                  <a:lnTo>
                    <a:pt x="276" y="80"/>
                  </a:lnTo>
                  <a:lnTo>
                    <a:pt x="273" y="87"/>
                  </a:lnTo>
                  <a:lnTo>
                    <a:pt x="270" y="94"/>
                  </a:lnTo>
                  <a:lnTo>
                    <a:pt x="267" y="100"/>
                  </a:lnTo>
                  <a:lnTo>
                    <a:pt x="262" y="108"/>
                  </a:lnTo>
                  <a:lnTo>
                    <a:pt x="260" y="115"/>
                  </a:lnTo>
                  <a:lnTo>
                    <a:pt x="255" y="123"/>
                  </a:lnTo>
                  <a:lnTo>
                    <a:pt x="252" y="131"/>
                  </a:lnTo>
                  <a:lnTo>
                    <a:pt x="247" y="137"/>
                  </a:lnTo>
                  <a:lnTo>
                    <a:pt x="243" y="143"/>
                  </a:lnTo>
                  <a:lnTo>
                    <a:pt x="237" y="150"/>
                  </a:lnTo>
                  <a:lnTo>
                    <a:pt x="232" y="156"/>
                  </a:lnTo>
                  <a:lnTo>
                    <a:pt x="226" y="161"/>
                  </a:lnTo>
                  <a:lnTo>
                    <a:pt x="220" y="168"/>
                  </a:lnTo>
                  <a:lnTo>
                    <a:pt x="214" y="173"/>
                  </a:lnTo>
                  <a:lnTo>
                    <a:pt x="207" y="179"/>
                  </a:lnTo>
                  <a:lnTo>
                    <a:pt x="200" y="184"/>
                  </a:lnTo>
                  <a:lnTo>
                    <a:pt x="194" y="188"/>
                  </a:lnTo>
                  <a:lnTo>
                    <a:pt x="187" y="193"/>
                  </a:lnTo>
                  <a:lnTo>
                    <a:pt x="180" y="199"/>
                  </a:lnTo>
                  <a:lnTo>
                    <a:pt x="173" y="202"/>
                  </a:lnTo>
                  <a:lnTo>
                    <a:pt x="166" y="205"/>
                  </a:lnTo>
                  <a:lnTo>
                    <a:pt x="159" y="209"/>
                  </a:lnTo>
                  <a:lnTo>
                    <a:pt x="154" y="212"/>
                  </a:lnTo>
                  <a:lnTo>
                    <a:pt x="147" y="215"/>
                  </a:lnTo>
                  <a:lnTo>
                    <a:pt x="140" y="217"/>
                  </a:lnTo>
                  <a:lnTo>
                    <a:pt x="133" y="218"/>
                  </a:lnTo>
                  <a:lnTo>
                    <a:pt x="126" y="220"/>
                  </a:lnTo>
                  <a:lnTo>
                    <a:pt x="119" y="220"/>
                  </a:lnTo>
                  <a:lnTo>
                    <a:pt x="114" y="221"/>
                  </a:lnTo>
                  <a:lnTo>
                    <a:pt x="108" y="221"/>
                  </a:lnTo>
                  <a:lnTo>
                    <a:pt x="103" y="221"/>
                  </a:lnTo>
                  <a:lnTo>
                    <a:pt x="98" y="221"/>
                  </a:lnTo>
                  <a:lnTo>
                    <a:pt x="93" y="221"/>
                  </a:lnTo>
                  <a:lnTo>
                    <a:pt x="89" y="220"/>
                  </a:lnTo>
                  <a:lnTo>
                    <a:pt x="85" y="220"/>
                  </a:lnTo>
                  <a:lnTo>
                    <a:pt x="77" y="217"/>
                  </a:lnTo>
                  <a:lnTo>
                    <a:pt x="73" y="212"/>
                  </a:lnTo>
                  <a:lnTo>
                    <a:pt x="68" y="207"/>
                  </a:lnTo>
                  <a:lnTo>
                    <a:pt x="67" y="201"/>
                  </a:lnTo>
                  <a:lnTo>
                    <a:pt x="66" y="194"/>
                  </a:lnTo>
                  <a:lnTo>
                    <a:pt x="66" y="187"/>
                  </a:lnTo>
                  <a:lnTo>
                    <a:pt x="67" y="178"/>
                  </a:lnTo>
                  <a:lnTo>
                    <a:pt x="70" y="171"/>
                  </a:lnTo>
                  <a:lnTo>
                    <a:pt x="74" y="163"/>
                  </a:lnTo>
                  <a:lnTo>
                    <a:pt x="78" y="156"/>
                  </a:lnTo>
                  <a:lnTo>
                    <a:pt x="83" y="148"/>
                  </a:lnTo>
                  <a:lnTo>
                    <a:pt x="89" y="142"/>
                  </a:lnTo>
                  <a:lnTo>
                    <a:pt x="96" y="135"/>
                  </a:lnTo>
                  <a:lnTo>
                    <a:pt x="102" y="129"/>
                  </a:lnTo>
                  <a:lnTo>
                    <a:pt x="106" y="126"/>
                  </a:lnTo>
                  <a:lnTo>
                    <a:pt x="109" y="122"/>
                  </a:lnTo>
                  <a:lnTo>
                    <a:pt x="114" y="120"/>
                  </a:lnTo>
                  <a:lnTo>
                    <a:pt x="118" y="118"/>
                  </a:lnTo>
                  <a:lnTo>
                    <a:pt x="123" y="114"/>
                  </a:lnTo>
                  <a:lnTo>
                    <a:pt x="127" y="111"/>
                  </a:lnTo>
                  <a:lnTo>
                    <a:pt x="133" y="108"/>
                  </a:lnTo>
                  <a:lnTo>
                    <a:pt x="139" y="105"/>
                  </a:lnTo>
                  <a:lnTo>
                    <a:pt x="143" y="102"/>
                  </a:lnTo>
                  <a:lnTo>
                    <a:pt x="149" y="98"/>
                  </a:lnTo>
                  <a:lnTo>
                    <a:pt x="155" y="96"/>
                  </a:lnTo>
                  <a:lnTo>
                    <a:pt x="161" y="94"/>
                  </a:lnTo>
                  <a:lnTo>
                    <a:pt x="166" y="90"/>
                  </a:lnTo>
                  <a:lnTo>
                    <a:pt x="172" y="88"/>
                  </a:lnTo>
                  <a:lnTo>
                    <a:pt x="176" y="86"/>
                  </a:lnTo>
                  <a:lnTo>
                    <a:pt x="183" y="83"/>
                  </a:lnTo>
                  <a:lnTo>
                    <a:pt x="187" y="81"/>
                  </a:lnTo>
                  <a:lnTo>
                    <a:pt x="191" y="79"/>
                  </a:lnTo>
                  <a:lnTo>
                    <a:pt x="195" y="78"/>
                  </a:lnTo>
                  <a:lnTo>
                    <a:pt x="198" y="77"/>
                  </a:lnTo>
                  <a:lnTo>
                    <a:pt x="203" y="74"/>
                  </a:lnTo>
                  <a:lnTo>
                    <a:pt x="205" y="74"/>
                  </a:lnTo>
                  <a:lnTo>
                    <a:pt x="252" y="31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Freeform 15"/>
            <p:cNvSpPr>
              <a:spLocks/>
            </p:cNvSpPr>
            <p:nvPr/>
          </p:nvSpPr>
          <p:spPr bwMode="auto">
            <a:xfrm>
              <a:off x="2693" y="1560"/>
              <a:ext cx="271" cy="191"/>
            </a:xfrm>
            <a:custGeom>
              <a:avLst/>
              <a:gdLst>
                <a:gd name="T0" fmla="*/ 0 w 543"/>
                <a:gd name="T1" fmla="*/ 75 h 381"/>
                <a:gd name="T2" fmla="*/ 110 w 543"/>
                <a:gd name="T3" fmla="*/ 0 h 381"/>
                <a:gd name="T4" fmla="*/ 135 w 543"/>
                <a:gd name="T5" fmla="*/ 9 h 381"/>
                <a:gd name="T6" fmla="*/ 34 w 543"/>
                <a:gd name="T7" fmla="*/ 96 h 381"/>
                <a:gd name="T8" fmla="*/ 0 w 543"/>
                <a:gd name="T9" fmla="*/ 75 h 381"/>
                <a:gd name="T10" fmla="*/ 0 w 543"/>
                <a:gd name="T11" fmla="*/ 75 h 3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3"/>
                <a:gd name="T19" fmla="*/ 0 h 381"/>
                <a:gd name="T20" fmla="*/ 543 w 543"/>
                <a:gd name="T21" fmla="*/ 381 h 3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3" h="381">
                  <a:moveTo>
                    <a:pt x="0" y="299"/>
                  </a:moveTo>
                  <a:lnTo>
                    <a:pt x="443" y="0"/>
                  </a:lnTo>
                  <a:lnTo>
                    <a:pt x="543" y="35"/>
                  </a:lnTo>
                  <a:lnTo>
                    <a:pt x="138" y="38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D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2" name="Freeform 16"/>
            <p:cNvSpPr>
              <a:spLocks/>
            </p:cNvSpPr>
            <p:nvPr/>
          </p:nvSpPr>
          <p:spPr bwMode="auto">
            <a:xfrm>
              <a:off x="2784" y="1329"/>
              <a:ext cx="625" cy="215"/>
            </a:xfrm>
            <a:custGeom>
              <a:avLst/>
              <a:gdLst>
                <a:gd name="T0" fmla="*/ 0 w 1248"/>
                <a:gd name="T1" fmla="*/ 86 h 430"/>
                <a:gd name="T2" fmla="*/ 181 w 1248"/>
                <a:gd name="T3" fmla="*/ 0 h 430"/>
                <a:gd name="T4" fmla="*/ 313 w 1248"/>
                <a:gd name="T5" fmla="*/ 13 h 430"/>
                <a:gd name="T6" fmla="*/ 149 w 1248"/>
                <a:gd name="T7" fmla="*/ 108 h 430"/>
                <a:gd name="T8" fmla="*/ 146 w 1248"/>
                <a:gd name="T9" fmla="*/ 104 h 430"/>
                <a:gd name="T10" fmla="*/ 296 w 1248"/>
                <a:gd name="T11" fmla="*/ 15 h 430"/>
                <a:gd name="T12" fmla="*/ 182 w 1248"/>
                <a:gd name="T13" fmla="*/ 7 h 430"/>
                <a:gd name="T14" fmla="*/ 7 w 1248"/>
                <a:gd name="T15" fmla="*/ 89 h 430"/>
                <a:gd name="T16" fmla="*/ 0 w 1248"/>
                <a:gd name="T17" fmla="*/ 86 h 430"/>
                <a:gd name="T18" fmla="*/ 0 w 1248"/>
                <a:gd name="T19" fmla="*/ 86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8"/>
                <a:gd name="T31" fmla="*/ 0 h 430"/>
                <a:gd name="T32" fmla="*/ 1248 w 1248"/>
                <a:gd name="T33" fmla="*/ 430 h 4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8" h="430">
                  <a:moveTo>
                    <a:pt x="0" y="344"/>
                  </a:moveTo>
                  <a:lnTo>
                    <a:pt x="720" y="0"/>
                  </a:lnTo>
                  <a:lnTo>
                    <a:pt x="1248" y="51"/>
                  </a:lnTo>
                  <a:lnTo>
                    <a:pt x="595" y="430"/>
                  </a:lnTo>
                  <a:lnTo>
                    <a:pt x="583" y="413"/>
                  </a:lnTo>
                  <a:lnTo>
                    <a:pt x="1183" y="62"/>
                  </a:lnTo>
                  <a:lnTo>
                    <a:pt x="726" y="28"/>
                  </a:lnTo>
                  <a:lnTo>
                    <a:pt x="28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Freeform 17"/>
            <p:cNvSpPr>
              <a:spLocks/>
            </p:cNvSpPr>
            <p:nvPr/>
          </p:nvSpPr>
          <p:spPr bwMode="auto">
            <a:xfrm>
              <a:off x="2799" y="1497"/>
              <a:ext cx="283" cy="47"/>
            </a:xfrm>
            <a:custGeom>
              <a:avLst/>
              <a:gdLst>
                <a:gd name="T0" fmla="*/ 0 w 567"/>
                <a:gd name="T1" fmla="*/ 5 h 93"/>
                <a:gd name="T2" fmla="*/ 141 w 567"/>
                <a:gd name="T3" fmla="*/ 24 h 93"/>
                <a:gd name="T4" fmla="*/ 140 w 567"/>
                <a:gd name="T5" fmla="*/ 19 h 93"/>
                <a:gd name="T6" fmla="*/ 1 w 567"/>
                <a:gd name="T7" fmla="*/ 0 h 93"/>
                <a:gd name="T8" fmla="*/ 0 w 567"/>
                <a:gd name="T9" fmla="*/ 5 h 93"/>
                <a:gd name="T10" fmla="*/ 0 w 567"/>
                <a:gd name="T11" fmla="*/ 5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7"/>
                <a:gd name="T19" fmla="*/ 0 h 93"/>
                <a:gd name="T20" fmla="*/ 567 w 56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7" h="93">
                  <a:moveTo>
                    <a:pt x="0" y="17"/>
                  </a:moveTo>
                  <a:lnTo>
                    <a:pt x="567" y="93"/>
                  </a:lnTo>
                  <a:lnTo>
                    <a:pt x="561" y="75"/>
                  </a:lnTo>
                  <a:lnTo>
                    <a:pt x="7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Freeform 18"/>
            <p:cNvSpPr>
              <a:spLocks/>
            </p:cNvSpPr>
            <p:nvPr/>
          </p:nvSpPr>
          <p:spPr bwMode="auto">
            <a:xfrm>
              <a:off x="2784" y="1501"/>
              <a:ext cx="64" cy="95"/>
            </a:xfrm>
            <a:custGeom>
              <a:avLst/>
              <a:gdLst>
                <a:gd name="T0" fmla="*/ 0 w 127"/>
                <a:gd name="T1" fmla="*/ 0 h 189"/>
                <a:gd name="T2" fmla="*/ 0 w 127"/>
                <a:gd name="T3" fmla="*/ 46 h 189"/>
                <a:gd name="T4" fmla="*/ 26 w 127"/>
                <a:gd name="T5" fmla="*/ 48 h 189"/>
                <a:gd name="T6" fmla="*/ 32 w 127"/>
                <a:gd name="T7" fmla="*/ 43 h 189"/>
                <a:gd name="T8" fmla="*/ 5 w 127"/>
                <a:gd name="T9" fmla="*/ 41 h 189"/>
                <a:gd name="T10" fmla="*/ 7 w 127"/>
                <a:gd name="T11" fmla="*/ 0 h 189"/>
                <a:gd name="T12" fmla="*/ 0 w 127"/>
                <a:gd name="T13" fmla="*/ 0 h 189"/>
                <a:gd name="T14" fmla="*/ 0 w 127"/>
                <a:gd name="T15" fmla="*/ 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7"/>
                <a:gd name="T25" fmla="*/ 0 h 189"/>
                <a:gd name="T26" fmla="*/ 127 w 127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7" h="189">
                  <a:moveTo>
                    <a:pt x="0" y="0"/>
                  </a:moveTo>
                  <a:lnTo>
                    <a:pt x="0" y="183"/>
                  </a:lnTo>
                  <a:lnTo>
                    <a:pt x="104" y="189"/>
                  </a:lnTo>
                  <a:lnTo>
                    <a:pt x="127" y="170"/>
                  </a:lnTo>
                  <a:lnTo>
                    <a:pt x="20" y="16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auto">
            <a:xfrm>
              <a:off x="2661" y="1541"/>
              <a:ext cx="315" cy="204"/>
            </a:xfrm>
            <a:custGeom>
              <a:avLst/>
              <a:gdLst>
                <a:gd name="T0" fmla="*/ 0 w 631"/>
                <a:gd name="T1" fmla="*/ 81 h 408"/>
                <a:gd name="T2" fmla="*/ 121 w 631"/>
                <a:gd name="T3" fmla="*/ 0 h 408"/>
                <a:gd name="T4" fmla="*/ 157 w 631"/>
                <a:gd name="T5" fmla="*/ 7 h 408"/>
                <a:gd name="T6" fmla="*/ 45 w 631"/>
                <a:gd name="T7" fmla="*/ 102 h 408"/>
                <a:gd name="T8" fmla="*/ 39 w 631"/>
                <a:gd name="T9" fmla="*/ 96 h 408"/>
                <a:gd name="T10" fmla="*/ 146 w 631"/>
                <a:gd name="T11" fmla="*/ 12 h 408"/>
                <a:gd name="T12" fmla="*/ 123 w 631"/>
                <a:gd name="T13" fmla="*/ 6 h 408"/>
                <a:gd name="T14" fmla="*/ 9 w 631"/>
                <a:gd name="T15" fmla="*/ 82 h 408"/>
                <a:gd name="T16" fmla="*/ 0 w 631"/>
                <a:gd name="T17" fmla="*/ 81 h 408"/>
                <a:gd name="T18" fmla="*/ 0 w 631"/>
                <a:gd name="T19" fmla="*/ 81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1"/>
                <a:gd name="T31" fmla="*/ 0 h 408"/>
                <a:gd name="T32" fmla="*/ 631 w 631"/>
                <a:gd name="T33" fmla="*/ 408 h 4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1" h="408">
                  <a:moveTo>
                    <a:pt x="0" y="322"/>
                  </a:moveTo>
                  <a:lnTo>
                    <a:pt x="487" y="0"/>
                  </a:lnTo>
                  <a:lnTo>
                    <a:pt x="631" y="31"/>
                  </a:lnTo>
                  <a:lnTo>
                    <a:pt x="181" y="408"/>
                  </a:lnTo>
                  <a:lnTo>
                    <a:pt x="156" y="384"/>
                  </a:lnTo>
                  <a:lnTo>
                    <a:pt x="584" y="46"/>
                  </a:lnTo>
                  <a:lnTo>
                    <a:pt x="494" y="25"/>
                  </a:lnTo>
                  <a:lnTo>
                    <a:pt x="38" y="328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Freeform 20"/>
            <p:cNvSpPr>
              <a:spLocks/>
            </p:cNvSpPr>
            <p:nvPr/>
          </p:nvSpPr>
          <p:spPr bwMode="auto">
            <a:xfrm>
              <a:off x="2661" y="1695"/>
              <a:ext cx="95" cy="50"/>
            </a:xfrm>
            <a:custGeom>
              <a:avLst/>
              <a:gdLst>
                <a:gd name="T0" fmla="*/ 0 w 191"/>
                <a:gd name="T1" fmla="*/ 4 h 99"/>
                <a:gd name="T2" fmla="*/ 45 w 191"/>
                <a:gd name="T3" fmla="*/ 25 h 99"/>
                <a:gd name="T4" fmla="*/ 47 w 191"/>
                <a:gd name="T5" fmla="*/ 19 h 99"/>
                <a:gd name="T6" fmla="*/ 9 w 191"/>
                <a:gd name="T7" fmla="*/ 0 h 99"/>
                <a:gd name="T8" fmla="*/ 0 w 191"/>
                <a:gd name="T9" fmla="*/ 4 h 99"/>
                <a:gd name="T10" fmla="*/ 0 w 191"/>
                <a:gd name="T11" fmla="*/ 4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1"/>
                <a:gd name="T19" fmla="*/ 0 h 99"/>
                <a:gd name="T20" fmla="*/ 191 w 19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1" h="99">
                  <a:moveTo>
                    <a:pt x="0" y="13"/>
                  </a:moveTo>
                  <a:lnTo>
                    <a:pt x="181" y="99"/>
                  </a:lnTo>
                  <a:lnTo>
                    <a:pt x="191" y="74"/>
                  </a:lnTo>
                  <a:lnTo>
                    <a:pt x="3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auto">
            <a:xfrm>
              <a:off x="2915" y="1354"/>
              <a:ext cx="498" cy="263"/>
            </a:xfrm>
            <a:custGeom>
              <a:avLst/>
              <a:gdLst>
                <a:gd name="T0" fmla="*/ 0 w 994"/>
                <a:gd name="T1" fmla="*/ 126 h 524"/>
                <a:gd name="T2" fmla="*/ 84 w 994"/>
                <a:gd name="T3" fmla="*/ 132 h 524"/>
                <a:gd name="T4" fmla="*/ 250 w 994"/>
                <a:gd name="T5" fmla="*/ 48 h 524"/>
                <a:gd name="T6" fmla="*/ 247 w 994"/>
                <a:gd name="T7" fmla="*/ 0 h 524"/>
                <a:gd name="T8" fmla="*/ 239 w 994"/>
                <a:gd name="T9" fmla="*/ 3 h 524"/>
                <a:gd name="T10" fmla="*/ 243 w 994"/>
                <a:gd name="T11" fmla="*/ 45 h 524"/>
                <a:gd name="T12" fmla="*/ 82 w 994"/>
                <a:gd name="T13" fmla="*/ 127 h 524"/>
                <a:gd name="T14" fmla="*/ 3 w 994"/>
                <a:gd name="T15" fmla="*/ 120 h 524"/>
                <a:gd name="T16" fmla="*/ 0 w 994"/>
                <a:gd name="T17" fmla="*/ 126 h 524"/>
                <a:gd name="T18" fmla="*/ 0 w 994"/>
                <a:gd name="T19" fmla="*/ 126 h 5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4"/>
                <a:gd name="T31" fmla="*/ 0 h 524"/>
                <a:gd name="T32" fmla="*/ 994 w 994"/>
                <a:gd name="T33" fmla="*/ 524 h 5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4" h="524">
                  <a:moveTo>
                    <a:pt x="0" y="501"/>
                  </a:moveTo>
                  <a:lnTo>
                    <a:pt x="334" y="524"/>
                  </a:lnTo>
                  <a:lnTo>
                    <a:pt x="994" y="189"/>
                  </a:lnTo>
                  <a:lnTo>
                    <a:pt x="986" y="0"/>
                  </a:lnTo>
                  <a:lnTo>
                    <a:pt x="955" y="10"/>
                  </a:lnTo>
                  <a:lnTo>
                    <a:pt x="971" y="178"/>
                  </a:lnTo>
                  <a:lnTo>
                    <a:pt x="328" y="504"/>
                  </a:lnTo>
                  <a:lnTo>
                    <a:pt x="11" y="477"/>
                  </a:lnTo>
                  <a:lnTo>
                    <a:pt x="0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8" name="Freeform 22"/>
            <p:cNvSpPr>
              <a:spLocks/>
            </p:cNvSpPr>
            <p:nvPr/>
          </p:nvSpPr>
          <p:spPr bwMode="auto">
            <a:xfrm>
              <a:off x="2569" y="1702"/>
              <a:ext cx="182" cy="137"/>
            </a:xfrm>
            <a:custGeom>
              <a:avLst/>
              <a:gdLst>
                <a:gd name="T0" fmla="*/ 43 w 364"/>
                <a:gd name="T1" fmla="*/ 1 h 274"/>
                <a:gd name="T2" fmla="*/ 38 w 364"/>
                <a:gd name="T3" fmla="*/ 4 h 274"/>
                <a:gd name="T4" fmla="*/ 31 w 364"/>
                <a:gd name="T5" fmla="*/ 7 h 274"/>
                <a:gd name="T6" fmla="*/ 25 w 364"/>
                <a:gd name="T7" fmla="*/ 11 h 274"/>
                <a:gd name="T8" fmla="*/ 19 w 364"/>
                <a:gd name="T9" fmla="*/ 17 h 274"/>
                <a:gd name="T10" fmla="*/ 12 w 364"/>
                <a:gd name="T11" fmla="*/ 21 h 274"/>
                <a:gd name="T12" fmla="*/ 7 w 364"/>
                <a:gd name="T13" fmla="*/ 26 h 274"/>
                <a:gd name="T14" fmla="*/ 3 w 364"/>
                <a:gd name="T15" fmla="*/ 32 h 274"/>
                <a:gd name="T16" fmla="*/ 1 w 364"/>
                <a:gd name="T17" fmla="*/ 37 h 274"/>
                <a:gd name="T18" fmla="*/ 0 w 364"/>
                <a:gd name="T19" fmla="*/ 42 h 274"/>
                <a:gd name="T20" fmla="*/ 0 w 364"/>
                <a:gd name="T21" fmla="*/ 47 h 274"/>
                <a:gd name="T22" fmla="*/ 1 w 364"/>
                <a:gd name="T23" fmla="*/ 51 h 274"/>
                <a:gd name="T24" fmla="*/ 6 w 364"/>
                <a:gd name="T25" fmla="*/ 58 h 274"/>
                <a:gd name="T26" fmla="*/ 11 w 364"/>
                <a:gd name="T27" fmla="*/ 62 h 274"/>
                <a:gd name="T28" fmla="*/ 14 w 364"/>
                <a:gd name="T29" fmla="*/ 65 h 274"/>
                <a:gd name="T30" fmla="*/ 20 w 364"/>
                <a:gd name="T31" fmla="*/ 67 h 274"/>
                <a:gd name="T32" fmla="*/ 25 w 364"/>
                <a:gd name="T33" fmla="*/ 68 h 274"/>
                <a:gd name="T34" fmla="*/ 30 w 364"/>
                <a:gd name="T35" fmla="*/ 69 h 274"/>
                <a:gd name="T36" fmla="*/ 37 w 364"/>
                <a:gd name="T37" fmla="*/ 68 h 274"/>
                <a:gd name="T38" fmla="*/ 43 w 364"/>
                <a:gd name="T39" fmla="*/ 67 h 274"/>
                <a:gd name="T40" fmla="*/ 49 w 364"/>
                <a:gd name="T41" fmla="*/ 63 h 274"/>
                <a:gd name="T42" fmla="*/ 55 w 364"/>
                <a:gd name="T43" fmla="*/ 60 h 274"/>
                <a:gd name="T44" fmla="*/ 62 w 364"/>
                <a:gd name="T45" fmla="*/ 55 h 274"/>
                <a:gd name="T46" fmla="*/ 68 w 364"/>
                <a:gd name="T47" fmla="*/ 49 h 274"/>
                <a:gd name="T48" fmla="*/ 74 w 364"/>
                <a:gd name="T49" fmla="*/ 42 h 274"/>
                <a:gd name="T50" fmla="*/ 80 w 364"/>
                <a:gd name="T51" fmla="*/ 36 h 274"/>
                <a:gd name="T52" fmla="*/ 84 w 364"/>
                <a:gd name="T53" fmla="*/ 30 h 274"/>
                <a:gd name="T54" fmla="*/ 87 w 364"/>
                <a:gd name="T55" fmla="*/ 26 h 274"/>
                <a:gd name="T56" fmla="*/ 91 w 364"/>
                <a:gd name="T57" fmla="*/ 21 h 274"/>
                <a:gd name="T58" fmla="*/ 86 w 364"/>
                <a:gd name="T59" fmla="*/ 17 h 274"/>
                <a:gd name="T60" fmla="*/ 82 w 364"/>
                <a:gd name="T61" fmla="*/ 23 h 274"/>
                <a:gd name="T62" fmla="*/ 78 w 364"/>
                <a:gd name="T63" fmla="*/ 27 h 274"/>
                <a:gd name="T64" fmla="*/ 74 w 364"/>
                <a:gd name="T65" fmla="*/ 34 h 274"/>
                <a:gd name="T66" fmla="*/ 68 w 364"/>
                <a:gd name="T67" fmla="*/ 40 h 274"/>
                <a:gd name="T68" fmla="*/ 62 w 364"/>
                <a:gd name="T69" fmla="*/ 46 h 274"/>
                <a:gd name="T70" fmla="*/ 57 w 364"/>
                <a:gd name="T71" fmla="*/ 51 h 274"/>
                <a:gd name="T72" fmla="*/ 51 w 364"/>
                <a:gd name="T73" fmla="*/ 55 h 274"/>
                <a:gd name="T74" fmla="*/ 46 w 364"/>
                <a:gd name="T75" fmla="*/ 59 h 274"/>
                <a:gd name="T76" fmla="*/ 41 w 364"/>
                <a:gd name="T77" fmla="*/ 61 h 274"/>
                <a:gd name="T78" fmla="*/ 36 w 364"/>
                <a:gd name="T79" fmla="*/ 62 h 274"/>
                <a:gd name="T80" fmla="*/ 30 w 364"/>
                <a:gd name="T81" fmla="*/ 62 h 274"/>
                <a:gd name="T82" fmla="*/ 26 w 364"/>
                <a:gd name="T83" fmla="*/ 62 h 274"/>
                <a:gd name="T84" fmla="*/ 22 w 364"/>
                <a:gd name="T85" fmla="*/ 61 h 274"/>
                <a:gd name="T86" fmla="*/ 17 w 364"/>
                <a:gd name="T87" fmla="*/ 58 h 274"/>
                <a:gd name="T88" fmla="*/ 11 w 364"/>
                <a:gd name="T89" fmla="*/ 53 h 274"/>
                <a:gd name="T90" fmla="*/ 6 w 364"/>
                <a:gd name="T91" fmla="*/ 47 h 274"/>
                <a:gd name="T92" fmla="*/ 6 w 364"/>
                <a:gd name="T93" fmla="*/ 38 h 274"/>
                <a:gd name="T94" fmla="*/ 9 w 364"/>
                <a:gd name="T95" fmla="*/ 34 h 274"/>
                <a:gd name="T96" fmla="*/ 12 w 364"/>
                <a:gd name="T97" fmla="*/ 30 h 274"/>
                <a:gd name="T98" fmla="*/ 18 w 364"/>
                <a:gd name="T99" fmla="*/ 25 h 274"/>
                <a:gd name="T100" fmla="*/ 24 w 364"/>
                <a:gd name="T101" fmla="*/ 21 h 274"/>
                <a:gd name="T102" fmla="*/ 31 w 364"/>
                <a:gd name="T103" fmla="*/ 15 h 274"/>
                <a:gd name="T104" fmla="*/ 38 w 364"/>
                <a:gd name="T105" fmla="*/ 11 h 274"/>
                <a:gd name="T106" fmla="*/ 45 w 364"/>
                <a:gd name="T107" fmla="*/ 7 h 274"/>
                <a:gd name="T108" fmla="*/ 50 w 364"/>
                <a:gd name="T109" fmla="*/ 4 h 274"/>
                <a:gd name="T110" fmla="*/ 53 w 364"/>
                <a:gd name="T111" fmla="*/ 2 h 274"/>
                <a:gd name="T112" fmla="*/ 46 w 364"/>
                <a:gd name="T113" fmla="*/ 0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4"/>
                <a:gd name="T172" fmla="*/ 0 h 274"/>
                <a:gd name="T173" fmla="*/ 364 w 364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4" h="274">
                  <a:moveTo>
                    <a:pt x="183" y="0"/>
                  </a:moveTo>
                  <a:lnTo>
                    <a:pt x="181" y="0"/>
                  </a:lnTo>
                  <a:lnTo>
                    <a:pt x="177" y="3"/>
                  </a:lnTo>
                  <a:lnTo>
                    <a:pt x="172" y="5"/>
                  </a:lnTo>
                  <a:lnTo>
                    <a:pt x="164" y="9"/>
                  </a:lnTo>
                  <a:lnTo>
                    <a:pt x="159" y="12"/>
                  </a:lnTo>
                  <a:lnTo>
                    <a:pt x="155" y="14"/>
                  </a:lnTo>
                  <a:lnTo>
                    <a:pt x="149" y="17"/>
                  </a:lnTo>
                  <a:lnTo>
                    <a:pt x="144" y="21"/>
                  </a:lnTo>
                  <a:lnTo>
                    <a:pt x="139" y="23"/>
                  </a:lnTo>
                  <a:lnTo>
                    <a:pt x="132" y="28"/>
                  </a:lnTo>
                  <a:lnTo>
                    <a:pt x="126" y="31"/>
                  </a:lnTo>
                  <a:lnTo>
                    <a:pt x="120" y="36"/>
                  </a:lnTo>
                  <a:lnTo>
                    <a:pt x="114" y="39"/>
                  </a:lnTo>
                  <a:lnTo>
                    <a:pt x="108" y="42"/>
                  </a:lnTo>
                  <a:lnTo>
                    <a:pt x="101" y="47"/>
                  </a:lnTo>
                  <a:lnTo>
                    <a:pt x="94" y="52"/>
                  </a:lnTo>
                  <a:lnTo>
                    <a:pt x="87" y="56"/>
                  </a:lnTo>
                  <a:lnTo>
                    <a:pt x="80" y="61"/>
                  </a:lnTo>
                  <a:lnTo>
                    <a:pt x="75" y="65"/>
                  </a:lnTo>
                  <a:lnTo>
                    <a:pt x="69" y="71"/>
                  </a:lnTo>
                  <a:lnTo>
                    <a:pt x="62" y="76"/>
                  </a:lnTo>
                  <a:lnTo>
                    <a:pt x="55" y="81"/>
                  </a:lnTo>
                  <a:lnTo>
                    <a:pt x="50" y="86"/>
                  </a:lnTo>
                  <a:lnTo>
                    <a:pt x="44" y="92"/>
                  </a:lnTo>
                  <a:lnTo>
                    <a:pt x="39" y="96"/>
                  </a:lnTo>
                  <a:lnTo>
                    <a:pt x="34" y="102"/>
                  </a:lnTo>
                  <a:lnTo>
                    <a:pt x="29" y="106"/>
                  </a:lnTo>
                  <a:lnTo>
                    <a:pt x="25" y="113"/>
                  </a:lnTo>
                  <a:lnTo>
                    <a:pt x="20" y="118"/>
                  </a:lnTo>
                  <a:lnTo>
                    <a:pt x="17" y="123"/>
                  </a:lnTo>
                  <a:lnTo>
                    <a:pt x="13" y="128"/>
                  </a:lnTo>
                  <a:lnTo>
                    <a:pt x="11" y="134"/>
                  </a:lnTo>
                  <a:lnTo>
                    <a:pt x="7" y="138"/>
                  </a:lnTo>
                  <a:lnTo>
                    <a:pt x="5" y="144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2" y="193"/>
                  </a:lnTo>
                  <a:lnTo>
                    <a:pt x="2" y="198"/>
                  </a:lnTo>
                  <a:lnTo>
                    <a:pt x="3" y="202"/>
                  </a:lnTo>
                  <a:lnTo>
                    <a:pt x="4" y="206"/>
                  </a:lnTo>
                  <a:lnTo>
                    <a:pt x="6" y="210"/>
                  </a:lnTo>
                  <a:lnTo>
                    <a:pt x="11" y="218"/>
                  </a:lnTo>
                  <a:lnTo>
                    <a:pt x="17" y="226"/>
                  </a:lnTo>
                  <a:lnTo>
                    <a:pt x="22" y="233"/>
                  </a:lnTo>
                  <a:lnTo>
                    <a:pt x="29" y="241"/>
                  </a:lnTo>
                  <a:lnTo>
                    <a:pt x="33" y="243"/>
                  </a:lnTo>
                  <a:lnTo>
                    <a:pt x="37" y="247"/>
                  </a:lnTo>
                  <a:lnTo>
                    <a:pt x="42" y="249"/>
                  </a:lnTo>
                  <a:lnTo>
                    <a:pt x="46" y="253"/>
                  </a:lnTo>
                  <a:lnTo>
                    <a:pt x="51" y="256"/>
                  </a:lnTo>
                  <a:lnTo>
                    <a:pt x="54" y="258"/>
                  </a:lnTo>
                  <a:lnTo>
                    <a:pt x="59" y="260"/>
                  </a:lnTo>
                  <a:lnTo>
                    <a:pt x="65" y="263"/>
                  </a:lnTo>
                  <a:lnTo>
                    <a:pt x="69" y="264"/>
                  </a:lnTo>
                  <a:lnTo>
                    <a:pt x="74" y="266"/>
                  </a:lnTo>
                  <a:lnTo>
                    <a:pt x="78" y="267"/>
                  </a:lnTo>
                  <a:lnTo>
                    <a:pt x="84" y="269"/>
                  </a:lnTo>
                  <a:lnTo>
                    <a:pt x="88" y="269"/>
                  </a:lnTo>
                  <a:lnTo>
                    <a:pt x="94" y="271"/>
                  </a:lnTo>
                  <a:lnTo>
                    <a:pt x="100" y="272"/>
                  </a:lnTo>
                  <a:lnTo>
                    <a:pt x="104" y="273"/>
                  </a:lnTo>
                  <a:lnTo>
                    <a:pt x="110" y="273"/>
                  </a:lnTo>
                  <a:lnTo>
                    <a:pt x="116" y="273"/>
                  </a:lnTo>
                  <a:lnTo>
                    <a:pt x="122" y="273"/>
                  </a:lnTo>
                  <a:lnTo>
                    <a:pt x="128" y="274"/>
                  </a:lnTo>
                  <a:lnTo>
                    <a:pt x="134" y="273"/>
                  </a:lnTo>
                  <a:lnTo>
                    <a:pt x="140" y="272"/>
                  </a:lnTo>
                  <a:lnTo>
                    <a:pt x="145" y="271"/>
                  </a:lnTo>
                  <a:lnTo>
                    <a:pt x="152" y="269"/>
                  </a:lnTo>
                  <a:lnTo>
                    <a:pt x="158" y="268"/>
                  </a:lnTo>
                  <a:lnTo>
                    <a:pt x="164" y="267"/>
                  </a:lnTo>
                  <a:lnTo>
                    <a:pt x="171" y="265"/>
                  </a:lnTo>
                  <a:lnTo>
                    <a:pt x="177" y="263"/>
                  </a:lnTo>
                  <a:lnTo>
                    <a:pt x="183" y="260"/>
                  </a:lnTo>
                  <a:lnTo>
                    <a:pt x="190" y="258"/>
                  </a:lnTo>
                  <a:lnTo>
                    <a:pt x="197" y="255"/>
                  </a:lnTo>
                  <a:lnTo>
                    <a:pt x="204" y="251"/>
                  </a:lnTo>
                  <a:lnTo>
                    <a:pt x="209" y="248"/>
                  </a:lnTo>
                  <a:lnTo>
                    <a:pt x="215" y="244"/>
                  </a:lnTo>
                  <a:lnTo>
                    <a:pt x="222" y="240"/>
                  </a:lnTo>
                  <a:lnTo>
                    <a:pt x="229" y="236"/>
                  </a:lnTo>
                  <a:lnTo>
                    <a:pt x="236" y="231"/>
                  </a:lnTo>
                  <a:lnTo>
                    <a:pt x="241" y="225"/>
                  </a:lnTo>
                  <a:lnTo>
                    <a:pt x="248" y="220"/>
                  </a:lnTo>
                  <a:lnTo>
                    <a:pt x="254" y="215"/>
                  </a:lnTo>
                  <a:lnTo>
                    <a:pt x="260" y="209"/>
                  </a:lnTo>
                  <a:lnTo>
                    <a:pt x="266" y="202"/>
                  </a:lnTo>
                  <a:lnTo>
                    <a:pt x="272" y="196"/>
                  </a:lnTo>
                  <a:lnTo>
                    <a:pt x="278" y="191"/>
                  </a:lnTo>
                  <a:lnTo>
                    <a:pt x="283" y="184"/>
                  </a:lnTo>
                  <a:lnTo>
                    <a:pt x="289" y="178"/>
                  </a:lnTo>
                  <a:lnTo>
                    <a:pt x="295" y="171"/>
                  </a:lnTo>
                  <a:lnTo>
                    <a:pt x="301" y="166"/>
                  </a:lnTo>
                  <a:lnTo>
                    <a:pt x="306" y="159"/>
                  </a:lnTo>
                  <a:lnTo>
                    <a:pt x="311" y="153"/>
                  </a:lnTo>
                  <a:lnTo>
                    <a:pt x="317" y="147"/>
                  </a:lnTo>
                  <a:lnTo>
                    <a:pt x="322" y="142"/>
                  </a:lnTo>
                  <a:lnTo>
                    <a:pt x="326" y="135"/>
                  </a:lnTo>
                  <a:lnTo>
                    <a:pt x="330" y="130"/>
                  </a:lnTo>
                  <a:lnTo>
                    <a:pt x="335" y="123"/>
                  </a:lnTo>
                  <a:lnTo>
                    <a:pt x="339" y="119"/>
                  </a:lnTo>
                  <a:lnTo>
                    <a:pt x="343" y="114"/>
                  </a:lnTo>
                  <a:lnTo>
                    <a:pt x="345" y="110"/>
                  </a:lnTo>
                  <a:lnTo>
                    <a:pt x="348" y="105"/>
                  </a:lnTo>
                  <a:lnTo>
                    <a:pt x="352" y="102"/>
                  </a:lnTo>
                  <a:lnTo>
                    <a:pt x="356" y="94"/>
                  </a:lnTo>
                  <a:lnTo>
                    <a:pt x="361" y="89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46" y="66"/>
                  </a:lnTo>
                  <a:lnTo>
                    <a:pt x="345" y="68"/>
                  </a:lnTo>
                  <a:lnTo>
                    <a:pt x="343" y="71"/>
                  </a:lnTo>
                  <a:lnTo>
                    <a:pt x="338" y="76"/>
                  </a:lnTo>
                  <a:lnTo>
                    <a:pt x="334" y="84"/>
                  </a:lnTo>
                  <a:lnTo>
                    <a:pt x="330" y="87"/>
                  </a:lnTo>
                  <a:lnTo>
                    <a:pt x="327" y="92"/>
                  </a:lnTo>
                  <a:lnTo>
                    <a:pt x="323" y="96"/>
                  </a:lnTo>
                  <a:lnTo>
                    <a:pt x="320" y="101"/>
                  </a:lnTo>
                  <a:lnTo>
                    <a:pt x="315" y="105"/>
                  </a:lnTo>
                  <a:lnTo>
                    <a:pt x="312" y="111"/>
                  </a:lnTo>
                  <a:lnTo>
                    <a:pt x="307" y="117"/>
                  </a:lnTo>
                  <a:lnTo>
                    <a:pt x="303" y="123"/>
                  </a:lnTo>
                  <a:lnTo>
                    <a:pt x="298" y="129"/>
                  </a:lnTo>
                  <a:lnTo>
                    <a:pt x="293" y="135"/>
                  </a:lnTo>
                  <a:lnTo>
                    <a:pt x="287" y="141"/>
                  </a:lnTo>
                  <a:lnTo>
                    <a:pt x="282" y="147"/>
                  </a:lnTo>
                  <a:lnTo>
                    <a:pt x="277" y="153"/>
                  </a:lnTo>
                  <a:lnTo>
                    <a:pt x="272" y="160"/>
                  </a:lnTo>
                  <a:lnTo>
                    <a:pt x="266" y="166"/>
                  </a:lnTo>
                  <a:lnTo>
                    <a:pt x="262" y="172"/>
                  </a:lnTo>
                  <a:lnTo>
                    <a:pt x="255" y="178"/>
                  </a:lnTo>
                  <a:lnTo>
                    <a:pt x="250" y="184"/>
                  </a:lnTo>
                  <a:lnTo>
                    <a:pt x="244" y="190"/>
                  </a:lnTo>
                  <a:lnTo>
                    <a:pt x="239" y="195"/>
                  </a:lnTo>
                  <a:lnTo>
                    <a:pt x="233" y="201"/>
                  </a:lnTo>
                  <a:lnTo>
                    <a:pt x="228" y="207"/>
                  </a:lnTo>
                  <a:lnTo>
                    <a:pt x="222" y="211"/>
                  </a:lnTo>
                  <a:lnTo>
                    <a:pt x="217" y="216"/>
                  </a:lnTo>
                  <a:lnTo>
                    <a:pt x="210" y="219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5" y="231"/>
                  </a:lnTo>
                  <a:lnTo>
                    <a:pt x="188" y="233"/>
                  </a:lnTo>
                  <a:lnTo>
                    <a:pt x="183" y="236"/>
                  </a:lnTo>
                  <a:lnTo>
                    <a:pt x="177" y="239"/>
                  </a:lnTo>
                  <a:lnTo>
                    <a:pt x="173" y="242"/>
                  </a:lnTo>
                  <a:lnTo>
                    <a:pt x="167" y="243"/>
                  </a:lnTo>
                  <a:lnTo>
                    <a:pt x="161" y="244"/>
                  </a:lnTo>
                  <a:lnTo>
                    <a:pt x="157" y="247"/>
                  </a:lnTo>
                  <a:lnTo>
                    <a:pt x="152" y="248"/>
                  </a:lnTo>
                  <a:lnTo>
                    <a:pt x="147" y="249"/>
                  </a:lnTo>
                  <a:lnTo>
                    <a:pt x="141" y="249"/>
                  </a:lnTo>
                  <a:lnTo>
                    <a:pt x="136" y="250"/>
                  </a:lnTo>
                  <a:lnTo>
                    <a:pt x="132" y="251"/>
                  </a:lnTo>
                  <a:lnTo>
                    <a:pt x="127" y="250"/>
                  </a:lnTo>
                  <a:lnTo>
                    <a:pt x="123" y="250"/>
                  </a:lnTo>
                  <a:lnTo>
                    <a:pt x="118" y="250"/>
                  </a:lnTo>
                  <a:lnTo>
                    <a:pt x="114" y="250"/>
                  </a:lnTo>
                  <a:lnTo>
                    <a:pt x="108" y="249"/>
                  </a:lnTo>
                  <a:lnTo>
                    <a:pt x="104" y="249"/>
                  </a:lnTo>
                  <a:lnTo>
                    <a:pt x="100" y="248"/>
                  </a:lnTo>
                  <a:lnTo>
                    <a:pt x="95" y="247"/>
                  </a:lnTo>
                  <a:lnTo>
                    <a:pt x="91" y="245"/>
                  </a:lnTo>
                  <a:lnTo>
                    <a:pt x="86" y="244"/>
                  </a:lnTo>
                  <a:lnTo>
                    <a:pt x="83" y="242"/>
                  </a:lnTo>
                  <a:lnTo>
                    <a:pt x="79" y="242"/>
                  </a:lnTo>
                  <a:lnTo>
                    <a:pt x="71" y="238"/>
                  </a:lnTo>
                  <a:lnTo>
                    <a:pt x="66" y="235"/>
                  </a:lnTo>
                  <a:lnTo>
                    <a:pt x="59" y="230"/>
                  </a:lnTo>
                  <a:lnTo>
                    <a:pt x="52" y="225"/>
                  </a:lnTo>
                  <a:lnTo>
                    <a:pt x="45" y="219"/>
                  </a:lnTo>
                  <a:lnTo>
                    <a:pt x="41" y="214"/>
                  </a:lnTo>
                  <a:lnTo>
                    <a:pt x="34" y="207"/>
                  </a:lnTo>
                  <a:lnTo>
                    <a:pt x="30" y="201"/>
                  </a:lnTo>
                  <a:lnTo>
                    <a:pt x="27" y="194"/>
                  </a:lnTo>
                  <a:lnTo>
                    <a:pt x="25" y="188"/>
                  </a:lnTo>
                  <a:lnTo>
                    <a:pt x="22" y="179"/>
                  </a:lnTo>
                  <a:lnTo>
                    <a:pt x="22" y="171"/>
                  </a:lnTo>
                  <a:lnTo>
                    <a:pt x="22" y="163"/>
                  </a:lnTo>
                  <a:lnTo>
                    <a:pt x="25" y="155"/>
                  </a:lnTo>
                  <a:lnTo>
                    <a:pt x="26" y="151"/>
                  </a:lnTo>
                  <a:lnTo>
                    <a:pt x="28" y="147"/>
                  </a:lnTo>
                  <a:lnTo>
                    <a:pt x="30" y="143"/>
                  </a:lnTo>
                  <a:lnTo>
                    <a:pt x="34" y="139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9" y="122"/>
                  </a:lnTo>
                  <a:lnTo>
                    <a:pt x="53" y="117"/>
                  </a:lnTo>
                  <a:lnTo>
                    <a:pt x="58" y="112"/>
                  </a:lnTo>
                  <a:lnTo>
                    <a:pt x="63" y="106"/>
                  </a:lnTo>
                  <a:lnTo>
                    <a:pt x="70" y="102"/>
                  </a:lnTo>
                  <a:lnTo>
                    <a:pt x="76" y="97"/>
                  </a:lnTo>
                  <a:lnTo>
                    <a:pt x="83" y="93"/>
                  </a:lnTo>
                  <a:lnTo>
                    <a:pt x="90" y="88"/>
                  </a:lnTo>
                  <a:lnTo>
                    <a:pt x="96" y="84"/>
                  </a:lnTo>
                  <a:lnTo>
                    <a:pt x="103" y="78"/>
                  </a:lnTo>
                  <a:lnTo>
                    <a:pt x="110" y="73"/>
                  </a:lnTo>
                  <a:lnTo>
                    <a:pt x="117" y="68"/>
                  </a:lnTo>
                  <a:lnTo>
                    <a:pt x="125" y="63"/>
                  </a:lnTo>
                  <a:lnTo>
                    <a:pt x="132" y="58"/>
                  </a:lnTo>
                  <a:lnTo>
                    <a:pt x="139" y="54"/>
                  </a:lnTo>
                  <a:lnTo>
                    <a:pt x="145" y="49"/>
                  </a:lnTo>
                  <a:lnTo>
                    <a:pt x="152" y="46"/>
                  </a:lnTo>
                  <a:lnTo>
                    <a:pt x="159" y="41"/>
                  </a:lnTo>
                  <a:lnTo>
                    <a:pt x="166" y="37"/>
                  </a:lnTo>
                  <a:lnTo>
                    <a:pt x="172" y="32"/>
                  </a:lnTo>
                  <a:lnTo>
                    <a:pt x="179" y="30"/>
                  </a:lnTo>
                  <a:lnTo>
                    <a:pt x="184" y="25"/>
                  </a:lnTo>
                  <a:lnTo>
                    <a:pt x="190" y="22"/>
                  </a:lnTo>
                  <a:lnTo>
                    <a:pt x="195" y="19"/>
                  </a:lnTo>
                  <a:lnTo>
                    <a:pt x="200" y="16"/>
                  </a:lnTo>
                  <a:lnTo>
                    <a:pt x="204" y="14"/>
                  </a:lnTo>
                  <a:lnTo>
                    <a:pt x="208" y="12"/>
                  </a:lnTo>
                  <a:lnTo>
                    <a:pt x="212" y="9"/>
                  </a:lnTo>
                  <a:lnTo>
                    <a:pt x="215" y="8"/>
                  </a:lnTo>
                  <a:lnTo>
                    <a:pt x="218" y="6"/>
                  </a:lnTo>
                  <a:lnTo>
                    <a:pt x="221" y="6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9" name="Freeform 23"/>
            <p:cNvSpPr>
              <a:spLocks/>
            </p:cNvSpPr>
            <p:nvPr/>
          </p:nvSpPr>
          <p:spPr bwMode="auto">
            <a:xfrm>
              <a:off x="2598" y="1726"/>
              <a:ext cx="120" cy="87"/>
            </a:xfrm>
            <a:custGeom>
              <a:avLst/>
              <a:gdLst>
                <a:gd name="T0" fmla="*/ 37 w 239"/>
                <a:gd name="T1" fmla="*/ 0 h 176"/>
                <a:gd name="T2" fmla="*/ 33 w 239"/>
                <a:gd name="T3" fmla="*/ 2 h 176"/>
                <a:gd name="T4" fmla="*/ 30 w 239"/>
                <a:gd name="T5" fmla="*/ 3 h 176"/>
                <a:gd name="T6" fmla="*/ 26 w 239"/>
                <a:gd name="T7" fmla="*/ 5 h 176"/>
                <a:gd name="T8" fmla="*/ 22 w 239"/>
                <a:gd name="T9" fmla="*/ 7 h 176"/>
                <a:gd name="T10" fmla="*/ 18 w 239"/>
                <a:gd name="T11" fmla="*/ 10 h 176"/>
                <a:gd name="T12" fmla="*/ 14 w 239"/>
                <a:gd name="T13" fmla="*/ 12 h 176"/>
                <a:gd name="T14" fmla="*/ 10 w 239"/>
                <a:gd name="T15" fmla="*/ 15 h 176"/>
                <a:gd name="T16" fmla="*/ 5 w 239"/>
                <a:gd name="T17" fmla="*/ 20 h 176"/>
                <a:gd name="T18" fmla="*/ 1 w 239"/>
                <a:gd name="T19" fmla="*/ 25 h 176"/>
                <a:gd name="T20" fmla="*/ 0 w 239"/>
                <a:gd name="T21" fmla="*/ 30 h 176"/>
                <a:gd name="T22" fmla="*/ 1 w 239"/>
                <a:gd name="T23" fmla="*/ 35 h 176"/>
                <a:gd name="T24" fmla="*/ 3 w 239"/>
                <a:gd name="T25" fmla="*/ 38 h 176"/>
                <a:gd name="T26" fmla="*/ 7 w 239"/>
                <a:gd name="T27" fmla="*/ 41 h 176"/>
                <a:gd name="T28" fmla="*/ 10 w 239"/>
                <a:gd name="T29" fmla="*/ 43 h 176"/>
                <a:gd name="T30" fmla="*/ 15 w 239"/>
                <a:gd name="T31" fmla="*/ 43 h 176"/>
                <a:gd name="T32" fmla="*/ 19 w 239"/>
                <a:gd name="T33" fmla="*/ 42 h 176"/>
                <a:gd name="T34" fmla="*/ 23 w 239"/>
                <a:gd name="T35" fmla="*/ 42 h 176"/>
                <a:gd name="T36" fmla="*/ 26 w 239"/>
                <a:gd name="T37" fmla="*/ 41 h 176"/>
                <a:gd name="T38" fmla="*/ 29 w 239"/>
                <a:gd name="T39" fmla="*/ 39 h 176"/>
                <a:gd name="T40" fmla="*/ 33 w 239"/>
                <a:gd name="T41" fmla="*/ 38 h 176"/>
                <a:gd name="T42" fmla="*/ 36 w 239"/>
                <a:gd name="T43" fmla="*/ 36 h 176"/>
                <a:gd name="T44" fmla="*/ 39 w 239"/>
                <a:gd name="T45" fmla="*/ 33 h 176"/>
                <a:gd name="T46" fmla="*/ 45 w 239"/>
                <a:gd name="T47" fmla="*/ 27 h 176"/>
                <a:gd name="T48" fmla="*/ 51 w 239"/>
                <a:gd name="T49" fmla="*/ 22 h 176"/>
                <a:gd name="T50" fmla="*/ 55 w 239"/>
                <a:gd name="T51" fmla="*/ 16 h 176"/>
                <a:gd name="T52" fmla="*/ 58 w 239"/>
                <a:gd name="T53" fmla="*/ 12 h 176"/>
                <a:gd name="T54" fmla="*/ 60 w 239"/>
                <a:gd name="T55" fmla="*/ 9 h 176"/>
                <a:gd name="T56" fmla="*/ 59 w 239"/>
                <a:gd name="T57" fmla="*/ 9 h 176"/>
                <a:gd name="T58" fmla="*/ 56 w 239"/>
                <a:gd name="T59" fmla="*/ 7 h 176"/>
                <a:gd name="T60" fmla="*/ 54 w 239"/>
                <a:gd name="T61" fmla="*/ 8 h 176"/>
                <a:gd name="T62" fmla="*/ 53 w 239"/>
                <a:gd name="T63" fmla="*/ 10 h 176"/>
                <a:gd name="T64" fmla="*/ 50 w 239"/>
                <a:gd name="T65" fmla="*/ 13 h 176"/>
                <a:gd name="T66" fmla="*/ 45 w 239"/>
                <a:gd name="T67" fmla="*/ 18 h 176"/>
                <a:gd name="T68" fmla="*/ 40 w 239"/>
                <a:gd name="T69" fmla="*/ 22 h 176"/>
                <a:gd name="T70" fmla="*/ 34 w 239"/>
                <a:gd name="T71" fmla="*/ 27 h 176"/>
                <a:gd name="T72" fmla="*/ 29 w 239"/>
                <a:gd name="T73" fmla="*/ 31 h 176"/>
                <a:gd name="T74" fmla="*/ 24 w 239"/>
                <a:gd name="T75" fmla="*/ 34 h 176"/>
                <a:gd name="T76" fmla="*/ 20 w 239"/>
                <a:gd name="T77" fmla="*/ 36 h 176"/>
                <a:gd name="T78" fmla="*/ 17 w 239"/>
                <a:gd name="T79" fmla="*/ 36 h 176"/>
                <a:gd name="T80" fmla="*/ 12 w 239"/>
                <a:gd name="T81" fmla="*/ 36 h 176"/>
                <a:gd name="T82" fmla="*/ 8 w 239"/>
                <a:gd name="T83" fmla="*/ 32 h 176"/>
                <a:gd name="T84" fmla="*/ 7 w 239"/>
                <a:gd name="T85" fmla="*/ 28 h 176"/>
                <a:gd name="T86" fmla="*/ 9 w 239"/>
                <a:gd name="T87" fmla="*/ 24 h 176"/>
                <a:gd name="T88" fmla="*/ 12 w 239"/>
                <a:gd name="T89" fmla="*/ 21 h 176"/>
                <a:gd name="T90" fmla="*/ 17 w 239"/>
                <a:gd name="T91" fmla="*/ 17 h 176"/>
                <a:gd name="T92" fmla="*/ 20 w 239"/>
                <a:gd name="T93" fmla="*/ 15 h 176"/>
                <a:gd name="T94" fmla="*/ 24 w 239"/>
                <a:gd name="T95" fmla="*/ 13 h 176"/>
                <a:gd name="T96" fmla="*/ 27 w 239"/>
                <a:gd name="T97" fmla="*/ 11 h 176"/>
                <a:gd name="T98" fmla="*/ 31 w 239"/>
                <a:gd name="T99" fmla="*/ 8 h 176"/>
                <a:gd name="T100" fmla="*/ 37 w 239"/>
                <a:gd name="T101" fmla="*/ 6 h 176"/>
                <a:gd name="T102" fmla="*/ 40 w 239"/>
                <a:gd name="T103" fmla="*/ 4 h 176"/>
                <a:gd name="T104" fmla="*/ 38 w 239"/>
                <a:gd name="T105" fmla="*/ 0 h 1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9"/>
                <a:gd name="T160" fmla="*/ 0 h 176"/>
                <a:gd name="T161" fmla="*/ 239 w 239"/>
                <a:gd name="T162" fmla="*/ 176 h 1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9" h="176">
                  <a:moveTo>
                    <a:pt x="149" y="0"/>
                  </a:moveTo>
                  <a:lnTo>
                    <a:pt x="148" y="0"/>
                  </a:lnTo>
                  <a:lnTo>
                    <a:pt x="145" y="1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30" y="8"/>
                  </a:lnTo>
                  <a:lnTo>
                    <a:pt x="126" y="10"/>
                  </a:lnTo>
                  <a:lnTo>
                    <a:pt x="122" y="13"/>
                  </a:lnTo>
                  <a:lnTo>
                    <a:pt x="117" y="15"/>
                  </a:lnTo>
                  <a:lnTo>
                    <a:pt x="113" y="17"/>
                  </a:lnTo>
                  <a:lnTo>
                    <a:pt x="108" y="19"/>
                  </a:lnTo>
                  <a:lnTo>
                    <a:pt x="102" y="23"/>
                  </a:lnTo>
                  <a:lnTo>
                    <a:pt x="98" y="25"/>
                  </a:lnTo>
                  <a:lnTo>
                    <a:pt x="92" y="27"/>
                  </a:lnTo>
                  <a:lnTo>
                    <a:pt x="86" y="30"/>
                  </a:lnTo>
                  <a:lnTo>
                    <a:pt x="81" y="33"/>
                  </a:lnTo>
                  <a:lnTo>
                    <a:pt x="76" y="37"/>
                  </a:lnTo>
                  <a:lnTo>
                    <a:pt x="71" y="40"/>
                  </a:lnTo>
                  <a:lnTo>
                    <a:pt x="65" y="43"/>
                  </a:lnTo>
                  <a:lnTo>
                    <a:pt x="59" y="47"/>
                  </a:lnTo>
                  <a:lnTo>
                    <a:pt x="55" y="50"/>
                  </a:lnTo>
                  <a:lnTo>
                    <a:pt x="49" y="54"/>
                  </a:lnTo>
                  <a:lnTo>
                    <a:pt x="44" y="57"/>
                  </a:lnTo>
                  <a:lnTo>
                    <a:pt x="40" y="60"/>
                  </a:lnTo>
                  <a:lnTo>
                    <a:pt x="35" y="65"/>
                  </a:lnTo>
                  <a:lnTo>
                    <a:pt x="26" y="72"/>
                  </a:lnTo>
                  <a:lnTo>
                    <a:pt x="19" y="81"/>
                  </a:lnTo>
                  <a:lnTo>
                    <a:pt x="12" y="88"/>
                  </a:lnTo>
                  <a:lnTo>
                    <a:pt x="8" y="95"/>
                  </a:lnTo>
                  <a:lnTo>
                    <a:pt x="4" y="102"/>
                  </a:lnTo>
                  <a:lnTo>
                    <a:pt x="3" y="108"/>
                  </a:lnTo>
                  <a:lnTo>
                    <a:pt x="1" y="115"/>
                  </a:lnTo>
                  <a:lnTo>
                    <a:pt x="0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3" y="141"/>
                  </a:lnTo>
                  <a:lnTo>
                    <a:pt x="6" y="146"/>
                  </a:lnTo>
                  <a:lnTo>
                    <a:pt x="8" y="151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4"/>
                  </a:lnTo>
                  <a:lnTo>
                    <a:pt x="25" y="167"/>
                  </a:lnTo>
                  <a:lnTo>
                    <a:pt x="29" y="171"/>
                  </a:lnTo>
                  <a:lnTo>
                    <a:pt x="34" y="172"/>
                  </a:lnTo>
                  <a:lnTo>
                    <a:pt x="40" y="173"/>
                  </a:lnTo>
                  <a:lnTo>
                    <a:pt x="45" y="175"/>
                  </a:lnTo>
                  <a:lnTo>
                    <a:pt x="52" y="176"/>
                  </a:lnTo>
                  <a:lnTo>
                    <a:pt x="59" y="175"/>
                  </a:lnTo>
                  <a:lnTo>
                    <a:pt x="68" y="173"/>
                  </a:lnTo>
                  <a:lnTo>
                    <a:pt x="72" y="173"/>
                  </a:lnTo>
                  <a:lnTo>
                    <a:pt x="75" y="172"/>
                  </a:lnTo>
                  <a:lnTo>
                    <a:pt x="80" y="171"/>
                  </a:lnTo>
                  <a:lnTo>
                    <a:pt x="84" y="171"/>
                  </a:lnTo>
                  <a:lnTo>
                    <a:pt x="89" y="170"/>
                  </a:lnTo>
                  <a:lnTo>
                    <a:pt x="93" y="169"/>
                  </a:lnTo>
                  <a:lnTo>
                    <a:pt x="97" y="167"/>
                  </a:lnTo>
                  <a:lnTo>
                    <a:pt x="101" y="165"/>
                  </a:lnTo>
                  <a:lnTo>
                    <a:pt x="106" y="163"/>
                  </a:lnTo>
                  <a:lnTo>
                    <a:pt x="110" y="162"/>
                  </a:lnTo>
                  <a:lnTo>
                    <a:pt x="115" y="160"/>
                  </a:lnTo>
                  <a:lnTo>
                    <a:pt x="120" y="157"/>
                  </a:lnTo>
                  <a:lnTo>
                    <a:pt x="124" y="155"/>
                  </a:lnTo>
                  <a:lnTo>
                    <a:pt x="129" y="153"/>
                  </a:lnTo>
                  <a:lnTo>
                    <a:pt x="133" y="151"/>
                  </a:lnTo>
                  <a:lnTo>
                    <a:pt x="138" y="148"/>
                  </a:lnTo>
                  <a:lnTo>
                    <a:pt x="142" y="145"/>
                  </a:lnTo>
                  <a:lnTo>
                    <a:pt x="147" y="141"/>
                  </a:lnTo>
                  <a:lnTo>
                    <a:pt x="151" y="139"/>
                  </a:lnTo>
                  <a:lnTo>
                    <a:pt x="156" y="136"/>
                  </a:lnTo>
                  <a:lnTo>
                    <a:pt x="164" y="128"/>
                  </a:lnTo>
                  <a:lnTo>
                    <a:pt x="172" y="120"/>
                  </a:lnTo>
                  <a:lnTo>
                    <a:pt x="180" y="112"/>
                  </a:lnTo>
                  <a:lnTo>
                    <a:pt x="189" y="104"/>
                  </a:lnTo>
                  <a:lnTo>
                    <a:pt x="196" y="96"/>
                  </a:lnTo>
                  <a:lnTo>
                    <a:pt x="203" y="88"/>
                  </a:lnTo>
                  <a:lnTo>
                    <a:pt x="208" y="80"/>
                  </a:lnTo>
                  <a:lnTo>
                    <a:pt x="215" y="73"/>
                  </a:lnTo>
                  <a:lnTo>
                    <a:pt x="220" y="65"/>
                  </a:lnTo>
                  <a:lnTo>
                    <a:pt x="226" y="58"/>
                  </a:lnTo>
                  <a:lnTo>
                    <a:pt x="229" y="53"/>
                  </a:lnTo>
                  <a:lnTo>
                    <a:pt x="232" y="48"/>
                  </a:lnTo>
                  <a:lnTo>
                    <a:pt x="235" y="43"/>
                  </a:lnTo>
                  <a:lnTo>
                    <a:pt x="237" y="41"/>
                  </a:lnTo>
                  <a:lnTo>
                    <a:pt x="239" y="39"/>
                  </a:lnTo>
                  <a:lnTo>
                    <a:pt x="238" y="37"/>
                  </a:lnTo>
                  <a:lnTo>
                    <a:pt x="236" y="37"/>
                  </a:lnTo>
                  <a:lnTo>
                    <a:pt x="232" y="34"/>
                  </a:lnTo>
                  <a:lnTo>
                    <a:pt x="228" y="32"/>
                  </a:lnTo>
                  <a:lnTo>
                    <a:pt x="223" y="30"/>
                  </a:lnTo>
                  <a:lnTo>
                    <a:pt x="220" y="30"/>
                  </a:lnTo>
                  <a:lnTo>
                    <a:pt x="216" y="30"/>
                  </a:lnTo>
                  <a:lnTo>
                    <a:pt x="216" y="32"/>
                  </a:lnTo>
                  <a:lnTo>
                    <a:pt x="215" y="34"/>
                  </a:lnTo>
                  <a:lnTo>
                    <a:pt x="214" y="37"/>
                  </a:lnTo>
                  <a:lnTo>
                    <a:pt x="211" y="41"/>
                  </a:lnTo>
                  <a:lnTo>
                    <a:pt x="207" y="46"/>
                  </a:lnTo>
                  <a:lnTo>
                    <a:pt x="203" y="50"/>
                  </a:lnTo>
                  <a:lnTo>
                    <a:pt x="198" y="55"/>
                  </a:lnTo>
                  <a:lnTo>
                    <a:pt x="191" y="59"/>
                  </a:lnTo>
                  <a:lnTo>
                    <a:pt x="187" y="66"/>
                  </a:lnTo>
                  <a:lnTo>
                    <a:pt x="179" y="72"/>
                  </a:lnTo>
                  <a:lnTo>
                    <a:pt x="172" y="79"/>
                  </a:lnTo>
                  <a:lnTo>
                    <a:pt x="164" y="84"/>
                  </a:lnTo>
                  <a:lnTo>
                    <a:pt x="157" y="91"/>
                  </a:lnTo>
                  <a:lnTo>
                    <a:pt x="149" y="97"/>
                  </a:lnTo>
                  <a:lnTo>
                    <a:pt x="142" y="104"/>
                  </a:lnTo>
                  <a:lnTo>
                    <a:pt x="136" y="111"/>
                  </a:lnTo>
                  <a:lnTo>
                    <a:pt x="129" y="118"/>
                  </a:lnTo>
                  <a:lnTo>
                    <a:pt x="122" y="122"/>
                  </a:lnTo>
                  <a:lnTo>
                    <a:pt x="115" y="128"/>
                  </a:lnTo>
                  <a:lnTo>
                    <a:pt x="108" y="131"/>
                  </a:lnTo>
                  <a:lnTo>
                    <a:pt x="101" y="136"/>
                  </a:lnTo>
                  <a:lnTo>
                    <a:pt x="96" y="138"/>
                  </a:lnTo>
                  <a:lnTo>
                    <a:pt x="90" y="141"/>
                  </a:lnTo>
                  <a:lnTo>
                    <a:pt x="84" y="144"/>
                  </a:lnTo>
                  <a:lnTo>
                    <a:pt x="80" y="146"/>
                  </a:lnTo>
                  <a:lnTo>
                    <a:pt x="75" y="146"/>
                  </a:lnTo>
                  <a:lnTo>
                    <a:pt x="71" y="148"/>
                  </a:lnTo>
                  <a:lnTo>
                    <a:pt x="66" y="148"/>
                  </a:lnTo>
                  <a:lnTo>
                    <a:pt x="61" y="148"/>
                  </a:lnTo>
                  <a:lnTo>
                    <a:pt x="55" y="147"/>
                  </a:lnTo>
                  <a:lnTo>
                    <a:pt x="48" y="146"/>
                  </a:lnTo>
                  <a:lnTo>
                    <a:pt x="42" y="141"/>
                  </a:lnTo>
                  <a:lnTo>
                    <a:pt x="36" y="136"/>
                  </a:lnTo>
                  <a:lnTo>
                    <a:pt x="32" y="129"/>
                  </a:lnTo>
                  <a:lnTo>
                    <a:pt x="29" y="122"/>
                  </a:lnTo>
                  <a:lnTo>
                    <a:pt x="28" y="118"/>
                  </a:lnTo>
                  <a:lnTo>
                    <a:pt x="28" y="113"/>
                  </a:lnTo>
                  <a:lnTo>
                    <a:pt x="28" y="108"/>
                  </a:lnTo>
                  <a:lnTo>
                    <a:pt x="31" y="104"/>
                  </a:lnTo>
                  <a:lnTo>
                    <a:pt x="33" y="99"/>
                  </a:lnTo>
                  <a:lnTo>
                    <a:pt x="37" y="95"/>
                  </a:lnTo>
                  <a:lnTo>
                    <a:pt x="42" y="89"/>
                  </a:lnTo>
                  <a:lnTo>
                    <a:pt x="48" y="84"/>
                  </a:lnTo>
                  <a:lnTo>
                    <a:pt x="55" y="79"/>
                  </a:lnTo>
                  <a:lnTo>
                    <a:pt x="63" y="73"/>
                  </a:lnTo>
                  <a:lnTo>
                    <a:pt x="66" y="70"/>
                  </a:lnTo>
                  <a:lnTo>
                    <a:pt x="71" y="67"/>
                  </a:lnTo>
                  <a:lnTo>
                    <a:pt x="75" y="64"/>
                  </a:lnTo>
                  <a:lnTo>
                    <a:pt x="80" y="62"/>
                  </a:lnTo>
                  <a:lnTo>
                    <a:pt x="84" y="59"/>
                  </a:lnTo>
                  <a:lnTo>
                    <a:pt x="89" y="56"/>
                  </a:lnTo>
                  <a:lnTo>
                    <a:pt x="93" y="53"/>
                  </a:lnTo>
                  <a:lnTo>
                    <a:pt x="98" y="50"/>
                  </a:lnTo>
                  <a:lnTo>
                    <a:pt x="102" y="48"/>
                  </a:lnTo>
                  <a:lnTo>
                    <a:pt x="107" y="46"/>
                  </a:lnTo>
                  <a:lnTo>
                    <a:pt x="112" y="43"/>
                  </a:lnTo>
                  <a:lnTo>
                    <a:pt x="116" y="41"/>
                  </a:lnTo>
                  <a:lnTo>
                    <a:pt x="124" y="35"/>
                  </a:lnTo>
                  <a:lnTo>
                    <a:pt x="132" y="32"/>
                  </a:lnTo>
                  <a:lnTo>
                    <a:pt x="139" y="27"/>
                  </a:lnTo>
                  <a:lnTo>
                    <a:pt x="146" y="25"/>
                  </a:lnTo>
                  <a:lnTo>
                    <a:pt x="150" y="22"/>
                  </a:lnTo>
                  <a:lnTo>
                    <a:pt x="155" y="19"/>
                  </a:lnTo>
                  <a:lnTo>
                    <a:pt x="157" y="18"/>
                  </a:lnTo>
                  <a:lnTo>
                    <a:pt x="158" y="18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auto">
            <a:xfrm>
              <a:off x="2669" y="1726"/>
              <a:ext cx="49" cy="26"/>
            </a:xfrm>
            <a:custGeom>
              <a:avLst/>
              <a:gdLst>
                <a:gd name="T0" fmla="*/ 2 w 98"/>
                <a:gd name="T1" fmla="*/ 0 h 53"/>
                <a:gd name="T2" fmla="*/ 25 w 98"/>
                <a:gd name="T3" fmla="*/ 9 h 53"/>
                <a:gd name="T4" fmla="*/ 17 w 98"/>
                <a:gd name="T5" fmla="*/ 13 h 53"/>
                <a:gd name="T6" fmla="*/ 0 w 98"/>
                <a:gd name="T7" fmla="*/ 3 h 53"/>
                <a:gd name="T8" fmla="*/ 2 w 98"/>
                <a:gd name="T9" fmla="*/ 0 h 53"/>
                <a:gd name="T10" fmla="*/ 2 w 9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8"/>
                <a:gd name="T19" fmla="*/ 0 h 53"/>
                <a:gd name="T20" fmla="*/ 98 w 9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8" h="53">
                  <a:moveTo>
                    <a:pt x="8" y="0"/>
                  </a:moveTo>
                  <a:lnTo>
                    <a:pt x="98" y="39"/>
                  </a:lnTo>
                  <a:lnTo>
                    <a:pt x="67" y="53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Freeform 25"/>
            <p:cNvSpPr>
              <a:spLocks/>
            </p:cNvSpPr>
            <p:nvPr/>
          </p:nvSpPr>
          <p:spPr bwMode="auto">
            <a:xfrm>
              <a:off x="2844" y="1596"/>
              <a:ext cx="119" cy="78"/>
            </a:xfrm>
            <a:custGeom>
              <a:avLst/>
              <a:gdLst>
                <a:gd name="T0" fmla="*/ 54 w 240"/>
                <a:gd name="T1" fmla="*/ 2 h 155"/>
                <a:gd name="T2" fmla="*/ 53 w 240"/>
                <a:gd name="T3" fmla="*/ 5 h 155"/>
                <a:gd name="T4" fmla="*/ 52 w 240"/>
                <a:gd name="T5" fmla="*/ 8 h 155"/>
                <a:gd name="T6" fmla="*/ 51 w 240"/>
                <a:gd name="T7" fmla="*/ 11 h 155"/>
                <a:gd name="T8" fmla="*/ 49 w 240"/>
                <a:gd name="T9" fmla="*/ 14 h 155"/>
                <a:gd name="T10" fmla="*/ 48 w 240"/>
                <a:gd name="T11" fmla="*/ 18 h 155"/>
                <a:gd name="T12" fmla="*/ 46 w 240"/>
                <a:gd name="T13" fmla="*/ 21 h 155"/>
                <a:gd name="T14" fmla="*/ 43 w 240"/>
                <a:gd name="T15" fmla="*/ 24 h 155"/>
                <a:gd name="T16" fmla="*/ 41 w 240"/>
                <a:gd name="T17" fmla="*/ 27 h 155"/>
                <a:gd name="T18" fmla="*/ 38 w 240"/>
                <a:gd name="T19" fmla="*/ 29 h 155"/>
                <a:gd name="T20" fmla="*/ 35 w 240"/>
                <a:gd name="T21" fmla="*/ 30 h 155"/>
                <a:gd name="T22" fmla="*/ 32 w 240"/>
                <a:gd name="T23" fmla="*/ 31 h 155"/>
                <a:gd name="T24" fmla="*/ 29 w 240"/>
                <a:gd name="T25" fmla="*/ 32 h 155"/>
                <a:gd name="T26" fmla="*/ 26 w 240"/>
                <a:gd name="T27" fmla="*/ 32 h 155"/>
                <a:gd name="T28" fmla="*/ 23 w 240"/>
                <a:gd name="T29" fmla="*/ 32 h 155"/>
                <a:gd name="T30" fmla="*/ 20 w 240"/>
                <a:gd name="T31" fmla="*/ 31 h 155"/>
                <a:gd name="T32" fmla="*/ 17 w 240"/>
                <a:gd name="T33" fmla="*/ 31 h 155"/>
                <a:gd name="T34" fmla="*/ 14 w 240"/>
                <a:gd name="T35" fmla="*/ 30 h 155"/>
                <a:gd name="T36" fmla="*/ 11 w 240"/>
                <a:gd name="T37" fmla="*/ 29 h 155"/>
                <a:gd name="T38" fmla="*/ 9 w 240"/>
                <a:gd name="T39" fmla="*/ 28 h 155"/>
                <a:gd name="T40" fmla="*/ 7 w 240"/>
                <a:gd name="T41" fmla="*/ 27 h 155"/>
                <a:gd name="T42" fmla="*/ 5 w 240"/>
                <a:gd name="T43" fmla="*/ 26 h 155"/>
                <a:gd name="T44" fmla="*/ 0 w 240"/>
                <a:gd name="T45" fmla="*/ 31 h 155"/>
                <a:gd name="T46" fmla="*/ 1 w 240"/>
                <a:gd name="T47" fmla="*/ 32 h 155"/>
                <a:gd name="T48" fmla="*/ 3 w 240"/>
                <a:gd name="T49" fmla="*/ 33 h 155"/>
                <a:gd name="T50" fmla="*/ 5 w 240"/>
                <a:gd name="T51" fmla="*/ 34 h 155"/>
                <a:gd name="T52" fmla="*/ 8 w 240"/>
                <a:gd name="T53" fmla="*/ 35 h 155"/>
                <a:gd name="T54" fmla="*/ 11 w 240"/>
                <a:gd name="T55" fmla="*/ 37 h 155"/>
                <a:gd name="T56" fmla="*/ 15 w 240"/>
                <a:gd name="T57" fmla="*/ 38 h 155"/>
                <a:gd name="T58" fmla="*/ 19 w 240"/>
                <a:gd name="T59" fmla="*/ 39 h 155"/>
                <a:gd name="T60" fmla="*/ 22 w 240"/>
                <a:gd name="T61" fmla="*/ 39 h 155"/>
                <a:gd name="T62" fmla="*/ 26 w 240"/>
                <a:gd name="T63" fmla="*/ 39 h 155"/>
                <a:gd name="T64" fmla="*/ 30 w 240"/>
                <a:gd name="T65" fmla="*/ 39 h 155"/>
                <a:gd name="T66" fmla="*/ 34 w 240"/>
                <a:gd name="T67" fmla="*/ 37 h 155"/>
                <a:gd name="T68" fmla="*/ 38 w 240"/>
                <a:gd name="T69" fmla="*/ 36 h 155"/>
                <a:gd name="T70" fmla="*/ 42 w 240"/>
                <a:gd name="T71" fmla="*/ 33 h 155"/>
                <a:gd name="T72" fmla="*/ 45 w 240"/>
                <a:gd name="T73" fmla="*/ 31 h 155"/>
                <a:gd name="T74" fmla="*/ 48 w 240"/>
                <a:gd name="T75" fmla="*/ 28 h 155"/>
                <a:gd name="T76" fmla="*/ 50 w 240"/>
                <a:gd name="T77" fmla="*/ 25 h 155"/>
                <a:gd name="T78" fmla="*/ 51 w 240"/>
                <a:gd name="T79" fmla="*/ 23 h 155"/>
                <a:gd name="T80" fmla="*/ 52 w 240"/>
                <a:gd name="T81" fmla="*/ 21 h 155"/>
                <a:gd name="T82" fmla="*/ 53 w 240"/>
                <a:gd name="T83" fmla="*/ 19 h 155"/>
                <a:gd name="T84" fmla="*/ 54 w 240"/>
                <a:gd name="T85" fmla="*/ 17 h 155"/>
                <a:gd name="T86" fmla="*/ 55 w 240"/>
                <a:gd name="T87" fmla="*/ 14 h 155"/>
                <a:gd name="T88" fmla="*/ 56 w 240"/>
                <a:gd name="T89" fmla="*/ 12 h 155"/>
                <a:gd name="T90" fmla="*/ 57 w 240"/>
                <a:gd name="T91" fmla="*/ 10 h 155"/>
                <a:gd name="T92" fmla="*/ 57 w 240"/>
                <a:gd name="T93" fmla="*/ 8 h 155"/>
                <a:gd name="T94" fmla="*/ 58 w 240"/>
                <a:gd name="T95" fmla="*/ 6 h 155"/>
                <a:gd name="T96" fmla="*/ 59 w 240"/>
                <a:gd name="T97" fmla="*/ 3 h 155"/>
                <a:gd name="T98" fmla="*/ 59 w 240"/>
                <a:gd name="T99" fmla="*/ 0 h 155"/>
                <a:gd name="T100" fmla="*/ 54 w 240"/>
                <a:gd name="T101" fmla="*/ 2 h 1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0"/>
                <a:gd name="T154" fmla="*/ 0 h 155"/>
                <a:gd name="T155" fmla="*/ 240 w 240"/>
                <a:gd name="T156" fmla="*/ 155 h 1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0" h="155">
                  <a:moveTo>
                    <a:pt x="219" y="5"/>
                  </a:moveTo>
                  <a:lnTo>
                    <a:pt x="218" y="7"/>
                  </a:lnTo>
                  <a:lnTo>
                    <a:pt x="216" y="14"/>
                  </a:lnTo>
                  <a:lnTo>
                    <a:pt x="213" y="17"/>
                  </a:lnTo>
                  <a:lnTo>
                    <a:pt x="212" y="23"/>
                  </a:lnTo>
                  <a:lnTo>
                    <a:pt x="210" y="29"/>
                  </a:lnTo>
                  <a:lnTo>
                    <a:pt x="209" y="36"/>
                  </a:lnTo>
                  <a:lnTo>
                    <a:pt x="205" y="41"/>
                  </a:lnTo>
                  <a:lnTo>
                    <a:pt x="202" y="48"/>
                  </a:lnTo>
                  <a:lnTo>
                    <a:pt x="200" y="56"/>
                  </a:lnTo>
                  <a:lnTo>
                    <a:pt x="196" y="63"/>
                  </a:lnTo>
                  <a:lnTo>
                    <a:pt x="193" y="70"/>
                  </a:lnTo>
                  <a:lnTo>
                    <a:pt x="188" y="77"/>
                  </a:lnTo>
                  <a:lnTo>
                    <a:pt x="185" y="83"/>
                  </a:lnTo>
                  <a:lnTo>
                    <a:pt x="181" y="90"/>
                  </a:lnTo>
                  <a:lnTo>
                    <a:pt x="176" y="96"/>
                  </a:lnTo>
                  <a:lnTo>
                    <a:pt x="171" y="102"/>
                  </a:lnTo>
                  <a:lnTo>
                    <a:pt x="166" y="106"/>
                  </a:lnTo>
                  <a:lnTo>
                    <a:pt x="161" y="111"/>
                  </a:lnTo>
                  <a:lnTo>
                    <a:pt x="154" y="114"/>
                  </a:lnTo>
                  <a:lnTo>
                    <a:pt x="148" y="118"/>
                  </a:lnTo>
                  <a:lnTo>
                    <a:pt x="143" y="120"/>
                  </a:lnTo>
                  <a:lnTo>
                    <a:pt x="137" y="123"/>
                  </a:lnTo>
                  <a:lnTo>
                    <a:pt x="130" y="124"/>
                  </a:lnTo>
                  <a:lnTo>
                    <a:pt x="124" y="126"/>
                  </a:lnTo>
                  <a:lnTo>
                    <a:pt x="119" y="127"/>
                  </a:lnTo>
                  <a:lnTo>
                    <a:pt x="112" y="128"/>
                  </a:lnTo>
                  <a:lnTo>
                    <a:pt x="106" y="128"/>
                  </a:lnTo>
                  <a:lnTo>
                    <a:pt x="101" y="128"/>
                  </a:lnTo>
                  <a:lnTo>
                    <a:pt x="94" y="127"/>
                  </a:lnTo>
                  <a:lnTo>
                    <a:pt x="89" y="126"/>
                  </a:lnTo>
                  <a:lnTo>
                    <a:pt x="82" y="124"/>
                  </a:lnTo>
                  <a:lnTo>
                    <a:pt x="77" y="123"/>
                  </a:lnTo>
                  <a:lnTo>
                    <a:pt x="70" y="121"/>
                  </a:lnTo>
                  <a:lnTo>
                    <a:pt x="64" y="120"/>
                  </a:lnTo>
                  <a:lnTo>
                    <a:pt x="58" y="118"/>
                  </a:lnTo>
                  <a:lnTo>
                    <a:pt x="53" y="116"/>
                  </a:lnTo>
                  <a:lnTo>
                    <a:pt x="47" y="114"/>
                  </a:lnTo>
                  <a:lnTo>
                    <a:pt x="42" y="112"/>
                  </a:lnTo>
                  <a:lnTo>
                    <a:pt x="37" y="110"/>
                  </a:lnTo>
                  <a:lnTo>
                    <a:pt x="32" y="109"/>
                  </a:lnTo>
                  <a:lnTo>
                    <a:pt x="28" y="106"/>
                  </a:lnTo>
                  <a:lnTo>
                    <a:pt x="25" y="106"/>
                  </a:lnTo>
                  <a:lnTo>
                    <a:pt x="21" y="104"/>
                  </a:lnTo>
                  <a:lnTo>
                    <a:pt x="18" y="10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6" y="127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6" y="132"/>
                  </a:lnTo>
                  <a:lnTo>
                    <a:pt x="22" y="136"/>
                  </a:lnTo>
                  <a:lnTo>
                    <a:pt x="26" y="138"/>
                  </a:lnTo>
                  <a:lnTo>
                    <a:pt x="33" y="140"/>
                  </a:lnTo>
                  <a:lnTo>
                    <a:pt x="39" y="143"/>
                  </a:lnTo>
                  <a:lnTo>
                    <a:pt x="46" y="146"/>
                  </a:lnTo>
                  <a:lnTo>
                    <a:pt x="53" y="147"/>
                  </a:lnTo>
                  <a:lnTo>
                    <a:pt x="61" y="150"/>
                  </a:lnTo>
                  <a:lnTo>
                    <a:pt x="67" y="152"/>
                  </a:lnTo>
                  <a:lnTo>
                    <a:pt x="77" y="154"/>
                  </a:lnTo>
                  <a:lnTo>
                    <a:pt x="83" y="154"/>
                  </a:lnTo>
                  <a:lnTo>
                    <a:pt x="91" y="155"/>
                  </a:lnTo>
                  <a:lnTo>
                    <a:pt x="99" y="155"/>
                  </a:lnTo>
                  <a:lnTo>
                    <a:pt x="107" y="155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31" y="151"/>
                  </a:lnTo>
                  <a:lnTo>
                    <a:pt x="139" y="148"/>
                  </a:lnTo>
                  <a:lnTo>
                    <a:pt x="146" y="144"/>
                  </a:lnTo>
                  <a:lnTo>
                    <a:pt x="154" y="142"/>
                  </a:lnTo>
                  <a:lnTo>
                    <a:pt x="162" y="137"/>
                  </a:lnTo>
                  <a:lnTo>
                    <a:pt x="170" y="132"/>
                  </a:lnTo>
                  <a:lnTo>
                    <a:pt x="176" y="127"/>
                  </a:lnTo>
                  <a:lnTo>
                    <a:pt x="183" y="121"/>
                  </a:lnTo>
                  <a:lnTo>
                    <a:pt x="189" y="114"/>
                  </a:lnTo>
                  <a:lnTo>
                    <a:pt x="196" y="109"/>
                  </a:lnTo>
                  <a:lnTo>
                    <a:pt x="199" y="104"/>
                  </a:lnTo>
                  <a:lnTo>
                    <a:pt x="201" y="99"/>
                  </a:lnTo>
                  <a:lnTo>
                    <a:pt x="203" y="95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82"/>
                  </a:lnTo>
                  <a:lnTo>
                    <a:pt x="213" y="78"/>
                  </a:lnTo>
                  <a:lnTo>
                    <a:pt x="216" y="74"/>
                  </a:lnTo>
                  <a:lnTo>
                    <a:pt x="217" y="70"/>
                  </a:lnTo>
                  <a:lnTo>
                    <a:pt x="218" y="65"/>
                  </a:lnTo>
                  <a:lnTo>
                    <a:pt x="220" y="61"/>
                  </a:lnTo>
                  <a:lnTo>
                    <a:pt x="223" y="56"/>
                  </a:lnTo>
                  <a:lnTo>
                    <a:pt x="224" y="51"/>
                  </a:lnTo>
                  <a:lnTo>
                    <a:pt x="225" y="47"/>
                  </a:lnTo>
                  <a:lnTo>
                    <a:pt x="227" y="43"/>
                  </a:lnTo>
                  <a:lnTo>
                    <a:pt x="229" y="39"/>
                  </a:lnTo>
                  <a:lnTo>
                    <a:pt x="229" y="34"/>
                  </a:lnTo>
                  <a:lnTo>
                    <a:pt x="232" y="30"/>
                  </a:lnTo>
                  <a:lnTo>
                    <a:pt x="233" y="26"/>
                  </a:lnTo>
                  <a:lnTo>
                    <a:pt x="234" y="23"/>
                  </a:lnTo>
                  <a:lnTo>
                    <a:pt x="235" y="16"/>
                  </a:lnTo>
                  <a:lnTo>
                    <a:pt x="237" y="12"/>
                  </a:lnTo>
                  <a:lnTo>
                    <a:pt x="237" y="6"/>
                  </a:lnTo>
                  <a:lnTo>
                    <a:pt x="240" y="0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2" name="Freeform 26"/>
            <p:cNvSpPr>
              <a:spLocks/>
            </p:cNvSpPr>
            <p:nvPr/>
          </p:nvSpPr>
          <p:spPr bwMode="auto">
            <a:xfrm>
              <a:off x="3067" y="1537"/>
              <a:ext cx="17" cy="76"/>
            </a:xfrm>
            <a:custGeom>
              <a:avLst/>
              <a:gdLst>
                <a:gd name="T0" fmla="*/ 7 w 34"/>
                <a:gd name="T1" fmla="*/ 0 h 151"/>
                <a:gd name="T2" fmla="*/ 9 w 34"/>
                <a:gd name="T3" fmla="*/ 36 h 151"/>
                <a:gd name="T4" fmla="*/ 3 w 34"/>
                <a:gd name="T5" fmla="*/ 38 h 151"/>
                <a:gd name="T6" fmla="*/ 0 w 34"/>
                <a:gd name="T7" fmla="*/ 2 h 151"/>
                <a:gd name="T8" fmla="*/ 7 w 34"/>
                <a:gd name="T9" fmla="*/ 0 h 151"/>
                <a:gd name="T10" fmla="*/ 7 w 34"/>
                <a:gd name="T11" fmla="*/ 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51"/>
                <a:gd name="T20" fmla="*/ 34 w 34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51">
                  <a:moveTo>
                    <a:pt x="30" y="0"/>
                  </a:moveTo>
                  <a:lnTo>
                    <a:pt x="34" y="142"/>
                  </a:lnTo>
                  <a:lnTo>
                    <a:pt x="14" y="151"/>
                  </a:lnTo>
                  <a:lnTo>
                    <a:pt x="0" y="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3" name="Freeform 27"/>
            <p:cNvSpPr>
              <a:spLocks/>
            </p:cNvSpPr>
            <p:nvPr/>
          </p:nvSpPr>
          <p:spPr bwMode="auto">
            <a:xfrm>
              <a:off x="2897" y="1338"/>
              <a:ext cx="400" cy="181"/>
            </a:xfrm>
            <a:custGeom>
              <a:avLst/>
              <a:gdLst>
                <a:gd name="T0" fmla="*/ 0 w 801"/>
                <a:gd name="T1" fmla="*/ 89 h 361"/>
                <a:gd name="T2" fmla="*/ 127 w 801"/>
                <a:gd name="T3" fmla="*/ 34 h 361"/>
                <a:gd name="T4" fmla="*/ 123 w 801"/>
                <a:gd name="T5" fmla="*/ 0 h 361"/>
                <a:gd name="T6" fmla="*/ 128 w 801"/>
                <a:gd name="T7" fmla="*/ 0 h 361"/>
                <a:gd name="T8" fmla="*/ 131 w 801"/>
                <a:gd name="T9" fmla="*/ 32 h 361"/>
                <a:gd name="T10" fmla="*/ 200 w 801"/>
                <a:gd name="T11" fmla="*/ 37 h 361"/>
                <a:gd name="T12" fmla="*/ 197 w 801"/>
                <a:gd name="T13" fmla="*/ 41 h 361"/>
                <a:gd name="T14" fmla="*/ 132 w 801"/>
                <a:gd name="T15" fmla="*/ 36 h 361"/>
                <a:gd name="T16" fmla="*/ 8 w 801"/>
                <a:gd name="T17" fmla="*/ 91 h 361"/>
                <a:gd name="T18" fmla="*/ 0 w 801"/>
                <a:gd name="T19" fmla="*/ 89 h 361"/>
                <a:gd name="T20" fmla="*/ 0 w 801"/>
                <a:gd name="T21" fmla="*/ 89 h 3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1"/>
                <a:gd name="T34" fmla="*/ 0 h 361"/>
                <a:gd name="T35" fmla="*/ 801 w 801"/>
                <a:gd name="T36" fmla="*/ 361 h 3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1" h="361">
                  <a:moveTo>
                    <a:pt x="0" y="353"/>
                  </a:moveTo>
                  <a:lnTo>
                    <a:pt x="509" y="133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26" y="126"/>
                  </a:lnTo>
                  <a:lnTo>
                    <a:pt x="801" y="146"/>
                  </a:lnTo>
                  <a:lnTo>
                    <a:pt x="789" y="164"/>
                  </a:lnTo>
                  <a:lnTo>
                    <a:pt x="531" y="143"/>
                  </a:lnTo>
                  <a:lnTo>
                    <a:pt x="35" y="361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4" name="Freeform 28"/>
            <p:cNvSpPr>
              <a:spLocks/>
            </p:cNvSpPr>
            <p:nvPr/>
          </p:nvSpPr>
          <p:spPr bwMode="auto">
            <a:xfrm>
              <a:off x="3107" y="1576"/>
              <a:ext cx="140" cy="124"/>
            </a:xfrm>
            <a:custGeom>
              <a:avLst/>
              <a:gdLst>
                <a:gd name="T0" fmla="*/ 35 w 279"/>
                <a:gd name="T1" fmla="*/ 1 h 249"/>
                <a:gd name="T2" fmla="*/ 40 w 279"/>
                <a:gd name="T3" fmla="*/ 0 h 249"/>
                <a:gd name="T4" fmla="*/ 45 w 279"/>
                <a:gd name="T5" fmla="*/ 0 h 249"/>
                <a:gd name="T6" fmla="*/ 49 w 279"/>
                <a:gd name="T7" fmla="*/ 0 h 249"/>
                <a:gd name="T8" fmla="*/ 54 w 279"/>
                <a:gd name="T9" fmla="*/ 2 h 249"/>
                <a:gd name="T10" fmla="*/ 59 w 279"/>
                <a:gd name="T11" fmla="*/ 4 h 249"/>
                <a:gd name="T12" fmla="*/ 65 w 279"/>
                <a:gd name="T13" fmla="*/ 10 h 249"/>
                <a:gd name="T14" fmla="*/ 69 w 279"/>
                <a:gd name="T15" fmla="*/ 18 h 249"/>
                <a:gd name="T16" fmla="*/ 70 w 279"/>
                <a:gd name="T17" fmla="*/ 25 h 249"/>
                <a:gd name="T18" fmla="*/ 69 w 279"/>
                <a:gd name="T19" fmla="*/ 33 h 249"/>
                <a:gd name="T20" fmla="*/ 68 w 279"/>
                <a:gd name="T21" fmla="*/ 37 h 249"/>
                <a:gd name="T22" fmla="*/ 65 w 279"/>
                <a:gd name="T23" fmla="*/ 45 h 249"/>
                <a:gd name="T24" fmla="*/ 60 w 279"/>
                <a:gd name="T25" fmla="*/ 51 h 249"/>
                <a:gd name="T26" fmla="*/ 53 w 279"/>
                <a:gd name="T27" fmla="*/ 56 h 249"/>
                <a:gd name="T28" fmla="*/ 45 w 279"/>
                <a:gd name="T29" fmla="*/ 60 h 249"/>
                <a:gd name="T30" fmla="*/ 41 w 279"/>
                <a:gd name="T31" fmla="*/ 61 h 249"/>
                <a:gd name="T32" fmla="*/ 37 w 279"/>
                <a:gd name="T33" fmla="*/ 62 h 249"/>
                <a:gd name="T34" fmla="*/ 32 w 279"/>
                <a:gd name="T35" fmla="*/ 62 h 249"/>
                <a:gd name="T36" fmla="*/ 28 w 279"/>
                <a:gd name="T37" fmla="*/ 62 h 249"/>
                <a:gd name="T38" fmla="*/ 23 w 279"/>
                <a:gd name="T39" fmla="*/ 61 h 249"/>
                <a:gd name="T40" fmla="*/ 19 w 279"/>
                <a:gd name="T41" fmla="*/ 60 h 249"/>
                <a:gd name="T42" fmla="*/ 11 w 279"/>
                <a:gd name="T43" fmla="*/ 57 h 249"/>
                <a:gd name="T44" fmla="*/ 5 w 279"/>
                <a:gd name="T45" fmla="*/ 51 h 249"/>
                <a:gd name="T46" fmla="*/ 2 w 279"/>
                <a:gd name="T47" fmla="*/ 44 h 249"/>
                <a:gd name="T48" fmla="*/ 0 w 279"/>
                <a:gd name="T49" fmla="*/ 39 h 249"/>
                <a:gd name="T50" fmla="*/ 0 w 279"/>
                <a:gd name="T51" fmla="*/ 35 h 249"/>
                <a:gd name="T52" fmla="*/ 1 w 279"/>
                <a:gd name="T53" fmla="*/ 31 h 249"/>
                <a:gd name="T54" fmla="*/ 4 w 279"/>
                <a:gd name="T55" fmla="*/ 23 h 249"/>
                <a:gd name="T56" fmla="*/ 8 w 279"/>
                <a:gd name="T57" fmla="*/ 16 h 249"/>
                <a:gd name="T58" fmla="*/ 13 w 279"/>
                <a:gd name="T59" fmla="*/ 12 h 249"/>
                <a:gd name="T60" fmla="*/ 16 w 279"/>
                <a:gd name="T61" fmla="*/ 8 h 249"/>
                <a:gd name="T62" fmla="*/ 17 w 279"/>
                <a:gd name="T63" fmla="*/ 15 h 249"/>
                <a:gd name="T64" fmla="*/ 13 w 279"/>
                <a:gd name="T65" fmla="*/ 20 h 249"/>
                <a:gd name="T66" fmla="*/ 8 w 279"/>
                <a:gd name="T67" fmla="*/ 25 h 249"/>
                <a:gd name="T68" fmla="*/ 6 w 279"/>
                <a:gd name="T69" fmla="*/ 30 h 249"/>
                <a:gd name="T70" fmla="*/ 6 w 279"/>
                <a:gd name="T71" fmla="*/ 36 h 249"/>
                <a:gd name="T72" fmla="*/ 7 w 279"/>
                <a:gd name="T73" fmla="*/ 43 h 249"/>
                <a:gd name="T74" fmla="*/ 10 w 279"/>
                <a:gd name="T75" fmla="*/ 50 h 249"/>
                <a:gd name="T76" fmla="*/ 15 w 279"/>
                <a:gd name="T77" fmla="*/ 54 h 249"/>
                <a:gd name="T78" fmla="*/ 22 w 279"/>
                <a:gd name="T79" fmla="*/ 56 h 249"/>
                <a:gd name="T80" fmla="*/ 27 w 279"/>
                <a:gd name="T81" fmla="*/ 56 h 249"/>
                <a:gd name="T82" fmla="*/ 31 w 279"/>
                <a:gd name="T83" fmla="*/ 57 h 249"/>
                <a:gd name="T84" fmla="*/ 36 w 279"/>
                <a:gd name="T85" fmla="*/ 57 h 249"/>
                <a:gd name="T86" fmla="*/ 42 w 279"/>
                <a:gd name="T87" fmla="*/ 56 h 249"/>
                <a:gd name="T88" fmla="*/ 48 w 279"/>
                <a:gd name="T89" fmla="*/ 54 h 249"/>
                <a:gd name="T90" fmla="*/ 54 w 279"/>
                <a:gd name="T91" fmla="*/ 49 h 249"/>
                <a:gd name="T92" fmla="*/ 59 w 279"/>
                <a:gd name="T93" fmla="*/ 43 h 249"/>
                <a:gd name="T94" fmla="*/ 63 w 279"/>
                <a:gd name="T95" fmla="*/ 37 h 249"/>
                <a:gd name="T96" fmla="*/ 65 w 279"/>
                <a:gd name="T97" fmla="*/ 31 h 249"/>
                <a:gd name="T98" fmla="*/ 65 w 279"/>
                <a:gd name="T99" fmla="*/ 24 h 249"/>
                <a:gd name="T100" fmla="*/ 63 w 279"/>
                <a:gd name="T101" fmla="*/ 17 h 249"/>
                <a:gd name="T102" fmla="*/ 59 w 279"/>
                <a:gd name="T103" fmla="*/ 10 h 249"/>
                <a:gd name="T104" fmla="*/ 52 w 279"/>
                <a:gd name="T105" fmla="*/ 7 h 249"/>
                <a:gd name="T106" fmla="*/ 47 w 279"/>
                <a:gd name="T107" fmla="*/ 6 h 249"/>
                <a:gd name="T108" fmla="*/ 43 w 279"/>
                <a:gd name="T109" fmla="*/ 6 h 249"/>
                <a:gd name="T110" fmla="*/ 36 w 279"/>
                <a:gd name="T111" fmla="*/ 6 h 249"/>
                <a:gd name="T112" fmla="*/ 32 w 279"/>
                <a:gd name="T113" fmla="*/ 7 h 2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49"/>
                <a:gd name="T173" fmla="*/ 279 w 279"/>
                <a:gd name="T174" fmla="*/ 249 h 2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49">
                  <a:moveTo>
                    <a:pt x="128" y="7"/>
                  </a:moveTo>
                  <a:lnTo>
                    <a:pt x="130" y="6"/>
                  </a:lnTo>
                  <a:lnTo>
                    <a:pt x="133" y="5"/>
                  </a:lnTo>
                  <a:lnTo>
                    <a:pt x="139" y="4"/>
                  </a:lnTo>
                  <a:lnTo>
                    <a:pt x="144" y="2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8" y="1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5" y="1"/>
                  </a:lnTo>
                  <a:lnTo>
                    <a:pt x="201" y="2"/>
                  </a:lnTo>
                  <a:lnTo>
                    <a:pt x="206" y="5"/>
                  </a:lnTo>
                  <a:lnTo>
                    <a:pt x="211" y="6"/>
                  </a:lnTo>
                  <a:lnTo>
                    <a:pt x="216" y="8"/>
                  </a:lnTo>
                  <a:lnTo>
                    <a:pt x="220" y="10"/>
                  </a:lnTo>
                  <a:lnTo>
                    <a:pt x="225" y="13"/>
                  </a:lnTo>
                  <a:lnTo>
                    <a:pt x="229" y="15"/>
                  </a:lnTo>
                  <a:lnTo>
                    <a:pt x="234" y="18"/>
                  </a:lnTo>
                  <a:lnTo>
                    <a:pt x="238" y="22"/>
                  </a:lnTo>
                  <a:lnTo>
                    <a:pt x="244" y="26"/>
                  </a:lnTo>
                  <a:lnTo>
                    <a:pt x="252" y="33"/>
                  </a:lnTo>
                  <a:lnTo>
                    <a:pt x="259" y="41"/>
                  </a:lnTo>
                  <a:lnTo>
                    <a:pt x="265" y="49"/>
                  </a:lnTo>
                  <a:lnTo>
                    <a:pt x="269" y="57"/>
                  </a:lnTo>
                  <a:lnTo>
                    <a:pt x="274" y="64"/>
                  </a:lnTo>
                  <a:lnTo>
                    <a:pt x="276" y="72"/>
                  </a:lnTo>
                  <a:lnTo>
                    <a:pt x="278" y="80"/>
                  </a:lnTo>
                  <a:lnTo>
                    <a:pt x="279" y="87"/>
                  </a:lnTo>
                  <a:lnTo>
                    <a:pt x="279" y="94"/>
                  </a:lnTo>
                  <a:lnTo>
                    <a:pt x="279" y="102"/>
                  </a:lnTo>
                  <a:lnTo>
                    <a:pt x="278" y="110"/>
                  </a:lnTo>
                  <a:lnTo>
                    <a:pt x="278" y="118"/>
                  </a:lnTo>
                  <a:lnTo>
                    <a:pt x="276" y="124"/>
                  </a:lnTo>
                  <a:lnTo>
                    <a:pt x="274" y="132"/>
                  </a:lnTo>
                  <a:lnTo>
                    <a:pt x="273" y="136"/>
                  </a:lnTo>
                  <a:lnTo>
                    <a:pt x="273" y="140"/>
                  </a:lnTo>
                  <a:lnTo>
                    <a:pt x="271" y="145"/>
                  </a:lnTo>
                  <a:lnTo>
                    <a:pt x="271" y="150"/>
                  </a:lnTo>
                  <a:lnTo>
                    <a:pt x="268" y="157"/>
                  </a:lnTo>
                  <a:lnTo>
                    <a:pt x="266" y="164"/>
                  </a:lnTo>
                  <a:lnTo>
                    <a:pt x="262" y="172"/>
                  </a:lnTo>
                  <a:lnTo>
                    <a:pt x="258" y="180"/>
                  </a:lnTo>
                  <a:lnTo>
                    <a:pt x="253" y="186"/>
                  </a:lnTo>
                  <a:lnTo>
                    <a:pt x="249" y="193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5" y="217"/>
                  </a:lnTo>
                  <a:lnTo>
                    <a:pt x="218" y="221"/>
                  </a:lnTo>
                  <a:lnTo>
                    <a:pt x="211" y="227"/>
                  </a:lnTo>
                  <a:lnTo>
                    <a:pt x="204" y="230"/>
                  </a:lnTo>
                  <a:lnTo>
                    <a:pt x="196" y="234"/>
                  </a:lnTo>
                  <a:lnTo>
                    <a:pt x="188" y="237"/>
                  </a:lnTo>
                  <a:lnTo>
                    <a:pt x="180" y="241"/>
                  </a:lnTo>
                  <a:lnTo>
                    <a:pt x="177" y="241"/>
                  </a:lnTo>
                  <a:lnTo>
                    <a:pt x="171" y="242"/>
                  </a:lnTo>
                  <a:lnTo>
                    <a:pt x="166" y="243"/>
                  </a:lnTo>
                  <a:lnTo>
                    <a:pt x="163" y="244"/>
                  </a:lnTo>
                  <a:lnTo>
                    <a:pt x="159" y="244"/>
                  </a:lnTo>
                  <a:lnTo>
                    <a:pt x="154" y="245"/>
                  </a:lnTo>
                  <a:lnTo>
                    <a:pt x="149" y="245"/>
                  </a:lnTo>
                  <a:lnTo>
                    <a:pt x="146" y="248"/>
                  </a:lnTo>
                  <a:lnTo>
                    <a:pt x="141" y="248"/>
                  </a:lnTo>
                  <a:lnTo>
                    <a:pt x="137" y="248"/>
                  </a:lnTo>
                  <a:lnTo>
                    <a:pt x="132" y="248"/>
                  </a:lnTo>
                  <a:lnTo>
                    <a:pt x="128" y="249"/>
                  </a:lnTo>
                  <a:lnTo>
                    <a:pt x="123" y="249"/>
                  </a:lnTo>
                  <a:lnTo>
                    <a:pt x="119" y="249"/>
                  </a:lnTo>
                  <a:lnTo>
                    <a:pt x="113" y="249"/>
                  </a:lnTo>
                  <a:lnTo>
                    <a:pt x="109" y="249"/>
                  </a:lnTo>
                  <a:lnTo>
                    <a:pt x="105" y="248"/>
                  </a:lnTo>
                  <a:lnTo>
                    <a:pt x="100" y="248"/>
                  </a:lnTo>
                  <a:lnTo>
                    <a:pt x="96" y="246"/>
                  </a:lnTo>
                  <a:lnTo>
                    <a:pt x="91" y="246"/>
                  </a:lnTo>
                  <a:lnTo>
                    <a:pt x="87" y="245"/>
                  </a:lnTo>
                  <a:lnTo>
                    <a:pt x="83" y="244"/>
                  </a:lnTo>
                  <a:lnTo>
                    <a:pt x="79" y="243"/>
                  </a:lnTo>
                  <a:lnTo>
                    <a:pt x="74" y="243"/>
                  </a:lnTo>
                  <a:lnTo>
                    <a:pt x="66" y="240"/>
                  </a:lnTo>
                  <a:lnTo>
                    <a:pt x="58" y="236"/>
                  </a:lnTo>
                  <a:lnTo>
                    <a:pt x="51" y="233"/>
                  </a:lnTo>
                  <a:lnTo>
                    <a:pt x="44" y="229"/>
                  </a:lnTo>
                  <a:lnTo>
                    <a:pt x="36" y="225"/>
                  </a:lnTo>
                  <a:lnTo>
                    <a:pt x="30" y="219"/>
                  </a:lnTo>
                  <a:lnTo>
                    <a:pt x="23" y="212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0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2" y="171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1" y="129"/>
                  </a:lnTo>
                  <a:lnTo>
                    <a:pt x="2" y="124"/>
                  </a:lnTo>
                  <a:lnTo>
                    <a:pt x="5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4" y="94"/>
                  </a:lnTo>
                  <a:lnTo>
                    <a:pt x="18" y="87"/>
                  </a:lnTo>
                  <a:lnTo>
                    <a:pt x="23" y="80"/>
                  </a:lnTo>
                  <a:lnTo>
                    <a:pt x="27" y="73"/>
                  </a:lnTo>
                  <a:lnTo>
                    <a:pt x="32" y="67"/>
                  </a:lnTo>
                  <a:lnTo>
                    <a:pt x="36" y="62"/>
                  </a:lnTo>
                  <a:lnTo>
                    <a:pt x="41" y="57"/>
                  </a:lnTo>
                  <a:lnTo>
                    <a:pt x="44" y="51"/>
                  </a:lnTo>
                  <a:lnTo>
                    <a:pt x="49" y="48"/>
                  </a:lnTo>
                  <a:lnTo>
                    <a:pt x="51" y="43"/>
                  </a:lnTo>
                  <a:lnTo>
                    <a:pt x="56" y="41"/>
                  </a:lnTo>
                  <a:lnTo>
                    <a:pt x="60" y="37"/>
                  </a:lnTo>
                  <a:lnTo>
                    <a:pt x="63" y="35"/>
                  </a:lnTo>
                  <a:lnTo>
                    <a:pt x="75" y="53"/>
                  </a:lnTo>
                  <a:lnTo>
                    <a:pt x="73" y="55"/>
                  </a:lnTo>
                  <a:lnTo>
                    <a:pt x="68" y="59"/>
                  </a:lnTo>
                  <a:lnTo>
                    <a:pt x="65" y="62"/>
                  </a:lnTo>
                  <a:lnTo>
                    <a:pt x="62" y="66"/>
                  </a:lnTo>
                  <a:lnTo>
                    <a:pt x="58" y="70"/>
                  </a:lnTo>
                  <a:lnTo>
                    <a:pt x="54" y="75"/>
                  </a:lnTo>
                  <a:lnTo>
                    <a:pt x="49" y="80"/>
                  </a:lnTo>
                  <a:lnTo>
                    <a:pt x="44" y="84"/>
                  </a:lnTo>
                  <a:lnTo>
                    <a:pt x="40" y="89"/>
                  </a:lnTo>
                  <a:lnTo>
                    <a:pt x="38" y="95"/>
                  </a:lnTo>
                  <a:lnTo>
                    <a:pt x="32" y="100"/>
                  </a:lnTo>
                  <a:lnTo>
                    <a:pt x="30" y="106"/>
                  </a:lnTo>
                  <a:lnTo>
                    <a:pt x="27" y="111"/>
                  </a:lnTo>
                  <a:lnTo>
                    <a:pt x="26" y="116"/>
                  </a:lnTo>
                  <a:lnTo>
                    <a:pt x="24" y="121"/>
                  </a:lnTo>
                  <a:lnTo>
                    <a:pt x="23" y="127"/>
                  </a:lnTo>
                  <a:lnTo>
                    <a:pt x="23" y="134"/>
                  </a:lnTo>
                  <a:lnTo>
                    <a:pt x="23" y="140"/>
                  </a:lnTo>
                  <a:lnTo>
                    <a:pt x="23" y="146"/>
                  </a:lnTo>
                  <a:lnTo>
                    <a:pt x="23" y="153"/>
                  </a:lnTo>
                  <a:lnTo>
                    <a:pt x="24" y="161"/>
                  </a:lnTo>
                  <a:lnTo>
                    <a:pt x="26" y="169"/>
                  </a:lnTo>
                  <a:lnTo>
                    <a:pt x="27" y="175"/>
                  </a:lnTo>
                  <a:lnTo>
                    <a:pt x="30" y="181"/>
                  </a:lnTo>
                  <a:lnTo>
                    <a:pt x="32" y="187"/>
                  </a:lnTo>
                  <a:lnTo>
                    <a:pt x="36" y="194"/>
                  </a:lnTo>
                  <a:lnTo>
                    <a:pt x="39" y="200"/>
                  </a:lnTo>
                  <a:lnTo>
                    <a:pt x="43" y="205"/>
                  </a:lnTo>
                  <a:lnTo>
                    <a:pt x="48" y="209"/>
                  </a:lnTo>
                  <a:lnTo>
                    <a:pt x="54" y="213"/>
                  </a:lnTo>
                  <a:lnTo>
                    <a:pt x="58" y="216"/>
                  </a:lnTo>
                  <a:lnTo>
                    <a:pt x="64" y="218"/>
                  </a:lnTo>
                  <a:lnTo>
                    <a:pt x="70" y="220"/>
                  </a:lnTo>
                  <a:lnTo>
                    <a:pt x="78" y="222"/>
                  </a:lnTo>
                  <a:lnTo>
                    <a:pt x="86" y="225"/>
                  </a:lnTo>
                  <a:lnTo>
                    <a:pt x="94" y="226"/>
                  </a:lnTo>
                  <a:lnTo>
                    <a:pt x="97" y="226"/>
                  </a:lnTo>
                  <a:lnTo>
                    <a:pt x="101" y="227"/>
                  </a:lnTo>
                  <a:lnTo>
                    <a:pt x="106" y="227"/>
                  </a:lnTo>
                  <a:lnTo>
                    <a:pt x="112" y="228"/>
                  </a:lnTo>
                  <a:lnTo>
                    <a:pt x="115" y="228"/>
                  </a:lnTo>
                  <a:lnTo>
                    <a:pt x="120" y="228"/>
                  </a:lnTo>
                  <a:lnTo>
                    <a:pt x="123" y="228"/>
                  </a:lnTo>
                  <a:lnTo>
                    <a:pt x="128" y="228"/>
                  </a:lnTo>
                  <a:lnTo>
                    <a:pt x="132" y="228"/>
                  </a:lnTo>
                  <a:lnTo>
                    <a:pt x="137" y="228"/>
                  </a:lnTo>
                  <a:lnTo>
                    <a:pt x="141" y="228"/>
                  </a:lnTo>
                  <a:lnTo>
                    <a:pt x="146" y="229"/>
                  </a:lnTo>
                  <a:lnTo>
                    <a:pt x="153" y="227"/>
                  </a:lnTo>
                  <a:lnTo>
                    <a:pt x="161" y="227"/>
                  </a:lnTo>
                  <a:lnTo>
                    <a:pt x="166" y="226"/>
                  </a:lnTo>
                  <a:lnTo>
                    <a:pt x="173" y="225"/>
                  </a:lnTo>
                  <a:lnTo>
                    <a:pt x="179" y="222"/>
                  </a:lnTo>
                  <a:lnTo>
                    <a:pt x="185" y="219"/>
                  </a:lnTo>
                  <a:lnTo>
                    <a:pt x="190" y="216"/>
                  </a:lnTo>
                  <a:lnTo>
                    <a:pt x="197" y="211"/>
                  </a:lnTo>
                  <a:lnTo>
                    <a:pt x="202" y="207"/>
                  </a:lnTo>
                  <a:lnTo>
                    <a:pt x="209" y="202"/>
                  </a:lnTo>
                  <a:lnTo>
                    <a:pt x="214" y="196"/>
                  </a:lnTo>
                  <a:lnTo>
                    <a:pt x="220" y="192"/>
                  </a:lnTo>
                  <a:lnTo>
                    <a:pt x="225" y="185"/>
                  </a:lnTo>
                  <a:lnTo>
                    <a:pt x="230" y="179"/>
                  </a:lnTo>
                  <a:lnTo>
                    <a:pt x="235" y="173"/>
                  </a:lnTo>
                  <a:lnTo>
                    <a:pt x="241" y="167"/>
                  </a:lnTo>
                  <a:lnTo>
                    <a:pt x="244" y="161"/>
                  </a:lnTo>
                  <a:lnTo>
                    <a:pt x="247" y="155"/>
                  </a:lnTo>
                  <a:lnTo>
                    <a:pt x="251" y="150"/>
                  </a:lnTo>
                  <a:lnTo>
                    <a:pt x="254" y="145"/>
                  </a:lnTo>
                  <a:lnTo>
                    <a:pt x="255" y="138"/>
                  </a:lnTo>
                  <a:lnTo>
                    <a:pt x="257" y="132"/>
                  </a:lnTo>
                  <a:lnTo>
                    <a:pt x="258" y="126"/>
                  </a:lnTo>
                  <a:lnTo>
                    <a:pt x="259" y="120"/>
                  </a:lnTo>
                  <a:lnTo>
                    <a:pt x="259" y="112"/>
                  </a:lnTo>
                  <a:lnTo>
                    <a:pt x="259" y="105"/>
                  </a:lnTo>
                  <a:lnTo>
                    <a:pt x="258" y="97"/>
                  </a:lnTo>
                  <a:lnTo>
                    <a:pt x="258" y="90"/>
                  </a:lnTo>
                  <a:lnTo>
                    <a:pt x="255" y="82"/>
                  </a:lnTo>
                  <a:lnTo>
                    <a:pt x="253" y="75"/>
                  </a:lnTo>
                  <a:lnTo>
                    <a:pt x="251" y="69"/>
                  </a:lnTo>
                  <a:lnTo>
                    <a:pt x="247" y="62"/>
                  </a:lnTo>
                  <a:lnTo>
                    <a:pt x="243" y="55"/>
                  </a:lnTo>
                  <a:lnTo>
                    <a:pt x="238" y="49"/>
                  </a:lnTo>
                  <a:lnTo>
                    <a:pt x="234" y="43"/>
                  </a:lnTo>
                  <a:lnTo>
                    <a:pt x="229" y="39"/>
                  </a:lnTo>
                  <a:lnTo>
                    <a:pt x="221" y="34"/>
                  </a:lnTo>
                  <a:lnTo>
                    <a:pt x="214" y="31"/>
                  </a:lnTo>
                  <a:lnTo>
                    <a:pt x="206" y="29"/>
                  </a:lnTo>
                  <a:lnTo>
                    <a:pt x="200" y="26"/>
                  </a:lnTo>
                  <a:lnTo>
                    <a:pt x="195" y="26"/>
                  </a:lnTo>
                  <a:lnTo>
                    <a:pt x="190" y="25"/>
                  </a:lnTo>
                  <a:lnTo>
                    <a:pt x="186" y="25"/>
                  </a:lnTo>
                  <a:lnTo>
                    <a:pt x="181" y="25"/>
                  </a:lnTo>
                  <a:lnTo>
                    <a:pt x="177" y="25"/>
                  </a:lnTo>
                  <a:lnTo>
                    <a:pt x="172" y="25"/>
                  </a:lnTo>
                  <a:lnTo>
                    <a:pt x="169" y="25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49" y="26"/>
                  </a:lnTo>
                  <a:lnTo>
                    <a:pt x="143" y="26"/>
                  </a:lnTo>
                  <a:lnTo>
                    <a:pt x="137" y="29"/>
                  </a:lnTo>
                  <a:lnTo>
                    <a:pt x="132" y="29"/>
                  </a:lnTo>
                  <a:lnTo>
                    <a:pt x="128" y="30"/>
                  </a:lnTo>
                  <a:lnTo>
                    <a:pt x="125" y="31"/>
                  </a:lnTo>
                  <a:lnTo>
                    <a:pt x="1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Freeform 29"/>
            <p:cNvSpPr>
              <a:spLocks/>
            </p:cNvSpPr>
            <p:nvPr/>
          </p:nvSpPr>
          <p:spPr bwMode="auto">
            <a:xfrm>
              <a:off x="3137" y="1580"/>
              <a:ext cx="49" cy="24"/>
            </a:xfrm>
            <a:custGeom>
              <a:avLst/>
              <a:gdLst>
                <a:gd name="T0" fmla="*/ 0 w 99"/>
                <a:gd name="T1" fmla="*/ 6 h 49"/>
                <a:gd name="T2" fmla="*/ 1 w 99"/>
                <a:gd name="T3" fmla="*/ 6 h 49"/>
                <a:gd name="T4" fmla="*/ 2 w 99"/>
                <a:gd name="T5" fmla="*/ 5 h 49"/>
                <a:gd name="T6" fmla="*/ 3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3 h 49"/>
                <a:gd name="T14" fmla="*/ 9 w 99"/>
                <a:gd name="T15" fmla="*/ 2 h 49"/>
                <a:gd name="T16" fmla="*/ 11 w 99"/>
                <a:gd name="T17" fmla="*/ 1 h 49"/>
                <a:gd name="T18" fmla="*/ 12 w 99"/>
                <a:gd name="T19" fmla="*/ 1 h 49"/>
                <a:gd name="T20" fmla="*/ 13 w 99"/>
                <a:gd name="T21" fmla="*/ 1 h 49"/>
                <a:gd name="T22" fmla="*/ 14 w 99"/>
                <a:gd name="T23" fmla="*/ 0 h 49"/>
                <a:gd name="T24" fmla="*/ 15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3 h 49"/>
                <a:gd name="T32" fmla="*/ 19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6 h 49"/>
                <a:gd name="T40" fmla="*/ 15 w 99"/>
                <a:gd name="T41" fmla="*/ 6 h 49"/>
                <a:gd name="T42" fmla="*/ 14 w 99"/>
                <a:gd name="T43" fmla="*/ 7 h 49"/>
                <a:gd name="T44" fmla="*/ 12 w 99"/>
                <a:gd name="T45" fmla="*/ 7 h 49"/>
                <a:gd name="T46" fmla="*/ 11 w 99"/>
                <a:gd name="T47" fmla="*/ 8 h 49"/>
                <a:gd name="T48" fmla="*/ 10 w 99"/>
                <a:gd name="T49" fmla="*/ 8 h 49"/>
                <a:gd name="T50" fmla="*/ 9 w 99"/>
                <a:gd name="T51" fmla="*/ 9 h 49"/>
                <a:gd name="T52" fmla="*/ 8 w 99"/>
                <a:gd name="T53" fmla="*/ 9 h 49"/>
                <a:gd name="T54" fmla="*/ 7 w 99"/>
                <a:gd name="T55" fmla="*/ 10 h 49"/>
                <a:gd name="T56" fmla="*/ 5 w 99"/>
                <a:gd name="T57" fmla="*/ 10 h 49"/>
                <a:gd name="T58" fmla="*/ 4 w 99"/>
                <a:gd name="T59" fmla="*/ 10 h 49"/>
                <a:gd name="T60" fmla="*/ 3 w 99"/>
                <a:gd name="T61" fmla="*/ 11 h 49"/>
                <a:gd name="T62" fmla="*/ 0 w 99"/>
                <a:gd name="T63" fmla="*/ 12 h 49"/>
                <a:gd name="T64" fmla="*/ 0 w 99"/>
                <a:gd name="T65" fmla="*/ 6 h 49"/>
                <a:gd name="T66" fmla="*/ 0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3" y="27"/>
                  </a:moveTo>
                  <a:lnTo>
                    <a:pt x="4" y="26"/>
                  </a:lnTo>
                  <a:lnTo>
                    <a:pt x="11" y="23"/>
                  </a:lnTo>
                  <a:lnTo>
                    <a:pt x="14" y="19"/>
                  </a:lnTo>
                  <a:lnTo>
                    <a:pt x="20" y="17"/>
                  </a:lnTo>
                  <a:lnTo>
                    <a:pt x="26" y="15"/>
                  </a:lnTo>
                  <a:lnTo>
                    <a:pt x="32" y="13"/>
                  </a:lnTo>
                  <a:lnTo>
                    <a:pt x="37" y="9"/>
                  </a:lnTo>
                  <a:lnTo>
                    <a:pt x="44" y="7"/>
                  </a:lnTo>
                  <a:lnTo>
                    <a:pt x="49" y="5"/>
                  </a:lnTo>
                  <a:lnTo>
                    <a:pt x="55" y="4"/>
                  </a:lnTo>
                  <a:lnTo>
                    <a:pt x="59" y="1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99" y="14"/>
                  </a:lnTo>
                  <a:lnTo>
                    <a:pt x="79" y="23"/>
                  </a:lnTo>
                  <a:lnTo>
                    <a:pt x="77" y="23"/>
                  </a:lnTo>
                  <a:lnTo>
                    <a:pt x="73" y="23"/>
                  </a:lnTo>
                  <a:lnTo>
                    <a:pt x="68" y="25"/>
                  </a:lnTo>
                  <a:lnTo>
                    <a:pt x="63" y="27"/>
                  </a:lnTo>
                  <a:lnTo>
                    <a:pt x="56" y="29"/>
                  </a:lnTo>
                  <a:lnTo>
                    <a:pt x="49" y="31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3" y="41"/>
                  </a:lnTo>
                  <a:lnTo>
                    <a:pt x="18" y="43"/>
                  </a:lnTo>
                  <a:lnTo>
                    <a:pt x="15" y="45"/>
                  </a:lnTo>
                  <a:lnTo>
                    <a:pt x="0" y="49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Freeform 30"/>
            <p:cNvSpPr>
              <a:spLocks/>
            </p:cNvSpPr>
            <p:nvPr/>
          </p:nvSpPr>
          <p:spPr bwMode="auto">
            <a:xfrm>
              <a:off x="3166" y="1621"/>
              <a:ext cx="31" cy="30"/>
            </a:xfrm>
            <a:custGeom>
              <a:avLst/>
              <a:gdLst>
                <a:gd name="T0" fmla="*/ 9 w 60"/>
                <a:gd name="T1" fmla="*/ 15 h 60"/>
                <a:gd name="T2" fmla="*/ 11 w 60"/>
                <a:gd name="T3" fmla="*/ 14 h 60"/>
                <a:gd name="T4" fmla="*/ 12 w 60"/>
                <a:gd name="T5" fmla="*/ 14 h 60"/>
                <a:gd name="T6" fmla="*/ 13 w 60"/>
                <a:gd name="T7" fmla="*/ 13 h 60"/>
                <a:gd name="T8" fmla="*/ 14 w 60"/>
                <a:gd name="T9" fmla="*/ 12 h 60"/>
                <a:gd name="T10" fmla="*/ 16 w 60"/>
                <a:gd name="T11" fmla="*/ 11 h 60"/>
                <a:gd name="T12" fmla="*/ 16 w 60"/>
                <a:gd name="T13" fmla="*/ 10 h 60"/>
                <a:gd name="T14" fmla="*/ 16 w 60"/>
                <a:gd name="T15" fmla="*/ 8 h 60"/>
                <a:gd name="T16" fmla="*/ 16 w 60"/>
                <a:gd name="T17" fmla="*/ 7 h 60"/>
                <a:gd name="T18" fmla="*/ 16 w 60"/>
                <a:gd name="T19" fmla="*/ 5 h 60"/>
                <a:gd name="T20" fmla="*/ 14 w 60"/>
                <a:gd name="T21" fmla="*/ 4 h 60"/>
                <a:gd name="T22" fmla="*/ 13 w 60"/>
                <a:gd name="T23" fmla="*/ 3 h 60"/>
                <a:gd name="T24" fmla="*/ 12 w 60"/>
                <a:gd name="T25" fmla="*/ 2 h 60"/>
                <a:gd name="T26" fmla="*/ 11 w 60"/>
                <a:gd name="T27" fmla="*/ 1 h 60"/>
                <a:gd name="T28" fmla="*/ 10 w 60"/>
                <a:gd name="T29" fmla="*/ 1 h 60"/>
                <a:gd name="T30" fmla="*/ 9 w 60"/>
                <a:gd name="T31" fmla="*/ 0 h 60"/>
                <a:gd name="T32" fmla="*/ 7 w 60"/>
                <a:gd name="T33" fmla="*/ 1 h 60"/>
                <a:gd name="T34" fmla="*/ 5 w 60"/>
                <a:gd name="T35" fmla="*/ 1 h 60"/>
                <a:gd name="T36" fmla="*/ 4 w 60"/>
                <a:gd name="T37" fmla="*/ 2 h 60"/>
                <a:gd name="T38" fmla="*/ 3 w 60"/>
                <a:gd name="T39" fmla="*/ 3 h 60"/>
                <a:gd name="T40" fmla="*/ 2 w 60"/>
                <a:gd name="T41" fmla="*/ 4 h 60"/>
                <a:gd name="T42" fmla="*/ 1 w 60"/>
                <a:gd name="T43" fmla="*/ 5 h 60"/>
                <a:gd name="T44" fmla="*/ 1 w 60"/>
                <a:gd name="T45" fmla="*/ 6 h 60"/>
                <a:gd name="T46" fmla="*/ 0 w 60"/>
                <a:gd name="T47" fmla="*/ 8 h 60"/>
                <a:gd name="T48" fmla="*/ 0 w 60"/>
                <a:gd name="T49" fmla="*/ 9 h 60"/>
                <a:gd name="T50" fmla="*/ 0 w 60"/>
                <a:gd name="T51" fmla="*/ 10 h 60"/>
                <a:gd name="T52" fmla="*/ 1 w 60"/>
                <a:gd name="T53" fmla="*/ 12 h 60"/>
                <a:gd name="T54" fmla="*/ 1 w 60"/>
                <a:gd name="T55" fmla="*/ 13 h 60"/>
                <a:gd name="T56" fmla="*/ 3 w 60"/>
                <a:gd name="T57" fmla="*/ 14 h 60"/>
                <a:gd name="T58" fmla="*/ 4 w 60"/>
                <a:gd name="T59" fmla="*/ 14 h 60"/>
                <a:gd name="T60" fmla="*/ 5 w 60"/>
                <a:gd name="T61" fmla="*/ 15 h 60"/>
                <a:gd name="T62" fmla="*/ 7 w 60"/>
                <a:gd name="T63" fmla="*/ 15 h 60"/>
                <a:gd name="T64" fmla="*/ 9 w 60"/>
                <a:gd name="T65" fmla="*/ 15 h 60"/>
                <a:gd name="T66" fmla="*/ 9 w 60"/>
                <a:gd name="T67" fmla="*/ 15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"/>
                <a:gd name="T103" fmla="*/ 0 h 60"/>
                <a:gd name="T104" fmla="*/ 60 w 60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" h="60">
                  <a:moveTo>
                    <a:pt x="34" y="60"/>
                  </a:moveTo>
                  <a:lnTo>
                    <a:pt x="40" y="56"/>
                  </a:lnTo>
                  <a:lnTo>
                    <a:pt x="45" y="54"/>
                  </a:lnTo>
                  <a:lnTo>
                    <a:pt x="50" y="52"/>
                  </a:lnTo>
                  <a:lnTo>
                    <a:pt x="54" y="47"/>
                  </a:lnTo>
                  <a:lnTo>
                    <a:pt x="58" y="43"/>
                  </a:lnTo>
                  <a:lnTo>
                    <a:pt x="60" y="37"/>
                  </a:lnTo>
                  <a:lnTo>
                    <a:pt x="60" y="31"/>
                  </a:lnTo>
                  <a:lnTo>
                    <a:pt x="60" y="25"/>
                  </a:lnTo>
                  <a:lnTo>
                    <a:pt x="58" y="20"/>
                  </a:lnTo>
                  <a:lnTo>
                    <a:pt x="54" y="15"/>
                  </a:lnTo>
                  <a:lnTo>
                    <a:pt x="51" y="9"/>
                  </a:lnTo>
                  <a:lnTo>
                    <a:pt x="47" y="6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8" y="14"/>
                  </a:lnTo>
                  <a:lnTo>
                    <a:pt x="4" y="19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4" y="49"/>
                  </a:lnTo>
                  <a:lnTo>
                    <a:pt x="9" y="54"/>
                  </a:lnTo>
                  <a:lnTo>
                    <a:pt x="13" y="56"/>
                  </a:lnTo>
                  <a:lnTo>
                    <a:pt x="20" y="59"/>
                  </a:lnTo>
                  <a:lnTo>
                    <a:pt x="26" y="60"/>
                  </a:lnTo>
                  <a:lnTo>
                    <a:pt x="3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7" name="Freeform 31"/>
            <p:cNvSpPr>
              <a:spLocks/>
            </p:cNvSpPr>
            <p:nvPr/>
          </p:nvSpPr>
          <p:spPr bwMode="auto">
            <a:xfrm>
              <a:off x="3333" y="1465"/>
              <a:ext cx="141" cy="124"/>
            </a:xfrm>
            <a:custGeom>
              <a:avLst/>
              <a:gdLst>
                <a:gd name="T0" fmla="*/ 36 w 280"/>
                <a:gd name="T1" fmla="*/ 1 h 247"/>
                <a:gd name="T2" fmla="*/ 40 w 280"/>
                <a:gd name="T3" fmla="*/ 1 h 247"/>
                <a:gd name="T4" fmla="*/ 45 w 280"/>
                <a:gd name="T5" fmla="*/ 0 h 247"/>
                <a:gd name="T6" fmla="*/ 50 w 280"/>
                <a:gd name="T7" fmla="*/ 1 h 247"/>
                <a:gd name="T8" fmla="*/ 55 w 280"/>
                <a:gd name="T9" fmla="*/ 2 h 247"/>
                <a:gd name="T10" fmla="*/ 60 w 280"/>
                <a:gd name="T11" fmla="*/ 5 h 247"/>
                <a:gd name="T12" fmla="*/ 66 w 280"/>
                <a:gd name="T13" fmla="*/ 11 h 247"/>
                <a:gd name="T14" fmla="*/ 70 w 280"/>
                <a:gd name="T15" fmla="*/ 18 h 247"/>
                <a:gd name="T16" fmla="*/ 71 w 280"/>
                <a:gd name="T17" fmla="*/ 25 h 247"/>
                <a:gd name="T18" fmla="*/ 70 w 280"/>
                <a:gd name="T19" fmla="*/ 33 h 247"/>
                <a:gd name="T20" fmla="*/ 69 w 280"/>
                <a:gd name="T21" fmla="*/ 37 h 247"/>
                <a:gd name="T22" fmla="*/ 65 w 280"/>
                <a:gd name="T23" fmla="*/ 45 h 247"/>
                <a:gd name="T24" fmla="*/ 60 w 280"/>
                <a:gd name="T25" fmla="*/ 52 h 247"/>
                <a:gd name="T26" fmla="*/ 54 w 280"/>
                <a:gd name="T27" fmla="*/ 57 h 247"/>
                <a:gd name="T28" fmla="*/ 46 w 280"/>
                <a:gd name="T29" fmla="*/ 60 h 247"/>
                <a:gd name="T30" fmla="*/ 42 w 280"/>
                <a:gd name="T31" fmla="*/ 61 h 247"/>
                <a:gd name="T32" fmla="*/ 37 w 280"/>
                <a:gd name="T33" fmla="*/ 62 h 247"/>
                <a:gd name="T34" fmla="*/ 33 w 280"/>
                <a:gd name="T35" fmla="*/ 62 h 247"/>
                <a:gd name="T36" fmla="*/ 28 w 280"/>
                <a:gd name="T37" fmla="*/ 62 h 247"/>
                <a:gd name="T38" fmla="*/ 23 w 280"/>
                <a:gd name="T39" fmla="*/ 62 h 247"/>
                <a:gd name="T40" fmla="*/ 19 w 280"/>
                <a:gd name="T41" fmla="*/ 61 h 247"/>
                <a:gd name="T42" fmla="*/ 15 w 280"/>
                <a:gd name="T43" fmla="*/ 59 h 247"/>
                <a:gd name="T44" fmla="*/ 8 w 280"/>
                <a:gd name="T45" fmla="*/ 55 h 247"/>
                <a:gd name="T46" fmla="*/ 3 w 280"/>
                <a:gd name="T47" fmla="*/ 48 h 247"/>
                <a:gd name="T48" fmla="*/ 1 w 280"/>
                <a:gd name="T49" fmla="*/ 42 h 247"/>
                <a:gd name="T50" fmla="*/ 0 w 280"/>
                <a:gd name="T51" fmla="*/ 38 h 247"/>
                <a:gd name="T52" fmla="*/ 1 w 280"/>
                <a:gd name="T53" fmla="*/ 33 h 247"/>
                <a:gd name="T54" fmla="*/ 3 w 280"/>
                <a:gd name="T55" fmla="*/ 27 h 247"/>
                <a:gd name="T56" fmla="*/ 6 w 280"/>
                <a:gd name="T57" fmla="*/ 20 h 247"/>
                <a:gd name="T58" fmla="*/ 11 w 280"/>
                <a:gd name="T59" fmla="*/ 14 h 247"/>
                <a:gd name="T60" fmla="*/ 15 w 280"/>
                <a:gd name="T61" fmla="*/ 11 h 247"/>
                <a:gd name="T62" fmla="*/ 19 w 280"/>
                <a:gd name="T63" fmla="*/ 14 h 247"/>
                <a:gd name="T64" fmla="*/ 15 w 280"/>
                <a:gd name="T65" fmla="*/ 18 h 247"/>
                <a:gd name="T66" fmla="*/ 11 w 280"/>
                <a:gd name="T67" fmla="*/ 23 h 247"/>
                <a:gd name="T68" fmla="*/ 7 w 280"/>
                <a:gd name="T69" fmla="*/ 28 h 247"/>
                <a:gd name="T70" fmla="*/ 6 w 280"/>
                <a:gd name="T71" fmla="*/ 34 h 247"/>
                <a:gd name="T72" fmla="*/ 7 w 280"/>
                <a:gd name="T73" fmla="*/ 41 h 247"/>
                <a:gd name="T74" fmla="*/ 9 w 280"/>
                <a:gd name="T75" fmla="*/ 47 h 247"/>
                <a:gd name="T76" fmla="*/ 12 w 280"/>
                <a:gd name="T77" fmla="*/ 53 h 247"/>
                <a:gd name="T78" fmla="*/ 18 w 280"/>
                <a:gd name="T79" fmla="*/ 55 h 247"/>
                <a:gd name="T80" fmla="*/ 25 w 280"/>
                <a:gd name="T81" fmla="*/ 57 h 247"/>
                <a:gd name="T82" fmla="*/ 29 w 280"/>
                <a:gd name="T83" fmla="*/ 57 h 247"/>
                <a:gd name="T84" fmla="*/ 34 w 280"/>
                <a:gd name="T85" fmla="*/ 57 h 247"/>
                <a:gd name="T86" fmla="*/ 39 w 280"/>
                <a:gd name="T87" fmla="*/ 57 h 247"/>
                <a:gd name="T88" fmla="*/ 46 w 280"/>
                <a:gd name="T89" fmla="*/ 55 h 247"/>
                <a:gd name="T90" fmla="*/ 52 w 280"/>
                <a:gd name="T91" fmla="*/ 52 h 247"/>
                <a:gd name="T92" fmla="*/ 57 w 280"/>
                <a:gd name="T93" fmla="*/ 47 h 247"/>
                <a:gd name="T94" fmla="*/ 62 w 280"/>
                <a:gd name="T95" fmla="*/ 41 h 247"/>
                <a:gd name="T96" fmla="*/ 65 w 280"/>
                <a:gd name="T97" fmla="*/ 35 h 247"/>
                <a:gd name="T98" fmla="*/ 66 w 280"/>
                <a:gd name="T99" fmla="*/ 28 h 247"/>
                <a:gd name="T100" fmla="*/ 65 w 280"/>
                <a:gd name="T101" fmla="*/ 21 h 247"/>
                <a:gd name="T102" fmla="*/ 61 w 280"/>
                <a:gd name="T103" fmla="*/ 14 h 247"/>
                <a:gd name="T104" fmla="*/ 56 w 280"/>
                <a:gd name="T105" fmla="*/ 9 h 247"/>
                <a:gd name="T106" fmla="*/ 49 w 280"/>
                <a:gd name="T107" fmla="*/ 6 h 247"/>
                <a:gd name="T108" fmla="*/ 44 w 280"/>
                <a:gd name="T109" fmla="*/ 6 h 247"/>
                <a:gd name="T110" fmla="*/ 36 w 280"/>
                <a:gd name="T111" fmla="*/ 7 h 247"/>
                <a:gd name="T112" fmla="*/ 33 w 280"/>
                <a:gd name="T113" fmla="*/ 2 h 24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247"/>
                <a:gd name="T173" fmla="*/ 280 w 280"/>
                <a:gd name="T174" fmla="*/ 247 h 24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247">
                  <a:moveTo>
                    <a:pt x="129" y="7"/>
                  </a:moveTo>
                  <a:lnTo>
                    <a:pt x="131" y="6"/>
                  </a:lnTo>
                  <a:lnTo>
                    <a:pt x="134" y="4"/>
                  </a:lnTo>
                  <a:lnTo>
                    <a:pt x="140" y="3"/>
                  </a:lnTo>
                  <a:lnTo>
                    <a:pt x="146" y="2"/>
                  </a:lnTo>
                  <a:lnTo>
                    <a:pt x="153" y="1"/>
                  </a:lnTo>
                  <a:lnTo>
                    <a:pt x="156" y="1"/>
                  </a:lnTo>
                  <a:lnTo>
                    <a:pt x="159" y="1"/>
                  </a:lnTo>
                  <a:lnTo>
                    <a:pt x="164" y="1"/>
                  </a:lnTo>
                  <a:lnTo>
                    <a:pt x="168" y="1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2" y="0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6" y="1"/>
                  </a:lnTo>
                  <a:lnTo>
                    <a:pt x="202" y="2"/>
                  </a:lnTo>
                  <a:lnTo>
                    <a:pt x="207" y="4"/>
                  </a:lnTo>
                  <a:lnTo>
                    <a:pt x="212" y="6"/>
                  </a:lnTo>
                  <a:lnTo>
                    <a:pt x="216" y="8"/>
                  </a:lnTo>
                  <a:lnTo>
                    <a:pt x="221" y="10"/>
                  </a:lnTo>
                  <a:lnTo>
                    <a:pt x="227" y="12"/>
                  </a:lnTo>
                  <a:lnTo>
                    <a:pt x="231" y="15"/>
                  </a:lnTo>
                  <a:lnTo>
                    <a:pt x="236" y="18"/>
                  </a:lnTo>
                  <a:lnTo>
                    <a:pt x="240" y="22"/>
                  </a:lnTo>
                  <a:lnTo>
                    <a:pt x="245" y="26"/>
                  </a:lnTo>
                  <a:lnTo>
                    <a:pt x="253" y="33"/>
                  </a:lnTo>
                  <a:lnTo>
                    <a:pt x="260" y="41"/>
                  </a:lnTo>
                  <a:lnTo>
                    <a:pt x="265" y="48"/>
                  </a:lnTo>
                  <a:lnTo>
                    <a:pt x="270" y="56"/>
                  </a:lnTo>
                  <a:lnTo>
                    <a:pt x="273" y="63"/>
                  </a:lnTo>
                  <a:lnTo>
                    <a:pt x="277" y="71"/>
                  </a:lnTo>
                  <a:lnTo>
                    <a:pt x="278" y="77"/>
                  </a:lnTo>
                  <a:lnTo>
                    <a:pt x="280" y="85"/>
                  </a:lnTo>
                  <a:lnTo>
                    <a:pt x="280" y="92"/>
                  </a:lnTo>
                  <a:lnTo>
                    <a:pt x="280" y="100"/>
                  </a:lnTo>
                  <a:lnTo>
                    <a:pt x="279" y="108"/>
                  </a:lnTo>
                  <a:lnTo>
                    <a:pt x="278" y="115"/>
                  </a:lnTo>
                  <a:lnTo>
                    <a:pt x="277" y="123"/>
                  </a:lnTo>
                  <a:lnTo>
                    <a:pt x="276" y="131"/>
                  </a:lnTo>
                  <a:lnTo>
                    <a:pt x="273" y="136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72" y="148"/>
                  </a:lnTo>
                  <a:lnTo>
                    <a:pt x="269" y="156"/>
                  </a:lnTo>
                  <a:lnTo>
                    <a:pt x="267" y="164"/>
                  </a:lnTo>
                  <a:lnTo>
                    <a:pt x="262" y="171"/>
                  </a:lnTo>
                  <a:lnTo>
                    <a:pt x="259" y="179"/>
                  </a:lnTo>
                  <a:lnTo>
                    <a:pt x="254" y="185"/>
                  </a:lnTo>
                  <a:lnTo>
                    <a:pt x="249" y="191"/>
                  </a:lnTo>
                  <a:lnTo>
                    <a:pt x="244" y="198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6" y="217"/>
                  </a:lnTo>
                  <a:lnTo>
                    <a:pt x="219" y="221"/>
                  </a:lnTo>
                  <a:lnTo>
                    <a:pt x="213" y="226"/>
                  </a:lnTo>
                  <a:lnTo>
                    <a:pt x="205" y="229"/>
                  </a:lnTo>
                  <a:lnTo>
                    <a:pt x="197" y="234"/>
                  </a:lnTo>
                  <a:lnTo>
                    <a:pt x="189" y="236"/>
                  </a:lnTo>
                  <a:lnTo>
                    <a:pt x="182" y="240"/>
                  </a:lnTo>
                  <a:lnTo>
                    <a:pt x="178" y="240"/>
                  </a:lnTo>
                  <a:lnTo>
                    <a:pt x="173" y="242"/>
                  </a:lnTo>
                  <a:lnTo>
                    <a:pt x="168" y="243"/>
                  </a:lnTo>
                  <a:lnTo>
                    <a:pt x="164" y="244"/>
                  </a:lnTo>
                  <a:lnTo>
                    <a:pt x="159" y="244"/>
                  </a:lnTo>
                  <a:lnTo>
                    <a:pt x="155" y="245"/>
                  </a:lnTo>
                  <a:lnTo>
                    <a:pt x="150" y="245"/>
                  </a:lnTo>
                  <a:lnTo>
                    <a:pt x="147" y="246"/>
                  </a:lnTo>
                  <a:lnTo>
                    <a:pt x="142" y="246"/>
                  </a:lnTo>
                  <a:lnTo>
                    <a:pt x="138" y="247"/>
                  </a:lnTo>
                  <a:lnTo>
                    <a:pt x="133" y="247"/>
                  </a:lnTo>
                  <a:lnTo>
                    <a:pt x="129" y="247"/>
                  </a:lnTo>
                  <a:lnTo>
                    <a:pt x="124" y="247"/>
                  </a:lnTo>
                  <a:lnTo>
                    <a:pt x="119" y="247"/>
                  </a:lnTo>
                  <a:lnTo>
                    <a:pt x="115" y="247"/>
                  </a:lnTo>
                  <a:lnTo>
                    <a:pt x="110" y="247"/>
                  </a:lnTo>
                  <a:lnTo>
                    <a:pt x="106" y="247"/>
                  </a:lnTo>
                  <a:lnTo>
                    <a:pt x="101" y="246"/>
                  </a:lnTo>
                  <a:lnTo>
                    <a:pt x="97" y="245"/>
                  </a:lnTo>
                  <a:lnTo>
                    <a:pt x="92" y="245"/>
                  </a:lnTo>
                  <a:lnTo>
                    <a:pt x="88" y="244"/>
                  </a:lnTo>
                  <a:lnTo>
                    <a:pt x="84" y="243"/>
                  </a:lnTo>
                  <a:lnTo>
                    <a:pt x="80" y="243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8"/>
                  </a:lnTo>
                  <a:lnTo>
                    <a:pt x="62" y="237"/>
                  </a:lnTo>
                  <a:lnTo>
                    <a:pt x="59" y="236"/>
                  </a:lnTo>
                  <a:lnTo>
                    <a:pt x="50" y="231"/>
                  </a:lnTo>
                  <a:lnTo>
                    <a:pt x="43" y="229"/>
                  </a:lnTo>
                  <a:lnTo>
                    <a:pt x="36" y="222"/>
                  </a:lnTo>
                  <a:lnTo>
                    <a:pt x="29" y="218"/>
                  </a:lnTo>
                  <a:lnTo>
                    <a:pt x="24" y="211"/>
                  </a:lnTo>
                  <a:lnTo>
                    <a:pt x="19" y="205"/>
                  </a:lnTo>
                  <a:lnTo>
                    <a:pt x="15" y="197"/>
                  </a:lnTo>
                  <a:lnTo>
                    <a:pt x="11" y="190"/>
                  </a:lnTo>
                  <a:lnTo>
                    <a:pt x="7" y="182"/>
                  </a:lnTo>
                  <a:lnTo>
                    <a:pt x="4" y="175"/>
                  </a:lnTo>
                  <a:lnTo>
                    <a:pt x="3" y="171"/>
                  </a:lnTo>
                  <a:lnTo>
                    <a:pt x="2" y="166"/>
                  </a:lnTo>
                  <a:lnTo>
                    <a:pt x="1" y="162"/>
                  </a:lnTo>
                  <a:lnTo>
                    <a:pt x="1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1" y="141"/>
                  </a:lnTo>
                  <a:lnTo>
                    <a:pt x="1" y="137"/>
                  </a:lnTo>
                  <a:lnTo>
                    <a:pt x="1" y="132"/>
                  </a:lnTo>
                  <a:lnTo>
                    <a:pt x="2" y="129"/>
                  </a:lnTo>
                  <a:lnTo>
                    <a:pt x="2" y="124"/>
                  </a:lnTo>
                  <a:lnTo>
                    <a:pt x="4" y="116"/>
                  </a:lnTo>
                  <a:lnTo>
                    <a:pt x="9" y="108"/>
                  </a:lnTo>
                  <a:lnTo>
                    <a:pt x="11" y="100"/>
                  </a:lnTo>
                  <a:lnTo>
                    <a:pt x="15" y="92"/>
                  </a:lnTo>
                  <a:lnTo>
                    <a:pt x="19" y="85"/>
                  </a:lnTo>
                  <a:lnTo>
                    <a:pt x="24" y="79"/>
                  </a:lnTo>
                  <a:lnTo>
                    <a:pt x="28" y="72"/>
                  </a:lnTo>
                  <a:lnTo>
                    <a:pt x="33" y="66"/>
                  </a:lnTo>
                  <a:lnTo>
                    <a:pt x="37" y="60"/>
                  </a:lnTo>
                  <a:lnTo>
                    <a:pt x="42" y="56"/>
                  </a:lnTo>
                  <a:lnTo>
                    <a:pt x="45" y="51"/>
                  </a:lnTo>
                  <a:lnTo>
                    <a:pt x="50" y="48"/>
                  </a:lnTo>
                  <a:lnTo>
                    <a:pt x="52" y="43"/>
                  </a:lnTo>
                  <a:lnTo>
                    <a:pt x="57" y="41"/>
                  </a:lnTo>
                  <a:lnTo>
                    <a:pt x="61" y="36"/>
                  </a:lnTo>
                  <a:lnTo>
                    <a:pt x="64" y="35"/>
                  </a:lnTo>
                  <a:lnTo>
                    <a:pt x="76" y="52"/>
                  </a:lnTo>
                  <a:lnTo>
                    <a:pt x="74" y="55"/>
                  </a:lnTo>
                  <a:lnTo>
                    <a:pt x="69" y="59"/>
                  </a:lnTo>
                  <a:lnTo>
                    <a:pt x="66" y="61"/>
                  </a:lnTo>
                  <a:lnTo>
                    <a:pt x="61" y="65"/>
                  </a:lnTo>
                  <a:lnTo>
                    <a:pt x="58" y="69"/>
                  </a:lnTo>
                  <a:lnTo>
                    <a:pt x="54" y="74"/>
                  </a:lnTo>
                  <a:lnTo>
                    <a:pt x="50" y="79"/>
                  </a:lnTo>
                  <a:lnTo>
                    <a:pt x="45" y="83"/>
                  </a:lnTo>
                  <a:lnTo>
                    <a:pt x="41" y="89"/>
                  </a:lnTo>
                  <a:lnTo>
                    <a:pt x="37" y="93"/>
                  </a:lnTo>
                  <a:lnTo>
                    <a:pt x="33" y="99"/>
                  </a:lnTo>
                  <a:lnTo>
                    <a:pt x="31" y="105"/>
                  </a:lnTo>
                  <a:lnTo>
                    <a:pt x="27" y="110"/>
                  </a:lnTo>
                  <a:lnTo>
                    <a:pt x="27" y="116"/>
                  </a:lnTo>
                  <a:lnTo>
                    <a:pt x="25" y="121"/>
                  </a:lnTo>
                  <a:lnTo>
                    <a:pt x="24" y="126"/>
                  </a:lnTo>
                  <a:lnTo>
                    <a:pt x="24" y="133"/>
                  </a:lnTo>
                  <a:lnTo>
                    <a:pt x="24" y="140"/>
                  </a:lnTo>
                  <a:lnTo>
                    <a:pt x="24" y="146"/>
                  </a:lnTo>
                  <a:lnTo>
                    <a:pt x="24" y="153"/>
                  </a:lnTo>
                  <a:lnTo>
                    <a:pt x="25" y="161"/>
                  </a:lnTo>
                  <a:lnTo>
                    <a:pt x="27" y="169"/>
                  </a:lnTo>
                  <a:lnTo>
                    <a:pt x="28" y="174"/>
                  </a:lnTo>
                  <a:lnTo>
                    <a:pt x="31" y="181"/>
                  </a:lnTo>
                  <a:lnTo>
                    <a:pt x="33" y="187"/>
                  </a:lnTo>
                  <a:lnTo>
                    <a:pt x="36" y="194"/>
                  </a:lnTo>
                  <a:lnTo>
                    <a:pt x="38" y="199"/>
                  </a:lnTo>
                  <a:lnTo>
                    <a:pt x="43" y="205"/>
                  </a:lnTo>
                  <a:lnTo>
                    <a:pt x="46" y="209"/>
                  </a:lnTo>
                  <a:lnTo>
                    <a:pt x="52" y="213"/>
                  </a:lnTo>
                  <a:lnTo>
                    <a:pt x="57" y="215"/>
                  </a:lnTo>
                  <a:lnTo>
                    <a:pt x="62" y="218"/>
                  </a:lnTo>
                  <a:lnTo>
                    <a:pt x="69" y="220"/>
                  </a:lnTo>
                  <a:lnTo>
                    <a:pt x="78" y="222"/>
                  </a:lnTo>
                  <a:lnTo>
                    <a:pt x="85" y="223"/>
                  </a:lnTo>
                  <a:lnTo>
                    <a:pt x="94" y="225"/>
                  </a:lnTo>
                  <a:lnTo>
                    <a:pt x="99" y="225"/>
                  </a:lnTo>
                  <a:lnTo>
                    <a:pt x="103" y="226"/>
                  </a:lnTo>
                  <a:lnTo>
                    <a:pt x="108" y="227"/>
                  </a:lnTo>
                  <a:lnTo>
                    <a:pt x="113" y="227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4" y="227"/>
                  </a:lnTo>
                  <a:lnTo>
                    <a:pt x="129" y="227"/>
                  </a:lnTo>
                  <a:lnTo>
                    <a:pt x="133" y="227"/>
                  </a:lnTo>
                  <a:lnTo>
                    <a:pt x="138" y="227"/>
                  </a:lnTo>
                  <a:lnTo>
                    <a:pt x="142" y="227"/>
                  </a:lnTo>
                  <a:lnTo>
                    <a:pt x="147" y="227"/>
                  </a:lnTo>
                  <a:lnTo>
                    <a:pt x="155" y="227"/>
                  </a:lnTo>
                  <a:lnTo>
                    <a:pt x="162" y="226"/>
                  </a:lnTo>
                  <a:lnTo>
                    <a:pt x="168" y="225"/>
                  </a:lnTo>
                  <a:lnTo>
                    <a:pt x="175" y="223"/>
                  </a:lnTo>
                  <a:lnTo>
                    <a:pt x="180" y="220"/>
                  </a:lnTo>
                  <a:lnTo>
                    <a:pt x="186" y="218"/>
                  </a:lnTo>
                  <a:lnTo>
                    <a:pt x="191" y="214"/>
                  </a:lnTo>
                  <a:lnTo>
                    <a:pt x="198" y="210"/>
                  </a:lnTo>
                  <a:lnTo>
                    <a:pt x="204" y="205"/>
                  </a:lnTo>
                  <a:lnTo>
                    <a:pt x="210" y="202"/>
                  </a:lnTo>
                  <a:lnTo>
                    <a:pt x="215" y="196"/>
                  </a:lnTo>
                  <a:lnTo>
                    <a:pt x="221" y="190"/>
                  </a:lnTo>
                  <a:lnTo>
                    <a:pt x="227" y="185"/>
                  </a:lnTo>
                  <a:lnTo>
                    <a:pt x="231" y="178"/>
                  </a:lnTo>
                  <a:lnTo>
                    <a:pt x="236" y="172"/>
                  </a:lnTo>
                  <a:lnTo>
                    <a:pt x="240" y="166"/>
                  </a:lnTo>
                  <a:lnTo>
                    <a:pt x="245" y="161"/>
                  </a:lnTo>
                  <a:lnTo>
                    <a:pt x="248" y="155"/>
                  </a:lnTo>
                  <a:lnTo>
                    <a:pt x="252" y="149"/>
                  </a:lnTo>
                  <a:lnTo>
                    <a:pt x="255" y="145"/>
                  </a:lnTo>
                  <a:lnTo>
                    <a:pt x="256" y="138"/>
                  </a:lnTo>
                  <a:lnTo>
                    <a:pt x="257" y="132"/>
                  </a:lnTo>
                  <a:lnTo>
                    <a:pt x="259" y="125"/>
                  </a:lnTo>
                  <a:lnTo>
                    <a:pt x="260" y="120"/>
                  </a:lnTo>
                  <a:lnTo>
                    <a:pt x="260" y="112"/>
                  </a:lnTo>
                  <a:lnTo>
                    <a:pt x="260" y="105"/>
                  </a:lnTo>
                  <a:lnTo>
                    <a:pt x="259" y="97"/>
                  </a:lnTo>
                  <a:lnTo>
                    <a:pt x="259" y="90"/>
                  </a:lnTo>
                  <a:lnTo>
                    <a:pt x="256" y="82"/>
                  </a:lnTo>
                  <a:lnTo>
                    <a:pt x="254" y="75"/>
                  </a:lnTo>
                  <a:lnTo>
                    <a:pt x="251" y="68"/>
                  </a:lnTo>
                  <a:lnTo>
                    <a:pt x="247" y="61"/>
                  </a:lnTo>
                  <a:lnTo>
                    <a:pt x="243" y="55"/>
                  </a:lnTo>
                  <a:lnTo>
                    <a:pt x="239" y="48"/>
                  </a:lnTo>
                  <a:lnTo>
                    <a:pt x="233" y="42"/>
                  </a:lnTo>
                  <a:lnTo>
                    <a:pt x="229" y="39"/>
                  </a:lnTo>
                  <a:lnTo>
                    <a:pt x="221" y="33"/>
                  </a:lnTo>
                  <a:lnTo>
                    <a:pt x="214" y="29"/>
                  </a:lnTo>
                  <a:lnTo>
                    <a:pt x="206" y="26"/>
                  </a:lnTo>
                  <a:lnTo>
                    <a:pt x="198" y="25"/>
                  </a:lnTo>
                  <a:lnTo>
                    <a:pt x="194" y="24"/>
                  </a:lnTo>
                  <a:lnTo>
                    <a:pt x="189" y="24"/>
                  </a:lnTo>
                  <a:lnTo>
                    <a:pt x="184" y="24"/>
                  </a:lnTo>
                  <a:lnTo>
                    <a:pt x="181" y="24"/>
                  </a:lnTo>
                  <a:lnTo>
                    <a:pt x="173" y="24"/>
                  </a:lnTo>
                  <a:lnTo>
                    <a:pt x="165" y="24"/>
                  </a:lnTo>
                  <a:lnTo>
                    <a:pt x="157" y="24"/>
                  </a:lnTo>
                  <a:lnTo>
                    <a:pt x="150" y="25"/>
                  </a:lnTo>
                  <a:lnTo>
                    <a:pt x="143" y="25"/>
                  </a:lnTo>
                  <a:lnTo>
                    <a:pt x="138" y="26"/>
                  </a:lnTo>
                  <a:lnTo>
                    <a:pt x="132" y="27"/>
                  </a:lnTo>
                  <a:lnTo>
                    <a:pt x="127" y="28"/>
                  </a:lnTo>
                  <a:lnTo>
                    <a:pt x="1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8" name="Freeform 32"/>
            <p:cNvSpPr>
              <a:spLocks/>
            </p:cNvSpPr>
            <p:nvPr/>
          </p:nvSpPr>
          <p:spPr bwMode="auto">
            <a:xfrm>
              <a:off x="3364" y="1469"/>
              <a:ext cx="49" cy="24"/>
            </a:xfrm>
            <a:custGeom>
              <a:avLst/>
              <a:gdLst>
                <a:gd name="T0" fmla="*/ 1 w 99"/>
                <a:gd name="T1" fmla="*/ 6 h 49"/>
                <a:gd name="T2" fmla="*/ 1 w 99"/>
                <a:gd name="T3" fmla="*/ 6 h 49"/>
                <a:gd name="T4" fmla="*/ 3 w 99"/>
                <a:gd name="T5" fmla="*/ 5 h 49"/>
                <a:gd name="T6" fmla="*/ 4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2 h 49"/>
                <a:gd name="T14" fmla="*/ 9 w 99"/>
                <a:gd name="T15" fmla="*/ 1 h 49"/>
                <a:gd name="T16" fmla="*/ 10 w 99"/>
                <a:gd name="T17" fmla="*/ 1 h 49"/>
                <a:gd name="T18" fmla="*/ 12 w 99"/>
                <a:gd name="T19" fmla="*/ 0 h 49"/>
                <a:gd name="T20" fmla="*/ 14 w 99"/>
                <a:gd name="T21" fmla="*/ 0 h 49"/>
                <a:gd name="T22" fmla="*/ 14 w 99"/>
                <a:gd name="T23" fmla="*/ 0 h 49"/>
                <a:gd name="T24" fmla="*/ 16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2 h 49"/>
                <a:gd name="T32" fmla="*/ 20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5 h 49"/>
                <a:gd name="T40" fmla="*/ 16 w 99"/>
                <a:gd name="T41" fmla="*/ 6 h 49"/>
                <a:gd name="T42" fmla="*/ 14 w 99"/>
                <a:gd name="T43" fmla="*/ 6 h 49"/>
                <a:gd name="T44" fmla="*/ 12 w 99"/>
                <a:gd name="T45" fmla="*/ 7 h 49"/>
                <a:gd name="T46" fmla="*/ 11 w 99"/>
                <a:gd name="T47" fmla="*/ 7 h 49"/>
                <a:gd name="T48" fmla="*/ 10 w 99"/>
                <a:gd name="T49" fmla="*/ 8 h 49"/>
                <a:gd name="T50" fmla="*/ 9 w 99"/>
                <a:gd name="T51" fmla="*/ 8 h 49"/>
                <a:gd name="T52" fmla="*/ 8 w 99"/>
                <a:gd name="T53" fmla="*/ 9 h 49"/>
                <a:gd name="T54" fmla="*/ 7 w 99"/>
                <a:gd name="T55" fmla="*/ 9 h 49"/>
                <a:gd name="T56" fmla="*/ 6 w 99"/>
                <a:gd name="T57" fmla="*/ 10 h 49"/>
                <a:gd name="T58" fmla="*/ 4 w 99"/>
                <a:gd name="T59" fmla="*/ 10 h 49"/>
                <a:gd name="T60" fmla="*/ 4 w 99"/>
                <a:gd name="T61" fmla="*/ 11 h 49"/>
                <a:gd name="T62" fmla="*/ 0 w 99"/>
                <a:gd name="T63" fmla="*/ 12 h 49"/>
                <a:gd name="T64" fmla="*/ 1 w 99"/>
                <a:gd name="T65" fmla="*/ 6 h 49"/>
                <a:gd name="T66" fmla="*/ 1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4" y="27"/>
                  </a:moveTo>
                  <a:lnTo>
                    <a:pt x="5" y="25"/>
                  </a:lnTo>
                  <a:lnTo>
                    <a:pt x="12" y="21"/>
                  </a:lnTo>
                  <a:lnTo>
                    <a:pt x="16" y="18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43" y="4"/>
                  </a:lnTo>
                  <a:lnTo>
                    <a:pt x="50" y="3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99" y="11"/>
                  </a:lnTo>
                  <a:lnTo>
                    <a:pt x="80" y="20"/>
                  </a:lnTo>
                  <a:lnTo>
                    <a:pt x="79" y="20"/>
                  </a:lnTo>
                  <a:lnTo>
                    <a:pt x="74" y="21"/>
                  </a:lnTo>
                  <a:lnTo>
                    <a:pt x="69" y="23"/>
                  </a:lnTo>
                  <a:lnTo>
                    <a:pt x="64" y="25"/>
                  </a:lnTo>
                  <a:lnTo>
                    <a:pt x="57" y="27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41" y="33"/>
                  </a:lnTo>
                  <a:lnTo>
                    <a:pt x="37" y="34"/>
                  </a:lnTo>
                  <a:lnTo>
                    <a:pt x="33" y="36"/>
                  </a:lnTo>
                  <a:lnTo>
                    <a:pt x="29" y="37"/>
                  </a:lnTo>
                  <a:lnTo>
                    <a:pt x="25" y="40"/>
                  </a:lnTo>
                  <a:lnTo>
                    <a:pt x="18" y="43"/>
                  </a:lnTo>
                  <a:lnTo>
                    <a:pt x="16" y="44"/>
                  </a:lnTo>
                  <a:lnTo>
                    <a:pt x="0" y="49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9" name="Freeform 33"/>
            <p:cNvSpPr>
              <a:spLocks/>
            </p:cNvSpPr>
            <p:nvPr/>
          </p:nvSpPr>
          <p:spPr bwMode="auto">
            <a:xfrm>
              <a:off x="3393" y="1511"/>
              <a:ext cx="30" cy="29"/>
            </a:xfrm>
            <a:custGeom>
              <a:avLst/>
              <a:gdLst>
                <a:gd name="T0" fmla="*/ 8 w 62"/>
                <a:gd name="T1" fmla="*/ 14 h 59"/>
                <a:gd name="T2" fmla="*/ 10 w 62"/>
                <a:gd name="T3" fmla="*/ 14 h 59"/>
                <a:gd name="T4" fmla="*/ 11 w 62"/>
                <a:gd name="T5" fmla="*/ 13 h 59"/>
                <a:gd name="T6" fmla="*/ 12 w 62"/>
                <a:gd name="T7" fmla="*/ 12 h 59"/>
                <a:gd name="T8" fmla="*/ 14 w 62"/>
                <a:gd name="T9" fmla="*/ 11 h 59"/>
                <a:gd name="T10" fmla="*/ 14 w 62"/>
                <a:gd name="T11" fmla="*/ 10 h 59"/>
                <a:gd name="T12" fmla="*/ 15 w 62"/>
                <a:gd name="T13" fmla="*/ 8 h 59"/>
                <a:gd name="T14" fmla="*/ 15 w 62"/>
                <a:gd name="T15" fmla="*/ 7 h 59"/>
                <a:gd name="T16" fmla="*/ 15 w 62"/>
                <a:gd name="T17" fmla="*/ 6 h 59"/>
                <a:gd name="T18" fmla="*/ 14 w 62"/>
                <a:gd name="T19" fmla="*/ 4 h 59"/>
                <a:gd name="T20" fmla="*/ 14 w 62"/>
                <a:gd name="T21" fmla="*/ 3 h 59"/>
                <a:gd name="T22" fmla="*/ 13 w 62"/>
                <a:gd name="T23" fmla="*/ 2 h 59"/>
                <a:gd name="T24" fmla="*/ 11 w 62"/>
                <a:gd name="T25" fmla="*/ 1 h 59"/>
                <a:gd name="T26" fmla="*/ 10 w 62"/>
                <a:gd name="T27" fmla="*/ 0 h 59"/>
                <a:gd name="T28" fmla="*/ 9 w 62"/>
                <a:gd name="T29" fmla="*/ 0 h 59"/>
                <a:gd name="T30" fmla="*/ 7 w 62"/>
                <a:gd name="T31" fmla="*/ 0 h 59"/>
                <a:gd name="T32" fmla="*/ 7 w 62"/>
                <a:gd name="T33" fmla="*/ 0 h 59"/>
                <a:gd name="T34" fmla="*/ 5 w 62"/>
                <a:gd name="T35" fmla="*/ 0 h 59"/>
                <a:gd name="T36" fmla="*/ 4 w 62"/>
                <a:gd name="T37" fmla="*/ 1 h 59"/>
                <a:gd name="T38" fmla="*/ 3 w 62"/>
                <a:gd name="T39" fmla="*/ 2 h 59"/>
                <a:gd name="T40" fmla="*/ 2 w 62"/>
                <a:gd name="T41" fmla="*/ 3 h 59"/>
                <a:gd name="T42" fmla="*/ 1 w 62"/>
                <a:gd name="T43" fmla="*/ 4 h 59"/>
                <a:gd name="T44" fmla="*/ 0 w 62"/>
                <a:gd name="T45" fmla="*/ 5 h 59"/>
                <a:gd name="T46" fmla="*/ 0 w 62"/>
                <a:gd name="T47" fmla="*/ 7 h 59"/>
                <a:gd name="T48" fmla="*/ 0 w 62"/>
                <a:gd name="T49" fmla="*/ 8 h 59"/>
                <a:gd name="T50" fmla="*/ 0 w 62"/>
                <a:gd name="T51" fmla="*/ 10 h 59"/>
                <a:gd name="T52" fmla="*/ 0 w 62"/>
                <a:gd name="T53" fmla="*/ 11 h 59"/>
                <a:gd name="T54" fmla="*/ 1 w 62"/>
                <a:gd name="T55" fmla="*/ 12 h 59"/>
                <a:gd name="T56" fmla="*/ 2 w 62"/>
                <a:gd name="T57" fmla="*/ 13 h 59"/>
                <a:gd name="T58" fmla="*/ 3 w 62"/>
                <a:gd name="T59" fmla="*/ 13 h 59"/>
                <a:gd name="T60" fmla="*/ 5 w 62"/>
                <a:gd name="T61" fmla="*/ 14 h 59"/>
                <a:gd name="T62" fmla="*/ 7 w 62"/>
                <a:gd name="T63" fmla="*/ 14 h 59"/>
                <a:gd name="T64" fmla="*/ 8 w 62"/>
                <a:gd name="T65" fmla="*/ 14 h 59"/>
                <a:gd name="T66" fmla="*/ 8 w 62"/>
                <a:gd name="T67" fmla="*/ 14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59"/>
                <a:gd name="T104" fmla="*/ 62 w 62"/>
                <a:gd name="T105" fmla="*/ 59 h 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59">
                  <a:moveTo>
                    <a:pt x="36" y="59"/>
                  </a:moveTo>
                  <a:lnTo>
                    <a:pt x="41" y="56"/>
                  </a:lnTo>
                  <a:lnTo>
                    <a:pt x="47" y="54"/>
                  </a:lnTo>
                  <a:lnTo>
                    <a:pt x="52" y="50"/>
                  </a:lnTo>
                  <a:lnTo>
                    <a:pt x="57" y="47"/>
                  </a:lnTo>
                  <a:lnTo>
                    <a:pt x="60" y="41"/>
                  </a:lnTo>
                  <a:lnTo>
                    <a:pt x="62" y="35"/>
                  </a:lnTo>
                  <a:lnTo>
                    <a:pt x="62" y="31"/>
                  </a:lnTo>
                  <a:lnTo>
                    <a:pt x="62" y="25"/>
                  </a:lnTo>
                  <a:lnTo>
                    <a:pt x="60" y="18"/>
                  </a:lnTo>
                  <a:lnTo>
                    <a:pt x="57" y="14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5"/>
                  </a:lnTo>
                  <a:lnTo>
                    <a:pt x="12" y="8"/>
                  </a:lnTo>
                  <a:lnTo>
                    <a:pt x="8" y="13"/>
                  </a:lnTo>
                  <a:lnTo>
                    <a:pt x="4" y="17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3" y="45"/>
                  </a:lnTo>
                  <a:lnTo>
                    <a:pt x="6" y="49"/>
                  </a:lnTo>
                  <a:lnTo>
                    <a:pt x="11" y="53"/>
                  </a:lnTo>
                  <a:lnTo>
                    <a:pt x="15" y="55"/>
                  </a:lnTo>
                  <a:lnTo>
                    <a:pt x="21" y="57"/>
                  </a:lnTo>
                  <a:lnTo>
                    <a:pt x="28" y="58"/>
                  </a:lnTo>
                  <a:lnTo>
                    <a:pt x="36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08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08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08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08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08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08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8389" grpId="0" build="p" bldLvl="2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spec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Approximate Knapsack</a:t>
            </a:r>
          </a:p>
        </p:txBody>
      </p:sp>
      <p:pic>
        <p:nvPicPr>
          <p:cNvPr id="10243" name="Picture 3" descr="j0238687"/>
          <p:cNvPicPr preferRelativeResize="0"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2775" y="801688"/>
            <a:ext cx="885825" cy="493712"/>
          </a:xfrm>
          <a:noFill/>
        </p:spPr>
      </p:pic>
      <p:pic>
        <p:nvPicPr>
          <p:cNvPr id="10244" name="Picture 4" descr="j0290903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2400"/>
            <a:ext cx="12668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8389" name="Text Box 5"/>
          <p:cNvSpPr txBox="1">
            <a:spLocks noChangeArrowheads="1"/>
          </p:cNvSpPr>
          <p:nvPr/>
        </p:nvSpPr>
        <p:spPr bwMode="auto">
          <a:xfrm>
            <a:off x="76200" y="1876425"/>
            <a:ext cx="9372600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accent1"/>
                </a:solidFill>
              </a:rPr>
              <a:t>Subinstance:</a:t>
            </a:r>
            <a:r>
              <a:rPr lang="en-US" altLang="en-US"/>
              <a:t> </a:t>
            </a:r>
            <a:r>
              <a:rPr lang="en-US" altLang="en-US">
                <a:sym typeface="Symbol" pitchFamily="18" charset="2"/>
              </a:rPr>
              <a:t></a:t>
            </a:r>
            <a:r>
              <a:rPr lang="en-US" altLang="en-US"/>
              <a:t> P’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[0..P],</a:t>
            </a:r>
            <a:r>
              <a:rPr lang="en-US" altLang="en-US">
                <a:sym typeface="Symbol" pitchFamily="18" charset="2"/>
              </a:rPr>
              <a:t> </a:t>
            </a:r>
            <a:r>
              <a:rPr lang="en-US" altLang="en-US"/>
              <a:t>i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[0..n],</a:t>
            </a:r>
            <a:br>
              <a:rPr lang="en-US" altLang="en-US"/>
            </a:br>
            <a:r>
              <a:rPr lang="en-US" altLang="en-US"/>
              <a:t>    knapsack’(P’,i) = minimize </a:t>
            </a:r>
            <a:r>
              <a:rPr lang="en-US" altLang="en-US"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/>
              <a:t>i</a:t>
            </a:r>
            <a:r>
              <a:rPr lang="en-US" altLang="en-US" baseline="-25000"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/>
              <a:t>S</a:t>
            </a:r>
            <a:r>
              <a:rPr lang="en-US" altLang="en-US"/>
              <a:t> v</a:t>
            </a:r>
            <a:r>
              <a:rPr lang="en-US" altLang="en-US" baseline="-25000"/>
              <a:t>i</a:t>
            </a:r>
          </a:p>
          <a:p>
            <a:pPr lvl="1" algn="l" eaLnBrk="1" hangingPunct="1"/>
            <a:r>
              <a:rPr lang="en-US" altLang="en-US"/>
              <a:t>   subject to S </a:t>
            </a:r>
            <a:r>
              <a:rPr lang="en-US" altLang="en-US">
                <a:sym typeface="Symbol" pitchFamily="18" charset="2"/>
              </a:rPr>
              <a:t> {1..i} and </a:t>
            </a:r>
            <a:r>
              <a:rPr lang="en-US" altLang="en-US"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/>
              <a:t>i</a:t>
            </a:r>
            <a:r>
              <a:rPr lang="en-US" altLang="en-US" baseline="-25000"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/>
              <a:t>S</a:t>
            </a:r>
            <a:r>
              <a:rPr lang="en-US" altLang="en-US"/>
              <a:t> p</a:t>
            </a:r>
            <a:r>
              <a:rPr lang="en-US" altLang="en-US" baseline="-25000"/>
              <a:t>i</a:t>
            </a:r>
            <a:r>
              <a:rPr lang="en-US" altLang="en-US"/>
              <a:t> </a:t>
            </a:r>
            <a:r>
              <a:rPr lang="en-US" altLang="en-US">
                <a:cs typeface="Times New Roman" pitchFamily="18" charset="0"/>
                <a:sym typeface="Symbol" pitchFamily="18" charset="2"/>
              </a:rPr>
              <a:t>≥</a:t>
            </a:r>
            <a:r>
              <a:rPr lang="en-US" altLang="en-US"/>
              <a:t> P</a:t>
            </a:r>
          </a:p>
          <a:p>
            <a:pPr algn="l" eaLnBrk="1" hangingPunct="1">
              <a:buFont typeface="Arial" charset="0"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Recurrence Relation  </a:t>
            </a:r>
          </a:p>
          <a:p>
            <a:pPr lvl="1" algn="l" eaLnBrk="1" hangingPunct="1"/>
            <a:r>
              <a:rPr lang="en-US" altLang="en-US"/>
              <a:t> knapsack’(P’,i) </a:t>
            </a:r>
            <a:br>
              <a:rPr lang="en-US" altLang="en-US"/>
            </a:br>
            <a:r>
              <a:rPr lang="en-US" altLang="en-US"/>
              <a:t>     = min( knapsack’(P’,i-1),  </a:t>
            </a:r>
            <a:br>
              <a:rPr lang="en-US" altLang="en-US"/>
            </a:br>
            <a:r>
              <a:rPr lang="en-US" altLang="en-US"/>
              <a:t>                 knapsack’(P’-p</a:t>
            </a:r>
            <a:r>
              <a:rPr lang="en-US" altLang="en-US" baseline="-25000"/>
              <a:t>i</a:t>
            </a:r>
            <a:r>
              <a:rPr lang="en-US" altLang="en-US"/>
              <a:t>,i-1)+v</a:t>
            </a:r>
            <a:r>
              <a:rPr lang="en-US" altLang="en-US" baseline="-25000"/>
              <a:t>i</a:t>
            </a:r>
            <a:r>
              <a:rPr lang="en-US" altLang="en-US"/>
              <a:t> )</a:t>
            </a:r>
          </a:p>
        </p:txBody>
      </p:sp>
      <p:pic>
        <p:nvPicPr>
          <p:cNvPr id="10246" name="Picture 6" descr="j0232136"/>
          <p:cNvPicPr preferRelativeResize="0"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6050" y="0"/>
            <a:ext cx="579438" cy="762000"/>
          </a:xfrm>
          <a:noFill/>
        </p:spPr>
      </p:pic>
      <p:grpSp>
        <p:nvGrpSpPr>
          <p:cNvPr id="10247" name="Group 7"/>
          <p:cNvGrpSpPr>
            <a:grpSpLocks/>
          </p:cNvGrpSpPr>
          <p:nvPr/>
        </p:nvGrpSpPr>
        <p:grpSpPr bwMode="auto">
          <a:xfrm>
            <a:off x="7924800" y="914400"/>
            <a:ext cx="1066800" cy="609600"/>
            <a:chOff x="2569" y="1329"/>
            <a:chExt cx="905" cy="521"/>
          </a:xfrm>
        </p:grpSpPr>
        <p:sp>
          <p:nvSpPr>
            <p:cNvPr id="10252" name="Freeform 8"/>
            <p:cNvSpPr>
              <a:spLocks/>
            </p:cNvSpPr>
            <p:nvPr/>
          </p:nvSpPr>
          <p:spPr bwMode="auto">
            <a:xfrm>
              <a:off x="2821" y="1350"/>
              <a:ext cx="572" cy="204"/>
            </a:xfrm>
            <a:custGeom>
              <a:avLst/>
              <a:gdLst>
                <a:gd name="T0" fmla="*/ 0 w 1143"/>
                <a:gd name="T1" fmla="*/ 78 h 407"/>
                <a:gd name="T2" fmla="*/ 175 w 1143"/>
                <a:gd name="T3" fmla="*/ 0 h 407"/>
                <a:gd name="T4" fmla="*/ 286 w 1143"/>
                <a:gd name="T5" fmla="*/ 10 h 407"/>
                <a:gd name="T6" fmla="*/ 135 w 1143"/>
                <a:gd name="T7" fmla="*/ 102 h 407"/>
                <a:gd name="T8" fmla="*/ 0 w 1143"/>
                <a:gd name="T9" fmla="*/ 78 h 407"/>
                <a:gd name="T10" fmla="*/ 0 w 1143"/>
                <a:gd name="T11" fmla="*/ 78 h 4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3"/>
                <a:gd name="T19" fmla="*/ 0 h 407"/>
                <a:gd name="T20" fmla="*/ 1143 w 1143"/>
                <a:gd name="T21" fmla="*/ 407 h 4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3" h="407">
                  <a:moveTo>
                    <a:pt x="0" y="312"/>
                  </a:moveTo>
                  <a:lnTo>
                    <a:pt x="699" y="0"/>
                  </a:lnTo>
                  <a:lnTo>
                    <a:pt x="1143" y="40"/>
                  </a:lnTo>
                  <a:lnTo>
                    <a:pt x="538" y="407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2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Freeform 9"/>
            <p:cNvSpPr>
              <a:spLocks/>
            </p:cNvSpPr>
            <p:nvPr/>
          </p:nvSpPr>
          <p:spPr bwMode="auto">
            <a:xfrm>
              <a:off x="2804" y="1370"/>
              <a:ext cx="613" cy="253"/>
            </a:xfrm>
            <a:custGeom>
              <a:avLst/>
              <a:gdLst>
                <a:gd name="T0" fmla="*/ 9 w 1226"/>
                <a:gd name="T1" fmla="*/ 68 h 505"/>
                <a:gd name="T2" fmla="*/ 143 w 1226"/>
                <a:gd name="T3" fmla="*/ 90 h 505"/>
                <a:gd name="T4" fmla="*/ 304 w 1226"/>
                <a:gd name="T5" fmla="*/ 0 h 505"/>
                <a:gd name="T6" fmla="*/ 307 w 1226"/>
                <a:gd name="T7" fmla="*/ 46 h 505"/>
                <a:gd name="T8" fmla="*/ 143 w 1226"/>
                <a:gd name="T9" fmla="*/ 127 h 505"/>
                <a:gd name="T10" fmla="*/ 0 w 1226"/>
                <a:gd name="T11" fmla="*/ 114 h 505"/>
                <a:gd name="T12" fmla="*/ 1 w 1226"/>
                <a:gd name="T13" fmla="*/ 81 h 505"/>
                <a:gd name="T14" fmla="*/ 9 w 1226"/>
                <a:gd name="T15" fmla="*/ 68 h 505"/>
                <a:gd name="T16" fmla="*/ 9 w 1226"/>
                <a:gd name="T17" fmla="*/ 68 h 5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26"/>
                <a:gd name="T28" fmla="*/ 0 h 505"/>
                <a:gd name="T29" fmla="*/ 1226 w 1226"/>
                <a:gd name="T30" fmla="*/ 505 h 5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26" h="505">
                  <a:moveTo>
                    <a:pt x="36" y="272"/>
                  </a:moveTo>
                  <a:lnTo>
                    <a:pt x="571" y="358"/>
                  </a:lnTo>
                  <a:lnTo>
                    <a:pt x="1214" y="0"/>
                  </a:lnTo>
                  <a:lnTo>
                    <a:pt x="1226" y="181"/>
                  </a:lnTo>
                  <a:lnTo>
                    <a:pt x="571" y="505"/>
                  </a:lnTo>
                  <a:lnTo>
                    <a:pt x="0" y="456"/>
                  </a:lnTo>
                  <a:lnTo>
                    <a:pt x="3" y="322"/>
                  </a:lnTo>
                  <a:lnTo>
                    <a:pt x="36" y="272"/>
                  </a:lnTo>
                  <a:close/>
                </a:path>
              </a:pathLst>
            </a:custGeom>
            <a:solidFill>
              <a:srgbClr val="F2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Freeform 10"/>
            <p:cNvSpPr>
              <a:spLocks/>
            </p:cNvSpPr>
            <p:nvPr/>
          </p:nvSpPr>
          <p:spPr bwMode="auto">
            <a:xfrm>
              <a:off x="3356" y="1480"/>
              <a:ext cx="118" cy="109"/>
            </a:xfrm>
            <a:custGeom>
              <a:avLst/>
              <a:gdLst>
                <a:gd name="T0" fmla="*/ 23 w 236"/>
                <a:gd name="T1" fmla="*/ 4 h 216"/>
                <a:gd name="T2" fmla="*/ 21 w 236"/>
                <a:gd name="T3" fmla="*/ 5 h 216"/>
                <a:gd name="T4" fmla="*/ 19 w 236"/>
                <a:gd name="T5" fmla="*/ 5 h 216"/>
                <a:gd name="T6" fmla="*/ 15 w 236"/>
                <a:gd name="T7" fmla="*/ 6 h 216"/>
                <a:gd name="T8" fmla="*/ 13 w 236"/>
                <a:gd name="T9" fmla="*/ 7 h 216"/>
                <a:gd name="T10" fmla="*/ 11 w 236"/>
                <a:gd name="T11" fmla="*/ 9 h 216"/>
                <a:gd name="T12" fmla="*/ 7 w 236"/>
                <a:gd name="T13" fmla="*/ 11 h 216"/>
                <a:gd name="T14" fmla="*/ 6 w 236"/>
                <a:gd name="T15" fmla="*/ 13 h 216"/>
                <a:gd name="T16" fmla="*/ 4 w 236"/>
                <a:gd name="T17" fmla="*/ 16 h 216"/>
                <a:gd name="T18" fmla="*/ 3 w 236"/>
                <a:gd name="T19" fmla="*/ 19 h 216"/>
                <a:gd name="T20" fmla="*/ 2 w 236"/>
                <a:gd name="T21" fmla="*/ 22 h 216"/>
                <a:gd name="T22" fmla="*/ 1 w 236"/>
                <a:gd name="T23" fmla="*/ 25 h 216"/>
                <a:gd name="T24" fmla="*/ 0 w 236"/>
                <a:gd name="T25" fmla="*/ 28 h 216"/>
                <a:gd name="T26" fmla="*/ 0 w 236"/>
                <a:gd name="T27" fmla="*/ 32 h 216"/>
                <a:gd name="T28" fmla="*/ 0 w 236"/>
                <a:gd name="T29" fmla="*/ 35 h 216"/>
                <a:gd name="T30" fmla="*/ 1 w 236"/>
                <a:gd name="T31" fmla="*/ 37 h 216"/>
                <a:gd name="T32" fmla="*/ 1 w 236"/>
                <a:gd name="T33" fmla="*/ 40 h 216"/>
                <a:gd name="T34" fmla="*/ 2 w 236"/>
                <a:gd name="T35" fmla="*/ 42 h 216"/>
                <a:gd name="T36" fmla="*/ 3 w 236"/>
                <a:gd name="T37" fmla="*/ 45 h 216"/>
                <a:gd name="T38" fmla="*/ 5 w 236"/>
                <a:gd name="T39" fmla="*/ 48 h 216"/>
                <a:gd name="T40" fmla="*/ 7 w 236"/>
                <a:gd name="T41" fmla="*/ 50 h 216"/>
                <a:gd name="T42" fmla="*/ 10 w 236"/>
                <a:gd name="T43" fmla="*/ 51 h 216"/>
                <a:gd name="T44" fmla="*/ 13 w 236"/>
                <a:gd name="T45" fmla="*/ 52 h 216"/>
                <a:gd name="T46" fmla="*/ 17 w 236"/>
                <a:gd name="T47" fmla="*/ 53 h 216"/>
                <a:gd name="T48" fmla="*/ 21 w 236"/>
                <a:gd name="T49" fmla="*/ 54 h 216"/>
                <a:gd name="T50" fmla="*/ 25 w 236"/>
                <a:gd name="T51" fmla="*/ 55 h 216"/>
                <a:gd name="T52" fmla="*/ 29 w 236"/>
                <a:gd name="T53" fmla="*/ 55 h 216"/>
                <a:gd name="T54" fmla="*/ 31 w 236"/>
                <a:gd name="T55" fmla="*/ 55 h 216"/>
                <a:gd name="T56" fmla="*/ 34 w 236"/>
                <a:gd name="T57" fmla="*/ 55 h 216"/>
                <a:gd name="T58" fmla="*/ 37 w 236"/>
                <a:gd name="T59" fmla="*/ 54 h 216"/>
                <a:gd name="T60" fmla="*/ 41 w 236"/>
                <a:gd name="T61" fmla="*/ 53 h 216"/>
                <a:gd name="T62" fmla="*/ 44 w 236"/>
                <a:gd name="T63" fmla="*/ 51 h 216"/>
                <a:gd name="T64" fmla="*/ 47 w 236"/>
                <a:gd name="T65" fmla="*/ 49 h 216"/>
                <a:gd name="T66" fmla="*/ 50 w 236"/>
                <a:gd name="T67" fmla="*/ 47 h 216"/>
                <a:gd name="T68" fmla="*/ 52 w 236"/>
                <a:gd name="T69" fmla="*/ 44 h 216"/>
                <a:gd name="T70" fmla="*/ 54 w 236"/>
                <a:gd name="T71" fmla="*/ 42 h 216"/>
                <a:gd name="T72" fmla="*/ 56 w 236"/>
                <a:gd name="T73" fmla="*/ 38 h 216"/>
                <a:gd name="T74" fmla="*/ 57 w 236"/>
                <a:gd name="T75" fmla="*/ 35 h 216"/>
                <a:gd name="T76" fmla="*/ 58 w 236"/>
                <a:gd name="T77" fmla="*/ 32 h 216"/>
                <a:gd name="T78" fmla="*/ 59 w 236"/>
                <a:gd name="T79" fmla="*/ 28 h 216"/>
                <a:gd name="T80" fmla="*/ 59 w 236"/>
                <a:gd name="T81" fmla="*/ 25 h 216"/>
                <a:gd name="T82" fmla="*/ 59 w 236"/>
                <a:gd name="T83" fmla="*/ 22 h 216"/>
                <a:gd name="T84" fmla="*/ 59 w 236"/>
                <a:gd name="T85" fmla="*/ 19 h 216"/>
                <a:gd name="T86" fmla="*/ 59 w 236"/>
                <a:gd name="T87" fmla="*/ 15 h 216"/>
                <a:gd name="T88" fmla="*/ 58 w 236"/>
                <a:gd name="T89" fmla="*/ 12 h 216"/>
                <a:gd name="T90" fmla="*/ 57 w 236"/>
                <a:gd name="T91" fmla="*/ 10 h 216"/>
                <a:gd name="T92" fmla="*/ 56 w 236"/>
                <a:gd name="T93" fmla="*/ 7 h 216"/>
                <a:gd name="T94" fmla="*/ 54 w 236"/>
                <a:gd name="T95" fmla="*/ 5 h 216"/>
                <a:gd name="T96" fmla="*/ 51 w 236"/>
                <a:gd name="T97" fmla="*/ 3 h 216"/>
                <a:gd name="T98" fmla="*/ 49 w 236"/>
                <a:gd name="T99" fmla="*/ 1 h 216"/>
                <a:gd name="T100" fmla="*/ 46 w 236"/>
                <a:gd name="T101" fmla="*/ 1 h 216"/>
                <a:gd name="T102" fmla="*/ 44 w 236"/>
                <a:gd name="T103" fmla="*/ 1 h 216"/>
                <a:gd name="T104" fmla="*/ 41 w 236"/>
                <a:gd name="T105" fmla="*/ 0 h 216"/>
                <a:gd name="T106" fmla="*/ 39 w 236"/>
                <a:gd name="T107" fmla="*/ 1 h 216"/>
                <a:gd name="T108" fmla="*/ 36 w 236"/>
                <a:gd name="T109" fmla="*/ 1 h 216"/>
                <a:gd name="T110" fmla="*/ 34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4 h 216"/>
                <a:gd name="T120" fmla="*/ 24 w 236"/>
                <a:gd name="T121" fmla="*/ 4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4" y="14"/>
                  </a:moveTo>
                  <a:lnTo>
                    <a:pt x="92" y="14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8" y="18"/>
                  </a:lnTo>
                  <a:lnTo>
                    <a:pt x="73" y="19"/>
                  </a:lnTo>
                  <a:lnTo>
                    <a:pt x="69" y="21"/>
                  </a:lnTo>
                  <a:lnTo>
                    <a:pt x="63" y="24"/>
                  </a:lnTo>
                  <a:lnTo>
                    <a:pt x="57" y="26"/>
                  </a:lnTo>
                  <a:lnTo>
                    <a:pt x="52" y="28"/>
                  </a:lnTo>
                  <a:lnTo>
                    <a:pt x="47" y="32"/>
                  </a:lnTo>
                  <a:lnTo>
                    <a:pt x="41" y="35"/>
                  </a:lnTo>
                  <a:lnTo>
                    <a:pt x="36" y="38"/>
                  </a:lnTo>
                  <a:lnTo>
                    <a:pt x="31" y="43"/>
                  </a:lnTo>
                  <a:lnTo>
                    <a:pt x="27" y="49"/>
                  </a:lnTo>
                  <a:lnTo>
                    <a:pt x="22" y="52"/>
                  </a:lnTo>
                  <a:lnTo>
                    <a:pt x="17" y="57"/>
                  </a:lnTo>
                  <a:lnTo>
                    <a:pt x="14" y="62"/>
                  </a:lnTo>
                  <a:lnTo>
                    <a:pt x="12" y="68"/>
                  </a:lnTo>
                  <a:lnTo>
                    <a:pt x="9" y="74"/>
                  </a:lnTo>
                  <a:lnTo>
                    <a:pt x="7" y="79"/>
                  </a:lnTo>
                  <a:lnTo>
                    <a:pt x="5" y="86"/>
                  </a:lnTo>
                  <a:lnTo>
                    <a:pt x="4" y="93"/>
                  </a:lnTo>
                  <a:lnTo>
                    <a:pt x="1" y="99"/>
                  </a:lnTo>
                  <a:lnTo>
                    <a:pt x="0" y="105"/>
                  </a:lnTo>
                  <a:lnTo>
                    <a:pt x="0" y="111"/>
                  </a:lnTo>
                  <a:lnTo>
                    <a:pt x="0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1" y="147"/>
                  </a:lnTo>
                  <a:lnTo>
                    <a:pt x="3" y="152"/>
                  </a:lnTo>
                  <a:lnTo>
                    <a:pt x="3" y="157"/>
                  </a:lnTo>
                  <a:lnTo>
                    <a:pt x="5" y="163"/>
                  </a:lnTo>
                  <a:lnTo>
                    <a:pt x="6" y="167"/>
                  </a:lnTo>
                  <a:lnTo>
                    <a:pt x="7" y="172"/>
                  </a:lnTo>
                  <a:lnTo>
                    <a:pt x="9" y="176"/>
                  </a:lnTo>
                  <a:lnTo>
                    <a:pt x="13" y="181"/>
                  </a:lnTo>
                  <a:lnTo>
                    <a:pt x="19" y="188"/>
                  </a:lnTo>
                  <a:lnTo>
                    <a:pt x="27" y="195"/>
                  </a:lnTo>
                  <a:lnTo>
                    <a:pt x="30" y="198"/>
                  </a:lnTo>
                  <a:lnTo>
                    <a:pt x="36" y="200"/>
                  </a:lnTo>
                  <a:lnTo>
                    <a:pt x="40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8" y="209"/>
                  </a:lnTo>
                  <a:lnTo>
                    <a:pt x="65" y="211"/>
                  </a:lnTo>
                  <a:lnTo>
                    <a:pt x="73" y="212"/>
                  </a:lnTo>
                  <a:lnTo>
                    <a:pt x="81" y="213"/>
                  </a:lnTo>
                  <a:lnTo>
                    <a:pt x="89" y="214"/>
                  </a:lnTo>
                  <a:lnTo>
                    <a:pt x="97" y="215"/>
                  </a:lnTo>
                  <a:lnTo>
                    <a:pt x="105" y="216"/>
                  </a:lnTo>
                  <a:lnTo>
                    <a:pt x="113" y="215"/>
                  </a:lnTo>
                  <a:lnTo>
                    <a:pt x="121" y="215"/>
                  </a:lnTo>
                  <a:lnTo>
                    <a:pt x="126" y="214"/>
                  </a:lnTo>
                  <a:lnTo>
                    <a:pt x="130" y="214"/>
                  </a:lnTo>
                  <a:lnTo>
                    <a:pt x="134" y="214"/>
                  </a:lnTo>
                  <a:lnTo>
                    <a:pt x="138" y="214"/>
                  </a:lnTo>
                  <a:lnTo>
                    <a:pt x="146" y="212"/>
                  </a:lnTo>
                  <a:lnTo>
                    <a:pt x="154" y="211"/>
                  </a:lnTo>
                  <a:lnTo>
                    <a:pt x="161" y="208"/>
                  </a:lnTo>
                  <a:lnTo>
                    <a:pt x="169" y="206"/>
                  </a:lnTo>
                  <a:lnTo>
                    <a:pt x="175" y="203"/>
                  </a:lnTo>
                  <a:lnTo>
                    <a:pt x="182" y="199"/>
                  </a:lnTo>
                  <a:lnTo>
                    <a:pt x="186" y="195"/>
                  </a:lnTo>
                  <a:lnTo>
                    <a:pt x="193" y="191"/>
                  </a:lnTo>
                  <a:lnTo>
                    <a:pt x="198" y="186"/>
                  </a:lnTo>
                  <a:lnTo>
                    <a:pt x="202" y="181"/>
                  </a:lnTo>
                  <a:lnTo>
                    <a:pt x="207" y="175"/>
                  </a:lnTo>
                  <a:lnTo>
                    <a:pt x="211" y="171"/>
                  </a:lnTo>
                  <a:lnTo>
                    <a:pt x="215" y="164"/>
                  </a:lnTo>
                  <a:lnTo>
                    <a:pt x="218" y="158"/>
                  </a:lnTo>
                  <a:lnTo>
                    <a:pt x="222" y="151"/>
                  </a:lnTo>
                  <a:lnTo>
                    <a:pt x="224" y="146"/>
                  </a:lnTo>
                  <a:lnTo>
                    <a:pt x="226" y="139"/>
                  </a:lnTo>
                  <a:lnTo>
                    <a:pt x="228" y="132"/>
                  </a:lnTo>
                  <a:lnTo>
                    <a:pt x="231" y="125"/>
                  </a:lnTo>
                  <a:lnTo>
                    <a:pt x="233" y="119"/>
                  </a:lnTo>
                  <a:lnTo>
                    <a:pt x="233" y="111"/>
                  </a:lnTo>
                  <a:lnTo>
                    <a:pt x="234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5" y="85"/>
                  </a:lnTo>
                  <a:lnTo>
                    <a:pt x="235" y="78"/>
                  </a:lnTo>
                  <a:lnTo>
                    <a:pt x="235" y="73"/>
                  </a:lnTo>
                  <a:lnTo>
                    <a:pt x="235" y="66"/>
                  </a:lnTo>
                  <a:lnTo>
                    <a:pt x="234" y="59"/>
                  </a:lnTo>
                  <a:lnTo>
                    <a:pt x="233" y="53"/>
                  </a:lnTo>
                  <a:lnTo>
                    <a:pt x="231" y="46"/>
                  </a:lnTo>
                  <a:lnTo>
                    <a:pt x="231" y="42"/>
                  </a:lnTo>
                  <a:lnTo>
                    <a:pt x="227" y="37"/>
                  </a:lnTo>
                  <a:lnTo>
                    <a:pt x="225" y="33"/>
                  </a:lnTo>
                  <a:lnTo>
                    <a:pt x="223" y="28"/>
                  </a:lnTo>
                  <a:lnTo>
                    <a:pt x="220" y="24"/>
                  </a:lnTo>
                  <a:lnTo>
                    <a:pt x="214" y="17"/>
                  </a:lnTo>
                  <a:lnTo>
                    <a:pt x="206" y="11"/>
                  </a:lnTo>
                  <a:lnTo>
                    <a:pt x="201" y="9"/>
                  </a:lnTo>
                  <a:lnTo>
                    <a:pt x="198" y="6"/>
                  </a:lnTo>
                  <a:lnTo>
                    <a:pt x="193" y="4"/>
                  </a:lnTo>
                  <a:lnTo>
                    <a:pt x="188" y="4"/>
                  </a:lnTo>
                  <a:lnTo>
                    <a:pt x="184" y="2"/>
                  </a:lnTo>
                  <a:lnTo>
                    <a:pt x="179" y="2"/>
                  </a:lnTo>
                  <a:lnTo>
                    <a:pt x="174" y="1"/>
                  </a:lnTo>
                  <a:lnTo>
                    <a:pt x="169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4" y="1"/>
                  </a:lnTo>
                  <a:lnTo>
                    <a:pt x="150" y="2"/>
                  </a:lnTo>
                  <a:lnTo>
                    <a:pt x="144" y="2"/>
                  </a:lnTo>
                  <a:lnTo>
                    <a:pt x="138" y="2"/>
                  </a:lnTo>
                  <a:lnTo>
                    <a:pt x="133" y="3"/>
                  </a:lnTo>
                  <a:lnTo>
                    <a:pt x="128" y="4"/>
                  </a:lnTo>
                  <a:lnTo>
                    <a:pt x="123" y="4"/>
                  </a:lnTo>
                  <a:lnTo>
                    <a:pt x="119" y="6"/>
                  </a:lnTo>
                  <a:lnTo>
                    <a:pt x="114" y="8"/>
                  </a:lnTo>
                  <a:lnTo>
                    <a:pt x="111" y="9"/>
                  </a:lnTo>
                  <a:lnTo>
                    <a:pt x="103" y="10"/>
                  </a:lnTo>
                  <a:lnTo>
                    <a:pt x="98" y="12"/>
                  </a:lnTo>
                  <a:lnTo>
                    <a:pt x="94" y="13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Freeform 11"/>
            <p:cNvSpPr>
              <a:spLocks/>
            </p:cNvSpPr>
            <p:nvPr/>
          </p:nvSpPr>
          <p:spPr bwMode="auto">
            <a:xfrm>
              <a:off x="3132" y="1597"/>
              <a:ext cx="118" cy="107"/>
            </a:xfrm>
            <a:custGeom>
              <a:avLst/>
              <a:gdLst>
                <a:gd name="T0" fmla="*/ 23 w 236"/>
                <a:gd name="T1" fmla="*/ 3 h 216"/>
                <a:gd name="T2" fmla="*/ 21 w 236"/>
                <a:gd name="T3" fmla="*/ 4 h 216"/>
                <a:gd name="T4" fmla="*/ 19 w 236"/>
                <a:gd name="T5" fmla="*/ 5 h 216"/>
                <a:gd name="T6" fmla="*/ 16 w 236"/>
                <a:gd name="T7" fmla="*/ 6 h 216"/>
                <a:gd name="T8" fmla="*/ 13 w 236"/>
                <a:gd name="T9" fmla="*/ 7 h 216"/>
                <a:gd name="T10" fmla="*/ 11 w 236"/>
                <a:gd name="T11" fmla="*/ 8 h 216"/>
                <a:gd name="T12" fmla="*/ 8 w 236"/>
                <a:gd name="T13" fmla="*/ 10 h 216"/>
                <a:gd name="T14" fmla="*/ 6 w 236"/>
                <a:gd name="T15" fmla="*/ 13 h 216"/>
                <a:gd name="T16" fmla="*/ 4 w 236"/>
                <a:gd name="T17" fmla="*/ 15 h 216"/>
                <a:gd name="T18" fmla="*/ 3 w 236"/>
                <a:gd name="T19" fmla="*/ 18 h 216"/>
                <a:gd name="T20" fmla="*/ 2 w 236"/>
                <a:gd name="T21" fmla="*/ 21 h 216"/>
                <a:gd name="T22" fmla="*/ 1 w 236"/>
                <a:gd name="T23" fmla="*/ 24 h 216"/>
                <a:gd name="T24" fmla="*/ 1 w 236"/>
                <a:gd name="T25" fmla="*/ 27 h 216"/>
                <a:gd name="T26" fmla="*/ 0 w 236"/>
                <a:gd name="T27" fmla="*/ 30 h 216"/>
                <a:gd name="T28" fmla="*/ 1 w 236"/>
                <a:gd name="T29" fmla="*/ 33 h 216"/>
                <a:gd name="T30" fmla="*/ 1 w 236"/>
                <a:gd name="T31" fmla="*/ 36 h 216"/>
                <a:gd name="T32" fmla="*/ 1 w 236"/>
                <a:gd name="T33" fmla="*/ 39 h 216"/>
                <a:gd name="T34" fmla="*/ 2 w 236"/>
                <a:gd name="T35" fmla="*/ 41 h 216"/>
                <a:gd name="T36" fmla="*/ 3 w 236"/>
                <a:gd name="T37" fmla="*/ 43 h 216"/>
                <a:gd name="T38" fmla="*/ 5 w 236"/>
                <a:gd name="T39" fmla="*/ 46 h 216"/>
                <a:gd name="T40" fmla="*/ 7 w 236"/>
                <a:gd name="T41" fmla="*/ 49 h 216"/>
                <a:gd name="T42" fmla="*/ 11 w 236"/>
                <a:gd name="T43" fmla="*/ 50 h 216"/>
                <a:gd name="T44" fmla="*/ 13 w 236"/>
                <a:gd name="T45" fmla="*/ 51 h 216"/>
                <a:gd name="T46" fmla="*/ 17 w 236"/>
                <a:gd name="T47" fmla="*/ 52 h 216"/>
                <a:gd name="T48" fmla="*/ 21 w 236"/>
                <a:gd name="T49" fmla="*/ 53 h 216"/>
                <a:gd name="T50" fmla="*/ 25 w 236"/>
                <a:gd name="T51" fmla="*/ 53 h 216"/>
                <a:gd name="T52" fmla="*/ 29 w 236"/>
                <a:gd name="T53" fmla="*/ 53 h 216"/>
                <a:gd name="T54" fmla="*/ 31 w 236"/>
                <a:gd name="T55" fmla="*/ 53 h 216"/>
                <a:gd name="T56" fmla="*/ 34 w 236"/>
                <a:gd name="T57" fmla="*/ 53 h 216"/>
                <a:gd name="T58" fmla="*/ 37 w 236"/>
                <a:gd name="T59" fmla="*/ 52 h 216"/>
                <a:gd name="T60" fmla="*/ 41 w 236"/>
                <a:gd name="T61" fmla="*/ 51 h 216"/>
                <a:gd name="T62" fmla="*/ 44 w 236"/>
                <a:gd name="T63" fmla="*/ 50 h 216"/>
                <a:gd name="T64" fmla="*/ 47 w 236"/>
                <a:gd name="T65" fmla="*/ 48 h 216"/>
                <a:gd name="T66" fmla="*/ 50 w 236"/>
                <a:gd name="T67" fmla="*/ 46 h 216"/>
                <a:gd name="T68" fmla="*/ 53 w 236"/>
                <a:gd name="T69" fmla="*/ 43 h 216"/>
                <a:gd name="T70" fmla="*/ 54 w 236"/>
                <a:gd name="T71" fmla="*/ 40 h 216"/>
                <a:gd name="T72" fmla="*/ 56 w 236"/>
                <a:gd name="T73" fmla="*/ 37 h 216"/>
                <a:gd name="T74" fmla="*/ 57 w 236"/>
                <a:gd name="T75" fmla="*/ 34 h 216"/>
                <a:gd name="T76" fmla="*/ 58 w 236"/>
                <a:gd name="T77" fmla="*/ 31 h 216"/>
                <a:gd name="T78" fmla="*/ 59 w 236"/>
                <a:gd name="T79" fmla="*/ 28 h 216"/>
                <a:gd name="T80" fmla="*/ 59 w 236"/>
                <a:gd name="T81" fmla="*/ 24 h 216"/>
                <a:gd name="T82" fmla="*/ 59 w 236"/>
                <a:gd name="T83" fmla="*/ 21 h 216"/>
                <a:gd name="T84" fmla="*/ 59 w 236"/>
                <a:gd name="T85" fmla="*/ 18 h 216"/>
                <a:gd name="T86" fmla="*/ 59 w 236"/>
                <a:gd name="T87" fmla="*/ 15 h 216"/>
                <a:gd name="T88" fmla="*/ 58 w 236"/>
                <a:gd name="T89" fmla="*/ 11 h 216"/>
                <a:gd name="T90" fmla="*/ 57 w 236"/>
                <a:gd name="T91" fmla="*/ 9 h 216"/>
                <a:gd name="T92" fmla="*/ 56 w 236"/>
                <a:gd name="T93" fmla="*/ 7 h 216"/>
                <a:gd name="T94" fmla="*/ 54 w 236"/>
                <a:gd name="T95" fmla="*/ 4 h 216"/>
                <a:gd name="T96" fmla="*/ 51 w 236"/>
                <a:gd name="T97" fmla="*/ 2 h 216"/>
                <a:gd name="T98" fmla="*/ 49 w 236"/>
                <a:gd name="T99" fmla="*/ 1 h 216"/>
                <a:gd name="T100" fmla="*/ 46 w 236"/>
                <a:gd name="T101" fmla="*/ 0 h 216"/>
                <a:gd name="T102" fmla="*/ 44 w 236"/>
                <a:gd name="T103" fmla="*/ 0 h 216"/>
                <a:gd name="T104" fmla="*/ 41 w 236"/>
                <a:gd name="T105" fmla="*/ 0 h 216"/>
                <a:gd name="T106" fmla="*/ 39 w 236"/>
                <a:gd name="T107" fmla="*/ 0 h 216"/>
                <a:gd name="T108" fmla="*/ 36 w 236"/>
                <a:gd name="T109" fmla="*/ 0 h 216"/>
                <a:gd name="T110" fmla="*/ 33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3 h 216"/>
                <a:gd name="T120" fmla="*/ 24 w 236"/>
                <a:gd name="T121" fmla="*/ 3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5" y="15"/>
                  </a:moveTo>
                  <a:lnTo>
                    <a:pt x="92" y="15"/>
                  </a:lnTo>
                  <a:lnTo>
                    <a:pt x="87" y="16"/>
                  </a:lnTo>
                  <a:lnTo>
                    <a:pt x="83" y="17"/>
                  </a:lnTo>
                  <a:lnTo>
                    <a:pt x="79" y="19"/>
                  </a:lnTo>
                  <a:lnTo>
                    <a:pt x="74" y="20"/>
                  </a:lnTo>
                  <a:lnTo>
                    <a:pt x="70" y="22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8" y="32"/>
                  </a:lnTo>
                  <a:lnTo>
                    <a:pt x="41" y="35"/>
                  </a:lnTo>
                  <a:lnTo>
                    <a:pt x="37" y="38"/>
                  </a:lnTo>
                  <a:lnTo>
                    <a:pt x="32" y="42"/>
                  </a:lnTo>
                  <a:lnTo>
                    <a:pt x="27" y="47"/>
                  </a:lnTo>
                  <a:lnTo>
                    <a:pt x="23" y="52"/>
                  </a:lnTo>
                  <a:lnTo>
                    <a:pt x="18" y="57"/>
                  </a:lnTo>
                  <a:lnTo>
                    <a:pt x="15" y="62"/>
                  </a:lnTo>
                  <a:lnTo>
                    <a:pt x="13" y="69"/>
                  </a:lnTo>
                  <a:lnTo>
                    <a:pt x="9" y="73"/>
                  </a:lnTo>
                  <a:lnTo>
                    <a:pt x="7" y="80"/>
                  </a:lnTo>
                  <a:lnTo>
                    <a:pt x="5" y="86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1" y="104"/>
                  </a:lnTo>
                  <a:lnTo>
                    <a:pt x="1" y="110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2" y="143"/>
                  </a:lnTo>
                  <a:lnTo>
                    <a:pt x="2" y="147"/>
                  </a:lnTo>
                  <a:lnTo>
                    <a:pt x="2" y="153"/>
                  </a:lnTo>
                  <a:lnTo>
                    <a:pt x="3" y="158"/>
                  </a:lnTo>
                  <a:lnTo>
                    <a:pt x="6" y="163"/>
                  </a:lnTo>
                  <a:lnTo>
                    <a:pt x="7" y="168"/>
                  </a:lnTo>
                  <a:lnTo>
                    <a:pt x="8" y="173"/>
                  </a:lnTo>
                  <a:lnTo>
                    <a:pt x="10" y="176"/>
                  </a:lnTo>
                  <a:lnTo>
                    <a:pt x="14" y="180"/>
                  </a:lnTo>
                  <a:lnTo>
                    <a:pt x="18" y="187"/>
                  </a:lnTo>
                  <a:lnTo>
                    <a:pt x="26" y="194"/>
                  </a:lnTo>
                  <a:lnTo>
                    <a:pt x="31" y="198"/>
                  </a:lnTo>
                  <a:lnTo>
                    <a:pt x="35" y="201"/>
                  </a:lnTo>
                  <a:lnTo>
                    <a:pt x="41" y="203"/>
                  </a:lnTo>
                  <a:lnTo>
                    <a:pt x="48" y="206"/>
                  </a:lnTo>
                  <a:lnTo>
                    <a:pt x="52" y="208"/>
                  </a:lnTo>
                  <a:lnTo>
                    <a:pt x="60" y="210"/>
                  </a:lnTo>
                  <a:lnTo>
                    <a:pt x="67" y="211"/>
                  </a:lnTo>
                  <a:lnTo>
                    <a:pt x="74" y="212"/>
                  </a:lnTo>
                  <a:lnTo>
                    <a:pt x="82" y="214"/>
                  </a:lnTo>
                  <a:lnTo>
                    <a:pt x="90" y="215"/>
                  </a:lnTo>
                  <a:lnTo>
                    <a:pt x="98" y="215"/>
                  </a:lnTo>
                  <a:lnTo>
                    <a:pt x="106" y="216"/>
                  </a:lnTo>
                  <a:lnTo>
                    <a:pt x="114" y="215"/>
                  </a:lnTo>
                  <a:lnTo>
                    <a:pt x="122" y="215"/>
                  </a:lnTo>
                  <a:lnTo>
                    <a:pt x="127" y="215"/>
                  </a:lnTo>
                  <a:lnTo>
                    <a:pt x="131" y="215"/>
                  </a:lnTo>
                  <a:lnTo>
                    <a:pt x="135" y="214"/>
                  </a:lnTo>
                  <a:lnTo>
                    <a:pt x="139" y="214"/>
                  </a:lnTo>
                  <a:lnTo>
                    <a:pt x="147" y="212"/>
                  </a:lnTo>
                  <a:lnTo>
                    <a:pt x="155" y="210"/>
                  </a:lnTo>
                  <a:lnTo>
                    <a:pt x="162" y="208"/>
                  </a:lnTo>
                  <a:lnTo>
                    <a:pt x="170" y="206"/>
                  </a:lnTo>
                  <a:lnTo>
                    <a:pt x="176" y="202"/>
                  </a:lnTo>
                  <a:lnTo>
                    <a:pt x="182" y="199"/>
                  </a:lnTo>
                  <a:lnTo>
                    <a:pt x="187" y="194"/>
                  </a:lnTo>
                  <a:lnTo>
                    <a:pt x="194" y="190"/>
                  </a:lnTo>
                  <a:lnTo>
                    <a:pt x="198" y="185"/>
                  </a:lnTo>
                  <a:lnTo>
                    <a:pt x="204" y="180"/>
                  </a:lnTo>
                  <a:lnTo>
                    <a:pt x="209" y="175"/>
                  </a:lnTo>
                  <a:lnTo>
                    <a:pt x="213" y="169"/>
                  </a:lnTo>
                  <a:lnTo>
                    <a:pt x="216" y="163"/>
                  </a:lnTo>
                  <a:lnTo>
                    <a:pt x="219" y="157"/>
                  </a:lnTo>
                  <a:lnTo>
                    <a:pt x="222" y="151"/>
                  </a:lnTo>
                  <a:lnTo>
                    <a:pt x="225" y="145"/>
                  </a:lnTo>
                  <a:lnTo>
                    <a:pt x="227" y="138"/>
                  </a:lnTo>
                  <a:lnTo>
                    <a:pt x="229" y="133"/>
                  </a:lnTo>
                  <a:lnTo>
                    <a:pt x="232" y="126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5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6" y="85"/>
                  </a:lnTo>
                  <a:lnTo>
                    <a:pt x="236" y="78"/>
                  </a:lnTo>
                  <a:lnTo>
                    <a:pt x="235" y="72"/>
                  </a:lnTo>
                  <a:lnTo>
                    <a:pt x="235" y="66"/>
                  </a:lnTo>
                  <a:lnTo>
                    <a:pt x="234" y="60"/>
                  </a:lnTo>
                  <a:lnTo>
                    <a:pt x="233" y="54"/>
                  </a:lnTo>
                  <a:lnTo>
                    <a:pt x="232" y="47"/>
                  </a:lnTo>
                  <a:lnTo>
                    <a:pt x="229" y="42"/>
                  </a:lnTo>
                  <a:lnTo>
                    <a:pt x="227" y="38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3" y="17"/>
                  </a:lnTo>
                  <a:lnTo>
                    <a:pt x="206" y="12"/>
                  </a:lnTo>
                  <a:lnTo>
                    <a:pt x="202" y="9"/>
                  </a:lnTo>
                  <a:lnTo>
                    <a:pt x="197" y="7"/>
                  </a:lnTo>
                  <a:lnTo>
                    <a:pt x="193" y="6"/>
                  </a:lnTo>
                  <a:lnTo>
                    <a:pt x="189" y="5"/>
                  </a:lnTo>
                  <a:lnTo>
                    <a:pt x="184" y="3"/>
                  </a:lnTo>
                  <a:lnTo>
                    <a:pt x="179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4" y="3"/>
                  </a:lnTo>
                  <a:lnTo>
                    <a:pt x="138" y="4"/>
                  </a:lnTo>
                  <a:lnTo>
                    <a:pt x="132" y="4"/>
                  </a:lnTo>
                  <a:lnTo>
                    <a:pt x="128" y="6"/>
                  </a:lnTo>
                  <a:lnTo>
                    <a:pt x="123" y="6"/>
                  </a:lnTo>
                  <a:lnTo>
                    <a:pt x="119" y="8"/>
                  </a:lnTo>
                  <a:lnTo>
                    <a:pt x="114" y="8"/>
                  </a:lnTo>
                  <a:lnTo>
                    <a:pt x="111" y="11"/>
                  </a:lnTo>
                  <a:lnTo>
                    <a:pt x="104" y="12"/>
                  </a:lnTo>
                  <a:lnTo>
                    <a:pt x="99" y="13"/>
                  </a:lnTo>
                  <a:lnTo>
                    <a:pt x="95" y="1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Freeform 12"/>
            <p:cNvSpPr>
              <a:spLocks/>
            </p:cNvSpPr>
            <p:nvPr/>
          </p:nvSpPr>
          <p:spPr bwMode="auto">
            <a:xfrm>
              <a:off x="2860" y="1612"/>
              <a:ext cx="109" cy="66"/>
            </a:xfrm>
            <a:custGeom>
              <a:avLst/>
              <a:gdLst>
                <a:gd name="T0" fmla="*/ 0 w 218"/>
                <a:gd name="T1" fmla="*/ 28 h 132"/>
                <a:gd name="T2" fmla="*/ 1 w 218"/>
                <a:gd name="T3" fmla="*/ 28 h 132"/>
                <a:gd name="T4" fmla="*/ 2 w 218"/>
                <a:gd name="T5" fmla="*/ 28 h 132"/>
                <a:gd name="T6" fmla="*/ 3 w 218"/>
                <a:gd name="T7" fmla="*/ 29 h 132"/>
                <a:gd name="T8" fmla="*/ 4 w 218"/>
                <a:gd name="T9" fmla="*/ 29 h 132"/>
                <a:gd name="T10" fmla="*/ 6 w 218"/>
                <a:gd name="T11" fmla="*/ 30 h 132"/>
                <a:gd name="T12" fmla="*/ 7 w 218"/>
                <a:gd name="T13" fmla="*/ 30 h 132"/>
                <a:gd name="T14" fmla="*/ 8 w 218"/>
                <a:gd name="T15" fmla="*/ 30 h 132"/>
                <a:gd name="T16" fmla="*/ 10 w 218"/>
                <a:gd name="T17" fmla="*/ 30 h 132"/>
                <a:gd name="T18" fmla="*/ 11 w 218"/>
                <a:gd name="T19" fmla="*/ 31 h 132"/>
                <a:gd name="T20" fmla="*/ 12 w 218"/>
                <a:gd name="T21" fmla="*/ 31 h 132"/>
                <a:gd name="T22" fmla="*/ 13 w 218"/>
                <a:gd name="T23" fmla="*/ 31 h 132"/>
                <a:gd name="T24" fmla="*/ 14 w 218"/>
                <a:gd name="T25" fmla="*/ 31 h 132"/>
                <a:gd name="T26" fmla="*/ 15 w 218"/>
                <a:gd name="T27" fmla="*/ 32 h 132"/>
                <a:gd name="T28" fmla="*/ 16 w 218"/>
                <a:gd name="T29" fmla="*/ 32 h 132"/>
                <a:gd name="T30" fmla="*/ 18 w 218"/>
                <a:gd name="T31" fmla="*/ 33 h 132"/>
                <a:gd name="T32" fmla="*/ 19 w 218"/>
                <a:gd name="T33" fmla="*/ 33 h 132"/>
                <a:gd name="T34" fmla="*/ 20 w 218"/>
                <a:gd name="T35" fmla="*/ 33 h 132"/>
                <a:gd name="T36" fmla="*/ 22 w 218"/>
                <a:gd name="T37" fmla="*/ 33 h 132"/>
                <a:gd name="T38" fmla="*/ 23 w 218"/>
                <a:gd name="T39" fmla="*/ 33 h 132"/>
                <a:gd name="T40" fmla="*/ 24 w 218"/>
                <a:gd name="T41" fmla="*/ 33 h 132"/>
                <a:gd name="T42" fmla="*/ 25 w 218"/>
                <a:gd name="T43" fmla="*/ 33 h 132"/>
                <a:gd name="T44" fmla="*/ 26 w 218"/>
                <a:gd name="T45" fmla="*/ 33 h 132"/>
                <a:gd name="T46" fmla="*/ 27 w 218"/>
                <a:gd name="T47" fmla="*/ 33 h 132"/>
                <a:gd name="T48" fmla="*/ 28 w 218"/>
                <a:gd name="T49" fmla="*/ 33 h 132"/>
                <a:gd name="T50" fmla="*/ 30 w 218"/>
                <a:gd name="T51" fmla="*/ 33 h 132"/>
                <a:gd name="T52" fmla="*/ 32 w 218"/>
                <a:gd name="T53" fmla="*/ 33 h 132"/>
                <a:gd name="T54" fmla="*/ 34 w 218"/>
                <a:gd name="T55" fmla="*/ 32 h 132"/>
                <a:gd name="T56" fmla="*/ 36 w 218"/>
                <a:gd name="T57" fmla="*/ 31 h 132"/>
                <a:gd name="T58" fmla="*/ 38 w 218"/>
                <a:gd name="T59" fmla="*/ 30 h 132"/>
                <a:gd name="T60" fmla="*/ 39 w 218"/>
                <a:gd name="T61" fmla="*/ 29 h 132"/>
                <a:gd name="T62" fmla="*/ 41 w 218"/>
                <a:gd name="T63" fmla="*/ 28 h 132"/>
                <a:gd name="T64" fmla="*/ 42 w 218"/>
                <a:gd name="T65" fmla="*/ 27 h 132"/>
                <a:gd name="T66" fmla="*/ 43 w 218"/>
                <a:gd name="T67" fmla="*/ 26 h 132"/>
                <a:gd name="T68" fmla="*/ 44 w 218"/>
                <a:gd name="T69" fmla="*/ 24 h 132"/>
                <a:gd name="T70" fmla="*/ 45 w 218"/>
                <a:gd name="T71" fmla="*/ 23 h 132"/>
                <a:gd name="T72" fmla="*/ 47 w 218"/>
                <a:gd name="T73" fmla="*/ 22 h 132"/>
                <a:gd name="T74" fmla="*/ 47 w 218"/>
                <a:gd name="T75" fmla="*/ 20 h 132"/>
                <a:gd name="T76" fmla="*/ 48 w 218"/>
                <a:gd name="T77" fmla="*/ 19 h 132"/>
                <a:gd name="T78" fmla="*/ 49 w 218"/>
                <a:gd name="T79" fmla="*/ 18 h 132"/>
                <a:gd name="T80" fmla="*/ 50 w 218"/>
                <a:gd name="T81" fmla="*/ 17 h 132"/>
                <a:gd name="T82" fmla="*/ 51 w 218"/>
                <a:gd name="T83" fmla="*/ 15 h 132"/>
                <a:gd name="T84" fmla="*/ 51 w 218"/>
                <a:gd name="T85" fmla="*/ 13 h 132"/>
                <a:gd name="T86" fmla="*/ 52 w 218"/>
                <a:gd name="T87" fmla="*/ 12 h 132"/>
                <a:gd name="T88" fmla="*/ 52 w 218"/>
                <a:gd name="T89" fmla="*/ 10 h 132"/>
                <a:gd name="T90" fmla="*/ 53 w 218"/>
                <a:gd name="T91" fmla="*/ 9 h 132"/>
                <a:gd name="T92" fmla="*/ 53 w 218"/>
                <a:gd name="T93" fmla="*/ 8 h 132"/>
                <a:gd name="T94" fmla="*/ 53 w 218"/>
                <a:gd name="T95" fmla="*/ 7 h 132"/>
                <a:gd name="T96" fmla="*/ 54 w 218"/>
                <a:gd name="T97" fmla="*/ 6 h 132"/>
                <a:gd name="T98" fmla="*/ 54 w 218"/>
                <a:gd name="T99" fmla="*/ 5 h 132"/>
                <a:gd name="T100" fmla="*/ 54 w 218"/>
                <a:gd name="T101" fmla="*/ 3 h 132"/>
                <a:gd name="T102" fmla="*/ 55 w 218"/>
                <a:gd name="T103" fmla="*/ 1 h 132"/>
                <a:gd name="T104" fmla="*/ 55 w 218"/>
                <a:gd name="T105" fmla="*/ 1 h 132"/>
                <a:gd name="T106" fmla="*/ 55 w 218"/>
                <a:gd name="T107" fmla="*/ 1 h 132"/>
                <a:gd name="T108" fmla="*/ 24 w 218"/>
                <a:gd name="T109" fmla="*/ 0 h 132"/>
                <a:gd name="T110" fmla="*/ 0 w 218"/>
                <a:gd name="T111" fmla="*/ 28 h 132"/>
                <a:gd name="T112" fmla="*/ 0 w 218"/>
                <a:gd name="T113" fmla="*/ 28 h 1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8"/>
                <a:gd name="T172" fmla="*/ 0 h 132"/>
                <a:gd name="T173" fmla="*/ 218 w 218"/>
                <a:gd name="T174" fmla="*/ 132 h 1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8" h="132">
                  <a:moveTo>
                    <a:pt x="0" y="114"/>
                  </a:moveTo>
                  <a:lnTo>
                    <a:pt x="3" y="114"/>
                  </a:lnTo>
                  <a:lnTo>
                    <a:pt x="6" y="115"/>
                  </a:lnTo>
                  <a:lnTo>
                    <a:pt x="12" y="116"/>
                  </a:lnTo>
                  <a:lnTo>
                    <a:pt x="16" y="119"/>
                  </a:lnTo>
                  <a:lnTo>
                    <a:pt x="24" y="121"/>
                  </a:lnTo>
                  <a:lnTo>
                    <a:pt x="28" y="121"/>
                  </a:lnTo>
                  <a:lnTo>
                    <a:pt x="32" y="123"/>
                  </a:lnTo>
                  <a:lnTo>
                    <a:pt x="37" y="123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0" y="128"/>
                  </a:lnTo>
                  <a:lnTo>
                    <a:pt x="64" y="128"/>
                  </a:lnTo>
                  <a:lnTo>
                    <a:pt x="70" y="130"/>
                  </a:lnTo>
                  <a:lnTo>
                    <a:pt x="74" y="130"/>
                  </a:lnTo>
                  <a:lnTo>
                    <a:pt x="80" y="131"/>
                  </a:lnTo>
                  <a:lnTo>
                    <a:pt x="85" y="131"/>
                  </a:lnTo>
                  <a:lnTo>
                    <a:pt x="90" y="132"/>
                  </a:lnTo>
                  <a:lnTo>
                    <a:pt x="95" y="132"/>
                  </a:lnTo>
                  <a:lnTo>
                    <a:pt x="99" y="132"/>
                  </a:lnTo>
                  <a:lnTo>
                    <a:pt x="104" y="132"/>
                  </a:lnTo>
                  <a:lnTo>
                    <a:pt x="110" y="132"/>
                  </a:lnTo>
                  <a:lnTo>
                    <a:pt x="114" y="132"/>
                  </a:lnTo>
                  <a:lnTo>
                    <a:pt x="120" y="132"/>
                  </a:lnTo>
                  <a:lnTo>
                    <a:pt x="128" y="130"/>
                  </a:lnTo>
                  <a:lnTo>
                    <a:pt x="136" y="128"/>
                  </a:lnTo>
                  <a:lnTo>
                    <a:pt x="143" y="124"/>
                  </a:lnTo>
                  <a:lnTo>
                    <a:pt x="150" y="122"/>
                  </a:lnTo>
                  <a:lnTo>
                    <a:pt x="155" y="118"/>
                  </a:lnTo>
                  <a:lnTo>
                    <a:pt x="161" y="114"/>
                  </a:lnTo>
                  <a:lnTo>
                    <a:pt x="167" y="110"/>
                  </a:lnTo>
                  <a:lnTo>
                    <a:pt x="172" y="105"/>
                  </a:lnTo>
                  <a:lnTo>
                    <a:pt x="176" y="99"/>
                  </a:lnTo>
                  <a:lnTo>
                    <a:pt x="180" y="94"/>
                  </a:lnTo>
                  <a:lnTo>
                    <a:pt x="185" y="89"/>
                  </a:lnTo>
                  <a:lnTo>
                    <a:pt x="188" y="83"/>
                  </a:lnTo>
                  <a:lnTo>
                    <a:pt x="192" y="78"/>
                  </a:lnTo>
                  <a:lnTo>
                    <a:pt x="195" y="72"/>
                  </a:lnTo>
                  <a:lnTo>
                    <a:pt x="198" y="65"/>
                  </a:lnTo>
                  <a:lnTo>
                    <a:pt x="202" y="61"/>
                  </a:lnTo>
                  <a:lnTo>
                    <a:pt x="203" y="54"/>
                  </a:lnTo>
                  <a:lnTo>
                    <a:pt x="205" y="49"/>
                  </a:lnTo>
                  <a:lnTo>
                    <a:pt x="207" y="42"/>
                  </a:lnTo>
                  <a:lnTo>
                    <a:pt x="209" y="38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13" y="24"/>
                  </a:lnTo>
                  <a:lnTo>
                    <a:pt x="215" y="21"/>
                  </a:lnTo>
                  <a:lnTo>
                    <a:pt x="216" y="13"/>
                  </a:lnTo>
                  <a:lnTo>
                    <a:pt x="217" y="7"/>
                  </a:lnTo>
                  <a:lnTo>
                    <a:pt x="218" y="5"/>
                  </a:lnTo>
                  <a:lnTo>
                    <a:pt x="218" y="4"/>
                  </a:lnTo>
                  <a:lnTo>
                    <a:pt x="95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Freeform 13"/>
            <p:cNvSpPr>
              <a:spLocks/>
            </p:cNvSpPr>
            <p:nvPr/>
          </p:nvSpPr>
          <p:spPr bwMode="auto">
            <a:xfrm>
              <a:off x="2682" y="1725"/>
              <a:ext cx="52" cy="39"/>
            </a:xfrm>
            <a:custGeom>
              <a:avLst/>
              <a:gdLst>
                <a:gd name="T0" fmla="*/ 15 w 104"/>
                <a:gd name="T1" fmla="*/ 0 h 77"/>
                <a:gd name="T2" fmla="*/ 26 w 104"/>
                <a:gd name="T3" fmla="*/ 3 h 77"/>
                <a:gd name="T4" fmla="*/ 26 w 104"/>
                <a:gd name="T5" fmla="*/ 15 h 77"/>
                <a:gd name="T6" fmla="*/ 19 w 104"/>
                <a:gd name="T7" fmla="*/ 20 h 77"/>
                <a:gd name="T8" fmla="*/ 0 w 104"/>
                <a:gd name="T9" fmla="*/ 9 h 77"/>
                <a:gd name="T10" fmla="*/ 6 w 104"/>
                <a:gd name="T11" fmla="*/ 1 h 77"/>
                <a:gd name="T12" fmla="*/ 15 w 104"/>
                <a:gd name="T13" fmla="*/ 0 h 77"/>
                <a:gd name="T14" fmla="*/ 15 w 104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77"/>
                <a:gd name="T26" fmla="*/ 104 w 104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77">
                  <a:moveTo>
                    <a:pt x="61" y="0"/>
                  </a:moveTo>
                  <a:lnTo>
                    <a:pt x="102" y="12"/>
                  </a:lnTo>
                  <a:lnTo>
                    <a:pt x="104" y="58"/>
                  </a:lnTo>
                  <a:lnTo>
                    <a:pt x="73" y="77"/>
                  </a:lnTo>
                  <a:lnTo>
                    <a:pt x="0" y="36"/>
                  </a:lnTo>
                  <a:lnTo>
                    <a:pt x="23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Freeform 14"/>
            <p:cNvSpPr>
              <a:spLocks/>
            </p:cNvSpPr>
            <p:nvPr/>
          </p:nvSpPr>
          <p:spPr bwMode="auto">
            <a:xfrm>
              <a:off x="2586" y="1710"/>
              <a:ext cx="176" cy="140"/>
            </a:xfrm>
            <a:custGeom>
              <a:avLst/>
              <a:gdLst>
                <a:gd name="T0" fmla="*/ 9 w 352"/>
                <a:gd name="T1" fmla="*/ 28 h 282"/>
                <a:gd name="T2" fmla="*/ 6 w 352"/>
                <a:gd name="T3" fmla="*/ 31 h 282"/>
                <a:gd name="T4" fmla="*/ 5 w 352"/>
                <a:gd name="T5" fmla="*/ 35 h 282"/>
                <a:gd name="T6" fmla="*/ 3 w 352"/>
                <a:gd name="T7" fmla="*/ 38 h 282"/>
                <a:gd name="T8" fmla="*/ 1 w 352"/>
                <a:gd name="T9" fmla="*/ 43 h 282"/>
                <a:gd name="T10" fmla="*/ 1 w 352"/>
                <a:gd name="T11" fmla="*/ 46 h 282"/>
                <a:gd name="T12" fmla="*/ 1 w 352"/>
                <a:gd name="T13" fmla="*/ 51 h 282"/>
                <a:gd name="T14" fmla="*/ 3 w 352"/>
                <a:gd name="T15" fmla="*/ 55 h 282"/>
                <a:gd name="T16" fmla="*/ 6 w 352"/>
                <a:gd name="T17" fmla="*/ 58 h 282"/>
                <a:gd name="T18" fmla="*/ 9 w 352"/>
                <a:gd name="T19" fmla="*/ 61 h 282"/>
                <a:gd name="T20" fmla="*/ 12 w 352"/>
                <a:gd name="T21" fmla="*/ 64 h 282"/>
                <a:gd name="T22" fmla="*/ 16 w 352"/>
                <a:gd name="T23" fmla="*/ 66 h 282"/>
                <a:gd name="T24" fmla="*/ 21 w 352"/>
                <a:gd name="T25" fmla="*/ 68 h 282"/>
                <a:gd name="T26" fmla="*/ 25 w 352"/>
                <a:gd name="T27" fmla="*/ 69 h 282"/>
                <a:gd name="T28" fmla="*/ 30 w 352"/>
                <a:gd name="T29" fmla="*/ 70 h 282"/>
                <a:gd name="T30" fmla="*/ 36 w 352"/>
                <a:gd name="T31" fmla="*/ 69 h 282"/>
                <a:gd name="T32" fmla="*/ 42 w 352"/>
                <a:gd name="T33" fmla="*/ 67 h 282"/>
                <a:gd name="T34" fmla="*/ 45 w 352"/>
                <a:gd name="T35" fmla="*/ 65 h 282"/>
                <a:gd name="T36" fmla="*/ 49 w 352"/>
                <a:gd name="T37" fmla="*/ 62 h 282"/>
                <a:gd name="T38" fmla="*/ 53 w 352"/>
                <a:gd name="T39" fmla="*/ 59 h 282"/>
                <a:gd name="T40" fmla="*/ 57 w 352"/>
                <a:gd name="T41" fmla="*/ 56 h 282"/>
                <a:gd name="T42" fmla="*/ 60 w 352"/>
                <a:gd name="T43" fmla="*/ 53 h 282"/>
                <a:gd name="T44" fmla="*/ 63 w 352"/>
                <a:gd name="T45" fmla="*/ 50 h 282"/>
                <a:gd name="T46" fmla="*/ 66 w 352"/>
                <a:gd name="T47" fmla="*/ 47 h 282"/>
                <a:gd name="T48" fmla="*/ 69 w 352"/>
                <a:gd name="T49" fmla="*/ 43 h 282"/>
                <a:gd name="T50" fmla="*/ 72 w 352"/>
                <a:gd name="T51" fmla="*/ 40 h 282"/>
                <a:gd name="T52" fmla="*/ 74 w 352"/>
                <a:gd name="T53" fmla="*/ 37 h 282"/>
                <a:gd name="T54" fmla="*/ 78 w 352"/>
                <a:gd name="T55" fmla="*/ 32 h 282"/>
                <a:gd name="T56" fmla="*/ 82 w 352"/>
                <a:gd name="T57" fmla="*/ 27 h 282"/>
                <a:gd name="T58" fmla="*/ 84 w 352"/>
                <a:gd name="T59" fmla="*/ 23 h 282"/>
                <a:gd name="T60" fmla="*/ 87 w 352"/>
                <a:gd name="T61" fmla="*/ 19 h 282"/>
                <a:gd name="T62" fmla="*/ 88 w 352"/>
                <a:gd name="T63" fmla="*/ 17 h 282"/>
                <a:gd name="T64" fmla="*/ 72 w 352"/>
                <a:gd name="T65" fmla="*/ 12 h 282"/>
                <a:gd name="T66" fmla="*/ 71 w 352"/>
                <a:gd name="T67" fmla="*/ 16 h 282"/>
                <a:gd name="T68" fmla="*/ 69 w 352"/>
                <a:gd name="T69" fmla="*/ 21 h 282"/>
                <a:gd name="T70" fmla="*/ 66 w 352"/>
                <a:gd name="T71" fmla="*/ 27 h 282"/>
                <a:gd name="T72" fmla="*/ 63 w 352"/>
                <a:gd name="T73" fmla="*/ 32 h 282"/>
                <a:gd name="T74" fmla="*/ 59 w 352"/>
                <a:gd name="T75" fmla="*/ 37 h 282"/>
                <a:gd name="T76" fmla="*/ 55 w 352"/>
                <a:gd name="T77" fmla="*/ 41 h 282"/>
                <a:gd name="T78" fmla="*/ 50 w 352"/>
                <a:gd name="T79" fmla="*/ 45 h 282"/>
                <a:gd name="T80" fmla="*/ 45 w 352"/>
                <a:gd name="T81" fmla="*/ 49 h 282"/>
                <a:gd name="T82" fmla="*/ 40 w 352"/>
                <a:gd name="T83" fmla="*/ 52 h 282"/>
                <a:gd name="T84" fmla="*/ 35 w 352"/>
                <a:gd name="T85" fmla="*/ 54 h 282"/>
                <a:gd name="T86" fmla="*/ 29 w 352"/>
                <a:gd name="T87" fmla="*/ 54 h 282"/>
                <a:gd name="T88" fmla="*/ 25 w 352"/>
                <a:gd name="T89" fmla="*/ 55 h 282"/>
                <a:gd name="T90" fmla="*/ 22 w 352"/>
                <a:gd name="T91" fmla="*/ 54 h 282"/>
                <a:gd name="T92" fmla="*/ 19 w 352"/>
                <a:gd name="T93" fmla="*/ 52 h 282"/>
                <a:gd name="T94" fmla="*/ 17 w 352"/>
                <a:gd name="T95" fmla="*/ 48 h 282"/>
                <a:gd name="T96" fmla="*/ 18 w 352"/>
                <a:gd name="T97" fmla="*/ 42 h 282"/>
                <a:gd name="T98" fmla="*/ 21 w 352"/>
                <a:gd name="T99" fmla="*/ 36 h 282"/>
                <a:gd name="T100" fmla="*/ 25 w 352"/>
                <a:gd name="T101" fmla="*/ 32 h 282"/>
                <a:gd name="T102" fmla="*/ 28 w 352"/>
                <a:gd name="T103" fmla="*/ 30 h 282"/>
                <a:gd name="T104" fmla="*/ 31 w 352"/>
                <a:gd name="T105" fmla="*/ 27 h 282"/>
                <a:gd name="T106" fmla="*/ 36 w 352"/>
                <a:gd name="T107" fmla="*/ 25 h 282"/>
                <a:gd name="T108" fmla="*/ 41 w 352"/>
                <a:gd name="T109" fmla="*/ 23 h 282"/>
                <a:gd name="T110" fmla="*/ 44 w 352"/>
                <a:gd name="T111" fmla="*/ 21 h 282"/>
                <a:gd name="T112" fmla="*/ 47 w 352"/>
                <a:gd name="T113" fmla="*/ 19 h 282"/>
                <a:gd name="T114" fmla="*/ 50 w 352"/>
                <a:gd name="T115" fmla="*/ 18 h 282"/>
                <a:gd name="T116" fmla="*/ 53 w 352"/>
                <a:gd name="T117" fmla="*/ 0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2"/>
                <a:gd name="T178" fmla="*/ 0 h 282"/>
                <a:gd name="T179" fmla="*/ 352 w 352"/>
                <a:gd name="T180" fmla="*/ 282 h 28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2" h="282">
                  <a:moveTo>
                    <a:pt x="214" y="0"/>
                  </a:moveTo>
                  <a:lnTo>
                    <a:pt x="35" y="113"/>
                  </a:lnTo>
                  <a:lnTo>
                    <a:pt x="34" y="113"/>
                  </a:lnTo>
                  <a:lnTo>
                    <a:pt x="33" y="115"/>
                  </a:lnTo>
                  <a:lnTo>
                    <a:pt x="29" y="119"/>
                  </a:lnTo>
                  <a:lnTo>
                    <a:pt x="27" y="124"/>
                  </a:lnTo>
                  <a:lnTo>
                    <a:pt x="24" y="129"/>
                  </a:lnTo>
                  <a:lnTo>
                    <a:pt x="20" y="137"/>
                  </a:lnTo>
                  <a:lnTo>
                    <a:pt x="18" y="140"/>
                  </a:lnTo>
                  <a:lnTo>
                    <a:pt x="17" y="144"/>
                  </a:lnTo>
                  <a:lnTo>
                    <a:pt x="15" y="148"/>
                  </a:lnTo>
                  <a:lnTo>
                    <a:pt x="13" y="153"/>
                  </a:lnTo>
                  <a:lnTo>
                    <a:pt x="9" y="161"/>
                  </a:lnTo>
                  <a:lnTo>
                    <a:pt x="7" y="169"/>
                  </a:lnTo>
                  <a:lnTo>
                    <a:pt x="4" y="173"/>
                  </a:lnTo>
                  <a:lnTo>
                    <a:pt x="3" y="178"/>
                  </a:lnTo>
                  <a:lnTo>
                    <a:pt x="2" y="181"/>
                  </a:lnTo>
                  <a:lnTo>
                    <a:pt x="2" y="186"/>
                  </a:lnTo>
                  <a:lnTo>
                    <a:pt x="0" y="193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5" y="212"/>
                  </a:lnTo>
                  <a:lnTo>
                    <a:pt x="7" y="217"/>
                  </a:lnTo>
                  <a:lnTo>
                    <a:pt x="10" y="221"/>
                  </a:lnTo>
                  <a:lnTo>
                    <a:pt x="13" y="226"/>
                  </a:lnTo>
                  <a:lnTo>
                    <a:pt x="18" y="230"/>
                  </a:lnTo>
                  <a:lnTo>
                    <a:pt x="21" y="234"/>
                  </a:lnTo>
                  <a:lnTo>
                    <a:pt x="26" y="238"/>
                  </a:lnTo>
                  <a:lnTo>
                    <a:pt x="31" y="243"/>
                  </a:lnTo>
                  <a:lnTo>
                    <a:pt x="35" y="248"/>
                  </a:lnTo>
                  <a:lnTo>
                    <a:pt x="38" y="250"/>
                  </a:lnTo>
                  <a:lnTo>
                    <a:pt x="43" y="254"/>
                  </a:lnTo>
                  <a:lnTo>
                    <a:pt x="48" y="257"/>
                  </a:lnTo>
                  <a:lnTo>
                    <a:pt x="53" y="261"/>
                  </a:lnTo>
                  <a:lnTo>
                    <a:pt x="58" y="264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6" y="273"/>
                  </a:lnTo>
                  <a:lnTo>
                    <a:pt x="82" y="275"/>
                  </a:lnTo>
                  <a:lnTo>
                    <a:pt x="88" y="277"/>
                  </a:lnTo>
                  <a:lnTo>
                    <a:pt x="94" y="278"/>
                  </a:lnTo>
                  <a:lnTo>
                    <a:pt x="101" y="280"/>
                  </a:lnTo>
                  <a:lnTo>
                    <a:pt x="107" y="281"/>
                  </a:lnTo>
                  <a:lnTo>
                    <a:pt x="114" y="282"/>
                  </a:lnTo>
                  <a:lnTo>
                    <a:pt x="121" y="282"/>
                  </a:lnTo>
                  <a:lnTo>
                    <a:pt x="129" y="282"/>
                  </a:lnTo>
                  <a:lnTo>
                    <a:pt x="135" y="280"/>
                  </a:lnTo>
                  <a:lnTo>
                    <a:pt x="142" y="278"/>
                  </a:lnTo>
                  <a:lnTo>
                    <a:pt x="150" y="276"/>
                  </a:lnTo>
                  <a:lnTo>
                    <a:pt x="158" y="274"/>
                  </a:lnTo>
                  <a:lnTo>
                    <a:pt x="165" y="270"/>
                  </a:lnTo>
                  <a:lnTo>
                    <a:pt x="174" y="267"/>
                  </a:lnTo>
                  <a:lnTo>
                    <a:pt x="178" y="265"/>
                  </a:lnTo>
                  <a:lnTo>
                    <a:pt x="182" y="262"/>
                  </a:lnTo>
                  <a:lnTo>
                    <a:pt x="187" y="260"/>
                  </a:lnTo>
                  <a:lnTo>
                    <a:pt x="191" y="258"/>
                  </a:lnTo>
                  <a:lnTo>
                    <a:pt x="199" y="251"/>
                  </a:lnTo>
                  <a:lnTo>
                    <a:pt x="207" y="245"/>
                  </a:lnTo>
                  <a:lnTo>
                    <a:pt x="212" y="241"/>
                  </a:lnTo>
                  <a:lnTo>
                    <a:pt x="215" y="238"/>
                  </a:lnTo>
                  <a:lnTo>
                    <a:pt x="220" y="234"/>
                  </a:lnTo>
                  <a:lnTo>
                    <a:pt x="224" y="232"/>
                  </a:lnTo>
                  <a:lnTo>
                    <a:pt x="228" y="227"/>
                  </a:lnTo>
                  <a:lnTo>
                    <a:pt x="232" y="223"/>
                  </a:lnTo>
                  <a:lnTo>
                    <a:pt x="236" y="218"/>
                  </a:lnTo>
                  <a:lnTo>
                    <a:pt x="240" y="215"/>
                  </a:lnTo>
                  <a:lnTo>
                    <a:pt x="244" y="210"/>
                  </a:lnTo>
                  <a:lnTo>
                    <a:pt x="248" y="205"/>
                  </a:lnTo>
                  <a:lnTo>
                    <a:pt x="253" y="202"/>
                  </a:lnTo>
                  <a:lnTo>
                    <a:pt x="257" y="199"/>
                  </a:lnTo>
                  <a:lnTo>
                    <a:pt x="260" y="194"/>
                  </a:lnTo>
                  <a:lnTo>
                    <a:pt x="264" y="189"/>
                  </a:lnTo>
                  <a:lnTo>
                    <a:pt x="268" y="185"/>
                  </a:lnTo>
                  <a:lnTo>
                    <a:pt x="272" y="180"/>
                  </a:lnTo>
                  <a:lnTo>
                    <a:pt x="276" y="176"/>
                  </a:lnTo>
                  <a:lnTo>
                    <a:pt x="279" y="171"/>
                  </a:lnTo>
                  <a:lnTo>
                    <a:pt x="284" y="167"/>
                  </a:lnTo>
                  <a:lnTo>
                    <a:pt x="287" y="162"/>
                  </a:lnTo>
                  <a:lnTo>
                    <a:pt x="291" y="157"/>
                  </a:lnTo>
                  <a:lnTo>
                    <a:pt x="293" y="153"/>
                  </a:lnTo>
                  <a:lnTo>
                    <a:pt x="296" y="150"/>
                  </a:lnTo>
                  <a:lnTo>
                    <a:pt x="300" y="145"/>
                  </a:lnTo>
                  <a:lnTo>
                    <a:pt x="306" y="138"/>
                  </a:lnTo>
                  <a:lnTo>
                    <a:pt x="312" y="131"/>
                  </a:lnTo>
                  <a:lnTo>
                    <a:pt x="317" y="123"/>
                  </a:lnTo>
                  <a:lnTo>
                    <a:pt x="321" y="116"/>
                  </a:lnTo>
                  <a:lnTo>
                    <a:pt x="326" y="110"/>
                  </a:lnTo>
                  <a:lnTo>
                    <a:pt x="330" y="104"/>
                  </a:lnTo>
                  <a:lnTo>
                    <a:pt x="334" y="98"/>
                  </a:lnTo>
                  <a:lnTo>
                    <a:pt x="336" y="94"/>
                  </a:lnTo>
                  <a:lnTo>
                    <a:pt x="340" y="89"/>
                  </a:lnTo>
                  <a:lnTo>
                    <a:pt x="343" y="86"/>
                  </a:lnTo>
                  <a:lnTo>
                    <a:pt x="346" y="78"/>
                  </a:lnTo>
                  <a:lnTo>
                    <a:pt x="350" y="73"/>
                  </a:lnTo>
                  <a:lnTo>
                    <a:pt x="351" y="71"/>
                  </a:lnTo>
                  <a:lnTo>
                    <a:pt x="352" y="71"/>
                  </a:lnTo>
                  <a:lnTo>
                    <a:pt x="293" y="43"/>
                  </a:lnTo>
                  <a:lnTo>
                    <a:pt x="291" y="45"/>
                  </a:lnTo>
                  <a:lnTo>
                    <a:pt x="288" y="51"/>
                  </a:lnTo>
                  <a:lnTo>
                    <a:pt x="286" y="55"/>
                  </a:lnTo>
                  <a:lnTo>
                    <a:pt x="285" y="61"/>
                  </a:lnTo>
                  <a:lnTo>
                    <a:pt x="283" y="66"/>
                  </a:lnTo>
                  <a:lnTo>
                    <a:pt x="280" y="73"/>
                  </a:lnTo>
                  <a:lnTo>
                    <a:pt x="276" y="80"/>
                  </a:lnTo>
                  <a:lnTo>
                    <a:pt x="273" y="87"/>
                  </a:lnTo>
                  <a:lnTo>
                    <a:pt x="270" y="94"/>
                  </a:lnTo>
                  <a:lnTo>
                    <a:pt x="267" y="100"/>
                  </a:lnTo>
                  <a:lnTo>
                    <a:pt x="262" y="108"/>
                  </a:lnTo>
                  <a:lnTo>
                    <a:pt x="260" y="115"/>
                  </a:lnTo>
                  <a:lnTo>
                    <a:pt x="255" y="123"/>
                  </a:lnTo>
                  <a:lnTo>
                    <a:pt x="252" y="131"/>
                  </a:lnTo>
                  <a:lnTo>
                    <a:pt x="247" y="137"/>
                  </a:lnTo>
                  <a:lnTo>
                    <a:pt x="243" y="143"/>
                  </a:lnTo>
                  <a:lnTo>
                    <a:pt x="237" y="150"/>
                  </a:lnTo>
                  <a:lnTo>
                    <a:pt x="232" y="156"/>
                  </a:lnTo>
                  <a:lnTo>
                    <a:pt x="226" y="161"/>
                  </a:lnTo>
                  <a:lnTo>
                    <a:pt x="220" y="168"/>
                  </a:lnTo>
                  <a:lnTo>
                    <a:pt x="214" y="173"/>
                  </a:lnTo>
                  <a:lnTo>
                    <a:pt x="207" y="179"/>
                  </a:lnTo>
                  <a:lnTo>
                    <a:pt x="200" y="184"/>
                  </a:lnTo>
                  <a:lnTo>
                    <a:pt x="194" y="188"/>
                  </a:lnTo>
                  <a:lnTo>
                    <a:pt x="187" y="193"/>
                  </a:lnTo>
                  <a:lnTo>
                    <a:pt x="180" y="199"/>
                  </a:lnTo>
                  <a:lnTo>
                    <a:pt x="173" y="202"/>
                  </a:lnTo>
                  <a:lnTo>
                    <a:pt x="166" y="205"/>
                  </a:lnTo>
                  <a:lnTo>
                    <a:pt x="159" y="209"/>
                  </a:lnTo>
                  <a:lnTo>
                    <a:pt x="154" y="212"/>
                  </a:lnTo>
                  <a:lnTo>
                    <a:pt x="147" y="215"/>
                  </a:lnTo>
                  <a:lnTo>
                    <a:pt x="140" y="217"/>
                  </a:lnTo>
                  <a:lnTo>
                    <a:pt x="133" y="218"/>
                  </a:lnTo>
                  <a:lnTo>
                    <a:pt x="126" y="220"/>
                  </a:lnTo>
                  <a:lnTo>
                    <a:pt x="119" y="220"/>
                  </a:lnTo>
                  <a:lnTo>
                    <a:pt x="114" y="221"/>
                  </a:lnTo>
                  <a:lnTo>
                    <a:pt x="108" y="221"/>
                  </a:lnTo>
                  <a:lnTo>
                    <a:pt x="103" y="221"/>
                  </a:lnTo>
                  <a:lnTo>
                    <a:pt x="98" y="221"/>
                  </a:lnTo>
                  <a:lnTo>
                    <a:pt x="93" y="221"/>
                  </a:lnTo>
                  <a:lnTo>
                    <a:pt x="89" y="220"/>
                  </a:lnTo>
                  <a:lnTo>
                    <a:pt x="85" y="220"/>
                  </a:lnTo>
                  <a:lnTo>
                    <a:pt x="77" y="217"/>
                  </a:lnTo>
                  <a:lnTo>
                    <a:pt x="73" y="212"/>
                  </a:lnTo>
                  <a:lnTo>
                    <a:pt x="68" y="207"/>
                  </a:lnTo>
                  <a:lnTo>
                    <a:pt x="67" y="201"/>
                  </a:lnTo>
                  <a:lnTo>
                    <a:pt x="66" y="194"/>
                  </a:lnTo>
                  <a:lnTo>
                    <a:pt x="66" y="187"/>
                  </a:lnTo>
                  <a:lnTo>
                    <a:pt x="67" y="178"/>
                  </a:lnTo>
                  <a:lnTo>
                    <a:pt x="70" y="171"/>
                  </a:lnTo>
                  <a:lnTo>
                    <a:pt x="74" y="163"/>
                  </a:lnTo>
                  <a:lnTo>
                    <a:pt x="78" y="156"/>
                  </a:lnTo>
                  <a:lnTo>
                    <a:pt x="83" y="148"/>
                  </a:lnTo>
                  <a:lnTo>
                    <a:pt x="89" y="142"/>
                  </a:lnTo>
                  <a:lnTo>
                    <a:pt x="96" y="135"/>
                  </a:lnTo>
                  <a:lnTo>
                    <a:pt x="102" y="129"/>
                  </a:lnTo>
                  <a:lnTo>
                    <a:pt x="106" y="126"/>
                  </a:lnTo>
                  <a:lnTo>
                    <a:pt x="109" y="122"/>
                  </a:lnTo>
                  <a:lnTo>
                    <a:pt x="114" y="120"/>
                  </a:lnTo>
                  <a:lnTo>
                    <a:pt x="118" y="118"/>
                  </a:lnTo>
                  <a:lnTo>
                    <a:pt x="123" y="114"/>
                  </a:lnTo>
                  <a:lnTo>
                    <a:pt x="127" y="111"/>
                  </a:lnTo>
                  <a:lnTo>
                    <a:pt x="133" y="108"/>
                  </a:lnTo>
                  <a:lnTo>
                    <a:pt x="139" y="105"/>
                  </a:lnTo>
                  <a:lnTo>
                    <a:pt x="143" y="102"/>
                  </a:lnTo>
                  <a:lnTo>
                    <a:pt x="149" y="98"/>
                  </a:lnTo>
                  <a:lnTo>
                    <a:pt x="155" y="96"/>
                  </a:lnTo>
                  <a:lnTo>
                    <a:pt x="161" y="94"/>
                  </a:lnTo>
                  <a:lnTo>
                    <a:pt x="166" y="90"/>
                  </a:lnTo>
                  <a:lnTo>
                    <a:pt x="172" y="88"/>
                  </a:lnTo>
                  <a:lnTo>
                    <a:pt x="176" y="86"/>
                  </a:lnTo>
                  <a:lnTo>
                    <a:pt x="183" y="83"/>
                  </a:lnTo>
                  <a:lnTo>
                    <a:pt x="187" y="81"/>
                  </a:lnTo>
                  <a:lnTo>
                    <a:pt x="191" y="79"/>
                  </a:lnTo>
                  <a:lnTo>
                    <a:pt x="195" y="78"/>
                  </a:lnTo>
                  <a:lnTo>
                    <a:pt x="198" y="77"/>
                  </a:lnTo>
                  <a:lnTo>
                    <a:pt x="203" y="74"/>
                  </a:lnTo>
                  <a:lnTo>
                    <a:pt x="205" y="74"/>
                  </a:lnTo>
                  <a:lnTo>
                    <a:pt x="252" y="31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Freeform 15"/>
            <p:cNvSpPr>
              <a:spLocks/>
            </p:cNvSpPr>
            <p:nvPr/>
          </p:nvSpPr>
          <p:spPr bwMode="auto">
            <a:xfrm>
              <a:off x="2693" y="1560"/>
              <a:ext cx="271" cy="191"/>
            </a:xfrm>
            <a:custGeom>
              <a:avLst/>
              <a:gdLst>
                <a:gd name="T0" fmla="*/ 0 w 543"/>
                <a:gd name="T1" fmla="*/ 75 h 381"/>
                <a:gd name="T2" fmla="*/ 110 w 543"/>
                <a:gd name="T3" fmla="*/ 0 h 381"/>
                <a:gd name="T4" fmla="*/ 135 w 543"/>
                <a:gd name="T5" fmla="*/ 9 h 381"/>
                <a:gd name="T6" fmla="*/ 34 w 543"/>
                <a:gd name="T7" fmla="*/ 96 h 381"/>
                <a:gd name="T8" fmla="*/ 0 w 543"/>
                <a:gd name="T9" fmla="*/ 75 h 381"/>
                <a:gd name="T10" fmla="*/ 0 w 543"/>
                <a:gd name="T11" fmla="*/ 75 h 3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3"/>
                <a:gd name="T19" fmla="*/ 0 h 381"/>
                <a:gd name="T20" fmla="*/ 543 w 543"/>
                <a:gd name="T21" fmla="*/ 381 h 3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3" h="381">
                  <a:moveTo>
                    <a:pt x="0" y="299"/>
                  </a:moveTo>
                  <a:lnTo>
                    <a:pt x="443" y="0"/>
                  </a:lnTo>
                  <a:lnTo>
                    <a:pt x="543" y="35"/>
                  </a:lnTo>
                  <a:lnTo>
                    <a:pt x="138" y="38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D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Freeform 16"/>
            <p:cNvSpPr>
              <a:spLocks/>
            </p:cNvSpPr>
            <p:nvPr/>
          </p:nvSpPr>
          <p:spPr bwMode="auto">
            <a:xfrm>
              <a:off x="2784" y="1329"/>
              <a:ext cx="625" cy="215"/>
            </a:xfrm>
            <a:custGeom>
              <a:avLst/>
              <a:gdLst>
                <a:gd name="T0" fmla="*/ 0 w 1248"/>
                <a:gd name="T1" fmla="*/ 86 h 430"/>
                <a:gd name="T2" fmla="*/ 181 w 1248"/>
                <a:gd name="T3" fmla="*/ 0 h 430"/>
                <a:gd name="T4" fmla="*/ 313 w 1248"/>
                <a:gd name="T5" fmla="*/ 13 h 430"/>
                <a:gd name="T6" fmla="*/ 149 w 1248"/>
                <a:gd name="T7" fmla="*/ 108 h 430"/>
                <a:gd name="T8" fmla="*/ 146 w 1248"/>
                <a:gd name="T9" fmla="*/ 104 h 430"/>
                <a:gd name="T10" fmla="*/ 296 w 1248"/>
                <a:gd name="T11" fmla="*/ 15 h 430"/>
                <a:gd name="T12" fmla="*/ 182 w 1248"/>
                <a:gd name="T13" fmla="*/ 7 h 430"/>
                <a:gd name="T14" fmla="*/ 7 w 1248"/>
                <a:gd name="T15" fmla="*/ 89 h 430"/>
                <a:gd name="T16" fmla="*/ 0 w 1248"/>
                <a:gd name="T17" fmla="*/ 86 h 430"/>
                <a:gd name="T18" fmla="*/ 0 w 1248"/>
                <a:gd name="T19" fmla="*/ 86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8"/>
                <a:gd name="T31" fmla="*/ 0 h 430"/>
                <a:gd name="T32" fmla="*/ 1248 w 1248"/>
                <a:gd name="T33" fmla="*/ 430 h 4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8" h="430">
                  <a:moveTo>
                    <a:pt x="0" y="344"/>
                  </a:moveTo>
                  <a:lnTo>
                    <a:pt x="720" y="0"/>
                  </a:lnTo>
                  <a:lnTo>
                    <a:pt x="1248" y="51"/>
                  </a:lnTo>
                  <a:lnTo>
                    <a:pt x="595" y="430"/>
                  </a:lnTo>
                  <a:lnTo>
                    <a:pt x="583" y="413"/>
                  </a:lnTo>
                  <a:lnTo>
                    <a:pt x="1183" y="62"/>
                  </a:lnTo>
                  <a:lnTo>
                    <a:pt x="726" y="28"/>
                  </a:lnTo>
                  <a:lnTo>
                    <a:pt x="28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Freeform 17"/>
            <p:cNvSpPr>
              <a:spLocks/>
            </p:cNvSpPr>
            <p:nvPr/>
          </p:nvSpPr>
          <p:spPr bwMode="auto">
            <a:xfrm>
              <a:off x="2799" y="1497"/>
              <a:ext cx="283" cy="47"/>
            </a:xfrm>
            <a:custGeom>
              <a:avLst/>
              <a:gdLst>
                <a:gd name="T0" fmla="*/ 0 w 567"/>
                <a:gd name="T1" fmla="*/ 5 h 93"/>
                <a:gd name="T2" fmla="*/ 141 w 567"/>
                <a:gd name="T3" fmla="*/ 24 h 93"/>
                <a:gd name="T4" fmla="*/ 140 w 567"/>
                <a:gd name="T5" fmla="*/ 19 h 93"/>
                <a:gd name="T6" fmla="*/ 1 w 567"/>
                <a:gd name="T7" fmla="*/ 0 h 93"/>
                <a:gd name="T8" fmla="*/ 0 w 567"/>
                <a:gd name="T9" fmla="*/ 5 h 93"/>
                <a:gd name="T10" fmla="*/ 0 w 567"/>
                <a:gd name="T11" fmla="*/ 5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7"/>
                <a:gd name="T19" fmla="*/ 0 h 93"/>
                <a:gd name="T20" fmla="*/ 567 w 56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7" h="93">
                  <a:moveTo>
                    <a:pt x="0" y="17"/>
                  </a:moveTo>
                  <a:lnTo>
                    <a:pt x="567" y="93"/>
                  </a:lnTo>
                  <a:lnTo>
                    <a:pt x="561" y="75"/>
                  </a:lnTo>
                  <a:lnTo>
                    <a:pt x="7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Freeform 18"/>
            <p:cNvSpPr>
              <a:spLocks/>
            </p:cNvSpPr>
            <p:nvPr/>
          </p:nvSpPr>
          <p:spPr bwMode="auto">
            <a:xfrm>
              <a:off x="2784" y="1501"/>
              <a:ext cx="64" cy="95"/>
            </a:xfrm>
            <a:custGeom>
              <a:avLst/>
              <a:gdLst>
                <a:gd name="T0" fmla="*/ 0 w 127"/>
                <a:gd name="T1" fmla="*/ 0 h 189"/>
                <a:gd name="T2" fmla="*/ 0 w 127"/>
                <a:gd name="T3" fmla="*/ 46 h 189"/>
                <a:gd name="T4" fmla="*/ 26 w 127"/>
                <a:gd name="T5" fmla="*/ 48 h 189"/>
                <a:gd name="T6" fmla="*/ 32 w 127"/>
                <a:gd name="T7" fmla="*/ 43 h 189"/>
                <a:gd name="T8" fmla="*/ 5 w 127"/>
                <a:gd name="T9" fmla="*/ 41 h 189"/>
                <a:gd name="T10" fmla="*/ 7 w 127"/>
                <a:gd name="T11" fmla="*/ 0 h 189"/>
                <a:gd name="T12" fmla="*/ 0 w 127"/>
                <a:gd name="T13" fmla="*/ 0 h 189"/>
                <a:gd name="T14" fmla="*/ 0 w 127"/>
                <a:gd name="T15" fmla="*/ 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7"/>
                <a:gd name="T25" fmla="*/ 0 h 189"/>
                <a:gd name="T26" fmla="*/ 127 w 127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7" h="189">
                  <a:moveTo>
                    <a:pt x="0" y="0"/>
                  </a:moveTo>
                  <a:lnTo>
                    <a:pt x="0" y="183"/>
                  </a:lnTo>
                  <a:lnTo>
                    <a:pt x="104" y="189"/>
                  </a:lnTo>
                  <a:lnTo>
                    <a:pt x="127" y="170"/>
                  </a:lnTo>
                  <a:lnTo>
                    <a:pt x="20" y="16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Freeform 19"/>
            <p:cNvSpPr>
              <a:spLocks/>
            </p:cNvSpPr>
            <p:nvPr/>
          </p:nvSpPr>
          <p:spPr bwMode="auto">
            <a:xfrm>
              <a:off x="2661" y="1541"/>
              <a:ext cx="315" cy="204"/>
            </a:xfrm>
            <a:custGeom>
              <a:avLst/>
              <a:gdLst>
                <a:gd name="T0" fmla="*/ 0 w 631"/>
                <a:gd name="T1" fmla="*/ 81 h 408"/>
                <a:gd name="T2" fmla="*/ 121 w 631"/>
                <a:gd name="T3" fmla="*/ 0 h 408"/>
                <a:gd name="T4" fmla="*/ 157 w 631"/>
                <a:gd name="T5" fmla="*/ 7 h 408"/>
                <a:gd name="T6" fmla="*/ 45 w 631"/>
                <a:gd name="T7" fmla="*/ 102 h 408"/>
                <a:gd name="T8" fmla="*/ 39 w 631"/>
                <a:gd name="T9" fmla="*/ 96 h 408"/>
                <a:gd name="T10" fmla="*/ 146 w 631"/>
                <a:gd name="T11" fmla="*/ 12 h 408"/>
                <a:gd name="T12" fmla="*/ 123 w 631"/>
                <a:gd name="T13" fmla="*/ 6 h 408"/>
                <a:gd name="T14" fmla="*/ 9 w 631"/>
                <a:gd name="T15" fmla="*/ 82 h 408"/>
                <a:gd name="T16" fmla="*/ 0 w 631"/>
                <a:gd name="T17" fmla="*/ 81 h 408"/>
                <a:gd name="T18" fmla="*/ 0 w 631"/>
                <a:gd name="T19" fmla="*/ 81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1"/>
                <a:gd name="T31" fmla="*/ 0 h 408"/>
                <a:gd name="T32" fmla="*/ 631 w 631"/>
                <a:gd name="T33" fmla="*/ 408 h 4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1" h="408">
                  <a:moveTo>
                    <a:pt x="0" y="322"/>
                  </a:moveTo>
                  <a:lnTo>
                    <a:pt x="487" y="0"/>
                  </a:lnTo>
                  <a:lnTo>
                    <a:pt x="631" y="31"/>
                  </a:lnTo>
                  <a:lnTo>
                    <a:pt x="181" y="408"/>
                  </a:lnTo>
                  <a:lnTo>
                    <a:pt x="156" y="384"/>
                  </a:lnTo>
                  <a:lnTo>
                    <a:pt x="584" y="46"/>
                  </a:lnTo>
                  <a:lnTo>
                    <a:pt x="494" y="25"/>
                  </a:lnTo>
                  <a:lnTo>
                    <a:pt x="38" y="328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Freeform 20"/>
            <p:cNvSpPr>
              <a:spLocks/>
            </p:cNvSpPr>
            <p:nvPr/>
          </p:nvSpPr>
          <p:spPr bwMode="auto">
            <a:xfrm>
              <a:off x="2661" y="1695"/>
              <a:ext cx="95" cy="50"/>
            </a:xfrm>
            <a:custGeom>
              <a:avLst/>
              <a:gdLst>
                <a:gd name="T0" fmla="*/ 0 w 191"/>
                <a:gd name="T1" fmla="*/ 4 h 99"/>
                <a:gd name="T2" fmla="*/ 45 w 191"/>
                <a:gd name="T3" fmla="*/ 25 h 99"/>
                <a:gd name="T4" fmla="*/ 47 w 191"/>
                <a:gd name="T5" fmla="*/ 19 h 99"/>
                <a:gd name="T6" fmla="*/ 9 w 191"/>
                <a:gd name="T7" fmla="*/ 0 h 99"/>
                <a:gd name="T8" fmla="*/ 0 w 191"/>
                <a:gd name="T9" fmla="*/ 4 h 99"/>
                <a:gd name="T10" fmla="*/ 0 w 191"/>
                <a:gd name="T11" fmla="*/ 4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1"/>
                <a:gd name="T19" fmla="*/ 0 h 99"/>
                <a:gd name="T20" fmla="*/ 191 w 19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1" h="99">
                  <a:moveTo>
                    <a:pt x="0" y="13"/>
                  </a:moveTo>
                  <a:lnTo>
                    <a:pt x="181" y="99"/>
                  </a:lnTo>
                  <a:lnTo>
                    <a:pt x="191" y="74"/>
                  </a:lnTo>
                  <a:lnTo>
                    <a:pt x="3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Freeform 21"/>
            <p:cNvSpPr>
              <a:spLocks/>
            </p:cNvSpPr>
            <p:nvPr/>
          </p:nvSpPr>
          <p:spPr bwMode="auto">
            <a:xfrm>
              <a:off x="2915" y="1354"/>
              <a:ext cx="498" cy="263"/>
            </a:xfrm>
            <a:custGeom>
              <a:avLst/>
              <a:gdLst>
                <a:gd name="T0" fmla="*/ 0 w 994"/>
                <a:gd name="T1" fmla="*/ 126 h 524"/>
                <a:gd name="T2" fmla="*/ 84 w 994"/>
                <a:gd name="T3" fmla="*/ 132 h 524"/>
                <a:gd name="T4" fmla="*/ 250 w 994"/>
                <a:gd name="T5" fmla="*/ 48 h 524"/>
                <a:gd name="T6" fmla="*/ 247 w 994"/>
                <a:gd name="T7" fmla="*/ 0 h 524"/>
                <a:gd name="T8" fmla="*/ 239 w 994"/>
                <a:gd name="T9" fmla="*/ 3 h 524"/>
                <a:gd name="T10" fmla="*/ 243 w 994"/>
                <a:gd name="T11" fmla="*/ 45 h 524"/>
                <a:gd name="T12" fmla="*/ 82 w 994"/>
                <a:gd name="T13" fmla="*/ 127 h 524"/>
                <a:gd name="T14" fmla="*/ 3 w 994"/>
                <a:gd name="T15" fmla="*/ 120 h 524"/>
                <a:gd name="T16" fmla="*/ 0 w 994"/>
                <a:gd name="T17" fmla="*/ 126 h 524"/>
                <a:gd name="T18" fmla="*/ 0 w 994"/>
                <a:gd name="T19" fmla="*/ 126 h 5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4"/>
                <a:gd name="T31" fmla="*/ 0 h 524"/>
                <a:gd name="T32" fmla="*/ 994 w 994"/>
                <a:gd name="T33" fmla="*/ 524 h 5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4" h="524">
                  <a:moveTo>
                    <a:pt x="0" y="501"/>
                  </a:moveTo>
                  <a:lnTo>
                    <a:pt x="334" y="524"/>
                  </a:lnTo>
                  <a:lnTo>
                    <a:pt x="994" y="189"/>
                  </a:lnTo>
                  <a:lnTo>
                    <a:pt x="986" y="0"/>
                  </a:lnTo>
                  <a:lnTo>
                    <a:pt x="955" y="10"/>
                  </a:lnTo>
                  <a:lnTo>
                    <a:pt x="971" y="178"/>
                  </a:lnTo>
                  <a:lnTo>
                    <a:pt x="328" y="504"/>
                  </a:lnTo>
                  <a:lnTo>
                    <a:pt x="11" y="477"/>
                  </a:lnTo>
                  <a:lnTo>
                    <a:pt x="0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Freeform 22"/>
            <p:cNvSpPr>
              <a:spLocks/>
            </p:cNvSpPr>
            <p:nvPr/>
          </p:nvSpPr>
          <p:spPr bwMode="auto">
            <a:xfrm>
              <a:off x="2569" y="1702"/>
              <a:ext cx="182" cy="137"/>
            </a:xfrm>
            <a:custGeom>
              <a:avLst/>
              <a:gdLst>
                <a:gd name="T0" fmla="*/ 43 w 364"/>
                <a:gd name="T1" fmla="*/ 1 h 274"/>
                <a:gd name="T2" fmla="*/ 38 w 364"/>
                <a:gd name="T3" fmla="*/ 4 h 274"/>
                <a:gd name="T4" fmla="*/ 31 w 364"/>
                <a:gd name="T5" fmla="*/ 7 h 274"/>
                <a:gd name="T6" fmla="*/ 25 w 364"/>
                <a:gd name="T7" fmla="*/ 11 h 274"/>
                <a:gd name="T8" fmla="*/ 19 w 364"/>
                <a:gd name="T9" fmla="*/ 17 h 274"/>
                <a:gd name="T10" fmla="*/ 12 w 364"/>
                <a:gd name="T11" fmla="*/ 21 h 274"/>
                <a:gd name="T12" fmla="*/ 7 w 364"/>
                <a:gd name="T13" fmla="*/ 26 h 274"/>
                <a:gd name="T14" fmla="*/ 3 w 364"/>
                <a:gd name="T15" fmla="*/ 32 h 274"/>
                <a:gd name="T16" fmla="*/ 1 w 364"/>
                <a:gd name="T17" fmla="*/ 37 h 274"/>
                <a:gd name="T18" fmla="*/ 0 w 364"/>
                <a:gd name="T19" fmla="*/ 42 h 274"/>
                <a:gd name="T20" fmla="*/ 0 w 364"/>
                <a:gd name="T21" fmla="*/ 47 h 274"/>
                <a:gd name="T22" fmla="*/ 1 w 364"/>
                <a:gd name="T23" fmla="*/ 51 h 274"/>
                <a:gd name="T24" fmla="*/ 6 w 364"/>
                <a:gd name="T25" fmla="*/ 58 h 274"/>
                <a:gd name="T26" fmla="*/ 11 w 364"/>
                <a:gd name="T27" fmla="*/ 62 h 274"/>
                <a:gd name="T28" fmla="*/ 14 w 364"/>
                <a:gd name="T29" fmla="*/ 65 h 274"/>
                <a:gd name="T30" fmla="*/ 20 w 364"/>
                <a:gd name="T31" fmla="*/ 67 h 274"/>
                <a:gd name="T32" fmla="*/ 25 w 364"/>
                <a:gd name="T33" fmla="*/ 68 h 274"/>
                <a:gd name="T34" fmla="*/ 30 w 364"/>
                <a:gd name="T35" fmla="*/ 69 h 274"/>
                <a:gd name="T36" fmla="*/ 37 w 364"/>
                <a:gd name="T37" fmla="*/ 68 h 274"/>
                <a:gd name="T38" fmla="*/ 43 w 364"/>
                <a:gd name="T39" fmla="*/ 67 h 274"/>
                <a:gd name="T40" fmla="*/ 49 w 364"/>
                <a:gd name="T41" fmla="*/ 63 h 274"/>
                <a:gd name="T42" fmla="*/ 55 w 364"/>
                <a:gd name="T43" fmla="*/ 60 h 274"/>
                <a:gd name="T44" fmla="*/ 62 w 364"/>
                <a:gd name="T45" fmla="*/ 55 h 274"/>
                <a:gd name="T46" fmla="*/ 68 w 364"/>
                <a:gd name="T47" fmla="*/ 49 h 274"/>
                <a:gd name="T48" fmla="*/ 74 w 364"/>
                <a:gd name="T49" fmla="*/ 42 h 274"/>
                <a:gd name="T50" fmla="*/ 80 w 364"/>
                <a:gd name="T51" fmla="*/ 36 h 274"/>
                <a:gd name="T52" fmla="*/ 84 w 364"/>
                <a:gd name="T53" fmla="*/ 30 h 274"/>
                <a:gd name="T54" fmla="*/ 87 w 364"/>
                <a:gd name="T55" fmla="*/ 26 h 274"/>
                <a:gd name="T56" fmla="*/ 91 w 364"/>
                <a:gd name="T57" fmla="*/ 21 h 274"/>
                <a:gd name="T58" fmla="*/ 86 w 364"/>
                <a:gd name="T59" fmla="*/ 17 h 274"/>
                <a:gd name="T60" fmla="*/ 82 w 364"/>
                <a:gd name="T61" fmla="*/ 23 h 274"/>
                <a:gd name="T62" fmla="*/ 78 w 364"/>
                <a:gd name="T63" fmla="*/ 27 h 274"/>
                <a:gd name="T64" fmla="*/ 74 w 364"/>
                <a:gd name="T65" fmla="*/ 34 h 274"/>
                <a:gd name="T66" fmla="*/ 68 w 364"/>
                <a:gd name="T67" fmla="*/ 40 h 274"/>
                <a:gd name="T68" fmla="*/ 62 w 364"/>
                <a:gd name="T69" fmla="*/ 46 h 274"/>
                <a:gd name="T70" fmla="*/ 57 w 364"/>
                <a:gd name="T71" fmla="*/ 51 h 274"/>
                <a:gd name="T72" fmla="*/ 51 w 364"/>
                <a:gd name="T73" fmla="*/ 55 h 274"/>
                <a:gd name="T74" fmla="*/ 46 w 364"/>
                <a:gd name="T75" fmla="*/ 59 h 274"/>
                <a:gd name="T76" fmla="*/ 41 w 364"/>
                <a:gd name="T77" fmla="*/ 61 h 274"/>
                <a:gd name="T78" fmla="*/ 36 w 364"/>
                <a:gd name="T79" fmla="*/ 62 h 274"/>
                <a:gd name="T80" fmla="*/ 30 w 364"/>
                <a:gd name="T81" fmla="*/ 62 h 274"/>
                <a:gd name="T82" fmla="*/ 26 w 364"/>
                <a:gd name="T83" fmla="*/ 62 h 274"/>
                <a:gd name="T84" fmla="*/ 22 w 364"/>
                <a:gd name="T85" fmla="*/ 61 h 274"/>
                <a:gd name="T86" fmla="*/ 17 w 364"/>
                <a:gd name="T87" fmla="*/ 58 h 274"/>
                <a:gd name="T88" fmla="*/ 11 w 364"/>
                <a:gd name="T89" fmla="*/ 53 h 274"/>
                <a:gd name="T90" fmla="*/ 6 w 364"/>
                <a:gd name="T91" fmla="*/ 47 h 274"/>
                <a:gd name="T92" fmla="*/ 6 w 364"/>
                <a:gd name="T93" fmla="*/ 38 h 274"/>
                <a:gd name="T94" fmla="*/ 9 w 364"/>
                <a:gd name="T95" fmla="*/ 34 h 274"/>
                <a:gd name="T96" fmla="*/ 12 w 364"/>
                <a:gd name="T97" fmla="*/ 30 h 274"/>
                <a:gd name="T98" fmla="*/ 18 w 364"/>
                <a:gd name="T99" fmla="*/ 25 h 274"/>
                <a:gd name="T100" fmla="*/ 24 w 364"/>
                <a:gd name="T101" fmla="*/ 21 h 274"/>
                <a:gd name="T102" fmla="*/ 31 w 364"/>
                <a:gd name="T103" fmla="*/ 15 h 274"/>
                <a:gd name="T104" fmla="*/ 38 w 364"/>
                <a:gd name="T105" fmla="*/ 11 h 274"/>
                <a:gd name="T106" fmla="*/ 45 w 364"/>
                <a:gd name="T107" fmla="*/ 7 h 274"/>
                <a:gd name="T108" fmla="*/ 50 w 364"/>
                <a:gd name="T109" fmla="*/ 4 h 274"/>
                <a:gd name="T110" fmla="*/ 53 w 364"/>
                <a:gd name="T111" fmla="*/ 2 h 274"/>
                <a:gd name="T112" fmla="*/ 46 w 364"/>
                <a:gd name="T113" fmla="*/ 0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4"/>
                <a:gd name="T172" fmla="*/ 0 h 274"/>
                <a:gd name="T173" fmla="*/ 364 w 364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4" h="274">
                  <a:moveTo>
                    <a:pt x="183" y="0"/>
                  </a:moveTo>
                  <a:lnTo>
                    <a:pt x="181" y="0"/>
                  </a:lnTo>
                  <a:lnTo>
                    <a:pt x="177" y="3"/>
                  </a:lnTo>
                  <a:lnTo>
                    <a:pt x="172" y="5"/>
                  </a:lnTo>
                  <a:lnTo>
                    <a:pt x="164" y="9"/>
                  </a:lnTo>
                  <a:lnTo>
                    <a:pt x="159" y="12"/>
                  </a:lnTo>
                  <a:lnTo>
                    <a:pt x="155" y="14"/>
                  </a:lnTo>
                  <a:lnTo>
                    <a:pt x="149" y="17"/>
                  </a:lnTo>
                  <a:lnTo>
                    <a:pt x="144" y="21"/>
                  </a:lnTo>
                  <a:lnTo>
                    <a:pt x="139" y="23"/>
                  </a:lnTo>
                  <a:lnTo>
                    <a:pt x="132" y="28"/>
                  </a:lnTo>
                  <a:lnTo>
                    <a:pt x="126" y="31"/>
                  </a:lnTo>
                  <a:lnTo>
                    <a:pt x="120" y="36"/>
                  </a:lnTo>
                  <a:lnTo>
                    <a:pt x="114" y="39"/>
                  </a:lnTo>
                  <a:lnTo>
                    <a:pt x="108" y="42"/>
                  </a:lnTo>
                  <a:lnTo>
                    <a:pt x="101" y="47"/>
                  </a:lnTo>
                  <a:lnTo>
                    <a:pt x="94" y="52"/>
                  </a:lnTo>
                  <a:lnTo>
                    <a:pt x="87" y="56"/>
                  </a:lnTo>
                  <a:lnTo>
                    <a:pt x="80" y="61"/>
                  </a:lnTo>
                  <a:lnTo>
                    <a:pt x="75" y="65"/>
                  </a:lnTo>
                  <a:lnTo>
                    <a:pt x="69" y="71"/>
                  </a:lnTo>
                  <a:lnTo>
                    <a:pt x="62" y="76"/>
                  </a:lnTo>
                  <a:lnTo>
                    <a:pt x="55" y="81"/>
                  </a:lnTo>
                  <a:lnTo>
                    <a:pt x="50" y="86"/>
                  </a:lnTo>
                  <a:lnTo>
                    <a:pt x="44" y="92"/>
                  </a:lnTo>
                  <a:lnTo>
                    <a:pt x="39" y="96"/>
                  </a:lnTo>
                  <a:lnTo>
                    <a:pt x="34" y="102"/>
                  </a:lnTo>
                  <a:lnTo>
                    <a:pt x="29" y="106"/>
                  </a:lnTo>
                  <a:lnTo>
                    <a:pt x="25" y="113"/>
                  </a:lnTo>
                  <a:lnTo>
                    <a:pt x="20" y="118"/>
                  </a:lnTo>
                  <a:lnTo>
                    <a:pt x="17" y="123"/>
                  </a:lnTo>
                  <a:lnTo>
                    <a:pt x="13" y="128"/>
                  </a:lnTo>
                  <a:lnTo>
                    <a:pt x="11" y="134"/>
                  </a:lnTo>
                  <a:lnTo>
                    <a:pt x="7" y="138"/>
                  </a:lnTo>
                  <a:lnTo>
                    <a:pt x="5" y="144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2" y="193"/>
                  </a:lnTo>
                  <a:lnTo>
                    <a:pt x="2" y="198"/>
                  </a:lnTo>
                  <a:lnTo>
                    <a:pt x="3" y="202"/>
                  </a:lnTo>
                  <a:lnTo>
                    <a:pt x="4" y="206"/>
                  </a:lnTo>
                  <a:lnTo>
                    <a:pt x="6" y="210"/>
                  </a:lnTo>
                  <a:lnTo>
                    <a:pt x="11" y="218"/>
                  </a:lnTo>
                  <a:lnTo>
                    <a:pt x="17" y="226"/>
                  </a:lnTo>
                  <a:lnTo>
                    <a:pt x="22" y="233"/>
                  </a:lnTo>
                  <a:lnTo>
                    <a:pt x="29" y="241"/>
                  </a:lnTo>
                  <a:lnTo>
                    <a:pt x="33" y="243"/>
                  </a:lnTo>
                  <a:lnTo>
                    <a:pt x="37" y="247"/>
                  </a:lnTo>
                  <a:lnTo>
                    <a:pt x="42" y="249"/>
                  </a:lnTo>
                  <a:lnTo>
                    <a:pt x="46" y="253"/>
                  </a:lnTo>
                  <a:lnTo>
                    <a:pt x="51" y="256"/>
                  </a:lnTo>
                  <a:lnTo>
                    <a:pt x="54" y="258"/>
                  </a:lnTo>
                  <a:lnTo>
                    <a:pt x="59" y="260"/>
                  </a:lnTo>
                  <a:lnTo>
                    <a:pt x="65" y="263"/>
                  </a:lnTo>
                  <a:lnTo>
                    <a:pt x="69" y="264"/>
                  </a:lnTo>
                  <a:lnTo>
                    <a:pt x="74" y="266"/>
                  </a:lnTo>
                  <a:lnTo>
                    <a:pt x="78" y="267"/>
                  </a:lnTo>
                  <a:lnTo>
                    <a:pt x="84" y="269"/>
                  </a:lnTo>
                  <a:lnTo>
                    <a:pt x="88" y="269"/>
                  </a:lnTo>
                  <a:lnTo>
                    <a:pt x="94" y="271"/>
                  </a:lnTo>
                  <a:lnTo>
                    <a:pt x="100" y="272"/>
                  </a:lnTo>
                  <a:lnTo>
                    <a:pt x="104" y="273"/>
                  </a:lnTo>
                  <a:lnTo>
                    <a:pt x="110" y="273"/>
                  </a:lnTo>
                  <a:lnTo>
                    <a:pt x="116" y="273"/>
                  </a:lnTo>
                  <a:lnTo>
                    <a:pt x="122" y="273"/>
                  </a:lnTo>
                  <a:lnTo>
                    <a:pt x="128" y="274"/>
                  </a:lnTo>
                  <a:lnTo>
                    <a:pt x="134" y="273"/>
                  </a:lnTo>
                  <a:lnTo>
                    <a:pt x="140" y="272"/>
                  </a:lnTo>
                  <a:lnTo>
                    <a:pt x="145" y="271"/>
                  </a:lnTo>
                  <a:lnTo>
                    <a:pt x="152" y="269"/>
                  </a:lnTo>
                  <a:lnTo>
                    <a:pt x="158" y="268"/>
                  </a:lnTo>
                  <a:lnTo>
                    <a:pt x="164" y="267"/>
                  </a:lnTo>
                  <a:lnTo>
                    <a:pt x="171" y="265"/>
                  </a:lnTo>
                  <a:lnTo>
                    <a:pt x="177" y="263"/>
                  </a:lnTo>
                  <a:lnTo>
                    <a:pt x="183" y="260"/>
                  </a:lnTo>
                  <a:lnTo>
                    <a:pt x="190" y="258"/>
                  </a:lnTo>
                  <a:lnTo>
                    <a:pt x="197" y="255"/>
                  </a:lnTo>
                  <a:lnTo>
                    <a:pt x="204" y="251"/>
                  </a:lnTo>
                  <a:lnTo>
                    <a:pt x="209" y="248"/>
                  </a:lnTo>
                  <a:lnTo>
                    <a:pt x="215" y="244"/>
                  </a:lnTo>
                  <a:lnTo>
                    <a:pt x="222" y="240"/>
                  </a:lnTo>
                  <a:lnTo>
                    <a:pt x="229" y="236"/>
                  </a:lnTo>
                  <a:lnTo>
                    <a:pt x="236" y="231"/>
                  </a:lnTo>
                  <a:lnTo>
                    <a:pt x="241" y="225"/>
                  </a:lnTo>
                  <a:lnTo>
                    <a:pt x="248" y="220"/>
                  </a:lnTo>
                  <a:lnTo>
                    <a:pt x="254" y="215"/>
                  </a:lnTo>
                  <a:lnTo>
                    <a:pt x="260" y="209"/>
                  </a:lnTo>
                  <a:lnTo>
                    <a:pt x="266" y="202"/>
                  </a:lnTo>
                  <a:lnTo>
                    <a:pt x="272" y="196"/>
                  </a:lnTo>
                  <a:lnTo>
                    <a:pt x="278" y="191"/>
                  </a:lnTo>
                  <a:lnTo>
                    <a:pt x="283" y="184"/>
                  </a:lnTo>
                  <a:lnTo>
                    <a:pt x="289" y="178"/>
                  </a:lnTo>
                  <a:lnTo>
                    <a:pt x="295" y="171"/>
                  </a:lnTo>
                  <a:lnTo>
                    <a:pt x="301" y="166"/>
                  </a:lnTo>
                  <a:lnTo>
                    <a:pt x="306" y="159"/>
                  </a:lnTo>
                  <a:lnTo>
                    <a:pt x="311" y="153"/>
                  </a:lnTo>
                  <a:lnTo>
                    <a:pt x="317" y="147"/>
                  </a:lnTo>
                  <a:lnTo>
                    <a:pt x="322" y="142"/>
                  </a:lnTo>
                  <a:lnTo>
                    <a:pt x="326" y="135"/>
                  </a:lnTo>
                  <a:lnTo>
                    <a:pt x="330" y="130"/>
                  </a:lnTo>
                  <a:lnTo>
                    <a:pt x="335" y="123"/>
                  </a:lnTo>
                  <a:lnTo>
                    <a:pt x="339" y="119"/>
                  </a:lnTo>
                  <a:lnTo>
                    <a:pt x="343" y="114"/>
                  </a:lnTo>
                  <a:lnTo>
                    <a:pt x="345" y="110"/>
                  </a:lnTo>
                  <a:lnTo>
                    <a:pt x="348" y="105"/>
                  </a:lnTo>
                  <a:lnTo>
                    <a:pt x="352" y="102"/>
                  </a:lnTo>
                  <a:lnTo>
                    <a:pt x="356" y="94"/>
                  </a:lnTo>
                  <a:lnTo>
                    <a:pt x="361" y="89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46" y="66"/>
                  </a:lnTo>
                  <a:lnTo>
                    <a:pt x="345" y="68"/>
                  </a:lnTo>
                  <a:lnTo>
                    <a:pt x="343" y="71"/>
                  </a:lnTo>
                  <a:lnTo>
                    <a:pt x="338" y="76"/>
                  </a:lnTo>
                  <a:lnTo>
                    <a:pt x="334" y="84"/>
                  </a:lnTo>
                  <a:lnTo>
                    <a:pt x="330" y="87"/>
                  </a:lnTo>
                  <a:lnTo>
                    <a:pt x="327" y="92"/>
                  </a:lnTo>
                  <a:lnTo>
                    <a:pt x="323" y="96"/>
                  </a:lnTo>
                  <a:lnTo>
                    <a:pt x="320" y="101"/>
                  </a:lnTo>
                  <a:lnTo>
                    <a:pt x="315" y="105"/>
                  </a:lnTo>
                  <a:lnTo>
                    <a:pt x="312" y="111"/>
                  </a:lnTo>
                  <a:lnTo>
                    <a:pt x="307" y="117"/>
                  </a:lnTo>
                  <a:lnTo>
                    <a:pt x="303" y="123"/>
                  </a:lnTo>
                  <a:lnTo>
                    <a:pt x="298" y="129"/>
                  </a:lnTo>
                  <a:lnTo>
                    <a:pt x="293" y="135"/>
                  </a:lnTo>
                  <a:lnTo>
                    <a:pt x="287" y="141"/>
                  </a:lnTo>
                  <a:lnTo>
                    <a:pt x="282" y="147"/>
                  </a:lnTo>
                  <a:lnTo>
                    <a:pt x="277" y="153"/>
                  </a:lnTo>
                  <a:lnTo>
                    <a:pt x="272" y="160"/>
                  </a:lnTo>
                  <a:lnTo>
                    <a:pt x="266" y="166"/>
                  </a:lnTo>
                  <a:lnTo>
                    <a:pt x="262" y="172"/>
                  </a:lnTo>
                  <a:lnTo>
                    <a:pt x="255" y="178"/>
                  </a:lnTo>
                  <a:lnTo>
                    <a:pt x="250" y="184"/>
                  </a:lnTo>
                  <a:lnTo>
                    <a:pt x="244" y="190"/>
                  </a:lnTo>
                  <a:lnTo>
                    <a:pt x="239" y="195"/>
                  </a:lnTo>
                  <a:lnTo>
                    <a:pt x="233" y="201"/>
                  </a:lnTo>
                  <a:lnTo>
                    <a:pt x="228" y="207"/>
                  </a:lnTo>
                  <a:lnTo>
                    <a:pt x="222" y="211"/>
                  </a:lnTo>
                  <a:lnTo>
                    <a:pt x="217" y="216"/>
                  </a:lnTo>
                  <a:lnTo>
                    <a:pt x="210" y="219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5" y="231"/>
                  </a:lnTo>
                  <a:lnTo>
                    <a:pt x="188" y="233"/>
                  </a:lnTo>
                  <a:lnTo>
                    <a:pt x="183" y="236"/>
                  </a:lnTo>
                  <a:lnTo>
                    <a:pt x="177" y="239"/>
                  </a:lnTo>
                  <a:lnTo>
                    <a:pt x="173" y="242"/>
                  </a:lnTo>
                  <a:lnTo>
                    <a:pt x="167" y="243"/>
                  </a:lnTo>
                  <a:lnTo>
                    <a:pt x="161" y="244"/>
                  </a:lnTo>
                  <a:lnTo>
                    <a:pt x="157" y="247"/>
                  </a:lnTo>
                  <a:lnTo>
                    <a:pt x="152" y="248"/>
                  </a:lnTo>
                  <a:lnTo>
                    <a:pt x="147" y="249"/>
                  </a:lnTo>
                  <a:lnTo>
                    <a:pt x="141" y="249"/>
                  </a:lnTo>
                  <a:lnTo>
                    <a:pt x="136" y="250"/>
                  </a:lnTo>
                  <a:lnTo>
                    <a:pt x="132" y="251"/>
                  </a:lnTo>
                  <a:lnTo>
                    <a:pt x="127" y="250"/>
                  </a:lnTo>
                  <a:lnTo>
                    <a:pt x="123" y="250"/>
                  </a:lnTo>
                  <a:lnTo>
                    <a:pt x="118" y="250"/>
                  </a:lnTo>
                  <a:lnTo>
                    <a:pt x="114" y="250"/>
                  </a:lnTo>
                  <a:lnTo>
                    <a:pt x="108" y="249"/>
                  </a:lnTo>
                  <a:lnTo>
                    <a:pt x="104" y="249"/>
                  </a:lnTo>
                  <a:lnTo>
                    <a:pt x="100" y="248"/>
                  </a:lnTo>
                  <a:lnTo>
                    <a:pt x="95" y="247"/>
                  </a:lnTo>
                  <a:lnTo>
                    <a:pt x="91" y="245"/>
                  </a:lnTo>
                  <a:lnTo>
                    <a:pt x="86" y="244"/>
                  </a:lnTo>
                  <a:lnTo>
                    <a:pt x="83" y="242"/>
                  </a:lnTo>
                  <a:lnTo>
                    <a:pt x="79" y="242"/>
                  </a:lnTo>
                  <a:lnTo>
                    <a:pt x="71" y="238"/>
                  </a:lnTo>
                  <a:lnTo>
                    <a:pt x="66" y="235"/>
                  </a:lnTo>
                  <a:lnTo>
                    <a:pt x="59" y="230"/>
                  </a:lnTo>
                  <a:lnTo>
                    <a:pt x="52" y="225"/>
                  </a:lnTo>
                  <a:lnTo>
                    <a:pt x="45" y="219"/>
                  </a:lnTo>
                  <a:lnTo>
                    <a:pt x="41" y="214"/>
                  </a:lnTo>
                  <a:lnTo>
                    <a:pt x="34" y="207"/>
                  </a:lnTo>
                  <a:lnTo>
                    <a:pt x="30" y="201"/>
                  </a:lnTo>
                  <a:lnTo>
                    <a:pt x="27" y="194"/>
                  </a:lnTo>
                  <a:lnTo>
                    <a:pt x="25" y="188"/>
                  </a:lnTo>
                  <a:lnTo>
                    <a:pt x="22" y="179"/>
                  </a:lnTo>
                  <a:lnTo>
                    <a:pt x="22" y="171"/>
                  </a:lnTo>
                  <a:lnTo>
                    <a:pt x="22" y="163"/>
                  </a:lnTo>
                  <a:lnTo>
                    <a:pt x="25" y="155"/>
                  </a:lnTo>
                  <a:lnTo>
                    <a:pt x="26" y="151"/>
                  </a:lnTo>
                  <a:lnTo>
                    <a:pt x="28" y="147"/>
                  </a:lnTo>
                  <a:lnTo>
                    <a:pt x="30" y="143"/>
                  </a:lnTo>
                  <a:lnTo>
                    <a:pt x="34" y="139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9" y="122"/>
                  </a:lnTo>
                  <a:lnTo>
                    <a:pt x="53" y="117"/>
                  </a:lnTo>
                  <a:lnTo>
                    <a:pt x="58" y="112"/>
                  </a:lnTo>
                  <a:lnTo>
                    <a:pt x="63" y="106"/>
                  </a:lnTo>
                  <a:lnTo>
                    <a:pt x="70" y="102"/>
                  </a:lnTo>
                  <a:lnTo>
                    <a:pt x="76" y="97"/>
                  </a:lnTo>
                  <a:lnTo>
                    <a:pt x="83" y="93"/>
                  </a:lnTo>
                  <a:lnTo>
                    <a:pt x="90" y="88"/>
                  </a:lnTo>
                  <a:lnTo>
                    <a:pt x="96" y="84"/>
                  </a:lnTo>
                  <a:lnTo>
                    <a:pt x="103" y="78"/>
                  </a:lnTo>
                  <a:lnTo>
                    <a:pt x="110" y="73"/>
                  </a:lnTo>
                  <a:lnTo>
                    <a:pt x="117" y="68"/>
                  </a:lnTo>
                  <a:lnTo>
                    <a:pt x="125" y="63"/>
                  </a:lnTo>
                  <a:lnTo>
                    <a:pt x="132" y="58"/>
                  </a:lnTo>
                  <a:lnTo>
                    <a:pt x="139" y="54"/>
                  </a:lnTo>
                  <a:lnTo>
                    <a:pt x="145" y="49"/>
                  </a:lnTo>
                  <a:lnTo>
                    <a:pt x="152" y="46"/>
                  </a:lnTo>
                  <a:lnTo>
                    <a:pt x="159" y="41"/>
                  </a:lnTo>
                  <a:lnTo>
                    <a:pt x="166" y="37"/>
                  </a:lnTo>
                  <a:lnTo>
                    <a:pt x="172" y="32"/>
                  </a:lnTo>
                  <a:lnTo>
                    <a:pt x="179" y="30"/>
                  </a:lnTo>
                  <a:lnTo>
                    <a:pt x="184" y="25"/>
                  </a:lnTo>
                  <a:lnTo>
                    <a:pt x="190" y="22"/>
                  </a:lnTo>
                  <a:lnTo>
                    <a:pt x="195" y="19"/>
                  </a:lnTo>
                  <a:lnTo>
                    <a:pt x="200" y="16"/>
                  </a:lnTo>
                  <a:lnTo>
                    <a:pt x="204" y="14"/>
                  </a:lnTo>
                  <a:lnTo>
                    <a:pt x="208" y="12"/>
                  </a:lnTo>
                  <a:lnTo>
                    <a:pt x="212" y="9"/>
                  </a:lnTo>
                  <a:lnTo>
                    <a:pt x="215" y="8"/>
                  </a:lnTo>
                  <a:lnTo>
                    <a:pt x="218" y="6"/>
                  </a:lnTo>
                  <a:lnTo>
                    <a:pt x="221" y="6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Freeform 23"/>
            <p:cNvSpPr>
              <a:spLocks/>
            </p:cNvSpPr>
            <p:nvPr/>
          </p:nvSpPr>
          <p:spPr bwMode="auto">
            <a:xfrm>
              <a:off x="2598" y="1726"/>
              <a:ext cx="120" cy="87"/>
            </a:xfrm>
            <a:custGeom>
              <a:avLst/>
              <a:gdLst>
                <a:gd name="T0" fmla="*/ 37 w 239"/>
                <a:gd name="T1" fmla="*/ 0 h 176"/>
                <a:gd name="T2" fmla="*/ 33 w 239"/>
                <a:gd name="T3" fmla="*/ 2 h 176"/>
                <a:gd name="T4" fmla="*/ 30 w 239"/>
                <a:gd name="T5" fmla="*/ 3 h 176"/>
                <a:gd name="T6" fmla="*/ 26 w 239"/>
                <a:gd name="T7" fmla="*/ 5 h 176"/>
                <a:gd name="T8" fmla="*/ 22 w 239"/>
                <a:gd name="T9" fmla="*/ 7 h 176"/>
                <a:gd name="T10" fmla="*/ 18 w 239"/>
                <a:gd name="T11" fmla="*/ 10 h 176"/>
                <a:gd name="T12" fmla="*/ 14 w 239"/>
                <a:gd name="T13" fmla="*/ 12 h 176"/>
                <a:gd name="T14" fmla="*/ 10 w 239"/>
                <a:gd name="T15" fmla="*/ 15 h 176"/>
                <a:gd name="T16" fmla="*/ 5 w 239"/>
                <a:gd name="T17" fmla="*/ 20 h 176"/>
                <a:gd name="T18" fmla="*/ 1 w 239"/>
                <a:gd name="T19" fmla="*/ 25 h 176"/>
                <a:gd name="T20" fmla="*/ 0 w 239"/>
                <a:gd name="T21" fmla="*/ 30 h 176"/>
                <a:gd name="T22" fmla="*/ 1 w 239"/>
                <a:gd name="T23" fmla="*/ 35 h 176"/>
                <a:gd name="T24" fmla="*/ 3 w 239"/>
                <a:gd name="T25" fmla="*/ 38 h 176"/>
                <a:gd name="T26" fmla="*/ 7 w 239"/>
                <a:gd name="T27" fmla="*/ 41 h 176"/>
                <a:gd name="T28" fmla="*/ 10 w 239"/>
                <a:gd name="T29" fmla="*/ 43 h 176"/>
                <a:gd name="T30" fmla="*/ 15 w 239"/>
                <a:gd name="T31" fmla="*/ 43 h 176"/>
                <a:gd name="T32" fmla="*/ 19 w 239"/>
                <a:gd name="T33" fmla="*/ 42 h 176"/>
                <a:gd name="T34" fmla="*/ 23 w 239"/>
                <a:gd name="T35" fmla="*/ 42 h 176"/>
                <a:gd name="T36" fmla="*/ 26 w 239"/>
                <a:gd name="T37" fmla="*/ 41 h 176"/>
                <a:gd name="T38" fmla="*/ 29 w 239"/>
                <a:gd name="T39" fmla="*/ 39 h 176"/>
                <a:gd name="T40" fmla="*/ 33 w 239"/>
                <a:gd name="T41" fmla="*/ 38 h 176"/>
                <a:gd name="T42" fmla="*/ 36 w 239"/>
                <a:gd name="T43" fmla="*/ 36 h 176"/>
                <a:gd name="T44" fmla="*/ 39 w 239"/>
                <a:gd name="T45" fmla="*/ 33 h 176"/>
                <a:gd name="T46" fmla="*/ 45 w 239"/>
                <a:gd name="T47" fmla="*/ 27 h 176"/>
                <a:gd name="T48" fmla="*/ 51 w 239"/>
                <a:gd name="T49" fmla="*/ 22 h 176"/>
                <a:gd name="T50" fmla="*/ 55 w 239"/>
                <a:gd name="T51" fmla="*/ 16 h 176"/>
                <a:gd name="T52" fmla="*/ 58 w 239"/>
                <a:gd name="T53" fmla="*/ 12 h 176"/>
                <a:gd name="T54" fmla="*/ 60 w 239"/>
                <a:gd name="T55" fmla="*/ 9 h 176"/>
                <a:gd name="T56" fmla="*/ 59 w 239"/>
                <a:gd name="T57" fmla="*/ 9 h 176"/>
                <a:gd name="T58" fmla="*/ 56 w 239"/>
                <a:gd name="T59" fmla="*/ 7 h 176"/>
                <a:gd name="T60" fmla="*/ 54 w 239"/>
                <a:gd name="T61" fmla="*/ 8 h 176"/>
                <a:gd name="T62" fmla="*/ 53 w 239"/>
                <a:gd name="T63" fmla="*/ 10 h 176"/>
                <a:gd name="T64" fmla="*/ 50 w 239"/>
                <a:gd name="T65" fmla="*/ 13 h 176"/>
                <a:gd name="T66" fmla="*/ 45 w 239"/>
                <a:gd name="T67" fmla="*/ 18 h 176"/>
                <a:gd name="T68" fmla="*/ 40 w 239"/>
                <a:gd name="T69" fmla="*/ 22 h 176"/>
                <a:gd name="T70" fmla="*/ 34 w 239"/>
                <a:gd name="T71" fmla="*/ 27 h 176"/>
                <a:gd name="T72" fmla="*/ 29 w 239"/>
                <a:gd name="T73" fmla="*/ 31 h 176"/>
                <a:gd name="T74" fmla="*/ 24 w 239"/>
                <a:gd name="T75" fmla="*/ 34 h 176"/>
                <a:gd name="T76" fmla="*/ 20 w 239"/>
                <a:gd name="T77" fmla="*/ 36 h 176"/>
                <a:gd name="T78" fmla="*/ 17 w 239"/>
                <a:gd name="T79" fmla="*/ 36 h 176"/>
                <a:gd name="T80" fmla="*/ 12 w 239"/>
                <a:gd name="T81" fmla="*/ 36 h 176"/>
                <a:gd name="T82" fmla="*/ 8 w 239"/>
                <a:gd name="T83" fmla="*/ 32 h 176"/>
                <a:gd name="T84" fmla="*/ 7 w 239"/>
                <a:gd name="T85" fmla="*/ 28 h 176"/>
                <a:gd name="T86" fmla="*/ 9 w 239"/>
                <a:gd name="T87" fmla="*/ 24 h 176"/>
                <a:gd name="T88" fmla="*/ 12 w 239"/>
                <a:gd name="T89" fmla="*/ 21 h 176"/>
                <a:gd name="T90" fmla="*/ 17 w 239"/>
                <a:gd name="T91" fmla="*/ 17 h 176"/>
                <a:gd name="T92" fmla="*/ 20 w 239"/>
                <a:gd name="T93" fmla="*/ 15 h 176"/>
                <a:gd name="T94" fmla="*/ 24 w 239"/>
                <a:gd name="T95" fmla="*/ 13 h 176"/>
                <a:gd name="T96" fmla="*/ 27 w 239"/>
                <a:gd name="T97" fmla="*/ 11 h 176"/>
                <a:gd name="T98" fmla="*/ 31 w 239"/>
                <a:gd name="T99" fmla="*/ 8 h 176"/>
                <a:gd name="T100" fmla="*/ 37 w 239"/>
                <a:gd name="T101" fmla="*/ 6 h 176"/>
                <a:gd name="T102" fmla="*/ 40 w 239"/>
                <a:gd name="T103" fmla="*/ 4 h 176"/>
                <a:gd name="T104" fmla="*/ 38 w 239"/>
                <a:gd name="T105" fmla="*/ 0 h 1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9"/>
                <a:gd name="T160" fmla="*/ 0 h 176"/>
                <a:gd name="T161" fmla="*/ 239 w 239"/>
                <a:gd name="T162" fmla="*/ 176 h 1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9" h="176">
                  <a:moveTo>
                    <a:pt x="149" y="0"/>
                  </a:moveTo>
                  <a:lnTo>
                    <a:pt x="148" y="0"/>
                  </a:lnTo>
                  <a:lnTo>
                    <a:pt x="145" y="1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30" y="8"/>
                  </a:lnTo>
                  <a:lnTo>
                    <a:pt x="126" y="10"/>
                  </a:lnTo>
                  <a:lnTo>
                    <a:pt x="122" y="13"/>
                  </a:lnTo>
                  <a:lnTo>
                    <a:pt x="117" y="15"/>
                  </a:lnTo>
                  <a:lnTo>
                    <a:pt x="113" y="17"/>
                  </a:lnTo>
                  <a:lnTo>
                    <a:pt x="108" y="19"/>
                  </a:lnTo>
                  <a:lnTo>
                    <a:pt x="102" y="23"/>
                  </a:lnTo>
                  <a:lnTo>
                    <a:pt x="98" y="25"/>
                  </a:lnTo>
                  <a:lnTo>
                    <a:pt x="92" y="27"/>
                  </a:lnTo>
                  <a:lnTo>
                    <a:pt x="86" y="30"/>
                  </a:lnTo>
                  <a:lnTo>
                    <a:pt x="81" y="33"/>
                  </a:lnTo>
                  <a:lnTo>
                    <a:pt x="76" y="37"/>
                  </a:lnTo>
                  <a:lnTo>
                    <a:pt x="71" y="40"/>
                  </a:lnTo>
                  <a:lnTo>
                    <a:pt x="65" y="43"/>
                  </a:lnTo>
                  <a:lnTo>
                    <a:pt x="59" y="47"/>
                  </a:lnTo>
                  <a:lnTo>
                    <a:pt x="55" y="50"/>
                  </a:lnTo>
                  <a:lnTo>
                    <a:pt x="49" y="54"/>
                  </a:lnTo>
                  <a:lnTo>
                    <a:pt x="44" y="57"/>
                  </a:lnTo>
                  <a:lnTo>
                    <a:pt x="40" y="60"/>
                  </a:lnTo>
                  <a:lnTo>
                    <a:pt x="35" y="65"/>
                  </a:lnTo>
                  <a:lnTo>
                    <a:pt x="26" y="72"/>
                  </a:lnTo>
                  <a:lnTo>
                    <a:pt x="19" y="81"/>
                  </a:lnTo>
                  <a:lnTo>
                    <a:pt x="12" y="88"/>
                  </a:lnTo>
                  <a:lnTo>
                    <a:pt x="8" y="95"/>
                  </a:lnTo>
                  <a:lnTo>
                    <a:pt x="4" y="102"/>
                  </a:lnTo>
                  <a:lnTo>
                    <a:pt x="3" y="108"/>
                  </a:lnTo>
                  <a:lnTo>
                    <a:pt x="1" y="115"/>
                  </a:lnTo>
                  <a:lnTo>
                    <a:pt x="0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3" y="141"/>
                  </a:lnTo>
                  <a:lnTo>
                    <a:pt x="6" y="146"/>
                  </a:lnTo>
                  <a:lnTo>
                    <a:pt x="8" y="151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4"/>
                  </a:lnTo>
                  <a:lnTo>
                    <a:pt x="25" y="167"/>
                  </a:lnTo>
                  <a:lnTo>
                    <a:pt x="29" y="171"/>
                  </a:lnTo>
                  <a:lnTo>
                    <a:pt x="34" y="172"/>
                  </a:lnTo>
                  <a:lnTo>
                    <a:pt x="40" y="173"/>
                  </a:lnTo>
                  <a:lnTo>
                    <a:pt x="45" y="175"/>
                  </a:lnTo>
                  <a:lnTo>
                    <a:pt x="52" y="176"/>
                  </a:lnTo>
                  <a:lnTo>
                    <a:pt x="59" y="175"/>
                  </a:lnTo>
                  <a:lnTo>
                    <a:pt x="68" y="173"/>
                  </a:lnTo>
                  <a:lnTo>
                    <a:pt x="72" y="173"/>
                  </a:lnTo>
                  <a:lnTo>
                    <a:pt x="75" y="172"/>
                  </a:lnTo>
                  <a:lnTo>
                    <a:pt x="80" y="171"/>
                  </a:lnTo>
                  <a:lnTo>
                    <a:pt x="84" y="171"/>
                  </a:lnTo>
                  <a:lnTo>
                    <a:pt x="89" y="170"/>
                  </a:lnTo>
                  <a:lnTo>
                    <a:pt x="93" y="169"/>
                  </a:lnTo>
                  <a:lnTo>
                    <a:pt x="97" y="167"/>
                  </a:lnTo>
                  <a:lnTo>
                    <a:pt x="101" y="165"/>
                  </a:lnTo>
                  <a:lnTo>
                    <a:pt x="106" y="163"/>
                  </a:lnTo>
                  <a:lnTo>
                    <a:pt x="110" y="162"/>
                  </a:lnTo>
                  <a:lnTo>
                    <a:pt x="115" y="160"/>
                  </a:lnTo>
                  <a:lnTo>
                    <a:pt x="120" y="157"/>
                  </a:lnTo>
                  <a:lnTo>
                    <a:pt x="124" y="155"/>
                  </a:lnTo>
                  <a:lnTo>
                    <a:pt x="129" y="153"/>
                  </a:lnTo>
                  <a:lnTo>
                    <a:pt x="133" y="151"/>
                  </a:lnTo>
                  <a:lnTo>
                    <a:pt x="138" y="148"/>
                  </a:lnTo>
                  <a:lnTo>
                    <a:pt x="142" y="145"/>
                  </a:lnTo>
                  <a:lnTo>
                    <a:pt x="147" y="141"/>
                  </a:lnTo>
                  <a:lnTo>
                    <a:pt x="151" y="139"/>
                  </a:lnTo>
                  <a:lnTo>
                    <a:pt x="156" y="136"/>
                  </a:lnTo>
                  <a:lnTo>
                    <a:pt x="164" y="128"/>
                  </a:lnTo>
                  <a:lnTo>
                    <a:pt x="172" y="120"/>
                  </a:lnTo>
                  <a:lnTo>
                    <a:pt x="180" y="112"/>
                  </a:lnTo>
                  <a:lnTo>
                    <a:pt x="189" y="104"/>
                  </a:lnTo>
                  <a:lnTo>
                    <a:pt x="196" y="96"/>
                  </a:lnTo>
                  <a:lnTo>
                    <a:pt x="203" y="88"/>
                  </a:lnTo>
                  <a:lnTo>
                    <a:pt x="208" y="80"/>
                  </a:lnTo>
                  <a:lnTo>
                    <a:pt x="215" y="73"/>
                  </a:lnTo>
                  <a:lnTo>
                    <a:pt x="220" y="65"/>
                  </a:lnTo>
                  <a:lnTo>
                    <a:pt x="226" y="58"/>
                  </a:lnTo>
                  <a:lnTo>
                    <a:pt x="229" y="53"/>
                  </a:lnTo>
                  <a:lnTo>
                    <a:pt x="232" y="48"/>
                  </a:lnTo>
                  <a:lnTo>
                    <a:pt x="235" y="43"/>
                  </a:lnTo>
                  <a:lnTo>
                    <a:pt x="237" y="41"/>
                  </a:lnTo>
                  <a:lnTo>
                    <a:pt x="239" y="39"/>
                  </a:lnTo>
                  <a:lnTo>
                    <a:pt x="238" y="37"/>
                  </a:lnTo>
                  <a:lnTo>
                    <a:pt x="236" y="37"/>
                  </a:lnTo>
                  <a:lnTo>
                    <a:pt x="232" y="34"/>
                  </a:lnTo>
                  <a:lnTo>
                    <a:pt x="228" y="32"/>
                  </a:lnTo>
                  <a:lnTo>
                    <a:pt x="223" y="30"/>
                  </a:lnTo>
                  <a:lnTo>
                    <a:pt x="220" y="30"/>
                  </a:lnTo>
                  <a:lnTo>
                    <a:pt x="216" y="30"/>
                  </a:lnTo>
                  <a:lnTo>
                    <a:pt x="216" y="32"/>
                  </a:lnTo>
                  <a:lnTo>
                    <a:pt x="215" y="34"/>
                  </a:lnTo>
                  <a:lnTo>
                    <a:pt x="214" y="37"/>
                  </a:lnTo>
                  <a:lnTo>
                    <a:pt x="211" y="41"/>
                  </a:lnTo>
                  <a:lnTo>
                    <a:pt x="207" y="46"/>
                  </a:lnTo>
                  <a:lnTo>
                    <a:pt x="203" y="50"/>
                  </a:lnTo>
                  <a:lnTo>
                    <a:pt x="198" y="55"/>
                  </a:lnTo>
                  <a:lnTo>
                    <a:pt x="191" y="59"/>
                  </a:lnTo>
                  <a:lnTo>
                    <a:pt x="187" y="66"/>
                  </a:lnTo>
                  <a:lnTo>
                    <a:pt x="179" y="72"/>
                  </a:lnTo>
                  <a:lnTo>
                    <a:pt x="172" y="79"/>
                  </a:lnTo>
                  <a:lnTo>
                    <a:pt x="164" y="84"/>
                  </a:lnTo>
                  <a:lnTo>
                    <a:pt x="157" y="91"/>
                  </a:lnTo>
                  <a:lnTo>
                    <a:pt x="149" y="97"/>
                  </a:lnTo>
                  <a:lnTo>
                    <a:pt x="142" y="104"/>
                  </a:lnTo>
                  <a:lnTo>
                    <a:pt x="136" y="111"/>
                  </a:lnTo>
                  <a:lnTo>
                    <a:pt x="129" y="118"/>
                  </a:lnTo>
                  <a:lnTo>
                    <a:pt x="122" y="122"/>
                  </a:lnTo>
                  <a:lnTo>
                    <a:pt x="115" y="128"/>
                  </a:lnTo>
                  <a:lnTo>
                    <a:pt x="108" y="131"/>
                  </a:lnTo>
                  <a:lnTo>
                    <a:pt x="101" y="136"/>
                  </a:lnTo>
                  <a:lnTo>
                    <a:pt x="96" y="138"/>
                  </a:lnTo>
                  <a:lnTo>
                    <a:pt x="90" y="141"/>
                  </a:lnTo>
                  <a:lnTo>
                    <a:pt x="84" y="144"/>
                  </a:lnTo>
                  <a:lnTo>
                    <a:pt x="80" y="146"/>
                  </a:lnTo>
                  <a:lnTo>
                    <a:pt x="75" y="146"/>
                  </a:lnTo>
                  <a:lnTo>
                    <a:pt x="71" y="148"/>
                  </a:lnTo>
                  <a:lnTo>
                    <a:pt x="66" y="148"/>
                  </a:lnTo>
                  <a:lnTo>
                    <a:pt x="61" y="148"/>
                  </a:lnTo>
                  <a:lnTo>
                    <a:pt x="55" y="147"/>
                  </a:lnTo>
                  <a:lnTo>
                    <a:pt x="48" y="146"/>
                  </a:lnTo>
                  <a:lnTo>
                    <a:pt x="42" y="141"/>
                  </a:lnTo>
                  <a:lnTo>
                    <a:pt x="36" y="136"/>
                  </a:lnTo>
                  <a:lnTo>
                    <a:pt x="32" y="129"/>
                  </a:lnTo>
                  <a:lnTo>
                    <a:pt x="29" y="122"/>
                  </a:lnTo>
                  <a:lnTo>
                    <a:pt x="28" y="118"/>
                  </a:lnTo>
                  <a:lnTo>
                    <a:pt x="28" y="113"/>
                  </a:lnTo>
                  <a:lnTo>
                    <a:pt x="28" y="108"/>
                  </a:lnTo>
                  <a:lnTo>
                    <a:pt x="31" y="104"/>
                  </a:lnTo>
                  <a:lnTo>
                    <a:pt x="33" y="99"/>
                  </a:lnTo>
                  <a:lnTo>
                    <a:pt x="37" y="95"/>
                  </a:lnTo>
                  <a:lnTo>
                    <a:pt x="42" y="89"/>
                  </a:lnTo>
                  <a:lnTo>
                    <a:pt x="48" y="84"/>
                  </a:lnTo>
                  <a:lnTo>
                    <a:pt x="55" y="79"/>
                  </a:lnTo>
                  <a:lnTo>
                    <a:pt x="63" y="73"/>
                  </a:lnTo>
                  <a:lnTo>
                    <a:pt x="66" y="70"/>
                  </a:lnTo>
                  <a:lnTo>
                    <a:pt x="71" y="67"/>
                  </a:lnTo>
                  <a:lnTo>
                    <a:pt x="75" y="64"/>
                  </a:lnTo>
                  <a:lnTo>
                    <a:pt x="80" y="62"/>
                  </a:lnTo>
                  <a:lnTo>
                    <a:pt x="84" y="59"/>
                  </a:lnTo>
                  <a:lnTo>
                    <a:pt x="89" y="56"/>
                  </a:lnTo>
                  <a:lnTo>
                    <a:pt x="93" y="53"/>
                  </a:lnTo>
                  <a:lnTo>
                    <a:pt x="98" y="50"/>
                  </a:lnTo>
                  <a:lnTo>
                    <a:pt x="102" y="48"/>
                  </a:lnTo>
                  <a:lnTo>
                    <a:pt x="107" y="46"/>
                  </a:lnTo>
                  <a:lnTo>
                    <a:pt x="112" y="43"/>
                  </a:lnTo>
                  <a:lnTo>
                    <a:pt x="116" y="41"/>
                  </a:lnTo>
                  <a:lnTo>
                    <a:pt x="124" y="35"/>
                  </a:lnTo>
                  <a:lnTo>
                    <a:pt x="132" y="32"/>
                  </a:lnTo>
                  <a:lnTo>
                    <a:pt x="139" y="27"/>
                  </a:lnTo>
                  <a:lnTo>
                    <a:pt x="146" y="25"/>
                  </a:lnTo>
                  <a:lnTo>
                    <a:pt x="150" y="22"/>
                  </a:lnTo>
                  <a:lnTo>
                    <a:pt x="155" y="19"/>
                  </a:lnTo>
                  <a:lnTo>
                    <a:pt x="157" y="18"/>
                  </a:lnTo>
                  <a:lnTo>
                    <a:pt x="158" y="18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Freeform 24"/>
            <p:cNvSpPr>
              <a:spLocks/>
            </p:cNvSpPr>
            <p:nvPr/>
          </p:nvSpPr>
          <p:spPr bwMode="auto">
            <a:xfrm>
              <a:off x="2669" y="1726"/>
              <a:ext cx="49" cy="26"/>
            </a:xfrm>
            <a:custGeom>
              <a:avLst/>
              <a:gdLst>
                <a:gd name="T0" fmla="*/ 2 w 98"/>
                <a:gd name="T1" fmla="*/ 0 h 53"/>
                <a:gd name="T2" fmla="*/ 25 w 98"/>
                <a:gd name="T3" fmla="*/ 9 h 53"/>
                <a:gd name="T4" fmla="*/ 17 w 98"/>
                <a:gd name="T5" fmla="*/ 13 h 53"/>
                <a:gd name="T6" fmla="*/ 0 w 98"/>
                <a:gd name="T7" fmla="*/ 3 h 53"/>
                <a:gd name="T8" fmla="*/ 2 w 98"/>
                <a:gd name="T9" fmla="*/ 0 h 53"/>
                <a:gd name="T10" fmla="*/ 2 w 9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8"/>
                <a:gd name="T19" fmla="*/ 0 h 53"/>
                <a:gd name="T20" fmla="*/ 98 w 9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8" h="53">
                  <a:moveTo>
                    <a:pt x="8" y="0"/>
                  </a:moveTo>
                  <a:lnTo>
                    <a:pt x="98" y="39"/>
                  </a:lnTo>
                  <a:lnTo>
                    <a:pt x="67" y="53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Freeform 25"/>
            <p:cNvSpPr>
              <a:spLocks/>
            </p:cNvSpPr>
            <p:nvPr/>
          </p:nvSpPr>
          <p:spPr bwMode="auto">
            <a:xfrm>
              <a:off x="2844" y="1596"/>
              <a:ext cx="119" cy="78"/>
            </a:xfrm>
            <a:custGeom>
              <a:avLst/>
              <a:gdLst>
                <a:gd name="T0" fmla="*/ 54 w 240"/>
                <a:gd name="T1" fmla="*/ 2 h 155"/>
                <a:gd name="T2" fmla="*/ 53 w 240"/>
                <a:gd name="T3" fmla="*/ 5 h 155"/>
                <a:gd name="T4" fmla="*/ 52 w 240"/>
                <a:gd name="T5" fmla="*/ 8 h 155"/>
                <a:gd name="T6" fmla="*/ 51 w 240"/>
                <a:gd name="T7" fmla="*/ 11 h 155"/>
                <a:gd name="T8" fmla="*/ 49 w 240"/>
                <a:gd name="T9" fmla="*/ 14 h 155"/>
                <a:gd name="T10" fmla="*/ 48 w 240"/>
                <a:gd name="T11" fmla="*/ 18 h 155"/>
                <a:gd name="T12" fmla="*/ 46 w 240"/>
                <a:gd name="T13" fmla="*/ 21 h 155"/>
                <a:gd name="T14" fmla="*/ 43 w 240"/>
                <a:gd name="T15" fmla="*/ 24 h 155"/>
                <a:gd name="T16" fmla="*/ 41 w 240"/>
                <a:gd name="T17" fmla="*/ 27 h 155"/>
                <a:gd name="T18" fmla="*/ 38 w 240"/>
                <a:gd name="T19" fmla="*/ 29 h 155"/>
                <a:gd name="T20" fmla="*/ 35 w 240"/>
                <a:gd name="T21" fmla="*/ 30 h 155"/>
                <a:gd name="T22" fmla="*/ 32 w 240"/>
                <a:gd name="T23" fmla="*/ 31 h 155"/>
                <a:gd name="T24" fmla="*/ 29 w 240"/>
                <a:gd name="T25" fmla="*/ 32 h 155"/>
                <a:gd name="T26" fmla="*/ 26 w 240"/>
                <a:gd name="T27" fmla="*/ 32 h 155"/>
                <a:gd name="T28" fmla="*/ 23 w 240"/>
                <a:gd name="T29" fmla="*/ 32 h 155"/>
                <a:gd name="T30" fmla="*/ 20 w 240"/>
                <a:gd name="T31" fmla="*/ 31 h 155"/>
                <a:gd name="T32" fmla="*/ 17 w 240"/>
                <a:gd name="T33" fmla="*/ 31 h 155"/>
                <a:gd name="T34" fmla="*/ 14 w 240"/>
                <a:gd name="T35" fmla="*/ 30 h 155"/>
                <a:gd name="T36" fmla="*/ 11 w 240"/>
                <a:gd name="T37" fmla="*/ 29 h 155"/>
                <a:gd name="T38" fmla="*/ 9 w 240"/>
                <a:gd name="T39" fmla="*/ 28 h 155"/>
                <a:gd name="T40" fmla="*/ 7 w 240"/>
                <a:gd name="T41" fmla="*/ 27 h 155"/>
                <a:gd name="T42" fmla="*/ 5 w 240"/>
                <a:gd name="T43" fmla="*/ 26 h 155"/>
                <a:gd name="T44" fmla="*/ 0 w 240"/>
                <a:gd name="T45" fmla="*/ 31 h 155"/>
                <a:gd name="T46" fmla="*/ 1 w 240"/>
                <a:gd name="T47" fmla="*/ 32 h 155"/>
                <a:gd name="T48" fmla="*/ 3 w 240"/>
                <a:gd name="T49" fmla="*/ 33 h 155"/>
                <a:gd name="T50" fmla="*/ 5 w 240"/>
                <a:gd name="T51" fmla="*/ 34 h 155"/>
                <a:gd name="T52" fmla="*/ 8 w 240"/>
                <a:gd name="T53" fmla="*/ 35 h 155"/>
                <a:gd name="T54" fmla="*/ 11 w 240"/>
                <a:gd name="T55" fmla="*/ 37 h 155"/>
                <a:gd name="T56" fmla="*/ 15 w 240"/>
                <a:gd name="T57" fmla="*/ 38 h 155"/>
                <a:gd name="T58" fmla="*/ 19 w 240"/>
                <a:gd name="T59" fmla="*/ 39 h 155"/>
                <a:gd name="T60" fmla="*/ 22 w 240"/>
                <a:gd name="T61" fmla="*/ 39 h 155"/>
                <a:gd name="T62" fmla="*/ 26 w 240"/>
                <a:gd name="T63" fmla="*/ 39 h 155"/>
                <a:gd name="T64" fmla="*/ 30 w 240"/>
                <a:gd name="T65" fmla="*/ 39 h 155"/>
                <a:gd name="T66" fmla="*/ 34 w 240"/>
                <a:gd name="T67" fmla="*/ 37 h 155"/>
                <a:gd name="T68" fmla="*/ 38 w 240"/>
                <a:gd name="T69" fmla="*/ 36 h 155"/>
                <a:gd name="T70" fmla="*/ 42 w 240"/>
                <a:gd name="T71" fmla="*/ 33 h 155"/>
                <a:gd name="T72" fmla="*/ 45 w 240"/>
                <a:gd name="T73" fmla="*/ 31 h 155"/>
                <a:gd name="T74" fmla="*/ 48 w 240"/>
                <a:gd name="T75" fmla="*/ 28 h 155"/>
                <a:gd name="T76" fmla="*/ 50 w 240"/>
                <a:gd name="T77" fmla="*/ 25 h 155"/>
                <a:gd name="T78" fmla="*/ 51 w 240"/>
                <a:gd name="T79" fmla="*/ 23 h 155"/>
                <a:gd name="T80" fmla="*/ 52 w 240"/>
                <a:gd name="T81" fmla="*/ 21 h 155"/>
                <a:gd name="T82" fmla="*/ 53 w 240"/>
                <a:gd name="T83" fmla="*/ 19 h 155"/>
                <a:gd name="T84" fmla="*/ 54 w 240"/>
                <a:gd name="T85" fmla="*/ 17 h 155"/>
                <a:gd name="T86" fmla="*/ 55 w 240"/>
                <a:gd name="T87" fmla="*/ 14 h 155"/>
                <a:gd name="T88" fmla="*/ 56 w 240"/>
                <a:gd name="T89" fmla="*/ 12 h 155"/>
                <a:gd name="T90" fmla="*/ 57 w 240"/>
                <a:gd name="T91" fmla="*/ 10 h 155"/>
                <a:gd name="T92" fmla="*/ 57 w 240"/>
                <a:gd name="T93" fmla="*/ 8 h 155"/>
                <a:gd name="T94" fmla="*/ 58 w 240"/>
                <a:gd name="T95" fmla="*/ 6 h 155"/>
                <a:gd name="T96" fmla="*/ 59 w 240"/>
                <a:gd name="T97" fmla="*/ 3 h 155"/>
                <a:gd name="T98" fmla="*/ 59 w 240"/>
                <a:gd name="T99" fmla="*/ 0 h 155"/>
                <a:gd name="T100" fmla="*/ 54 w 240"/>
                <a:gd name="T101" fmla="*/ 2 h 1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0"/>
                <a:gd name="T154" fmla="*/ 0 h 155"/>
                <a:gd name="T155" fmla="*/ 240 w 240"/>
                <a:gd name="T156" fmla="*/ 155 h 1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0" h="155">
                  <a:moveTo>
                    <a:pt x="219" y="5"/>
                  </a:moveTo>
                  <a:lnTo>
                    <a:pt x="218" y="7"/>
                  </a:lnTo>
                  <a:lnTo>
                    <a:pt x="216" y="14"/>
                  </a:lnTo>
                  <a:lnTo>
                    <a:pt x="213" y="17"/>
                  </a:lnTo>
                  <a:lnTo>
                    <a:pt x="212" y="23"/>
                  </a:lnTo>
                  <a:lnTo>
                    <a:pt x="210" y="29"/>
                  </a:lnTo>
                  <a:lnTo>
                    <a:pt x="209" y="36"/>
                  </a:lnTo>
                  <a:lnTo>
                    <a:pt x="205" y="41"/>
                  </a:lnTo>
                  <a:lnTo>
                    <a:pt x="202" y="48"/>
                  </a:lnTo>
                  <a:lnTo>
                    <a:pt x="200" y="56"/>
                  </a:lnTo>
                  <a:lnTo>
                    <a:pt x="196" y="63"/>
                  </a:lnTo>
                  <a:lnTo>
                    <a:pt x="193" y="70"/>
                  </a:lnTo>
                  <a:lnTo>
                    <a:pt x="188" y="77"/>
                  </a:lnTo>
                  <a:lnTo>
                    <a:pt x="185" y="83"/>
                  </a:lnTo>
                  <a:lnTo>
                    <a:pt x="181" y="90"/>
                  </a:lnTo>
                  <a:lnTo>
                    <a:pt x="176" y="96"/>
                  </a:lnTo>
                  <a:lnTo>
                    <a:pt x="171" y="102"/>
                  </a:lnTo>
                  <a:lnTo>
                    <a:pt x="166" y="106"/>
                  </a:lnTo>
                  <a:lnTo>
                    <a:pt x="161" y="111"/>
                  </a:lnTo>
                  <a:lnTo>
                    <a:pt x="154" y="114"/>
                  </a:lnTo>
                  <a:lnTo>
                    <a:pt x="148" y="118"/>
                  </a:lnTo>
                  <a:lnTo>
                    <a:pt x="143" y="120"/>
                  </a:lnTo>
                  <a:lnTo>
                    <a:pt x="137" y="123"/>
                  </a:lnTo>
                  <a:lnTo>
                    <a:pt x="130" y="124"/>
                  </a:lnTo>
                  <a:lnTo>
                    <a:pt x="124" y="126"/>
                  </a:lnTo>
                  <a:lnTo>
                    <a:pt x="119" y="127"/>
                  </a:lnTo>
                  <a:lnTo>
                    <a:pt x="112" y="128"/>
                  </a:lnTo>
                  <a:lnTo>
                    <a:pt x="106" y="128"/>
                  </a:lnTo>
                  <a:lnTo>
                    <a:pt x="101" y="128"/>
                  </a:lnTo>
                  <a:lnTo>
                    <a:pt x="94" y="127"/>
                  </a:lnTo>
                  <a:lnTo>
                    <a:pt x="89" y="126"/>
                  </a:lnTo>
                  <a:lnTo>
                    <a:pt x="82" y="124"/>
                  </a:lnTo>
                  <a:lnTo>
                    <a:pt x="77" y="123"/>
                  </a:lnTo>
                  <a:lnTo>
                    <a:pt x="70" y="121"/>
                  </a:lnTo>
                  <a:lnTo>
                    <a:pt x="64" y="120"/>
                  </a:lnTo>
                  <a:lnTo>
                    <a:pt x="58" y="118"/>
                  </a:lnTo>
                  <a:lnTo>
                    <a:pt x="53" y="116"/>
                  </a:lnTo>
                  <a:lnTo>
                    <a:pt x="47" y="114"/>
                  </a:lnTo>
                  <a:lnTo>
                    <a:pt x="42" y="112"/>
                  </a:lnTo>
                  <a:lnTo>
                    <a:pt x="37" y="110"/>
                  </a:lnTo>
                  <a:lnTo>
                    <a:pt x="32" y="109"/>
                  </a:lnTo>
                  <a:lnTo>
                    <a:pt x="28" y="106"/>
                  </a:lnTo>
                  <a:lnTo>
                    <a:pt x="25" y="106"/>
                  </a:lnTo>
                  <a:lnTo>
                    <a:pt x="21" y="104"/>
                  </a:lnTo>
                  <a:lnTo>
                    <a:pt x="18" y="10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6" y="127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6" y="132"/>
                  </a:lnTo>
                  <a:lnTo>
                    <a:pt x="22" y="136"/>
                  </a:lnTo>
                  <a:lnTo>
                    <a:pt x="26" y="138"/>
                  </a:lnTo>
                  <a:lnTo>
                    <a:pt x="33" y="140"/>
                  </a:lnTo>
                  <a:lnTo>
                    <a:pt x="39" y="143"/>
                  </a:lnTo>
                  <a:lnTo>
                    <a:pt x="46" y="146"/>
                  </a:lnTo>
                  <a:lnTo>
                    <a:pt x="53" y="147"/>
                  </a:lnTo>
                  <a:lnTo>
                    <a:pt x="61" y="150"/>
                  </a:lnTo>
                  <a:lnTo>
                    <a:pt x="67" y="152"/>
                  </a:lnTo>
                  <a:lnTo>
                    <a:pt x="77" y="154"/>
                  </a:lnTo>
                  <a:lnTo>
                    <a:pt x="83" y="154"/>
                  </a:lnTo>
                  <a:lnTo>
                    <a:pt x="91" y="155"/>
                  </a:lnTo>
                  <a:lnTo>
                    <a:pt x="99" y="155"/>
                  </a:lnTo>
                  <a:lnTo>
                    <a:pt x="107" y="155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31" y="151"/>
                  </a:lnTo>
                  <a:lnTo>
                    <a:pt x="139" y="148"/>
                  </a:lnTo>
                  <a:lnTo>
                    <a:pt x="146" y="144"/>
                  </a:lnTo>
                  <a:lnTo>
                    <a:pt x="154" y="142"/>
                  </a:lnTo>
                  <a:lnTo>
                    <a:pt x="162" y="137"/>
                  </a:lnTo>
                  <a:lnTo>
                    <a:pt x="170" y="132"/>
                  </a:lnTo>
                  <a:lnTo>
                    <a:pt x="176" y="127"/>
                  </a:lnTo>
                  <a:lnTo>
                    <a:pt x="183" y="121"/>
                  </a:lnTo>
                  <a:lnTo>
                    <a:pt x="189" y="114"/>
                  </a:lnTo>
                  <a:lnTo>
                    <a:pt x="196" y="109"/>
                  </a:lnTo>
                  <a:lnTo>
                    <a:pt x="199" y="104"/>
                  </a:lnTo>
                  <a:lnTo>
                    <a:pt x="201" y="99"/>
                  </a:lnTo>
                  <a:lnTo>
                    <a:pt x="203" y="95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82"/>
                  </a:lnTo>
                  <a:lnTo>
                    <a:pt x="213" y="78"/>
                  </a:lnTo>
                  <a:lnTo>
                    <a:pt x="216" y="74"/>
                  </a:lnTo>
                  <a:lnTo>
                    <a:pt x="217" y="70"/>
                  </a:lnTo>
                  <a:lnTo>
                    <a:pt x="218" y="65"/>
                  </a:lnTo>
                  <a:lnTo>
                    <a:pt x="220" y="61"/>
                  </a:lnTo>
                  <a:lnTo>
                    <a:pt x="223" y="56"/>
                  </a:lnTo>
                  <a:lnTo>
                    <a:pt x="224" y="51"/>
                  </a:lnTo>
                  <a:lnTo>
                    <a:pt x="225" y="47"/>
                  </a:lnTo>
                  <a:lnTo>
                    <a:pt x="227" y="43"/>
                  </a:lnTo>
                  <a:lnTo>
                    <a:pt x="229" y="39"/>
                  </a:lnTo>
                  <a:lnTo>
                    <a:pt x="229" y="34"/>
                  </a:lnTo>
                  <a:lnTo>
                    <a:pt x="232" y="30"/>
                  </a:lnTo>
                  <a:lnTo>
                    <a:pt x="233" y="26"/>
                  </a:lnTo>
                  <a:lnTo>
                    <a:pt x="234" y="23"/>
                  </a:lnTo>
                  <a:lnTo>
                    <a:pt x="235" y="16"/>
                  </a:lnTo>
                  <a:lnTo>
                    <a:pt x="237" y="12"/>
                  </a:lnTo>
                  <a:lnTo>
                    <a:pt x="237" y="6"/>
                  </a:lnTo>
                  <a:lnTo>
                    <a:pt x="240" y="0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Freeform 26"/>
            <p:cNvSpPr>
              <a:spLocks/>
            </p:cNvSpPr>
            <p:nvPr/>
          </p:nvSpPr>
          <p:spPr bwMode="auto">
            <a:xfrm>
              <a:off x="3067" y="1537"/>
              <a:ext cx="17" cy="76"/>
            </a:xfrm>
            <a:custGeom>
              <a:avLst/>
              <a:gdLst>
                <a:gd name="T0" fmla="*/ 7 w 34"/>
                <a:gd name="T1" fmla="*/ 0 h 151"/>
                <a:gd name="T2" fmla="*/ 9 w 34"/>
                <a:gd name="T3" fmla="*/ 36 h 151"/>
                <a:gd name="T4" fmla="*/ 3 w 34"/>
                <a:gd name="T5" fmla="*/ 38 h 151"/>
                <a:gd name="T6" fmla="*/ 0 w 34"/>
                <a:gd name="T7" fmla="*/ 2 h 151"/>
                <a:gd name="T8" fmla="*/ 7 w 34"/>
                <a:gd name="T9" fmla="*/ 0 h 151"/>
                <a:gd name="T10" fmla="*/ 7 w 34"/>
                <a:gd name="T11" fmla="*/ 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51"/>
                <a:gd name="T20" fmla="*/ 34 w 34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51">
                  <a:moveTo>
                    <a:pt x="30" y="0"/>
                  </a:moveTo>
                  <a:lnTo>
                    <a:pt x="34" y="142"/>
                  </a:lnTo>
                  <a:lnTo>
                    <a:pt x="14" y="151"/>
                  </a:lnTo>
                  <a:lnTo>
                    <a:pt x="0" y="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Freeform 27"/>
            <p:cNvSpPr>
              <a:spLocks/>
            </p:cNvSpPr>
            <p:nvPr/>
          </p:nvSpPr>
          <p:spPr bwMode="auto">
            <a:xfrm>
              <a:off x="2897" y="1338"/>
              <a:ext cx="400" cy="181"/>
            </a:xfrm>
            <a:custGeom>
              <a:avLst/>
              <a:gdLst>
                <a:gd name="T0" fmla="*/ 0 w 801"/>
                <a:gd name="T1" fmla="*/ 89 h 361"/>
                <a:gd name="T2" fmla="*/ 127 w 801"/>
                <a:gd name="T3" fmla="*/ 34 h 361"/>
                <a:gd name="T4" fmla="*/ 123 w 801"/>
                <a:gd name="T5" fmla="*/ 0 h 361"/>
                <a:gd name="T6" fmla="*/ 128 w 801"/>
                <a:gd name="T7" fmla="*/ 0 h 361"/>
                <a:gd name="T8" fmla="*/ 131 w 801"/>
                <a:gd name="T9" fmla="*/ 32 h 361"/>
                <a:gd name="T10" fmla="*/ 200 w 801"/>
                <a:gd name="T11" fmla="*/ 37 h 361"/>
                <a:gd name="T12" fmla="*/ 197 w 801"/>
                <a:gd name="T13" fmla="*/ 41 h 361"/>
                <a:gd name="T14" fmla="*/ 132 w 801"/>
                <a:gd name="T15" fmla="*/ 36 h 361"/>
                <a:gd name="T16" fmla="*/ 8 w 801"/>
                <a:gd name="T17" fmla="*/ 91 h 361"/>
                <a:gd name="T18" fmla="*/ 0 w 801"/>
                <a:gd name="T19" fmla="*/ 89 h 361"/>
                <a:gd name="T20" fmla="*/ 0 w 801"/>
                <a:gd name="T21" fmla="*/ 89 h 3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1"/>
                <a:gd name="T34" fmla="*/ 0 h 361"/>
                <a:gd name="T35" fmla="*/ 801 w 801"/>
                <a:gd name="T36" fmla="*/ 361 h 3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1" h="361">
                  <a:moveTo>
                    <a:pt x="0" y="353"/>
                  </a:moveTo>
                  <a:lnTo>
                    <a:pt x="509" y="133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26" y="126"/>
                  </a:lnTo>
                  <a:lnTo>
                    <a:pt x="801" y="146"/>
                  </a:lnTo>
                  <a:lnTo>
                    <a:pt x="789" y="164"/>
                  </a:lnTo>
                  <a:lnTo>
                    <a:pt x="531" y="143"/>
                  </a:lnTo>
                  <a:lnTo>
                    <a:pt x="35" y="361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Freeform 28"/>
            <p:cNvSpPr>
              <a:spLocks/>
            </p:cNvSpPr>
            <p:nvPr/>
          </p:nvSpPr>
          <p:spPr bwMode="auto">
            <a:xfrm>
              <a:off x="3107" y="1576"/>
              <a:ext cx="140" cy="124"/>
            </a:xfrm>
            <a:custGeom>
              <a:avLst/>
              <a:gdLst>
                <a:gd name="T0" fmla="*/ 35 w 279"/>
                <a:gd name="T1" fmla="*/ 1 h 249"/>
                <a:gd name="T2" fmla="*/ 40 w 279"/>
                <a:gd name="T3" fmla="*/ 0 h 249"/>
                <a:gd name="T4" fmla="*/ 45 w 279"/>
                <a:gd name="T5" fmla="*/ 0 h 249"/>
                <a:gd name="T6" fmla="*/ 49 w 279"/>
                <a:gd name="T7" fmla="*/ 0 h 249"/>
                <a:gd name="T8" fmla="*/ 54 w 279"/>
                <a:gd name="T9" fmla="*/ 2 h 249"/>
                <a:gd name="T10" fmla="*/ 59 w 279"/>
                <a:gd name="T11" fmla="*/ 4 h 249"/>
                <a:gd name="T12" fmla="*/ 65 w 279"/>
                <a:gd name="T13" fmla="*/ 10 h 249"/>
                <a:gd name="T14" fmla="*/ 69 w 279"/>
                <a:gd name="T15" fmla="*/ 18 h 249"/>
                <a:gd name="T16" fmla="*/ 70 w 279"/>
                <a:gd name="T17" fmla="*/ 25 h 249"/>
                <a:gd name="T18" fmla="*/ 69 w 279"/>
                <a:gd name="T19" fmla="*/ 33 h 249"/>
                <a:gd name="T20" fmla="*/ 68 w 279"/>
                <a:gd name="T21" fmla="*/ 37 h 249"/>
                <a:gd name="T22" fmla="*/ 65 w 279"/>
                <a:gd name="T23" fmla="*/ 45 h 249"/>
                <a:gd name="T24" fmla="*/ 60 w 279"/>
                <a:gd name="T25" fmla="*/ 51 h 249"/>
                <a:gd name="T26" fmla="*/ 53 w 279"/>
                <a:gd name="T27" fmla="*/ 56 h 249"/>
                <a:gd name="T28" fmla="*/ 45 w 279"/>
                <a:gd name="T29" fmla="*/ 60 h 249"/>
                <a:gd name="T30" fmla="*/ 41 w 279"/>
                <a:gd name="T31" fmla="*/ 61 h 249"/>
                <a:gd name="T32" fmla="*/ 37 w 279"/>
                <a:gd name="T33" fmla="*/ 62 h 249"/>
                <a:gd name="T34" fmla="*/ 32 w 279"/>
                <a:gd name="T35" fmla="*/ 62 h 249"/>
                <a:gd name="T36" fmla="*/ 28 w 279"/>
                <a:gd name="T37" fmla="*/ 62 h 249"/>
                <a:gd name="T38" fmla="*/ 23 w 279"/>
                <a:gd name="T39" fmla="*/ 61 h 249"/>
                <a:gd name="T40" fmla="*/ 19 w 279"/>
                <a:gd name="T41" fmla="*/ 60 h 249"/>
                <a:gd name="T42" fmla="*/ 11 w 279"/>
                <a:gd name="T43" fmla="*/ 57 h 249"/>
                <a:gd name="T44" fmla="*/ 5 w 279"/>
                <a:gd name="T45" fmla="*/ 51 h 249"/>
                <a:gd name="T46" fmla="*/ 2 w 279"/>
                <a:gd name="T47" fmla="*/ 44 h 249"/>
                <a:gd name="T48" fmla="*/ 0 w 279"/>
                <a:gd name="T49" fmla="*/ 39 h 249"/>
                <a:gd name="T50" fmla="*/ 0 w 279"/>
                <a:gd name="T51" fmla="*/ 35 h 249"/>
                <a:gd name="T52" fmla="*/ 1 w 279"/>
                <a:gd name="T53" fmla="*/ 31 h 249"/>
                <a:gd name="T54" fmla="*/ 4 w 279"/>
                <a:gd name="T55" fmla="*/ 23 h 249"/>
                <a:gd name="T56" fmla="*/ 8 w 279"/>
                <a:gd name="T57" fmla="*/ 16 h 249"/>
                <a:gd name="T58" fmla="*/ 13 w 279"/>
                <a:gd name="T59" fmla="*/ 12 h 249"/>
                <a:gd name="T60" fmla="*/ 16 w 279"/>
                <a:gd name="T61" fmla="*/ 8 h 249"/>
                <a:gd name="T62" fmla="*/ 17 w 279"/>
                <a:gd name="T63" fmla="*/ 15 h 249"/>
                <a:gd name="T64" fmla="*/ 13 w 279"/>
                <a:gd name="T65" fmla="*/ 20 h 249"/>
                <a:gd name="T66" fmla="*/ 8 w 279"/>
                <a:gd name="T67" fmla="*/ 25 h 249"/>
                <a:gd name="T68" fmla="*/ 6 w 279"/>
                <a:gd name="T69" fmla="*/ 30 h 249"/>
                <a:gd name="T70" fmla="*/ 6 w 279"/>
                <a:gd name="T71" fmla="*/ 36 h 249"/>
                <a:gd name="T72" fmla="*/ 7 w 279"/>
                <a:gd name="T73" fmla="*/ 43 h 249"/>
                <a:gd name="T74" fmla="*/ 10 w 279"/>
                <a:gd name="T75" fmla="*/ 50 h 249"/>
                <a:gd name="T76" fmla="*/ 15 w 279"/>
                <a:gd name="T77" fmla="*/ 54 h 249"/>
                <a:gd name="T78" fmla="*/ 22 w 279"/>
                <a:gd name="T79" fmla="*/ 56 h 249"/>
                <a:gd name="T80" fmla="*/ 27 w 279"/>
                <a:gd name="T81" fmla="*/ 56 h 249"/>
                <a:gd name="T82" fmla="*/ 31 w 279"/>
                <a:gd name="T83" fmla="*/ 57 h 249"/>
                <a:gd name="T84" fmla="*/ 36 w 279"/>
                <a:gd name="T85" fmla="*/ 57 h 249"/>
                <a:gd name="T86" fmla="*/ 42 w 279"/>
                <a:gd name="T87" fmla="*/ 56 h 249"/>
                <a:gd name="T88" fmla="*/ 48 w 279"/>
                <a:gd name="T89" fmla="*/ 54 h 249"/>
                <a:gd name="T90" fmla="*/ 54 w 279"/>
                <a:gd name="T91" fmla="*/ 49 h 249"/>
                <a:gd name="T92" fmla="*/ 59 w 279"/>
                <a:gd name="T93" fmla="*/ 43 h 249"/>
                <a:gd name="T94" fmla="*/ 63 w 279"/>
                <a:gd name="T95" fmla="*/ 37 h 249"/>
                <a:gd name="T96" fmla="*/ 65 w 279"/>
                <a:gd name="T97" fmla="*/ 31 h 249"/>
                <a:gd name="T98" fmla="*/ 65 w 279"/>
                <a:gd name="T99" fmla="*/ 24 h 249"/>
                <a:gd name="T100" fmla="*/ 63 w 279"/>
                <a:gd name="T101" fmla="*/ 17 h 249"/>
                <a:gd name="T102" fmla="*/ 59 w 279"/>
                <a:gd name="T103" fmla="*/ 10 h 249"/>
                <a:gd name="T104" fmla="*/ 52 w 279"/>
                <a:gd name="T105" fmla="*/ 7 h 249"/>
                <a:gd name="T106" fmla="*/ 47 w 279"/>
                <a:gd name="T107" fmla="*/ 6 h 249"/>
                <a:gd name="T108" fmla="*/ 43 w 279"/>
                <a:gd name="T109" fmla="*/ 6 h 249"/>
                <a:gd name="T110" fmla="*/ 36 w 279"/>
                <a:gd name="T111" fmla="*/ 6 h 249"/>
                <a:gd name="T112" fmla="*/ 32 w 279"/>
                <a:gd name="T113" fmla="*/ 7 h 2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49"/>
                <a:gd name="T173" fmla="*/ 279 w 279"/>
                <a:gd name="T174" fmla="*/ 249 h 2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49">
                  <a:moveTo>
                    <a:pt x="128" y="7"/>
                  </a:moveTo>
                  <a:lnTo>
                    <a:pt x="130" y="6"/>
                  </a:lnTo>
                  <a:lnTo>
                    <a:pt x="133" y="5"/>
                  </a:lnTo>
                  <a:lnTo>
                    <a:pt x="139" y="4"/>
                  </a:lnTo>
                  <a:lnTo>
                    <a:pt x="144" y="2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8" y="1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5" y="1"/>
                  </a:lnTo>
                  <a:lnTo>
                    <a:pt x="201" y="2"/>
                  </a:lnTo>
                  <a:lnTo>
                    <a:pt x="206" y="5"/>
                  </a:lnTo>
                  <a:lnTo>
                    <a:pt x="211" y="6"/>
                  </a:lnTo>
                  <a:lnTo>
                    <a:pt x="216" y="8"/>
                  </a:lnTo>
                  <a:lnTo>
                    <a:pt x="220" y="10"/>
                  </a:lnTo>
                  <a:lnTo>
                    <a:pt x="225" y="13"/>
                  </a:lnTo>
                  <a:lnTo>
                    <a:pt x="229" y="15"/>
                  </a:lnTo>
                  <a:lnTo>
                    <a:pt x="234" y="18"/>
                  </a:lnTo>
                  <a:lnTo>
                    <a:pt x="238" y="22"/>
                  </a:lnTo>
                  <a:lnTo>
                    <a:pt x="244" y="26"/>
                  </a:lnTo>
                  <a:lnTo>
                    <a:pt x="252" y="33"/>
                  </a:lnTo>
                  <a:lnTo>
                    <a:pt x="259" y="41"/>
                  </a:lnTo>
                  <a:lnTo>
                    <a:pt x="265" y="49"/>
                  </a:lnTo>
                  <a:lnTo>
                    <a:pt x="269" y="57"/>
                  </a:lnTo>
                  <a:lnTo>
                    <a:pt x="274" y="64"/>
                  </a:lnTo>
                  <a:lnTo>
                    <a:pt x="276" y="72"/>
                  </a:lnTo>
                  <a:lnTo>
                    <a:pt x="278" y="80"/>
                  </a:lnTo>
                  <a:lnTo>
                    <a:pt x="279" y="87"/>
                  </a:lnTo>
                  <a:lnTo>
                    <a:pt x="279" y="94"/>
                  </a:lnTo>
                  <a:lnTo>
                    <a:pt x="279" y="102"/>
                  </a:lnTo>
                  <a:lnTo>
                    <a:pt x="278" y="110"/>
                  </a:lnTo>
                  <a:lnTo>
                    <a:pt x="278" y="118"/>
                  </a:lnTo>
                  <a:lnTo>
                    <a:pt x="276" y="124"/>
                  </a:lnTo>
                  <a:lnTo>
                    <a:pt x="274" y="132"/>
                  </a:lnTo>
                  <a:lnTo>
                    <a:pt x="273" y="136"/>
                  </a:lnTo>
                  <a:lnTo>
                    <a:pt x="273" y="140"/>
                  </a:lnTo>
                  <a:lnTo>
                    <a:pt x="271" y="145"/>
                  </a:lnTo>
                  <a:lnTo>
                    <a:pt x="271" y="150"/>
                  </a:lnTo>
                  <a:lnTo>
                    <a:pt x="268" y="157"/>
                  </a:lnTo>
                  <a:lnTo>
                    <a:pt x="266" y="164"/>
                  </a:lnTo>
                  <a:lnTo>
                    <a:pt x="262" y="172"/>
                  </a:lnTo>
                  <a:lnTo>
                    <a:pt x="258" y="180"/>
                  </a:lnTo>
                  <a:lnTo>
                    <a:pt x="253" y="186"/>
                  </a:lnTo>
                  <a:lnTo>
                    <a:pt x="249" y="193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5" y="217"/>
                  </a:lnTo>
                  <a:lnTo>
                    <a:pt x="218" y="221"/>
                  </a:lnTo>
                  <a:lnTo>
                    <a:pt x="211" y="227"/>
                  </a:lnTo>
                  <a:lnTo>
                    <a:pt x="204" y="230"/>
                  </a:lnTo>
                  <a:lnTo>
                    <a:pt x="196" y="234"/>
                  </a:lnTo>
                  <a:lnTo>
                    <a:pt x="188" y="237"/>
                  </a:lnTo>
                  <a:lnTo>
                    <a:pt x="180" y="241"/>
                  </a:lnTo>
                  <a:lnTo>
                    <a:pt x="177" y="241"/>
                  </a:lnTo>
                  <a:lnTo>
                    <a:pt x="171" y="242"/>
                  </a:lnTo>
                  <a:lnTo>
                    <a:pt x="166" y="243"/>
                  </a:lnTo>
                  <a:lnTo>
                    <a:pt x="163" y="244"/>
                  </a:lnTo>
                  <a:lnTo>
                    <a:pt x="159" y="244"/>
                  </a:lnTo>
                  <a:lnTo>
                    <a:pt x="154" y="245"/>
                  </a:lnTo>
                  <a:lnTo>
                    <a:pt x="149" y="245"/>
                  </a:lnTo>
                  <a:lnTo>
                    <a:pt x="146" y="248"/>
                  </a:lnTo>
                  <a:lnTo>
                    <a:pt x="141" y="248"/>
                  </a:lnTo>
                  <a:lnTo>
                    <a:pt x="137" y="248"/>
                  </a:lnTo>
                  <a:lnTo>
                    <a:pt x="132" y="248"/>
                  </a:lnTo>
                  <a:lnTo>
                    <a:pt x="128" y="249"/>
                  </a:lnTo>
                  <a:lnTo>
                    <a:pt x="123" y="249"/>
                  </a:lnTo>
                  <a:lnTo>
                    <a:pt x="119" y="249"/>
                  </a:lnTo>
                  <a:lnTo>
                    <a:pt x="113" y="249"/>
                  </a:lnTo>
                  <a:lnTo>
                    <a:pt x="109" y="249"/>
                  </a:lnTo>
                  <a:lnTo>
                    <a:pt x="105" y="248"/>
                  </a:lnTo>
                  <a:lnTo>
                    <a:pt x="100" y="248"/>
                  </a:lnTo>
                  <a:lnTo>
                    <a:pt x="96" y="246"/>
                  </a:lnTo>
                  <a:lnTo>
                    <a:pt x="91" y="246"/>
                  </a:lnTo>
                  <a:lnTo>
                    <a:pt x="87" y="245"/>
                  </a:lnTo>
                  <a:lnTo>
                    <a:pt x="83" y="244"/>
                  </a:lnTo>
                  <a:lnTo>
                    <a:pt x="79" y="243"/>
                  </a:lnTo>
                  <a:lnTo>
                    <a:pt x="74" y="243"/>
                  </a:lnTo>
                  <a:lnTo>
                    <a:pt x="66" y="240"/>
                  </a:lnTo>
                  <a:lnTo>
                    <a:pt x="58" y="236"/>
                  </a:lnTo>
                  <a:lnTo>
                    <a:pt x="51" y="233"/>
                  </a:lnTo>
                  <a:lnTo>
                    <a:pt x="44" y="229"/>
                  </a:lnTo>
                  <a:lnTo>
                    <a:pt x="36" y="225"/>
                  </a:lnTo>
                  <a:lnTo>
                    <a:pt x="30" y="219"/>
                  </a:lnTo>
                  <a:lnTo>
                    <a:pt x="23" y="212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0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2" y="171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1" y="129"/>
                  </a:lnTo>
                  <a:lnTo>
                    <a:pt x="2" y="124"/>
                  </a:lnTo>
                  <a:lnTo>
                    <a:pt x="5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4" y="94"/>
                  </a:lnTo>
                  <a:lnTo>
                    <a:pt x="18" y="87"/>
                  </a:lnTo>
                  <a:lnTo>
                    <a:pt x="23" y="80"/>
                  </a:lnTo>
                  <a:lnTo>
                    <a:pt x="27" y="73"/>
                  </a:lnTo>
                  <a:lnTo>
                    <a:pt x="32" y="67"/>
                  </a:lnTo>
                  <a:lnTo>
                    <a:pt x="36" y="62"/>
                  </a:lnTo>
                  <a:lnTo>
                    <a:pt x="41" y="57"/>
                  </a:lnTo>
                  <a:lnTo>
                    <a:pt x="44" y="51"/>
                  </a:lnTo>
                  <a:lnTo>
                    <a:pt x="49" y="48"/>
                  </a:lnTo>
                  <a:lnTo>
                    <a:pt x="51" y="43"/>
                  </a:lnTo>
                  <a:lnTo>
                    <a:pt x="56" y="41"/>
                  </a:lnTo>
                  <a:lnTo>
                    <a:pt x="60" y="37"/>
                  </a:lnTo>
                  <a:lnTo>
                    <a:pt x="63" y="35"/>
                  </a:lnTo>
                  <a:lnTo>
                    <a:pt x="75" y="53"/>
                  </a:lnTo>
                  <a:lnTo>
                    <a:pt x="73" y="55"/>
                  </a:lnTo>
                  <a:lnTo>
                    <a:pt x="68" y="59"/>
                  </a:lnTo>
                  <a:lnTo>
                    <a:pt x="65" y="62"/>
                  </a:lnTo>
                  <a:lnTo>
                    <a:pt x="62" y="66"/>
                  </a:lnTo>
                  <a:lnTo>
                    <a:pt x="58" y="70"/>
                  </a:lnTo>
                  <a:lnTo>
                    <a:pt x="54" y="75"/>
                  </a:lnTo>
                  <a:lnTo>
                    <a:pt x="49" y="80"/>
                  </a:lnTo>
                  <a:lnTo>
                    <a:pt x="44" y="84"/>
                  </a:lnTo>
                  <a:lnTo>
                    <a:pt x="40" y="89"/>
                  </a:lnTo>
                  <a:lnTo>
                    <a:pt x="38" y="95"/>
                  </a:lnTo>
                  <a:lnTo>
                    <a:pt x="32" y="100"/>
                  </a:lnTo>
                  <a:lnTo>
                    <a:pt x="30" y="106"/>
                  </a:lnTo>
                  <a:lnTo>
                    <a:pt x="27" y="111"/>
                  </a:lnTo>
                  <a:lnTo>
                    <a:pt x="26" y="116"/>
                  </a:lnTo>
                  <a:lnTo>
                    <a:pt x="24" y="121"/>
                  </a:lnTo>
                  <a:lnTo>
                    <a:pt x="23" y="127"/>
                  </a:lnTo>
                  <a:lnTo>
                    <a:pt x="23" y="134"/>
                  </a:lnTo>
                  <a:lnTo>
                    <a:pt x="23" y="140"/>
                  </a:lnTo>
                  <a:lnTo>
                    <a:pt x="23" y="146"/>
                  </a:lnTo>
                  <a:lnTo>
                    <a:pt x="23" y="153"/>
                  </a:lnTo>
                  <a:lnTo>
                    <a:pt x="24" y="161"/>
                  </a:lnTo>
                  <a:lnTo>
                    <a:pt x="26" y="169"/>
                  </a:lnTo>
                  <a:lnTo>
                    <a:pt x="27" y="175"/>
                  </a:lnTo>
                  <a:lnTo>
                    <a:pt x="30" y="181"/>
                  </a:lnTo>
                  <a:lnTo>
                    <a:pt x="32" y="187"/>
                  </a:lnTo>
                  <a:lnTo>
                    <a:pt x="36" y="194"/>
                  </a:lnTo>
                  <a:lnTo>
                    <a:pt x="39" y="200"/>
                  </a:lnTo>
                  <a:lnTo>
                    <a:pt x="43" y="205"/>
                  </a:lnTo>
                  <a:lnTo>
                    <a:pt x="48" y="209"/>
                  </a:lnTo>
                  <a:lnTo>
                    <a:pt x="54" y="213"/>
                  </a:lnTo>
                  <a:lnTo>
                    <a:pt x="58" y="216"/>
                  </a:lnTo>
                  <a:lnTo>
                    <a:pt x="64" y="218"/>
                  </a:lnTo>
                  <a:lnTo>
                    <a:pt x="70" y="220"/>
                  </a:lnTo>
                  <a:lnTo>
                    <a:pt x="78" y="222"/>
                  </a:lnTo>
                  <a:lnTo>
                    <a:pt x="86" y="225"/>
                  </a:lnTo>
                  <a:lnTo>
                    <a:pt x="94" y="226"/>
                  </a:lnTo>
                  <a:lnTo>
                    <a:pt x="97" y="226"/>
                  </a:lnTo>
                  <a:lnTo>
                    <a:pt x="101" y="227"/>
                  </a:lnTo>
                  <a:lnTo>
                    <a:pt x="106" y="227"/>
                  </a:lnTo>
                  <a:lnTo>
                    <a:pt x="112" y="228"/>
                  </a:lnTo>
                  <a:lnTo>
                    <a:pt x="115" y="228"/>
                  </a:lnTo>
                  <a:lnTo>
                    <a:pt x="120" y="228"/>
                  </a:lnTo>
                  <a:lnTo>
                    <a:pt x="123" y="228"/>
                  </a:lnTo>
                  <a:lnTo>
                    <a:pt x="128" y="228"/>
                  </a:lnTo>
                  <a:lnTo>
                    <a:pt x="132" y="228"/>
                  </a:lnTo>
                  <a:lnTo>
                    <a:pt x="137" y="228"/>
                  </a:lnTo>
                  <a:lnTo>
                    <a:pt x="141" y="228"/>
                  </a:lnTo>
                  <a:lnTo>
                    <a:pt x="146" y="229"/>
                  </a:lnTo>
                  <a:lnTo>
                    <a:pt x="153" y="227"/>
                  </a:lnTo>
                  <a:lnTo>
                    <a:pt x="161" y="227"/>
                  </a:lnTo>
                  <a:lnTo>
                    <a:pt x="166" y="226"/>
                  </a:lnTo>
                  <a:lnTo>
                    <a:pt x="173" y="225"/>
                  </a:lnTo>
                  <a:lnTo>
                    <a:pt x="179" y="222"/>
                  </a:lnTo>
                  <a:lnTo>
                    <a:pt x="185" y="219"/>
                  </a:lnTo>
                  <a:lnTo>
                    <a:pt x="190" y="216"/>
                  </a:lnTo>
                  <a:lnTo>
                    <a:pt x="197" y="211"/>
                  </a:lnTo>
                  <a:lnTo>
                    <a:pt x="202" y="207"/>
                  </a:lnTo>
                  <a:lnTo>
                    <a:pt x="209" y="202"/>
                  </a:lnTo>
                  <a:lnTo>
                    <a:pt x="214" y="196"/>
                  </a:lnTo>
                  <a:lnTo>
                    <a:pt x="220" y="192"/>
                  </a:lnTo>
                  <a:lnTo>
                    <a:pt x="225" y="185"/>
                  </a:lnTo>
                  <a:lnTo>
                    <a:pt x="230" y="179"/>
                  </a:lnTo>
                  <a:lnTo>
                    <a:pt x="235" y="173"/>
                  </a:lnTo>
                  <a:lnTo>
                    <a:pt x="241" y="167"/>
                  </a:lnTo>
                  <a:lnTo>
                    <a:pt x="244" y="161"/>
                  </a:lnTo>
                  <a:lnTo>
                    <a:pt x="247" y="155"/>
                  </a:lnTo>
                  <a:lnTo>
                    <a:pt x="251" y="150"/>
                  </a:lnTo>
                  <a:lnTo>
                    <a:pt x="254" y="145"/>
                  </a:lnTo>
                  <a:lnTo>
                    <a:pt x="255" y="138"/>
                  </a:lnTo>
                  <a:lnTo>
                    <a:pt x="257" y="132"/>
                  </a:lnTo>
                  <a:lnTo>
                    <a:pt x="258" y="126"/>
                  </a:lnTo>
                  <a:lnTo>
                    <a:pt x="259" y="120"/>
                  </a:lnTo>
                  <a:lnTo>
                    <a:pt x="259" y="112"/>
                  </a:lnTo>
                  <a:lnTo>
                    <a:pt x="259" y="105"/>
                  </a:lnTo>
                  <a:lnTo>
                    <a:pt x="258" y="97"/>
                  </a:lnTo>
                  <a:lnTo>
                    <a:pt x="258" y="90"/>
                  </a:lnTo>
                  <a:lnTo>
                    <a:pt x="255" y="82"/>
                  </a:lnTo>
                  <a:lnTo>
                    <a:pt x="253" y="75"/>
                  </a:lnTo>
                  <a:lnTo>
                    <a:pt x="251" y="69"/>
                  </a:lnTo>
                  <a:lnTo>
                    <a:pt x="247" y="62"/>
                  </a:lnTo>
                  <a:lnTo>
                    <a:pt x="243" y="55"/>
                  </a:lnTo>
                  <a:lnTo>
                    <a:pt x="238" y="49"/>
                  </a:lnTo>
                  <a:lnTo>
                    <a:pt x="234" y="43"/>
                  </a:lnTo>
                  <a:lnTo>
                    <a:pt x="229" y="39"/>
                  </a:lnTo>
                  <a:lnTo>
                    <a:pt x="221" y="34"/>
                  </a:lnTo>
                  <a:lnTo>
                    <a:pt x="214" y="31"/>
                  </a:lnTo>
                  <a:lnTo>
                    <a:pt x="206" y="29"/>
                  </a:lnTo>
                  <a:lnTo>
                    <a:pt x="200" y="26"/>
                  </a:lnTo>
                  <a:lnTo>
                    <a:pt x="195" y="26"/>
                  </a:lnTo>
                  <a:lnTo>
                    <a:pt x="190" y="25"/>
                  </a:lnTo>
                  <a:lnTo>
                    <a:pt x="186" y="25"/>
                  </a:lnTo>
                  <a:lnTo>
                    <a:pt x="181" y="25"/>
                  </a:lnTo>
                  <a:lnTo>
                    <a:pt x="177" y="25"/>
                  </a:lnTo>
                  <a:lnTo>
                    <a:pt x="172" y="25"/>
                  </a:lnTo>
                  <a:lnTo>
                    <a:pt x="169" y="25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49" y="26"/>
                  </a:lnTo>
                  <a:lnTo>
                    <a:pt x="143" y="26"/>
                  </a:lnTo>
                  <a:lnTo>
                    <a:pt x="137" y="29"/>
                  </a:lnTo>
                  <a:lnTo>
                    <a:pt x="132" y="29"/>
                  </a:lnTo>
                  <a:lnTo>
                    <a:pt x="128" y="30"/>
                  </a:lnTo>
                  <a:lnTo>
                    <a:pt x="125" y="31"/>
                  </a:lnTo>
                  <a:lnTo>
                    <a:pt x="1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Freeform 29"/>
            <p:cNvSpPr>
              <a:spLocks/>
            </p:cNvSpPr>
            <p:nvPr/>
          </p:nvSpPr>
          <p:spPr bwMode="auto">
            <a:xfrm>
              <a:off x="3137" y="1580"/>
              <a:ext cx="49" cy="24"/>
            </a:xfrm>
            <a:custGeom>
              <a:avLst/>
              <a:gdLst>
                <a:gd name="T0" fmla="*/ 0 w 99"/>
                <a:gd name="T1" fmla="*/ 6 h 49"/>
                <a:gd name="T2" fmla="*/ 1 w 99"/>
                <a:gd name="T3" fmla="*/ 6 h 49"/>
                <a:gd name="T4" fmla="*/ 2 w 99"/>
                <a:gd name="T5" fmla="*/ 5 h 49"/>
                <a:gd name="T6" fmla="*/ 3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3 h 49"/>
                <a:gd name="T14" fmla="*/ 9 w 99"/>
                <a:gd name="T15" fmla="*/ 2 h 49"/>
                <a:gd name="T16" fmla="*/ 11 w 99"/>
                <a:gd name="T17" fmla="*/ 1 h 49"/>
                <a:gd name="T18" fmla="*/ 12 w 99"/>
                <a:gd name="T19" fmla="*/ 1 h 49"/>
                <a:gd name="T20" fmla="*/ 13 w 99"/>
                <a:gd name="T21" fmla="*/ 1 h 49"/>
                <a:gd name="T22" fmla="*/ 14 w 99"/>
                <a:gd name="T23" fmla="*/ 0 h 49"/>
                <a:gd name="T24" fmla="*/ 15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3 h 49"/>
                <a:gd name="T32" fmla="*/ 19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6 h 49"/>
                <a:gd name="T40" fmla="*/ 15 w 99"/>
                <a:gd name="T41" fmla="*/ 6 h 49"/>
                <a:gd name="T42" fmla="*/ 14 w 99"/>
                <a:gd name="T43" fmla="*/ 7 h 49"/>
                <a:gd name="T44" fmla="*/ 12 w 99"/>
                <a:gd name="T45" fmla="*/ 7 h 49"/>
                <a:gd name="T46" fmla="*/ 11 w 99"/>
                <a:gd name="T47" fmla="*/ 8 h 49"/>
                <a:gd name="T48" fmla="*/ 10 w 99"/>
                <a:gd name="T49" fmla="*/ 8 h 49"/>
                <a:gd name="T50" fmla="*/ 9 w 99"/>
                <a:gd name="T51" fmla="*/ 9 h 49"/>
                <a:gd name="T52" fmla="*/ 8 w 99"/>
                <a:gd name="T53" fmla="*/ 9 h 49"/>
                <a:gd name="T54" fmla="*/ 7 w 99"/>
                <a:gd name="T55" fmla="*/ 10 h 49"/>
                <a:gd name="T56" fmla="*/ 5 w 99"/>
                <a:gd name="T57" fmla="*/ 10 h 49"/>
                <a:gd name="T58" fmla="*/ 4 w 99"/>
                <a:gd name="T59" fmla="*/ 10 h 49"/>
                <a:gd name="T60" fmla="*/ 3 w 99"/>
                <a:gd name="T61" fmla="*/ 11 h 49"/>
                <a:gd name="T62" fmla="*/ 0 w 99"/>
                <a:gd name="T63" fmla="*/ 12 h 49"/>
                <a:gd name="T64" fmla="*/ 0 w 99"/>
                <a:gd name="T65" fmla="*/ 6 h 49"/>
                <a:gd name="T66" fmla="*/ 0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3" y="27"/>
                  </a:moveTo>
                  <a:lnTo>
                    <a:pt x="4" y="26"/>
                  </a:lnTo>
                  <a:lnTo>
                    <a:pt x="11" y="23"/>
                  </a:lnTo>
                  <a:lnTo>
                    <a:pt x="14" y="19"/>
                  </a:lnTo>
                  <a:lnTo>
                    <a:pt x="20" y="17"/>
                  </a:lnTo>
                  <a:lnTo>
                    <a:pt x="26" y="15"/>
                  </a:lnTo>
                  <a:lnTo>
                    <a:pt x="32" y="13"/>
                  </a:lnTo>
                  <a:lnTo>
                    <a:pt x="37" y="9"/>
                  </a:lnTo>
                  <a:lnTo>
                    <a:pt x="44" y="7"/>
                  </a:lnTo>
                  <a:lnTo>
                    <a:pt x="49" y="5"/>
                  </a:lnTo>
                  <a:lnTo>
                    <a:pt x="55" y="4"/>
                  </a:lnTo>
                  <a:lnTo>
                    <a:pt x="59" y="1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99" y="14"/>
                  </a:lnTo>
                  <a:lnTo>
                    <a:pt x="79" y="23"/>
                  </a:lnTo>
                  <a:lnTo>
                    <a:pt x="77" y="23"/>
                  </a:lnTo>
                  <a:lnTo>
                    <a:pt x="73" y="23"/>
                  </a:lnTo>
                  <a:lnTo>
                    <a:pt x="68" y="25"/>
                  </a:lnTo>
                  <a:lnTo>
                    <a:pt x="63" y="27"/>
                  </a:lnTo>
                  <a:lnTo>
                    <a:pt x="56" y="29"/>
                  </a:lnTo>
                  <a:lnTo>
                    <a:pt x="49" y="31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3" y="41"/>
                  </a:lnTo>
                  <a:lnTo>
                    <a:pt x="18" y="43"/>
                  </a:lnTo>
                  <a:lnTo>
                    <a:pt x="15" y="45"/>
                  </a:lnTo>
                  <a:lnTo>
                    <a:pt x="0" y="49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Freeform 30"/>
            <p:cNvSpPr>
              <a:spLocks/>
            </p:cNvSpPr>
            <p:nvPr/>
          </p:nvSpPr>
          <p:spPr bwMode="auto">
            <a:xfrm>
              <a:off x="3166" y="1621"/>
              <a:ext cx="31" cy="30"/>
            </a:xfrm>
            <a:custGeom>
              <a:avLst/>
              <a:gdLst>
                <a:gd name="T0" fmla="*/ 9 w 60"/>
                <a:gd name="T1" fmla="*/ 15 h 60"/>
                <a:gd name="T2" fmla="*/ 11 w 60"/>
                <a:gd name="T3" fmla="*/ 14 h 60"/>
                <a:gd name="T4" fmla="*/ 12 w 60"/>
                <a:gd name="T5" fmla="*/ 14 h 60"/>
                <a:gd name="T6" fmla="*/ 13 w 60"/>
                <a:gd name="T7" fmla="*/ 13 h 60"/>
                <a:gd name="T8" fmla="*/ 14 w 60"/>
                <a:gd name="T9" fmla="*/ 12 h 60"/>
                <a:gd name="T10" fmla="*/ 16 w 60"/>
                <a:gd name="T11" fmla="*/ 11 h 60"/>
                <a:gd name="T12" fmla="*/ 16 w 60"/>
                <a:gd name="T13" fmla="*/ 10 h 60"/>
                <a:gd name="T14" fmla="*/ 16 w 60"/>
                <a:gd name="T15" fmla="*/ 8 h 60"/>
                <a:gd name="T16" fmla="*/ 16 w 60"/>
                <a:gd name="T17" fmla="*/ 7 h 60"/>
                <a:gd name="T18" fmla="*/ 16 w 60"/>
                <a:gd name="T19" fmla="*/ 5 h 60"/>
                <a:gd name="T20" fmla="*/ 14 w 60"/>
                <a:gd name="T21" fmla="*/ 4 h 60"/>
                <a:gd name="T22" fmla="*/ 13 w 60"/>
                <a:gd name="T23" fmla="*/ 3 h 60"/>
                <a:gd name="T24" fmla="*/ 12 w 60"/>
                <a:gd name="T25" fmla="*/ 2 h 60"/>
                <a:gd name="T26" fmla="*/ 11 w 60"/>
                <a:gd name="T27" fmla="*/ 1 h 60"/>
                <a:gd name="T28" fmla="*/ 10 w 60"/>
                <a:gd name="T29" fmla="*/ 1 h 60"/>
                <a:gd name="T30" fmla="*/ 9 w 60"/>
                <a:gd name="T31" fmla="*/ 0 h 60"/>
                <a:gd name="T32" fmla="*/ 7 w 60"/>
                <a:gd name="T33" fmla="*/ 1 h 60"/>
                <a:gd name="T34" fmla="*/ 5 w 60"/>
                <a:gd name="T35" fmla="*/ 1 h 60"/>
                <a:gd name="T36" fmla="*/ 4 w 60"/>
                <a:gd name="T37" fmla="*/ 2 h 60"/>
                <a:gd name="T38" fmla="*/ 3 w 60"/>
                <a:gd name="T39" fmla="*/ 3 h 60"/>
                <a:gd name="T40" fmla="*/ 2 w 60"/>
                <a:gd name="T41" fmla="*/ 4 h 60"/>
                <a:gd name="T42" fmla="*/ 1 w 60"/>
                <a:gd name="T43" fmla="*/ 5 h 60"/>
                <a:gd name="T44" fmla="*/ 1 w 60"/>
                <a:gd name="T45" fmla="*/ 6 h 60"/>
                <a:gd name="T46" fmla="*/ 0 w 60"/>
                <a:gd name="T47" fmla="*/ 8 h 60"/>
                <a:gd name="T48" fmla="*/ 0 w 60"/>
                <a:gd name="T49" fmla="*/ 9 h 60"/>
                <a:gd name="T50" fmla="*/ 0 w 60"/>
                <a:gd name="T51" fmla="*/ 10 h 60"/>
                <a:gd name="T52" fmla="*/ 1 w 60"/>
                <a:gd name="T53" fmla="*/ 12 h 60"/>
                <a:gd name="T54" fmla="*/ 1 w 60"/>
                <a:gd name="T55" fmla="*/ 13 h 60"/>
                <a:gd name="T56" fmla="*/ 3 w 60"/>
                <a:gd name="T57" fmla="*/ 14 h 60"/>
                <a:gd name="T58" fmla="*/ 4 w 60"/>
                <a:gd name="T59" fmla="*/ 14 h 60"/>
                <a:gd name="T60" fmla="*/ 5 w 60"/>
                <a:gd name="T61" fmla="*/ 15 h 60"/>
                <a:gd name="T62" fmla="*/ 7 w 60"/>
                <a:gd name="T63" fmla="*/ 15 h 60"/>
                <a:gd name="T64" fmla="*/ 9 w 60"/>
                <a:gd name="T65" fmla="*/ 15 h 60"/>
                <a:gd name="T66" fmla="*/ 9 w 60"/>
                <a:gd name="T67" fmla="*/ 15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"/>
                <a:gd name="T103" fmla="*/ 0 h 60"/>
                <a:gd name="T104" fmla="*/ 60 w 60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" h="60">
                  <a:moveTo>
                    <a:pt x="34" y="60"/>
                  </a:moveTo>
                  <a:lnTo>
                    <a:pt x="40" y="56"/>
                  </a:lnTo>
                  <a:lnTo>
                    <a:pt x="45" y="54"/>
                  </a:lnTo>
                  <a:lnTo>
                    <a:pt x="50" y="52"/>
                  </a:lnTo>
                  <a:lnTo>
                    <a:pt x="54" y="47"/>
                  </a:lnTo>
                  <a:lnTo>
                    <a:pt x="58" y="43"/>
                  </a:lnTo>
                  <a:lnTo>
                    <a:pt x="60" y="37"/>
                  </a:lnTo>
                  <a:lnTo>
                    <a:pt x="60" y="31"/>
                  </a:lnTo>
                  <a:lnTo>
                    <a:pt x="60" y="25"/>
                  </a:lnTo>
                  <a:lnTo>
                    <a:pt x="58" y="20"/>
                  </a:lnTo>
                  <a:lnTo>
                    <a:pt x="54" y="15"/>
                  </a:lnTo>
                  <a:lnTo>
                    <a:pt x="51" y="9"/>
                  </a:lnTo>
                  <a:lnTo>
                    <a:pt x="47" y="6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8" y="14"/>
                  </a:lnTo>
                  <a:lnTo>
                    <a:pt x="4" y="19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4" y="49"/>
                  </a:lnTo>
                  <a:lnTo>
                    <a:pt x="9" y="54"/>
                  </a:lnTo>
                  <a:lnTo>
                    <a:pt x="13" y="56"/>
                  </a:lnTo>
                  <a:lnTo>
                    <a:pt x="20" y="59"/>
                  </a:lnTo>
                  <a:lnTo>
                    <a:pt x="26" y="60"/>
                  </a:lnTo>
                  <a:lnTo>
                    <a:pt x="3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Freeform 31"/>
            <p:cNvSpPr>
              <a:spLocks/>
            </p:cNvSpPr>
            <p:nvPr/>
          </p:nvSpPr>
          <p:spPr bwMode="auto">
            <a:xfrm>
              <a:off x="3333" y="1465"/>
              <a:ext cx="141" cy="124"/>
            </a:xfrm>
            <a:custGeom>
              <a:avLst/>
              <a:gdLst>
                <a:gd name="T0" fmla="*/ 36 w 280"/>
                <a:gd name="T1" fmla="*/ 1 h 247"/>
                <a:gd name="T2" fmla="*/ 40 w 280"/>
                <a:gd name="T3" fmla="*/ 1 h 247"/>
                <a:gd name="T4" fmla="*/ 45 w 280"/>
                <a:gd name="T5" fmla="*/ 0 h 247"/>
                <a:gd name="T6" fmla="*/ 50 w 280"/>
                <a:gd name="T7" fmla="*/ 1 h 247"/>
                <a:gd name="T8" fmla="*/ 55 w 280"/>
                <a:gd name="T9" fmla="*/ 2 h 247"/>
                <a:gd name="T10" fmla="*/ 60 w 280"/>
                <a:gd name="T11" fmla="*/ 5 h 247"/>
                <a:gd name="T12" fmla="*/ 66 w 280"/>
                <a:gd name="T13" fmla="*/ 11 h 247"/>
                <a:gd name="T14" fmla="*/ 70 w 280"/>
                <a:gd name="T15" fmla="*/ 18 h 247"/>
                <a:gd name="T16" fmla="*/ 71 w 280"/>
                <a:gd name="T17" fmla="*/ 25 h 247"/>
                <a:gd name="T18" fmla="*/ 70 w 280"/>
                <a:gd name="T19" fmla="*/ 33 h 247"/>
                <a:gd name="T20" fmla="*/ 69 w 280"/>
                <a:gd name="T21" fmla="*/ 37 h 247"/>
                <a:gd name="T22" fmla="*/ 65 w 280"/>
                <a:gd name="T23" fmla="*/ 45 h 247"/>
                <a:gd name="T24" fmla="*/ 60 w 280"/>
                <a:gd name="T25" fmla="*/ 52 h 247"/>
                <a:gd name="T26" fmla="*/ 54 w 280"/>
                <a:gd name="T27" fmla="*/ 57 h 247"/>
                <a:gd name="T28" fmla="*/ 46 w 280"/>
                <a:gd name="T29" fmla="*/ 60 h 247"/>
                <a:gd name="T30" fmla="*/ 42 w 280"/>
                <a:gd name="T31" fmla="*/ 61 h 247"/>
                <a:gd name="T32" fmla="*/ 37 w 280"/>
                <a:gd name="T33" fmla="*/ 62 h 247"/>
                <a:gd name="T34" fmla="*/ 33 w 280"/>
                <a:gd name="T35" fmla="*/ 62 h 247"/>
                <a:gd name="T36" fmla="*/ 28 w 280"/>
                <a:gd name="T37" fmla="*/ 62 h 247"/>
                <a:gd name="T38" fmla="*/ 23 w 280"/>
                <a:gd name="T39" fmla="*/ 62 h 247"/>
                <a:gd name="T40" fmla="*/ 19 w 280"/>
                <a:gd name="T41" fmla="*/ 61 h 247"/>
                <a:gd name="T42" fmla="*/ 15 w 280"/>
                <a:gd name="T43" fmla="*/ 59 h 247"/>
                <a:gd name="T44" fmla="*/ 8 w 280"/>
                <a:gd name="T45" fmla="*/ 55 h 247"/>
                <a:gd name="T46" fmla="*/ 3 w 280"/>
                <a:gd name="T47" fmla="*/ 48 h 247"/>
                <a:gd name="T48" fmla="*/ 1 w 280"/>
                <a:gd name="T49" fmla="*/ 42 h 247"/>
                <a:gd name="T50" fmla="*/ 0 w 280"/>
                <a:gd name="T51" fmla="*/ 38 h 247"/>
                <a:gd name="T52" fmla="*/ 1 w 280"/>
                <a:gd name="T53" fmla="*/ 33 h 247"/>
                <a:gd name="T54" fmla="*/ 3 w 280"/>
                <a:gd name="T55" fmla="*/ 27 h 247"/>
                <a:gd name="T56" fmla="*/ 6 w 280"/>
                <a:gd name="T57" fmla="*/ 20 h 247"/>
                <a:gd name="T58" fmla="*/ 11 w 280"/>
                <a:gd name="T59" fmla="*/ 14 h 247"/>
                <a:gd name="T60" fmla="*/ 15 w 280"/>
                <a:gd name="T61" fmla="*/ 11 h 247"/>
                <a:gd name="T62" fmla="*/ 19 w 280"/>
                <a:gd name="T63" fmla="*/ 14 h 247"/>
                <a:gd name="T64" fmla="*/ 15 w 280"/>
                <a:gd name="T65" fmla="*/ 18 h 247"/>
                <a:gd name="T66" fmla="*/ 11 w 280"/>
                <a:gd name="T67" fmla="*/ 23 h 247"/>
                <a:gd name="T68" fmla="*/ 7 w 280"/>
                <a:gd name="T69" fmla="*/ 28 h 247"/>
                <a:gd name="T70" fmla="*/ 6 w 280"/>
                <a:gd name="T71" fmla="*/ 34 h 247"/>
                <a:gd name="T72" fmla="*/ 7 w 280"/>
                <a:gd name="T73" fmla="*/ 41 h 247"/>
                <a:gd name="T74" fmla="*/ 9 w 280"/>
                <a:gd name="T75" fmla="*/ 47 h 247"/>
                <a:gd name="T76" fmla="*/ 12 w 280"/>
                <a:gd name="T77" fmla="*/ 53 h 247"/>
                <a:gd name="T78" fmla="*/ 18 w 280"/>
                <a:gd name="T79" fmla="*/ 55 h 247"/>
                <a:gd name="T80" fmla="*/ 25 w 280"/>
                <a:gd name="T81" fmla="*/ 57 h 247"/>
                <a:gd name="T82" fmla="*/ 29 w 280"/>
                <a:gd name="T83" fmla="*/ 57 h 247"/>
                <a:gd name="T84" fmla="*/ 34 w 280"/>
                <a:gd name="T85" fmla="*/ 57 h 247"/>
                <a:gd name="T86" fmla="*/ 39 w 280"/>
                <a:gd name="T87" fmla="*/ 57 h 247"/>
                <a:gd name="T88" fmla="*/ 46 w 280"/>
                <a:gd name="T89" fmla="*/ 55 h 247"/>
                <a:gd name="T90" fmla="*/ 52 w 280"/>
                <a:gd name="T91" fmla="*/ 52 h 247"/>
                <a:gd name="T92" fmla="*/ 57 w 280"/>
                <a:gd name="T93" fmla="*/ 47 h 247"/>
                <a:gd name="T94" fmla="*/ 62 w 280"/>
                <a:gd name="T95" fmla="*/ 41 h 247"/>
                <a:gd name="T96" fmla="*/ 65 w 280"/>
                <a:gd name="T97" fmla="*/ 35 h 247"/>
                <a:gd name="T98" fmla="*/ 66 w 280"/>
                <a:gd name="T99" fmla="*/ 28 h 247"/>
                <a:gd name="T100" fmla="*/ 65 w 280"/>
                <a:gd name="T101" fmla="*/ 21 h 247"/>
                <a:gd name="T102" fmla="*/ 61 w 280"/>
                <a:gd name="T103" fmla="*/ 14 h 247"/>
                <a:gd name="T104" fmla="*/ 56 w 280"/>
                <a:gd name="T105" fmla="*/ 9 h 247"/>
                <a:gd name="T106" fmla="*/ 49 w 280"/>
                <a:gd name="T107" fmla="*/ 6 h 247"/>
                <a:gd name="T108" fmla="*/ 44 w 280"/>
                <a:gd name="T109" fmla="*/ 6 h 247"/>
                <a:gd name="T110" fmla="*/ 36 w 280"/>
                <a:gd name="T111" fmla="*/ 7 h 247"/>
                <a:gd name="T112" fmla="*/ 33 w 280"/>
                <a:gd name="T113" fmla="*/ 2 h 24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247"/>
                <a:gd name="T173" fmla="*/ 280 w 280"/>
                <a:gd name="T174" fmla="*/ 247 h 24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247">
                  <a:moveTo>
                    <a:pt x="129" y="7"/>
                  </a:moveTo>
                  <a:lnTo>
                    <a:pt x="131" y="6"/>
                  </a:lnTo>
                  <a:lnTo>
                    <a:pt x="134" y="4"/>
                  </a:lnTo>
                  <a:lnTo>
                    <a:pt x="140" y="3"/>
                  </a:lnTo>
                  <a:lnTo>
                    <a:pt x="146" y="2"/>
                  </a:lnTo>
                  <a:lnTo>
                    <a:pt x="153" y="1"/>
                  </a:lnTo>
                  <a:lnTo>
                    <a:pt x="156" y="1"/>
                  </a:lnTo>
                  <a:lnTo>
                    <a:pt x="159" y="1"/>
                  </a:lnTo>
                  <a:lnTo>
                    <a:pt x="164" y="1"/>
                  </a:lnTo>
                  <a:lnTo>
                    <a:pt x="168" y="1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2" y="0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6" y="1"/>
                  </a:lnTo>
                  <a:lnTo>
                    <a:pt x="202" y="2"/>
                  </a:lnTo>
                  <a:lnTo>
                    <a:pt x="207" y="4"/>
                  </a:lnTo>
                  <a:lnTo>
                    <a:pt x="212" y="6"/>
                  </a:lnTo>
                  <a:lnTo>
                    <a:pt x="216" y="8"/>
                  </a:lnTo>
                  <a:lnTo>
                    <a:pt x="221" y="10"/>
                  </a:lnTo>
                  <a:lnTo>
                    <a:pt x="227" y="12"/>
                  </a:lnTo>
                  <a:lnTo>
                    <a:pt x="231" y="15"/>
                  </a:lnTo>
                  <a:lnTo>
                    <a:pt x="236" y="18"/>
                  </a:lnTo>
                  <a:lnTo>
                    <a:pt x="240" y="22"/>
                  </a:lnTo>
                  <a:lnTo>
                    <a:pt x="245" y="26"/>
                  </a:lnTo>
                  <a:lnTo>
                    <a:pt x="253" y="33"/>
                  </a:lnTo>
                  <a:lnTo>
                    <a:pt x="260" y="41"/>
                  </a:lnTo>
                  <a:lnTo>
                    <a:pt x="265" y="48"/>
                  </a:lnTo>
                  <a:lnTo>
                    <a:pt x="270" y="56"/>
                  </a:lnTo>
                  <a:lnTo>
                    <a:pt x="273" y="63"/>
                  </a:lnTo>
                  <a:lnTo>
                    <a:pt x="277" y="71"/>
                  </a:lnTo>
                  <a:lnTo>
                    <a:pt x="278" y="77"/>
                  </a:lnTo>
                  <a:lnTo>
                    <a:pt x="280" y="85"/>
                  </a:lnTo>
                  <a:lnTo>
                    <a:pt x="280" y="92"/>
                  </a:lnTo>
                  <a:lnTo>
                    <a:pt x="280" y="100"/>
                  </a:lnTo>
                  <a:lnTo>
                    <a:pt x="279" y="108"/>
                  </a:lnTo>
                  <a:lnTo>
                    <a:pt x="278" y="115"/>
                  </a:lnTo>
                  <a:lnTo>
                    <a:pt x="277" y="123"/>
                  </a:lnTo>
                  <a:lnTo>
                    <a:pt x="276" y="131"/>
                  </a:lnTo>
                  <a:lnTo>
                    <a:pt x="273" y="136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72" y="148"/>
                  </a:lnTo>
                  <a:lnTo>
                    <a:pt x="269" y="156"/>
                  </a:lnTo>
                  <a:lnTo>
                    <a:pt x="267" y="164"/>
                  </a:lnTo>
                  <a:lnTo>
                    <a:pt x="262" y="171"/>
                  </a:lnTo>
                  <a:lnTo>
                    <a:pt x="259" y="179"/>
                  </a:lnTo>
                  <a:lnTo>
                    <a:pt x="254" y="185"/>
                  </a:lnTo>
                  <a:lnTo>
                    <a:pt x="249" y="191"/>
                  </a:lnTo>
                  <a:lnTo>
                    <a:pt x="244" y="198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6" y="217"/>
                  </a:lnTo>
                  <a:lnTo>
                    <a:pt x="219" y="221"/>
                  </a:lnTo>
                  <a:lnTo>
                    <a:pt x="213" y="226"/>
                  </a:lnTo>
                  <a:lnTo>
                    <a:pt x="205" y="229"/>
                  </a:lnTo>
                  <a:lnTo>
                    <a:pt x="197" y="234"/>
                  </a:lnTo>
                  <a:lnTo>
                    <a:pt x="189" y="236"/>
                  </a:lnTo>
                  <a:lnTo>
                    <a:pt x="182" y="240"/>
                  </a:lnTo>
                  <a:lnTo>
                    <a:pt x="178" y="240"/>
                  </a:lnTo>
                  <a:lnTo>
                    <a:pt x="173" y="242"/>
                  </a:lnTo>
                  <a:lnTo>
                    <a:pt x="168" y="243"/>
                  </a:lnTo>
                  <a:lnTo>
                    <a:pt x="164" y="244"/>
                  </a:lnTo>
                  <a:lnTo>
                    <a:pt x="159" y="244"/>
                  </a:lnTo>
                  <a:lnTo>
                    <a:pt x="155" y="245"/>
                  </a:lnTo>
                  <a:lnTo>
                    <a:pt x="150" y="245"/>
                  </a:lnTo>
                  <a:lnTo>
                    <a:pt x="147" y="246"/>
                  </a:lnTo>
                  <a:lnTo>
                    <a:pt x="142" y="246"/>
                  </a:lnTo>
                  <a:lnTo>
                    <a:pt x="138" y="247"/>
                  </a:lnTo>
                  <a:lnTo>
                    <a:pt x="133" y="247"/>
                  </a:lnTo>
                  <a:lnTo>
                    <a:pt x="129" y="247"/>
                  </a:lnTo>
                  <a:lnTo>
                    <a:pt x="124" y="247"/>
                  </a:lnTo>
                  <a:lnTo>
                    <a:pt x="119" y="247"/>
                  </a:lnTo>
                  <a:lnTo>
                    <a:pt x="115" y="247"/>
                  </a:lnTo>
                  <a:lnTo>
                    <a:pt x="110" y="247"/>
                  </a:lnTo>
                  <a:lnTo>
                    <a:pt x="106" y="247"/>
                  </a:lnTo>
                  <a:lnTo>
                    <a:pt x="101" y="246"/>
                  </a:lnTo>
                  <a:lnTo>
                    <a:pt x="97" y="245"/>
                  </a:lnTo>
                  <a:lnTo>
                    <a:pt x="92" y="245"/>
                  </a:lnTo>
                  <a:lnTo>
                    <a:pt x="88" y="244"/>
                  </a:lnTo>
                  <a:lnTo>
                    <a:pt x="84" y="243"/>
                  </a:lnTo>
                  <a:lnTo>
                    <a:pt x="80" y="243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8"/>
                  </a:lnTo>
                  <a:lnTo>
                    <a:pt x="62" y="237"/>
                  </a:lnTo>
                  <a:lnTo>
                    <a:pt x="59" y="236"/>
                  </a:lnTo>
                  <a:lnTo>
                    <a:pt x="50" y="231"/>
                  </a:lnTo>
                  <a:lnTo>
                    <a:pt x="43" y="229"/>
                  </a:lnTo>
                  <a:lnTo>
                    <a:pt x="36" y="222"/>
                  </a:lnTo>
                  <a:lnTo>
                    <a:pt x="29" y="218"/>
                  </a:lnTo>
                  <a:lnTo>
                    <a:pt x="24" y="211"/>
                  </a:lnTo>
                  <a:lnTo>
                    <a:pt x="19" y="205"/>
                  </a:lnTo>
                  <a:lnTo>
                    <a:pt x="15" y="197"/>
                  </a:lnTo>
                  <a:lnTo>
                    <a:pt x="11" y="190"/>
                  </a:lnTo>
                  <a:lnTo>
                    <a:pt x="7" y="182"/>
                  </a:lnTo>
                  <a:lnTo>
                    <a:pt x="4" y="175"/>
                  </a:lnTo>
                  <a:lnTo>
                    <a:pt x="3" y="171"/>
                  </a:lnTo>
                  <a:lnTo>
                    <a:pt x="2" y="166"/>
                  </a:lnTo>
                  <a:lnTo>
                    <a:pt x="1" y="162"/>
                  </a:lnTo>
                  <a:lnTo>
                    <a:pt x="1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1" y="141"/>
                  </a:lnTo>
                  <a:lnTo>
                    <a:pt x="1" y="137"/>
                  </a:lnTo>
                  <a:lnTo>
                    <a:pt x="1" y="132"/>
                  </a:lnTo>
                  <a:lnTo>
                    <a:pt x="2" y="129"/>
                  </a:lnTo>
                  <a:lnTo>
                    <a:pt x="2" y="124"/>
                  </a:lnTo>
                  <a:lnTo>
                    <a:pt x="4" y="116"/>
                  </a:lnTo>
                  <a:lnTo>
                    <a:pt x="9" y="108"/>
                  </a:lnTo>
                  <a:lnTo>
                    <a:pt x="11" y="100"/>
                  </a:lnTo>
                  <a:lnTo>
                    <a:pt x="15" y="92"/>
                  </a:lnTo>
                  <a:lnTo>
                    <a:pt x="19" y="85"/>
                  </a:lnTo>
                  <a:lnTo>
                    <a:pt x="24" y="79"/>
                  </a:lnTo>
                  <a:lnTo>
                    <a:pt x="28" y="72"/>
                  </a:lnTo>
                  <a:lnTo>
                    <a:pt x="33" y="66"/>
                  </a:lnTo>
                  <a:lnTo>
                    <a:pt x="37" y="60"/>
                  </a:lnTo>
                  <a:lnTo>
                    <a:pt x="42" y="56"/>
                  </a:lnTo>
                  <a:lnTo>
                    <a:pt x="45" y="51"/>
                  </a:lnTo>
                  <a:lnTo>
                    <a:pt x="50" y="48"/>
                  </a:lnTo>
                  <a:lnTo>
                    <a:pt x="52" y="43"/>
                  </a:lnTo>
                  <a:lnTo>
                    <a:pt x="57" y="41"/>
                  </a:lnTo>
                  <a:lnTo>
                    <a:pt x="61" y="36"/>
                  </a:lnTo>
                  <a:lnTo>
                    <a:pt x="64" y="35"/>
                  </a:lnTo>
                  <a:lnTo>
                    <a:pt x="76" y="52"/>
                  </a:lnTo>
                  <a:lnTo>
                    <a:pt x="74" y="55"/>
                  </a:lnTo>
                  <a:lnTo>
                    <a:pt x="69" y="59"/>
                  </a:lnTo>
                  <a:lnTo>
                    <a:pt x="66" y="61"/>
                  </a:lnTo>
                  <a:lnTo>
                    <a:pt x="61" y="65"/>
                  </a:lnTo>
                  <a:lnTo>
                    <a:pt x="58" y="69"/>
                  </a:lnTo>
                  <a:lnTo>
                    <a:pt x="54" y="74"/>
                  </a:lnTo>
                  <a:lnTo>
                    <a:pt x="50" y="79"/>
                  </a:lnTo>
                  <a:lnTo>
                    <a:pt x="45" y="83"/>
                  </a:lnTo>
                  <a:lnTo>
                    <a:pt x="41" y="89"/>
                  </a:lnTo>
                  <a:lnTo>
                    <a:pt x="37" y="93"/>
                  </a:lnTo>
                  <a:lnTo>
                    <a:pt x="33" y="99"/>
                  </a:lnTo>
                  <a:lnTo>
                    <a:pt x="31" y="105"/>
                  </a:lnTo>
                  <a:lnTo>
                    <a:pt x="27" y="110"/>
                  </a:lnTo>
                  <a:lnTo>
                    <a:pt x="27" y="116"/>
                  </a:lnTo>
                  <a:lnTo>
                    <a:pt x="25" y="121"/>
                  </a:lnTo>
                  <a:lnTo>
                    <a:pt x="24" y="126"/>
                  </a:lnTo>
                  <a:lnTo>
                    <a:pt x="24" y="133"/>
                  </a:lnTo>
                  <a:lnTo>
                    <a:pt x="24" y="140"/>
                  </a:lnTo>
                  <a:lnTo>
                    <a:pt x="24" y="146"/>
                  </a:lnTo>
                  <a:lnTo>
                    <a:pt x="24" y="153"/>
                  </a:lnTo>
                  <a:lnTo>
                    <a:pt x="25" y="161"/>
                  </a:lnTo>
                  <a:lnTo>
                    <a:pt x="27" y="169"/>
                  </a:lnTo>
                  <a:lnTo>
                    <a:pt x="28" y="174"/>
                  </a:lnTo>
                  <a:lnTo>
                    <a:pt x="31" y="181"/>
                  </a:lnTo>
                  <a:lnTo>
                    <a:pt x="33" y="187"/>
                  </a:lnTo>
                  <a:lnTo>
                    <a:pt x="36" y="194"/>
                  </a:lnTo>
                  <a:lnTo>
                    <a:pt x="38" y="199"/>
                  </a:lnTo>
                  <a:lnTo>
                    <a:pt x="43" y="205"/>
                  </a:lnTo>
                  <a:lnTo>
                    <a:pt x="46" y="209"/>
                  </a:lnTo>
                  <a:lnTo>
                    <a:pt x="52" y="213"/>
                  </a:lnTo>
                  <a:lnTo>
                    <a:pt x="57" y="215"/>
                  </a:lnTo>
                  <a:lnTo>
                    <a:pt x="62" y="218"/>
                  </a:lnTo>
                  <a:lnTo>
                    <a:pt x="69" y="220"/>
                  </a:lnTo>
                  <a:lnTo>
                    <a:pt x="78" y="222"/>
                  </a:lnTo>
                  <a:lnTo>
                    <a:pt x="85" y="223"/>
                  </a:lnTo>
                  <a:lnTo>
                    <a:pt x="94" y="225"/>
                  </a:lnTo>
                  <a:lnTo>
                    <a:pt x="99" y="225"/>
                  </a:lnTo>
                  <a:lnTo>
                    <a:pt x="103" y="226"/>
                  </a:lnTo>
                  <a:lnTo>
                    <a:pt x="108" y="227"/>
                  </a:lnTo>
                  <a:lnTo>
                    <a:pt x="113" y="227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4" y="227"/>
                  </a:lnTo>
                  <a:lnTo>
                    <a:pt x="129" y="227"/>
                  </a:lnTo>
                  <a:lnTo>
                    <a:pt x="133" y="227"/>
                  </a:lnTo>
                  <a:lnTo>
                    <a:pt x="138" y="227"/>
                  </a:lnTo>
                  <a:lnTo>
                    <a:pt x="142" y="227"/>
                  </a:lnTo>
                  <a:lnTo>
                    <a:pt x="147" y="227"/>
                  </a:lnTo>
                  <a:lnTo>
                    <a:pt x="155" y="227"/>
                  </a:lnTo>
                  <a:lnTo>
                    <a:pt x="162" y="226"/>
                  </a:lnTo>
                  <a:lnTo>
                    <a:pt x="168" y="225"/>
                  </a:lnTo>
                  <a:lnTo>
                    <a:pt x="175" y="223"/>
                  </a:lnTo>
                  <a:lnTo>
                    <a:pt x="180" y="220"/>
                  </a:lnTo>
                  <a:lnTo>
                    <a:pt x="186" y="218"/>
                  </a:lnTo>
                  <a:lnTo>
                    <a:pt x="191" y="214"/>
                  </a:lnTo>
                  <a:lnTo>
                    <a:pt x="198" y="210"/>
                  </a:lnTo>
                  <a:lnTo>
                    <a:pt x="204" y="205"/>
                  </a:lnTo>
                  <a:lnTo>
                    <a:pt x="210" y="202"/>
                  </a:lnTo>
                  <a:lnTo>
                    <a:pt x="215" y="196"/>
                  </a:lnTo>
                  <a:lnTo>
                    <a:pt x="221" y="190"/>
                  </a:lnTo>
                  <a:lnTo>
                    <a:pt x="227" y="185"/>
                  </a:lnTo>
                  <a:lnTo>
                    <a:pt x="231" y="178"/>
                  </a:lnTo>
                  <a:lnTo>
                    <a:pt x="236" y="172"/>
                  </a:lnTo>
                  <a:lnTo>
                    <a:pt x="240" y="166"/>
                  </a:lnTo>
                  <a:lnTo>
                    <a:pt x="245" y="161"/>
                  </a:lnTo>
                  <a:lnTo>
                    <a:pt x="248" y="155"/>
                  </a:lnTo>
                  <a:lnTo>
                    <a:pt x="252" y="149"/>
                  </a:lnTo>
                  <a:lnTo>
                    <a:pt x="255" y="145"/>
                  </a:lnTo>
                  <a:lnTo>
                    <a:pt x="256" y="138"/>
                  </a:lnTo>
                  <a:lnTo>
                    <a:pt x="257" y="132"/>
                  </a:lnTo>
                  <a:lnTo>
                    <a:pt x="259" y="125"/>
                  </a:lnTo>
                  <a:lnTo>
                    <a:pt x="260" y="120"/>
                  </a:lnTo>
                  <a:lnTo>
                    <a:pt x="260" y="112"/>
                  </a:lnTo>
                  <a:lnTo>
                    <a:pt x="260" y="105"/>
                  </a:lnTo>
                  <a:lnTo>
                    <a:pt x="259" y="97"/>
                  </a:lnTo>
                  <a:lnTo>
                    <a:pt x="259" y="90"/>
                  </a:lnTo>
                  <a:lnTo>
                    <a:pt x="256" y="82"/>
                  </a:lnTo>
                  <a:lnTo>
                    <a:pt x="254" y="75"/>
                  </a:lnTo>
                  <a:lnTo>
                    <a:pt x="251" y="68"/>
                  </a:lnTo>
                  <a:lnTo>
                    <a:pt x="247" y="61"/>
                  </a:lnTo>
                  <a:lnTo>
                    <a:pt x="243" y="55"/>
                  </a:lnTo>
                  <a:lnTo>
                    <a:pt x="239" y="48"/>
                  </a:lnTo>
                  <a:lnTo>
                    <a:pt x="233" y="42"/>
                  </a:lnTo>
                  <a:lnTo>
                    <a:pt x="229" y="39"/>
                  </a:lnTo>
                  <a:lnTo>
                    <a:pt x="221" y="33"/>
                  </a:lnTo>
                  <a:lnTo>
                    <a:pt x="214" y="29"/>
                  </a:lnTo>
                  <a:lnTo>
                    <a:pt x="206" y="26"/>
                  </a:lnTo>
                  <a:lnTo>
                    <a:pt x="198" y="25"/>
                  </a:lnTo>
                  <a:lnTo>
                    <a:pt x="194" y="24"/>
                  </a:lnTo>
                  <a:lnTo>
                    <a:pt x="189" y="24"/>
                  </a:lnTo>
                  <a:lnTo>
                    <a:pt x="184" y="24"/>
                  </a:lnTo>
                  <a:lnTo>
                    <a:pt x="181" y="24"/>
                  </a:lnTo>
                  <a:lnTo>
                    <a:pt x="173" y="24"/>
                  </a:lnTo>
                  <a:lnTo>
                    <a:pt x="165" y="24"/>
                  </a:lnTo>
                  <a:lnTo>
                    <a:pt x="157" y="24"/>
                  </a:lnTo>
                  <a:lnTo>
                    <a:pt x="150" y="25"/>
                  </a:lnTo>
                  <a:lnTo>
                    <a:pt x="143" y="25"/>
                  </a:lnTo>
                  <a:lnTo>
                    <a:pt x="138" y="26"/>
                  </a:lnTo>
                  <a:lnTo>
                    <a:pt x="132" y="27"/>
                  </a:lnTo>
                  <a:lnTo>
                    <a:pt x="127" y="28"/>
                  </a:lnTo>
                  <a:lnTo>
                    <a:pt x="1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Freeform 32"/>
            <p:cNvSpPr>
              <a:spLocks/>
            </p:cNvSpPr>
            <p:nvPr/>
          </p:nvSpPr>
          <p:spPr bwMode="auto">
            <a:xfrm>
              <a:off x="3364" y="1469"/>
              <a:ext cx="49" cy="24"/>
            </a:xfrm>
            <a:custGeom>
              <a:avLst/>
              <a:gdLst>
                <a:gd name="T0" fmla="*/ 1 w 99"/>
                <a:gd name="T1" fmla="*/ 6 h 49"/>
                <a:gd name="T2" fmla="*/ 1 w 99"/>
                <a:gd name="T3" fmla="*/ 6 h 49"/>
                <a:gd name="T4" fmla="*/ 3 w 99"/>
                <a:gd name="T5" fmla="*/ 5 h 49"/>
                <a:gd name="T6" fmla="*/ 4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2 h 49"/>
                <a:gd name="T14" fmla="*/ 9 w 99"/>
                <a:gd name="T15" fmla="*/ 1 h 49"/>
                <a:gd name="T16" fmla="*/ 10 w 99"/>
                <a:gd name="T17" fmla="*/ 1 h 49"/>
                <a:gd name="T18" fmla="*/ 12 w 99"/>
                <a:gd name="T19" fmla="*/ 0 h 49"/>
                <a:gd name="T20" fmla="*/ 14 w 99"/>
                <a:gd name="T21" fmla="*/ 0 h 49"/>
                <a:gd name="T22" fmla="*/ 14 w 99"/>
                <a:gd name="T23" fmla="*/ 0 h 49"/>
                <a:gd name="T24" fmla="*/ 16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2 h 49"/>
                <a:gd name="T32" fmla="*/ 20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5 h 49"/>
                <a:gd name="T40" fmla="*/ 16 w 99"/>
                <a:gd name="T41" fmla="*/ 6 h 49"/>
                <a:gd name="T42" fmla="*/ 14 w 99"/>
                <a:gd name="T43" fmla="*/ 6 h 49"/>
                <a:gd name="T44" fmla="*/ 12 w 99"/>
                <a:gd name="T45" fmla="*/ 7 h 49"/>
                <a:gd name="T46" fmla="*/ 11 w 99"/>
                <a:gd name="T47" fmla="*/ 7 h 49"/>
                <a:gd name="T48" fmla="*/ 10 w 99"/>
                <a:gd name="T49" fmla="*/ 8 h 49"/>
                <a:gd name="T50" fmla="*/ 9 w 99"/>
                <a:gd name="T51" fmla="*/ 8 h 49"/>
                <a:gd name="T52" fmla="*/ 8 w 99"/>
                <a:gd name="T53" fmla="*/ 9 h 49"/>
                <a:gd name="T54" fmla="*/ 7 w 99"/>
                <a:gd name="T55" fmla="*/ 9 h 49"/>
                <a:gd name="T56" fmla="*/ 6 w 99"/>
                <a:gd name="T57" fmla="*/ 10 h 49"/>
                <a:gd name="T58" fmla="*/ 4 w 99"/>
                <a:gd name="T59" fmla="*/ 10 h 49"/>
                <a:gd name="T60" fmla="*/ 4 w 99"/>
                <a:gd name="T61" fmla="*/ 11 h 49"/>
                <a:gd name="T62" fmla="*/ 0 w 99"/>
                <a:gd name="T63" fmla="*/ 12 h 49"/>
                <a:gd name="T64" fmla="*/ 1 w 99"/>
                <a:gd name="T65" fmla="*/ 6 h 49"/>
                <a:gd name="T66" fmla="*/ 1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4" y="27"/>
                  </a:moveTo>
                  <a:lnTo>
                    <a:pt x="5" y="25"/>
                  </a:lnTo>
                  <a:lnTo>
                    <a:pt x="12" y="21"/>
                  </a:lnTo>
                  <a:lnTo>
                    <a:pt x="16" y="18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43" y="4"/>
                  </a:lnTo>
                  <a:lnTo>
                    <a:pt x="50" y="3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99" y="11"/>
                  </a:lnTo>
                  <a:lnTo>
                    <a:pt x="80" y="20"/>
                  </a:lnTo>
                  <a:lnTo>
                    <a:pt x="79" y="20"/>
                  </a:lnTo>
                  <a:lnTo>
                    <a:pt x="74" y="21"/>
                  </a:lnTo>
                  <a:lnTo>
                    <a:pt x="69" y="23"/>
                  </a:lnTo>
                  <a:lnTo>
                    <a:pt x="64" y="25"/>
                  </a:lnTo>
                  <a:lnTo>
                    <a:pt x="57" y="27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41" y="33"/>
                  </a:lnTo>
                  <a:lnTo>
                    <a:pt x="37" y="34"/>
                  </a:lnTo>
                  <a:lnTo>
                    <a:pt x="33" y="36"/>
                  </a:lnTo>
                  <a:lnTo>
                    <a:pt x="29" y="37"/>
                  </a:lnTo>
                  <a:lnTo>
                    <a:pt x="25" y="40"/>
                  </a:lnTo>
                  <a:lnTo>
                    <a:pt x="18" y="43"/>
                  </a:lnTo>
                  <a:lnTo>
                    <a:pt x="16" y="44"/>
                  </a:lnTo>
                  <a:lnTo>
                    <a:pt x="0" y="49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Freeform 33"/>
            <p:cNvSpPr>
              <a:spLocks/>
            </p:cNvSpPr>
            <p:nvPr/>
          </p:nvSpPr>
          <p:spPr bwMode="auto">
            <a:xfrm>
              <a:off x="3393" y="1511"/>
              <a:ext cx="30" cy="29"/>
            </a:xfrm>
            <a:custGeom>
              <a:avLst/>
              <a:gdLst>
                <a:gd name="T0" fmla="*/ 8 w 62"/>
                <a:gd name="T1" fmla="*/ 14 h 59"/>
                <a:gd name="T2" fmla="*/ 10 w 62"/>
                <a:gd name="T3" fmla="*/ 14 h 59"/>
                <a:gd name="T4" fmla="*/ 11 w 62"/>
                <a:gd name="T5" fmla="*/ 13 h 59"/>
                <a:gd name="T6" fmla="*/ 12 w 62"/>
                <a:gd name="T7" fmla="*/ 12 h 59"/>
                <a:gd name="T8" fmla="*/ 14 w 62"/>
                <a:gd name="T9" fmla="*/ 11 h 59"/>
                <a:gd name="T10" fmla="*/ 14 w 62"/>
                <a:gd name="T11" fmla="*/ 10 h 59"/>
                <a:gd name="T12" fmla="*/ 15 w 62"/>
                <a:gd name="T13" fmla="*/ 8 h 59"/>
                <a:gd name="T14" fmla="*/ 15 w 62"/>
                <a:gd name="T15" fmla="*/ 7 h 59"/>
                <a:gd name="T16" fmla="*/ 15 w 62"/>
                <a:gd name="T17" fmla="*/ 6 h 59"/>
                <a:gd name="T18" fmla="*/ 14 w 62"/>
                <a:gd name="T19" fmla="*/ 4 h 59"/>
                <a:gd name="T20" fmla="*/ 14 w 62"/>
                <a:gd name="T21" fmla="*/ 3 h 59"/>
                <a:gd name="T22" fmla="*/ 13 w 62"/>
                <a:gd name="T23" fmla="*/ 2 h 59"/>
                <a:gd name="T24" fmla="*/ 11 w 62"/>
                <a:gd name="T25" fmla="*/ 1 h 59"/>
                <a:gd name="T26" fmla="*/ 10 w 62"/>
                <a:gd name="T27" fmla="*/ 0 h 59"/>
                <a:gd name="T28" fmla="*/ 9 w 62"/>
                <a:gd name="T29" fmla="*/ 0 h 59"/>
                <a:gd name="T30" fmla="*/ 7 w 62"/>
                <a:gd name="T31" fmla="*/ 0 h 59"/>
                <a:gd name="T32" fmla="*/ 7 w 62"/>
                <a:gd name="T33" fmla="*/ 0 h 59"/>
                <a:gd name="T34" fmla="*/ 5 w 62"/>
                <a:gd name="T35" fmla="*/ 0 h 59"/>
                <a:gd name="T36" fmla="*/ 4 w 62"/>
                <a:gd name="T37" fmla="*/ 1 h 59"/>
                <a:gd name="T38" fmla="*/ 3 w 62"/>
                <a:gd name="T39" fmla="*/ 2 h 59"/>
                <a:gd name="T40" fmla="*/ 2 w 62"/>
                <a:gd name="T41" fmla="*/ 3 h 59"/>
                <a:gd name="T42" fmla="*/ 1 w 62"/>
                <a:gd name="T43" fmla="*/ 4 h 59"/>
                <a:gd name="T44" fmla="*/ 0 w 62"/>
                <a:gd name="T45" fmla="*/ 5 h 59"/>
                <a:gd name="T46" fmla="*/ 0 w 62"/>
                <a:gd name="T47" fmla="*/ 7 h 59"/>
                <a:gd name="T48" fmla="*/ 0 w 62"/>
                <a:gd name="T49" fmla="*/ 8 h 59"/>
                <a:gd name="T50" fmla="*/ 0 w 62"/>
                <a:gd name="T51" fmla="*/ 10 h 59"/>
                <a:gd name="T52" fmla="*/ 0 w 62"/>
                <a:gd name="T53" fmla="*/ 11 h 59"/>
                <a:gd name="T54" fmla="*/ 1 w 62"/>
                <a:gd name="T55" fmla="*/ 12 h 59"/>
                <a:gd name="T56" fmla="*/ 2 w 62"/>
                <a:gd name="T57" fmla="*/ 13 h 59"/>
                <a:gd name="T58" fmla="*/ 3 w 62"/>
                <a:gd name="T59" fmla="*/ 13 h 59"/>
                <a:gd name="T60" fmla="*/ 5 w 62"/>
                <a:gd name="T61" fmla="*/ 14 h 59"/>
                <a:gd name="T62" fmla="*/ 7 w 62"/>
                <a:gd name="T63" fmla="*/ 14 h 59"/>
                <a:gd name="T64" fmla="*/ 8 w 62"/>
                <a:gd name="T65" fmla="*/ 14 h 59"/>
                <a:gd name="T66" fmla="*/ 8 w 62"/>
                <a:gd name="T67" fmla="*/ 14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59"/>
                <a:gd name="T104" fmla="*/ 62 w 62"/>
                <a:gd name="T105" fmla="*/ 59 h 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59">
                  <a:moveTo>
                    <a:pt x="36" y="59"/>
                  </a:moveTo>
                  <a:lnTo>
                    <a:pt x="41" y="56"/>
                  </a:lnTo>
                  <a:lnTo>
                    <a:pt x="47" y="54"/>
                  </a:lnTo>
                  <a:lnTo>
                    <a:pt x="52" y="50"/>
                  </a:lnTo>
                  <a:lnTo>
                    <a:pt x="57" y="47"/>
                  </a:lnTo>
                  <a:lnTo>
                    <a:pt x="60" y="41"/>
                  </a:lnTo>
                  <a:lnTo>
                    <a:pt x="62" y="35"/>
                  </a:lnTo>
                  <a:lnTo>
                    <a:pt x="62" y="31"/>
                  </a:lnTo>
                  <a:lnTo>
                    <a:pt x="62" y="25"/>
                  </a:lnTo>
                  <a:lnTo>
                    <a:pt x="60" y="18"/>
                  </a:lnTo>
                  <a:lnTo>
                    <a:pt x="57" y="14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5"/>
                  </a:lnTo>
                  <a:lnTo>
                    <a:pt x="12" y="8"/>
                  </a:lnTo>
                  <a:lnTo>
                    <a:pt x="8" y="13"/>
                  </a:lnTo>
                  <a:lnTo>
                    <a:pt x="4" y="17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3" y="45"/>
                  </a:lnTo>
                  <a:lnTo>
                    <a:pt x="6" y="49"/>
                  </a:lnTo>
                  <a:lnTo>
                    <a:pt x="11" y="53"/>
                  </a:lnTo>
                  <a:lnTo>
                    <a:pt x="15" y="55"/>
                  </a:lnTo>
                  <a:lnTo>
                    <a:pt x="21" y="57"/>
                  </a:lnTo>
                  <a:lnTo>
                    <a:pt x="28" y="58"/>
                  </a:lnTo>
                  <a:lnTo>
                    <a:pt x="36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4"/>
          <p:cNvGrpSpPr>
            <a:grpSpLocks/>
          </p:cNvGrpSpPr>
          <p:nvPr/>
        </p:nvGrpSpPr>
        <p:grpSpPr bwMode="auto">
          <a:xfrm>
            <a:off x="6559550" y="4338638"/>
            <a:ext cx="1441450" cy="766762"/>
            <a:chOff x="96" y="3693"/>
            <a:chExt cx="908" cy="483"/>
          </a:xfrm>
        </p:grpSpPr>
        <p:pic>
          <p:nvPicPr>
            <p:cNvPr id="10250" name="Picture 145" descr="an02380_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696"/>
              <a:ext cx="44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51" name="Rectangle 146"/>
            <p:cNvSpPr>
              <a:spLocks noChangeArrowheads="1"/>
            </p:cNvSpPr>
            <p:nvPr/>
          </p:nvSpPr>
          <p:spPr bwMode="auto">
            <a:xfrm>
              <a:off x="546" y="3693"/>
              <a:ext cx="45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90000"/>
                </a:lnSpc>
              </a:pPr>
              <a:r>
                <a:rPr lang="en-US" altLang="en-US">
                  <a:solidFill>
                    <a:schemeClr val="hlink"/>
                  </a:solidFill>
                </a:rPr>
                <a:t>No</a:t>
              </a:r>
              <a:endParaRPr lang="en-US" altLang="en-US"/>
            </a:p>
          </p:txBody>
        </p:sp>
      </p:grpSp>
      <p:sp>
        <p:nvSpPr>
          <p:cNvPr id="42" name="Rectangle 143"/>
          <p:cNvSpPr>
            <a:spLocks noChangeArrowheads="1"/>
          </p:cNvSpPr>
          <p:nvPr/>
        </p:nvSpPr>
        <p:spPr bwMode="auto">
          <a:xfrm>
            <a:off x="7243763" y="4849813"/>
            <a:ext cx="95567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en-US" altLang="en-US">
                <a:solidFill>
                  <a:schemeClr val="hlink"/>
                </a:solidFill>
              </a:rPr>
              <a:t>Yes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8389" grpId="0" build="p" bldLvl="2" autoUpdateAnimBg="0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5801" name="Group 9"/>
          <p:cNvGraphicFramePr>
            <a:graphicFrameLocks noGrp="1"/>
          </p:cNvGraphicFramePr>
          <p:nvPr/>
        </p:nvGraphicFramePr>
        <p:xfrm>
          <a:off x="2819400" y="2489200"/>
          <a:ext cx="6096000" cy="4145232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85" name="Text Box 128"/>
          <p:cNvSpPr txBox="1">
            <a:spLocks noChangeArrowheads="1"/>
          </p:cNvSpPr>
          <p:nvPr/>
        </p:nvSpPr>
        <p:spPr bwMode="auto">
          <a:xfrm>
            <a:off x="2432050" y="24542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11386" name="Text Box 129"/>
          <p:cNvSpPr txBox="1">
            <a:spLocks noChangeArrowheads="1"/>
          </p:cNvSpPr>
          <p:nvPr/>
        </p:nvSpPr>
        <p:spPr bwMode="auto">
          <a:xfrm>
            <a:off x="2452688" y="294322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1825922" name="Text Box 130"/>
          <p:cNvSpPr txBox="1">
            <a:spLocks noChangeArrowheads="1"/>
          </p:cNvSpPr>
          <p:nvPr/>
        </p:nvSpPr>
        <p:spPr bwMode="auto">
          <a:xfrm>
            <a:off x="2251075" y="4514850"/>
            <a:ext cx="63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i-1</a:t>
            </a:r>
          </a:p>
        </p:txBody>
      </p:sp>
      <p:sp>
        <p:nvSpPr>
          <p:cNvPr id="11388" name="Text Box 131"/>
          <p:cNvSpPr txBox="1">
            <a:spLocks noChangeArrowheads="1"/>
          </p:cNvSpPr>
          <p:nvPr/>
        </p:nvSpPr>
        <p:spPr bwMode="auto">
          <a:xfrm>
            <a:off x="2403475" y="603885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n</a:t>
            </a:r>
          </a:p>
        </p:txBody>
      </p:sp>
      <p:sp>
        <p:nvSpPr>
          <p:cNvPr id="11389" name="Text Box 132"/>
          <p:cNvSpPr txBox="1">
            <a:spLocks noChangeArrowheads="1"/>
          </p:cNvSpPr>
          <p:nvPr/>
        </p:nvSpPr>
        <p:spPr bwMode="auto">
          <a:xfrm>
            <a:off x="289560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11390" name="Text Box 133"/>
          <p:cNvSpPr txBox="1">
            <a:spLocks noChangeArrowheads="1"/>
          </p:cNvSpPr>
          <p:nvPr/>
        </p:nvSpPr>
        <p:spPr bwMode="auto">
          <a:xfrm>
            <a:off x="3360738" y="19335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11391" name="Text Box 134"/>
          <p:cNvSpPr txBox="1">
            <a:spLocks noChangeArrowheads="1"/>
          </p:cNvSpPr>
          <p:nvPr/>
        </p:nvSpPr>
        <p:spPr bwMode="auto">
          <a:xfrm>
            <a:off x="2433638" y="34718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11392" name="Text Box 135"/>
          <p:cNvSpPr txBox="1">
            <a:spLocks noChangeArrowheads="1"/>
          </p:cNvSpPr>
          <p:nvPr/>
        </p:nvSpPr>
        <p:spPr bwMode="auto">
          <a:xfrm>
            <a:off x="387985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1825928" name="Text Box 136"/>
          <p:cNvSpPr txBox="1">
            <a:spLocks noChangeArrowheads="1"/>
          </p:cNvSpPr>
          <p:nvPr/>
        </p:nvSpPr>
        <p:spPr bwMode="auto">
          <a:xfrm>
            <a:off x="4572000" y="1935163"/>
            <a:ext cx="96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P’-p</a:t>
            </a:r>
            <a:r>
              <a:rPr lang="en-US" altLang="en-US" baseline="-25000"/>
              <a:t>i</a:t>
            </a:r>
          </a:p>
        </p:txBody>
      </p:sp>
      <p:sp>
        <p:nvSpPr>
          <p:cNvPr id="11394" name="Text Box 138"/>
          <p:cNvSpPr txBox="1">
            <a:spLocks noChangeArrowheads="1"/>
          </p:cNvSpPr>
          <p:nvPr/>
        </p:nvSpPr>
        <p:spPr bwMode="auto">
          <a:xfrm>
            <a:off x="6397625" y="1935163"/>
            <a:ext cx="549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P’</a:t>
            </a:r>
          </a:p>
        </p:txBody>
      </p:sp>
      <p:sp>
        <p:nvSpPr>
          <p:cNvPr id="1825931" name="Rectangle 139"/>
          <p:cNvSpPr>
            <a:spLocks noChangeArrowheads="1"/>
          </p:cNvSpPr>
          <p:nvPr/>
        </p:nvSpPr>
        <p:spPr bwMode="auto">
          <a:xfrm>
            <a:off x="6400800" y="4572000"/>
            <a:ext cx="457200" cy="457200"/>
          </a:xfrm>
          <a:prstGeom prst="rect">
            <a:avLst/>
          </a:prstGeom>
          <a:noFill/>
          <a:ln w="25400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96" name="Text Box 140"/>
          <p:cNvSpPr txBox="1">
            <a:spLocks noChangeArrowheads="1"/>
          </p:cNvSpPr>
          <p:nvPr/>
        </p:nvSpPr>
        <p:spPr bwMode="auto">
          <a:xfrm>
            <a:off x="2417763" y="5045075"/>
            <a:ext cx="2968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i</a:t>
            </a:r>
          </a:p>
        </p:txBody>
      </p:sp>
      <p:sp>
        <p:nvSpPr>
          <p:cNvPr id="1825933" name="Rectangle 141"/>
          <p:cNvSpPr>
            <a:spLocks noChangeArrowheads="1"/>
          </p:cNvSpPr>
          <p:nvPr/>
        </p:nvSpPr>
        <p:spPr bwMode="auto">
          <a:xfrm>
            <a:off x="6399213" y="5105400"/>
            <a:ext cx="457200" cy="457200"/>
          </a:xfrm>
          <a:prstGeom prst="rect">
            <a:avLst/>
          </a:prstGeom>
          <a:noFill/>
          <a:ln w="25400" algn="ctr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25934" name="Rectangle 142"/>
          <p:cNvSpPr>
            <a:spLocks noChangeArrowheads="1"/>
          </p:cNvSpPr>
          <p:nvPr/>
        </p:nvSpPr>
        <p:spPr bwMode="auto">
          <a:xfrm>
            <a:off x="4875213" y="4572000"/>
            <a:ext cx="457200" cy="457200"/>
          </a:xfrm>
          <a:prstGeom prst="rect">
            <a:avLst/>
          </a:prstGeom>
          <a:noFill/>
          <a:ln w="25400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25935" name="Rectangle 143"/>
          <p:cNvSpPr>
            <a:spLocks noChangeArrowheads="1"/>
          </p:cNvSpPr>
          <p:nvPr/>
        </p:nvSpPr>
        <p:spPr bwMode="auto">
          <a:xfrm>
            <a:off x="1177925" y="4957763"/>
            <a:ext cx="95567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en-US" altLang="en-US">
                <a:solidFill>
                  <a:schemeClr val="hlink"/>
                </a:solidFill>
              </a:rPr>
              <a:t>Yes</a:t>
            </a:r>
            <a:endParaRPr lang="en-US" altLang="en-US"/>
          </a:p>
        </p:txBody>
      </p:sp>
      <p:grpSp>
        <p:nvGrpSpPr>
          <p:cNvPr id="2" name="Group 144"/>
          <p:cNvGrpSpPr>
            <a:grpSpLocks/>
          </p:cNvGrpSpPr>
          <p:nvPr/>
        </p:nvGrpSpPr>
        <p:grpSpPr bwMode="auto">
          <a:xfrm>
            <a:off x="457200" y="4495800"/>
            <a:ext cx="1441450" cy="766763"/>
            <a:chOff x="96" y="3693"/>
            <a:chExt cx="908" cy="483"/>
          </a:xfrm>
        </p:grpSpPr>
        <p:pic>
          <p:nvPicPr>
            <p:cNvPr id="11414" name="Picture 145" descr="an02380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696"/>
              <a:ext cx="44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15" name="Rectangle 146"/>
            <p:cNvSpPr>
              <a:spLocks noChangeArrowheads="1"/>
            </p:cNvSpPr>
            <p:nvPr/>
          </p:nvSpPr>
          <p:spPr bwMode="auto">
            <a:xfrm>
              <a:off x="546" y="3693"/>
              <a:ext cx="45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90000"/>
                </a:lnSpc>
              </a:pPr>
              <a:r>
                <a:rPr lang="en-US" altLang="en-US">
                  <a:solidFill>
                    <a:schemeClr val="hlink"/>
                  </a:solidFill>
                </a:rPr>
                <a:t>No</a:t>
              </a:r>
              <a:endParaRPr lang="en-US" altLang="en-US"/>
            </a:p>
          </p:txBody>
        </p:sp>
      </p:grpSp>
      <p:sp>
        <p:nvSpPr>
          <p:cNvPr id="1825939" name="Text Box 147"/>
          <p:cNvSpPr txBox="1">
            <a:spLocks noChangeArrowheads="1"/>
          </p:cNvSpPr>
          <p:nvPr/>
        </p:nvSpPr>
        <p:spPr bwMode="auto">
          <a:xfrm>
            <a:off x="-101600" y="2179638"/>
            <a:ext cx="2679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OptSol volume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1825940" name="Text Box 148"/>
          <p:cNvSpPr txBox="1">
            <a:spLocks noChangeArrowheads="1"/>
          </p:cNvSpPr>
          <p:nvPr/>
        </p:nvSpPr>
        <p:spPr bwMode="auto">
          <a:xfrm>
            <a:off x="300038" y="5867400"/>
            <a:ext cx="23383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Our volume?</a:t>
            </a:r>
          </a:p>
        </p:txBody>
      </p:sp>
      <p:grpSp>
        <p:nvGrpSpPr>
          <p:cNvPr id="3" name="Group 149"/>
          <p:cNvGrpSpPr>
            <a:grpSpLocks/>
          </p:cNvGrpSpPr>
          <p:nvPr/>
        </p:nvGrpSpPr>
        <p:grpSpPr bwMode="auto">
          <a:xfrm>
            <a:off x="6553200" y="4591050"/>
            <a:ext cx="1538288" cy="742950"/>
            <a:chOff x="4128" y="2892"/>
            <a:chExt cx="969" cy="468"/>
          </a:xfrm>
        </p:grpSpPr>
        <p:sp>
          <p:nvSpPr>
            <p:cNvPr id="11412" name="Freeform 150"/>
            <p:cNvSpPr>
              <a:spLocks/>
            </p:cNvSpPr>
            <p:nvPr/>
          </p:nvSpPr>
          <p:spPr bwMode="auto">
            <a:xfrm>
              <a:off x="4128" y="2976"/>
              <a:ext cx="344" cy="384"/>
            </a:xfrm>
            <a:custGeom>
              <a:avLst/>
              <a:gdLst>
                <a:gd name="T0" fmla="*/ 0 w 344"/>
                <a:gd name="T1" fmla="*/ 0 h 384"/>
                <a:gd name="T2" fmla="*/ 336 w 344"/>
                <a:gd name="T3" fmla="*/ 192 h 384"/>
                <a:gd name="T4" fmla="*/ 48 w 344"/>
                <a:gd name="T5" fmla="*/ 384 h 384"/>
                <a:gd name="T6" fmla="*/ 0 60000 65536"/>
                <a:gd name="T7" fmla="*/ 0 60000 65536"/>
                <a:gd name="T8" fmla="*/ 0 60000 65536"/>
                <a:gd name="T9" fmla="*/ 0 w 344"/>
                <a:gd name="T10" fmla="*/ 0 h 384"/>
                <a:gd name="T11" fmla="*/ 344 w 344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384">
                  <a:moveTo>
                    <a:pt x="0" y="0"/>
                  </a:moveTo>
                  <a:cubicBezTo>
                    <a:pt x="164" y="64"/>
                    <a:pt x="328" y="128"/>
                    <a:pt x="336" y="192"/>
                  </a:cubicBezTo>
                  <a:cubicBezTo>
                    <a:pt x="344" y="256"/>
                    <a:pt x="196" y="320"/>
                    <a:pt x="48" y="384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3" name="Text Box 151"/>
            <p:cNvSpPr txBox="1">
              <a:spLocks noChangeArrowheads="1"/>
            </p:cNvSpPr>
            <p:nvPr/>
          </p:nvSpPr>
          <p:spPr bwMode="auto">
            <a:xfrm>
              <a:off x="4454" y="2892"/>
              <a:ext cx="6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hlink"/>
                  </a:solidFill>
                </a:rPr>
                <a:t>same</a:t>
              </a:r>
            </a:p>
          </p:txBody>
        </p:sp>
      </p:grpSp>
      <p:sp>
        <p:nvSpPr>
          <p:cNvPr id="11404" name="Text Box 152"/>
          <p:cNvSpPr txBox="1">
            <a:spLocks noChangeArrowheads="1"/>
          </p:cNvSpPr>
          <p:nvPr/>
        </p:nvSpPr>
        <p:spPr bwMode="auto">
          <a:xfrm>
            <a:off x="5394325" y="41338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grpSp>
        <p:nvGrpSpPr>
          <p:cNvPr id="4" name="Group 153"/>
          <p:cNvGrpSpPr>
            <a:grpSpLocks/>
          </p:cNvGrpSpPr>
          <p:nvPr/>
        </p:nvGrpSpPr>
        <p:grpSpPr bwMode="auto">
          <a:xfrm>
            <a:off x="5029202" y="4068763"/>
            <a:ext cx="1898651" cy="1265237"/>
            <a:chOff x="3168" y="2563"/>
            <a:chExt cx="1196" cy="797"/>
          </a:xfrm>
        </p:grpSpPr>
        <p:sp>
          <p:nvSpPr>
            <p:cNvPr id="11410" name="Freeform 154"/>
            <p:cNvSpPr>
              <a:spLocks/>
            </p:cNvSpPr>
            <p:nvPr/>
          </p:nvSpPr>
          <p:spPr bwMode="auto">
            <a:xfrm>
              <a:off x="3168" y="2920"/>
              <a:ext cx="960" cy="440"/>
            </a:xfrm>
            <a:custGeom>
              <a:avLst/>
              <a:gdLst>
                <a:gd name="T0" fmla="*/ 0 w 960"/>
                <a:gd name="T1" fmla="*/ 104 h 440"/>
                <a:gd name="T2" fmla="*/ 480 w 960"/>
                <a:gd name="T3" fmla="*/ 56 h 440"/>
                <a:gd name="T4" fmla="*/ 960 w 960"/>
                <a:gd name="T5" fmla="*/ 440 h 440"/>
                <a:gd name="T6" fmla="*/ 0 60000 65536"/>
                <a:gd name="T7" fmla="*/ 0 60000 65536"/>
                <a:gd name="T8" fmla="*/ 0 60000 65536"/>
                <a:gd name="T9" fmla="*/ 0 w 960"/>
                <a:gd name="T10" fmla="*/ 0 h 440"/>
                <a:gd name="T11" fmla="*/ 960 w 960"/>
                <a:gd name="T12" fmla="*/ 440 h 4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440">
                  <a:moveTo>
                    <a:pt x="0" y="104"/>
                  </a:moveTo>
                  <a:cubicBezTo>
                    <a:pt x="160" y="52"/>
                    <a:pt x="320" y="0"/>
                    <a:pt x="480" y="56"/>
                  </a:cubicBezTo>
                  <a:cubicBezTo>
                    <a:pt x="640" y="112"/>
                    <a:pt x="800" y="276"/>
                    <a:pt x="960" y="440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411" name="Text Box 155"/>
            <p:cNvSpPr txBox="1">
              <a:spLocks noChangeArrowheads="1"/>
            </p:cNvSpPr>
            <p:nvPr/>
          </p:nvSpPr>
          <p:spPr bwMode="auto">
            <a:xfrm>
              <a:off x="3264" y="2563"/>
              <a:ext cx="1100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dirty="0">
                  <a:solidFill>
                    <a:schemeClr val="hlink"/>
                  </a:solidFill>
                </a:rPr>
                <a:t>same </a:t>
              </a:r>
              <a:r>
                <a:rPr lang="en-US" altLang="en-US" dirty="0">
                  <a:solidFill>
                    <a:srgbClr val="FF66FF"/>
                  </a:solidFill>
                </a:rPr>
                <a:t>+ </a:t>
              </a:r>
              <a:r>
                <a:rPr lang="en-US" altLang="en-US" dirty="0" smtClean="0">
                  <a:solidFill>
                    <a:srgbClr val="FF66FF"/>
                  </a:solidFill>
                </a:rPr>
                <a:t>v</a:t>
              </a:r>
              <a:r>
                <a:rPr lang="en-US" altLang="en-US" baseline="-25000" dirty="0" smtClean="0">
                  <a:solidFill>
                    <a:srgbClr val="FF66FF"/>
                  </a:solidFill>
                </a:rPr>
                <a:t>i</a:t>
              </a:r>
              <a:endParaRPr lang="en-US" altLang="en-US" baseline="-25000" dirty="0">
                <a:solidFill>
                  <a:srgbClr val="FF66FF"/>
                </a:solidFill>
              </a:endParaRPr>
            </a:p>
          </p:txBody>
        </p:sp>
      </p:grpSp>
      <p:sp>
        <p:nvSpPr>
          <p:cNvPr id="1825948" name="Text Box 156"/>
          <p:cNvSpPr txBox="1">
            <a:spLocks noChangeArrowheads="1"/>
          </p:cNvSpPr>
          <p:nvPr/>
        </p:nvSpPr>
        <p:spPr bwMode="auto">
          <a:xfrm>
            <a:off x="5715000" y="5429250"/>
            <a:ext cx="18557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Take best </a:t>
            </a:r>
            <a:br>
              <a:rPr lang="en-US" altLang="en-US">
                <a:solidFill>
                  <a:schemeClr val="hlink"/>
                </a:solidFill>
              </a:rPr>
            </a:br>
            <a:r>
              <a:rPr lang="en-US" altLang="en-US">
                <a:solidFill>
                  <a:schemeClr val="hlink"/>
                </a:solidFill>
              </a:rPr>
              <a:t>of best.</a:t>
            </a:r>
          </a:p>
        </p:txBody>
      </p:sp>
      <p:sp>
        <p:nvSpPr>
          <p:cNvPr id="11407" name="Rectangle 38"/>
          <p:cNvSpPr>
            <a:spLocks noChangeArrowheads="1"/>
          </p:cNvSpPr>
          <p:nvPr/>
        </p:nvSpPr>
        <p:spPr bwMode="auto">
          <a:xfrm>
            <a:off x="685800" y="10668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ym typeface="Symbol" pitchFamily="18" charset="2"/>
              </a:rPr>
              <a:t></a:t>
            </a:r>
            <a:r>
              <a:rPr lang="en-US" altLang="en-US"/>
              <a:t> V’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[0..V],</a:t>
            </a:r>
            <a:r>
              <a:rPr lang="en-US" altLang="en-US">
                <a:sym typeface="Symbol" pitchFamily="18" charset="2"/>
              </a:rPr>
              <a:t> </a:t>
            </a:r>
            <a:r>
              <a:rPr lang="en-US" altLang="en-US"/>
              <a:t>i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[0..n], knapsack’(P’,i) </a:t>
            </a:r>
            <a:endParaRPr lang="en-CA" altLang="en-US"/>
          </a:p>
        </p:txBody>
      </p:sp>
      <p:sp>
        <p:nvSpPr>
          <p:cNvPr id="34" name="Rectangle 2"/>
          <p:cNvSpPr txBox="1">
            <a:spLocks noChangeAspect="1"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Approximate Knapsack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409" name="Text Box 137"/>
          <p:cNvSpPr txBox="1">
            <a:spLocks noChangeArrowheads="1"/>
          </p:cNvSpPr>
          <p:nvPr/>
        </p:nvSpPr>
        <p:spPr bwMode="auto">
          <a:xfrm>
            <a:off x="8429625" y="1938338"/>
            <a:ext cx="409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P</a:t>
            </a:r>
            <a:endParaRPr lang="en-US" altLang="en-US" baseline="-25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5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5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5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25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5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25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2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2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25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25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25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25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25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25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25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25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5922" grpId="0"/>
      <p:bldP spid="1825928" grpId="0"/>
      <p:bldP spid="1825931" grpId="0" animBg="1"/>
      <p:bldP spid="1825933" grpId="0" animBg="1"/>
      <p:bldP spid="1825934" grpId="0" animBg="1"/>
      <p:bldP spid="1825935" grpId="0"/>
      <p:bldP spid="1825939" grpId="0"/>
      <p:bldP spid="1825940" grpId="0"/>
      <p:bldP spid="1825940" grpId="1"/>
      <p:bldP spid="1825940" grpId="2"/>
      <p:bldP spid="182594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5801" name="Group 9"/>
          <p:cNvGraphicFramePr>
            <a:graphicFrameLocks noGrp="1"/>
          </p:cNvGraphicFramePr>
          <p:nvPr/>
        </p:nvGraphicFramePr>
        <p:xfrm>
          <a:off x="2819400" y="2489200"/>
          <a:ext cx="6096000" cy="4145232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09" name="Text Box 128"/>
          <p:cNvSpPr txBox="1">
            <a:spLocks noChangeArrowheads="1"/>
          </p:cNvSpPr>
          <p:nvPr/>
        </p:nvSpPr>
        <p:spPr bwMode="auto">
          <a:xfrm>
            <a:off x="2432050" y="24542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12410" name="Text Box 129"/>
          <p:cNvSpPr txBox="1">
            <a:spLocks noChangeArrowheads="1"/>
          </p:cNvSpPr>
          <p:nvPr/>
        </p:nvSpPr>
        <p:spPr bwMode="auto">
          <a:xfrm>
            <a:off x="2452688" y="294322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12411" name="Text Box 131"/>
          <p:cNvSpPr txBox="1">
            <a:spLocks noChangeArrowheads="1"/>
          </p:cNvSpPr>
          <p:nvPr/>
        </p:nvSpPr>
        <p:spPr bwMode="auto">
          <a:xfrm>
            <a:off x="2403475" y="603885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n</a:t>
            </a:r>
          </a:p>
        </p:txBody>
      </p:sp>
      <p:sp>
        <p:nvSpPr>
          <p:cNvPr id="12412" name="Text Box 132"/>
          <p:cNvSpPr txBox="1">
            <a:spLocks noChangeArrowheads="1"/>
          </p:cNvSpPr>
          <p:nvPr/>
        </p:nvSpPr>
        <p:spPr bwMode="auto">
          <a:xfrm>
            <a:off x="289560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12413" name="Text Box 133"/>
          <p:cNvSpPr txBox="1">
            <a:spLocks noChangeArrowheads="1"/>
          </p:cNvSpPr>
          <p:nvPr/>
        </p:nvSpPr>
        <p:spPr bwMode="auto">
          <a:xfrm>
            <a:off x="3360738" y="19335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12414" name="Text Box 134"/>
          <p:cNvSpPr txBox="1">
            <a:spLocks noChangeArrowheads="1"/>
          </p:cNvSpPr>
          <p:nvPr/>
        </p:nvSpPr>
        <p:spPr bwMode="auto">
          <a:xfrm>
            <a:off x="2433638" y="34718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12415" name="Text Box 135"/>
          <p:cNvSpPr txBox="1">
            <a:spLocks noChangeArrowheads="1"/>
          </p:cNvSpPr>
          <p:nvPr/>
        </p:nvSpPr>
        <p:spPr bwMode="auto">
          <a:xfrm>
            <a:off x="387985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12416" name="Text Box 137"/>
          <p:cNvSpPr txBox="1">
            <a:spLocks noChangeArrowheads="1"/>
          </p:cNvSpPr>
          <p:nvPr/>
        </p:nvSpPr>
        <p:spPr bwMode="auto">
          <a:xfrm>
            <a:off x="8429625" y="1938338"/>
            <a:ext cx="409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P</a:t>
            </a:r>
            <a:endParaRPr lang="en-US" altLang="en-US" baseline="-25000"/>
          </a:p>
        </p:txBody>
      </p:sp>
      <p:sp>
        <p:nvSpPr>
          <p:cNvPr id="12417" name="Text Box 138"/>
          <p:cNvSpPr txBox="1">
            <a:spLocks noChangeArrowheads="1"/>
          </p:cNvSpPr>
          <p:nvPr/>
        </p:nvSpPr>
        <p:spPr bwMode="auto">
          <a:xfrm>
            <a:off x="6397625" y="1935163"/>
            <a:ext cx="549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P’</a:t>
            </a:r>
          </a:p>
        </p:txBody>
      </p:sp>
      <p:sp>
        <p:nvSpPr>
          <p:cNvPr id="12418" name="Text Box 140"/>
          <p:cNvSpPr txBox="1">
            <a:spLocks noChangeArrowheads="1"/>
          </p:cNvSpPr>
          <p:nvPr/>
        </p:nvSpPr>
        <p:spPr bwMode="auto">
          <a:xfrm>
            <a:off x="2417763" y="5045075"/>
            <a:ext cx="2968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i</a:t>
            </a:r>
          </a:p>
        </p:txBody>
      </p:sp>
      <p:sp>
        <p:nvSpPr>
          <p:cNvPr id="12419" name="Text Box 152"/>
          <p:cNvSpPr txBox="1">
            <a:spLocks noChangeArrowheads="1"/>
          </p:cNvSpPr>
          <p:nvPr/>
        </p:nvSpPr>
        <p:spPr bwMode="auto">
          <a:xfrm>
            <a:off x="5394325" y="41338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34" name="Rectangle 2"/>
          <p:cNvSpPr txBox="1">
            <a:spLocks noChangeAspect="1"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Approximate Knapsack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421" name="Text Box 147"/>
          <p:cNvSpPr txBox="1">
            <a:spLocks noChangeArrowheads="1"/>
          </p:cNvSpPr>
          <p:nvPr/>
        </p:nvSpPr>
        <p:spPr bwMode="auto">
          <a:xfrm>
            <a:off x="-101600" y="2179638"/>
            <a:ext cx="2679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OptSol volume</a:t>
            </a:r>
            <a:endParaRPr lang="en-US" altLang="en-US">
              <a:solidFill>
                <a:schemeClr val="accent1"/>
              </a:solidFill>
            </a:endParaRPr>
          </a:p>
        </p:txBody>
      </p:sp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3108325" y="5105400"/>
            <a:ext cx="5173663" cy="1295400"/>
            <a:chOff x="3108317" y="5105400"/>
            <a:chExt cx="5174832" cy="1295400"/>
          </a:xfrm>
        </p:grpSpPr>
        <p:sp>
          <p:nvSpPr>
            <p:cNvPr id="12427" name="Rectangle 35"/>
            <p:cNvSpPr>
              <a:spLocks noChangeArrowheads="1"/>
            </p:cNvSpPr>
            <p:nvPr/>
          </p:nvSpPr>
          <p:spPr bwMode="auto">
            <a:xfrm>
              <a:off x="3108317" y="5105400"/>
              <a:ext cx="5174832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/>
                <a:t>Find largest price</a:t>
              </a:r>
              <a:br>
                <a:rPr lang="en-US" altLang="en-US"/>
              </a:br>
              <a:r>
                <a:rPr lang="en-US" altLang="en-US"/>
                <a:t>not using more than V volume</a:t>
              </a:r>
              <a:endParaRPr lang="en-CA" altLang="en-US"/>
            </a:p>
          </p:txBody>
        </p:sp>
        <p:cxnSp>
          <p:nvCxnSpPr>
            <p:cNvPr id="12428" name="Straight Arrow Connector 37"/>
            <p:cNvCxnSpPr>
              <a:cxnSpLocks noChangeShapeType="1"/>
            </p:cNvCxnSpPr>
            <p:nvPr/>
          </p:nvCxnSpPr>
          <p:spPr bwMode="auto">
            <a:xfrm>
              <a:off x="3733800" y="6399212"/>
              <a:ext cx="2286000" cy="1588"/>
            </a:xfrm>
            <a:prstGeom prst="straightConnector1">
              <a:avLst/>
            </a:prstGeom>
            <a:noFill/>
            <a:ln w="25400" algn="ctr">
              <a:solidFill>
                <a:schemeClr val="hlink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0" name="Rectangle 142"/>
          <p:cNvSpPr>
            <a:spLocks noChangeArrowheads="1"/>
          </p:cNvSpPr>
          <p:nvPr/>
        </p:nvSpPr>
        <p:spPr bwMode="auto">
          <a:xfrm>
            <a:off x="6400800" y="6096000"/>
            <a:ext cx="457200" cy="457200"/>
          </a:xfrm>
          <a:prstGeom prst="rect">
            <a:avLst/>
          </a:prstGeom>
          <a:noFill/>
          <a:ln w="25400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85800" y="10668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ym typeface="Symbol" pitchFamily="18" charset="2"/>
              </a:rPr>
              <a:t>Original problem </a:t>
            </a:r>
            <a:r>
              <a:rPr lang="en-US" altLang="en-US"/>
              <a:t>knapsack(V,n) </a:t>
            </a:r>
            <a:endParaRPr lang="en-CA" altLang="en-US"/>
          </a:p>
        </p:txBody>
      </p:sp>
      <p:sp>
        <p:nvSpPr>
          <p:cNvPr id="1825939" name="Text Box 147"/>
          <p:cNvSpPr txBox="1">
            <a:spLocks noChangeArrowheads="1"/>
          </p:cNvSpPr>
          <p:nvPr/>
        </p:nvSpPr>
        <p:spPr bwMode="auto">
          <a:xfrm>
            <a:off x="47625" y="5592763"/>
            <a:ext cx="246538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Time = O(nP)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4719" name="Rectangle 143"/>
          <p:cNvSpPr>
            <a:spLocks noChangeArrowheads="1"/>
          </p:cNvSpPr>
          <p:nvPr/>
        </p:nvSpPr>
        <p:spPr bwMode="auto">
          <a:xfrm>
            <a:off x="152400" y="6126163"/>
            <a:ext cx="15859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ym typeface="Symbol" pitchFamily="18" charset="2"/>
              </a:rPr>
              <a:t>P = </a:t>
            </a:r>
            <a:r>
              <a:rPr lang="en-US" altLang="en-US" baseline="-25000"/>
              <a:t>i</a:t>
            </a:r>
            <a:r>
              <a:rPr lang="en-US" altLang="en-US"/>
              <a:t> p</a:t>
            </a:r>
            <a:r>
              <a:rPr lang="en-US" altLang="en-US" baseline="-25000"/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5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25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9" grpId="0"/>
      <p:bldP spid="1825939" grpId="0"/>
      <p:bldP spid="247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685800" y="930275"/>
            <a:ext cx="840422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Dynamic Programming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/>
              <a:t>     Running time  = </a:t>
            </a:r>
            <a:r>
              <a:rPr lang="en-US" altLang="en-US">
                <a:solidFill>
                  <a:srgbClr val="FF66FF"/>
                </a:solidFill>
                <a:sym typeface="Symbol" pitchFamily="18" charset="2"/>
              </a:rPr>
              <a:t></a:t>
            </a:r>
            <a:r>
              <a:rPr lang="en-US" altLang="en-US">
                <a:solidFill>
                  <a:srgbClr val="FF66FF"/>
                </a:solidFill>
              </a:rPr>
              <a:t>( V × n  )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                             = 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cs typeface="Arial" charset="0"/>
                <a:sym typeface="Symbol" pitchFamily="18" charset="2"/>
              </a:rPr>
              <a:t></a:t>
            </a:r>
            <a:r>
              <a:rPr lang="en-US" altLang="en-US">
                <a:solidFill>
                  <a:srgbClr val="FF66FF"/>
                </a:solidFill>
                <a:cs typeface="Arial" charset="0"/>
              </a:rPr>
              <a:t>( 2</a:t>
            </a:r>
            <a:r>
              <a:rPr lang="en-US" altLang="en-US" baseline="30000">
                <a:solidFill>
                  <a:srgbClr val="FF66FF"/>
                </a:solidFill>
                <a:cs typeface="Arial" charset="0"/>
              </a:rPr>
              <a:t>#bits in V</a:t>
            </a:r>
            <a:r>
              <a:rPr lang="en-US" altLang="en-US">
                <a:solidFill>
                  <a:srgbClr val="FF66FF"/>
                </a:solidFill>
                <a:cs typeface="Arial" charset="0"/>
              </a:rPr>
              <a:t> </a:t>
            </a:r>
            <a:r>
              <a:rPr lang="en-US" altLang="en-US">
                <a:solidFill>
                  <a:srgbClr val="FF66FF"/>
                </a:solidFill>
              </a:rPr>
              <a:t>× n  )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Poly time if size of knapsack is small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Exponential time if size is an arbitrary integer.</a:t>
            </a:r>
            <a:endParaRPr lang="en-US" altLang="en-US">
              <a:solidFill>
                <a:srgbClr val="CC0099"/>
              </a:solidFill>
            </a:endParaRPr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Approximate Knapsack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68325" y="3733800"/>
            <a:ext cx="8583613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Strange Dynamic Programming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/>
              <a:t>     Running time  = </a:t>
            </a:r>
            <a:r>
              <a:rPr lang="en-US" altLang="en-US">
                <a:solidFill>
                  <a:srgbClr val="FF66FF"/>
                </a:solidFill>
                <a:sym typeface="Symbol" pitchFamily="18" charset="2"/>
              </a:rPr>
              <a:t></a:t>
            </a:r>
            <a:r>
              <a:rPr lang="en-US" altLang="en-US">
                <a:solidFill>
                  <a:srgbClr val="FF66FF"/>
                </a:solidFill>
              </a:rPr>
              <a:t>( P × n  )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                             = 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cs typeface="Arial" charset="0"/>
                <a:sym typeface="Symbol" pitchFamily="18" charset="2"/>
              </a:rPr>
              <a:t></a:t>
            </a:r>
            <a:r>
              <a:rPr lang="en-US" altLang="en-US">
                <a:solidFill>
                  <a:srgbClr val="FF66FF"/>
                </a:solidFill>
                <a:cs typeface="Arial" charset="0"/>
              </a:rPr>
              <a:t>( 2</a:t>
            </a:r>
            <a:r>
              <a:rPr lang="en-US" altLang="en-US" baseline="30000">
                <a:solidFill>
                  <a:srgbClr val="FF66FF"/>
                </a:solidFill>
                <a:cs typeface="Arial" charset="0"/>
              </a:rPr>
              <a:t>#bits in P</a:t>
            </a:r>
            <a:r>
              <a:rPr lang="en-US" altLang="en-US">
                <a:solidFill>
                  <a:srgbClr val="FF66FF"/>
                </a:solidFill>
                <a:cs typeface="Arial" charset="0"/>
              </a:rPr>
              <a:t> </a:t>
            </a:r>
            <a:r>
              <a:rPr lang="en-US" altLang="en-US">
                <a:solidFill>
                  <a:srgbClr val="FF66FF"/>
                </a:solidFill>
              </a:rPr>
              <a:t>× n  )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Poly time if prices are small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Exponential time if prices are arbitrary integers.</a:t>
            </a:r>
            <a:endParaRPr lang="en-US" altLang="en-US">
              <a:solidFill>
                <a:srgbClr val="CC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spec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Approximate Knapsack</a:t>
            </a:r>
          </a:p>
        </p:txBody>
      </p:sp>
      <p:pic>
        <p:nvPicPr>
          <p:cNvPr id="14339" name="Picture 3" descr="j0238687"/>
          <p:cNvPicPr preferRelativeResize="0">
            <a:picLocks noGrp="1" noChangeAspect="1" noChangeArrowheads="1"/>
          </p:cNvPicPr>
          <p:nvPr>
            <p:ph sz="half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2775" y="801688"/>
            <a:ext cx="885825" cy="493712"/>
          </a:xfrm>
          <a:noFill/>
        </p:spPr>
      </p:pic>
      <p:pic>
        <p:nvPicPr>
          <p:cNvPr id="14340" name="Picture 4" descr="j0290903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2400"/>
            <a:ext cx="12668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8389" name="Text Box 5"/>
          <p:cNvSpPr txBox="1">
            <a:spLocks noChangeArrowheads="1"/>
          </p:cNvSpPr>
          <p:nvPr/>
        </p:nvSpPr>
        <p:spPr bwMode="auto">
          <a:xfrm>
            <a:off x="0" y="1876425"/>
            <a:ext cx="93726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dirty="0">
                <a:solidFill>
                  <a:schemeClr val="accent1"/>
                </a:solidFill>
              </a:rPr>
              <a:t>Approximation </a:t>
            </a:r>
            <a:r>
              <a:rPr lang="en-US" altLang="en-US" dirty="0" smtClean="0">
                <a:solidFill>
                  <a:schemeClr val="accent1"/>
                </a:solidFill>
              </a:rPr>
              <a:t>Algorithm:</a:t>
            </a:r>
          </a:p>
          <a:p>
            <a:pPr algn="l" eaLnBrk="1" hangingPunct="1"/>
            <a:r>
              <a:rPr lang="en-US" altLang="en-US" dirty="0" smtClean="0">
                <a:solidFill>
                  <a:schemeClr val="accent1"/>
                </a:solidFill>
              </a:rPr>
              <a:t> </a:t>
            </a:r>
            <a:r>
              <a:rPr lang="en-US" altLang="en-US" dirty="0" smtClean="0"/>
              <a:t>Given </a:t>
            </a:r>
            <a:r>
              <a:rPr lang="en-US" altLang="en-US" dirty="0"/>
              <a:t>V, &lt;&lt;v</a:t>
            </a:r>
            <a:r>
              <a:rPr lang="en-US" altLang="en-US" baseline="-25000" dirty="0"/>
              <a:t>1</a:t>
            </a:r>
            <a:r>
              <a:rPr lang="en-US" altLang="en-US" dirty="0"/>
              <a:t>,p</a:t>
            </a:r>
            <a:r>
              <a:rPr lang="en-US" altLang="en-US" baseline="-25000" dirty="0"/>
              <a:t>1</a:t>
            </a:r>
            <a:r>
              <a:rPr lang="en-US" altLang="en-US" dirty="0"/>
              <a:t>&gt;,&lt;v</a:t>
            </a:r>
            <a:r>
              <a:rPr lang="en-US" altLang="en-US" baseline="-25000" dirty="0"/>
              <a:t>2</a:t>
            </a:r>
            <a:r>
              <a:rPr lang="en-US" altLang="en-US" dirty="0"/>
              <a:t>,p</a:t>
            </a:r>
            <a:r>
              <a:rPr lang="en-US" altLang="en-US" baseline="-25000" dirty="0"/>
              <a:t>2</a:t>
            </a:r>
            <a:r>
              <a:rPr lang="en-US" altLang="en-US" dirty="0"/>
              <a:t>&gt;,… ,&lt;</a:t>
            </a:r>
            <a:r>
              <a:rPr lang="en-US" altLang="en-US" dirty="0" err="1"/>
              <a:t>v</a:t>
            </a:r>
            <a:r>
              <a:rPr lang="en-US" altLang="en-US" baseline="-25000" dirty="0" err="1"/>
              <a:t>n</a:t>
            </a:r>
            <a:r>
              <a:rPr lang="en-US" altLang="en-US" dirty="0" err="1"/>
              <a:t>,p</a:t>
            </a:r>
            <a:r>
              <a:rPr lang="en-US" altLang="en-US" baseline="-25000" dirty="0" err="1"/>
              <a:t>n</a:t>
            </a:r>
            <a:r>
              <a:rPr lang="en-US" altLang="en-US" dirty="0"/>
              <a:t>&gt;&gt;, &amp; </a:t>
            </a:r>
            <a:r>
              <a:rPr lang="en-US" altLang="en-US" dirty="0" smtClean="0">
                <a:sym typeface="Symbol" pitchFamily="18" charset="2"/>
              </a:rPr>
              <a:t></a:t>
            </a:r>
          </a:p>
          <a:p>
            <a:pPr algn="l" eaLnBrk="1" hangingPunct="1"/>
            <a:r>
              <a:rPr lang="en-US" altLang="en-US" dirty="0">
                <a:sym typeface="Symbol" pitchFamily="18" charset="2"/>
              </a:rPr>
              <a:t>  </a:t>
            </a:r>
            <a:r>
              <a:rPr lang="en-US" altLang="en-US" dirty="0" smtClean="0"/>
              <a:t>Lose  </a:t>
            </a:r>
            <a:r>
              <a:rPr lang="en-US" altLang="en-US" dirty="0"/>
              <a:t>precision in </a:t>
            </a:r>
            <a:r>
              <a:rPr lang="en-US" altLang="en-US" dirty="0" smtClean="0"/>
              <a:t>prices.</a:t>
            </a:r>
            <a:endParaRPr lang="en-US" altLang="en-US" dirty="0">
              <a:sym typeface="Symbol" pitchFamily="18" charset="2"/>
            </a:endParaRPr>
          </a:p>
          <a:p>
            <a:pPr lvl="1" algn="l" eaLnBrk="1" hangingPunct="1"/>
            <a:r>
              <a:rPr lang="en-US" altLang="en-US" dirty="0" smtClean="0"/>
              <a:t> </a:t>
            </a:r>
            <a:r>
              <a:rPr lang="en-US" altLang="en-US" dirty="0" err="1" smtClean="0"/>
              <a:t>eg</a:t>
            </a:r>
            <a:r>
              <a:rPr lang="en-US" altLang="en-US" dirty="0" smtClean="0"/>
              <a:t> </a:t>
            </a:r>
            <a:r>
              <a:rPr lang="en-US" altLang="en-US" dirty="0"/>
              <a:t>p</a:t>
            </a:r>
            <a:r>
              <a:rPr lang="en-US" altLang="en-US" baseline="-25000" dirty="0"/>
              <a:t>i</a:t>
            </a:r>
            <a:r>
              <a:rPr lang="en-US" altLang="en-US" dirty="0"/>
              <a:t> = </a:t>
            </a:r>
            <a:r>
              <a:rPr lang="en-US" altLang="en-US" dirty="0" smtClean="0"/>
              <a:t>101101101011</a:t>
            </a:r>
            <a:r>
              <a:rPr lang="en-US" altLang="en-US" baseline="-25000" dirty="0" smtClean="0"/>
              <a:t>2</a:t>
            </a:r>
            <a:endParaRPr lang="en-US" altLang="en-US" dirty="0">
              <a:sym typeface="Symbol" pitchFamily="18" charset="2"/>
            </a:endParaRPr>
          </a:p>
          <a:p>
            <a:pPr lvl="1" algn="l" eaLnBrk="1" hangingPunct="1"/>
            <a:r>
              <a:rPr lang="en-US" altLang="en-US" sz="2400" dirty="0">
                <a:sym typeface="Symbol" pitchFamily="18" charset="2"/>
              </a:rPr>
              <a:t>  </a:t>
            </a:r>
            <a:r>
              <a:rPr lang="en-US" altLang="en-US" dirty="0" smtClean="0">
                <a:sym typeface="Symbol" pitchFamily="18" charset="2"/>
              </a:rPr>
              <a:t>   </a:t>
            </a:r>
            <a:r>
              <a:rPr lang="en-US" altLang="en-US" dirty="0" err="1" smtClean="0">
                <a:sym typeface="Symbol" pitchFamily="18" charset="2"/>
              </a:rPr>
              <a:t>p’</a:t>
            </a:r>
            <a:r>
              <a:rPr lang="en-US" altLang="en-US" baseline="-25000" dirty="0" err="1" smtClean="0">
                <a:sym typeface="Symbol" pitchFamily="18" charset="2"/>
              </a:rPr>
              <a:t>i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= p</a:t>
            </a:r>
            <a:r>
              <a:rPr lang="en-US" altLang="en-US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with low k bits </a:t>
            </a:r>
            <a:r>
              <a:rPr lang="en-US" altLang="en-US" dirty="0" smtClean="0">
                <a:sym typeface="Symbol" pitchFamily="18" charset="2"/>
              </a:rPr>
              <a:t>removed</a:t>
            </a:r>
            <a:r>
              <a:rPr lang="en-US" altLang="en-US" baseline="-25000" dirty="0">
                <a:sym typeface="Symbol" pitchFamily="18" charset="2"/>
              </a:rPr>
              <a:t/>
            </a:r>
            <a:br>
              <a:rPr lang="en-US" altLang="en-US" baseline="-25000" dirty="0">
                <a:sym typeface="Symbol" pitchFamily="18" charset="2"/>
              </a:rPr>
            </a:br>
            <a:r>
              <a:rPr lang="en-US" altLang="en-US" baseline="-25000" dirty="0" smtClean="0"/>
              <a:t>          </a:t>
            </a:r>
            <a:r>
              <a:rPr lang="en-US" altLang="en-US" dirty="0" smtClean="0"/>
              <a:t>   = </a:t>
            </a:r>
            <a:r>
              <a:rPr lang="en-US" altLang="en-US" dirty="0" smtClean="0">
                <a:solidFill>
                  <a:schemeClr val="accent2"/>
                </a:solidFill>
              </a:rPr>
              <a:t>10110110</a:t>
            </a:r>
            <a:r>
              <a:rPr lang="en-US" altLang="en-US" baseline="-25000" dirty="0" smtClean="0"/>
              <a:t>2</a:t>
            </a:r>
            <a:endParaRPr lang="en-US" altLang="en-US" dirty="0" smtClean="0"/>
          </a:p>
          <a:p>
            <a:pPr lvl="1" algn="l" eaLnBrk="1" hangingPunct="1"/>
            <a:r>
              <a:rPr lang="en-US" altLang="en-US" sz="2800" dirty="0" smtClean="0">
                <a:sym typeface="Symbol" pitchFamily="18" charset="2"/>
              </a:rPr>
              <a:t>  </a:t>
            </a:r>
            <a:r>
              <a:rPr lang="en-US" altLang="en-US" dirty="0" smtClean="0">
                <a:sym typeface="Symbol" pitchFamily="18" charset="2"/>
              </a:rPr>
              <a:t>   </a:t>
            </a:r>
            <a:r>
              <a:rPr lang="en-US" altLang="en-US" dirty="0" err="1" smtClean="0">
                <a:sym typeface="Symbol" pitchFamily="18" charset="2"/>
              </a:rPr>
              <a:t>p’</a:t>
            </a:r>
            <a:r>
              <a:rPr lang="en-US" altLang="en-US" baseline="-25000" dirty="0" err="1" smtClean="0">
                <a:sym typeface="Symbol" pitchFamily="18" charset="2"/>
              </a:rPr>
              <a:t>i</a:t>
            </a:r>
            <a:r>
              <a:rPr lang="en-US" altLang="en-US" dirty="0" smtClean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= p</a:t>
            </a:r>
            <a:r>
              <a:rPr lang="en-US" altLang="en-US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with low k bits zeroed</a:t>
            </a:r>
            <a:r>
              <a:rPr lang="en-US" altLang="en-US" baseline="-25000" dirty="0"/>
              <a:t/>
            </a:r>
            <a:br>
              <a:rPr lang="en-US" altLang="en-US" baseline="-25000" dirty="0"/>
            </a:br>
            <a:r>
              <a:rPr lang="en-US" altLang="en-US" baseline="-25000" dirty="0"/>
              <a:t>          </a:t>
            </a:r>
            <a:r>
              <a:rPr lang="en-US" altLang="en-US" dirty="0"/>
              <a:t>   </a:t>
            </a:r>
            <a:r>
              <a:rPr lang="en-US" altLang="en-US" dirty="0" smtClean="0"/>
              <a:t>= </a:t>
            </a:r>
            <a:r>
              <a:rPr lang="en-US" altLang="en-US" dirty="0">
                <a:solidFill>
                  <a:schemeClr val="accent2"/>
                </a:solidFill>
              </a:rPr>
              <a:t>10110110</a:t>
            </a:r>
            <a:r>
              <a:rPr lang="en-US" altLang="en-US" dirty="0"/>
              <a:t>0000</a:t>
            </a:r>
            <a:r>
              <a:rPr lang="en-US" altLang="en-US" baseline="-25000" dirty="0"/>
              <a:t>2</a:t>
            </a:r>
            <a:r>
              <a:rPr lang="en-US" altLang="en-US" dirty="0"/>
              <a:t>  </a:t>
            </a:r>
            <a:r>
              <a:rPr lang="en-US" altLang="en-US" dirty="0" smtClean="0"/>
              <a:t>  </a:t>
            </a:r>
          </a:p>
          <a:p>
            <a:pPr lvl="1" algn="l" eaLnBrk="1" hangingPunct="1"/>
            <a:r>
              <a:rPr lang="en-US" altLang="en-US" dirty="0" smtClean="0"/>
              <a:t>Solve </a:t>
            </a:r>
            <a:r>
              <a:rPr lang="en-US" altLang="en-US" dirty="0"/>
              <a:t>knapsack using the strange algorithm.</a:t>
            </a:r>
          </a:p>
          <a:p>
            <a:pPr lvl="1" algn="l" eaLnBrk="1" hangingPunct="1">
              <a:buFontTx/>
              <a:buChar char="•"/>
            </a:pPr>
            <a:endParaRPr lang="en-US" altLang="en-US" dirty="0"/>
          </a:p>
        </p:txBody>
      </p:sp>
      <p:pic>
        <p:nvPicPr>
          <p:cNvPr id="14342" name="Picture 6" descr="j0232136"/>
          <p:cNvPicPr preferRelativeResize="0">
            <a:picLocks noGrp="1" noChangeAspect="1" noChangeArrowheads="1"/>
          </p:cNvPicPr>
          <p:nvPr>
            <p:ph sz="half" idx="4294967295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6050" y="0"/>
            <a:ext cx="579438" cy="762000"/>
          </a:xfrm>
          <a:noFill/>
        </p:spPr>
      </p:pic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7924800" y="914400"/>
            <a:ext cx="1066800" cy="609600"/>
            <a:chOff x="2569" y="1329"/>
            <a:chExt cx="905" cy="521"/>
          </a:xfrm>
        </p:grpSpPr>
        <p:sp>
          <p:nvSpPr>
            <p:cNvPr id="14345" name="Freeform 8"/>
            <p:cNvSpPr>
              <a:spLocks/>
            </p:cNvSpPr>
            <p:nvPr/>
          </p:nvSpPr>
          <p:spPr bwMode="auto">
            <a:xfrm>
              <a:off x="2821" y="1350"/>
              <a:ext cx="572" cy="204"/>
            </a:xfrm>
            <a:custGeom>
              <a:avLst/>
              <a:gdLst>
                <a:gd name="T0" fmla="*/ 0 w 1143"/>
                <a:gd name="T1" fmla="*/ 78 h 407"/>
                <a:gd name="T2" fmla="*/ 175 w 1143"/>
                <a:gd name="T3" fmla="*/ 0 h 407"/>
                <a:gd name="T4" fmla="*/ 286 w 1143"/>
                <a:gd name="T5" fmla="*/ 10 h 407"/>
                <a:gd name="T6" fmla="*/ 135 w 1143"/>
                <a:gd name="T7" fmla="*/ 102 h 407"/>
                <a:gd name="T8" fmla="*/ 0 w 1143"/>
                <a:gd name="T9" fmla="*/ 78 h 407"/>
                <a:gd name="T10" fmla="*/ 0 w 1143"/>
                <a:gd name="T11" fmla="*/ 78 h 4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3"/>
                <a:gd name="T19" fmla="*/ 0 h 407"/>
                <a:gd name="T20" fmla="*/ 1143 w 1143"/>
                <a:gd name="T21" fmla="*/ 407 h 4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3" h="407">
                  <a:moveTo>
                    <a:pt x="0" y="312"/>
                  </a:moveTo>
                  <a:lnTo>
                    <a:pt x="699" y="0"/>
                  </a:lnTo>
                  <a:lnTo>
                    <a:pt x="1143" y="40"/>
                  </a:lnTo>
                  <a:lnTo>
                    <a:pt x="538" y="407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2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Freeform 9"/>
            <p:cNvSpPr>
              <a:spLocks/>
            </p:cNvSpPr>
            <p:nvPr/>
          </p:nvSpPr>
          <p:spPr bwMode="auto">
            <a:xfrm>
              <a:off x="2804" y="1370"/>
              <a:ext cx="613" cy="253"/>
            </a:xfrm>
            <a:custGeom>
              <a:avLst/>
              <a:gdLst>
                <a:gd name="T0" fmla="*/ 9 w 1226"/>
                <a:gd name="T1" fmla="*/ 68 h 505"/>
                <a:gd name="T2" fmla="*/ 143 w 1226"/>
                <a:gd name="T3" fmla="*/ 90 h 505"/>
                <a:gd name="T4" fmla="*/ 304 w 1226"/>
                <a:gd name="T5" fmla="*/ 0 h 505"/>
                <a:gd name="T6" fmla="*/ 307 w 1226"/>
                <a:gd name="T7" fmla="*/ 46 h 505"/>
                <a:gd name="T8" fmla="*/ 143 w 1226"/>
                <a:gd name="T9" fmla="*/ 127 h 505"/>
                <a:gd name="T10" fmla="*/ 0 w 1226"/>
                <a:gd name="T11" fmla="*/ 114 h 505"/>
                <a:gd name="T12" fmla="*/ 1 w 1226"/>
                <a:gd name="T13" fmla="*/ 81 h 505"/>
                <a:gd name="T14" fmla="*/ 9 w 1226"/>
                <a:gd name="T15" fmla="*/ 68 h 505"/>
                <a:gd name="T16" fmla="*/ 9 w 1226"/>
                <a:gd name="T17" fmla="*/ 68 h 5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26"/>
                <a:gd name="T28" fmla="*/ 0 h 505"/>
                <a:gd name="T29" fmla="*/ 1226 w 1226"/>
                <a:gd name="T30" fmla="*/ 505 h 5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26" h="505">
                  <a:moveTo>
                    <a:pt x="36" y="272"/>
                  </a:moveTo>
                  <a:lnTo>
                    <a:pt x="571" y="358"/>
                  </a:lnTo>
                  <a:lnTo>
                    <a:pt x="1214" y="0"/>
                  </a:lnTo>
                  <a:lnTo>
                    <a:pt x="1226" y="181"/>
                  </a:lnTo>
                  <a:lnTo>
                    <a:pt x="571" y="505"/>
                  </a:lnTo>
                  <a:lnTo>
                    <a:pt x="0" y="456"/>
                  </a:lnTo>
                  <a:lnTo>
                    <a:pt x="3" y="322"/>
                  </a:lnTo>
                  <a:lnTo>
                    <a:pt x="36" y="272"/>
                  </a:lnTo>
                  <a:close/>
                </a:path>
              </a:pathLst>
            </a:custGeom>
            <a:solidFill>
              <a:srgbClr val="F2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Freeform 10"/>
            <p:cNvSpPr>
              <a:spLocks/>
            </p:cNvSpPr>
            <p:nvPr/>
          </p:nvSpPr>
          <p:spPr bwMode="auto">
            <a:xfrm>
              <a:off x="3356" y="1480"/>
              <a:ext cx="118" cy="109"/>
            </a:xfrm>
            <a:custGeom>
              <a:avLst/>
              <a:gdLst>
                <a:gd name="T0" fmla="*/ 23 w 236"/>
                <a:gd name="T1" fmla="*/ 4 h 216"/>
                <a:gd name="T2" fmla="*/ 21 w 236"/>
                <a:gd name="T3" fmla="*/ 5 h 216"/>
                <a:gd name="T4" fmla="*/ 19 w 236"/>
                <a:gd name="T5" fmla="*/ 5 h 216"/>
                <a:gd name="T6" fmla="*/ 15 w 236"/>
                <a:gd name="T7" fmla="*/ 6 h 216"/>
                <a:gd name="T8" fmla="*/ 13 w 236"/>
                <a:gd name="T9" fmla="*/ 7 h 216"/>
                <a:gd name="T10" fmla="*/ 11 w 236"/>
                <a:gd name="T11" fmla="*/ 9 h 216"/>
                <a:gd name="T12" fmla="*/ 7 w 236"/>
                <a:gd name="T13" fmla="*/ 11 h 216"/>
                <a:gd name="T14" fmla="*/ 6 w 236"/>
                <a:gd name="T15" fmla="*/ 13 h 216"/>
                <a:gd name="T16" fmla="*/ 4 w 236"/>
                <a:gd name="T17" fmla="*/ 16 h 216"/>
                <a:gd name="T18" fmla="*/ 3 w 236"/>
                <a:gd name="T19" fmla="*/ 19 h 216"/>
                <a:gd name="T20" fmla="*/ 2 w 236"/>
                <a:gd name="T21" fmla="*/ 22 h 216"/>
                <a:gd name="T22" fmla="*/ 1 w 236"/>
                <a:gd name="T23" fmla="*/ 25 h 216"/>
                <a:gd name="T24" fmla="*/ 0 w 236"/>
                <a:gd name="T25" fmla="*/ 28 h 216"/>
                <a:gd name="T26" fmla="*/ 0 w 236"/>
                <a:gd name="T27" fmla="*/ 32 h 216"/>
                <a:gd name="T28" fmla="*/ 0 w 236"/>
                <a:gd name="T29" fmla="*/ 35 h 216"/>
                <a:gd name="T30" fmla="*/ 1 w 236"/>
                <a:gd name="T31" fmla="*/ 37 h 216"/>
                <a:gd name="T32" fmla="*/ 1 w 236"/>
                <a:gd name="T33" fmla="*/ 40 h 216"/>
                <a:gd name="T34" fmla="*/ 2 w 236"/>
                <a:gd name="T35" fmla="*/ 42 h 216"/>
                <a:gd name="T36" fmla="*/ 3 w 236"/>
                <a:gd name="T37" fmla="*/ 45 h 216"/>
                <a:gd name="T38" fmla="*/ 5 w 236"/>
                <a:gd name="T39" fmla="*/ 48 h 216"/>
                <a:gd name="T40" fmla="*/ 7 w 236"/>
                <a:gd name="T41" fmla="*/ 50 h 216"/>
                <a:gd name="T42" fmla="*/ 10 w 236"/>
                <a:gd name="T43" fmla="*/ 51 h 216"/>
                <a:gd name="T44" fmla="*/ 13 w 236"/>
                <a:gd name="T45" fmla="*/ 52 h 216"/>
                <a:gd name="T46" fmla="*/ 17 w 236"/>
                <a:gd name="T47" fmla="*/ 53 h 216"/>
                <a:gd name="T48" fmla="*/ 21 w 236"/>
                <a:gd name="T49" fmla="*/ 54 h 216"/>
                <a:gd name="T50" fmla="*/ 25 w 236"/>
                <a:gd name="T51" fmla="*/ 55 h 216"/>
                <a:gd name="T52" fmla="*/ 29 w 236"/>
                <a:gd name="T53" fmla="*/ 55 h 216"/>
                <a:gd name="T54" fmla="*/ 31 w 236"/>
                <a:gd name="T55" fmla="*/ 55 h 216"/>
                <a:gd name="T56" fmla="*/ 34 w 236"/>
                <a:gd name="T57" fmla="*/ 55 h 216"/>
                <a:gd name="T58" fmla="*/ 37 w 236"/>
                <a:gd name="T59" fmla="*/ 54 h 216"/>
                <a:gd name="T60" fmla="*/ 41 w 236"/>
                <a:gd name="T61" fmla="*/ 53 h 216"/>
                <a:gd name="T62" fmla="*/ 44 w 236"/>
                <a:gd name="T63" fmla="*/ 51 h 216"/>
                <a:gd name="T64" fmla="*/ 47 w 236"/>
                <a:gd name="T65" fmla="*/ 49 h 216"/>
                <a:gd name="T66" fmla="*/ 50 w 236"/>
                <a:gd name="T67" fmla="*/ 47 h 216"/>
                <a:gd name="T68" fmla="*/ 52 w 236"/>
                <a:gd name="T69" fmla="*/ 44 h 216"/>
                <a:gd name="T70" fmla="*/ 54 w 236"/>
                <a:gd name="T71" fmla="*/ 42 h 216"/>
                <a:gd name="T72" fmla="*/ 56 w 236"/>
                <a:gd name="T73" fmla="*/ 38 h 216"/>
                <a:gd name="T74" fmla="*/ 57 w 236"/>
                <a:gd name="T75" fmla="*/ 35 h 216"/>
                <a:gd name="T76" fmla="*/ 58 w 236"/>
                <a:gd name="T77" fmla="*/ 32 h 216"/>
                <a:gd name="T78" fmla="*/ 59 w 236"/>
                <a:gd name="T79" fmla="*/ 28 h 216"/>
                <a:gd name="T80" fmla="*/ 59 w 236"/>
                <a:gd name="T81" fmla="*/ 25 h 216"/>
                <a:gd name="T82" fmla="*/ 59 w 236"/>
                <a:gd name="T83" fmla="*/ 22 h 216"/>
                <a:gd name="T84" fmla="*/ 59 w 236"/>
                <a:gd name="T85" fmla="*/ 19 h 216"/>
                <a:gd name="T86" fmla="*/ 59 w 236"/>
                <a:gd name="T87" fmla="*/ 15 h 216"/>
                <a:gd name="T88" fmla="*/ 58 w 236"/>
                <a:gd name="T89" fmla="*/ 12 h 216"/>
                <a:gd name="T90" fmla="*/ 57 w 236"/>
                <a:gd name="T91" fmla="*/ 10 h 216"/>
                <a:gd name="T92" fmla="*/ 56 w 236"/>
                <a:gd name="T93" fmla="*/ 7 h 216"/>
                <a:gd name="T94" fmla="*/ 54 w 236"/>
                <a:gd name="T95" fmla="*/ 5 h 216"/>
                <a:gd name="T96" fmla="*/ 51 w 236"/>
                <a:gd name="T97" fmla="*/ 3 h 216"/>
                <a:gd name="T98" fmla="*/ 49 w 236"/>
                <a:gd name="T99" fmla="*/ 1 h 216"/>
                <a:gd name="T100" fmla="*/ 46 w 236"/>
                <a:gd name="T101" fmla="*/ 1 h 216"/>
                <a:gd name="T102" fmla="*/ 44 w 236"/>
                <a:gd name="T103" fmla="*/ 1 h 216"/>
                <a:gd name="T104" fmla="*/ 41 w 236"/>
                <a:gd name="T105" fmla="*/ 0 h 216"/>
                <a:gd name="T106" fmla="*/ 39 w 236"/>
                <a:gd name="T107" fmla="*/ 1 h 216"/>
                <a:gd name="T108" fmla="*/ 36 w 236"/>
                <a:gd name="T109" fmla="*/ 1 h 216"/>
                <a:gd name="T110" fmla="*/ 34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4 h 216"/>
                <a:gd name="T120" fmla="*/ 24 w 236"/>
                <a:gd name="T121" fmla="*/ 4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4" y="14"/>
                  </a:moveTo>
                  <a:lnTo>
                    <a:pt x="92" y="14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8" y="18"/>
                  </a:lnTo>
                  <a:lnTo>
                    <a:pt x="73" y="19"/>
                  </a:lnTo>
                  <a:lnTo>
                    <a:pt x="69" y="21"/>
                  </a:lnTo>
                  <a:lnTo>
                    <a:pt x="63" y="24"/>
                  </a:lnTo>
                  <a:lnTo>
                    <a:pt x="57" y="26"/>
                  </a:lnTo>
                  <a:lnTo>
                    <a:pt x="52" y="28"/>
                  </a:lnTo>
                  <a:lnTo>
                    <a:pt x="47" y="32"/>
                  </a:lnTo>
                  <a:lnTo>
                    <a:pt x="41" y="35"/>
                  </a:lnTo>
                  <a:lnTo>
                    <a:pt x="36" y="38"/>
                  </a:lnTo>
                  <a:lnTo>
                    <a:pt x="31" y="43"/>
                  </a:lnTo>
                  <a:lnTo>
                    <a:pt x="27" y="49"/>
                  </a:lnTo>
                  <a:lnTo>
                    <a:pt x="22" y="52"/>
                  </a:lnTo>
                  <a:lnTo>
                    <a:pt x="17" y="57"/>
                  </a:lnTo>
                  <a:lnTo>
                    <a:pt x="14" y="62"/>
                  </a:lnTo>
                  <a:lnTo>
                    <a:pt x="12" y="68"/>
                  </a:lnTo>
                  <a:lnTo>
                    <a:pt x="9" y="74"/>
                  </a:lnTo>
                  <a:lnTo>
                    <a:pt x="7" y="79"/>
                  </a:lnTo>
                  <a:lnTo>
                    <a:pt x="5" y="86"/>
                  </a:lnTo>
                  <a:lnTo>
                    <a:pt x="4" y="93"/>
                  </a:lnTo>
                  <a:lnTo>
                    <a:pt x="1" y="99"/>
                  </a:lnTo>
                  <a:lnTo>
                    <a:pt x="0" y="105"/>
                  </a:lnTo>
                  <a:lnTo>
                    <a:pt x="0" y="111"/>
                  </a:lnTo>
                  <a:lnTo>
                    <a:pt x="0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1" y="147"/>
                  </a:lnTo>
                  <a:lnTo>
                    <a:pt x="3" y="152"/>
                  </a:lnTo>
                  <a:lnTo>
                    <a:pt x="3" y="157"/>
                  </a:lnTo>
                  <a:lnTo>
                    <a:pt x="5" y="163"/>
                  </a:lnTo>
                  <a:lnTo>
                    <a:pt x="6" y="167"/>
                  </a:lnTo>
                  <a:lnTo>
                    <a:pt x="7" y="172"/>
                  </a:lnTo>
                  <a:lnTo>
                    <a:pt x="9" y="176"/>
                  </a:lnTo>
                  <a:lnTo>
                    <a:pt x="13" y="181"/>
                  </a:lnTo>
                  <a:lnTo>
                    <a:pt x="19" y="188"/>
                  </a:lnTo>
                  <a:lnTo>
                    <a:pt x="27" y="195"/>
                  </a:lnTo>
                  <a:lnTo>
                    <a:pt x="30" y="198"/>
                  </a:lnTo>
                  <a:lnTo>
                    <a:pt x="36" y="200"/>
                  </a:lnTo>
                  <a:lnTo>
                    <a:pt x="40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8" y="209"/>
                  </a:lnTo>
                  <a:lnTo>
                    <a:pt x="65" y="211"/>
                  </a:lnTo>
                  <a:lnTo>
                    <a:pt x="73" y="212"/>
                  </a:lnTo>
                  <a:lnTo>
                    <a:pt x="81" y="213"/>
                  </a:lnTo>
                  <a:lnTo>
                    <a:pt x="89" y="214"/>
                  </a:lnTo>
                  <a:lnTo>
                    <a:pt x="97" y="215"/>
                  </a:lnTo>
                  <a:lnTo>
                    <a:pt x="105" y="216"/>
                  </a:lnTo>
                  <a:lnTo>
                    <a:pt x="113" y="215"/>
                  </a:lnTo>
                  <a:lnTo>
                    <a:pt x="121" y="215"/>
                  </a:lnTo>
                  <a:lnTo>
                    <a:pt x="126" y="214"/>
                  </a:lnTo>
                  <a:lnTo>
                    <a:pt x="130" y="214"/>
                  </a:lnTo>
                  <a:lnTo>
                    <a:pt x="134" y="214"/>
                  </a:lnTo>
                  <a:lnTo>
                    <a:pt x="138" y="214"/>
                  </a:lnTo>
                  <a:lnTo>
                    <a:pt x="146" y="212"/>
                  </a:lnTo>
                  <a:lnTo>
                    <a:pt x="154" y="211"/>
                  </a:lnTo>
                  <a:lnTo>
                    <a:pt x="161" y="208"/>
                  </a:lnTo>
                  <a:lnTo>
                    <a:pt x="169" y="206"/>
                  </a:lnTo>
                  <a:lnTo>
                    <a:pt x="175" y="203"/>
                  </a:lnTo>
                  <a:lnTo>
                    <a:pt x="182" y="199"/>
                  </a:lnTo>
                  <a:lnTo>
                    <a:pt x="186" y="195"/>
                  </a:lnTo>
                  <a:lnTo>
                    <a:pt x="193" y="191"/>
                  </a:lnTo>
                  <a:lnTo>
                    <a:pt x="198" y="186"/>
                  </a:lnTo>
                  <a:lnTo>
                    <a:pt x="202" y="181"/>
                  </a:lnTo>
                  <a:lnTo>
                    <a:pt x="207" y="175"/>
                  </a:lnTo>
                  <a:lnTo>
                    <a:pt x="211" y="171"/>
                  </a:lnTo>
                  <a:lnTo>
                    <a:pt x="215" y="164"/>
                  </a:lnTo>
                  <a:lnTo>
                    <a:pt x="218" y="158"/>
                  </a:lnTo>
                  <a:lnTo>
                    <a:pt x="222" y="151"/>
                  </a:lnTo>
                  <a:lnTo>
                    <a:pt x="224" y="146"/>
                  </a:lnTo>
                  <a:lnTo>
                    <a:pt x="226" y="139"/>
                  </a:lnTo>
                  <a:lnTo>
                    <a:pt x="228" y="132"/>
                  </a:lnTo>
                  <a:lnTo>
                    <a:pt x="231" y="125"/>
                  </a:lnTo>
                  <a:lnTo>
                    <a:pt x="233" y="119"/>
                  </a:lnTo>
                  <a:lnTo>
                    <a:pt x="233" y="111"/>
                  </a:lnTo>
                  <a:lnTo>
                    <a:pt x="234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5" y="85"/>
                  </a:lnTo>
                  <a:lnTo>
                    <a:pt x="235" y="78"/>
                  </a:lnTo>
                  <a:lnTo>
                    <a:pt x="235" y="73"/>
                  </a:lnTo>
                  <a:lnTo>
                    <a:pt x="235" y="66"/>
                  </a:lnTo>
                  <a:lnTo>
                    <a:pt x="234" y="59"/>
                  </a:lnTo>
                  <a:lnTo>
                    <a:pt x="233" y="53"/>
                  </a:lnTo>
                  <a:lnTo>
                    <a:pt x="231" y="46"/>
                  </a:lnTo>
                  <a:lnTo>
                    <a:pt x="231" y="42"/>
                  </a:lnTo>
                  <a:lnTo>
                    <a:pt x="227" y="37"/>
                  </a:lnTo>
                  <a:lnTo>
                    <a:pt x="225" y="33"/>
                  </a:lnTo>
                  <a:lnTo>
                    <a:pt x="223" y="28"/>
                  </a:lnTo>
                  <a:lnTo>
                    <a:pt x="220" y="24"/>
                  </a:lnTo>
                  <a:lnTo>
                    <a:pt x="214" y="17"/>
                  </a:lnTo>
                  <a:lnTo>
                    <a:pt x="206" y="11"/>
                  </a:lnTo>
                  <a:lnTo>
                    <a:pt x="201" y="9"/>
                  </a:lnTo>
                  <a:lnTo>
                    <a:pt x="198" y="6"/>
                  </a:lnTo>
                  <a:lnTo>
                    <a:pt x="193" y="4"/>
                  </a:lnTo>
                  <a:lnTo>
                    <a:pt x="188" y="4"/>
                  </a:lnTo>
                  <a:lnTo>
                    <a:pt x="184" y="2"/>
                  </a:lnTo>
                  <a:lnTo>
                    <a:pt x="179" y="2"/>
                  </a:lnTo>
                  <a:lnTo>
                    <a:pt x="174" y="1"/>
                  </a:lnTo>
                  <a:lnTo>
                    <a:pt x="169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4" y="1"/>
                  </a:lnTo>
                  <a:lnTo>
                    <a:pt x="150" y="2"/>
                  </a:lnTo>
                  <a:lnTo>
                    <a:pt x="144" y="2"/>
                  </a:lnTo>
                  <a:lnTo>
                    <a:pt x="138" y="2"/>
                  </a:lnTo>
                  <a:lnTo>
                    <a:pt x="133" y="3"/>
                  </a:lnTo>
                  <a:lnTo>
                    <a:pt x="128" y="4"/>
                  </a:lnTo>
                  <a:lnTo>
                    <a:pt x="123" y="4"/>
                  </a:lnTo>
                  <a:lnTo>
                    <a:pt x="119" y="6"/>
                  </a:lnTo>
                  <a:lnTo>
                    <a:pt x="114" y="8"/>
                  </a:lnTo>
                  <a:lnTo>
                    <a:pt x="111" y="9"/>
                  </a:lnTo>
                  <a:lnTo>
                    <a:pt x="103" y="10"/>
                  </a:lnTo>
                  <a:lnTo>
                    <a:pt x="98" y="12"/>
                  </a:lnTo>
                  <a:lnTo>
                    <a:pt x="94" y="13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8" name="Freeform 11"/>
            <p:cNvSpPr>
              <a:spLocks/>
            </p:cNvSpPr>
            <p:nvPr/>
          </p:nvSpPr>
          <p:spPr bwMode="auto">
            <a:xfrm>
              <a:off x="3132" y="1597"/>
              <a:ext cx="118" cy="107"/>
            </a:xfrm>
            <a:custGeom>
              <a:avLst/>
              <a:gdLst>
                <a:gd name="T0" fmla="*/ 23 w 236"/>
                <a:gd name="T1" fmla="*/ 3 h 216"/>
                <a:gd name="T2" fmla="*/ 21 w 236"/>
                <a:gd name="T3" fmla="*/ 4 h 216"/>
                <a:gd name="T4" fmla="*/ 19 w 236"/>
                <a:gd name="T5" fmla="*/ 5 h 216"/>
                <a:gd name="T6" fmla="*/ 16 w 236"/>
                <a:gd name="T7" fmla="*/ 6 h 216"/>
                <a:gd name="T8" fmla="*/ 13 w 236"/>
                <a:gd name="T9" fmla="*/ 7 h 216"/>
                <a:gd name="T10" fmla="*/ 11 w 236"/>
                <a:gd name="T11" fmla="*/ 8 h 216"/>
                <a:gd name="T12" fmla="*/ 8 w 236"/>
                <a:gd name="T13" fmla="*/ 10 h 216"/>
                <a:gd name="T14" fmla="*/ 6 w 236"/>
                <a:gd name="T15" fmla="*/ 13 h 216"/>
                <a:gd name="T16" fmla="*/ 4 w 236"/>
                <a:gd name="T17" fmla="*/ 15 h 216"/>
                <a:gd name="T18" fmla="*/ 3 w 236"/>
                <a:gd name="T19" fmla="*/ 18 h 216"/>
                <a:gd name="T20" fmla="*/ 2 w 236"/>
                <a:gd name="T21" fmla="*/ 21 h 216"/>
                <a:gd name="T22" fmla="*/ 1 w 236"/>
                <a:gd name="T23" fmla="*/ 24 h 216"/>
                <a:gd name="T24" fmla="*/ 1 w 236"/>
                <a:gd name="T25" fmla="*/ 27 h 216"/>
                <a:gd name="T26" fmla="*/ 0 w 236"/>
                <a:gd name="T27" fmla="*/ 30 h 216"/>
                <a:gd name="T28" fmla="*/ 1 w 236"/>
                <a:gd name="T29" fmla="*/ 33 h 216"/>
                <a:gd name="T30" fmla="*/ 1 w 236"/>
                <a:gd name="T31" fmla="*/ 36 h 216"/>
                <a:gd name="T32" fmla="*/ 1 w 236"/>
                <a:gd name="T33" fmla="*/ 39 h 216"/>
                <a:gd name="T34" fmla="*/ 2 w 236"/>
                <a:gd name="T35" fmla="*/ 41 h 216"/>
                <a:gd name="T36" fmla="*/ 3 w 236"/>
                <a:gd name="T37" fmla="*/ 43 h 216"/>
                <a:gd name="T38" fmla="*/ 5 w 236"/>
                <a:gd name="T39" fmla="*/ 46 h 216"/>
                <a:gd name="T40" fmla="*/ 7 w 236"/>
                <a:gd name="T41" fmla="*/ 49 h 216"/>
                <a:gd name="T42" fmla="*/ 11 w 236"/>
                <a:gd name="T43" fmla="*/ 50 h 216"/>
                <a:gd name="T44" fmla="*/ 13 w 236"/>
                <a:gd name="T45" fmla="*/ 51 h 216"/>
                <a:gd name="T46" fmla="*/ 17 w 236"/>
                <a:gd name="T47" fmla="*/ 52 h 216"/>
                <a:gd name="T48" fmla="*/ 21 w 236"/>
                <a:gd name="T49" fmla="*/ 53 h 216"/>
                <a:gd name="T50" fmla="*/ 25 w 236"/>
                <a:gd name="T51" fmla="*/ 53 h 216"/>
                <a:gd name="T52" fmla="*/ 29 w 236"/>
                <a:gd name="T53" fmla="*/ 53 h 216"/>
                <a:gd name="T54" fmla="*/ 31 w 236"/>
                <a:gd name="T55" fmla="*/ 53 h 216"/>
                <a:gd name="T56" fmla="*/ 34 w 236"/>
                <a:gd name="T57" fmla="*/ 53 h 216"/>
                <a:gd name="T58" fmla="*/ 37 w 236"/>
                <a:gd name="T59" fmla="*/ 52 h 216"/>
                <a:gd name="T60" fmla="*/ 41 w 236"/>
                <a:gd name="T61" fmla="*/ 51 h 216"/>
                <a:gd name="T62" fmla="*/ 44 w 236"/>
                <a:gd name="T63" fmla="*/ 50 h 216"/>
                <a:gd name="T64" fmla="*/ 47 w 236"/>
                <a:gd name="T65" fmla="*/ 48 h 216"/>
                <a:gd name="T66" fmla="*/ 50 w 236"/>
                <a:gd name="T67" fmla="*/ 46 h 216"/>
                <a:gd name="T68" fmla="*/ 53 w 236"/>
                <a:gd name="T69" fmla="*/ 43 h 216"/>
                <a:gd name="T70" fmla="*/ 54 w 236"/>
                <a:gd name="T71" fmla="*/ 40 h 216"/>
                <a:gd name="T72" fmla="*/ 56 w 236"/>
                <a:gd name="T73" fmla="*/ 37 h 216"/>
                <a:gd name="T74" fmla="*/ 57 w 236"/>
                <a:gd name="T75" fmla="*/ 34 h 216"/>
                <a:gd name="T76" fmla="*/ 58 w 236"/>
                <a:gd name="T77" fmla="*/ 31 h 216"/>
                <a:gd name="T78" fmla="*/ 59 w 236"/>
                <a:gd name="T79" fmla="*/ 28 h 216"/>
                <a:gd name="T80" fmla="*/ 59 w 236"/>
                <a:gd name="T81" fmla="*/ 24 h 216"/>
                <a:gd name="T82" fmla="*/ 59 w 236"/>
                <a:gd name="T83" fmla="*/ 21 h 216"/>
                <a:gd name="T84" fmla="*/ 59 w 236"/>
                <a:gd name="T85" fmla="*/ 18 h 216"/>
                <a:gd name="T86" fmla="*/ 59 w 236"/>
                <a:gd name="T87" fmla="*/ 15 h 216"/>
                <a:gd name="T88" fmla="*/ 58 w 236"/>
                <a:gd name="T89" fmla="*/ 11 h 216"/>
                <a:gd name="T90" fmla="*/ 57 w 236"/>
                <a:gd name="T91" fmla="*/ 9 h 216"/>
                <a:gd name="T92" fmla="*/ 56 w 236"/>
                <a:gd name="T93" fmla="*/ 7 h 216"/>
                <a:gd name="T94" fmla="*/ 54 w 236"/>
                <a:gd name="T95" fmla="*/ 4 h 216"/>
                <a:gd name="T96" fmla="*/ 51 w 236"/>
                <a:gd name="T97" fmla="*/ 2 h 216"/>
                <a:gd name="T98" fmla="*/ 49 w 236"/>
                <a:gd name="T99" fmla="*/ 1 h 216"/>
                <a:gd name="T100" fmla="*/ 46 w 236"/>
                <a:gd name="T101" fmla="*/ 0 h 216"/>
                <a:gd name="T102" fmla="*/ 44 w 236"/>
                <a:gd name="T103" fmla="*/ 0 h 216"/>
                <a:gd name="T104" fmla="*/ 41 w 236"/>
                <a:gd name="T105" fmla="*/ 0 h 216"/>
                <a:gd name="T106" fmla="*/ 39 w 236"/>
                <a:gd name="T107" fmla="*/ 0 h 216"/>
                <a:gd name="T108" fmla="*/ 36 w 236"/>
                <a:gd name="T109" fmla="*/ 0 h 216"/>
                <a:gd name="T110" fmla="*/ 33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3 h 216"/>
                <a:gd name="T120" fmla="*/ 24 w 236"/>
                <a:gd name="T121" fmla="*/ 3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5" y="15"/>
                  </a:moveTo>
                  <a:lnTo>
                    <a:pt x="92" y="15"/>
                  </a:lnTo>
                  <a:lnTo>
                    <a:pt x="87" y="16"/>
                  </a:lnTo>
                  <a:lnTo>
                    <a:pt x="83" y="17"/>
                  </a:lnTo>
                  <a:lnTo>
                    <a:pt x="79" y="19"/>
                  </a:lnTo>
                  <a:lnTo>
                    <a:pt x="74" y="20"/>
                  </a:lnTo>
                  <a:lnTo>
                    <a:pt x="70" y="22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8" y="32"/>
                  </a:lnTo>
                  <a:lnTo>
                    <a:pt x="41" y="35"/>
                  </a:lnTo>
                  <a:lnTo>
                    <a:pt x="37" y="38"/>
                  </a:lnTo>
                  <a:lnTo>
                    <a:pt x="32" y="42"/>
                  </a:lnTo>
                  <a:lnTo>
                    <a:pt x="27" y="47"/>
                  </a:lnTo>
                  <a:lnTo>
                    <a:pt x="23" y="52"/>
                  </a:lnTo>
                  <a:lnTo>
                    <a:pt x="18" y="57"/>
                  </a:lnTo>
                  <a:lnTo>
                    <a:pt x="15" y="62"/>
                  </a:lnTo>
                  <a:lnTo>
                    <a:pt x="13" y="69"/>
                  </a:lnTo>
                  <a:lnTo>
                    <a:pt x="9" y="73"/>
                  </a:lnTo>
                  <a:lnTo>
                    <a:pt x="7" y="80"/>
                  </a:lnTo>
                  <a:lnTo>
                    <a:pt x="5" y="86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1" y="104"/>
                  </a:lnTo>
                  <a:lnTo>
                    <a:pt x="1" y="110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2" y="143"/>
                  </a:lnTo>
                  <a:lnTo>
                    <a:pt x="2" y="147"/>
                  </a:lnTo>
                  <a:lnTo>
                    <a:pt x="2" y="153"/>
                  </a:lnTo>
                  <a:lnTo>
                    <a:pt x="3" y="158"/>
                  </a:lnTo>
                  <a:lnTo>
                    <a:pt x="6" y="163"/>
                  </a:lnTo>
                  <a:lnTo>
                    <a:pt x="7" y="168"/>
                  </a:lnTo>
                  <a:lnTo>
                    <a:pt x="8" y="173"/>
                  </a:lnTo>
                  <a:lnTo>
                    <a:pt x="10" y="176"/>
                  </a:lnTo>
                  <a:lnTo>
                    <a:pt x="14" y="180"/>
                  </a:lnTo>
                  <a:lnTo>
                    <a:pt x="18" y="187"/>
                  </a:lnTo>
                  <a:lnTo>
                    <a:pt x="26" y="194"/>
                  </a:lnTo>
                  <a:lnTo>
                    <a:pt x="31" y="198"/>
                  </a:lnTo>
                  <a:lnTo>
                    <a:pt x="35" y="201"/>
                  </a:lnTo>
                  <a:lnTo>
                    <a:pt x="41" y="203"/>
                  </a:lnTo>
                  <a:lnTo>
                    <a:pt x="48" y="206"/>
                  </a:lnTo>
                  <a:lnTo>
                    <a:pt x="52" y="208"/>
                  </a:lnTo>
                  <a:lnTo>
                    <a:pt x="60" y="210"/>
                  </a:lnTo>
                  <a:lnTo>
                    <a:pt x="67" y="211"/>
                  </a:lnTo>
                  <a:lnTo>
                    <a:pt x="74" y="212"/>
                  </a:lnTo>
                  <a:lnTo>
                    <a:pt x="82" y="214"/>
                  </a:lnTo>
                  <a:lnTo>
                    <a:pt x="90" y="215"/>
                  </a:lnTo>
                  <a:lnTo>
                    <a:pt x="98" y="215"/>
                  </a:lnTo>
                  <a:lnTo>
                    <a:pt x="106" y="216"/>
                  </a:lnTo>
                  <a:lnTo>
                    <a:pt x="114" y="215"/>
                  </a:lnTo>
                  <a:lnTo>
                    <a:pt x="122" y="215"/>
                  </a:lnTo>
                  <a:lnTo>
                    <a:pt x="127" y="215"/>
                  </a:lnTo>
                  <a:lnTo>
                    <a:pt x="131" y="215"/>
                  </a:lnTo>
                  <a:lnTo>
                    <a:pt x="135" y="214"/>
                  </a:lnTo>
                  <a:lnTo>
                    <a:pt x="139" y="214"/>
                  </a:lnTo>
                  <a:lnTo>
                    <a:pt x="147" y="212"/>
                  </a:lnTo>
                  <a:lnTo>
                    <a:pt x="155" y="210"/>
                  </a:lnTo>
                  <a:lnTo>
                    <a:pt x="162" y="208"/>
                  </a:lnTo>
                  <a:lnTo>
                    <a:pt x="170" y="206"/>
                  </a:lnTo>
                  <a:lnTo>
                    <a:pt x="176" y="202"/>
                  </a:lnTo>
                  <a:lnTo>
                    <a:pt x="182" y="199"/>
                  </a:lnTo>
                  <a:lnTo>
                    <a:pt x="187" y="194"/>
                  </a:lnTo>
                  <a:lnTo>
                    <a:pt x="194" y="190"/>
                  </a:lnTo>
                  <a:lnTo>
                    <a:pt x="198" y="185"/>
                  </a:lnTo>
                  <a:lnTo>
                    <a:pt x="204" y="180"/>
                  </a:lnTo>
                  <a:lnTo>
                    <a:pt x="209" y="175"/>
                  </a:lnTo>
                  <a:lnTo>
                    <a:pt x="213" y="169"/>
                  </a:lnTo>
                  <a:lnTo>
                    <a:pt x="216" y="163"/>
                  </a:lnTo>
                  <a:lnTo>
                    <a:pt x="219" y="157"/>
                  </a:lnTo>
                  <a:lnTo>
                    <a:pt x="222" y="151"/>
                  </a:lnTo>
                  <a:lnTo>
                    <a:pt x="225" y="145"/>
                  </a:lnTo>
                  <a:lnTo>
                    <a:pt x="227" y="138"/>
                  </a:lnTo>
                  <a:lnTo>
                    <a:pt x="229" y="133"/>
                  </a:lnTo>
                  <a:lnTo>
                    <a:pt x="232" y="126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5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6" y="85"/>
                  </a:lnTo>
                  <a:lnTo>
                    <a:pt x="236" y="78"/>
                  </a:lnTo>
                  <a:lnTo>
                    <a:pt x="235" y="72"/>
                  </a:lnTo>
                  <a:lnTo>
                    <a:pt x="235" y="66"/>
                  </a:lnTo>
                  <a:lnTo>
                    <a:pt x="234" y="60"/>
                  </a:lnTo>
                  <a:lnTo>
                    <a:pt x="233" y="54"/>
                  </a:lnTo>
                  <a:lnTo>
                    <a:pt x="232" y="47"/>
                  </a:lnTo>
                  <a:lnTo>
                    <a:pt x="229" y="42"/>
                  </a:lnTo>
                  <a:lnTo>
                    <a:pt x="227" y="38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3" y="17"/>
                  </a:lnTo>
                  <a:lnTo>
                    <a:pt x="206" y="12"/>
                  </a:lnTo>
                  <a:lnTo>
                    <a:pt x="202" y="9"/>
                  </a:lnTo>
                  <a:lnTo>
                    <a:pt x="197" y="7"/>
                  </a:lnTo>
                  <a:lnTo>
                    <a:pt x="193" y="6"/>
                  </a:lnTo>
                  <a:lnTo>
                    <a:pt x="189" y="5"/>
                  </a:lnTo>
                  <a:lnTo>
                    <a:pt x="184" y="3"/>
                  </a:lnTo>
                  <a:lnTo>
                    <a:pt x="179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4" y="3"/>
                  </a:lnTo>
                  <a:lnTo>
                    <a:pt x="138" y="4"/>
                  </a:lnTo>
                  <a:lnTo>
                    <a:pt x="132" y="4"/>
                  </a:lnTo>
                  <a:lnTo>
                    <a:pt x="128" y="6"/>
                  </a:lnTo>
                  <a:lnTo>
                    <a:pt x="123" y="6"/>
                  </a:lnTo>
                  <a:lnTo>
                    <a:pt x="119" y="8"/>
                  </a:lnTo>
                  <a:lnTo>
                    <a:pt x="114" y="8"/>
                  </a:lnTo>
                  <a:lnTo>
                    <a:pt x="111" y="11"/>
                  </a:lnTo>
                  <a:lnTo>
                    <a:pt x="104" y="12"/>
                  </a:lnTo>
                  <a:lnTo>
                    <a:pt x="99" y="13"/>
                  </a:lnTo>
                  <a:lnTo>
                    <a:pt x="95" y="1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9" name="Freeform 12"/>
            <p:cNvSpPr>
              <a:spLocks/>
            </p:cNvSpPr>
            <p:nvPr/>
          </p:nvSpPr>
          <p:spPr bwMode="auto">
            <a:xfrm>
              <a:off x="2860" y="1612"/>
              <a:ext cx="109" cy="66"/>
            </a:xfrm>
            <a:custGeom>
              <a:avLst/>
              <a:gdLst>
                <a:gd name="T0" fmla="*/ 0 w 218"/>
                <a:gd name="T1" fmla="*/ 28 h 132"/>
                <a:gd name="T2" fmla="*/ 1 w 218"/>
                <a:gd name="T3" fmla="*/ 28 h 132"/>
                <a:gd name="T4" fmla="*/ 2 w 218"/>
                <a:gd name="T5" fmla="*/ 28 h 132"/>
                <a:gd name="T6" fmla="*/ 3 w 218"/>
                <a:gd name="T7" fmla="*/ 29 h 132"/>
                <a:gd name="T8" fmla="*/ 4 w 218"/>
                <a:gd name="T9" fmla="*/ 29 h 132"/>
                <a:gd name="T10" fmla="*/ 6 w 218"/>
                <a:gd name="T11" fmla="*/ 30 h 132"/>
                <a:gd name="T12" fmla="*/ 7 w 218"/>
                <a:gd name="T13" fmla="*/ 30 h 132"/>
                <a:gd name="T14" fmla="*/ 8 w 218"/>
                <a:gd name="T15" fmla="*/ 30 h 132"/>
                <a:gd name="T16" fmla="*/ 10 w 218"/>
                <a:gd name="T17" fmla="*/ 30 h 132"/>
                <a:gd name="T18" fmla="*/ 11 w 218"/>
                <a:gd name="T19" fmla="*/ 31 h 132"/>
                <a:gd name="T20" fmla="*/ 12 w 218"/>
                <a:gd name="T21" fmla="*/ 31 h 132"/>
                <a:gd name="T22" fmla="*/ 13 w 218"/>
                <a:gd name="T23" fmla="*/ 31 h 132"/>
                <a:gd name="T24" fmla="*/ 14 w 218"/>
                <a:gd name="T25" fmla="*/ 31 h 132"/>
                <a:gd name="T26" fmla="*/ 15 w 218"/>
                <a:gd name="T27" fmla="*/ 32 h 132"/>
                <a:gd name="T28" fmla="*/ 16 w 218"/>
                <a:gd name="T29" fmla="*/ 32 h 132"/>
                <a:gd name="T30" fmla="*/ 18 w 218"/>
                <a:gd name="T31" fmla="*/ 33 h 132"/>
                <a:gd name="T32" fmla="*/ 19 w 218"/>
                <a:gd name="T33" fmla="*/ 33 h 132"/>
                <a:gd name="T34" fmla="*/ 20 w 218"/>
                <a:gd name="T35" fmla="*/ 33 h 132"/>
                <a:gd name="T36" fmla="*/ 22 w 218"/>
                <a:gd name="T37" fmla="*/ 33 h 132"/>
                <a:gd name="T38" fmla="*/ 23 w 218"/>
                <a:gd name="T39" fmla="*/ 33 h 132"/>
                <a:gd name="T40" fmla="*/ 24 w 218"/>
                <a:gd name="T41" fmla="*/ 33 h 132"/>
                <a:gd name="T42" fmla="*/ 25 w 218"/>
                <a:gd name="T43" fmla="*/ 33 h 132"/>
                <a:gd name="T44" fmla="*/ 26 w 218"/>
                <a:gd name="T45" fmla="*/ 33 h 132"/>
                <a:gd name="T46" fmla="*/ 27 w 218"/>
                <a:gd name="T47" fmla="*/ 33 h 132"/>
                <a:gd name="T48" fmla="*/ 28 w 218"/>
                <a:gd name="T49" fmla="*/ 33 h 132"/>
                <a:gd name="T50" fmla="*/ 30 w 218"/>
                <a:gd name="T51" fmla="*/ 33 h 132"/>
                <a:gd name="T52" fmla="*/ 32 w 218"/>
                <a:gd name="T53" fmla="*/ 33 h 132"/>
                <a:gd name="T54" fmla="*/ 34 w 218"/>
                <a:gd name="T55" fmla="*/ 32 h 132"/>
                <a:gd name="T56" fmla="*/ 36 w 218"/>
                <a:gd name="T57" fmla="*/ 31 h 132"/>
                <a:gd name="T58" fmla="*/ 38 w 218"/>
                <a:gd name="T59" fmla="*/ 30 h 132"/>
                <a:gd name="T60" fmla="*/ 39 w 218"/>
                <a:gd name="T61" fmla="*/ 29 h 132"/>
                <a:gd name="T62" fmla="*/ 41 w 218"/>
                <a:gd name="T63" fmla="*/ 28 h 132"/>
                <a:gd name="T64" fmla="*/ 42 w 218"/>
                <a:gd name="T65" fmla="*/ 27 h 132"/>
                <a:gd name="T66" fmla="*/ 43 w 218"/>
                <a:gd name="T67" fmla="*/ 26 h 132"/>
                <a:gd name="T68" fmla="*/ 44 w 218"/>
                <a:gd name="T69" fmla="*/ 24 h 132"/>
                <a:gd name="T70" fmla="*/ 45 w 218"/>
                <a:gd name="T71" fmla="*/ 23 h 132"/>
                <a:gd name="T72" fmla="*/ 47 w 218"/>
                <a:gd name="T73" fmla="*/ 22 h 132"/>
                <a:gd name="T74" fmla="*/ 47 w 218"/>
                <a:gd name="T75" fmla="*/ 20 h 132"/>
                <a:gd name="T76" fmla="*/ 48 w 218"/>
                <a:gd name="T77" fmla="*/ 19 h 132"/>
                <a:gd name="T78" fmla="*/ 49 w 218"/>
                <a:gd name="T79" fmla="*/ 18 h 132"/>
                <a:gd name="T80" fmla="*/ 50 w 218"/>
                <a:gd name="T81" fmla="*/ 17 h 132"/>
                <a:gd name="T82" fmla="*/ 51 w 218"/>
                <a:gd name="T83" fmla="*/ 15 h 132"/>
                <a:gd name="T84" fmla="*/ 51 w 218"/>
                <a:gd name="T85" fmla="*/ 13 h 132"/>
                <a:gd name="T86" fmla="*/ 52 w 218"/>
                <a:gd name="T87" fmla="*/ 12 h 132"/>
                <a:gd name="T88" fmla="*/ 52 w 218"/>
                <a:gd name="T89" fmla="*/ 10 h 132"/>
                <a:gd name="T90" fmla="*/ 53 w 218"/>
                <a:gd name="T91" fmla="*/ 9 h 132"/>
                <a:gd name="T92" fmla="*/ 53 w 218"/>
                <a:gd name="T93" fmla="*/ 8 h 132"/>
                <a:gd name="T94" fmla="*/ 53 w 218"/>
                <a:gd name="T95" fmla="*/ 7 h 132"/>
                <a:gd name="T96" fmla="*/ 54 w 218"/>
                <a:gd name="T97" fmla="*/ 6 h 132"/>
                <a:gd name="T98" fmla="*/ 54 w 218"/>
                <a:gd name="T99" fmla="*/ 5 h 132"/>
                <a:gd name="T100" fmla="*/ 54 w 218"/>
                <a:gd name="T101" fmla="*/ 3 h 132"/>
                <a:gd name="T102" fmla="*/ 55 w 218"/>
                <a:gd name="T103" fmla="*/ 1 h 132"/>
                <a:gd name="T104" fmla="*/ 55 w 218"/>
                <a:gd name="T105" fmla="*/ 1 h 132"/>
                <a:gd name="T106" fmla="*/ 55 w 218"/>
                <a:gd name="T107" fmla="*/ 1 h 132"/>
                <a:gd name="T108" fmla="*/ 24 w 218"/>
                <a:gd name="T109" fmla="*/ 0 h 132"/>
                <a:gd name="T110" fmla="*/ 0 w 218"/>
                <a:gd name="T111" fmla="*/ 28 h 132"/>
                <a:gd name="T112" fmla="*/ 0 w 218"/>
                <a:gd name="T113" fmla="*/ 28 h 1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8"/>
                <a:gd name="T172" fmla="*/ 0 h 132"/>
                <a:gd name="T173" fmla="*/ 218 w 218"/>
                <a:gd name="T174" fmla="*/ 132 h 1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8" h="132">
                  <a:moveTo>
                    <a:pt x="0" y="114"/>
                  </a:moveTo>
                  <a:lnTo>
                    <a:pt x="3" y="114"/>
                  </a:lnTo>
                  <a:lnTo>
                    <a:pt x="6" y="115"/>
                  </a:lnTo>
                  <a:lnTo>
                    <a:pt x="12" y="116"/>
                  </a:lnTo>
                  <a:lnTo>
                    <a:pt x="16" y="119"/>
                  </a:lnTo>
                  <a:lnTo>
                    <a:pt x="24" y="121"/>
                  </a:lnTo>
                  <a:lnTo>
                    <a:pt x="28" y="121"/>
                  </a:lnTo>
                  <a:lnTo>
                    <a:pt x="32" y="123"/>
                  </a:lnTo>
                  <a:lnTo>
                    <a:pt x="37" y="123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0" y="128"/>
                  </a:lnTo>
                  <a:lnTo>
                    <a:pt x="64" y="128"/>
                  </a:lnTo>
                  <a:lnTo>
                    <a:pt x="70" y="130"/>
                  </a:lnTo>
                  <a:lnTo>
                    <a:pt x="74" y="130"/>
                  </a:lnTo>
                  <a:lnTo>
                    <a:pt x="80" y="131"/>
                  </a:lnTo>
                  <a:lnTo>
                    <a:pt x="85" y="131"/>
                  </a:lnTo>
                  <a:lnTo>
                    <a:pt x="90" y="132"/>
                  </a:lnTo>
                  <a:lnTo>
                    <a:pt x="95" y="132"/>
                  </a:lnTo>
                  <a:lnTo>
                    <a:pt x="99" y="132"/>
                  </a:lnTo>
                  <a:lnTo>
                    <a:pt x="104" y="132"/>
                  </a:lnTo>
                  <a:lnTo>
                    <a:pt x="110" y="132"/>
                  </a:lnTo>
                  <a:lnTo>
                    <a:pt x="114" y="132"/>
                  </a:lnTo>
                  <a:lnTo>
                    <a:pt x="120" y="132"/>
                  </a:lnTo>
                  <a:lnTo>
                    <a:pt x="128" y="130"/>
                  </a:lnTo>
                  <a:lnTo>
                    <a:pt x="136" y="128"/>
                  </a:lnTo>
                  <a:lnTo>
                    <a:pt x="143" y="124"/>
                  </a:lnTo>
                  <a:lnTo>
                    <a:pt x="150" y="122"/>
                  </a:lnTo>
                  <a:lnTo>
                    <a:pt x="155" y="118"/>
                  </a:lnTo>
                  <a:lnTo>
                    <a:pt x="161" y="114"/>
                  </a:lnTo>
                  <a:lnTo>
                    <a:pt x="167" y="110"/>
                  </a:lnTo>
                  <a:lnTo>
                    <a:pt x="172" y="105"/>
                  </a:lnTo>
                  <a:lnTo>
                    <a:pt x="176" y="99"/>
                  </a:lnTo>
                  <a:lnTo>
                    <a:pt x="180" y="94"/>
                  </a:lnTo>
                  <a:lnTo>
                    <a:pt x="185" y="89"/>
                  </a:lnTo>
                  <a:lnTo>
                    <a:pt x="188" y="83"/>
                  </a:lnTo>
                  <a:lnTo>
                    <a:pt x="192" y="78"/>
                  </a:lnTo>
                  <a:lnTo>
                    <a:pt x="195" y="72"/>
                  </a:lnTo>
                  <a:lnTo>
                    <a:pt x="198" y="65"/>
                  </a:lnTo>
                  <a:lnTo>
                    <a:pt x="202" y="61"/>
                  </a:lnTo>
                  <a:lnTo>
                    <a:pt x="203" y="54"/>
                  </a:lnTo>
                  <a:lnTo>
                    <a:pt x="205" y="49"/>
                  </a:lnTo>
                  <a:lnTo>
                    <a:pt x="207" y="42"/>
                  </a:lnTo>
                  <a:lnTo>
                    <a:pt x="209" y="38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13" y="24"/>
                  </a:lnTo>
                  <a:lnTo>
                    <a:pt x="215" y="21"/>
                  </a:lnTo>
                  <a:lnTo>
                    <a:pt x="216" y="13"/>
                  </a:lnTo>
                  <a:lnTo>
                    <a:pt x="217" y="7"/>
                  </a:lnTo>
                  <a:lnTo>
                    <a:pt x="218" y="5"/>
                  </a:lnTo>
                  <a:lnTo>
                    <a:pt x="218" y="4"/>
                  </a:lnTo>
                  <a:lnTo>
                    <a:pt x="95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0" name="Freeform 13"/>
            <p:cNvSpPr>
              <a:spLocks/>
            </p:cNvSpPr>
            <p:nvPr/>
          </p:nvSpPr>
          <p:spPr bwMode="auto">
            <a:xfrm>
              <a:off x="2682" y="1725"/>
              <a:ext cx="52" cy="39"/>
            </a:xfrm>
            <a:custGeom>
              <a:avLst/>
              <a:gdLst>
                <a:gd name="T0" fmla="*/ 15 w 104"/>
                <a:gd name="T1" fmla="*/ 0 h 77"/>
                <a:gd name="T2" fmla="*/ 26 w 104"/>
                <a:gd name="T3" fmla="*/ 3 h 77"/>
                <a:gd name="T4" fmla="*/ 26 w 104"/>
                <a:gd name="T5" fmla="*/ 15 h 77"/>
                <a:gd name="T6" fmla="*/ 19 w 104"/>
                <a:gd name="T7" fmla="*/ 20 h 77"/>
                <a:gd name="T8" fmla="*/ 0 w 104"/>
                <a:gd name="T9" fmla="*/ 9 h 77"/>
                <a:gd name="T10" fmla="*/ 6 w 104"/>
                <a:gd name="T11" fmla="*/ 1 h 77"/>
                <a:gd name="T12" fmla="*/ 15 w 104"/>
                <a:gd name="T13" fmla="*/ 0 h 77"/>
                <a:gd name="T14" fmla="*/ 15 w 104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77"/>
                <a:gd name="T26" fmla="*/ 104 w 104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77">
                  <a:moveTo>
                    <a:pt x="61" y="0"/>
                  </a:moveTo>
                  <a:lnTo>
                    <a:pt x="102" y="12"/>
                  </a:lnTo>
                  <a:lnTo>
                    <a:pt x="104" y="58"/>
                  </a:lnTo>
                  <a:lnTo>
                    <a:pt x="73" y="77"/>
                  </a:lnTo>
                  <a:lnTo>
                    <a:pt x="0" y="36"/>
                  </a:lnTo>
                  <a:lnTo>
                    <a:pt x="23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1" name="Freeform 14"/>
            <p:cNvSpPr>
              <a:spLocks/>
            </p:cNvSpPr>
            <p:nvPr/>
          </p:nvSpPr>
          <p:spPr bwMode="auto">
            <a:xfrm>
              <a:off x="2586" y="1710"/>
              <a:ext cx="176" cy="140"/>
            </a:xfrm>
            <a:custGeom>
              <a:avLst/>
              <a:gdLst>
                <a:gd name="T0" fmla="*/ 9 w 352"/>
                <a:gd name="T1" fmla="*/ 28 h 282"/>
                <a:gd name="T2" fmla="*/ 6 w 352"/>
                <a:gd name="T3" fmla="*/ 31 h 282"/>
                <a:gd name="T4" fmla="*/ 5 w 352"/>
                <a:gd name="T5" fmla="*/ 35 h 282"/>
                <a:gd name="T6" fmla="*/ 3 w 352"/>
                <a:gd name="T7" fmla="*/ 38 h 282"/>
                <a:gd name="T8" fmla="*/ 1 w 352"/>
                <a:gd name="T9" fmla="*/ 43 h 282"/>
                <a:gd name="T10" fmla="*/ 1 w 352"/>
                <a:gd name="T11" fmla="*/ 46 h 282"/>
                <a:gd name="T12" fmla="*/ 1 w 352"/>
                <a:gd name="T13" fmla="*/ 51 h 282"/>
                <a:gd name="T14" fmla="*/ 3 w 352"/>
                <a:gd name="T15" fmla="*/ 55 h 282"/>
                <a:gd name="T16" fmla="*/ 6 w 352"/>
                <a:gd name="T17" fmla="*/ 58 h 282"/>
                <a:gd name="T18" fmla="*/ 9 w 352"/>
                <a:gd name="T19" fmla="*/ 61 h 282"/>
                <a:gd name="T20" fmla="*/ 12 w 352"/>
                <a:gd name="T21" fmla="*/ 64 h 282"/>
                <a:gd name="T22" fmla="*/ 16 w 352"/>
                <a:gd name="T23" fmla="*/ 66 h 282"/>
                <a:gd name="T24" fmla="*/ 21 w 352"/>
                <a:gd name="T25" fmla="*/ 68 h 282"/>
                <a:gd name="T26" fmla="*/ 25 w 352"/>
                <a:gd name="T27" fmla="*/ 69 h 282"/>
                <a:gd name="T28" fmla="*/ 30 w 352"/>
                <a:gd name="T29" fmla="*/ 70 h 282"/>
                <a:gd name="T30" fmla="*/ 36 w 352"/>
                <a:gd name="T31" fmla="*/ 69 h 282"/>
                <a:gd name="T32" fmla="*/ 42 w 352"/>
                <a:gd name="T33" fmla="*/ 67 h 282"/>
                <a:gd name="T34" fmla="*/ 45 w 352"/>
                <a:gd name="T35" fmla="*/ 65 h 282"/>
                <a:gd name="T36" fmla="*/ 49 w 352"/>
                <a:gd name="T37" fmla="*/ 62 h 282"/>
                <a:gd name="T38" fmla="*/ 53 w 352"/>
                <a:gd name="T39" fmla="*/ 59 h 282"/>
                <a:gd name="T40" fmla="*/ 57 w 352"/>
                <a:gd name="T41" fmla="*/ 56 h 282"/>
                <a:gd name="T42" fmla="*/ 60 w 352"/>
                <a:gd name="T43" fmla="*/ 53 h 282"/>
                <a:gd name="T44" fmla="*/ 63 w 352"/>
                <a:gd name="T45" fmla="*/ 50 h 282"/>
                <a:gd name="T46" fmla="*/ 66 w 352"/>
                <a:gd name="T47" fmla="*/ 47 h 282"/>
                <a:gd name="T48" fmla="*/ 69 w 352"/>
                <a:gd name="T49" fmla="*/ 43 h 282"/>
                <a:gd name="T50" fmla="*/ 72 w 352"/>
                <a:gd name="T51" fmla="*/ 40 h 282"/>
                <a:gd name="T52" fmla="*/ 74 w 352"/>
                <a:gd name="T53" fmla="*/ 37 h 282"/>
                <a:gd name="T54" fmla="*/ 78 w 352"/>
                <a:gd name="T55" fmla="*/ 32 h 282"/>
                <a:gd name="T56" fmla="*/ 82 w 352"/>
                <a:gd name="T57" fmla="*/ 27 h 282"/>
                <a:gd name="T58" fmla="*/ 84 w 352"/>
                <a:gd name="T59" fmla="*/ 23 h 282"/>
                <a:gd name="T60" fmla="*/ 87 w 352"/>
                <a:gd name="T61" fmla="*/ 19 h 282"/>
                <a:gd name="T62" fmla="*/ 88 w 352"/>
                <a:gd name="T63" fmla="*/ 17 h 282"/>
                <a:gd name="T64" fmla="*/ 72 w 352"/>
                <a:gd name="T65" fmla="*/ 12 h 282"/>
                <a:gd name="T66" fmla="*/ 71 w 352"/>
                <a:gd name="T67" fmla="*/ 16 h 282"/>
                <a:gd name="T68" fmla="*/ 69 w 352"/>
                <a:gd name="T69" fmla="*/ 21 h 282"/>
                <a:gd name="T70" fmla="*/ 66 w 352"/>
                <a:gd name="T71" fmla="*/ 27 h 282"/>
                <a:gd name="T72" fmla="*/ 63 w 352"/>
                <a:gd name="T73" fmla="*/ 32 h 282"/>
                <a:gd name="T74" fmla="*/ 59 w 352"/>
                <a:gd name="T75" fmla="*/ 37 h 282"/>
                <a:gd name="T76" fmla="*/ 55 w 352"/>
                <a:gd name="T77" fmla="*/ 41 h 282"/>
                <a:gd name="T78" fmla="*/ 50 w 352"/>
                <a:gd name="T79" fmla="*/ 45 h 282"/>
                <a:gd name="T80" fmla="*/ 45 w 352"/>
                <a:gd name="T81" fmla="*/ 49 h 282"/>
                <a:gd name="T82" fmla="*/ 40 w 352"/>
                <a:gd name="T83" fmla="*/ 52 h 282"/>
                <a:gd name="T84" fmla="*/ 35 w 352"/>
                <a:gd name="T85" fmla="*/ 54 h 282"/>
                <a:gd name="T86" fmla="*/ 29 w 352"/>
                <a:gd name="T87" fmla="*/ 54 h 282"/>
                <a:gd name="T88" fmla="*/ 25 w 352"/>
                <a:gd name="T89" fmla="*/ 55 h 282"/>
                <a:gd name="T90" fmla="*/ 22 w 352"/>
                <a:gd name="T91" fmla="*/ 54 h 282"/>
                <a:gd name="T92" fmla="*/ 19 w 352"/>
                <a:gd name="T93" fmla="*/ 52 h 282"/>
                <a:gd name="T94" fmla="*/ 17 w 352"/>
                <a:gd name="T95" fmla="*/ 48 h 282"/>
                <a:gd name="T96" fmla="*/ 18 w 352"/>
                <a:gd name="T97" fmla="*/ 42 h 282"/>
                <a:gd name="T98" fmla="*/ 21 w 352"/>
                <a:gd name="T99" fmla="*/ 36 h 282"/>
                <a:gd name="T100" fmla="*/ 25 w 352"/>
                <a:gd name="T101" fmla="*/ 32 h 282"/>
                <a:gd name="T102" fmla="*/ 28 w 352"/>
                <a:gd name="T103" fmla="*/ 30 h 282"/>
                <a:gd name="T104" fmla="*/ 31 w 352"/>
                <a:gd name="T105" fmla="*/ 27 h 282"/>
                <a:gd name="T106" fmla="*/ 36 w 352"/>
                <a:gd name="T107" fmla="*/ 25 h 282"/>
                <a:gd name="T108" fmla="*/ 41 w 352"/>
                <a:gd name="T109" fmla="*/ 23 h 282"/>
                <a:gd name="T110" fmla="*/ 44 w 352"/>
                <a:gd name="T111" fmla="*/ 21 h 282"/>
                <a:gd name="T112" fmla="*/ 47 w 352"/>
                <a:gd name="T113" fmla="*/ 19 h 282"/>
                <a:gd name="T114" fmla="*/ 50 w 352"/>
                <a:gd name="T115" fmla="*/ 18 h 282"/>
                <a:gd name="T116" fmla="*/ 53 w 352"/>
                <a:gd name="T117" fmla="*/ 0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2"/>
                <a:gd name="T178" fmla="*/ 0 h 282"/>
                <a:gd name="T179" fmla="*/ 352 w 352"/>
                <a:gd name="T180" fmla="*/ 282 h 28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2" h="282">
                  <a:moveTo>
                    <a:pt x="214" y="0"/>
                  </a:moveTo>
                  <a:lnTo>
                    <a:pt x="35" y="113"/>
                  </a:lnTo>
                  <a:lnTo>
                    <a:pt x="34" y="113"/>
                  </a:lnTo>
                  <a:lnTo>
                    <a:pt x="33" y="115"/>
                  </a:lnTo>
                  <a:lnTo>
                    <a:pt x="29" y="119"/>
                  </a:lnTo>
                  <a:lnTo>
                    <a:pt x="27" y="124"/>
                  </a:lnTo>
                  <a:lnTo>
                    <a:pt x="24" y="129"/>
                  </a:lnTo>
                  <a:lnTo>
                    <a:pt x="20" y="137"/>
                  </a:lnTo>
                  <a:lnTo>
                    <a:pt x="18" y="140"/>
                  </a:lnTo>
                  <a:lnTo>
                    <a:pt x="17" y="144"/>
                  </a:lnTo>
                  <a:lnTo>
                    <a:pt x="15" y="148"/>
                  </a:lnTo>
                  <a:lnTo>
                    <a:pt x="13" y="153"/>
                  </a:lnTo>
                  <a:lnTo>
                    <a:pt x="9" y="161"/>
                  </a:lnTo>
                  <a:lnTo>
                    <a:pt x="7" y="169"/>
                  </a:lnTo>
                  <a:lnTo>
                    <a:pt x="4" y="173"/>
                  </a:lnTo>
                  <a:lnTo>
                    <a:pt x="3" y="178"/>
                  </a:lnTo>
                  <a:lnTo>
                    <a:pt x="2" y="181"/>
                  </a:lnTo>
                  <a:lnTo>
                    <a:pt x="2" y="186"/>
                  </a:lnTo>
                  <a:lnTo>
                    <a:pt x="0" y="193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5" y="212"/>
                  </a:lnTo>
                  <a:lnTo>
                    <a:pt x="7" y="217"/>
                  </a:lnTo>
                  <a:lnTo>
                    <a:pt x="10" y="221"/>
                  </a:lnTo>
                  <a:lnTo>
                    <a:pt x="13" y="226"/>
                  </a:lnTo>
                  <a:lnTo>
                    <a:pt x="18" y="230"/>
                  </a:lnTo>
                  <a:lnTo>
                    <a:pt x="21" y="234"/>
                  </a:lnTo>
                  <a:lnTo>
                    <a:pt x="26" y="238"/>
                  </a:lnTo>
                  <a:lnTo>
                    <a:pt x="31" y="243"/>
                  </a:lnTo>
                  <a:lnTo>
                    <a:pt x="35" y="248"/>
                  </a:lnTo>
                  <a:lnTo>
                    <a:pt x="38" y="250"/>
                  </a:lnTo>
                  <a:lnTo>
                    <a:pt x="43" y="254"/>
                  </a:lnTo>
                  <a:lnTo>
                    <a:pt x="48" y="257"/>
                  </a:lnTo>
                  <a:lnTo>
                    <a:pt x="53" y="261"/>
                  </a:lnTo>
                  <a:lnTo>
                    <a:pt x="58" y="264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6" y="273"/>
                  </a:lnTo>
                  <a:lnTo>
                    <a:pt x="82" y="275"/>
                  </a:lnTo>
                  <a:lnTo>
                    <a:pt x="88" y="277"/>
                  </a:lnTo>
                  <a:lnTo>
                    <a:pt x="94" y="278"/>
                  </a:lnTo>
                  <a:lnTo>
                    <a:pt x="101" y="280"/>
                  </a:lnTo>
                  <a:lnTo>
                    <a:pt x="107" y="281"/>
                  </a:lnTo>
                  <a:lnTo>
                    <a:pt x="114" y="282"/>
                  </a:lnTo>
                  <a:lnTo>
                    <a:pt x="121" y="282"/>
                  </a:lnTo>
                  <a:lnTo>
                    <a:pt x="129" y="282"/>
                  </a:lnTo>
                  <a:lnTo>
                    <a:pt x="135" y="280"/>
                  </a:lnTo>
                  <a:lnTo>
                    <a:pt x="142" y="278"/>
                  </a:lnTo>
                  <a:lnTo>
                    <a:pt x="150" y="276"/>
                  </a:lnTo>
                  <a:lnTo>
                    <a:pt x="158" y="274"/>
                  </a:lnTo>
                  <a:lnTo>
                    <a:pt x="165" y="270"/>
                  </a:lnTo>
                  <a:lnTo>
                    <a:pt x="174" y="267"/>
                  </a:lnTo>
                  <a:lnTo>
                    <a:pt x="178" y="265"/>
                  </a:lnTo>
                  <a:lnTo>
                    <a:pt x="182" y="262"/>
                  </a:lnTo>
                  <a:lnTo>
                    <a:pt x="187" y="260"/>
                  </a:lnTo>
                  <a:lnTo>
                    <a:pt x="191" y="258"/>
                  </a:lnTo>
                  <a:lnTo>
                    <a:pt x="199" y="251"/>
                  </a:lnTo>
                  <a:lnTo>
                    <a:pt x="207" y="245"/>
                  </a:lnTo>
                  <a:lnTo>
                    <a:pt x="212" y="241"/>
                  </a:lnTo>
                  <a:lnTo>
                    <a:pt x="215" y="238"/>
                  </a:lnTo>
                  <a:lnTo>
                    <a:pt x="220" y="234"/>
                  </a:lnTo>
                  <a:lnTo>
                    <a:pt x="224" y="232"/>
                  </a:lnTo>
                  <a:lnTo>
                    <a:pt x="228" y="227"/>
                  </a:lnTo>
                  <a:lnTo>
                    <a:pt x="232" y="223"/>
                  </a:lnTo>
                  <a:lnTo>
                    <a:pt x="236" y="218"/>
                  </a:lnTo>
                  <a:lnTo>
                    <a:pt x="240" y="215"/>
                  </a:lnTo>
                  <a:lnTo>
                    <a:pt x="244" y="210"/>
                  </a:lnTo>
                  <a:lnTo>
                    <a:pt x="248" y="205"/>
                  </a:lnTo>
                  <a:lnTo>
                    <a:pt x="253" y="202"/>
                  </a:lnTo>
                  <a:lnTo>
                    <a:pt x="257" y="199"/>
                  </a:lnTo>
                  <a:lnTo>
                    <a:pt x="260" y="194"/>
                  </a:lnTo>
                  <a:lnTo>
                    <a:pt x="264" y="189"/>
                  </a:lnTo>
                  <a:lnTo>
                    <a:pt x="268" y="185"/>
                  </a:lnTo>
                  <a:lnTo>
                    <a:pt x="272" y="180"/>
                  </a:lnTo>
                  <a:lnTo>
                    <a:pt x="276" y="176"/>
                  </a:lnTo>
                  <a:lnTo>
                    <a:pt x="279" y="171"/>
                  </a:lnTo>
                  <a:lnTo>
                    <a:pt x="284" y="167"/>
                  </a:lnTo>
                  <a:lnTo>
                    <a:pt x="287" y="162"/>
                  </a:lnTo>
                  <a:lnTo>
                    <a:pt x="291" y="157"/>
                  </a:lnTo>
                  <a:lnTo>
                    <a:pt x="293" y="153"/>
                  </a:lnTo>
                  <a:lnTo>
                    <a:pt x="296" y="150"/>
                  </a:lnTo>
                  <a:lnTo>
                    <a:pt x="300" y="145"/>
                  </a:lnTo>
                  <a:lnTo>
                    <a:pt x="306" y="138"/>
                  </a:lnTo>
                  <a:lnTo>
                    <a:pt x="312" y="131"/>
                  </a:lnTo>
                  <a:lnTo>
                    <a:pt x="317" y="123"/>
                  </a:lnTo>
                  <a:lnTo>
                    <a:pt x="321" y="116"/>
                  </a:lnTo>
                  <a:lnTo>
                    <a:pt x="326" y="110"/>
                  </a:lnTo>
                  <a:lnTo>
                    <a:pt x="330" y="104"/>
                  </a:lnTo>
                  <a:lnTo>
                    <a:pt x="334" y="98"/>
                  </a:lnTo>
                  <a:lnTo>
                    <a:pt x="336" y="94"/>
                  </a:lnTo>
                  <a:lnTo>
                    <a:pt x="340" y="89"/>
                  </a:lnTo>
                  <a:lnTo>
                    <a:pt x="343" y="86"/>
                  </a:lnTo>
                  <a:lnTo>
                    <a:pt x="346" y="78"/>
                  </a:lnTo>
                  <a:lnTo>
                    <a:pt x="350" y="73"/>
                  </a:lnTo>
                  <a:lnTo>
                    <a:pt x="351" y="71"/>
                  </a:lnTo>
                  <a:lnTo>
                    <a:pt x="352" y="71"/>
                  </a:lnTo>
                  <a:lnTo>
                    <a:pt x="293" y="43"/>
                  </a:lnTo>
                  <a:lnTo>
                    <a:pt x="291" y="45"/>
                  </a:lnTo>
                  <a:lnTo>
                    <a:pt x="288" y="51"/>
                  </a:lnTo>
                  <a:lnTo>
                    <a:pt x="286" y="55"/>
                  </a:lnTo>
                  <a:lnTo>
                    <a:pt x="285" y="61"/>
                  </a:lnTo>
                  <a:lnTo>
                    <a:pt x="283" y="66"/>
                  </a:lnTo>
                  <a:lnTo>
                    <a:pt x="280" y="73"/>
                  </a:lnTo>
                  <a:lnTo>
                    <a:pt x="276" y="80"/>
                  </a:lnTo>
                  <a:lnTo>
                    <a:pt x="273" y="87"/>
                  </a:lnTo>
                  <a:lnTo>
                    <a:pt x="270" y="94"/>
                  </a:lnTo>
                  <a:lnTo>
                    <a:pt x="267" y="100"/>
                  </a:lnTo>
                  <a:lnTo>
                    <a:pt x="262" y="108"/>
                  </a:lnTo>
                  <a:lnTo>
                    <a:pt x="260" y="115"/>
                  </a:lnTo>
                  <a:lnTo>
                    <a:pt x="255" y="123"/>
                  </a:lnTo>
                  <a:lnTo>
                    <a:pt x="252" y="131"/>
                  </a:lnTo>
                  <a:lnTo>
                    <a:pt x="247" y="137"/>
                  </a:lnTo>
                  <a:lnTo>
                    <a:pt x="243" y="143"/>
                  </a:lnTo>
                  <a:lnTo>
                    <a:pt x="237" y="150"/>
                  </a:lnTo>
                  <a:lnTo>
                    <a:pt x="232" y="156"/>
                  </a:lnTo>
                  <a:lnTo>
                    <a:pt x="226" y="161"/>
                  </a:lnTo>
                  <a:lnTo>
                    <a:pt x="220" y="168"/>
                  </a:lnTo>
                  <a:lnTo>
                    <a:pt x="214" y="173"/>
                  </a:lnTo>
                  <a:lnTo>
                    <a:pt x="207" y="179"/>
                  </a:lnTo>
                  <a:lnTo>
                    <a:pt x="200" y="184"/>
                  </a:lnTo>
                  <a:lnTo>
                    <a:pt x="194" y="188"/>
                  </a:lnTo>
                  <a:lnTo>
                    <a:pt x="187" y="193"/>
                  </a:lnTo>
                  <a:lnTo>
                    <a:pt x="180" y="199"/>
                  </a:lnTo>
                  <a:lnTo>
                    <a:pt x="173" y="202"/>
                  </a:lnTo>
                  <a:lnTo>
                    <a:pt x="166" y="205"/>
                  </a:lnTo>
                  <a:lnTo>
                    <a:pt x="159" y="209"/>
                  </a:lnTo>
                  <a:lnTo>
                    <a:pt x="154" y="212"/>
                  </a:lnTo>
                  <a:lnTo>
                    <a:pt x="147" y="215"/>
                  </a:lnTo>
                  <a:lnTo>
                    <a:pt x="140" y="217"/>
                  </a:lnTo>
                  <a:lnTo>
                    <a:pt x="133" y="218"/>
                  </a:lnTo>
                  <a:lnTo>
                    <a:pt x="126" y="220"/>
                  </a:lnTo>
                  <a:lnTo>
                    <a:pt x="119" y="220"/>
                  </a:lnTo>
                  <a:lnTo>
                    <a:pt x="114" y="221"/>
                  </a:lnTo>
                  <a:lnTo>
                    <a:pt x="108" y="221"/>
                  </a:lnTo>
                  <a:lnTo>
                    <a:pt x="103" y="221"/>
                  </a:lnTo>
                  <a:lnTo>
                    <a:pt x="98" y="221"/>
                  </a:lnTo>
                  <a:lnTo>
                    <a:pt x="93" y="221"/>
                  </a:lnTo>
                  <a:lnTo>
                    <a:pt x="89" y="220"/>
                  </a:lnTo>
                  <a:lnTo>
                    <a:pt x="85" y="220"/>
                  </a:lnTo>
                  <a:lnTo>
                    <a:pt x="77" y="217"/>
                  </a:lnTo>
                  <a:lnTo>
                    <a:pt x="73" y="212"/>
                  </a:lnTo>
                  <a:lnTo>
                    <a:pt x="68" y="207"/>
                  </a:lnTo>
                  <a:lnTo>
                    <a:pt x="67" y="201"/>
                  </a:lnTo>
                  <a:lnTo>
                    <a:pt x="66" y="194"/>
                  </a:lnTo>
                  <a:lnTo>
                    <a:pt x="66" y="187"/>
                  </a:lnTo>
                  <a:lnTo>
                    <a:pt x="67" y="178"/>
                  </a:lnTo>
                  <a:lnTo>
                    <a:pt x="70" y="171"/>
                  </a:lnTo>
                  <a:lnTo>
                    <a:pt x="74" y="163"/>
                  </a:lnTo>
                  <a:lnTo>
                    <a:pt x="78" y="156"/>
                  </a:lnTo>
                  <a:lnTo>
                    <a:pt x="83" y="148"/>
                  </a:lnTo>
                  <a:lnTo>
                    <a:pt x="89" y="142"/>
                  </a:lnTo>
                  <a:lnTo>
                    <a:pt x="96" y="135"/>
                  </a:lnTo>
                  <a:lnTo>
                    <a:pt x="102" y="129"/>
                  </a:lnTo>
                  <a:lnTo>
                    <a:pt x="106" y="126"/>
                  </a:lnTo>
                  <a:lnTo>
                    <a:pt x="109" y="122"/>
                  </a:lnTo>
                  <a:lnTo>
                    <a:pt x="114" y="120"/>
                  </a:lnTo>
                  <a:lnTo>
                    <a:pt x="118" y="118"/>
                  </a:lnTo>
                  <a:lnTo>
                    <a:pt x="123" y="114"/>
                  </a:lnTo>
                  <a:lnTo>
                    <a:pt x="127" y="111"/>
                  </a:lnTo>
                  <a:lnTo>
                    <a:pt x="133" y="108"/>
                  </a:lnTo>
                  <a:lnTo>
                    <a:pt x="139" y="105"/>
                  </a:lnTo>
                  <a:lnTo>
                    <a:pt x="143" y="102"/>
                  </a:lnTo>
                  <a:lnTo>
                    <a:pt x="149" y="98"/>
                  </a:lnTo>
                  <a:lnTo>
                    <a:pt x="155" y="96"/>
                  </a:lnTo>
                  <a:lnTo>
                    <a:pt x="161" y="94"/>
                  </a:lnTo>
                  <a:lnTo>
                    <a:pt x="166" y="90"/>
                  </a:lnTo>
                  <a:lnTo>
                    <a:pt x="172" y="88"/>
                  </a:lnTo>
                  <a:lnTo>
                    <a:pt x="176" y="86"/>
                  </a:lnTo>
                  <a:lnTo>
                    <a:pt x="183" y="83"/>
                  </a:lnTo>
                  <a:lnTo>
                    <a:pt x="187" y="81"/>
                  </a:lnTo>
                  <a:lnTo>
                    <a:pt x="191" y="79"/>
                  </a:lnTo>
                  <a:lnTo>
                    <a:pt x="195" y="78"/>
                  </a:lnTo>
                  <a:lnTo>
                    <a:pt x="198" y="77"/>
                  </a:lnTo>
                  <a:lnTo>
                    <a:pt x="203" y="74"/>
                  </a:lnTo>
                  <a:lnTo>
                    <a:pt x="205" y="74"/>
                  </a:lnTo>
                  <a:lnTo>
                    <a:pt x="252" y="31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Freeform 15"/>
            <p:cNvSpPr>
              <a:spLocks/>
            </p:cNvSpPr>
            <p:nvPr/>
          </p:nvSpPr>
          <p:spPr bwMode="auto">
            <a:xfrm>
              <a:off x="2693" y="1560"/>
              <a:ext cx="271" cy="191"/>
            </a:xfrm>
            <a:custGeom>
              <a:avLst/>
              <a:gdLst>
                <a:gd name="T0" fmla="*/ 0 w 543"/>
                <a:gd name="T1" fmla="*/ 75 h 381"/>
                <a:gd name="T2" fmla="*/ 110 w 543"/>
                <a:gd name="T3" fmla="*/ 0 h 381"/>
                <a:gd name="T4" fmla="*/ 135 w 543"/>
                <a:gd name="T5" fmla="*/ 9 h 381"/>
                <a:gd name="T6" fmla="*/ 34 w 543"/>
                <a:gd name="T7" fmla="*/ 96 h 381"/>
                <a:gd name="T8" fmla="*/ 0 w 543"/>
                <a:gd name="T9" fmla="*/ 75 h 381"/>
                <a:gd name="T10" fmla="*/ 0 w 543"/>
                <a:gd name="T11" fmla="*/ 75 h 3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3"/>
                <a:gd name="T19" fmla="*/ 0 h 381"/>
                <a:gd name="T20" fmla="*/ 543 w 543"/>
                <a:gd name="T21" fmla="*/ 381 h 3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3" h="381">
                  <a:moveTo>
                    <a:pt x="0" y="299"/>
                  </a:moveTo>
                  <a:lnTo>
                    <a:pt x="443" y="0"/>
                  </a:lnTo>
                  <a:lnTo>
                    <a:pt x="543" y="35"/>
                  </a:lnTo>
                  <a:lnTo>
                    <a:pt x="138" y="38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D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3" name="Freeform 16"/>
            <p:cNvSpPr>
              <a:spLocks/>
            </p:cNvSpPr>
            <p:nvPr/>
          </p:nvSpPr>
          <p:spPr bwMode="auto">
            <a:xfrm>
              <a:off x="2784" y="1329"/>
              <a:ext cx="625" cy="215"/>
            </a:xfrm>
            <a:custGeom>
              <a:avLst/>
              <a:gdLst>
                <a:gd name="T0" fmla="*/ 0 w 1248"/>
                <a:gd name="T1" fmla="*/ 86 h 430"/>
                <a:gd name="T2" fmla="*/ 181 w 1248"/>
                <a:gd name="T3" fmla="*/ 0 h 430"/>
                <a:gd name="T4" fmla="*/ 313 w 1248"/>
                <a:gd name="T5" fmla="*/ 13 h 430"/>
                <a:gd name="T6" fmla="*/ 149 w 1248"/>
                <a:gd name="T7" fmla="*/ 108 h 430"/>
                <a:gd name="T8" fmla="*/ 146 w 1248"/>
                <a:gd name="T9" fmla="*/ 104 h 430"/>
                <a:gd name="T10" fmla="*/ 296 w 1248"/>
                <a:gd name="T11" fmla="*/ 15 h 430"/>
                <a:gd name="T12" fmla="*/ 182 w 1248"/>
                <a:gd name="T13" fmla="*/ 7 h 430"/>
                <a:gd name="T14" fmla="*/ 7 w 1248"/>
                <a:gd name="T15" fmla="*/ 89 h 430"/>
                <a:gd name="T16" fmla="*/ 0 w 1248"/>
                <a:gd name="T17" fmla="*/ 86 h 430"/>
                <a:gd name="T18" fmla="*/ 0 w 1248"/>
                <a:gd name="T19" fmla="*/ 86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8"/>
                <a:gd name="T31" fmla="*/ 0 h 430"/>
                <a:gd name="T32" fmla="*/ 1248 w 1248"/>
                <a:gd name="T33" fmla="*/ 430 h 4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8" h="430">
                  <a:moveTo>
                    <a:pt x="0" y="344"/>
                  </a:moveTo>
                  <a:lnTo>
                    <a:pt x="720" y="0"/>
                  </a:lnTo>
                  <a:lnTo>
                    <a:pt x="1248" y="51"/>
                  </a:lnTo>
                  <a:lnTo>
                    <a:pt x="595" y="430"/>
                  </a:lnTo>
                  <a:lnTo>
                    <a:pt x="583" y="413"/>
                  </a:lnTo>
                  <a:lnTo>
                    <a:pt x="1183" y="62"/>
                  </a:lnTo>
                  <a:lnTo>
                    <a:pt x="726" y="28"/>
                  </a:lnTo>
                  <a:lnTo>
                    <a:pt x="28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4" name="Freeform 17"/>
            <p:cNvSpPr>
              <a:spLocks/>
            </p:cNvSpPr>
            <p:nvPr/>
          </p:nvSpPr>
          <p:spPr bwMode="auto">
            <a:xfrm>
              <a:off x="2799" y="1497"/>
              <a:ext cx="283" cy="47"/>
            </a:xfrm>
            <a:custGeom>
              <a:avLst/>
              <a:gdLst>
                <a:gd name="T0" fmla="*/ 0 w 567"/>
                <a:gd name="T1" fmla="*/ 5 h 93"/>
                <a:gd name="T2" fmla="*/ 141 w 567"/>
                <a:gd name="T3" fmla="*/ 24 h 93"/>
                <a:gd name="T4" fmla="*/ 140 w 567"/>
                <a:gd name="T5" fmla="*/ 19 h 93"/>
                <a:gd name="T6" fmla="*/ 1 w 567"/>
                <a:gd name="T7" fmla="*/ 0 h 93"/>
                <a:gd name="T8" fmla="*/ 0 w 567"/>
                <a:gd name="T9" fmla="*/ 5 h 93"/>
                <a:gd name="T10" fmla="*/ 0 w 567"/>
                <a:gd name="T11" fmla="*/ 5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7"/>
                <a:gd name="T19" fmla="*/ 0 h 93"/>
                <a:gd name="T20" fmla="*/ 567 w 56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7" h="93">
                  <a:moveTo>
                    <a:pt x="0" y="17"/>
                  </a:moveTo>
                  <a:lnTo>
                    <a:pt x="567" y="93"/>
                  </a:lnTo>
                  <a:lnTo>
                    <a:pt x="561" y="75"/>
                  </a:lnTo>
                  <a:lnTo>
                    <a:pt x="7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5" name="Freeform 18"/>
            <p:cNvSpPr>
              <a:spLocks/>
            </p:cNvSpPr>
            <p:nvPr/>
          </p:nvSpPr>
          <p:spPr bwMode="auto">
            <a:xfrm>
              <a:off x="2784" y="1501"/>
              <a:ext cx="64" cy="95"/>
            </a:xfrm>
            <a:custGeom>
              <a:avLst/>
              <a:gdLst>
                <a:gd name="T0" fmla="*/ 0 w 127"/>
                <a:gd name="T1" fmla="*/ 0 h 189"/>
                <a:gd name="T2" fmla="*/ 0 w 127"/>
                <a:gd name="T3" fmla="*/ 46 h 189"/>
                <a:gd name="T4" fmla="*/ 26 w 127"/>
                <a:gd name="T5" fmla="*/ 48 h 189"/>
                <a:gd name="T6" fmla="*/ 32 w 127"/>
                <a:gd name="T7" fmla="*/ 43 h 189"/>
                <a:gd name="T8" fmla="*/ 5 w 127"/>
                <a:gd name="T9" fmla="*/ 41 h 189"/>
                <a:gd name="T10" fmla="*/ 7 w 127"/>
                <a:gd name="T11" fmla="*/ 0 h 189"/>
                <a:gd name="T12" fmla="*/ 0 w 127"/>
                <a:gd name="T13" fmla="*/ 0 h 189"/>
                <a:gd name="T14" fmla="*/ 0 w 127"/>
                <a:gd name="T15" fmla="*/ 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7"/>
                <a:gd name="T25" fmla="*/ 0 h 189"/>
                <a:gd name="T26" fmla="*/ 127 w 127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7" h="189">
                  <a:moveTo>
                    <a:pt x="0" y="0"/>
                  </a:moveTo>
                  <a:lnTo>
                    <a:pt x="0" y="183"/>
                  </a:lnTo>
                  <a:lnTo>
                    <a:pt x="104" y="189"/>
                  </a:lnTo>
                  <a:lnTo>
                    <a:pt x="127" y="170"/>
                  </a:lnTo>
                  <a:lnTo>
                    <a:pt x="20" y="16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Freeform 19"/>
            <p:cNvSpPr>
              <a:spLocks/>
            </p:cNvSpPr>
            <p:nvPr/>
          </p:nvSpPr>
          <p:spPr bwMode="auto">
            <a:xfrm>
              <a:off x="2661" y="1541"/>
              <a:ext cx="315" cy="204"/>
            </a:xfrm>
            <a:custGeom>
              <a:avLst/>
              <a:gdLst>
                <a:gd name="T0" fmla="*/ 0 w 631"/>
                <a:gd name="T1" fmla="*/ 81 h 408"/>
                <a:gd name="T2" fmla="*/ 121 w 631"/>
                <a:gd name="T3" fmla="*/ 0 h 408"/>
                <a:gd name="T4" fmla="*/ 157 w 631"/>
                <a:gd name="T5" fmla="*/ 7 h 408"/>
                <a:gd name="T6" fmla="*/ 45 w 631"/>
                <a:gd name="T7" fmla="*/ 102 h 408"/>
                <a:gd name="T8" fmla="*/ 39 w 631"/>
                <a:gd name="T9" fmla="*/ 96 h 408"/>
                <a:gd name="T10" fmla="*/ 146 w 631"/>
                <a:gd name="T11" fmla="*/ 12 h 408"/>
                <a:gd name="T12" fmla="*/ 123 w 631"/>
                <a:gd name="T13" fmla="*/ 6 h 408"/>
                <a:gd name="T14" fmla="*/ 9 w 631"/>
                <a:gd name="T15" fmla="*/ 82 h 408"/>
                <a:gd name="T16" fmla="*/ 0 w 631"/>
                <a:gd name="T17" fmla="*/ 81 h 408"/>
                <a:gd name="T18" fmla="*/ 0 w 631"/>
                <a:gd name="T19" fmla="*/ 81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1"/>
                <a:gd name="T31" fmla="*/ 0 h 408"/>
                <a:gd name="T32" fmla="*/ 631 w 631"/>
                <a:gd name="T33" fmla="*/ 408 h 4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1" h="408">
                  <a:moveTo>
                    <a:pt x="0" y="322"/>
                  </a:moveTo>
                  <a:lnTo>
                    <a:pt x="487" y="0"/>
                  </a:lnTo>
                  <a:lnTo>
                    <a:pt x="631" y="31"/>
                  </a:lnTo>
                  <a:lnTo>
                    <a:pt x="181" y="408"/>
                  </a:lnTo>
                  <a:lnTo>
                    <a:pt x="156" y="384"/>
                  </a:lnTo>
                  <a:lnTo>
                    <a:pt x="584" y="46"/>
                  </a:lnTo>
                  <a:lnTo>
                    <a:pt x="494" y="25"/>
                  </a:lnTo>
                  <a:lnTo>
                    <a:pt x="38" y="328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Freeform 20"/>
            <p:cNvSpPr>
              <a:spLocks/>
            </p:cNvSpPr>
            <p:nvPr/>
          </p:nvSpPr>
          <p:spPr bwMode="auto">
            <a:xfrm>
              <a:off x="2661" y="1695"/>
              <a:ext cx="95" cy="50"/>
            </a:xfrm>
            <a:custGeom>
              <a:avLst/>
              <a:gdLst>
                <a:gd name="T0" fmla="*/ 0 w 191"/>
                <a:gd name="T1" fmla="*/ 4 h 99"/>
                <a:gd name="T2" fmla="*/ 45 w 191"/>
                <a:gd name="T3" fmla="*/ 25 h 99"/>
                <a:gd name="T4" fmla="*/ 47 w 191"/>
                <a:gd name="T5" fmla="*/ 19 h 99"/>
                <a:gd name="T6" fmla="*/ 9 w 191"/>
                <a:gd name="T7" fmla="*/ 0 h 99"/>
                <a:gd name="T8" fmla="*/ 0 w 191"/>
                <a:gd name="T9" fmla="*/ 4 h 99"/>
                <a:gd name="T10" fmla="*/ 0 w 191"/>
                <a:gd name="T11" fmla="*/ 4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1"/>
                <a:gd name="T19" fmla="*/ 0 h 99"/>
                <a:gd name="T20" fmla="*/ 191 w 19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1" h="99">
                  <a:moveTo>
                    <a:pt x="0" y="13"/>
                  </a:moveTo>
                  <a:lnTo>
                    <a:pt x="181" y="99"/>
                  </a:lnTo>
                  <a:lnTo>
                    <a:pt x="191" y="74"/>
                  </a:lnTo>
                  <a:lnTo>
                    <a:pt x="3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Freeform 21"/>
            <p:cNvSpPr>
              <a:spLocks/>
            </p:cNvSpPr>
            <p:nvPr/>
          </p:nvSpPr>
          <p:spPr bwMode="auto">
            <a:xfrm>
              <a:off x="2915" y="1354"/>
              <a:ext cx="498" cy="263"/>
            </a:xfrm>
            <a:custGeom>
              <a:avLst/>
              <a:gdLst>
                <a:gd name="T0" fmla="*/ 0 w 994"/>
                <a:gd name="T1" fmla="*/ 126 h 524"/>
                <a:gd name="T2" fmla="*/ 84 w 994"/>
                <a:gd name="T3" fmla="*/ 132 h 524"/>
                <a:gd name="T4" fmla="*/ 250 w 994"/>
                <a:gd name="T5" fmla="*/ 48 h 524"/>
                <a:gd name="T6" fmla="*/ 247 w 994"/>
                <a:gd name="T7" fmla="*/ 0 h 524"/>
                <a:gd name="T8" fmla="*/ 239 w 994"/>
                <a:gd name="T9" fmla="*/ 3 h 524"/>
                <a:gd name="T10" fmla="*/ 243 w 994"/>
                <a:gd name="T11" fmla="*/ 45 h 524"/>
                <a:gd name="T12" fmla="*/ 82 w 994"/>
                <a:gd name="T13" fmla="*/ 127 h 524"/>
                <a:gd name="T14" fmla="*/ 3 w 994"/>
                <a:gd name="T15" fmla="*/ 120 h 524"/>
                <a:gd name="T16" fmla="*/ 0 w 994"/>
                <a:gd name="T17" fmla="*/ 126 h 524"/>
                <a:gd name="T18" fmla="*/ 0 w 994"/>
                <a:gd name="T19" fmla="*/ 126 h 5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4"/>
                <a:gd name="T31" fmla="*/ 0 h 524"/>
                <a:gd name="T32" fmla="*/ 994 w 994"/>
                <a:gd name="T33" fmla="*/ 524 h 5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4" h="524">
                  <a:moveTo>
                    <a:pt x="0" y="501"/>
                  </a:moveTo>
                  <a:lnTo>
                    <a:pt x="334" y="524"/>
                  </a:lnTo>
                  <a:lnTo>
                    <a:pt x="994" y="189"/>
                  </a:lnTo>
                  <a:lnTo>
                    <a:pt x="986" y="0"/>
                  </a:lnTo>
                  <a:lnTo>
                    <a:pt x="955" y="10"/>
                  </a:lnTo>
                  <a:lnTo>
                    <a:pt x="971" y="178"/>
                  </a:lnTo>
                  <a:lnTo>
                    <a:pt x="328" y="504"/>
                  </a:lnTo>
                  <a:lnTo>
                    <a:pt x="11" y="477"/>
                  </a:lnTo>
                  <a:lnTo>
                    <a:pt x="0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Freeform 22"/>
            <p:cNvSpPr>
              <a:spLocks/>
            </p:cNvSpPr>
            <p:nvPr/>
          </p:nvSpPr>
          <p:spPr bwMode="auto">
            <a:xfrm>
              <a:off x="2569" y="1702"/>
              <a:ext cx="182" cy="137"/>
            </a:xfrm>
            <a:custGeom>
              <a:avLst/>
              <a:gdLst>
                <a:gd name="T0" fmla="*/ 43 w 364"/>
                <a:gd name="T1" fmla="*/ 1 h 274"/>
                <a:gd name="T2" fmla="*/ 38 w 364"/>
                <a:gd name="T3" fmla="*/ 4 h 274"/>
                <a:gd name="T4" fmla="*/ 31 w 364"/>
                <a:gd name="T5" fmla="*/ 7 h 274"/>
                <a:gd name="T6" fmla="*/ 25 w 364"/>
                <a:gd name="T7" fmla="*/ 11 h 274"/>
                <a:gd name="T8" fmla="*/ 19 w 364"/>
                <a:gd name="T9" fmla="*/ 17 h 274"/>
                <a:gd name="T10" fmla="*/ 12 w 364"/>
                <a:gd name="T11" fmla="*/ 21 h 274"/>
                <a:gd name="T12" fmla="*/ 7 w 364"/>
                <a:gd name="T13" fmla="*/ 26 h 274"/>
                <a:gd name="T14" fmla="*/ 3 w 364"/>
                <a:gd name="T15" fmla="*/ 32 h 274"/>
                <a:gd name="T16" fmla="*/ 1 w 364"/>
                <a:gd name="T17" fmla="*/ 37 h 274"/>
                <a:gd name="T18" fmla="*/ 0 w 364"/>
                <a:gd name="T19" fmla="*/ 42 h 274"/>
                <a:gd name="T20" fmla="*/ 0 w 364"/>
                <a:gd name="T21" fmla="*/ 47 h 274"/>
                <a:gd name="T22" fmla="*/ 1 w 364"/>
                <a:gd name="T23" fmla="*/ 51 h 274"/>
                <a:gd name="T24" fmla="*/ 6 w 364"/>
                <a:gd name="T25" fmla="*/ 58 h 274"/>
                <a:gd name="T26" fmla="*/ 11 w 364"/>
                <a:gd name="T27" fmla="*/ 62 h 274"/>
                <a:gd name="T28" fmla="*/ 14 w 364"/>
                <a:gd name="T29" fmla="*/ 65 h 274"/>
                <a:gd name="T30" fmla="*/ 20 w 364"/>
                <a:gd name="T31" fmla="*/ 67 h 274"/>
                <a:gd name="T32" fmla="*/ 25 w 364"/>
                <a:gd name="T33" fmla="*/ 68 h 274"/>
                <a:gd name="T34" fmla="*/ 30 w 364"/>
                <a:gd name="T35" fmla="*/ 69 h 274"/>
                <a:gd name="T36" fmla="*/ 37 w 364"/>
                <a:gd name="T37" fmla="*/ 68 h 274"/>
                <a:gd name="T38" fmla="*/ 43 w 364"/>
                <a:gd name="T39" fmla="*/ 67 h 274"/>
                <a:gd name="T40" fmla="*/ 49 w 364"/>
                <a:gd name="T41" fmla="*/ 63 h 274"/>
                <a:gd name="T42" fmla="*/ 55 w 364"/>
                <a:gd name="T43" fmla="*/ 60 h 274"/>
                <a:gd name="T44" fmla="*/ 62 w 364"/>
                <a:gd name="T45" fmla="*/ 55 h 274"/>
                <a:gd name="T46" fmla="*/ 68 w 364"/>
                <a:gd name="T47" fmla="*/ 49 h 274"/>
                <a:gd name="T48" fmla="*/ 74 w 364"/>
                <a:gd name="T49" fmla="*/ 42 h 274"/>
                <a:gd name="T50" fmla="*/ 80 w 364"/>
                <a:gd name="T51" fmla="*/ 36 h 274"/>
                <a:gd name="T52" fmla="*/ 84 w 364"/>
                <a:gd name="T53" fmla="*/ 30 h 274"/>
                <a:gd name="T54" fmla="*/ 87 w 364"/>
                <a:gd name="T55" fmla="*/ 26 h 274"/>
                <a:gd name="T56" fmla="*/ 91 w 364"/>
                <a:gd name="T57" fmla="*/ 21 h 274"/>
                <a:gd name="T58" fmla="*/ 86 w 364"/>
                <a:gd name="T59" fmla="*/ 17 h 274"/>
                <a:gd name="T60" fmla="*/ 82 w 364"/>
                <a:gd name="T61" fmla="*/ 23 h 274"/>
                <a:gd name="T62" fmla="*/ 78 w 364"/>
                <a:gd name="T63" fmla="*/ 27 h 274"/>
                <a:gd name="T64" fmla="*/ 74 w 364"/>
                <a:gd name="T65" fmla="*/ 34 h 274"/>
                <a:gd name="T66" fmla="*/ 68 w 364"/>
                <a:gd name="T67" fmla="*/ 40 h 274"/>
                <a:gd name="T68" fmla="*/ 62 w 364"/>
                <a:gd name="T69" fmla="*/ 46 h 274"/>
                <a:gd name="T70" fmla="*/ 57 w 364"/>
                <a:gd name="T71" fmla="*/ 51 h 274"/>
                <a:gd name="T72" fmla="*/ 51 w 364"/>
                <a:gd name="T73" fmla="*/ 55 h 274"/>
                <a:gd name="T74" fmla="*/ 46 w 364"/>
                <a:gd name="T75" fmla="*/ 59 h 274"/>
                <a:gd name="T76" fmla="*/ 41 w 364"/>
                <a:gd name="T77" fmla="*/ 61 h 274"/>
                <a:gd name="T78" fmla="*/ 36 w 364"/>
                <a:gd name="T79" fmla="*/ 62 h 274"/>
                <a:gd name="T80" fmla="*/ 30 w 364"/>
                <a:gd name="T81" fmla="*/ 62 h 274"/>
                <a:gd name="T82" fmla="*/ 26 w 364"/>
                <a:gd name="T83" fmla="*/ 62 h 274"/>
                <a:gd name="T84" fmla="*/ 22 w 364"/>
                <a:gd name="T85" fmla="*/ 61 h 274"/>
                <a:gd name="T86" fmla="*/ 17 w 364"/>
                <a:gd name="T87" fmla="*/ 58 h 274"/>
                <a:gd name="T88" fmla="*/ 11 w 364"/>
                <a:gd name="T89" fmla="*/ 53 h 274"/>
                <a:gd name="T90" fmla="*/ 6 w 364"/>
                <a:gd name="T91" fmla="*/ 47 h 274"/>
                <a:gd name="T92" fmla="*/ 6 w 364"/>
                <a:gd name="T93" fmla="*/ 38 h 274"/>
                <a:gd name="T94" fmla="*/ 9 w 364"/>
                <a:gd name="T95" fmla="*/ 34 h 274"/>
                <a:gd name="T96" fmla="*/ 12 w 364"/>
                <a:gd name="T97" fmla="*/ 30 h 274"/>
                <a:gd name="T98" fmla="*/ 18 w 364"/>
                <a:gd name="T99" fmla="*/ 25 h 274"/>
                <a:gd name="T100" fmla="*/ 24 w 364"/>
                <a:gd name="T101" fmla="*/ 21 h 274"/>
                <a:gd name="T102" fmla="*/ 31 w 364"/>
                <a:gd name="T103" fmla="*/ 15 h 274"/>
                <a:gd name="T104" fmla="*/ 38 w 364"/>
                <a:gd name="T105" fmla="*/ 11 h 274"/>
                <a:gd name="T106" fmla="*/ 45 w 364"/>
                <a:gd name="T107" fmla="*/ 7 h 274"/>
                <a:gd name="T108" fmla="*/ 50 w 364"/>
                <a:gd name="T109" fmla="*/ 4 h 274"/>
                <a:gd name="T110" fmla="*/ 53 w 364"/>
                <a:gd name="T111" fmla="*/ 2 h 274"/>
                <a:gd name="T112" fmla="*/ 46 w 364"/>
                <a:gd name="T113" fmla="*/ 0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4"/>
                <a:gd name="T172" fmla="*/ 0 h 274"/>
                <a:gd name="T173" fmla="*/ 364 w 364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4" h="274">
                  <a:moveTo>
                    <a:pt x="183" y="0"/>
                  </a:moveTo>
                  <a:lnTo>
                    <a:pt x="181" y="0"/>
                  </a:lnTo>
                  <a:lnTo>
                    <a:pt x="177" y="3"/>
                  </a:lnTo>
                  <a:lnTo>
                    <a:pt x="172" y="5"/>
                  </a:lnTo>
                  <a:lnTo>
                    <a:pt x="164" y="9"/>
                  </a:lnTo>
                  <a:lnTo>
                    <a:pt x="159" y="12"/>
                  </a:lnTo>
                  <a:lnTo>
                    <a:pt x="155" y="14"/>
                  </a:lnTo>
                  <a:lnTo>
                    <a:pt x="149" y="17"/>
                  </a:lnTo>
                  <a:lnTo>
                    <a:pt x="144" y="21"/>
                  </a:lnTo>
                  <a:lnTo>
                    <a:pt x="139" y="23"/>
                  </a:lnTo>
                  <a:lnTo>
                    <a:pt x="132" y="28"/>
                  </a:lnTo>
                  <a:lnTo>
                    <a:pt x="126" y="31"/>
                  </a:lnTo>
                  <a:lnTo>
                    <a:pt x="120" y="36"/>
                  </a:lnTo>
                  <a:lnTo>
                    <a:pt x="114" y="39"/>
                  </a:lnTo>
                  <a:lnTo>
                    <a:pt x="108" y="42"/>
                  </a:lnTo>
                  <a:lnTo>
                    <a:pt x="101" y="47"/>
                  </a:lnTo>
                  <a:lnTo>
                    <a:pt x="94" y="52"/>
                  </a:lnTo>
                  <a:lnTo>
                    <a:pt x="87" y="56"/>
                  </a:lnTo>
                  <a:lnTo>
                    <a:pt x="80" y="61"/>
                  </a:lnTo>
                  <a:lnTo>
                    <a:pt x="75" y="65"/>
                  </a:lnTo>
                  <a:lnTo>
                    <a:pt x="69" y="71"/>
                  </a:lnTo>
                  <a:lnTo>
                    <a:pt x="62" y="76"/>
                  </a:lnTo>
                  <a:lnTo>
                    <a:pt x="55" y="81"/>
                  </a:lnTo>
                  <a:lnTo>
                    <a:pt x="50" y="86"/>
                  </a:lnTo>
                  <a:lnTo>
                    <a:pt x="44" y="92"/>
                  </a:lnTo>
                  <a:lnTo>
                    <a:pt x="39" y="96"/>
                  </a:lnTo>
                  <a:lnTo>
                    <a:pt x="34" y="102"/>
                  </a:lnTo>
                  <a:lnTo>
                    <a:pt x="29" y="106"/>
                  </a:lnTo>
                  <a:lnTo>
                    <a:pt x="25" y="113"/>
                  </a:lnTo>
                  <a:lnTo>
                    <a:pt x="20" y="118"/>
                  </a:lnTo>
                  <a:lnTo>
                    <a:pt x="17" y="123"/>
                  </a:lnTo>
                  <a:lnTo>
                    <a:pt x="13" y="128"/>
                  </a:lnTo>
                  <a:lnTo>
                    <a:pt x="11" y="134"/>
                  </a:lnTo>
                  <a:lnTo>
                    <a:pt x="7" y="138"/>
                  </a:lnTo>
                  <a:lnTo>
                    <a:pt x="5" y="144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2" y="193"/>
                  </a:lnTo>
                  <a:lnTo>
                    <a:pt x="2" y="198"/>
                  </a:lnTo>
                  <a:lnTo>
                    <a:pt x="3" y="202"/>
                  </a:lnTo>
                  <a:lnTo>
                    <a:pt x="4" y="206"/>
                  </a:lnTo>
                  <a:lnTo>
                    <a:pt x="6" y="210"/>
                  </a:lnTo>
                  <a:lnTo>
                    <a:pt x="11" y="218"/>
                  </a:lnTo>
                  <a:lnTo>
                    <a:pt x="17" y="226"/>
                  </a:lnTo>
                  <a:lnTo>
                    <a:pt x="22" y="233"/>
                  </a:lnTo>
                  <a:lnTo>
                    <a:pt x="29" y="241"/>
                  </a:lnTo>
                  <a:lnTo>
                    <a:pt x="33" y="243"/>
                  </a:lnTo>
                  <a:lnTo>
                    <a:pt x="37" y="247"/>
                  </a:lnTo>
                  <a:lnTo>
                    <a:pt x="42" y="249"/>
                  </a:lnTo>
                  <a:lnTo>
                    <a:pt x="46" y="253"/>
                  </a:lnTo>
                  <a:lnTo>
                    <a:pt x="51" y="256"/>
                  </a:lnTo>
                  <a:lnTo>
                    <a:pt x="54" y="258"/>
                  </a:lnTo>
                  <a:lnTo>
                    <a:pt x="59" y="260"/>
                  </a:lnTo>
                  <a:lnTo>
                    <a:pt x="65" y="263"/>
                  </a:lnTo>
                  <a:lnTo>
                    <a:pt x="69" y="264"/>
                  </a:lnTo>
                  <a:lnTo>
                    <a:pt x="74" y="266"/>
                  </a:lnTo>
                  <a:lnTo>
                    <a:pt x="78" y="267"/>
                  </a:lnTo>
                  <a:lnTo>
                    <a:pt x="84" y="269"/>
                  </a:lnTo>
                  <a:lnTo>
                    <a:pt x="88" y="269"/>
                  </a:lnTo>
                  <a:lnTo>
                    <a:pt x="94" y="271"/>
                  </a:lnTo>
                  <a:lnTo>
                    <a:pt x="100" y="272"/>
                  </a:lnTo>
                  <a:lnTo>
                    <a:pt x="104" y="273"/>
                  </a:lnTo>
                  <a:lnTo>
                    <a:pt x="110" y="273"/>
                  </a:lnTo>
                  <a:lnTo>
                    <a:pt x="116" y="273"/>
                  </a:lnTo>
                  <a:lnTo>
                    <a:pt x="122" y="273"/>
                  </a:lnTo>
                  <a:lnTo>
                    <a:pt x="128" y="274"/>
                  </a:lnTo>
                  <a:lnTo>
                    <a:pt x="134" y="273"/>
                  </a:lnTo>
                  <a:lnTo>
                    <a:pt x="140" y="272"/>
                  </a:lnTo>
                  <a:lnTo>
                    <a:pt x="145" y="271"/>
                  </a:lnTo>
                  <a:lnTo>
                    <a:pt x="152" y="269"/>
                  </a:lnTo>
                  <a:lnTo>
                    <a:pt x="158" y="268"/>
                  </a:lnTo>
                  <a:lnTo>
                    <a:pt x="164" y="267"/>
                  </a:lnTo>
                  <a:lnTo>
                    <a:pt x="171" y="265"/>
                  </a:lnTo>
                  <a:lnTo>
                    <a:pt x="177" y="263"/>
                  </a:lnTo>
                  <a:lnTo>
                    <a:pt x="183" y="260"/>
                  </a:lnTo>
                  <a:lnTo>
                    <a:pt x="190" y="258"/>
                  </a:lnTo>
                  <a:lnTo>
                    <a:pt x="197" y="255"/>
                  </a:lnTo>
                  <a:lnTo>
                    <a:pt x="204" y="251"/>
                  </a:lnTo>
                  <a:lnTo>
                    <a:pt x="209" y="248"/>
                  </a:lnTo>
                  <a:lnTo>
                    <a:pt x="215" y="244"/>
                  </a:lnTo>
                  <a:lnTo>
                    <a:pt x="222" y="240"/>
                  </a:lnTo>
                  <a:lnTo>
                    <a:pt x="229" y="236"/>
                  </a:lnTo>
                  <a:lnTo>
                    <a:pt x="236" y="231"/>
                  </a:lnTo>
                  <a:lnTo>
                    <a:pt x="241" y="225"/>
                  </a:lnTo>
                  <a:lnTo>
                    <a:pt x="248" y="220"/>
                  </a:lnTo>
                  <a:lnTo>
                    <a:pt x="254" y="215"/>
                  </a:lnTo>
                  <a:lnTo>
                    <a:pt x="260" y="209"/>
                  </a:lnTo>
                  <a:lnTo>
                    <a:pt x="266" y="202"/>
                  </a:lnTo>
                  <a:lnTo>
                    <a:pt x="272" y="196"/>
                  </a:lnTo>
                  <a:lnTo>
                    <a:pt x="278" y="191"/>
                  </a:lnTo>
                  <a:lnTo>
                    <a:pt x="283" y="184"/>
                  </a:lnTo>
                  <a:lnTo>
                    <a:pt x="289" y="178"/>
                  </a:lnTo>
                  <a:lnTo>
                    <a:pt x="295" y="171"/>
                  </a:lnTo>
                  <a:lnTo>
                    <a:pt x="301" y="166"/>
                  </a:lnTo>
                  <a:lnTo>
                    <a:pt x="306" y="159"/>
                  </a:lnTo>
                  <a:lnTo>
                    <a:pt x="311" y="153"/>
                  </a:lnTo>
                  <a:lnTo>
                    <a:pt x="317" y="147"/>
                  </a:lnTo>
                  <a:lnTo>
                    <a:pt x="322" y="142"/>
                  </a:lnTo>
                  <a:lnTo>
                    <a:pt x="326" y="135"/>
                  </a:lnTo>
                  <a:lnTo>
                    <a:pt x="330" y="130"/>
                  </a:lnTo>
                  <a:lnTo>
                    <a:pt x="335" y="123"/>
                  </a:lnTo>
                  <a:lnTo>
                    <a:pt x="339" y="119"/>
                  </a:lnTo>
                  <a:lnTo>
                    <a:pt x="343" y="114"/>
                  </a:lnTo>
                  <a:lnTo>
                    <a:pt x="345" y="110"/>
                  </a:lnTo>
                  <a:lnTo>
                    <a:pt x="348" y="105"/>
                  </a:lnTo>
                  <a:lnTo>
                    <a:pt x="352" y="102"/>
                  </a:lnTo>
                  <a:lnTo>
                    <a:pt x="356" y="94"/>
                  </a:lnTo>
                  <a:lnTo>
                    <a:pt x="361" y="89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46" y="66"/>
                  </a:lnTo>
                  <a:lnTo>
                    <a:pt x="345" y="68"/>
                  </a:lnTo>
                  <a:lnTo>
                    <a:pt x="343" y="71"/>
                  </a:lnTo>
                  <a:lnTo>
                    <a:pt x="338" y="76"/>
                  </a:lnTo>
                  <a:lnTo>
                    <a:pt x="334" y="84"/>
                  </a:lnTo>
                  <a:lnTo>
                    <a:pt x="330" y="87"/>
                  </a:lnTo>
                  <a:lnTo>
                    <a:pt x="327" y="92"/>
                  </a:lnTo>
                  <a:lnTo>
                    <a:pt x="323" y="96"/>
                  </a:lnTo>
                  <a:lnTo>
                    <a:pt x="320" y="101"/>
                  </a:lnTo>
                  <a:lnTo>
                    <a:pt x="315" y="105"/>
                  </a:lnTo>
                  <a:lnTo>
                    <a:pt x="312" y="111"/>
                  </a:lnTo>
                  <a:lnTo>
                    <a:pt x="307" y="117"/>
                  </a:lnTo>
                  <a:lnTo>
                    <a:pt x="303" y="123"/>
                  </a:lnTo>
                  <a:lnTo>
                    <a:pt x="298" y="129"/>
                  </a:lnTo>
                  <a:lnTo>
                    <a:pt x="293" y="135"/>
                  </a:lnTo>
                  <a:lnTo>
                    <a:pt x="287" y="141"/>
                  </a:lnTo>
                  <a:lnTo>
                    <a:pt x="282" y="147"/>
                  </a:lnTo>
                  <a:lnTo>
                    <a:pt x="277" y="153"/>
                  </a:lnTo>
                  <a:lnTo>
                    <a:pt x="272" y="160"/>
                  </a:lnTo>
                  <a:lnTo>
                    <a:pt x="266" y="166"/>
                  </a:lnTo>
                  <a:lnTo>
                    <a:pt x="262" y="172"/>
                  </a:lnTo>
                  <a:lnTo>
                    <a:pt x="255" y="178"/>
                  </a:lnTo>
                  <a:lnTo>
                    <a:pt x="250" y="184"/>
                  </a:lnTo>
                  <a:lnTo>
                    <a:pt x="244" y="190"/>
                  </a:lnTo>
                  <a:lnTo>
                    <a:pt x="239" y="195"/>
                  </a:lnTo>
                  <a:lnTo>
                    <a:pt x="233" y="201"/>
                  </a:lnTo>
                  <a:lnTo>
                    <a:pt x="228" y="207"/>
                  </a:lnTo>
                  <a:lnTo>
                    <a:pt x="222" y="211"/>
                  </a:lnTo>
                  <a:lnTo>
                    <a:pt x="217" y="216"/>
                  </a:lnTo>
                  <a:lnTo>
                    <a:pt x="210" y="219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5" y="231"/>
                  </a:lnTo>
                  <a:lnTo>
                    <a:pt x="188" y="233"/>
                  </a:lnTo>
                  <a:lnTo>
                    <a:pt x="183" y="236"/>
                  </a:lnTo>
                  <a:lnTo>
                    <a:pt x="177" y="239"/>
                  </a:lnTo>
                  <a:lnTo>
                    <a:pt x="173" y="242"/>
                  </a:lnTo>
                  <a:lnTo>
                    <a:pt x="167" y="243"/>
                  </a:lnTo>
                  <a:lnTo>
                    <a:pt x="161" y="244"/>
                  </a:lnTo>
                  <a:lnTo>
                    <a:pt x="157" y="247"/>
                  </a:lnTo>
                  <a:lnTo>
                    <a:pt x="152" y="248"/>
                  </a:lnTo>
                  <a:lnTo>
                    <a:pt x="147" y="249"/>
                  </a:lnTo>
                  <a:lnTo>
                    <a:pt x="141" y="249"/>
                  </a:lnTo>
                  <a:lnTo>
                    <a:pt x="136" y="250"/>
                  </a:lnTo>
                  <a:lnTo>
                    <a:pt x="132" y="251"/>
                  </a:lnTo>
                  <a:lnTo>
                    <a:pt x="127" y="250"/>
                  </a:lnTo>
                  <a:lnTo>
                    <a:pt x="123" y="250"/>
                  </a:lnTo>
                  <a:lnTo>
                    <a:pt x="118" y="250"/>
                  </a:lnTo>
                  <a:lnTo>
                    <a:pt x="114" y="250"/>
                  </a:lnTo>
                  <a:lnTo>
                    <a:pt x="108" y="249"/>
                  </a:lnTo>
                  <a:lnTo>
                    <a:pt x="104" y="249"/>
                  </a:lnTo>
                  <a:lnTo>
                    <a:pt x="100" y="248"/>
                  </a:lnTo>
                  <a:lnTo>
                    <a:pt x="95" y="247"/>
                  </a:lnTo>
                  <a:lnTo>
                    <a:pt x="91" y="245"/>
                  </a:lnTo>
                  <a:lnTo>
                    <a:pt x="86" y="244"/>
                  </a:lnTo>
                  <a:lnTo>
                    <a:pt x="83" y="242"/>
                  </a:lnTo>
                  <a:lnTo>
                    <a:pt x="79" y="242"/>
                  </a:lnTo>
                  <a:lnTo>
                    <a:pt x="71" y="238"/>
                  </a:lnTo>
                  <a:lnTo>
                    <a:pt x="66" y="235"/>
                  </a:lnTo>
                  <a:lnTo>
                    <a:pt x="59" y="230"/>
                  </a:lnTo>
                  <a:lnTo>
                    <a:pt x="52" y="225"/>
                  </a:lnTo>
                  <a:lnTo>
                    <a:pt x="45" y="219"/>
                  </a:lnTo>
                  <a:lnTo>
                    <a:pt x="41" y="214"/>
                  </a:lnTo>
                  <a:lnTo>
                    <a:pt x="34" y="207"/>
                  </a:lnTo>
                  <a:lnTo>
                    <a:pt x="30" y="201"/>
                  </a:lnTo>
                  <a:lnTo>
                    <a:pt x="27" y="194"/>
                  </a:lnTo>
                  <a:lnTo>
                    <a:pt x="25" y="188"/>
                  </a:lnTo>
                  <a:lnTo>
                    <a:pt x="22" y="179"/>
                  </a:lnTo>
                  <a:lnTo>
                    <a:pt x="22" y="171"/>
                  </a:lnTo>
                  <a:lnTo>
                    <a:pt x="22" y="163"/>
                  </a:lnTo>
                  <a:lnTo>
                    <a:pt x="25" y="155"/>
                  </a:lnTo>
                  <a:lnTo>
                    <a:pt x="26" y="151"/>
                  </a:lnTo>
                  <a:lnTo>
                    <a:pt x="28" y="147"/>
                  </a:lnTo>
                  <a:lnTo>
                    <a:pt x="30" y="143"/>
                  </a:lnTo>
                  <a:lnTo>
                    <a:pt x="34" y="139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9" y="122"/>
                  </a:lnTo>
                  <a:lnTo>
                    <a:pt x="53" y="117"/>
                  </a:lnTo>
                  <a:lnTo>
                    <a:pt x="58" y="112"/>
                  </a:lnTo>
                  <a:lnTo>
                    <a:pt x="63" y="106"/>
                  </a:lnTo>
                  <a:lnTo>
                    <a:pt x="70" y="102"/>
                  </a:lnTo>
                  <a:lnTo>
                    <a:pt x="76" y="97"/>
                  </a:lnTo>
                  <a:lnTo>
                    <a:pt x="83" y="93"/>
                  </a:lnTo>
                  <a:lnTo>
                    <a:pt x="90" y="88"/>
                  </a:lnTo>
                  <a:lnTo>
                    <a:pt x="96" y="84"/>
                  </a:lnTo>
                  <a:lnTo>
                    <a:pt x="103" y="78"/>
                  </a:lnTo>
                  <a:lnTo>
                    <a:pt x="110" y="73"/>
                  </a:lnTo>
                  <a:lnTo>
                    <a:pt x="117" y="68"/>
                  </a:lnTo>
                  <a:lnTo>
                    <a:pt x="125" y="63"/>
                  </a:lnTo>
                  <a:lnTo>
                    <a:pt x="132" y="58"/>
                  </a:lnTo>
                  <a:lnTo>
                    <a:pt x="139" y="54"/>
                  </a:lnTo>
                  <a:lnTo>
                    <a:pt x="145" y="49"/>
                  </a:lnTo>
                  <a:lnTo>
                    <a:pt x="152" y="46"/>
                  </a:lnTo>
                  <a:lnTo>
                    <a:pt x="159" y="41"/>
                  </a:lnTo>
                  <a:lnTo>
                    <a:pt x="166" y="37"/>
                  </a:lnTo>
                  <a:lnTo>
                    <a:pt x="172" y="32"/>
                  </a:lnTo>
                  <a:lnTo>
                    <a:pt x="179" y="30"/>
                  </a:lnTo>
                  <a:lnTo>
                    <a:pt x="184" y="25"/>
                  </a:lnTo>
                  <a:lnTo>
                    <a:pt x="190" y="22"/>
                  </a:lnTo>
                  <a:lnTo>
                    <a:pt x="195" y="19"/>
                  </a:lnTo>
                  <a:lnTo>
                    <a:pt x="200" y="16"/>
                  </a:lnTo>
                  <a:lnTo>
                    <a:pt x="204" y="14"/>
                  </a:lnTo>
                  <a:lnTo>
                    <a:pt x="208" y="12"/>
                  </a:lnTo>
                  <a:lnTo>
                    <a:pt x="212" y="9"/>
                  </a:lnTo>
                  <a:lnTo>
                    <a:pt x="215" y="8"/>
                  </a:lnTo>
                  <a:lnTo>
                    <a:pt x="218" y="6"/>
                  </a:lnTo>
                  <a:lnTo>
                    <a:pt x="221" y="6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Freeform 23"/>
            <p:cNvSpPr>
              <a:spLocks/>
            </p:cNvSpPr>
            <p:nvPr/>
          </p:nvSpPr>
          <p:spPr bwMode="auto">
            <a:xfrm>
              <a:off x="2598" y="1726"/>
              <a:ext cx="120" cy="87"/>
            </a:xfrm>
            <a:custGeom>
              <a:avLst/>
              <a:gdLst>
                <a:gd name="T0" fmla="*/ 37 w 239"/>
                <a:gd name="T1" fmla="*/ 0 h 176"/>
                <a:gd name="T2" fmla="*/ 33 w 239"/>
                <a:gd name="T3" fmla="*/ 2 h 176"/>
                <a:gd name="T4" fmla="*/ 30 w 239"/>
                <a:gd name="T5" fmla="*/ 3 h 176"/>
                <a:gd name="T6" fmla="*/ 26 w 239"/>
                <a:gd name="T7" fmla="*/ 5 h 176"/>
                <a:gd name="T8" fmla="*/ 22 w 239"/>
                <a:gd name="T9" fmla="*/ 7 h 176"/>
                <a:gd name="T10" fmla="*/ 18 w 239"/>
                <a:gd name="T11" fmla="*/ 10 h 176"/>
                <a:gd name="T12" fmla="*/ 14 w 239"/>
                <a:gd name="T13" fmla="*/ 12 h 176"/>
                <a:gd name="T14" fmla="*/ 10 w 239"/>
                <a:gd name="T15" fmla="*/ 15 h 176"/>
                <a:gd name="T16" fmla="*/ 5 w 239"/>
                <a:gd name="T17" fmla="*/ 20 h 176"/>
                <a:gd name="T18" fmla="*/ 1 w 239"/>
                <a:gd name="T19" fmla="*/ 25 h 176"/>
                <a:gd name="T20" fmla="*/ 0 w 239"/>
                <a:gd name="T21" fmla="*/ 30 h 176"/>
                <a:gd name="T22" fmla="*/ 1 w 239"/>
                <a:gd name="T23" fmla="*/ 35 h 176"/>
                <a:gd name="T24" fmla="*/ 3 w 239"/>
                <a:gd name="T25" fmla="*/ 38 h 176"/>
                <a:gd name="T26" fmla="*/ 7 w 239"/>
                <a:gd name="T27" fmla="*/ 41 h 176"/>
                <a:gd name="T28" fmla="*/ 10 w 239"/>
                <a:gd name="T29" fmla="*/ 43 h 176"/>
                <a:gd name="T30" fmla="*/ 15 w 239"/>
                <a:gd name="T31" fmla="*/ 43 h 176"/>
                <a:gd name="T32" fmla="*/ 19 w 239"/>
                <a:gd name="T33" fmla="*/ 42 h 176"/>
                <a:gd name="T34" fmla="*/ 23 w 239"/>
                <a:gd name="T35" fmla="*/ 42 h 176"/>
                <a:gd name="T36" fmla="*/ 26 w 239"/>
                <a:gd name="T37" fmla="*/ 41 h 176"/>
                <a:gd name="T38" fmla="*/ 29 w 239"/>
                <a:gd name="T39" fmla="*/ 39 h 176"/>
                <a:gd name="T40" fmla="*/ 33 w 239"/>
                <a:gd name="T41" fmla="*/ 38 h 176"/>
                <a:gd name="T42" fmla="*/ 36 w 239"/>
                <a:gd name="T43" fmla="*/ 36 h 176"/>
                <a:gd name="T44" fmla="*/ 39 w 239"/>
                <a:gd name="T45" fmla="*/ 33 h 176"/>
                <a:gd name="T46" fmla="*/ 45 w 239"/>
                <a:gd name="T47" fmla="*/ 27 h 176"/>
                <a:gd name="T48" fmla="*/ 51 w 239"/>
                <a:gd name="T49" fmla="*/ 22 h 176"/>
                <a:gd name="T50" fmla="*/ 55 w 239"/>
                <a:gd name="T51" fmla="*/ 16 h 176"/>
                <a:gd name="T52" fmla="*/ 58 w 239"/>
                <a:gd name="T53" fmla="*/ 12 h 176"/>
                <a:gd name="T54" fmla="*/ 60 w 239"/>
                <a:gd name="T55" fmla="*/ 9 h 176"/>
                <a:gd name="T56" fmla="*/ 59 w 239"/>
                <a:gd name="T57" fmla="*/ 9 h 176"/>
                <a:gd name="T58" fmla="*/ 56 w 239"/>
                <a:gd name="T59" fmla="*/ 7 h 176"/>
                <a:gd name="T60" fmla="*/ 54 w 239"/>
                <a:gd name="T61" fmla="*/ 8 h 176"/>
                <a:gd name="T62" fmla="*/ 53 w 239"/>
                <a:gd name="T63" fmla="*/ 10 h 176"/>
                <a:gd name="T64" fmla="*/ 50 w 239"/>
                <a:gd name="T65" fmla="*/ 13 h 176"/>
                <a:gd name="T66" fmla="*/ 45 w 239"/>
                <a:gd name="T67" fmla="*/ 18 h 176"/>
                <a:gd name="T68" fmla="*/ 40 w 239"/>
                <a:gd name="T69" fmla="*/ 22 h 176"/>
                <a:gd name="T70" fmla="*/ 34 w 239"/>
                <a:gd name="T71" fmla="*/ 27 h 176"/>
                <a:gd name="T72" fmla="*/ 29 w 239"/>
                <a:gd name="T73" fmla="*/ 31 h 176"/>
                <a:gd name="T74" fmla="*/ 24 w 239"/>
                <a:gd name="T75" fmla="*/ 34 h 176"/>
                <a:gd name="T76" fmla="*/ 20 w 239"/>
                <a:gd name="T77" fmla="*/ 36 h 176"/>
                <a:gd name="T78" fmla="*/ 17 w 239"/>
                <a:gd name="T79" fmla="*/ 36 h 176"/>
                <a:gd name="T80" fmla="*/ 12 w 239"/>
                <a:gd name="T81" fmla="*/ 36 h 176"/>
                <a:gd name="T82" fmla="*/ 8 w 239"/>
                <a:gd name="T83" fmla="*/ 32 h 176"/>
                <a:gd name="T84" fmla="*/ 7 w 239"/>
                <a:gd name="T85" fmla="*/ 28 h 176"/>
                <a:gd name="T86" fmla="*/ 9 w 239"/>
                <a:gd name="T87" fmla="*/ 24 h 176"/>
                <a:gd name="T88" fmla="*/ 12 w 239"/>
                <a:gd name="T89" fmla="*/ 21 h 176"/>
                <a:gd name="T90" fmla="*/ 17 w 239"/>
                <a:gd name="T91" fmla="*/ 17 h 176"/>
                <a:gd name="T92" fmla="*/ 20 w 239"/>
                <a:gd name="T93" fmla="*/ 15 h 176"/>
                <a:gd name="T94" fmla="*/ 24 w 239"/>
                <a:gd name="T95" fmla="*/ 13 h 176"/>
                <a:gd name="T96" fmla="*/ 27 w 239"/>
                <a:gd name="T97" fmla="*/ 11 h 176"/>
                <a:gd name="T98" fmla="*/ 31 w 239"/>
                <a:gd name="T99" fmla="*/ 8 h 176"/>
                <a:gd name="T100" fmla="*/ 37 w 239"/>
                <a:gd name="T101" fmla="*/ 6 h 176"/>
                <a:gd name="T102" fmla="*/ 40 w 239"/>
                <a:gd name="T103" fmla="*/ 4 h 176"/>
                <a:gd name="T104" fmla="*/ 38 w 239"/>
                <a:gd name="T105" fmla="*/ 0 h 1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9"/>
                <a:gd name="T160" fmla="*/ 0 h 176"/>
                <a:gd name="T161" fmla="*/ 239 w 239"/>
                <a:gd name="T162" fmla="*/ 176 h 1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9" h="176">
                  <a:moveTo>
                    <a:pt x="149" y="0"/>
                  </a:moveTo>
                  <a:lnTo>
                    <a:pt x="148" y="0"/>
                  </a:lnTo>
                  <a:lnTo>
                    <a:pt x="145" y="1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30" y="8"/>
                  </a:lnTo>
                  <a:lnTo>
                    <a:pt x="126" y="10"/>
                  </a:lnTo>
                  <a:lnTo>
                    <a:pt x="122" y="13"/>
                  </a:lnTo>
                  <a:lnTo>
                    <a:pt x="117" y="15"/>
                  </a:lnTo>
                  <a:lnTo>
                    <a:pt x="113" y="17"/>
                  </a:lnTo>
                  <a:lnTo>
                    <a:pt x="108" y="19"/>
                  </a:lnTo>
                  <a:lnTo>
                    <a:pt x="102" y="23"/>
                  </a:lnTo>
                  <a:lnTo>
                    <a:pt x="98" y="25"/>
                  </a:lnTo>
                  <a:lnTo>
                    <a:pt x="92" y="27"/>
                  </a:lnTo>
                  <a:lnTo>
                    <a:pt x="86" y="30"/>
                  </a:lnTo>
                  <a:lnTo>
                    <a:pt x="81" y="33"/>
                  </a:lnTo>
                  <a:lnTo>
                    <a:pt x="76" y="37"/>
                  </a:lnTo>
                  <a:lnTo>
                    <a:pt x="71" y="40"/>
                  </a:lnTo>
                  <a:lnTo>
                    <a:pt x="65" y="43"/>
                  </a:lnTo>
                  <a:lnTo>
                    <a:pt x="59" y="47"/>
                  </a:lnTo>
                  <a:lnTo>
                    <a:pt x="55" y="50"/>
                  </a:lnTo>
                  <a:lnTo>
                    <a:pt x="49" y="54"/>
                  </a:lnTo>
                  <a:lnTo>
                    <a:pt x="44" y="57"/>
                  </a:lnTo>
                  <a:lnTo>
                    <a:pt x="40" y="60"/>
                  </a:lnTo>
                  <a:lnTo>
                    <a:pt x="35" y="65"/>
                  </a:lnTo>
                  <a:lnTo>
                    <a:pt x="26" y="72"/>
                  </a:lnTo>
                  <a:lnTo>
                    <a:pt x="19" y="81"/>
                  </a:lnTo>
                  <a:lnTo>
                    <a:pt x="12" y="88"/>
                  </a:lnTo>
                  <a:lnTo>
                    <a:pt x="8" y="95"/>
                  </a:lnTo>
                  <a:lnTo>
                    <a:pt x="4" y="102"/>
                  </a:lnTo>
                  <a:lnTo>
                    <a:pt x="3" y="108"/>
                  </a:lnTo>
                  <a:lnTo>
                    <a:pt x="1" y="115"/>
                  </a:lnTo>
                  <a:lnTo>
                    <a:pt x="0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3" y="141"/>
                  </a:lnTo>
                  <a:lnTo>
                    <a:pt x="6" y="146"/>
                  </a:lnTo>
                  <a:lnTo>
                    <a:pt x="8" y="151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4"/>
                  </a:lnTo>
                  <a:lnTo>
                    <a:pt x="25" y="167"/>
                  </a:lnTo>
                  <a:lnTo>
                    <a:pt x="29" y="171"/>
                  </a:lnTo>
                  <a:lnTo>
                    <a:pt x="34" y="172"/>
                  </a:lnTo>
                  <a:lnTo>
                    <a:pt x="40" y="173"/>
                  </a:lnTo>
                  <a:lnTo>
                    <a:pt x="45" y="175"/>
                  </a:lnTo>
                  <a:lnTo>
                    <a:pt x="52" y="176"/>
                  </a:lnTo>
                  <a:lnTo>
                    <a:pt x="59" y="175"/>
                  </a:lnTo>
                  <a:lnTo>
                    <a:pt x="68" y="173"/>
                  </a:lnTo>
                  <a:lnTo>
                    <a:pt x="72" y="173"/>
                  </a:lnTo>
                  <a:lnTo>
                    <a:pt x="75" y="172"/>
                  </a:lnTo>
                  <a:lnTo>
                    <a:pt x="80" y="171"/>
                  </a:lnTo>
                  <a:lnTo>
                    <a:pt x="84" y="171"/>
                  </a:lnTo>
                  <a:lnTo>
                    <a:pt x="89" y="170"/>
                  </a:lnTo>
                  <a:lnTo>
                    <a:pt x="93" y="169"/>
                  </a:lnTo>
                  <a:lnTo>
                    <a:pt x="97" y="167"/>
                  </a:lnTo>
                  <a:lnTo>
                    <a:pt x="101" y="165"/>
                  </a:lnTo>
                  <a:lnTo>
                    <a:pt x="106" y="163"/>
                  </a:lnTo>
                  <a:lnTo>
                    <a:pt x="110" y="162"/>
                  </a:lnTo>
                  <a:lnTo>
                    <a:pt x="115" y="160"/>
                  </a:lnTo>
                  <a:lnTo>
                    <a:pt x="120" y="157"/>
                  </a:lnTo>
                  <a:lnTo>
                    <a:pt x="124" y="155"/>
                  </a:lnTo>
                  <a:lnTo>
                    <a:pt x="129" y="153"/>
                  </a:lnTo>
                  <a:lnTo>
                    <a:pt x="133" y="151"/>
                  </a:lnTo>
                  <a:lnTo>
                    <a:pt x="138" y="148"/>
                  </a:lnTo>
                  <a:lnTo>
                    <a:pt x="142" y="145"/>
                  </a:lnTo>
                  <a:lnTo>
                    <a:pt x="147" y="141"/>
                  </a:lnTo>
                  <a:lnTo>
                    <a:pt x="151" y="139"/>
                  </a:lnTo>
                  <a:lnTo>
                    <a:pt x="156" y="136"/>
                  </a:lnTo>
                  <a:lnTo>
                    <a:pt x="164" y="128"/>
                  </a:lnTo>
                  <a:lnTo>
                    <a:pt x="172" y="120"/>
                  </a:lnTo>
                  <a:lnTo>
                    <a:pt x="180" y="112"/>
                  </a:lnTo>
                  <a:lnTo>
                    <a:pt x="189" y="104"/>
                  </a:lnTo>
                  <a:lnTo>
                    <a:pt x="196" y="96"/>
                  </a:lnTo>
                  <a:lnTo>
                    <a:pt x="203" y="88"/>
                  </a:lnTo>
                  <a:lnTo>
                    <a:pt x="208" y="80"/>
                  </a:lnTo>
                  <a:lnTo>
                    <a:pt x="215" y="73"/>
                  </a:lnTo>
                  <a:lnTo>
                    <a:pt x="220" y="65"/>
                  </a:lnTo>
                  <a:lnTo>
                    <a:pt x="226" y="58"/>
                  </a:lnTo>
                  <a:lnTo>
                    <a:pt x="229" y="53"/>
                  </a:lnTo>
                  <a:lnTo>
                    <a:pt x="232" y="48"/>
                  </a:lnTo>
                  <a:lnTo>
                    <a:pt x="235" y="43"/>
                  </a:lnTo>
                  <a:lnTo>
                    <a:pt x="237" y="41"/>
                  </a:lnTo>
                  <a:lnTo>
                    <a:pt x="239" y="39"/>
                  </a:lnTo>
                  <a:lnTo>
                    <a:pt x="238" y="37"/>
                  </a:lnTo>
                  <a:lnTo>
                    <a:pt x="236" y="37"/>
                  </a:lnTo>
                  <a:lnTo>
                    <a:pt x="232" y="34"/>
                  </a:lnTo>
                  <a:lnTo>
                    <a:pt x="228" y="32"/>
                  </a:lnTo>
                  <a:lnTo>
                    <a:pt x="223" y="30"/>
                  </a:lnTo>
                  <a:lnTo>
                    <a:pt x="220" y="30"/>
                  </a:lnTo>
                  <a:lnTo>
                    <a:pt x="216" y="30"/>
                  </a:lnTo>
                  <a:lnTo>
                    <a:pt x="216" y="32"/>
                  </a:lnTo>
                  <a:lnTo>
                    <a:pt x="215" y="34"/>
                  </a:lnTo>
                  <a:lnTo>
                    <a:pt x="214" y="37"/>
                  </a:lnTo>
                  <a:lnTo>
                    <a:pt x="211" y="41"/>
                  </a:lnTo>
                  <a:lnTo>
                    <a:pt x="207" y="46"/>
                  </a:lnTo>
                  <a:lnTo>
                    <a:pt x="203" y="50"/>
                  </a:lnTo>
                  <a:lnTo>
                    <a:pt x="198" y="55"/>
                  </a:lnTo>
                  <a:lnTo>
                    <a:pt x="191" y="59"/>
                  </a:lnTo>
                  <a:lnTo>
                    <a:pt x="187" y="66"/>
                  </a:lnTo>
                  <a:lnTo>
                    <a:pt x="179" y="72"/>
                  </a:lnTo>
                  <a:lnTo>
                    <a:pt x="172" y="79"/>
                  </a:lnTo>
                  <a:lnTo>
                    <a:pt x="164" y="84"/>
                  </a:lnTo>
                  <a:lnTo>
                    <a:pt x="157" y="91"/>
                  </a:lnTo>
                  <a:lnTo>
                    <a:pt x="149" y="97"/>
                  </a:lnTo>
                  <a:lnTo>
                    <a:pt x="142" y="104"/>
                  </a:lnTo>
                  <a:lnTo>
                    <a:pt x="136" y="111"/>
                  </a:lnTo>
                  <a:lnTo>
                    <a:pt x="129" y="118"/>
                  </a:lnTo>
                  <a:lnTo>
                    <a:pt x="122" y="122"/>
                  </a:lnTo>
                  <a:lnTo>
                    <a:pt x="115" y="128"/>
                  </a:lnTo>
                  <a:lnTo>
                    <a:pt x="108" y="131"/>
                  </a:lnTo>
                  <a:lnTo>
                    <a:pt x="101" y="136"/>
                  </a:lnTo>
                  <a:lnTo>
                    <a:pt x="96" y="138"/>
                  </a:lnTo>
                  <a:lnTo>
                    <a:pt x="90" y="141"/>
                  </a:lnTo>
                  <a:lnTo>
                    <a:pt x="84" y="144"/>
                  </a:lnTo>
                  <a:lnTo>
                    <a:pt x="80" y="146"/>
                  </a:lnTo>
                  <a:lnTo>
                    <a:pt x="75" y="146"/>
                  </a:lnTo>
                  <a:lnTo>
                    <a:pt x="71" y="148"/>
                  </a:lnTo>
                  <a:lnTo>
                    <a:pt x="66" y="148"/>
                  </a:lnTo>
                  <a:lnTo>
                    <a:pt x="61" y="148"/>
                  </a:lnTo>
                  <a:lnTo>
                    <a:pt x="55" y="147"/>
                  </a:lnTo>
                  <a:lnTo>
                    <a:pt x="48" y="146"/>
                  </a:lnTo>
                  <a:lnTo>
                    <a:pt x="42" y="141"/>
                  </a:lnTo>
                  <a:lnTo>
                    <a:pt x="36" y="136"/>
                  </a:lnTo>
                  <a:lnTo>
                    <a:pt x="32" y="129"/>
                  </a:lnTo>
                  <a:lnTo>
                    <a:pt x="29" y="122"/>
                  </a:lnTo>
                  <a:lnTo>
                    <a:pt x="28" y="118"/>
                  </a:lnTo>
                  <a:lnTo>
                    <a:pt x="28" y="113"/>
                  </a:lnTo>
                  <a:lnTo>
                    <a:pt x="28" y="108"/>
                  </a:lnTo>
                  <a:lnTo>
                    <a:pt x="31" y="104"/>
                  </a:lnTo>
                  <a:lnTo>
                    <a:pt x="33" y="99"/>
                  </a:lnTo>
                  <a:lnTo>
                    <a:pt x="37" y="95"/>
                  </a:lnTo>
                  <a:lnTo>
                    <a:pt x="42" y="89"/>
                  </a:lnTo>
                  <a:lnTo>
                    <a:pt x="48" y="84"/>
                  </a:lnTo>
                  <a:lnTo>
                    <a:pt x="55" y="79"/>
                  </a:lnTo>
                  <a:lnTo>
                    <a:pt x="63" y="73"/>
                  </a:lnTo>
                  <a:lnTo>
                    <a:pt x="66" y="70"/>
                  </a:lnTo>
                  <a:lnTo>
                    <a:pt x="71" y="67"/>
                  </a:lnTo>
                  <a:lnTo>
                    <a:pt x="75" y="64"/>
                  </a:lnTo>
                  <a:lnTo>
                    <a:pt x="80" y="62"/>
                  </a:lnTo>
                  <a:lnTo>
                    <a:pt x="84" y="59"/>
                  </a:lnTo>
                  <a:lnTo>
                    <a:pt x="89" y="56"/>
                  </a:lnTo>
                  <a:lnTo>
                    <a:pt x="93" y="53"/>
                  </a:lnTo>
                  <a:lnTo>
                    <a:pt x="98" y="50"/>
                  </a:lnTo>
                  <a:lnTo>
                    <a:pt x="102" y="48"/>
                  </a:lnTo>
                  <a:lnTo>
                    <a:pt x="107" y="46"/>
                  </a:lnTo>
                  <a:lnTo>
                    <a:pt x="112" y="43"/>
                  </a:lnTo>
                  <a:lnTo>
                    <a:pt x="116" y="41"/>
                  </a:lnTo>
                  <a:lnTo>
                    <a:pt x="124" y="35"/>
                  </a:lnTo>
                  <a:lnTo>
                    <a:pt x="132" y="32"/>
                  </a:lnTo>
                  <a:lnTo>
                    <a:pt x="139" y="27"/>
                  </a:lnTo>
                  <a:lnTo>
                    <a:pt x="146" y="25"/>
                  </a:lnTo>
                  <a:lnTo>
                    <a:pt x="150" y="22"/>
                  </a:lnTo>
                  <a:lnTo>
                    <a:pt x="155" y="19"/>
                  </a:lnTo>
                  <a:lnTo>
                    <a:pt x="157" y="18"/>
                  </a:lnTo>
                  <a:lnTo>
                    <a:pt x="158" y="18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Freeform 24"/>
            <p:cNvSpPr>
              <a:spLocks/>
            </p:cNvSpPr>
            <p:nvPr/>
          </p:nvSpPr>
          <p:spPr bwMode="auto">
            <a:xfrm>
              <a:off x="2669" y="1726"/>
              <a:ext cx="49" cy="26"/>
            </a:xfrm>
            <a:custGeom>
              <a:avLst/>
              <a:gdLst>
                <a:gd name="T0" fmla="*/ 2 w 98"/>
                <a:gd name="T1" fmla="*/ 0 h 53"/>
                <a:gd name="T2" fmla="*/ 25 w 98"/>
                <a:gd name="T3" fmla="*/ 9 h 53"/>
                <a:gd name="T4" fmla="*/ 17 w 98"/>
                <a:gd name="T5" fmla="*/ 13 h 53"/>
                <a:gd name="T6" fmla="*/ 0 w 98"/>
                <a:gd name="T7" fmla="*/ 3 h 53"/>
                <a:gd name="T8" fmla="*/ 2 w 98"/>
                <a:gd name="T9" fmla="*/ 0 h 53"/>
                <a:gd name="T10" fmla="*/ 2 w 9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8"/>
                <a:gd name="T19" fmla="*/ 0 h 53"/>
                <a:gd name="T20" fmla="*/ 98 w 9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8" h="53">
                  <a:moveTo>
                    <a:pt x="8" y="0"/>
                  </a:moveTo>
                  <a:lnTo>
                    <a:pt x="98" y="39"/>
                  </a:lnTo>
                  <a:lnTo>
                    <a:pt x="67" y="53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Freeform 25"/>
            <p:cNvSpPr>
              <a:spLocks/>
            </p:cNvSpPr>
            <p:nvPr/>
          </p:nvSpPr>
          <p:spPr bwMode="auto">
            <a:xfrm>
              <a:off x="2844" y="1596"/>
              <a:ext cx="119" cy="78"/>
            </a:xfrm>
            <a:custGeom>
              <a:avLst/>
              <a:gdLst>
                <a:gd name="T0" fmla="*/ 54 w 240"/>
                <a:gd name="T1" fmla="*/ 2 h 155"/>
                <a:gd name="T2" fmla="*/ 53 w 240"/>
                <a:gd name="T3" fmla="*/ 5 h 155"/>
                <a:gd name="T4" fmla="*/ 52 w 240"/>
                <a:gd name="T5" fmla="*/ 8 h 155"/>
                <a:gd name="T6" fmla="*/ 51 w 240"/>
                <a:gd name="T7" fmla="*/ 11 h 155"/>
                <a:gd name="T8" fmla="*/ 49 w 240"/>
                <a:gd name="T9" fmla="*/ 14 h 155"/>
                <a:gd name="T10" fmla="*/ 48 w 240"/>
                <a:gd name="T11" fmla="*/ 18 h 155"/>
                <a:gd name="T12" fmla="*/ 46 w 240"/>
                <a:gd name="T13" fmla="*/ 21 h 155"/>
                <a:gd name="T14" fmla="*/ 43 w 240"/>
                <a:gd name="T15" fmla="*/ 24 h 155"/>
                <a:gd name="T16" fmla="*/ 41 w 240"/>
                <a:gd name="T17" fmla="*/ 27 h 155"/>
                <a:gd name="T18" fmla="*/ 38 w 240"/>
                <a:gd name="T19" fmla="*/ 29 h 155"/>
                <a:gd name="T20" fmla="*/ 35 w 240"/>
                <a:gd name="T21" fmla="*/ 30 h 155"/>
                <a:gd name="T22" fmla="*/ 32 w 240"/>
                <a:gd name="T23" fmla="*/ 31 h 155"/>
                <a:gd name="T24" fmla="*/ 29 w 240"/>
                <a:gd name="T25" fmla="*/ 32 h 155"/>
                <a:gd name="T26" fmla="*/ 26 w 240"/>
                <a:gd name="T27" fmla="*/ 32 h 155"/>
                <a:gd name="T28" fmla="*/ 23 w 240"/>
                <a:gd name="T29" fmla="*/ 32 h 155"/>
                <a:gd name="T30" fmla="*/ 20 w 240"/>
                <a:gd name="T31" fmla="*/ 31 h 155"/>
                <a:gd name="T32" fmla="*/ 17 w 240"/>
                <a:gd name="T33" fmla="*/ 31 h 155"/>
                <a:gd name="T34" fmla="*/ 14 w 240"/>
                <a:gd name="T35" fmla="*/ 30 h 155"/>
                <a:gd name="T36" fmla="*/ 11 w 240"/>
                <a:gd name="T37" fmla="*/ 29 h 155"/>
                <a:gd name="T38" fmla="*/ 9 w 240"/>
                <a:gd name="T39" fmla="*/ 28 h 155"/>
                <a:gd name="T40" fmla="*/ 7 w 240"/>
                <a:gd name="T41" fmla="*/ 27 h 155"/>
                <a:gd name="T42" fmla="*/ 5 w 240"/>
                <a:gd name="T43" fmla="*/ 26 h 155"/>
                <a:gd name="T44" fmla="*/ 0 w 240"/>
                <a:gd name="T45" fmla="*/ 31 h 155"/>
                <a:gd name="T46" fmla="*/ 1 w 240"/>
                <a:gd name="T47" fmla="*/ 32 h 155"/>
                <a:gd name="T48" fmla="*/ 3 w 240"/>
                <a:gd name="T49" fmla="*/ 33 h 155"/>
                <a:gd name="T50" fmla="*/ 5 w 240"/>
                <a:gd name="T51" fmla="*/ 34 h 155"/>
                <a:gd name="T52" fmla="*/ 8 w 240"/>
                <a:gd name="T53" fmla="*/ 35 h 155"/>
                <a:gd name="T54" fmla="*/ 11 w 240"/>
                <a:gd name="T55" fmla="*/ 37 h 155"/>
                <a:gd name="T56" fmla="*/ 15 w 240"/>
                <a:gd name="T57" fmla="*/ 38 h 155"/>
                <a:gd name="T58" fmla="*/ 19 w 240"/>
                <a:gd name="T59" fmla="*/ 39 h 155"/>
                <a:gd name="T60" fmla="*/ 22 w 240"/>
                <a:gd name="T61" fmla="*/ 39 h 155"/>
                <a:gd name="T62" fmla="*/ 26 w 240"/>
                <a:gd name="T63" fmla="*/ 39 h 155"/>
                <a:gd name="T64" fmla="*/ 30 w 240"/>
                <a:gd name="T65" fmla="*/ 39 h 155"/>
                <a:gd name="T66" fmla="*/ 34 w 240"/>
                <a:gd name="T67" fmla="*/ 37 h 155"/>
                <a:gd name="T68" fmla="*/ 38 w 240"/>
                <a:gd name="T69" fmla="*/ 36 h 155"/>
                <a:gd name="T70" fmla="*/ 42 w 240"/>
                <a:gd name="T71" fmla="*/ 33 h 155"/>
                <a:gd name="T72" fmla="*/ 45 w 240"/>
                <a:gd name="T73" fmla="*/ 31 h 155"/>
                <a:gd name="T74" fmla="*/ 48 w 240"/>
                <a:gd name="T75" fmla="*/ 28 h 155"/>
                <a:gd name="T76" fmla="*/ 50 w 240"/>
                <a:gd name="T77" fmla="*/ 25 h 155"/>
                <a:gd name="T78" fmla="*/ 51 w 240"/>
                <a:gd name="T79" fmla="*/ 23 h 155"/>
                <a:gd name="T80" fmla="*/ 52 w 240"/>
                <a:gd name="T81" fmla="*/ 21 h 155"/>
                <a:gd name="T82" fmla="*/ 53 w 240"/>
                <a:gd name="T83" fmla="*/ 19 h 155"/>
                <a:gd name="T84" fmla="*/ 54 w 240"/>
                <a:gd name="T85" fmla="*/ 17 h 155"/>
                <a:gd name="T86" fmla="*/ 55 w 240"/>
                <a:gd name="T87" fmla="*/ 14 h 155"/>
                <a:gd name="T88" fmla="*/ 56 w 240"/>
                <a:gd name="T89" fmla="*/ 12 h 155"/>
                <a:gd name="T90" fmla="*/ 57 w 240"/>
                <a:gd name="T91" fmla="*/ 10 h 155"/>
                <a:gd name="T92" fmla="*/ 57 w 240"/>
                <a:gd name="T93" fmla="*/ 8 h 155"/>
                <a:gd name="T94" fmla="*/ 58 w 240"/>
                <a:gd name="T95" fmla="*/ 6 h 155"/>
                <a:gd name="T96" fmla="*/ 59 w 240"/>
                <a:gd name="T97" fmla="*/ 3 h 155"/>
                <a:gd name="T98" fmla="*/ 59 w 240"/>
                <a:gd name="T99" fmla="*/ 0 h 155"/>
                <a:gd name="T100" fmla="*/ 54 w 240"/>
                <a:gd name="T101" fmla="*/ 2 h 1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0"/>
                <a:gd name="T154" fmla="*/ 0 h 155"/>
                <a:gd name="T155" fmla="*/ 240 w 240"/>
                <a:gd name="T156" fmla="*/ 155 h 1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0" h="155">
                  <a:moveTo>
                    <a:pt x="219" y="5"/>
                  </a:moveTo>
                  <a:lnTo>
                    <a:pt x="218" y="7"/>
                  </a:lnTo>
                  <a:lnTo>
                    <a:pt x="216" y="14"/>
                  </a:lnTo>
                  <a:lnTo>
                    <a:pt x="213" y="17"/>
                  </a:lnTo>
                  <a:lnTo>
                    <a:pt x="212" y="23"/>
                  </a:lnTo>
                  <a:lnTo>
                    <a:pt x="210" y="29"/>
                  </a:lnTo>
                  <a:lnTo>
                    <a:pt x="209" y="36"/>
                  </a:lnTo>
                  <a:lnTo>
                    <a:pt x="205" y="41"/>
                  </a:lnTo>
                  <a:lnTo>
                    <a:pt x="202" y="48"/>
                  </a:lnTo>
                  <a:lnTo>
                    <a:pt x="200" y="56"/>
                  </a:lnTo>
                  <a:lnTo>
                    <a:pt x="196" y="63"/>
                  </a:lnTo>
                  <a:lnTo>
                    <a:pt x="193" y="70"/>
                  </a:lnTo>
                  <a:lnTo>
                    <a:pt x="188" y="77"/>
                  </a:lnTo>
                  <a:lnTo>
                    <a:pt x="185" y="83"/>
                  </a:lnTo>
                  <a:lnTo>
                    <a:pt x="181" y="90"/>
                  </a:lnTo>
                  <a:lnTo>
                    <a:pt x="176" y="96"/>
                  </a:lnTo>
                  <a:lnTo>
                    <a:pt x="171" y="102"/>
                  </a:lnTo>
                  <a:lnTo>
                    <a:pt x="166" y="106"/>
                  </a:lnTo>
                  <a:lnTo>
                    <a:pt x="161" y="111"/>
                  </a:lnTo>
                  <a:lnTo>
                    <a:pt x="154" y="114"/>
                  </a:lnTo>
                  <a:lnTo>
                    <a:pt x="148" y="118"/>
                  </a:lnTo>
                  <a:lnTo>
                    <a:pt x="143" y="120"/>
                  </a:lnTo>
                  <a:lnTo>
                    <a:pt x="137" y="123"/>
                  </a:lnTo>
                  <a:lnTo>
                    <a:pt x="130" y="124"/>
                  </a:lnTo>
                  <a:lnTo>
                    <a:pt x="124" y="126"/>
                  </a:lnTo>
                  <a:lnTo>
                    <a:pt x="119" y="127"/>
                  </a:lnTo>
                  <a:lnTo>
                    <a:pt x="112" y="128"/>
                  </a:lnTo>
                  <a:lnTo>
                    <a:pt x="106" y="128"/>
                  </a:lnTo>
                  <a:lnTo>
                    <a:pt x="101" y="128"/>
                  </a:lnTo>
                  <a:lnTo>
                    <a:pt x="94" y="127"/>
                  </a:lnTo>
                  <a:lnTo>
                    <a:pt x="89" y="126"/>
                  </a:lnTo>
                  <a:lnTo>
                    <a:pt x="82" y="124"/>
                  </a:lnTo>
                  <a:lnTo>
                    <a:pt x="77" y="123"/>
                  </a:lnTo>
                  <a:lnTo>
                    <a:pt x="70" y="121"/>
                  </a:lnTo>
                  <a:lnTo>
                    <a:pt x="64" y="120"/>
                  </a:lnTo>
                  <a:lnTo>
                    <a:pt x="58" y="118"/>
                  </a:lnTo>
                  <a:lnTo>
                    <a:pt x="53" y="116"/>
                  </a:lnTo>
                  <a:lnTo>
                    <a:pt x="47" y="114"/>
                  </a:lnTo>
                  <a:lnTo>
                    <a:pt x="42" y="112"/>
                  </a:lnTo>
                  <a:lnTo>
                    <a:pt x="37" y="110"/>
                  </a:lnTo>
                  <a:lnTo>
                    <a:pt x="32" y="109"/>
                  </a:lnTo>
                  <a:lnTo>
                    <a:pt x="28" y="106"/>
                  </a:lnTo>
                  <a:lnTo>
                    <a:pt x="25" y="106"/>
                  </a:lnTo>
                  <a:lnTo>
                    <a:pt x="21" y="104"/>
                  </a:lnTo>
                  <a:lnTo>
                    <a:pt x="18" y="10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6" y="127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6" y="132"/>
                  </a:lnTo>
                  <a:lnTo>
                    <a:pt x="22" y="136"/>
                  </a:lnTo>
                  <a:lnTo>
                    <a:pt x="26" y="138"/>
                  </a:lnTo>
                  <a:lnTo>
                    <a:pt x="33" y="140"/>
                  </a:lnTo>
                  <a:lnTo>
                    <a:pt x="39" y="143"/>
                  </a:lnTo>
                  <a:lnTo>
                    <a:pt x="46" y="146"/>
                  </a:lnTo>
                  <a:lnTo>
                    <a:pt x="53" y="147"/>
                  </a:lnTo>
                  <a:lnTo>
                    <a:pt x="61" y="150"/>
                  </a:lnTo>
                  <a:lnTo>
                    <a:pt x="67" y="152"/>
                  </a:lnTo>
                  <a:lnTo>
                    <a:pt x="77" y="154"/>
                  </a:lnTo>
                  <a:lnTo>
                    <a:pt x="83" y="154"/>
                  </a:lnTo>
                  <a:lnTo>
                    <a:pt x="91" y="155"/>
                  </a:lnTo>
                  <a:lnTo>
                    <a:pt x="99" y="155"/>
                  </a:lnTo>
                  <a:lnTo>
                    <a:pt x="107" y="155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31" y="151"/>
                  </a:lnTo>
                  <a:lnTo>
                    <a:pt x="139" y="148"/>
                  </a:lnTo>
                  <a:lnTo>
                    <a:pt x="146" y="144"/>
                  </a:lnTo>
                  <a:lnTo>
                    <a:pt x="154" y="142"/>
                  </a:lnTo>
                  <a:lnTo>
                    <a:pt x="162" y="137"/>
                  </a:lnTo>
                  <a:lnTo>
                    <a:pt x="170" y="132"/>
                  </a:lnTo>
                  <a:lnTo>
                    <a:pt x="176" y="127"/>
                  </a:lnTo>
                  <a:lnTo>
                    <a:pt x="183" y="121"/>
                  </a:lnTo>
                  <a:lnTo>
                    <a:pt x="189" y="114"/>
                  </a:lnTo>
                  <a:lnTo>
                    <a:pt x="196" y="109"/>
                  </a:lnTo>
                  <a:lnTo>
                    <a:pt x="199" y="104"/>
                  </a:lnTo>
                  <a:lnTo>
                    <a:pt x="201" y="99"/>
                  </a:lnTo>
                  <a:lnTo>
                    <a:pt x="203" y="95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82"/>
                  </a:lnTo>
                  <a:lnTo>
                    <a:pt x="213" y="78"/>
                  </a:lnTo>
                  <a:lnTo>
                    <a:pt x="216" y="74"/>
                  </a:lnTo>
                  <a:lnTo>
                    <a:pt x="217" y="70"/>
                  </a:lnTo>
                  <a:lnTo>
                    <a:pt x="218" y="65"/>
                  </a:lnTo>
                  <a:lnTo>
                    <a:pt x="220" y="61"/>
                  </a:lnTo>
                  <a:lnTo>
                    <a:pt x="223" y="56"/>
                  </a:lnTo>
                  <a:lnTo>
                    <a:pt x="224" y="51"/>
                  </a:lnTo>
                  <a:lnTo>
                    <a:pt x="225" y="47"/>
                  </a:lnTo>
                  <a:lnTo>
                    <a:pt x="227" y="43"/>
                  </a:lnTo>
                  <a:lnTo>
                    <a:pt x="229" y="39"/>
                  </a:lnTo>
                  <a:lnTo>
                    <a:pt x="229" y="34"/>
                  </a:lnTo>
                  <a:lnTo>
                    <a:pt x="232" y="30"/>
                  </a:lnTo>
                  <a:lnTo>
                    <a:pt x="233" y="26"/>
                  </a:lnTo>
                  <a:lnTo>
                    <a:pt x="234" y="23"/>
                  </a:lnTo>
                  <a:lnTo>
                    <a:pt x="235" y="16"/>
                  </a:lnTo>
                  <a:lnTo>
                    <a:pt x="237" y="12"/>
                  </a:lnTo>
                  <a:lnTo>
                    <a:pt x="237" y="6"/>
                  </a:lnTo>
                  <a:lnTo>
                    <a:pt x="240" y="0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Freeform 26"/>
            <p:cNvSpPr>
              <a:spLocks/>
            </p:cNvSpPr>
            <p:nvPr/>
          </p:nvSpPr>
          <p:spPr bwMode="auto">
            <a:xfrm>
              <a:off x="3067" y="1537"/>
              <a:ext cx="17" cy="76"/>
            </a:xfrm>
            <a:custGeom>
              <a:avLst/>
              <a:gdLst>
                <a:gd name="T0" fmla="*/ 7 w 34"/>
                <a:gd name="T1" fmla="*/ 0 h 151"/>
                <a:gd name="T2" fmla="*/ 9 w 34"/>
                <a:gd name="T3" fmla="*/ 36 h 151"/>
                <a:gd name="T4" fmla="*/ 3 w 34"/>
                <a:gd name="T5" fmla="*/ 38 h 151"/>
                <a:gd name="T6" fmla="*/ 0 w 34"/>
                <a:gd name="T7" fmla="*/ 2 h 151"/>
                <a:gd name="T8" fmla="*/ 7 w 34"/>
                <a:gd name="T9" fmla="*/ 0 h 151"/>
                <a:gd name="T10" fmla="*/ 7 w 34"/>
                <a:gd name="T11" fmla="*/ 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51"/>
                <a:gd name="T20" fmla="*/ 34 w 34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51">
                  <a:moveTo>
                    <a:pt x="30" y="0"/>
                  </a:moveTo>
                  <a:lnTo>
                    <a:pt x="34" y="142"/>
                  </a:lnTo>
                  <a:lnTo>
                    <a:pt x="14" y="151"/>
                  </a:lnTo>
                  <a:lnTo>
                    <a:pt x="0" y="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Freeform 27"/>
            <p:cNvSpPr>
              <a:spLocks/>
            </p:cNvSpPr>
            <p:nvPr/>
          </p:nvSpPr>
          <p:spPr bwMode="auto">
            <a:xfrm>
              <a:off x="2897" y="1338"/>
              <a:ext cx="400" cy="181"/>
            </a:xfrm>
            <a:custGeom>
              <a:avLst/>
              <a:gdLst>
                <a:gd name="T0" fmla="*/ 0 w 801"/>
                <a:gd name="T1" fmla="*/ 89 h 361"/>
                <a:gd name="T2" fmla="*/ 127 w 801"/>
                <a:gd name="T3" fmla="*/ 34 h 361"/>
                <a:gd name="T4" fmla="*/ 123 w 801"/>
                <a:gd name="T5" fmla="*/ 0 h 361"/>
                <a:gd name="T6" fmla="*/ 128 w 801"/>
                <a:gd name="T7" fmla="*/ 0 h 361"/>
                <a:gd name="T8" fmla="*/ 131 w 801"/>
                <a:gd name="T9" fmla="*/ 32 h 361"/>
                <a:gd name="T10" fmla="*/ 200 w 801"/>
                <a:gd name="T11" fmla="*/ 37 h 361"/>
                <a:gd name="T12" fmla="*/ 197 w 801"/>
                <a:gd name="T13" fmla="*/ 41 h 361"/>
                <a:gd name="T14" fmla="*/ 132 w 801"/>
                <a:gd name="T15" fmla="*/ 36 h 361"/>
                <a:gd name="T16" fmla="*/ 8 w 801"/>
                <a:gd name="T17" fmla="*/ 91 h 361"/>
                <a:gd name="T18" fmla="*/ 0 w 801"/>
                <a:gd name="T19" fmla="*/ 89 h 361"/>
                <a:gd name="T20" fmla="*/ 0 w 801"/>
                <a:gd name="T21" fmla="*/ 89 h 3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1"/>
                <a:gd name="T34" fmla="*/ 0 h 361"/>
                <a:gd name="T35" fmla="*/ 801 w 801"/>
                <a:gd name="T36" fmla="*/ 361 h 3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1" h="361">
                  <a:moveTo>
                    <a:pt x="0" y="353"/>
                  </a:moveTo>
                  <a:lnTo>
                    <a:pt x="509" y="133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26" y="126"/>
                  </a:lnTo>
                  <a:lnTo>
                    <a:pt x="801" y="146"/>
                  </a:lnTo>
                  <a:lnTo>
                    <a:pt x="789" y="164"/>
                  </a:lnTo>
                  <a:lnTo>
                    <a:pt x="531" y="143"/>
                  </a:lnTo>
                  <a:lnTo>
                    <a:pt x="35" y="361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Freeform 28"/>
            <p:cNvSpPr>
              <a:spLocks/>
            </p:cNvSpPr>
            <p:nvPr/>
          </p:nvSpPr>
          <p:spPr bwMode="auto">
            <a:xfrm>
              <a:off x="3107" y="1576"/>
              <a:ext cx="140" cy="124"/>
            </a:xfrm>
            <a:custGeom>
              <a:avLst/>
              <a:gdLst>
                <a:gd name="T0" fmla="*/ 35 w 279"/>
                <a:gd name="T1" fmla="*/ 1 h 249"/>
                <a:gd name="T2" fmla="*/ 40 w 279"/>
                <a:gd name="T3" fmla="*/ 0 h 249"/>
                <a:gd name="T4" fmla="*/ 45 w 279"/>
                <a:gd name="T5" fmla="*/ 0 h 249"/>
                <a:gd name="T6" fmla="*/ 49 w 279"/>
                <a:gd name="T7" fmla="*/ 0 h 249"/>
                <a:gd name="T8" fmla="*/ 54 w 279"/>
                <a:gd name="T9" fmla="*/ 2 h 249"/>
                <a:gd name="T10" fmla="*/ 59 w 279"/>
                <a:gd name="T11" fmla="*/ 4 h 249"/>
                <a:gd name="T12" fmla="*/ 65 w 279"/>
                <a:gd name="T13" fmla="*/ 10 h 249"/>
                <a:gd name="T14" fmla="*/ 69 w 279"/>
                <a:gd name="T15" fmla="*/ 18 h 249"/>
                <a:gd name="T16" fmla="*/ 70 w 279"/>
                <a:gd name="T17" fmla="*/ 25 h 249"/>
                <a:gd name="T18" fmla="*/ 69 w 279"/>
                <a:gd name="T19" fmla="*/ 33 h 249"/>
                <a:gd name="T20" fmla="*/ 68 w 279"/>
                <a:gd name="T21" fmla="*/ 37 h 249"/>
                <a:gd name="T22" fmla="*/ 65 w 279"/>
                <a:gd name="T23" fmla="*/ 45 h 249"/>
                <a:gd name="T24" fmla="*/ 60 w 279"/>
                <a:gd name="T25" fmla="*/ 51 h 249"/>
                <a:gd name="T26" fmla="*/ 53 w 279"/>
                <a:gd name="T27" fmla="*/ 56 h 249"/>
                <a:gd name="T28" fmla="*/ 45 w 279"/>
                <a:gd name="T29" fmla="*/ 60 h 249"/>
                <a:gd name="T30" fmla="*/ 41 w 279"/>
                <a:gd name="T31" fmla="*/ 61 h 249"/>
                <a:gd name="T32" fmla="*/ 37 w 279"/>
                <a:gd name="T33" fmla="*/ 62 h 249"/>
                <a:gd name="T34" fmla="*/ 32 w 279"/>
                <a:gd name="T35" fmla="*/ 62 h 249"/>
                <a:gd name="T36" fmla="*/ 28 w 279"/>
                <a:gd name="T37" fmla="*/ 62 h 249"/>
                <a:gd name="T38" fmla="*/ 23 w 279"/>
                <a:gd name="T39" fmla="*/ 61 h 249"/>
                <a:gd name="T40" fmla="*/ 19 w 279"/>
                <a:gd name="T41" fmla="*/ 60 h 249"/>
                <a:gd name="T42" fmla="*/ 11 w 279"/>
                <a:gd name="T43" fmla="*/ 57 h 249"/>
                <a:gd name="T44" fmla="*/ 5 w 279"/>
                <a:gd name="T45" fmla="*/ 51 h 249"/>
                <a:gd name="T46" fmla="*/ 2 w 279"/>
                <a:gd name="T47" fmla="*/ 44 h 249"/>
                <a:gd name="T48" fmla="*/ 0 w 279"/>
                <a:gd name="T49" fmla="*/ 39 h 249"/>
                <a:gd name="T50" fmla="*/ 0 w 279"/>
                <a:gd name="T51" fmla="*/ 35 h 249"/>
                <a:gd name="T52" fmla="*/ 1 w 279"/>
                <a:gd name="T53" fmla="*/ 31 h 249"/>
                <a:gd name="T54" fmla="*/ 4 w 279"/>
                <a:gd name="T55" fmla="*/ 23 h 249"/>
                <a:gd name="T56" fmla="*/ 8 w 279"/>
                <a:gd name="T57" fmla="*/ 16 h 249"/>
                <a:gd name="T58" fmla="*/ 13 w 279"/>
                <a:gd name="T59" fmla="*/ 12 h 249"/>
                <a:gd name="T60" fmla="*/ 16 w 279"/>
                <a:gd name="T61" fmla="*/ 8 h 249"/>
                <a:gd name="T62" fmla="*/ 17 w 279"/>
                <a:gd name="T63" fmla="*/ 15 h 249"/>
                <a:gd name="T64" fmla="*/ 13 w 279"/>
                <a:gd name="T65" fmla="*/ 20 h 249"/>
                <a:gd name="T66" fmla="*/ 8 w 279"/>
                <a:gd name="T67" fmla="*/ 25 h 249"/>
                <a:gd name="T68" fmla="*/ 6 w 279"/>
                <a:gd name="T69" fmla="*/ 30 h 249"/>
                <a:gd name="T70" fmla="*/ 6 w 279"/>
                <a:gd name="T71" fmla="*/ 36 h 249"/>
                <a:gd name="T72" fmla="*/ 7 w 279"/>
                <a:gd name="T73" fmla="*/ 43 h 249"/>
                <a:gd name="T74" fmla="*/ 10 w 279"/>
                <a:gd name="T75" fmla="*/ 50 h 249"/>
                <a:gd name="T76" fmla="*/ 15 w 279"/>
                <a:gd name="T77" fmla="*/ 54 h 249"/>
                <a:gd name="T78" fmla="*/ 22 w 279"/>
                <a:gd name="T79" fmla="*/ 56 h 249"/>
                <a:gd name="T80" fmla="*/ 27 w 279"/>
                <a:gd name="T81" fmla="*/ 56 h 249"/>
                <a:gd name="T82" fmla="*/ 31 w 279"/>
                <a:gd name="T83" fmla="*/ 57 h 249"/>
                <a:gd name="T84" fmla="*/ 36 w 279"/>
                <a:gd name="T85" fmla="*/ 57 h 249"/>
                <a:gd name="T86" fmla="*/ 42 w 279"/>
                <a:gd name="T87" fmla="*/ 56 h 249"/>
                <a:gd name="T88" fmla="*/ 48 w 279"/>
                <a:gd name="T89" fmla="*/ 54 h 249"/>
                <a:gd name="T90" fmla="*/ 54 w 279"/>
                <a:gd name="T91" fmla="*/ 49 h 249"/>
                <a:gd name="T92" fmla="*/ 59 w 279"/>
                <a:gd name="T93" fmla="*/ 43 h 249"/>
                <a:gd name="T94" fmla="*/ 63 w 279"/>
                <a:gd name="T95" fmla="*/ 37 h 249"/>
                <a:gd name="T96" fmla="*/ 65 w 279"/>
                <a:gd name="T97" fmla="*/ 31 h 249"/>
                <a:gd name="T98" fmla="*/ 65 w 279"/>
                <a:gd name="T99" fmla="*/ 24 h 249"/>
                <a:gd name="T100" fmla="*/ 63 w 279"/>
                <a:gd name="T101" fmla="*/ 17 h 249"/>
                <a:gd name="T102" fmla="*/ 59 w 279"/>
                <a:gd name="T103" fmla="*/ 10 h 249"/>
                <a:gd name="T104" fmla="*/ 52 w 279"/>
                <a:gd name="T105" fmla="*/ 7 h 249"/>
                <a:gd name="T106" fmla="*/ 47 w 279"/>
                <a:gd name="T107" fmla="*/ 6 h 249"/>
                <a:gd name="T108" fmla="*/ 43 w 279"/>
                <a:gd name="T109" fmla="*/ 6 h 249"/>
                <a:gd name="T110" fmla="*/ 36 w 279"/>
                <a:gd name="T111" fmla="*/ 6 h 249"/>
                <a:gd name="T112" fmla="*/ 32 w 279"/>
                <a:gd name="T113" fmla="*/ 7 h 2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49"/>
                <a:gd name="T173" fmla="*/ 279 w 279"/>
                <a:gd name="T174" fmla="*/ 249 h 2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49">
                  <a:moveTo>
                    <a:pt x="128" y="7"/>
                  </a:moveTo>
                  <a:lnTo>
                    <a:pt x="130" y="6"/>
                  </a:lnTo>
                  <a:lnTo>
                    <a:pt x="133" y="5"/>
                  </a:lnTo>
                  <a:lnTo>
                    <a:pt x="139" y="4"/>
                  </a:lnTo>
                  <a:lnTo>
                    <a:pt x="144" y="2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8" y="1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5" y="1"/>
                  </a:lnTo>
                  <a:lnTo>
                    <a:pt x="201" y="2"/>
                  </a:lnTo>
                  <a:lnTo>
                    <a:pt x="206" y="5"/>
                  </a:lnTo>
                  <a:lnTo>
                    <a:pt x="211" y="6"/>
                  </a:lnTo>
                  <a:lnTo>
                    <a:pt x="216" y="8"/>
                  </a:lnTo>
                  <a:lnTo>
                    <a:pt x="220" y="10"/>
                  </a:lnTo>
                  <a:lnTo>
                    <a:pt x="225" y="13"/>
                  </a:lnTo>
                  <a:lnTo>
                    <a:pt x="229" y="15"/>
                  </a:lnTo>
                  <a:lnTo>
                    <a:pt x="234" y="18"/>
                  </a:lnTo>
                  <a:lnTo>
                    <a:pt x="238" y="22"/>
                  </a:lnTo>
                  <a:lnTo>
                    <a:pt x="244" y="26"/>
                  </a:lnTo>
                  <a:lnTo>
                    <a:pt x="252" y="33"/>
                  </a:lnTo>
                  <a:lnTo>
                    <a:pt x="259" y="41"/>
                  </a:lnTo>
                  <a:lnTo>
                    <a:pt x="265" y="49"/>
                  </a:lnTo>
                  <a:lnTo>
                    <a:pt x="269" y="57"/>
                  </a:lnTo>
                  <a:lnTo>
                    <a:pt x="274" y="64"/>
                  </a:lnTo>
                  <a:lnTo>
                    <a:pt x="276" y="72"/>
                  </a:lnTo>
                  <a:lnTo>
                    <a:pt x="278" y="80"/>
                  </a:lnTo>
                  <a:lnTo>
                    <a:pt x="279" y="87"/>
                  </a:lnTo>
                  <a:lnTo>
                    <a:pt x="279" y="94"/>
                  </a:lnTo>
                  <a:lnTo>
                    <a:pt x="279" y="102"/>
                  </a:lnTo>
                  <a:lnTo>
                    <a:pt x="278" y="110"/>
                  </a:lnTo>
                  <a:lnTo>
                    <a:pt x="278" y="118"/>
                  </a:lnTo>
                  <a:lnTo>
                    <a:pt x="276" y="124"/>
                  </a:lnTo>
                  <a:lnTo>
                    <a:pt x="274" y="132"/>
                  </a:lnTo>
                  <a:lnTo>
                    <a:pt x="273" y="136"/>
                  </a:lnTo>
                  <a:lnTo>
                    <a:pt x="273" y="140"/>
                  </a:lnTo>
                  <a:lnTo>
                    <a:pt x="271" y="145"/>
                  </a:lnTo>
                  <a:lnTo>
                    <a:pt x="271" y="150"/>
                  </a:lnTo>
                  <a:lnTo>
                    <a:pt x="268" y="157"/>
                  </a:lnTo>
                  <a:lnTo>
                    <a:pt x="266" y="164"/>
                  </a:lnTo>
                  <a:lnTo>
                    <a:pt x="262" y="172"/>
                  </a:lnTo>
                  <a:lnTo>
                    <a:pt x="258" y="180"/>
                  </a:lnTo>
                  <a:lnTo>
                    <a:pt x="253" y="186"/>
                  </a:lnTo>
                  <a:lnTo>
                    <a:pt x="249" y="193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5" y="217"/>
                  </a:lnTo>
                  <a:lnTo>
                    <a:pt x="218" y="221"/>
                  </a:lnTo>
                  <a:lnTo>
                    <a:pt x="211" y="227"/>
                  </a:lnTo>
                  <a:lnTo>
                    <a:pt x="204" y="230"/>
                  </a:lnTo>
                  <a:lnTo>
                    <a:pt x="196" y="234"/>
                  </a:lnTo>
                  <a:lnTo>
                    <a:pt x="188" y="237"/>
                  </a:lnTo>
                  <a:lnTo>
                    <a:pt x="180" y="241"/>
                  </a:lnTo>
                  <a:lnTo>
                    <a:pt x="177" y="241"/>
                  </a:lnTo>
                  <a:lnTo>
                    <a:pt x="171" y="242"/>
                  </a:lnTo>
                  <a:lnTo>
                    <a:pt x="166" y="243"/>
                  </a:lnTo>
                  <a:lnTo>
                    <a:pt x="163" y="244"/>
                  </a:lnTo>
                  <a:lnTo>
                    <a:pt x="159" y="244"/>
                  </a:lnTo>
                  <a:lnTo>
                    <a:pt x="154" y="245"/>
                  </a:lnTo>
                  <a:lnTo>
                    <a:pt x="149" y="245"/>
                  </a:lnTo>
                  <a:lnTo>
                    <a:pt x="146" y="248"/>
                  </a:lnTo>
                  <a:lnTo>
                    <a:pt x="141" y="248"/>
                  </a:lnTo>
                  <a:lnTo>
                    <a:pt x="137" y="248"/>
                  </a:lnTo>
                  <a:lnTo>
                    <a:pt x="132" y="248"/>
                  </a:lnTo>
                  <a:lnTo>
                    <a:pt x="128" y="249"/>
                  </a:lnTo>
                  <a:lnTo>
                    <a:pt x="123" y="249"/>
                  </a:lnTo>
                  <a:lnTo>
                    <a:pt x="119" y="249"/>
                  </a:lnTo>
                  <a:lnTo>
                    <a:pt x="113" y="249"/>
                  </a:lnTo>
                  <a:lnTo>
                    <a:pt x="109" y="249"/>
                  </a:lnTo>
                  <a:lnTo>
                    <a:pt x="105" y="248"/>
                  </a:lnTo>
                  <a:lnTo>
                    <a:pt x="100" y="248"/>
                  </a:lnTo>
                  <a:lnTo>
                    <a:pt x="96" y="246"/>
                  </a:lnTo>
                  <a:lnTo>
                    <a:pt x="91" y="246"/>
                  </a:lnTo>
                  <a:lnTo>
                    <a:pt x="87" y="245"/>
                  </a:lnTo>
                  <a:lnTo>
                    <a:pt x="83" y="244"/>
                  </a:lnTo>
                  <a:lnTo>
                    <a:pt x="79" y="243"/>
                  </a:lnTo>
                  <a:lnTo>
                    <a:pt x="74" y="243"/>
                  </a:lnTo>
                  <a:lnTo>
                    <a:pt x="66" y="240"/>
                  </a:lnTo>
                  <a:lnTo>
                    <a:pt x="58" y="236"/>
                  </a:lnTo>
                  <a:lnTo>
                    <a:pt x="51" y="233"/>
                  </a:lnTo>
                  <a:lnTo>
                    <a:pt x="44" y="229"/>
                  </a:lnTo>
                  <a:lnTo>
                    <a:pt x="36" y="225"/>
                  </a:lnTo>
                  <a:lnTo>
                    <a:pt x="30" y="219"/>
                  </a:lnTo>
                  <a:lnTo>
                    <a:pt x="23" y="212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0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2" y="171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1" y="129"/>
                  </a:lnTo>
                  <a:lnTo>
                    <a:pt x="2" y="124"/>
                  </a:lnTo>
                  <a:lnTo>
                    <a:pt x="5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4" y="94"/>
                  </a:lnTo>
                  <a:lnTo>
                    <a:pt x="18" y="87"/>
                  </a:lnTo>
                  <a:lnTo>
                    <a:pt x="23" y="80"/>
                  </a:lnTo>
                  <a:lnTo>
                    <a:pt x="27" y="73"/>
                  </a:lnTo>
                  <a:lnTo>
                    <a:pt x="32" y="67"/>
                  </a:lnTo>
                  <a:lnTo>
                    <a:pt x="36" y="62"/>
                  </a:lnTo>
                  <a:lnTo>
                    <a:pt x="41" y="57"/>
                  </a:lnTo>
                  <a:lnTo>
                    <a:pt x="44" y="51"/>
                  </a:lnTo>
                  <a:lnTo>
                    <a:pt x="49" y="48"/>
                  </a:lnTo>
                  <a:lnTo>
                    <a:pt x="51" y="43"/>
                  </a:lnTo>
                  <a:lnTo>
                    <a:pt x="56" y="41"/>
                  </a:lnTo>
                  <a:lnTo>
                    <a:pt x="60" y="37"/>
                  </a:lnTo>
                  <a:lnTo>
                    <a:pt x="63" y="35"/>
                  </a:lnTo>
                  <a:lnTo>
                    <a:pt x="75" y="53"/>
                  </a:lnTo>
                  <a:lnTo>
                    <a:pt x="73" y="55"/>
                  </a:lnTo>
                  <a:lnTo>
                    <a:pt x="68" y="59"/>
                  </a:lnTo>
                  <a:lnTo>
                    <a:pt x="65" y="62"/>
                  </a:lnTo>
                  <a:lnTo>
                    <a:pt x="62" y="66"/>
                  </a:lnTo>
                  <a:lnTo>
                    <a:pt x="58" y="70"/>
                  </a:lnTo>
                  <a:lnTo>
                    <a:pt x="54" y="75"/>
                  </a:lnTo>
                  <a:lnTo>
                    <a:pt x="49" y="80"/>
                  </a:lnTo>
                  <a:lnTo>
                    <a:pt x="44" y="84"/>
                  </a:lnTo>
                  <a:lnTo>
                    <a:pt x="40" y="89"/>
                  </a:lnTo>
                  <a:lnTo>
                    <a:pt x="38" y="95"/>
                  </a:lnTo>
                  <a:lnTo>
                    <a:pt x="32" y="100"/>
                  </a:lnTo>
                  <a:lnTo>
                    <a:pt x="30" y="106"/>
                  </a:lnTo>
                  <a:lnTo>
                    <a:pt x="27" y="111"/>
                  </a:lnTo>
                  <a:lnTo>
                    <a:pt x="26" y="116"/>
                  </a:lnTo>
                  <a:lnTo>
                    <a:pt x="24" y="121"/>
                  </a:lnTo>
                  <a:lnTo>
                    <a:pt x="23" y="127"/>
                  </a:lnTo>
                  <a:lnTo>
                    <a:pt x="23" y="134"/>
                  </a:lnTo>
                  <a:lnTo>
                    <a:pt x="23" y="140"/>
                  </a:lnTo>
                  <a:lnTo>
                    <a:pt x="23" y="146"/>
                  </a:lnTo>
                  <a:lnTo>
                    <a:pt x="23" y="153"/>
                  </a:lnTo>
                  <a:lnTo>
                    <a:pt x="24" y="161"/>
                  </a:lnTo>
                  <a:lnTo>
                    <a:pt x="26" y="169"/>
                  </a:lnTo>
                  <a:lnTo>
                    <a:pt x="27" y="175"/>
                  </a:lnTo>
                  <a:lnTo>
                    <a:pt x="30" y="181"/>
                  </a:lnTo>
                  <a:lnTo>
                    <a:pt x="32" y="187"/>
                  </a:lnTo>
                  <a:lnTo>
                    <a:pt x="36" y="194"/>
                  </a:lnTo>
                  <a:lnTo>
                    <a:pt x="39" y="200"/>
                  </a:lnTo>
                  <a:lnTo>
                    <a:pt x="43" y="205"/>
                  </a:lnTo>
                  <a:lnTo>
                    <a:pt x="48" y="209"/>
                  </a:lnTo>
                  <a:lnTo>
                    <a:pt x="54" y="213"/>
                  </a:lnTo>
                  <a:lnTo>
                    <a:pt x="58" y="216"/>
                  </a:lnTo>
                  <a:lnTo>
                    <a:pt x="64" y="218"/>
                  </a:lnTo>
                  <a:lnTo>
                    <a:pt x="70" y="220"/>
                  </a:lnTo>
                  <a:lnTo>
                    <a:pt x="78" y="222"/>
                  </a:lnTo>
                  <a:lnTo>
                    <a:pt x="86" y="225"/>
                  </a:lnTo>
                  <a:lnTo>
                    <a:pt x="94" y="226"/>
                  </a:lnTo>
                  <a:lnTo>
                    <a:pt x="97" y="226"/>
                  </a:lnTo>
                  <a:lnTo>
                    <a:pt x="101" y="227"/>
                  </a:lnTo>
                  <a:lnTo>
                    <a:pt x="106" y="227"/>
                  </a:lnTo>
                  <a:lnTo>
                    <a:pt x="112" y="228"/>
                  </a:lnTo>
                  <a:lnTo>
                    <a:pt x="115" y="228"/>
                  </a:lnTo>
                  <a:lnTo>
                    <a:pt x="120" y="228"/>
                  </a:lnTo>
                  <a:lnTo>
                    <a:pt x="123" y="228"/>
                  </a:lnTo>
                  <a:lnTo>
                    <a:pt x="128" y="228"/>
                  </a:lnTo>
                  <a:lnTo>
                    <a:pt x="132" y="228"/>
                  </a:lnTo>
                  <a:lnTo>
                    <a:pt x="137" y="228"/>
                  </a:lnTo>
                  <a:lnTo>
                    <a:pt x="141" y="228"/>
                  </a:lnTo>
                  <a:lnTo>
                    <a:pt x="146" y="229"/>
                  </a:lnTo>
                  <a:lnTo>
                    <a:pt x="153" y="227"/>
                  </a:lnTo>
                  <a:lnTo>
                    <a:pt x="161" y="227"/>
                  </a:lnTo>
                  <a:lnTo>
                    <a:pt x="166" y="226"/>
                  </a:lnTo>
                  <a:lnTo>
                    <a:pt x="173" y="225"/>
                  </a:lnTo>
                  <a:lnTo>
                    <a:pt x="179" y="222"/>
                  </a:lnTo>
                  <a:lnTo>
                    <a:pt x="185" y="219"/>
                  </a:lnTo>
                  <a:lnTo>
                    <a:pt x="190" y="216"/>
                  </a:lnTo>
                  <a:lnTo>
                    <a:pt x="197" y="211"/>
                  </a:lnTo>
                  <a:lnTo>
                    <a:pt x="202" y="207"/>
                  </a:lnTo>
                  <a:lnTo>
                    <a:pt x="209" y="202"/>
                  </a:lnTo>
                  <a:lnTo>
                    <a:pt x="214" y="196"/>
                  </a:lnTo>
                  <a:lnTo>
                    <a:pt x="220" y="192"/>
                  </a:lnTo>
                  <a:lnTo>
                    <a:pt x="225" y="185"/>
                  </a:lnTo>
                  <a:lnTo>
                    <a:pt x="230" y="179"/>
                  </a:lnTo>
                  <a:lnTo>
                    <a:pt x="235" y="173"/>
                  </a:lnTo>
                  <a:lnTo>
                    <a:pt x="241" y="167"/>
                  </a:lnTo>
                  <a:lnTo>
                    <a:pt x="244" y="161"/>
                  </a:lnTo>
                  <a:lnTo>
                    <a:pt x="247" y="155"/>
                  </a:lnTo>
                  <a:lnTo>
                    <a:pt x="251" y="150"/>
                  </a:lnTo>
                  <a:lnTo>
                    <a:pt x="254" y="145"/>
                  </a:lnTo>
                  <a:lnTo>
                    <a:pt x="255" y="138"/>
                  </a:lnTo>
                  <a:lnTo>
                    <a:pt x="257" y="132"/>
                  </a:lnTo>
                  <a:lnTo>
                    <a:pt x="258" y="126"/>
                  </a:lnTo>
                  <a:lnTo>
                    <a:pt x="259" y="120"/>
                  </a:lnTo>
                  <a:lnTo>
                    <a:pt x="259" y="112"/>
                  </a:lnTo>
                  <a:lnTo>
                    <a:pt x="259" y="105"/>
                  </a:lnTo>
                  <a:lnTo>
                    <a:pt x="258" y="97"/>
                  </a:lnTo>
                  <a:lnTo>
                    <a:pt x="258" y="90"/>
                  </a:lnTo>
                  <a:lnTo>
                    <a:pt x="255" y="82"/>
                  </a:lnTo>
                  <a:lnTo>
                    <a:pt x="253" y="75"/>
                  </a:lnTo>
                  <a:lnTo>
                    <a:pt x="251" y="69"/>
                  </a:lnTo>
                  <a:lnTo>
                    <a:pt x="247" y="62"/>
                  </a:lnTo>
                  <a:lnTo>
                    <a:pt x="243" y="55"/>
                  </a:lnTo>
                  <a:lnTo>
                    <a:pt x="238" y="49"/>
                  </a:lnTo>
                  <a:lnTo>
                    <a:pt x="234" y="43"/>
                  </a:lnTo>
                  <a:lnTo>
                    <a:pt x="229" y="39"/>
                  </a:lnTo>
                  <a:lnTo>
                    <a:pt x="221" y="34"/>
                  </a:lnTo>
                  <a:lnTo>
                    <a:pt x="214" y="31"/>
                  </a:lnTo>
                  <a:lnTo>
                    <a:pt x="206" y="29"/>
                  </a:lnTo>
                  <a:lnTo>
                    <a:pt x="200" y="26"/>
                  </a:lnTo>
                  <a:lnTo>
                    <a:pt x="195" y="26"/>
                  </a:lnTo>
                  <a:lnTo>
                    <a:pt x="190" y="25"/>
                  </a:lnTo>
                  <a:lnTo>
                    <a:pt x="186" y="25"/>
                  </a:lnTo>
                  <a:lnTo>
                    <a:pt x="181" y="25"/>
                  </a:lnTo>
                  <a:lnTo>
                    <a:pt x="177" y="25"/>
                  </a:lnTo>
                  <a:lnTo>
                    <a:pt x="172" y="25"/>
                  </a:lnTo>
                  <a:lnTo>
                    <a:pt x="169" y="25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49" y="26"/>
                  </a:lnTo>
                  <a:lnTo>
                    <a:pt x="143" y="26"/>
                  </a:lnTo>
                  <a:lnTo>
                    <a:pt x="137" y="29"/>
                  </a:lnTo>
                  <a:lnTo>
                    <a:pt x="132" y="29"/>
                  </a:lnTo>
                  <a:lnTo>
                    <a:pt x="128" y="30"/>
                  </a:lnTo>
                  <a:lnTo>
                    <a:pt x="125" y="31"/>
                  </a:lnTo>
                  <a:lnTo>
                    <a:pt x="1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Freeform 29"/>
            <p:cNvSpPr>
              <a:spLocks/>
            </p:cNvSpPr>
            <p:nvPr/>
          </p:nvSpPr>
          <p:spPr bwMode="auto">
            <a:xfrm>
              <a:off x="3137" y="1580"/>
              <a:ext cx="49" cy="24"/>
            </a:xfrm>
            <a:custGeom>
              <a:avLst/>
              <a:gdLst>
                <a:gd name="T0" fmla="*/ 0 w 99"/>
                <a:gd name="T1" fmla="*/ 6 h 49"/>
                <a:gd name="T2" fmla="*/ 1 w 99"/>
                <a:gd name="T3" fmla="*/ 6 h 49"/>
                <a:gd name="T4" fmla="*/ 2 w 99"/>
                <a:gd name="T5" fmla="*/ 5 h 49"/>
                <a:gd name="T6" fmla="*/ 3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3 h 49"/>
                <a:gd name="T14" fmla="*/ 9 w 99"/>
                <a:gd name="T15" fmla="*/ 2 h 49"/>
                <a:gd name="T16" fmla="*/ 11 w 99"/>
                <a:gd name="T17" fmla="*/ 1 h 49"/>
                <a:gd name="T18" fmla="*/ 12 w 99"/>
                <a:gd name="T19" fmla="*/ 1 h 49"/>
                <a:gd name="T20" fmla="*/ 13 w 99"/>
                <a:gd name="T21" fmla="*/ 1 h 49"/>
                <a:gd name="T22" fmla="*/ 14 w 99"/>
                <a:gd name="T23" fmla="*/ 0 h 49"/>
                <a:gd name="T24" fmla="*/ 15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3 h 49"/>
                <a:gd name="T32" fmla="*/ 19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6 h 49"/>
                <a:gd name="T40" fmla="*/ 15 w 99"/>
                <a:gd name="T41" fmla="*/ 6 h 49"/>
                <a:gd name="T42" fmla="*/ 14 w 99"/>
                <a:gd name="T43" fmla="*/ 7 h 49"/>
                <a:gd name="T44" fmla="*/ 12 w 99"/>
                <a:gd name="T45" fmla="*/ 7 h 49"/>
                <a:gd name="T46" fmla="*/ 11 w 99"/>
                <a:gd name="T47" fmla="*/ 8 h 49"/>
                <a:gd name="T48" fmla="*/ 10 w 99"/>
                <a:gd name="T49" fmla="*/ 8 h 49"/>
                <a:gd name="T50" fmla="*/ 9 w 99"/>
                <a:gd name="T51" fmla="*/ 9 h 49"/>
                <a:gd name="T52" fmla="*/ 8 w 99"/>
                <a:gd name="T53" fmla="*/ 9 h 49"/>
                <a:gd name="T54" fmla="*/ 7 w 99"/>
                <a:gd name="T55" fmla="*/ 10 h 49"/>
                <a:gd name="T56" fmla="*/ 5 w 99"/>
                <a:gd name="T57" fmla="*/ 10 h 49"/>
                <a:gd name="T58" fmla="*/ 4 w 99"/>
                <a:gd name="T59" fmla="*/ 10 h 49"/>
                <a:gd name="T60" fmla="*/ 3 w 99"/>
                <a:gd name="T61" fmla="*/ 11 h 49"/>
                <a:gd name="T62" fmla="*/ 0 w 99"/>
                <a:gd name="T63" fmla="*/ 12 h 49"/>
                <a:gd name="T64" fmla="*/ 0 w 99"/>
                <a:gd name="T65" fmla="*/ 6 h 49"/>
                <a:gd name="T66" fmla="*/ 0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3" y="27"/>
                  </a:moveTo>
                  <a:lnTo>
                    <a:pt x="4" y="26"/>
                  </a:lnTo>
                  <a:lnTo>
                    <a:pt x="11" y="23"/>
                  </a:lnTo>
                  <a:lnTo>
                    <a:pt x="14" y="19"/>
                  </a:lnTo>
                  <a:lnTo>
                    <a:pt x="20" y="17"/>
                  </a:lnTo>
                  <a:lnTo>
                    <a:pt x="26" y="15"/>
                  </a:lnTo>
                  <a:lnTo>
                    <a:pt x="32" y="13"/>
                  </a:lnTo>
                  <a:lnTo>
                    <a:pt x="37" y="9"/>
                  </a:lnTo>
                  <a:lnTo>
                    <a:pt x="44" y="7"/>
                  </a:lnTo>
                  <a:lnTo>
                    <a:pt x="49" y="5"/>
                  </a:lnTo>
                  <a:lnTo>
                    <a:pt x="55" y="4"/>
                  </a:lnTo>
                  <a:lnTo>
                    <a:pt x="59" y="1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99" y="14"/>
                  </a:lnTo>
                  <a:lnTo>
                    <a:pt x="79" y="23"/>
                  </a:lnTo>
                  <a:lnTo>
                    <a:pt x="77" y="23"/>
                  </a:lnTo>
                  <a:lnTo>
                    <a:pt x="73" y="23"/>
                  </a:lnTo>
                  <a:lnTo>
                    <a:pt x="68" y="25"/>
                  </a:lnTo>
                  <a:lnTo>
                    <a:pt x="63" y="27"/>
                  </a:lnTo>
                  <a:lnTo>
                    <a:pt x="56" y="29"/>
                  </a:lnTo>
                  <a:lnTo>
                    <a:pt x="49" y="31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3" y="41"/>
                  </a:lnTo>
                  <a:lnTo>
                    <a:pt x="18" y="43"/>
                  </a:lnTo>
                  <a:lnTo>
                    <a:pt x="15" y="45"/>
                  </a:lnTo>
                  <a:lnTo>
                    <a:pt x="0" y="49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7" name="Freeform 30"/>
            <p:cNvSpPr>
              <a:spLocks/>
            </p:cNvSpPr>
            <p:nvPr/>
          </p:nvSpPr>
          <p:spPr bwMode="auto">
            <a:xfrm>
              <a:off x="3166" y="1621"/>
              <a:ext cx="31" cy="30"/>
            </a:xfrm>
            <a:custGeom>
              <a:avLst/>
              <a:gdLst>
                <a:gd name="T0" fmla="*/ 9 w 60"/>
                <a:gd name="T1" fmla="*/ 15 h 60"/>
                <a:gd name="T2" fmla="*/ 11 w 60"/>
                <a:gd name="T3" fmla="*/ 14 h 60"/>
                <a:gd name="T4" fmla="*/ 12 w 60"/>
                <a:gd name="T5" fmla="*/ 14 h 60"/>
                <a:gd name="T6" fmla="*/ 13 w 60"/>
                <a:gd name="T7" fmla="*/ 13 h 60"/>
                <a:gd name="T8" fmla="*/ 14 w 60"/>
                <a:gd name="T9" fmla="*/ 12 h 60"/>
                <a:gd name="T10" fmla="*/ 16 w 60"/>
                <a:gd name="T11" fmla="*/ 11 h 60"/>
                <a:gd name="T12" fmla="*/ 16 w 60"/>
                <a:gd name="T13" fmla="*/ 10 h 60"/>
                <a:gd name="T14" fmla="*/ 16 w 60"/>
                <a:gd name="T15" fmla="*/ 8 h 60"/>
                <a:gd name="T16" fmla="*/ 16 w 60"/>
                <a:gd name="T17" fmla="*/ 7 h 60"/>
                <a:gd name="T18" fmla="*/ 16 w 60"/>
                <a:gd name="T19" fmla="*/ 5 h 60"/>
                <a:gd name="T20" fmla="*/ 14 w 60"/>
                <a:gd name="T21" fmla="*/ 4 h 60"/>
                <a:gd name="T22" fmla="*/ 13 w 60"/>
                <a:gd name="T23" fmla="*/ 3 h 60"/>
                <a:gd name="T24" fmla="*/ 12 w 60"/>
                <a:gd name="T25" fmla="*/ 2 h 60"/>
                <a:gd name="T26" fmla="*/ 11 w 60"/>
                <a:gd name="T27" fmla="*/ 1 h 60"/>
                <a:gd name="T28" fmla="*/ 10 w 60"/>
                <a:gd name="T29" fmla="*/ 1 h 60"/>
                <a:gd name="T30" fmla="*/ 9 w 60"/>
                <a:gd name="T31" fmla="*/ 0 h 60"/>
                <a:gd name="T32" fmla="*/ 7 w 60"/>
                <a:gd name="T33" fmla="*/ 1 h 60"/>
                <a:gd name="T34" fmla="*/ 5 w 60"/>
                <a:gd name="T35" fmla="*/ 1 h 60"/>
                <a:gd name="T36" fmla="*/ 4 w 60"/>
                <a:gd name="T37" fmla="*/ 2 h 60"/>
                <a:gd name="T38" fmla="*/ 3 w 60"/>
                <a:gd name="T39" fmla="*/ 3 h 60"/>
                <a:gd name="T40" fmla="*/ 2 w 60"/>
                <a:gd name="T41" fmla="*/ 4 h 60"/>
                <a:gd name="T42" fmla="*/ 1 w 60"/>
                <a:gd name="T43" fmla="*/ 5 h 60"/>
                <a:gd name="T44" fmla="*/ 1 w 60"/>
                <a:gd name="T45" fmla="*/ 6 h 60"/>
                <a:gd name="T46" fmla="*/ 0 w 60"/>
                <a:gd name="T47" fmla="*/ 8 h 60"/>
                <a:gd name="T48" fmla="*/ 0 w 60"/>
                <a:gd name="T49" fmla="*/ 9 h 60"/>
                <a:gd name="T50" fmla="*/ 0 w 60"/>
                <a:gd name="T51" fmla="*/ 10 h 60"/>
                <a:gd name="T52" fmla="*/ 1 w 60"/>
                <a:gd name="T53" fmla="*/ 12 h 60"/>
                <a:gd name="T54" fmla="*/ 1 w 60"/>
                <a:gd name="T55" fmla="*/ 13 h 60"/>
                <a:gd name="T56" fmla="*/ 3 w 60"/>
                <a:gd name="T57" fmla="*/ 14 h 60"/>
                <a:gd name="T58" fmla="*/ 4 w 60"/>
                <a:gd name="T59" fmla="*/ 14 h 60"/>
                <a:gd name="T60" fmla="*/ 5 w 60"/>
                <a:gd name="T61" fmla="*/ 15 h 60"/>
                <a:gd name="T62" fmla="*/ 7 w 60"/>
                <a:gd name="T63" fmla="*/ 15 h 60"/>
                <a:gd name="T64" fmla="*/ 9 w 60"/>
                <a:gd name="T65" fmla="*/ 15 h 60"/>
                <a:gd name="T66" fmla="*/ 9 w 60"/>
                <a:gd name="T67" fmla="*/ 15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"/>
                <a:gd name="T103" fmla="*/ 0 h 60"/>
                <a:gd name="T104" fmla="*/ 60 w 60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" h="60">
                  <a:moveTo>
                    <a:pt x="34" y="60"/>
                  </a:moveTo>
                  <a:lnTo>
                    <a:pt x="40" y="56"/>
                  </a:lnTo>
                  <a:lnTo>
                    <a:pt x="45" y="54"/>
                  </a:lnTo>
                  <a:lnTo>
                    <a:pt x="50" y="52"/>
                  </a:lnTo>
                  <a:lnTo>
                    <a:pt x="54" y="47"/>
                  </a:lnTo>
                  <a:lnTo>
                    <a:pt x="58" y="43"/>
                  </a:lnTo>
                  <a:lnTo>
                    <a:pt x="60" y="37"/>
                  </a:lnTo>
                  <a:lnTo>
                    <a:pt x="60" y="31"/>
                  </a:lnTo>
                  <a:lnTo>
                    <a:pt x="60" y="25"/>
                  </a:lnTo>
                  <a:lnTo>
                    <a:pt x="58" y="20"/>
                  </a:lnTo>
                  <a:lnTo>
                    <a:pt x="54" y="15"/>
                  </a:lnTo>
                  <a:lnTo>
                    <a:pt x="51" y="9"/>
                  </a:lnTo>
                  <a:lnTo>
                    <a:pt x="47" y="6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8" y="14"/>
                  </a:lnTo>
                  <a:lnTo>
                    <a:pt x="4" y="19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4" y="49"/>
                  </a:lnTo>
                  <a:lnTo>
                    <a:pt x="9" y="54"/>
                  </a:lnTo>
                  <a:lnTo>
                    <a:pt x="13" y="56"/>
                  </a:lnTo>
                  <a:lnTo>
                    <a:pt x="20" y="59"/>
                  </a:lnTo>
                  <a:lnTo>
                    <a:pt x="26" y="60"/>
                  </a:lnTo>
                  <a:lnTo>
                    <a:pt x="3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Freeform 31"/>
            <p:cNvSpPr>
              <a:spLocks/>
            </p:cNvSpPr>
            <p:nvPr/>
          </p:nvSpPr>
          <p:spPr bwMode="auto">
            <a:xfrm>
              <a:off x="3333" y="1465"/>
              <a:ext cx="141" cy="124"/>
            </a:xfrm>
            <a:custGeom>
              <a:avLst/>
              <a:gdLst>
                <a:gd name="T0" fmla="*/ 36 w 280"/>
                <a:gd name="T1" fmla="*/ 1 h 247"/>
                <a:gd name="T2" fmla="*/ 40 w 280"/>
                <a:gd name="T3" fmla="*/ 1 h 247"/>
                <a:gd name="T4" fmla="*/ 45 w 280"/>
                <a:gd name="T5" fmla="*/ 0 h 247"/>
                <a:gd name="T6" fmla="*/ 50 w 280"/>
                <a:gd name="T7" fmla="*/ 1 h 247"/>
                <a:gd name="T8" fmla="*/ 55 w 280"/>
                <a:gd name="T9" fmla="*/ 2 h 247"/>
                <a:gd name="T10" fmla="*/ 60 w 280"/>
                <a:gd name="T11" fmla="*/ 5 h 247"/>
                <a:gd name="T12" fmla="*/ 66 w 280"/>
                <a:gd name="T13" fmla="*/ 11 h 247"/>
                <a:gd name="T14" fmla="*/ 70 w 280"/>
                <a:gd name="T15" fmla="*/ 18 h 247"/>
                <a:gd name="T16" fmla="*/ 71 w 280"/>
                <a:gd name="T17" fmla="*/ 25 h 247"/>
                <a:gd name="T18" fmla="*/ 70 w 280"/>
                <a:gd name="T19" fmla="*/ 33 h 247"/>
                <a:gd name="T20" fmla="*/ 69 w 280"/>
                <a:gd name="T21" fmla="*/ 37 h 247"/>
                <a:gd name="T22" fmla="*/ 65 w 280"/>
                <a:gd name="T23" fmla="*/ 45 h 247"/>
                <a:gd name="T24" fmla="*/ 60 w 280"/>
                <a:gd name="T25" fmla="*/ 52 h 247"/>
                <a:gd name="T26" fmla="*/ 54 w 280"/>
                <a:gd name="T27" fmla="*/ 57 h 247"/>
                <a:gd name="T28" fmla="*/ 46 w 280"/>
                <a:gd name="T29" fmla="*/ 60 h 247"/>
                <a:gd name="T30" fmla="*/ 42 w 280"/>
                <a:gd name="T31" fmla="*/ 61 h 247"/>
                <a:gd name="T32" fmla="*/ 37 w 280"/>
                <a:gd name="T33" fmla="*/ 62 h 247"/>
                <a:gd name="T34" fmla="*/ 33 w 280"/>
                <a:gd name="T35" fmla="*/ 62 h 247"/>
                <a:gd name="T36" fmla="*/ 28 w 280"/>
                <a:gd name="T37" fmla="*/ 62 h 247"/>
                <a:gd name="T38" fmla="*/ 23 w 280"/>
                <a:gd name="T39" fmla="*/ 62 h 247"/>
                <a:gd name="T40" fmla="*/ 19 w 280"/>
                <a:gd name="T41" fmla="*/ 61 h 247"/>
                <a:gd name="T42" fmla="*/ 15 w 280"/>
                <a:gd name="T43" fmla="*/ 59 h 247"/>
                <a:gd name="T44" fmla="*/ 8 w 280"/>
                <a:gd name="T45" fmla="*/ 55 h 247"/>
                <a:gd name="T46" fmla="*/ 3 w 280"/>
                <a:gd name="T47" fmla="*/ 48 h 247"/>
                <a:gd name="T48" fmla="*/ 1 w 280"/>
                <a:gd name="T49" fmla="*/ 42 h 247"/>
                <a:gd name="T50" fmla="*/ 0 w 280"/>
                <a:gd name="T51" fmla="*/ 38 h 247"/>
                <a:gd name="T52" fmla="*/ 1 w 280"/>
                <a:gd name="T53" fmla="*/ 33 h 247"/>
                <a:gd name="T54" fmla="*/ 3 w 280"/>
                <a:gd name="T55" fmla="*/ 27 h 247"/>
                <a:gd name="T56" fmla="*/ 6 w 280"/>
                <a:gd name="T57" fmla="*/ 20 h 247"/>
                <a:gd name="T58" fmla="*/ 11 w 280"/>
                <a:gd name="T59" fmla="*/ 14 h 247"/>
                <a:gd name="T60" fmla="*/ 15 w 280"/>
                <a:gd name="T61" fmla="*/ 11 h 247"/>
                <a:gd name="T62" fmla="*/ 19 w 280"/>
                <a:gd name="T63" fmla="*/ 14 h 247"/>
                <a:gd name="T64" fmla="*/ 15 w 280"/>
                <a:gd name="T65" fmla="*/ 18 h 247"/>
                <a:gd name="T66" fmla="*/ 11 w 280"/>
                <a:gd name="T67" fmla="*/ 23 h 247"/>
                <a:gd name="T68" fmla="*/ 7 w 280"/>
                <a:gd name="T69" fmla="*/ 28 h 247"/>
                <a:gd name="T70" fmla="*/ 6 w 280"/>
                <a:gd name="T71" fmla="*/ 34 h 247"/>
                <a:gd name="T72" fmla="*/ 7 w 280"/>
                <a:gd name="T73" fmla="*/ 41 h 247"/>
                <a:gd name="T74" fmla="*/ 9 w 280"/>
                <a:gd name="T75" fmla="*/ 47 h 247"/>
                <a:gd name="T76" fmla="*/ 12 w 280"/>
                <a:gd name="T77" fmla="*/ 53 h 247"/>
                <a:gd name="T78" fmla="*/ 18 w 280"/>
                <a:gd name="T79" fmla="*/ 55 h 247"/>
                <a:gd name="T80" fmla="*/ 25 w 280"/>
                <a:gd name="T81" fmla="*/ 57 h 247"/>
                <a:gd name="T82" fmla="*/ 29 w 280"/>
                <a:gd name="T83" fmla="*/ 57 h 247"/>
                <a:gd name="T84" fmla="*/ 34 w 280"/>
                <a:gd name="T85" fmla="*/ 57 h 247"/>
                <a:gd name="T86" fmla="*/ 39 w 280"/>
                <a:gd name="T87" fmla="*/ 57 h 247"/>
                <a:gd name="T88" fmla="*/ 46 w 280"/>
                <a:gd name="T89" fmla="*/ 55 h 247"/>
                <a:gd name="T90" fmla="*/ 52 w 280"/>
                <a:gd name="T91" fmla="*/ 52 h 247"/>
                <a:gd name="T92" fmla="*/ 57 w 280"/>
                <a:gd name="T93" fmla="*/ 47 h 247"/>
                <a:gd name="T94" fmla="*/ 62 w 280"/>
                <a:gd name="T95" fmla="*/ 41 h 247"/>
                <a:gd name="T96" fmla="*/ 65 w 280"/>
                <a:gd name="T97" fmla="*/ 35 h 247"/>
                <a:gd name="T98" fmla="*/ 66 w 280"/>
                <a:gd name="T99" fmla="*/ 28 h 247"/>
                <a:gd name="T100" fmla="*/ 65 w 280"/>
                <a:gd name="T101" fmla="*/ 21 h 247"/>
                <a:gd name="T102" fmla="*/ 61 w 280"/>
                <a:gd name="T103" fmla="*/ 14 h 247"/>
                <a:gd name="T104" fmla="*/ 56 w 280"/>
                <a:gd name="T105" fmla="*/ 9 h 247"/>
                <a:gd name="T106" fmla="*/ 49 w 280"/>
                <a:gd name="T107" fmla="*/ 6 h 247"/>
                <a:gd name="T108" fmla="*/ 44 w 280"/>
                <a:gd name="T109" fmla="*/ 6 h 247"/>
                <a:gd name="T110" fmla="*/ 36 w 280"/>
                <a:gd name="T111" fmla="*/ 7 h 247"/>
                <a:gd name="T112" fmla="*/ 33 w 280"/>
                <a:gd name="T113" fmla="*/ 2 h 24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247"/>
                <a:gd name="T173" fmla="*/ 280 w 280"/>
                <a:gd name="T174" fmla="*/ 247 h 24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247">
                  <a:moveTo>
                    <a:pt x="129" y="7"/>
                  </a:moveTo>
                  <a:lnTo>
                    <a:pt x="131" y="6"/>
                  </a:lnTo>
                  <a:lnTo>
                    <a:pt x="134" y="4"/>
                  </a:lnTo>
                  <a:lnTo>
                    <a:pt x="140" y="3"/>
                  </a:lnTo>
                  <a:lnTo>
                    <a:pt x="146" y="2"/>
                  </a:lnTo>
                  <a:lnTo>
                    <a:pt x="153" y="1"/>
                  </a:lnTo>
                  <a:lnTo>
                    <a:pt x="156" y="1"/>
                  </a:lnTo>
                  <a:lnTo>
                    <a:pt x="159" y="1"/>
                  </a:lnTo>
                  <a:lnTo>
                    <a:pt x="164" y="1"/>
                  </a:lnTo>
                  <a:lnTo>
                    <a:pt x="168" y="1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2" y="0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6" y="1"/>
                  </a:lnTo>
                  <a:lnTo>
                    <a:pt x="202" y="2"/>
                  </a:lnTo>
                  <a:lnTo>
                    <a:pt x="207" y="4"/>
                  </a:lnTo>
                  <a:lnTo>
                    <a:pt x="212" y="6"/>
                  </a:lnTo>
                  <a:lnTo>
                    <a:pt x="216" y="8"/>
                  </a:lnTo>
                  <a:lnTo>
                    <a:pt x="221" y="10"/>
                  </a:lnTo>
                  <a:lnTo>
                    <a:pt x="227" y="12"/>
                  </a:lnTo>
                  <a:lnTo>
                    <a:pt x="231" y="15"/>
                  </a:lnTo>
                  <a:lnTo>
                    <a:pt x="236" y="18"/>
                  </a:lnTo>
                  <a:lnTo>
                    <a:pt x="240" y="22"/>
                  </a:lnTo>
                  <a:lnTo>
                    <a:pt x="245" y="26"/>
                  </a:lnTo>
                  <a:lnTo>
                    <a:pt x="253" y="33"/>
                  </a:lnTo>
                  <a:lnTo>
                    <a:pt x="260" y="41"/>
                  </a:lnTo>
                  <a:lnTo>
                    <a:pt x="265" y="48"/>
                  </a:lnTo>
                  <a:lnTo>
                    <a:pt x="270" y="56"/>
                  </a:lnTo>
                  <a:lnTo>
                    <a:pt x="273" y="63"/>
                  </a:lnTo>
                  <a:lnTo>
                    <a:pt x="277" y="71"/>
                  </a:lnTo>
                  <a:lnTo>
                    <a:pt x="278" y="77"/>
                  </a:lnTo>
                  <a:lnTo>
                    <a:pt x="280" y="85"/>
                  </a:lnTo>
                  <a:lnTo>
                    <a:pt x="280" y="92"/>
                  </a:lnTo>
                  <a:lnTo>
                    <a:pt x="280" y="100"/>
                  </a:lnTo>
                  <a:lnTo>
                    <a:pt x="279" y="108"/>
                  </a:lnTo>
                  <a:lnTo>
                    <a:pt x="278" y="115"/>
                  </a:lnTo>
                  <a:lnTo>
                    <a:pt x="277" y="123"/>
                  </a:lnTo>
                  <a:lnTo>
                    <a:pt x="276" y="131"/>
                  </a:lnTo>
                  <a:lnTo>
                    <a:pt x="273" y="136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72" y="148"/>
                  </a:lnTo>
                  <a:lnTo>
                    <a:pt x="269" y="156"/>
                  </a:lnTo>
                  <a:lnTo>
                    <a:pt x="267" y="164"/>
                  </a:lnTo>
                  <a:lnTo>
                    <a:pt x="262" y="171"/>
                  </a:lnTo>
                  <a:lnTo>
                    <a:pt x="259" y="179"/>
                  </a:lnTo>
                  <a:lnTo>
                    <a:pt x="254" y="185"/>
                  </a:lnTo>
                  <a:lnTo>
                    <a:pt x="249" y="191"/>
                  </a:lnTo>
                  <a:lnTo>
                    <a:pt x="244" y="198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6" y="217"/>
                  </a:lnTo>
                  <a:lnTo>
                    <a:pt x="219" y="221"/>
                  </a:lnTo>
                  <a:lnTo>
                    <a:pt x="213" y="226"/>
                  </a:lnTo>
                  <a:lnTo>
                    <a:pt x="205" y="229"/>
                  </a:lnTo>
                  <a:lnTo>
                    <a:pt x="197" y="234"/>
                  </a:lnTo>
                  <a:lnTo>
                    <a:pt x="189" y="236"/>
                  </a:lnTo>
                  <a:lnTo>
                    <a:pt x="182" y="240"/>
                  </a:lnTo>
                  <a:lnTo>
                    <a:pt x="178" y="240"/>
                  </a:lnTo>
                  <a:lnTo>
                    <a:pt x="173" y="242"/>
                  </a:lnTo>
                  <a:lnTo>
                    <a:pt x="168" y="243"/>
                  </a:lnTo>
                  <a:lnTo>
                    <a:pt x="164" y="244"/>
                  </a:lnTo>
                  <a:lnTo>
                    <a:pt x="159" y="244"/>
                  </a:lnTo>
                  <a:lnTo>
                    <a:pt x="155" y="245"/>
                  </a:lnTo>
                  <a:lnTo>
                    <a:pt x="150" y="245"/>
                  </a:lnTo>
                  <a:lnTo>
                    <a:pt x="147" y="246"/>
                  </a:lnTo>
                  <a:lnTo>
                    <a:pt x="142" y="246"/>
                  </a:lnTo>
                  <a:lnTo>
                    <a:pt x="138" y="247"/>
                  </a:lnTo>
                  <a:lnTo>
                    <a:pt x="133" y="247"/>
                  </a:lnTo>
                  <a:lnTo>
                    <a:pt x="129" y="247"/>
                  </a:lnTo>
                  <a:lnTo>
                    <a:pt x="124" y="247"/>
                  </a:lnTo>
                  <a:lnTo>
                    <a:pt x="119" y="247"/>
                  </a:lnTo>
                  <a:lnTo>
                    <a:pt x="115" y="247"/>
                  </a:lnTo>
                  <a:lnTo>
                    <a:pt x="110" y="247"/>
                  </a:lnTo>
                  <a:lnTo>
                    <a:pt x="106" y="247"/>
                  </a:lnTo>
                  <a:lnTo>
                    <a:pt x="101" y="246"/>
                  </a:lnTo>
                  <a:lnTo>
                    <a:pt x="97" y="245"/>
                  </a:lnTo>
                  <a:lnTo>
                    <a:pt x="92" y="245"/>
                  </a:lnTo>
                  <a:lnTo>
                    <a:pt x="88" y="244"/>
                  </a:lnTo>
                  <a:lnTo>
                    <a:pt x="84" y="243"/>
                  </a:lnTo>
                  <a:lnTo>
                    <a:pt x="80" y="243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8"/>
                  </a:lnTo>
                  <a:lnTo>
                    <a:pt x="62" y="237"/>
                  </a:lnTo>
                  <a:lnTo>
                    <a:pt x="59" y="236"/>
                  </a:lnTo>
                  <a:lnTo>
                    <a:pt x="50" y="231"/>
                  </a:lnTo>
                  <a:lnTo>
                    <a:pt x="43" y="229"/>
                  </a:lnTo>
                  <a:lnTo>
                    <a:pt x="36" y="222"/>
                  </a:lnTo>
                  <a:lnTo>
                    <a:pt x="29" y="218"/>
                  </a:lnTo>
                  <a:lnTo>
                    <a:pt x="24" y="211"/>
                  </a:lnTo>
                  <a:lnTo>
                    <a:pt x="19" y="205"/>
                  </a:lnTo>
                  <a:lnTo>
                    <a:pt x="15" y="197"/>
                  </a:lnTo>
                  <a:lnTo>
                    <a:pt x="11" y="190"/>
                  </a:lnTo>
                  <a:lnTo>
                    <a:pt x="7" y="182"/>
                  </a:lnTo>
                  <a:lnTo>
                    <a:pt x="4" y="175"/>
                  </a:lnTo>
                  <a:lnTo>
                    <a:pt x="3" y="171"/>
                  </a:lnTo>
                  <a:lnTo>
                    <a:pt x="2" y="166"/>
                  </a:lnTo>
                  <a:lnTo>
                    <a:pt x="1" y="162"/>
                  </a:lnTo>
                  <a:lnTo>
                    <a:pt x="1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1" y="141"/>
                  </a:lnTo>
                  <a:lnTo>
                    <a:pt x="1" y="137"/>
                  </a:lnTo>
                  <a:lnTo>
                    <a:pt x="1" y="132"/>
                  </a:lnTo>
                  <a:lnTo>
                    <a:pt x="2" y="129"/>
                  </a:lnTo>
                  <a:lnTo>
                    <a:pt x="2" y="124"/>
                  </a:lnTo>
                  <a:lnTo>
                    <a:pt x="4" y="116"/>
                  </a:lnTo>
                  <a:lnTo>
                    <a:pt x="9" y="108"/>
                  </a:lnTo>
                  <a:lnTo>
                    <a:pt x="11" y="100"/>
                  </a:lnTo>
                  <a:lnTo>
                    <a:pt x="15" y="92"/>
                  </a:lnTo>
                  <a:lnTo>
                    <a:pt x="19" y="85"/>
                  </a:lnTo>
                  <a:lnTo>
                    <a:pt x="24" y="79"/>
                  </a:lnTo>
                  <a:lnTo>
                    <a:pt x="28" y="72"/>
                  </a:lnTo>
                  <a:lnTo>
                    <a:pt x="33" y="66"/>
                  </a:lnTo>
                  <a:lnTo>
                    <a:pt x="37" y="60"/>
                  </a:lnTo>
                  <a:lnTo>
                    <a:pt x="42" y="56"/>
                  </a:lnTo>
                  <a:lnTo>
                    <a:pt x="45" y="51"/>
                  </a:lnTo>
                  <a:lnTo>
                    <a:pt x="50" y="48"/>
                  </a:lnTo>
                  <a:lnTo>
                    <a:pt x="52" y="43"/>
                  </a:lnTo>
                  <a:lnTo>
                    <a:pt x="57" y="41"/>
                  </a:lnTo>
                  <a:lnTo>
                    <a:pt x="61" y="36"/>
                  </a:lnTo>
                  <a:lnTo>
                    <a:pt x="64" y="35"/>
                  </a:lnTo>
                  <a:lnTo>
                    <a:pt x="76" y="52"/>
                  </a:lnTo>
                  <a:lnTo>
                    <a:pt x="74" y="55"/>
                  </a:lnTo>
                  <a:lnTo>
                    <a:pt x="69" y="59"/>
                  </a:lnTo>
                  <a:lnTo>
                    <a:pt x="66" y="61"/>
                  </a:lnTo>
                  <a:lnTo>
                    <a:pt x="61" y="65"/>
                  </a:lnTo>
                  <a:lnTo>
                    <a:pt x="58" y="69"/>
                  </a:lnTo>
                  <a:lnTo>
                    <a:pt x="54" y="74"/>
                  </a:lnTo>
                  <a:lnTo>
                    <a:pt x="50" y="79"/>
                  </a:lnTo>
                  <a:lnTo>
                    <a:pt x="45" y="83"/>
                  </a:lnTo>
                  <a:lnTo>
                    <a:pt x="41" y="89"/>
                  </a:lnTo>
                  <a:lnTo>
                    <a:pt x="37" y="93"/>
                  </a:lnTo>
                  <a:lnTo>
                    <a:pt x="33" y="99"/>
                  </a:lnTo>
                  <a:lnTo>
                    <a:pt x="31" y="105"/>
                  </a:lnTo>
                  <a:lnTo>
                    <a:pt x="27" y="110"/>
                  </a:lnTo>
                  <a:lnTo>
                    <a:pt x="27" y="116"/>
                  </a:lnTo>
                  <a:lnTo>
                    <a:pt x="25" y="121"/>
                  </a:lnTo>
                  <a:lnTo>
                    <a:pt x="24" y="126"/>
                  </a:lnTo>
                  <a:lnTo>
                    <a:pt x="24" y="133"/>
                  </a:lnTo>
                  <a:lnTo>
                    <a:pt x="24" y="140"/>
                  </a:lnTo>
                  <a:lnTo>
                    <a:pt x="24" y="146"/>
                  </a:lnTo>
                  <a:lnTo>
                    <a:pt x="24" y="153"/>
                  </a:lnTo>
                  <a:lnTo>
                    <a:pt x="25" y="161"/>
                  </a:lnTo>
                  <a:lnTo>
                    <a:pt x="27" y="169"/>
                  </a:lnTo>
                  <a:lnTo>
                    <a:pt x="28" y="174"/>
                  </a:lnTo>
                  <a:lnTo>
                    <a:pt x="31" y="181"/>
                  </a:lnTo>
                  <a:lnTo>
                    <a:pt x="33" y="187"/>
                  </a:lnTo>
                  <a:lnTo>
                    <a:pt x="36" y="194"/>
                  </a:lnTo>
                  <a:lnTo>
                    <a:pt x="38" y="199"/>
                  </a:lnTo>
                  <a:lnTo>
                    <a:pt x="43" y="205"/>
                  </a:lnTo>
                  <a:lnTo>
                    <a:pt x="46" y="209"/>
                  </a:lnTo>
                  <a:lnTo>
                    <a:pt x="52" y="213"/>
                  </a:lnTo>
                  <a:lnTo>
                    <a:pt x="57" y="215"/>
                  </a:lnTo>
                  <a:lnTo>
                    <a:pt x="62" y="218"/>
                  </a:lnTo>
                  <a:lnTo>
                    <a:pt x="69" y="220"/>
                  </a:lnTo>
                  <a:lnTo>
                    <a:pt x="78" y="222"/>
                  </a:lnTo>
                  <a:lnTo>
                    <a:pt x="85" y="223"/>
                  </a:lnTo>
                  <a:lnTo>
                    <a:pt x="94" y="225"/>
                  </a:lnTo>
                  <a:lnTo>
                    <a:pt x="99" y="225"/>
                  </a:lnTo>
                  <a:lnTo>
                    <a:pt x="103" y="226"/>
                  </a:lnTo>
                  <a:lnTo>
                    <a:pt x="108" y="227"/>
                  </a:lnTo>
                  <a:lnTo>
                    <a:pt x="113" y="227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4" y="227"/>
                  </a:lnTo>
                  <a:lnTo>
                    <a:pt x="129" y="227"/>
                  </a:lnTo>
                  <a:lnTo>
                    <a:pt x="133" y="227"/>
                  </a:lnTo>
                  <a:lnTo>
                    <a:pt x="138" y="227"/>
                  </a:lnTo>
                  <a:lnTo>
                    <a:pt x="142" y="227"/>
                  </a:lnTo>
                  <a:lnTo>
                    <a:pt x="147" y="227"/>
                  </a:lnTo>
                  <a:lnTo>
                    <a:pt x="155" y="227"/>
                  </a:lnTo>
                  <a:lnTo>
                    <a:pt x="162" y="226"/>
                  </a:lnTo>
                  <a:lnTo>
                    <a:pt x="168" y="225"/>
                  </a:lnTo>
                  <a:lnTo>
                    <a:pt x="175" y="223"/>
                  </a:lnTo>
                  <a:lnTo>
                    <a:pt x="180" y="220"/>
                  </a:lnTo>
                  <a:lnTo>
                    <a:pt x="186" y="218"/>
                  </a:lnTo>
                  <a:lnTo>
                    <a:pt x="191" y="214"/>
                  </a:lnTo>
                  <a:lnTo>
                    <a:pt x="198" y="210"/>
                  </a:lnTo>
                  <a:lnTo>
                    <a:pt x="204" y="205"/>
                  </a:lnTo>
                  <a:lnTo>
                    <a:pt x="210" y="202"/>
                  </a:lnTo>
                  <a:lnTo>
                    <a:pt x="215" y="196"/>
                  </a:lnTo>
                  <a:lnTo>
                    <a:pt x="221" y="190"/>
                  </a:lnTo>
                  <a:lnTo>
                    <a:pt x="227" y="185"/>
                  </a:lnTo>
                  <a:lnTo>
                    <a:pt x="231" y="178"/>
                  </a:lnTo>
                  <a:lnTo>
                    <a:pt x="236" y="172"/>
                  </a:lnTo>
                  <a:lnTo>
                    <a:pt x="240" y="166"/>
                  </a:lnTo>
                  <a:lnTo>
                    <a:pt x="245" y="161"/>
                  </a:lnTo>
                  <a:lnTo>
                    <a:pt x="248" y="155"/>
                  </a:lnTo>
                  <a:lnTo>
                    <a:pt x="252" y="149"/>
                  </a:lnTo>
                  <a:lnTo>
                    <a:pt x="255" y="145"/>
                  </a:lnTo>
                  <a:lnTo>
                    <a:pt x="256" y="138"/>
                  </a:lnTo>
                  <a:lnTo>
                    <a:pt x="257" y="132"/>
                  </a:lnTo>
                  <a:lnTo>
                    <a:pt x="259" y="125"/>
                  </a:lnTo>
                  <a:lnTo>
                    <a:pt x="260" y="120"/>
                  </a:lnTo>
                  <a:lnTo>
                    <a:pt x="260" y="112"/>
                  </a:lnTo>
                  <a:lnTo>
                    <a:pt x="260" y="105"/>
                  </a:lnTo>
                  <a:lnTo>
                    <a:pt x="259" y="97"/>
                  </a:lnTo>
                  <a:lnTo>
                    <a:pt x="259" y="90"/>
                  </a:lnTo>
                  <a:lnTo>
                    <a:pt x="256" y="82"/>
                  </a:lnTo>
                  <a:lnTo>
                    <a:pt x="254" y="75"/>
                  </a:lnTo>
                  <a:lnTo>
                    <a:pt x="251" y="68"/>
                  </a:lnTo>
                  <a:lnTo>
                    <a:pt x="247" y="61"/>
                  </a:lnTo>
                  <a:lnTo>
                    <a:pt x="243" y="55"/>
                  </a:lnTo>
                  <a:lnTo>
                    <a:pt x="239" y="48"/>
                  </a:lnTo>
                  <a:lnTo>
                    <a:pt x="233" y="42"/>
                  </a:lnTo>
                  <a:lnTo>
                    <a:pt x="229" y="39"/>
                  </a:lnTo>
                  <a:lnTo>
                    <a:pt x="221" y="33"/>
                  </a:lnTo>
                  <a:lnTo>
                    <a:pt x="214" y="29"/>
                  </a:lnTo>
                  <a:lnTo>
                    <a:pt x="206" y="26"/>
                  </a:lnTo>
                  <a:lnTo>
                    <a:pt x="198" y="25"/>
                  </a:lnTo>
                  <a:lnTo>
                    <a:pt x="194" y="24"/>
                  </a:lnTo>
                  <a:lnTo>
                    <a:pt x="189" y="24"/>
                  </a:lnTo>
                  <a:lnTo>
                    <a:pt x="184" y="24"/>
                  </a:lnTo>
                  <a:lnTo>
                    <a:pt x="181" y="24"/>
                  </a:lnTo>
                  <a:lnTo>
                    <a:pt x="173" y="24"/>
                  </a:lnTo>
                  <a:lnTo>
                    <a:pt x="165" y="24"/>
                  </a:lnTo>
                  <a:lnTo>
                    <a:pt x="157" y="24"/>
                  </a:lnTo>
                  <a:lnTo>
                    <a:pt x="150" y="25"/>
                  </a:lnTo>
                  <a:lnTo>
                    <a:pt x="143" y="25"/>
                  </a:lnTo>
                  <a:lnTo>
                    <a:pt x="138" y="26"/>
                  </a:lnTo>
                  <a:lnTo>
                    <a:pt x="132" y="27"/>
                  </a:lnTo>
                  <a:lnTo>
                    <a:pt x="127" y="28"/>
                  </a:lnTo>
                  <a:lnTo>
                    <a:pt x="1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Freeform 32"/>
            <p:cNvSpPr>
              <a:spLocks/>
            </p:cNvSpPr>
            <p:nvPr/>
          </p:nvSpPr>
          <p:spPr bwMode="auto">
            <a:xfrm>
              <a:off x="3364" y="1469"/>
              <a:ext cx="49" cy="24"/>
            </a:xfrm>
            <a:custGeom>
              <a:avLst/>
              <a:gdLst>
                <a:gd name="T0" fmla="*/ 1 w 99"/>
                <a:gd name="T1" fmla="*/ 6 h 49"/>
                <a:gd name="T2" fmla="*/ 1 w 99"/>
                <a:gd name="T3" fmla="*/ 6 h 49"/>
                <a:gd name="T4" fmla="*/ 3 w 99"/>
                <a:gd name="T5" fmla="*/ 5 h 49"/>
                <a:gd name="T6" fmla="*/ 4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2 h 49"/>
                <a:gd name="T14" fmla="*/ 9 w 99"/>
                <a:gd name="T15" fmla="*/ 1 h 49"/>
                <a:gd name="T16" fmla="*/ 10 w 99"/>
                <a:gd name="T17" fmla="*/ 1 h 49"/>
                <a:gd name="T18" fmla="*/ 12 w 99"/>
                <a:gd name="T19" fmla="*/ 0 h 49"/>
                <a:gd name="T20" fmla="*/ 14 w 99"/>
                <a:gd name="T21" fmla="*/ 0 h 49"/>
                <a:gd name="T22" fmla="*/ 14 w 99"/>
                <a:gd name="T23" fmla="*/ 0 h 49"/>
                <a:gd name="T24" fmla="*/ 16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2 h 49"/>
                <a:gd name="T32" fmla="*/ 20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5 h 49"/>
                <a:gd name="T40" fmla="*/ 16 w 99"/>
                <a:gd name="T41" fmla="*/ 6 h 49"/>
                <a:gd name="T42" fmla="*/ 14 w 99"/>
                <a:gd name="T43" fmla="*/ 6 h 49"/>
                <a:gd name="T44" fmla="*/ 12 w 99"/>
                <a:gd name="T45" fmla="*/ 7 h 49"/>
                <a:gd name="T46" fmla="*/ 11 w 99"/>
                <a:gd name="T47" fmla="*/ 7 h 49"/>
                <a:gd name="T48" fmla="*/ 10 w 99"/>
                <a:gd name="T49" fmla="*/ 8 h 49"/>
                <a:gd name="T50" fmla="*/ 9 w 99"/>
                <a:gd name="T51" fmla="*/ 8 h 49"/>
                <a:gd name="T52" fmla="*/ 8 w 99"/>
                <a:gd name="T53" fmla="*/ 9 h 49"/>
                <a:gd name="T54" fmla="*/ 7 w 99"/>
                <a:gd name="T55" fmla="*/ 9 h 49"/>
                <a:gd name="T56" fmla="*/ 6 w 99"/>
                <a:gd name="T57" fmla="*/ 10 h 49"/>
                <a:gd name="T58" fmla="*/ 4 w 99"/>
                <a:gd name="T59" fmla="*/ 10 h 49"/>
                <a:gd name="T60" fmla="*/ 4 w 99"/>
                <a:gd name="T61" fmla="*/ 11 h 49"/>
                <a:gd name="T62" fmla="*/ 0 w 99"/>
                <a:gd name="T63" fmla="*/ 12 h 49"/>
                <a:gd name="T64" fmla="*/ 1 w 99"/>
                <a:gd name="T65" fmla="*/ 6 h 49"/>
                <a:gd name="T66" fmla="*/ 1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4" y="27"/>
                  </a:moveTo>
                  <a:lnTo>
                    <a:pt x="5" y="25"/>
                  </a:lnTo>
                  <a:lnTo>
                    <a:pt x="12" y="21"/>
                  </a:lnTo>
                  <a:lnTo>
                    <a:pt x="16" y="18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43" y="4"/>
                  </a:lnTo>
                  <a:lnTo>
                    <a:pt x="50" y="3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99" y="11"/>
                  </a:lnTo>
                  <a:lnTo>
                    <a:pt x="80" y="20"/>
                  </a:lnTo>
                  <a:lnTo>
                    <a:pt x="79" y="20"/>
                  </a:lnTo>
                  <a:lnTo>
                    <a:pt x="74" y="21"/>
                  </a:lnTo>
                  <a:lnTo>
                    <a:pt x="69" y="23"/>
                  </a:lnTo>
                  <a:lnTo>
                    <a:pt x="64" y="25"/>
                  </a:lnTo>
                  <a:lnTo>
                    <a:pt x="57" y="27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41" y="33"/>
                  </a:lnTo>
                  <a:lnTo>
                    <a:pt x="37" y="34"/>
                  </a:lnTo>
                  <a:lnTo>
                    <a:pt x="33" y="36"/>
                  </a:lnTo>
                  <a:lnTo>
                    <a:pt x="29" y="37"/>
                  </a:lnTo>
                  <a:lnTo>
                    <a:pt x="25" y="40"/>
                  </a:lnTo>
                  <a:lnTo>
                    <a:pt x="18" y="43"/>
                  </a:lnTo>
                  <a:lnTo>
                    <a:pt x="16" y="44"/>
                  </a:lnTo>
                  <a:lnTo>
                    <a:pt x="0" y="49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Freeform 33"/>
            <p:cNvSpPr>
              <a:spLocks/>
            </p:cNvSpPr>
            <p:nvPr/>
          </p:nvSpPr>
          <p:spPr bwMode="auto">
            <a:xfrm>
              <a:off x="3393" y="1511"/>
              <a:ext cx="30" cy="29"/>
            </a:xfrm>
            <a:custGeom>
              <a:avLst/>
              <a:gdLst>
                <a:gd name="T0" fmla="*/ 8 w 62"/>
                <a:gd name="T1" fmla="*/ 14 h 59"/>
                <a:gd name="T2" fmla="*/ 10 w 62"/>
                <a:gd name="T3" fmla="*/ 14 h 59"/>
                <a:gd name="T4" fmla="*/ 11 w 62"/>
                <a:gd name="T5" fmla="*/ 13 h 59"/>
                <a:gd name="T6" fmla="*/ 12 w 62"/>
                <a:gd name="T7" fmla="*/ 12 h 59"/>
                <a:gd name="T8" fmla="*/ 14 w 62"/>
                <a:gd name="T9" fmla="*/ 11 h 59"/>
                <a:gd name="T10" fmla="*/ 14 w 62"/>
                <a:gd name="T11" fmla="*/ 10 h 59"/>
                <a:gd name="T12" fmla="*/ 15 w 62"/>
                <a:gd name="T13" fmla="*/ 8 h 59"/>
                <a:gd name="T14" fmla="*/ 15 w 62"/>
                <a:gd name="T15" fmla="*/ 7 h 59"/>
                <a:gd name="T16" fmla="*/ 15 w 62"/>
                <a:gd name="T17" fmla="*/ 6 h 59"/>
                <a:gd name="T18" fmla="*/ 14 w 62"/>
                <a:gd name="T19" fmla="*/ 4 h 59"/>
                <a:gd name="T20" fmla="*/ 14 w 62"/>
                <a:gd name="T21" fmla="*/ 3 h 59"/>
                <a:gd name="T22" fmla="*/ 13 w 62"/>
                <a:gd name="T23" fmla="*/ 2 h 59"/>
                <a:gd name="T24" fmla="*/ 11 w 62"/>
                <a:gd name="T25" fmla="*/ 1 h 59"/>
                <a:gd name="T26" fmla="*/ 10 w 62"/>
                <a:gd name="T27" fmla="*/ 0 h 59"/>
                <a:gd name="T28" fmla="*/ 9 w 62"/>
                <a:gd name="T29" fmla="*/ 0 h 59"/>
                <a:gd name="T30" fmla="*/ 7 w 62"/>
                <a:gd name="T31" fmla="*/ 0 h 59"/>
                <a:gd name="T32" fmla="*/ 7 w 62"/>
                <a:gd name="T33" fmla="*/ 0 h 59"/>
                <a:gd name="T34" fmla="*/ 5 w 62"/>
                <a:gd name="T35" fmla="*/ 0 h 59"/>
                <a:gd name="T36" fmla="*/ 4 w 62"/>
                <a:gd name="T37" fmla="*/ 1 h 59"/>
                <a:gd name="T38" fmla="*/ 3 w 62"/>
                <a:gd name="T39" fmla="*/ 2 h 59"/>
                <a:gd name="T40" fmla="*/ 2 w 62"/>
                <a:gd name="T41" fmla="*/ 3 h 59"/>
                <a:gd name="T42" fmla="*/ 1 w 62"/>
                <a:gd name="T43" fmla="*/ 4 h 59"/>
                <a:gd name="T44" fmla="*/ 0 w 62"/>
                <a:gd name="T45" fmla="*/ 5 h 59"/>
                <a:gd name="T46" fmla="*/ 0 w 62"/>
                <a:gd name="T47" fmla="*/ 7 h 59"/>
                <a:gd name="T48" fmla="*/ 0 w 62"/>
                <a:gd name="T49" fmla="*/ 8 h 59"/>
                <a:gd name="T50" fmla="*/ 0 w 62"/>
                <a:gd name="T51" fmla="*/ 10 h 59"/>
                <a:gd name="T52" fmla="*/ 0 w 62"/>
                <a:gd name="T53" fmla="*/ 11 h 59"/>
                <a:gd name="T54" fmla="*/ 1 w 62"/>
                <a:gd name="T55" fmla="*/ 12 h 59"/>
                <a:gd name="T56" fmla="*/ 2 w 62"/>
                <a:gd name="T57" fmla="*/ 13 h 59"/>
                <a:gd name="T58" fmla="*/ 3 w 62"/>
                <a:gd name="T59" fmla="*/ 13 h 59"/>
                <a:gd name="T60" fmla="*/ 5 w 62"/>
                <a:gd name="T61" fmla="*/ 14 h 59"/>
                <a:gd name="T62" fmla="*/ 7 w 62"/>
                <a:gd name="T63" fmla="*/ 14 h 59"/>
                <a:gd name="T64" fmla="*/ 8 w 62"/>
                <a:gd name="T65" fmla="*/ 14 h 59"/>
                <a:gd name="T66" fmla="*/ 8 w 62"/>
                <a:gd name="T67" fmla="*/ 14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59"/>
                <a:gd name="T104" fmla="*/ 62 w 62"/>
                <a:gd name="T105" fmla="*/ 59 h 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59">
                  <a:moveTo>
                    <a:pt x="36" y="59"/>
                  </a:moveTo>
                  <a:lnTo>
                    <a:pt x="41" y="56"/>
                  </a:lnTo>
                  <a:lnTo>
                    <a:pt x="47" y="54"/>
                  </a:lnTo>
                  <a:lnTo>
                    <a:pt x="52" y="50"/>
                  </a:lnTo>
                  <a:lnTo>
                    <a:pt x="57" y="47"/>
                  </a:lnTo>
                  <a:lnTo>
                    <a:pt x="60" y="41"/>
                  </a:lnTo>
                  <a:lnTo>
                    <a:pt x="62" y="35"/>
                  </a:lnTo>
                  <a:lnTo>
                    <a:pt x="62" y="31"/>
                  </a:lnTo>
                  <a:lnTo>
                    <a:pt x="62" y="25"/>
                  </a:lnTo>
                  <a:lnTo>
                    <a:pt x="60" y="18"/>
                  </a:lnTo>
                  <a:lnTo>
                    <a:pt x="57" y="14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5"/>
                  </a:lnTo>
                  <a:lnTo>
                    <a:pt x="12" y="8"/>
                  </a:lnTo>
                  <a:lnTo>
                    <a:pt x="8" y="13"/>
                  </a:lnTo>
                  <a:lnTo>
                    <a:pt x="4" y="17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3" y="45"/>
                  </a:lnTo>
                  <a:lnTo>
                    <a:pt x="6" y="49"/>
                  </a:lnTo>
                  <a:lnTo>
                    <a:pt x="11" y="53"/>
                  </a:lnTo>
                  <a:lnTo>
                    <a:pt x="15" y="55"/>
                  </a:lnTo>
                  <a:lnTo>
                    <a:pt x="21" y="57"/>
                  </a:lnTo>
                  <a:lnTo>
                    <a:pt x="28" y="58"/>
                  </a:lnTo>
                  <a:lnTo>
                    <a:pt x="36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474204" y="3673098"/>
            <a:ext cx="3094494" cy="369332"/>
            <a:chOff x="3505200" y="4156829"/>
            <a:chExt cx="3094494" cy="369332"/>
          </a:xfrm>
        </p:grpSpPr>
        <p:sp>
          <p:nvSpPr>
            <p:cNvPr id="25634" name="Line 34"/>
            <p:cNvSpPr>
              <a:spLocks noChangeShapeType="1"/>
            </p:cNvSpPr>
            <p:nvPr/>
          </p:nvSpPr>
          <p:spPr bwMode="auto">
            <a:xfrm>
              <a:off x="3505200" y="4343400"/>
              <a:ext cx="762000" cy="0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" name="Rectangle 1"/>
            <p:cNvSpPr/>
            <p:nvPr/>
          </p:nvSpPr>
          <p:spPr>
            <a:xfrm>
              <a:off x="4444937" y="4156829"/>
              <a:ext cx="215475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800" dirty="0" smtClean="0"/>
                <a:t>k=4   (k chosen later)</a:t>
              </a:r>
              <a:endParaRPr lang="en-US" altLang="en-US" sz="18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4785102" y="4329192"/>
            <a:ext cx="14590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ym typeface="Symbol" pitchFamily="18" charset="2"/>
              </a:rPr>
              <a:t>= </a:t>
            </a:r>
            <a:r>
              <a:rPr lang="en-US" altLang="en-US" dirty="0" smtClean="0">
                <a:sym typeface="Symbol" pitchFamily="18" charset="2"/>
              </a:rPr>
              <a:t>p</a:t>
            </a:r>
            <a:r>
              <a:rPr lang="en-US" altLang="en-US" baseline="-25000" dirty="0" smtClean="0">
                <a:sym typeface="Symbol" pitchFamily="18" charset="2"/>
              </a:rPr>
              <a:t>i </a:t>
            </a:r>
            <a:r>
              <a:rPr lang="en-US" altLang="en-US" dirty="0" smtClean="0">
                <a:sym typeface="Symbol" pitchFamily="18" charset="2"/>
              </a:rPr>
              <a:t>/ </a:t>
            </a:r>
            <a:r>
              <a:rPr lang="en-US" altLang="en-US" baseline="-25000" dirty="0" smtClean="0">
                <a:sym typeface="Symbol" pitchFamily="18" charset="2"/>
              </a:rPr>
              <a:t>2</a:t>
            </a:r>
            <a:r>
              <a:rPr lang="en-US" altLang="en-US" baseline="30000" dirty="0" smtClean="0">
                <a:sym typeface="Symbol" pitchFamily="18" charset="2"/>
              </a:rPr>
              <a:t>k</a:t>
            </a:r>
            <a:r>
              <a:rPr lang="en-US" altLang="en-US" dirty="0" smtClean="0"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4814250" y="5213886"/>
            <a:ext cx="15103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/>
              <a:t>≥</a:t>
            </a:r>
            <a:r>
              <a:rPr lang="en-US" altLang="en-US" dirty="0" smtClean="0">
                <a:sym typeface="Symbol" pitchFamily="18" charset="2"/>
              </a:rPr>
              <a:t> p</a:t>
            </a:r>
            <a:r>
              <a:rPr lang="en-US" altLang="en-US" baseline="-25000" dirty="0" smtClean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</a:t>
            </a:r>
            <a:r>
              <a:rPr lang="en-US" altLang="en-US" dirty="0" smtClean="0">
                <a:sym typeface="Symbol" pitchFamily="18" charset="2"/>
              </a:rPr>
              <a:t>- </a:t>
            </a:r>
            <a:r>
              <a:rPr lang="en-US" altLang="en-US" baseline="-25000" dirty="0" smtClean="0">
                <a:sym typeface="Symbol" pitchFamily="18" charset="2"/>
              </a:rPr>
              <a:t>2</a:t>
            </a:r>
            <a:r>
              <a:rPr lang="en-US" altLang="en-US" baseline="30000" dirty="0" smtClean="0">
                <a:sym typeface="Symbol" pitchFamily="18" charset="2"/>
              </a:rPr>
              <a:t>k</a:t>
            </a:r>
            <a:r>
              <a:rPr lang="en-US" altLang="en-US" dirty="0" smtClean="0">
                <a:sym typeface="Symbol" pitchFamily="18" charset="2"/>
              </a:rPr>
              <a:t> 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533400" y="4629090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or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756073" y="3352800"/>
            <a:ext cx="17956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 smtClean="0">
                <a:solidFill>
                  <a:schemeClr val="accent2"/>
                </a:solidFill>
              </a:rPr>
              <a:t>10110110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08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08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08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08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808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808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8389" grpId="0" uiExpand="1" build="p" bldLvl="2" autoUpdateAnimBg="0"/>
      <p:bldP spid="4" grpId="0"/>
      <p:bldP spid="38" grpId="0"/>
      <p:bldP spid="41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5801" name="Group 9"/>
          <p:cNvGraphicFramePr>
            <a:graphicFrameLocks noGrp="1"/>
          </p:cNvGraphicFramePr>
          <p:nvPr/>
        </p:nvGraphicFramePr>
        <p:xfrm>
          <a:off x="2819400" y="2489200"/>
          <a:ext cx="6096000" cy="4145232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05" name="Text Box 128"/>
          <p:cNvSpPr txBox="1">
            <a:spLocks noChangeArrowheads="1"/>
          </p:cNvSpPr>
          <p:nvPr/>
        </p:nvSpPr>
        <p:spPr bwMode="auto">
          <a:xfrm>
            <a:off x="2432050" y="24542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16506" name="Text Box 129"/>
          <p:cNvSpPr txBox="1">
            <a:spLocks noChangeArrowheads="1"/>
          </p:cNvSpPr>
          <p:nvPr/>
        </p:nvSpPr>
        <p:spPr bwMode="auto">
          <a:xfrm>
            <a:off x="2452688" y="294322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16507" name="Text Box 131"/>
          <p:cNvSpPr txBox="1">
            <a:spLocks noChangeArrowheads="1"/>
          </p:cNvSpPr>
          <p:nvPr/>
        </p:nvSpPr>
        <p:spPr bwMode="auto">
          <a:xfrm>
            <a:off x="2403475" y="603885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n</a:t>
            </a:r>
          </a:p>
        </p:txBody>
      </p:sp>
      <p:sp>
        <p:nvSpPr>
          <p:cNvPr id="16508" name="Text Box 132"/>
          <p:cNvSpPr txBox="1">
            <a:spLocks noChangeArrowheads="1"/>
          </p:cNvSpPr>
          <p:nvPr/>
        </p:nvSpPr>
        <p:spPr bwMode="auto">
          <a:xfrm>
            <a:off x="289560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16509" name="Text Box 133"/>
          <p:cNvSpPr txBox="1">
            <a:spLocks noChangeArrowheads="1"/>
          </p:cNvSpPr>
          <p:nvPr/>
        </p:nvSpPr>
        <p:spPr bwMode="auto">
          <a:xfrm>
            <a:off x="3360738" y="19335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16510" name="Text Box 134"/>
          <p:cNvSpPr txBox="1">
            <a:spLocks noChangeArrowheads="1"/>
          </p:cNvSpPr>
          <p:nvPr/>
        </p:nvSpPr>
        <p:spPr bwMode="auto">
          <a:xfrm>
            <a:off x="2433638" y="34718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16511" name="Text Box 135"/>
          <p:cNvSpPr txBox="1">
            <a:spLocks noChangeArrowheads="1"/>
          </p:cNvSpPr>
          <p:nvPr/>
        </p:nvSpPr>
        <p:spPr bwMode="auto">
          <a:xfrm>
            <a:off x="387985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16512" name="Text Box 138"/>
          <p:cNvSpPr txBox="1">
            <a:spLocks noChangeArrowheads="1"/>
          </p:cNvSpPr>
          <p:nvPr/>
        </p:nvSpPr>
        <p:spPr bwMode="auto">
          <a:xfrm>
            <a:off x="6397625" y="1935163"/>
            <a:ext cx="549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P’</a:t>
            </a:r>
          </a:p>
        </p:txBody>
      </p:sp>
      <p:sp>
        <p:nvSpPr>
          <p:cNvPr id="16513" name="Text Box 140"/>
          <p:cNvSpPr txBox="1">
            <a:spLocks noChangeArrowheads="1"/>
          </p:cNvSpPr>
          <p:nvPr/>
        </p:nvSpPr>
        <p:spPr bwMode="auto">
          <a:xfrm>
            <a:off x="2417763" y="5045075"/>
            <a:ext cx="2968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i</a:t>
            </a:r>
          </a:p>
        </p:txBody>
      </p:sp>
      <p:sp>
        <p:nvSpPr>
          <p:cNvPr id="16514" name="Text Box 152"/>
          <p:cNvSpPr txBox="1">
            <a:spLocks noChangeArrowheads="1"/>
          </p:cNvSpPr>
          <p:nvPr/>
        </p:nvSpPr>
        <p:spPr bwMode="auto">
          <a:xfrm>
            <a:off x="5394325" y="41338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sp>
        <p:nvSpPr>
          <p:cNvPr id="34" name="Rectangle 2"/>
          <p:cNvSpPr txBox="1">
            <a:spLocks noChangeAspect="1"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Approximate Knapsack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516" name="Text Box 147"/>
          <p:cNvSpPr txBox="1">
            <a:spLocks noChangeArrowheads="1"/>
          </p:cNvSpPr>
          <p:nvPr/>
        </p:nvSpPr>
        <p:spPr bwMode="auto">
          <a:xfrm>
            <a:off x="-101600" y="2179638"/>
            <a:ext cx="2679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OptSol volume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16518" name="Rectangle 38"/>
          <p:cNvSpPr>
            <a:spLocks noChangeArrowheads="1"/>
          </p:cNvSpPr>
          <p:nvPr/>
        </p:nvSpPr>
        <p:spPr bwMode="auto">
          <a:xfrm>
            <a:off x="685800" y="10668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ym typeface="Symbol" pitchFamily="18" charset="2"/>
              </a:rPr>
              <a:t>Original problem </a:t>
            </a:r>
            <a:r>
              <a:rPr lang="en-US" altLang="en-US"/>
              <a:t>knapsack(V,n) </a:t>
            </a:r>
            <a:endParaRPr lang="en-CA" altLang="en-US"/>
          </a:p>
        </p:txBody>
      </p:sp>
      <p:sp>
        <p:nvSpPr>
          <p:cNvPr id="1825939" name="Text Box 147"/>
          <p:cNvSpPr txBox="1">
            <a:spLocks noChangeArrowheads="1"/>
          </p:cNvSpPr>
          <p:nvPr/>
        </p:nvSpPr>
        <p:spPr bwMode="auto">
          <a:xfrm>
            <a:off x="303213" y="5257800"/>
            <a:ext cx="114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Time 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16520" name="Text Box 137"/>
          <p:cNvSpPr txBox="1">
            <a:spLocks noChangeArrowheads="1"/>
          </p:cNvSpPr>
          <p:nvPr/>
        </p:nvSpPr>
        <p:spPr bwMode="auto">
          <a:xfrm>
            <a:off x="8429625" y="1938338"/>
            <a:ext cx="409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P</a:t>
            </a:r>
            <a:endParaRPr lang="en-US" altLang="en-US" baseline="-25000"/>
          </a:p>
        </p:txBody>
      </p:sp>
      <p:sp>
        <p:nvSpPr>
          <p:cNvPr id="26765" name="Rectangle 141"/>
          <p:cNvSpPr>
            <a:spLocks noChangeArrowheads="1"/>
          </p:cNvSpPr>
          <p:nvPr/>
        </p:nvSpPr>
        <p:spPr bwMode="auto">
          <a:xfrm>
            <a:off x="396875" y="5638800"/>
            <a:ext cx="162256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dirty="0"/>
              <a:t>= O(n </a:t>
            </a:r>
            <a:r>
              <a:rPr lang="en-US" altLang="en-US" dirty="0" smtClean="0"/>
              <a:t>P)</a:t>
            </a:r>
            <a:endParaRPr lang="en-US" altLang="en-US" dirty="0"/>
          </a:p>
        </p:txBody>
      </p:sp>
      <p:sp>
        <p:nvSpPr>
          <p:cNvPr id="20" name="Rectangle 141"/>
          <p:cNvSpPr>
            <a:spLocks noChangeArrowheads="1"/>
          </p:cNvSpPr>
          <p:nvPr/>
        </p:nvSpPr>
        <p:spPr bwMode="auto">
          <a:xfrm>
            <a:off x="426204" y="6049962"/>
            <a:ext cx="2057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/>
              <a:t>= O(n P/2</a:t>
            </a:r>
            <a:r>
              <a:rPr lang="en-US" altLang="en-US" baseline="30000" dirty="0"/>
              <a:t>k</a:t>
            </a:r>
            <a:r>
              <a:rPr lang="en-US" altLang="en-US" dirty="0"/>
              <a:t>)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 flipH="1">
            <a:off x="1446213" y="5638800"/>
            <a:ext cx="458787" cy="584775"/>
          </a:xfrm>
          <a:prstGeom prst="line">
            <a:avLst/>
          </a:prstGeom>
          <a:noFill/>
          <a:ln w="25400" cap="flat" cmpd="sng" algn="ctr">
            <a:solidFill>
              <a:schemeClr val="hlink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spec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Approximate Knapsack</a:t>
            </a:r>
          </a:p>
        </p:txBody>
      </p:sp>
      <p:pic>
        <p:nvPicPr>
          <p:cNvPr id="17411" name="Picture 4" descr="j0290903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2400"/>
            <a:ext cx="12668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8389" name="Text Box 5"/>
          <p:cNvSpPr txBox="1">
            <a:spLocks noChangeArrowheads="1"/>
          </p:cNvSpPr>
          <p:nvPr/>
        </p:nvSpPr>
        <p:spPr bwMode="auto">
          <a:xfrm>
            <a:off x="76200" y="1876425"/>
            <a:ext cx="937260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accent1"/>
                </a:solidFill>
              </a:rPr>
              <a:t>Approximation Algorithm: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Let S</a:t>
            </a:r>
            <a:r>
              <a:rPr lang="en-US" altLang="en-US" baseline="-25000"/>
              <a:t>alg</a:t>
            </a:r>
            <a:r>
              <a:rPr lang="en-US" altLang="en-US"/>
              <a:t> be the set of items selected by our alg.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Let S</a:t>
            </a:r>
            <a:r>
              <a:rPr lang="en-US" altLang="en-US" baseline="-25000"/>
              <a:t>opt</a:t>
            </a:r>
            <a:r>
              <a:rPr lang="en-US" altLang="en-US"/>
              <a:t> be the set of items in the optimal sol.</a:t>
            </a:r>
          </a:p>
        </p:txBody>
      </p:sp>
      <p:pic>
        <p:nvPicPr>
          <p:cNvPr id="17413" name="Picture 6" descr="j0232136"/>
          <p:cNvPicPr preferRelativeResize="0"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6050" y="0"/>
            <a:ext cx="579438" cy="762000"/>
          </a:xfrm>
          <a:noFill/>
        </p:spPr>
      </p:pic>
      <p:grpSp>
        <p:nvGrpSpPr>
          <p:cNvPr id="17414" name="Group 7"/>
          <p:cNvGrpSpPr>
            <a:grpSpLocks/>
          </p:cNvGrpSpPr>
          <p:nvPr/>
        </p:nvGrpSpPr>
        <p:grpSpPr bwMode="auto">
          <a:xfrm>
            <a:off x="7924800" y="914400"/>
            <a:ext cx="1066800" cy="609600"/>
            <a:chOff x="2569" y="1329"/>
            <a:chExt cx="905" cy="521"/>
          </a:xfrm>
        </p:grpSpPr>
        <p:sp>
          <p:nvSpPr>
            <p:cNvPr id="17426" name="Freeform 8"/>
            <p:cNvSpPr>
              <a:spLocks/>
            </p:cNvSpPr>
            <p:nvPr/>
          </p:nvSpPr>
          <p:spPr bwMode="auto">
            <a:xfrm>
              <a:off x="2821" y="1350"/>
              <a:ext cx="572" cy="204"/>
            </a:xfrm>
            <a:custGeom>
              <a:avLst/>
              <a:gdLst>
                <a:gd name="T0" fmla="*/ 0 w 1143"/>
                <a:gd name="T1" fmla="*/ 78 h 407"/>
                <a:gd name="T2" fmla="*/ 175 w 1143"/>
                <a:gd name="T3" fmla="*/ 0 h 407"/>
                <a:gd name="T4" fmla="*/ 286 w 1143"/>
                <a:gd name="T5" fmla="*/ 10 h 407"/>
                <a:gd name="T6" fmla="*/ 135 w 1143"/>
                <a:gd name="T7" fmla="*/ 102 h 407"/>
                <a:gd name="T8" fmla="*/ 0 w 1143"/>
                <a:gd name="T9" fmla="*/ 78 h 407"/>
                <a:gd name="T10" fmla="*/ 0 w 1143"/>
                <a:gd name="T11" fmla="*/ 78 h 4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3"/>
                <a:gd name="T19" fmla="*/ 0 h 407"/>
                <a:gd name="T20" fmla="*/ 1143 w 1143"/>
                <a:gd name="T21" fmla="*/ 407 h 4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3" h="407">
                  <a:moveTo>
                    <a:pt x="0" y="312"/>
                  </a:moveTo>
                  <a:lnTo>
                    <a:pt x="699" y="0"/>
                  </a:lnTo>
                  <a:lnTo>
                    <a:pt x="1143" y="40"/>
                  </a:lnTo>
                  <a:lnTo>
                    <a:pt x="538" y="407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2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Freeform 9"/>
            <p:cNvSpPr>
              <a:spLocks/>
            </p:cNvSpPr>
            <p:nvPr/>
          </p:nvSpPr>
          <p:spPr bwMode="auto">
            <a:xfrm>
              <a:off x="2804" y="1370"/>
              <a:ext cx="613" cy="253"/>
            </a:xfrm>
            <a:custGeom>
              <a:avLst/>
              <a:gdLst>
                <a:gd name="T0" fmla="*/ 9 w 1226"/>
                <a:gd name="T1" fmla="*/ 68 h 505"/>
                <a:gd name="T2" fmla="*/ 143 w 1226"/>
                <a:gd name="T3" fmla="*/ 90 h 505"/>
                <a:gd name="T4" fmla="*/ 304 w 1226"/>
                <a:gd name="T5" fmla="*/ 0 h 505"/>
                <a:gd name="T6" fmla="*/ 307 w 1226"/>
                <a:gd name="T7" fmla="*/ 46 h 505"/>
                <a:gd name="T8" fmla="*/ 143 w 1226"/>
                <a:gd name="T9" fmla="*/ 127 h 505"/>
                <a:gd name="T10" fmla="*/ 0 w 1226"/>
                <a:gd name="T11" fmla="*/ 114 h 505"/>
                <a:gd name="T12" fmla="*/ 1 w 1226"/>
                <a:gd name="T13" fmla="*/ 81 h 505"/>
                <a:gd name="T14" fmla="*/ 9 w 1226"/>
                <a:gd name="T15" fmla="*/ 68 h 505"/>
                <a:gd name="T16" fmla="*/ 9 w 1226"/>
                <a:gd name="T17" fmla="*/ 68 h 5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26"/>
                <a:gd name="T28" fmla="*/ 0 h 505"/>
                <a:gd name="T29" fmla="*/ 1226 w 1226"/>
                <a:gd name="T30" fmla="*/ 505 h 5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26" h="505">
                  <a:moveTo>
                    <a:pt x="36" y="272"/>
                  </a:moveTo>
                  <a:lnTo>
                    <a:pt x="571" y="358"/>
                  </a:lnTo>
                  <a:lnTo>
                    <a:pt x="1214" y="0"/>
                  </a:lnTo>
                  <a:lnTo>
                    <a:pt x="1226" y="181"/>
                  </a:lnTo>
                  <a:lnTo>
                    <a:pt x="571" y="505"/>
                  </a:lnTo>
                  <a:lnTo>
                    <a:pt x="0" y="456"/>
                  </a:lnTo>
                  <a:lnTo>
                    <a:pt x="3" y="322"/>
                  </a:lnTo>
                  <a:lnTo>
                    <a:pt x="36" y="272"/>
                  </a:lnTo>
                  <a:close/>
                </a:path>
              </a:pathLst>
            </a:custGeom>
            <a:solidFill>
              <a:srgbClr val="F2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Freeform 10"/>
            <p:cNvSpPr>
              <a:spLocks/>
            </p:cNvSpPr>
            <p:nvPr/>
          </p:nvSpPr>
          <p:spPr bwMode="auto">
            <a:xfrm>
              <a:off x="3356" y="1480"/>
              <a:ext cx="118" cy="109"/>
            </a:xfrm>
            <a:custGeom>
              <a:avLst/>
              <a:gdLst>
                <a:gd name="T0" fmla="*/ 23 w 236"/>
                <a:gd name="T1" fmla="*/ 4 h 216"/>
                <a:gd name="T2" fmla="*/ 21 w 236"/>
                <a:gd name="T3" fmla="*/ 5 h 216"/>
                <a:gd name="T4" fmla="*/ 19 w 236"/>
                <a:gd name="T5" fmla="*/ 5 h 216"/>
                <a:gd name="T6" fmla="*/ 15 w 236"/>
                <a:gd name="T7" fmla="*/ 6 h 216"/>
                <a:gd name="T8" fmla="*/ 13 w 236"/>
                <a:gd name="T9" fmla="*/ 7 h 216"/>
                <a:gd name="T10" fmla="*/ 11 w 236"/>
                <a:gd name="T11" fmla="*/ 9 h 216"/>
                <a:gd name="T12" fmla="*/ 7 w 236"/>
                <a:gd name="T13" fmla="*/ 11 h 216"/>
                <a:gd name="T14" fmla="*/ 6 w 236"/>
                <a:gd name="T15" fmla="*/ 13 h 216"/>
                <a:gd name="T16" fmla="*/ 4 w 236"/>
                <a:gd name="T17" fmla="*/ 16 h 216"/>
                <a:gd name="T18" fmla="*/ 3 w 236"/>
                <a:gd name="T19" fmla="*/ 19 h 216"/>
                <a:gd name="T20" fmla="*/ 2 w 236"/>
                <a:gd name="T21" fmla="*/ 22 h 216"/>
                <a:gd name="T22" fmla="*/ 1 w 236"/>
                <a:gd name="T23" fmla="*/ 25 h 216"/>
                <a:gd name="T24" fmla="*/ 0 w 236"/>
                <a:gd name="T25" fmla="*/ 28 h 216"/>
                <a:gd name="T26" fmla="*/ 0 w 236"/>
                <a:gd name="T27" fmla="*/ 32 h 216"/>
                <a:gd name="T28" fmla="*/ 0 w 236"/>
                <a:gd name="T29" fmla="*/ 35 h 216"/>
                <a:gd name="T30" fmla="*/ 1 w 236"/>
                <a:gd name="T31" fmla="*/ 37 h 216"/>
                <a:gd name="T32" fmla="*/ 1 w 236"/>
                <a:gd name="T33" fmla="*/ 40 h 216"/>
                <a:gd name="T34" fmla="*/ 2 w 236"/>
                <a:gd name="T35" fmla="*/ 42 h 216"/>
                <a:gd name="T36" fmla="*/ 3 w 236"/>
                <a:gd name="T37" fmla="*/ 45 h 216"/>
                <a:gd name="T38" fmla="*/ 5 w 236"/>
                <a:gd name="T39" fmla="*/ 48 h 216"/>
                <a:gd name="T40" fmla="*/ 7 w 236"/>
                <a:gd name="T41" fmla="*/ 50 h 216"/>
                <a:gd name="T42" fmla="*/ 10 w 236"/>
                <a:gd name="T43" fmla="*/ 51 h 216"/>
                <a:gd name="T44" fmla="*/ 13 w 236"/>
                <a:gd name="T45" fmla="*/ 52 h 216"/>
                <a:gd name="T46" fmla="*/ 17 w 236"/>
                <a:gd name="T47" fmla="*/ 53 h 216"/>
                <a:gd name="T48" fmla="*/ 21 w 236"/>
                <a:gd name="T49" fmla="*/ 54 h 216"/>
                <a:gd name="T50" fmla="*/ 25 w 236"/>
                <a:gd name="T51" fmla="*/ 55 h 216"/>
                <a:gd name="T52" fmla="*/ 29 w 236"/>
                <a:gd name="T53" fmla="*/ 55 h 216"/>
                <a:gd name="T54" fmla="*/ 31 w 236"/>
                <a:gd name="T55" fmla="*/ 55 h 216"/>
                <a:gd name="T56" fmla="*/ 34 w 236"/>
                <a:gd name="T57" fmla="*/ 55 h 216"/>
                <a:gd name="T58" fmla="*/ 37 w 236"/>
                <a:gd name="T59" fmla="*/ 54 h 216"/>
                <a:gd name="T60" fmla="*/ 41 w 236"/>
                <a:gd name="T61" fmla="*/ 53 h 216"/>
                <a:gd name="T62" fmla="*/ 44 w 236"/>
                <a:gd name="T63" fmla="*/ 51 h 216"/>
                <a:gd name="T64" fmla="*/ 47 w 236"/>
                <a:gd name="T65" fmla="*/ 49 h 216"/>
                <a:gd name="T66" fmla="*/ 50 w 236"/>
                <a:gd name="T67" fmla="*/ 47 h 216"/>
                <a:gd name="T68" fmla="*/ 52 w 236"/>
                <a:gd name="T69" fmla="*/ 44 h 216"/>
                <a:gd name="T70" fmla="*/ 54 w 236"/>
                <a:gd name="T71" fmla="*/ 42 h 216"/>
                <a:gd name="T72" fmla="*/ 56 w 236"/>
                <a:gd name="T73" fmla="*/ 38 h 216"/>
                <a:gd name="T74" fmla="*/ 57 w 236"/>
                <a:gd name="T75" fmla="*/ 35 h 216"/>
                <a:gd name="T76" fmla="*/ 58 w 236"/>
                <a:gd name="T77" fmla="*/ 32 h 216"/>
                <a:gd name="T78" fmla="*/ 59 w 236"/>
                <a:gd name="T79" fmla="*/ 28 h 216"/>
                <a:gd name="T80" fmla="*/ 59 w 236"/>
                <a:gd name="T81" fmla="*/ 25 h 216"/>
                <a:gd name="T82" fmla="*/ 59 w 236"/>
                <a:gd name="T83" fmla="*/ 22 h 216"/>
                <a:gd name="T84" fmla="*/ 59 w 236"/>
                <a:gd name="T85" fmla="*/ 19 h 216"/>
                <a:gd name="T86" fmla="*/ 59 w 236"/>
                <a:gd name="T87" fmla="*/ 15 h 216"/>
                <a:gd name="T88" fmla="*/ 58 w 236"/>
                <a:gd name="T89" fmla="*/ 12 h 216"/>
                <a:gd name="T90" fmla="*/ 57 w 236"/>
                <a:gd name="T91" fmla="*/ 10 h 216"/>
                <a:gd name="T92" fmla="*/ 56 w 236"/>
                <a:gd name="T93" fmla="*/ 7 h 216"/>
                <a:gd name="T94" fmla="*/ 54 w 236"/>
                <a:gd name="T95" fmla="*/ 5 h 216"/>
                <a:gd name="T96" fmla="*/ 51 w 236"/>
                <a:gd name="T97" fmla="*/ 3 h 216"/>
                <a:gd name="T98" fmla="*/ 49 w 236"/>
                <a:gd name="T99" fmla="*/ 1 h 216"/>
                <a:gd name="T100" fmla="*/ 46 w 236"/>
                <a:gd name="T101" fmla="*/ 1 h 216"/>
                <a:gd name="T102" fmla="*/ 44 w 236"/>
                <a:gd name="T103" fmla="*/ 1 h 216"/>
                <a:gd name="T104" fmla="*/ 41 w 236"/>
                <a:gd name="T105" fmla="*/ 0 h 216"/>
                <a:gd name="T106" fmla="*/ 39 w 236"/>
                <a:gd name="T107" fmla="*/ 1 h 216"/>
                <a:gd name="T108" fmla="*/ 36 w 236"/>
                <a:gd name="T109" fmla="*/ 1 h 216"/>
                <a:gd name="T110" fmla="*/ 34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4 h 216"/>
                <a:gd name="T120" fmla="*/ 24 w 236"/>
                <a:gd name="T121" fmla="*/ 4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4" y="14"/>
                  </a:moveTo>
                  <a:lnTo>
                    <a:pt x="92" y="14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8" y="18"/>
                  </a:lnTo>
                  <a:lnTo>
                    <a:pt x="73" y="19"/>
                  </a:lnTo>
                  <a:lnTo>
                    <a:pt x="69" y="21"/>
                  </a:lnTo>
                  <a:lnTo>
                    <a:pt x="63" y="24"/>
                  </a:lnTo>
                  <a:lnTo>
                    <a:pt x="57" y="26"/>
                  </a:lnTo>
                  <a:lnTo>
                    <a:pt x="52" y="28"/>
                  </a:lnTo>
                  <a:lnTo>
                    <a:pt x="47" y="32"/>
                  </a:lnTo>
                  <a:lnTo>
                    <a:pt x="41" y="35"/>
                  </a:lnTo>
                  <a:lnTo>
                    <a:pt x="36" y="38"/>
                  </a:lnTo>
                  <a:lnTo>
                    <a:pt x="31" y="43"/>
                  </a:lnTo>
                  <a:lnTo>
                    <a:pt x="27" y="49"/>
                  </a:lnTo>
                  <a:lnTo>
                    <a:pt x="22" y="52"/>
                  </a:lnTo>
                  <a:lnTo>
                    <a:pt x="17" y="57"/>
                  </a:lnTo>
                  <a:lnTo>
                    <a:pt x="14" y="62"/>
                  </a:lnTo>
                  <a:lnTo>
                    <a:pt x="12" y="68"/>
                  </a:lnTo>
                  <a:lnTo>
                    <a:pt x="9" y="74"/>
                  </a:lnTo>
                  <a:lnTo>
                    <a:pt x="7" y="79"/>
                  </a:lnTo>
                  <a:lnTo>
                    <a:pt x="5" y="86"/>
                  </a:lnTo>
                  <a:lnTo>
                    <a:pt x="4" y="93"/>
                  </a:lnTo>
                  <a:lnTo>
                    <a:pt x="1" y="99"/>
                  </a:lnTo>
                  <a:lnTo>
                    <a:pt x="0" y="105"/>
                  </a:lnTo>
                  <a:lnTo>
                    <a:pt x="0" y="111"/>
                  </a:lnTo>
                  <a:lnTo>
                    <a:pt x="0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1" y="147"/>
                  </a:lnTo>
                  <a:lnTo>
                    <a:pt x="3" y="152"/>
                  </a:lnTo>
                  <a:lnTo>
                    <a:pt x="3" y="157"/>
                  </a:lnTo>
                  <a:lnTo>
                    <a:pt x="5" y="163"/>
                  </a:lnTo>
                  <a:lnTo>
                    <a:pt x="6" y="167"/>
                  </a:lnTo>
                  <a:lnTo>
                    <a:pt x="7" y="172"/>
                  </a:lnTo>
                  <a:lnTo>
                    <a:pt x="9" y="176"/>
                  </a:lnTo>
                  <a:lnTo>
                    <a:pt x="13" y="181"/>
                  </a:lnTo>
                  <a:lnTo>
                    <a:pt x="19" y="188"/>
                  </a:lnTo>
                  <a:lnTo>
                    <a:pt x="27" y="195"/>
                  </a:lnTo>
                  <a:lnTo>
                    <a:pt x="30" y="198"/>
                  </a:lnTo>
                  <a:lnTo>
                    <a:pt x="36" y="200"/>
                  </a:lnTo>
                  <a:lnTo>
                    <a:pt x="40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8" y="209"/>
                  </a:lnTo>
                  <a:lnTo>
                    <a:pt x="65" y="211"/>
                  </a:lnTo>
                  <a:lnTo>
                    <a:pt x="73" y="212"/>
                  </a:lnTo>
                  <a:lnTo>
                    <a:pt x="81" y="213"/>
                  </a:lnTo>
                  <a:lnTo>
                    <a:pt x="89" y="214"/>
                  </a:lnTo>
                  <a:lnTo>
                    <a:pt x="97" y="215"/>
                  </a:lnTo>
                  <a:lnTo>
                    <a:pt x="105" y="216"/>
                  </a:lnTo>
                  <a:lnTo>
                    <a:pt x="113" y="215"/>
                  </a:lnTo>
                  <a:lnTo>
                    <a:pt x="121" y="215"/>
                  </a:lnTo>
                  <a:lnTo>
                    <a:pt x="126" y="214"/>
                  </a:lnTo>
                  <a:lnTo>
                    <a:pt x="130" y="214"/>
                  </a:lnTo>
                  <a:lnTo>
                    <a:pt x="134" y="214"/>
                  </a:lnTo>
                  <a:lnTo>
                    <a:pt x="138" y="214"/>
                  </a:lnTo>
                  <a:lnTo>
                    <a:pt x="146" y="212"/>
                  </a:lnTo>
                  <a:lnTo>
                    <a:pt x="154" y="211"/>
                  </a:lnTo>
                  <a:lnTo>
                    <a:pt x="161" y="208"/>
                  </a:lnTo>
                  <a:lnTo>
                    <a:pt x="169" y="206"/>
                  </a:lnTo>
                  <a:lnTo>
                    <a:pt x="175" y="203"/>
                  </a:lnTo>
                  <a:lnTo>
                    <a:pt x="182" y="199"/>
                  </a:lnTo>
                  <a:lnTo>
                    <a:pt x="186" y="195"/>
                  </a:lnTo>
                  <a:lnTo>
                    <a:pt x="193" y="191"/>
                  </a:lnTo>
                  <a:lnTo>
                    <a:pt x="198" y="186"/>
                  </a:lnTo>
                  <a:lnTo>
                    <a:pt x="202" y="181"/>
                  </a:lnTo>
                  <a:lnTo>
                    <a:pt x="207" y="175"/>
                  </a:lnTo>
                  <a:lnTo>
                    <a:pt x="211" y="171"/>
                  </a:lnTo>
                  <a:lnTo>
                    <a:pt x="215" y="164"/>
                  </a:lnTo>
                  <a:lnTo>
                    <a:pt x="218" y="158"/>
                  </a:lnTo>
                  <a:lnTo>
                    <a:pt x="222" y="151"/>
                  </a:lnTo>
                  <a:lnTo>
                    <a:pt x="224" y="146"/>
                  </a:lnTo>
                  <a:lnTo>
                    <a:pt x="226" y="139"/>
                  </a:lnTo>
                  <a:lnTo>
                    <a:pt x="228" y="132"/>
                  </a:lnTo>
                  <a:lnTo>
                    <a:pt x="231" y="125"/>
                  </a:lnTo>
                  <a:lnTo>
                    <a:pt x="233" y="119"/>
                  </a:lnTo>
                  <a:lnTo>
                    <a:pt x="233" y="111"/>
                  </a:lnTo>
                  <a:lnTo>
                    <a:pt x="234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5" y="85"/>
                  </a:lnTo>
                  <a:lnTo>
                    <a:pt x="235" y="78"/>
                  </a:lnTo>
                  <a:lnTo>
                    <a:pt x="235" y="73"/>
                  </a:lnTo>
                  <a:lnTo>
                    <a:pt x="235" y="66"/>
                  </a:lnTo>
                  <a:lnTo>
                    <a:pt x="234" y="59"/>
                  </a:lnTo>
                  <a:lnTo>
                    <a:pt x="233" y="53"/>
                  </a:lnTo>
                  <a:lnTo>
                    <a:pt x="231" y="46"/>
                  </a:lnTo>
                  <a:lnTo>
                    <a:pt x="231" y="42"/>
                  </a:lnTo>
                  <a:lnTo>
                    <a:pt x="227" y="37"/>
                  </a:lnTo>
                  <a:lnTo>
                    <a:pt x="225" y="33"/>
                  </a:lnTo>
                  <a:lnTo>
                    <a:pt x="223" y="28"/>
                  </a:lnTo>
                  <a:lnTo>
                    <a:pt x="220" y="24"/>
                  </a:lnTo>
                  <a:lnTo>
                    <a:pt x="214" y="17"/>
                  </a:lnTo>
                  <a:lnTo>
                    <a:pt x="206" y="11"/>
                  </a:lnTo>
                  <a:lnTo>
                    <a:pt x="201" y="9"/>
                  </a:lnTo>
                  <a:lnTo>
                    <a:pt x="198" y="6"/>
                  </a:lnTo>
                  <a:lnTo>
                    <a:pt x="193" y="4"/>
                  </a:lnTo>
                  <a:lnTo>
                    <a:pt x="188" y="4"/>
                  </a:lnTo>
                  <a:lnTo>
                    <a:pt x="184" y="2"/>
                  </a:lnTo>
                  <a:lnTo>
                    <a:pt x="179" y="2"/>
                  </a:lnTo>
                  <a:lnTo>
                    <a:pt x="174" y="1"/>
                  </a:lnTo>
                  <a:lnTo>
                    <a:pt x="169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4" y="1"/>
                  </a:lnTo>
                  <a:lnTo>
                    <a:pt x="150" y="2"/>
                  </a:lnTo>
                  <a:lnTo>
                    <a:pt x="144" y="2"/>
                  </a:lnTo>
                  <a:lnTo>
                    <a:pt x="138" y="2"/>
                  </a:lnTo>
                  <a:lnTo>
                    <a:pt x="133" y="3"/>
                  </a:lnTo>
                  <a:lnTo>
                    <a:pt x="128" y="4"/>
                  </a:lnTo>
                  <a:lnTo>
                    <a:pt x="123" y="4"/>
                  </a:lnTo>
                  <a:lnTo>
                    <a:pt x="119" y="6"/>
                  </a:lnTo>
                  <a:lnTo>
                    <a:pt x="114" y="8"/>
                  </a:lnTo>
                  <a:lnTo>
                    <a:pt x="111" y="9"/>
                  </a:lnTo>
                  <a:lnTo>
                    <a:pt x="103" y="10"/>
                  </a:lnTo>
                  <a:lnTo>
                    <a:pt x="98" y="12"/>
                  </a:lnTo>
                  <a:lnTo>
                    <a:pt x="94" y="13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Freeform 11"/>
            <p:cNvSpPr>
              <a:spLocks/>
            </p:cNvSpPr>
            <p:nvPr/>
          </p:nvSpPr>
          <p:spPr bwMode="auto">
            <a:xfrm>
              <a:off x="3132" y="1597"/>
              <a:ext cx="118" cy="107"/>
            </a:xfrm>
            <a:custGeom>
              <a:avLst/>
              <a:gdLst>
                <a:gd name="T0" fmla="*/ 23 w 236"/>
                <a:gd name="T1" fmla="*/ 3 h 216"/>
                <a:gd name="T2" fmla="*/ 21 w 236"/>
                <a:gd name="T3" fmla="*/ 4 h 216"/>
                <a:gd name="T4" fmla="*/ 19 w 236"/>
                <a:gd name="T5" fmla="*/ 5 h 216"/>
                <a:gd name="T6" fmla="*/ 16 w 236"/>
                <a:gd name="T7" fmla="*/ 6 h 216"/>
                <a:gd name="T8" fmla="*/ 13 w 236"/>
                <a:gd name="T9" fmla="*/ 7 h 216"/>
                <a:gd name="T10" fmla="*/ 11 w 236"/>
                <a:gd name="T11" fmla="*/ 8 h 216"/>
                <a:gd name="T12" fmla="*/ 8 w 236"/>
                <a:gd name="T13" fmla="*/ 10 h 216"/>
                <a:gd name="T14" fmla="*/ 6 w 236"/>
                <a:gd name="T15" fmla="*/ 13 h 216"/>
                <a:gd name="T16" fmla="*/ 4 w 236"/>
                <a:gd name="T17" fmla="*/ 15 h 216"/>
                <a:gd name="T18" fmla="*/ 3 w 236"/>
                <a:gd name="T19" fmla="*/ 18 h 216"/>
                <a:gd name="T20" fmla="*/ 2 w 236"/>
                <a:gd name="T21" fmla="*/ 21 h 216"/>
                <a:gd name="T22" fmla="*/ 1 w 236"/>
                <a:gd name="T23" fmla="*/ 24 h 216"/>
                <a:gd name="T24" fmla="*/ 1 w 236"/>
                <a:gd name="T25" fmla="*/ 27 h 216"/>
                <a:gd name="T26" fmla="*/ 0 w 236"/>
                <a:gd name="T27" fmla="*/ 30 h 216"/>
                <a:gd name="T28" fmla="*/ 1 w 236"/>
                <a:gd name="T29" fmla="*/ 33 h 216"/>
                <a:gd name="T30" fmla="*/ 1 w 236"/>
                <a:gd name="T31" fmla="*/ 36 h 216"/>
                <a:gd name="T32" fmla="*/ 1 w 236"/>
                <a:gd name="T33" fmla="*/ 39 h 216"/>
                <a:gd name="T34" fmla="*/ 2 w 236"/>
                <a:gd name="T35" fmla="*/ 41 h 216"/>
                <a:gd name="T36" fmla="*/ 3 w 236"/>
                <a:gd name="T37" fmla="*/ 43 h 216"/>
                <a:gd name="T38" fmla="*/ 5 w 236"/>
                <a:gd name="T39" fmla="*/ 46 h 216"/>
                <a:gd name="T40" fmla="*/ 7 w 236"/>
                <a:gd name="T41" fmla="*/ 49 h 216"/>
                <a:gd name="T42" fmla="*/ 11 w 236"/>
                <a:gd name="T43" fmla="*/ 50 h 216"/>
                <a:gd name="T44" fmla="*/ 13 w 236"/>
                <a:gd name="T45" fmla="*/ 51 h 216"/>
                <a:gd name="T46" fmla="*/ 17 w 236"/>
                <a:gd name="T47" fmla="*/ 52 h 216"/>
                <a:gd name="T48" fmla="*/ 21 w 236"/>
                <a:gd name="T49" fmla="*/ 53 h 216"/>
                <a:gd name="T50" fmla="*/ 25 w 236"/>
                <a:gd name="T51" fmla="*/ 53 h 216"/>
                <a:gd name="T52" fmla="*/ 29 w 236"/>
                <a:gd name="T53" fmla="*/ 53 h 216"/>
                <a:gd name="T54" fmla="*/ 31 w 236"/>
                <a:gd name="T55" fmla="*/ 53 h 216"/>
                <a:gd name="T56" fmla="*/ 34 w 236"/>
                <a:gd name="T57" fmla="*/ 53 h 216"/>
                <a:gd name="T58" fmla="*/ 37 w 236"/>
                <a:gd name="T59" fmla="*/ 52 h 216"/>
                <a:gd name="T60" fmla="*/ 41 w 236"/>
                <a:gd name="T61" fmla="*/ 51 h 216"/>
                <a:gd name="T62" fmla="*/ 44 w 236"/>
                <a:gd name="T63" fmla="*/ 50 h 216"/>
                <a:gd name="T64" fmla="*/ 47 w 236"/>
                <a:gd name="T65" fmla="*/ 48 h 216"/>
                <a:gd name="T66" fmla="*/ 50 w 236"/>
                <a:gd name="T67" fmla="*/ 46 h 216"/>
                <a:gd name="T68" fmla="*/ 53 w 236"/>
                <a:gd name="T69" fmla="*/ 43 h 216"/>
                <a:gd name="T70" fmla="*/ 54 w 236"/>
                <a:gd name="T71" fmla="*/ 40 h 216"/>
                <a:gd name="T72" fmla="*/ 56 w 236"/>
                <a:gd name="T73" fmla="*/ 37 h 216"/>
                <a:gd name="T74" fmla="*/ 57 w 236"/>
                <a:gd name="T75" fmla="*/ 34 h 216"/>
                <a:gd name="T76" fmla="*/ 58 w 236"/>
                <a:gd name="T77" fmla="*/ 31 h 216"/>
                <a:gd name="T78" fmla="*/ 59 w 236"/>
                <a:gd name="T79" fmla="*/ 28 h 216"/>
                <a:gd name="T80" fmla="*/ 59 w 236"/>
                <a:gd name="T81" fmla="*/ 24 h 216"/>
                <a:gd name="T82" fmla="*/ 59 w 236"/>
                <a:gd name="T83" fmla="*/ 21 h 216"/>
                <a:gd name="T84" fmla="*/ 59 w 236"/>
                <a:gd name="T85" fmla="*/ 18 h 216"/>
                <a:gd name="T86" fmla="*/ 59 w 236"/>
                <a:gd name="T87" fmla="*/ 15 h 216"/>
                <a:gd name="T88" fmla="*/ 58 w 236"/>
                <a:gd name="T89" fmla="*/ 11 h 216"/>
                <a:gd name="T90" fmla="*/ 57 w 236"/>
                <a:gd name="T91" fmla="*/ 9 h 216"/>
                <a:gd name="T92" fmla="*/ 56 w 236"/>
                <a:gd name="T93" fmla="*/ 7 h 216"/>
                <a:gd name="T94" fmla="*/ 54 w 236"/>
                <a:gd name="T95" fmla="*/ 4 h 216"/>
                <a:gd name="T96" fmla="*/ 51 w 236"/>
                <a:gd name="T97" fmla="*/ 2 h 216"/>
                <a:gd name="T98" fmla="*/ 49 w 236"/>
                <a:gd name="T99" fmla="*/ 1 h 216"/>
                <a:gd name="T100" fmla="*/ 46 w 236"/>
                <a:gd name="T101" fmla="*/ 0 h 216"/>
                <a:gd name="T102" fmla="*/ 44 w 236"/>
                <a:gd name="T103" fmla="*/ 0 h 216"/>
                <a:gd name="T104" fmla="*/ 41 w 236"/>
                <a:gd name="T105" fmla="*/ 0 h 216"/>
                <a:gd name="T106" fmla="*/ 39 w 236"/>
                <a:gd name="T107" fmla="*/ 0 h 216"/>
                <a:gd name="T108" fmla="*/ 36 w 236"/>
                <a:gd name="T109" fmla="*/ 0 h 216"/>
                <a:gd name="T110" fmla="*/ 33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3 h 216"/>
                <a:gd name="T120" fmla="*/ 24 w 236"/>
                <a:gd name="T121" fmla="*/ 3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5" y="15"/>
                  </a:moveTo>
                  <a:lnTo>
                    <a:pt x="92" y="15"/>
                  </a:lnTo>
                  <a:lnTo>
                    <a:pt x="87" y="16"/>
                  </a:lnTo>
                  <a:lnTo>
                    <a:pt x="83" y="17"/>
                  </a:lnTo>
                  <a:lnTo>
                    <a:pt x="79" y="19"/>
                  </a:lnTo>
                  <a:lnTo>
                    <a:pt x="74" y="20"/>
                  </a:lnTo>
                  <a:lnTo>
                    <a:pt x="70" y="22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8" y="32"/>
                  </a:lnTo>
                  <a:lnTo>
                    <a:pt x="41" y="35"/>
                  </a:lnTo>
                  <a:lnTo>
                    <a:pt x="37" y="38"/>
                  </a:lnTo>
                  <a:lnTo>
                    <a:pt x="32" y="42"/>
                  </a:lnTo>
                  <a:lnTo>
                    <a:pt x="27" y="47"/>
                  </a:lnTo>
                  <a:lnTo>
                    <a:pt x="23" y="52"/>
                  </a:lnTo>
                  <a:lnTo>
                    <a:pt x="18" y="57"/>
                  </a:lnTo>
                  <a:lnTo>
                    <a:pt x="15" y="62"/>
                  </a:lnTo>
                  <a:lnTo>
                    <a:pt x="13" y="69"/>
                  </a:lnTo>
                  <a:lnTo>
                    <a:pt x="9" y="73"/>
                  </a:lnTo>
                  <a:lnTo>
                    <a:pt x="7" y="80"/>
                  </a:lnTo>
                  <a:lnTo>
                    <a:pt x="5" y="86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1" y="104"/>
                  </a:lnTo>
                  <a:lnTo>
                    <a:pt x="1" y="110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2" y="143"/>
                  </a:lnTo>
                  <a:lnTo>
                    <a:pt x="2" y="147"/>
                  </a:lnTo>
                  <a:lnTo>
                    <a:pt x="2" y="153"/>
                  </a:lnTo>
                  <a:lnTo>
                    <a:pt x="3" y="158"/>
                  </a:lnTo>
                  <a:lnTo>
                    <a:pt x="6" y="163"/>
                  </a:lnTo>
                  <a:lnTo>
                    <a:pt x="7" y="168"/>
                  </a:lnTo>
                  <a:lnTo>
                    <a:pt x="8" y="173"/>
                  </a:lnTo>
                  <a:lnTo>
                    <a:pt x="10" y="176"/>
                  </a:lnTo>
                  <a:lnTo>
                    <a:pt x="14" y="180"/>
                  </a:lnTo>
                  <a:lnTo>
                    <a:pt x="18" y="187"/>
                  </a:lnTo>
                  <a:lnTo>
                    <a:pt x="26" y="194"/>
                  </a:lnTo>
                  <a:lnTo>
                    <a:pt x="31" y="198"/>
                  </a:lnTo>
                  <a:lnTo>
                    <a:pt x="35" y="201"/>
                  </a:lnTo>
                  <a:lnTo>
                    <a:pt x="41" y="203"/>
                  </a:lnTo>
                  <a:lnTo>
                    <a:pt x="48" y="206"/>
                  </a:lnTo>
                  <a:lnTo>
                    <a:pt x="52" y="208"/>
                  </a:lnTo>
                  <a:lnTo>
                    <a:pt x="60" y="210"/>
                  </a:lnTo>
                  <a:lnTo>
                    <a:pt x="67" y="211"/>
                  </a:lnTo>
                  <a:lnTo>
                    <a:pt x="74" y="212"/>
                  </a:lnTo>
                  <a:lnTo>
                    <a:pt x="82" y="214"/>
                  </a:lnTo>
                  <a:lnTo>
                    <a:pt x="90" y="215"/>
                  </a:lnTo>
                  <a:lnTo>
                    <a:pt x="98" y="215"/>
                  </a:lnTo>
                  <a:lnTo>
                    <a:pt x="106" y="216"/>
                  </a:lnTo>
                  <a:lnTo>
                    <a:pt x="114" y="215"/>
                  </a:lnTo>
                  <a:lnTo>
                    <a:pt x="122" y="215"/>
                  </a:lnTo>
                  <a:lnTo>
                    <a:pt x="127" y="215"/>
                  </a:lnTo>
                  <a:lnTo>
                    <a:pt x="131" y="215"/>
                  </a:lnTo>
                  <a:lnTo>
                    <a:pt x="135" y="214"/>
                  </a:lnTo>
                  <a:lnTo>
                    <a:pt x="139" y="214"/>
                  </a:lnTo>
                  <a:lnTo>
                    <a:pt x="147" y="212"/>
                  </a:lnTo>
                  <a:lnTo>
                    <a:pt x="155" y="210"/>
                  </a:lnTo>
                  <a:lnTo>
                    <a:pt x="162" y="208"/>
                  </a:lnTo>
                  <a:lnTo>
                    <a:pt x="170" y="206"/>
                  </a:lnTo>
                  <a:lnTo>
                    <a:pt x="176" y="202"/>
                  </a:lnTo>
                  <a:lnTo>
                    <a:pt x="182" y="199"/>
                  </a:lnTo>
                  <a:lnTo>
                    <a:pt x="187" y="194"/>
                  </a:lnTo>
                  <a:lnTo>
                    <a:pt x="194" y="190"/>
                  </a:lnTo>
                  <a:lnTo>
                    <a:pt x="198" y="185"/>
                  </a:lnTo>
                  <a:lnTo>
                    <a:pt x="204" y="180"/>
                  </a:lnTo>
                  <a:lnTo>
                    <a:pt x="209" y="175"/>
                  </a:lnTo>
                  <a:lnTo>
                    <a:pt x="213" y="169"/>
                  </a:lnTo>
                  <a:lnTo>
                    <a:pt x="216" y="163"/>
                  </a:lnTo>
                  <a:lnTo>
                    <a:pt x="219" y="157"/>
                  </a:lnTo>
                  <a:lnTo>
                    <a:pt x="222" y="151"/>
                  </a:lnTo>
                  <a:lnTo>
                    <a:pt x="225" y="145"/>
                  </a:lnTo>
                  <a:lnTo>
                    <a:pt x="227" y="138"/>
                  </a:lnTo>
                  <a:lnTo>
                    <a:pt x="229" y="133"/>
                  </a:lnTo>
                  <a:lnTo>
                    <a:pt x="232" y="126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5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6" y="85"/>
                  </a:lnTo>
                  <a:lnTo>
                    <a:pt x="236" y="78"/>
                  </a:lnTo>
                  <a:lnTo>
                    <a:pt x="235" y="72"/>
                  </a:lnTo>
                  <a:lnTo>
                    <a:pt x="235" y="66"/>
                  </a:lnTo>
                  <a:lnTo>
                    <a:pt x="234" y="60"/>
                  </a:lnTo>
                  <a:lnTo>
                    <a:pt x="233" y="54"/>
                  </a:lnTo>
                  <a:lnTo>
                    <a:pt x="232" y="47"/>
                  </a:lnTo>
                  <a:lnTo>
                    <a:pt x="229" y="42"/>
                  </a:lnTo>
                  <a:lnTo>
                    <a:pt x="227" y="38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3" y="17"/>
                  </a:lnTo>
                  <a:lnTo>
                    <a:pt x="206" y="12"/>
                  </a:lnTo>
                  <a:lnTo>
                    <a:pt x="202" y="9"/>
                  </a:lnTo>
                  <a:lnTo>
                    <a:pt x="197" y="7"/>
                  </a:lnTo>
                  <a:lnTo>
                    <a:pt x="193" y="6"/>
                  </a:lnTo>
                  <a:lnTo>
                    <a:pt x="189" y="5"/>
                  </a:lnTo>
                  <a:lnTo>
                    <a:pt x="184" y="3"/>
                  </a:lnTo>
                  <a:lnTo>
                    <a:pt x="179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4" y="3"/>
                  </a:lnTo>
                  <a:lnTo>
                    <a:pt x="138" y="4"/>
                  </a:lnTo>
                  <a:lnTo>
                    <a:pt x="132" y="4"/>
                  </a:lnTo>
                  <a:lnTo>
                    <a:pt x="128" y="6"/>
                  </a:lnTo>
                  <a:lnTo>
                    <a:pt x="123" y="6"/>
                  </a:lnTo>
                  <a:lnTo>
                    <a:pt x="119" y="8"/>
                  </a:lnTo>
                  <a:lnTo>
                    <a:pt x="114" y="8"/>
                  </a:lnTo>
                  <a:lnTo>
                    <a:pt x="111" y="11"/>
                  </a:lnTo>
                  <a:lnTo>
                    <a:pt x="104" y="12"/>
                  </a:lnTo>
                  <a:lnTo>
                    <a:pt x="99" y="13"/>
                  </a:lnTo>
                  <a:lnTo>
                    <a:pt x="95" y="1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Freeform 12"/>
            <p:cNvSpPr>
              <a:spLocks/>
            </p:cNvSpPr>
            <p:nvPr/>
          </p:nvSpPr>
          <p:spPr bwMode="auto">
            <a:xfrm>
              <a:off x="2860" y="1612"/>
              <a:ext cx="109" cy="66"/>
            </a:xfrm>
            <a:custGeom>
              <a:avLst/>
              <a:gdLst>
                <a:gd name="T0" fmla="*/ 0 w 218"/>
                <a:gd name="T1" fmla="*/ 28 h 132"/>
                <a:gd name="T2" fmla="*/ 1 w 218"/>
                <a:gd name="T3" fmla="*/ 28 h 132"/>
                <a:gd name="T4" fmla="*/ 2 w 218"/>
                <a:gd name="T5" fmla="*/ 28 h 132"/>
                <a:gd name="T6" fmla="*/ 3 w 218"/>
                <a:gd name="T7" fmla="*/ 29 h 132"/>
                <a:gd name="T8" fmla="*/ 4 w 218"/>
                <a:gd name="T9" fmla="*/ 29 h 132"/>
                <a:gd name="T10" fmla="*/ 6 w 218"/>
                <a:gd name="T11" fmla="*/ 30 h 132"/>
                <a:gd name="T12" fmla="*/ 7 w 218"/>
                <a:gd name="T13" fmla="*/ 30 h 132"/>
                <a:gd name="T14" fmla="*/ 8 w 218"/>
                <a:gd name="T15" fmla="*/ 30 h 132"/>
                <a:gd name="T16" fmla="*/ 10 w 218"/>
                <a:gd name="T17" fmla="*/ 30 h 132"/>
                <a:gd name="T18" fmla="*/ 11 w 218"/>
                <a:gd name="T19" fmla="*/ 31 h 132"/>
                <a:gd name="T20" fmla="*/ 12 w 218"/>
                <a:gd name="T21" fmla="*/ 31 h 132"/>
                <a:gd name="T22" fmla="*/ 13 w 218"/>
                <a:gd name="T23" fmla="*/ 31 h 132"/>
                <a:gd name="T24" fmla="*/ 14 w 218"/>
                <a:gd name="T25" fmla="*/ 31 h 132"/>
                <a:gd name="T26" fmla="*/ 15 w 218"/>
                <a:gd name="T27" fmla="*/ 32 h 132"/>
                <a:gd name="T28" fmla="*/ 16 w 218"/>
                <a:gd name="T29" fmla="*/ 32 h 132"/>
                <a:gd name="T30" fmla="*/ 18 w 218"/>
                <a:gd name="T31" fmla="*/ 33 h 132"/>
                <a:gd name="T32" fmla="*/ 19 w 218"/>
                <a:gd name="T33" fmla="*/ 33 h 132"/>
                <a:gd name="T34" fmla="*/ 20 w 218"/>
                <a:gd name="T35" fmla="*/ 33 h 132"/>
                <a:gd name="T36" fmla="*/ 22 w 218"/>
                <a:gd name="T37" fmla="*/ 33 h 132"/>
                <a:gd name="T38" fmla="*/ 23 w 218"/>
                <a:gd name="T39" fmla="*/ 33 h 132"/>
                <a:gd name="T40" fmla="*/ 24 w 218"/>
                <a:gd name="T41" fmla="*/ 33 h 132"/>
                <a:gd name="T42" fmla="*/ 25 w 218"/>
                <a:gd name="T43" fmla="*/ 33 h 132"/>
                <a:gd name="T44" fmla="*/ 26 w 218"/>
                <a:gd name="T45" fmla="*/ 33 h 132"/>
                <a:gd name="T46" fmla="*/ 27 w 218"/>
                <a:gd name="T47" fmla="*/ 33 h 132"/>
                <a:gd name="T48" fmla="*/ 28 w 218"/>
                <a:gd name="T49" fmla="*/ 33 h 132"/>
                <a:gd name="T50" fmla="*/ 30 w 218"/>
                <a:gd name="T51" fmla="*/ 33 h 132"/>
                <a:gd name="T52" fmla="*/ 32 w 218"/>
                <a:gd name="T53" fmla="*/ 33 h 132"/>
                <a:gd name="T54" fmla="*/ 34 w 218"/>
                <a:gd name="T55" fmla="*/ 32 h 132"/>
                <a:gd name="T56" fmla="*/ 36 w 218"/>
                <a:gd name="T57" fmla="*/ 31 h 132"/>
                <a:gd name="T58" fmla="*/ 38 w 218"/>
                <a:gd name="T59" fmla="*/ 30 h 132"/>
                <a:gd name="T60" fmla="*/ 39 w 218"/>
                <a:gd name="T61" fmla="*/ 29 h 132"/>
                <a:gd name="T62" fmla="*/ 41 w 218"/>
                <a:gd name="T63" fmla="*/ 28 h 132"/>
                <a:gd name="T64" fmla="*/ 42 w 218"/>
                <a:gd name="T65" fmla="*/ 27 h 132"/>
                <a:gd name="T66" fmla="*/ 43 w 218"/>
                <a:gd name="T67" fmla="*/ 26 h 132"/>
                <a:gd name="T68" fmla="*/ 44 w 218"/>
                <a:gd name="T69" fmla="*/ 24 h 132"/>
                <a:gd name="T70" fmla="*/ 45 w 218"/>
                <a:gd name="T71" fmla="*/ 23 h 132"/>
                <a:gd name="T72" fmla="*/ 47 w 218"/>
                <a:gd name="T73" fmla="*/ 22 h 132"/>
                <a:gd name="T74" fmla="*/ 47 w 218"/>
                <a:gd name="T75" fmla="*/ 20 h 132"/>
                <a:gd name="T76" fmla="*/ 48 w 218"/>
                <a:gd name="T77" fmla="*/ 19 h 132"/>
                <a:gd name="T78" fmla="*/ 49 w 218"/>
                <a:gd name="T79" fmla="*/ 18 h 132"/>
                <a:gd name="T80" fmla="*/ 50 w 218"/>
                <a:gd name="T81" fmla="*/ 17 h 132"/>
                <a:gd name="T82" fmla="*/ 51 w 218"/>
                <a:gd name="T83" fmla="*/ 15 h 132"/>
                <a:gd name="T84" fmla="*/ 51 w 218"/>
                <a:gd name="T85" fmla="*/ 13 h 132"/>
                <a:gd name="T86" fmla="*/ 52 w 218"/>
                <a:gd name="T87" fmla="*/ 12 h 132"/>
                <a:gd name="T88" fmla="*/ 52 w 218"/>
                <a:gd name="T89" fmla="*/ 10 h 132"/>
                <a:gd name="T90" fmla="*/ 53 w 218"/>
                <a:gd name="T91" fmla="*/ 9 h 132"/>
                <a:gd name="T92" fmla="*/ 53 w 218"/>
                <a:gd name="T93" fmla="*/ 8 h 132"/>
                <a:gd name="T94" fmla="*/ 53 w 218"/>
                <a:gd name="T95" fmla="*/ 7 h 132"/>
                <a:gd name="T96" fmla="*/ 54 w 218"/>
                <a:gd name="T97" fmla="*/ 6 h 132"/>
                <a:gd name="T98" fmla="*/ 54 w 218"/>
                <a:gd name="T99" fmla="*/ 5 h 132"/>
                <a:gd name="T100" fmla="*/ 54 w 218"/>
                <a:gd name="T101" fmla="*/ 3 h 132"/>
                <a:gd name="T102" fmla="*/ 55 w 218"/>
                <a:gd name="T103" fmla="*/ 1 h 132"/>
                <a:gd name="T104" fmla="*/ 55 w 218"/>
                <a:gd name="T105" fmla="*/ 1 h 132"/>
                <a:gd name="T106" fmla="*/ 55 w 218"/>
                <a:gd name="T107" fmla="*/ 1 h 132"/>
                <a:gd name="T108" fmla="*/ 24 w 218"/>
                <a:gd name="T109" fmla="*/ 0 h 132"/>
                <a:gd name="T110" fmla="*/ 0 w 218"/>
                <a:gd name="T111" fmla="*/ 28 h 132"/>
                <a:gd name="T112" fmla="*/ 0 w 218"/>
                <a:gd name="T113" fmla="*/ 28 h 1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8"/>
                <a:gd name="T172" fmla="*/ 0 h 132"/>
                <a:gd name="T173" fmla="*/ 218 w 218"/>
                <a:gd name="T174" fmla="*/ 132 h 1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8" h="132">
                  <a:moveTo>
                    <a:pt x="0" y="114"/>
                  </a:moveTo>
                  <a:lnTo>
                    <a:pt x="3" y="114"/>
                  </a:lnTo>
                  <a:lnTo>
                    <a:pt x="6" y="115"/>
                  </a:lnTo>
                  <a:lnTo>
                    <a:pt x="12" y="116"/>
                  </a:lnTo>
                  <a:lnTo>
                    <a:pt x="16" y="119"/>
                  </a:lnTo>
                  <a:lnTo>
                    <a:pt x="24" y="121"/>
                  </a:lnTo>
                  <a:lnTo>
                    <a:pt x="28" y="121"/>
                  </a:lnTo>
                  <a:lnTo>
                    <a:pt x="32" y="123"/>
                  </a:lnTo>
                  <a:lnTo>
                    <a:pt x="37" y="123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0" y="128"/>
                  </a:lnTo>
                  <a:lnTo>
                    <a:pt x="64" y="128"/>
                  </a:lnTo>
                  <a:lnTo>
                    <a:pt x="70" y="130"/>
                  </a:lnTo>
                  <a:lnTo>
                    <a:pt x="74" y="130"/>
                  </a:lnTo>
                  <a:lnTo>
                    <a:pt x="80" y="131"/>
                  </a:lnTo>
                  <a:lnTo>
                    <a:pt x="85" y="131"/>
                  </a:lnTo>
                  <a:lnTo>
                    <a:pt x="90" y="132"/>
                  </a:lnTo>
                  <a:lnTo>
                    <a:pt x="95" y="132"/>
                  </a:lnTo>
                  <a:lnTo>
                    <a:pt x="99" y="132"/>
                  </a:lnTo>
                  <a:lnTo>
                    <a:pt x="104" y="132"/>
                  </a:lnTo>
                  <a:lnTo>
                    <a:pt x="110" y="132"/>
                  </a:lnTo>
                  <a:lnTo>
                    <a:pt x="114" y="132"/>
                  </a:lnTo>
                  <a:lnTo>
                    <a:pt x="120" y="132"/>
                  </a:lnTo>
                  <a:lnTo>
                    <a:pt x="128" y="130"/>
                  </a:lnTo>
                  <a:lnTo>
                    <a:pt x="136" y="128"/>
                  </a:lnTo>
                  <a:lnTo>
                    <a:pt x="143" y="124"/>
                  </a:lnTo>
                  <a:lnTo>
                    <a:pt x="150" y="122"/>
                  </a:lnTo>
                  <a:lnTo>
                    <a:pt x="155" y="118"/>
                  </a:lnTo>
                  <a:lnTo>
                    <a:pt x="161" y="114"/>
                  </a:lnTo>
                  <a:lnTo>
                    <a:pt x="167" y="110"/>
                  </a:lnTo>
                  <a:lnTo>
                    <a:pt x="172" y="105"/>
                  </a:lnTo>
                  <a:lnTo>
                    <a:pt x="176" y="99"/>
                  </a:lnTo>
                  <a:lnTo>
                    <a:pt x="180" y="94"/>
                  </a:lnTo>
                  <a:lnTo>
                    <a:pt x="185" y="89"/>
                  </a:lnTo>
                  <a:lnTo>
                    <a:pt x="188" y="83"/>
                  </a:lnTo>
                  <a:lnTo>
                    <a:pt x="192" y="78"/>
                  </a:lnTo>
                  <a:lnTo>
                    <a:pt x="195" y="72"/>
                  </a:lnTo>
                  <a:lnTo>
                    <a:pt x="198" y="65"/>
                  </a:lnTo>
                  <a:lnTo>
                    <a:pt x="202" y="61"/>
                  </a:lnTo>
                  <a:lnTo>
                    <a:pt x="203" y="54"/>
                  </a:lnTo>
                  <a:lnTo>
                    <a:pt x="205" y="49"/>
                  </a:lnTo>
                  <a:lnTo>
                    <a:pt x="207" y="42"/>
                  </a:lnTo>
                  <a:lnTo>
                    <a:pt x="209" y="38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13" y="24"/>
                  </a:lnTo>
                  <a:lnTo>
                    <a:pt x="215" y="21"/>
                  </a:lnTo>
                  <a:lnTo>
                    <a:pt x="216" y="13"/>
                  </a:lnTo>
                  <a:lnTo>
                    <a:pt x="217" y="7"/>
                  </a:lnTo>
                  <a:lnTo>
                    <a:pt x="218" y="5"/>
                  </a:lnTo>
                  <a:lnTo>
                    <a:pt x="218" y="4"/>
                  </a:lnTo>
                  <a:lnTo>
                    <a:pt x="95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Freeform 13"/>
            <p:cNvSpPr>
              <a:spLocks/>
            </p:cNvSpPr>
            <p:nvPr/>
          </p:nvSpPr>
          <p:spPr bwMode="auto">
            <a:xfrm>
              <a:off x="2682" y="1725"/>
              <a:ext cx="52" cy="39"/>
            </a:xfrm>
            <a:custGeom>
              <a:avLst/>
              <a:gdLst>
                <a:gd name="T0" fmla="*/ 15 w 104"/>
                <a:gd name="T1" fmla="*/ 0 h 77"/>
                <a:gd name="T2" fmla="*/ 26 w 104"/>
                <a:gd name="T3" fmla="*/ 3 h 77"/>
                <a:gd name="T4" fmla="*/ 26 w 104"/>
                <a:gd name="T5" fmla="*/ 15 h 77"/>
                <a:gd name="T6" fmla="*/ 19 w 104"/>
                <a:gd name="T7" fmla="*/ 20 h 77"/>
                <a:gd name="T8" fmla="*/ 0 w 104"/>
                <a:gd name="T9" fmla="*/ 9 h 77"/>
                <a:gd name="T10" fmla="*/ 6 w 104"/>
                <a:gd name="T11" fmla="*/ 1 h 77"/>
                <a:gd name="T12" fmla="*/ 15 w 104"/>
                <a:gd name="T13" fmla="*/ 0 h 77"/>
                <a:gd name="T14" fmla="*/ 15 w 104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77"/>
                <a:gd name="T26" fmla="*/ 104 w 104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77">
                  <a:moveTo>
                    <a:pt x="61" y="0"/>
                  </a:moveTo>
                  <a:lnTo>
                    <a:pt x="102" y="12"/>
                  </a:lnTo>
                  <a:lnTo>
                    <a:pt x="104" y="58"/>
                  </a:lnTo>
                  <a:lnTo>
                    <a:pt x="73" y="77"/>
                  </a:lnTo>
                  <a:lnTo>
                    <a:pt x="0" y="36"/>
                  </a:lnTo>
                  <a:lnTo>
                    <a:pt x="23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Freeform 14"/>
            <p:cNvSpPr>
              <a:spLocks/>
            </p:cNvSpPr>
            <p:nvPr/>
          </p:nvSpPr>
          <p:spPr bwMode="auto">
            <a:xfrm>
              <a:off x="2586" y="1710"/>
              <a:ext cx="176" cy="140"/>
            </a:xfrm>
            <a:custGeom>
              <a:avLst/>
              <a:gdLst>
                <a:gd name="T0" fmla="*/ 9 w 352"/>
                <a:gd name="T1" fmla="*/ 28 h 282"/>
                <a:gd name="T2" fmla="*/ 6 w 352"/>
                <a:gd name="T3" fmla="*/ 31 h 282"/>
                <a:gd name="T4" fmla="*/ 5 w 352"/>
                <a:gd name="T5" fmla="*/ 35 h 282"/>
                <a:gd name="T6" fmla="*/ 3 w 352"/>
                <a:gd name="T7" fmla="*/ 38 h 282"/>
                <a:gd name="T8" fmla="*/ 1 w 352"/>
                <a:gd name="T9" fmla="*/ 43 h 282"/>
                <a:gd name="T10" fmla="*/ 1 w 352"/>
                <a:gd name="T11" fmla="*/ 46 h 282"/>
                <a:gd name="T12" fmla="*/ 1 w 352"/>
                <a:gd name="T13" fmla="*/ 51 h 282"/>
                <a:gd name="T14" fmla="*/ 3 w 352"/>
                <a:gd name="T15" fmla="*/ 55 h 282"/>
                <a:gd name="T16" fmla="*/ 6 w 352"/>
                <a:gd name="T17" fmla="*/ 58 h 282"/>
                <a:gd name="T18" fmla="*/ 9 w 352"/>
                <a:gd name="T19" fmla="*/ 61 h 282"/>
                <a:gd name="T20" fmla="*/ 12 w 352"/>
                <a:gd name="T21" fmla="*/ 64 h 282"/>
                <a:gd name="T22" fmla="*/ 16 w 352"/>
                <a:gd name="T23" fmla="*/ 66 h 282"/>
                <a:gd name="T24" fmla="*/ 21 w 352"/>
                <a:gd name="T25" fmla="*/ 68 h 282"/>
                <a:gd name="T26" fmla="*/ 25 w 352"/>
                <a:gd name="T27" fmla="*/ 69 h 282"/>
                <a:gd name="T28" fmla="*/ 30 w 352"/>
                <a:gd name="T29" fmla="*/ 70 h 282"/>
                <a:gd name="T30" fmla="*/ 36 w 352"/>
                <a:gd name="T31" fmla="*/ 69 h 282"/>
                <a:gd name="T32" fmla="*/ 42 w 352"/>
                <a:gd name="T33" fmla="*/ 67 h 282"/>
                <a:gd name="T34" fmla="*/ 45 w 352"/>
                <a:gd name="T35" fmla="*/ 65 h 282"/>
                <a:gd name="T36" fmla="*/ 49 w 352"/>
                <a:gd name="T37" fmla="*/ 62 h 282"/>
                <a:gd name="T38" fmla="*/ 53 w 352"/>
                <a:gd name="T39" fmla="*/ 59 h 282"/>
                <a:gd name="T40" fmla="*/ 57 w 352"/>
                <a:gd name="T41" fmla="*/ 56 h 282"/>
                <a:gd name="T42" fmla="*/ 60 w 352"/>
                <a:gd name="T43" fmla="*/ 53 h 282"/>
                <a:gd name="T44" fmla="*/ 63 w 352"/>
                <a:gd name="T45" fmla="*/ 50 h 282"/>
                <a:gd name="T46" fmla="*/ 66 w 352"/>
                <a:gd name="T47" fmla="*/ 47 h 282"/>
                <a:gd name="T48" fmla="*/ 69 w 352"/>
                <a:gd name="T49" fmla="*/ 43 h 282"/>
                <a:gd name="T50" fmla="*/ 72 w 352"/>
                <a:gd name="T51" fmla="*/ 40 h 282"/>
                <a:gd name="T52" fmla="*/ 74 w 352"/>
                <a:gd name="T53" fmla="*/ 37 h 282"/>
                <a:gd name="T54" fmla="*/ 78 w 352"/>
                <a:gd name="T55" fmla="*/ 32 h 282"/>
                <a:gd name="T56" fmla="*/ 82 w 352"/>
                <a:gd name="T57" fmla="*/ 27 h 282"/>
                <a:gd name="T58" fmla="*/ 84 w 352"/>
                <a:gd name="T59" fmla="*/ 23 h 282"/>
                <a:gd name="T60" fmla="*/ 87 w 352"/>
                <a:gd name="T61" fmla="*/ 19 h 282"/>
                <a:gd name="T62" fmla="*/ 88 w 352"/>
                <a:gd name="T63" fmla="*/ 17 h 282"/>
                <a:gd name="T64" fmla="*/ 72 w 352"/>
                <a:gd name="T65" fmla="*/ 12 h 282"/>
                <a:gd name="T66" fmla="*/ 71 w 352"/>
                <a:gd name="T67" fmla="*/ 16 h 282"/>
                <a:gd name="T68" fmla="*/ 69 w 352"/>
                <a:gd name="T69" fmla="*/ 21 h 282"/>
                <a:gd name="T70" fmla="*/ 66 w 352"/>
                <a:gd name="T71" fmla="*/ 27 h 282"/>
                <a:gd name="T72" fmla="*/ 63 w 352"/>
                <a:gd name="T73" fmla="*/ 32 h 282"/>
                <a:gd name="T74" fmla="*/ 59 w 352"/>
                <a:gd name="T75" fmla="*/ 37 h 282"/>
                <a:gd name="T76" fmla="*/ 55 w 352"/>
                <a:gd name="T77" fmla="*/ 41 h 282"/>
                <a:gd name="T78" fmla="*/ 50 w 352"/>
                <a:gd name="T79" fmla="*/ 45 h 282"/>
                <a:gd name="T80" fmla="*/ 45 w 352"/>
                <a:gd name="T81" fmla="*/ 49 h 282"/>
                <a:gd name="T82" fmla="*/ 40 w 352"/>
                <a:gd name="T83" fmla="*/ 52 h 282"/>
                <a:gd name="T84" fmla="*/ 35 w 352"/>
                <a:gd name="T85" fmla="*/ 54 h 282"/>
                <a:gd name="T86" fmla="*/ 29 w 352"/>
                <a:gd name="T87" fmla="*/ 54 h 282"/>
                <a:gd name="T88" fmla="*/ 25 w 352"/>
                <a:gd name="T89" fmla="*/ 55 h 282"/>
                <a:gd name="T90" fmla="*/ 22 w 352"/>
                <a:gd name="T91" fmla="*/ 54 h 282"/>
                <a:gd name="T92" fmla="*/ 19 w 352"/>
                <a:gd name="T93" fmla="*/ 52 h 282"/>
                <a:gd name="T94" fmla="*/ 17 w 352"/>
                <a:gd name="T95" fmla="*/ 48 h 282"/>
                <a:gd name="T96" fmla="*/ 18 w 352"/>
                <a:gd name="T97" fmla="*/ 42 h 282"/>
                <a:gd name="T98" fmla="*/ 21 w 352"/>
                <a:gd name="T99" fmla="*/ 36 h 282"/>
                <a:gd name="T100" fmla="*/ 25 w 352"/>
                <a:gd name="T101" fmla="*/ 32 h 282"/>
                <a:gd name="T102" fmla="*/ 28 w 352"/>
                <a:gd name="T103" fmla="*/ 30 h 282"/>
                <a:gd name="T104" fmla="*/ 31 w 352"/>
                <a:gd name="T105" fmla="*/ 27 h 282"/>
                <a:gd name="T106" fmla="*/ 36 w 352"/>
                <a:gd name="T107" fmla="*/ 25 h 282"/>
                <a:gd name="T108" fmla="*/ 41 w 352"/>
                <a:gd name="T109" fmla="*/ 23 h 282"/>
                <a:gd name="T110" fmla="*/ 44 w 352"/>
                <a:gd name="T111" fmla="*/ 21 h 282"/>
                <a:gd name="T112" fmla="*/ 47 w 352"/>
                <a:gd name="T113" fmla="*/ 19 h 282"/>
                <a:gd name="T114" fmla="*/ 50 w 352"/>
                <a:gd name="T115" fmla="*/ 18 h 282"/>
                <a:gd name="T116" fmla="*/ 53 w 352"/>
                <a:gd name="T117" fmla="*/ 0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2"/>
                <a:gd name="T178" fmla="*/ 0 h 282"/>
                <a:gd name="T179" fmla="*/ 352 w 352"/>
                <a:gd name="T180" fmla="*/ 282 h 28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2" h="282">
                  <a:moveTo>
                    <a:pt x="214" y="0"/>
                  </a:moveTo>
                  <a:lnTo>
                    <a:pt x="35" y="113"/>
                  </a:lnTo>
                  <a:lnTo>
                    <a:pt x="34" y="113"/>
                  </a:lnTo>
                  <a:lnTo>
                    <a:pt x="33" y="115"/>
                  </a:lnTo>
                  <a:lnTo>
                    <a:pt x="29" y="119"/>
                  </a:lnTo>
                  <a:lnTo>
                    <a:pt x="27" y="124"/>
                  </a:lnTo>
                  <a:lnTo>
                    <a:pt x="24" y="129"/>
                  </a:lnTo>
                  <a:lnTo>
                    <a:pt x="20" y="137"/>
                  </a:lnTo>
                  <a:lnTo>
                    <a:pt x="18" y="140"/>
                  </a:lnTo>
                  <a:lnTo>
                    <a:pt x="17" y="144"/>
                  </a:lnTo>
                  <a:lnTo>
                    <a:pt x="15" y="148"/>
                  </a:lnTo>
                  <a:lnTo>
                    <a:pt x="13" y="153"/>
                  </a:lnTo>
                  <a:lnTo>
                    <a:pt x="9" y="161"/>
                  </a:lnTo>
                  <a:lnTo>
                    <a:pt x="7" y="169"/>
                  </a:lnTo>
                  <a:lnTo>
                    <a:pt x="4" y="173"/>
                  </a:lnTo>
                  <a:lnTo>
                    <a:pt x="3" y="178"/>
                  </a:lnTo>
                  <a:lnTo>
                    <a:pt x="2" y="181"/>
                  </a:lnTo>
                  <a:lnTo>
                    <a:pt x="2" y="186"/>
                  </a:lnTo>
                  <a:lnTo>
                    <a:pt x="0" y="193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5" y="212"/>
                  </a:lnTo>
                  <a:lnTo>
                    <a:pt x="7" y="217"/>
                  </a:lnTo>
                  <a:lnTo>
                    <a:pt x="10" y="221"/>
                  </a:lnTo>
                  <a:lnTo>
                    <a:pt x="13" y="226"/>
                  </a:lnTo>
                  <a:lnTo>
                    <a:pt x="18" y="230"/>
                  </a:lnTo>
                  <a:lnTo>
                    <a:pt x="21" y="234"/>
                  </a:lnTo>
                  <a:lnTo>
                    <a:pt x="26" y="238"/>
                  </a:lnTo>
                  <a:lnTo>
                    <a:pt x="31" y="243"/>
                  </a:lnTo>
                  <a:lnTo>
                    <a:pt x="35" y="248"/>
                  </a:lnTo>
                  <a:lnTo>
                    <a:pt x="38" y="250"/>
                  </a:lnTo>
                  <a:lnTo>
                    <a:pt x="43" y="254"/>
                  </a:lnTo>
                  <a:lnTo>
                    <a:pt x="48" y="257"/>
                  </a:lnTo>
                  <a:lnTo>
                    <a:pt x="53" y="261"/>
                  </a:lnTo>
                  <a:lnTo>
                    <a:pt x="58" y="264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6" y="273"/>
                  </a:lnTo>
                  <a:lnTo>
                    <a:pt x="82" y="275"/>
                  </a:lnTo>
                  <a:lnTo>
                    <a:pt x="88" y="277"/>
                  </a:lnTo>
                  <a:lnTo>
                    <a:pt x="94" y="278"/>
                  </a:lnTo>
                  <a:lnTo>
                    <a:pt x="101" y="280"/>
                  </a:lnTo>
                  <a:lnTo>
                    <a:pt x="107" y="281"/>
                  </a:lnTo>
                  <a:lnTo>
                    <a:pt x="114" y="282"/>
                  </a:lnTo>
                  <a:lnTo>
                    <a:pt x="121" y="282"/>
                  </a:lnTo>
                  <a:lnTo>
                    <a:pt x="129" y="282"/>
                  </a:lnTo>
                  <a:lnTo>
                    <a:pt x="135" y="280"/>
                  </a:lnTo>
                  <a:lnTo>
                    <a:pt x="142" y="278"/>
                  </a:lnTo>
                  <a:lnTo>
                    <a:pt x="150" y="276"/>
                  </a:lnTo>
                  <a:lnTo>
                    <a:pt x="158" y="274"/>
                  </a:lnTo>
                  <a:lnTo>
                    <a:pt x="165" y="270"/>
                  </a:lnTo>
                  <a:lnTo>
                    <a:pt x="174" y="267"/>
                  </a:lnTo>
                  <a:lnTo>
                    <a:pt x="178" y="265"/>
                  </a:lnTo>
                  <a:lnTo>
                    <a:pt x="182" y="262"/>
                  </a:lnTo>
                  <a:lnTo>
                    <a:pt x="187" y="260"/>
                  </a:lnTo>
                  <a:lnTo>
                    <a:pt x="191" y="258"/>
                  </a:lnTo>
                  <a:lnTo>
                    <a:pt x="199" y="251"/>
                  </a:lnTo>
                  <a:lnTo>
                    <a:pt x="207" y="245"/>
                  </a:lnTo>
                  <a:lnTo>
                    <a:pt x="212" y="241"/>
                  </a:lnTo>
                  <a:lnTo>
                    <a:pt x="215" y="238"/>
                  </a:lnTo>
                  <a:lnTo>
                    <a:pt x="220" y="234"/>
                  </a:lnTo>
                  <a:lnTo>
                    <a:pt x="224" y="232"/>
                  </a:lnTo>
                  <a:lnTo>
                    <a:pt x="228" y="227"/>
                  </a:lnTo>
                  <a:lnTo>
                    <a:pt x="232" y="223"/>
                  </a:lnTo>
                  <a:lnTo>
                    <a:pt x="236" y="218"/>
                  </a:lnTo>
                  <a:lnTo>
                    <a:pt x="240" y="215"/>
                  </a:lnTo>
                  <a:lnTo>
                    <a:pt x="244" y="210"/>
                  </a:lnTo>
                  <a:lnTo>
                    <a:pt x="248" y="205"/>
                  </a:lnTo>
                  <a:lnTo>
                    <a:pt x="253" y="202"/>
                  </a:lnTo>
                  <a:lnTo>
                    <a:pt x="257" y="199"/>
                  </a:lnTo>
                  <a:lnTo>
                    <a:pt x="260" y="194"/>
                  </a:lnTo>
                  <a:lnTo>
                    <a:pt x="264" y="189"/>
                  </a:lnTo>
                  <a:lnTo>
                    <a:pt x="268" y="185"/>
                  </a:lnTo>
                  <a:lnTo>
                    <a:pt x="272" y="180"/>
                  </a:lnTo>
                  <a:lnTo>
                    <a:pt x="276" y="176"/>
                  </a:lnTo>
                  <a:lnTo>
                    <a:pt x="279" y="171"/>
                  </a:lnTo>
                  <a:lnTo>
                    <a:pt x="284" y="167"/>
                  </a:lnTo>
                  <a:lnTo>
                    <a:pt x="287" y="162"/>
                  </a:lnTo>
                  <a:lnTo>
                    <a:pt x="291" y="157"/>
                  </a:lnTo>
                  <a:lnTo>
                    <a:pt x="293" y="153"/>
                  </a:lnTo>
                  <a:lnTo>
                    <a:pt x="296" y="150"/>
                  </a:lnTo>
                  <a:lnTo>
                    <a:pt x="300" y="145"/>
                  </a:lnTo>
                  <a:lnTo>
                    <a:pt x="306" y="138"/>
                  </a:lnTo>
                  <a:lnTo>
                    <a:pt x="312" y="131"/>
                  </a:lnTo>
                  <a:lnTo>
                    <a:pt x="317" y="123"/>
                  </a:lnTo>
                  <a:lnTo>
                    <a:pt x="321" y="116"/>
                  </a:lnTo>
                  <a:lnTo>
                    <a:pt x="326" y="110"/>
                  </a:lnTo>
                  <a:lnTo>
                    <a:pt x="330" y="104"/>
                  </a:lnTo>
                  <a:lnTo>
                    <a:pt x="334" y="98"/>
                  </a:lnTo>
                  <a:lnTo>
                    <a:pt x="336" y="94"/>
                  </a:lnTo>
                  <a:lnTo>
                    <a:pt x="340" y="89"/>
                  </a:lnTo>
                  <a:lnTo>
                    <a:pt x="343" y="86"/>
                  </a:lnTo>
                  <a:lnTo>
                    <a:pt x="346" y="78"/>
                  </a:lnTo>
                  <a:lnTo>
                    <a:pt x="350" y="73"/>
                  </a:lnTo>
                  <a:lnTo>
                    <a:pt x="351" y="71"/>
                  </a:lnTo>
                  <a:lnTo>
                    <a:pt x="352" y="71"/>
                  </a:lnTo>
                  <a:lnTo>
                    <a:pt x="293" y="43"/>
                  </a:lnTo>
                  <a:lnTo>
                    <a:pt x="291" y="45"/>
                  </a:lnTo>
                  <a:lnTo>
                    <a:pt x="288" y="51"/>
                  </a:lnTo>
                  <a:lnTo>
                    <a:pt x="286" y="55"/>
                  </a:lnTo>
                  <a:lnTo>
                    <a:pt x="285" y="61"/>
                  </a:lnTo>
                  <a:lnTo>
                    <a:pt x="283" y="66"/>
                  </a:lnTo>
                  <a:lnTo>
                    <a:pt x="280" y="73"/>
                  </a:lnTo>
                  <a:lnTo>
                    <a:pt x="276" y="80"/>
                  </a:lnTo>
                  <a:lnTo>
                    <a:pt x="273" y="87"/>
                  </a:lnTo>
                  <a:lnTo>
                    <a:pt x="270" y="94"/>
                  </a:lnTo>
                  <a:lnTo>
                    <a:pt x="267" y="100"/>
                  </a:lnTo>
                  <a:lnTo>
                    <a:pt x="262" y="108"/>
                  </a:lnTo>
                  <a:lnTo>
                    <a:pt x="260" y="115"/>
                  </a:lnTo>
                  <a:lnTo>
                    <a:pt x="255" y="123"/>
                  </a:lnTo>
                  <a:lnTo>
                    <a:pt x="252" y="131"/>
                  </a:lnTo>
                  <a:lnTo>
                    <a:pt x="247" y="137"/>
                  </a:lnTo>
                  <a:lnTo>
                    <a:pt x="243" y="143"/>
                  </a:lnTo>
                  <a:lnTo>
                    <a:pt x="237" y="150"/>
                  </a:lnTo>
                  <a:lnTo>
                    <a:pt x="232" y="156"/>
                  </a:lnTo>
                  <a:lnTo>
                    <a:pt x="226" y="161"/>
                  </a:lnTo>
                  <a:lnTo>
                    <a:pt x="220" y="168"/>
                  </a:lnTo>
                  <a:lnTo>
                    <a:pt x="214" y="173"/>
                  </a:lnTo>
                  <a:lnTo>
                    <a:pt x="207" y="179"/>
                  </a:lnTo>
                  <a:lnTo>
                    <a:pt x="200" y="184"/>
                  </a:lnTo>
                  <a:lnTo>
                    <a:pt x="194" y="188"/>
                  </a:lnTo>
                  <a:lnTo>
                    <a:pt x="187" y="193"/>
                  </a:lnTo>
                  <a:lnTo>
                    <a:pt x="180" y="199"/>
                  </a:lnTo>
                  <a:lnTo>
                    <a:pt x="173" y="202"/>
                  </a:lnTo>
                  <a:lnTo>
                    <a:pt x="166" y="205"/>
                  </a:lnTo>
                  <a:lnTo>
                    <a:pt x="159" y="209"/>
                  </a:lnTo>
                  <a:lnTo>
                    <a:pt x="154" y="212"/>
                  </a:lnTo>
                  <a:lnTo>
                    <a:pt x="147" y="215"/>
                  </a:lnTo>
                  <a:lnTo>
                    <a:pt x="140" y="217"/>
                  </a:lnTo>
                  <a:lnTo>
                    <a:pt x="133" y="218"/>
                  </a:lnTo>
                  <a:lnTo>
                    <a:pt x="126" y="220"/>
                  </a:lnTo>
                  <a:lnTo>
                    <a:pt x="119" y="220"/>
                  </a:lnTo>
                  <a:lnTo>
                    <a:pt x="114" y="221"/>
                  </a:lnTo>
                  <a:lnTo>
                    <a:pt x="108" y="221"/>
                  </a:lnTo>
                  <a:lnTo>
                    <a:pt x="103" y="221"/>
                  </a:lnTo>
                  <a:lnTo>
                    <a:pt x="98" y="221"/>
                  </a:lnTo>
                  <a:lnTo>
                    <a:pt x="93" y="221"/>
                  </a:lnTo>
                  <a:lnTo>
                    <a:pt x="89" y="220"/>
                  </a:lnTo>
                  <a:lnTo>
                    <a:pt x="85" y="220"/>
                  </a:lnTo>
                  <a:lnTo>
                    <a:pt x="77" y="217"/>
                  </a:lnTo>
                  <a:lnTo>
                    <a:pt x="73" y="212"/>
                  </a:lnTo>
                  <a:lnTo>
                    <a:pt x="68" y="207"/>
                  </a:lnTo>
                  <a:lnTo>
                    <a:pt x="67" y="201"/>
                  </a:lnTo>
                  <a:lnTo>
                    <a:pt x="66" y="194"/>
                  </a:lnTo>
                  <a:lnTo>
                    <a:pt x="66" y="187"/>
                  </a:lnTo>
                  <a:lnTo>
                    <a:pt x="67" y="178"/>
                  </a:lnTo>
                  <a:lnTo>
                    <a:pt x="70" y="171"/>
                  </a:lnTo>
                  <a:lnTo>
                    <a:pt x="74" y="163"/>
                  </a:lnTo>
                  <a:lnTo>
                    <a:pt x="78" y="156"/>
                  </a:lnTo>
                  <a:lnTo>
                    <a:pt x="83" y="148"/>
                  </a:lnTo>
                  <a:lnTo>
                    <a:pt x="89" y="142"/>
                  </a:lnTo>
                  <a:lnTo>
                    <a:pt x="96" y="135"/>
                  </a:lnTo>
                  <a:lnTo>
                    <a:pt x="102" y="129"/>
                  </a:lnTo>
                  <a:lnTo>
                    <a:pt x="106" y="126"/>
                  </a:lnTo>
                  <a:lnTo>
                    <a:pt x="109" y="122"/>
                  </a:lnTo>
                  <a:lnTo>
                    <a:pt x="114" y="120"/>
                  </a:lnTo>
                  <a:lnTo>
                    <a:pt x="118" y="118"/>
                  </a:lnTo>
                  <a:lnTo>
                    <a:pt x="123" y="114"/>
                  </a:lnTo>
                  <a:lnTo>
                    <a:pt x="127" y="111"/>
                  </a:lnTo>
                  <a:lnTo>
                    <a:pt x="133" y="108"/>
                  </a:lnTo>
                  <a:lnTo>
                    <a:pt x="139" y="105"/>
                  </a:lnTo>
                  <a:lnTo>
                    <a:pt x="143" y="102"/>
                  </a:lnTo>
                  <a:lnTo>
                    <a:pt x="149" y="98"/>
                  </a:lnTo>
                  <a:lnTo>
                    <a:pt x="155" y="96"/>
                  </a:lnTo>
                  <a:lnTo>
                    <a:pt x="161" y="94"/>
                  </a:lnTo>
                  <a:lnTo>
                    <a:pt x="166" y="90"/>
                  </a:lnTo>
                  <a:lnTo>
                    <a:pt x="172" y="88"/>
                  </a:lnTo>
                  <a:lnTo>
                    <a:pt x="176" y="86"/>
                  </a:lnTo>
                  <a:lnTo>
                    <a:pt x="183" y="83"/>
                  </a:lnTo>
                  <a:lnTo>
                    <a:pt x="187" y="81"/>
                  </a:lnTo>
                  <a:lnTo>
                    <a:pt x="191" y="79"/>
                  </a:lnTo>
                  <a:lnTo>
                    <a:pt x="195" y="78"/>
                  </a:lnTo>
                  <a:lnTo>
                    <a:pt x="198" y="77"/>
                  </a:lnTo>
                  <a:lnTo>
                    <a:pt x="203" y="74"/>
                  </a:lnTo>
                  <a:lnTo>
                    <a:pt x="205" y="74"/>
                  </a:lnTo>
                  <a:lnTo>
                    <a:pt x="252" y="31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Freeform 15"/>
            <p:cNvSpPr>
              <a:spLocks/>
            </p:cNvSpPr>
            <p:nvPr/>
          </p:nvSpPr>
          <p:spPr bwMode="auto">
            <a:xfrm>
              <a:off x="2693" y="1560"/>
              <a:ext cx="271" cy="191"/>
            </a:xfrm>
            <a:custGeom>
              <a:avLst/>
              <a:gdLst>
                <a:gd name="T0" fmla="*/ 0 w 543"/>
                <a:gd name="T1" fmla="*/ 75 h 381"/>
                <a:gd name="T2" fmla="*/ 110 w 543"/>
                <a:gd name="T3" fmla="*/ 0 h 381"/>
                <a:gd name="T4" fmla="*/ 135 w 543"/>
                <a:gd name="T5" fmla="*/ 9 h 381"/>
                <a:gd name="T6" fmla="*/ 34 w 543"/>
                <a:gd name="T7" fmla="*/ 96 h 381"/>
                <a:gd name="T8" fmla="*/ 0 w 543"/>
                <a:gd name="T9" fmla="*/ 75 h 381"/>
                <a:gd name="T10" fmla="*/ 0 w 543"/>
                <a:gd name="T11" fmla="*/ 75 h 3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3"/>
                <a:gd name="T19" fmla="*/ 0 h 381"/>
                <a:gd name="T20" fmla="*/ 543 w 543"/>
                <a:gd name="T21" fmla="*/ 381 h 3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3" h="381">
                  <a:moveTo>
                    <a:pt x="0" y="299"/>
                  </a:moveTo>
                  <a:lnTo>
                    <a:pt x="443" y="0"/>
                  </a:lnTo>
                  <a:lnTo>
                    <a:pt x="543" y="35"/>
                  </a:lnTo>
                  <a:lnTo>
                    <a:pt x="138" y="38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D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Freeform 16"/>
            <p:cNvSpPr>
              <a:spLocks/>
            </p:cNvSpPr>
            <p:nvPr/>
          </p:nvSpPr>
          <p:spPr bwMode="auto">
            <a:xfrm>
              <a:off x="2784" y="1329"/>
              <a:ext cx="625" cy="215"/>
            </a:xfrm>
            <a:custGeom>
              <a:avLst/>
              <a:gdLst>
                <a:gd name="T0" fmla="*/ 0 w 1248"/>
                <a:gd name="T1" fmla="*/ 86 h 430"/>
                <a:gd name="T2" fmla="*/ 181 w 1248"/>
                <a:gd name="T3" fmla="*/ 0 h 430"/>
                <a:gd name="T4" fmla="*/ 313 w 1248"/>
                <a:gd name="T5" fmla="*/ 13 h 430"/>
                <a:gd name="T6" fmla="*/ 149 w 1248"/>
                <a:gd name="T7" fmla="*/ 108 h 430"/>
                <a:gd name="T8" fmla="*/ 146 w 1248"/>
                <a:gd name="T9" fmla="*/ 104 h 430"/>
                <a:gd name="T10" fmla="*/ 296 w 1248"/>
                <a:gd name="T11" fmla="*/ 15 h 430"/>
                <a:gd name="T12" fmla="*/ 182 w 1248"/>
                <a:gd name="T13" fmla="*/ 7 h 430"/>
                <a:gd name="T14" fmla="*/ 7 w 1248"/>
                <a:gd name="T15" fmla="*/ 89 h 430"/>
                <a:gd name="T16" fmla="*/ 0 w 1248"/>
                <a:gd name="T17" fmla="*/ 86 h 430"/>
                <a:gd name="T18" fmla="*/ 0 w 1248"/>
                <a:gd name="T19" fmla="*/ 86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8"/>
                <a:gd name="T31" fmla="*/ 0 h 430"/>
                <a:gd name="T32" fmla="*/ 1248 w 1248"/>
                <a:gd name="T33" fmla="*/ 430 h 4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8" h="430">
                  <a:moveTo>
                    <a:pt x="0" y="344"/>
                  </a:moveTo>
                  <a:lnTo>
                    <a:pt x="720" y="0"/>
                  </a:lnTo>
                  <a:lnTo>
                    <a:pt x="1248" y="51"/>
                  </a:lnTo>
                  <a:lnTo>
                    <a:pt x="595" y="430"/>
                  </a:lnTo>
                  <a:lnTo>
                    <a:pt x="583" y="413"/>
                  </a:lnTo>
                  <a:lnTo>
                    <a:pt x="1183" y="62"/>
                  </a:lnTo>
                  <a:lnTo>
                    <a:pt x="726" y="28"/>
                  </a:lnTo>
                  <a:lnTo>
                    <a:pt x="28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Freeform 17"/>
            <p:cNvSpPr>
              <a:spLocks/>
            </p:cNvSpPr>
            <p:nvPr/>
          </p:nvSpPr>
          <p:spPr bwMode="auto">
            <a:xfrm>
              <a:off x="2799" y="1497"/>
              <a:ext cx="283" cy="47"/>
            </a:xfrm>
            <a:custGeom>
              <a:avLst/>
              <a:gdLst>
                <a:gd name="T0" fmla="*/ 0 w 567"/>
                <a:gd name="T1" fmla="*/ 5 h 93"/>
                <a:gd name="T2" fmla="*/ 141 w 567"/>
                <a:gd name="T3" fmla="*/ 24 h 93"/>
                <a:gd name="T4" fmla="*/ 140 w 567"/>
                <a:gd name="T5" fmla="*/ 19 h 93"/>
                <a:gd name="T6" fmla="*/ 1 w 567"/>
                <a:gd name="T7" fmla="*/ 0 h 93"/>
                <a:gd name="T8" fmla="*/ 0 w 567"/>
                <a:gd name="T9" fmla="*/ 5 h 93"/>
                <a:gd name="T10" fmla="*/ 0 w 567"/>
                <a:gd name="T11" fmla="*/ 5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7"/>
                <a:gd name="T19" fmla="*/ 0 h 93"/>
                <a:gd name="T20" fmla="*/ 567 w 56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7" h="93">
                  <a:moveTo>
                    <a:pt x="0" y="17"/>
                  </a:moveTo>
                  <a:lnTo>
                    <a:pt x="567" y="93"/>
                  </a:lnTo>
                  <a:lnTo>
                    <a:pt x="561" y="75"/>
                  </a:lnTo>
                  <a:lnTo>
                    <a:pt x="7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Freeform 18"/>
            <p:cNvSpPr>
              <a:spLocks/>
            </p:cNvSpPr>
            <p:nvPr/>
          </p:nvSpPr>
          <p:spPr bwMode="auto">
            <a:xfrm>
              <a:off x="2784" y="1501"/>
              <a:ext cx="64" cy="95"/>
            </a:xfrm>
            <a:custGeom>
              <a:avLst/>
              <a:gdLst>
                <a:gd name="T0" fmla="*/ 0 w 127"/>
                <a:gd name="T1" fmla="*/ 0 h 189"/>
                <a:gd name="T2" fmla="*/ 0 w 127"/>
                <a:gd name="T3" fmla="*/ 46 h 189"/>
                <a:gd name="T4" fmla="*/ 26 w 127"/>
                <a:gd name="T5" fmla="*/ 48 h 189"/>
                <a:gd name="T6" fmla="*/ 32 w 127"/>
                <a:gd name="T7" fmla="*/ 43 h 189"/>
                <a:gd name="T8" fmla="*/ 5 w 127"/>
                <a:gd name="T9" fmla="*/ 41 h 189"/>
                <a:gd name="T10" fmla="*/ 7 w 127"/>
                <a:gd name="T11" fmla="*/ 0 h 189"/>
                <a:gd name="T12" fmla="*/ 0 w 127"/>
                <a:gd name="T13" fmla="*/ 0 h 189"/>
                <a:gd name="T14" fmla="*/ 0 w 127"/>
                <a:gd name="T15" fmla="*/ 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7"/>
                <a:gd name="T25" fmla="*/ 0 h 189"/>
                <a:gd name="T26" fmla="*/ 127 w 127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7" h="189">
                  <a:moveTo>
                    <a:pt x="0" y="0"/>
                  </a:moveTo>
                  <a:lnTo>
                    <a:pt x="0" y="183"/>
                  </a:lnTo>
                  <a:lnTo>
                    <a:pt x="104" y="189"/>
                  </a:lnTo>
                  <a:lnTo>
                    <a:pt x="127" y="170"/>
                  </a:lnTo>
                  <a:lnTo>
                    <a:pt x="20" y="16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Freeform 19"/>
            <p:cNvSpPr>
              <a:spLocks/>
            </p:cNvSpPr>
            <p:nvPr/>
          </p:nvSpPr>
          <p:spPr bwMode="auto">
            <a:xfrm>
              <a:off x="2661" y="1541"/>
              <a:ext cx="315" cy="204"/>
            </a:xfrm>
            <a:custGeom>
              <a:avLst/>
              <a:gdLst>
                <a:gd name="T0" fmla="*/ 0 w 631"/>
                <a:gd name="T1" fmla="*/ 81 h 408"/>
                <a:gd name="T2" fmla="*/ 121 w 631"/>
                <a:gd name="T3" fmla="*/ 0 h 408"/>
                <a:gd name="T4" fmla="*/ 157 w 631"/>
                <a:gd name="T5" fmla="*/ 7 h 408"/>
                <a:gd name="T6" fmla="*/ 45 w 631"/>
                <a:gd name="T7" fmla="*/ 102 h 408"/>
                <a:gd name="T8" fmla="*/ 39 w 631"/>
                <a:gd name="T9" fmla="*/ 96 h 408"/>
                <a:gd name="T10" fmla="*/ 146 w 631"/>
                <a:gd name="T11" fmla="*/ 12 h 408"/>
                <a:gd name="T12" fmla="*/ 123 w 631"/>
                <a:gd name="T13" fmla="*/ 6 h 408"/>
                <a:gd name="T14" fmla="*/ 9 w 631"/>
                <a:gd name="T15" fmla="*/ 82 h 408"/>
                <a:gd name="T16" fmla="*/ 0 w 631"/>
                <a:gd name="T17" fmla="*/ 81 h 408"/>
                <a:gd name="T18" fmla="*/ 0 w 631"/>
                <a:gd name="T19" fmla="*/ 81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1"/>
                <a:gd name="T31" fmla="*/ 0 h 408"/>
                <a:gd name="T32" fmla="*/ 631 w 631"/>
                <a:gd name="T33" fmla="*/ 408 h 4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1" h="408">
                  <a:moveTo>
                    <a:pt x="0" y="322"/>
                  </a:moveTo>
                  <a:lnTo>
                    <a:pt x="487" y="0"/>
                  </a:lnTo>
                  <a:lnTo>
                    <a:pt x="631" y="31"/>
                  </a:lnTo>
                  <a:lnTo>
                    <a:pt x="181" y="408"/>
                  </a:lnTo>
                  <a:lnTo>
                    <a:pt x="156" y="384"/>
                  </a:lnTo>
                  <a:lnTo>
                    <a:pt x="584" y="46"/>
                  </a:lnTo>
                  <a:lnTo>
                    <a:pt x="494" y="25"/>
                  </a:lnTo>
                  <a:lnTo>
                    <a:pt x="38" y="328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Freeform 20"/>
            <p:cNvSpPr>
              <a:spLocks/>
            </p:cNvSpPr>
            <p:nvPr/>
          </p:nvSpPr>
          <p:spPr bwMode="auto">
            <a:xfrm>
              <a:off x="2661" y="1695"/>
              <a:ext cx="95" cy="50"/>
            </a:xfrm>
            <a:custGeom>
              <a:avLst/>
              <a:gdLst>
                <a:gd name="T0" fmla="*/ 0 w 191"/>
                <a:gd name="T1" fmla="*/ 4 h 99"/>
                <a:gd name="T2" fmla="*/ 45 w 191"/>
                <a:gd name="T3" fmla="*/ 25 h 99"/>
                <a:gd name="T4" fmla="*/ 47 w 191"/>
                <a:gd name="T5" fmla="*/ 19 h 99"/>
                <a:gd name="T6" fmla="*/ 9 w 191"/>
                <a:gd name="T7" fmla="*/ 0 h 99"/>
                <a:gd name="T8" fmla="*/ 0 w 191"/>
                <a:gd name="T9" fmla="*/ 4 h 99"/>
                <a:gd name="T10" fmla="*/ 0 w 191"/>
                <a:gd name="T11" fmla="*/ 4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1"/>
                <a:gd name="T19" fmla="*/ 0 h 99"/>
                <a:gd name="T20" fmla="*/ 191 w 19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1" h="99">
                  <a:moveTo>
                    <a:pt x="0" y="13"/>
                  </a:moveTo>
                  <a:lnTo>
                    <a:pt x="181" y="99"/>
                  </a:lnTo>
                  <a:lnTo>
                    <a:pt x="191" y="74"/>
                  </a:lnTo>
                  <a:lnTo>
                    <a:pt x="3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Freeform 21"/>
            <p:cNvSpPr>
              <a:spLocks/>
            </p:cNvSpPr>
            <p:nvPr/>
          </p:nvSpPr>
          <p:spPr bwMode="auto">
            <a:xfrm>
              <a:off x="2915" y="1354"/>
              <a:ext cx="498" cy="263"/>
            </a:xfrm>
            <a:custGeom>
              <a:avLst/>
              <a:gdLst>
                <a:gd name="T0" fmla="*/ 0 w 994"/>
                <a:gd name="T1" fmla="*/ 126 h 524"/>
                <a:gd name="T2" fmla="*/ 84 w 994"/>
                <a:gd name="T3" fmla="*/ 132 h 524"/>
                <a:gd name="T4" fmla="*/ 250 w 994"/>
                <a:gd name="T5" fmla="*/ 48 h 524"/>
                <a:gd name="T6" fmla="*/ 247 w 994"/>
                <a:gd name="T7" fmla="*/ 0 h 524"/>
                <a:gd name="T8" fmla="*/ 239 w 994"/>
                <a:gd name="T9" fmla="*/ 3 h 524"/>
                <a:gd name="T10" fmla="*/ 243 w 994"/>
                <a:gd name="T11" fmla="*/ 45 h 524"/>
                <a:gd name="T12" fmla="*/ 82 w 994"/>
                <a:gd name="T13" fmla="*/ 127 h 524"/>
                <a:gd name="T14" fmla="*/ 3 w 994"/>
                <a:gd name="T15" fmla="*/ 120 h 524"/>
                <a:gd name="T16" fmla="*/ 0 w 994"/>
                <a:gd name="T17" fmla="*/ 126 h 524"/>
                <a:gd name="T18" fmla="*/ 0 w 994"/>
                <a:gd name="T19" fmla="*/ 126 h 5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4"/>
                <a:gd name="T31" fmla="*/ 0 h 524"/>
                <a:gd name="T32" fmla="*/ 994 w 994"/>
                <a:gd name="T33" fmla="*/ 524 h 5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4" h="524">
                  <a:moveTo>
                    <a:pt x="0" y="501"/>
                  </a:moveTo>
                  <a:lnTo>
                    <a:pt x="334" y="524"/>
                  </a:lnTo>
                  <a:lnTo>
                    <a:pt x="994" y="189"/>
                  </a:lnTo>
                  <a:lnTo>
                    <a:pt x="986" y="0"/>
                  </a:lnTo>
                  <a:lnTo>
                    <a:pt x="955" y="10"/>
                  </a:lnTo>
                  <a:lnTo>
                    <a:pt x="971" y="178"/>
                  </a:lnTo>
                  <a:lnTo>
                    <a:pt x="328" y="504"/>
                  </a:lnTo>
                  <a:lnTo>
                    <a:pt x="11" y="477"/>
                  </a:lnTo>
                  <a:lnTo>
                    <a:pt x="0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Freeform 22"/>
            <p:cNvSpPr>
              <a:spLocks/>
            </p:cNvSpPr>
            <p:nvPr/>
          </p:nvSpPr>
          <p:spPr bwMode="auto">
            <a:xfrm>
              <a:off x="2569" y="1702"/>
              <a:ext cx="182" cy="137"/>
            </a:xfrm>
            <a:custGeom>
              <a:avLst/>
              <a:gdLst>
                <a:gd name="T0" fmla="*/ 43 w 364"/>
                <a:gd name="T1" fmla="*/ 1 h 274"/>
                <a:gd name="T2" fmla="*/ 38 w 364"/>
                <a:gd name="T3" fmla="*/ 4 h 274"/>
                <a:gd name="T4" fmla="*/ 31 w 364"/>
                <a:gd name="T5" fmla="*/ 7 h 274"/>
                <a:gd name="T6" fmla="*/ 25 w 364"/>
                <a:gd name="T7" fmla="*/ 11 h 274"/>
                <a:gd name="T8" fmla="*/ 19 w 364"/>
                <a:gd name="T9" fmla="*/ 17 h 274"/>
                <a:gd name="T10" fmla="*/ 12 w 364"/>
                <a:gd name="T11" fmla="*/ 21 h 274"/>
                <a:gd name="T12" fmla="*/ 7 w 364"/>
                <a:gd name="T13" fmla="*/ 26 h 274"/>
                <a:gd name="T14" fmla="*/ 3 w 364"/>
                <a:gd name="T15" fmla="*/ 32 h 274"/>
                <a:gd name="T16" fmla="*/ 1 w 364"/>
                <a:gd name="T17" fmla="*/ 37 h 274"/>
                <a:gd name="T18" fmla="*/ 0 w 364"/>
                <a:gd name="T19" fmla="*/ 42 h 274"/>
                <a:gd name="T20" fmla="*/ 0 w 364"/>
                <a:gd name="T21" fmla="*/ 47 h 274"/>
                <a:gd name="T22" fmla="*/ 1 w 364"/>
                <a:gd name="T23" fmla="*/ 51 h 274"/>
                <a:gd name="T24" fmla="*/ 6 w 364"/>
                <a:gd name="T25" fmla="*/ 58 h 274"/>
                <a:gd name="T26" fmla="*/ 11 w 364"/>
                <a:gd name="T27" fmla="*/ 62 h 274"/>
                <a:gd name="T28" fmla="*/ 14 w 364"/>
                <a:gd name="T29" fmla="*/ 65 h 274"/>
                <a:gd name="T30" fmla="*/ 20 w 364"/>
                <a:gd name="T31" fmla="*/ 67 h 274"/>
                <a:gd name="T32" fmla="*/ 25 w 364"/>
                <a:gd name="T33" fmla="*/ 68 h 274"/>
                <a:gd name="T34" fmla="*/ 30 w 364"/>
                <a:gd name="T35" fmla="*/ 69 h 274"/>
                <a:gd name="T36" fmla="*/ 37 w 364"/>
                <a:gd name="T37" fmla="*/ 68 h 274"/>
                <a:gd name="T38" fmla="*/ 43 w 364"/>
                <a:gd name="T39" fmla="*/ 67 h 274"/>
                <a:gd name="T40" fmla="*/ 49 w 364"/>
                <a:gd name="T41" fmla="*/ 63 h 274"/>
                <a:gd name="T42" fmla="*/ 55 w 364"/>
                <a:gd name="T43" fmla="*/ 60 h 274"/>
                <a:gd name="T44" fmla="*/ 62 w 364"/>
                <a:gd name="T45" fmla="*/ 55 h 274"/>
                <a:gd name="T46" fmla="*/ 68 w 364"/>
                <a:gd name="T47" fmla="*/ 49 h 274"/>
                <a:gd name="T48" fmla="*/ 74 w 364"/>
                <a:gd name="T49" fmla="*/ 42 h 274"/>
                <a:gd name="T50" fmla="*/ 80 w 364"/>
                <a:gd name="T51" fmla="*/ 36 h 274"/>
                <a:gd name="T52" fmla="*/ 84 w 364"/>
                <a:gd name="T53" fmla="*/ 30 h 274"/>
                <a:gd name="T54" fmla="*/ 87 w 364"/>
                <a:gd name="T55" fmla="*/ 26 h 274"/>
                <a:gd name="T56" fmla="*/ 91 w 364"/>
                <a:gd name="T57" fmla="*/ 21 h 274"/>
                <a:gd name="T58" fmla="*/ 86 w 364"/>
                <a:gd name="T59" fmla="*/ 17 h 274"/>
                <a:gd name="T60" fmla="*/ 82 w 364"/>
                <a:gd name="T61" fmla="*/ 23 h 274"/>
                <a:gd name="T62" fmla="*/ 78 w 364"/>
                <a:gd name="T63" fmla="*/ 27 h 274"/>
                <a:gd name="T64" fmla="*/ 74 w 364"/>
                <a:gd name="T65" fmla="*/ 34 h 274"/>
                <a:gd name="T66" fmla="*/ 68 w 364"/>
                <a:gd name="T67" fmla="*/ 40 h 274"/>
                <a:gd name="T68" fmla="*/ 62 w 364"/>
                <a:gd name="T69" fmla="*/ 46 h 274"/>
                <a:gd name="T70" fmla="*/ 57 w 364"/>
                <a:gd name="T71" fmla="*/ 51 h 274"/>
                <a:gd name="T72" fmla="*/ 51 w 364"/>
                <a:gd name="T73" fmla="*/ 55 h 274"/>
                <a:gd name="T74" fmla="*/ 46 w 364"/>
                <a:gd name="T75" fmla="*/ 59 h 274"/>
                <a:gd name="T76" fmla="*/ 41 w 364"/>
                <a:gd name="T77" fmla="*/ 61 h 274"/>
                <a:gd name="T78" fmla="*/ 36 w 364"/>
                <a:gd name="T79" fmla="*/ 62 h 274"/>
                <a:gd name="T80" fmla="*/ 30 w 364"/>
                <a:gd name="T81" fmla="*/ 62 h 274"/>
                <a:gd name="T82" fmla="*/ 26 w 364"/>
                <a:gd name="T83" fmla="*/ 62 h 274"/>
                <a:gd name="T84" fmla="*/ 22 w 364"/>
                <a:gd name="T85" fmla="*/ 61 h 274"/>
                <a:gd name="T86" fmla="*/ 17 w 364"/>
                <a:gd name="T87" fmla="*/ 58 h 274"/>
                <a:gd name="T88" fmla="*/ 11 w 364"/>
                <a:gd name="T89" fmla="*/ 53 h 274"/>
                <a:gd name="T90" fmla="*/ 6 w 364"/>
                <a:gd name="T91" fmla="*/ 47 h 274"/>
                <a:gd name="T92" fmla="*/ 6 w 364"/>
                <a:gd name="T93" fmla="*/ 38 h 274"/>
                <a:gd name="T94" fmla="*/ 9 w 364"/>
                <a:gd name="T95" fmla="*/ 34 h 274"/>
                <a:gd name="T96" fmla="*/ 12 w 364"/>
                <a:gd name="T97" fmla="*/ 30 h 274"/>
                <a:gd name="T98" fmla="*/ 18 w 364"/>
                <a:gd name="T99" fmla="*/ 25 h 274"/>
                <a:gd name="T100" fmla="*/ 24 w 364"/>
                <a:gd name="T101" fmla="*/ 21 h 274"/>
                <a:gd name="T102" fmla="*/ 31 w 364"/>
                <a:gd name="T103" fmla="*/ 15 h 274"/>
                <a:gd name="T104" fmla="*/ 38 w 364"/>
                <a:gd name="T105" fmla="*/ 11 h 274"/>
                <a:gd name="T106" fmla="*/ 45 w 364"/>
                <a:gd name="T107" fmla="*/ 7 h 274"/>
                <a:gd name="T108" fmla="*/ 50 w 364"/>
                <a:gd name="T109" fmla="*/ 4 h 274"/>
                <a:gd name="T110" fmla="*/ 53 w 364"/>
                <a:gd name="T111" fmla="*/ 2 h 274"/>
                <a:gd name="T112" fmla="*/ 46 w 364"/>
                <a:gd name="T113" fmla="*/ 0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4"/>
                <a:gd name="T172" fmla="*/ 0 h 274"/>
                <a:gd name="T173" fmla="*/ 364 w 364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4" h="274">
                  <a:moveTo>
                    <a:pt x="183" y="0"/>
                  </a:moveTo>
                  <a:lnTo>
                    <a:pt x="181" y="0"/>
                  </a:lnTo>
                  <a:lnTo>
                    <a:pt x="177" y="3"/>
                  </a:lnTo>
                  <a:lnTo>
                    <a:pt x="172" y="5"/>
                  </a:lnTo>
                  <a:lnTo>
                    <a:pt x="164" y="9"/>
                  </a:lnTo>
                  <a:lnTo>
                    <a:pt x="159" y="12"/>
                  </a:lnTo>
                  <a:lnTo>
                    <a:pt x="155" y="14"/>
                  </a:lnTo>
                  <a:lnTo>
                    <a:pt x="149" y="17"/>
                  </a:lnTo>
                  <a:lnTo>
                    <a:pt x="144" y="21"/>
                  </a:lnTo>
                  <a:lnTo>
                    <a:pt x="139" y="23"/>
                  </a:lnTo>
                  <a:lnTo>
                    <a:pt x="132" y="28"/>
                  </a:lnTo>
                  <a:lnTo>
                    <a:pt x="126" y="31"/>
                  </a:lnTo>
                  <a:lnTo>
                    <a:pt x="120" y="36"/>
                  </a:lnTo>
                  <a:lnTo>
                    <a:pt x="114" y="39"/>
                  </a:lnTo>
                  <a:lnTo>
                    <a:pt x="108" y="42"/>
                  </a:lnTo>
                  <a:lnTo>
                    <a:pt x="101" y="47"/>
                  </a:lnTo>
                  <a:lnTo>
                    <a:pt x="94" y="52"/>
                  </a:lnTo>
                  <a:lnTo>
                    <a:pt x="87" y="56"/>
                  </a:lnTo>
                  <a:lnTo>
                    <a:pt x="80" y="61"/>
                  </a:lnTo>
                  <a:lnTo>
                    <a:pt x="75" y="65"/>
                  </a:lnTo>
                  <a:lnTo>
                    <a:pt x="69" y="71"/>
                  </a:lnTo>
                  <a:lnTo>
                    <a:pt x="62" y="76"/>
                  </a:lnTo>
                  <a:lnTo>
                    <a:pt x="55" y="81"/>
                  </a:lnTo>
                  <a:lnTo>
                    <a:pt x="50" y="86"/>
                  </a:lnTo>
                  <a:lnTo>
                    <a:pt x="44" y="92"/>
                  </a:lnTo>
                  <a:lnTo>
                    <a:pt x="39" y="96"/>
                  </a:lnTo>
                  <a:lnTo>
                    <a:pt x="34" y="102"/>
                  </a:lnTo>
                  <a:lnTo>
                    <a:pt x="29" y="106"/>
                  </a:lnTo>
                  <a:lnTo>
                    <a:pt x="25" y="113"/>
                  </a:lnTo>
                  <a:lnTo>
                    <a:pt x="20" y="118"/>
                  </a:lnTo>
                  <a:lnTo>
                    <a:pt x="17" y="123"/>
                  </a:lnTo>
                  <a:lnTo>
                    <a:pt x="13" y="128"/>
                  </a:lnTo>
                  <a:lnTo>
                    <a:pt x="11" y="134"/>
                  </a:lnTo>
                  <a:lnTo>
                    <a:pt x="7" y="138"/>
                  </a:lnTo>
                  <a:lnTo>
                    <a:pt x="5" y="144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2" y="193"/>
                  </a:lnTo>
                  <a:lnTo>
                    <a:pt x="2" y="198"/>
                  </a:lnTo>
                  <a:lnTo>
                    <a:pt x="3" y="202"/>
                  </a:lnTo>
                  <a:lnTo>
                    <a:pt x="4" y="206"/>
                  </a:lnTo>
                  <a:lnTo>
                    <a:pt x="6" y="210"/>
                  </a:lnTo>
                  <a:lnTo>
                    <a:pt x="11" y="218"/>
                  </a:lnTo>
                  <a:lnTo>
                    <a:pt x="17" y="226"/>
                  </a:lnTo>
                  <a:lnTo>
                    <a:pt x="22" y="233"/>
                  </a:lnTo>
                  <a:lnTo>
                    <a:pt x="29" y="241"/>
                  </a:lnTo>
                  <a:lnTo>
                    <a:pt x="33" y="243"/>
                  </a:lnTo>
                  <a:lnTo>
                    <a:pt x="37" y="247"/>
                  </a:lnTo>
                  <a:lnTo>
                    <a:pt x="42" y="249"/>
                  </a:lnTo>
                  <a:lnTo>
                    <a:pt x="46" y="253"/>
                  </a:lnTo>
                  <a:lnTo>
                    <a:pt x="51" y="256"/>
                  </a:lnTo>
                  <a:lnTo>
                    <a:pt x="54" y="258"/>
                  </a:lnTo>
                  <a:lnTo>
                    <a:pt x="59" y="260"/>
                  </a:lnTo>
                  <a:lnTo>
                    <a:pt x="65" y="263"/>
                  </a:lnTo>
                  <a:lnTo>
                    <a:pt x="69" y="264"/>
                  </a:lnTo>
                  <a:lnTo>
                    <a:pt x="74" y="266"/>
                  </a:lnTo>
                  <a:lnTo>
                    <a:pt x="78" y="267"/>
                  </a:lnTo>
                  <a:lnTo>
                    <a:pt x="84" y="269"/>
                  </a:lnTo>
                  <a:lnTo>
                    <a:pt x="88" y="269"/>
                  </a:lnTo>
                  <a:lnTo>
                    <a:pt x="94" y="271"/>
                  </a:lnTo>
                  <a:lnTo>
                    <a:pt x="100" y="272"/>
                  </a:lnTo>
                  <a:lnTo>
                    <a:pt x="104" y="273"/>
                  </a:lnTo>
                  <a:lnTo>
                    <a:pt x="110" y="273"/>
                  </a:lnTo>
                  <a:lnTo>
                    <a:pt x="116" y="273"/>
                  </a:lnTo>
                  <a:lnTo>
                    <a:pt x="122" y="273"/>
                  </a:lnTo>
                  <a:lnTo>
                    <a:pt x="128" y="274"/>
                  </a:lnTo>
                  <a:lnTo>
                    <a:pt x="134" y="273"/>
                  </a:lnTo>
                  <a:lnTo>
                    <a:pt x="140" y="272"/>
                  </a:lnTo>
                  <a:lnTo>
                    <a:pt x="145" y="271"/>
                  </a:lnTo>
                  <a:lnTo>
                    <a:pt x="152" y="269"/>
                  </a:lnTo>
                  <a:lnTo>
                    <a:pt x="158" y="268"/>
                  </a:lnTo>
                  <a:lnTo>
                    <a:pt x="164" y="267"/>
                  </a:lnTo>
                  <a:lnTo>
                    <a:pt x="171" y="265"/>
                  </a:lnTo>
                  <a:lnTo>
                    <a:pt x="177" y="263"/>
                  </a:lnTo>
                  <a:lnTo>
                    <a:pt x="183" y="260"/>
                  </a:lnTo>
                  <a:lnTo>
                    <a:pt x="190" y="258"/>
                  </a:lnTo>
                  <a:lnTo>
                    <a:pt x="197" y="255"/>
                  </a:lnTo>
                  <a:lnTo>
                    <a:pt x="204" y="251"/>
                  </a:lnTo>
                  <a:lnTo>
                    <a:pt x="209" y="248"/>
                  </a:lnTo>
                  <a:lnTo>
                    <a:pt x="215" y="244"/>
                  </a:lnTo>
                  <a:lnTo>
                    <a:pt x="222" y="240"/>
                  </a:lnTo>
                  <a:lnTo>
                    <a:pt x="229" y="236"/>
                  </a:lnTo>
                  <a:lnTo>
                    <a:pt x="236" y="231"/>
                  </a:lnTo>
                  <a:lnTo>
                    <a:pt x="241" y="225"/>
                  </a:lnTo>
                  <a:lnTo>
                    <a:pt x="248" y="220"/>
                  </a:lnTo>
                  <a:lnTo>
                    <a:pt x="254" y="215"/>
                  </a:lnTo>
                  <a:lnTo>
                    <a:pt x="260" y="209"/>
                  </a:lnTo>
                  <a:lnTo>
                    <a:pt x="266" y="202"/>
                  </a:lnTo>
                  <a:lnTo>
                    <a:pt x="272" y="196"/>
                  </a:lnTo>
                  <a:lnTo>
                    <a:pt x="278" y="191"/>
                  </a:lnTo>
                  <a:lnTo>
                    <a:pt x="283" y="184"/>
                  </a:lnTo>
                  <a:lnTo>
                    <a:pt x="289" y="178"/>
                  </a:lnTo>
                  <a:lnTo>
                    <a:pt x="295" y="171"/>
                  </a:lnTo>
                  <a:lnTo>
                    <a:pt x="301" y="166"/>
                  </a:lnTo>
                  <a:lnTo>
                    <a:pt x="306" y="159"/>
                  </a:lnTo>
                  <a:lnTo>
                    <a:pt x="311" y="153"/>
                  </a:lnTo>
                  <a:lnTo>
                    <a:pt x="317" y="147"/>
                  </a:lnTo>
                  <a:lnTo>
                    <a:pt x="322" y="142"/>
                  </a:lnTo>
                  <a:lnTo>
                    <a:pt x="326" y="135"/>
                  </a:lnTo>
                  <a:lnTo>
                    <a:pt x="330" y="130"/>
                  </a:lnTo>
                  <a:lnTo>
                    <a:pt x="335" y="123"/>
                  </a:lnTo>
                  <a:lnTo>
                    <a:pt x="339" y="119"/>
                  </a:lnTo>
                  <a:lnTo>
                    <a:pt x="343" y="114"/>
                  </a:lnTo>
                  <a:lnTo>
                    <a:pt x="345" y="110"/>
                  </a:lnTo>
                  <a:lnTo>
                    <a:pt x="348" y="105"/>
                  </a:lnTo>
                  <a:lnTo>
                    <a:pt x="352" y="102"/>
                  </a:lnTo>
                  <a:lnTo>
                    <a:pt x="356" y="94"/>
                  </a:lnTo>
                  <a:lnTo>
                    <a:pt x="361" y="89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46" y="66"/>
                  </a:lnTo>
                  <a:lnTo>
                    <a:pt x="345" y="68"/>
                  </a:lnTo>
                  <a:lnTo>
                    <a:pt x="343" y="71"/>
                  </a:lnTo>
                  <a:lnTo>
                    <a:pt x="338" y="76"/>
                  </a:lnTo>
                  <a:lnTo>
                    <a:pt x="334" y="84"/>
                  </a:lnTo>
                  <a:lnTo>
                    <a:pt x="330" y="87"/>
                  </a:lnTo>
                  <a:lnTo>
                    <a:pt x="327" y="92"/>
                  </a:lnTo>
                  <a:lnTo>
                    <a:pt x="323" y="96"/>
                  </a:lnTo>
                  <a:lnTo>
                    <a:pt x="320" y="101"/>
                  </a:lnTo>
                  <a:lnTo>
                    <a:pt x="315" y="105"/>
                  </a:lnTo>
                  <a:lnTo>
                    <a:pt x="312" y="111"/>
                  </a:lnTo>
                  <a:lnTo>
                    <a:pt x="307" y="117"/>
                  </a:lnTo>
                  <a:lnTo>
                    <a:pt x="303" y="123"/>
                  </a:lnTo>
                  <a:lnTo>
                    <a:pt x="298" y="129"/>
                  </a:lnTo>
                  <a:lnTo>
                    <a:pt x="293" y="135"/>
                  </a:lnTo>
                  <a:lnTo>
                    <a:pt x="287" y="141"/>
                  </a:lnTo>
                  <a:lnTo>
                    <a:pt x="282" y="147"/>
                  </a:lnTo>
                  <a:lnTo>
                    <a:pt x="277" y="153"/>
                  </a:lnTo>
                  <a:lnTo>
                    <a:pt x="272" y="160"/>
                  </a:lnTo>
                  <a:lnTo>
                    <a:pt x="266" y="166"/>
                  </a:lnTo>
                  <a:lnTo>
                    <a:pt x="262" y="172"/>
                  </a:lnTo>
                  <a:lnTo>
                    <a:pt x="255" y="178"/>
                  </a:lnTo>
                  <a:lnTo>
                    <a:pt x="250" y="184"/>
                  </a:lnTo>
                  <a:lnTo>
                    <a:pt x="244" y="190"/>
                  </a:lnTo>
                  <a:lnTo>
                    <a:pt x="239" y="195"/>
                  </a:lnTo>
                  <a:lnTo>
                    <a:pt x="233" y="201"/>
                  </a:lnTo>
                  <a:lnTo>
                    <a:pt x="228" y="207"/>
                  </a:lnTo>
                  <a:lnTo>
                    <a:pt x="222" y="211"/>
                  </a:lnTo>
                  <a:lnTo>
                    <a:pt x="217" y="216"/>
                  </a:lnTo>
                  <a:lnTo>
                    <a:pt x="210" y="219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5" y="231"/>
                  </a:lnTo>
                  <a:lnTo>
                    <a:pt x="188" y="233"/>
                  </a:lnTo>
                  <a:lnTo>
                    <a:pt x="183" y="236"/>
                  </a:lnTo>
                  <a:lnTo>
                    <a:pt x="177" y="239"/>
                  </a:lnTo>
                  <a:lnTo>
                    <a:pt x="173" y="242"/>
                  </a:lnTo>
                  <a:lnTo>
                    <a:pt x="167" y="243"/>
                  </a:lnTo>
                  <a:lnTo>
                    <a:pt x="161" y="244"/>
                  </a:lnTo>
                  <a:lnTo>
                    <a:pt x="157" y="247"/>
                  </a:lnTo>
                  <a:lnTo>
                    <a:pt x="152" y="248"/>
                  </a:lnTo>
                  <a:lnTo>
                    <a:pt x="147" y="249"/>
                  </a:lnTo>
                  <a:lnTo>
                    <a:pt x="141" y="249"/>
                  </a:lnTo>
                  <a:lnTo>
                    <a:pt x="136" y="250"/>
                  </a:lnTo>
                  <a:lnTo>
                    <a:pt x="132" y="251"/>
                  </a:lnTo>
                  <a:lnTo>
                    <a:pt x="127" y="250"/>
                  </a:lnTo>
                  <a:lnTo>
                    <a:pt x="123" y="250"/>
                  </a:lnTo>
                  <a:lnTo>
                    <a:pt x="118" y="250"/>
                  </a:lnTo>
                  <a:lnTo>
                    <a:pt x="114" y="250"/>
                  </a:lnTo>
                  <a:lnTo>
                    <a:pt x="108" y="249"/>
                  </a:lnTo>
                  <a:lnTo>
                    <a:pt x="104" y="249"/>
                  </a:lnTo>
                  <a:lnTo>
                    <a:pt x="100" y="248"/>
                  </a:lnTo>
                  <a:lnTo>
                    <a:pt x="95" y="247"/>
                  </a:lnTo>
                  <a:lnTo>
                    <a:pt x="91" y="245"/>
                  </a:lnTo>
                  <a:lnTo>
                    <a:pt x="86" y="244"/>
                  </a:lnTo>
                  <a:lnTo>
                    <a:pt x="83" y="242"/>
                  </a:lnTo>
                  <a:lnTo>
                    <a:pt x="79" y="242"/>
                  </a:lnTo>
                  <a:lnTo>
                    <a:pt x="71" y="238"/>
                  </a:lnTo>
                  <a:lnTo>
                    <a:pt x="66" y="235"/>
                  </a:lnTo>
                  <a:lnTo>
                    <a:pt x="59" y="230"/>
                  </a:lnTo>
                  <a:lnTo>
                    <a:pt x="52" y="225"/>
                  </a:lnTo>
                  <a:lnTo>
                    <a:pt x="45" y="219"/>
                  </a:lnTo>
                  <a:lnTo>
                    <a:pt x="41" y="214"/>
                  </a:lnTo>
                  <a:lnTo>
                    <a:pt x="34" y="207"/>
                  </a:lnTo>
                  <a:lnTo>
                    <a:pt x="30" y="201"/>
                  </a:lnTo>
                  <a:lnTo>
                    <a:pt x="27" y="194"/>
                  </a:lnTo>
                  <a:lnTo>
                    <a:pt x="25" y="188"/>
                  </a:lnTo>
                  <a:lnTo>
                    <a:pt x="22" y="179"/>
                  </a:lnTo>
                  <a:lnTo>
                    <a:pt x="22" y="171"/>
                  </a:lnTo>
                  <a:lnTo>
                    <a:pt x="22" y="163"/>
                  </a:lnTo>
                  <a:lnTo>
                    <a:pt x="25" y="155"/>
                  </a:lnTo>
                  <a:lnTo>
                    <a:pt x="26" y="151"/>
                  </a:lnTo>
                  <a:lnTo>
                    <a:pt x="28" y="147"/>
                  </a:lnTo>
                  <a:lnTo>
                    <a:pt x="30" y="143"/>
                  </a:lnTo>
                  <a:lnTo>
                    <a:pt x="34" y="139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9" y="122"/>
                  </a:lnTo>
                  <a:lnTo>
                    <a:pt x="53" y="117"/>
                  </a:lnTo>
                  <a:lnTo>
                    <a:pt x="58" y="112"/>
                  </a:lnTo>
                  <a:lnTo>
                    <a:pt x="63" y="106"/>
                  </a:lnTo>
                  <a:lnTo>
                    <a:pt x="70" y="102"/>
                  </a:lnTo>
                  <a:lnTo>
                    <a:pt x="76" y="97"/>
                  </a:lnTo>
                  <a:lnTo>
                    <a:pt x="83" y="93"/>
                  </a:lnTo>
                  <a:lnTo>
                    <a:pt x="90" y="88"/>
                  </a:lnTo>
                  <a:lnTo>
                    <a:pt x="96" y="84"/>
                  </a:lnTo>
                  <a:lnTo>
                    <a:pt x="103" y="78"/>
                  </a:lnTo>
                  <a:lnTo>
                    <a:pt x="110" y="73"/>
                  </a:lnTo>
                  <a:lnTo>
                    <a:pt x="117" y="68"/>
                  </a:lnTo>
                  <a:lnTo>
                    <a:pt x="125" y="63"/>
                  </a:lnTo>
                  <a:lnTo>
                    <a:pt x="132" y="58"/>
                  </a:lnTo>
                  <a:lnTo>
                    <a:pt x="139" y="54"/>
                  </a:lnTo>
                  <a:lnTo>
                    <a:pt x="145" y="49"/>
                  </a:lnTo>
                  <a:lnTo>
                    <a:pt x="152" y="46"/>
                  </a:lnTo>
                  <a:lnTo>
                    <a:pt x="159" y="41"/>
                  </a:lnTo>
                  <a:lnTo>
                    <a:pt x="166" y="37"/>
                  </a:lnTo>
                  <a:lnTo>
                    <a:pt x="172" y="32"/>
                  </a:lnTo>
                  <a:lnTo>
                    <a:pt x="179" y="30"/>
                  </a:lnTo>
                  <a:lnTo>
                    <a:pt x="184" y="25"/>
                  </a:lnTo>
                  <a:lnTo>
                    <a:pt x="190" y="22"/>
                  </a:lnTo>
                  <a:lnTo>
                    <a:pt x="195" y="19"/>
                  </a:lnTo>
                  <a:lnTo>
                    <a:pt x="200" y="16"/>
                  </a:lnTo>
                  <a:lnTo>
                    <a:pt x="204" y="14"/>
                  </a:lnTo>
                  <a:lnTo>
                    <a:pt x="208" y="12"/>
                  </a:lnTo>
                  <a:lnTo>
                    <a:pt x="212" y="9"/>
                  </a:lnTo>
                  <a:lnTo>
                    <a:pt x="215" y="8"/>
                  </a:lnTo>
                  <a:lnTo>
                    <a:pt x="218" y="6"/>
                  </a:lnTo>
                  <a:lnTo>
                    <a:pt x="221" y="6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Freeform 23"/>
            <p:cNvSpPr>
              <a:spLocks/>
            </p:cNvSpPr>
            <p:nvPr/>
          </p:nvSpPr>
          <p:spPr bwMode="auto">
            <a:xfrm>
              <a:off x="2598" y="1726"/>
              <a:ext cx="120" cy="87"/>
            </a:xfrm>
            <a:custGeom>
              <a:avLst/>
              <a:gdLst>
                <a:gd name="T0" fmla="*/ 37 w 239"/>
                <a:gd name="T1" fmla="*/ 0 h 176"/>
                <a:gd name="T2" fmla="*/ 33 w 239"/>
                <a:gd name="T3" fmla="*/ 2 h 176"/>
                <a:gd name="T4" fmla="*/ 30 w 239"/>
                <a:gd name="T5" fmla="*/ 3 h 176"/>
                <a:gd name="T6" fmla="*/ 26 w 239"/>
                <a:gd name="T7" fmla="*/ 5 h 176"/>
                <a:gd name="T8" fmla="*/ 22 w 239"/>
                <a:gd name="T9" fmla="*/ 7 h 176"/>
                <a:gd name="T10" fmla="*/ 18 w 239"/>
                <a:gd name="T11" fmla="*/ 10 h 176"/>
                <a:gd name="T12" fmla="*/ 14 w 239"/>
                <a:gd name="T13" fmla="*/ 12 h 176"/>
                <a:gd name="T14" fmla="*/ 10 w 239"/>
                <a:gd name="T15" fmla="*/ 15 h 176"/>
                <a:gd name="T16" fmla="*/ 5 w 239"/>
                <a:gd name="T17" fmla="*/ 20 h 176"/>
                <a:gd name="T18" fmla="*/ 1 w 239"/>
                <a:gd name="T19" fmla="*/ 25 h 176"/>
                <a:gd name="T20" fmla="*/ 0 w 239"/>
                <a:gd name="T21" fmla="*/ 30 h 176"/>
                <a:gd name="T22" fmla="*/ 1 w 239"/>
                <a:gd name="T23" fmla="*/ 35 h 176"/>
                <a:gd name="T24" fmla="*/ 3 w 239"/>
                <a:gd name="T25" fmla="*/ 38 h 176"/>
                <a:gd name="T26" fmla="*/ 7 w 239"/>
                <a:gd name="T27" fmla="*/ 41 h 176"/>
                <a:gd name="T28" fmla="*/ 10 w 239"/>
                <a:gd name="T29" fmla="*/ 43 h 176"/>
                <a:gd name="T30" fmla="*/ 15 w 239"/>
                <a:gd name="T31" fmla="*/ 43 h 176"/>
                <a:gd name="T32" fmla="*/ 19 w 239"/>
                <a:gd name="T33" fmla="*/ 42 h 176"/>
                <a:gd name="T34" fmla="*/ 23 w 239"/>
                <a:gd name="T35" fmla="*/ 42 h 176"/>
                <a:gd name="T36" fmla="*/ 26 w 239"/>
                <a:gd name="T37" fmla="*/ 41 h 176"/>
                <a:gd name="T38" fmla="*/ 29 w 239"/>
                <a:gd name="T39" fmla="*/ 39 h 176"/>
                <a:gd name="T40" fmla="*/ 33 w 239"/>
                <a:gd name="T41" fmla="*/ 38 h 176"/>
                <a:gd name="T42" fmla="*/ 36 w 239"/>
                <a:gd name="T43" fmla="*/ 36 h 176"/>
                <a:gd name="T44" fmla="*/ 39 w 239"/>
                <a:gd name="T45" fmla="*/ 33 h 176"/>
                <a:gd name="T46" fmla="*/ 45 w 239"/>
                <a:gd name="T47" fmla="*/ 27 h 176"/>
                <a:gd name="T48" fmla="*/ 51 w 239"/>
                <a:gd name="T49" fmla="*/ 22 h 176"/>
                <a:gd name="T50" fmla="*/ 55 w 239"/>
                <a:gd name="T51" fmla="*/ 16 h 176"/>
                <a:gd name="T52" fmla="*/ 58 w 239"/>
                <a:gd name="T53" fmla="*/ 12 h 176"/>
                <a:gd name="T54" fmla="*/ 60 w 239"/>
                <a:gd name="T55" fmla="*/ 9 h 176"/>
                <a:gd name="T56" fmla="*/ 59 w 239"/>
                <a:gd name="T57" fmla="*/ 9 h 176"/>
                <a:gd name="T58" fmla="*/ 56 w 239"/>
                <a:gd name="T59" fmla="*/ 7 h 176"/>
                <a:gd name="T60" fmla="*/ 54 w 239"/>
                <a:gd name="T61" fmla="*/ 8 h 176"/>
                <a:gd name="T62" fmla="*/ 53 w 239"/>
                <a:gd name="T63" fmla="*/ 10 h 176"/>
                <a:gd name="T64" fmla="*/ 50 w 239"/>
                <a:gd name="T65" fmla="*/ 13 h 176"/>
                <a:gd name="T66" fmla="*/ 45 w 239"/>
                <a:gd name="T67" fmla="*/ 18 h 176"/>
                <a:gd name="T68" fmla="*/ 40 w 239"/>
                <a:gd name="T69" fmla="*/ 22 h 176"/>
                <a:gd name="T70" fmla="*/ 34 w 239"/>
                <a:gd name="T71" fmla="*/ 27 h 176"/>
                <a:gd name="T72" fmla="*/ 29 w 239"/>
                <a:gd name="T73" fmla="*/ 31 h 176"/>
                <a:gd name="T74" fmla="*/ 24 w 239"/>
                <a:gd name="T75" fmla="*/ 34 h 176"/>
                <a:gd name="T76" fmla="*/ 20 w 239"/>
                <a:gd name="T77" fmla="*/ 36 h 176"/>
                <a:gd name="T78" fmla="*/ 17 w 239"/>
                <a:gd name="T79" fmla="*/ 36 h 176"/>
                <a:gd name="T80" fmla="*/ 12 w 239"/>
                <a:gd name="T81" fmla="*/ 36 h 176"/>
                <a:gd name="T82" fmla="*/ 8 w 239"/>
                <a:gd name="T83" fmla="*/ 32 h 176"/>
                <a:gd name="T84" fmla="*/ 7 w 239"/>
                <a:gd name="T85" fmla="*/ 28 h 176"/>
                <a:gd name="T86" fmla="*/ 9 w 239"/>
                <a:gd name="T87" fmla="*/ 24 h 176"/>
                <a:gd name="T88" fmla="*/ 12 w 239"/>
                <a:gd name="T89" fmla="*/ 21 h 176"/>
                <a:gd name="T90" fmla="*/ 17 w 239"/>
                <a:gd name="T91" fmla="*/ 17 h 176"/>
                <a:gd name="T92" fmla="*/ 20 w 239"/>
                <a:gd name="T93" fmla="*/ 15 h 176"/>
                <a:gd name="T94" fmla="*/ 24 w 239"/>
                <a:gd name="T95" fmla="*/ 13 h 176"/>
                <a:gd name="T96" fmla="*/ 27 w 239"/>
                <a:gd name="T97" fmla="*/ 11 h 176"/>
                <a:gd name="T98" fmla="*/ 31 w 239"/>
                <a:gd name="T99" fmla="*/ 8 h 176"/>
                <a:gd name="T100" fmla="*/ 37 w 239"/>
                <a:gd name="T101" fmla="*/ 6 h 176"/>
                <a:gd name="T102" fmla="*/ 40 w 239"/>
                <a:gd name="T103" fmla="*/ 4 h 176"/>
                <a:gd name="T104" fmla="*/ 38 w 239"/>
                <a:gd name="T105" fmla="*/ 0 h 1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9"/>
                <a:gd name="T160" fmla="*/ 0 h 176"/>
                <a:gd name="T161" fmla="*/ 239 w 239"/>
                <a:gd name="T162" fmla="*/ 176 h 1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9" h="176">
                  <a:moveTo>
                    <a:pt x="149" y="0"/>
                  </a:moveTo>
                  <a:lnTo>
                    <a:pt x="148" y="0"/>
                  </a:lnTo>
                  <a:lnTo>
                    <a:pt x="145" y="1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30" y="8"/>
                  </a:lnTo>
                  <a:lnTo>
                    <a:pt x="126" y="10"/>
                  </a:lnTo>
                  <a:lnTo>
                    <a:pt x="122" y="13"/>
                  </a:lnTo>
                  <a:lnTo>
                    <a:pt x="117" y="15"/>
                  </a:lnTo>
                  <a:lnTo>
                    <a:pt x="113" y="17"/>
                  </a:lnTo>
                  <a:lnTo>
                    <a:pt x="108" y="19"/>
                  </a:lnTo>
                  <a:lnTo>
                    <a:pt x="102" y="23"/>
                  </a:lnTo>
                  <a:lnTo>
                    <a:pt x="98" y="25"/>
                  </a:lnTo>
                  <a:lnTo>
                    <a:pt x="92" y="27"/>
                  </a:lnTo>
                  <a:lnTo>
                    <a:pt x="86" y="30"/>
                  </a:lnTo>
                  <a:lnTo>
                    <a:pt x="81" y="33"/>
                  </a:lnTo>
                  <a:lnTo>
                    <a:pt x="76" y="37"/>
                  </a:lnTo>
                  <a:lnTo>
                    <a:pt x="71" y="40"/>
                  </a:lnTo>
                  <a:lnTo>
                    <a:pt x="65" y="43"/>
                  </a:lnTo>
                  <a:lnTo>
                    <a:pt x="59" y="47"/>
                  </a:lnTo>
                  <a:lnTo>
                    <a:pt x="55" y="50"/>
                  </a:lnTo>
                  <a:lnTo>
                    <a:pt x="49" y="54"/>
                  </a:lnTo>
                  <a:lnTo>
                    <a:pt x="44" y="57"/>
                  </a:lnTo>
                  <a:lnTo>
                    <a:pt x="40" y="60"/>
                  </a:lnTo>
                  <a:lnTo>
                    <a:pt x="35" y="65"/>
                  </a:lnTo>
                  <a:lnTo>
                    <a:pt x="26" y="72"/>
                  </a:lnTo>
                  <a:lnTo>
                    <a:pt x="19" y="81"/>
                  </a:lnTo>
                  <a:lnTo>
                    <a:pt x="12" y="88"/>
                  </a:lnTo>
                  <a:lnTo>
                    <a:pt x="8" y="95"/>
                  </a:lnTo>
                  <a:lnTo>
                    <a:pt x="4" y="102"/>
                  </a:lnTo>
                  <a:lnTo>
                    <a:pt x="3" y="108"/>
                  </a:lnTo>
                  <a:lnTo>
                    <a:pt x="1" y="115"/>
                  </a:lnTo>
                  <a:lnTo>
                    <a:pt x="0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3" y="141"/>
                  </a:lnTo>
                  <a:lnTo>
                    <a:pt x="6" y="146"/>
                  </a:lnTo>
                  <a:lnTo>
                    <a:pt x="8" y="151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4"/>
                  </a:lnTo>
                  <a:lnTo>
                    <a:pt x="25" y="167"/>
                  </a:lnTo>
                  <a:lnTo>
                    <a:pt x="29" y="171"/>
                  </a:lnTo>
                  <a:lnTo>
                    <a:pt x="34" y="172"/>
                  </a:lnTo>
                  <a:lnTo>
                    <a:pt x="40" y="173"/>
                  </a:lnTo>
                  <a:lnTo>
                    <a:pt x="45" y="175"/>
                  </a:lnTo>
                  <a:lnTo>
                    <a:pt x="52" y="176"/>
                  </a:lnTo>
                  <a:lnTo>
                    <a:pt x="59" y="175"/>
                  </a:lnTo>
                  <a:lnTo>
                    <a:pt x="68" y="173"/>
                  </a:lnTo>
                  <a:lnTo>
                    <a:pt x="72" y="173"/>
                  </a:lnTo>
                  <a:lnTo>
                    <a:pt x="75" y="172"/>
                  </a:lnTo>
                  <a:lnTo>
                    <a:pt x="80" y="171"/>
                  </a:lnTo>
                  <a:lnTo>
                    <a:pt x="84" y="171"/>
                  </a:lnTo>
                  <a:lnTo>
                    <a:pt x="89" y="170"/>
                  </a:lnTo>
                  <a:lnTo>
                    <a:pt x="93" y="169"/>
                  </a:lnTo>
                  <a:lnTo>
                    <a:pt x="97" y="167"/>
                  </a:lnTo>
                  <a:lnTo>
                    <a:pt x="101" y="165"/>
                  </a:lnTo>
                  <a:lnTo>
                    <a:pt x="106" y="163"/>
                  </a:lnTo>
                  <a:lnTo>
                    <a:pt x="110" y="162"/>
                  </a:lnTo>
                  <a:lnTo>
                    <a:pt x="115" y="160"/>
                  </a:lnTo>
                  <a:lnTo>
                    <a:pt x="120" y="157"/>
                  </a:lnTo>
                  <a:lnTo>
                    <a:pt x="124" y="155"/>
                  </a:lnTo>
                  <a:lnTo>
                    <a:pt x="129" y="153"/>
                  </a:lnTo>
                  <a:lnTo>
                    <a:pt x="133" y="151"/>
                  </a:lnTo>
                  <a:lnTo>
                    <a:pt x="138" y="148"/>
                  </a:lnTo>
                  <a:lnTo>
                    <a:pt x="142" y="145"/>
                  </a:lnTo>
                  <a:lnTo>
                    <a:pt x="147" y="141"/>
                  </a:lnTo>
                  <a:lnTo>
                    <a:pt x="151" y="139"/>
                  </a:lnTo>
                  <a:lnTo>
                    <a:pt x="156" y="136"/>
                  </a:lnTo>
                  <a:lnTo>
                    <a:pt x="164" y="128"/>
                  </a:lnTo>
                  <a:lnTo>
                    <a:pt x="172" y="120"/>
                  </a:lnTo>
                  <a:lnTo>
                    <a:pt x="180" y="112"/>
                  </a:lnTo>
                  <a:lnTo>
                    <a:pt x="189" y="104"/>
                  </a:lnTo>
                  <a:lnTo>
                    <a:pt x="196" y="96"/>
                  </a:lnTo>
                  <a:lnTo>
                    <a:pt x="203" y="88"/>
                  </a:lnTo>
                  <a:lnTo>
                    <a:pt x="208" y="80"/>
                  </a:lnTo>
                  <a:lnTo>
                    <a:pt x="215" y="73"/>
                  </a:lnTo>
                  <a:lnTo>
                    <a:pt x="220" y="65"/>
                  </a:lnTo>
                  <a:lnTo>
                    <a:pt x="226" y="58"/>
                  </a:lnTo>
                  <a:lnTo>
                    <a:pt x="229" y="53"/>
                  </a:lnTo>
                  <a:lnTo>
                    <a:pt x="232" y="48"/>
                  </a:lnTo>
                  <a:lnTo>
                    <a:pt x="235" y="43"/>
                  </a:lnTo>
                  <a:lnTo>
                    <a:pt x="237" y="41"/>
                  </a:lnTo>
                  <a:lnTo>
                    <a:pt x="239" y="39"/>
                  </a:lnTo>
                  <a:lnTo>
                    <a:pt x="238" y="37"/>
                  </a:lnTo>
                  <a:lnTo>
                    <a:pt x="236" y="37"/>
                  </a:lnTo>
                  <a:lnTo>
                    <a:pt x="232" y="34"/>
                  </a:lnTo>
                  <a:lnTo>
                    <a:pt x="228" y="32"/>
                  </a:lnTo>
                  <a:lnTo>
                    <a:pt x="223" y="30"/>
                  </a:lnTo>
                  <a:lnTo>
                    <a:pt x="220" y="30"/>
                  </a:lnTo>
                  <a:lnTo>
                    <a:pt x="216" y="30"/>
                  </a:lnTo>
                  <a:lnTo>
                    <a:pt x="216" y="32"/>
                  </a:lnTo>
                  <a:lnTo>
                    <a:pt x="215" y="34"/>
                  </a:lnTo>
                  <a:lnTo>
                    <a:pt x="214" y="37"/>
                  </a:lnTo>
                  <a:lnTo>
                    <a:pt x="211" y="41"/>
                  </a:lnTo>
                  <a:lnTo>
                    <a:pt x="207" y="46"/>
                  </a:lnTo>
                  <a:lnTo>
                    <a:pt x="203" y="50"/>
                  </a:lnTo>
                  <a:lnTo>
                    <a:pt x="198" y="55"/>
                  </a:lnTo>
                  <a:lnTo>
                    <a:pt x="191" y="59"/>
                  </a:lnTo>
                  <a:lnTo>
                    <a:pt x="187" y="66"/>
                  </a:lnTo>
                  <a:lnTo>
                    <a:pt x="179" y="72"/>
                  </a:lnTo>
                  <a:lnTo>
                    <a:pt x="172" y="79"/>
                  </a:lnTo>
                  <a:lnTo>
                    <a:pt x="164" y="84"/>
                  </a:lnTo>
                  <a:lnTo>
                    <a:pt x="157" y="91"/>
                  </a:lnTo>
                  <a:lnTo>
                    <a:pt x="149" y="97"/>
                  </a:lnTo>
                  <a:lnTo>
                    <a:pt x="142" y="104"/>
                  </a:lnTo>
                  <a:lnTo>
                    <a:pt x="136" y="111"/>
                  </a:lnTo>
                  <a:lnTo>
                    <a:pt x="129" y="118"/>
                  </a:lnTo>
                  <a:lnTo>
                    <a:pt x="122" y="122"/>
                  </a:lnTo>
                  <a:lnTo>
                    <a:pt x="115" y="128"/>
                  </a:lnTo>
                  <a:lnTo>
                    <a:pt x="108" y="131"/>
                  </a:lnTo>
                  <a:lnTo>
                    <a:pt x="101" y="136"/>
                  </a:lnTo>
                  <a:lnTo>
                    <a:pt x="96" y="138"/>
                  </a:lnTo>
                  <a:lnTo>
                    <a:pt x="90" y="141"/>
                  </a:lnTo>
                  <a:lnTo>
                    <a:pt x="84" y="144"/>
                  </a:lnTo>
                  <a:lnTo>
                    <a:pt x="80" y="146"/>
                  </a:lnTo>
                  <a:lnTo>
                    <a:pt x="75" y="146"/>
                  </a:lnTo>
                  <a:lnTo>
                    <a:pt x="71" y="148"/>
                  </a:lnTo>
                  <a:lnTo>
                    <a:pt x="66" y="148"/>
                  </a:lnTo>
                  <a:lnTo>
                    <a:pt x="61" y="148"/>
                  </a:lnTo>
                  <a:lnTo>
                    <a:pt x="55" y="147"/>
                  </a:lnTo>
                  <a:lnTo>
                    <a:pt x="48" y="146"/>
                  </a:lnTo>
                  <a:lnTo>
                    <a:pt x="42" y="141"/>
                  </a:lnTo>
                  <a:lnTo>
                    <a:pt x="36" y="136"/>
                  </a:lnTo>
                  <a:lnTo>
                    <a:pt x="32" y="129"/>
                  </a:lnTo>
                  <a:lnTo>
                    <a:pt x="29" y="122"/>
                  </a:lnTo>
                  <a:lnTo>
                    <a:pt x="28" y="118"/>
                  </a:lnTo>
                  <a:lnTo>
                    <a:pt x="28" y="113"/>
                  </a:lnTo>
                  <a:lnTo>
                    <a:pt x="28" y="108"/>
                  </a:lnTo>
                  <a:lnTo>
                    <a:pt x="31" y="104"/>
                  </a:lnTo>
                  <a:lnTo>
                    <a:pt x="33" y="99"/>
                  </a:lnTo>
                  <a:lnTo>
                    <a:pt x="37" y="95"/>
                  </a:lnTo>
                  <a:lnTo>
                    <a:pt x="42" y="89"/>
                  </a:lnTo>
                  <a:lnTo>
                    <a:pt x="48" y="84"/>
                  </a:lnTo>
                  <a:lnTo>
                    <a:pt x="55" y="79"/>
                  </a:lnTo>
                  <a:lnTo>
                    <a:pt x="63" y="73"/>
                  </a:lnTo>
                  <a:lnTo>
                    <a:pt x="66" y="70"/>
                  </a:lnTo>
                  <a:lnTo>
                    <a:pt x="71" y="67"/>
                  </a:lnTo>
                  <a:lnTo>
                    <a:pt x="75" y="64"/>
                  </a:lnTo>
                  <a:lnTo>
                    <a:pt x="80" y="62"/>
                  </a:lnTo>
                  <a:lnTo>
                    <a:pt x="84" y="59"/>
                  </a:lnTo>
                  <a:lnTo>
                    <a:pt x="89" y="56"/>
                  </a:lnTo>
                  <a:lnTo>
                    <a:pt x="93" y="53"/>
                  </a:lnTo>
                  <a:lnTo>
                    <a:pt x="98" y="50"/>
                  </a:lnTo>
                  <a:lnTo>
                    <a:pt x="102" y="48"/>
                  </a:lnTo>
                  <a:lnTo>
                    <a:pt x="107" y="46"/>
                  </a:lnTo>
                  <a:lnTo>
                    <a:pt x="112" y="43"/>
                  </a:lnTo>
                  <a:lnTo>
                    <a:pt x="116" y="41"/>
                  </a:lnTo>
                  <a:lnTo>
                    <a:pt x="124" y="35"/>
                  </a:lnTo>
                  <a:lnTo>
                    <a:pt x="132" y="32"/>
                  </a:lnTo>
                  <a:lnTo>
                    <a:pt x="139" y="27"/>
                  </a:lnTo>
                  <a:lnTo>
                    <a:pt x="146" y="25"/>
                  </a:lnTo>
                  <a:lnTo>
                    <a:pt x="150" y="22"/>
                  </a:lnTo>
                  <a:lnTo>
                    <a:pt x="155" y="19"/>
                  </a:lnTo>
                  <a:lnTo>
                    <a:pt x="157" y="18"/>
                  </a:lnTo>
                  <a:lnTo>
                    <a:pt x="158" y="18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Freeform 24"/>
            <p:cNvSpPr>
              <a:spLocks/>
            </p:cNvSpPr>
            <p:nvPr/>
          </p:nvSpPr>
          <p:spPr bwMode="auto">
            <a:xfrm>
              <a:off x="2669" y="1726"/>
              <a:ext cx="49" cy="26"/>
            </a:xfrm>
            <a:custGeom>
              <a:avLst/>
              <a:gdLst>
                <a:gd name="T0" fmla="*/ 2 w 98"/>
                <a:gd name="T1" fmla="*/ 0 h 53"/>
                <a:gd name="T2" fmla="*/ 25 w 98"/>
                <a:gd name="T3" fmla="*/ 9 h 53"/>
                <a:gd name="T4" fmla="*/ 17 w 98"/>
                <a:gd name="T5" fmla="*/ 13 h 53"/>
                <a:gd name="T6" fmla="*/ 0 w 98"/>
                <a:gd name="T7" fmla="*/ 3 h 53"/>
                <a:gd name="T8" fmla="*/ 2 w 98"/>
                <a:gd name="T9" fmla="*/ 0 h 53"/>
                <a:gd name="T10" fmla="*/ 2 w 9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8"/>
                <a:gd name="T19" fmla="*/ 0 h 53"/>
                <a:gd name="T20" fmla="*/ 98 w 9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8" h="53">
                  <a:moveTo>
                    <a:pt x="8" y="0"/>
                  </a:moveTo>
                  <a:lnTo>
                    <a:pt x="98" y="39"/>
                  </a:lnTo>
                  <a:lnTo>
                    <a:pt x="67" y="53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Freeform 25"/>
            <p:cNvSpPr>
              <a:spLocks/>
            </p:cNvSpPr>
            <p:nvPr/>
          </p:nvSpPr>
          <p:spPr bwMode="auto">
            <a:xfrm>
              <a:off x="2844" y="1596"/>
              <a:ext cx="119" cy="78"/>
            </a:xfrm>
            <a:custGeom>
              <a:avLst/>
              <a:gdLst>
                <a:gd name="T0" fmla="*/ 54 w 240"/>
                <a:gd name="T1" fmla="*/ 2 h 155"/>
                <a:gd name="T2" fmla="*/ 53 w 240"/>
                <a:gd name="T3" fmla="*/ 5 h 155"/>
                <a:gd name="T4" fmla="*/ 52 w 240"/>
                <a:gd name="T5" fmla="*/ 8 h 155"/>
                <a:gd name="T6" fmla="*/ 51 w 240"/>
                <a:gd name="T7" fmla="*/ 11 h 155"/>
                <a:gd name="T8" fmla="*/ 49 w 240"/>
                <a:gd name="T9" fmla="*/ 14 h 155"/>
                <a:gd name="T10" fmla="*/ 48 w 240"/>
                <a:gd name="T11" fmla="*/ 18 h 155"/>
                <a:gd name="T12" fmla="*/ 46 w 240"/>
                <a:gd name="T13" fmla="*/ 21 h 155"/>
                <a:gd name="T14" fmla="*/ 43 w 240"/>
                <a:gd name="T15" fmla="*/ 24 h 155"/>
                <a:gd name="T16" fmla="*/ 41 w 240"/>
                <a:gd name="T17" fmla="*/ 27 h 155"/>
                <a:gd name="T18" fmla="*/ 38 w 240"/>
                <a:gd name="T19" fmla="*/ 29 h 155"/>
                <a:gd name="T20" fmla="*/ 35 w 240"/>
                <a:gd name="T21" fmla="*/ 30 h 155"/>
                <a:gd name="T22" fmla="*/ 32 w 240"/>
                <a:gd name="T23" fmla="*/ 31 h 155"/>
                <a:gd name="T24" fmla="*/ 29 w 240"/>
                <a:gd name="T25" fmla="*/ 32 h 155"/>
                <a:gd name="T26" fmla="*/ 26 w 240"/>
                <a:gd name="T27" fmla="*/ 32 h 155"/>
                <a:gd name="T28" fmla="*/ 23 w 240"/>
                <a:gd name="T29" fmla="*/ 32 h 155"/>
                <a:gd name="T30" fmla="*/ 20 w 240"/>
                <a:gd name="T31" fmla="*/ 31 h 155"/>
                <a:gd name="T32" fmla="*/ 17 w 240"/>
                <a:gd name="T33" fmla="*/ 31 h 155"/>
                <a:gd name="T34" fmla="*/ 14 w 240"/>
                <a:gd name="T35" fmla="*/ 30 h 155"/>
                <a:gd name="T36" fmla="*/ 11 w 240"/>
                <a:gd name="T37" fmla="*/ 29 h 155"/>
                <a:gd name="T38" fmla="*/ 9 w 240"/>
                <a:gd name="T39" fmla="*/ 28 h 155"/>
                <a:gd name="T40" fmla="*/ 7 w 240"/>
                <a:gd name="T41" fmla="*/ 27 h 155"/>
                <a:gd name="T42" fmla="*/ 5 w 240"/>
                <a:gd name="T43" fmla="*/ 26 h 155"/>
                <a:gd name="T44" fmla="*/ 0 w 240"/>
                <a:gd name="T45" fmla="*/ 31 h 155"/>
                <a:gd name="T46" fmla="*/ 1 w 240"/>
                <a:gd name="T47" fmla="*/ 32 h 155"/>
                <a:gd name="T48" fmla="*/ 3 w 240"/>
                <a:gd name="T49" fmla="*/ 33 h 155"/>
                <a:gd name="T50" fmla="*/ 5 w 240"/>
                <a:gd name="T51" fmla="*/ 34 h 155"/>
                <a:gd name="T52" fmla="*/ 8 w 240"/>
                <a:gd name="T53" fmla="*/ 35 h 155"/>
                <a:gd name="T54" fmla="*/ 11 w 240"/>
                <a:gd name="T55" fmla="*/ 37 h 155"/>
                <a:gd name="T56" fmla="*/ 15 w 240"/>
                <a:gd name="T57" fmla="*/ 38 h 155"/>
                <a:gd name="T58" fmla="*/ 19 w 240"/>
                <a:gd name="T59" fmla="*/ 39 h 155"/>
                <a:gd name="T60" fmla="*/ 22 w 240"/>
                <a:gd name="T61" fmla="*/ 39 h 155"/>
                <a:gd name="T62" fmla="*/ 26 w 240"/>
                <a:gd name="T63" fmla="*/ 39 h 155"/>
                <a:gd name="T64" fmla="*/ 30 w 240"/>
                <a:gd name="T65" fmla="*/ 39 h 155"/>
                <a:gd name="T66" fmla="*/ 34 w 240"/>
                <a:gd name="T67" fmla="*/ 37 h 155"/>
                <a:gd name="T68" fmla="*/ 38 w 240"/>
                <a:gd name="T69" fmla="*/ 36 h 155"/>
                <a:gd name="T70" fmla="*/ 42 w 240"/>
                <a:gd name="T71" fmla="*/ 33 h 155"/>
                <a:gd name="T72" fmla="*/ 45 w 240"/>
                <a:gd name="T73" fmla="*/ 31 h 155"/>
                <a:gd name="T74" fmla="*/ 48 w 240"/>
                <a:gd name="T75" fmla="*/ 28 h 155"/>
                <a:gd name="T76" fmla="*/ 50 w 240"/>
                <a:gd name="T77" fmla="*/ 25 h 155"/>
                <a:gd name="T78" fmla="*/ 51 w 240"/>
                <a:gd name="T79" fmla="*/ 23 h 155"/>
                <a:gd name="T80" fmla="*/ 52 w 240"/>
                <a:gd name="T81" fmla="*/ 21 h 155"/>
                <a:gd name="T82" fmla="*/ 53 w 240"/>
                <a:gd name="T83" fmla="*/ 19 h 155"/>
                <a:gd name="T84" fmla="*/ 54 w 240"/>
                <a:gd name="T85" fmla="*/ 17 h 155"/>
                <a:gd name="T86" fmla="*/ 55 w 240"/>
                <a:gd name="T87" fmla="*/ 14 h 155"/>
                <a:gd name="T88" fmla="*/ 56 w 240"/>
                <a:gd name="T89" fmla="*/ 12 h 155"/>
                <a:gd name="T90" fmla="*/ 57 w 240"/>
                <a:gd name="T91" fmla="*/ 10 h 155"/>
                <a:gd name="T92" fmla="*/ 57 w 240"/>
                <a:gd name="T93" fmla="*/ 8 h 155"/>
                <a:gd name="T94" fmla="*/ 58 w 240"/>
                <a:gd name="T95" fmla="*/ 6 h 155"/>
                <a:gd name="T96" fmla="*/ 59 w 240"/>
                <a:gd name="T97" fmla="*/ 3 h 155"/>
                <a:gd name="T98" fmla="*/ 59 w 240"/>
                <a:gd name="T99" fmla="*/ 0 h 155"/>
                <a:gd name="T100" fmla="*/ 54 w 240"/>
                <a:gd name="T101" fmla="*/ 2 h 1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0"/>
                <a:gd name="T154" fmla="*/ 0 h 155"/>
                <a:gd name="T155" fmla="*/ 240 w 240"/>
                <a:gd name="T156" fmla="*/ 155 h 1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0" h="155">
                  <a:moveTo>
                    <a:pt x="219" y="5"/>
                  </a:moveTo>
                  <a:lnTo>
                    <a:pt x="218" y="7"/>
                  </a:lnTo>
                  <a:lnTo>
                    <a:pt x="216" y="14"/>
                  </a:lnTo>
                  <a:lnTo>
                    <a:pt x="213" y="17"/>
                  </a:lnTo>
                  <a:lnTo>
                    <a:pt x="212" y="23"/>
                  </a:lnTo>
                  <a:lnTo>
                    <a:pt x="210" y="29"/>
                  </a:lnTo>
                  <a:lnTo>
                    <a:pt x="209" y="36"/>
                  </a:lnTo>
                  <a:lnTo>
                    <a:pt x="205" y="41"/>
                  </a:lnTo>
                  <a:lnTo>
                    <a:pt x="202" y="48"/>
                  </a:lnTo>
                  <a:lnTo>
                    <a:pt x="200" y="56"/>
                  </a:lnTo>
                  <a:lnTo>
                    <a:pt x="196" y="63"/>
                  </a:lnTo>
                  <a:lnTo>
                    <a:pt x="193" y="70"/>
                  </a:lnTo>
                  <a:lnTo>
                    <a:pt x="188" y="77"/>
                  </a:lnTo>
                  <a:lnTo>
                    <a:pt x="185" y="83"/>
                  </a:lnTo>
                  <a:lnTo>
                    <a:pt x="181" y="90"/>
                  </a:lnTo>
                  <a:lnTo>
                    <a:pt x="176" y="96"/>
                  </a:lnTo>
                  <a:lnTo>
                    <a:pt x="171" y="102"/>
                  </a:lnTo>
                  <a:lnTo>
                    <a:pt x="166" y="106"/>
                  </a:lnTo>
                  <a:lnTo>
                    <a:pt x="161" y="111"/>
                  </a:lnTo>
                  <a:lnTo>
                    <a:pt x="154" y="114"/>
                  </a:lnTo>
                  <a:lnTo>
                    <a:pt x="148" y="118"/>
                  </a:lnTo>
                  <a:lnTo>
                    <a:pt x="143" y="120"/>
                  </a:lnTo>
                  <a:lnTo>
                    <a:pt x="137" y="123"/>
                  </a:lnTo>
                  <a:lnTo>
                    <a:pt x="130" y="124"/>
                  </a:lnTo>
                  <a:lnTo>
                    <a:pt x="124" y="126"/>
                  </a:lnTo>
                  <a:lnTo>
                    <a:pt x="119" y="127"/>
                  </a:lnTo>
                  <a:lnTo>
                    <a:pt x="112" y="128"/>
                  </a:lnTo>
                  <a:lnTo>
                    <a:pt x="106" y="128"/>
                  </a:lnTo>
                  <a:lnTo>
                    <a:pt x="101" y="128"/>
                  </a:lnTo>
                  <a:lnTo>
                    <a:pt x="94" y="127"/>
                  </a:lnTo>
                  <a:lnTo>
                    <a:pt x="89" y="126"/>
                  </a:lnTo>
                  <a:lnTo>
                    <a:pt x="82" y="124"/>
                  </a:lnTo>
                  <a:lnTo>
                    <a:pt x="77" y="123"/>
                  </a:lnTo>
                  <a:lnTo>
                    <a:pt x="70" y="121"/>
                  </a:lnTo>
                  <a:lnTo>
                    <a:pt x="64" y="120"/>
                  </a:lnTo>
                  <a:lnTo>
                    <a:pt x="58" y="118"/>
                  </a:lnTo>
                  <a:lnTo>
                    <a:pt x="53" y="116"/>
                  </a:lnTo>
                  <a:lnTo>
                    <a:pt x="47" y="114"/>
                  </a:lnTo>
                  <a:lnTo>
                    <a:pt x="42" y="112"/>
                  </a:lnTo>
                  <a:lnTo>
                    <a:pt x="37" y="110"/>
                  </a:lnTo>
                  <a:lnTo>
                    <a:pt x="32" y="109"/>
                  </a:lnTo>
                  <a:lnTo>
                    <a:pt x="28" y="106"/>
                  </a:lnTo>
                  <a:lnTo>
                    <a:pt x="25" y="106"/>
                  </a:lnTo>
                  <a:lnTo>
                    <a:pt x="21" y="104"/>
                  </a:lnTo>
                  <a:lnTo>
                    <a:pt x="18" y="10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6" y="127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6" y="132"/>
                  </a:lnTo>
                  <a:lnTo>
                    <a:pt x="22" y="136"/>
                  </a:lnTo>
                  <a:lnTo>
                    <a:pt x="26" y="138"/>
                  </a:lnTo>
                  <a:lnTo>
                    <a:pt x="33" y="140"/>
                  </a:lnTo>
                  <a:lnTo>
                    <a:pt x="39" y="143"/>
                  </a:lnTo>
                  <a:lnTo>
                    <a:pt x="46" y="146"/>
                  </a:lnTo>
                  <a:lnTo>
                    <a:pt x="53" y="147"/>
                  </a:lnTo>
                  <a:lnTo>
                    <a:pt x="61" y="150"/>
                  </a:lnTo>
                  <a:lnTo>
                    <a:pt x="67" y="152"/>
                  </a:lnTo>
                  <a:lnTo>
                    <a:pt x="77" y="154"/>
                  </a:lnTo>
                  <a:lnTo>
                    <a:pt x="83" y="154"/>
                  </a:lnTo>
                  <a:lnTo>
                    <a:pt x="91" y="155"/>
                  </a:lnTo>
                  <a:lnTo>
                    <a:pt x="99" y="155"/>
                  </a:lnTo>
                  <a:lnTo>
                    <a:pt x="107" y="155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31" y="151"/>
                  </a:lnTo>
                  <a:lnTo>
                    <a:pt x="139" y="148"/>
                  </a:lnTo>
                  <a:lnTo>
                    <a:pt x="146" y="144"/>
                  </a:lnTo>
                  <a:lnTo>
                    <a:pt x="154" y="142"/>
                  </a:lnTo>
                  <a:lnTo>
                    <a:pt x="162" y="137"/>
                  </a:lnTo>
                  <a:lnTo>
                    <a:pt x="170" y="132"/>
                  </a:lnTo>
                  <a:lnTo>
                    <a:pt x="176" y="127"/>
                  </a:lnTo>
                  <a:lnTo>
                    <a:pt x="183" y="121"/>
                  </a:lnTo>
                  <a:lnTo>
                    <a:pt x="189" y="114"/>
                  </a:lnTo>
                  <a:lnTo>
                    <a:pt x="196" y="109"/>
                  </a:lnTo>
                  <a:lnTo>
                    <a:pt x="199" y="104"/>
                  </a:lnTo>
                  <a:lnTo>
                    <a:pt x="201" y="99"/>
                  </a:lnTo>
                  <a:lnTo>
                    <a:pt x="203" y="95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82"/>
                  </a:lnTo>
                  <a:lnTo>
                    <a:pt x="213" y="78"/>
                  </a:lnTo>
                  <a:lnTo>
                    <a:pt x="216" y="74"/>
                  </a:lnTo>
                  <a:lnTo>
                    <a:pt x="217" y="70"/>
                  </a:lnTo>
                  <a:lnTo>
                    <a:pt x="218" y="65"/>
                  </a:lnTo>
                  <a:lnTo>
                    <a:pt x="220" y="61"/>
                  </a:lnTo>
                  <a:lnTo>
                    <a:pt x="223" y="56"/>
                  </a:lnTo>
                  <a:lnTo>
                    <a:pt x="224" y="51"/>
                  </a:lnTo>
                  <a:lnTo>
                    <a:pt x="225" y="47"/>
                  </a:lnTo>
                  <a:lnTo>
                    <a:pt x="227" y="43"/>
                  </a:lnTo>
                  <a:lnTo>
                    <a:pt x="229" y="39"/>
                  </a:lnTo>
                  <a:lnTo>
                    <a:pt x="229" y="34"/>
                  </a:lnTo>
                  <a:lnTo>
                    <a:pt x="232" y="30"/>
                  </a:lnTo>
                  <a:lnTo>
                    <a:pt x="233" y="26"/>
                  </a:lnTo>
                  <a:lnTo>
                    <a:pt x="234" y="23"/>
                  </a:lnTo>
                  <a:lnTo>
                    <a:pt x="235" y="16"/>
                  </a:lnTo>
                  <a:lnTo>
                    <a:pt x="237" y="12"/>
                  </a:lnTo>
                  <a:lnTo>
                    <a:pt x="237" y="6"/>
                  </a:lnTo>
                  <a:lnTo>
                    <a:pt x="240" y="0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4" name="Freeform 26"/>
            <p:cNvSpPr>
              <a:spLocks/>
            </p:cNvSpPr>
            <p:nvPr/>
          </p:nvSpPr>
          <p:spPr bwMode="auto">
            <a:xfrm>
              <a:off x="3067" y="1537"/>
              <a:ext cx="17" cy="76"/>
            </a:xfrm>
            <a:custGeom>
              <a:avLst/>
              <a:gdLst>
                <a:gd name="T0" fmla="*/ 7 w 34"/>
                <a:gd name="T1" fmla="*/ 0 h 151"/>
                <a:gd name="T2" fmla="*/ 9 w 34"/>
                <a:gd name="T3" fmla="*/ 36 h 151"/>
                <a:gd name="T4" fmla="*/ 3 w 34"/>
                <a:gd name="T5" fmla="*/ 38 h 151"/>
                <a:gd name="T6" fmla="*/ 0 w 34"/>
                <a:gd name="T7" fmla="*/ 2 h 151"/>
                <a:gd name="T8" fmla="*/ 7 w 34"/>
                <a:gd name="T9" fmla="*/ 0 h 151"/>
                <a:gd name="T10" fmla="*/ 7 w 34"/>
                <a:gd name="T11" fmla="*/ 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51"/>
                <a:gd name="T20" fmla="*/ 34 w 34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51">
                  <a:moveTo>
                    <a:pt x="30" y="0"/>
                  </a:moveTo>
                  <a:lnTo>
                    <a:pt x="34" y="142"/>
                  </a:lnTo>
                  <a:lnTo>
                    <a:pt x="14" y="151"/>
                  </a:lnTo>
                  <a:lnTo>
                    <a:pt x="0" y="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Freeform 27"/>
            <p:cNvSpPr>
              <a:spLocks/>
            </p:cNvSpPr>
            <p:nvPr/>
          </p:nvSpPr>
          <p:spPr bwMode="auto">
            <a:xfrm>
              <a:off x="2897" y="1338"/>
              <a:ext cx="400" cy="181"/>
            </a:xfrm>
            <a:custGeom>
              <a:avLst/>
              <a:gdLst>
                <a:gd name="T0" fmla="*/ 0 w 801"/>
                <a:gd name="T1" fmla="*/ 89 h 361"/>
                <a:gd name="T2" fmla="*/ 127 w 801"/>
                <a:gd name="T3" fmla="*/ 34 h 361"/>
                <a:gd name="T4" fmla="*/ 123 w 801"/>
                <a:gd name="T5" fmla="*/ 0 h 361"/>
                <a:gd name="T6" fmla="*/ 128 w 801"/>
                <a:gd name="T7" fmla="*/ 0 h 361"/>
                <a:gd name="T8" fmla="*/ 131 w 801"/>
                <a:gd name="T9" fmla="*/ 32 h 361"/>
                <a:gd name="T10" fmla="*/ 200 w 801"/>
                <a:gd name="T11" fmla="*/ 37 h 361"/>
                <a:gd name="T12" fmla="*/ 197 w 801"/>
                <a:gd name="T13" fmla="*/ 41 h 361"/>
                <a:gd name="T14" fmla="*/ 132 w 801"/>
                <a:gd name="T15" fmla="*/ 36 h 361"/>
                <a:gd name="T16" fmla="*/ 8 w 801"/>
                <a:gd name="T17" fmla="*/ 91 h 361"/>
                <a:gd name="T18" fmla="*/ 0 w 801"/>
                <a:gd name="T19" fmla="*/ 89 h 361"/>
                <a:gd name="T20" fmla="*/ 0 w 801"/>
                <a:gd name="T21" fmla="*/ 89 h 3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1"/>
                <a:gd name="T34" fmla="*/ 0 h 361"/>
                <a:gd name="T35" fmla="*/ 801 w 801"/>
                <a:gd name="T36" fmla="*/ 361 h 3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1" h="361">
                  <a:moveTo>
                    <a:pt x="0" y="353"/>
                  </a:moveTo>
                  <a:lnTo>
                    <a:pt x="509" y="133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26" y="126"/>
                  </a:lnTo>
                  <a:lnTo>
                    <a:pt x="801" y="146"/>
                  </a:lnTo>
                  <a:lnTo>
                    <a:pt x="789" y="164"/>
                  </a:lnTo>
                  <a:lnTo>
                    <a:pt x="531" y="143"/>
                  </a:lnTo>
                  <a:lnTo>
                    <a:pt x="35" y="361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6" name="Freeform 28"/>
            <p:cNvSpPr>
              <a:spLocks/>
            </p:cNvSpPr>
            <p:nvPr/>
          </p:nvSpPr>
          <p:spPr bwMode="auto">
            <a:xfrm>
              <a:off x="3107" y="1576"/>
              <a:ext cx="140" cy="124"/>
            </a:xfrm>
            <a:custGeom>
              <a:avLst/>
              <a:gdLst>
                <a:gd name="T0" fmla="*/ 35 w 279"/>
                <a:gd name="T1" fmla="*/ 1 h 249"/>
                <a:gd name="T2" fmla="*/ 40 w 279"/>
                <a:gd name="T3" fmla="*/ 0 h 249"/>
                <a:gd name="T4" fmla="*/ 45 w 279"/>
                <a:gd name="T5" fmla="*/ 0 h 249"/>
                <a:gd name="T6" fmla="*/ 49 w 279"/>
                <a:gd name="T7" fmla="*/ 0 h 249"/>
                <a:gd name="T8" fmla="*/ 54 w 279"/>
                <a:gd name="T9" fmla="*/ 2 h 249"/>
                <a:gd name="T10" fmla="*/ 59 w 279"/>
                <a:gd name="T11" fmla="*/ 4 h 249"/>
                <a:gd name="T12" fmla="*/ 65 w 279"/>
                <a:gd name="T13" fmla="*/ 10 h 249"/>
                <a:gd name="T14" fmla="*/ 69 w 279"/>
                <a:gd name="T15" fmla="*/ 18 h 249"/>
                <a:gd name="T16" fmla="*/ 70 w 279"/>
                <a:gd name="T17" fmla="*/ 25 h 249"/>
                <a:gd name="T18" fmla="*/ 69 w 279"/>
                <a:gd name="T19" fmla="*/ 33 h 249"/>
                <a:gd name="T20" fmla="*/ 68 w 279"/>
                <a:gd name="T21" fmla="*/ 37 h 249"/>
                <a:gd name="T22" fmla="*/ 65 w 279"/>
                <a:gd name="T23" fmla="*/ 45 h 249"/>
                <a:gd name="T24" fmla="*/ 60 w 279"/>
                <a:gd name="T25" fmla="*/ 51 h 249"/>
                <a:gd name="T26" fmla="*/ 53 w 279"/>
                <a:gd name="T27" fmla="*/ 56 h 249"/>
                <a:gd name="T28" fmla="*/ 45 w 279"/>
                <a:gd name="T29" fmla="*/ 60 h 249"/>
                <a:gd name="T30" fmla="*/ 41 w 279"/>
                <a:gd name="T31" fmla="*/ 61 h 249"/>
                <a:gd name="T32" fmla="*/ 37 w 279"/>
                <a:gd name="T33" fmla="*/ 62 h 249"/>
                <a:gd name="T34" fmla="*/ 32 w 279"/>
                <a:gd name="T35" fmla="*/ 62 h 249"/>
                <a:gd name="T36" fmla="*/ 28 w 279"/>
                <a:gd name="T37" fmla="*/ 62 h 249"/>
                <a:gd name="T38" fmla="*/ 23 w 279"/>
                <a:gd name="T39" fmla="*/ 61 h 249"/>
                <a:gd name="T40" fmla="*/ 19 w 279"/>
                <a:gd name="T41" fmla="*/ 60 h 249"/>
                <a:gd name="T42" fmla="*/ 11 w 279"/>
                <a:gd name="T43" fmla="*/ 57 h 249"/>
                <a:gd name="T44" fmla="*/ 5 w 279"/>
                <a:gd name="T45" fmla="*/ 51 h 249"/>
                <a:gd name="T46" fmla="*/ 2 w 279"/>
                <a:gd name="T47" fmla="*/ 44 h 249"/>
                <a:gd name="T48" fmla="*/ 0 w 279"/>
                <a:gd name="T49" fmla="*/ 39 h 249"/>
                <a:gd name="T50" fmla="*/ 0 w 279"/>
                <a:gd name="T51" fmla="*/ 35 h 249"/>
                <a:gd name="T52" fmla="*/ 1 w 279"/>
                <a:gd name="T53" fmla="*/ 31 h 249"/>
                <a:gd name="T54" fmla="*/ 4 w 279"/>
                <a:gd name="T55" fmla="*/ 23 h 249"/>
                <a:gd name="T56" fmla="*/ 8 w 279"/>
                <a:gd name="T57" fmla="*/ 16 h 249"/>
                <a:gd name="T58" fmla="*/ 13 w 279"/>
                <a:gd name="T59" fmla="*/ 12 h 249"/>
                <a:gd name="T60" fmla="*/ 16 w 279"/>
                <a:gd name="T61" fmla="*/ 8 h 249"/>
                <a:gd name="T62" fmla="*/ 17 w 279"/>
                <a:gd name="T63" fmla="*/ 15 h 249"/>
                <a:gd name="T64" fmla="*/ 13 w 279"/>
                <a:gd name="T65" fmla="*/ 20 h 249"/>
                <a:gd name="T66" fmla="*/ 8 w 279"/>
                <a:gd name="T67" fmla="*/ 25 h 249"/>
                <a:gd name="T68" fmla="*/ 6 w 279"/>
                <a:gd name="T69" fmla="*/ 30 h 249"/>
                <a:gd name="T70" fmla="*/ 6 w 279"/>
                <a:gd name="T71" fmla="*/ 36 h 249"/>
                <a:gd name="T72" fmla="*/ 7 w 279"/>
                <a:gd name="T73" fmla="*/ 43 h 249"/>
                <a:gd name="T74" fmla="*/ 10 w 279"/>
                <a:gd name="T75" fmla="*/ 50 h 249"/>
                <a:gd name="T76" fmla="*/ 15 w 279"/>
                <a:gd name="T77" fmla="*/ 54 h 249"/>
                <a:gd name="T78" fmla="*/ 22 w 279"/>
                <a:gd name="T79" fmla="*/ 56 h 249"/>
                <a:gd name="T80" fmla="*/ 27 w 279"/>
                <a:gd name="T81" fmla="*/ 56 h 249"/>
                <a:gd name="T82" fmla="*/ 31 w 279"/>
                <a:gd name="T83" fmla="*/ 57 h 249"/>
                <a:gd name="T84" fmla="*/ 36 w 279"/>
                <a:gd name="T85" fmla="*/ 57 h 249"/>
                <a:gd name="T86" fmla="*/ 42 w 279"/>
                <a:gd name="T87" fmla="*/ 56 h 249"/>
                <a:gd name="T88" fmla="*/ 48 w 279"/>
                <a:gd name="T89" fmla="*/ 54 h 249"/>
                <a:gd name="T90" fmla="*/ 54 w 279"/>
                <a:gd name="T91" fmla="*/ 49 h 249"/>
                <a:gd name="T92" fmla="*/ 59 w 279"/>
                <a:gd name="T93" fmla="*/ 43 h 249"/>
                <a:gd name="T94" fmla="*/ 63 w 279"/>
                <a:gd name="T95" fmla="*/ 37 h 249"/>
                <a:gd name="T96" fmla="*/ 65 w 279"/>
                <a:gd name="T97" fmla="*/ 31 h 249"/>
                <a:gd name="T98" fmla="*/ 65 w 279"/>
                <a:gd name="T99" fmla="*/ 24 h 249"/>
                <a:gd name="T100" fmla="*/ 63 w 279"/>
                <a:gd name="T101" fmla="*/ 17 h 249"/>
                <a:gd name="T102" fmla="*/ 59 w 279"/>
                <a:gd name="T103" fmla="*/ 10 h 249"/>
                <a:gd name="T104" fmla="*/ 52 w 279"/>
                <a:gd name="T105" fmla="*/ 7 h 249"/>
                <a:gd name="T106" fmla="*/ 47 w 279"/>
                <a:gd name="T107" fmla="*/ 6 h 249"/>
                <a:gd name="T108" fmla="*/ 43 w 279"/>
                <a:gd name="T109" fmla="*/ 6 h 249"/>
                <a:gd name="T110" fmla="*/ 36 w 279"/>
                <a:gd name="T111" fmla="*/ 6 h 249"/>
                <a:gd name="T112" fmla="*/ 32 w 279"/>
                <a:gd name="T113" fmla="*/ 7 h 2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49"/>
                <a:gd name="T173" fmla="*/ 279 w 279"/>
                <a:gd name="T174" fmla="*/ 249 h 2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49">
                  <a:moveTo>
                    <a:pt x="128" y="7"/>
                  </a:moveTo>
                  <a:lnTo>
                    <a:pt x="130" y="6"/>
                  </a:lnTo>
                  <a:lnTo>
                    <a:pt x="133" y="5"/>
                  </a:lnTo>
                  <a:lnTo>
                    <a:pt x="139" y="4"/>
                  </a:lnTo>
                  <a:lnTo>
                    <a:pt x="144" y="2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8" y="1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5" y="1"/>
                  </a:lnTo>
                  <a:lnTo>
                    <a:pt x="201" y="2"/>
                  </a:lnTo>
                  <a:lnTo>
                    <a:pt x="206" y="5"/>
                  </a:lnTo>
                  <a:lnTo>
                    <a:pt x="211" y="6"/>
                  </a:lnTo>
                  <a:lnTo>
                    <a:pt x="216" y="8"/>
                  </a:lnTo>
                  <a:lnTo>
                    <a:pt x="220" y="10"/>
                  </a:lnTo>
                  <a:lnTo>
                    <a:pt x="225" y="13"/>
                  </a:lnTo>
                  <a:lnTo>
                    <a:pt x="229" y="15"/>
                  </a:lnTo>
                  <a:lnTo>
                    <a:pt x="234" y="18"/>
                  </a:lnTo>
                  <a:lnTo>
                    <a:pt x="238" y="22"/>
                  </a:lnTo>
                  <a:lnTo>
                    <a:pt x="244" y="26"/>
                  </a:lnTo>
                  <a:lnTo>
                    <a:pt x="252" y="33"/>
                  </a:lnTo>
                  <a:lnTo>
                    <a:pt x="259" y="41"/>
                  </a:lnTo>
                  <a:lnTo>
                    <a:pt x="265" y="49"/>
                  </a:lnTo>
                  <a:lnTo>
                    <a:pt x="269" y="57"/>
                  </a:lnTo>
                  <a:lnTo>
                    <a:pt x="274" y="64"/>
                  </a:lnTo>
                  <a:lnTo>
                    <a:pt x="276" y="72"/>
                  </a:lnTo>
                  <a:lnTo>
                    <a:pt x="278" y="80"/>
                  </a:lnTo>
                  <a:lnTo>
                    <a:pt x="279" y="87"/>
                  </a:lnTo>
                  <a:lnTo>
                    <a:pt x="279" y="94"/>
                  </a:lnTo>
                  <a:lnTo>
                    <a:pt x="279" y="102"/>
                  </a:lnTo>
                  <a:lnTo>
                    <a:pt x="278" y="110"/>
                  </a:lnTo>
                  <a:lnTo>
                    <a:pt x="278" y="118"/>
                  </a:lnTo>
                  <a:lnTo>
                    <a:pt x="276" y="124"/>
                  </a:lnTo>
                  <a:lnTo>
                    <a:pt x="274" y="132"/>
                  </a:lnTo>
                  <a:lnTo>
                    <a:pt x="273" y="136"/>
                  </a:lnTo>
                  <a:lnTo>
                    <a:pt x="273" y="140"/>
                  </a:lnTo>
                  <a:lnTo>
                    <a:pt x="271" y="145"/>
                  </a:lnTo>
                  <a:lnTo>
                    <a:pt x="271" y="150"/>
                  </a:lnTo>
                  <a:lnTo>
                    <a:pt x="268" y="157"/>
                  </a:lnTo>
                  <a:lnTo>
                    <a:pt x="266" y="164"/>
                  </a:lnTo>
                  <a:lnTo>
                    <a:pt x="262" y="172"/>
                  </a:lnTo>
                  <a:lnTo>
                    <a:pt x="258" y="180"/>
                  </a:lnTo>
                  <a:lnTo>
                    <a:pt x="253" y="186"/>
                  </a:lnTo>
                  <a:lnTo>
                    <a:pt x="249" y="193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5" y="217"/>
                  </a:lnTo>
                  <a:lnTo>
                    <a:pt x="218" y="221"/>
                  </a:lnTo>
                  <a:lnTo>
                    <a:pt x="211" y="227"/>
                  </a:lnTo>
                  <a:lnTo>
                    <a:pt x="204" y="230"/>
                  </a:lnTo>
                  <a:lnTo>
                    <a:pt x="196" y="234"/>
                  </a:lnTo>
                  <a:lnTo>
                    <a:pt x="188" y="237"/>
                  </a:lnTo>
                  <a:lnTo>
                    <a:pt x="180" y="241"/>
                  </a:lnTo>
                  <a:lnTo>
                    <a:pt x="177" y="241"/>
                  </a:lnTo>
                  <a:lnTo>
                    <a:pt x="171" y="242"/>
                  </a:lnTo>
                  <a:lnTo>
                    <a:pt x="166" y="243"/>
                  </a:lnTo>
                  <a:lnTo>
                    <a:pt x="163" y="244"/>
                  </a:lnTo>
                  <a:lnTo>
                    <a:pt x="159" y="244"/>
                  </a:lnTo>
                  <a:lnTo>
                    <a:pt x="154" y="245"/>
                  </a:lnTo>
                  <a:lnTo>
                    <a:pt x="149" y="245"/>
                  </a:lnTo>
                  <a:lnTo>
                    <a:pt x="146" y="248"/>
                  </a:lnTo>
                  <a:lnTo>
                    <a:pt x="141" y="248"/>
                  </a:lnTo>
                  <a:lnTo>
                    <a:pt x="137" y="248"/>
                  </a:lnTo>
                  <a:lnTo>
                    <a:pt x="132" y="248"/>
                  </a:lnTo>
                  <a:lnTo>
                    <a:pt x="128" y="249"/>
                  </a:lnTo>
                  <a:lnTo>
                    <a:pt x="123" y="249"/>
                  </a:lnTo>
                  <a:lnTo>
                    <a:pt x="119" y="249"/>
                  </a:lnTo>
                  <a:lnTo>
                    <a:pt x="113" y="249"/>
                  </a:lnTo>
                  <a:lnTo>
                    <a:pt x="109" y="249"/>
                  </a:lnTo>
                  <a:lnTo>
                    <a:pt x="105" y="248"/>
                  </a:lnTo>
                  <a:lnTo>
                    <a:pt x="100" y="248"/>
                  </a:lnTo>
                  <a:lnTo>
                    <a:pt x="96" y="246"/>
                  </a:lnTo>
                  <a:lnTo>
                    <a:pt x="91" y="246"/>
                  </a:lnTo>
                  <a:lnTo>
                    <a:pt x="87" y="245"/>
                  </a:lnTo>
                  <a:lnTo>
                    <a:pt x="83" y="244"/>
                  </a:lnTo>
                  <a:lnTo>
                    <a:pt x="79" y="243"/>
                  </a:lnTo>
                  <a:lnTo>
                    <a:pt x="74" y="243"/>
                  </a:lnTo>
                  <a:lnTo>
                    <a:pt x="66" y="240"/>
                  </a:lnTo>
                  <a:lnTo>
                    <a:pt x="58" y="236"/>
                  </a:lnTo>
                  <a:lnTo>
                    <a:pt x="51" y="233"/>
                  </a:lnTo>
                  <a:lnTo>
                    <a:pt x="44" y="229"/>
                  </a:lnTo>
                  <a:lnTo>
                    <a:pt x="36" y="225"/>
                  </a:lnTo>
                  <a:lnTo>
                    <a:pt x="30" y="219"/>
                  </a:lnTo>
                  <a:lnTo>
                    <a:pt x="23" y="212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0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2" y="171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1" y="129"/>
                  </a:lnTo>
                  <a:lnTo>
                    <a:pt x="2" y="124"/>
                  </a:lnTo>
                  <a:lnTo>
                    <a:pt x="5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4" y="94"/>
                  </a:lnTo>
                  <a:lnTo>
                    <a:pt x="18" y="87"/>
                  </a:lnTo>
                  <a:lnTo>
                    <a:pt x="23" y="80"/>
                  </a:lnTo>
                  <a:lnTo>
                    <a:pt x="27" y="73"/>
                  </a:lnTo>
                  <a:lnTo>
                    <a:pt x="32" y="67"/>
                  </a:lnTo>
                  <a:lnTo>
                    <a:pt x="36" y="62"/>
                  </a:lnTo>
                  <a:lnTo>
                    <a:pt x="41" y="57"/>
                  </a:lnTo>
                  <a:lnTo>
                    <a:pt x="44" y="51"/>
                  </a:lnTo>
                  <a:lnTo>
                    <a:pt x="49" y="48"/>
                  </a:lnTo>
                  <a:lnTo>
                    <a:pt x="51" y="43"/>
                  </a:lnTo>
                  <a:lnTo>
                    <a:pt x="56" y="41"/>
                  </a:lnTo>
                  <a:lnTo>
                    <a:pt x="60" y="37"/>
                  </a:lnTo>
                  <a:lnTo>
                    <a:pt x="63" y="35"/>
                  </a:lnTo>
                  <a:lnTo>
                    <a:pt x="75" y="53"/>
                  </a:lnTo>
                  <a:lnTo>
                    <a:pt x="73" y="55"/>
                  </a:lnTo>
                  <a:lnTo>
                    <a:pt x="68" y="59"/>
                  </a:lnTo>
                  <a:lnTo>
                    <a:pt x="65" y="62"/>
                  </a:lnTo>
                  <a:lnTo>
                    <a:pt x="62" y="66"/>
                  </a:lnTo>
                  <a:lnTo>
                    <a:pt x="58" y="70"/>
                  </a:lnTo>
                  <a:lnTo>
                    <a:pt x="54" y="75"/>
                  </a:lnTo>
                  <a:lnTo>
                    <a:pt x="49" y="80"/>
                  </a:lnTo>
                  <a:lnTo>
                    <a:pt x="44" y="84"/>
                  </a:lnTo>
                  <a:lnTo>
                    <a:pt x="40" y="89"/>
                  </a:lnTo>
                  <a:lnTo>
                    <a:pt x="38" y="95"/>
                  </a:lnTo>
                  <a:lnTo>
                    <a:pt x="32" y="100"/>
                  </a:lnTo>
                  <a:lnTo>
                    <a:pt x="30" y="106"/>
                  </a:lnTo>
                  <a:lnTo>
                    <a:pt x="27" y="111"/>
                  </a:lnTo>
                  <a:lnTo>
                    <a:pt x="26" y="116"/>
                  </a:lnTo>
                  <a:lnTo>
                    <a:pt x="24" y="121"/>
                  </a:lnTo>
                  <a:lnTo>
                    <a:pt x="23" y="127"/>
                  </a:lnTo>
                  <a:lnTo>
                    <a:pt x="23" y="134"/>
                  </a:lnTo>
                  <a:lnTo>
                    <a:pt x="23" y="140"/>
                  </a:lnTo>
                  <a:lnTo>
                    <a:pt x="23" y="146"/>
                  </a:lnTo>
                  <a:lnTo>
                    <a:pt x="23" y="153"/>
                  </a:lnTo>
                  <a:lnTo>
                    <a:pt x="24" y="161"/>
                  </a:lnTo>
                  <a:lnTo>
                    <a:pt x="26" y="169"/>
                  </a:lnTo>
                  <a:lnTo>
                    <a:pt x="27" y="175"/>
                  </a:lnTo>
                  <a:lnTo>
                    <a:pt x="30" y="181"/>
                  </a:lnTo>
                  <a:lnTo>
                    <a:pt x="32" y="187"/>
                  </a:lnTo>
                  <a:lnTo>
                    <a:pt x="36" y="194"/>
                  </a:lnTo>
                  <a:lnTo>
                    <a:pt x="39" y="200"/>
                  </a:lnTo>
                  <a:lnTo>
                    <a:pt x="43" y="205"/>
                  </a:lnTo>
                  <a:lnTo>
                    <a:pt x="48" y="209"/>
                  </a:lnTo>
                  <a:lnTo>
                    <a:pt x="54" y="213"/>
                  </a:lnTo>
                  <a:lnTo>
                    <a:pt x="58" y="216"/>
                  </a:lnTo>
                  <a:lnTo>
                    <a:pt x="64" y="218"/>
                  </a:lnTo>
                  <a:lnTo>
                    <a:pt x="70" y="220"/>
                  </a:lnTo>
                  <a:lnTo>
                    <a:pt x="78" y="222"/>
                  </a:lnTo>
                  <a:lnTo>
                    <a:pt x="86" y="225"/>
                  </a:lnTo>
                  <a:lnTo>
                    <a:pt x="94" y="226"/>
                  </a:lnTo>
                  <a:lnTo>
                    <a:pt x="97" y="226"/>
                  </a:lnTo>
                  <a:lnTo>
                    <a:pt x="101" y="227"/>
                  </a:lnTo>
                  <a:lnTo>
                    <a:pt x="106" y="227"/>
                  </a:lnTo>
                  <a:lnTo>
                    <a:pt x="112" y="228"/>
                  </a:lnTo>
                  <a:lnTo>
                    <a:pt x="115" y="228"/>
                  </a:lnTo>
                  <a:lnTo>
                    <a:pt x="120" y="228"/>
                  </a:lnTo>
                  <a:lnTo>
                    <a:pt x="123" y="228"/>
                  </a:lnTo>
                  <a:lnTo>
                    <a:pt x="128" y="228"/>
                  </a:lnTo>
                  <a:lnTo>
                    <a:pt x="132" y="228"/>
                  </a:lnTo>
                  <a:lnTo>
                    <a:pt x="137" y="228"/>
                  </a:lnTo>
                  <a:lnTo>
                    <a:pt x="141" y="228"/>
                  </a:lnTo>
                  <a:lnTo>
                    <a:pt x="146" y="229"/>
                  </a:lnTo>
                  <a:lnTo>
                    <a:pt x="153" y="227"/>
                  </a:lnTo>
                  <a:lnTo>
                    <a:pt x="161" y="227"/>
                  </a:lnTo>
                  <a:lnTo>
                    <a:pt x="166" y="226"/>
                  </a:lnTo>
                  <a:lnTo>
                    <a:pt x="173" y="225"/>
                  </a:lnTo>
                  <a:lnTo>
                    <a:pt x="179" y="222"/>
                  </a:lnTo>
                  <a:lnTo>
                    <a:pt x="185" y="219"/>
                  </a:lnTo>
                  <a:lnTo>
                    <a:pt x="190" y="216"/>
                  </a:lnTo>
                  <a:lnTo>
                    <a:pt x="197" y="211"/>
                  </a:lnTo>
                  <a:lnTo>
                    <a:pt x="202" y="207"/>
                  </a:lnTo>
                  <a:lnTo>
                    <a:pt x="209" y="202"/>
                  </a:lnTo>
                  <a:lnTo>
                    <a:pt x="214" y="196"/>
                  </a:lnTo>
                  <a:lnTo>
                    <a:pt x="220" y="192"/>
                  </a:lnTo>
                  <a:lnTo>
                    <a:pt x="225" y="185"/>
                  </a:lnTo>
                  <a:lnTo>
                    <a:pt x="230" y="179"/>
                  </a:lnTo>
                  <a:lnTo>
                    <a:pt x="235" y="173"/>
                  </a:lnTo>
                  <a:lnTo>
                    <a:pt x="241" y="167"/>
                  </a:lnTo>
                  <a:lnTo>
                    <a:pt x="244" y="161"/>
                  </a:lnTo>
                  <a:lnTo>
                    <a:pt x="247" y="155"/>
                  </a:lnTo>
                  <a:lnTo>
                    <a:pt x="251" y="150"/>
                  </a:lnTo>
                  <a:lnTo>
                    <a:pt x="254" y="145"/>
                  </a:lnTo>
                  <a:lnTo>
                    <a:pt x="255" y="138"/>
                  </a:lnTo>
                  <a:lnTo>
                    <a:pt x="257" y="132"/>
                  </a:lnTo>
                  <a:lnTo>
                    <a:pt x="258" y="126"/>
                  </a:lnTo>
                  <a:lnTo>
                    <a:pt x="259" y="120"/>
                  </a:lnTo>
                  <a:lnTo>
                    <a:pt x="259" y="112"/>
                  </a:lnTo>
                  <a:lnTo>
                    <a:pt x="259" y="105"/>
                  </a:lnTo>
                  <a:lnTo>
                    <a:pt x="258" y="97"/>
                  </a:lnTo>
                  <a:lnTo>
                    <a:pt x="258" y="90"/>
                  </a:lnTo>
                  <a:lnTo>
                    <a:pt x="255" y="82"/>
                  </a:lnTo>
                  <a:lnTo>
                    <a:pt x="253" y="75"/>
                  </a:lnTo>
                  <a:lnTo>
                    <a:pt x="251" y="69"/>
                  </a:lnTo>
                  <a:lnTo>
                    <a:pt x="247" y="62"/>
                  </a:lnTo>
                  <a:lnTo>
                    <a:pt x="243" y="55"/>
                  </a:lnTo>
                  <a:lnTo>
                    <a:pt x="238" y="49"/>
                  </a:lnTo>
                  <a:lnTo>
                    <a:pt x="234" y="43"/>
                  </a:lnTo>
                  <a:lnTo>
                    <a:pt x="229" y="39"/>
                  </a:lnTo>
                  <a:lnTo>
                    <a:pt x="221" y="34"/>
                  </a:lnTo>
                  <a:lnTo>
                    <a:pt x="214" y="31"/>
                  </a:lnTo>
                  <a:lnTo>
                    <a:pt x="206" y="29"/>
                  </a:lnTo>
                  <a:lnTo>
                    <a:pt x="200" y="26"/>
                  </a:lnTo>
                  <a:lnTo>
                    <a:pt x="195" y="26"/>
                  </a:lnTo>
                  <a:lnTo>
                    <a:pt x="190" y="25"/>
                  </a:lnTo>
                  <a:lnTo>
                    <a:pt x="186" y="25"/>
                  </a:lnTo>
                  <a:lnTo>
                    <a:pt x="181" y="25"/>
                  </a:lnTo>
                  <a:lnTo>
                    <a:pt x="177" y="25"/>
                  </a:lnTo>
                  <a:lnTo>
                    <a:pt x="172" y="25"/>
                  </a:lnTo>
                  <a:lnTo>
                    <a:pt x="169" y="25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49" y="26"/>
                  </a:lnTo>
                  <a:lnTo>
                    <a:pt x="143" y="26"/>
                  </a:lnTo>
                  <a:lnTo>
                    <a:pt x="137" y="29"/>
                  </a:lnTo>
                  <a:lnTo>
                    <a:pt x="132" y="29"/>
                  </a:lnTo>
                  <a:lnTo>
                    <a:pt x="128" y="30"/>
                  </a:lnTo>
                  <a:lnTo>
                    <a:pt x="125" y="31"/>
                  </a:lnTo>
                  <a:lnTo>
                    <a:pt x="1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Freeform 29"/>
            <p:cNvSpPr>
              <a:spLocks/>
            </p:cNvSpPr>
            <p:nvPr/>
          </p:nvSpPr>
          <p:spPr bwMode="auto">
            <a:xfrm>
              <a:off x="3137" y="1580"/>
              <a:ext cx="49" cy="24"/>
            </a:xfrm>
            <a:custGeom>
              <a:avLst/>
              <a:gdLst>
                <a:gd name="T0" fmla="*/ 0 w 99"/>
                <a:gd name="T1" fmla="*/ 6 h 49"/>
                <a:gd name="T2" fmla="*/ 1 w 99"/>
                <a:gd name="T3" fmla="*/ 6 h 49"/>
                <a:gd name="T4" fmla="*/ 2 w 99"/>
                <a:gd name="T5" fmla="*/ 5 h 49"/>
                <a:gd name="T6" fmla="*/ 3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3 h 49"/>
                <a:gd name="T14" fmla="*/ 9 w 99"/>
                <a:gd name="T15" fmla="*/ 2 h 49"/>
                <a:gd name="T16" fmla="*/ 11 w 99"/>
                <a:gd name="T17" fmla="*/ 1 h 49"/>
                <a:gd name="T18" fmla="*/ 12 w 99"/>
                <a:gd name="T19" fmla="*/ 1 h 49"/>
                <a:gd name="T20" fmla="*/ 13 w 99"/>
                <a:gd name="T21" fmla="*/ 1 h 49"/>
                <a:gd name="T22" fmla="*/ 14 w 99"/>
                <a:gd name="T23" fmla="*/ 0 h 49"/>
                <a:gd name="T24" fmla="*/ 15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3 h 49"/>
                <a:gd name="T32" fmla="*/ 19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6 h 49"/>
                <a:gd name="T40" fmla="*/ 15 w 99"/>
                <a:gd name="T41" fmla="*/ 6 h 49"/>
                <a:gd name="T42" fmla="*/ 14 w 99"/>
                <a:gd name="T43" fmla="*/ 7 h 49"/>
                <a:gd name="T44" fmla="*/ 12 w 99"/>
                <a:gd name="T45" fmla="*/ 7 h 49"/>
                <a:gd name="T46" fmla="*/ 11 w 99"/>
                <a:gd name="T47" fmla="*/ 8 h 49"/>
                <a:gd name="T48" fmla="*/ 10 w 99"/>
                <a:gd name="T49" fmla="*/ 8 h 49"/>
                <a:gd name="T50" fmla="*/ 9 w 99"/>
                <a:gd name="T51" fmla="*/ 9 h 49"/>
                <a:gd name="T52" fmla="*/ 8 w 99"/>
                <a:gd name="T53" fmla="*/ 9 h 49"/>
                <a:gd name="T54" fmla="*/ 7 w 99"/>
                <a:gd name="T55" fmla="*/ 10 h 49"/>
                <a:gd name="T56" fmla="*/ 5 w 99"/>
                <a:gd name="T57" fmla="*/ 10 h 49"/>
                <a:gd name="T58" fmla="*/ 4 w 99"/>
                <a:gd name="T59" fmla="*/ 10 h 49"/>
                <a:gd name="T60" fmla="*/ 3 w 99"/>
                <a:gd name="T61" fmla="*/ 11 h 49"/>
                <a:gd name="T62" fmla="*/ 0 w 99"/>
                <a:gd name="T63" fmla="*/ 12 h 49"/>
                <a:gd name="T64" fmla="*/ 0 w 99"/>
                <a:gd name="T65" fmla="*/ 6 h 49"/>
                <a:gd name="T66" fmla="*/ 0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3" y="27"/>
                  </a:moveTo>
                  <a:lnTo>
                    <a:pt x="4" y="26"/>
                  </a:lnTo>
                  <a:lnTo>
                    <a:pt x="11" y="23"/>
                  </a:lnTo>
                  <a:lnTo>
                    <a:pt x="14" y="19"/>
                  </a:lnTo>
                  <a:lnTo>
                    <a:pt x="20" y="17"/>
                  </a:lnTo>
                  <a:lnTo>
                    <a:pt x="26" y="15"/>
                  </a:lnTo>
                  <a:lnTo>
                    <a:pt x="32" y="13"/>
                  </a:lnTo>
                  <a:lnTo>
                    <a:pt x="37" y="9"/>
                  </a:lnTo>
                  <a:lnTo>
                    <a:pt x="44" y="7"/>
                  </a:lnTo>
                  <a:lnTo>
                    <a:pt x="49" y="5"/>
                  </a:lnTo>
                  <a:lnTo>
                    <a:pt x="55" y="4"/>
                  </a:lnTo>
                  <a:lnTo>
                    <a:pt x="59" y="1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99" y="14"/>
                  </a:lnTo>
                  <a:lnTo>
                    <a:pt x="79" y="23"/>
                  </a:lnTo>
                  <a:lnTo>
                    <a:pt x="77" y="23"/>
                  </a:lnTo>
                  <a:lnTo>
                    <a:pt x="73" y="23"/>
                  </a:lnTo>
                  <a:lnTo>
                    <a:pt x="68" y="25"/>
                  </a:lnTo>
                  <a:lnTo>
                    <a:pt x="63" y="27"/>
                  </a:lnTo>
                  <a:lnTo>
                    <a:pt x="56" y="29"/>
                  </a:lnTo>
                  <a:lnTo>
                    <a:pt x="49" y="31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3" y="41"/>
                  </a:lnTo>
                  <a:lnTo>
                    <a:pt x="18" y="43"/>
                  </a:lnTo>
                  <a:lnTo>
                    <a:pt x="15" y="45"/>
                  </a:lnTo>
                  <a:lnTo>
                    <a:pt x="0" y="49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Freeform 30"/>
            <p:cNvSpPr>
              <a:spLocks/>
            </p:cNvSpPr>
            <p:nvPr/>
          </p:nvSpPr>
          <p:spPr bwMode="auto">
            <a:xfrm>
              <a:off x="3166" y="1621"/>
              <a:ext cx="31" cy="30"/>
            </a:xfrm>
            <a:custGeom>
              <a:avLst/>
              <a:gdLst>
                <a:gd name="T0" fmla="*/ 9 w 60"/>
                <a:gd name="T1" fmla="*/ 15 h 60"/>
                <a:gd name="T2" fmla="*/ 11 w 60"/>
                <a:gd name="T3" fmla="*/ 14 h 60"/>
                <a:gd name="T4" fmla="*/ 12 w 60"/>
                <a:gd name="T5" fmla="*/ 14 h 60"/>
                <a:gd name="T6" fmla="*/ 13 w 60"/>
                <a:gd name="T7" fmla="*/ 13 h 60"/>
                <a:gd name="T8" fmla="*/ 14 w 60"/>
                <a:gd name="T9" fmla="*/ 12 h 60"/>
                <a:gd name="T10" fmla="*/ 16 w 60"/>
                <a:gd name="T11" fmla="*/ 11 h 60"/>
                <a:gd name="T12" fmla="*/ 16 w 60"/>
                <a:gd name="T13" fmla="*/ 10 h 60"/>
                <a:gd name="T14" fmla="*/ 16 w 60"/>
                <a:gd name="T15" fmla="*/ 8 h 60"/>
                <a:gd name="T16" fmla="*/ 16 w 60"/>
                <a:gd name="T17" fmla="*/ 7 h 60"/>
                <a:gd name="T18" fmla="*/ 16 w 60"/>
                <a:gd name="T19" fmla="*/ 5 h 60"/>
                <a:gd name="T20" fmla="*/ 14 w 60"/>
                <a:gd name="T21" fmla="*/ 4 h 60"/>
                <a:gd name="T22" fmla="*/ 13 w 60"/>
                <a:gd name="T23" fmla="*/ 3 h 60"/>
                <a:gd name="T24" fmla="*/ 12 w 60"/>
                <a:gd name="T25" fmla="*/ 2 h 60"/>
                <a:gd name="T26" fmla="*/ 11 w 60"/>
                <a:gd name="T27" fmla="*/ 1 h 60"/>
                <a:gd name="T28" fmla="*/ 10 w 60"/>
                <a:gd name="T29" fmla="*/ 1 h 60"/>
                <a:gd name="T30" fmla="*/ 9 w 60"/>
                <a:gd name="T31" fmla="*/ 0 h 60"/>
                <a:gd name="T32" fmla="*/ 7 w 60"/>
                <a:gd name="T33" fmla="*/ 1 h 60"/>
                <a:gd name="T34" fmla="*/ 5 w 60"/>
                <a:gd name="T35" fmla="*/ 1 h 60"/>
                <a:gd name="T36" fmla="*/ 4 w 60"/>
                <a:gd name="T37" fmla="*/ 2 h 60"/>
                <a:gd name="T38" fmla="*/ 3 w 60"/>
                <a:gd name="T39" fmla="*/ 3 h 60"/>
                <a:gd name="T40" fmla="*/ 2 w 60"/>
                <a:gd name="T41" fmla="*/ 4 h 60"/>
                <a:gd name="T42" fmla="*/ 1 w 60"/>
                <a:gd name="T43" fmla="*/ 5 h 60"/>
                <a:gd name="T44" fmla="*/ 1 w 60"/>
                <a:gd name="T45" fmla="*/ 6 h 60"/>
                <a:gd name="T46" fmla="*/ 0 w 60"/>
                <a:gd name="T47" fmla="*/ 8 h 60"/>
                <a:gd name="T48" fmla="*/ 0 w 60"/>
                <a:gd name="T49" fmla="*/ 9 h 60"/>
                <a:gd name="T50" fmla="*/ 0 w 60"/>
                <a:gd name="T51" fmla="*/ 10 h 60"/>
                <a:gd name="T52" fmla="*/ 1 w 60"/>
                <a:gd name="T53" fmla="*/ 12 h 60"/>
                <a:gd name="T54" fmla="*/ 1 w 60"/>
                <a:gd name="T55" fmla="*/ 13 h 60"/>
                <a:gd name="T56" fmla="*/ 3 w 60"/>
                <a:gd name="T57" fmla="*/ 14 h 60"/>
                <a:gd name="T58" fmla="*/ 4 w 60"/>
                <a:gd name="T59" fmla="*/ 14 h 60"/>
                <a:gd name="T60" fmla="*/ 5 w 60"/>
                <a:gd name="T61" fmla="*/ 15 h 60"/>
                <a:gd name="T62" fmla="*/ 7 w 60"/>
                <a:gd name="T63" fmla="*/ 15 h 60"/>
                <a:gd name="T64" fmla="*/ 9 w 60"/>
                <a:gd name="T65" fmla="*/ 15 h 60"/>
                <a:gd name="T66" fmla="*/ 9 w 60"/>
                <a:gd name="T67" fmla="*/ 15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"/>
                <a:gd name="T103" fmla="*/ 0 h 60"/>
                <a:gd name="T104" fmla="*/ 60 w 60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" h="60">
                  <a:moveTo>
                    <a:pt x="34" y="60"/>
                  </a:moveTo>
                  <a:lnTo>
                    <a:pt x="40" y="56"/>
                  </a:lnTo>
                  <a:lnTo>
                    <a:pt x="45" y="54"/>
                  </a:lnTo>
                  <a:lnTo>
                    <a:pt x="50" y="52"/>
                  </a:lnTo>
                  <a:lnTo>
                    <a:pt x="54" y="47"/>
                  </a:lnTo>
                  <a:lnTo>
                    <a:pt x="58" y="43"/>
                  </a:lnTo>
                  <a:lnTo>
                    <a:pt x="60" y="37"/>
                  </a:lnTo>
                  <a:lnTo>
                    <a:pt x="60" y="31"/>
                  </a:lnTo>
                  <a:lnTo>
                    <a:pt x="60" y="25"/>
                  </a:lnTo>
                  <a:lnTo>
                    <a:pt x="58" y="20"/>
                  </a:lnTo>
                  <a:lnTo>
                    <a:pt x="54" y="15"/>
                  </a:lnTo>
                  <a:lnTo>
                    <a:pt x="51" y="9"/>
                  </a:lnTo>
                  <a:lnTo>
                    <a:pt x="47" y="6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8" y="14"/>
                  </a:lnTo>
                  <a:lnTo>
                    <a:pt x="4" y="19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4" y="49"/>
                  </a:lnTo>
                  <a:lnTo>
                    <a:pt x="9" y="54"/>
                  </a:lnTo>
                  <a:lnTo>
                    <a:pt x="13" y="56"/>
                  </a:lnTo>
                  <a:lnTo>
                    <a:pt x="20" y="59"/>
                  </a:lnTo>
                  <a:lnTo>
                    <a:pt x="26" y="60"/>
                  </a:lnTo>
                  <a:lnTo>
                    <a:pt x="3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9" name="Freeform 31"/>
            <p:cNvSpPr>
              <a:spLocks/>
            </p:cNvSpPr>
            <p:nvPr/>
          </p:nvSpPr>
          <p:spPr bwMode="auto">
            <a:xfrm>
              <a:off x="3333" y="1465"/>
              <a:ext cx="141" cy="124"/>
            </a:xfrm>
            <a:custGeom>
              <a:avLst/>
              <a:gdLst>
                <a:gd name="T0" fmla="*/ 36 w 280"/>
                <a:gd name="T1" fmla="*/ 1 h 247"/>
                <a:gd name="T2" fmla="*/ 40 w 280"/>
                <a:gd name="T3" fmla="*/ 1 h 247"/>
                <a:gd name="T4" fmla="*/ 45 w 280"/>
                <a:gd name="T5" fmla="*/ 0 h 247"/>
                <a:gd name="T6" fmla="*/ 50 w 280"/>
                <a:gd name="T7" fmla="*/ 1 h 247"/>
                <a:gd name="T8" fmla="*/ 55 w 280"/>
                <a:gd name="T9" fmla="*/ 2 h 247"/>
                <a:gd name="T10" fmla="*/ 60 w 280"/>
                <a:gd name="T11" fmla="*/ 5 h 247"/>
                <a:gd name="T12" fmla="*/ 66 w 280"/>
                <a:gd name="T13" fmla="*/ 11 h 247"/>
                <a:gd name="T14" fmla="*/ 70 w 280"/>
                <a:gd name="T15" fmla="*/ 18 h 247"/>
                <a:gd name="T16" fmla="*/ 71 w 280"/>
                <a:gd name="T17" fmla="*/ 25 h 247"/>
                <a:gd name="T18" fmla="*/ 70 w 280"/>
                <a:gd name="T19" fmla="*/ 33 h 247"/>
                <a:gd name="T20" fmla="*/ 69 w 280"/>
                <a:gd name="T21" fmla="*/ 37 h 247"/>
                <a:gd name="T22" fmla="*/ 65 w 280"/>
                <a:gd name="T23" fmla="*/ 45 h 247"/>
                <a:gd name="T24" fmla="*/ 60 w 280"/>
                <a:gd name="T25" fmla="*/ 52 h 247"/>
                <a:gd name="T26" fmla="*/ 54 w 280"/>
                <a:gd name="T27" fmla="*/ 57 h 247"/>
                <a:gd name="T28" fmla="*/ 46 w 280"/>
                <a:gd name="T29" fmla="*/ 60 h 247"/>
                <a:gd name="T30" fmla="*/ 42 w 280"/>
                <a:gd name="T31" fmla="*/ 61 h 247"/>
                <a:gd name="T32" fmla="*/ 37 w 280"/>
                <a:gd name="T33" fmla="*/ 62 h 247"/>
                <a:gd name="T34" fmla="*/ 33 w 280"/>
                <a:gd name="T35" fmla="*/ 62 h 247"/>
                <a:gd name="T36" fmla="*/ 28 w 280"/>
                <a:gd name="T37" fmla="*/ 62 h 247"/>
                <a:gd name="T38" fmla="*/ 23 w 280"/>
                <a:gd name="T39" fmla="*/ 62 h 247"/>
                <a:gd name="T40" fmla="*/ 19 w 280"/>
                <a:gd name="T41" fmla="*/ 61 h 247"/>
                <a:gd name="T42" fmla="*/ 15 w 280"/>
                <a:gd name="T43" fmla="*/ 59 h 247"/>
                <a:gd name="T44" fmla="*/ 8 w 280"/>
                <a:gd name="T45" fmla="*/ 55 h 247"/>
                <a:gd name="T46" fmla="*/ 3 w 280"/>
                <a:gd name="T47" fmla="*/ 48 h 247"/>
                <a:gd name="T48" fmla="*/ 1 w 280"/>
                <a:gd name="T49" fmla="*/ 42 h 247"/>
                <a:gd name="T50" fmla="*/ 0 w 280"/>
                <a:gd name="T51" fmla="*/ 38 h 247"/>
                <a:gd name="T52" fmla="*/ 1 w 280"/>
                <a:gd name="T53" fmla="*/ 33 h 247"/>
                <a:gd name="T54" fmla="*/ 3 w 280"/>
                <a:gd name="T55" fmla="*/ 27 h 247"/>
                <a:gd name="T56" fmla="*/ 6 w 280"/>
                <a:gd name="T57" fmla="*/ 20 h 247"/>
                <a:gd name="T58" fmla="*/ 11 w 280"/>
                <a:gd name="T59" fmla="*/ 14 h 247"/>
                <a:gd name="T60" fmla="*/ 15 w 280"/>
                <a:gd name="T61" fmla="*/ 11 h 247"/>
                <a:gd name="T62" fmla="*/ 19 w 280"/>
                <a:gd name="T63" fmla="*/ 14 h 247"/>
                <a:gd name="T64" fmla="*/ 15 w 280"/>
                <a:gd name="T65" fmla="*/ 18 h 247"/>
                <a:gd name="T66" fmla="*/ 11 w 280"/>
                <a:gd name="T67" fmla="*/ 23 h 247"/>
                <a:gd name="T68" fmla="*/ 7 w 280"/>
                <a:gd name="T69" fmla="*/ 28 h 247"/>
                <a:gd name="T70" fmla="*/ 6 w 280"/>
                <a:gd name="T71" fmla="*/ 34 h 247"/>
                <a:gd name="T72" fmla="*/ 7 w 280"/>
                <a:gd name="T73" fmla="*/ 41 h 247"/>
                <a:gd name="T74" fmla="*/ 9 w 280"/>
                <a:gd name="T75" fmla="*/ 47 h 247"/>
                <a:gd name="T76" fmla="*/ 12 w 280"/>
                <a:gd name="T77" fmla="*/ 53 h 247"/>
                <a:gd name="T78" fmla="*/ 18 w 280"/>
                <a:gd name="T79" fmla="*/ 55 h 247"/>
                <a:gd name="T80" fmla="*/ 25 w 280"/>
                <a:gd name="T81" fmla="*/ 57 h 247"/>
                <a:gd name="T82" fmla="*/ 29 w 280"/>
                <a:gd name="T83" fmla="*/ 57 h 247"/>
                <a:gd name="T84" fmla="*/ 34 w 280"/>
                <a:gd name="T85" fmla="*/ 57 h 247"/>
                <a:gd name="T86" fmla="*/ 39 w 280"/>
                <a:gd name="T87" fmla="*/ 57 h 247"/>
                <a:gd name="T88" fmla="*/ 46 w 280"/>
                <a:gd name="T89" fmla="*/ 55 h 247"/>
                <a:gd name="T90" fmla="*/ 52 w 280"/>
                <a:gd name="T91" fmla="*/ 52 h 247"/>
                <a:gd name="T92" fmla="*/ 57 w 280"/>
                <a:gd name="T93" fmla="*/ 47 h 247"/>
                <a:gd name="T94" fmla="*/ 62 w 280"/>
                <a:gd name="T95" fmla="*/ 41 h 247"/>
                <a:gd name="T96" fmla="*/ 65 w 280"/>
                <a:gd name="T97" fmla="*/ 35 h 247"/>
                <a:gd name="T98" fmla="*/ 66 w 280"/>
                <a:gd name="T99" fmla="*/ 28 h 247"/>
                <a:gd name="T100" fmla="*/ 65 w 280"/>
                <a:gd name="T101" fmla="*/ 21 h 247"/>
                <a:gd name="T102" fmla="*/ 61 w 280"/>
                <a:gd name="T103" fmla="*/ 14 h 247"/>
                <a:gd name="T104" fmla="*/ 56 w 280"/>
                <a:gd name="T105" fmla="*/ 9 h 247"/>
                <a:gd name="T106" fmla="*/ 49 w 280"/>
                <a:gd name="T107" fmla="*/ 6 h 247"/>
                <a:gd name="T108" fmla="*/ 44 w 280"/>
                <a:gd name="T109" fmla="*/ 6 h 247"/>
                <a:gd name="T110" fmla="*/ 36 w 280"/>
                <a:gd name="T111" fmla="*/ 7 h 247"/>
                <a:gd name="T112" fmla="*/ 33 w 280"/>
                <a:gd name="T113" fmla="*/ 2 h 24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247"/>
                <a:gd name="T173" fmla="*/ 280 w 280"/>
                <a:gd name="T174" fmla="*/ 247 h 24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247">
                  <a:moveTo>
                    <a:pt x="129" y="7"/>
                  </a:moveTo>
                  <a:lnTo>
                    <a:pt x="131" y="6"/>
                  </a:lnTo>
                  <a:lnTo>
                    <a:pt x="134" y="4"/>
                  </a:lnTo>
                  <a:lnTo>
                    <a:pt x="140" y="3"/>
                  </a:lnTo>
                  <a:lnTo>
                    <a:pt x="146" y="2"/>
                  </a:lnTo>
                  <a:lnTo>
                    <a:pt x="153" y="1"/>
                  </a:lnTo>
                  <a:lnTo>
                    <a:pt x="156" y="1"/>
                  </a:lnTo>
                  <a:lnTo>
                    <a:pt x="159" y="1"/>
                  </a:lnTo>
                  <a:lnTo>
                    <a:pt x="164" y="1"/>
                  </a:lnTo>
                  <a:lnTo>
                    <a:pt x="168" y="1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2" y="0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6" y="1"/>
                  </a:lnTo>
                  <a:lnTo>
                    <a:pt x="202" y="2"/>
                  </a:lnTo>
                  <a:lnTo>
                    <a:pt x="207" y="4"/>
                  </a:lnTo>
                  <a:lnTo>
                    <a:pt x="212" y="6"/>
                  </a:lnTo>
                  <a:lnTo>
                    <a:pt x="216" y="8"/>
                  </a:lnTo>
                  <a:lnTo>
                    <a:pt x="221" y="10"/>
                  </a:lnTo>
                  <a:lnTo>
                    <a:pt x="227" y="12"/>
                  </a:lnTo>
                  <a:lnTo>
                    <a:pt x="231" y="15"/>
                  </a:lnTo>
                  <a:lnTo>
                    <a:pt x="236" y="18"/>
                  </a:lnTo>
                  <a:lnTo>
                    <a:pt x="240" y="22"/>
                  </a:lnTo>
                  <a:lnTo>
                    <a:pt x="245" y="26"/>
                  </a:lnTo>
                  <a:lnTo>
                    <a:pt x="253" y="33"/>
                  </a:lnTo>
                  <a:lnTo>
                    <a:pt x="260" y="41"/>
                  </a:lnTo>
                  <a:lnTo>
                    <a:pt x="265" y="48"/>
                  </a:lnTo>
                  <a:lnTo>
                    <a:pt x="270" y="56"/>
                  </a:lnTo>
                  <a:lnTo>
                    <a:pt x="273" y="63"/>
                  </a:lnTo>
                  <a:lnTo>
                    <a:pt x="277" y="71"/>
                  </a:lnTo>
                  <a:lnTo>
                    <a:pt x="278" y="77"/>
                  </a:lnTo>
                  <a:lnTo>
                    <a:pt x="280" y="85"/>
                  </a:lnTo>
                  <a:lnTo>
                    <a:pt x="280" y="92"/>
                  </a:lnTo>
                  <a:lnTo>
                    <a:pt x="280" y="100"/>
                  </a:lnTo>
                  <a:lnTo>
                    <a:pt x="279" y="108"/>
                  </a:lnTo>
                  <a:lnTo>
                    <a:pt x="278" y="115"/>
                  </a:lnTo>
                  <a:lnTo>
                    <a:pt x="277" y="123"/>
                  </a:lnTo>
                  <a:lnTo>
                    <a:pt x="276" y="131"/>
                  </a:lnTo>
                  <a:lnTo>
                    <a:pt x="273" y="136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72" y="148"/>
                  </a:lnTo>
                  <a:lnTo>
                    <a:pt x="269" y="156"/>
                  </a:lnTo>
                  <a:lnTo>
                    <a:pt x="267" y="164"/>
                  </a:lnTo>
                  <a:lnTo>
                    <a:pt x="262" y="171"/>
                  </a:lnTo>
                  <a:lnTo>
                    <a:pt x="259" y="179"/>
                  </a:lnTo>
                  <a:lnTo>
                    <a:pt x="254" y="185"/>
                  </a:lnTo>
                  <a:lnTo>
                    <a:pt x="249" y="191"/>
                  </a:lnTo>
                  <a:lnTo>
                    <a:pt x="244" y="198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6" y="217"/>
                  </a:lnTo>
                  <a:lnTo>
                    <a:pt x="219" y="221"/>
                  </a:lnTo>
                  <a:lnTo>
                    <a:pt x="213" y="226"/>
                  </a:lnTo>
                  <a:lnTo>
                    <a:pt x="205" y="229"/>
                  </a:lnTo>
                  <a:lnTo>
                    <a:pt x="197" y="234"/>
                  </a:lnTo>
                  <a:lnTo>
                    <a:pt x="189" y="236"/>
                  </a:lnTo>
                  <a:lnTo>
                    <a:pt x="182" y="240"/>
                  </a:lnTo>
                  <a:lnTo>
                    <a:pt x="178" y="240"/>
                  </a:lnTo>
                  <a:lnTo>
                    <a:pt x="173" y="242"/>
                  </a:lnTo>
                  <a:lnTo>
                    <a:pt x="168" y="243"/>
                  </a:lnTo>
                  <a:lnTo>
                    <a:pt x="164" y="244"/>
                  </a:lnTo>
                  <a:lnTo>
                    <a:pt x="159" y="244"/>
                  </a:lnTo>
                  <a:lnTo>
                    <a:pt x="155" y="245"/>
                  </a:lnTo>
                  <a:lnTo>
                    <a:pt x="150" y="245"/>
                  </a:lnTo>
                  <a:lnTo>
                    <a:pt x="147" y="246"/>
                  </a:lnTo>
                  <a:lnTo>
                    <a:pt x="142" y="246"/>
                  </a:lnTo>
                  <a:lnTo>
                    <a:pt x="138" y="247"/>
                  </a:lnTo>
                  <a:lnTo>
                    <a:pt x="133" y="247"/>
                  </a:lnTo>
                  <a:lnTo>
                    <a:pt x="129" y="247"/>
                  </a:lnTo>
                  <a:lnTo>
                    <a:pt x="124" y="247"/>
                  </a:lnTo>
                  <a:lnTo>
                    <a:pt x="119" y="247"/>
                  </a:lnTo>
                  <a:lnTo>
                    <a:pt x="115" y="247"/>
                  </a:lnTo>
                  <a:lnTo>
                    <a:pt x="110" y="247"/>
                  </a:lnTo>
                  <a:lnTo>
                    <a:pt x="106" y="247"/>
                  </a:lnTo>
                  <a:lnTo>
                    <a:pt x="101" y="246"/>
                  </a:lnTo>
                  <a:lnTo>
                    <a:pt x="97" y="245"/>
                  </a:lnTo>
                  <a:lnTo>
                    <a:pt x="92" y="245"/>
                  </a:lnTo>
                  <a:lnTo>
                    <a:pt x="88" y="244"/>
                  </a:lnTo>
                  <a:lnTo>
                    <a:pt x="84" y="243"/>
                  </a:lnTo>
                  <a:lnTo>
                    <a:pt x="80" y="243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8"/>
                  </a:lnTo>
                  <a:lnTo>
                    <a:pt x="62" y="237"/>
                  </a:lnTo>
                  <a:lnTo>
                    <a:pt x="59" y="236"/>
                  </a:lnTo>
                  <a:lnTo>
                    <a:pt x="50" y="231"/>
                  </a:lnTo>
                  <a:lnTo>
                    <a:pt x="43" y="229"/>
                  </a:lnTo>
                  <a:lnTo>
                    <a:pt x="36" y="222"/>
                  </a:lnTo>
                  <a:lnTo>
                    <a:pt x="29" y="218"/>
                  </a:lnTo>
                  <a:lnTo>
                    <a:pt x="24" y="211"/>
                  </a:lnTo>
                  <a:lnTo>
                    <a:pt x="19" y="205"/>
                  </a:lnTo>
                  <a:lnTo>
                    <a:pt x="15" y="197"/>
                  </a:lnTo>
                  <a:lnTo>
                    <a:pt x="11" y="190"/>
                  </a:lnTo>
                  <a:lnTo>
                    <a:pt x="7" y="182"/>
                  </a:lnTo>
                  <a:lnTo>
                    <a:pt x="4" y="175"/>
                  </a:lnTo>
                  <a:lnTo>
                    <a:pt x="3" y="171"/>
                  </a:lnTo>
                  <a:lnTo>
                    <a:pt x="2" y="166"/>
                  </a:lnTo>
                  <a:lnTo>
                    <a:pt x="1" y="162"/>
                  </a:lnTo>
                  <a:lnTo>
                    <a:pt x="1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1" y="141"/>
                  </a:lnTo>
                  <a:lnTo>
                    <a:pt x="1" y="137"/>
                  </a:lnTo>
                  <a:lnTo>
                    <a:pt x="1" y="132"/>
                  </a:lnTo>
                  <a:lnTo>
                    <a:pt x="2" y="129"/>
                  </a:lnTo>
                  <a:lnTo>
                    <a:pt x="2" y="124"/>
                  </a:lnTo>
                  <a:lnTo>
                    <a:pt x="4" y="116"/>
                  </a:lnTo>
                  <a:lnTo>
                    <a:pt x="9" y="108"/>
                  </a:lnTo>
                  <a:lnTo>
                    <a:pt x="11" y="100"/>
                  </a:lnTo>
                  <a:lnTo>
                    <a:pt x="15" y="92"/>
                  </a:lnTo>
                  <a:lnTo>
                    <a:pt x="19" y="85"/>
                  </a:lnTo>
                  <a:lnTo>
                    <a:pt x="24" y="79"/>
                  </a:lnTo>
                  <a:lnTo>
                    <a:pt x="28" y="72"/>
                  </a:lnTo>
                  <a:lnTo>
                    <a:pt x="33" y="66"/>
                  </a:lnTo>
                  <a:lnTo>
                    <a:pt x="37" y="60"/>
                  </a:lnTo>
                  <a:lnTo>
                    <a:pt x="42" y="56"/>
                  </a:lnTo>
                  <a:lnTo>
                    <a:pt x="45" y="51"/>
                  </a:lnTo>
                  <a:lnTo>
                    <a:pt x="50" y="48"/>
                  </a:lnTo>
                  <a:lnTo>
                    <a:pt x="52" y="43"/>
                  </a:lnTo>
                  <a:lnTo>
                    <a:pt x="57" y="41"/>
                  </a:lnTo>
                  <a:lnTo>
                    <a:pt x="61" y="36"/>
                  </a:lnTo>
                  <a:lnTo>
                    <a:pt x="64" y="35"/>
                  </a:lnTo>
                  <a:lnTo>
                    <a:pt x="76" y="52"/>
                  </a:lnTo>
                  <a:lnTo>
                    <a:pt x="74" y="55"/>
                  </a:lnTo>
                  <a:lnTo>
                    <a:pt x="69" y="59"/>
                  </a:lnTo>
                  <a:lnTo>
                    <a:pt x="66" y="61"/>
                  </a:lnTo>
                  <a:lnTo>
                    <a:pt x="61" y="65"/>
                  </a:lnTo>
                  <a:lnTo>
                    <a:pt x="58" y="69"/>
                  </a:lnTo>
                  <a:lnTo>
                    <a:pt x="54" y="74"/>
                  </a:lnTo>
                  <a:lnTo>
                    <a:pt x="50" y="79"/>
                  </a:lnTo>
                  <a:lnTo>
                    <a:pt x="45" y="83"/>
                  </a:lnTo>
                  <a:lnTo>
                    <a:pt x="41" y="89"/>
                  </a:lnTo>
                  <a:lnTo>
                    <a:pt x="37" y="93"/>
                  </a:lnTo>
                  <a:lnTo>
                    <a:pt x="33" y="99"/>
                  </a:lnTo>
                  <a:lnTo>
                    <a:pt x="31" y="105"/>
                  </a:lnTo>
                  <a:lnTo>
                    <a:pt x="27" y="110"/>
                  </a:lnTo>
                  <a:lnTo>
                    <a:pt x="27" y="116"/>
                  </a:lnTo>
                  <a:lnTo>
                    <a:pt x="25" y="121"/>
                  </a:lnTo>
                  <a:lnTo>
                    <a:pt x="24" y="126"/>
                  </a:lnTo>
                  <a:lnTo>
                    <a:pt x="24" y="133"/>
                  </a:lnTo>
                  <a:lnTo>
                    <a:pt x="24" y="140"/>
                  </a:lnTo>
                  <a:lnTo>
                    <a:pt x="24" y="146"/>
                  </a:lnTo>
                  <a:lnTo>
                    <a:pt x="24" y="153"/>
                  </a:lnTo>
                  <a:lnTo>
                    <a:pt x="25" y="161"/>
                  </a:lnTo>
                  <a:lnTo>
                    <a:pt x="27" y="169"/>
                  </a:lnTo>
                  <a:lnTo>
                    <a:pt x="28" y="174"/>
                  </a:lnTo>
                  <a:lnTo>
                    <a:pt x="31" y="181"/>
                  </a:lnTo>
                  <a:lnTo>
                    <a:pt x="33" y="187"/>
                  </a:lnTo>
                  <a:lnTo>
                    <a:pt x="36" y="194"/>
                  </a:lnTo>
                  <a:lnTo>
                    <a:pt x="38" y="199"/>
                  </a:lnTo>
                  <a:lnTo>
                    <a:pt x="43" y="205"/>
                  </a:lnTo>
                  <a:lnTo>
                    <a:pt x="46" y="209"/>
                  </a:lnTo>
                  <a:lnTo>
                    <a:pt x="52" y="213"/>
                  </a:lnTo>
                  <a:lnTo>
                    <a:pt x="57" y="215"/>
                  </a:lnTo>
                  <a:lnTo>
                    <a:pt x="62" y="218"/>
                  </a:lnTo>
                  <a:lnTo>
                    <a:pt x="69" y="220"/>
                  </a:lnTo>
                  <a:lnTo>
                    <a:pt x="78" y="222"/>
                  </a:lnTo>
                  <a:lnTo>
                    <a:pt x="85" y="223"/>
                  </a:lnTo>
                  <a:lnTo>
                    <a:pt x="94" y="225"/>
                  </a:lnTo>
                  <a:lnTo>
                    <a:pt x="99" y="225"/>
                  </a:lnTo>
                  <a:lnTo>
                    <a:pt x="103" y="226"/>
                  </a:lnTo>
                  <a:lnTo>
                    <a:pt x="108" y="227"/>
                  </a:lnTo>
                  <a:lnTo>
                    <a:pt x="113" y="227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4" y="227"/>
                  </a:lnTo>
                  <a:lnTo>
                    <a:pt x="129" y="227"/>
                  </a:lnTo>
                  <a:lnTo>
                    <a:pt x="133" y="227"/>
                  </a:lnTo>
                  <a:lnTo>
                    <a:pt x="138" y="227"/>
                  </a:lnTo>
                  <a:lnTo>
                    <a:pt x="142" y="227"/>
                  </a:lnTo>
                  <a:lnTo>
                    <a:pt x="147" y="227"/>
                  </a:lnTo>
                  <a:lnTo>
                    <a:pt x="155" y="227"/>
                  </a:lnTo>
                  <a:lnTo>
                    <a:pt x="162" y="226"/>
                  </a:lnTo>
                  <a:lnTo>
                    <a:pt x="168" y="225"/>
                  </a:lnTo>
                  <a:lnTo>
                    <a:pt x="175" y="223"/>
                  </a:lnTo>
                  <a:lnTo>
                    <a:pt x="180" y="220"/>
                  </a:lnTo>
                  <a:lnTo>
                    <a:pt x="186" y="218"/>
                  </a:lnTo>
                  <a:lnTo>
                    <a:pt x="191" y="214"/>
                  </a:lnTo>
                  <a:lnTo>
                    <a:pt x="198" y="210"/>
                  </a:lnTo>
                  <a:lnTo>
                    <a:pt x="204" y="205"/>
                  </a:lnTo>
                  <a:lnTo>
                    <a:pt x="210" y="202"/>
                  </a:lnTo>
                  <a:lnTo>
                    <a:pt x="215" y="196"/>
                  </a:lnTo>
                  <a:lnTo>
                    <a:pt x="221" y="190"/>
                  </a:lnTo>
                  <a:lnTo>
                    <a:pt x="227" y="185"/>
                  </a:lnTo>
                  <a:lnTo>
                    <a:pt x="231" y="178"/>
                  </a:lnTo>
                  <a:lnTo>
                    <a:pt x="236" y="172"/>
                  </a:lnTo>
                  <a:lnTo>
                    <a:pt x="240" y="166"/>
                  </a:lnTo>
                  <a:lnTo>
                    <a:pt x="245" y="161"/>
                  </a:lnTo>
                  <a:lnTo>
                    <a:pt x="248" y="155"/>
                  </a:lnTo>
                  <a:lnTo>
                    <a:pt x="252" y="149"/>
                  </a:lnTo>
                  <a:lnTo>
                    <a:pt x="255" y="145"/>
                  </a:lnTo>
                  <a:lnTo>
                    <a:pt x="256" y="138"/>
                  </a:lnTo>
                  <a:lnTo>
                    <a:pt x="257" y="132"/>
                  </a:lnTo>
                  <a:lnTo>
                    <a:pt x="259" y="125"/>
                  </a:lnTo>
                  <a:lnTo>
                    <a:pt x="260" y="120"/>
                  </a:lnTo>
                  <a:lnTo>
                    <a:pt x="260" y="112"/>
                  </a:lnTo>
                  <a:lnTo>
                    <a:pt x="260" y="105"/>
                  </a:lnTo>
                  <a:lnTo>
                    <a:pt x="259" y="97"/>
                  </a:lnTo>
                  <a:lnTo>
                    <a:pt x="259" y="90"/>
                  </a:lnTo>
                  <a:lnTo>
                    <a:pt x="256" y="82"/>
                  </a:lnTo>
                  <a:lnTo>
                    <a:pt x="254" y="75"/>
                  </a:lnTo>
                  <a:lnTo>
                    <a:pt x="251" y="68"/>
                  </a:lnTo>
                  <a:lnTo>
                    <a:pt x="247" y="61"/>
                  </a:lnTo>
                  <a:lnTo>
                    <a:pt x="243" y="55"/>
                  </a:lnTo>
                  <a:lnTo>
                    <a:pt x="239" y="48"/>
                  </a:lnTo>
                  <a:lnTo>
                    <a:pt x="233" y="42"/>
                  </a:lnTo>
                  <a:lnTo>
                    <a:pt x="229" y="39"/>
                  </a:lnTo>
                  <a:lnTo>
                    <a:pt x="221" y="33"/>
                  </a:lnTo>
                  <a:lnTo>
                    <a:pt x="214" y="29"/>
                  </a:lnTo>
                  <a:lnTo>
                    <a:pt x="206" y="26"/>
                  </a:lnTo>
                  <a:lnTo>
                    <a:pt x="198" y="25"/>
                  </a:lnTo>
                  <a:lnTo>
                    <a:pt x="194" y="24"/>
                  </a:lnTo>
                  <a:lnTo>
                    <a:pt x="189" y="24"/>
                  </a:lnTo>
                  <a:lnTo>
                    <a:pt x="184" y="24"/>
                  </a:lnTo>
                  <a:lnTo>
                    <a:pt x="181" y="24"/>
                  </a:lnTo>
                  <a:lnTo>
                    <a:pt x="173" y="24"/>
                  </a:lnTo>
                  <a:lnTo>
                    <a:pt x="165" y="24"/>
                  </a:lnTo>
                  <a:lnTo>
                    <a:pt x="157" y="24"/>
                  </a:lnTo>
                  <a:lnTo>
                    <a:pt x="150" y="25"/>
                  </a:lnTo>
                  <a:lnTo>
                    <a:pt x="143" y="25"/>
                  </a:lnTo>
                  <a:lnTo>
                    <a:pt x="138" y="26"/>
                  </a:lnTo>
                  <a:lnTo>
                    <a:pt x="132" y="27"/>
                  </a:lnTo>
                  <a:lnTo>
                    <a:pt x="127" y="28"/>
                  </a:lnTo>
                  <a:lnTo>
                    <a:pt x="1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Freeform 32"/>
            <p:cNvSpPr>
              <a:spLocks/>
            </p:cNvSpPr>
            <p:nvPr/>
          </p:nvSpPr>
          <p:spPr bwMode="auto">
            <a:xfrm>
              <a:off x="3364" y="1469"/>
              <a:ext cx="49" cy="24"/>
            </a:xfrm>
            <a:custGeom>
              <a:avLst/>
              <a:gdLst>
                <a:gd name="T0" fmla="*/ 1 w 99"/>
                <a:gd name="T1" fmla="*/ 6 h 49"/>
                <a:gd name="T2" fmla="*/ 1 w 99"/>
                <a:gd name="T3" fmla="*/ 6 h 49"/>
                <a:gd name="T4" fmla="*/ 3 w 99"/>
                <a:gd name="T5" fmla="*/ 5 h 49"/>
                <a:gd name="T6" fmla="*/ 4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2 h 49"/>
                <a:gd name="T14" fmla="*/ 9 w 99"/>
                <a:gd name="T15" fmla="*/ 1 h 49"/>
                <a:gd name="T16" fmla="*/ 10 w 99"/>
                <a:gd name="T17" fmla="*/ 1 h 49"/>
                <a:gd name="T18" fmla="*/ 12 w 99"/>
                <a:gd name="T19" fmla="*/ 0 h 49"/>
                <a:gd name="T20" fmla="*/ 14 w 99"/>
                <a:gd name="T21" fmla="*/ 0 h 49"/>
                <a:gd name="T22" fmla="*/ 14 w 99"/>
                <a:gd name="T23" fmla="*/ 0 h 49"/>
                <a:gd name="T24" fmla="*/ 16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2 h 49"/>
                <a:gd name="T32" fmla="*/ 20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5 h 49"/>
                <a:gd name="T40" fmla="*/ 16 w 99"/>
                <a:gd name="T41" fmla="*/ 6 h 49"/>
                <a:gd name="T42" fmla="*/ 14 w 99"/>
                <a:gd name="T43" fmla="*/ 6 h 49"/>
                <a:gd name="T44" fmla="*/ 12 w 99"/>
                <a:gd name="T45" fmla="*/ 7 h 49"/>
                <a:gd name="T46" fmla="*/ 11 w 99"/>
                <a:gd name="T47" fmla="*/ 7 h 49"/>
                <a:gd name="T48" fmla="*/ 10 w 99"/>
                <a:gd name="T49" fmla="*/ 8 h 49"/>
                <a:gd name="T50" fmla="*/ 9 w 99"/>
                <a:gd name="T51" fmla="*/ 8 h 49"/>
                <a:gd name="T52" fmla="*/ 8 w 99"/>
                <a:gd name="T53" fmla="*/ 9 h 49"/>
                <a:gd name="T54" fmla="*/ 7 w 99"/>
                <a:gd name="T55" fmla="*/ 9 h 49"/>
                <a:gd name="T56" fmla="*/ 6 w 99"/>
                <a:gd name="T57" fmla="*/ 10 h 49"/>
                <a:gd name="T58" fmla="*/ 4 w 99"/>
                <a:gd name="T59" fmla="*/ 10 h 49"/>
                <a:gd name="T60" fmla="*/ 4 w 99"/>
                <a:gd name="T61" fmla="*/ 11 h 49"/>
                <a:gd name="T62" fmla="*/ 0 w 99"/>
                <a:gd name="T63" fmla="*/ 12 h 49"/>
                <a:gd name="T64" fmla="*/ 1 w 99"/>
                <a:gd name="T65" fmla="*/ 6 h 49"/>
                <a:gd name="T66" fmla="*/ 1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4" y="27"/>
                  </a:moveTo>
                  <a:lnTo>
                    <a:pt x="5" y="25"/>
                  </a:lnTo>
                  <a:lnTo>
                    <a:pt x="12" y="21"/>
                  </a:lnTo>
                  <a:lnTo>
                    <a:pt x="16" y="18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43" y="4"/>
                  </a:lnTo>
                  <a:lnTo>
                    <a:pt x="50" y="3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99" y="11"/>
                  </a:lnTo>
                  <a:lnTo>
                    <a:pt x="80" y="20"/>
                  </a:lnTo>
                  <a:lnTo>
                    <a:pt x="79" y="20"/>
                  </a:lnTo>
                  <a:lnTo>
                    <a:pt x="74" y="21"/>
                  </a:lnTo>
                  <a:lnTo>
                    <a:pt x="69" y="23"/>
                  </a:lnTo>
                  <a:lnTo>
                    <a:pt x="64" y="25"/>
                  </a:lnTo>
                  <a:lnTo>
                    <a:pt x="57" y="27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41" y="33"/>
                  </a:lnTo>
                  <a:lnTo>
                    <a:pt x="37" y="34"/>
                  </a:lnTo>
                  <a:lnTo>
                    <a:pt x="33" y="36"/>
                  </a:lnTo>
                  <a:lnTo>
                    <a:pt x="29" y="37"/>
                  </a:lnTo>
                  <a:lnTo>
                    <a:pt x="25" y="40"/>
                  </a:lnTo>
                  <a:lnTo>
                    <a:pt x="18" y="43"/>
                  </a:lnTo>
                  <a:lnTo>
                    <a:pt x="16" y="44"/>
                  </a:lnTo>
                  <a:lnTo>
                    <a:pt x="0" y="49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Freeform 33"/>
            <p:cNvSpPr>
              <a:spLocks/>
            </p:cNvSpPr>
            <p:nvPr/>
          </p:nvSpPr>
          <p:spPr bwMode="auto">
            <a:xfrm>
              <a:off x="3393" y="1511"/>
              <a:ext cx="30" cy="29"/>
            </a:xfrm>
            <a:custGeom>
              <a:avLst/>
              <a:gdLst>
                <a:gd name="T0" fmla="*/ 8 w 62"/>
                <a:gd name="T1" fmla="*/ 14 h 59"/>
                <a:gd name="T2" fmla="*/ 10 w 62"/>
                <a:gd name="T3" fmla="*/ 14 h 59"/>
                <a:gd name="T4" fmla="*/ 11 w 62"/>
                <a:gd name="T5" fmla="*/ 13 h 59"/>
                <a:gd name="T6" fmla="*/ 12 w 62"/>
                <a:gd name="T7" fmla="*/ 12 h 59"/>
                <a:gd name="T8" fmla="*/ 14 w 62"/>
                <a:gd name="T9" fmla="*/ 11 h 59"/>
                <a:gd name="T10" fmla="*/ 14 w 62"/>
                <a:gd name="T11" fmla="*/ 10 h 59"/>
                <a:gd name="T12" fmla="*/ 15 w 62"/>
                <a:gd name="T13" fmla="*/ 8 h 59"/>
                <a:gd name="T14" fmla="*/ 15 w 62"/>
                <a:gd name="T15" fmla="*/ 7 h 59"/>
                <a:gd name="T16" fmla="*/ 15 w 62"/>
                <a:gd name="T17" fmla="*/ 6 h 59"/>
                <a:gd name="T18" fmla="*/ 14 w 62"/>
                <a:gd name="T19" fmla="*/ 4 h 59"/>
                <a:gd name="T20" fmla="*/ 14 w 62"/>
                <a:gd name="T21" fmla="*/ 3 h 59"/>
                <a:gd name="T22" fmla="*/ 13 w 62"/>
                <a:gd name="T23" fmla="*/ 2 h 59"/>
                <a:gd name="T24" fmla="*/ 11 w 62"/>
                <a:gd name="T25" fmla="*/ 1 h 59"/>
                <a:gd name="T26" fmla="*/ 10 w 62"/>
                <a:gd name="T27" fmla="*/ 0 h 59"/>
                <a:gd name="T28" fmla="*/ 9 w 62"/>
                <a:gd name="T29" fmla="*/ 0 h 59"/>
                <a:gd name="T30" fmla="*/ 7 w 62"/>
                <a:gd name="T31" fmla="*/ 0 h 59"/>
                <a:gd name="T32" fmla="*/ 7 w 62"/>
                <a:gd name="T33" fmla="*/ 0 h 59"/>
                <a:gd name="T34" fmla="*/ 5 w 62"/>
                <a:gd name="T35" fmla="*/ 0 h 59"/>
                <a:gd name="T36" fmla="*/ 4 w 62"/>
                <a:gd name="T37" fmla="*/ 1 h 59"/>
                <a:gd name="T38" fmla="*/ 3 w 62"/>
                <a:gd name="T39" fmla="*/ 2 h 59"/>
                <a:gd name="T40" fmla="*/ 2 w 62"/>
                <a:gd name="T41" fmla="*/ 3 h 59"/>
                <a:gd name="T42" fmla="*/ 1 w 62"/>
                <a:gd name="T43" fmla="*/ 4 h 59"/>
                <a:gd name="T44" fmla="*/ 0 w 62"/>
                <a:gd name="T45" fmla="*/ 5 h 59"/>
                <a:gd name="T46" fmla="*/ 0 w 62"/>
                <a:gd name="T47" fmla="*/ 7 h 59"/>
                <a:gd name="T48" fmla="*/ 0 w 62"/>
                <a:gd name="T49" fmla="*/ 8 h 59"/>
                <a:gd name="T50" fmla="*/ 0 w 62"/>
                <a:gd name="T51" fmla="*/ 10 h 59"/>
                <a:gd name="T52" fmla="*/ 0 w 62"/>
                <a:gd name="T53" fmla="*/ 11 h 59"/>
                <a:gd name="T54" fmla="*/ 1 w 62"/>
                <a:gd name="T55" fmla="*/ 12 h 59"/>
                <a:gd name="T56" fmla="*/ 2 w 62"/>
                <a:gd name="T57" fmla="*/ 13 h 59"/>
                <a:gd name="T58" fmla="*/ 3 w 62"/>
                <a:gd name="T59" fmla="*/ 13 h 59"/>
                <a:gd name="T60" fmla="*/ 5 w 62"/>
                <a:gd name="T61" fmla="*/ 14 h 59"/>
                <a:gd name="T62" fmla="*/ 7 w 62"/>
                <a:gd name="T63" fmla="*/ 14 h 59"/>
                <a:gd name="T64" fmla="*/ 8 w 62"/>
                <a:gd name="T65" fmla="*/ 14 h 59"/>
                <a:gd name="T66" fmla="*/ 8 w 62"/>
                <a:gd name="T67" fmla="*/ 14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59"/>
                <a:gd name="T104" fmla="*/ 62 w 62"/>
                <a:gd name="T105" fmla="*/ 59 h 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59">
                  <a:moveTo>
                    <a:pt x="36" y="59"/>
                  </a:moveTo>
                  <a:lnTo>
                    <a:pt x="41" y="56"/>
                  </a:lnTo>
                  <a:lnTo>
                    <a:pt x="47" y="54"/>
                  </a:lnTo>
                  <a:lnTo>
                    <a:pt x="52" y="50"/>
                  </a:lnTo>
                  <a:lnTo>
                    <a:pt x="57" y="47"/>
                  </a:lnTo>
                  <a:lnTo>
                    <a:pt x="60" y="41"/>
                  </a:lnTo>
                  <a:lnTo>
                    <a:pt x="62" y="35"/>
                  </a:lnTo>
                  <a:lnTo>
                    <a:pt x="62" y="31"/>
                  </a:lnTo>
                  <a:lnTo>
                    <a:pt x="62" y="25"/>
                  </a:lnTo>
                  <a:lnTo>
                    <a:pt x="60" y="18"/>
                  </a:lnTo>
                  <a:lnTo>
                    <a:pt x="57" y="14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5"/>
                  </a:lnTo>
                  <a:lnTo>
                    <a:pt x="12" y="8"/>
                  </a:lnTo>
                  <a:lnTo>
                    <a:pt x="8" y="13"/>
                  </a:lnTo>
                  <a:lnTo>
                    <a:pt x="4" y="17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3" y="45"/>
                  </a:lnTo>
                  <a:lnTo>
                    <a:pt x="6" y="49"/>
                  </a:lnTo>
                  <a:lnTo>
                    <a:pt x="11" y="53"/>
                  </a:lnTo>
                  <a:lnTo>
                    <a:pt x="15" y="55"/>
                  </a:lnTo>
                  <a:lnTo>
                    <a:pt x="21" y="57"/>
                  </a:lnTo>
                  <a:lnTo>
                    <a:pt x="28" y="58"/>
                  </a:lnTo>
                  <a:lnTo>
                    <a:pt x="36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517525" y="3459163"/>
            <a:ext cx="8093075" cy="808037"/>
            <a:chOff x="326" y="2179"/>
            <a:chExt cx="5098" cy="509"/>
          </a:xfrm>
        </p:grpSpPr>
        <p:sp>
          <p:nvSpPr>
            <p:cNvPr id="17422" name="Rectangle 35"/>
            <p:cNvSpPr>
              <a:spLocks noChangeArrowheads="1"/>
            </p:cNvSpPr>
            <p:nvPr/>
          </p:nvSpPr>
          <p:spPr bwMode="auto">
            <a:xfrm>
              <a:off x="1542" y="2179"/>
              <a:ext cx="47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sym typeface="Symbol" pitchFamily="18" charset="2"/>
                </a:rPr>
                <a:t></a:t>
              </a:r>
              <a:r>
                <a:rPr lang="en-US" altLang="en-US"/>
                <a:t>p</a:t>
              </a:r>
              <a:r>
                <a:rPr lang="en-US" altLang="en-US" baseline="-25000"/>
                <a:t>i</a:t>
              </a:r>
            </a:p>
          </p:txBody>
        </p:sp>
        <p:sp>
          <p:nvSpPr>
            <p:cNvPr id="17423" name="Rectangle 36"/>
            <p:cNvSpPr>
              <a:spLocks noChangeArrowheads="1"/>
            </p:cNvSpPr>
            <p:nvPr/>
          </p:nvSpPr>
          <p:spPr bwMode="auto">
            <a:xfrm>
              <a:off x="1454" y="2438"/>
              <a:ext cx="4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2000"/>
                <a:t>i</a:t>
              </a:r>
              <a:r>
                <a:rPr lang="en-US" altLang="en-US" sz="2000">
                  <a:sym typeface="Symbol" pitchFamily="18" charset="2"/>
                </a:rPr>
                <a:t></a:t>
              </a:r>
              <a:r>
                <a:rPr lang="en-US" altLang="en-US" sz="2000"/>
                <a:t>S</a:t>
              </a:r>
              <a:r>
                <a:rPr lang="en-US" altLang="en-US" sz="2000" baseline="-25000"/>
                <a:t>alg</a:t>
              </a:r>
            </a:p>
          </p:txBody>
        </p:sp>
        <p:sp>
          <p:nvSpPr>
            <p:cNvPr id="17424" name="Rectangle 37"/>
            <p:cNvSpPr>
              <a:spLocks noChangeArrowheads="1"/>
            </p:cNvSpPr>
            <p:nvPr/>
          </p:nvSpPr>
          <p:spPr bwMode="auto">
            <a:xfrm>
              <a:off x="326" y="2198"/>
              <a:ext cx="114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buFontTx/>
                <a:buChar char="•"/>
              </a:pPr>
              <a:r>
                <a:rPr lang="en-US" altLang="en-US"/>
                <a:t>Let P</a:t>
              </a:r>
              <a:r>
                <a:rPr lang="en-US" altLang="en-US" baseline="-25000"/>
                <a:t>alg </a:t>
              </a:r>
              <a:r>
                <a:rPr lang="en-US" altLang="en-US"/>
                <a:t>=</a:t>
              </a:r>
            </a:p>
          </p:txBody>
        </p:sp>
        <p:sp>
          <p:nvSpPr>
            <p:cNvPr id="17425" name="Rectangle 38"/>
            <p:cNvSpPr>
              <a:spLocks noChangeArrowheads="1"/>
            </p:cNvSpPr>
            <p:nvPr/>
          </p:nvSpPr>
          <p:spPr bwMode="auto">
            <a:xfrm>
              <a:off x="1742" y="2227"/>
              <a:ext cx="368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1" algn="l" eaLnBrk="1" hangingPunct="1"/>
              <a:r>
                <a:rPr lang="en-US" altLang="en-US"/>
                <a:t>be the price returned by our alg.</a:t>
              </a:r>
            </a:p>
          </p:txBody>
        </p:sp>
      </p:grp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531813" y="4297363"/>
            <a:ext cx="8094662" cy="808037"/>
            <a:chOff x="335" y="2707"/>
            <a:chExt cx="5099" cy="509"/>
          </a:xfrm>
        </p:grpSpPr>
        <p:sp>
          <p:nvSpPr>
            <p:cNvPr id="17418" name="Rectangle 39"/>
            <p:cNvSpPr>
              <a:spLocks noChangeArrowheads="1"/>
            </p:cNvSpPr>
            <p:nvPr/>
          </p:nvSpPr>
          <p:spPr bwMode="auto">
            <a:xfrm>
              <a:off x="1552" y="2707"/>
              <a:ext cx="47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sym typeface="Symbol" pitchFamily="18" charset="2"/>
                </a:rPr>
                <a:t></a:t>
              </a:r>
              <a:r>
                <a:rPr lang="en-US" altLang="en-US"/>
                <a:t>p</a:t>
              </a:r>
              <a:r>
                <a:rPr lang="en-US" altLang="en-US" baseline="-25000"/>
                <a:t>i</a:t>
              </a:r>
            </a:p>
          </p:txBody>
        </p:sp>
        <p:sp>
          <p:nvSpPr>
            <p:cNvPr id="17419" name="Rectangle 40"/>
            <p:cNvSpPr>
              <a:spLocks noChangeArrowheads="1"/>
            </p:cNvSpPr>
            <p:nvPr/>
          </p:nvSpPr>
          <p:spPr bwMode="auto">
            <a:xfrm>
              <a:off x="1464" y="2966"/>
              <a:ext cx="4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2000"/>
                <a:t>i</a:t>
              </a:r>
              <a:r>
                <a:rPr lang="en-US" altLang="en-US" sz="2000">
                  <a:sym typeface="Symbol" pitchFamily="18" charset="2"/>
                </a:rPr>
                <a:t></a:t>
              </a:r>
              <a:r>
                <a:rPr lang="en-US" altLang="en-US" sz="2000"/>
                <a:t>S</a:t>
              </a:r>
              <a:r>
                <a:rPr lang="en-US" altLang="en-US" sz="2000" baseline="-25000"/>
                <a:t>opt</a:t>
              </a:r>
            </a:p>
          </p:txBody>
        </p:sp>
        <p:sp>
          <p:nvSpPr>
            <p:cNvPr id="17420" name="Rectangle 41"/>
            <p:cNvSpPr>
              <a:spLocks noChangeArrowheads="1"/>
            </p:cNvSpPr>
            <p:nvPr/>
          </p:nvSpPr>
          <p:spPr bwMode="auto">
            <a:xfrm>
              <a:off x="335" y="2726"/>
              <a:ext cx="115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buFontTx/>
                <a:buChar char="•"/>
              </a:pPr>
              <a:r>
                <a:rPr lang="en-US" altLang="en-US"/>
                <a:t>Let P</a:t>
              </a:r>
              <a:r>
                <a:rPr lang="en-US" altLang="en-US" baseline="-25000"/>
                <a:t>opt </a:t>
              </a:r>
              <a:r>
                <a:rPr lang="en-US" altLang="en-US"/>
                <a:t>=</a:t>
              </a:r>
            </a:p>
          </p:txBody>
        </p:sp>
        <p:sp>
          <p:nvSpPr>
            <p:cNvPr id="17421" name="Rectangle 42"/>
            <p:cNvSpPr>
              <a:spLocks noChangeArrowheads="1"/>
            </p:cNvSpPr>
            <p:nvPr/>
          </p:nvSpPr>
          <p:spPr bwMode="auto">
            <a:xfrm>
              <a:off x="1752" y="2755"/>
              <a:ext cx="368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lvl="1" algn="l" eaLnBrk="1" hangingPunct="1"/>
              <a:r>
                <a:rPr lang="en-US" altLang="en-US"/>
                <a:t>be the price returned by our alg.</a:t>
              </a:r>
            </a:p>
          </p:txBody>
        </p:sp>
      </p:grpSp>
      <p:sp>
        <p:nvSpPr>
          <p:cNvPr id="28720" name="Rectangle 48"/>
          <p:cNvSpPr>
            <a:spLocks noChangeArrowheads="1"/>
          </p:cNvSpPr>
          <p:nvPr/>
        </p:nvSpPr>
        <p:spPr bwMode="auto">
          <a:xfrm>
            <a:off x="592138" y="5103813"/>
            <a:ext cx="40671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/>
              <a:t>Need P</a:t>
            </a:r>
            <a:r>
              <a:rPr lang="en-US" altLang="en-US" baseline="-25000"/>
              <a:t>alg   </a:t>
            </a:r>
            <a:r>
              <a:rPr lang="en-US" altLang="en-US">
                <a:cs typeface="Times New Roman" pitchFamily="18" charset="0"/>
              </a:rPr>
              <a:t>≥  P</a:t>
            </a:r>
            <a:r>
              <a:rPr lang="en-US" altLang="en-US" baseline="-25000">
                <a:cs typeface="Times New Roman" pitchFamily="18" charset="0"/>
              </a:rPr>
              <a:t>opt</a:t>
            </a:r>
            <a:r>
              <a:rPr lang="en-US" altLang="en-US">
                <a:cs typeface="Times New Roman" pitchFamily="18" charset="0"/>
              </a:rPr>
              <a:t>  (1-</a:t>
            </a:r>
            <a:r>
              <a:rPr lang="en-US" altLang="en-US" sz="4000">
                <a:sym typeface="Symbol" pitchFamily="18" charset="2"/>
              </a:rPr>
              <a:t></a:t>
            </a:r>
            <a:r>
              <a:rPr lang="en-US" altLang="en-US"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spec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Approximate Knapsack</a:t>
            </a:r>
          </a:p>
        </p:txBody>
      </p:sp>
      <p:pic>
        <p:nvPicPr>
          <p:cNvPr id="18435" name="Picture 4" descr="j0290903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2400"/>
            <a:ext cx="12668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6" name="Picture 6" descr="j0232136"/>
          <p:cNvPicPr preferRelativeResize="0"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6050" y="0"/>
            <a:ext cx="579438" cy="762000"/>
          </a:xfrm>
          <a:noFill/>
        </p:spPr>
      </p:pic>
      <p:grpSp>
        <p:nvGrpSpPr>
          <p:cNvPr id="18437" name="Group 7"/>
          <p:cNvGrpSpPr>
            <a:grpSpLocks/>
          </p:cNvGrpSpPr>
          <p:nvPr/>
        </p:nvGrpSpPr>
        <p:grpSpPr bwMode="auto">
          <a:xfrm>
            <a:off x="7924800" y="914400"/>
            <a:ext cx="1066800" cy="609600"/>
            <a:chOff x="2569" y="1329"/>
            <a:chExt cx="905" cy="521"/>
          </a:xfrm>
        </p:grpSpPr>
        <p:sp>
          <p:nvSpPr>
            <p:cNvPr id="18455" name="Freeform 8"/>
            <p:cNvSpPr>
              <a:spLocks/>
            </p:cNvSpPr>
            <p:nvPr/>
          </p:nvSpPr>
          <p:spPr bwMode="auto">
            <a:xfrm>
              <a:off x="2821" y="1350"/>
              <a:ext cx="572" cy="204"/>
            </a:xfrm>
            <a:custGeom>
              <a:avLst/>
              <a:gdLst>
                <a:gd name="T0" fmla="*/ 0 w 1143"/>
                <a:gd name="T1" fmla="*/ 78 h 407"/>
                <a:gd name="T2" fmla="*/ 175 w 1143"/>
                <a:gd name="T3" fmla="*/ 0 h 407"/>
                <a:gd name="T4" fmla="*/ 286 w 1143"/>
                <a:gd name="T5" fmla="*/ 10 h 407"/>
                <a:gd name="T6" fmla="*/ 135 w 1143"/>
                <a:gd name="T7" fmla="*/ 102 h 407"/>
                <a:gd name="T8" fmla="*/ 0 w 1143"/>
                <a:gd name="T9" fmla="*/ 78 h 407"/>
                <a:gd name="T10" fmla="*/ 0 w 1143"/>
                <a:gd name="T11" fmla="*/ 78 h 4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3"/>
                <a:gd name="T19" fmla="*/ 0 h 407"/>
                <a:gd name="T20" fmla="*/ 1143 w 1143"/>
                <a:gd name="T21" fmla="*/ 407 h 4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3" h="407">
                  <a:moveTo>
                    <a:pt x="0" y="312"/>
                  </a:moveTo>
                  <a:lnTo>
                    <a:pt x="699" y="0"/>
                  </a:lnTo>
                  <a:lnTo>
                    <a:pt x="1143" y="40"/>
                  </a:lnTo>
                  <a:lnTo>
                    <a:pt x="538" y="407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2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Freeform 9"/>
            <p:cNvSpPr>
              <a:spLocks/>
            </p:cNvSpPr>
            <p:nvPr/>
          </p:nvSpPr>
          <p:spPr bwMode="auto">
            <a:xfrm>
              <a:off x="2804" y="1370"/>
              <a:ext cx="613" cy="253"/>
            </a:xfrm>
            <a:custGeom>
              <a:avLst/>
              <a:gdLst>
                <a:gd name="T0" fmla="*/ 9 w 1226"/>
                <a:gd name="T1" fmla="*/ 68 h 505"/>
                <a:gd name="T2" fmla="*/ 143 w 1226"/>
                <a:gd name="T3" fmla="*/ 90 h 505"/>
                <a:gd name="T4" fmla="*/ 304 w 1226"/>
                <a:gd name="T5" fmla="*/ 0 h 505"/>
                <a:gd name="T6" fmla="*/ 307 w 1226"/>
                <a:gd name="T7" fmla="*/ 46 h 505"/>
                <a:gd name="T8" fmla="*/ 143 w 1226"/>
                <a:gd name="T9" fmla="*/ 127 h 505"/>
                <a:gd name="T10" fmla="*/ 0 w 1226"/>
                <a:gd name="T11" fmla="*/ 114 h 505"/>
                <a:gd name="T12" fmla="*/ 1 w 1226"/>
                <a:gd name="T13" fmla="*/ 81 h 505"/>
                <a:gd name="T14" fmla="*/ 9 w 1226"/>
                <a:gd name="T15" fmla="*/ 68 h 505"/>
                <a:gd name="T16" fmla="*/ 9 w 1226"/>
                <a:gd name="T17" fmla="*/ 68 h 5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26"/>
                <a:gd name="T28" fmla="*/ 0 h 505"/>
                <a:gd name="T29" fmla="*/ 1226 w 1226"/>
                <a:gd name="T30" fmla="*/ 505 h 5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26" h="505">
                  <a:moveTo>
                    <a:pt x="36" y="272"/>
                  </a:moveTo>
                  <a:lnTo>
                    <a:pt x="571" y="358"/>
                  </a:lnTo>
                  <a:lnTo>
                    <a:pt x="1214" y="0"/>
                  </a:lnTo>
                  <a:lnTo>
                    <a:pt x="1226" y="181"/>
                  </a:lnTo>
                  <a:lnTo>
                    <a:pt x="571" y="505"/>
                  </a:lnTo>
                  <a:lnTo>
                    <a:pt x="0" y="456"/>
                  </a:lnTo>
                  <a:lnTo>
                    <a:pt x="3" y="322"/>
                  </a:lnTo>
                  <a:lnTo>
                    <a:pt x="36" y="272"/>
                  </a:lnTo>
                  <a:close/>
                </a:path>
              </a:pathLst>
            </a:custGeom>
            <a:solidFill>
              <a:srgbClr val="F2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Freeform 10"/>
            <p:cNvSpPr>
              <a:spLocks/>
            </p:cNvSpPr>
            <p:nvPr/>
          </p:nvSpPr>
          <p:spPr bwMode="auto">
            <a:xfrm>
              <a:off x="3356" y="1480"/>
              <a:ext cx="118" cy="109"/>
            </a:xfrm>
            <a:custGeom>
              <a:avLst/>
              <a:gdLst>
                <a:gd name="T0" fmla="*/ 23 w 236"/>
                <a:gd name="T1" fmla="*/ 4 h 216"/>
                <a:gd name="T2" fmla="*/ 21 w 236"/>
                <a:gd name="T3" fmla="*/ 5 h 216"/>
                <a:gd name="T4" fmla="*/ 19 w 236"/>
                <a:gd name="T5" fmla="*/ 5 h 216"/>
                <a:gd name="T6" fmla="*/ 15 w 236"/>
                <a:gd name="T7" fmla="*/ 6 h 216"/>
                <a:gd name="T8" fmla="*/ 13 w 236"/>
                <a:gd name="T9" fmla="*/ 7 h 216"/>
                <a:gd name="T10" fmla="*/ 11 w 236"/>
                <a:gd name="T11" fmla="*/ 9 h 216"/>
                <a:gd name="T12" fmla="*/ 7 w 236"/>
                <a:gd name="T13" fmla="*/ 11 h 216"/>
                <a:gd name="T14" fmla="*/ 6 w 236"/>
                <a:gd name="T15" fmla="*/ 13 h 216"/>
                <a:gd name="T16" fmla="*/ 4 w 236"/>
                <a:gd name="T17" fmla="*/ 16 h 216"/>
                <a:gd name="T18" fmla="*/ 3 w 236"/>
                <a:gd name="T19" fmla="*/ 19 h 216"/>
                <a:gd name="T20" fmla="*/ 2 w 236"/>
                <a:gd name="T21" fmla="*/ 22 h 216"/>
                <a:gd name="T22" fmla="*/ 1 w 236"/>
                <a:gd name="T23" fmla="*/ 25 h 216"/>
                <a:gd name="T24" fmla="*/ 0 w 236"/>
                <a:gd name="T25" fmla="*/ 28 h 216"/>
                <a:gd name="T26" fmla="*/ 0 w 236"/>
                <a:gd name="T27" fmla="*/ 32 h 216"/>
                <a:gd name="T28" fmla="*/ 0 w 236"/>
                <a:gd name="T29" fmla="*/ 35 h 216"/>
                <a:gd name="T30" fmla="*/ 1 w 236"/>
                <a:gd name="T31" fmla="*/ 37 h 216"/>
                <a:gd name="T32" fmla="*/ 1 w 236"/>
                <a:gd name="T33" fmla="*/ 40 h 216"/>
                <a:gd name="T34" fmla="*/ 2 w 236"/>
                <a:gd name="T35" fmla="*/ 42 h 216"/>
                <a:gd name="T36" fmla="*/ 3 w 236"/>
                <a:gd name="T37" fmla="*/ 45 h 216"/>
                <a:gd name="T38" fmla="*/ 5 w 236"/>
                <a:gd name="T39" fmla="*/ 48 h 216"/>
                <a:gd name="T40" fmla="*/ 7 w 236"/>
                <a:gd name="T41" fmla="*/ 50 h 216"/>
                <a:gd name="T42" fmla="*/ 10 w 236"/>
                <a:gd name="T43" fmla="*/ 51 h 216"/>
                <a:gd name="T44" fmla="*/ 13 w 236"/>
                <a:gd name="T45" fmla="*/ 52 h 216"/>
                <a:gd name="T46" fmla="*/ 17 w 236"/>
                <a:gd name="T47" fmla="*/ 53 h 216"/>
                <a:gd name="T48" fmla="*/ 21 w 236"/>
                <a:gd name="T49" fmla="*/ 54 h 216"/>
                <a:gd name="T50" fmla="*/ 25 w 236"/>
                <a:gd name="T51" fmla="*/ 55 h 216"/>
                <a:gd name="T52" fmla="*/ 29 w 236"/>
                <a:gd name="T53" fmla="*/ 55 h 216"/>
                <a:gd name="T54" fmla="*/ 31 w 236"/>
                <a:gd name="T55" fmla="*/ 55 h 216"/>
                <a:gd name="T56" fmla="*/ 34 w 236"/>
                <a:gd name="T57" fmla="*/ 55 h 216"/>
                <a:gd name="T58" fmla="*/ 37 w 236"/>
                <a:gd name="T59" fmla="*/ 54 h 216"/>
                <a:gd name="T60" fmla="*/ 41 w 236"/>
                <a:gd name="T61" fmla="*/ 53 h 216"/>
                <a:gd name="T62" fmla="*/ 44 w 236"/>
                <a:gd name="T63" fmla="*/ 51 h 216"/>
                <a:gd name="T64" fmla="*/ 47 w 236"/>
                <a:gd name="T65" fmla="*/ 49 h 216"/>
                <a:gd name="T66" fmla="*/ 50 w 236"/>
                <a:gd name="T67" fmla="*/ 47 h 216"/>
                <a:gd name="T68" fmla="*/ 52 w 236"/>
                <a:gd name="T69" fmla="*/ 44 h 216"/>
                <a:gd name="T70" fmla="*/ 54 w 236"/>
                <a:gd name="T71" fmla="*/ 42 h 216"/>
                <a:gd name="T72" fmla="*/ 56 w 236"/>
                <a:gd name="T73" fmla="*/ 38 h 216"/>
                <a:gd name="T74" fmla="*/ 57 w 236"/>
                <a:gd name="T75" fmla="*/ 35 h 216"/>
                <a:gd name="T76" fmla="*/ 58 w 236"/>
                <a:gd name="T77" fmla="*/ 32 h 216"/>
                <a:gd name="T78" fmla="*/ 59 w 236"/>
                <a:gd name="T79" fmla="*/ 28 h 216"/>
                <a:gd name="T80" fmla="*/ 59 w 236"/>
                <a:gd name="T81" fmla="*/ 25 h 216"/>
                <a:gd name="T82" fmla="*/ 59 w 236"/>
                <a:gd name="T83" fmla="*/ 22 h 216"/>
                <a:gd name="T84" fmla="*/ 59 w 236"/>
                <a:gd name="T85" fmla="*/ 19 h 216"/>
                <a:gd name="T86" fmla="*/ 59 w 236"/>
                <a:gd name="T87" fmla="*/ 15 h 216"/>
                <a:gd name="T88" fmla="*/ 58 w 236"/>
                <a:gd name="T89" fmla="*/ 12 h 216"/>
                <a:gd name="T90" fmla="*/ 57 w 236"/>
                <a:gd name="T91" fmla="*/ 10 h 216"/>
                <a:gd name="T92" fmla="*/ 56 w 236"/>
                <a:gd name="T93" fmla="*/ 7 h 216"/>
                <a:gd name="T94" fmla="*/ 54 w 236"/>
                <a:gd name="T95" fmla="*/ 5 h 216"/>
                <a:gd name="T96" fmla="*/ 51 w 236"/>
                <a:gd name="T97" fmla="*/ 3 h 216"/>
                <a:gd name="T98" fmla="*/ 49 w 236"/>
                <a:gd name="T99" fmla="*/ 1 h 216"/>
                <a:gd name="T100" fmla="*/ 46 w 236"/>
                <a:gd name="T101" fmla="*/ 1 h 216"/>
                <a:gd name="T102" fmla="*/ 44 w 236"/>
                <a:gd name="T103" fmla="*/ 1 h 216"/>
                <a:gd name="T104" fmla="*/ 41 w 236"/>
                <a:gd name="T105" fmla="*/ 0 h 216"/>
                <a:gd name="T106" fmla="*/ 39 w 236"/>
                <a:gd name="T107" fmla="*/ 1 h 216"/>
                <a:gd name="T108" fmla="*/ 36 w 236"/>
                <a:gd name="T109" fmla="*/ 1 h 216"/>
                <a:gd name="T110" fmla="*/ 34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4 h 216"/>
                <a:gd name="T120" fmla="*/ 24 w 236"/>
                <a:gd name="T121" fmla="*/ 4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4" y="14"/>
                  </a:moveTo>
                  <a:lnTo>
                    <a:pt x="92" y="14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8" y="18"/>
                  </a:lnTo>
                  <a:lnTo>
                    <a:pt x="73" y="19"/>
                  </a:lnTo>
                  <a:lnTo>
                    <a:pt x="69" y="21"/>
                  </a:lnTo>
                  <a:lnTo>
                    <a:pt x="63" y="24"/>
                  </a:lnTo>
                  <a:lnTo>
                    <a:pt x="57" y="26"/>
                  </a:lnTo>
                  <a:lnTo>
                    <a:pt x="52" y="28"/>
                  </a:lnTo>
                  <a:lnTo>
                    <a:pt x="47" y="32"/>
                  </a:lnTo>
                  <a:lnTo>
                    <a:pt x="41" y="35"/>
                  </a:lnTo>
                  <a:lnTo>
                    <a:pt x="36" y="38"/>
                  </a:lnTo>
                  <a:lnTo>
                    <a:pt x="31" y="43"/>
                  </a:lnTo>
                  <a:lnTo>
                    <a:pt x="27" y="49"/>
                  </a:lnTo>
                  <a:lnTo>
                    <a:pt x="22" y="52"/>
                  </a:lnTo>
                  <a:lnTo>
                    <a:pt x="17" y="57"/>
                  </a:lnTo>
                  <a:lnTo>
                    <a:pt x="14" y="62"/>
                  </a:lnTo>
                  <a:lnTo>
                    <a:pt x="12" y="68"/>
                  </a:lnTo>
                  <a:lnTo>
                    <a:pt x="9" y="74"/>
                  </a:lnTo>
                  <a:lnTo>
                    <a:pt x="7" y="79"/>
                  </a:lnTo>
                  <a:lnTo>
                    <a:pt x="5" y="86"/>
                  </a:lnTo>
                  <a:lnTo>
                    <a:pt x="4" y="93"/>
                  </a:lnTo>
                  <a:lnTo>
                    <a:pt x="1" y="99"/>
                  </a:lnTo>
                  <a:lnTo>
                    <a:pt x="0" y="105"/>
                  </a:lnTo>
                  <a:lnTo>
                    <a:pt x="0" y="111"/>
                  </a:lnTo>
                  <a:lnTo>
                    <a:pt x="0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1" y="147"/>
                  </a:lnTo>
                  <a:lnTo>
                    <a:pt x="3" y="152"/>
                  </a:lnTo>
                  <a:lnTo>
                    <a:pt x="3" y="157"/>
                  </a:lnTo>
                  <a:lnTo>
                    <a:pt x="5" y="163"/>
                  </a:lnTo>
                  <a:lnTo>
                    <a:pt x="6" y="167"/>
                  </a:lnTo>
                  <a:lnTo>
                    <a:pt x="7" y="172"/>
                  </a:lnTo>
                  <a:lnTo>
                    <a:pt x="9" y="176"/>
                  </a:lnTo>
                  <a:lnTo>
                    <a:pt x="13" y="181"/>
                  </a:lnTo>
                  <a:lnTo>
                    <a:pt x="19" y="188"/>
                  </a:lnTo>
                  <a:lnTo>
                    <a:pt x="27" y="195"/>
                  </a:lnTo>
                  <a:lnTo>
                    <a:pt x="30" y="198"/>
                  </a:lnTo>
                  <a:lnTo>
                    <a:pt x="36" y="200"/>
                  </a:lnTo>
                  <a:lnTo>
                    <a:pt x="40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8" y="209"/>
                  </a:lnTo>
                  <a:lnTo>
                    <a:pt x="65" y="211"/>
                  </a:lnTo>
                  <a:lnTo>
                    <a:pt x="73" y="212"/>
                  </a:lnTo>
                  <a:lnTo>
                    <a:pt x="81" y="213"/>
                  </a:lnTo>
                  <a:lnTo>
                    <a:pt x="89" y="214"/>
                  </a:lnTo>
                  <a:lnTo>
                    <a:pt x="97" y="215"/>
                  </a:lnTo>
                  <a:lnTo>
                    <a:pt x="105" y="216"/>
                  </a:lnTo>
                  <a:lnTo>
                    <a:pt x="113" y="215"/>
                  </a:lnTo>
                  <a:lnTo>
                    <a:pt x="121" y="215"/>
                  </a:lnTo>
                  <a:lnTo>
                    <a:pt x="126" y="214"/>
                  </a:lnTo>
                  <a:lnTo>
                    <a:pt x="130" y="214"/>
                  </a:lnTo>
                  <a:lnTo>
                    <a:pt x="134" y="214"/>
                  </a:lnTo>
                  <a:lnTo>
                    <a:pt x="138" y="214"/>
                  </a:lnTo>
                  <a:lnTo>
                    <a:pt x="146" y="212"/>
                  </a:lnTo>
                  <a:lnTo>
                    <a:pt x="154" y="211"/>
                  </a:lnTo>
                  <a:lnTo>
                    <a:pt x="161" y="208"/>
                  </a:lnTo>
                  <a:lnTo>
                    <a:pt x="169" y="206"/>
                  </a:lnTo>
                  <a:lnTo>
                    <a:pt x="175" y="203"/>
                  </a:lnTo>
                  <a:lnTo>
                    <a:pt x="182" y="199"/>
                  </a:lnTo>
                  <a:lnTo>
                    <a:pt x="186" y="195"/>
                  </a:lnTo>
                  <a:lnTo>
                    <a:pt x="193" y="191"/>
                  </a:lnTo>
                  <a:lnTo>
                    <a:pt x="198" y="186"/>
                  </a:lnTo>
                  <a:lnTo>
                    <a:pt x="202" y="181"/>
                  </a:lnTo>
                  <a:lnTo>
                    <a:pt x="207" y="175"/>
                  </a:lnTo>
                  <a:lnTo>
                    <a:pt x="211" y="171"/>
                  </a:lnTo>
                  <a:lnTo>
                    <a:pt x="215" y="164"/>
                  </a:lnTo>
                  <a:lnTo>
                    <a:pt x="218" y="158"/>
                  </a:lnTo>
                  <a:lnTo>
                    <a:pt x="222" y="151"/>
                  </a:lnTo>
                  <a:lnTo>
                    <a:pt x="224" y="146"/>
                  </a:lnTo>
                  <a:lnTo>
                    <a:pt x="226" y="139"/>
                  </a:lnTo>
                  <a:lnTo>
                    <a:pt x="228" y="132"/>
                  </a:lnTo>
                  <a:lnTo>
                    <a:pt x="231" y="125"/>
                  </a:lnTo>
                  <a:lnTo>
                    <a:pt x="233" y="119"/>
                  </a:lnTo>
                  <a:lnTo>
                    <a:pt x="233" y="111"/>
                  </a:lnTo>
                  <a:lnTo>
                    <a:pt x="234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5" y="85"/>
                  </a:lnTo>
                  <a:lnTo>
                    <a:pt x="235" y="78"/>
                  </a:lnTo>
                  <a:lnTo>
                    <a:pt x="235" y="73"/>
                  </a:lnTo>
                  <a:lnTo>
                    <a:pt x="235" y="66"/>
                  </a:lnTo>
                  <a:lnTo>
                    <a:pt x="234" y="59"/>
                  </a:lnTo>
                  <a:lnTo>
                    <a:pt x="233" y="53"/>
                  </a:lnTo>
                  <a:lnTo>
                    <a:pt x="231" y="46"/>
                  </a:lnTo>
                  <a:lnTo>
                    <a:pt x="231" y="42"/>
                  </a:lnTo>
                  <a:lnTo>
                    <a:pt x="227" y="37"/>
                  </a:lnTo>
                  <a:lnTo>
                    <a:pt x="225" y="33"/>
                  </a:lnTo>
                  <a:lnTo>
                    <a:pt x="223" y="28"/>
                  </a:lnTo>
                  <a:lnTo>
                    <a:pt x="220" y="24"/>
                  </a:lnTo>
                  <a:lnTo>
                    <a:pt x="214" y="17"/>
                  </a:lnTo>
                  <a:lnTo>
                    <a:pt x="206" y="11"/>
                  </a:lnTo>
                  <a:lnTo>
                    <a:pt x="201" y="9"/>
                  </a:lnTo>
                  <a:lnTo>
                    <a:pt x="198" y="6"/>
                  </a:lnTo>
                  <a:lnTo>
                    <a:pt x="193" y="4"/>
                  </a:lnTo>
                  <a:lnTo>
                    <a:pt x="188" y="4"/>
                  </a:lnTo>
                  <a:lnTo>
                    <a:pt x="184" y="2"/>
                  </a:lnTo>
                  <a:lnTo>
                    <a:pt x="179" y="2"/>
                  </a:lnTo>
                  <a:lnTo>
                    <a:pt x="174" y="1"/>
                  </a:lnTo>
                  <a:lnTo>
                    <a:pt x="169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4" y="1"/>
                  </a:lnTo>
                  <a:lnTo>
                    <a:pt x="150" y="2"/>
                  </a:lnTo>
                  <a:lnTo>
                    <a:pt x="144" y="2"/>
                  </a:lnTo>
                  <a:lnTo>
                    <a:pt x="138" y="2"/>
                  </a:lnTo>
                  <a:lnTo>
                    <a:pt x="133" y="3"/>
                  </a:lnTo>
                  <a:lnTo>
                    <a:pt x="128" y="4"/>
                  </a:lnTo>
                  <a:lnTo>
                    <a:pt x="123" y="4"/>
                  </a:lnTo>
                  <a:lnTo>
                    <a:pt x="119" y="6"/>
                  </a:lnTo>
                  <a:lnTo>
                    <a:pt x="114" y="8"/>
                  </a:lnTo>
                  <a:lnTo>
                    <a:pt x="111" y="9"/>
                  </a:lnTo>
                  <a:lnTo>
                    <a:pt x="103" y="10"/>
                  </a:lnTo>
                  <a:lnTo>
                    <a:pt x="98" y="12"/>
                  </a:lnTo>
                  <a:lnTo>
                    <a:pt x="94" y="13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Freeform 11"/>
            <p:cNvSpPr>
              <a:spLocks/>
            </p:cNvSpPr>
            <p:nvPr/>
          </p:nvSpPr>
          <p:spPr bwMode="auto">
            <a:xfrm>
              <a:off x="3132" y="1597"/>
              <a:ext cx="118" cy="107"/>
            </a:xfrm>
            <a:custGeom>
              <a:avLst/>
              <a:gdLst>
                <a:gd name="T0" fmla="*/ 23 w 236"/>
                <a:gd name="T1" fmla="*/ 3 h 216"/>
                <a:gd name="T2" fmla="*/ 21 w 236"/>
                <a:gd name="T3" fmla="*/ 4 h 216"/>
                <a:gd name="T4" fmla="*/ 19 w 236"/>
                <a:gd name="T5" fmla="*/ 5 h 216"/>
                <a:gd name="T6" fmla="*/ 16 w 236"/>
                <a:gd name="T7" fmla="*/ 6 h 216"/>
                <a:gd name="T8" fmla="*/ 13 w 236"/>
                <a:gd name="T9" fmla="*/ 7 h 216"/>
                <a:gd name="T10" fmla="*/ 11 w 236"/>
                <a:gd name="T11" fmla="*/ 8 h 216"/>
                <a:gd name="T12" fmla="*/ 8 w 236"/>
                <a:gd name="T13" fmla="*/ 10 h 216"/>
                <a:gd name="T14" fmla="*/ 6 w 236"/>
                <a:gd name="T15" fmla="*/ 13 h 216"/>
                <a:gd name="T16" fmla="*/ 4 w 236"/>
                <a:gd name="T17" fmla="*/ 15 h 216"/>
                <a:gd name="T18" fmla="*/ 3 w 236"/>
                <a:gd name="T19" fmla="*/ 18 h 216"/>
                <a:gd name="T20" fmla="*/ 2 w 236"/>
                <a:gd name="T21" fmla="*/ 21 h 216"/>
                <a:gd name="T22" fmla="*/ 1 w 236"/>
                <a:gd name="T23" fmla="*/ 24 h 216"/>
                <a:gd name="T24" fmla="*/ 1 w 236"/>
                <a:gd name="T25" fmla="*/ 27 h 216"/>
                <a:gd name="T26" fmla="*/ 0 w 236"/>
                <a:gd name="T27" fmla="*/ 30 h 216"/>
                <a:gd name="T28" fmla="*/ 1 w 236"/>
                <a:gd name="T29" fmla="*/ 33 h 216"/>
                <a:gd name="T30" fmla="*/ 1 w 236"/>
                <a:gd name="T31" fmla="*/ 36 h 216"/>
                <a:gd name="T32" fmla="*/ 1 w 236"/>
                <a:gd name="T33" fmla="*/ 39 h 216"/>
                <a:gd name="T34" fmla="*/ 2 w 236"/>
                <a:gd name="T35" fmla="*/ 41 h 216"/>
                <a:gd name="T36" fmla="*/ 3 w 236"/>
                <a:gd name="T37" fmla="*/ 43 h 216"/>
                <a:gd name="T38" fmla="*/ 5 w 236"/>
                <a:gd name="T39" fmla="*/ 46 h 216"/>
                <a:gd name="T40" fmla="*/ 7 w 236"/>
                <a:gd name="T41" fmla="*/ 49 h 216"/>
                <a:gd name="T42" fmla="*/ 11 w 236"/>
                <a:gd name="T43" fmla="*/ 50 h 216"/>
                <a:gd name="T44" fmla="*/ 13 w 236"/>
                <a:gd name="T45" fmla="*/ 51 h 216"/>
                <a:gd name="T46" fmla="*/ 17 w 236"/>
                <a:gd name="T47" fmla="*/ 52 h 216"/>
                <a:gd name="T48" fmla="*/ 21 w 236"/>
                <a:gd name="T49" fmla="*/ 53 h 216"/>
                <a:gd name="T50" fmla="*/ 25 w 236"/>
                <a:gd name="T51" fmla="*/ 53 h 216"/>
                <a:gd name="T52" fmla="*/ 29 w 236"/>
                <a:gd name="T53" fmla="*/ 53 h 216"/>
                <a:gd name="T54" fmla="*/ 31 w 236"/>
                <a:gd name="T55" fmla="*/ 53 h 216"/>
                <a:gd name="T56" fmla="*/ 34 w 236"/>
                <a:gd name="T57" fmla="*/ 53 h 216"/>
                <a:gd name="T58" fmla="*/ 37 w 236"/>
                <a:gd name="T59" fmla="*/ 52 h 216"/>
                <a:gd name="T60" fmla="*/ 41 w 236"/>
                <a:gd name="T61" fmla="*/ 51 h 216"/>
                <a:gd name="T62" fmla="*/ 44 w 236"/>
                <a:gd name="T63" fmla="*/ 50 h 216"/>
                <a:gd name="T64" fmla="*/ 47 w 236"/>
                <a:gd name="T65" fmla="*/ 48 h 216"/>
                <a:gd name="T66" fmla="*/ 50 w 236"/>
                <a:gd name="T67" fmla="*/ 46 h 216"/>
                <a:gd name="T68" fmla="*/ 53 w 236"/>
                <a:gd name="T69" fmla="*/ 43 h 216"/>
                <a:gd name="T70" fmla="*/ 54 w 236"/>
                <a:gd name="T71" fmla="*/ 40 h 216"/>
                <a:gd name="T72" fmla="*/ 56 w 236"/>
                <a:gd name="T73" fmla="*/ 37 h 216"/>
                <a:gd name="T74" fmla="*/ 57 w 236"/>
                <a:gd name="T75" fmla="*/ 34 h 216"/>
                <a:gd name="T76" fmla="*/ 58 w 236"/>
                <a:gd name="T77" fmla="*/ 31 h 216"/>
                <a:gd name="T78" fmla="*/ 59 w 236"/>
                <a:gd name="T79" fmla="*/ 28 h 216"/>
                <a:gd name="T80" fmla="*/ 59 w 236"/>
                <a:gd name="T81" fmla="*/ 24 h 216"/>
                <a:gd name="T82" fmla="*/ 59 w 236"/>
                <a:gd name="T83" fmla="*/ 21 h 216"/>
                <a:gd name="T84" fmla="*/ 59 w 236"/>
                <a:gd name="T85" fmla="*/ 18 h 216"/>
                <a:gd name="T86" fmla="*/ 59 w 236"/>
                <a:gd name="T87" fmla="*/ 15 h 216"/>
                <a:gd name="T88" fmla="*/ 58 w 236"/>
                <a:gd name="T89" fmla="*/ 11 h 216"/>
                <a:gd name="T90" fmla="*/ 57 w 236"/>
                <a:gd name="T91" fmla="*/ 9 h 216"/>
                <a:gd name="T92" fmla="*/ 56 w 236"/>
                <a:gd name="T93" fmla="*/ 7 h 216"/>
                <a:gd name="T94" fmla="*/ 54 w 236"/>
                <a:gd name="T95" fmla="*/ 4 h 216"/>
                <a:gd name="T96" fmla="*/ 51 w 236"/>
                <a:gd name="T97" fmla="*/ 2 h 216"/>
                <a:gd name="T98" fmla="*/ 49 w 236"/>
                <a:gd name="T99" fmla="*/ 1 h 216"/>
                <a:gd name="T100" fmla="*/ 46 w 236"/>
                <a:gd name="T101" fmla="*/ 0 h 216"/>
                <a:gd name="T102" fmla="*/ 44 w 236"/>
                <a:gd name="T103" fmla="*/ 0 h 216"/>
                <a:gd name="T104" fmla="*/ 41 w 236"/>
                <a:gd name="T105" fmla="*/ 0 h 216"/>
                <a:gd name="T106" fmla="*/ 39 w 236"/>
                <a:gd name="T107" fmla="*/ 0 h 216"/>
                <a:gd name="T108" fmla="*/ 36 w 236"/>
                <a:gd name="T109" fmla="*/ 0 h 216"/>
                <a:gd name="T110" fmla="*/ 33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3 h 216"/>
                <a:gd name="T120" fmla="*/ 24 w 236"/>
                <a:gd name="T121" fmla="*/ 3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5" y="15"/>
                  </a:moveTo>
                  <a:lnTo>
                    <a:pt x="92" y="15"/>
                  </a:lnTo>
                  <a:lnTo>
                    <a:pt x="87" y="16"/>
                  </a:lnTo>
                  <a:lnTo>
                    <a:pt x="83" y="17"/>
                  </a:lnTo>
                  <a:lnTo>
                    <a:pt x="79" y="19"/>
                  </a:lnTo>
                  <a:lnTo>
                    <a:pt x="74" y="20"/>
                  </a:lnTo>
                  <a:lnTo>
                    <a:pt x="70" y="22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8" y="32"/>
                  </a:lnTo>
                  <a:lnTo>
                    <a:pt x="41" y="35"/>
                  </a:lnTo>
                  <a:lnTo>
                    <a:pt x="37" y="38"/>
                  </a:lnTo>
                  <a:lnTo>
                    <a:pt x="32" y="42"/>
                  </a:lnTo>
                  <a:lnTo>
                    <a:pt x="27" y="47"/>
                  </a:lnTo>
                  <a:lnTo>
                    <a:pt x="23" y="52"/>
                  </a:lnTo>
                  <a:lnTo>
                    <a:pt x="18" y="57"/>
                  </a:lnTo>
                  <a:lnTo>
                    <a:pt x="15" y="62"/>
                  </a:lnTo>
                  <a:lnTo>
                    <a:pt x="13" y="69"/>
                  </a:lnTo>
                  <a:lnTo>
                    <a:pt x="9" y="73"/>
                  </a:lnTo>
                  <a:lnTo>
                    <a:pt x="7" y="80"/>
                  </a:lnTo>
                  <a:lnTo>
                    <a:pt x="5" y="86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1" y="104"/>
                  </a:lnTo>
                  <a:lnTo>
                    <a:pt x="1" y="110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2" y="143"/>
                  </a:lnTo>
                  <a:lnTo>
                    <a:pt x="2" y="147"/>
                  </a:lnTo>
                  <a:lnTo>
                    <a:pt x="2" y="153"/>
                  </a:lnTo>
                  <a:lnTo>
                    <a:pt x="3" y="158"/>
                  </a:lnTo>
                  <a:lnTo>
                    <a:pt x="6" y="163"/>
                  </a:lnTo>
                  <a:lnTo>
                    <a:pt x="7" y="168"/>
                  </a:lnTo>
                  <a:lnTo>
                    <a:pt x="8" y="173"/>
                  </a:lnTo>
                  <a:lnTo>
                    <a:pt x="10" y="176"/>
                  </a:lnTo>
                  <a:lnTo>
                    <a:pt x="14" y="180"/>
                  </a:lnTo>
                  <a:lnTo>
                    <a:pt x="18" y="187"/>
                  </a:lnTo>
                  <a:lnTo>
                    <a:pt x="26" y="194"/>
                  </a:lnTo>
                  <a:lnTo>
                    <a:pt x="31" y="198"/>
                  </a:lnTo>
                  <a:lnTo>
                    <a:pt x="35" y="201"/>
                  </a:lnTo>
                  <a:lnTo>
                    <a:pt x="41" y="203"/>
                  </a:lnTo>
                  <a:lnTo>
                    <a:pt x="48" y="206"/>
                  </a:lnTo>
                  <a:lnTo>
                    <a:pt x="52" y="208"/>
                  </a:lnTo>
                  <a:lnTo>
                    <a:pt x="60" y="210"/>
                  </a:lnTo>
                  <a:lnTo>
                    <a:pt x="67" y="211"/>
                  </a:lnTo>
                  <a:lnTo>
                    <a:pt x="74" y="212"/>
                  </a:lnTo>
                  <a:lnTo>
                    <a:pt x="82" y="214"/>
                  </a:lnTo>
                  <a:lnTo>
                    <a:pt x="90" y="215"/>
                  </a:lnTo>
                  <a:lnTo>
                    <a:pt x="98" y="215"/>
                  </a:lnTo>
                  <a:lnTo>
                    <a:pt x="106" y="216"/>
                  </a:lnTo>
                  <a:lnTo>
                    <a:pt x="114" y="215"/>
                  </a:lnTo>
                  <a:lnTo>
                    <a:pt x="122" y="215"/>
                  </a:lnTo>
                  <a:lnTo>
                    <a:pt x="127" y="215"/>
                  </a:lnTo>
                  <a:lnTo>
                    <a:pt x="131" y="215"/>
                  </a:lnTo>
                  <a:lnTo>
                    <a:pt x="135" y="214"/>
                  </a:lnTo>
                  <a:lnTo>
                    <a:pt x="139" y="214"/>
                  </a:lnTo>
                  <a:lnTo>
                    <a:pt x="147" y="212"/>
                  </a:lnTo>
                  <a:lnTo>
                    <a:pt x="155" y="210"/>
                  </a:lnTo>
                  <a:lnTo>
                    <a:pt x="162" y="208"/>
                  </a:lnTo>
                  <a:lnTo>
                    <a:pt x="170" y="206"/>
                  </a:lnTo>
                  <a:lnTo>
                    <a:pt x="176" y="202"/>
                  </a:lnTo>
                  <a:lnTo>
                    <a:pt x="182" y="199"/>
                  </a:lnTo>
                  <a:lnTo>
                    <a:pt x="187" y="194"/>
                  </a:lnTo>
                  <a:lnTo>
                    <a:pt x="194" y="190"/>
                  </a:lnTo>
                  <a:lnTo>
                    <a:pt x="198" y="185"/>
                  </a:lnTo>
                  <a:lnTo>
                    <a:pt x="204" y="180"/>
                  </a:lnTo>
                  <a:lnTo>
                    <a:pt x="209" y="175"/>
                  </a:lnTo>
                  <a:lnTo>
                    <a:pt x="213" y="169"/>
                  </a:lnTo>
                  <a:lnTo>
                    <a:pt x="216" y="163"/>
                  </a:lnTo>
                  <a:lnTo>
                    <a:pt x="219" y="157"/>
                  </a:lnTo>
                  <a:lnTo>
                    <a:pt x="222" y="151"/>
                  </a:lnTo>
                  <a:lnTo>
                    <a:pt x="225" y="145"/>
                  </a:lnTo>
                  <a:lnTo>
                    <a:pt x="227" y="138"/>
                  </a:lnTo>
                  <a:lnTo>
                    <a:pt x="229" y="133"/>
                  </a:lnTo>
                  <a:lnTo>
                    <a:pt x="232" y="126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5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6" y="85"/>
                  </a:lnTo>
                  <a:lnTo>
                    <a:pt x="236" y="78"/>
                  </a:lnTo>
                  <a:lnTo>
                    <a:pt x="235" y="72"/>
                  </a:lnTo>
                  <a:lnTo>
                    <a:pt x="235" y="66"/>
                  </a:lnTo>
                  <a:lnTo>
                    <a:pt x="234" y="60"/>
                  </a:lnTo>
                  <a:lnTo>
                    <a:pt x="233" y="54"/>
                  </a:lnTo>
                  <a:lnTo>
                    <a:pt x="232" y="47"/>
                  </a:lnTo>
                  <a:lnTo>
                    <a:pt x="229" y="42"/>
                  </a:lnTo>
                  <a:lnTo>
                    <a:pt x="227" y="38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3" y="17"/>
                  </a:lnTo>
                  <a:lnTo>
                    <a:pt x="206" y="12"/>
                  </a:lnTo>
                  <a:lnTo>
                    <a:pt x="202" y="9"/>
                  </a:lnTo>
                  <a:lnTo>
                    <a:pt x="197" y="7"/>
                  </a:lnTo>
                  <a:lnTo>
                    <a:pt x="193" y="6"/>
                  </a:lnTo>
                  <a:lnTo>
                    <a:pt x="189" y="5"/>
                  </a:lnTo>
                  <a:lnTo>
                    <a:pt x="184" y="3"/>
                  </a:lnTo>
                  <a:lnTo>
                    <a:pt x="179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4" y="3"/>
                  </a:lnTo>
                  <a:lnTo>
                    <a:pt x="138" y="4"/>
                  </a:lnTo>
                  <a:lnTo>
                    <a:pt x="132" y="4"/>
                  </a:lnTo>
                  <a:lnTo>
                    <a:pt x="128" y="6"/>
                  </a:lnTo>
                  <a:lnTo>
                    <a:pt x="123" y="6"/>
                  </a:lnTo>
                  <a:lnTo>
                    <a:pt x="119" y="8"/>
                  </a:lnTo>
                  <a:lnTo>
                    <a:pt x="114" y="8"/>
                  </a:lnTo>
                  <a:lnTo>
                    <a:pt x="111" y="11"/>
                  </a:lnTo>
                  <a:lnTo>
                    <a:pt x="104" y="12"/>
                  </a:lnTo>
                  <a:lnTo>
                    <a:pt x="99" y="13"/>
                  </a:lnTo>
                  <a:lnTo>
                    <a:pt x="95" y="1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Freeform 12"/>
            <p:cNvSpPr>
              <a:spLocks/>
            </p:cNvSpPr>
            <p:nvPr/>
          </p:nvSpPr>
          <p:spPr bwMode="auto">
            <a:xfrm>
              <a:off x="2860" y="1612"/>
              <a:ext cx="109" cy="66"/>
            </a:xfrm>
            <a:custGeom>
              <a:avLst/>
              <a:gdLst>
                <a:gd name="T0" fmla="*/ 0 w 218"/>
                <a:gd name="T1" fmla="*/ 28 h 132"/>
                <a:gd name="T2" fmla="*/ 1 w 218"/>
                <a:gd name="T3" fmla="*/ 28 h 132"/>
                <a:gd name="T4" fmla="*/ 2 w 218"/>
                <a:gd name="T5" fmla="*/ 28 h 132"/>
                <a:gd name="T6" fmla="*/ 3 w 218"/>
                <a:gd name="T7" fmla="*/ 29 h 132"/>
                <a:gd name="T8" fmla="*/ 4 w 218"/>
                <a:gd name="T9" fmla="*/ 29 h 132"/>
                <a:gd name="T10" fmla="*/ 6 w 218"/>
                <a:gd name="T11" fmla="*/ 30 h 132"/>
                <a:gd name="T12" fmla="*/ 7 w 218"/>
                <a:gd name="T13" fmla="*/ 30 h 132"/>
                <a:gd name="T14" fmla="*/ 8 w 218"/>
                <a:gd name="T15" fmla="*/ 30 h 132"/>
                <a:gd name="T16" fmla="*/ 10 w 218"/>
                <a:gd name="T17" fmla="*/ 30 h 132"/>
                <a:gd name="T18" fmla="*/ 11 w 218"/>
                <a:gd name="T19" fmla="*/ 31 h 132"/>
                <a:gd name="T20" fmla="*/ 12 w 218"/>
                <a:gd name="T21" fmla="*/ 31 h 132"/>
                <a:gd name="T22" fmla="*/ 13 w 218"/>
                <a:gd name="T23" fmla="*/ 31 h 132"/>
                <a:gd name="T24" fmla="*/ 14 w 218"/>
                <a:gd name="T25" fmla="*/ 31 h 132"/>
                <a:gd name="T26" fmla="*/ 15 w 218"/>
                <a:gd name="T27" fmla="*/ 32 h 132"/>
                <a:gd name="T28" fmla="*/ 16 w 218"/>
                <a:gd name="T29" fmla="*/ 32 h 132"/>
                <a:gd name="T30" fmla="*/ 18 w 218"/>
                <a:gd name="T31" fmla="*/ 33 h 132"/>
                <a:gd name="T32" fmla="*/ 19 w 218"/>
                <a:gd name="T33" fmla="*/ 33 h 132"/>
                <a:gd name="T34" fmla="*/ 20 w 218"/>
                <a:gd name="T35" fmla="*/ 33 h 132"/>
                <a:gd name="T36" fmla="*/ 22 w 218"/>
                <a:gd name="T37" fmla="*/ 33 h 132"/>
                <a:gd name="T38" fmla="*/ 23 w 218"/>
                <a:gd name="T39" fmla="*/ 33 h 132"/>
                <a:gd name="T40" fmla="*/ 24 w 218"/>
                <a:gd name="T41" fmla="*/ 33 h 132"/>
                <a:gd name="T42" fmla="*/ 25 w 218"/>
                <a:gd name="T43" fmla="*/ 33 h 132"/>
                <a:gd name="T44" fmla="*/ 26 w 218"/>
                <a:gd name="T45" fmla="*/ 33 h 132"/>
                <a:gd name="T46" fmla="*/ 27 w 218"/>
                <a:gd name="T47" fmla="*/ 33 h 132"/>
                <a:gd name="T48" fmla="*/ 28 w 218"/>
                <a:gd name="T49" fmla="*/ 33 h 132"/>
                <a:gd name="T50" fmla="*/ 30 w 218"/>
                <a:gd name="T51" fmla="*/ 33 h 132"/>
                <a:gd name="T52" fmla="*/ 32 w 218"/>
                <a:gd name="T53" fmla="*/ 33 h 132"/>
                <a:gd name="T54" fmla="*/ 34 w 218"/>
                <a:gd name="T55" fmla="*/ 32 h 132"/>
                <a:gd name="T56" fmla="*/ 36 w 218"/>
                <a:gd name="T57" fmla="*/ 31 h 132"/>
                <a:gd name="T58" fmla="*/ 38 w 218"/>
                <a:gd name="T59" fmla="*/ 30 h 132"/>
                <a:gd name="T60" fmla="*/ 39 w 218"/>
                <a:gd name="T61" fmla="*/ 29 h 132"/>
                <a:gd name="T62" fmla="*/ 41 w 218"/>
                <a:gd name="T63" fmla="*/ 28 h 132"/>
                <a:gd name="T64" fmla="*/ 42 w 218"/>
                <a:gd name="T65" fmla="*/ 27 h 132"/>
                <a:gd name="T66" fmla="*/ 43 w 218"/>
                <a:gd name="T67" fmla="*/ 26 h 132"/>
                <a:gd name="T68" fmla="*/ 44 w 218"/>
                <a:gd name="T69" fmla="*/ 24 h 132"/>
                <a:gd name="T70" fmla="*/ 45 w 218"/>
                <a:gd name="T71" fmla="*/ 23 h 132"/>
                <a:gd name="T72" fmla="*/ 47 w 218"/>
                <a:gd name="T73" fmla="*/ 22 h 132"/>
                <a:gd name="T74" fmla="*/ 47 w 218"/>
                <a:gd name="T75" fmla="*/ 20 h 132"/>
                <a:gd name="T76" fmla="*/ 48 w 218"/>
                <a:gd name="T77" fmla="*/ 19 h 132"/>
                <a:gd name="T78" fmla="*/ 49 w 218"/>
                <a:gd name="T79" fmla="*/ 18 h 132"/>
                <a:gd name="T80" fmla="*/ 50 w 218"/>
                <a:gd name="T81" fmla="*/ 17 h 132"/>
                <a:gd name="T82" fmla="*/ 51 w 218"/>
                <a:gd name="T83" fmla="*/ 15 h 132"/>
                <a:gd name="T84" fmla="*/ 51 w 218"/>
                <a:gd name="T85" fmla="*/ 13 h 132"/>
                <a:gd name="T86" fmla="*/ 52 w 218"/>
                <a:gd name="T87" fmla="*/ 12 h 132"/>
                <a:gd name="T88" fmla="*/ 52 w 218"/>
                <a:gd name="T89" fmla="*/ 10 h 132"/>
                <a:gd name="T90" fmla="*/ 53 w 218"/>
                <a:gd name="T91" fmla="*/ 9 h 132"/>
                <a:gd name="T92" fmla="*/ 53 w 218"/>
                <a:gd name="T93" fmla="*/ 8 h 132"/>
                <a:gd name="T94" fmla="*/ 53 w 218"/>
                <a:gd name="T95" fmla="*/ 7 h 132"/>
                <a:gd name="T96" fmla="*/ 54 w 218"/>
                <a:gd name="T97" fmla="*/ 6 h 132"/>
                <a:gd name="T98" fmla="*/ 54 w 218"/>
                <a:gd name="T99" fmla="*/ 5 h 132"/>
                <a:gd name="T100" fmla="*/ 54 w 218"/>
                <a:gd name="T101" fmla="*/ 3 h 132"/>
                <a:gd name="T102" fmla="*/ 55 w 218"/>
                <a:gd name="T103" fmla="*/ 1 h 132"/>
                <a:gd name="T104" fmla="*/ 55 w 218"/>
                <a:gd name="T105" fmla="*/ 1 h 132"/>
                <a:gd name="T106" fmla="*/ 55 w 218"/>
                <a:gd name="T107" fmla="*/ 1 h 132"/>
                <a:gd name="T108" fmla="*/ 24 w 218"/>
                <a:gd name="T109" fmla="*/ 0 h 132"/>
                <a:gd name="T110" fmla="*/ 0 w 218"/>
                <a:gd name="T111" fmla="*/ 28 h 132"/>
                <a:gd name="T112" fmla="*/ 0 w 218"/>
                <a:gd name="T113" fmla="*/ 28 h 1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8"/>
                <a:gd name="T172" fmla="*/ 0 h 132"/>
                <a:gd name="T173" fmla="*/ 218 w 218"/>
                <a:gd name="T174" fmla="*/ 132 h 1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8" h="132">
                  <a:moveTo>
                    <a:pt x="0" y="114"/>
                  </a:moveTo>
                  <a:lnTo>
                    <a:pt x="3" y="114"/>
                  </a:lnTo>
                  <a:lnTo>
                    <a:pt x="6" y="115"/>
                  </a:lnTo>
                  <a:lnTo>
                    <a:pt x="12" y="116"/>
                  </a:lnTo>
                  <a:lnTo>
                    <a:pt x="16" y="119"/>
                  </a:lnTo>
                  <a:lnTo>
                    <a:pt x="24" y="121"/>
                  </a:lnTo>
                  <a:lnTo>
                    <a:pt x="28" y="121"/>
                  </a:lnTo>
                  <a:lnTo>
                    <a:pt x="32" y="123"/>
                  </a:lnTo>
                  <a:lnTo>
                    <a:pt x="37" y="123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0" y="128"/>
                  </a:lnTo>
                  <a:lnTo>
                    <a:pt x="64" y="128"/>
                  </a:lnTo>
                  <a:lnTo>
                    <a:pt x="70" y="130"/>
                  </a:lnTo>
                  <a:lnTo>
                    <a:pt x="74" y="130"/>
                  </a:lnTo>
                  <a:lnTo>
                    <a:pt x="80" y="131"/>
                  </a:lnTo>
                  <a:lnTo>
                    <a:pt x="85" y="131"/>
                  </a:lnTo>
                  <a:lnTo>
                    <a:pt x="90" y="132"/>
                  </a:lnTo>
                  <a:lnTo>
                    <a:pt x="95" y="132"/>
                  </a:lnTo>
                  <a:lnTo>
                    <a:pt x="99" y="132"/>
                  </a:lnTo>
                  <a:lnTo>
                    <a:pt x="104" y="132"/>
                  </a:lnTo>
                  <a:lnTo>
                    <a:pt x="110" y="132"/>
                  </a:lnTo>
                  <a:lnTo>
                    <a:pt x="114" y="132"/>
                  </a:lnTo>
                  <a:lnTo>
                    <a:pt x="120" y="132"/>
                  </a:lnTo>
                  <a:lnTo>
                    <a:pt x="128" y="130"/>
                  </a:lnTo>
                  <a:lnTo>
                    <a:pt x="136" y="128"/>
                  </a:lnTo>
                  <a:lnTo>
                    <a:pt x="143" y="124"/>
                  </a:lnTo>
                  <a:lnTo>
                    <a:pt x="150" y="122"/>
                  </a:lnTo>
                  <a:lnTo>
                    <a:pt x="155" y="118"/>
                  </a:lnTo>
                  <a:lnTo>
                    <a:pt x="161" y="114"/>
                  </a:lnTo>
                  <a:lnTo>
                    <a:pt x="167" y="110"/>
                  </a:lnTo>
                  <a:lnTo>
                    <a:pt x="172" y="105"/>
                  </a:lnTo>
                  <a:lnTo>
                    <a:pt x="176" y="99"/>
                  </a:lnTo>
                  <a:lnTo>
                    <a:pt x="180" y="94"/>
                  </a:lnTo>
                  <a:lnTo>
                    <a:pt x="185" y="89"/>
                  </a:lnTo>
                  <a:lnTo>
                    <a:pt x="188" y="83"/>
                  </a:lnTo>
                  <a:lnTo>
                    <a:pt x="192" y="78"/>
                  </a:lnTo>
                  <a:lnTo>
                    <a:pt x="195" y="72"/>
                  </a:lnTo>
                  <a:lnTo>
                    <a:pt x="198" y="65"/>
                  </a:lnTo>
                  <a:lnTo>
                    <a:pt x="202" y="61"/>
                  </a:lnTo>
                  <a:lnTo>
                    <a:pt x="203" y="54"/>
                  </a:lnTo>
                  <a:lnTo>
                    <a:pt x="205" y="49"/>
                  </a:lnTo>
                  <a:lnTo>
                    <a:pt x="207" y="42"/>
                  </a:lnTo>
                  <a:lnTo>
                    <a:pt x="209" y="38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13" y="24"/>
                  </a:lnTo>
                  <a:lnTo>
                    <a:pt x="215" y="21"/>
                  </a:lnTo>
                  <a:lnTo>
                    <a:pt x="216" y="13"/>
                  </a:lnTo>
                  <a:lnTo>
                    <a:pt x="217" y="7"/>
                  </a:lnTo>
                  <a:lnTo>
                    <a:pt x="218" y="5"/>
                  </a:lnTo>
                  <a:lnTo>
                    <a:pt x="218" y="4"/>
                  </a:lnTo>
                  <a:lnTo>
                    <a:pt x="95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Freeform 13"/>
            <p:cNvSpPr>
              <a:spLocks/>
            </p:cNvSpPr>
            <p:nvPr/>
          </p:nvSpPr>
          <p:spPr bwMode="auto">
            <a:xfrm>
              <a:off x="2682" y="1725"/>
              <a:ext cx="52" cy="39"/>
            </a:xfrm>
            <a:custGeom>
              <a:avLst/>
              <a:gdLst>
                <a:gd name="T0" fmla="*/ 15 w 104"/>
                <a:gd name="T1" fmla="*/ 0 h 77"/>
                <a:gd name="T2" fmla="*/ 26 w 104"/>
                <a:gd name="T3" fmla="*/ 3 h 77"/>
                <a:gd name="T4" fmla="*/ 26 w 104"/>
                <a:gd name="T5" fmla="*/ 15 h 77"/>
                <a:gd name="T6" fmla="*/ 19 w 104"/>
                <a:gd name="T7" fmla="*/ 20 h 77"/>
                <a:gd name="T8" fmla="*/ 0 w 104"/>
                <a:gd name="T9" fmla="*/ 9 h 77"/>
                <a:gd name="T10" fmla="*/ 6 w 104"/>
                <a:gd name="T11" fmla="*/ 1 h 77"/>
                <a:gd name="T12" fmla="*/ 15 w 104"/>
                <a:gd name="T13" fmla="*/ 0 h 77"/>
                <a:gd name="T14" fmla="*/ 15 w 104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77"/>
                <a:gd name="T26" fmla="*/ 104 w 104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77">
                  <a:moveTo>
                    <a:pt x="61" y="0"/>
                  </a:moveTo>
                  <a:lnTo>
                    <a:pt x="102" y="12"/>
                  </a:lnTo>
                  <a:lnTo>
                    <a:pt x="104" y="58"/>
                  </a:lnTo>
                  <a:lnTo>
                    <a:pt x="73" y="77"/>
                  </a:lnTo>
                  <a:lnTo>
                    <a:pt x="0" y="36"/>
                  </a:lnTo>
                  <a:lnTo>
                    <a:pt x="23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Freeform 14"/>
            <p:cNvSpPr>
              <a:spLocks/>
            </p:cNvSpPr>
            <p:nvPr/>
          </p:nvSpPr>
          <p:spPr bwMode="auto">
            <a:xfrm>
              <a:off x="2586" y="1710"/>
              <a:ext cx="176" cy="140"/>
            </a:xfrm>
            <a:custGeom>
              <a:avLst/>
              <a:gdLst>
                <a:gd name="T0" fmla="*/ 9 w 352"/>
                <a:gd name="T1" fmla="*/ 28 h 282"/>
                <a:gd name="T2" fmla="*/ 6 w 352"/>
                <a:gd name="T3" fmla="*/ 31 h 282"/>
                <a:gd name="T4" fmla="*/ 5 w 352"/>
                <a:gd name="T5" fmla="*/ 35 h 282"/>
                <a:gd name="T6" fmla="*/ 3 w 352"/>
                <a:gd name="T7" fmla="*/ 38 h 282"/>
                <a:gd name="T8" fmla="*/ 1 w 352"/>
                <a:gd name="T9" fmla="*/ 43 h 282"/>
                <a:gd name="T10" fmla="*/ 1 w 352"/>
                <a:gd name="T11" fmla="*/ 46 h 282"/>
                <a:gd name="T12" fmla="*/ 1 w 352"/>
                <a:gd name="T13" fmla="*/ 51 h 282"/>
                <a:gd name="T14" fmla="*/ 3 w 352"/>
                <a:gd name="T15" fmla="*/ 55 h 282"/>
                <a:gd name="T16" fmla="*/ 6 w 352"/>
                <a:gd name="T17" fmla="*/ 58 h 282"/>
                <a:gd name="T18" fmla="*/ 9 w 352"/>
                <a:gd name="T19" fmla="*/ 61 h 282"/>
                <a:gd name="T20" fmla="*/ 12 w 352"/>
                <a:gd name="T21" fmla="*/ 64 h 282"/>
                <a:gd name="T22" fmla="*/ 16 w 352"/>
                <a:gd name="T23" fmla="*/ 66 h 282"/>
                <a:gd name="T24" fmla="*/ 21 w 352"/>
                <a:gd name="T25" fmla="*/ 68 h 282"/>
                <a:gd name="T26" fmla="*/ 25 w 352"/>
                <a:gd name="T27" fmla="*/ 69 h 282"/>
                <a:gd name="T28" fmla="*/ 30 w 352"/>
                <a:gd name="T29" fmla="*/ 70 h 282"/>
                <a:gd name="T30" fmla="*/ 36 w 352"/>
                <a:gd name="T31" fmla="*/ 69 h 282"/>
                <a:gd name="T32" fmla="*/ 42 w 352"/>
                <a:gd name="T33" fmla="*/ 67 h 282"/>
                <a:gd name="T34" fmla="*/ 45 w 352"/>
                <a:gd name="T35" fmla="*/ 65 h 282"/>
                <a:gd name="T36" fmla="*/ 49 w 352"/>
                <a:gd name="T37" fmla="*/ 62 h 282"/>
                <a:gd name="T38" fmla="*/ 53 w 352"/>
                <a:gd name="T39" fmla="*/ 59 h 282"/>
                <a:gd name="T40" fmla="*/ 57 w 352"/>
                <a:gd name="T41" fmla="*/ 56 h 282"/>
                <a:gd name="T42" fmla="*/ 60 w 352"/>
                <a:gd name="T43" fmla="*/ 53 h 282"/>
                <a:gd name="T44" fmla="*/ 63 w 352"/>
                <a:gd name="T45" fmla="*/ 50 h 282"/>
                <a:gd name="T46" fmla="*/ 66 w 352"/>
                <a:gd name="T47" fmla="*/ 47 h 282"/>
                <a:gd name="T48" fmla="*/ 69 w 352"/>
                <a:gd name="T49" fmla="*/ 43 h 282"/>
                <a:gd name="T50" fmla="*/ 72 w 352"/>
                <a:gd name="T51" fmla="*/ 40 h 282"/>
                <a:gd name="T52" fmla="*/ 74 w 352"/>
                <a:gd name="T53" fmla="*/ 37 h 282"/>
                <a:gd name="T54" fmla="*/ 78 w 352"/>
                <a:gd name="T55" fmla="*/ 32 h 282"/>
                <a:gd name="T56" fmla="*/ 82 w 352"/>
                <a:gd name="T57" fmla="*/ 27 h 282"/>
                <a:gd name="T58" fmla="*/ 84 w 352"/>
                <a:gd name="T59" fmla="*/ 23 h 282"/>
                <a:gd name="T60" fmla="*/ 87 w 352"/>
                <a:gd name="T61" fmla="*/ 19 h 282"/>
                <a:gd name="T62" fmla="*/ 88 w 352"/>
                <a:gd name="T63" fmla="*/ 17 h 282"/>
                <a:gd name="T64" fmla="*/ 72 w 352"/>
                <a:gd name="T65" fmla="*/ 12 h 282"/>
                <a:gd name="T66" fmla="*/ 71 w 352"/>
                <a:gd name="T67" fmla="*/ 16 h 282"/>
                <a:gd name="T68" fmla="*/ 69 w 352"/>
                <a:gd name="T69" fmla="*/ 21 h 282"/>
                <a:gd name="T70" fmla="*/ 66 w 352"/>
                <a:gd name="T71" fmla="*/ 27 h 282"/>
                <a:gd name="T72" fmla="*/ 63 w 352"/>
                <a:gd name="T73" fmla="*/ 32 h 282"/>
                <a:gd name="T74" fmla="*/ 59 w 352"/>
                <a:gd name="T75" fmla="*/ 37 h 282"/>
                <a:gd name="T76" fmla="*/ 55 w 352"/>
                <a:gd name="T77" fmla="*/ 41 h 282"/>
                <a:gd name="T78" fmla="*/ 50 w 352"/>
                <a:gd name="T79" fmla="*/ 45 h 282"/>
                <a:gd name="T80" fmla="*/ 45 w 352"/>
                <a:gd name="T81" fmla="*/ 49 h 282"/>
                <a:gd name="T82" fmla="*/ 40 w 352"/>
                <a:gd name="T83" fmla="*/ 52 h 282"/>
                <a:gd name="T84" fmla="*/ 35 w 352"/>
                <a:gd name="T85" fmla="*/ 54 h 282"/>
                <a:gd name="T86" fmla="*/ 29 w 352"/>
                <a:gd name="T87" fmla="*/ 54 h 282"/>
                <a:gd name="T88" fmla="*/ 25 w 352"/>
                <a:gd name="T89" fmla="*/ 55 h 282"/>
                <a:gd name="T90" fmla="*/ 22 w 352"/>
                <a:gd name="T91" fmla="*/ 54 h 282"/>
                <a:gd name="T92" fmla="*/ 19 w 352"/>
                <a:gd name="T93" fmla="*/ 52 h 282"/>
                <a:gd name="T94" fmla="*/ 17 w 352"/>
                <a:gd name="T95" fmla="*/ 48 h 282"/>
                <a:gd name="T96" fmla="*/ 18 w 352"/>
                <a:gd name="T97" fmla="*/ 42 h 282"/>
                <a:gd name="T98" fmla="*/ 21 w 352"/>
                <a:gd name="T99" fmla="*/ 36 h 282"/>
                <a:gd name="T100" fmla="*/ 25 w 352"/>
                <a:gd name="T101" fmla="*/ 32 h 282"/>
                <a:gd name="T102" fmla="*/ 28 w 352"/>
                <a:gd name="T103" fmla="*/ 30 h 282"/>
                <a:gd name="T104" fmla="*/ 31 w 352"/>
                <a:gd name="T105" fmla="*/ 27 h 282"/>
                <a:gd name="T106" fmla="*/ 36 w 352"/>
                <a:gd name="T107" fmla="*/ 25 h 282"/>
                <a:gd name="T108" fmla="*/ 41 w 352"/>
                <a:gd name="T109" fmla="*/ 23 h 282"/>
                <a:gd name="T110" fmla="*/ 44 w 352"/>
                <a:gd name="T111" fmla="*/ 21 h 282"/>
                <a:gd name="T112" fmla="*/ 47 w 352"/>
                <a:gd name="T113" fmla="*/ 19 h 282"/>
                <a:gd name="T114" fmla="*/ 50 w 352"/>
                <a:gd name="T115" fmla="*/ 18 h 282"/>
                <a:gd name="T116" fmla="*/ 53 w 352"/>
                <a:gd name="T117" fmla="*/ 0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2"/>
                <a:gd name="T178" fmla="*/ 0 h 282"/>
                <a:gd name="T179" fmla="*/ 352 w 352"/>
                <a:gd name="T180" fmla="*/ 282 h 28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2" h="282">
                  <a:moveTo>
                    <a:pt x="214" y="0"/>
                  </a:moveTo>
                  <a:lnTo>
                    <a:pt x="35" y="113"/>
                  </a:lnTo>
                  <a:lnTo>
                    <a:pt x="34" y="113"/>
                  </a:lnTo>
                  <a:lnTo>
                    <a:pt x="33" y="115"/>
                  </a:lnTo>
                  <a:lnTo>
                    <a:pt x="29" y="119"/>
                  </a:lnTo>
                  <a:lnTo>
                    <a:pt x="27" y="124"/>
                  </a:lnTo>
                  <a:lnTo>
                    <a:pt x="24" y="129"/>
                  </a:lnTo>
                  <a:lnTo>
                    <a:pt x="20" y="137"/>
                  </a:lnTo>
                  <a:lnTo>
                    <a:pt x="18" y="140"/>
                  </a:lnTo>
                  <a:lnTo>
                    <a:pt x="17" y="144"/>
                  </a:lnTo>
                  <a:lnTo>
                    <a:pt x="15" y="148"/>
                  </a:lnTo>
                  <a:lnTo>
                    <a:pt x="13" y="153"/>
                  </a:lnTo>
                  <a:lnTo>
                    <a:pt x="9" y="161"/>
                  </a:lnTo>
                  <a:lnTo>
                    <a:pt x="7" y="169"/>
                  </a:lnTo>
                  <a:lnTo>
                    <a:pt x="4" y="173"/>
                  </a:lnTo>
                  <a:lnTo>
                    <a:pt x="3" y="178"/>
                  </a:lnTo>
                  <a:lnTo>
                    <a:pt x="2" y="181"/>
                  </a:lnTo>
                  <a:lnTo>
                    <a:pt x="2" y="186"/>
                  </a:lnTo>
                  <a:lnTo>
                    <a:pt x="0" y="193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5" y="212"/>
                  </a:lnTo>
                  <a:lnTo>
                    <a:pt x="7" y="217"/>
                  </a:lnTo>
                  <a:lnTo>
                    <a:pt x="10" y="221"/>
                  </a:lnTo>
                  <a:lnTo>
                    <a:pt x="13" y="226"/>
                  </a:lnTo>
                  <a:lnTo>
                    <a:pt x="18" y="230"/>
                  </a:lnTo>
                  <a:lnTo>
                    <a:pt x="21" y="234"/>
                  </a:lnTo>
                  <a:lnTo>
                    <a:pt x="26" y="238"/>
                  </a:lnTo>
                  <a:lnTo>
                    <a:pt x="31" y="243"/>
                  </a:lnTo>
                  <a:lnTo>
                    <a:pt x="35" y="248"/>
                  </a:lnTo>
                  <a:lnTo>
                    <a:pt x="38" y="250"/>
                  </a:lnTo>
                  <a:lnTo>
                    <a:pt x="43" y="254"/>
                  </a:lnTo>
                  <a:lnTo>
                    <a:pt x="48" y="257"/>
                  </a:lnTo>
                  <a:lnTo>
                    <a:pt x="53" y="261"/>
                  </a:lnTo>
                  <a:lnTo>
                    <a:pt x="58" y="264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6" y="273"/>
                  </a:lnTo>
                  <a:lnTo>
                    <a:pt x="82" y="275"/>
                  </a:lnTo>
                  <a:lnTo>
                    <a:pt x="88" y="277"/>
                  </a:lnTo>
                  <a:lnTo>
                    <a:pt x="94" y="278"/>
                  </a:lnTo>
                  <a:lnTo>
                    <a:pt x="101" y="280"/>
                  </a:lnTo>
                  <a:lnTo>
                    <a:pt x="107" y="281"/>
                  </a:lnTo>
                  <a:lnTo>
                    <a:pt x="114" y="282"/>
                  </a:lnTo>
                  <a:lnTo>
                    <a:pt x="121" y="282"/>
                  </a:lnTo>
                  <a:lnTo>
                    <a:pt x="129" y="282"/>
                  </a:lnTo>
                  <a:lnTo>
                    <a:pt x="135" y="280"/>
                  </a:lnTo>
                  <a:lnTo>
                    <a:pt x="142" y="278"/>
                  </a:lnTo>
                  <a:lnTo>
                    <a:pt x="150" y="276"/>
                  </a:lnTo>
                  <a:lnTo>
                    <a:pt x="158" y="274"/>
                  </a:lnTo>
                  <a:lnTo>
                    <a:pt x="165" y="270"/>
                  </a:lnTo>
                  <a:lnTo>
                    <a:pt x="174" y="267"/>
                  </a:lnTo>
                  <a:lnTo>
                    <a:pt x="178" y="265"/>
                  </a:lnTo>
                  <a:lnTo>
                    <a:pt x="182" y="262"/>
                  </a:lnTo>
                  <a:lnTo>
                    <a:pt x="187" y="260"/>
                  </a:lnTo>
                  <a:lnTo>
                    <a:pt x="191" y="258"/>
                  </a:lnTo>
                  <a:lnTo>
                    <a:pt x="199" y="251"/>
                  </a:lnTo>
                  <a:lnTo>
                    <a:pt x="207" y="245"/>
                  </a:lnTo>
                  <a:lnTo>
                    <a:pt x="212" y="241"/>
                  </a:lnTo>
                  <a:lnTo>
                    <a:pt x="215" y="238"/>
                  </a:lnTo>
                  <a:lnTo>
                    <a:pt x="220" y="234"/>
                  </a:lnTo>
                  <a:lnTo>
                    <a:pt x="224" y="232"/>
                  </a:lnTo>
                  <a:lnTo>
                    <a:pt x="228" y="227"/>
                  </a:lnTo>
                  <a:lnTo>
                    <a:pt x="232" y="223"/>
                  </a:lnTo>
                  <a:lnTo>
                    <a:pt x="236" y="218"/>
                  </a:lnTo>
                  <a:lnTo>
                    <a:pt x="240" y="215"/>
                  </a:lnTo>
                  <a:lnTo>
                    <a:pt x="244" y="210"/>
                  </a:lnTo>
                  <a:lnTo>
                    <a:pt x="248" y="205"/>
                  </a:lnTo>
                  <a:lnTo>
                    <a:pt x="253" y="202"/>
                  </a:lnTo>
                  <a:lnTo>
                    <a:pt x="257" y="199"/>
                  </a:lnTo>
                  <a:lnTo>
                    <a:pt x="260" y="194"/>
                  </a:lnTo>
                  <a:lnTo>
                    <a:pt x="264" y="189"/>
                  </a:lnTo>
                  <a:lnTo>
                    <a:pt x="268" y="185"/>
                  </a:lnTo>
                  <a:lnTo>
                    <a:pt x="272" y="180"/>
                  </a:lnTo>
                  <a:lnTo>
                    <a:pt x="276" y="176"/>
                  </a:lnTo>
                  <a:lnTo>
                    <a:pt x="279" y="171"/>
                  </a:lnTo>
                  <a:lnTo>
                    <a:pt x="284" y="167"/>
                  </a:lnTo>
                  <a:lnTo>
                    <a:pt x="287" y="162"/>
                  </a:lnTo>
                  <a:lnTo>
                    <a:pt x="291" y="157"/>
                  </a:lnTo>
                  <a:lnTo>
                    <a:pt x="293" y="153"/>
                  </a:lnTo>
                  <a:lnTo>
                    <a:pt x="296" y="150"/>
                  </a:lnTo>
                  <a:lnTo>
                    <a:pt x="300" y="145"/>
                  </a:lnTo>
                  <a:lnTo>
                    <a:pt x="306" y="138"/>
                  </a:lnTo>
                  <a:lnTo>
                    <a:pt x="312" y="131"/>
                  </a:lnTo>
                  <a:lnTo>
                    <a:pt x="317" y="123"/>
                  </a:lnTo>
                  <a:lnTo>
                    <a:pt x="321" y="116"/>
                  </a:lnTo>
                  <a:lnTo>
                    <a:pt x="326" y="110"/>
                  </a:lnTo>
                  <a:lnTo>
                    <a:pt x="330" y="104"/>
                  </a:lnTo>
                  <a:lnTo>
                    <a:pt x="334" y="98"/>
                  </a:lnTo>
                  <a:lnTo>
                    <a:pt x="336" y="94"/>
                  </a:lnTo>
                  <a:lnTo>
                    <a:pt x="340" y="89"/>
                  </a:lnTo>
                  <a:lnTo>
                    <a:pt x="343" y="86"/>
                  </a:lnTo>
                  <a:lnTo>
                    <a:pt x="346" y="78"/>
                  </a:lnTo>
                  <a:lnTo>
                    <a:pt x="350" y="73"/>
                  </a:lnTo>
                  <a:lnTo>
                    <a:pt x="351" y="71"/>
                  </a:lnTo>
                  <a:lnTo>
                    <a:pt x="352" y="71"/>
                  </a:lnTo>
                  <a:lnTo>
                    <a:pt x="293" y="43"/>
                  </a:lnTo>
                  <a:lnTo>
                    <a:pt x="291" y="45"/>
                  </a:lnTo>
                  <a:lnTo>
                    <a:pt x="288" y="51"/>
                  </a:lnTo>
                  <a:lnTo>
                    <a:pt x="286" y="55"/>
                  </a:lnTo>
                  <a:lnTo>
                    <a:pt x="285" y="61"/>
                  </a:lnTo>
                  <a:lnTo>
                    <a:pt x="283" y="66"/>
                  </a:lnTo>
                  <a:lnTo>
                    <a:pt x="280" y="73"/>
                  </a:lnTo>
                  <a:lnTo>
                    <a:pt x="276" y="80"/>
                  </a:lnTo>
                  <a:lnTo>
                    <a:pt x="273" y="87"/>
                  </a:lnTo>
                  <a:lnTo>
                    <a:pt x="270" y="94"/>
                  </a:lnTo>
                  <a:lnTo>
                    <a:pt x="267" y="100"/>
                  </a:lnTo>
                  <a:lnTo>
                    <a:pt x="262" y="108"/>
                  </a:lnTo>
                  <a:lnTo>
                    <a:pt x="260" y="115"/>
                  </a:lnTo>
                  <a:lnTo>
                    <a:pt x="255" y="123"/>
                  </a:lnTo>
                  <a:lnTo>
                    <a:pt x="252" y="131"/>
                  </a:lnTo>
                  <a:lnTo>
                    <a:pt x="247" y="137"/>
                  </a:lnTo>
                  <a:lnTo>
                    <a:pt x="243" y="143"/>
                  </a:lnTo>
                  <a:lnTo>
                    <a:pt x="237" y="150"/>
                  </a:lnTo>
                  <a:lnTo>
                    <a:pt x="232" y="156"/>
                  </a:lnTo>
                  <a:lnTo>
                    <a:pt x="226" y="161"/>
                  </a:lnTo>
                  <a:lnTo>
                    <a:pt x="220" y="168"/>
                  </a:lnTo>
                  <a:lnTo>
                    <a:pt x="214" y="173"/>
                  </a:lnTo>
                  <a:lnTo>
                    <a:pt x="207" y="179"/>
                  </a:lnTo>
                  <a:lnTo>
                    <a:pt x="200" y="184"/>
                  </a:lnTo>
                  <a:lnTo>
                    <a:pt x="194" y="188"/>
                  </a:lnTo>
                  <a:lnTo>
                    <a:pt x="187" y="193"/>
                  </a:lnTo>
                  <a:lnTo>
                    <a:pt x="180" y="199"/>
                  </a:lnTo>
                  <a:lnTo>
                    <a:pt x="173" y="202"/>
                  </a:lnTo>
                  <a:lnTo>
                    <a:pt x="166" y="205"/>
                  </a:lnTo>
                  <a:lnTo>
                    <a:pt x="159" y="209"/>
                  </a:lnTo>
                  <a:lnTo>
                    <a:pt x="154" y="212"/>
                  </a:lnTo>
                  <a:lnTo>
                    <a:pt x="147" y="215"/>
                  </a:lnTo>
                  <a:lnTo>
                    <a:pt x="140" y="217"/>
                  </a:lnTo>
                  <a:lnTo>
                    <a:pt x="133" y="218"/>
                  </a:lnTo>
                  <a:lnTo>
                    <a:pt x="126" y="220"/>
                  </a:lnTo>
                  <a:lnTo>
                    <a:pt x="119" y="220"/>
                  </a:lnTo>
                  <a:lnTo>
                    <a:pt x="114" y="221"/>
                  </a:lnTo>
                  <a:lnTo>
                    <a:pt x="108" y="221"/>
                  </a:lnTo>
                  <a:lnTo>
                    <a:pt x="103" y="221"/>
                  </a:lnTo>
                  <a:lnTo>
                    <a:pt x="98" y="221"/>
                  </a:lnTo>
                  <a:lnTo>
                    <a:pt x="93" y="221"/>
                  </a:lnTo>
                  <a:lnTo>
                    <a:pt x="89" y="220"/>
                  </a:lnTo>
                  <a:lnTo>
                    <a:pt x="85" y="220"/>
                  </a:lnTo>
                  <a:lnTo>
                    <a:pt x="77" y="217"/>
                  </a:lnTo>
                  <a:lnTo>
                    <a:pt x="73" y="212"/>
                  </a:lnTo>
                  <a:lnTo>
                    <a:pt x="68" y="207"/>
                  </a:lnTo>
                  <a:lnTo>
                    <a:pt x="67" y="201"/>
                  </a:lnTo>
                  <a:lnTo>
                    <a:pt x="66" y="194"/>
                  </a:lnTo>
                  <a:lnTo>
                    <a:pt x="66" y="187"/>
                  </a:lnTo>
                  <a:lnTo>
                    <a:pt x="67" y="178"/>
                  </a:lnTo>
                  <a:lnTo>
                    <a:pt x="70" y="171"/>
                  </a:lnTo>
                  <a:lnTo>
                    <a:pt x="74" y="163"/>
                  </a:lnTo>
                  <a:lnTo>
                    <a:pt x="78" y="156"/>
                  </a:lnTo>
                  <a:lnTo>
                    <a:pt x="83" y="148"/>
                  </a:lnTo>
                  <a:lnTo>
                    <a:pt x="89" y="142"/>
                  </a:lnTo>
                  <a:lnTo>
                    <a:pt x="96" y="135"/>
                  </a:lnTo>
                  <a:lnTo>
                    <a:pt x="102" y="129"/>
                  </a:lnTo>
                  <a:lnTo>
                    <a:pt x="106" y="126"/>
                  </a:lnTo>
                  <a:lnTo>
                    <a:pt x="109" y="122"/>
                  </a:lnTo>
                  <a:lnTo>
                    <a:pt x="114" y="120"/>
                  </a:lnTo>
                  <a:lnTo>
                    <a:pt x="118" y="118"/>
                  </a:lnTo>
                  <a:lnTo>
                    <a:pt x="123" y="114"/>
                  </a:lnTo>
                  <a:lnTo>
                    <a:pt x="127" y="111"/>
                  </a:lnTo>
                  <a:lnTo>
                    <a:pt x="133" y="108"/>
                  </a:lnTo>
                  <a:lnTo>
                    <a:pt x="139" y="105"/>
                  </a:lnTo>
                  <a:lnTo>
                    <a:pt x="143" y="102"/>
                  </a:lnTo>
                  <a:lnTo>
                    <a:pt x="149" y="98"/>
                  </a:lnTo>
                  <a:lnTo>
                    <a:pt x="155" y="96"/>
                  </a:lnTo>
                  <a:lnTo>
                    <a:pt x="161" y="94"/>
                  </a:lnTo>
                  <a:lnTo>
                    <a:pt x="166" y="90"/>
                  </a:lnTo>
                  <a:lnTo>
                    <a:pt x="172" y="88"/>
                  </a:lnTo>
                  <a:lnTo>
                    <a:pt x="176" y="86"/>
                  </a:lnTo>
                  <a:lnTo>
                    <a:pt x="183" y="83"/>
                  </a:lnTo>
                  <a:lnTo>
                    <a:pt x="187" y="81"/>
                  </a:lnTo>
                  <a:lnTo>
                    <a:pt x="191" y="79"/>
                  </a:lnTo>
                  <a:lnTo>
                    <a:pt x="195" y="78"/>
                  </a:lnTo>
                  <a:lnTo>
                    <a:pt x="198" y="77"/>
                  </a:lnTo>
                  <a:lnTo>
                    <a:pt x="203" y="74"/>
                  </a:lnTo>
                  <a:lnTo>
                    <a:pt x="205" y="74"/>
                  </a:lnTo>
                  <a:lnTo>
                    <a:pt x="252" y="31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Freeform 15"/>
            <p:cNvSpPr>
              <a:spLocks/>
            </p:cNvSpPr>
            <p:nvPr/>
          </p:nvSpPr>
          <p:spPr bwMode="auto">
            <a:xfrm>
              <a:off x="2693" y="1560"/>
              <a:ext cx="271" cy="191"/>
            </a:xfrm>
            <a:custGeom>
              <a:avLst/>
              <a:gdLst>
                <a:gd name="T0" fmla="*/ 0 w 543"/>
                <a:gd name="T1" fmla="*/ 75 h 381"/>
                <a:gd name="T2" fmla="*/ 110 w 543"/>
                <a:gd name="T3" fmla="*/ 0 h 381"/>
                <a:gd name="T4" fmla="*/ 135 w 543"/>
                <a:gd name="T5" fmla="*/ 9 h 381"/>
                <a:gd name="T6" fmla="*/ 34 w 543"/>
                <a:gd name="T7" fmla="*/ 96 h 381"/>
                <a:gd name="T8" fmla="*/ 0 w 543"/>
                <a:gd name="T9" fmla="*/ 75 h 381"/>
                <a:gd name="T10" fmla="*/ 0 w 543"/>
                <a:gd name="T11" fmla="*/ 75 h 3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3"/>
                <a:gd name="T19" fmla="*/ 0 h 381"/>
                <a:gd name="T20" fmla="*/ 543 w 543"/>
                <a:gd name="T21" fmla="*/ 381 h 3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3" h="381">
                  <a:moveTo>
                    <a:pt x="0" y="299"/>
                  </a:moveTo>
                  <a:lnTo>
                    <a:pt x="443" y="0"/>
                  </a:lnTo>
                  <a:lnTo>
                    <a:pt x="543" y="35"/>
                  </a:lnTo>
                  <a:lnTo>
                    <a:pt x="138" y="38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D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Freeform 16"/>
            <p:cNvSpPr>
              <a:spLocks/>
            </p:cNvSpPr>
            <p:nvPr/>
          </p:nvSpPr>
          <p:spPr bwMode="auto">
            <a:xfrm>
              <a:off x="2784" y="1329"/>
              <a:ext cx="625" cy="215"/>
            </a:xfrm>
            <a:custGeom>
              <a:avLst/>
              <a:gdLst>
                <a:gd name="T0" fmla="*/ 0 w 1248"/>
                <a:gd name="T1" fmla="*/ 86 h 430"/>
                <a:gd name="T2" fmla="*/ 181 w 1248"/>
                <a:gd name="T3" fmla="*/ 0 h 430"/>
                <a:gd name="T4" fmla="*/ 313 w 1248"/>
                <a:gd name="T5" fmla="*/ 13 h 430"/>
                <a:gd name="T6" fmla="*/ 149 w 1248"/>
                <a:gd name="T7" fmla="*/ 108 h 430"/>
                <a:gd name="T8" fmla="*/ 146 w 1248"/>
                <a:gd name="T9" fmla="*/ 104 h 430"/>
                <a:gd name="T10" fmla="*/ 296 w 1248"/>
                <a:gd name="T11" fmla="*/ 15 h 430"/>
                <a:gd name="T12" fmla="*/ 182 w 1248"/>
                <a:gd name="T13" fmla="*/ 7 h 430"/>
                <a:gd name="T14" fmla="*/ 7 w 1248"/>
                <a:gd name="T15" fmla="*/ 89 h 430"/>
                <a:gd name="T16" fmla="*/ 0 w 1248"/>
                <a:gd name="T17" fmla="*/ 86 h 430"/>
                <a:gd name="T18" fmla="*/ 0 w 1248"/>
                <a:gd name="T19" fmla="*/ 86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8"/>
                <a:gd name="T31" fmla="*/ 0 h 430"/>
                <a:gd name="T32" fmla="*/ 1248 w 1248"/>
                <a:gd name="T33" fmla="*/ 430 h 4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8" h="430">
                  <a:moveTo>
                    <a:pt x="0" y="344"/>
                  </a:moveTo>
                  <a:lnTo>
                    <a:pt x="720" y="0"/>
                  </a:lnTo>
                  <a:lnTo>
                    <a:pt x="1248" y="51"/>
                  </a:lnTo>
                  <a:lnTo>
                    <a:pt x="595" y="430"/>
                  </a:lnTo>
                  <a:lnTo>
                    <a:pt x="583" y="413"/>
                  </a:lnTo>
                  <a:lnTo>
                    <a:pt x="1183" y="62"/>
                  </a:lnTo>
                  <a:lnTo>
                    <a:pt x="726" y="28"/>
                  </a:lnTo>
                  <a:lnTo>
                    <a:pt x="28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Freeform 17"/>
            <p:cNvSpPr>
              <a:spLocks/>
            </p:cNvSpPr>
            <p:nvPr/>
          </p:nvSpPr>
          <p:spPr bwMode="auto">
            <a:xfrm>
              <a:off x="2799" y="1497"/>
              <a:ext cx="283" cy="47"/>
            </a:xfrm>
            <a:custGeom>
              <a:avLst/>
              <a:gdLst>
                <a:gd name="T0" fmla="*/ 0 w 567"/>
                <a:gd name="T1" fmla="*/ 5 h 93"/>
                <a:gd name="T2" fmla="*/ 141 w 567"/>
                <a:gd name="T3" fmla="*/ 24 h 93"/>
                <a:gd name="T4" fmla="*/ 140 w 567"/>
                <a:gd name="T5" fmla="*/ 19 h 93"/>
                <a:gd name="T6" fmla="*/ 1 w 567"/>
                <a:gd name="T7" fmla="*/ 0 h 93"/>
                <a:gd name="T8" fmla="*/ 0 w 567"/>
                <a:gd name="T9" fmla="*/ 5 h 93"/>
                <a:gd name="T10" fmla="*/ 0 w 567"/>
                <a:gd name="T11" fmla="*/ 5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7"/>
                <a:gd name="T19" fmla="*/ 0 h 93"/>
                <a:gd name="T20" fmla="*/ 567 w 56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7" h="93">
                  <a:moveTo>
                    <a:pt x="0" y="17"/>
                  </a:moveTo>
                  <a:lnTo>
                    <a:pt x="567" y="93"/>
                  </a:lnTo>
                  <a:lnTo>
                    <a:pt x="561" y="75"/>
                  </a:lnTo>
                  <a:lnTo>
                    <a:pt x="7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Freeform 18"/>
            <p:cNvSpPr>
              <a:spLocks/>
            </p:cNvSpPr>
            <p:nvPr/>
          </p:nvSpPr>
          <p:spPr bwMode="auto">
            <a:xfrm>
              <a:off x="2784" y="1501"/>
              <a:ext cx="64" cy="95"/>
            </a:xfrm>
            <a:custGeom>
              <a:avLst/>
              <a:gdLst>
                <a:gd name="T0" fmla="*/ 0 w 127"/>
                <a:gd name="T1" fmla="*/ 0 h 189"/>
                <a:gd name="T2" fmla="*/ 0 w 127"/>
                <a:gd name="T3" fmla="*/ 46 h 189"/>
                <a:gd name="T4" fmla="*/ 26 w 127"/>
                <a:gd name="T5" fmla="*/ 48 h 189"/>
                <a:gd name="T6" fmla="*/ 32 w 127"/>
                <a:gd name="T7" fmla="*/ 43 h 189"/>
                <a:gd name="T8" fmla="*/ 5 w 127"/>
                <a:gd name="T9" fmla="*/ 41 h 189"/>
                <a:gd name="T10" fmla="*/ 7 w 127"/>
                <a:gd name="T11" fmla="*/ 0 h 189"/>
                <a:gd name="T12" fmla="*/ 0 w 127"/>
                <a:gd name="T13" fmla="*/ 0 h 189"/>
                <a:gd name="T14" fmla="*/ 0 w 127"/>
                <a:gd name="T15" fmla="*/ 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7"/>
                <a:gd name="T25" fmla="*/ 0 h 189"/>
                <a:gd name="T26" fmla="*/ 127 w 127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7" h="189">
                  <a:moveTo>
                    <a:pt x="0" y="0"/>
                  </a:moveTo>
                  <a:lnTo>
                    <a:pt x="0" y="183"/>
                  </a:lnTo>
                  <a:lnTo>
                    <a:pt x="104" y="189"/>
                  </a:lnTo>
                  <a:lnTo>
                    <a:pt x="127" y="170"/>
                  </a:lnTo>
                  <a:lnTo>
                    <a:pt x="20" y="16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6" name="Freeform 19"/>
            <p:cNvSpPr>
              <a:spLocks/>
            </p:cNvSpPr>
            <p:nvPr/>
          </p:nvSpPr>
          <p:spPr bwMode="auto">
            <a:xfrm>
              <a:off x="2661" y="1541"/>
              <a:ext cx="315" cy="204"/>
            </a:xfrm>
            <a:custGeom>
              <a:avLst/>
              <a:gdLst>
                <a:gd name="T0" fmla="*/ 0 w 631"/>
                <a:gd name="T1" fmla="*/ 81 h 408"/>
                <a:gd name="T2" fmla="*/ 121 w 631"/>
                <a:gd name="T3" fmla="*/ 0 h 408"/>
                <a:gd name="T4" fmla="*/ 157 w 631"/>
                <a:gd name="T5" fmla="*/ 7 h 408"/>
                <a:gd name="T6" fmla="*/ 45 w 631"/>
                <a:gd name="T7" fmla="*/ 102 h 408"/>
                <a:gd name="T8" fmla="*/ 39 w 631"/>
                <a:gd name="T9" fmla="*/ 96 h 408"/>
                <a:gd name="T10" fmla="*/ 146 w 631"/>
                <a:gd name="T11" fmla="*/ 12 h 408"/>
                <a:gd name="T12" fmla="*/ 123 w 631"/>
                <a:gd name="T13" fmla="*/ 6 h 408"/>
                <a:gd name="T14" fmla="*/ 9 w 631"/>
                <a:gd name="T15" fmla="*/ 82 h 408"/>
                <a:gd name="T16" fmla="*/ 0 w 631"/>
                <a:gd name="T17" fmla="*/ 81 h 408"/>
                <a:gd name="T18" fmla="*/ 0 w 631"/>
                <a:gd name="T19" fmla="*/ 81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1"/>
                <a:gd name="T31" fmla="*/ 0 h 408"/>
                <a:gd name="T32" fmla="*/ 631 w 631"/>
                <a:gd name="T33" fmla="*/ 408 h 4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1" h="408">
                  <a:moveTo>
                    <a:pt x="0" y="322"/>
                  </a:moveTo>
                  <a:lnTo>
                    <a:pt x="487" y="0"/>
                  </a:lnTo>
                  <a:lnTo>
                    <a:pt x="631" y="31"/>
                  </a:lnTo>
                  <a:lnTo>
                    <a:pt x="181" y="408"/>
                  </a:lnTo>
                  <a:lnTo>
                    <a:pt x="156" y="384"/>
                  </a:lnTo>
                  <a:lnTo>
                    <a:pt x="584" y="46"/>
                  </a:lnTo>
                  <a:lnTo>
                    <a:pt x="494" y="25"/>
                  </a:lnTo>
                  <a:lnTo>
                    <a:pt x="38" y="328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7" name="Freeform 20"/>
            <p:cNvSpPr>
              <a:spLocks/>
            </p:cNvSpPr>
            <p:nvPr/>
          </p:nvSpPr>
          <p:spPr bwMode="auto">
            <a:xfrm>
              <a:off x="2661" y="1695"/>
              <a:ext cx="95" cy="50"/>
            </a:xfrm>
            <a:custGeom>
              <a:avLst/>
              <a:gdLst>
                <a:gd name="T0" fmla="*/ 0 w 191"/>
                <a:gd name="T1" fmla="*/ 4 h 99"/>
                <a:gd name="T2" fmla="*/ 45 w 191"/>
                <a:gd name="T3" fmla="*/ 25 h 99"/>
                <a:gd name="T4" fmla="*/ 47 w 191"/>
                <a:gd name="T5" fmla="*/ 19 h 99"/>
                <a:gd name="T6" fmla="*/ 9 w 191"/>
                <a:gd name="T7" fmla="*/ 0 h 99"/>
                <a:gd name="T8" fmla="*/ 0 w 191"/>
                <a:gd name="T9" fmla="*/ 4 h 99"/>
                <a:gd name="T10" fmla="*/ 0 w 191"/>
                <a:gd name="T11" fmla="*/ 4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1"/>
                <a:gd name="T19" fmla="*/ 0 h 99"/>
                <a:gd name="T20" fmla="*/ 191 w 19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1" h="99">
                  <a:moveTo>
                    <a:pt x="0" y="13"/>
                  </a:moveTo>
                  <a:lnTo>
                    <a:pt x="181" y="99"/>
                  </a:lnTo>
                  <a:lnTo>
                    <a:pt x="191" y="74"/>
                  </a:lnTo>
                  <a:lnTo>
                    <a:pt x="3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8" name="Freeform 21"/>
            <p:cNvSpPr>
              <a:spLocks/>
            </p:cNvSpPr>
            <p:nvPr/>
          </p:nvSpPr>
          <p:spPr bwMode="auto">
            <a:xfrm>
              <a:off x="2915" y="1354"/>
              <a:ext cx="498" cy="263"/>
            </a:xfrm>
            <a:custGeom>
              <a:avLst/>
              <a:gdLst>
                <a:gd name="T0" fmla="*/ 0 w 994"/>
                <a:gd name="T1" fmla="*/ 126 h 524"/>
                <a:gd name="T2" fmla="*/ 84 w 994"/>
                <a:gd name="T3" fmla="*/ 132 h 524"/>
                <a:gd name="T4" fmla="*/ 250 w 994"/>
                <a:gd name="T5" fmla="*/ 48 h 524"/>
                <a:gd name="T6" fmla="*/ 247 w 994"/>
                <a:gd name="T7" fmla="*/ 0 h 524"/>
                <a:gd name="T8" fmla="*/ 239 w 994"/>
                <a:gd name="T9" fmla="*/ 3 h 524"/>
                <a:gd name="T10" fmla="*/ 243 w 994"/>
                <a:gd name="T11" fmla="*/ 45 h 524"/>
                <a:gd name="T12" fmla="*/ 82 w 994"/>
                <a:gd name="T13" fmla="*/ 127 h 524"/>
                <a:gd name="T14" fmla="*/ 3 w 994"/>
                <a:gd name="T15" fmla="*/ 120 h 524"/>
                <a:gd name="T16" fmla="*/ 0 w 994"/>
                <a:gd name="T17" fmla="*/ 126 h 524"/>
                <a:gd name="T18" fmla="*/ 0 w 994"/>
                <a:gd name="T19" fmla="*/ 126 h 5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4"/>
                <a:gd name="T31" fmla="*/ 0 h 524"/>
                <a:gd name="T32" fmla="*/ 994 w 994"/>
                <a:gd name="T33" fmla="*/ 524 h 5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4" h="524">
                  <a:moveTo>
                    <a:pt x="0" y="501"/>
                  </a:moveTo>
                  <a:lnTo>
                    <a:pt x="334" y="524"/>
                  </a:lnTo>
                  <a:lnTo>
                    <a:pt x="994" y="189"/>
                  </a:lnTo>
                  <a:lnTo>
                    <a:pt x="986" y="0"/>
                  </a:lnTo>
                  <a:lnTo>
                    <a:pt x="955" y="10"/>
                  </a:lnTo>
                  <a:lnTo>
                    <a:pt x="971" y="178"/>
                  </a:lnTo>
                  <a:lnTo>
                    <a:pt x="328" y="504"/>
                  </a:lnTo>
                  <a:lnTo>
                    <a:pt x="11" y="477"/>
                  </a:lnTo>
                  <a:lnTo>
                    <a:pt x="0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9" name="Freeform 22"/>
            <p:cNvSpPr>
              <a:spLocks/>
            </p:cNvSpPr>
            <p:nvPr/>
          </p:nvSpPr>
          <p:spPr bwMode="auto">
            <a:xfrm>
              <a:off x="2569" y="1702"/>
              <a:ext cx="182" cy="137"/>
            </a:xfrm>
            <a:custGeom>
              <a:avLst/>
              <a:gdLst>
                <a:gd name="T0" fmla="*/ 43 w 364"/>
                <a:gd name="T1" fmla="*/ 1 h 274"/>
                <a:gd name="T2" fmla="*/ 38 w 364"/>
                <a:gd name="T3" fmla="*/ 4 h 274"/>
                <a:gd name="T4" fmla="*/ 31 w 364"/>
                <a:gd name="T5" fmla="*/ 7 h 274"/>
                <a:gd name="T6" fmla="*/ 25 w 364"/>
                <a:gd name="T7" fmla="*/ 11 h 274"/>
                <a:gd name="T8" fmla="*/ 19 w 364"/>
                <a:gd name="T9" fmla="*/ 17 h 274"/>
                <a:gd name="T10" fmla="*/ 12 w 364"/>
                <a:gd name="T11" fmla="*/ 21 h 274"/>
                <a:gd name="T12" fmla="*/ 7 w 364"/>
                <a:gd name="T13" fmla="*/ 26 h 274"/>
                <a:gd name="T14" fmla="*/ 3 w 364"/>
                <a:gd name="T15" fmla="*/ 32 h 274"/>
                <a:gd name="T16" fmla="*/ 1 w 364"/>
                <a:gd name="T17" fmla="*/ 37 h 274"/>
                <a:gd name="T18" fmla="*/ 0 w 364"/>
                <a:gd name="T19" fmla="*/ 42 h 274"/>
                <a:gd name="T20" fmla="*/ 0 w 364"/>
                <a:gd name="T21" fmla="*/ 47 h 274"/>
                <a:gd name="T22" fmla="*/ 1 w 364"/>
                <a:gd name="T23" fmla="*/ 51 h 274"/>
                <a:gd name="T24" fmla="*/ 6 w 364"/>
                <a:gd name="T25" fmla="*/ 58 h 274"/>
                <a:gd name="T26" fmla="*/ 11 w 364"/>
                <a:gd name="T27" fmla="*/ 62 h 274"/>
                <a:gd name="T28" fmla="*/ 14 w 364"/>
                <a:gd name="T29" fmla="*/ 65 h 274"/>
                <a:gd name="T30" fmla="*/ 20 w 364"/>
                <a:gd name="T31" fmla="*/ 67 h 274"/>
                <a:gd name="T32" fmla="*/ 25 w 364"/>
                <a:gd name="T33" fmla="*/ 68 h 274"/>
                <a:gd name="T34" fmla="*/ 30 w 364"/>
                <a:gd name="T35" fmla="*/ 69 h 274"/>
                <a:gd name="T36" fmla="*/ 37 w 364"/>
                <a:gd name="T37" fmla="*/ 68 h 274"/>
                <a:gd name="T38" fmla="*/ 43 w 364"/>
                <a:gd name="T39" fmla="*/ 67 h 274"/>
                <a:gd name="T40" fmla="*/ 49 w 364"/>
                <a:gd name="T41" fmla="*/ 63 h 274"/>
                <a:gd name="T42" fmla="*/ 55 w 364"/>
                <a:gd name="T43" fmla="*/ 60 h 274"/>
                <a:gd name="T44" fmla="*/ 62 w 364"/>
                <a:gd name="T45" fmla="*/ 55 h 274"/>
                <a:gd name="T46" fmla="*/ 68 w 364"/>
                <a:gd name="T47" fmla="*/ 49 h 274"/>
                <a:gd name="T48" fmla="*/ 74 w 364"/>
                <a:gd name="T49" fmla="*/ 42 h 274"/>
                <a:gd name="T50" fmla="*/ 80 w 364"/>
                <a:gd name="T51" fmla="*/ 36 h 274"/>
                <a:gd name="T52" fmla="*/ 84 w 364"/>
                <a:gd name="T53" fmla="*/ 30 h 274"/>
                <a:gd name="T54" fmla="*/ 87 w 364"/>
                <a:gd name="T55" fmla="*/ 26 h 274"/>
                <a:gd name="T56" fmla="*/ 91 w 364"/>
                <a:gd name="T57" fmla="*/ 21 h 274"/>
                <a:gd name="T58" fmla="*/ 86 w 364"/>
                <a:gd name="T59" fmla="*/ 17 h 274"/>
                <a:gd name="T60" fmla="*/ 82 w 364"/>
                <a:gd name="T61" fmla="*/ 23 h 274"/>
                <a:gd name="T62" fmla="*/ 78 w 364"/>
                <a:gd name="T63" fmla="*/ 27 h 274"/>
                <a:gd name="T64" fmla="*/ 74 w 364"/>
                <a:gd name="T65" fmla="*/ 34 h 274"/>
                <a:gd name="T66" fmla="*/ 68 w 364"/>
                <a:gd name="T67" fmla="*/ 40 h 274"/>
                <a:gd name="T68" fmla="*/ 62 w 364"/>
                <a:gd name="T69" fmla="*/ 46 h 274"/>
                <a:gd name="T70" fmla="*/ 57 w 364"/>
                <a:gd name="T71" fmla="*/ 51 h 274"/>
                <a:gd name="T72" fmla="*/ 51 w 364"/>
                <a:gd name="T73" fmla="*/ 55 h 274"/>
                <a:gd name="T74" fmla="*/ 46 w 364"/>
                <a:gd name="T75" fmla="*/ 59 h 274"/>
                <a:gd name="T76" fmla="*/ 41 w 364"/>
                <a:gd name="T77" fmla="*/ 61 h 274"/>
                <a:gd name="T78" fmla="*/ 36 w 364"/>
                <a:gd name="T79" fmla="*/ 62 h 274"/>
                <a:gd name="T80" fmla="*/ 30 w 364"/>
                <a:gd name="T81" fmla="*/ 62 h 274"/>
                <a:gd name="T82" fmla="*/ 26 w 364"/>
                <a:gd name="T83" fmla="*/ 62 h 274"/>
                <a:gd name="T84" fmla="*/ 22 w 364"/>
                <a:gd name="T85" fmla="*/ 61 h 274"/>
                <a:gd name="T86" fmla="*/ 17 w 364"/>
                <a:gd name="T87" fmla="*/ 58 h 274"/>
                <a:gd name="T88" fmla="*/ 11 w 364"/>
                <a:gd name="T89" fmla="*/ 53 h 274"/>
                <a:gd name="T90" fmla="*/ 6 w 364"/>
                <a:gd name="T91" fmla="*/ 47 h 274"/>
                <a:gd name="T92" fmla="*/ 6 w 364"/>
                <a:gd name="T93" fmla="*/ 38 h 274"/>
                <a:gd name="T94" fmla="*/ 9 w 364"/>
                <a:gd name="T95" fmla="*/ 34 h 274"/>
                <a:gd name="T96" fmla="*/ 12 w 364"/>
                <a:gd name="T97" fmla="*/ 30 h 274"/>
                <a:gd name="T98" fmla="*/ 18 w 364"/>
                <a:gd name="T99" fmla="*/ 25 h 274"/>
                <a:gd name="T100" fmla="*/ 24 w 364"/>
                <a:gd name="T101" fmla="*/ 21 h 274"/>
                <a:gd name="T102" fmla="*/ 31 w 364"/>
                <a:gd name="T103" fmla="*/ 15 h 274"/>
                <a:gd name="T104" fmla="*/ 38 w 364"/>
                <a:gd name="T105" fmla="*/ 11 h 274"/>
                <a:gd name="T106" fmla="*/ 45 w 364"/>
                <a:gd name="T107" fmla="*/ 7 h 274"/>
                <a:gd name="T108" fmla="*/ 50 w 364"/>
                <a:gd name="T109" fmla="*/ 4 h 274"/>
                <a:gd name="T110" fmla="*/ 53 w 364"/>
                <a:gd name="T111" fmla="*/ 2 h 274"/>
                <a:gd name="T112" fmla="*/ 46 w 364"/>
                <a:gd name="T113" fmla="*/ 0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4"/>
                <a:gd name="T172" fmla="*/ 0 h 274"/>
                <a:gd name="T173" fmla="*/ 364 w 364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4" h="274">
                  <a:moveTo>
                    <a:pt x="183" y="0"/>
                  </a:moveTo>
                  <a:lnTo>
                    <a:pt x="181" y="0"/>
                  </a:lnTo>
                  <a:lnTo>
                    <a:pt x="177" y="3"/>
                  </a:lnTo>
                  <a:lnTo>
                    <a:pt x="172" y="5"/>
                  </a:lnTo>
                  <a:lnTo>
                    <a:pt x="164" y="9"/>
                  </a:lnTo>
                  <a:lnTo>
                    <a:pt x="159" y="12"/>
                  </a:lnTo>
                  <a:lnTo>
                    <a:pt x="155" y="14"/>
                  </a:lnTo>
                  <a:lnTo>
                    <a:pt x="149" y="17"/>
                  </a:lnTo>
                  <a:lnTo>
                    <a:pt x="144" y="21"/>
                  </a:lnTo>
                  <a:lnTo>
                    <a:pt x="139" y="23"/>
                  </a:lnTo>
                  <a:lnTo>
                    <a:pt x="132" y="28"/>
                  </a:lnTo>
                  <a:lnTo>
                    <a:pt x="126" y="31"/>
                  </a:lnTo>
                  <a:lnTo>
                    <a:pt x="120" y="36"/>
                  </a:lnTo>
                  <a:lnTo>
                    <a:pt x="114" y="39"/>
                  </a:lnTo>
                  <a:lnTo>
                    <a:pt x="108" y="42"/>
                  </a:lnTo>
                  <a:lnTo>
                    <a:pt x="101" y="47"/>
                  </a:lnTo>
                  <a:lnTo>
                    <a:pt x="94" y="52"/>
                  </a:lnTo>
                  <a:lnTo>
                    <a:pt x="87" y="56"/>
                  </a:lnTo>
                  <a:lnTo>
                    <a:pt x="80" y="61"/>
                  </a:lnTo>
                  <a:lnTo>
                    <a:pt x="75" y="65"/>
                  </a:lnTo>
                  <a:lnTo>
                    <a:pt x="69" y="71"/>
                  </a:lnTo>
                  <a:lnTo>
                    <a:pt x="62" y="76"/>
                  </a:lnTo>
                  <a:lnTo>
                    <a:pt x="55" y="81"/>
                  </a:lnTo>
                  <a:lnTo>
                    <a:pt x="50" y="86"/>
                  </a:lnTo>
                  <a:lnTo>
                    <a:pt x="44" y="92"/>
                  </a:lnTo>
                  <a:lnTo>
                    <a:pt x="39" y="96"/>
                  </a:lnTo>
                  <a:lnTo>
                    <a:pt x="34" y="102"/>
                  </a:lnTo>
                  <a:lnTo>
                    <a:pt x="29" y="106"/>
                  </a:lnTo>
                  <a:lnTo>
                    <a:pt x="25" y="113"/>
                  </a:lnTo>
                  <a:lnTo>
                    <a:pt x="20" y="118"/>
                  </a:lnTo>
                  <a:lnTo>
                    <a:pt x="17" y="123"/>
                  </a:lnTo>
                  <a:lnTo>
                    <a:pt x="13" y="128"/>
                  </a:lnTo>
                  <a:lnTo>
                    <a:pt x="11" y="134"/>
                  </a:lnTo>
                  <a:lnTo>
                    <a:pt x="7" y="138"/>
                  </a:lnTo>
                  <a:lnTo>
                    <a:pt x="5" y="144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2" y="193"/>
                  </a:lnTo>
                  <a:lnTo>
                    <a:pt x="2" y="198"/>
                  </a:lnTo>
                  <a:lnTo>
                    <a:pt x="3" y="202"/>
                  </a:lnTo>
                  <a:lnTo>
                    <a:pt x="4" y="206"/>
                  </a:lnTo>
                  <a:lnTo>
                    <a:pt x="6" y="210"/>
                  </a:lnTo>
                  <a:lnTo>
                    <a:pt x="11" y="218"/>
                  </a:lnTo>
                  <a:lnTo>
                    <a:pt x="17" y="226"/>
                  </a:lnTo>
                  <a:lnTo>
                    <a:pt x="22" y="233"/>
                  </a:lnTo>
                  <a:lnTo>
                    <a:pt x="29" y="241"/>
                  </a:lnTo>
                  <a:lnTo>
                    <a:pt x="33" y="243"/>
                  </a:lnTo>
                  <a:lnTo>
                    <a:pt x="37" y="247"/>
                  </a:lnTo>
                  <a:lnTo>
                    <a:pt x="42" y="249"/>
                  </a:lnTo>
                  <a:lnTo>
                    <a:pt x="46" y="253"/>
                  </a:lnTo>
                  <a:lnTo>
                    <a:pt x="51" y="256"/>
                  </a:lnTo>
                  <a:lnTo>
                    <a:pt x="54" y="258"/>
                  </a:lnTo>
                  <a:lnTo>
                    <a:pt x="59" y="260"/>
                  </a:lnTo>
                  <a:lnTo>
                    <a:pt x="65" y="263"/>
                  </a:lnTo>
                  <a:lnTo>
                    <a:pt x="69" y="264"/>
                  </a:lnTo>
                  <a:lnTo>
                    <a:pt x="74" y="266"/>
                  </a:lnTo>
                  <a:lnTo>
                    <a:pt x="78" y="267"/>
                  </a:lnTo>
                  <a:lnTo>
                    <a:pt x="84" y="269"/>
                  </a:lnTo>
                  <a:lnTo>
                    <a:pt x="88" y="269"/>
                  </a:lnTo>
                  <a:lnTo>
                    <a:pt x="94" y="271"/>
                  </a:lnTo>
                  <a:lnTo>
                    <a:pt x="100" y="272"/>
                  </a:lnTo>
                  <a:lnTo>
                    <a:pt x="104" y="273"/>
                  </a:lnTo>
                  <a:lnTo>
                    <a:pt x="110" y="273"/>
                  </a:lnTo>
                  <a:lnTo>
                    <a:pt x="116" y="273"/>
                  </a:lnTo>
                  <a:lnTo>
                    <a:pt x="122" y="273"/>
                  </a:lnTo>
                  <a:lnTo>
                    <a:pt x="128" y="274"/>
                  </a:lnTo>
                  <a:lnTo>
                    <a:pt x="134" y="273"/>
                  </a:lnTo>
                  <a:lnTo>
                    <a:pt x="140" y="272"/>
                  </a:lnTo>
                  <a:lnTo>
                    <a:pt x="145" y="271"/>
                  </a:lnTo>
                  <a:lnTo>
                    <a:pt x="152" y="269"/>
                  </a:lnTo>
                  <a:lnTo>
                    <a:pt x="158" y="268"/>
                  </a:lnTo>
                  <a:lnTo>
                    <a:pt x="164" y="267"/>
                  </a:lnTo>
                  <a:lnTo>
                    <a:pt x="171" y="265"/>
                  </a:lnTo>
                  <a:lnTo>
                    <a:pt x="177" y="263"/>
                  </a:lnTo>
                  <a:lnTo>
                    <a:pt x="183" y="260"/>
                  </a:lnTo>
                  <a:lnTo>
                    <a:pt x="190" y="258"/>
                  </a:lnTo>
                  <a:lnTo>
                    <a:pt x="197" y="255"/>
                  </a:lnTo>
                  <a:lnTo>
                    <a:pt x="204" y="251"/>
                  </a:lnTo>
                  <a:lnTo>
                    <a:pt x="209" y="248"/>
                  </a:lnTo>
                  <a:lnTo>
                    <a:pt x="215" y="244"/>
                  </a:lnTo>
                  <a:lnTo>
                    <a:pt x="222" y="240"/>
                  </a:lnTo>
                  <a:lnTo>
                    <a:pt x="229" y="236"/>
                  </a:lnTo>
                  <a:lnTo>
                    <a:pt x="236" y="231"/>
                  </a:lnTo>
                  <a:lnTo>
                    <a:pt x="241" y="225"/>
                  </a:lnTo>
                  <a:lnTo>
                    <a:pt x="248" y="220"/>
                  </a:lnTo>
                  <a:lnTo>
                    <a:pt x="254" y="215"/>
                  </a:lnTo>
                  <a:lnTo>
                    <a:pt x="260" y="209"/>
                  </a:lnTo>
                  <a:lnTo>
                    <a:pt x="266" y="202"/>
                  </a:lnTo>
                  <a:lnTo>
                    <a:pt x="272" y="196"/>
                  </a:lnTo>
                  <a:lnTo>
                    <a:pt x="278" y="191"/>
                  </a:lnTo>
                  <a:lnTo>
                    <a:pt x="283" y="184"/>
                  </a:lnTo>
                  <a:lnTo>
                    <a:pt x="289" y="178"/>
                  </a:lnTo>
                  <a:lnTo>
                    <a:pt x="295" y="171"/>
                  </a:lnTo>
                  <a:lnTo>
                    <a:pt x="301" y="166"/>
                  </a:lnTo>
                  <a:lnTo>
                    <a:pt x="306" y="159"/>
                  </a:lnTo>
                  <a:lnTo>
                    <a:pt x="311" y="153"/>
                  </a:lnTo>
                  <a:lnTo>
                    <a:pt x="317" y="147"/>
                  </a:lnTo>
                  <a:lnTo>
                    <a:pt x="322" y="142"/>
                  </a:lnTo>
                  <a:lnTo>
                    <a:pt x="326" y="135"/>
                  </a:lnTo>
                  <a:lnTo>
                    <a:pt x="330" y="130"/>
                  </a:lnTo>
                  <a:lnTo>
                    <a:pt x="335" y="123"/>
                  </a:lnTo>
                  <a:lnTo>
                    <a:pt x="339" y="119"/>
                  </a:lnTo>
                  <a:lnTo>
                    <a:pt x="343" y="114"/>
                  </a:lnTo>
                  <a:lnTo>
                    <a:pt x="345" y="110"/>
                  </a:lnTo>
                  <a:lnTo>
                    <a:pt x="348" y="105"/>
                  </a:lnTo>
                  <a:lnTo>
                    <a:pt x="352" y="102"/>
                  </a:lnTo>
                  <a:lnTo>
                    <a:pt x="356" y="94"/>
                  </a:lnTo>
                  <a:lnTo>
                    <a:pt x="361" y="89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46" y="66"/>
                  </a:lnTo>
                  <a:lnTo>
                    <a:pt x="345" y="68"/>
                  </a:lnTo>
                  <a:lnTo>
                    <a:pt x="343" y="71"/>
                  </a:lnTo>
                  <a:lnTo>
                    <a:pt x="338" y="76"/>
                  </a:lnTo>
                  <a:lnTo>
                    <a:pt x="334" y="84"/>
                  </a:lnTo>
                  <a:lnTo>
                    <a:pt x="330" y="87"/>
                  </a:lnTo>
                  <a:lnTo>
                    <a:pt x="327" y="92"/>
                  </a:lnTo>
                  <a:lnTo>
                    <a:pt x="323" y="96"/>
                  </a:lnTo>
                  <a:lnTo>
                    <a:pt x="320" y="101"/>
                  </a:lnTo>
                  <a:lnTo>
                    <a:pt x="315" y="105"/>
                  </a:lnTo>
                  <a:lnTo>
                    <a:pt x="312" y="111"/>
                  </a:lnTo>
                  <a:lnTo>
                    <a:pt x="307" y="117"/>
                  </a:lnTo>
                  <a:lnTo>
                    <a:pt x="303" y="123"/>
                  </a:lnTo>
                  <a:lnTo>
                    <a:pt x="298" y="129"/>
                  </a:lnTo>
                  <a:lnTo>
                    <a:pt x="293" y="135"/>
                  </a:lnTo>
                  <a:lnTo>
                    <a:pt x="287" y="141"/>
                  </a:lnTo>
                  <a:lnTo>
                    <a:pt x="282" y="147"/>
                  </a:lnTo>
                  <a:lnTo>
                    <a:pt x="277" y="153"/>
                  </a:lnTo>
                  <a:lnTo>
                    <a:pt x="272" y="160"/>
                  </a:lnTo>
                  <a:lnTo>
                    <a:pt x="266" y="166"/>
                  </a:lnTo>
                  <a:lnTo>
                    <a:pt x="262" y="172"/>
                  </a:lnTo>
                  <a:lnTo>
                    <a:pt x="255" y="178"/>
                  </a:lnTo>
                  <a:lnTo>
                    <a:pt x="250" y="184"/>
                  </a:lnTo>
                  <a:lnTo>
                    <a:pt x="244" y="190"/>
                  </a:lnTo>
                  <a:lnTo>
                    <a:pt x="239" y="195"/>
                  </a:lnTo>
                  <a:lnTo>
                    <a:pt x="233" y="201"/>
                  </a:lnTo>
                  <a:lnTo>
                    <a:pt x="228" y="207"/>
                  </a:lnTo>
                  <a:lnTo>
                    <a:pt x="222" y="211"/>
                  </a:lnTo>
                  <a:lnTo>
                    <a:pt x="217" y="216"/>
                  </a:lnTo>
                  <a:lnTo>
                    <a:pt x="210" y="219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5" y="231"/>
                  </a:lnTo>
                  <a:lnTo>
                    <a:pt x="188" y="233"/>
                  </a:lnTo>
                  <a:lnTo>
                    <a:pt x="183" y="236"/>
                  </a:lnTo>
                  <a:lnTo>
                    <a:pt x="177" y="239"/>
                  </a:lnTo>
                  <a:lnTo>
                    <a:pt x="173" y="242"/>
                  </a:lnTo>
                  <a:lnTo>
                    <a:pt x="167" y="243"/>
                  </a:lnTo>
                  <a:lnTo>
                    <a:pt x="161" y="244"/>
                  </a:lnTo>
                  <a:lnTo>
                    <a:pt x="157" y="247"/>
                  </a:lnTo>
                  <a:lnTo>
                    <a:pt x="152" y="248"/>
                  </a:lnTo>
                  <a:lnTo>
                    <a:pt x="147" y="249"/>
                  </a:lnTo>
                  <a:lnTo>
                    <a:pt x="141" y="249"/>
                  </a:lnTo>
                  <a:lnTo>
                    <a:pt x="136" y="250"/>
                  </a:lnTo>
                  <a:lnTo>
                    <a:pt x="132" y="251"/>
                  </a:lnTo>
                  <a:lnTo>
                    <a:pt x="127" y="250"/>
                  </a:lnTo>
                  <a:lnTo>
                    <a:pt x="123" y="250"/>
                  </a:lnTo>
                  <a:lnTo>
                    <a:pt x="118" y="250"/>
                  </a:lnTo>
                  <a:lnTo>
                    <a:pt x="114" y="250"/>
                  </a:lnTo>
                  <a:lnTo>
                    <a:pt x="108" y="249"/>
                  </a:lnTo>
                  <a:lnTo>
                    <a:pt x="104" y="249"/>
                  </a:lnTo>
                  <a:lnTo>
                    <a:pt x="100" y="248"/>
                  </a:lnTo>
                  <a:lnTo>
                    <a:pt x="95" y="247"/>
                  </a:lnTo>
                  <a:lnTo>
                    <a:pt x="91" y="245"/>
                  </a:lnTo>
                  <a:lnTo>
                    <a:pt x="86" y="244"/>
                  </a:lnTo>
                  <a:lnTo>
                    <a:pt x="83" y="242"/>
                  </a:lnTo>
                  <a:lnTo>
                    <a:pt x="79" y="242"/>
                  </a:lnTo>
                  <a:lnTo>
                    <a:pt x="71" y="238"/>
                  </a:lnTo>
                  <a:lnTo>
                    <a:pt x="66" y="235"/>
                  </a:lnTo>
                  <a:lnTo>
                    <a:pt x="59" y="230"/>
                  </a:lnTo>
                  <a:lnTo>
                    <a:pt x="52" y="225"/>
                  </a:lnTo>
                  <a:lnTo>
                    <a:pt x="45" y="219"/>
                  </a:lnTo>
                  <a:lnTo>
                    <a:pt x="41" y="214"/>
                  </a:lnTo>
                  <a:lnTo>
                    <a:pt x="34" y="207"/>
                  </a:lnTo>
                  <a:lnTo>
                    <a:pt x="30" y="201"/>
                  </a:lnTo>
                  <a:lnTo>
                    <a:pt x="27" y="194"/>
                  </a:lnTo>
                  <a:lnTo>
                    <a:pt x="25" y="188"/>
                  </a:lnTo>
                  <a:lnTo>
                    <a:pt x="22" y="179"/>
                  </a:lnTo>
                  <a:lnTo>
                    <a:pt x="22" y="171"/>
                  </a:lnTo>
                  <a:lnTo>
                    <a:pt x="22" y="163"/>
                  </a:lnTo>
                  <a:lnTo>
                    <a:pt x="25" y="155"/>
                  </a:lnTo>
                  <a:lnTo>
                    <a:pt x="26" y="151"/>
                  </a:lnTo>
                  <a:lnTo>
                    <a:pt x="28" y="147"/>
                  </a:lnTo>
                  <a:lnTo>
                    <a:pt x="30" y="143"/>
                  </a:lnTo>
                  <a:lnTo>
                    <a:pt x="34" y="139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9" y="122"/>
                  </a:lnTo>
                  <a:lnTo>
                    <a:pt x="53" y="117"/>
                  </a:lnTo>
                  <a:lnTo>
                    <a:pt x="58" y="112"/>
                  </a:lnTo>
                  <a:lnTo>
                    <a:pt x="63" y="106"/>
                  </a:lnTo>
                  <a:lnTo>
                    <a:pt x="70" y="102"/>
                  </a:lnTo>
                  <a:lnTo>
                    <a:pt x="76" y="97"/>
                  </a:lnTo>
                  <a:lnTo>
                    <a:pt x="83" y="93"/>
                  </a:lnTo>
                  <a:lnTo>
                    <a:pt x="90" y="88"/>
                  </a:lnTo>
                  <a:lnTo>
                    <a:pt x="96" y="84"/>
                  </a:lnTo>
                  <a:lnTo>
                    <a:pt x="103" y="78"/>
                  </a:lnTo>
                  <a:lnTo>
                    <a:pt x="110" y="73"/>
                  </a:lnTo>
                  <a:lnTo>
                    <a:pt x="117" y="68"/>
                  </a:lnTo>
                  <a:lnTo>
                    <a:pt x="125" y="63"/>
                  </a:lnTo>
                  <a:lnTo>
                    <a:pt x="132" y="58"/>
                  </a:lnTo>
                  <a:lnTo>
                    <a:pt x="139" y="54"/>
                  </a:lnTo>
                  <a:lnTo>
                    <a:pt x="145" y="49"/>
                  </a:lnTo>
                  <a:lnTo>
                    <a:pt x="152" y="46"/>
                  </a:lnTo>
                  <a:lnTo>
                    <a:pt x="159" y="41"/>
                  </a:lnTo>
                  <a:lnTo>
                    <a:pt x="166" y="37"/>
                  </a:lnTo>
                  <a:lnTo>
                    <a:pt x="172" y="32"/>
                  </a:lnTo>
                  <a:lnTo>
                    <a:pt x="179" y="30"/>
                  </a:lnTo>
                  <a:lnTo>
                    <a:pt x="184" y="25"/>
                  </a:lnTo>
                  <a:lnTo>
                    <a:pt x="190" y="22"/>
                  </a:lnTo>
                  <a:lnTo>
                    <a:pt x="195" y="19"/>
                  </a:lnTo>
                  <a:lnTo>
                    <a:pt x="200" y="16"/>
                  </a:lnTo>
                  <a:lnTo>
                    <a:pt x="204" y="14"/>
                  </a:lnTo>
                  <a:lnTo>
                    <a:pt x="208" y="12"/>
                  </a:lnTo>
                  <a:lnTo>
                    <a:pt x="212" y="9"/>
                  </a:lnTo>
                  <a:lnTo>
                    <a:pt x="215" y="8"/>
                  </a:lnTo>
                  <a:lnTo>
                    <a:pt x="218" y="6"/>
                  </a:lnTo>
                  <a:lnTo>
                    <a:pt x="221" y="6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0" name="Freeform 23"/>
            <p:cNvSpPr>
              <a:spLocks/>
            </p:cNvSpPr>
            <p:nvPr/>
          </p:nvSpPr>
          <p:spPr bwMode="auto">
            <a:xfrm>
              <a:off x="2598" y="1726"/>
              <a:ext cx="120" cy="87"/>
            </a:xfrm>
            <a:custGeom>
              <a:avLst/>
              <a:gdLst>
                <a:gd name="T0" fmla="*/ 37 w 239"/>
                <a:gd name="T1" fmla="*/ 0 h 176"/>
                <a:gd name="T2" fmla="*/ 33 w 239"/>
                <a:gd name="T3" fmla="*/ 2 h 176"/>
                <a:gd name="T4" fmla="*/ 30 w 239"/>
                <a:gd name="T5" fmla="*/ 3 h 176"/>
                <a:gd name="T6" fmla="*/ 26 w 239"/>
                <a:gd name="T7" fmla="*/ 5 h 176"/>
                <a:gd name="T8" fmla="*/ 22 w 239"/>
                <a:gd name="T9" fmla="*/ 7 h 176"/>
                <a:gd name="T10" fmla="*/ 18 w 239"/>
                <a:gd name="T11" fmla="*/ 10 h 176"/>
                <a:gd name="T12" fmla="*/ 14 w 239"/>
                <a:gd name="T13" fmla="*/ 12 h 176"/>
                <a:gd name="T14" fmla="*/ 10 w 239"/>
                <a:gd name="T15" fmla="*/ 15 h 176"/>
                <a:gd name="T16" fmla="*/ 5 w 239"/>
                <a:gd name="T17" fmla="*/ 20 h 176"/>
                <a:gd name="T18" fmla="*/ 1 w 239"/>
                <a:gd name="T19" fmla="*/ 25 h 176"/>
                <a:gd name="T20" fmla="*/ 0 w 239"/>
                <a:gd name="T21" fmla="*/ 30 h 176"/>
                <a:gd name="T22" fmla="*/ 1 w 239"/>
                <a:gd name="T23" fmla="*/ 35 h 176"/>
                <a:gd name="T24" fmla="*/ 3 w 239"/>
                <a:gd name="T25" fmla="*/ 38 h 176"/>
                <a:gd name="T26" fmla="*/ 7 w 239"/>
                <a:gd name="T27" fmla="*/ 41 h 176"/>
                <a:gd name="T28" fmla="*/ 10 w 239"/>
                <a:gd name="T29" fmla="*/ 43 h 176"/>
                <a:gd name="T30" fmla="*/ 15 w 239"/>
                <a:gd name="T31" fmla="*/ 43 h 176"/>
                <a:gd name="T32" fmla="*/ 19 w 239"/>
                <a:gd name="T33" fmla="*/ 42 h 176"/>
                <a:gd name="T34" fmla="*/ 23 w 239"/>
                <a:gd name="T35" fmla="*/ 42 h 176"/>
                <a:gd name="T36" fmla="*/ 26 w 239"/>
                <a:gd name="T37" fmla="*/ 41 h 176"/>
                <a:gd name="T38" fmla="*/ 29 w 239"/>
                <a:gd name="T39" fmla="*/ 39 h 176"/>
                <a:gd name="T40" fmla="*/ 33 w 239"/>
                <a:gd name="T41" fmla="*/ 38 h 176"/>
                <a:gd name="T42" fmla="*/ 36 w 239"/>
                <a:gd name="T43" fmla="*/ 36 h 176"/>
                <a:gd name="T44" fmla="*/ 39 w 239"/>
                <a:gd name="T45" fmla="*/ 33 h 176"/>
                <a:gd name="T46" fmla="*/ 45 w 239"/>
                <a:gd name="T47" fmla="*/ 27 h 176"/>
                <a:gd name="T48" fmla="*/ 51 w 239"/>
                <a:gd name="T49" fmla="*/ 22 h 176"/>
                <a:gd name="T50" fmla="*/ 55 w 239"/>
                <a:gd name="T51" fmla="*/ 16 h 176"/>
                <a:gd name="T52" fmla="*/ 58 w 239"/>
                <a:gd name="T53" fmla="*/ 12 h 176"/>
                <a:gd name="T54" fmla="*/ 60 w 239"/>
                <a:gd name="T55" fmla="*/ 9 h 176"/>
                <a:gd name="T56" fmla="*/ 59 w 239"/>
                <a:gd name="T57" fmla="*/ 9 h 176"/>
                <a:gd name="T58" fmla="*/ 56 w 239"/>
                <a:gd name="T59" fmla="*/ 7 h 176"/>
                <a:gd name="T60" fmla="*/ 54 w 239"/>
                <a:gd name="T61" fmla="*/ 8 h 176"/>
                <a:gd name="T62" fmla="*/ 53 w 239"/>
                <a:gd name="T63" fmla="*/ 10 h 176"/>
                <a:gd name="T64" fmla="*/ 50 w 239"/>
                <a:gd name="T65" fmla="*/ 13 h 176"/>
                <a:gd name="T66" fmla="*/ 45 w 239"/>
                <a:gd name="T67" fmla="*/ 18 h 176"/>
                <a:gd name="T68" fmla="*/ 40 w 239"/>
                <a:gd name="T69" fmla="*/ 22 h 176"/>
                <a:gd name="T70" fmla="*/ 34 w 239"/>
                <a:gd name="T71" fmla="*/ 27 h 176"/>
                <a:gd name="T72" fmla="*/ 29 w 239"/>
                <a:gd name="T73" fmla="*/ 31 h 176"/>
                <a:gd name="T74" fmla="*/ 24 w 239"/>
                <a:gd name="T75" fmla="*/ 34 h 176"/>
                <a:gd name="T76" fmla="*/ 20 w 239"/>
                <a:gd name="T77" fmla="*/ 36 h 176"/>
                <a:gd name="T78" fmla="*/ 17 w 239"/>
                <a:gd name="T79" fmla="*/ 36 h 176"/>
                <a:gd name="T80" fmla="*/ 12 w 239"/>
                <a:gd name="T81" fmla="*/ 36 h 176"/>
                <a:gd name="T82" fmla="*/ 8 w 239"/>
                <a:gd name="T83" fmla="*/ 32 h 176"/>
                <a:gd name="T84" fmla="*/ 7 w 239"/>
                <a:gd name="T85" fmla="*/ 28 h 176"/>
                <a:gd name="T86" fmla="*/ 9 w 239"/>
                <a:gd name="T87" fmla="*/ 24 h 176"/>
                <a:gd name="T88" fmla="*/ 12 w 239"/>
                <a:gd name="T89" fmla="*/ 21 h 176"/>
                <a:gd name="T90" fmla="*/ 17 w 239"/>
                <a:gd name="T91" fmla="*/ 17 h 176"/>
                <a:gd name="T92" fmla="*/ 20 w 239"/>
                <a:gd name="T93" fmla="*/ 15 h 176"/>
                <a:gd name="T94" fmla="*/ 24 w 239"/>
                <a:gd name="T95" fmla="*/ 13 h 176"/>
                <a:gd name="T96" fmla="*/ 27 w 239"/>
                <a:gd name="T97" fmla="*/ 11 h 176"/>
                <a:gd name="T98" fmla="*/ 31 w 239"/>
                <a:gd name="T99" fmla="*/ 8 h 176"/>
                <a:gd name="T100" fmla="*/ 37 w 239"/>
                <a:gd name="T101" fmla="*/ 6 h 176"/>
                <a:gd name="T102" fmla="*/ 40 w 239"/>
                <a:gd name="T103" fmla="*/ 4 h 176"/>
                <a:gd name="T104" fmla="*/ 38 w 239"/>
                <a:gd name="T105" fmla="*/ 0 h 1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9"/>
                <a:gd name="T160" fmla="*/ 0 h 176"/>
                <a:gd name="T161" fmla="*/ 239 w 239"/>
                <a:gd name="T162" fmla="*/ 176 h 1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9" h="176">
                  <a:moveTo>
                    <a:pt x="149" y="0"/>
                  </a:moveTo>
                  <a:lnTo>
                    <a:pt x="148" y="0"/>
                  </a:lnTo>
                  <a:lnTo>
                    <a:pt x="145" y="1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30" y="8"/>
                  </a:lnTo>
                  <a:lnTo>
                    <a:pt x="126" y="10"/>
                  </a:lnTo>
                  <a:lnTo>
                    <a:pt x="122" y="13"/>
                  </a:lnTo>
                  <a:lnTo>
                    <a:pt x="117" y="15"/>
                  </a:lnTo>
                  <a:lnTo>
                    <a:pt x="113" y="17"/>
                  </a:lnTo>
                  <a:lnTo>
                    <a:pt x="108" y="19"/>
                  </a:lnTo>
                  <a:lnTo>
                    <a:pt x="102" y="23"/>
                  </a:lnTo>
                  <a:lnTo>
                    <a:pt x="98" y="25"/>
                  </a:lnTo>
                  <a:lnTo>
                    <a:pt x="92" y="27"/>
                  </a:lnTo>
                  <a:lnTo>
                    <a:pt x="86" y="30"/>
                  </a:lnTo>
                  <a:lnTo>
                    <a:pt x="81" y="33"/>
                  </a:lnTo>
                  <a:lnTo>
                    <a:pt x="76" y="37"/>
                  </a:lnTo>
                  <a:lnTo>
                    <a:pt x="71" y="40"/>
                  </a:lnTo>
                  <a:lnTo>
                    <a:pt x="65" y="43"/>
                  </a:lnTo>
                  <a:lnTo>
                    <a:pt x="59" y="47"/>
                  </a:lnTo>
                  <a:lnTo>
                    <a:pt x="55" y="50"/>
                  </a:lnTo>
                  <a:lnTo>
                    <a:pt x="49" y="54"/>
                  </a:lnTo>
                  <a:lnTo>
                    <a:pt x="44" y="57"/>
                  </a:lnTo>
                  <a:lnTo>
                    <a:pt x="40" y="60"/>
                  </a:lnTo>
                  <a:lnTo>
                    <a:pt x="35" y="65"/>
                  </a:lnTo>
                  <a:lnTo>
                    <a:pt x="26" y="72"/>
                  </a:lnTo>
                  <a:lnTo>
                    <a:pt x="19" y="81"/>
                  </a:lnTo>
                  <a:lnTo>
                    <a:pt x="12" y="88"/>
                  </a:lnTo>
                  <a:lnTo>
                    <a:pt x="8" y="95"/>
                  </a:lnTo>
                  <a:lnTo>
                    <a:pt x="4" y="102"/>
                  </a:lnTo>
                  <a:lnTo>
                    <a:pt x="3" y="108"/>
                  </a:lnTo>
                  <a:lnTo>
                    <a:pt x="1" y="115"/>
                  </a:lnTo>
                  <a:lnTo>
                    <a:pt x="0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3" y="141"/>
                  </a:lnTo>
                  <a:lnTo>
                    <a:pt x="6" y="146"/>
                  </a:lnTo>
                  <a:lnTo>
                    <a:pt x="8" y="151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4"/>
                  </a:lnTo>
                  <a:lnTo>
                    <a:pt x="25" y="167"/>
                  </a:lnTo>
                  <a:lnTo>
                    <a:pt x="29" y="171"/>
                  </a:lnTo>
                  <a:lnTo>
                    <a:pt x="34" y="172"/>
                  </a:lnTo>
                  <a:lnTo>
                    <a:pt x="40" y="173"/>
                  </a:lnTo>
                  <a:lnTo>
                    <a:pt x="45" y="175"/>
                  </a:lnTo>
                  <a:lnTo>
                    <a:pt x="52" y="176"/>
                  </a:lnTo>
                  <a:lnTo>
                    <a:pt x="59" y="175"/>
                  </a:lnTo>
                  <a:lnTo>
                    <a:pt x="68" y="173"/>
                  </a:lnTo>
                  <a:lnTo>
                    <a:pt x="72" y="173"/>
                  </a:lnTo>
                  <a:lnTo>
                    <a:pt x="75" y="172"/>
                  </a:lnTo>
                  <a:lnTo>
                    <a:pt x="80" y="171"/>
                  </a:lnTo>
                  <a:lnTo>
                    <a:pt x="84" y="171"/>
                  </a:lnTo>
                  <a:lnTo>
                    <a:pt x="89" y="170"/>
                  </a:lnTo>
                  <a:lnTo>
                    <a:pt x="93" y="169"/>
                  </a:lnTo>
                  <a:lnTo>
                    <a:pt x="97" y="167"/>
                  </a:lnTo>
                  <a:lnTo>
                    <a:pt x="101" y="165"/>
                  </a:lnTo>
                  <a:lnTo>
                    <a:pt x="106" y="163"/>
                  </a:lnTo>
                  <a:lnTo>
                    <a:pt x="110" y="162"/>
                  </a:lnTo>
                  <a:lnTo>
                    <a:pt x="115" y="160"/>
                  </a:lnTo>
                  <a:lnTo>
                    <a:pt x="120" y="157"/>
                  </a:lnTo>
                  <a:lnTo>
                    <a:pt x="124" y="155"/>
                  </a:lnTo>
                  <a:lnTo>
                    <a:pt x="129" y="153"/>
                  </a:lnTo>
                  <a:lnTo>
                    <a:pt x="133" y="151"/>
                  </a:lnTo>
                  <a:lnTo>
                    <a:pt x="138" y="148"/>
                  </a:lnTo>
                  <a:lnTo>
                    <a:pt x="142" y="145"/>
                  </a:lnTo>
                  <a:lnTo>
                    <a:pt x="147" y="141"/>
                  </a:lnTo>
                  <a:lnTo>
                    <a:pt x="151" y="139"/>
                  </a:lnTo>
                  <a:lnTo>
                    <a:pt x="156" y="136"/>
                  </a:lnTo>
                  <a:lnTo>
                    <a:pt x="164" y="128"/>
                  </a:lnTo>
                  <a:lnTo>
                    <a:pt x="172" y="120"/>
                  </a:lnTo>
                  <a:lnTo>
                    <a:pt x="180" y="112"/>
                  </a:lnTo>
                  <a:lnTo>
                    <a:pt x="189" y="104"/>
                  </a:lnTo>
                  <a:lnTo>
                    <a:pt x="196" y="96"/>
                  </a:lnTo>
                  <a:lnTo>
                    <a:pt x="203" y="88"/>
                  </a:lnTo>
                  <a:lnTo>
                    <a:pt x="208" y="80"/>
                  </a:lnTo>
                  <a:lnTo>
                    <a:pt x="215" y="73"/>
                  </a:lnTo>
                  <a:lnTo>
                    <a:pt x="220" y="65"/>
                  </a:lnTo>
                  <a:lnTo>
                    <a:pt x="226" y="58"/>
                  </a:lnTo>
                  <a:lnTo>
                    <a:pt x="229" y="53"/>
                  </a:lnTo>
                  <a:lnTo>
                    <a:pt x="232" y="48"/>
                  </a:lnTo>
                  <a:lnTo>
                    <a:pt x="235" y="43"/>
                  </a:lnTo>
                  <a:lnTo>
                    <a:pt x="237" y="41"/>
                  </a:lnTo>
                  <a:lnTo>
                    <a:pt x="239" y="39"/>
                  </a:lnTo>
                  <a:lnTo>
                    <a:pt x="238" y="37"/>
                  </a:lnTo>
                  <a:lnTo>
                    <a:pt x="236" y="37"/>
                  </a:lnTo>
                  <a:lnTo>
                    <a:pt x="232" y="34"/>
                  </a:lnTo>
                  <a:lnTo>
                    <a:pt x="228" y="32"/>
                  </a:lnTo>
                  <a:lnTo>
                    <a:pt x="223" y="30"/>
                  </a:lnTo>
                  <a:lnTo>
                    <a:pt x="220" y="30"/>
                  </a:lnTo>
                  <a:lnTo>
                    <a:pt x="216" y="30"/>
                  </a:lnTo>
                  <a:lnTo>
                    <a:pt x="216" y="32"/>
                  </a:lnTo>
                  <a:lnTo>
                    <a:pt x="215" y="34"/>
                  </a:lnTo>
                  <a:lnTo>
                    <a:pt x="214" y="37"/>
                  </a:lnTo>
                  <a:lnTo>
                    <a:pt x="211" y="41"/>
                  </a:lnTo>
                  <a:lnTo>
                    <a:pt x="207" y="46"/>
                  </a:lnTo>
                  <a:lnTo>
                    <a:pt x="203" y="50"/>
                  </a:lnTo>
                  <a:lnTo>
                    <a:pt x="198" y="55"/>
                  </a:lnTo>
                  <a:lnTo>
                    <a:pt x="191" y="59"/>
                  </a:lnTo>
                  <a:lnTo>
                    <a:pt x="187" y="66"/>
                  </a:lnTo>
                  <a:lnTo>
                    <a:pt x="179" y="72"/>
                  </a:lnTo>
                  <a:lnTo>
                    <a:pt x="172" y="79"/>
                  </a:lnTo>
                  <a:lnTo>
                    <a:pt x="164" y="84"/>
                  </a:lnTo>
                  <a:lnTo>
                    <a:pt x="157" y="91"/>
                  </a:lnTo>
                  <a:lnTo>
                    <a:pt x="149" y="97"/>
                  </a:lnTo>
                  <a:lnTo>
                    <a:pt x="142" y="104"/>
                  </a:lnTo>
                  <a:lnTo>
                    <a:pt x="136" y="111"/>
                  </a:lnTo>
                  <a:lnTo>
                    <a:pt x="129" y="118"/>
                  </a:lnTo>
                  <a:lnTo>
                    <a:pt x="122" y="122"/>
                  </a:lnTo>
                  <a:lnTo>
                    <a:pt x="115" y="128"/>
                  </a:lnTo>
                  <a:lnTo>
                    <a:pt x="108" y="131"/>
                  </a:lnTo>
                  <a:lnTo>
                    <a:pt x="101" y="136"/>
                  </a:lnTo>
                  <a:lnTo>
                    <a:pt x="96" y="138"/>
                  </a:lnTo>
                  <a:lnTo>
                    <a:pt x="90" y="141"/>
                  </a:lnTo>
                  <a:lnTo>
                    <a:pt x="84" y="144"/>
                  </a:lnTo>
                  <a:lnTo>
                    <a:pt x="80" y="146"/>
                  </a:lnTo>
                  <a:lnTo>
                    <a:pt x="75" y="146"/>
                  </a:lnTo>
                  <a:lnTo>
                    <a:pt x="71" y="148"/>
                  </a:lnTo>
                  <a:lnTo>
                    <a:pt x="66" y="148"/>
                  </a:lnTo>
                  <a:lnTo>
                    <a:pt x="61" y="148"/>
                  </a:lnTo>
                  <a:lnTo>
                    <a:pt x="55" y="147"/>
                  </a:lnTo>
                  <a:lnTo>
                    <a:pt x="48" y="146"/>
                  </a:lnTo>
                  <a:lnTo>
                    <a:pt x="42" y="141"/>
                  </a:lnTo>
                  <a:lnTo>
                    <a:pt x="36" y="136"/>
                  </a:lnTo>
                  <a:lnTo>
                    <a:pt x="32" y="129"/>
                  </a:lnTo>
                  <a:lnTo>
                    <a:pt x="29" y="122"/>
                  </a:lnTo>
                  <a:lnTo>
                    <a:pt x="28" y="118"/>
                  </a:lnTo>
                  <a:lnTo>
                    <a:pt x="28" y="113"/>
                  </a:lnTo>
                  <a:lnTo>
                    <a:pt x="28" y="108"/>
                  </a:lnTo>
                  <a:lnTo>
                    <a:pt x="31" y="104"/>
                  </a:lnTo>
                  <a:lnTo>
                    <a:pt x="33" y="99"/>
                  </a:lnTo>
                  <a:lnTo>
                    <a:pt x="37" y="95"/>
                  </a:lnTo>
                  <a:lnTo>
                    <a:pt x="42" y="89"/>
                  </a:lnTo>
                  <a:lnTo>
                    <a:pt x="48" y="84"/>
                  </a:lnTo>
                  <a:lnTo>
                    <a:pt x="55" y="79"/>
                  </a:lnTo>
                  <a:lnTo>
                    <a:pt x="63" y="73"/>
                  </a:lnTo>
                  <a:lnTo>
                    <a:pt x="66" y="70"/>
                  </a:lnTo>
                  <a:lnTo>
                    <a:pt x="71" y="67"/>
                  </a:lnTo>
                  <a:lnTo>
                    <a:pt x="75" y="64"/>
                  </a:lnTo>
                  <a:lnTo>
                    <a:pt x="80" y="62"/>
                  </a:lnTo>
                  <a:lnTo>
                    <a:pt x="84" y="59"/>
                  </a:lnTo>
                  <a:lnTo>
                    <a:pt x="89" y="56"/>
                  </a:lnTo>
                  <a:lnTo>
                    <a:pt x="93" y="53"/>
                  </a:lnTo>
                  <a:lnTo>
                    <a:pt x="98" y="50"/>
                  </a:lnTo>
                  <a:lnTo>
                    <a:pt x="102" y="48"/>
                  </a:lnTo>
                  <a:lnTo>
                    <a:pt x="107" y="46"/>
                  </a:lnTo>
                  <a:lnTo>
                    <a:pt x="112" y="43"/>
                  </a:lnTo>
                  <a:lnTo>
                    <a:pt x="116" y="41"/>
                  </a:lnTo>
                  <a:lnTo>
                    <a:pt x="124" y="35"/>
                  </a:lnTo>
                  <a:lnTo>
                    <a:pt x="132" y="32"/>
                  </a:lnTo>
                  <a:lnTo>
                    <a:pt x="139" y="27"/>
                  </a:lnTo>
                  <a:lnTo>
                    <a:pt x="146" y="25"/>
                  </a:lnTo>
                  <a:lnTo>
                    <a:pt x="150" y="22"/>
                  </a:lnTo>
                  <a:lnTo>
                    <a:pt x="155" y="19"/>
                  </a:lnTo>
                  <a:lnTo>
                    <a:pt x="157" y="18"/>
                  </a:lnTo>
                  <a:lnTo>
                    <a:pt x="158" y="18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1" name="Freeform 24"/>
            <p:cNvSpPr>
              <a:spLocks/>
            </p:cNvSpPr>
            <p:nvPr/>
          </p:nvSpPr>
          <p:spPr bwMode="auto">
            <a:xfrm>
              <a:off x="2669" y="1726"/>
              <a:ext cx="49" cy="26"/>
            </a:xfrm>
            <a:custGeom>
              <a:avLst/>
              <a:gdLst>
                <a:gd name="T0" fmla="*/ 2 w 98"/>
                <a:gd name="T1" fmla="*/ 0 h 53"/>
                <a:gd name="T2" fmla="*/ 25 w 98"/>
                <a:gd name="T3" fmla="*/ 9 h 53"/>
                <a:gd name="T4" fmla="*/ 17 w 98"/>
                <a:gd name="T5" fmla="*/ 13 h 53"/>
                <a:gd name="T6" fmla="*/ 0 w 98"/>
                <a:gd name="T7" fmla="*/ 3 h 53"/>
                <a:gd name="T8" fmla="*/ 2 w 98"/>
                <a:gd name="T9" fmla="*/ 0 h 53"/>
                <a:gd name="T10" fmla="*/ 2 w 9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8"/>
                <a:gd name="T19" fmla="*/ 0 h 53"/>
                <a:gd name="T20" fmla="*/ 98 w 9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8" h="53">
                  <a:moveTo>
                    <a:pt x="8" y="0"/>
                  </a:moveTo>
                  <a:lnTo>
                    <a:pt x="98" y="39"/>
                  </a:lnTo>
                  <a:lnTo>
                    <a:pt x="67" y="53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2" name="Freeform 25"/>
            <p:cNvSpPr>
              <a:spLocks/>
            </p:cNvSpPr>
            <p:nvPr/>
          </p:nvSpPr>
          <p:spPr bwMode="auto">
            <a:xfrm>
              <a:off x="2844" y="1596"/>
              <a:ext cx="119" cy="78"/>
            </a:xfrm>
            <a:custGeom>
              <a:avLst/>
              <a:gdLst>
                <a:gd name="T0" fmla="*/ 54 w 240"/>
                <a:gd name="T1" fmla="*/ 2 h 155"/>
                <a:gd name="T2" fmla="*/ 53 w 240"/>
                <a:gd name="T3" fmla="*/ 5 h 155"/>
                <a:gd name="T4" fmla="*/ 52 w 240"/>
                <a:gd name="T5" fmla="*/ 8 h 155"/>
                <a:gd name="T6" fmla="*/ 51 w 240"/>
                <a:gd name="T7" fmla="*/ 11 h 155"/>
                <a:gd name="T8" fmla="*/ 49 w 240"/>
                <a:gd name="T9" fmla="*/ 14 h 155"/>
                <a:gd name="T10" fmla="*/ 48 w 240"/>
                <a:gd name="T11" fmla="*/ 18 h 155"/>
                <a:gd name="T12" fmla="*/ 46 w 240"/>
                <a:gd name="T13" fmla="*/ 21 h 155"/>
                <a:gd name="T14" fmla="*/ 43 w 240"/>
                <a:gd name="T15" fmla="*/ 24 h 155"/>
                <a:gd name="T16" fmla="*/ 41 w 240"/>
                <a:gd name="T17" fmla="*/ 27 h 155"/>
                <a:gd name="T18" fmla="*/ 38 w 240"/>
                <a:gd name="T19" fmla="*/ 29 h 155"/>
                <a:gd name="T20" fmla="*/ 35 w 240"/>
                <a:gd name="T21" fmla="*/ 30 h 155"/>
                <a:gd name="T22" fmla="*/ 32 w 240"/>
                <a:gd name="T23" fmla="*/ 31 h 155"/>
                <a:gd name="T24" fmla="*/ 29 w 240"/>
                <a:gd name="T25" fmla="*/ 32 h 155"/>
                <a:gd name="T26" fmla="*/ 26 w 240"/>
                <a:gd name="T27" fmla="*/ 32 h 155"/>
                <a:gd name="T28" fmla="*/ 23 w 240"/>
                <a:gd name="T29" fmla="*/ 32 h 155"/>
                <a:gd name="T30" fmla="*/ 20 w 240"/>
                <a:gd name="T31" fmla="*/ 31 h 155"/>
                <a:gd name="T32" fmla="*/ 17 w 240"/>
                <a:gd name="T33" fmla="*/ 31 h 155"/>
                <a:gd name="T34" fmla="*/ 14 w 240"/>
                <a:gd name="T35" fmla="*/ 30 h 155"/>
                <a:gd name="T36" fmla="*/ 11 w 240"/>
                <a:gd name="T37" fmla="*/ 29 h 155"/>
                <a:gd name="T38" fmla="*/ 9 w 240"/>
                <a:gd name="T39" fmla="*/ 28 h 155"/>
                <a:gd name="T40" fmla="*/ 7 w 240"/>
                <a:gd name="T41" fmla="*/ 27 h 155"/>
                <a:gd name="T42" fmla="*/ 5 w 240"/>
                <a:gd name="T43" fmla="*/ 26 h 155"/>
                <a:gd name="T44" fmla="*/ 0 w 240"/>
                <a:gd name="T45" fmla="*/ 31 h 155"/>
                <a:gd name="T46" fmla="*/ 1 w 240"/>
                <a:gd name="T47" fmla="*/ 32 h 155"/>
                <a:gd name="T48" fmla="*/ 3 w 240"/>
                <a:gd name="T49" fmla="*/ 33 h 155"/>
                <a:gd name="T50" fmla="*/ 5 w 240"/>
                <a:gd name="T51" fmla="*/ 34 h 155"/>
                <a:gd name="T52" fmla="*/ 8 w 240"/>
                <a:gd name="T53" fmla="*/ 35 h 155"/>
                <a:gd name="T54" fmla="*/ 11 w 240"/>
                <a:gd name="T55" fmla="*/ 37 h 155"/>
                <a:gd name="T56" fmla="*/ 15 w 240"/>
                <a:gd name="T57" fmla="*/ 38 h 155"/>
                <a:gd name="T58" fmla="*/ 19 w 240"/>
                <a:gd name="T59" fmla="*/ 39 h 155"/>
                <a:gd name="T60" fmla="*/ 22 w 240"/>
                <a:gd name="T61" fmla="*/ 39 h 155"/>
                <a:gd name="T62" fmla="*/ 26 w 240"/>
                <a:gd name="T63" fmla="*/ 39 h 155"/>
                <a:gd name="T64" fmla="*/ 30 w 240"/>
                <a:gd name="T65" fmla="*/ 39 h 155"/>
                <a:gd name="T66" fmla="*/ 34 w 240"/>
                <a:gd name="T67" fmla="*/ 37 h 155"/>
                <a:gd name="T68" fmla="*/ 38 w 240"/>
                <a:gd name="T69" fmla="*/ 36 h 155"/>
                <a:gd name="T70" fmla="*/ 42 w 240"/>
                <a:gd name="T71" fmla="*/ 33 h 155"/>
                <a:gd name="T72" fmla="*/ 45 w 240"/>
                <a:gd name="T73" fmla="*/ 31 h 155"/>
                <a:gd name="T74" fmla="*/ 48 w 240"/>
                <a:gd name="T75" fmla="*/ 28 h 155"/>
                <a:gd name="T76" fmla="*/ 50 w 240"/>
                <a:gd name="T77" fmla="*/ 25 h 155"/>
                <a:gd name="T78" fmla="*/ 51 w 240"/>
                <a:gd name="T79" fmla="*/ 23 h 155"/>
                <a:gd name="T80" fmla="*/ 52 w 240"/>
                <a:gd name="T81" fmla="*/ 21 h 155"/>
                <a:gd name="T82" fmla="*/ 53 w 240"/>
                <a:gd name="T83" fmla="*/ 19 h 155"/>
                <a:gd name="T84" fmla="*/ 54 w 240"/>
                <a:gd name="T85" fmla="*/ 17 h 155"/>
                <a:gd name="T86" fmla="*/ 55 w 240"/>
                <a:gd name="T87" fmla="*/ 14 h 155"/>
                <a:gd name="T88" fmla="*/ 56 w 240"/>
                <a:gd name="T89" fmla="*/ 12 h 155"/>
                <a:gd name="T90" fmla="*/ 57 w 240"/>
                <a:gd name="T91" fmla="*/ 10 h 155"/>
                <a:gd name="T92" fmla="*/ 57 w 240"/>
                <a:gd name="T93" fmla="*/ 8 h 155"/>
                <a:gd name="T94" fmla="*/ 58 w 240"/>
                <a:gd name="T95" fmla="*/ 6 h 155"/>
                <a:gd name="T96" fmla="*/ 59 w 240"/>
                <a:gd name="T97" fmla="*/ 3 h 155"/>
                <a:gd name="T98" fmla="*/ 59 w 240"/>
                <a:gd name="T99" fmla="*/ 0 h 155"/>
                <a:gd name="T100" fmla="*/ 54 w 240"/>
                <a:gd name="T101" fmla="*/ 2 h 1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0"/>
                <a:gd name="T154" fmla="*/ 0 h 155"/>
                <a:gd name="T155" fmla="*/ 240 w 240"/>
                <a:gd name="T156" fmla="*/ 155 h 1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0" h="155">
                  <a:moveTo>
                    <a:pt x="219" y="5"/>
                  </a:moveTo>
                  <a:lnTo>
                    <a:pt x="218" y="7"/>
                  </a:lnTo>
                  <a:lnTo>
                    <a:pt x="216" y="14"/>
                  </a:lnTo>
                  <a:lnTo>
                    <a:pt x="213" y="17"/>
                  </a:lnTo>
                  <a:lnTo>
                    <a:pt x="212" y="23"/>
                  </a:lnTo>
                  <a:lnTo>
                    <a:pt x="210" y="29"/>
                  </a:lnTo>
                  <a:lnTo>
                    <a:pt x="209" y="36"/>
                  </a:lnTo>
                  <a:lnTo>
                    <a:pt x="205" y="41"/>
                  </a:lnTo>
                  <a:lnTo>
                    <a:pt x="202" y="48"/>
                  </a:lnTo>
                  <a:lnTo>
                    <a:pt x="200" y="56"/>
                  </a:lnTo>
                  <a:lnTo>
                    <a:pt x="196" y="63"/>
                  </a:lnTo>
                  <a:lnTo>
                    <a:pt x="193" y="70"/>
                  </a:lnTo>
                  <a:lnTo>
                    <a:pt x="188" y="77"/>
                  </a:lnTo>
                  <a:lnTo>
                    <a:pt x="185" y="83"/>
                  </a:lnTo>
                  <a:lnTo>
                    <a:pt x="181" y="90"/>
                  </a:lnTo>
                  <a:lnTo>
                    <a:pt x="176" y="96"/>
                  </a:lnTo>
                  <a:lnTo>
                    <a:pt x="171" y="102"/>
                  </a:lnTo>
                  <a:lnTo>
                    <a:pt x="166" y="106"/>
                  </a:lnTo>
                  <a:lnTo>
                    <a:pt x="161" y="111"/>
                  </a:lnTo>
                  <a:lnTo>
                    <a:pt x="154" y="114"/>
                  </a:lnTo>
                  <a:lnTo>
                    <a:pt x="148" y="118"/>
                  </a:lnTo>
                  <a:lnTo>
                    <a:pt x="143" y="120"/>
                  </a:lnTo>
                  <a:lnTo>
                    <a:pt x="137" y="123"/>
                  </a:lnTo>
                  <a:lnTo>
                    <a:pt x="130" y="124"/>
                  </a:lnTo>
                  <a:lnTo>
                    <a:pt x="124" y="126"/>
                  </a:lnTo>
                  <a:lnTo>
                    <a:pt x="119" y="127"/>
                  </a:lnTo>
                  <a:lnTo>
                    <a:pt x="112" y="128"/>
                  </a:lnTo>
                  <a:lnTo>
                    <a:pt x="106" y="128"/>
                  </a:lnTo>
                  <a:lnTo>
                    <a:pt x="101" y="128"/>
                  </a:lnTo>
                  <a:lnTo>
                    <a:pt x="94" y="127"/>
                  </a:lnTo>
                  <a:lnTo>
                    <a:pt x="89" y="126"/>
                  </a:lnTo>
                  <a:lnTo>
                    <a:pt x="82" y="124"/>
                  </a:lnTo>
                  <a:lnTo>
                    <a:pt x="77" y="123"/>
                  </a:lnTo>
                  <a:lnTo>
                    <a:pt x="70" y="121"/>
                  </a:lnTo>
                  <a:lnTo>
                    <a:pt x="64" y="120"/>
                  </a:lnTo>
                  <a:lnTo>
                    <a:pt x="58" y="118"/>
                  </a:lnTo>
                  <a:lnTo>
                    <a:pt x="53" y="116"/>
                  </a:lnTo>
                  <a:lnTo>
                    <a:pt x="47" y="114"/>
                  </a:lnTo>
                  <a:lnTo>
                    <a:pt x="42" y="112"/>
                  </a:lnTo>
                  <a:lnTo>
                    <a:pt x="37" y="110"/>
                  </a:lnTo>
                  <a:lnTo>
                    <a:pt x="32" y="109"/>
                  </a:lnTo>
                  <a:lnTo>
                    <a:pt x="28" y="106"/>
                  </a:lnTo>
                  <a:lnTo>
                    <a:pt x="25" y="106"/>
                  </a:lnTo>
                  <a:lnTo>
                    <a:pt x="21" y="104"/>
                  </a:lnTo>
                  <a:lnTo>
                    <a:pt x="18" y="10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6" y="127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6" y="132"/>
                  </a:lnTo>
                  <a:lnTo>
                    <a:pt x="22" y="136"/>
                  </a:lnTo>
                  <a:lnTo>
                    <a:pt x="26" y="138"/>
                  </a:lnTo>
                  <a:lnTo>
                    <a:pt x="33" y="140"/>
                  </a:lnTo>
                  <a:lnTo>
                    <a:pt x="39" y="143"/>
                  </a:lnTo>
                  <a:lnTo>
                    <a:pt x="46" y="146"/>
                  </a:lnTo>
                  <a:lnTo>
                    <a:pt x="53" y="147"/>
                  </a:lnTo>
                  <a:lnTo>
                    <a:pt x="61" y="150"/>
                  </a:lnTo>
                  <a:lnTo>
                    <a:pt x="67" y="152"/>
                  </a:lnTo>
                  <a:lnTo>
                    <a:pt x="77" y="154"/>
                  </a:lnTo>
                  <a:lnTo>
                    <a:pt x="83" y="154"/>
                  </a:lnTo>
                  <a:lnTo>
                    <a:pt x="91" y="155"/>
                  </a:lnTo>
                  <a:lnTo>
                    <a:pt x="99" y="155"/>
                  </a:lnTo>
                  <a:lnTo>
                    <a:pt x="107" y="155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31" y="151"/>
                  </a:lnTo>
                  <a:lnTo>
                    <a:pt x="139" y="148"/>
                  </a:lnTo>
                  <a:lnTo>
                    <a:pt x="146" y="144"/>
                  </a:lnTo>
                  <a:lnTo>
                    <a:pt x="154" y="142"/>
                  </a:lnTo>
                  <a:lnTo>
                    <a:pt x="162" y="137"/>
                  </a:lnTo>
                  <a:lnTo>
                    <a:pt x="170" y="132"/>
                  </a:lnTo>
                  <a:lnTo>
                    <a:pt x="176" y="127"/>
                  </a:lnTo>
                  <a:lnTo>
                    <a:pt x="183" y="121"/>
                  </a:lnTo>
                  <a:lnTo>
                    <a:pt x="189" y="114"/>
                  </a:lnTo>
                  <a:lnTo>
                    <a:pt x="196" y="109"/>
                  </a:lnTo>
                  <a:lnTo>
                    <a:pt x="199" y="104"/>
                  </a:lnTo>
                  <a:lnTo>
                    <a:pt x="201" y="99"/>
                  </a:lnTo>
                  <a:lnTo>
                    <a:pt x="203" y="95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82"/>
                  </a:lnTo>
                  <a:lnTo>
                    <a:pt x="213" y="78"/>
                  </a:lnTo>
                  <a:lnTo>
                    <a:pt x="216" y="74"/>
                  </a:lnTo>
                  <a:lnTo>
                    <a:pt x="217" y="70"/>
                  </a:lnTo>
                  <a:lnTo>
                    <a:pt x="218" y="65"/>
                  </a:lnTo>
                  <a:lnTo>
                    <a:pt x="220" y="61"/>
                  </a:lnTo>
                  <a:lnTo>
                    <a:pt x="223" y="56"/>
                  </a:lnTo>
                  <a:lnTo>
                    <a:pt x="224" y="51"/>
                  </a:lnTo>
                  <a:lnTo>
                    <a:pt x="225" y="47"/>
                  </a:lnTo>
                  <a:lnTo>
                    <a:pt x="227" y="43"/>
                  </a:lnTo>
                  <a:lnTo>
                    <a:pt x="229" y="39"/>
                  </a:lnTo>
                  <a:lnTo>
                    <a:pt x="229" y="34"/>
                  </a:lnTo>
                  <a:lnTo>
                    <a:pt x="232" y="30"/>
                  </a:lnTo>
                  <a:lnTo>
                    <a:pt x="233" y="26"/>
                  </a:lnTo>
                  <a:lnTo>
                    <a:pt x="234" y="23"/>
                  </a:lnTo>
                  <a:lnTo>
                    <a:pt x="235" y="16"/>
                  </a:lnTo>
                  <a:lnTo>
                    <a:pt x="237" y="12"/>
                  </a:lnTo>
                  <a:lnTo>
                    <a:pt x="237" y="6"/>
                  </a:lnTo>
                  <a:lnTo>
                    <a:pt x="240" y="0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3" name="Freeform 26"/>
            <p:cNvSpPr>
              <a:spLocks/>
            </p:cNvSpPr>
            <p:nvPr/>
          </p:nvSpPr>
          <p:spPr bwMode="auto">
            <a:xfrm>
              <a:off x="3067" y="1537"/>
              <a:ext cx="17" cy="76"/>
            </a:xfrm>
            <a:custGeom>
              <a:avLst/>
              <a:gdLst>
                <a:gd name="T0" fmla="*/ 7 w 34"/>
                <a:gd name="T1" fmla="*/ 0 h 151"/>
                <a:gd name="T2" fmla="*/ 9 w 34"/>
                <a:gd name="T3" fmla="*/ 36 h 151"/>
                <a:gd name="T4" fmla="*/ 3 w 34"/>
                <a:gd name="T5" fmla="*/ 38 h 151"/>
                <a:gd name="T6" fmla="*/ 0 w 34"/>
                <a:gd name="T7" fmla="*/ 2 h 151"/>
                <a:gd name="T8" fmla="*/ 7 w 34"/>
                <a:gd name="T9" fmla="*/ 0 h 151"/>
                <a:gd name="T10" fmla="*/ 7 w 34"/>
                <a:gd name="T11" fmla="*/ 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51"/>
                <a:gd name="T20" fmla="*/ 34 w 34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51">
                  <a:moveTo>
                    <a:pt x="30" y="0"/>
                  </a:moveTo>
                  <a:lnTo>
                    <a:pt x="34" y="142"/>
                  </a:lnTo>
                  <a:lnTo>
                    <a:pt x="14" y="151"/>
                  </a:lnTo>
                  <a:lnTo>
                    <a:pt x="0" y="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4" name="Freeform 27"/>
            <p:cNvSpPr>
              <a:spLocks/>
            </p:cNvSpPr>
            <p:nvPr/>
          </p:nvSpPr>
          <p:spPr bwMode="auto">
            <a:xfrm>
              <a:off x="2897" y="1338"/>
              <a:ext cx="400" cy="181"/>
            </a:xfrm>
            <a:custGeom>
              <a:avLst/>
              <a:gdLst>
                <a:gd name="T0" fmla="*/ 0 w 801"/>
                <a:gd name="T1" fmla="*/ 89 h 361"/>
                <a:gd name="T2" fmla="*/ 127 w 801"/>
                <a:gd name="T3" fmla="*/ 34 h 361"/>
                <a:gd name="T4" fmla="*/ 123 w 801"/>
                <a:gd name="T5" fmla="*/ 0 h 361"/>
                <a:gd name="T6" fmla="*/ 128 w 801"/>
                <a:gd name="T7" fmla="*/ 0 h 361"/>
                <a:gd name="T8" fmla="*/ 131 w 801"/>
                <a:gd name="T9" fmla="*/ 32 h 361"/>
                <a:gd name="T10" fmla="*/ 200 w 801"/>
                <a:gd name="T11" fmla="*/ 37 h 361"/>
                <a:gd name="T12" fmla="*/ 197 w 801"/>
                <a:gd name="T13" fmla="*/ 41 h 361"/>
                <a:gd name="T14" fmla="*/ 132 w 801"/>
                <a:gd name="T15" fmla="*/ 36 h 361"/>
                <a:gd name="T16" fmla="*/ 8 w 801"/>
                <a:gd name="T17" fmla="*/ 91 h 361"/>
                <a:gd name="T18" fmla="*/ 0 w 801"/>
                <a:gd name="T19" fmla="*/ 89 h 361"/>
                <a:gd name="T20" fmla="*/ 0 w 801"/>
                <a:gd name="T21" fmla="*/ 89 h 3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1"/>
                <a:gd name="T34" fmla="*/ 0 h 361"/>
                <a:gd name="T35" fmla="*/ 801 w 801"/>
                <a:gd name="T36" fmla="*/ 361 h 3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1" h="361">
                  <a:moveTo>
                    <a:pt x="0" y="353"/>
                  </a:moveTo>
                  <a:lnTo>
                    <a:pt x="509" y="133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26" y="126"/>
                  </a:lnTo>
                  <a:lnTo>
                    <a:pt x="801" y="146"/>
                  </a:lnTo>
                  <a:lnTo>
                    <a:pt x="789" y="164"/>
                  </a:lnTo>
                  <a:lnTo>
                    <a:pt x="531" y="143"/>
                  </a:lnTo>
                  <a:lnTo>
                    <a:pt x="35" y="361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5" name="Freeform 28"/>
            <p:cNvSpPr>
              <a:spLocks/>
            </p:cNvSpPr>
            <p:nvPr/>
          </p:nvSpPr>
          <p:spPr bwMode="auto">
            <a:xfrm>
              <a:off x="3107" y="1576"/>
              <a:ext cx="140" cy="124"/>
            </a:xfrm>
            <a:custGeom>
              <a:avLst/>
              <a:gdLst>
                <a:gd name="T0" fmla="*/ 35 w 279"/>
                <a:gd name="T1" fmla="*/ 1 h 249"/>
                <a:gd name="T2" fmla="*/ 40 w 279"/>
                <a:gd name="T3" fmla="*/ 0 h 249"/>
                <a:gd name="T4" fmla="*/ 45 w 279"/>
                <a:gd name="T5" fmla="*/ 0 h 249"/>
                <a:gd name="T6" fmla="*/ 49 w 279"/>
                <a:gd name="T7" fmla="*/ 0 h 249"/>
                <a:gd name="T8" fmla="*/ 54 w 279"/>
                <a:gd name="T9" fmla="*/ 2 h 249"/>
                <a:gd name="T10" fmla="*/ 59 w 279"/>
                <a:gd name="T11" fmla="*/ 4 h 249"/>
                <a:gd name="T12" fmla="*/ 65 w 279"/>
                <a:gd name="T13" fmla="*/ 10 h 249"/>
                <a:gd name="T14" fmla="*/ 69 w 279"/>
                <a:gd name="T15" fmla="*/ 18 h 249"/>
                <a:gd name="T16" fmla="*/ 70 w 279"/>
                <a:gd name="T17" fmla="*/ 25 h 249"/>
                <a:gd name="T18" fmla="*/ 69 w 279"/>
                <a:gd name="T19" fmla="*/ 33 h 249"/>
                <a:gd name="T20" fmla="*/ 68 w 279"/>
                <a:gd name="T21" fmla="*/ 37 h 249"/>
                <a:gd name="T22" fmla="*/ 65 w 279"/>
                <a:gd name="T23" fmla="*/ 45 h 249"/>
                <a:gd name="T24" fmla="*/ 60 w 279"/>
                <a:gd name="T25" fmla="*/ 51 h 249"/>
                <a:gd name="T26" fmla="*/ 53 w 279"/>
                <a:gd name="T27" fmla="*/ 56 h 249"/>
                <a:gd name="T28" fmla="*/ 45 w 279"/>
                <a:gd name="T29" fmla="*/ 60 h 249"/>
                <a:gd name="T30" fmla="*/ 41 w 279"/>
                <a:gd name="T31" fmla="*/ 61 h 249"/>
                <a:gd name="T32" fmla="*/ 37 w 279"/>
                <a:gd name="T33" fmla="*/ 62 h 249"/>
                <a:gd name="T34" fmla="*/ 32 w 279"/>
                <a:gd name="T35" fmla="*/ 62 h 249"/>
                <a:gd name="T36" fmla="*/ 28 w 279"/>
                <a:gd name="T37" fmla="*/ 62 h 249"/>
                <a:gd name="T38" fmla="*/ 23 w 279"/>
                <a:gd name="T39" fmla="*/ 61 h 249"/>
                <a:gd name="T40" fmla="*/ 19 w 279"/>
                <a:gd name="T41" fmla="*/ 60 h 249"/>
                <a:gd name="T42" fmla="*/ 11 w 279"/>
                <a:gd name="T43" fmla="*/ 57 h 249"/>
                <a:gd name="T44" fmla="*/ 5 w 279"/>
                <a:gd name="T45" fmla="*/ 51 h 249"/>
                <a:gd name="T46" fmla="*/ 2 w 279"/>
                <a:gd name="T47" fmla="*/ 44 h 249"/>
                <a:gd name="T48" fmla="*/ 0 w 279"/>
                <a:gd name="T49" fmla="*/ 39 h 249"/>
                <a:gd name="T50" fmla="*/ 0 w 279"/>
                <a:gd name="T51" fmla="*/ 35 h 249"/>
                <a:gd name="T52" fmla="*/ 1 w 279"/>
                <a:gd name="T53" fmla="*/ 31 h 249"/>
                <a:gd name="T54" fmla="*/ 4 w 279"/>
                <a:gd name="T55" fmla="*/ 23 h 249"/>
                <a:gd name="T56" fmla="*/ 8 w 279"/>
                <a:gd name="T57" fmla="*/ 16 h 249"/>
                <a:gd name="T58" fmla="*/ 13 w 279"/>
                <a:gd name="T59" fmla="*/ 12 h 249"/>
                <a:gd name="T60" fmla="*/ 16 w 279"/>
                <a:gd name="T61" fmla="*/ 8 h 249"/>
                <a:gd name="T62" fmla="*/ 17 w 279"/>
                <a:gd name="T63" fmla="*/ 15 h 249"/>
                <a:gd name="T64" fmla="*/ 13 w 279"/>
                <a:gd name="T65" fmla="*/ 20 h 249"/>
                <a:gd name="T66" fmla="*/ 8 w 279"/>
                <a:gd name="T67" fmla="*/ 25 h 249"/>
                <a:gd name="T68" fmla="*/ 6 w 279"/>
                <a:gd name="T69" fmla="*/ 30 h 249"/>
                <a:gd name="T70" fmla="*/ 6 w 279"/>
                <a:gd name="T71" fmla="*/ 36 h 249"/>
                <a:gd name="T72" fmla="*/ 7 w 279"/>
                <a:gd name="T73" fmla="*/ 43 h 249"/>
                <a:gd name="T74" fmla="*/ 10 w 279"/>
                <a:gd name="T75" fmla="*/ 50 h 249"/>
                <a:gd name="T76" fmla="*/ 15 w 279"/>
                <a:gd name="T77" fmla="*/ 54 h 249"/>
                <a:gd name="T78" fmla="*/ 22 w 279"/>
                <a:gd name="T79" fmla="*/ 56 h 249"/>
                <a:gd name="T80" fmla="*/ 27 w 279"/>
                <a:gd name="T81" fmla="*/ 56 h 249"/>
                <a:gd name="T82" fmla="*/ 31 w 279"/>
                <a:gd name="T83" fmla="*/ 57 h 249"/>
                <a:gd name="T84" fmla="*/ 36 w 279"/>
                <a:gd name="T85" fmla="*/ 57 h 249"/>
                <a:gd name="T86" fmla="*/ 42 w 279"/>
                <a:gd name="T87" fmla="*/ 56 h 249"/>
                <a:gd name="T88" fmla="*/ 48 w 279"/>
                <a:gd name="T89" fmla="*/ 54 h 249"/>
                <a:gd name="T90" fmla="*/ 54 w 279"/>
                <a:gd name="T91" fmla="*/ 49 h 249"/>
                <a:gd name="T92" fmla="*/ 59 w 279"/>
                <a:gd name="T93" fmla="*/ 43 h 249"/>
                <a:gd name="T94" fmla="*/ 63 w 279"/>
                <a:gd name="T95" fmla="*/ 37 h 249"/>
                <a:gd name="T96" fmla="*/ 65 w 279"/>
                <a:gd name="T97" fmla="*/ 31 h 249"/>
                <a:gd name="T98" fmla="*/ 65 w 279"/>
                <a:gd name="T99" fmla="*/ 24 h 249"/>
                <a:gd name="T100" fmla="*/ 63 w 279"/>
                <a:gd name="T101" fmla="*/ 17 h 249"/>
                <a:gd name="T102" fmla="*/ 59 w 279"/>
                <a:gd name="T103" fmla="*/ 10 h 249"/>
                <a:gd name="T104" fmla="*/ 52 w 279"/>
                <a:gd name="T105" fmla="*/ 7 h 249"/>
                <a:gd name="T106" fmla="*/ 47 w 279"/>
                <a:gd name="T107" fmla="*/ 6 h 249"/>
                <a:gd name="T108" fmla="*/ 43 w 279"/>
                <a:gd name="T109" fmla="*/ 6 h 249"/>
                <a:gd name="T110" fmla="*/ 36 w 279"/>
                <a:gd name="T111" fmla="*/ 6 h 249"/>
                <a:gd name="T112" fmla="*/ 32 w 279"/>
                <a:gd name="T113" fmla="*/ 7 h 2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49"/>
                <a:gd name="T173" fmla="*/ 279 w 279"/>
                <a:gd name="T174" fmla="*/ 249 h 2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49">
                  <a:moveTo>
                    <a:pt x="128" y="7"/>
                  </a:moveTo>
                  <a:lnTo>
                    <a:pt x="130" y="6"/>
                  </a:lnTo>
                  <a:lnTo>
                    <a:pt x="133" y="5"/>
                  </a:lnTo>
                  <a:lnTo>
                    <a:pt x="139" y="4"/>
                  </a:lnTo>
                  <a:lnTo>
                    <a:pt x="144" y="2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8" y="1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5" y="1"/>
                  </a:lnTo>
                  <a:lnTo>
                    <a:pt x="201" y="2"/>
                  </a:lnTo>
                  <a:lnTo>
                    <a:pt x="206" y="5"/>
                  </a:lnTo>
                  <a:lnTo>
                    <a:pt x="211" y="6"/>
                  </a:lnTo>
                  <a:lnTo>
                    <a:pt x="216" y="8"/>
                  </a:lnTo>
                  <a:lnTo>
                    <a:pt x="220" y="10"/>
                  </a:lnTo>
                  <a:lnTo>
                    <a:pt x="225" y="13"/>
                  </a:lnTo>
                  <a:lnTo>
                    <a:pt x="229" y="15"/>
                  </a:lnTo>
                  <a:lnTo>
                    <a:pt x="234" y="18"/>
                  </a:lnTo>
                  <a:lnTo>
                    <a:pt x="238" y="22"/>
                  </a:lnTo>
                  <a:lnTo>
                    <a:pt x="244" y="26"/>
                  </a:lnTo>
                  <a:lnTo>
                    <a:pt x="252" y="33"/>
                  </a:lnTo>
                  <a:lnTo>
                    <a:pt x="259" y="41"/>
                  </a:lnTo>
                  <a:lnTo>
                    <a:pt x="265" y="49"/>
                  </a:lnTo>
                  <a:lnTo>
                    <a:pt x="269" y="57"/>
                  </a:lnTo>
                  <a:lnTo>
                    <a:pt x="274" y="64"/>
                  </a:lnTo>
                  <a:lnTo>
                    <a:pt x="276" y="72"/>
                  </a:lnTo>
                  <a:lnTo>
                    <a:pt x="278" y="80"/>
                  </a:lnTo>
                  <a:lnTo>
                    <a:pt x="279" y="87"/>
                  </a:lnTo>
                  <a:lnTo>
                    <a:pt x="279" y="94"/>
                  </a:lnTo>
                  <a:lnTo>
                    <a:pt x="279" y="102"/>
                  </a:lnTo>
                  <a:lnTo>
                    <a:pt x="278" y="110"/>
                  </a:lnTo>
                  <a:lnTo>
                    <a:pt x="278" y="118"/>
                  </a:lnTo>
                  <a:lnTo>
                    <a:pt x="276" y="124"/>
                  </a:lnTo>
                  <a:lnTo>
                    <a:pt x="274" y="132"/>
                  </a:lnTo>
                  <a:lnTo>
                    <a:pt x="273" y="136"/>
                  </a:lnTo>
                  <a:lnTo>
                    <a:pt x="273" y="140"/>
                  </a:lnTo>
                  <a:lnTo>
                    <a:pt x="271" y="145"/>
                  </a:lnTo>
                  <a:lnTo>
                    <a:pt x="271" y="150"/>
                  </a:lnTo>
                  <a:lnTo>
                    <a:pt x="268" y="157"/>
                  </a:lnTo>
                  <a:lnTo>
                    <a:pt x="266" y="164"/>
                  </a:lnTo>
                  <a:lnTo>
                    <a:pt x="262" y="172"/>
                  </a:lnTo>
                  <a:lnTo>
                    <a:pt x="258" y="180"/>
                  </a:lnTo>
                  <a:lnTo>
                    <a:pt x="253" y="186"/>
                  </a:lnTo>
                  <a:lnTo>
                    <a:pt x="249" y="193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5" y="217"/>
                  </a:lnTo>
                  <a:lnTo>
                    <a:pt x="218" y="221"/>
                  </a:lnTo>
                  <a:lnTo>
                    <a:pt x="211" y="227"/>
                  </a:lnTo>
                  <a:lnTo>
                    <a:pt x="204" y="230"/>
                  </a:lnTo>
                  <a:lnTo>
                    <a:pt x="196" y="234"/>
                  </a:lnTo>
                  <a:lnTo>
                    <a:pt x="188" y="237"/>
                  </a:lnTo>
                  <a:lnTo>
                    <a:pt x="180" y="241"/>
                  </a:lnTo>
                  <a:lnTo>
                    <a:pt x="177" y="241"/>
                  </a:lnTo>
                  <a:lnTo>
                    <a:pt x="171" y="242"/>
                  </a:lnTo>
                  <a:lnTo>
                    <a:pt x="166" y="243"/>
                  </a:lnTo>
                  <a:lnTo>
                    <a:pt x="163" y="244"/>
                  </a:lnTo>
                  <a:lnTo>
                    <a:pt x="159" y="244"/>
                  </a:lnTo>
                  <a:lnTo>
                    <a:pt x="154" y="245"/>
                  </a:lnTo>
                  <a:lnTo>
                    <a:pt x="149" y="245"/>
                  </a:lnTo>
                  <a:lnTo>
                    <a:pt x="146" y="248"/>
                  </a:lnTo>
                  <a:lnTo>
                    <a:pt x="141" y="248"/>
                  </a:lnTo>
                  <a:lnTo>
                    <a:pt x="137" y="248"/>
                  </a:lnTo>
                  <a:lnTo>
                    <a:pt x="132" y="248"/>
                  </a:lnTo>
                  <a:lnTo>
                    <a:pt x="128" y="249"/>
                  </a:lnTo>
                  <a:lnTo>
                    <a:pt x="123" y="249"/>
                  </a:lnTo>
                  <a:lnTo>
                    <a:pt x="119" y="249"/>
                  </a:lnTo>
                  <a:lnTo>
                    <a:pt x="113" y="249"/>
                  </a:lnTo>
                  <a:lnTo>
                    <a:pt x="109" y="249"/>
                  </a:lnTo>
                  <a:lnTo>
                    <a:pt x="105" y="248"/>
                  </a:lnTo>
                  <a:lnTo>
                    <a:pt x="100" y="248"/>
                  </a:lnTo>
                  <a:lnTo>
                    <a:pt x="96" y="246"/>
                  </a:lnTo>
                  <a:lnTo>
                    <a:pt x="91" y="246"/>
                  </a:lnTo>
                  <a:lnTo>
                    <a:pt x="87" y="245"/>
                  </a:lnTo>
                  <a:lnTo>
                    <a:pt x="83" y="244"/>
                  </a:lnTo>
                  <a:lnTo>
                    <a:pt x="79" y="243"/>
                  </a:lnTo>
                  <a:lnTo>
                    <a:pt x="74" y="243"/>
                  </a:lnTo>
                  <a:lnTo>
                    <a:pt x="66" y="240"/>
                  </a:lnTo>
                  <a:lnTo>
                    <a:pt x="58" y="236"/>
                  </a:lnTo>
                  <a:lnTo>
                    <a:pt x="51" y="233"/>
                  </a:lnTo>
                  <a:lnTo>
                    <a:pt x="44" y="229"/>
                  </a:lnTo>
                  <a:lnTo>
                    <a:pt x="36" y="225"/>
                  </a:lnTo>
                  <a:lnTo>
                    <a:pt x="30" y="219"/>
                  </a:lnTo>
                  <a:lnTo>
                    <a:pt x="23" y="212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0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2" y="171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1" y="129"/>
                  </a:lnTo>
                  <a:lnTo>
                    <a:pt x="2" y="124"/>
                  </a:lnTo>
                  <a:lnTo>
                    <a:pt x="5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4" y="94"/>
                  </a:lnTo>
                  <a:lnTo>
                    <a:pt x="18" y="87"/>
                  </a:lnTo>
                  <a:lnTo>
                    <a:pt x="23" y="80"/>
                  </a:lnTo>
                  <a:lnTo>
                    <a:pt x="27" y="73"/>
                  </a:lnTo>
                  <a:lnTo>
                    <a:pt x="32" y="67"/>
                  </a:lnTo>
                  <a:lnTo>
                    <a:pt x="36" y="62"/>
                  </a:lnTo>
                  <a:lnTo>
                    <a:pt x="41" y="57"/>
                  </a:lnTo>
                  <a:lnTo>
                    <a:pt x="44" y="51"/>
                  </a:lnTo>
                  <a:lnTo>
                    <a:pt x="49" y="48"/>
                  </a:lnTo>
                  <a:lnTo>
                    <a:pt x="51" y="43"/>
                  </a:lnTo>
                  <a:lnTo>
                    <a:pt x="56" y="41"/>
                  </a:lnTo>
                  <a:lnTo>
                    <a:pt x="60" y="37"/>
                  </a:lnTo>
                  <a:lnTo>
                    <a:pt x="63" y="35"/>
                  </a:lnTo>
                  <a:lnTo>
                    <a:pt x="75" y="53"/>
                  </a:lnTo>
                  <a:lnTo>
                    <a:pt x="73" y="55"/>
                  </a:lnTo>
                  <a:lnTo>
                    <a:pt x="68" y="59"/>
                  </a:lnTo>
                  <a:lnTo>
                    <a:pt x="65" y="62"/>
                  </a:lnTo>
                  <a:lnTo>
                    <a:pt x="62" y="66"/>
                  </a:lnTo>
                  <a:lnTo>
                    <a:pt x="58" y="70"/>
                  </a:lnTo>
                  <a:lnTo>
                    <a:pt x="54" y="75"/>
                  </a:lnTo>
                  <a:lnTo>
                    <a:pt x="49" y="80"/>
                  </a:lnTo>
                  <a:lnTo>
                    <a:pt x="44" y="84"/>
                  </a:lnTo>
                  <a:lnTo>
                    <a:pt x="40" y="89"/>
                  </a:lnTo>
                  <a:lnTo>
                    <a:pt x="38" y="95"/>
                  </a:lnTo>
                  <a:lnTo>
                    <a:pt x="32" y="100"/>
                  </a:lnTo>
                  <a:lnTo>
                    <a:pt x="30" y="106"/>
                  </a:lnTo>
                  <a:lnTo>
                    <a:pt x="27" y="111"/>
                  </a:lnTo>
                  <a:lnTo>
                    <a:pt x="26" y="116"/>
                  </a:lnTo>
                  <a:lnTo>
                    <a:pt x="24" y="121"/>
                  </a:lnTo>
                  <a:lnTo>
                    <a:pt x="23" y="127"/>
                  </a:lnTo>
                  <a:lnTo>
                    <a:pt x="23" y="134"/>
                  </a:lnTo>
                  <a:lnTo>
                    <a:pt x="23" y="140"/>
                  </a:lnTo>
                  <a:lnTo>
                    <a:pt x="23" y="146"/>
                  </a:lnTo>
                  <a:lnTo>
                    <a:pt x="23" y="153"/>
                  </a:lnTo>
                  <a:lnTo>
                    <a:pt x="24" y="161"/>
                  </a:lnTo>
                  <a:lnTo>
                    <a:pt x="26" y="169"/>
                  </a:lnTo>
                  <a:lnTo>
                    <a:pt x="27" y="175"/>
                  </a:lnTo>
                  <a:lnTo>
                    <a:pt x="30" y="181"/>
                  </a:lnTo>
                  <a:lnTo>
                    <a:pt x="32" y="187"/>
                  </a:lnTo>
                  <a:lnTo>
                    <a:pt x="36" y="194"/>
                  </a:lnTo>
                  <a:lnTo>
                    <a:pt x="39" y="200"/>
                  </a:lnTo>
                  <a:lnTo>
                    <a:pt x="43" y="205"/>
                  </a:lnTo>
                  <a:lnTo>
                    <a:pt x="48" y="209"/>
                  </a:lnTo>
                  <a:lnTo>
                    <a:pt x="54" y="213"/>
                  </a:lnTo>
                  <a:lnTo>
                    <a:pt x="58" y="216"/>
                  </a:lnTo>
                  <a:lnTo>
                    <a:pt x="64" y="218"/>
                  </a:lnTo>
                  <a:lnTo>
                    <a:pt x="70" y="220"/>
                  </a:lnTo>
                  <a:lnTo>
                    <a:pt x="78" y="222"/>
                  </a:lnTo>
                  <a:lnTo>
                    <a:pt x="86" y="225"/>
                  </a:lnTo>
                  <a:lnTo>
                    <a:pt x="94" y="226"/>
                  </a:lnTo>
                  <a:lnTo>
                    <a:pt x="97" y="226"/>
                  </a:lnTo>
                  <a:lnTo>
                    <a:pt x="101" y="227"/>
                  </a:lnTo>
                  <a:lnTo>
                    <a:pt x="106" y="227"/>
                  </a:lnTo>
                  <a:lnTo>
                    <a:pt x="112" y="228"/>
                  </a:lnTo>
                  <a:lnTo>
                    <a:pt x="115" y="228"/>
                  </a:lnTo>
                  <a:lnTo>
                    <a:pt x="120" y="228"/>
                  </a:lnTo>
                  <a:lnTo>
                    <a:pt x="123" y="228"/>
                  </a:lnTo>
                  <a:lnTo>
                    <a:pt x="128" y="228"/>
                  </a:lnTo>
                  <a:lnTo>
                    <a:pt x="132" y="228"/>
                  </a:lnTo>
                  <a:lnTo>
                    <a:pt x="137" y="228"/>
                  </a:lnTo>
                  <a:lnTo>
                    <a:pt x="141" y="228"/>
                  </a:lnTo>
                  <a:lnTo>
                    <a:pt x="146" y="229"/>
                  </a:lnTo>
                  <a:lnTo>
                    <a:pt x="153" y="227"/>
                  </a:lnTo>
                  <a:lnTo>
                    <a:pt x="161" y="227"/>
                  </a:lnTo>
                  <a:lnTo>
                    <a:pt x="166" y="226"/>
                  </a:lnTo>
                  <a:lnTo>
                    <a:pt x="173" y="225"/>
                  </a:lnTo>
                  <a:lnTo>
                    <a:pt x="179" y="222"/>
                  </a:lnTo>
                  <a:lnTo>
                    <a:pt x="185" y="219"/>
                  </a:lnTo>
                  <a:lnTo>
                    <a:pt x="190" y="216"/>
                  </a:lnTo>
                  <a:lnTo>
                    <a:pt x="197" y="211"/>
                  </a:lnTo>
                  <a:lnTo>
                    <a:pt x="202" y="207"/>
                  </a:lnTo>
                  <a:lnTo>
                    <a:pt x="209" y="202"/>
                  </a:lnTo>
                  <a:lnTo>
                    <a:pt x="214" y="196"/>
                  </a:lnTo>
                  <a:lnTo>
                    <a:pt x="220" y="192"/>
                  </a:lnTo>
                  <a:lnTo>
                    <a:pt x="225" y="185"/>
                  </a:lnTo>
                  <a:lnTo>
                    <a:pt x="230" y="179"/>
                  </a:lnTo>
                  <a:lnTo>
                    <a:pt x="235" y="173"/>
                  </a:lnTo>
                  <a:lnTo>
                    <a:pt x="241" y="167"/>
                  </a:lnTo>
                  <a:lnTo>
                    <a:pt x="244" y="161"/>
                  </a:lnTo>
                  <a:lnTo>
                    <a:pt x="247" y="155"/>
                  </a:lnTo>
                  <a:lnTo>
                    <a:pt x="251" y="150"/>
                  </a:lnTo>
                  <a:lnTo>
                    <a:pt x="254" y="145"/>
                  </a:lnTo>
                  <a:lnTo>
                    <a:pt x="255" y="138"/>
                  </a:lnTo>
                  <a:lnTo>
                    <a:pt x="257" y="132"/>
                  </a:lnTo>
                  <a:lnTo>
                    <a:pt x="258" y="126"/>
                  </a:lnTo>
                  <a:lnTo>
                    <a:pt x="259" y="120"/>
                  </a:lnTo>
                  <a:lnTo>
                    <a:pt x="259" y="112"/>
                  </a:lnTo>
                  <a:lnTo>
                    <a:pt x="259" y="105"/>
                  </a:lnTo>
                  <a:lnTo>
                    <a:pt x="258" y="97"/>
                  </a:lnTo>
                  <a:lnTo>
                    <a:pt x="258" y="90"/>
                  </a:lnTo>
                  <a:lnTo>
                    <a:pt x="255" y="82"/>
                  </a:lnTo>
                  <a:lnTo>
                    <a:pt x="253" y="75"/>
                  </a:lnTo>
                  <a:lnTo>
                    <a:pt x="251" y="69"/>
                  </a:lnTo>
                  <a:lnTo>
                    <a:pt x="247" y="62"/>
                  </a:lnTo>
                  <a:lnTo>
                    <a:pt x="243" y="55"/>
                  </a:lnTo>
                  <a:lnTo>
                    <a:pt x="238" y="49"/>
                  </a:lnTo>
                  <a:lnTo>
                    <a:pt x="234" y="43"/>
                  </a:lnTo>
                  <a:lnTo>
                    <a:pt x="229" y="39"/>
                  </a:lnTo>
                  <a:lnTo>
                    <a:pt x="221" y="34"/>
                  </a:lnTo>
                  <a:lnTo>
                    <a:pt x="214" y="31"/>
                  </a:lnTo>
                  <a:lnTo>
                    <a:pt x="206" y="29"/>
                  </a:lnTo>
                  <a:lnTo>
                    <a:pt x="200" y="26"/>
                  </a:lnTo>
                  <a:lnTo>
                    <a:pt x="195" y="26"/>
                  </a:lnTo>
                  <a:lnTo>
                    <a:pt x="190" y="25"/>
                  </a:lnTo>
                  <a:lnTo>
                    <a:pt x="186" y="25"/>
                  </a:lnTo>
                  <a:lnTo>
                    <a:pt x="181" y="25"/>
                  </a:lnTo>
                  <a:lnTo>
                    <a:pt x="177" y="25"/>
                  </a:lnTo>
                  <a:lnTo>
                    <a:pt x="172" y="25"/>
                  </a:lnTo>
                  <a:lnTo>
                    <a:pt x="169" y="25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49" y="26"/>
                  </a:lnTo>
                  <a:lnTo>
                    <a:pt x="143" y="26"/>
                  </a:lnTo>
                  <a:lnTo>
                    <a:pt x="137" y="29"/>
                  </a:lnTo>
                  <a:lnTo>
                    <a:pt x="132" y="29"/>
                  </a:lnTo>
                  <a:lnTo>
                    <a:pt x="128" y="30"/>
                  </a:lnTo>
                  <a:lnTo>
                    <a:pt x="125" y="31"/>
                  </a:lnTo>
                  <a:lnTo>
                    <a:pt x="1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6" name="Freeform 29"/>
            <p:cNvSpPr>
              <a:spLocks/>
            </p:cNvSpPr>
            <p:nvPr/>
          </p:nvSpPr>
          <p:spPr bwMode="auto">
            <a:xfrm>
              <a:off x="3137" y="1580"/>
              <a:ext cx="49" cy="24"/>
            </a:xfrm>
            <a:custGeom>
              <a:avLst/>
              <a:gdLst>
                <a:gd name="T0" fmla="*/ 0 w 99"/>
                <a:gd name="T1" fmla="*/ 6 h 49"/>
                <a:gd name="T2" fmla="*/ 1 w 99"/>
                <a:gd name="T3" fmla="*/ 6 h 49"/>
                <a:gd name="T4" fmla="*/ 2 w 99"/>
                <a:gd name="T5" fmla="*/ 5 h 49"/>
                <a:gd name="T6" fmla="*/ 3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3 h 49"/>
                <a:gd name="T14" fmla="*/ 9 w 99"/>
                <a:gd name="T15" fmla="*/ 2 h 49"/>
                <a:gd name="T16" fmla="*/ 11 w 99"/>
                <a:gd name="T17" fmla="*/ 1 h 49"/>
                <a:gd name="T18" fmla="*/ 12 w 99"/>
                <a:gd name="T19" fmla="*/ 1 h 49"/>
                <a:gd name="T20" fmla="*/ 13 w 99"/>
                <a:gd name="T21" fmla="*/ 1 h 49"/>
                <a:gd name="T22" fmla="*/ 14 w 99"/>
                <a:gd name="T23" fmla="*/ 0 h 49"/>
                <a:gd name="T24" fmla="*/ 15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3 h 49"/>
                <a:gd name="T32" fmla="*/ 19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6 h 49"/>
                <a:gd name="T40" fmla="*/ 15 w 99"/>
                <a:gd name="T41" fmla="*/ 6 h 49"/>
                <a:gd name="T42" fmla="*/ 14 w 99"/>
                <a:gd name="T43" fmla="*/ 7 h 49"/>
                <a:gd name="T44" fmla="*/ 12 w 99"/>
                <a:gd name="T45" fmla="*/ 7 h 49"/>
                <a:gd name="T46" fmla="*/ 11 w 99"/>
                <a:gd name="T47" fmla="*/ 8 h 49"/>
                <a:gd name="T48" fmla="*/ 10 w 99"/>
                <a:gd name="T49" fmla="*/ 8 h 49"/>
                <a:gd name="T50" fmla="*/ 9 w 99"/>
                <a:gd name="T51" fmla="*/ 9 h 49"/>
                <a:gd name="T52" fmla="*/ 8 w 99"/>
                <a:gd name="T53" fmla="*/ 9 h 49"/>
                <a:gd name="T54" fmla="*/ 7 w 99"/>
                <a:gd name="T55" fmla="*/ 10 h 49"/>
                <a:gd name="T56" fmla="*/ 5 w 99"/>
                <a:gd name="T57" fmla="*/ 10 h 49"/>
                <a:gd name="T58" fmla="*/ 4 w 99"/>
                <a:gd name="T59" fmla="*/ 10 h 49"/>
                <a:gd name="T60" fmla="*/ 3 w 99"/>
                <a:gd name="T61" fmla="*/ 11 h 49"/>
                <a:gd name="T62" fmla="*/ 0 w 99"/>
                <a:gd name="T63" fmla="*/ 12 h 49"/>
                <a:gd name="T64" fmla="*/ 0 w 99"/>
                <a:gd name="T65" fmla="*/ 6 h 49"/>
                <a:gd name="T66" fmla="*/ 0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3" y="27"/>
                  </a:moveTo>
                  <a:lnTo>
                    <a:pt x="4" y="26"/>
                  </a:lnTo>
                  <a:lnTo>
                    <a:pt x="11" y="23"/>
                  </a:lnTo>
                  <a:lnTo>
                    <a:pt x="14" y="19"/>
                  </a:lnTo>
                  <a:lnTo>
                    <a:pt x="20" y="17"/>
                  </a:lnTo>
                  <a:lnTo>
                    <a:pt x="26" y="15"/>
                  </a:lnTo>
                  <a:lnTo>
                    <a:pt x="32" y="13"/>
                  </a:lnTo>
                  <a:lnTo>
                    <a:pt x="37" y="9"/>
                  </a:lnTo>
                  <a:lnTo>
                    <a:pt x="44" y="7"/>
                  </a:lnTo>
                  <a:lnTo>
                    <a:pt x="49" y="5"/>
                  </a:lnTo>
                  <a:lnTo>
                    <a:pt x="55" y="4"/>
                  </a:lnTo>
                  <a:lnTo>
                    <a:pt x="59" y="1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99" y="14"/>
                  </a:lnTo>
                  <a:lnTo>
                    <a:pt x="79" y="23"/>
                  </a:lnTo>
                  <a:lnTo>
                    <a:pt x="77" y="23"/>
                  </a:lnTo>
                  <a:lnTo>
                    <a:pt x="73" y="23"/>
                  </a:lnTo>
                  <a:lnTo>
                    <a:pt x="68" y="25"/>
                  </a:lnTo>
                  <a:lnTo>
                    <a:pt x="63" y="27"/>
                  </a:lnTo>
                  <a:lnTo>
                    <a:pt x="56" y="29"/>
                  </a:lnTo>
                  <a:lnTo>
                    <a:pt x="49" y="31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3" y="41"/>
                  </a:lnTo>
                  <a:lnTo>
                    <a:pt x="18" y="43"/>
                  </a:lnTo>
                  <a:lnTo>
                    <a:pt x="15" y="45"/>
                  </a:lnTo>
                  <a:lnTo>
                    <a:pt x="0" y="49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Freeform 30"/>
            <p:cNvSpPr>
              <a:spLocks/>
            </p:cNvSpPr>
            <p:nvPr/>
          </p:nvSpPr>
          <p:spPr bwMode="auto">
            <a:xfrm>
              <a:off x="3166" y="1621"/>
              <a:ext cx="31" cy="30"/>
            </a:xfrm>
            <a:custGeom>
              <a:avLst/>
              <a:gdLst>
                <a:gd name="T0" fmla="*/ 9 w 60"/>
                <a:gd name="T1" fmla="*/ 15 h 60"/>
                <a:gd name="T2" fmla="*/ 11 w 60"/>
                <a:gd name="T3" fmla="*/ 14 h 60"/>
                <a:gd name="T4" fmla="*/ 12 w 60"/>
                <a:gd name="T5" fmla="*/ 14 h 60"/>
                <a:gd name="T6" fmla="*/ 13 w 60"/>
                <a:gd name="T7" fmla="*/ 13 h 60"/>
                <a:gd name="T8" fmla="*/ 14 w 60"/>
                <a:gd name="T9" fmla="*/ 12 h 60"/>
                <a:gd name="T10" fmla="*/ 16 w 60"/>
                <a:gd name="T11" fmla="*/ 11 h 60"/>
                <a:gd name="T12" fmla="*/ 16 w 60"/>
                <a:gd name="T13" fmla="*/ 10 h 60"/>
                <a:gd name="T14" fmla="*/ 16 w 60"/>
                <a:gd name="T15" fmla="*/ 8 h 60"/>
                <a:gd name="T16" fmla="*/ 16 w 60"/>
                <a:gd name="T17" fmla="*/ 7 h 60"/>
                <a:gd name="T18" fmla="*/ 16 w 60"/>
                <a:gd name="T19" fmla="*/ 5 h 60"/>
                <a:gd name="T20" fmla="*/ 14 w 60"/>
                <a:gd name="T21" fmla="*/ 4 h 60"/>
                <a:gd name="T22" fmla="*/ 13 w 60"/>
                <a:gd name="T23" fmla="*/ 3 h 60"/>
                <a:gd name="T24" fmla="*/ 12 w 60"/>
                <a:gd name="T25" fmla="*/ 2 h 60"/>
                <a:gd name="T26" fmla="*/ 11 w 60"/>
                <a:gd name="T27" fmla="*/ 1 h 60"/>
                <a:gd name="T28" fmla="*/ 10 w 60"/>
                <a:gd name="T29" fmla="*/ 1 h 60"/>
                <a:gd name="T30" fmla="*/ 9 w 60"/>
                <a:gd name="T31" fmla="*/ 0 h 60"/>
                <a:gd name="T32" fmla="*/ 7 w 60"/>
                <a:gd name="T33" fmla="*/ 1 h 60"/>
                <a:gd name="T34" fmla="*/ 5 w 60"/>
                <a:gd name="T35" fmla="*/ 1 h 60"/>
                <a:gd name="T36" fmla="*/ 4 w 60"/>
                <a:gd name="T37" fmla="*/ 2 h 60"/>
                <a:gd name="T38" fmla="*/ 3 w 60"/>
                <a:gd name="T39" fmla="*/ 3 h 60"/>
                <a:gd name="T40" fmla="*/ 2 w 60"/>
                <a:gd name="T41" fmla="*/ 4 h 60"/>
                <a:gd name="T42" fmla="*/ 1 w 60"/>
                <a:gd name="T43" fmla="*/ 5 h 60"/>
                <a:gd name="T44" fmla="*/ 1 w 60"/>
                <a:gd name="T45" fmla="*/ 6 h 60"/>
                <a:gd name="T46" fmla="*/ 0 w 60"/>
                <a:gd name="T47" fmla="*/ 8 h 60"/>
                <a:gd name="T48" fmla="*/ 0 w 60"/>
                <a:gd name="T49" fmla="*/ 9 h 60"/>
                <a:gd name="T50" fmla="*/ 0 w 60"/>
                <a:gd name="T51" fmla="*/ 10 h 60"/>
                <a:gd name="T52" fmla="*/ 1 w 60"/>
                <a:gd name="T53" fmla="*/ 12 h 60"/>
                <a:gd name="T54" fmla="*/ 1 w 60"/>
                <a:gd name="T55" fmla="*/ 13 h 60"/>
                <a:gd name="T56" fmla="*/ 3 w 60"/>
                <a:gd name="T57" fmla="*/ 14 h 60"/>
                <a:gd name="T58" fmla="*/ 4 w 60"/>
                <a:gd name="T59" fmla="*/ 14 h 60"/>
                <a:gd name="T60" fmla="*/ 5 w 60"/>
                <a:gd name="T61" fmla="*/ 15 h 60"/>
                <a:gd name="T62" fmla="*/ 7 w 60"/>
                <a:gd name="T63" fmla="*/ 15 h 60"/>
                <a:gd name="T64" fmla="*/ 9 w 60"/>
                <a:gd name="T65" fmla="*/ 15 h 60"/>
                <a:gd name="T66" fmla="*/ 9 w 60"/>
                <a:gd name="T67" fmla="*/ 15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"/>
                <a:gd name="T103" fmla="*/ 0 h 60"/>
                <a:gd name="T104" fmla="*/ 60 w 60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" h="60">
                  <a:moveTo>
                    <a:pt x="34" y="60"/>
                  </a:moveTo>
                  <a:lnTo>
                    <a:pt x="40" y="56"/>
                  </a:lnTo>
                  <a:lnTo>
                    <a:pt x="45" y="54"/>
                  </a:lnTo>
                  <a:lnTo>
                    <a:pt x="50" y="52"/>
                  </a:lnTo>
                  <a:lnTo>
                    <a:pt x="54" y="47"/>
                  </a:lnTo>
                  <a:lnTo>
                    <a:pt x="58" y="43"/>
                  </a:lnTo>
                  <a:lnTo>
                    <a:pt x="60" y="37"/>
                  </a:lnTo>
                  <a:lnTo>
                    <a:pt x="60" y="31"/>
                  </a:lnTo>
                  <a:lnTo>
                    <a:pt x="60" y="25"/>
                  </a:lnTo>
                  <a:lnTo>
                    <a:pt x="58" y="20"/>
                  </a:lnTo>
                  <a:lnTo>
                    <a:pt x="54" y="15"/>
                  </a:lnTo>
                  <a:lnTo>
                    <a:pt x="51" y="9"/>
                  </a:lnTo>
                  <a:lnTo>
                    <a:pt x="47" y="6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8" y="14"/>
                  </a:lnTo>
                  <a:lnTo>
                    <a:pt x="4" y="19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4" y="49"/>
                  </a:lnTo>
                  <a:lnTo>
                    <a:pt x="9" y="54"/>
                  </a:lnTo>
                  <a:lnTo>
                    <a:pt x="13" y="56"/>
                  </a:lnTo>
                  <a:lnTo>
                    <a:pt x="20" y="59"/>
                  </a:lnTo>
                  <a:lnTo>
                    <a:pt x="26" y="60"/>
                  </a:lnTo>
                  <a:lnTo>
                    <a:pt x="3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Freeform 31"/>
            <p:cNvSpPr>
              <a:spLocks/>
            </p:cNvSpPr>
            <p:nvPr/>
          </p:nvSpPr>
          <p:spPr bwMode="auto">
            <a:xfrm>
              <a:off x="3333" y="1465"/>
              <a:ext cx="141" cy="124"/>
            </a:xfrm>
            <a:custGeom>
              <a:avLst/>
              <a:gdLst>
                <a:gd name="T0" fmla="*/ 36 w 280"/>
                <a:gd name="T1" fmla="*/ 1 h 247"/>
                <a:gd name="T2" fmla="*/ 40 w 280"/>
                <a:gd name="T3" fmla="*/ 1 h 247"/>
                <a:gd name="T4" fmla="*/ 45 w 280"/>
                <a:gd name="T5" fmla="*/ 0 h 247"/>
                <a:gd name="T6" fmla="*/ 50 w 280"/>
                <a:gd name="T7" fmla="*/ 1 h 247"/>
                <a:gd name="T8" fmla="*/ 55 w 280"/>
                <a:gd name="T9" fmla="*/ 2 h 247"/>
                <a:gd name="T10" fmla="*/ 60 w 280"/>
                <a:gd name="T11" fmla="*/ 5 h 247"/>
                <a:gd name="T12" fmla="*/ 66 w 280"/>
                <a:gd name="T13" fmla="*/ 11 h 247"/>
                <a:gd name="T14" fmla="*/ 70 w 280"/>
                <a:gd name="T15" fmla="*/ 18 h 247"/>
                <a:gd name="T16" fmla="*/ 71 w 280"/>
                <a:gd name="T17" fmla="*/ 25 h 247"/>
                <a:gd name="T18" fmla="*/ 70 w 280"/>
                <a:gd name="T19" fmla="*/ 33 h 247"/>
                <a:gd name="T20" fmla="*/ 69 w 280"/>
                <a:gd name="T21" fmla="*/ 37 h 247"/>
                <a:gd name="T22" fmla="*/ 65 w 280"/>
                <a:gd name="T23" fmla="*/ 45 h 247"/>
                <a:gd name="T24" fmla="*/ 60 w 280"/>
                <a:gd name="T25" fmla="*/ 52 h 247"/>
                <a:gd name="T26" fmla="*/ 54 w 280"/>
                <a:gd name="T27" fmla="*/ 57 h 247"/>
                <a:gd name="T28" fmla="*/ 46 w 280"/>
                <a:gd name="T29" fmla="*/ 60 h 247"/>
                <a:gd name="T30" fmla="*/ 42 w 280"/>
                <a:gd name="T31" fmla="*/ 61 h 247"/>
                <a:gd name="T32" fmla="*/ 37 w 280"/>
                <a:gd name="T33" fmla="*/ 62 h 247"/>
                <a:gd name="T34" fmla="*/ 33 w 280"/>
                <a:gd name="T35" fmla="*/ 62 h 247"/>
                <a:gd name="T36" fmla="*/ 28 w 280"/>
                <a:gd name="T37" fmla="*/ 62 h 247"/>
                <a:gd name="T38" fmla="*/ 23 w 280"/>
                <a:gd name="T39" fmla="*/ 62 h 247"/>
                <a:gd name="T40" fmla="*/ 19 w 280"/>
                <a:gd name="T41" fmla="*/ 61 h 247"/>
                <a:gd name="T42" fmla="*/ 15 w 280"/>
                <a:gd name="T43" fmla="*/ 59 h 247"/>
                <a:gd name="T44" fmla="*/ 8 w 280"/>
                <a:gd name="T45" fmla="*/ 55 h 247"/>
                <a:gd name="T46" fmla="*/ 3 w 280"/>
                <a:gd name="T47" fmla="*/ 48 h 247"/>
                <a:gd name="T48" fmla="*/ 1 w 280"/>
                <a:gd name="T49" fmla="*/ 42 h 247"/>
                <a:gd name="T50" fmla="*/ 0 w 280"/>
                <a:gd name="T51" fmla="*/ 38 h 247"/>
                <a:gd name="T52" fmla="*/ 1 w 280"/>
                <a:gd name="T53" fmla="*/ 33 h 247"/>
                <a:gd name="T54" fmla="*/ 3 w 280"/>
                <a:gd name="T55" fmla="*/ 27 h 247"/>
                <a:gd name="T56" fmla="*/ 6 w 280"/>
                <a:gd name="T57" fmla="*/ 20 h 247"/>
                <a:gd name="T58" fmla="*/ 11 w 280"/>
                <a:gd name="T59" fmla="*/ 14 h 247"/>
                <a:gd name="T60" fmla="*/ 15 w 280"/>
                <a:gd name="T61" fmla="*/ 11 h 247"/>
                <a:gd name="T62" fmla="*/ 19 w 280"/>
                <a:gd name="T63" fmla="*/ 14 h 247"/>
                <a:gd name="T64" fmla="*/ 15 w 280"/>
                <a:gd name="T65" fmla="*/ 18 h 247"/>
                <a:gd name="T66" fmla="*/ 11 w 280"/>
                <a:gd name="T67" fmla="*/ 23 h 247"/>
                <a:gd name="T68" fmla="*/ 7 w 280"/>
                <a:gd name="T69" fmla="*/ 28 h 247"/>
                <a:gd name="T70" fmla="*/ 6 w 280"/>
                <a:gd name="T71" fmla="*/ 34 h 247"/>
                <a:gd name="T72" fmla="*/ 7 w 280"/>
                <a:gd name="T73" fmla="*/ 41 h 247"/>
                <a:gd name="T74" fmla="*/ 9 w 280"/>
                <a:gd name="T75" fmla="*/ 47 h 247"/>
                <a:gd name="T76" fmla="*/ 12 w 280"/>
                <a:gd name="T77" fmla="*/ 53 h 247"/>
                <a:gd name="T78" fmla="*/ 18 w 280"/>
                <a:gd name="T79" fmla="*/ 55 h 247"/>
                <a:gd name="T80" fmla="*/ 25 w 280"/>
                <a:gd name="T81" fmla="*/ 57 h 247"/>
                <a:gd name="T82" fmla="*/ 29 w 280"/>
                <a:gd name="T83" fmla="*/ 57 h 247"/>
                <a:gd name="T84" fmla="*/ 34 w 280"/>
                <a:gd name="T85" fmla="*/ 57 h 247"/>
                <a:gd name="T86" fmla="*/ 39 w 280"/>
                <a:gd name="T87" fmla="*/ 57 h 247"/>
                <a:gd name="T88" fmla="*/ 46 w 280"/>
                <a:gd name="T89" fmla="*/ 55 h 247"/>
                <a:gd name="T90" fmla="*/ 52 w 280"/>
                <a:gd name="T91" fmla="*/ 52 h 247"/>
                <a:gd name="T92" fmla="*/ 57 w 280"/>
                <a:gd name="T93" fmla="*/ 47 h 247"/>
                <a:gd name="T94" fmla="*/ 62 w 280"/>
                <a:gd name="T95" fmla="*/ 41 h 247"/>
                <a:gd name="T96" fmla="*/ 65 w 280"/>
                <a:gd name="T97" fmla="*/ 35 h 247"/>
                <a:gd name="T98" fmla="*/ 66 w 280"/>
                <a:gd name="T99" fmla="*/ 28 h 247"/>
                <a:gd name="T100" fmla="*/ 65 w 280"/>
                <a:gd name="T101" fmla="*/ 21 h 247"/>
                <a:gd name="T102" fmla="*/ 61 w 280"/>
                <a:gd name="T103" fmla="*/ 14 h 247"/>
                <a:gd name="T104" fmla="*/ 56 w 280"/>
                <a:gd name="T105" fmla="*/ 9 h 247"/>
                <a:gd name="T106" fmla="*/ 49 w 280"/>
                <a:gd name="T107" fmla="*/ 6 h 247"/>
                <a:gd name="T108" fmla="*/ 44 w 280"/>
                <a:gd name="T109" fmla="*/ 6 h 247"/>
                <a:gd name="T110" fmla="*/ 36 w 280"/>
                <a:gd name="T111" fmla="*/ 7 h 247"/>
                <a:gd name="T112" fmla="*/ 33 w 280"/>
                <a:gd name="T113" fmla="*/ 2 h 24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247"/>
                <a:gd name="T173" fmla="*/ 280 w 280"/>
                <a:gd name="T174" fmla="*/ 247 h 24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247">
                  <a:moveTo>
                    <a:pt x="129" y="7"/>
                  </a:moveTo>
                  <a:lnTo>
                    <a:pt x="131" y="6"/>
                  </a:lnTo>
                  <a:lnTo>
                    <a:pt x="134" y="4"/>
                  </a:lnTo>
                  <a:lnTo>
                    <a:pt x="140" y="3"/>
                  </a:lnTo>
                  <a:lnTo>
                    <a:pt x="146" y="2"/>
                  </a:lnTo>
                  <a:lnTo>
                    <a:pt x="153" y="1"/>
                  </a:lnTo>
                  <a:lnTo>
                    <a:pt x="156" y="1"/>
                  </a:lnTo>
                  <a:lnTo>
                    <a:pt x="159" y="1"/>
                  </a:lnTo>
                  <a:lnTo>
                    <a:pt x="164" y="1"/>
                  </a:lnTo>
                  <a:lnTo>
                    <a:pt x="168" y="1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2" y="0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6" y="1"/>
                  </a:lnTo>
                  <a:lnTo>
                    <a:pt x="202" y="2"/>
                  </a:lnTo>
                  <a:lnTo>
                    <a:pt x="207" y="4"/>
                  </a:lnTo>
                  <a:lnTo>
                    <a:pt x="212" y="6"/>
                  </a:lnTo>
                  <a:lnTo>
                    <a:pt x="216" y="8"/>
                  </a:lnTo>
                  <a:lnTo>
                    <a:pt x="221" y="10"/>
                  </a:lnTo>
                  <a:lnTo>
                    <a:pt x="227" y="12"/>
                  </a:lnTo>
                  <a:lnTo>
                    <a:pt x="231" y="15"/>
                  </a:lnTo>
                  <a:lnTo>
                    <a:pt x="236" y="18"/>
                  </a:lnTo>
                  <a:lnTo>
                    <a:pt x="240" y="22"/>
                  </a:lnTo>
                  <a:lnTo>
                    <a:pt x="245" y="26"/>
                  </a:lnTo>
                  <a:lnTo>
                    <a:pt x="253" y="33"/>
                  </a:lnTo>
                  <a:lnTo>
                    <a:pt x="260" y="41"/>
                  </a:lnTo>
                  <a:lnTo>
                    <a:pt x="265" y="48"/>
                  </a:lnTo>
                  <a:lnTo>
                    <a:pt x="270" y="56"/>
                  </a:lnTo>
                  <a:lnTo>
                    <a:pt x="273" y="63"/>
                  </a:lnTo>
                  <a:lnTo>
                    <a:pt x="277" y="71"/>
                  </a:lnTo>
                  <a:lnTo>
                    <a:pt x="278" y="77"/>
                  </a:lnTo>
                  <a:lnTo>
                    <a:pt x="280" y="85"/>
                  </a:lnTo>
                  <a:lnTo>
                    <a:pt x="280" y="92"/>
                  </a:lnTo>
                  <a:lnTo>
                    <a:pt x="280" y="100"/>
                  </a:lnTo>
                  <a:lnTo>
                    <a:pt x="279" y="108"/>
                  </a:lnTo>
                  <a:lnTo>
                    <a:pt x="278" y="115"/>
                  </a:lnTo>
                  <a:lnTo>
                    <a:pt x="277" y="123"/>
                  </a:lnTo>
                  <a:lnTo>
                    <a:pt x="276" y="131"/>
                  </a:lnTo>
                  <a:lnTo>
                    <a:pt x="273" y="136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72" y="148"/>
                  </a:lnTo>
                  <a:lnTo>
                    <a:pt x="269" y="156"/>
                  </a:lnTo>
                  <a:lnTo>
                    <a:pt x="267" y="164"/>
                  </a:lnTo>
                  <a:lnTo>
                    <a:pt x="262" y="171"/>
                  </a:lnTo>
                  <a:lnTo>
                    <a:pt x="259" y="179"/>
                  </a:lnTo>
                  <a:lnTo>
                    <a:pt x="254" y="185"/>
                  </a:lnTo>
                  <a:lnTo>
                    <a:pt x="249" y="191"/>
                  </a:lnTo>
                  <a:lnTo>
                    <a:pt x="244" y="198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6" y="217"/>
                  </a:lnTo>
                  <a:lnTo>
                    <a:pt x="219" y="221"/>
                  </a:lnTo>
                  <a:lnTo>
                    <a:pt x="213" y="226"/>
                  </a:lnTo>
                  <a:lnTo>
                    <a:pt x="205" y="229"/>
                  </a:lnTo>
                  <a:lnTo>
                    <a:pt x="197" y="234"/>
                  </a:lnTo>
                  <a:lnTo>
                    <a:pt x="189" y="236"/>
                  </a:lnTo>
                  <a:lnTo>
                    <a:pt x="182" y="240"/>
                  </a:lnTo>
                  <a:lnTo>
                    <a:pt x="178" y="240"/>
                  </a:lnTo>
                  <a:lnTo>
                    <a:pt x="173" y="242"/>
                  </a:lnTo>
                  <a:lnTo>
                    <a:pt x="168" y="243"/>
                  </a:lnTo>
                  <a:lnTo>
                    <a:pt x="164" y="244"/>
                  </a:lnTo>
                  <a:lnTo>
                    <a:pt x="159" y="244"/>
                  </a:lnTo>
                  <a:lnTo>
                    <a:pt x="155" y="245"/>
                  </a:lnTo>
                  <a:lnTo>
                    <a:pt x="150" y="245"/>
                  </a:lnTo>
                  <a:lnTo>
                    <a:pt x="147" y="246"/>
                  </a:lnTo>
                  <a:lnTo>
                    <a:pt x="142" y="246"/>
                  </a:lnTo>
                  <a:lnTo>
                    <a:pt x="138" y="247"/>
                  </a:lnTo>
                  <a:lnTo>
                    <a:pt x="133" y="247"/>
                  </a:lnTo>
                  <a:lnTo>
                    <a:pt x="129" y="247"/>
                  </a:lnTo>
                  <a:lnTo>
                    <a:pt x="124" y="247"/>
                  </a:lnTo>
                  <a:lnTo>
                    <a:pt x="119" y="247"/>
                  </a:lnTo>
                  <a:lnTo>
                    <a:pt x="115" y="247"/>
                  </a:lnTo>
                  <a:lnTo>
                    <a:pt x="110" y="247"/>
                  </a:lnTo>
                  <a:lnTo>
                    <a:pt x="106" y="247"/>
                  </a:lnTo>
                  <a:lnTo>
                    <a:pt x="101" y="246"/>
                  </a:lnTo>
                  <a:lnTo>
                    <a:pt x="97" y="245"/>
                  </a:lnTo>
                  <a:lnTo>
                    <a:pt x="92" y="245"/>
                  </a:lnTo>
                  <a:lnTo>
                    <a:pt x="88" y="244"/>
                  </a:lnTo>
                  <a:lnTo>
                    <a:pt x="84" y="243"/>
                  </a:lnTo>
                  <a:lnTo>
                    <a:pt x="80" y="243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8"/>
                  </a:lnTo>
                  <a:lnTo>
                    <a:pt x="62" y="237"/>
                  </a:lnTo>
                  <a:lnTo>
                    <a:pt x="59" y="236"/>
                  </a:lnTo>
                  <a:lnTo>
                    <a:pt x="50" y="231"/>
                  </a:lnTo>
                  <a:lnTo>
                    <a:pt x="43" y="229"/>
                  </a:lnTo>
                  <a:lnTo>
                    <a:pt x="36" y="222"/>
                  </a:lnTo>
                  <a:lnTo>
                    <a:pt x="29" y="218"/>
                  </a:lnTo>
                  <a:lnTo>
                    <a:pt x="24" y="211"/>
                  </a:lnTo>
                  <a:lnTo>
                    <a:pt x="19" y="205"/>
                  </a:lnTo>
                  <a:lnTo>
                    <a:pt x="15" y="197"/>
                  </a:lnTo>
                  <a:lnTo>
                    <a:pt x="11" y="190"/>
                  </a:lnTo>
                  <a:lnTo>
                    <a:pt x="7" y="182"/>
                  </a:lnTo>
                  <a:lnTo>
                    <a:pt x="4" y="175"/>
                  </a:lnTo>
                  <a:lnTo>
                    <a:pt x="3" y="171"/>
                  </a:lnTo>
                  <a:lnTo>
                    <a:pt x="2" y="166"/>
                  </a:lnTo>
                  <a:lnTo>
                    <a:pt x="1" y="162"/>
                  </a:lnTo>
                  <a:lnTo>
                    <a:pt x="1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1" y="141"/>
                  </a:lnTo>
                  <a:lnTo>
                    <a:pt x="1" y="137"/>
                  </a:lnTo>
                  <a:lnTo>
                    <a:pt x="1" y="132"/>
                  </a:lnTo>
                  <a:lnTo>
                    <a:pt x="2" y="129"/>
                  </a:lnTo>
                  <a:lnTo>
                    <a:pt x="2" y="124"/>
                  </a:lnTo>
                  <a:lnTo>
                    <a:pt x="4" y="116"/>
                  </a:lnTo>
                  <a:lnTo>
                    <a:pt x="9" y="108"/>
                  </a:lnTo>
                  <a:lnTo>
                    <a:pt x="11" y="100"/>
                  </a:lnTo>
                  <a:lnTo>
                    <a:pt x="15" y="92"/>
                  </a:lnTo>
                  <a:lnTo>
                    <a:pt x="19" y="85"/>
                  </a:lnTo>
                  <a:lnTo>
                    <a:pt x="24" y="79"/>
                  </a:lnTo>
                  <a:lnTo>
                    <a:pt x="28" y="72"/>
                  </a:lnTo>
                  <a:lnTo>
                    <a:pt x="33" y="66"/>
                  </a:lnTo>
                  <a:lnTo>
                    <a:pt x="37" y="60"/>
                  </a:lnTo>
                  <a:lnTo>
                    <a:pt x="42" y="56"/>
                  </a:lnTo>
                  <a:lnTo>
                    <a:pt x="45" y="51"/>
                  </a:lnTo>
                  <a:lnTo>
                    <a:pt x="50" y="48"/>
                  </a:lnTo>
                  <a:lnTo>
                    <a:pt x="52" y="43"/>
                  </a:lnTo>
                  <a:lnTo>
                    <a:pt x="57" y="41"/>
                  </a:lnTo>
                  <a:lnTo>
                    <a:pt x="61" y="36"/>
                  </a:lnTo>
                  <a:lnTo>
                    <a:pt x="64" y="35"/>
                  </a:lnTo>
                  <a:lnTo>
                    <a:pt x="76" y="52"/>
                  </a:lnTo>
                  <a:lnTo>
                    <a:pt x="74" y="55"/>
                  </a:lnTo>
                  <a:lnTo>
                    <a:pt x="69" y="59"/>
                  </a:lnTo>
                  <a:lnTo>
                    <a:pt x="66" y="61"/>
                  </a:lnTo>
                  <a:lnTo>
                    <a:pt x="61" y="65"/>
                  </a:lnTo>
                  <a:lnTo>
                    <a:pt x="58" y="69"/>
                  </a:lnTo>
                  <a:lnTo>
                    <a:pt x="54" y="74"/>
                  </a:lnTo>
                  <a:lnTo>
                    <a:pt x="50" y="79"/>
                  </a:lnTo>
                  <a:lnTo>
                    <a:pt x="45" y="83"/>
                  </a:lnTo>
                  <a:lnTo>
                    <a:pt x="41" y="89"/>
                  </a:lnTo>
                  <a:lnTo>
                    <a:pt x="37" y="93"/>
                  </a:lnTo>
                  <a:lnTo>
                    <a:pt x="33" y="99"/>
                  </a:lnTo>
                  <a:lnTo>
                    <a:pt x="31" y="105"/>
                  </a:lnTo>
                  <a:lnTo>
                    <a:pt x="27" y="110"/>
                  </a:lnTo>
                  <a:lnTo>
                    <a:pt x="27" y="116"/>
                  </a:lnTo>
                  <a:lnTo>
                    <a:pt x="25" y="121"/>
                  </a:lnTo>
                  <a:lnTo>
                    <a:pt x="24" y="126"/>
                  </a:lnTo>
                  <a:lnTo>
                    <a:pt x="24" y="133"/>
                  </a:lnTo>
                  <a:lnTo>
                    <a:pt x="24" y="140"/>
                  </a:lnTo>
                  <a:lnTo>
                    <a:pt x="24" y="146"/>
                  </a:lnTo>
                  <a:lnTo>
                    <a:pt x="24" y="153"/>
                  </a:lnTo>
                  <a:lnTo>
                    <a:pt x="25" y="161"/>
                  </a:lnTo>
                  <a:lnTo>
                    <a:pt x="27" y="169"/>
                  </a:lnTo>
                  <a:lnTo>
                    <a:pt x="28" y="174"/>
                  </a:lnTo>
                  <a:lnTo>
                    <a:pt x="31" y="181"/>
                  </a:lnTo>
                  <a:lnTo>
                    <a:pt x="33" y="187"/>
                  </a:lnTo>
                  <a:lnTo>
                    <a:pt x="36" y="194"/>
                  </a:lnTo>
                  <a:lnTo>
                    <a:pt x="38" y="199"/>
                  </a:lnTo>
                  <a:lnTo>
                    <a:pt x="43" y="205"/>
                  </a:lnTo>
                  <a:lnTo>
                    <a:pt x="46" y="209"/>
                  </a:lnTo>
                  <a:lnTo>
                    <a:pt x="52" y="213"/>
                  </a:lnTo>
                  <a:lnTo>
                    <a:pt x="57" y="215"/>
                  </a:lnTo>
                  <a:lnTo>
                    <a:pt x="62" y="218"/>
                  </a:lnTo>
                  <a:lnTo>
                    <a:pt x="69" y="220"/>
                  </a:lnTo>
                  <a:lnTo>
                    <a:pt x="78" y="222"/>
                  </a:lnTo>
                  <a:lnTo>
                    <a:pt x="85" y="223"/>
                  </a:lnTo>
                  <a:lnTo>
                    <a:pt x="94" y="225"/>
                  </a:lnTo>
                  <a:lnTo>
                    <a:pt x="99" y="225"/>
                  </a:lnTo>
                  <a:lnTo>
                    <a:pt x="103" y="226"/>
                  </a:lnTo>
                  <a:lnTo>
                    <a:pt x="108" y="227"/>
                  </a:lnTo>
                  <a:lnTo>
                    <a:pt x="113" y="227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4" y="227"/>
                  </a:lnTo>
                  <a:lnTo>
                    <a:pt x="129" y="227"/>
                  </a:lnTo>
                  <a:lnTo>
                    <a:pt x="133" y="227"/>
                  </a:lnTo>
                  <a:lnTo>
                    <a:pt x="138" y="227"/>
                  </a:lnTo>
                  <a:lnTo>
                    <a:pt x="142" y="227"/>
                  </a:lnTo>
                  <a:lnTo>
                    <a:pt x="147" y="227"/>
                  </a:lnTo>
                  <a:lnTo>
                    <a:pt x="155" y="227"/>
                  </a:lnTo>
                  <a:lnTo>
                    <a:pt x="162" y="226"/>
                  </a:lnTo>
                  <a:lnTo>
                    <a:pt x="168" y="225"/>
                  </a:lnTo>
                  <a:lnTo>
                    <a:pt x="175" y="223"/>
                  </a:lnTo>
                  <a:lnTo>
                    <a:pt x="180" y="220"/>
                  </a:lnTo>
                  <a:lnTo>
                    <a:pt x="186" y="218"/>
                  </a:lnTo>
                  <a:lnTo>
                    <a:pt x="191" y="214"/>
                  </a:lnTo>
                  <a:lnTo>
                    <a:pt x="198" y="210"/>
                  </a:lnTo>
                  <a:lnTo>
                    <a:pt x="204" y="205"/>
                  </a:lnTo>
                  <a:lnTo>
                    <a:pt x="210" y="202"/>
                  </a:lnTo>
                  <a:lnTo>
                    <a:pt x="215" y="196"/>
                  </a:lnTo>
                  <a:lnTo>
                    <a:pt x="221" y="190"/>
                  </a:lnTo>
                  <a:lnTo>
                    <a:pt x="227" y="185"/>
                  </a:lnTo>
                  <a:lnTo>
                    <a:pt x="231" y="178"/>
                  </a:lnTo>
                  <a:lnTo>
                    <a:pt x="236" y="172"/>
                  </a:lnTo>
                  <a:lnTo>
                    <a:pt x="240" y="166"/>
                  </a:lnTo>
                  <a:lnTo>
                    <a:pt x="245" y="161"/>
                  </a:lnTo>
                  <a:lnTo>
                    <a:pt x="248" y="155"/>
                  </a:lnTo>
                  <a:lnTo>
                    <a:pt x="252" y="149"/>
                  </a:lnTo>
                  <a:lnTo>
                    <a:pt x="255" y="145"/>
                  </a:lnTo>
                  <a:lnTo>
                    <a:pt x="256" y="138"/>
                  </a:lnTo>
                  <a:lnTo>
                    <a:pt x="257" y="132"/>
                  </a:lnTo>
                  <a:lnTo>
                    <a:pt x="259" y="125"/>
                  </a:lnTo>
                  <a:lnTo>
                    <a:pt x="260" y="120"/>
                  </a:lnTo>
                  <a:lnTo>
                    <a:pt x="260" y="112"/>
                  </a:lnTo>
                  <a:lnTo>
                    <a:pt x="260" y="105"/>
                  </a:lnTo>
                  <a:lnTo>
                    <a:pt x="259" y="97"/>
                  </a:lnTo>
                  <a:lnTo>
                    <a:pt x="259" y="90"/>
                  </a:lnTo>
                  <a:lnTo>
                    <a:pt x="256" y="82"/>
                  </a:lnTo>
                  <a:lnTo>
                    <a:pt x="254" y="75"/>
                  </a:lnTo>
                  <a:lnTo>
                    <a:pt x="251" y="68"/>
                  </a:lnTo>
                  <a:lnTo>
                    <a:pt x="247" y="61"/>
                  </a:lnTo>
                  <a:lnTo>
                    <a:pt x="243" y="55"/>
                  </a:lnTo>
                  <a:lnTo>
                    <a:pt x="239" y="48"/>
                  </a:lnTo>
                  <a:lnTo>
                    <a:pt x="233" y="42"/>
                  </a:lnTo>
                  <a:lnTo>
                    <a:pt x="229" y="39"/>
                  </a:lnTo>
                  <a:lnTo>
                    <a:pt x="221" y="33"/>
                  </a:lnTo>
                  <a:lnTo>
                    <a:pt x="214" y="29"/>
                  </a:lnTo>
                  <a:lnTo>
                    <a:pt x="206" y="26"/>
                  </a:lnTo>
                  <a:lnTo>
                    <a:pt x="198" y="25"/>
                  </a:lnTo>
                  <a:lnTo>
                    <a:pt x="194" y="24"/>
                  </a:lnTo>
                  <a:lnTo>
                    <a:pt x="189" y="24"/>
                  </a:lnTo>
                  <a:lnTo>
                    <a:pt x="184" y="24"/>
                  </a:lnTo>
                  <a:lnTo>
                    <a:pt x="181" y="24"/>
                  </a:lnTo>
                  <a:lnTo>
                    <a:pt x="173" y="24"/>
                  </a:lnTo>
                  <a:lnTo>
                    <a:pt x="165" y="24"/>
                  </a:lnTo>
                  <a:lnTo>
                    <a:pt x="157" y="24"/>
                  </a:lnTo>
                  <a:lnTo>
                    <a:pt x="150" y="25"/>
                  </a:lnTo>
                  <a:lnTo>
                    <a:pt x="143" y="25"/>
                  </a:lnTo>
                  <a:lnTo>
                    <a:pt x="138" y="26"/>
                  </a:lnTo>
                  <a:lnTo>
                    <a:pt x="132" y="27"/>
                  </a:lnTo>
                  <a:lnTo>
                    <a:pt x="127" y="28"/>
                  </a:lnTo>
                  <a:lnTo>
                    <a:pt x="1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Freeform 32"/>
            <p:cNvSpPr>
              <a:spLocks/>
            </p:cNvSpPr>
            <p:nvPr/>
          </p:nvSpPr>
          <p:spPr bwMode="auto">
            <a:xfrm>
              <a:off x="3364" y="1469"/>
              <a:ext cx="49" cy="24"/>
            </a:xfrm>
            <a:custGeom>
              <a:avLst/>
              <a:gdLst>
                <a:gd name="T0" fmla="*/ 1 w 99"/>
                <a:gd name="T1" fmla="*/ 6 h 49"/>
                <a:gd name="T2" fmla="*/ 1 w 99"/>
                <a:gd name="T3" fmla="*/ 6 h 49"/>
                <a:gd name="T4" fmla="*/ 3 w 99"/>
                <a:gd name="T5" fmla="*/ 5 h 49"/>
                <a:gd name="T6" fmla="*/ 4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2 h 49"/>
                <a:gd name="T14" fmla="*/ 9 w 99"/>
                <a:gd name="T15" fmla="*/ 1 h 49"/>
                <a:gd name="T16" fmla="*/ 10 w 99"/>
                <a:gd name="T17" fmla="*/ 1 h 49"/>
                <a:gd name="T18" fmla="*/ 12 w 99"/>
                <a:gd name="T19" fmla="*/ 0 h 49"/>
                <a:gd name="T20" fmla="*/ 14 w 99"/>
                <a:gd name="T21" fmla="*/ 0 h 49"/>
                <a:gd name="T22" fmla="*/ 14 w 99"/>
                <a:gd name="T23" fmla="*/ 0 h 49"/>
                <a:gd name="T24" fmla="*/ 16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2 h 49"/>
                <a:gd name="T32" fmla="*/ 20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5 h 49"/>
                <a:gd name="T40" fmla="*/ 16 w 99"/>
                <a:gd name="T41" fmla="*/ 6 h 49"/>
                <a:gd name="T42" fmla="*/ 14 w 99"/>
                <a:gd name="T43" fmla="*/ 6 h 49"/>
                <a:gd name="T44" fmla="*/ 12 w 99"/>
                <a:gd name="T45" fmla="*/ 7 h 49"/>
                <a:gd name="T46" fmla="*/ 11 w 99"/>
                <a:gd name="T47" fmla="*/ 7 h 49"/>
                <a:gd name="T48" fmla="*/ 10 w 99"/>
                <a:gd name="T49" fmla="*/ 8 h 49"/>
                <a:gd name="T50" fmla="*/ 9 w 99"/>
                <a:gd name="T51" fmla="*/ 8 h 49"/>
                <a:gd name="T52" fmla="*/ 8 w 99"/>
                <a:gd name="T53" fmla="*/ 9 h 49"/>
                <a:gd name="T54" fmla="*/ 7 w 99"/>
                <a:gd name="T55" fmla="*/ 9 h 49"/>
                <a:gd name="T56" fmla="*/ 6 w 99"/>
                <a:gd name="T57" fmla="*/ 10 h 49"/>
                <a:gd name="T58" fmla="*/ 4 w 99"/>
                <a:gd name="T59" fmla="*/ 10 h 49"/>
                <a:gd name="T60" fmla="*/ 4 w 99"/>
                <a:gd name="T61" fmla="*/ 11 h 49"/>
                <a:gd name="T62" fmla="*/ 0 w 99"/>
                <a:gd name="T63" fmla="*/ 12 h 49"/>
                <a:gd name="T64" fmla="*/ 1 w 99"/>
                <a:gd name="T65" fmla="*/ 6 h 49"/>
                <a:gd name="T66" fmla="*/ 1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4" y="27"/>
                  </a:moveTo>
                  <a:lnTo>
                    <a:pt x="5" y="25"/>
                  </a:lnTo>
                  <a:lnTo>
                    <a:pt x="12" y="21"/>
                  </a:lnTo>
                  <a:lnTo>
                    <a:pt x="16" y="18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43" y="4"/>
                  </a:lnTo>
                  <a:lnTo>
                    <a:pt x="50" y="3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99" y="11"/>
                  </a:lnTo>
                  <a:lnTo>
                    <a:pt x="80" y="20"/>
                  </a:lnTo>
                  <a:lnTo>
                    <a:pt x="79" y="20"/>
                  </a:lnTo>
                  <a:lnTo>
                    <a:pt x="74" y="21"/>
                  </a:lnTo>
                  <a:lnTo>
                    <a:pt x="69" y="23"/>
                  </a:lnTo>
                  <a:lnTo>
                    <a:pt x="64" y="25"/>
                  </a:lnTo>
                  <a:lnTo>
                    <a:pt x="57" y="27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41" y="33"/>
                  </a:lnTo>
                  <a:lnTo>
                    <a:pt x="37" y="34"/>
                  </a:lnTo>
                  <a:lnTo>
                    <a:pt x="33" y="36"/>
                  </a:lnTo>
                  <a:lnTo>
                    <a:pt x="29" y="37"/>
                  </a:lnTo>
                  <a:lnTo>
                    <a:pt x="25" y="40"/>
                  </a:lnTo>
                  <a:lnTo>
                    <a:pt x="18" y="43"/>
                  </a:lnTo>
                  <a:lnTo>
                    <a:pt x="16" y="44"/>
                  </a:lnTo>
                  <a:lnTo>
                    <a:pt x="0" y="49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Freeform 33"/>
            <p:cNvSpPr>
              <a:spLocks/>
            </p:cNvSpPr>
            <p:nvPr/>
          </p:nvSpPr>
          <p:spPr bwMode="auto">
            <a:xfrm>
              <a:off x="3393" y="1511"/>
              <a:ext cx="30" cy="29"/>
            </a:xfrm>
            <a:custGeom>
              <a:avLst/>
              <a:gdLst>
                <a:gd name="T0" fmla="*/ 8 w 62"/>
                <a:gd name="T1" fmla="*/ 14 h 59"/>
                <a:gd name="T2" fmla="*/ 10 w 62"/>
                <a:gd name="T3" fmla="*/ 14 h 59"/>
                <a:gd name="T4" fmla="*/ 11 w 62"/>
                <a:gd name="T5" fmla="*/ 13 h 59"/>
                <a:gd name="T6" fmla="*/ 12 w 62"/>
                <a:gd name="T7" fmla="*/ 12 h 59"/>
                <a:gd name="T8" fmla="*/ 14 w 62"/>
                <a:gd name="T9" fmla="*/ 11 h 59"/>
                <a:gd name="T10" fmla="*/ 14 w 62"/>
                <a:gd name="T11" fmla="*/ 10 h 59"/>
                <a:gd name="T12" fmla="*/ 15 w 62"/>
                <a:gd name="T13" fmla="*/ 8 h 59"/>
                <a:gd name="T14" fmla="*/ 15 w 62"/>
                <a:gd name="T15" fmla="*/ 7 h 59"/>
                <a:gd name="T16" fmla="*/ 15 w 62"/>
                <a:gd name="T17" fmla="*/ 6 h 59"/>
                <a:gd name="T18" fmla="*/ 14 w 62"/>
                <a:gd name="T19" fmla="*/ 4 h 59"/>
                <a:gd name="T20" fmla="*/ 14 w 62"/>
                <a:gd name="T21" fmla="*/ 3 h 59"/>
                <a:gd name="T22" fmla="*/ 13 w 62"/>
                <a:gd name="T23" fmla="*/ 2 h 59"/>
                <a:gd name="T24" fmla="*/ 11 w 62"/>
                <a:gd name="T25" fmla="*/ 1 h 59"/>
                <a:gd name="T26" fmla="*/ 10 w 62"/>
                <a:gd name="T27" fmla="*/ 0 h 59"/>
                <a:gd name="T28" fmla="*/ 9 w 62"/>
                <a:gd name="T29" fmla="*/ 0 h 59"/>
                <a:gd name="T30" fmla="*/ 7 w 62"/>
                <a:gd name="T31" fmla="*/ 0 h 59"/>
                <a:gd name="T32" fmla="*/ 7 w 62"/>
                <a:gd name="T33" fmla="*/ 0 h 59"/>
                <a:gd name="T34" fmla="*/ 5 w 62"/>
                <a:gd name="T35" fmla="*/ 0 h 59"/>
                <a:gd name="T36" fmla="*/ 4 w 62"/>
                <a:gd name="T37" fmla="*/ 1 h 59"/>
                <a:gd name="T38" fmla="*/ 3 w 62"/>
                <a:gd name="T39" fmla="*/ 2 h 59"/>
                <a:gd name="T40" fmla="*/ 2 w 62"/>
                <a:gd name="T41" fmla="*/ 3 h 59"/>
                <a:gd name="T42" fmla="*/ 1 w 62"/>
                <a:gd name="T43" fmla="*/ 4 h 59"/>
                <a:gd name="T44" fmla="*/ 0 w 62"/>
                <a:gd name="T45" fmla="*/ 5 h 59"/>
                <a:gd name="T46" fmla="*/ 0 w 62"/>
                <a:gd name="T47" fmla="*/ 7 h 59"/>
                <a:gd name="T48" fmla="*/ 0 w 62"/>
                <a:gd name="T49" fmla="*/ 8 h 59"/>
                <a:gd name="T50" fmla="*/ 0 w 62"/>
                <a:gd name="T51" fmla="*/ 10 h 59"/>
                <a:gd name="T52" fmla="*/ 0 w 62"/>
                <a:gd name="T53" fmla="*/ 11 h 59"/>
                <a:gd name="T54" fmla="*/ 1 w 62"/>
                <a:gd name="T55" fmla="*/ 12 h 59"/>
                <a:gd name="T56" fmla="*/ 2 w 62"/>
                <a:gd name="T57" fmla="*/ 13 h 59"/>
                <a:gd name="T58" fmla="*/ 3 w 62"/>
                <a:gd name="T59" fmla="*/ 13 h 59"/>
                <a:gd name="T60" fmla="*/ 5 w 62"/>
                <a:gd name="T61" fmla="*/ 14 h 59"/>
                <a:gd name="T62" fmla="*/ 7 w 62"/>
                <a:gd name="T63" fmla="*/ 14 h 59"/>
                <a:gd name="T64" fmla="*/ 8 w 62"/>
                <a:gd name="T65" fmla="*/ 14 h 59"/>
                <a:gd name="T66" fmla="*/ 8 w 62"/>
                <a:gd name="T67" fmla="*/ 14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59"/>
                <a:gd name="T104" fmla="*/ 62 w 62"/>
                <a:gd name="T105" fmla="*/ 59 h 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59">
                  <a:moveTo>
                    <a:pt x="36" y="59"/>
                  </a:moveTo>
                  <a:lnTo>
                    <a:pt x="41" y="56"/>
                  </a:lnTo>
                  <a:lnTo>
                    <a:pt x="47" y="54"/>
                  </a:lnTo>
                  <a:lnTo>
                    <a:pt x="52" y="50"/>
                  </a:lnTo>
                  <a:lnTo>
                    <a:pt x="57" y="47"/>
                  </a:lnTo>
                  <a:lnTo>
                    <a:pt x="60" y="41"/>
                  </a:lnTo>
                  <a:lnTo>
                    <a:pt x="62" y="35"/>
                  </a:lnTo>
                  <a:lnTo>
                    <a:pt x="62" y="31"/>
                  </a:lnTo>
                  <a:lnTo>
                    <a:pt x="62" y="25"/>
                  </a:lnTo>
                  <a:lnTo>
                    <a:pt x="60" y="18"/>
                  </a:lnTo>
                  <a:lnTo>
                    <a:pt x="57" y="14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5"/>
                  </a:lnTo>
                  <a:lnTo>
                    <a:pt x="12" y="8"/>
                  </a:lnTo>
                  <a:lnTo>
                    <a:pt x="8" y="13"/>
                  </a:lnTo>
                  <a:lnTo>
                    <a:pt x="4" y="17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3" y="45"/>
                  </a:lnTo>
                  <a:lnTo>
                    <a:pt x="6" y="49"/>
                  </a:lnTo>
                  <a:lnTo>
                    <a:pt x="11" y="53"/>
                  </a:lnTo>
                  <a:lnTo>
                    <a:pt x="15" y="55"/>
                  </a:lnTo>
                  <a:lnTo>
                    <a:pt x="21" y="57"/>
                  </a:lnTo>
                  <a:lnTo>
                    <a:pt x="28" y="58"/>
                  </a:lnTo>
                  <a:lnTo>
                    <a:pt x="36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6"/>
          <p:cNvGrpSpPr>
            <a:grpSpLocks/>
          </p:cNvGrpSpPr>
          <p:nvPr/>
        </p:nvGrpSpPr>
        <p:grpSpPr bwMode="auto">
          <a:xfrm>
            <a:off x="517525" y="1782763"/>
            <a:ext cx="1860550" cy="823912"/>
            <a:chOff x="326" y="1123"/>
            <a:chExt cx="1172" cy="519"/>
          </a:xfrm>
        </p:grpSpPr>
        <p:sp>
          <p:nvSpPr>
            <p:cNvPr id="18452" name="Rectangle 34"/>
            <p:cNvSpPr>
              <a:spLocks noChangeArrowheads="1"/>
            </p:cNvSpPr>
            <p:nvPr/>
          </p:nvSpPr>
          <p:spPr bwMode="auto">
            <a:xfrm>
              <a:off x="816" y="1123"/>
              <a:ext cx="68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sym typeface="Symbol" pitchFamily="18" charset="2"/>
                </a:rPr>
                <a:t>= </a:t>
              </a:r>
              <a:r>
                <a:rPr lang="en-US" altLang="en-US"/>
                <a:t>p</a:t>
              </a:r>
              <a:r>
                <a:rPr lang="en-US" altLang="en-US" baseline="-25000"/>
                <a:t>i</a:t>
              </a:r>
            </a:p>
          </p:txBody>
        </p:sp>
        <p:sp>
          <p:nvSpPr>
            <p:cNvPr id="18453" name="Rectangle 35"/>
            <p:cNvSpPr>
              <a:spLocks noChangeArrowheads="1"/>
            </p:cNvSpPr>
            <p:nvPr/>
          </p:nvSpPr>
          <p:spPr bwMode="auto">
            <a:xfrm>
              <a:off x="960" y="1392"/>
              <a:ext cx="4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2000"/>
                <a:t>i</a:t>
              </a:r>
              <a:r>
                <a:rPr lang="en-US" altLang="en-US" sz="2000">
                  <a:sym typeface="Symbol" pitchFamily="18" charset="2"/>
                </a:rPr>
                <a:t></a:t>
              </a:r>
              <a:r>
                <a:rPr lang="en-US" altLang="en-US" sz="2000"/>
                <a:t>S</a:t>
              </a:r>
              <a:r>
                <a:rPr lang="en-US" altLang="en-US" sz="2000" baseline="-25000"/>
                <a:t>alg</a:t>
              </a:r>
            </a:p>
          </p:txBody>
        </p:sp>
        <p:sp>
          <p:nvSpPr>
            <p:cNvPr id="18454" name="Rectangle 36"/>
            <p:cNvSpPr>
              <a:spLocks noChangeArrowheads="1"/>
            </p:cNvSpPr>
            <p:nvPr/>
          </p:nvSpPr>
          <p:spPr bwMode="auto">
            <a:xfrm>
              <a:off x="326" y="1123"/>
              <a:ext cx="46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/>
                <a:t>P</a:t>
              </a:r>
              <a:r>
                <a:rPr lang="en-US" altLang="en-US" baseline="-25000"/>
                <a:t>alg</a:t>
              </a:r>
              <a:endParaRPr lang="en-US" altLang="en-US"/>
            </a:p>
          </p:txBody>
        </p:sp>
      </p:grp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2870200" y="2392363"/>
            <a:ext cx="3911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dirty="0"/>
              <a:t>because rounded down</a:t>
            </a:r>
          </a:p>
        </p:txBody>
      </p: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1295400" y="2681288"/>
            <a:ext cx="1212850" cy="823912"/>
            <a:chOff x="816" y="1689"/>
            <a:chExt cx="764" cy="519"/>
          </a:xfrm>
        </p:grpSpPr>
        <p:sp>
          <p:nvSpPr>
            <p:cNvPr id="18450" name="Rectangle 44"/>
            <p:cNvSpPr>
              <a:spLocks noChangeArrowheads="1"/>
            </p:cNvSpPr>
            <p:nvPr/>
          </p:nvSpPr>
          <p:spPr bwMode="auto">
            <a:xfrm>
              <a:off x="816" y="1689"/>
              <a:ext cx="76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/>
                <a:t>≥</a:t>
              </a:r>
              <a:r>
                <a:rPr lang="en-US" altLang="en-US">
                  <a:sym typeface="Symbol" pitchFamily="18" charset="2"/>
                </a:rPr>
                <a:t> </a:t>
              </a:r>
              <a:r>
                <a:rPr lang="en-US" altLang="en-US"/>
                <a:t>p’</a:t>
              </a:r>
              <a:r>
                <a:rPr lang="en-US" altLang="en-US" baseline="-25000"/>
                <a:t>i</a:t>
              </a:r>
            </a:p>
          </p:txBody>
        </p:sp>
        <p:sp>
          <p:nvSpPr>
            <p:cNvPr id="18451" name="Rectangle 45"/>
            <p:cNvSpPr>
              <a:spLocks noChangeArrowheads="1"/>
            </p:cNvSpPr>
            <p:nvPr/>
          </p:nvSpPr>
          <p:spPr bwMode="auto">
            <a:xfrm>
              <a:off x="960" y="1958"/>
              <a:ext cx="49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2000"/>
                <a:t>i</a:t>
              </a:r>
              <a:r>
                <a:rPr lang="en-US" altLang="en-US" sz="2000">
                  <a:sym typeface="Symbol" pitchFamily="18" charset="2"/>
                </a:rPr>
                <a:t></a:t>
              </a:r>
              <a:r>
                <a:rPr lang="en-US" altLang="en-US" sz="2000"/>
                <a:t>S</a:t>
              </a:r>
              <a:r>
                <a:rPr lang="en-US" altLang="en-US" sz="2000" baseline="-25000"/>
                <a:t>alg</a:t>
              </a:r>
            </a:p>
          </p:txBody>
        </p:sp>
      </p:grpSp>
      <p:sp>
        <p:nvSpPr>
          <p:cNvPr id="30768" name="Rectangle 48"/>
          <p:cNvSpPr>
            <a:spLocks noChangeArrowheads="1"/>
          </p:cNvSpPr>
          <p:nvPr/>
        </p:nvSpPr>
        <p:spPr bwMode="auto">
          <a:xfrm>
            <a:off x="2895600" y="2971800"/>
            <a:ext cx="5740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because S</a:t>
            </a:r>
            <a:r>
              <a:rPr lang="en-US" altLang="en-US" baseline="-25000"/>
              <a:t>alg</a:t>
            </a:r>
            <a:r>
              <a:rPr lang="en-US" altLang="en-US"/>
              <a:t> is an optimal solution</a:t>
            </a:r>
            <a:br>
              <a:rPr lang="en-US" altLang="en-US"/>
            </a:br>
            <a:r>
              <a:rPr lang="en-US" altLang="en-US"/>
              <a:t>for the &lt;v</a:t>
            </a:r>
            <a:r>
              <a:rPr lang="en-US" altLang="en-US" baseline="-25000"/>
              <a:t>i</a:t>
            </a:r>
            <a:r>
              <a:rPr lang="en-US" altLang="en-US"/>
              <a:t>,p’</a:t>
            </a:r>
            <a:r>
              <a:rPr lang="en-US" altLang="en-US" baseline="-25000"/>
              <a:t>i</a:t>
            </a:r>
            <a:r>
              <a:rPr lang="en-US" altLang="en-US"/>
              <a:t>&gt; problem</a:t>
            </a:r>
          </a:p>
        </p:txBody>
      </p:sp>
      <p:grpSp>
        <p:nvGrpSpPr>
          <p:cNvPr id="5" name="Group 49"/>
          <p:cNvGrpSpPr>
            <a:grpSpLocks/>
          </p:cNvGrpSpPr>
          <p:nvPr/>
        </p:nvGrpSpPr>
        <p:grpSpPr bwMode="auto">
          <a:xfrm>
            <a:off x="1320800" y="3455988"/>
            <a:ext cx="1212850" cy="823912"/>
            <a:chOff x="816" y="1689"/>
            <a:chExt cx="764" cy="519"/>
          </a:xfrm>
        </p:grpSpPr>
        <p:sp>
          <p:nvSpPr>
            <p:cNvPr id="18448" name="Rectangle 50"/>
            <p:cNvSpPr>
              <a:spLocks noChangeArrowheads="1"/>
            </p:cNvSpPr>
            <p:nvPr/>
          </p:nvSpPr>
          <p:spPr bwMode="auto">
            <a:xfrm>
              <a:off x="816" y="1689"/>
              <a:ext cx="76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/>
                <a:t>≥</a:t>
              </a:r>
              <a:r>
                <a:rPr lang="en-US" altLang="en-US">
                  <a:sym typeface="Symbol" pitchFamily="18" charset="2"/>
                </a:rPr>
                <a:t> </a:t>
              </a:r>
              <a:r>
                <a:rPr lang="en-US" altLang="en-US"/>
                <a:t>p’</a:t>
              </a:r>
              <a:r>
                <a:rPr lang="en-US" altLang="en-US" baseline="-25000"/>
                <a:t>i</a:t>
              </a:r>
            </a:p>
          </p:txBody>
        </p:sp>
        <p:sp>
          <p:nvSpPr>
            <p:cNvPr id="18449" name="Rectangle 51"/>
            <p:cNvSpPr>
              <a:spLocks noChangeArrowheads="1"/>
            </p:cNvSpPr>
            <p:nvPr/>
          </p:nvSpPr>
          <p:spPr bwMode="auto">
            <a:xfrm>
              <a:off x="960" y="1958"/>
              <a:ext cx="4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2000"/>
                <a:t>i</a:t>
              </a:r>
              <a:r>
                <a:rPr lang="en-US" altLang="en-US" sz="2000">
                  <a:sym typeface="Symbol" pitchFamily="18" charset="2"/>
                </a:rPr>
                <a:t></a:t>
              </a:r>
              <a:r>
                <a:rPr lang="en-US" altLang="en-US" sz="2000"/>
                <a:t>S</a:t>
              </a:r>
              <a:r>
                <a:rPr lang="en-US" altLang="en-US" sz="2000" baseline="-25000"/>
                <a:t>opt</a:t>
              </a:r>
            </a:p>
          </p:txBody>
        </p:sp>
      </p:grpSp>
      <p:sp>
        <p:nvSpPr>
          <p:cNvPr id="30772" name="Rectangle 52"/>
          <p:cNvSpPr>
            <a:spLocks noChangeArrowheads="1"/>
          </p:cNvSpPr>
          <p:nvPr/>
        </p:nvSpPr>
        <p:spPr bwMode="auto">
          <a:xfrm>
            <a:off x="3556000" y="4038600"/>
            <a:ext cx="52419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because rounded by at most 2</a:t>
            </a:r>
            <a:r>
              <a:rPr lang="en-US" altLang="en-US" baseline="30000"/>
              <a:t>k</a:t>
            </a:r>
            <a:r>
              <a:rPr lang="en-US" altLang="en-US"/>
              <a:t>.</a:t>
            </a:r>
          </a:p>
        </p:txBody>
      </p: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1371600" y="4281488"/>
            <a:ext cx="1952625" cy="823912"/>
            <a:chOff x="816" y="1689"/>
            <a:chExt cx="1230" cy="519"/>
          </a:xfrm>
        </p:grpSpPr>
        <p:sp>
          <p:nvSpPr>
            <p:cNvPr id="18446" name="Rectangle 54"/>
            <p:cNvSpPr>
              <a:spLocks noChangeArrowheads="1"/>
            </p:cNvSpPr>
            <p:nvPr/>
          </p:nvSpPr>
          <p:spPr bwMode="auto">
            <a:xfrm>
              <a:off x="816" y="1689"/>
              <a:ext cx="123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/>
                <a:t>≥</a:t>
              </a:r>
              <a:r>
                <a:rPr lang="en-US" altLang="en-US">
                  <a:sym typeface="Symbol" pitchFamily="18" charset="2"/>
                </a:rPr>
                <a:t> (</a:t>
              </a:r>
              <a:r>
                <a:rPr lang="en-US" altLang="en-US"/>
                <a:t>p</a:t>
              </a:r>
              <a:r>
                <a:rPr lang="en-US" altLang="en-US" baseline="-25000"/>
                <a:t>i  </a:t>
              </a:r>
              <a:r>
                <a:rPr lang="en-US" altLang="en-US"/>
                <a:t>-2</a:t>
              </a:r>
              <a:r>
                <a:rPr lang="en-US" altLang="en-US" baseline="30000"/>
                <a:t>k</a:t>
              </a:r>
              <a:r>
                <a:rPr lang="en-US" altLang="en-US"/>
                <a:t>)</a:t>
              </a:r>
            </a:p>
          </p:txBody>
        </p:sp>
        <p:sp>
          <p:nvSpPr>
            <p:cNvPr id="18447" name="Rectangle 55"/>
            <p:cNvSpPr>
              <a:spLocks noChangeArrowheads="1"/>
            </p:cNvSpPr>
            <p:nvPr/>
          </p:nvSpPr>
          <p:spPr bwMode="auto">
            <a:xfrm>
              <a:off x="960" y="1958"/>
              <a:ext cx="4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2000"/>
                <a:t>i</a:t>
              </a:r>
              <a:r>
                <a:rPr lang="en-US" altLang="en-US" sz="2000">
                  <a:sym typeface="Symbol" pitchFamily="18" charset="2"/>
                </a:rPr>
                <a:t></a:t>
              </a:r>
              <a:r>
                <a:rPr lang="en-US" altLang="en-US" sz="2000"/>
                <a:t>S</a:t>
              </a:r>
              <a:r>
                <a:rPr lang="en-US" altLang="en-US" sz="2000" baseline="-25000"/>
                <a:t>opt</a:t>
              </a:r>
            </a:p>
          </p:txBody>
        </p:sp>
      </p:grpSp>
      <p:sp>
        <p:nvSpPr>
          <p:cNvPr id="30776" name="Rectangle 56"/>
          <p:cNvSpPr>
            <a:spLocks noChangeArrowheads="1"/>
          </p:cNvSpPr>
          <p:nvPr/>
        </p:nvSpPr>
        <p:spPr bwMode="auto">
          <a:xfrm>
            <a:off x="1358900" y="5211763"/>
            <a:ext cx="22304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cs typeface="Times New Roman" pitchFamily="18" charset="0"/>
              </a:rPr>
              <a:t>= P</a:t>
            </a:r>
            <a:r>
              <a:rPr lang="en-US" altLang="en-US" baseline="-25000">
                <a:cs typeface="Times New Roman" pitchFamily="18" charset="0"/>
              </a:rPr>
              <a:t>opt</a:t>
            </a:r>
            <a:r>
              <a:rPr lang="en-US" altLang="en-US">
                <a:cs typeface="Times New Roman" pitchFamily="18" charset="0"/>
              </a:rPr>
              <a:t> </a:t>
            </a:r>
            <a:r>
              <a:rPr lang="en-US" altLang="en-US">
                <a:sym typeface="Symbol" pitchFamily="18" charset="2"/>
              </a:rPr>
              <a:t> – n 2</a:t>
            </a:r>
            <a:r>
              <a:rPr lang="en-US" altLang="en-US" baseline="30000">
                <a:sym typeface="Symbol" pitchFamily="18" charset="2"/>
              </a:rPr>
              <a:t>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7" grpId="0"/>
      <p:bldP spid="30757" grpId="1"/>
      <p:bldP spid="30768" grpId="0"/>
      <p:bldP spid="30768" grpId="1"/>
      <p:bldP spid="30772" grpId="0"/>
      <p:bldP spid="30772" grpId="1"/>
      <p:bldP spid="3077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spect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Approximate Knapsack</a:t>
            </a:r>
          </a:p>
        </p:txBody>
      </p:sp>
      <p:pic>
        <p:nvPicPr>
          <p:cNvPr id="19459" name="Picture 4" descr="j0290903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2400"/>
            <a:ext cx="12668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6" descr="j0232136"/>
          <p:cNvPicPr preferRelativeResize="0">
            <a:picLocks noGrp="1" noChangeAspect="1" noChangeArrowheads="1"/>
          </p:cNvPicPr>
          <p:nvPr>
            <p:ph sz="half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6050" y="0"/>
            <a:ext cx="579438" cy="762000"/>
          </a:xfrm>
          <a:noFill/>
        </p:spPr>
      </p:pic>
      <p:grpSp>
        <p:nvGrpSpPr>
          <p:cNvPr id="19461" name="Group 7"/>
          <p:cNvGrpSpPr>
            <a:grpSpLocks/>
          </p:cNvGrpSpPr>
          <p:nvPr/>
        </p:nvGrpSpPr>
        <p:grpSpPr bwMode="auto">
          <a:xfrm>
            <a:off x="7924800" y="914400"/>
            <a:ext cx="1066800" cy="609600"/>
            <a:chOff x="2569" y="1329"/>
            <a:chExt cx="905" cy="521"/>
          </a:xfrm>
        </p:grpSpPr>
        <p:sp>
          <p:nvSpPr>
            <p:cNvPr id="19500" name="Freeform 8"/>
            <p:cNvSpPr>
              <a:spLocks/>
            </p:cNvSpPr>
            <p:nvPr/>
          </p:nvSpPr>
          <p:spPr bwMode="auto">
            <a:xfrm>
              <a:off x="2821" y="1350"/>
              <a:ext cx="572" cy="204"/>
            </a:xfrm>
            <a:custGeom>
              <a:avLst/>
              <a:gdLst>
                <a:gd name="T0" fmla="*/ 0 w 1143"/>
                <a:gd name="T1" fmla="*/ 78 h 407"/>
                <a:gd name="T2" fmla="*/ 175 w 1143"/>
                <a:gd name="T3" fmla="*/ 0 h 407"/>
                <a:gd name="T4" fmla="*/ 286 w 1143"/>
                <a:gd name="T5" fmla="*/ 10 h 407"/>
                <a:gd name="T6" fmla="*/ 135 w 1143"/>
                <a:gd name="T7" fmla="*/ 102 h 407"/>
                <a:gd name="T8" fmla="*/ 0 w 1143"/>
                <a:gd name="T9" fmla="*/ 78 h 407"/>
                <a:gd name="T10" fmla="*/ 0 w 1143"/>
                <a:gd name="T11" fmla="*/ 78 h 4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3"/>
                <a:gd name="T19" fmla="*/ 0 h 407"/>
                <a:gd name="T20" fmla="*/ 1143 w 1143"/>
                <a:gd name="T21" fmla="*/ 407 h 4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3" h="407">
                  <a:moveTo>
                    <a:pt x="0" y="312"/>
                  </a:moveTo>
                  <a:lnTo>
                    <a:pt x="699" y="0"/>
                  </a:lnTo>
                  <a:lnTo>
                    <a:pt x="1143" y="40"/>
                  </a:lnTo>
                  <a:lnTo>
                    <a:pt x="538" y="407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2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1" name="Freeform 9"/>
            <p:cNvSpPr>
              <a:spLocks/>
            </p:cNvSpPr>
            <p:nvPr/>
          </p:nvSpPr>
          <p:spPr bwMode="auto">
            <a:xfrm>
              <a:off x="2804" y="1370"/>
              <a:ext cx="613" cy="253"/>
            </a:xfrm>
            <a:custGeom>
              <a:avLst/>
              <a:gdLst>
                <a:gd name="T0" fmla="*/ 9 w 1226"/>
                <a:gd name="T1" fmla="*/ 68 h 505"/>
                <a:gd name="T2" fmla="*/ 143 w 1226"/>
                <a:gd name="T3" fmla="*/ 90 h 505"/>
                <a:gd name="T4" fmla="*/ 304 w 1226"/>
                <a:gd name="T5" fmla="*/ 0 h 505"/>
                <a:gd name="T6" fmla="*/ 307 w 1226"/>
                <a:gd name="T7" fmla="*/ 46 h 505"/>
                <a:gd name="T8" fmla="*/ 143 w 1226"/>
                <a:gd name="T9" fmla="*/ 127 h 505"/>
                <a:gd name="T10" fmla="*/ 0 w 1226"/>
                <a:gd name="T11" fmla="*/ 114 h 505"/>
                <a:gd name="T12" fmla="*/ 1 w 1226"/>
                <a:gd name="T13" fmla="*/ 81 h 505"/>
                <a:gd name="T14" fmla="*/ 9 w 1226"/>
                <a:gd name="T15" fmla="*/ 68 h 505"/>
                <a:gd name="T16" fmla="*/ 9 w 1226"/>
                <a:gd name="T17" fmla="*/ 68 h 5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26"/>
                <a:gd name="T28" fmla="*/ 0 h 505"/>
                <a:gd name="T29" fmla="*/ 1226 w 1226"/>
                <a:gd name="T30" fmla="*/ 505 h 5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26" h="505">
                  <a:moveTo>
                    <a:pt x="36" y="272"/>
                  </a:moveTo>
                  <a:lnTo>
                    <a:pt x="571" y="358"/>
                  </a:lnTo>
                  <a:lnTo>
                    <a:pt x="1214" y="0"/>
                  </a:lnTo>
                  <a:lnTo>
                    <a:pt x="1226" y="181"/>
                  </a:lnTo>
                  <a:lnTo>
                    <a:pt x="571" y="505"/>
                  </a:lnTo>
                  <a:lnTo>
                    <a:pt x="0" y="456"/>
                  </a:lnTo>
                  <a:lnTo>
                    <a:pt x="3" y="322"/>
                  </a:lnTo>
                  <a:lnTo>
                    <a:pt x="36" y="272"/>
                  </a:lnTo>
                  <a:close/>
                </a:path>
              </a:pathLst>
            </a:custGeom>
            <a:solidFill>
              <a:srgbClr val="F2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2" name="Freeform 10"/>
            <p:cNvSpPr>
              <a:spLocks/>
            </p:cNvSpPr>
            <p:nvPr/>
          </p:nvSpPr>
          <p:spPr bwMode="auto">
            <a:xfrm>
              <a:off x="3356" y="1480"/>
              <a:ext cx="118" cy="109"/>
            </a:xfrm>
            <a:custGeom>
              <a:avLst/>
              <a:gdLst>
                <a:gd name="T0" fmla="*/ 23 w 236"/>
                <a:gd name="T1" fmla="*/ 4 h 216"/>
                <a:gd name="T2" fmla="*/ 21 w 236"/>
                <a:gd name="T3" fmla="*/ 5 h 216"/>
                <a:gd name="T4" fmla="*/ 19 w 236"/>
                <a:gd name="T5" fmla="*/ 5 h 216"/>
                <a:gd name="T6" fmla="*/ 15 w 236"/>
                <a:gd name="T7" fmla="*/ 6 h 216"/>
                <a:gd name="T8" fmla="*/ 13 w 236"/>
                <a:gd name="T9" fmla="*/ 7 h 216"/>
                <a:gd name="T10" fmla="*/ 11 w 236"/>
                <a:gd name="T11" fmla="*/ 9 h 216"/>
                <a:gd name="T12" fmla="*/ 7 w 236"/>
                <a:gd name="T13" fmla="*/ 11 h 216"/>
                <a:gd name="T14" fmla="*/ 6 w 236"/>
                <a:gd name="T15" fmla="*/ 13 h 216"/>
                <a:gd name="T16" fmla="*/ 4 w 236"/>
                <a:gd name="T17" fmla="*/ 16 h 216"/>
                <a:gd name="T18" fmla="*/ 3 w 236"/>
                <a:gd name="T19" fmla="*/ 19 h 216"/>
                <a:gd name="T20" fmla="*/ 2 w 236"/>
                <a:gd name="T21" fmla="*/ 22 h 216"/>
                <a:gd name="T22" fmla="*/ 1 w 236"/>
                <a:gd name="T23" fmla="*/ 25 h 216"/>
                <a:gd name="T24" fmla="*/ 0 w 236"/>
                <a:gd name="T25" fmla="*/ 28 h 216"/>
                <a:gd name="T26" fmla="*/ 0 w 236"/>
                <a:gd name="T27" fmla="*/ 32 h 216"/>
                <a:gd name="T28" fmla="*/ 0 w 236"/>
                <a:gd name="T29" fmla="*/ 35 h 216"/>
                <a:gd name="T30" fmla="*/ 1 w 236"/>
                <a:gd name="T31" fmla="*/ 37 h 216"/>
                <a:gd name="T32" fmla="*/ 1 w 236"/>
                <a:gd name="T33" fmla="*/ 40 h 216"/>
                <a:gd name="T34" fmla="*/ 2 w 236"/>
                <a:gd name="T35" fmla="*/ 42 h 216"/>
                <a:gd name="T36" fmla="*/ 3 w 236"/>
                <a:gd name="T37" fmla="*/ 45 h 216"/>
                <a:gd name="T38" fmla="*/ 5 w 236"/>
                <a:gd name="T39" fmla="*/ 48 h 216"/>
                <a:gd name="T40" fmla="*/ 7 w 236"/>
                <a:gd name="T41" fmla="*/ 50 h 216"/>
                <a:gd name="T42" fmla="*/ 10 w 236"/>
                <a:gd name="T43" fmla="*/ 51 h 216"/>
                <a:gd name="T44" fmla="*/ 13 w 236"/>
                <a:gd name="T45" fmla="*/ 52 h 216"/>
                <a:gd name="T46" fmla="*/ 17 w 236"/>
                <a:gd name="T47" fmla="*/ 53 h 216"/>
                <a:gd name="T48" fmla="*/ 21 w 236"/>
                <a:gd name="T49" fmla="*/ 54 h 216"/>
                <a:gd name="T50" fmla="*/ 25 w 236"/>
                <a:gd name="T51" fmla="*/ 55 h 216"/>
                <a:gd name="T52" fmla="*/ 29 w 236"/>
                <a:gd name="T53" fmla="*/ 55 h 216"/>
                <a:gd name="T54" fmla="*/ 31 w 236"/>
                <a:gd name="T55" fmla="*/ 55 h 216"/>
                <a:gd name="T56" fmla="*/ 34 w 236"/>
                <a:gd name="T57" fmla="*/ 55 h 216"/>
                <a:gd name="T58" fmla="*/ 37 w 236"/>
                <a:gd name="T59" fmla="*/ 54 h 216"/>
                <a:gd name="T60" fmla="*/ 41 w 236"/>
                <a:gd name="T61" fmla="*/ 53 h 216"/>
                <a:gd name="T62" fmla="*/ 44 w 236"/>
                <a:gd name="T63" fmla="*/ 51 h 216"/>
                <a:gd name="T64" fmla="*/ 47 w 236"/>
                <a:gd name="T65" fmla="*/ 49 h 216"/>
                <a:gd name="T66" fmla="*/ 50 w 236"/>
                <a:gd name="T67" fmla="*/ 47 h 216"/>
                <a:gd name="T68" fmla="*/ 52 w 236"/>
                <a:gd name="T69" fmla="*/ 44 h 216"/>
                <a:gd name="T70" fmla="*/ 54 w 236"/>
                <a:gd name="T71" fmla="*/ 42 h 216"/>
                <a:gd name="T72" fmla="*/ 56 w 236"/>
                <a:gd name="T73" fmla="*/ 38 h 216"/>
                <a:gd name="T74" fmla="*/ 57 w 236"/>
                <a:gd name="T75" fmla="*/ 35 h 216"/>
                <a:gd name="T76" fmla="*/ 58 w 236"/>
                <a:gd name="T77" fmla="*/ 32 h 216"/>
                <a:gd name="T78" fmla="*/ 59 w 236"/>
                <a:gd name="T79" fmla="*/ 28 h 216"/>
                <a:gd name="T80" fmla="*/ 59 w 236"/>
                <a:gd name="T81" fmla="*/ 25 h 216"/>
                <a:gd name="T82" fmla="*/ 59 w 236"/>
                <a:gd name="T83" fmla="*/ 22 h 216"/>
                <a:gd name="T84" fmla="*/ 59 w 236"/>
                <a:gd name="T85" fmla="*/ 19 h 216"/>
                <a:gd name="T86" fmla="*/ 59 w 236"/>
                <a:gd name="T87" fmla="*/ 15 h 216"/>
                <a:gd name="T88" fmla="*/ 58 w 236"/>
                <a:gd name="T89" fmla="*/ 12 h 216"/>
                <a:gd name="T90" fmla="*/ 57 w 236"/>
                <a:gd name="T91" fmla="*/ 10 h 216"/>
                <a:gd name="T92" fmla="*/ 56 w 236"/>
                <a:gd name="T93" fmla="*/ 7 h 216"/>
                <a:gd name="T94" fmla="*/ 54 w 236"/>
                <a:gd name="T95" fmla="*/ 5 h 216"/>
                <a:gd name="T96" fmla="*/ 51 w 236"/>
                <a:gd name="T97" fmla="*/ 3 h 216"/>
                <a:gd name="T98" fmla="*/ 49 w 236"/>
                <a:gd name="T99" fmla="*/ 1 h 216"/>
                <a:gd name="T100" fmla="*/ 46 w 236"/>
                <a:gd name="T101" fmla="*/ 1 h 216"/>
                <a:gd name="T102" fmla="*/ 44 w 236"/>
                <a:gd name="T103" fmla="*/ 1 h 216"/>
                <a:gd name="T104" fmla="*/ 41 w 236"/>
                <a:gd name="T105" fmla="*/ 0 h 216"/>
                <a:gd name="T106" fmla="*/ 39 w 236"/>
                <a:gd name="T107" fmla="*/ 1 h 216"/>
                <a:gd name="T108" fmla="*/ 36 w 236"/>
                <a:gd name="T109" fmla="*/ 1 h 216"/>
                <a:gd name="T110" fmla="*/ 34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4 h 216"/>
                <a:gd name="T120" fmla="*/ 24 w 236"/>
                <a:gd name="T121" fmla="*/ 4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4" y="14"/>
                  </a:moveTo>
                  <a:lnTo>
                    <a:pt x="92" y="14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8" y="18"/>
                  </a:lnTo>
                  <a:lnTo>
                    <a:pt x="73" y="19"/>
                  </a:lnTo>
                  <a:lnTo>
                    <a:pt x="69" y="21"/>
                  </a:lnTo>
                  <a:lnTo>
                    <a:pt x="63" y="24"/>
                  </a:lnTo>
                  <a:lnTo>
                    <a:pt x="57" y="26"/>
                  </a:lnTo>
                  <a:lnTo>
                    <a:pt x="52" y="28"/>
                  </a:lnTo>
                  <a:lnTo>
                    <a:pt x="47" y="32"/>
                  </a:lnTo>
                  <a:lnTo>
                    <a:pt x="41" y="35"/>
                  </a:lnTo>
                  <a:lnTo>
                    <a:pt x="36" y="38"/>
                  </a:lnTo>
                  <a:lnTo>
                    <a:pt x="31" y="43"/>
                  </a:lnTo>
                  <a:lnTo>
                    <a:pt x="27" y="49"/>
                  </a:lnTo>
                  <a:lnTo>
                    <a:pt x="22" y="52"/>
                  </a:lnTo>
                  <a:lnTo>
                    <a:pt x="17" y="57"/>
                  </a:lnTo>
                  <a:lnTo>
                    <a:pt x="14" y="62"/>
                  </a:lnTo>
                  <a:lnTo>
                    <a:pt x="12" y="68"/>
                  </a:lnTo>
                  <a:lnTo>
                    <a:pt x="9" y="74"/>
                  </a:lnTo>
                  <a:lnTo>
                    <a:pt x="7" y="79"/>
                  </a:lnTo>
                  <a:lnTo>
                    <a:pt x="5" y="86"/>
                  </a:lnTo>
                  <a:lnTo>
                    <a:pt x="4" y="93"/>
                  </a:lnTo>
                  <a:lnTo>
                    <a:pt x="1" y="99"/>
                  </a:lnTo>
                  <a:lnTo>
                    <a:pt x="0" y="105"/>
                  </a:lnTo>
                  <a:lnTo>
                    <a:pt x="0" y="111"/>
                  </a:lnTo>
                  <a:lnTo>
                    <a:pt x="0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1" y="147"/>
                  </a:lnTo>
                  <a:lnTo>
                    <a:pt x="3" y="152"/>
                  </a:lnTo>
                  <a:lnTo>
                    <a:pt x="3" y="157"/>
                  </a:lnTo>
                  <a:lnTo>
                    <a:pt x="5" y="163"/>
                  </a:lnTo>
                  <a:lnTo>
                    <a:pt x="6" y="167"/>
                  </a:lnTo>
                  <a:lnTo>
                    <a:pt x="7" y="172"/>
                  </a:lnTo>
                  <a:lnTo>
                    <a:pt x="9" y="176"/>
                  </a:lnTo>
                  <a:lnTo>
                    <a:pt x="13" y="181"/>
                  </a:lnTo>
                  <a:lnTo>
                    <a:pt x="19" y="188"/>
                  </a:lnTo>
                  <a:lnTo>
                    <a:pt x="27" y="195"/>
                  </a:lnTo>
                  <a:lnTo>
                    <a:pt x="30" y="198"/>
                  </a:lnTo>
                  <a:lnTo>
                    <a:pt x="36" y="200"/>
                  </a:lnTo>
                  <a:lnTo>
                    <a:pt x="40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8" y="209"/>
                  </a:lnTo>
                  <a:lnTo>
                    <a:pt x="65" y="211"/>
                  </a:lnTo>
                  <a:lnTo>
                    <a:pt x="73" y="212"/>
                  </a:lnTo>
                  <a:lnTo>
                    <a:pt x="81" y="213"/>
                  </a:lnTo>
                  <a:lnTo>
                    <a:pt x="89" y="214"/>
                  </a:lnTo>
                  <a:lnTo>
                    <a:pt x="97" y="215"/>
                  </a:lnTo>
                  <a:lnTo>
                    <a:pt x="105" y="216"/>
                  </a:lnTo>
                  <a:lnTo>
                    <a:pt x="113" y="215"/>
                  </a:lnTo>
                  <a:lnTo>
                    <a:pt x="121" y="215"/>
                  </a:lnTo>
                  <a:lnTo>
                    <a:pt x="126" y="214"/>
                  </a:lnTo>
                  <a:lnTo>
                    <a:pt x="130" y="214"/>
                  </a:lnTo>
                  <a:lnTo>
                    <a:pt x="134" y="214"/>
                  </a:lnTo>
                  <a:lnTo>
                    <a:pt x="138" y="214"/>
                  </a:lnTo>
                  <a:lnTo>
                    <a:pt x="146" y="212"/>
                  </a:lnTo>
                  <a:lnTo>
                    <a:pt x="154" y="211"/>
                  </a:lnTo>
                  <a:lnTo>
                    <a:pt x="161" y="208"/>
                  </a:lnTo>
                  <a:lnTo>
                    <a:pt x="169" y="206"/>
                  </a:lnTo>
                  <a:lnTo>
                    <a:pt x="175" y="203"/>
                  </a:lnTo>
                  <a:lnTo>
                    <a:pt x="182" y="199"/>
                  </a:lnTo>
                  <a:lnTo>
                    <a:pt x="186" y="195"/>
                  </a:lnTo>
                  <a:lnTo>
                    <a:pt x="193" y="191"/>
                  </a:lnTo>
                  <a:lnTo>
                    <a:pt x="198" y="186"/>
                  </a:lnTo>
                  <a:lnTo>
                    <a:pt x="202" y="181"/>
                  </a:lnTo>
                  <a:lnTo>
                    <a:pt x="207" y="175"/>
                  </a:lnTo>
                  <a:lnTo>
                    <a:pt x="211" y="171"/>
                  </a:lnTo>
                  <a:lnTo>
                    <a:pt x="215" y="164"/>
                  </a:lnTo>
                  <a:lnTo>
                    <a:pt x="218" y="158"/>
                  </a:lnTo>
                  <a:lnTo>
                    <a:pt x="222" y="151"/>
                  </a:lnTo>
                  <a:lnTo>
                    <a:pt x="224" y="146"/>
                  </a:lnTo>
                  <a:lnTo>
                    <a:pt x="226" y="139"/>
                  </a:lnTo>
                  <a:lnTo>
                    <a:pt x="228" y="132"/>
                  </a:lnTo>
                  <a:lnTo>
                    <a:pt x="231" y="125"/>
                  </a:lnTo>
                  <a:lnTo>
                    <a:pt x="233" y="119"/>
                  </a:lnTo>
                  <a:lnTo>
                    <a:pt x="233" y="111"/>
                  </a:lnTo>
                  <a:lnTo>
                    <a:pt x="234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5" y="85"/>
                  </a:lnTo>
                  <a:lnTo>
                    <a:pt x="235" y="78"/>
                  </a:lnTo>
                  <a:lnTo>
                    <a:pt x="235" y="73"/>
                  </a:lnTo>
                  <a:lnTo>
                    <a:pt x="235" y="66"/>
                  </a:lnTo>
                  <a:lnTo>
                    <a:pt x="234" y="59"/>
                  </a:lnTo>
                  <a:lnTo>
                    <a:pt x="233" y="53"/>
                  </a:lnTo>
                  <a:lnTo>
                    <a:pt x="231" y="46"/>
                  </a:lnTo>
                  <a:lnTo>
                    <a:pt x="231" y="42"/>
                  </a:lnTo>
                  <a:lnTo>
                    <a:pt x="227" y="37"/>
                  </a:lnTo>
                  <a:lnTo>
                    <a:pt x="225" y="33"/>
                  </a:lnTo>
                  <a:lnTo>
                    <a:pt x="223" y="28"/>
                  </a:lnTo>
                  <a:lnTo>
                    <a:pt x="220" y="24"/>
                  </a:lnTo>
                  <a:lnTo>
                    <a:pt x="214" y="17"/>
                  </a:lnTo>
                  <a:lnTo>
                    <a:pt x="206" y="11"/>
                  </a:lnTo>
                  <a:lnTo>
                    <a:pt x="201" y="9"/>
                  </a:lnTo>
                  <a:lnTo>
                    <a:pt x="198" y="6"/>
                  </a:lnTo>
                  <a:lnTo>
                    <a:pt x="193" y="4"/>
                  </a:lnTo>
                  <a:lnTo>
                    <a:pt x="188" y="4"/>
                  </a:lnTo>
                  <a:lnTo>
                    <a:pt x="184" y="2"/>
                  </a:lnTo>
                  <a:lnTo>
                    <a:pt x="179" y="2"/>
                  </a:lnTo>
                  <a:lnTo>
                    <a:pt x="174" y="1"/>
                  </a:lnTo>
                  <a:lnTo>
                    <a:pt x="169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4" y="1"/>
                  </a:lnTo>
                  <a:lnTo>
                    <a:pt x="150" y="2"/>
                  </a:lnTo>
                  <a:lnTo>
                    <a:pt x="144" y="2"/>
                  </a:lnTo>
                  <a:lnTo>
                    <a:pt x="138" y="2"/>
                  </a:lnTo>
                  <a:lnTo>
                    <a:pt x="133" y="3"/>
                  </a:lnTo>
                  <a:lnTo>
                    <a:pt x="128" y="4"/>
                  </a:lnTo>
                  <a:lnTo>
                    <a:pt x="123" y="4"/>
                  </a:lnTo>
                  <a:lnTo>
                    <a:pt x="119" y="6"/>
                  </a:lnTo>
                  <a:lnTo>
                    <a:pt x="114" y="8"/>
                  </a:lnTo>
                  <a:lnTo>
                    <a:pt x="111" y="9"/>
                  </a:lnTo>
                  <a:lnTo>
                    <a:pt x="103" y="10"/>
                  </a:lnTo>
                  <a:lnTo>
                    <a:pt x="98" y="12"/>
                  </a:lnTo>
                  <a:lnTo>
                    <a:pt x="94" y="13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3" name="Freeform 11"/>
            <p:cNvSpPr>
              <a:spLocks/>
            </p:cNvSpPr>
            <p:nvPr/>
          </p:nvSpPr>
          <p:spPr bwMode="auto">
            <a:xfrm>
              <a:off x="3132" y="1597"/>
              <a:ext cx="118" cy="107"/>
            </a:xfrm>
            <a:custGeom>
              <a:avLst/>
              <a:gdLst>
                <a:gd name="T0" fmla="*/ 23 w 236"/>
                <a:gd name="T1" fmla="*/ 3 h 216"/>
                <a:gd name="T2" fmla="*/ 21 w 236"/>
                <a:gd name="T3" fmla="*/ 4 h 216"/>
                <a:gd name="T4" fmla="*/ 19 w 236"/>
                <a:gd name="T5" fmla="*/ 5 h 216"/>
                <a:gd name="T6" fmla="*/ 16 w 236"/>
                <a:gd name="T7" fmla="*/ 6 h 216"/>
                <a:gd name="T8" fmla="*/ 13 w 236"/>
                <a:gd name="T9" fmla="*/ 7 h 216"/>
                <a:gd name="T10" fmla="*/ 11 w 236"/>
                <a:gd name="T11" fmla="*/ 8 h 216"/>
                <a:gd name="T12" fmla="*/ 8 w 236"/>
                <a:gd name="T13" fmla="*/ 10 h 216"/>
                <a:gd name="T14" fmla="*/ 6 w 236"/>
                <a:gd name="T15" fmla="*/ 13 h 216"/>
                <a:gd name="T16" fmla="*/ 4 w 236"/>
                <a:gd name="T17" fmla="*/ 15 h 216"/>
                <a:gd name="T18" fmla="*/ 3 w 236"/>
                <a:gd name="T19" fmla="*/ 18 h 216"/>
                <a:gd name="T20" fmla="*/ 2 w 236"/>
                <a:gd name="T21" fmla="*/ 21 h 216"/>
                <a:gd name="T22" fmla="*/ 1 w 236"/>
                <a:gd name="T23" fmla="*/ 24 h 216"/>
                <a:gd name="T24" fmla="*/ 1 w 236"/>
                <a:gd name="T25" fmla="*/ 27 h 216"/>
                <a:gd name="T26" fmla="*/ 0 w 236"/>
                <a:gd name="T27" fmla="*/ 30 h 216"/>
                <a:gd name="T28" fmla="*/ 1 w 236"/>
                <a:gd name="T29" fmla="*/ 33 h 216"/>
                <a:gd name="T30" fmla="*/ 1 w 236"/>
                <a:gd name="T31" fmla="*/ 36 h 216"/>
                <a:gd name="T32" fmla="*/ 1 w 236"/>
                <a:gd name="T33" fmla="*/ 39 h 216"/>
                <a:gd name="T34" fmla="*/ 2 w 236"/>
                <a:gd name="T35" fmla="*/ 41 h 216"/>
                <a:gd name="T36" fmla="*/ 3 w 236"/>
                <a:gd name="T37" fmla="*/ 43 h 216"/>
                <a:gd name="T38" fmla="*/ 5 w 236"/>
                <a:gd name="T39" fmla="*/ 46 h 216"/>
                <a:gd name="T40" fmla="*/ 7 w 236"/>
                <a:gd name="T41" fmla="*/ 49 h 216"/>
                <a:gd name="T42" fmla="*/ 11 w 236"/>
                <a:gd name="T43" fmla="*/ 50 h 216"/>
                <a:gd name="T44" fmla="*/ 13 w 236"/>
                <a:gd name="T45" fmla="*/ 51 h 216"/>
                <a:gd name="T46" fmla="*/ 17 w 236"/>
                <a:gd name="T47" fmla="*/ 52 h 216"/>
                <a:gd name="T48" fmla="*/ 21 w 236"/>
                <a:gd name="T49" fmla="*/ 53 h 216"/>
                <a:gd name="T50" fmla="*/ 25 w 236"/>
                <a:gd name="T51" fmla="*/ 53 h 216"/>
                <a:gd name="T52" fmla="*/ 29 w 236"/>
                <a:gd name="T53" fmla="*/ 53 h 216"/>
                <a:gd name="T54" fmla="*/ 31 w 236"/>
                <a:gd name="T55" fmla="*/ 53 h 216"/>
                <a:gd name="T56" fmla="*/ 34 w 236"/>
                <a:gd name="T57" fmla="*/ 53 h 216"/>
                <a:gd name="T58" fmla="*/ 37 w 236"/>
                <a:gd name="T59" fmla="*/ 52 h 216"/>
                <a:gd name="T60" fmla="*/ 41 w 236"/>
                <a:gd name="T61" fmla="*/ 51 h 216"/>
                <a:gd name="T62" fmla="*/ 44 w 236"/>
                <a:gd name="T63" fmla="*/ 50 h 216"/>
                <a:gd name="T64" fmla="*/ 47 w 236"/>
                <a:gd name="T65" fmla="*/ 48 h 216"/>
                <a:gd name="T66" fmla="*/ 50 w 236"/>
                <a:gd name="T67" fmla="*/ 46 h 216"/>
                <a:gd name="T68" fmla="*/ 53 w 236"/>
                <a:gd name="T69" fmla="*/ 43 h 216"/>
                <a:gd name="T70" fmla="*/ 54 w 236"/>
                <a:gd name="T71" fmla="*/ 40 h 216"/>
                <a:gd name="T72" fmla="*/ 56 w 236"/>
                <a:gd name="T73" fmla="*/ 37 h 216"/>
                <a:gd name="T74" fmla="*/ 57 w 236"/>
                <a:gd name="T75" fmla="*/ 34 h 216"/>
                <a:gd name="T76" fmla="*/ 58 w 236"/>
                <a:gd name="T77" fmla="*/ 31 h 216"/>
                <a:gd name="T78" fmla="*/ 59 w 236"/>
                <a:gd name="T79" fmla="*/ 28 h 216"/>
                <a:gd name="T80" fmla="*/ 59 w 236"/>
                <a:gd name="T81" fmla="*/ 24 h 216"/>
                <a:gd name="T82" fmla="*/ 59 w 236"/>
                <a:gd name="T83" fmla="*/ 21 h 216"/>
                <a:gd name="T84" fmla="*/ 59 w 236"/>
                <a:gd name="T85" fmla="*/ 18 h 216"/>
                <a:gd name="T86" fmla="*/ 59 w 236"/>
                <a:gd name="T87" fmla="*/ 15 h 216"/>
                <a:gd name="T88" fmla="*/ 58 w 236"/>
                <a:gd name="T89" fmla="*/ 11 h 216"/>
                <a:gd name="T90" fmla="*/ 57 w 236"/>
                <a:gd name="T91" fmla="*/ 9 h 216"/>
                <a:gd name="T92" fmla="*/ 56 w 236"/>
                <a:gd name="T93" fmla="*/ 7 h 216"/>
                <a:gd name="T94" fmla="*/ 54 w 236"/>
                <a:gd name="T95" fmla="*/ 4 h 216"/>
                <a:gd name="T96" fmla="*/ 51 w 236"/>
                <a:gd name="T97" fmla="*/ 2 h 216"/>
                <a:gd name="T98" fmla="*/ 49 w 236"/>
                <a:gd name="T99" fmla="*/ 1 h 216"/>
                <a:gd name="T100" fmla="*/ 46 w 236"/>
                <a:gd name="T101" fmla="*/ 0 h 216"/>
                <a:gd name="T102" fmla="*/ 44 w 236"/>
                <a:gd name="T103" fmla="*/ 0 h 216"/>
                <a:gd name="T104" fmla="*/ 41 w 236"/>
                <a:gd name="T105" fmla="*/ 0 h 216"/>
                <a:gd name="T106" fmla="*/ 39 w 236"/>
                <a:gd name="T107" fmla="*/ 0 h 216"/>
                <a:gd name="T108" fmla="*/ 36 w 236"/>
                <a:gd name="T109" fmla="*/ 0 h 216"/>
                <a:gd name="T110" fmla="*/ 33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3 h 216"/>
                <a:gd name="T120" fmla="*/ 24 w 236"/>
                <a:gd name="T121" fmla="*/ 3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5" y="15"/>
                  </a:moveTo>
                  <a:lnTo>
                    <a:pt x="92" y="15"/>
                  </a:lnTo>
                  <a:lnTo>
                    <a:pt x="87" y="16"/>
                  </a:lnTo>
                  <a:lnTo>
                    <a:pt x="83" y="17"/>
                  </a:lnTo>
                  <a:lnTo>
                    <a:pt x="79" y="19"/>
                  </a:lnTo>
                  <a:lnTo>
                    <a:pt x="74" y="20"/>
                  </a:lnTo>
                  <a:lnTo>
                    <a:pt x="70" y="22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8" y="32"/>
                  </a:lnTo>
                  <a:lnTo>
                    <a:pt x="41" y="35"/>
                  </a:lnTo>
                  <a:lnTo>
                    <a:pt x="37" y="38"/>
                  </a:lnTo>
                  <a:lnTo>
                    <a:pt x="32" y="42"/>
                  </a:lnTo>
                  <a:lnTo>
                    <a:pt x="27" y="47"/>
                  </a:lnTo>
                  <a:lnTo>
                    <a:pt x="23" y="52"/>
                  </a:lnTo>
                  <a:lnTo>
                    <a:pt x="18" y="57"/>
                  </a:lnTo>
                  <a:lnTo>
                    <a:pt x="15" y="62"/>
                  </a:lnTo>
                  <a:lnTo>
                    <a:pt x="13" y="69"/>
                  </a:lnTo>
                  <a:lnTo>
                    <a:pt x="9" y="73"/>
                  </a:lnTo>
                  <a:lnTo>
                    <a:pt x="7" y="80"/>
                  </a:lnTo>
                  <a:lnTo>
                    <a:pt x="5" y="86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1" y="104"/>
                  </a:lnTo>
                  <a:lnTo>
                    <a:pt x="1" y="110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2" y="143"/>
                  </a:lnTo>
                  <a:lnTo>
                    <a:pt x="2" y="147"/>
                  </a:lnTo>
                  <a:lnTo>
                    <a:pt x="2" y="153"/>
                  </a:lnTo>
                  <a:lnTo>
                    <a:pt x="3" y="158"/>
                  </a:lnTo>
                  <a:lnTo>
                    <a:pt x="6" y="163"/>
                  </a:lnTo>
                  <a:lnTo>
                    <a:pt x="7" y="168"/>
                  </a:lnTo>
                  <a:lnTo>
                    <a:pt x="8" y="173"/>
                  </a:lnTo>
                  <a:lnTo>
                    <a:pt x="10" y="176"/>
                  </a:lnTo>
                  <a:lnTo>
                    <a:pt x="14" y="180"/>
                  </a:lnTo>
                  <a:lnTo>
                    <a:pt x="18" y="187"/>
                  </a:lnTo>
                  <a:lnTo>
                    <a:pt x="26" y="194"/>
                  </a:lnTo>
                  <a:lnTo>
                    <a:pt x="31" y="198"/>
                  </a:lnTo>
                  <a:lnTo>
                    <a:pt x="35" y="201"/>
                  </a:lnTo>
                  <a:lnTo>
                    <a:pt x="41" y="203"/>
                  </a:lnTo>
                  <a:lnTo>
                    <a:pt x="48" y="206"/>
                  </a:lnTo>
                  <a:lnTo>
                    <a:pt x="52" y="208"/>
                  </a:lnTo>
                  <a:lnTo>
                    <a:pt x="60" y="210"/>
                  </a:lnTo>
                  <a:lnTo>
                    <a:pt x="67" y="211"/>
                  </a:lnTo>
                  <a:lnTo>
                    <a:pt x="74" y="212"/>
                  </a:lnTo>
                  <a:lnTo>
                    <a:pt x="82" y="214"/>
                  </a:lnTo>
                  <a:lnTo>
                    <a:pt x="90" y="215"/>
                  </a:lnTo>
                  <a:lnTo>
                    <a:pt x="98" y="215"/>
                  </a:lnTo>
                  <a:lnTo>
                    <a:pt x="106" y="216"/>
                  </a:lnTo>
                  <a:lnTo>
                    <a:pt x="114" y="215"/>
                  </a:lnTo>
                  <a:lnTo>
                    <a:pt x="122" y="215"/>
                  </a:lnTo>
                  <a:lnTo>
                    <a:pt x="127" y="215"/>
                  </a:lnTo>
                  <a:lnTo>
                    <a:pt x="131" y="215"/>
                  </a:lnTo>
                  <a:lnTo>
                    <a:pt x="135" y="214"/>
                  </a:lnTo>
                  <a:lnTo>
                    <a:pt x="139" y="214"/>
                  </a:lnTo>
                  <a:lnTo>
                    <a:pt x="147" y="212"/>
                  </a:lnTo>
                  <a:lnTo>
                    <a:pt x="155" y="210"/>
                  </a:lnTo>
                  <a:lnTo>
                    <a:pt x="162" y="208"/>
                  </a:lnTo>
                  <a:lnTo>
                    <a:pt x="170" y="206"/>
                  </a:lnTo>
                  <a:lnTo>
                    <a:pt x="176" y="202"/>
                  </a:lnTo>
                  <a:lnTo>
                    <a:pt x="182" y="199"/>
                  </a:lnTo>
                  <a:lnTo>
                    <a:pt x="187" y="194"/>
                  </a:lnTo>
                  <a:lnTo>
                    <a:pt x="194" y="190"/>
                  </a:lnTo>
                  <a:lnTo>
                    <a:pt x="198" y="185"/>
                  </a:lnTo>
                  <a:lnTo>
                    <a:pt x="204" y="180"/>
                  </a:lnTo>
                  <a:lnTo>
                    <a:pt x="209" y="175"/>
                  </a:lnTo>
                  <a:lnTo>
                    <a:pt x="213" y="169"/>
                  </a:lnTo>
                  <a:lnTo>
                    <a:pt x="216" y="163"/>
                  </a:lnTo>
                  <a:lnTo>
                    <a:pt x="219" y="157"/>
                  </a:lnTo>
                  <a:lnTo>
                    <a:pt x="222" y="151"/>
                  </a:lnTo>
                  <a:lnTo>
                    <a:pt x="225" y="145"/>
                  </a:lnTo>
                  <a:lnTo>
                    <a:pt x="227" y="138"/>
                  </a:lnTo>
                  <a:lnTo>
                    <a:pt x="229" y="133"/>
                  </a:lnTo>
                  <a:lnTo>
                    <a:pt x="232" y="126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5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6" y="85"/>
                  </a:lnTo>
                  <a:lnTo>
                    <a:pt x="236" y="78"/>
                  </a:lnTo>
                  <a:lnTo>
                    <a:pt x="235" y="72"/>
                  </a:lnTo>
                  <a:lnTo>
                    <a:pt x="235" y="66"/>
                  </a:lnTo>
                  <a:lnTo>
                    <a:pt x="234" y="60"/>
                  </a:lnTo>
                  <a:lnTo>
                    <a:pt x="233" y="54"/>
                  </a:lnTo>
                  <a:lnTo>
                    <a:pt x="232" y="47"/>
                  </a:lnTo>
                  <a:lnTo>
                    <a:pt x="229" y="42"/>
                  </a:lnTo>
                  <a:lnTo>
                    <a:pt x="227" y="38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3" y="17"/>
                  </a:lnTo>
                  <a:lnTo>
                    <a:pt x="206" y="12"/>
                  </a:lnTo>
                  <a:lnTo>
                    <a:pt x="202" y="9"/>
                  </a:lnTo>
                  <a:lnTo>
                    <a:pt x="197" y="7"/>
                  </a:lnTo>
                  <a:lnTo>
                    <a:pt x="193" y="6"/>
                  </a:lnTo>
                  <a:lnTo>
                    <a:pt x="189" y="5"/>
                  </a:lnTo>
                  <a:lnTo>
                    <a:pt x="184" y="3"/>
                  </a:lnTo>
                  <a:lnTo>
                    <a:pt x="179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4" y="3"/>
                  </a:lnTo>
                  <a:lnTo>
                    <a:pt x="138" y="4"/>
                  </a:lnTo>
                  <a:lnTo>
                    <a:pt x="132" y="4"/>
                  </a:lnTo>
                  <a:lnTo>
                    <a:pt x="128" y="6"/>
                  </a:lnTo>
                  <a:lnTo>
                    <a:pt x="123" y="6"/>
                  </a:lnTo>
                  <a:lnTo>
                    <a:pt x="119" y="8"/>
                  </a:lnTo>
                  <a:lnTo>
                    <a:pt x="114" y="8"/>
                  </a:lnTo>
                  <a:lnTo>
                    <a:pt x="111" y="11"/>
                  </a:lnTo>
                  <a:lnTo>
                    <a:pt x="104" y="12"/>
                  </a:lnTo>
                  <a:lnTo>
                    <a:pt x="99" y="13"/>
                  </a:lnTo>
                  <a:lnTo>
                    <a:pt x="95" y="1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4" name="Freeform 12"/>
            <p:cNvSpPr>
              <a:spLocks/>
            </p:cNvSpPr>
            <p:nvPr/>
          </p:nvSpPr>
          <p:spPr bwMode="auto">
            <a:xfrm>
              <a:off x="2860" y="1612"/>
              <a:ext cx="109" cy="66"/>
            </a:xfrm>
            <a:custGeom>
              <a:avLst/>
              <a:gdLst>
                <a:gd name="T0" fmla="*/ 0 w 218"/>
                <a:gd name="T1" fmla="*/ 28 h 132"/>
                <a:gd name="T2" fmla="*/ 1 w 218"/>
                <a:gd name="T3" fmla="*/ 28 h 132"/>
                <a:gd name="T4" fmla="*/ 2 w 218"/>
                <a:gd name="T5" fmla="*/ 28 h 132"/>
                <a:gd name="T6" fmla="*/ 3 w 218"/>
                <a:gd name="T7" fmla="*/ 29 h 132"/>
                <a:gd name="T8" fmla="*/ 4 w 218"/>
                <a:gd name="T9" fmla="*/ 29 h 132"/>
                <a:gd name="T10" fmla="*/ 6 w 218"/>
                <a:gd name="T11" fmla="*/ 30 h 132"/>
                <a:gd name="T12" fmla="*/ 7 w 218"/>
                <a:gd name="T13" fmla="*/ 30 h 132"/>
                <a:gd name="T14" fmla="*/ 8 w 218"/>
                <a:gd name="T15" fmla="*/ 30 h 132"/>
                <a:gd name="T16" fmla="*/ 10 w 218"/>
                <a:gd name="T17" fmla="*/ 30 h 132"/>
                <a:gd name="T18" fmla="*/ 11 w 218"/>
                <a:gd name="T19" fmla="*/ 31 h 132"/>
                <a:gd name="T20" fmla="*/ 12 w 218"/>
                <a:gd name="T21" fmla="*/ 31 h 132"/>
                <a:gd name="T22" fmla="*/ 13 w 218"/>
                <a:gd name="T23" fmla="*/ 31 h 132"/>
                <a:gd name="T24" fmla="*/ 14 w 218"/>
                <a:gd name="T25" fmla="*/ 31 h 132"/>
                <a:gd name="T26" fmla="*/ 15 w 218"/>
                <a:gd name="T27" fmla="*/ 32 h 132"/>
                <a:gd name="T28" fmla="*/ 16 w 218"/>
                <a:gd name="T29" fmla="*/ 32 h 132"/>
                <a:gd name="T30" fmla="*/ 18 w 218"/>
                <a:gd name="T31" fmla="*/ 33 h 132"/>
                <a:gd name="T32" fmla="*/ 19 w 218"/>
                <a:gd name="T33" fmla="*/ 33 h 132"/>
                <a:gd name="T34" fmla="*/ 20 w 218"/>
                <a:gd name="T35" fmla="*/ 33 h 132"/>
                <a:gd name="T36" fmla="*/ 22 w 218"/>
                <a:gd name="T37" fmla="*/ 33 h 132"/>
                <a:gd name="T38" fmla="*/ 23 w 218"/>
                <a:gd name="T39" fmla="*/ 33 h 132"/>
                <a:gd name="T40" fmla="*/ 24 w 218"/>
                <a:gd name="T41" fmla="*/ 33 h 132"/>
                <a:gd name="T42" fmla="*/ 25 w 218"/>
                <a:gd name="T43" fmla="*/ 33 h 132"/>
                <a:gd name="T44" fmla="*/ 26 w 218"/>
                <a:gd name="T45" fmla="*/ 33 h 132"/>
                <a:gd name="T46" fmla="*/ 27 w 218"/>
                <a:gd name="T47" fmla="*/ 33 h 132"/>
                <a:gd name="T48" fmla="*/ 28 w 218"/>
                <a:gd name="T49" fmla="*/ 33 h 132"/>
                <a:gd name="T50" fmla="*/ 30 w 218"/>
                <a:gd name="T51" fmla="*/ 33 h 132"/>
                <a:gd name="T52" fmla="*/ 32 w 218"/>
                <a:gd name="T53" fmla="*/ 33 h 132"/>
                <a:gd name="T54" fmla="*/ 34 w 218"/>
                <a:gd name="T55" fmla="*/ 32 h 132"/>
                <a:gd name="T56" fmla="*/ 36 w 218"/>
                <a:gd name="T57" fmla="*/ 31 h 132"/>
                <a:gd name="T58" fmla="*/ 38 w 218"/>
                <a:gd name="T59" fmla="*/ 30 h 132"/>
                <a:gd name="T60" fmla="*/ 39 w 218"/>
                <a:gd name="T61" fmla="*/ 29 h 132"/>
                <a:gd name="T62" fmla="*/ 41 w 218"/>
                <a:gd name="T63" fmla="*/ 28 h 132"/>
                <a:gd name="T64" fmla="*/ 42 w 218"/>
                <a:gd name="T65" fmla="*/ 27 h 132"/>
                <a:gd name="T66" fmla="*/ 43 w 218"/>
                <a:gd name="T67" fmla="*/ 26 h 132"/>
                <a:gd name="T68" fmla="*/ 44 w 218"/>
                <a:gd name="T69" fmla="*/ 24 h 132"/>
                <a:gd name="T70" fmla="*/ 45 w 218"/>
                <a:gd name="T71" fmla="*/ 23 h 132"/>
                <a:gd name="T72" fmla="*/ 47 w 218"/>
                <a:gd name="T73" fmla="*/ 22 h 132"/>
                <a:gd name="T74" fmla="*/ 47 w 218"/>
                <a:gd name="T75" fmla="*/ 20 h 132"/>
                <a:gd name="T76" fmla="*/ 48 w 218"/>
                <a:gd name="T77" fmla="*/ 19 h 132"/>
                <a:gd name="T78" fmla="*/ 49 w 218"/>
                <a:gd name="T79" fmla="*/ 18 h 132"/>
                <a:gd name="T80" fmla="*/ 50 w 218"/>
                <a:gd name="T81" fmla="*/ 17 h 132"/>
                <a:gd name="T82" fmla="*/ 51 w 218"/>
                <a:gd name="T83" fmla="*/ 15 h 132"/>
                <a:gd name="T84" fmla="*/ 51 w 218"/>
                <a:gd name="T85" fmla="*/ 13 h 132"/>
                <a:gd name="T86" fmla="*/ 52 w 218"/>
                <a:gd name="T87" fmla="*/ 12 h 132"/>
                <a:gd name="T88" fmla="*/ 52 w 218"/>
                <a:gd name="T89" fmla="*/ 10 h 132"/>
                <a:gd name="T90" fmla="*/ 53 w 218"/>
                <a:gd name="T91" fmla="*/ 9 h 132"/>
                <a:gd name="T92" fmla="*/ 53 w 218"/>
                <a:gd name="T93" fmla="*/ 8 h 132"/>
                <a:gd name="T94" fmla="*/ 53 w 218"/>
                <a:gd name="T95" fmla="*/ 7 h 132"/>
                <a:gd name="T96" fmla="*/ 54 w 218"/>
                <a:gd name="T97" fmla="*/ 6 h 132"/>
                <a:gd name="T98" fmla="*/ 54 w 218"/>
                <a:gd name="T99" fmla="*/ 5 h 132"/>
                <a:gd name="T100" fmla="*/ 54 w 218"/>
                <a:gd name="T101" fmla="*/ 3 h 132"/>
                <a:gd name="T102" fmla="*/ 55 w 218"/>
                <a:gd name="T103" fmla="*/ 1 h 132"/>
                <a:gd name="T104" fmla="*/ 55 w 218"/>
                <a:gd name="T105" fmla="*/ 1 h 132"/>
                <a:gd name="T106" fmla="*/ 55 w 218"/>
                <a:gd name="T107" fmla="*/ 1 h 132"/>
                <a:gd name="T108" fmla="*/ 24 w 218"/>
                <a:gd name="T109" fmla="*/ 0 h 132"/>
                <a:gd name="T110" fmla="*/ 0 w 218"/>
                <a:gd name="T111" fmla="*/ 28 h 132"/>
                <a:gd name="T112" fmla="*/ 0 w 218"/>
                <a:gd name="T113" fmla="*/ 28 h 1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8"/>
                <a:gd name="T172" fmla="*/ 0 h 132"/>
                <a:gd name="T173" fmla="*/ 218 w 218"/>
                <a:gd name="T174" fmla="*/ 132 h 1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8" h="132">
                  <a:moveTo>
                    <a:pt x="0" y="114"/>
                  </a:moveTo>
                  <a:lnTo>
                    <a:pt x="3" y="114"/>
                  </a:lnTo>
                  <a:lnTo>
                    <a:pt x="6" y="115"/>
                  </a:lnTo>
                  <a:lnTo>
                    <a:pt x="12" y="116"/>
                  </a:lnTo>
                  <a:lnTo>
                    <a:pt x="16" y="119"/>
                  </a:lnTo>
                  <a:lnTo>
                    <a:pt x="24" y="121"/>
                  </a:lnTo>
                  <a:lnTo>
                    <a:pt x="28" y="121"/>
                  </a:lnTo>
                  <a:lnTo>
                    <a:pt x="32" y="123"/>
                  </a:lnTo>
                  <a:lnTo>
                    <a:pt x="37" y="123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0" y="128"/>
                  </a:lnTo>
                  <a:lnTo>
                    <a:pt x="64" y="128"/>
                  </a:lnTo>
                  <a:lnTo>
                    <a:pt x="70" y="130"/>
                  </a:lnTo>
                  <a:lnTo>
                    <a:pt x="74" y="130"/>
                  </a:lnTo>
                  <a:lnTo>
                    <a:pt x="80" y="131"/>
                  </a:lnTo>
                  <a:lnTo>
                    <a:pt x="85" y="131"/>
                  </a:lnTo>
                  <a:lnTo>
                    <a:pt x="90" y="132"/>
                  </a:lnTo>
                  <a:lnTo>
                    <a:pt x="95" y="132"/>
                  </a:lnTo>
                  <a:lnTo>
                    <a:pt x="99" y="132"/>
                  </a:lnTo>
                  <a:lnTo>
                    <a:pt x="104" y="132"/>
                  </a:lnTo>
                  <a:lnTo>
                    <a:pt x="110" y="132"/>
                  </a:lnTo>
                  <a:lnTo>
                    <a:pt x="114" y="132"/>
                  </a:lnTo>
                  <a:lnTo>
                    <a:pt x="120" y="132"/>
                  </a:lnTo>
                  <a:lnTo>
                    <a:pt x="128" y="130"/>
                  </a:lnTo>
                  <a:lnTo>
                    <a:pt x="136" y="128"/>
                  </a:lnTo>
                  <a:lnTo>
                    <a:pt x="143" y="124"/>
                  </a:lnTo>
                  <a:lnTo>
                    <a:pt x="150" y="122"/>
                  </a:lnTo>
                  <a:lnTo>
                    <a:pt x="155" y="118"/>
                  </a:lnTo>
                  <a:lnTo>
                    <a:pt x="161" y="114"/>
                  </a:lnTo>
                  <a:lnTo>
                    <a:pt x="167" y="110"/>
                  </a:lnTo>
                  <a:lnTo>
                    <a:pt x="172" y="105"/>
                  </a:lnTo>
                  <a:lnTo>
                    <a:pt x="176" y="99"/>
                  </a:lnTo>
                  <a:lnTo>
                    <a:pt x="180" y="94"/>
                  </a:lnTo>
                  <a:lnTo>
                    <a:pt x="185" y="89"/>
                  </a:lnTo>
                  <a:lnTo>
                    <a:pt x="188" y="83"/>
                  </a:lnTo>
                  <a:lnTo>
                    <a:pt x="192" y="78"/>
                  </a:lnTo>
                  <a:lnTo>
                    <a:pt x="195" y="72"/>
                  </a:lnTo>
                  <a:lnTo>
                    <a:pt x="198" y="65"/>
                  </a:lnTo>
                  <a:lnTo>
                    <a:pt x="202" y="61"/>
                  </a:lnTo>
                  <a:lnTo>
                    <a:pt x="203" y="54"/>
                  </a:lnTo>
                  <a:lnTo>
                    <a:pt x="205" y="49"/>
                  </a:lnTo>
                  <a:lnTo>
                    <a:pt x="207" y="42"/>
                  </a:lnTo>
                  <a:lnTo>
                    <a:pt x="209" y="38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13" y="24"/>
                  </a:lnTo>
                  <a:lnTo>
                    <a:pt x="215" y="21"/>
                  </a:lnTo>
                  <a:lnTo>
                    <a:pt x="216" y="13"/>
                  </a:lnTo>
                  <a:lnTo>
                    <a:pt x="217" y="7"/>
                  </a:lnTo>
                  <a:lnTo>
                    <a:pt x="218" y="5"/>
                  </a:lnTo>
                  <a:lnTo>
                    <a:pt x="218" y="4"/>
                  </a:lnTo>
                  <a:lnTo>
                    <a:pt x="95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5" name="Freeform 13"/>
            <p:cNvSpPr>
              <a:spLocks/>
            </p:cNvSpPr>
            <p:nvPr/>
          </p:nvSpPr>
          <p:spPr bwMode="auto">
            <a:xfrm>
              <a:off x="2682" y="1725"/>
              <a:ext cx="52" cy="39"/>
            </a:xfrm>
            <a:custGeom>
              <a:avLst/>
              <a:gdLst>
                <a:gd name="T0" fmla="*/ 15 w 104"/>
                <a:gd name="T1" fmla="*/ 0 h 77"/>
                <a:gd name="T2" fmla="*/ 26 w 104"/>
                <a:gd name="T3" fmla="*/ 3 h 77"/>
                <a:gd name="T4" fmla="*/ 26 w 104"/>
                <a:gd name="T5" fmla="*/ 15 h 77"/>
                <a:gd name="T6" fmla="*/ 19 w 104"/>
                <a:gd name="T7" fmla="*/ 20 h 77"/>
                <a:gd name="T8" fmla="*/ 0 w 104"/>
                <a:gd name="T9" fmla="*/ 9 h 77"/>
                <a:gd name="T10" fmla="*/ 6 w 104"/>
                <a:gd name="T11" fmla="*/ 1 h 77"/>
                <a:gd name="T12" fmla="*/ 15 w 104"/>
                <a:gd name="T13" fmla="*/ 0 h 77"/>
                <a:gd name="T14" fmla="*/ 15 w 104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77"/>
                <a:gd name="T26" fmla="*/ 104 w 104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77">
                  <a:moveTo>
                    <a:pt x="61" y="0"/>
                  </a:moveTo>
                  <a:lnTo>
                    <a:pt x="102" y="12"/>
                  </a:lnTo>
                  <a:lnTo>
                    <a:pt x="104" y="58"/>
                  </a:lnTo>
                  <a:lnTo>
                    <a:pt x="73" y="77"/>
                  </a:lnTo>
                  <a:lnTo>
                    <a:pt x="0" y="36"/>
                  </a:lnTo>
                  <a:lnTo>
                    <a:pt x="23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6" name="Freeform 14"/>
            <p:cNvSpPr>
              <a:spLocks/>
            </p:cNvSpPr>
            <p:nvPr/>
          </p:nvSpPr>
          <p:spPr bwMode="auto">
            <a:xfrm>
              <a:off x="2586" y="1710"/>
              <a:ext cx="176" cy="140"/>
            </a:xfrm>
            <a:custGeom>
              <a:avLst/>
              <a:gdLst>
                <a:gd name="T0" fmla="*/ 9 w 352"/>
                <a:gd name="T1" fmla="*/ 28 h 282"/>
                <a:gd name="T2" fmla="*/ 6 w 352"/>
                <a:gd name="T3" fmla="*/ 31 h 282"/>
                <a:gd name="T4" fmla="*/ 5 w 352"/>
                <a:gd name="T5" fmla="*/ 35 h 282"/>
                <a:gd name="T6" fmla="*/ 3 w 352"/>
                <a:gd name="T7" fmla="*/ 38 h 282"/>
                <a:gd name="T8" fmla="*/ 1 w 352"/>
                <a:gd name="T9" fmla="*/ 43 h 282"/>
                <a:gd name="T10" fmla="*/ 1 w 352"/>
                <a:gd name="T11" fmla="*/ 46 h 282"/>
                <a:gd name="T12" fmla="*/ 1 w 352"/>
                <a:gd name="T13" fmla="*/ 51 h 282"/>
                <a:gd name="T14" fmla="*/ 3 w 352"/>
                <a:gd name="T15" fmla="*/ 55 h 282"/>
                <a:gd name="T16" fmla="*/ 6 w 352"/>
                <a:gd name="T17" fmla="*/ 58 h 282"/>
                <a:gd name="T18" fmla="*/ 9 w 352"/>
                <a:gd name="T19" fmla="*/ 61 h 282"/>
                <a:gd name="T20" fmla="*/ 12 w 352"/>
                <a:gd name="T21" fmla="*/ 64 h 282"/>
                <a:gd name="T22" fmla="*/ 16 w 352"/>
                <a:gd name="T23" fmla="*/ 66 h 282"/>
                <a:gd name="T24" fmla="*/ 21 w 352"/>
                <a:gd name="T25" fmla="*/ 68 h 282"/>
                <a:gd name="T26" fmla="*/ 25 w 352"/>
                <a:gd name="T27" fmla="*/ 69 h 282"/>
                <a:gd name="T28" fmla="*/ 30 w 352"/>
                <a:gd name="T29" fmla="*/ 70 h 282"/>
                <a:gd name="T30" fmla="*/ 36 w 352"/>
                <a:gd name="T31" fmla="*/ 69 h 282"/>
                <a:gd name="T32" fmla="*/ 42 w 352"/>
                <a:gd name="T33" fmla="*/ 67 h 282"/>
                <a:gd name="T34" fmla="*/ 45 w 352"/>
                <a:gd name="T35" fmla="*/ 65 h 282"/>
                <a:gd name="T36" fmla="*/ 49 w 352"/>
                <a:gd name="T37" fmla="*/ 62 h 282"/>
                <a:gd name="T38" fmla="*/ 53 w 352"/>
                <a:gd name="T39" fmla="*/ 59 h 282"/>
                <a:gd name="T40" fmla="*/ 57 w 352"/>
                <a:gd name="T41" fmla="*/ 56 h 282"/>
                <a:gd name="T42" fmla="*/ 60 w 352"/>
                <a:gd name="T43" fmla="*/ 53 h 282"/>
                <a:gd name="T44" fmla="*/ 63 w 352"/>
                <a:gd name="T45" fmla="*/ 50 h 282"/>
                <a:gd name="T46" fmla="*/ 66 w 352"/>
                <a:gd name="T47" fmla="*/ 47 h 282"/>
                <a:gd name="T48" fmla="*/ 69 w 352"/>
                <a:gd name="T49" fmla="*/ 43 h 282"/>
                <a:gd name="T50" fmla="*/ 72 w 352"/>
                <a:gd name="T51" fmla="*/ 40 h 282"/>
                <a:gd name="T52" fmla="*/ 74 w 352"/>
                <a:gd name="T53" fmla="*/ 37 h 282"/>
                <a:gd name="T54" fmla="*/ 78 w 352"/>
                <a:gd name="T55" fmla="*/ 32 h 282"/>
                <a:gd name="T56" fmla="*/ 82 w 352"/>
                <a:gd name="T57" fmla="*/ 27 h 282"/>
                <a:gd name="T58" fmla="*/ 84 w 352"/>
                <a:gd name="T59" fmla="*/ 23 h 282"/>
                <a:gd name="T60" fmla="*/ 87 w 352"/>
                <a:gd name="T61" fmla="*/ 19 h 282"/>
                <a:gd name="T62" fmla="*/ 88 w 352"/>
                <a:gd name="T63" fmla="*/ 17 h 282"/>
                <a:gd name="T64" fmla="*/ 72 w 352"/>
                <a:gd name="T65" fmla="*/ 12 h 282"/>
                <a:gd name="T66" fmla="*/ 71 w 352"/>
                <a:gd name="T67" fmla="*/ 16 h 282"/>
                <a:gd name="T68" fmla="*/ 69 w 352"/>
                <a:gd name="T69" fmla="*/ 21 h 282"/>
                <a:gd name="T70" fmla="*/ 66 w 352"/>
                <a:gd name="T71" fmla="*/ 27 h 282"/>
                <a:gd name="T72" fmla="*/ 63 w 352"/>
                <a:gd name="T73" fmla="*/ 32 h 282"/>
                <a:gd name="T74" fmla="*/ 59 w 352"/>
                <a:gd name="T75" fmla="*/ 37 h 282"/>
                <a:gd name="T76" fmla="*/ 55 w 352"/>
                <a:gd name="T77" fmla="*/ 41 h 282"/>
                <a:gd name="T78" fmla="*/ 50 w 352"/>
                <a:gd name="T79" fmla="*/ 45 h 282"/>
                <a:gd name="T80" fmla="*/ 45 w 352"/>
                <a:gd name="T81" fmla="*/ 49 h 282"/>
                <a:gd name="T82" fmla="*/ 40 w 352"/>
                <a:gd name="T83" fmla="*/ 52 h 282"/>
                <a:gd name="T84" fmla="*/ 35 w 352"/>
                <a:gd name="T85" fmla="*/ 54 h 282"/>
                <a:gd name="T86" fmla="*/ 29 w 352"/>
                <a:gd name="T87" fmla="*/ 54 h 282"/>
                <a:gd name="T88" fmla="*/ 25 w 352"/>
                <a:gd name="T89" fmla="*/ 55 h 282"/>
                <a:gd name="T90" fmla="*/ 22 w 352"/>
                <a:gd name="T91" fmla="*/ 54 h 282"/>
                <a:gd name="T92" fmla="*/ 19 w 352"/>
                <a:gd name="T93" fmla="*/ 52 h 282"/>
                <a:gd name="T94" fmla="*/ 17 w 352"/>
                <a:gd name="T95" fmla="*/ 48 h 282"/>
                <a:gd name="T96" fmla="*/ 18 w 352"/>
                <a:gd name="T97" fmla="*/ 42 h 282"/>
                <a:gd name="T98" fmla="*/ 21 w 352"/>
                <a:gd name="T99" fmla="*/ 36 h 282"/>
                <a:gd name="T100" fmla="*/ 25 w 352"/>
                <a:gd name="T101" fmla="*/ 32 h 282"/>
                <a:gd name="T102" fmla="*/ 28 w 352"/>
                <a:gd name="T103" fmla="*/ 30 h 282"/>
                <a:gd name="T104" fmla="*/ 31 w 352"/>
                <a:gd name="T105" fmla="*/ 27 h 282"/>
                <a:gd name="T106" fmla="*/ 36 w 352"/>
                <a:gd name="T107" fmla="*/ 25 h 282"/>
                <a:gd name="T108" fmla="*/ 41 w 352"/>
                <a:gd name="T109" fmla="*/ 23 h 282"/>
                <a:gd name="T110" fmla="*/ 44 w 352"/>
                <a:gd name="T111" fmla="*/ 21 h 282"/>
                <a:gd name="T112" fmla="*/ 47 w 352"/>
                <a:gd name="T113" fmla="*/ 19 h 282"/>
                <a:gd name="T114" fmla="*/ 50 w 352"/>
                <a:gd name="T115" fmla="*/ 18 h 282"/>
                <a:gd name="T116" fmla="*/ 53 w 352"/>
                <a:gd name="T117" fmla="*/ 0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2"/>
                <a:gd name="T178" fmla="*/ 0 h 282"/>
                <a:gd name="T179" fmla="*/ 352 w 352"/>
                <a:gd name="T180" fmla="*/ 282 h 28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2" h="282">
                  <a:moveTo>
                    <a:pt x="214" y="0"/>
                  </a:moveTo>
                  <a:lnTo>
                    <a:pt x="35" y="113"/>
                  </a:lnTo>
                  <a:lnTo>
                    <a:pt x="34" y="113"/>
                  </a:lnTo>
                  <a:lnTo>
                    <a:pt x="33" y="115"/>
                  </a:lnTo>
                  <a:lnTo>
                    <a:pt x="29" y="119"/>
                  </a:lnTo>
                  <a:lnTo>
                    <a:pt x="27" y="124"/>
                  </a:lnTo>
                  <a:lnTo>
                    <a:pt x="24" y="129"/>
                  </a:lnTo>
                  <a:lnTo>
                    <a:pt x="20" y="137"/>
                  </a:lnTo>
                  <a:lnTo>
                    <a:pt x="18" y="140"/>
                  </a:lnTo>
                  <a:lnTo>
                    <a:pt x="17" y="144"/>
                  </a:lnTo>
                  <a:lnTo>
                    <a:pt x="15" y="148"/>
                  </a:lnTo>
                  <a:lnTo>
                    <a:pt x="13" y="153"/>
                  </a:lnTo>
                  <a:lnTo>
                    <a:pt x="9" y="161"/>
                  </a:lnTo>
                  <a:lnTo>
                    <a:pt x="7" y="169"/>
                  </a:lnTo>
                  <a:lnTo>
                    <a:pt x="4" y="173"/>
                  </a:lnTo>
                  <a:lnTo>
                    <a:pt x="3" y="178"/>
                  </a:lnTo>
                  <a:lnTo>
                    <a:pt x="2" y="181"/>
                  </a:lnTo>
                  <a:lnTo>
                    <a:pt x="2" y="186"/>
                  </a:lnTo>
                  <a:lnTo>
                    <a:pt x="0" y="193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5" y="212"/>
                  </a:lnTo>
                  <a:lnTo>
                    <a:pt x="7" y="217"/>
                  </a:lnTo>
                  <a:lnTo>
                    <a:pt x="10" y="221"/>
                  </a:lnTo>
                  <a:lnTo>
                    <a:pt x="13" y="226"/>
                  </a:lnTo>
                  <a:lnTo>
                    <a:pt x="18" y="230"/>
                  </a:lnTo>
                  <a:lnTo>
                    <a:pt x="21" y="234"/>
                  </a:lnTo>
                  <a:lnTo>
                    <a:pt x="26" y="238"/>
                  </a:lnTo>
                  <a:lnTo>
                    <a:pt x="31" y="243"/>
                  </a:lnTo>
                  <a:lnTo>
                    <a:pt x="35" y="248"/>
                  </a:lnTo>
                  <a:lnTo>
                    <a:pt x="38" y="250"/>
                  </a:lnTo>
                  <a:lnTo>
                    <a:pt x="43" y="254"/>
                  </a:lnTo>
                  <a:lnTo>
                    <a:pt x="48" y="257"/>
                  </a:lnTo>
                  <a:lnTo>
                    <a:pt x="53" y="261"/>
                  </a:lnTo>
                  <a:lnTo>
                    <a:pt x="58" y="264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6" y="273"/>
                  </a:lnTo>
                  <a:lnTo>
                    <a:pt x="82" y="275"/>
                  </a:lnTo>
                  <a:lnTo>
                    <a:pt x="88" y="277"/>
                  </a:lnTo>
                  <a:lnTo>
                    <a:pt x="94" y="278"/>
                  </a:lnTo>
                  <a:lnTo>
                    <a:pt x="101" y="280"/>
                  </a:lnTo>
                  <a:lnTo>
                    <a:pt x="107" y="281"/>
                  </a:lnTo>
                  <a:lnTo>
                    <a:pt x="114" y="282"/>
                  </a:lnTo>
                  <a:lnTo>
                    <a:pt x="121" y="282"/>
                  </a:lnTo>
                  <a:lnTo>
                    <a:pt x="129" y="282"/>
                  </a:lnTo>
                  <a:lnTo>
                    <a:pt x="135" y="280"/>
                  </a:lnTo>
                  <a:lnTo>
                    <a:pt x="142" y="278"/>
                  </a:lnTo>
                  <a:lnTo>
                    <a:pt x="150" y="276"/>
                  </a:lnTo>
                  <a:lnTo>
                    <a:pt x="158" y="274"/>
                  </a:lnTo>
                  <a:lnTo>
                    <a:pt x="165" y="270"/>
                  </a:lnTo>
                  <a:lnTo>
                    <a:pt x="174" y="267"/>
                  </a:lnTo>
                  <a:lnTo>
                    <a:pt x="178" y="265"/>
                  </a:lnTo>
                  <a:lnTo>
                    <a:pt x="182" y="262"/>
                  </a:lnTo>
                  <a:lnTo>
                    <a:pt x="187" y="260"/>
                  </a:lnTo>
                  <a:lnTo>
                    <a:pt x="191" y="258"/>
                  </a:lnTo>
                  <a:lnTo>
                    <a:pt x="199" y="251"/>
                  </a:lnTo>
                  <a:lnTo>
                    <a:pt x="207" y="245"/>
                  </a:lnTo>
                  <a:lnTo>
                    <a:pt x="212" y="241"/>
                  </a:lnTo>
                  <a:lnTo>
                    <a:pt x="215" y="238"/>
                  </a:lnTo>
                  <a:lnTo>
                    <a:pt x="220" y="234"/>
                  </a:lnTo>
                  <a:lnTo>
                    <a:pt x="224" y="232"/>
                  </a:lnTo>
                  <a:lnTo>
                    <a:pt x="228" y="227"/>
                  </a:lnTo>
                  <a:lnTo>
                    <a:pt x="232" y="223"/>
                  </a:lnTo>
                  <a:lnTo>
                    <a:pt x="236" y="218"/>
                  </a:lnTo>
                  <a:lnTo>
                    <a:pt x="240" y="215"/>
                  </a:lnTo>
                  <a:lnTo>
                    <a:pt x="244" y="210"/>
                  </a:lnTo>
                  <a:lnTo>
                    <a:pt x="248" y="205"/>
                  </a:lnTo>
                  <a:lnTo>
                    <a:pt x="253" y="202"/>
                  </a:lnTo>
                  <a:lnTo>
                    <a:pt x="257" y="199"/>
                  </a:lnTo>
                  <a:lnTo>
                    <a:pt x="260" y="194"/>
                  </a:lnTo>
                  <a:lnTo>
                    <a:pt x="264" y="189"/>
                  </a:lnTo>
                  <a:lnTo>
                    <a:pt x="268" y="185"/>
                  </a:lnTo>
                  <a:lnTo>
                    <a:pt x="272" y="180"/>
                  </a:lnTo>
                  <a:lnTo>
                    <a:pt x="276" y="176"/>
                  </a:lnTo>
                  <a:lnTo>
                    <a:pt x="279" y="171"/>
                  </a:lnTo>
                  <a:lnTo>
                    <a:pt x="284" y="167"/>
                  </a:lnTo>
                  <a:lnTo>
                    <a:pt x="287" y="162"/>
                  </a:lnTo>
                  <a:lnTo>
                    <a:pt x="291" y="157"/>
                  </a:lnTo>
                  <a:lnTo>
                    <a:pt x="293" y="153"/>
                  </a:lnTo>
                  <a:lnTo>
                    <a:pt x="296" y="150"/>
                  </a:lnTo>
                  <a:lnTo>
                    <a:pt x="300" y="145"/>
                  </a:lnTo>
                  <a:lnTo>
                    <a:pt x="306" y="138"/>
                  </a:lnTo>
                  <a:lnTo>
                    <a:pt x="312" y="131"/>
                  </a:lnTo>
                  <a:lnTo>
                    <a:pt x="317" y="123"/>
                  </a:lnTo>
                  <a:lnTo>
                    <a:pt x="321" y="116"/>
                  </a:lnTo>
                  <a:lnTo>
                    <a:pt x="326" y="110"/>
                  </a:lnTo>
                  <a:lnTo>
                    <a:pt x="330" y="104"/>
                  </a:lnTo>
                  <a:lnTo>
                    <a:pt x="334" y="98"/>
                  </a:lnTo>
                  <a:lnTo>
                    <a:pt x="336" y="94"/>
                  </a:lnTo>
                  <a:lnTo>
                    <a:pt x="340" y="89"/>
                  </a:lnTo>
                  <a:lnTo>
                    <a:pt x="343" y="86"/>
                  </a:lnTo>
                  <a:lnTo>
                    <a:pt x="346" y="78"/>
                  </a:lnTo>
                  <a:lnTo>
                    <a:pt x="350" y="73"/>
                  </a:lnTo>
                  <a:lnTo>
                    <a:pt x="351" y="71"/>
                  </a:lnTo>
                  <a:lnTo>
                    <a:pt x="352" y="71"/>
                  </a:lnTo>
                  <a:lnTo>
                    <a:pt x="293" y="43"/>
                  </a:lnTo>
                  <a:lnTo>
                    <a:pt x="291" y="45"/>
                  </a:lnTo>
                  <a:lnTo>
                    <a:pt x="288" y="51"/>
                  </a:lnTo>
                  <a:lnTo>
                    <a:pt x="286" y="55"/>
                  </a:lnTo>
                  <a:lnTo>
                    <a:pt x="285" y="61"/>
                  </a:lnTo>
                  <a:lnTo>
                    <a:pt x="283" y="66"/>
                  </a:lnTo>
                  <a:lnTo>
                    <a:pt x="280" y="73"/>
                  </a:lnTo>
                  <a:lnTo>
                    <a:pt x="276" y="80"/>
                  </a:lnTo>
                  <a:lnTo>
                    <a:pt x="273" y="87"/>
                  </a:lnTo>
                  <a:lnTo>
                    <a:pt x="270" y="94"/>
                  </a:lnTo>
                  <a:lnTo>
                    <a:pt x="267" y="100"/>
                  </a:lnTo>
                  <a:lnTo>
                    <a:pt x="262" y="108"/>
                  </a:lnTo>
                  <a:lnTo>
                    <a:pt x="260" y="115"/>
                  </a:lnTo>
                  <a:lnTo>
                    <a:pt x="255" y="123"/>
                  </a:lnTo>
                  <a:lnTo>
                    <a:pt x="252" y="131"/>
                  </a:lnTo>
                  <a:lnTo>
                    <a:pt x="247" y="137"/>
                  </a:lnTo>
                  <a:lnTo>
                    <a:pt x="243" y="143"/>
                  </a:lnTo>
                  <a:lnTo>
                    <a:pt x="237" y="150"/>
                  </a:lnTo>
                  <a:lnTo>
                    <a:pt x="232" y="156"/>
                  </a:lnTo>
                  <a:lnTo>
                    <a:pt x="226" y="161"/>
                  </a:lnTo>
                  <a:lnTo>
                    <a:pt x="220" y="168"/>
                  </a:lnTo>
                  <a:lnTo>
                    <a:pt x="214" y="173"/>
                  </a:lnTo>
                  <a:lnTo>
                    <a:pt x="207" y="179"/>
                  </a:lnTo>
                  <a:lnTo>
                    <a:pt x="200" y="184"/>
                  </a:lnTo>
                  <a:lnTo>
                    <a:pt x="194" y="188"/>
                  </a:lnTo>
                  <a:lnTo>
                    <a:pt x="187" y="193"/>
                  </a:lnTo>
                  <a:lnTo>
                    <a:pt x="180" y="199"/>
                  </a:lnTo>
                  <a:lnTo>
                    <a:pt x="173" y="202"/>
                  </a:lnTo>
                  <a:lnTo>
                    <a:pt x="166" y="205"/>
                  </a:lnTo>
                  <a:lnTo>
                    <a:pt x="159" y="209"/>
                  </a:lnTo>
                  <a:lnTo>
                    <a:pt x="154" y="212"/>
                  </a:lnTo>
                  <a:lnTo>
                    <a:pt x="147" y="215"/>
                  </a:lnTo>
                  <a:lnTo>
                    <a:pt x="140" y="217"/>
                  </a:lnTo>
                  <a:lnTo>
                    <a:pt x="133" y="218"/>
                  </a:lnTo>
                  <a:lnTo>
                    <a:pt x="126" y="220"/>
                  </a:lnTo>
                  <a:lnTo>
                    <a:pt x="119" y="220"/>
                  </a:lnTo>
                  <a:lnTo>
                    <a:pt x="114" y="221"/>
                  </a:lnTo>
                  <a:lnTo>
                    <a:pt x="108" y="221"/>
                  </a:lnTo>
                  <a:lnTo>
                    <a:pt x="103" y="221"/>
                  </a:lnTo>
                  <a:lnTo>
                    <a:pt x="98" y="221"/>
                  </a:lnTo>
                  <a:lnTo>
                    <a:pt x="93" y="221"/>
                  </a:lnTo>
                  <a:lnTo>
                    <a:pt x="89" y="220"/>
                  </a:lnTo>
                  <a:lnTo>
                    <a:pt x="85" y="220"/>
                  </a:lnTo>
                  <a:lnTo>
                    <a:pt x="77" y="217"/>
                  </a:lnTo>
                  <a:lnTo>
                    <a:pt x="73" y="212"/>
                  </a:lnTo>
                  <a:lnTo>
                    <a:pt x="68" y="207"/>
                  </a:lnTo>
                  <a:lnTo>
                    <a:pt x="67" y="201"/>
                  </a:lnTo>
                  <a:lnTo>
                    <a:pt x="66" y="194"/>
                  </a:lnTo>
                  <a:lnTo>
                    <a:pt x="66" y="187"/>
                  </a:lnTo>
                  <a:lnTo>
                    <a:pt x="67" y="178"/>
                  </a:lnTo>
                  <a:lnTo>
                    <a:pt x="70" y="171"/>
                  </a:lnTo>
                  <a:lnTo>
                    <a:pt x="74" y="163"/>
                  </a:lnTo>
                  <a:lnTo>
                    <a:pt x="78" y="156"/>
                  </a:lnTo>
                  <a:lnTo>
                    <a:pt x="83" y="148"/>
                  </a:lnTo>
                  <a:lnTo>
                    <a:pt x="89" y="142"/>
                  </a:lnTo>
                  <a:lnTo>
                    <a:pt x="96" y="135"/>
                  </a:lnTo>
                  <a:lnTo>
                    <a:pt x="102" y="129"/>
                  </a:lnTo>
                  <a:lnTo>
                    <a:pt x="106" y="126"/>
                  </a:lnTo>
                  <a:lnTo>
                    <a:pt x="109" y="122"/>
                  </a:lnTo>
                  <a:lnTo>
                    <a:pt x="114" y="120"/>
                  </a:lnTo>
                  <a:lnTo>
                    <a:pt x="118" y="118"/>
                  </a:lnTo>
                  <a:lnTo>
                    <a:pt x="123" y="114"/>
                  </a:lnTo>
                  <a:lnTo>
                    <a:pt x="127" y="111"/>
                  </a:lnTo>
                  <a:lnTo>
                    <a:pt x="133" y="108"/>
                  </a:lnTo>
                  <a:lnTo>
                    <a:pt x="139" y="105"/>
                  </a:lnTo>
                  <a:lnTo>
                    <a:pt x="143" y="102"/>
                  </a:lnTo>
                  <a:lnTo>
                    <a:pt x="149" y="98"/>
                  </a:lnTo>
                  <a:lnTo>
                    <a:pt x="155" y="96"/>
                  </a:lnTo>
                  <a:lnTo>
                    <a:pt x="161" y="94"/>
                  </a:lnTo>
                  <a:lnTo>
                    <a:pt x="166" y="90"/>
                  </a:lnTo>
                  <a:lnTo>
                    <a:pt x="172" y="88"/>
                  </a:lnTo>
                  <a:lnTo>
                    <a:pt x="176" y="86"/>
                  </a:lnTo>
                  <a:lnTo>
                    <a:pt x="183" y="83"/>
                  </a:lnTo>
                  <a:lnTo>
                    <a:pt x="187" y="81"/>
                  </a:lnTo>
                  <a:lnTo>
                    <a:pt x="191" y="79"/>
                  </a:lnTo>
                  <a:lnTo>
                    <a:pt x="195" y="78"/>
                  </a:lnTo>
                  <a:lnTo>
                    <a:pt x="198" y="77"/>
                  </a:lnTo>
                  <a:lnTo>
                    <a:pt x="203" y="74"/>
                  </a:lnTo>
                  <a:lnTo>
                    <a:pt x="205" y="74"/>
                  </a:lnTo>
                  <a:lnTo>
                    <a:pt x="252" y="31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7" name="Freeform 15"/>
            <p:cNvSpPr>
              <a:spLocks/>
            </p:cNvSpPr>
            <p:nvPr/>
          </p:nvSpPr>
          <p:spPr bwMode="auto">
            <a:xfrm>
              <a:off x="2693" y="1560"/>
              <a:ext cx="271" cy="191"/>
            </a:xfrm>
            <a:custGeom>
              <a:avLst/>
              <a:gdLst>
                <a:gd name="T0" fmla="*/ 0 w 543"/>
                <a:gd name="T1" fmla="*/ 75 h 381"/>
                <a:gd name="T2" fmla="*/ 110 w 543"/>
                <a:gd name="T3" fmla="*/ 0 h 381"/>
                <a:gd name="T4" fmla="*/ 135 w 543"/>
                <a:gd name="T5" fmla="*/ 9 h 381"/>
                <a:gd name="T6" fmla="*/ 34 w 543"/>
                <a:gd name="T7" fmla="*/ 96 h 381"/>
                <a:gd name="T8" fmla="*/ 0 w 543"/>
                <a:gd name="T9" fmla="*/ 75 h 381"/>
                <a:gd name="T10" fmla="*/ 0 w 543"/>
                <a:gd name="T11" fmla="*/ 75 h 3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3"/>
                <a:gd name="T19" fmla="*/ 0 h 381"/>
                <a:gd name="T20" fmla="*/ 543 w 543"/>
                <a:gd name="T21" fmla="*/ 381 h 3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3" h="381">
                  <a:moveTo>
                    <a:pt x="0" y="299"/>
                  </a:moveTo>
                  <a:lnTo>
                    <a:pt x="443" y="0"/>
                  </a:lnTo>
                  <a:lnTo>
                    <a:pt x="543" y="35"/>
                  </a:lnTo>
                  <a:lnTo>
                    <a:pt x="138" y="38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D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8" name="Freeform 16"/>
            <p:cNvSpPr>
              <a:spLocks/>
            </p:cNvSpPr>
            <p:nvPr/>
          </p:nvSpPr>
          <p:spPr bwMode="auto">
            <a:xfrm>
              <a:off x="2784" y="1329"/>
              <a:ext cx="625" cy="215"/>
            </a:xfrm>
            <a:custGeom>
              <a:avLst/>
              <a:gdLst>
                <a:gd name="T0" fmla="*/ 0 w 1248"/>
                <a:gd name="T1" fmla="*/ 86 h 430"/>
                <a:gd name="T2" fmla="*/ 181 w 1248"/>
                <a:gd name="T3" fmla="*/ 0 h 430"/>
                <a:gd name="T4" fmla="*/ 313 w 1248"/>
                <a:gd name="T5" fmla="*/ 13 h 430"/>
                <a:gd name="T6" fmla="*/ 149 w 1248"/>
                <a:gd name="T7" fmla="*/ 108 h 430"/>
                <a:gd name="T8" fmla="*/ 146 w 1248"/>
                <a:gd name="T9" fmla="*/ 104 h 430"/>
                <a:gd name="T10" fmla="*/ 296 w 1248"/>
                <a:gd name="T11" fmla="*/ 15 h 430"/>
                <a:gd name="T12" fmla="*/ 182 w 1248"/>
                <a:gd name="T13" fmla="*/ 7 h 430"/>
                <a:gd name="T14" fmla="*/ 7 w 1248"/>
                <a:gd name="T15" fmla="*/ 89 h 430"/>
                <a:gd name="T16" fmla="*/ 0 w 1248"/>
                <a:gd name="T17" fmla="*/ 86 h 430"/>
                <a:gd name="T18" fmla="*/ 0 w 1248"/>
                <a:gd name="T19" fmla="*/ 86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8"/>
                <a:gd name="T31" fmla="*/ 0 h 430"/>
                <a:gd name="T32" fmla="*/ 1248 w 1248"/>
                <a:gd name="T33" fmla="*/ 430 h 4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8" h="430">
                  <a:moveTo>
                    <a:pt x="0" y="344"/>
                  </a:moveTo>
                  <a:lnTo>
                    <a:pt x="720" y="0"/>
                  </a:lnTo>
                  <a:lnTo>
                    <a:pt x="1248" y="51"/>
                  </a:lnTo>
                  <a:lnTo>
                    <a:pt x="595" y="430"/>
                  </a:lnTo>
                  <a:lnTo>
                    <a:pt x="583" y="413"/>
                  </a:lnTo>
                  <a:lnTo>
                    <a:pt x="1183" y="62"/>
                  </a:lnTo>
                  <a:lnTo>
                    <a:pt x="726" y="28"/>
                  </a:lnTo>
                  <a:lnTo>
                    <a:pt x="28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09" name="Freeform 17"/>
            <p:cNvSpPr>
              <a:spLocks/>
            </p:cNvSpPr>
            <p:nvPr/>
          </p:nvSpPr>
          <p:spPr bwMode="auto">
            <a:xfrm>
              <a:off x="2799" y="1497"/>
              <a:ext cx="283" cy="47"/>
            </a:xfrm>
            <a:custGeom>
              <a:avLst/>
              <a:gdLst>
                <a:gd name="T0" fmla="*/ 0 w 567"/>
                <a:gd name="T1" fmla="*/ 5 h 93"/>
                <a:gd name="T2" fmla="*/ 141 w 567"/>
                <a:gd name="T3" fmla="*/ 24 h 93"/>
                <a:gd name="T4" fmla="*/ 140 w 567"/>
                <a:gd name="T5" fmla="*/ 19 h 93"/>
                <a:gd name="T6" fmla="*/ 1 w 567"/>
                <a:gd name="T7" fmla="*/ 0 h 93"/>
                <a:gd name="T8" fmla="*/ 0 w 567"/>
                <a:gd name="T9" fmla="*/ 5 h 93"/>
                <a:gd name="T10" fmla="*/ 0 w 567"/>
                <a:gd name="T11" fmla="*/ 5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7"/>
                <a:gd name="T19" fmla="*/ 0 h 93"/>
                <a:gd name="T20" fmla="*/ 567 w 56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7" h="93">
                  <a:moveTo>
                    <a:pt x="0" y="17"/>
                  </a:moveTo>
                  <a:lnTo>
                    <a:pt x="567" y="93"/>
                  </a:lnTo>
                  <a:lnTo>
                    <a:pt x="561" y="75"/>
                  </a:lnTo>
                  <a:lnTo>
                    <a:pt x="7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Freeform 18"/>
            <p:cNvSpPr>
              <a:spLocks/>
            </p:cNvSpPr>
            <p:nvPr/>
          </p:nvSpPr>
          <p:spPr bwMode="auto">
            <a:xfrm>
              <a:off x="2784" y="1501"/>
              <a:ext cx="64" cy="95"/>
            </a:xfrm>
            <a:custGeom>
              <a:avLst/>
              <a:gdLst>
                <a:gd name="T0" fmla="*/ 0 w 127"/>
                <a:gd name="T1" fmla="*/ 0 h 189"/>
                <a:gd name="T2" fmla="*/ 0 w 127"/>
                <a:gd name="T3" fmla="*/ 46 h 189"/>
                <a:gd name="T4" fmla="*/ 26 w 127"/>
                <a:gd name="T5" fmla="*/ 48 h 189"/>
                <a:gd name="T6" fmla="*/ 32 w 127"/>
                <a:gd name="T7" fmla="*/ 43 h 189"/>
                <a:gd name="T8" fmla="*/ 5 w 127"/>
                <a:gd name="T9" fmla="*/ 41 h 189"/>
                <a:gd name="T10" fmla="*/ 7 w 127"/>
                <a:gd name="T11" fmla="*/ 0 h 189"/>
                <a:gd name="T12" fmla="*/ 0 w 127"/>
                <a:gd name="T13" fmla="*/ 0 h 189"/>
                <a:gd name="T14" fmla="*/ 0 w 127"/>
                <a:gd name="T15" fmla="*/ 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7"/>
                <a:gd name="T25" fmla="*/ 0 h 189"/>
                <a:gd name="T26" fmla="*/ 127 w 127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7" h="189">
                  <a:moveTo>
                    <a:pt x="0" y="0"/>
                  </a:moveTo>
                  <a:lnTo>
                    <a:pt x="0" y="183"/>
                  </a:lnTo>
                  <a:lnTo>
                    <a:pt x="104" y="189"/>
                  </a:lnTo>
                  <a:lnTo>
                    <a:pt x="127" y="170"/>
                  </a:lnTo>
                  <a:lnTo>
                    <a:pt x="20" y="16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1" name="Freeform 19"/>
            <p:cNvSpPr>
              <a:spLocks/>
            </p:cNvSpPr>
            <p:nvPr/>
          </p:nvSpPr>
          <p:spPr bwMode="auto">
            <a:xfrm>
              <a:off x="2661" y="1541"/>
              <a:ext cx="315" cy="204"/>
            </a:xfrm>
            <a:custGeom>
              <a:avLst/>
              <a:gdLst>
                <a:gd name="T0" fmla="*/ 0 w 631"/>
                <a:gd name="T1" fmla="*/ 81 h 408"/>
                <a:gd name="T2" fmla="*/ 121 w 631"/>
                <a:gd name="T3" fmla="*/ 0 h 408"/>
                <a:gd name="T4" fmla="*/ 157 w 631"/>
                <a:gd name="T5" fmla="*/ 7 h 408"/>
                <a:gd name="T6" fmla="*/ 45 w 631"/>
                <a:gd name="T7" fmla="*/ 102 h 408"/>
                <a:gd name="T8" fmla="*/ 39 w 631"/>
                <a:gd name="T9" fmla="*/ 96 h 408"/>
                <a:gd name="T10" fmla="*/ 146 w 631"/>
                <a:gd name="T11" fmla="*/ 12 h 408"/>
                <a:gd name="T12" fmla="*/ 123 w 631"/>
                <a:gd name="T13" fmla="*/ 6 h 408"/>
                <a:gd name="T14" fmla="*/ 9 w 631"/>
                <a:gd name="T15" fmla="*/ 82 h 408"/>
                <a:gd name="T16" fmla="*/ 0 w 631"/>
                <a:gd name="T17" fmla="*/ 81 h 408"/>
                <a:gd name="T18" fmla="*/ 0 w 631"/>
                <a:gd name="T19" fmla="*/ 81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1"/>
                <a:gd name="T31" fmla="*/ 0 h 408"/>
                <a:gd name="T32" fmla="*/ 631 w 631"/>
                <a:gd name="T33" fmla="*/ 408 h 4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1" h="408">
                  <a:moveTo>
                    <a:pt x="0" y="322"/>
                  </a:moveTo>
                  <a:lnTo>
                    <a:pt x="487" y="0"/>
                  </a:lnTo>
                  <a:lnTo>
                    <a:pt x="631" y="31"/>
                  </a:lnTo>
                  <a:lnTo>
                    <a:pt x="181" y="408"/>
                  </a:lnTo>
                  <a:lnTo>
                    <a:pt x="156" y="384"/>
                  </a:lnTo>
                  <a:lnTo>
                    <a:pt x="584" y="46"/>
                  </a:lnTo>
                  <a:lnTo>
                    <a:pt x="494" y="25"/>
                  </a:lnTo>
                  <a:lnTo>
                    <a:pt x="38" y="328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2" name="Freeform 20"/>
            <p:cNvSpPr>
              <a:spLocks/>
            </p:cNvSpPr>
            <p:nvPr/>
          </p:nvSpPr>
          <p:spPr bwMode="auto">
            <a:xfrm>
              <a:off x="2661" y="1695"/>
              <a:ext cx="95" cy="50"/>
            </a:xfrm>
            <a:custGeom>
              <a:avLst/>
              <a:gdLst>
                <a:gd name="T0" fmla="*/ 0 w 191"/>
                <a:gd name="T1" fmla="*/ 4 h 99"/>
                <a:gd name="T2" fmla="*/ 45 w 191"/>
                <a:gd name="T3" fmla="*/ 25 h 99"/>
                <a:gd name="T4" fmla="*/ 47 w 191"/>
                <a:gd name="T5" fmla="*/ 19 h 99"/>
                <a:gd name="T6" fmla="*/ 9 w 191"/>
                <a:gd name="T7" fmla="*/ 0 h 99"/>
                <a:gd name="T8" fmla="*/ 0 w 191"/>
                <a:gd name="T9" fmla="*/ 4 h 99"/>
                <a:gd name="T10" fmla="*/ 0 w 191"/>
                <a:gd name="T11" fmla="*/ 4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1"/>
                <a:gd name="T19" fmla="*/ 0 h 99"/>
                <a:gd name="T20" fmla="*/ 191 w 19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1" h="99">
                  <a:moveTo>
                    <a:pt x="0" y="13"/>
                  </a:moveTo>
                  <a:lnTo>
                    <a:pt x="181" y="99"/>
                  </a:lnTo>
                  <a:lnTo>
                    <a:pt x="191" y="74"/>
                  </a:lnTo>
                  <a:lnTo>
                    <a:pt x="3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3" name="Freeform 21"/>
            <p:cNvSpPr>
              <a:spLocks/>
            </p:cNvSpPr>
            <p:nvPr/>
          </p:nvSpPr>
          <p:spPr bwMode="auto">
            <a:xfrm>
              <a:off x="2915" y="1354"/>
              <a:ext cx="498" cy="263"/>
            </a:xfrm>
            <a:custGeom>
              <a:avLst/>
              <a:gdLst>
                <a:gd name="T0" fmla="*/ 0 w 994"/>
                <a:gd name="T1" fmla="*/ 126 h 524"/>
                <a:gd name="T2" fmla="*/ 84 w 994"/>
                <a:gd name="T3" fmla="*/ 132 h 524"/>
                <a:gd name="T4" fmla="*/ 250 w 994"/>
                <a:gd name="T5" fmla="*/ 48 h 524"/>
                <a:gd name="T6" fmla="*/ 247 w 994"/>
                <a:gd name="T7" fmla="*/ 0 h 524"/>
                <a:gd name="T8" fmla="*/ 239 w 994"/>
                <a:gd name="T9" fmla="*/ 3 h 524"/>
                <a:gd name="T10" fmla="*/ 243 w 994"/>
                <a:gd name="T11" fmla="*/ 45 h 524"/>
                <a:gd name="T12" fmla="*/ 82 w 994"/>
                <a:gd name="T13" fmla="*/ 127 h 524"/>
                <a:gd name="T14" fmla="*/ 3 w 994"/>
                <a:gd name="T15" fmla="*/ 120 h 524"/>
                <a:gd name="T16" fmla="*/ 0 w 994"/>
                <a:gd name="T17" fmla="*/ 126 h 524"/>
                <a:gd name="T18" fmla="*/ 0 w 994"/>
                <a:gd name="T19" fmla="*/ 126 h 5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4"/>
                <a:gd name="T31" fmla="*/ 0 h 524"/>
                <a:gd name="T32" fmla="*/ 994 w 994"/>
                <a:gd name="T33" fmla="*/ 524 h 5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4" h="524">
                  <a:moveTo>
                    <a:pt x="0" y="501"/>
                  </a:moveTo>
                  <a:lnTo>
                    <a:pt x="334" y="524"/>
                  </a:lnTo>
                  <a:lnTo>
                    <a:pt x="994" y="189"/>
                  </a:lnTo>
                  <a:lnTo>
                    <a:pt x="986" y="0"/>
                  </a:lnTo>
                  <a:lnTo>
                    <a:pt x="955" y="10"/>
                  </a:lnTo>
                  <a:lnTo>
                    <a:pt x="971" y="178"/>
                  </a:lnTo>
                  <a:lnTo>
                    <a:pt x="328" y="504"/>
                  </a:lnTo>
                  <a:lnTo>
                    <a:pt x="11" y="477"/>
                  </a:lnTo>
                  <a:lnTo>
                    <a:pt x="0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4" name="Freeform 22"/>
            <p:cNvSpPr>
              <a:spLocks/>
            </p:cNvSpPr>
            <p:nvPr/>
          </p:nvSpPr>
          <p:spPr bwMode="auto">
            <a:xfrm>
              <a:off x="2569" y="1702"/>
              <a:ext cx="182" cy="137"/>
            </a:xfrm>
            <a:custGeom>
              <a:avLst/>
              <a:gdLst>
                <a:gd name="T0" fmla="*/ 43 w 364"/>
                <a:gd name="T1" fmla="*/ 1 h 274"/>
                <a:gd name="T2" fmla="*/ 38 w 364"/>
                <a:gd name="T3" fmla="*/ 4 h 274"/>
                <a:gd name="T4" fmla="*/ 31 w 364"/>
                <a:gd name="T5" fmla="*/ 7 h 274"/>
                <a:gd name="T6" fmla="*/ 25 w 364"/>
                <a:gd name="T7" fmla="*/ 11 h 274"/>
                <a:gd name="T8" fmla="*/ 19 w 364"/>
                <a:gd name="T9" fmla="*/ 17 h 274"/>
                <a:gd name="T10" fmla="*/ 12 w 364"/>
                <a:gd name="T11" fmla="*/ 21 h 274"/>
                <a:gd name="T12" fmla="*/ 7 w 364"/>
                <a:gd name="T13" fmla="*/ 26 h 274"/>
                <a:gd name="T14" fmla="*/ 3 w 364"/>
                <a:gd name="T15" fmla="*/ 32 h 274"/>
                <a:gd name="T16" fmla="*/ 1 w 364"/>
                <a:gd name="T17" fmla="*/ 37 h 274"/>
                <a:gd name="T18" fmla="*/ 0 w 364"/>
                <a:gd name="T19" fmla="*/ 42 h 274"/>
                <a:gd name="T20" fmla="*/ 0 w 364"/>
                <a:gd name="T21" fmla="*/ 47 h 274"/>
                <a:gd name="T22" fmla="*/ 1 w 364"/>
                <a:gd name="T23" fmla="*/ 51 h 274"/>
                <a:gd name="T24" fmla="*/ 6 w 364"/>
                <a:gd name="T25" fmla="*/ 58 h 274"/>
                <a:gd name="T26" fmla="*/ 11 w 364"/>
                <a:gd name="T27" fmla="*/ 62 h 274"/>
                <a:gd name="T28" fmla="*/ 14 w 364"/>
                <a:gd name="T29" fmla="*/ 65 h 274"/>
                <a:gd name="T30" fmla="*/ 20 w 364"/>
                <a:gd name="T31" fmla="*/ 67 h 274"/>
                <a:gd name="T32" fmla="*/ 25 w 364"/>
                <a:gd name="T33" fmla="*/ 68 h 274"/>
                <a:gd name="T34" fmla="*/ 30 w 364"/>
                <a:gd name="T35" fmla="*/ 69 h 274"/>
                <a:gd name="T36" fmla="*/ 37 w 364"/>
                <a:gd name="T37" fmla="*/ 68 h 274"/>
                <a:gd name="T38" fmla="*/ 43 w 364"/>
                <a:gd name="T39" fmla="*/ 67 h 274"/>
                <a:gd name="T40" fmla="*/ 49 w 364"/>
                <a:gd name="T41" fmla="*/ 63 h 274"/>
                <a:gd name="T42" fmla="*/ 55 w 364"/>
                <a:gd name="T43" fmla="*/ 60 h 274"/>
                <a:gd name="T44" fmla="*/ 62 w 364"/>
                <a:gd name="T45" fmla="*/ 55 h 274"/>
                <a:gd name="T46" fmla="*/ 68 w 364"/>
                <a:gd name="T47" fmla="*/ 49 h 274"/>
                <a:gd name="T48" fmla="*/ 74 w 364"/>
                <a:gd name="T49" fmla="*/ 42 h 274"/>
                <a:gd name="T50" fmla="*/ 80 w 364"/>
                <a:gd name="T51" fmla="*/ 36 h 274"/>
                <a:gd name="T52" fmla="*/ 84 w 364"/>
                <a:gd name="T53" fmla="*/ 30 h 274"/>
                <a:gd name="T54" fmla="*/ 87 w 364"/>
                <a:gd name="T55" fmla="*/ 26 h 274"/>
                <a:gd name="T56" fmla="*/ 91 w 364"/>
                <a:gd name="T57" fmla="*/ 21 h 274"/>
                <a:gd name="T58" fmla="*/ 86 w 364"/>
                <a:gd name="T59" fmla="*/ 17 h 274"/>
                <a:gd name="T60" fmla="*/ 82 w 364"/>
                <a:gd name="T61" fmla="*/ 23 h 274"/>
                <a:gd name="T62" fmla="*/ 78 w 364"/>
                <a:gd name="T63" fmla="*/ 27 h 274"/>
                <a:gd name="T64" fmla="*/ 74 w 364"/>
                <a:gd name="T65" fmla="*/ 34 h 274"/>
                <a:gd name="T66" fmla="*/ 68 w 364"/>
                <a:gd name="T67" fmla="*/ 40 h 274"/>
                <a:gd name="T68" fmla="*/ 62 w 364"/>
                <a:gd name="T69" fmla="*/ 46 h 274"/>
                <a:gd name="T70" fmla="*/ 57 w 364"/>
                <a:gd name="T71" fmla="*/ 51 h 274"/>
                <a:gd name="T72" fmla="*/ 51 w 364"/>
                <a:gd name="T73" fmla="*/ 55 h 274"/>
                <a:gd name="T74" fmla="*/ 46 w 364"/>
                <a:gd name="T75" fmla="*/ 59 h 274"/>
                <a:gd name="T76" fmla="*/ 41 w 364"/>
                <a:gd name="T77" fmla="*/ 61 h 274"/>
                <a:gd name="T78" fmla="*/ 36 w 364"/>
                <a:gd name="T79" fmla="*/ 62 h 274"/>
                <a:gd name="T80" fmla="*/ 30 w 364"/>
                <a:gd name="T81" fmla="*/ 62 h 274"/>
                <a:gd name="T82" fmla="*/ 26 w 364"/>
                <a:gd name="T83" fmla="*/ 62 h 274"/>
                <a:gd name="T84" fmla="*/ 22 w 364"/>
                <a:gd name="T85" fmla="*/ 61 h 274"/>
                <a:gd name="T86" fmla="*/ 17 w 364"/>
                <a:gd name="T87" fmla="*/ 58 h 274"/>
                <a:gd name="T88" fmla="*/ 11 w 364"/>
                <a:gd name="T89" fmla="*/ 53 h 274"/>
                <a:gd name="T90" fmla="*/ 6 w 364"/>
                <a:gd name="T91" fmla="*/ 47 h 274"/>
                <a:gd name="T92" fmla="*/ 6 w 364"/>
                <a:gd name="T93" fmla="*/ 38 h 274"/>
                <a:gd name="T94" fmla="*/ 9 w 364"/>
                <a:gd name="T95" fmla="*/ 34 h 274"/>
                <a:gd name="T96" fmla="*/ 12 w 364"/>
                <a:gd name="T97" fmla="*/ 30 h 274"/>
                <a:gd name="T98" fmla="*/ 18 w 364"/>
                <a:gd name="T99" fmla="*/ 25 h 274"/>
                <a:gd name="T100" fmla="*/ 24 w 364"/>
                <a:gd name="T101" fmla="*/ 21 h 274"/>
                <a:gd name="T102" fmla="*/ 31 w 364"/>
                <a:gd name="T103" fmla="*/ 15 h 274"/>
                <a:gd name="T104" fmla="*/ 38 w 364"/>
                <a:gd name="T105" fmla="*/ 11 h 274"/>
                <a:gd name="T106" fmla="*/ 45 w 364"/>
                <a:gd name="T107" fmla="*/ 7 h 274"/>
                <a:gd name="T108" fmla="*/ 50 w 364"/>
                <a:gd name="T109" fmla="*/ 4 h 274"/>
                <a:gd name="T110" fmla="*/ 53 w 364"/>
                <a:gd name="T111" fmla="*/ 2 h 274"/>
                <a:gd name="T112" fmla="*/ 46 w 364"/>
                <a:gd name="T113" fmla="*/ 0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4"/>
                <a:gd name="T172" fmla="*/ 0 h 274"/>
                <a:gd name="T173" fmla="*/ 364 w 364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4" h="274">
                  <a:moveTo>
                    <a:pt x="183" y="0"/>
                  </a:moveTo>
                  <a:lnTo>
                    <a:pt x="181" y="0"/>
                  </a:lnTo>
                  <a:lnTo>
                    <a:pt x="177" y="3"/>
                  </a:lnTo>
                  <a:lnTo>
                    <a:pt x="172" y="5"/>
                  </a:lnTo>
                  <a:lnTo>
                    <a:pt x="164" y="9"/>
                  </a:lnTo>
                  <a:lnTo>
                    <a:pt x="159" y="12"/>
                  </a:lnTo>
                  <a:lnTo>
                    <a:pt x="155" y="14"/>
                  </a:lnTo>
                  <a:lnTo>
                    <a:pt x="149" y="17"/>
                  </a:lnTo>
                  <a:lnTo>
                    <a:pt x="144" y="21"/>
                  </a:lnTo>
                  <a:lnTo>
                    <a:pt x="139" y="23"/>
                  </a:lnTo>
                  <a:lnTo>
                    <a:pt x="132" y="28"/>
                  </a:lnTo>
                  <a:lnTo>
                    <a:pt x="126" y="31"/>
                  </a:lnTo>
                  <a:lnTo>
                    <a:pt x="120" y="36"/>
                  </a:lnTo>
                  <a:lnTo>
                    <a:pt x="114" y="39"/>
                  </a:lnTo>
                  <a:lnTo>
                    <a:pt x="108" y="42"/>
                  </a:lnTo>
                  <a:lnTo>
                    <a:pt x="101" y="47"/>
                  </a:lnTo>
                  <a:lnTo>
                    <a:pt x="94" y="52"/>
                  </a:lnTo>
                  <a:lnTo>
                    <a:pt x="87" y="56"/>
                  </a:lnTo>
                  <a:lnTo>
                    <a:pt x="80" y="61"/>
                  </a:lnTo>
                  <a:lnTo>
                    <a:pt x="75" y="65"/>
                  </a:lnTo>
                  <a:lnTo>
                    <a:pt x="69" y="71"/>
                  </a:lnTo>
                  <a:lnTo>
                    <a:pt x="62" y="76"/>
                  </a:lnTo>
                  <a:lnTo>
                    <a:pt x="55" y="81"/>
                  </a:lnTo>
                  <a:lnTo>
                    <a:pt x="50" y="86"/>
                  </a:lnTo>
                  <a:lnTo>
                    <a:pt x="44" y="92"/>
                  </a:lnTo>
                  <a:lnTo>
                    <a:pt x="39" y="96"/>
                  </a:lnTo>
                  <a:lnTo>
                    <a:pt x="34" y="102"/>
                  </a:lnTo>
                  <a:lnTo>
                    <a:pt x="29" y="106"/>
                  </a:lnTo>
                  <a:lnTo>
                    <a:pt x="25" y="113"/>
                  </a:lnTo>
                  <a:lnTo>
                    <a:pt x="20" y="118"/>
                  </a:lnTo>
                  <a:lnTo>
                    <a:pt x="17" y="123"/>
                  </a:lnTo>
                  <a:lnTo>
                    <a:pt x="13" y="128"/>
                  </a:lnTo>
                  <a:lnTo>
                    <a:pt x="11" y="134"/>
                  </a:lnTo>
                  <a:lnTo>
                    <a:pt x="7" y="138"/>
                  </a:lnTo>
                  <a:lnTo>
                    <a:pt x="5" y="144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2" y="193"/>
                  </a:lnTo>
                  <a:lnTo>
                    <a:pt x="2" y="198"/>
                  </a:lnTo>
                  <a:lnTo>
                    <a:pt x="3" y="202"/>
                  </a:lnTo>
                  <a:lnTo>
                    <a:pt x="4" y="206"/>
                  </a:lnTo>
                  <a:lnTo>
                    <a:pt x="6" y="210"/>
                  </a:lnTo>
                  <a:lnTo>
                    <a:pt x="11" y="218"/>
                  </a:lnTo>
                  <a:lnTo>
                    <a:pt x="17" y="226"/>
                  </a:lnTo>
                  <a:lnTo>
                    <a:pt x="22" y="233"/>
                  </a:lnTo>
                  <a:lnTo>
                    <a:pt x="29" y="241"/>
                  </a:lnTo>
                  <a:lnTo>
                    <a:pt x="33" y="243"/>
                  </a:lnTo>
                  <a:lnTo>
                    <a:pt x="37" y="247"/>
                  </a:lnTo>
                  <a:lnTo>
                    <a:pt x="42" y="249"/>
                  </a:lnTo>
                  <a:lnTo>
                    <a:pt x="46" y="253"/>
                  </a:lnTo>
                  <a:lnTo>
                    <a:pt x="51" y="256"/>
                  </a:lnTo>
                  <a:lnTo>
                    <a:pt x="54" y="258"/>
                  </a:lnTo>
                  <a:lnTo>
                    <a:pt x="59" y="260"/>
                  </a:lnTo>
                  <a:lnTo>
                    <a:pt x="65" y="263"/>
                  </a:lnTo>
                  <a:lnTo>
                    <a:pt x="69" y="264"/>
                  </a:lnTo>
                  <a:lnTo>
                    <a:pt x="74" y="266"/>
                  </a:lnTo>
                  <a:lnTo>
                    <a:pt x="78" y="267"/>
                  </a:lnTo>
                  <a:lnTo>
                    <a:pt x="84" y="269"/>
                  </a:lnTo>
                  <a:lnTo>
                    <a:pt x="88" y="269"/>
                  </a:lnTo>
                  <a:lnTo>
                    <a:pt x="94" y="271"/>
                  </a:lnTo>
                  <a:lnTo>
                    <a:pt x="100" y="272"/>
                  </a:lnTo>
                  <a:lnTo>
                    <a:pt x="104" y="273"/>
                  </a:lnTo>
                  <a:lnTo>
                    <a:pt x="110" y="273"/>
                  </a:lnTo>
                  <a:lnTo>
                    <a:pt x="116" y="273"/>
                  </a:lnTo>
                  <a:lnTo>
                    <a:pt x="122" y="273"/>
                  </a:lnTo>
                  <a:lnTo>
                    <a:pt x="128" y="274"/>
                  </a:lnTo>
                  <a:lnTo>
                    <a:pt x="134" y="273"/>
                  </a:lnTo>
                  <a:lnTo>
                    <a:pt x="140" y="272"/>
                  </a:lnTo>
                  <a:lnTo>
                    <a:pt x="145" y="271"/>
                  </a:lnTo>
                  <a:lnTo>
                    <a:pt x="152" y="269"/>
                  </a:lnTo>
                  <a:lnTo>
                    <a:pt x="158" y="268"/>
                  </a:lnTo>
                  <a:lnTo>
                    <a:pt x="164" y="267"/>
                  </a:lnTo>
                  <a:lnTo>
                    <a:pt x="171" y="265"/>
                  </a:lnTo>
                  <a:lnTo>
                    <a:pt x="177" y="263"/>
                  </a:lnTo>
                  <a:lnTo>
                    <a:pt x="183" y="260"/>
                  </a:lnTo>
                  <a:lnTo>
                    <a:pt x="190" y="258"/>
                  </a:lnTo>
                  <a:lnTo>
                    <a:pt x="197" y="255"/>
                  </a:lnTo>
                  <a:lnTo>
                    <a:pt x="204" y="251"/>
                  </a:lnTo>
                  <a:lnTo>
                    <a:pt x="209" y="248"/>
                  </a:lnTo>
                  <a:lnTo>
                    <a:pt x="215" y="244"/>
                  </a:lnTo>
                  <a:lnTo>
                    <a:pt x="222" y="240"/>
                  </a:lnTo>
                  <a:lnTo>
                    <a:pt x="229" y="236"/>
                  </a:lnTo>
                  <a:lnTo>
                    <a:pt x="236" y="231"/>
                  </a:lnTo>
                  <a:lnTo>
                    <a:pt x="241" y="225"/>
                  </a:lnTo>
                  <a:lnTo>
                    <a:pt x="248" y="220"/>
                  </a:lnTo>
                  <a:lnTo>
                    <a:pt x="254" y="215"/>
                  </a:lnTo>
                  <a:lnTo>
                    <a:pt x="260" y="209"/>
                  </a:lnTo>
                  <a:lnTo>
                    <a:pt x="266" y="202"/>
                  </a:lnTo>
                  <a:lnTo>
                    <a:pt x="272" y="196"/>
                  </a:lnTo>
                  <a:lnTo>
                    <a:pt x="278" y="191"/>
                  </a:lnTo>
                  <a:lnTo>
                    <a:pt x="283" y="184"/>
                  </a:lnTo>
                  <a:lnTo>
                    <a:pt x="289" y="178"/>
                  </a:lnTo>
                  <a:lnTo>
                    <a:pt x="295" y="171"/>
                  </a:lnTo>
                  <a:lnTo>
                    <a:pt x="301" y="166"/>
                  </a:lnTo>
                  <a:lnTo>
                    <a:pt x="306" y="159"/>
                  </a:lnTo>
                  <a:lnTo>
                    <a:pt x="311" y="153"/>
                  </a:lnTo>
                  <a:lnTo>
                    <a:pt x="317" y="147"/>
                  </a:lnTo>
                  <a:lnTo>
                    <a:pt x="322" y="142"/>
                  </a:lnTo>
                  <a:lnTo>
                    <a:pt x="326" y="135"/>
                  </a:lnTo>
                  <a:lnTo>
                    <a:pt x="330" y="130"/>
                  </a:lnTo>
                  <a:lnTo>
                    <a:pt x="335" y="123"/>
                  </a:lnTo>
                  <a:lnTo>
                    <a:pt x="339" y="119"/>
                  </a:lnTo>
                  <a:lnTo>
                    <a:pt x="343" y="114"/>
                  </a:lnTo>
                  <a:lnTo>
                    <a:pt x="345" y="110"/>
                  </a:lnTo>
                  <a:lnTo>
                    <a:pt x="348" y="105"/>
                  </a:lnTo>
                  <a:lnTo>
                    <a:pt x="352" y="102"/>
                  </a:lnTo>
                  <a:lnTo>
                    <a:pt x="356" y="94"/>
                  </a:lnTo>
                  <a:lnTo>
                    <a:pt x="361" y="89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46" y="66"/>
                  </a:lnTo>
                  <a:lnTo>
                    <a:pt x="345" y="68"/>
                  </a:lnTo>
                  <a:lnTo>
                    <a:pt x="343" y="71"/>
                  </a:lnTo>
                  <a:lnTo>
                    <a:pt x="338" y="76"/>
                  </a:lnTo>
                  <a:lnTo>
                    <a:pt x="334" y="84"/>
                  </a:lnTo>
                  <a:lnTo>
                    <a:pt x="330" y="87"/>
                  </a:lnTo>
                  <a:lnTo>
                    <a:pt x="327" y="92"/>
                  </a:lnTo>
                  <a:lnTo>
                    <a:pt x="323" y="96"/>
                  </a:lnTo>
                  <a:lnTo>
                    <a:pt x="320" y="101"/>
                  </a:lnTo>
                  <a:lnTo>
                    <a:pt x="315" y="105"/>
                  </a:lnTo>
                  <a:lnTo>
                    <a:pt x="312" y="111"/>
                  </a:lnTo>
                  <a:lnTo>
                    <a:pt x="307" y="117"/>
                  </a:lnTo>
                  <a:lnTo>
                    <a:pt x="303" y="123"/>
                  </a:lnTo>
                  <a:lnTo>
                    <a:pt x="298" y="129"/>
                  </a:lnTo>
                  <a:lnTo>
                    <a:pt x="293" y="135"/>
                  </a:lnTo>
                  <a:lnTo>
                    <a:pt x="287" y="141"/>
                  </a:lnTo>
                  <a:lnTo>
                    <a:pt x="282" y="147"/>
                  </a:lnTo>
                  <a:lnTo>
                    <a:pt x="277" y="153"/>
                  </a:lnTo>
                  <a:lnTo>
                    <a:pt x="272" y="160"/>
                  </a:lnTo>
                  <a:lnTo>
                    <a:pt x="266" y="166"/>
                  </a:lnTo>
                  <a:lnTo>
                    <a:pt x="262" y="172"/>
                  </a:lnTo>
                  <a:lnTo>
                    <a:pt x="255" y="178"/>
                  </a:lnTo>
                  <a:lnTo>
                    <a:pt x="250" y="184"/>
                  </a:lnTo>
                  <a:lnTo>
                    <a:pt x="244" y="190"/>
                  </a:lnTo>
                  <a:lnTo>
                    <a:pt x="239" y="195"/>
                  </a:lnTo>
                  <a:lnTo>
                    <a:pt x="233" y="201"/>
                  </a:lnTo>
                  <a:lnTo>
                    <a:pt x="228" y="207"/>
                  </a:lnTo>
                  <a:lnTo>
                    <a:pt x="222" y="211"/>
                  </a:lnTo>
                  <a:lnTo>
                    <a:pt x="217" y="216"/>
                  </a:lnTo>
                  <a:lnTo>
                    <a:pt x="210" y="219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5" y="231"/>
                  </a:lnTo>
                  <a:lnTo>
                    <a:pt x="188" y="233"/>
                  </a:lnTo>
                  <a:lnTo>
                    <a:pt x="183" y="236"/>
                  </a:lnTo>
                  <a:lnTo>
                    <a:pt x="177" y="239"/>
                  </a:lnTo>
                  <a:lnTo>
                    <a:pt x="173" y="242"/>
                  </a:lnTo>
                  <a:lnTo>
                    <a:pt x="167" y="243"/>
                  </a:lnTo>
                  <a:lnTo>
                    <a:pt x="161" y="244"/>
                  </a:lnTo>
                  <a:lnTo>
                    <a:pt x="157" y="247"/>
                  </a:lnTo>
                  <a:lnTo>
                    <a:pt x="152" y="248"/>
                  </a:lnTo>
                  <a:lnTo>
                    <a:pt x="147" y="249"/>
                  </a:lnTo>
                  <a:lnTo>
                    <a:pt x="141" y="249"/>
                  </a:lnTo>
                  <a:lnTo>
                    <a:pt x="136" y="250"/>
                  </a:lnTo>
                  <a:lnTo>
                    <a:pt x="132" y="251"/>
                  </a:lnTo>
                  <a:lnTo>
                    <a:pt x="127" y="250"/>
                  </a:lnTo>
                  <a:lnTo>
                    <a:pt x="123" y="250"/>
                  </a:lnTo>
                  <a:lnTo>
                    <a:pt x="118" y="250"/>
                  </a:lnTo>
                  <a:lnTo>
                    <a:pt x="114" y="250"/>
                  </a:lnTo>
                  <a:lnTo>
                    <a:pt x="108" y="249"/>
                  </a:lnTo>
                  <a:lnTo>
                    <a:pt x="104" y="249"/>
                  </a:lnTo>
                  <a:lnTo>
                    <a:pt x="100" y="248"/>
                  </a:lnTo>
                  <a:lnTo>
                    <a:pt x="95" y="247"/>
                  </a:lnTo>
                  <a:lnTo>
                    <a:pt x="91" y="245"/>
                  </a:lnTo>
                  <a:lnTo>
                    <a:pt x="86" y="244"/>
                  </a:lnTo>
                  <a:lnTo>
                    <a:pt x="83" y="242"/>
                  </a:lnTo>
                  <a:lnTo>
                    <a:pt x="79" y="242"/>
                  </a:lnTo>
                  <a:lnTo>
                    <a:pt x="71" y="238"/>
                  </a:lnTo>
                  <a:lnTo>
                    <a:pt x="66" y="235"/>
                  </a:lnTo>
                  <a:lnTo>
                    <a:pt x="59" y="230"/>
                  </a:lnTo>
                  <a:lnTo>
                    <a:pt x="52" y="225"/>
                  </a:lnTo>
                  <a:lnTo>
                    <a:pt x="45" y="219"/>
                  </a:lnTo>
                  <a:lnTo>
                    <a:pt x="41" y="214"/>
                  </a:lnTo>
                  <a:lnTo>
                    <a:pt x="34" y="207"/>
                  </a:lnTo>
                  <a:lnTo>
                    <a:pt x="30" y="201"/>
                  </a:lnTo>
                  <a:lnTo>
                    <a:pt x="27" y="194"/>
                  </a:lnTo>
                  <a:lnTo>
                    <a:pt x="25" y="188"/>
                  </a:lnTo>
                  <a:lnTo>
                    <a:pt x="22" y="179"/>
                  </a:lnTo>
                  <a:lnTo>
                    <a:pt x="22" y="171"/>
                  </a:lnTo>
                  <a:lnTo>
                    <a:pt x="22" y="163"/>
                  </a:lnTo>
                  <a:lnTo>
                    <a:pt x="25" y="155"/>
                  </a:lnTo>
                  <a:lnTo>
                    <a:pt x="26" y="151"/>
                  </a:lnTo>
                  <a:lnTo>
                    <a:pt x="28" y="147"/>
                  </a:lnTo>
                  <a:lnTo>
                    <a:pt x="30" y="143"/>
                  </a:lnTo>
                  <a:lnTo>
                    <a:pt x="34" y="139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9" y="122"/>
                  </a:lnTo>
                  <a:lnTo>
                    <a:pt x="53" y="117"/>
                  </a:lnTo>
                  <a:lnTo>
                    <a:pt x="58" y="112"/>
                  </a:lnTo>
                  <a:lnTo>
                    <a:pt x="63" y="106"/>
                  </a:lnTo>
                  <a:lnTo>
                    <a:pt x="70" y="102"/>
                  </a:lnTo>
                  <a:lnTo>
                    <a:pt x="76" y="97"/>
                  </a:lnTo>
                  <a:lnTo>
                    <a:pt x="83" y="93"/>
                  </a:lnTo>
                  <a:lnTo>
                    <a:pt x="90" y="88"/>
                  </a:lnTo>
                  <a:lnTo>
                    <a:pt x="96" y="84"/>
                  </a:lnTo>
                  <a:lnTo>
                    <a:pt x="103" y="78"/>
                  </a:lnTo>
                  <a:lnTo>
                    <a:pt x="110" y="73"/>
                  </a:lnTo>
                  <a:lnTo>
                    <a:pt x="117" y="68"/>
                  </a:lnTo>
                  <a:lnTo>
                    <a:pt x="125" y="63"/>
                  </a:lnTo>
                  <a:lnTo>
                    <a:pt x="132" y="58"/>
                  </a:lnTo>
                  <a:lnTo>
                    <a:pt x="139" y="54"/>
                  </a:lnTo>
                  <a:lnTo>
                    <a:pt x="145" y="49"/>
                  </a:lnTo>
                  <a:lnTo>
                    <a:pt x="152" y="46"/>
                  </a:lnTo>
                  <a:lnTo>
                    <a:pt x="159" y="41"/>
                  </a:lnTo>
                  <a:lnTo>
                    <a:pt x="166" y="37"/>
                  </a:lnTo>
                  <a:lnTo>
                    <a:pt x="172" y="32"/>
                  </a:lnTo>
                  <a:lnTo>
                    <a:pt x="179" y="30"/>
                  </a:lnTo>
                  <a:lnTo>
                    <a:pt x="184" y="25"/>
                  </a:lnTo>
                  <a:lnTo>
                    <a:pt x="190" y="22"/>
                  </a:lnTo>
                  <a:lnTo>
                    <a:pt x="195" y="19"/>
                  </a:lnTo>
                  <a:lnTo>
                    <a:pt x="200" y="16"/>
                  </a:lnTo>
                  <a:lnTo>
                    <a:pt x="204" y="14"/>
                  </a:lnTo>
                  <a:lnTo>
                    <a:pt x="208" y="12"/>
                  </a:lnTo>
                  <a:lnTo>
                    <a:pt x="212" y="9"/>
                  </a:lnTo>
                  <a:lnTo>
                    <a:pt x="215" y="8"/>
                  </a:lnTo>
                  <a:lnTo>
                    <a:pt x="218" y="6"/>
                  </a:lnTo>
                  <a:lnTo>
                    <a:pt x="221" y="6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5" name="Freeform 23"/>
            <p:cNvSpPr>
              <a:spLocks/>
            </p:cNvSpPr>
            <p:nvPr/>
          </p:nvSpPr>
          <p:spPr bwMode="auto">
            <a:xfrm>
              <a:off x="2598" y="1726"/>
              <a:ext cx="120" cy="87"/>
            </a:xfrm>
            <a:custGeom>
              <a:avLst/>
              <a:gdLst>
                <a:gd name="T0" fmla="*/ 37 w 239"/>
                <a:gd name="T1" fmla="*/ 0 h 176"/>
                <a:gd name="T2" fmla="*/ 33 w 239"/>
                <a:gd name="T3" fmla="*/ 2 h 176"/>
                <a:gd name="T4" fmla="*/ 30 w 239"/>
                <a:gd name="T5" fmla="*/ 3 h 176"/>
                <a:gd name="T6" fmla="*/ 26 w 239"/>
                <a:gd name="T7" fmla="*/ 5 h 176"/>
                <a:gd name="T8" fmla="*/ 22 w 239"/>
                <a:gd name="T9" fmla="*/ 7 h 176"/>
                <a:gd name="T10" fmla="*/ 18 w 239"/>
                <a:gd name="T11" fmla="*/ 10 h 176"/>
                <a:gd name="T12" fmla="*/ 14 w 239"/>
                <a:gd name="T13" fmla="*/ 12 h 176"/>
                <a:gd name="T14" fmla="*/ 10 w 239"/>
                <a:gd name="T15" fmla="*/ 15 h 176"/>
                <a:gd name="T16" fmla="*/ 5 w 239"/>
                <a:gd name="T17" fmla="*/ 20 h 176"/>
                <a:gd name="T18" fmla="*/ 1 w 239"/>
                <a:gd name="T19" fmla="*/ 25 h 176"/>
                <a:gd name="T20" fmla="*/ 0 w 239"/>
                <a:gd name="T21" fmla="*/ 30 h 176"/>
                <a:gd name="T22" fmla="*/ 1 w 239"/>
                <a:gd name="T23" fmla="*/ 35 h 176"/>
                <a:gd name="T24" fmla="*/ 3 w 239"/>
                <a:gd name="T25" fmla="*/ 38 h 176"/>
                <a:gd name="T26" fmla="*/ 7 w 239"/>
                <a:gd name="T27" fmla="*/ 41 h 176"/>
                <a:gd name="T28" fmla="*/ 10 w 239"/>
                <a:gd name="T29" fmla="*/ 43 h 176"/>
                <a:gd name="T30" fmla="*/ 15 w 239"/>
                <a:gd name="T31" fmla="*/ 43 h 176"/>
                <a:gd name="T32" fmla="*/ 19 w 239"/>
                <a:gd name="T33" fmla="*/ 42 h 176"/>
                <a:gd name="T34" fmla="*/ 23 w 239"/>
                <a:gd name="T35" fmla="*/ 42 h 176"/>
                <a:gd name="T36" fmla="*/ 26 w 239"/>
                <a:gd name="T37" fmla="*/ 41 h 176"/>
                <a:gd name="T38" fmla="*/ 29 w 239"/>
                <a:gd name="T39" fmla="*/ 39 h 176"/>
                <a:gd name="T40" fmla="*/ 33 w 239"/>
                <a:gd name="T41" fmla="*/ 38 h 176"/>
                <a:gd name="T42" fmla="*/ 36 w 239"/>
                <a:gd name="T43" fmla="*/ 36 h 176"/>
                <a:gd name="T44" fmla="*/ 39 w 239"/>
                <a:gd name="T45" fmla="*/ 33 h 176"/>
                <a:gd name="T46" fmla="*/ 45 w 239"/>
                <a:gd name="T47" fmla="*/ 27 h 176"/>
                <a:gd name="T48" fmla="*/ 51 w 239"/>
                <a:gd name="T49" fmla="*/ 22 h 176"/>
                <a:gd name="T50" fmla="*/ 55 w 239"/>
                <a:gd name="T51" fmla="*/ 16 h 176"/>
                <a:gd name="T52" fmla="*/ 58 w 239"/>
                <a:gd name="T53" fmla="*/ 12 h 176"/>
                <a:gd name="T54" fmla="*/ 60 w 239"/>
                <a:gd name="T55" fmla="*/ 9 h 176"/>
                <a:gd name="T56" fmla="*/ 59 w 239"/>
                <a:gd name="T57" fmla="*/ 9 h 176"/>
                <a:gd name="T58" fmla="*/ 56 w 239"/>
                <a:gd name="T59" fmla="*/ 7 h 176"/>
                <a:gd name="T60" fmla="*/ 54 w 239"/>
                <a:gd name="T61" fmla="*/ 8 h 176"/>
                <a:gd name="T62" fmla="*/ 53 w 239"/>
                <a:gd name="T63" fmla="*/ 10 h 176"/>
                <a:gd name="T64" fmla="*/ 50 w 239"/>
                <a:gd name="T65" fmla="*/ 13 h 176"/>
                <a:gd name="T66" fmla="*/ 45 w 239"/>
                <a:gd name="T67" fmla="*/ 18 h 176"/>
                <a:gd name="T68" fmla="*/ 40 w 239"/>
                <a:gd name="T69" fmla="*/ 22 h 176"/>
                <a:gd name="T70" fmla="*/ 34 w 239"/>
                <a:gd name="T71" fmla="*/ 27 h 176"/>
                <a:gd name="T72" fmla="*/ 29 w 239"/>
                <a:gd name="T73" fmla="*/ 31 h 176"/>
                <a:gd name="T74" fmla="*/ 24 w 239"/>
                <a:gd name="T75" fmla="*/ 34 h 176"/>
                <a:gd name="T76" fmla="*/ 20 w 239"/>
                <a:gd name="T77" fmla="*/ 36 h 176"/>
                <a:gd name="T78" fmla="*/ 17 w 239"/>
                <a:gd name="T79" fmla="*/ 36 h 176"/>
                <a:gd name="T80" fmla="*/ 12 w 239"/>
                <a:gd name="T81" fmla="*/ 36 h 176"/>
                <a:gd name="T82" fmla="*/ 8 w 239"/>
                <a:gd name="T83" fmla="*/ 32 h 176"/>
                <a:gd name="T84" fmla="*/ 7 w 239"/>
                <a:gd name="T85" fmla="*/ 28 h 176"/>
                <a:gd name="T86" fmla="*/ 9 w 239"/>
                <a:gd name="T87" fmla="*/ 24 h 176"/>
                <a:gd name="T88" fmla="*/ 12 w 239"/>
                <a:gd name="T89" fmla="*/ 21 h 176"/>
                <a:gd name="T90" fmla="*/ 17 w 239"/>
                <a:gd name="T91" fmla="*/ 17 h 176"/>
                <a:gd name="T92" fmla="*/ 20 w 239"/>
                <a:gd name="T93" fmla="*/ 15 h 176"/>
                <a:gd name="T94" fmla="*/ 24 w 239"/>
                <a:gd name="T95" fmla="*/ 13 h 176"/>
                <a:gd name="T96" fmla="*/ 27 w 239"/>
                <a:gd name="T97" fmla="*/ 11 h 176"/>
                <a:gd name="T98" fmla="*/ 31 w 239"/>
                <a:gd name="T99" fmla="*/ 8 h 176"/>
                <a:gd name="T100" fmla="*/ 37 w 239"/>
                <a:gd name="T101" fmla="*/ 6 h 176"/>
                <a:gd name="T102" fmla="*/ 40 w 239"/>
                <a:gd name="T103" fmla="*/ 4 h 176"/>
                <a:gd name="T104" fmla="*/ 38 w 239"/>
                <a:gd name="T105" fmla="*/ 0 h 1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9"/>
                <a:gd name="T160" fmla="*/ 0 h 176"/>
                <a:gd name="T161" fmla="*/ 239 w 239"/>
                <a:gd name="T162" fmla="*/ 176 h 1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9" h="176">
                  <a:moveTo>
                    <a:pt x="149" y="0"/>
                  </a:moveTo>
                  <a:lnTo>
                    <a:pt x="148" y="0"/>
                  </a:lnTo>
                  <a:lnTo>
                    <a:pt x="145" y="1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30" y="8"/>
                  </a:lnTo>
                  <a:lnTo>
                    <a:pt x="126" y="10"/>
                  </a:lnTo>
                  <a:lnTo>
                    <a:pt x="122" y="13"/>
                  </a:lnTo>
                  <a:lnTo>
                    <a:pt x="117" y="15"/>
                  </a:lnTo>
                  <a:lnTo>
                    <a:pt x="113" y="17"/>
                  </a:lnTo>
                  <a:lnTo>
                    <a:pt x="108" y="19"/>
                  </a:lnTo>
                  <a:lnTo>
                    <a:pt x="102" y="23"/>
                  </a:lnTo>
                  <a:lnTo>
                    <a:pt x="98" y="25"/>
                  </a:lnTo>
                  <a:lnTo>
                    <a:pt x="92" y="27"/>
                  </a:lnTo>
                  <a:lnTo>
                    <a:pt x="86" y="30"/>
                  </a:lnTo>
                  <a:lnTo>
                    <a:pt x="81" y="33"/>
                  </a:lnTo>
                  <a:lnTo>
                    <a:pt x="76" y="37"/>
                  </a:lnTo>
                  <a:lnTo>
                    <a:pt x="71" y="40"/>
                  </a:lnTo>
                  <a:lnTo>
                    <a:pt x="65" y="43"/>
                  </a:lnTo>
                  <a:lnTo>
                    <a:pt x="59" y="47"/>
                  </a:lnTo>
                  <a:lnTo>
                    <a:pt x="55" y="50"/>
                  </a:lnTo>
                  <a:lnTo>
                    <a:pt x="49" y="54"/>
                  </a:lnTo>
                  <a:lnTo>
                    <a:pt x="44" y="57"/>
                  </a:lnTo>
                  <a:lnTo>
                    <a:pt x="40" y="60"/>
                  </a:lnTo>
                  <a:lnTo>
                    <a:pt x="35" y="65"/>
                  </a:lnTo>
                  <a:lnTo>
                    <a:pt x="26" y="72"/>
                  </a:lnTo>
                  <a:lnTo>
                    <a:pt x="19" y="81"/>
                  </a:lnTo>
                  <a:lnTo>
                    <a:pt x="12" y="88"/>
                  </a:lnTo>
                  <a:lnTo>
                    <a:pt x="8" y="95"/>
                  </a:lnTo>
                  <a:lnTo>
                    <a:pt x="4" y="102"/>
                  </a:lnTo>
                  <a:lnTo>
                    <a:pt x="3" y="108"/>
                  </a:lnTo>
                  <a:lnTo>
                    <a:pt x="1" y="115"/>
                  </a:lnTo>
                  <a:lnTo>
                    <a:pt x="0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3" y="141"/>
                  </a:lnTo>
                  <a:lnTo>
                    <a:pt x="6" y="146"/>
                  </a:lnTo>
                  <a:lnTo>
                    <a:pt x="8" y="151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4"/>
                  </a:lnTo>
                  <a:lnTo>
                    <a:pt x="25" y="167"/>
                  </a:lnTo>
                  <a:lnTo>
                    <a:pt x="29" y="171"/>
                  </a:lnTo>
                  <a:lnTo>
                    <a:pt x="34" y="172"/>
                  </a:lnTo>
                  <a:lnTo>
                    <a:pt x="40" y="173"/>
                  </a:lnTo>
                  <a:lnTo>
                    <a:pt x="45" y="175"/>
                  </a:lnTo>
                  <a:lnTo>
                    <a:pt x="52" y="176"/>
                  </a:lnTo>
                  <a:lnTo>
                    <a:pt x="59" y="175"/>
                  </a:lnTo>
                  <a:lnTo>
                    <a:pt x="68" y="173"/>
                  </a:lnTo>
                  <a:lnTo>
                    <a:pt x="72" y="173"/>
                  </a:lnTo>
                  <a:lnTo>
                    <a:pt x="75" y="172"/>
                  </a:lnTo>
                  <a:lnTo>
                    <a:pt x="80" y="171"/>
                  </a:lnTo>
                  <a:lnTo>
                    <a:pt x="84" y="171"/>
                  </a:lnTo>
                  <a:lnTo>
                    <a:pt x="89" y="170"/>
                  </a:lnTo>
                  <a:lnTo>
                    <a:pt x="93" y="169"/>
                  </a:lnTo>
                  <a:lnTo>
                    <a:pt x="97" y="167"/>
                  </a:lnTo>
                  <a:lnTo>
                    <a:pt x="101" y="165"/>
                  </a:lnTo>
                  <a:lnTo>
                    <a:pt x="106" y="163"/>
                  </a:lnTo>
                  <a:lnTo>
                    <a:pt x="110" y="162"/>
                  </a:lnTo>
                  <a:lnTo>
                    <a:pt x="115" y="160"/>
                  </a:lnTo>
                  <a:lnTo>
                    <a:pt x="120" y="157"/>
                  </a:lnTo>
                  <a:lnTo>
                    <a:pt x="124" y="155"/>
                  </a:lnTo>
                  <a:lnTo>
                    <a:pt x="129" y="153"/>
                  </a:lnTo>
                  <a:lnTo>
                    <a:pt x="133" y="151"/>
                  </a:lnTo>
                  <a:lnTo>
                    <a:pt x="138" y="148"/>
                  </a:lnTo>
                  <a:lnTo>
                    <a:pt x="142" y="145"/>
                  </a:lnTo>
                  <a:lnTo>
                    <a:pt x="147" y="141"/>
                  </a:lnTo>
                  <a:lnTo>
                    <a:pt x="151" y="139"/>
                  </a:lnTo>
                  <a:lnTo>
                    <a:pt x="156" y="136"/>
                  </a:lnTo>
                  <a:lnTo>
                    <a:pt x="164" y="128"/>
                  </a:lnTo>
                  <a:lnTo>
                    <a:pt x="172" y="120"/>
                  </a:lnTo>
                  <a:lnTo>
                    <a:pt x="180" y="112"/>
                  </a:lnTo>
                  <a:lnTo>
                    <a:pt x="189" y="104"/>
                  </a:lnTo>
                  <a:lnTo>
                    <a:pt x="196" y="96"/>
                  </a:lnTo>
                  <a:lnTo>
                    <a:pt x="203" y="88"/>
                  </a:lnTo>
                  <a:lnTo>
                    <a:pt x="208" y="80"/>
                  </a:lnTo>
                  <a:lnTo>
                    <a:pt x="215" y="73"/>
                  </a:lnTo>
                  <a:lnTo>
                    <a:pt x="220" y="65"/>
                  </a:lnTo>
                  <a:lnTo>
                    <a:pt x="226" y="58"/>
                  </a:lnTo>
                  <a:lnTo>
                    <a:pt x="229" y="53"/>
                  </a:lnTo>
                  <a:lnTo>
                    <a:pt x="232" y="48"/>
                  </a:lnTo>
                  <a:lnTo>
                    <a:pt x="235" y="43"/>
                  </a:lnTo>
                  <a:lnTo>
                    <a:pt x="237" y="41"/>
                  </a:lnTo>
                  <a:lnTo>
                    <a:pt x="239" y="39"/>
                  </a:lnTo>
                  <a:lnTo>
                    <a:pt x="238" y="37"/>
                  </a:lnTo>
                  <a:lnTo>
                    <a:pt x="236" y="37"/>
                  </a:lnTo>
                  <a:lnTo>
                    <a:pt x="232" y="34"/>
                  </a:lnTo>
                  <a:lnTo>
                    <a:pt x="228" y="32"/>
                  </a:lnTo>
                  <a:lnTo>
                    <a:pt x="223" y="30"/>
                  </a:lnTo>
                  <a:lnTo>
                    <a:pt x="220" y="30"/>
                  </a:lnTo>
                  <a:lnTo>
                    <a:pt x="216" y="30"/>
                  </a:lnTo>
                  <a:lnTo>
                    <a:pt x="216" y="32"/>
                  </a:lnTo>
                  <a:lnTo>
                    <a:pt x="215" y="34"/>
                  </a:lnTo>
                  <a:lnTo>
                    <a:pt x="214" y="37"/>
                  </a:lnTo>
                  <a:lnTo>
                    <a:pt x="211" y="41"/>
                  </a:lnTo>
                  <a:lnTo>
                    <a:pt x="207" y="46"/>
                  </a:lnTo>
                  <a:lnTo>
                    <a:pt x="203" y="50"/>
                  </a:lnTo>
                  <a:lnTo>
                    <a:pt x="198" y="55"/>
                  </a:lnTo>
                  <a:lnTo>
                    <a:pt x="191" y="59"/>
                  </a:lnTo>
                  <a:lnTo>
                    <a:pt x="187" y="66"/>
                  </a:lnTo>
                  <a:lnTo>
                    <a:pt x="179" y="72"/>
                  </a:lnTo>
                  <a:lnTo>
                    <a:pt x="172" y="79"/>
                  </a:lnTo>
                  <a:lnTo>
                    <a:pt x="164" y="84"/>
                  </a:lnTo>
                  <a:lnTo>
                    <a:pt x="157" y="91"/>
                  </a:lnTo>
                  <a:lnTo>
                    <a:pt x="149" y="97"/>
                  </a:lnTo>
                  <a:lnTo>
                    <a:pt x="142" y="104"/>
                  </a:lnTo>
                  <a:lnTo>
                    <a:pt x="136" y="111"/>
                  </a:lnTo>
                  <a:lnTo>
                    <a:pt x="129" y="118"/>
                  </a:lnTo>
                  <a:lnTo>
                    <a:pt x="122" y="122"/>
                  </a:lnTo>
                  <a:lnTo>
                    <a:pt x="115" y="128"/>
                  </a:lnTo>
                  <a:lnTo>
                    <a:pt x="108" y="131"/>
                  </a:lnTo>
                  <a:lnTo>
                    <a:pt x="101" y="136"/>
                  </a:lnTo>
                  <a:lnTo>
                    <a:pt x="96" y="138"/>
                  </a:lnTo>
                  <a:lnTo>
                    <a:pt x="90" y="141"/>
                  </a:lnTo>
                  <a:lnTo>
                    <a:pt x="84" y="144"/>
                  </a:lnTo>
                  <a:lnTo>
                    <a:pt x="80" y="146"/>
                  </a:lnTo>
                  <a:lnTo>
                    <a:pt x="75" y="146"/>
                  </a:lnTo>
                  <a:lnTo>
                    <a:pt x="71" y="148"/>
                  </a:lnTo>
                  <a:lnTo>
                    <a:pt x="66" y="148"/>
                  </a:lnTo>
                  <a:lnTo>
                    <a:pt x="61" y="148"/>
                  </a:lnTo>
                  <a:lnTo>
                    <a:pt x="55" y="147"/>
                  </a:lnTo>
                  <a:lnTo>
                    <a:pt x="48" y="146"/>
                  </a:lnTo>
                  <a:lnTo>
                    <a:pt x="42" y="141"/>
                  </a:lnTo>
                  <a:lnTo>
                    <a:pt x="36" y="136"/>
                  </a:lnTo>
                  <a:lnTo>
                    <a:pt x="32" y="129"/>
                  </a:lnTo>
                  <a:lnTo>
                    <a:pt x="29" y="122"/>
                  </a:lnTo>
                  <a:lnTo>
                    <a:pt x="28" y="118"/>
                  </a:lnTo>
                  <a:lnTo>
                    <a:pt x="28" y="113"/>
                  </a:lnTo>
                  <a:lnTo>
                    <a:pt x="28" y="108"/>
                  </a:lnTo>
                  <a:lnTo>
                    <a:pt x="31" y="104"/>
                  </a:lnTo>
                  <a:lnTo>
                    <a:pt x="33" y="99"/>
                  </a:lnTo>
                  <a:lnTo>
                    <a:pt x="37" y="95"/>
                  </a:lnTo>
                  <a:lnTo>
                    <a:pt x="42" y="89"/>
                  </a:lnTo>
                  <a:lnTo>
                    <a:pt x="48" y="84"/>
                  </a:lnTo>
                  <a:lnTo>
                    <a:pt x="55" y="79"/>
                  </a:lnTo>
                  <a:lnTo>
                    <a:pt x="63" y="73"/>
                  </a:lnTo>
                  <a:lnTo>
                    <a:pt x="66" y="70"/>
                  </a:lnTo>
                  <a:lnTo>
                    <a:pt x="71" y="67"/>
                  </a:lnTo>
                  <a:lnTo>
                    <a:pt x="75" y="64"/>
                  </a:lnTo>
                  <a:lnTo>
                    <a:pt x="80" y="62"/>
                  </a:lnTo>
                  <a:lnTo>
                    <a:pt x="84" y="59"/>
                  </a:lnTo>
                  <a:lnTo>
                    <a:pt x="89" y="56"/>
                  </a:lnTo>
                  <a:lnTo>
                    <a:pt x="93" y="53"/>
                  </a:lnTo>
                  <a:lnTo>
                    <a:pt x="98" y="50"/>
                  </a:lnTo>
                  <a:lnTo>
                    <a:pt x="102" y="48"/>
                  </a:lnTo>
                  <a:lnTo>
                    <a:pt x="107" y="46"/>
                  </a:lnTo>
                  <a:lnTo>
                    <a:pt x="112" y="43"/>
                  </a:lnTo>
                  <a:lnTo>
                    <a:pt x="116" y="41"/>
                  </a:lnTo>
                  <a:lnTo>
                    <a:pt x="124" y="35"/>
                  </a:lnTo>
                  <a:lnTo>
                    <a:pt x="132" y="32"/>
                  </a:lnTo>
                  <a:lnTo>
                    <a:pt x="139" y="27"/>
                  </a:lnTo>
                  <a:lnTo>
                    <a:pt x="146" y="25"/>
                  </a:lnTo>
                  <a:lnTo>
                    <a:pt x="150" y="22"/>
                  </a:lnTo>
                  <a:lnTo>
                    <a:pt x="155" y="19"/>
                  </a:lnTo>
                  <a:lnTo>
                    <a:pt x="157" y="18"/>
                  </a:lnTo>
                  <a:lnTo>
                    <a:pt x="158" y="18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6" name="Freeform 24"/>
            <p:cNvSpPr>
              <a:spLocks/>
            </p:cNvSpPr>
            <p:nvPr/>
          </p:nvSpPr>
          <p:spPr bwMode="auto">
            <a:xfrm>
              <a:off x="2669" y="1726"/>
              <a:ext cx="49" cy="26"/>
            </a:xfrm>
            <a:custGeom>
              <a:avLst/>
              <a:gdLst>
                <a:gd name="T0" fmla="*/ 2 w 98"/>
                <a:gd name="T1" fmla="*/ 0 h 53"/>
                <a:gd name="T2" fmla="*/ 25 w 98"/>
                <a:gd name="T3" fmla="*/ 9 h 53"/>
                <a:gd name="T4" fmla="*/ 17 w 98"/>
                <a:gd name="T5" fmla="*/ 13 h 53"/>
                <a:gd name="T6" fmla="*/ 0 w 98"/>
                <a:gd name="T7" fmla="*/ 3 h 53"/>
                <a:gd name="T8" fmla="*/ 2 w 98"/>
                <a:gd name="T9" fmla="*/ 0 h 53"/>
                <a:gd name="T10" fmla="*/ 2 w 9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8"/>
                <a:gd name="T19" fmla="*/ 0 h 53"/>
                <a:gd name="T20" fmla="*/ 98 w 9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8" h="53">
                  <a:moveTo>
                    <a:pt x="8" y="0"/>
                  </a:moveTo>
                  <a:lnTo>
                    <a:pt x="98" y="39"/>
                  </a:lnTo>
                  <a:lnTo>
                    <a:pt x="67" y="53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7" name="Freeform 25"/>
            <p:cNvSpPr>
              <a:spLocks/>
            </p:cNvSpPr>
            <p:nvPr/>
          </p:nvSpPr>
          <p:spPr bwMode="auto">
            <a:xfrm>
              <a:off x="2844" y="1596"/>
              <a:ext cx="119" cy="78"/>
            </a:xfrm>
            <a:custGeom>
              <a:avLst/>
              <a:gdLst>
                <a:gd name="T0" fmla="*/ 54 w 240"/>
                <a:gd name="T1" fmla="*/ 2 h 155"/>
                <a:gd name="T2" fmla="*/ 53 w 240"/>
                <a:gd name="T3" fmla="*/ 5 h 155"/>
                <a:gd name="T4" fmla="*/ 52 w 240"/>
                <a:gd name="T5" fmla="*/ 8 h 155"/>
                <a:gd name="T6" fmla="*/ 51 w 240"/>
                <a:gd name="T7" fmla="*/ 11 h 155"/>
                <a:gd name="T8" fmla="*/ 49 w 240"/>
                <a:gd name="T9" fmla="*/ 14 h 155"/>
                <a:gd name="T10" fmla="*/ 48 w 240"/>
                <a:gd name="T11" fmla="*/ 18 h 155"/>
                <a:gd name="T12" fmla="*/ 46 w 240"/>
                <a:gd name="T13" fmla="*/ 21 h 155"/>
                <a:gd name="T14" fmla="*/ 43 w 240"/>
                <a:gd name="T15" fmla="*/ 24 h 155"/>
                <a:gd name="T16" fmla="*/ 41 w 240"/>
                <a:gd name="T17" fmla="*/ 27 h 155"/>
                <a:gd name="T18" fmla="*/ 38 w 240"/>
                <a:gd name="T19" fmla="*/ 29 h 155"/>
                <a:gd name="T20" fmla="*/ 35 w 240"/>
                <a:gd name="T21" fmla="*/ 30 h 155"/>
                <a:gd name="T22" fmla="*/ 32 w 240"/>
                <a:gd name="T23" fmla="*/ 31 h 155"/>
                <a:gd name="T24" fmla="*/ 29 w 240"/>
                <a:gd name="T25" fmla="*/ 32 h 155"/>
                <a:gd name="T26" fmla="*/ 26 w 240"/>
                <a:gd name="T27" fmla="*/ 32 h 155"/>
                <a:gd name="T28" fmla="*/ 23 w 240"/>
                <a:gd name="T29" fmla="*/ 32 h 155"/>
                <a:gd name="T30" fmla="*/ 20 w 240"/>
                <a:gd name="T31" fmla="*/ 31 h 155"/>
                <a:gd name="T32" fmla="*/ 17 w 240"/>
                <a:gd name="T33" fmla="*/ 31 h 155"/>
                <a:gd name="T34" fmla="*/ 14 w 240"/>
                <a:gd name="T35" fmla="*/ 30 h 155"/>
                <a:gd name="T36" fmla="*/ 11 w 240"/>
                <a:gd name="T37" fmla="*/ 29 h 155"/>
                <a:gd name="T38" fmla="*/ 9 w 240"/>
                <a:gd name="T39" fmla="*/ 28 h 155"/>
                <a:gd name="T40" fmla="*/ 7 w 240"/>
                <a:gd name="T41" fmla="*/ 27 h 155"/>
                <a:gd name="T42" fmla="*/ 5 w 240"/>
                <a:gd name="T43" fmla="*/ 26 h 155"/>
                <a:gd name="T44" fmla="*/ 0 w 240"/>
                <a:gd name="T45" fmla="*/ 31 h 155"/>
                <a:gd name="T46" fmla="*/ 1 w 240"/>
                <a:gd name="T47" fmla="*/ 32 h 155"/>
                <a:gd name="T48" fmla="*/ 3 w 240"/>
                <a:gd name="T49" fmla="*/ 33 h 155"/>
                <a:gd name="T50" fmla="*/ 5 w 240"/>
                <a:gd name="T51" fmla="*/ 34 h 155"/>
                <a:gd name="T52" fmla="*/ 8 w 240"/>
                <a:gd name="T53" fmla="*/ 35 h 155"/>
                <a:gd name="T54" fmla="*/ 11 w 240"/>
                <a:gd name="T55" fmla="*/ 37 h 155"/>
                <a:gd name="T56" fmla="*/ 15 w 240"/>
                <a:gd name="T57" fmla="*/ 38 h 155"/>
                <a:gd name="T58" fmla="*/ 19 w 240"/>
                <a:gd name="T59" fmla="*/ 39 h 155"/>
                <a:gd name="T60" fmla="*/ 22 w 240"/>
                <a:gd name="T61" fmla="*/ 39 h 155"/>
                <a:gd name="T62" fmla="*/ 26 w 240"/>
                <a:gd name="T63" fmla="*/ 39 h 155"/>
                <a:gd name="T64" fmla="*/ 30 w 240"/>
                <a:gd name="T65" fmla="*/ 39 h 155"/>
                <a:gd name="T66" fmla="*/ 34 w 240"/>
                <a:gd name="T67" fmla="*/ 37 h 155"/>
                <a:gd name="T68" fmla="*/ 38 w 240"/>
                <a:gd name="T69" fmla="*/ 36 h 155"/>
                <a:gd name="T70" fmla="*/ 42 w 240"/>
                <a:gd name="T71" fmla="*/ 33 h 155"/>
                <a:gd name="T72" fmla="*/ 45 w 240"/>
                <a:gd name="T73" fmla="*/ 31 h 155"/>
                <a:gd name="T74" fmla="*/ 48 w 240"/>
                <a:gd name="T75" fmla="*/ 28 h 155"/>
                <a:gd name="T76" fmla="*/ 50 w 240"/>
                <a:gd name="T77" fmla="*/ 25 h 155"/>
                <a:gd name="T78" fmla="*/ 51 w 240"/>
                <a:gd name="T79" fmla="*/ 23 h 155"/>
                <a:gd name="T80" fmla="*/ 52 w 240"/>
                <a:gd name="T81" fmla="*/ 21 h 155"/>
                <a:gd name="T82" fmla="*/ 53 w 240"/>
                <a:gd name="T83" fmla="*/ 19 h 155"/>
                <a:gd name="T84" fmla="*/ 54 w 240"/>
                <a:gd name="T85" fmla="*/ 17 h 155"/>
                <a:gd name="T86" fmla="*/ 55 w 240"/>
                <a:gd name="T87" fmla="*/ 14 h 155"/>
                <a:gd name="T88" fmla="*/ 56 w 240"/>
                <a:gd name="T89" fmla="*/ 12 h 155"/>
                <a:gd name="T90" fmla="*/ 57 w 240"/>
                <a:gd name="T91" fmla="*/ 10 h 155"/>
                <a:gd name="T92" fmla="*/ 57 w 240"/>
                <a:gd name="T93" fmla="*/ 8 h 155"/>
                <a:gd name="T94" fmla="*/ 58 w 240"/>
                <a:gd name="T95" fmla="*/ 6 h 155"/>
                <a:gd name="T96" fmla="*/ 59 w 240"/>
                <a:gd name="T97" fmla="*/ 3 h 155"/>
                <a:gd name="T98" fmla="*/ 59 w 240"/>
                <a:gd name="T99" fmla="*/ 0 h 155"/>
                <a:gd name="T100" fmla="*/ 54 w 240"/>
                <a:gd name="T101" fmla="*/ 2 h 1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0"/>
                <a:gd name="T154" fmla="*/ 0 h 155"/>
                <a:gd name="T155" fmla="*/ 240 w 240"/>
                <a:gd name="T156" fmla="*/ 155 h 1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0" h="155">
                  <a:moveTo>
                    <a:pt x="219" y="5"/>
                  </a:moveTo>
                  <a:lnTo>
                    <a:pt x="218" y="7"/>
                  </a:lnTo>
                  <a:lnTo>
                    <a:pt x="216" y="14"/>
                  </a:lnTo>
                  <a:lnTo>
                    <a:pt x="213" y="17"/>
                  </a:lnTo>
                  <a:lnTo>
                    <a:pt x="212" y="23"/>
                  </a:lnTo>
                  <a:lnTo>
                    <a:pt x="210" y="29"/>
                  </a:lnTo>
                  <a:lnTo>
                    <a:pt x="209" y="36"/>
                  </a:lnTo>
                  <a:lnTo>
                    <a:pt x="205" y="41"/>
                  </a:lnTo>
                  <a:lnTo>
                    <a:pt x="202" y="48"/>
                  </a:lnTo>
                  <a:lnTo>
                    <a:pt x="200" y="56"/>
                  </a:lnTo>
                  <a:lnTo>
                    <a:pt x="196" y="63"/>
                  </a:lnTo>
                  <a:lnTo>
                    <a:pt x="193" y="70"/>
                  </a:lnTo>
                  <a:lnTo>
                    <a:pt x="188" y="77"/>
                  </a:lnTo>
                  <a:lnTo>
                    <a:pt x="185" y="83"/>
                  </a:lnTo>
                  <a:lnTo>
                    <a:pt x="181" y="90"/>
                  </a:lnTo>
                  <a:lnTo>
                    <a:pt x="176" y="96"/>
                  </a:lnTo>
                  <a:lnTo>
                    <a:pt x="171" y="102"/>
                  </a:lnTo>
                  <a:lnTo>
                    <a:pt x="166" y="106"/>
                  </a:lnTo>
                  <a:lnTo>
                    <a:pt x="161" y="111"/>
                  </a:lnTo>
                  <a:lnTo>
                    <a:pt x="154" y="114"/>
                  </a:lnTo>
                  <a:lnTo>
                    <a:pt x="148" y="118"/>
                  </a:lnTo>
                  <a:lnTo>
                    <a:pt x="143" y="120"/>
                  </a:lnTo>
                  <a:lnTo>
                    <a:pt x="137" y="123"/>
                  </a:lnTo>
                  <a:lnTo>
                    <a:pt x="130" y="124"/>
                  </a:lnTo>
                  <a:lnTo>
                    <a:pt x="124" y="126"/>
                  </a:lnTo>
                  <a:lnTo>
                    <a:pt x="119" y="127"/>
                  </a:lnTo>
                  <a:lnTo>
                    <a:pt x="112" y="128"/>
                  </a:lnTo>
                  <a:lnTo>
                    <a:pt x="106" y="128"/>
                  </a:lnTo>
                  <a:lnTo>
                    <a:pt x="101" y="128"/>
                  </a:lnTo>
                  <a:lnTo>
                    <a:pt x="94" y="127"/>
                  </a:lnTo>
                  <a:lnTo>
                    <a:pt x="89" y="126"/>
                  </a:lnTo>
                  <a:lnTo>
                    <a:pt x="82" y="124"/>
                  </a:lnTo>
                  <a:lnTo>
                    <a:pt x="77" y="123"/>
                  </a:lnTo>
                  <a:lnTo>
                    <a:pt x="70" y="121"/>
                  </a:lnTo>
                  <a:lnTo>
                    <a:pt x="64" y="120"/>
                  </a:lnTo>
                  <a:lnTo>
                    <a:pt x="58" y="118"/>
                  </a:lnTo>
                  <a:lnTo>
                    <a:pt x="53" y="116"/>
                  </a:lnTo>
                  <a:lnTo>
                    <a:pt x="47" y="114"/>
                  </a:lnTo>
                  <a:lnTo>
                    <a:pt x="42" y="112"/>
                  </a:lnTo>
                  <a:lnTo>
                    <a:pt x="37" y="110"/>
                  </a:lnTo>
                  <a:lnTo>
                    <a:pt x="32" y="109"/>
                  </a:lnTo>
                  <a:lnTo>
                    <a:pt x="28" y="106"/>
                  </a:lnTo>
                  <a:lnTo>
                    <a:pt x="25" y="106"/>
                  </a:lnTo>
                  <a:lnTo>
                    <a:pt x="21" y="104"/>
                  </a:lnTo>
                  <a:lnTo>
                    <a:pt x="18" y="10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6" y="127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6" y="132"/>
                  </a:lnTo>
                  <a:lnTo>
                    <a:pt x="22" y="136"/>
                  </a:lnTo>
                  <a:lnTo>
                    <a:pt x="26" y="138"/>
                  </a:lnTo>
                  <a:lnTo>
                    <a:pt x="33" y="140"/>
                  </a:lnTo>
                  <a:lnTo>
                    <a:pt x="39" y="143"/>
                  </a:lnTo>
                  <a:lnTo>
                    <a:pt x="46" y="146"/>
                  </a:lnTo>
                  <a:lnTo>
                    <a:pt x="53" y="147"/>
                  </a:lnTo>
                  <a:lnTo>
                    <a:pt x="61" y="150"/>
                  </a:lnTo>
                  <a:lnTo>
                    <a:pt x="67" y="152"/>
                  </a:lnTo>
                  <a:lnTo>
                    <a:pt x="77" y="154"/>
                  </a:lnTo>
                  <a:lnTo>
                    <a:pt x="83" y="154"/>
                  </a:lnTo>
                  <a:lnTo>
                    <a:pt x="91" y="155"/>
                  </a:lnTo>
                  <a:lnTo>
                    <a:pt x="99" y="155"/>
                  </a:lnTo>
                  <a:lnTo>
                    <a:pt x="107" y="155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31" y="151"/>
                  </a:lnTo>
                  <a:lnTo>
                    <a:pt x="139" y="148"/>
                  </a:lnTo>
                  <a:lnTo>
                    <a:pt x="146" y="144"/>
                  </a:lnTo>
                  <a:lnTo>
                    <a:pt x="154" y="142"/>
                  </a:lnTo>
                  <a:lnTo>
                    <a:pt x="162" y="137"/>
                  </a:lnTo>
                  <a:lnTo>
                    <a:pt x="170" y="132"/>
                  </a:lnTo>
                  <a:lnTo>
                    <a:pt x="176" y="127"/>
                  </a:lnTo>
                  <a:lnTo>
                    <a:pt x="183" y="121"/>
                  </a:lnTo>
                  <a:lnTo>
                    <a:pt x="189" y="114"/>
                  </a:lnTo>
                  <a:lnTo>
                    <a:pt x="196" y="109"/>
                  </a:lnTo>
                  <a:lnTo>
                    <a:pt x="199" y="104"/>
                  </a:lnTo>
                  <a:lnTo>
                    <a:pt x="201" y="99"/>
                  </a:lnTo>
                  <a:lnTo>
                    <a:pt x="203" y="95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82"/>
                  </a:lnTo>
                  <a:lnTo>
                    <a:pt x="213" y="78"/>
                  </a:lnTo>
                  <a:lnTo>
                    <a:pt x="216" y="74"/>
                  </a:lnTo>
                  <a:lnTo>
                    <a:pt x="217" y="70"/>
                  </a:lnTo>
                  <a:lnTo>
                    <a:pt x="218" y="65"/>
                  </a:lnTo>
                  <a:lnTo>
                    <a:pt x="220" y="61"/>
                  </a:lnTo>
                  <a:lnTo>
                    <a:pt x="223" y="56"/>
                  </a:lnTo>
                  <a:lnTo>
                    <a:pt x="224" y="51"/>
                  </a:lnTo>
                  <a:lnTo>
                    <a:pt x="225" y="47"/>
                  </a:lnTo>
                  <a:lnTo>
                    <a:pt x="227" y="43"/>
                  </a:lnTo>
                  <a:lnTo>
                    <a:pt x="229" y="39"/>
                  </a:lnTo>
                  <a:lnTo>
                    <a:pt x="229" y="34"/>
                  </a:lnTo>
                  <a:lnTo>
                    <a:pt x="232" y="30"/>
                  </a:lnTo>
                  <a:lnTo>
                    <a:pt x="233" y="26"/>
                  </a:lnTo>
                  <a:lnTo>
                    <a:pt x="234" y="23"/>
                  </a:lnTo>
                  <a:lnTo>
                    <a:pt x="235" y="16"/>
                  </a:lnTo>
                  <a:lnTo>
                    <a:pt x="237" y="12"/>
                  </a:lnTo>
                  <a:lnTo>
                    <a:pt x="237" y="6"/>
                  </a:lnTo>
                  <a:lnTo>
                    <a:pt x="240" y="0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8" name="Freeform 26"/>
            <p:cNvSpPr>
              <a:spLocks/>
            </p:cNvSpPr>
            <p:nvPr/>
          </p:nvSpPr>
          <p:spPr bwMode="auto">
            <a:xfrm>
              <a:off x="3067" y="1537"/>
              <a:ext cx="17" cy="76"/>
            </a:xfrm>
            <a:custGeom>
              <a:avLst/>
              <a:gdLst>
                <a:gd name="T0" fmla="*/ 7 w 34"/>
                <a:gd name="T1" fmla="*/ 0 h 151"/>
                <a:gd name="T2" fmla="*/ 9 w 34"/>
                <a:gd name="T3" fmla="*/ 36 h 151"/>
                <a:gd name="T4" fmla="*/ 3 w 34"/>
                <a:gd name="T5" fmla="*/ 38 h 151"/>
                <a:gd name="T6" fmla="*/ 0 w 34"/>
                <a:gd name="T7" fmla="*/ 2 h 151"/>
                <a:gd name="T8" fmla="*/ 7 w 34"/>
                <a:gd name="T9" fmla="*/ 0 h 151"/>
                <a:gd name="T10" fmla="*/ 7 w 34"/>
                <a:gd name="T11" fmla="*/ 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51"/>
                <a:gd name="T20" fmla="*/ 34 w 34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51">
                  <a:moveTo>
                    <a:pt x="30" y="0"/>
                  </a:moveTo>
                  <a:lnTo>
                    <a:pt x="34" y="142"/>
                  </a:lnTo>
                  <a:lnTo>
                    <a:pt x="14" y="151"/>
                  </a:lnTo>
                  <a:lnTo>
                    <a:pt x="0" y="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19" name="Freeform 27"/>
            <p:cNvSpPr>
              <a:spLocks/>
            </p:cNvSpPr>
            <p:nvPr/>
          </p:nvSpPr>
          <p:spPr bwMode="auto">
            <a:xfrm>
              <a:off x="2897" y="1338"/>
              <a:ext cx="400" cy="181"/>
            </a:xfrm>
            <a:custGeom>
              <a:avLst/>
              <a:gdLst>
                <a:gd name="T0" fmla="*/ 0 w 801"/>
                <a:gd name="T1" fmla="*/ 89 h 361"/>
                <a:gd name="T2" fmla="*/ 127 w 801"/>
                <a:gd name="T3" fmla="*/ 34 h 361"/>
                <a:gd name="T4" fmla="*/ 123 w 801"/>
                <a:gd name="T5" fmla="*/ 0 h 361"/>
                <a:gd name="T6" fmla="*/ 128 w 801"/>
                <a:gd name="T7" fmla="*/ 0 h 361"/>
                <a:gd name="T8" fmla="*/ 131 w 801"/>
                <a:gd name="T9" fmla="*/ 32 h 361"/>
                <a:gd name="T10" fmla="*/ 200 w 801"/>
                <a:gd name="T11" fmla="*/ 37 h 361"/>
                <a:gd name="T12" fmla="*/ 197 w 801"/>
                <a:gd name="T13" fmla="*/ 41 h 361"/>
                <a:gd name="T14" fmla="*/ 132 w 801"/>
                <a:gd name="T15" fmla="*/ 36 h 361"/>
                <a:gd name="T16" fmla="*/ 8 w 801"/>
                <a:gd name="T17" fmla="*/ 91 h 361"/>
                <a:gd name="T18" fmla="*/ 0 w 801"/>
                <a:gd name="T19" fmla="*/ 89 h 361"/>
                <a:gd name="T20" fmla="*/ 0 w 801"/>
                <a:gd name="T21" fmla="*/ 89 h 3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1"/>
                <a:gd name="T34" fmla="*/ 0 h 361"/>
                <a:gd name="T35" fmla="*/ 801 w 801"/>
                <a:gd name="T36" fmla="*/ 361 h 3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1" h="361">
                  <a:moveTo>
                    <a:pt x="0" y="353"/>
                  </a:moveTo>
                  <a:lnTo>
                    <a:pt x="509" y="133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26" y="126"/>
                  </a:lnTo>
                  <a:lnTo>
                    <a:pt x="801" y="146"/>
                  </a:lnTo>
                  <a:lnTo>
                    <a:pt x="789" y="164"/>
                  </a:lnTo>
                  <a:lnTo>
                    <a:pt x="531" y="143"/>
                  </a:lnTo>
                  <a:lnTo>
                    <a:pt x="35" y="361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20" name="Freeform 28"/>
            <p:cNvSpPr>
              <a:spLocks/>
            </p:cNvSpPr>
            <p:nvPr/>
          </p:nvSpPr>
          <p:spPr bwMode="auto">
            <a:xfrm>
              <a:off x="3107" y="1576"/>
              <a:ext cx="140" cy="124"/>
            </a:xfrm>
            <a:custGeom>
              <a:avLst/>
              <a:gdLst>
                <a:gd name="T0" fmla="*/ 35 w 279"/>
                <a:gd name="T1" fmla="*/ 1 h 249"/>
                <a:gd name="T2" fmla="*/ 40 w 279"/>
                <a:gd name="T3" fmla="*/ 0 h 249"/>
                <a:gd name="T4" fmla="*/ 45 w 279"/>
                <a:gd name="T5" fmla="*/ 0 h 249"/>
                <a:gd name="T6" fmla="*/ 49 w 279"/>
                <a:gd name="T7" fmla="*/ 0 h 249"/>
                <a:gd name="T8" fmla="*/ 54 w 279"/>
                <a:gd name="T9" fmla="*/ 2 h 249"/>
                <a:gd name="T10" fmla="*/ 59 w 279"/>
                <a:gd name="T11" fmla="*/ 4 h 249"/>
                <a:gd name="T12" fmla="*/ 65 w 279"/>
                <a:gd name="T13" fmla="*/ 10 h 249"/>
                <a:gd name="T14" fmla="*/ 69 w 279"/>
                <a:gd name="T15" fmla="*/ 18 h 249"/>
                <a:gd name="T16" fmla="*/ 70 w 279"/>
                <a:gd name="T17" fmla="*/ 25 h 249"/>
                <a:gd name="T18" fmla="*/ 69 w 279"/>
                <a:gd name="T19" fmla="*/ 33 h 249"/>
                <a:gd name="T20" fmla="*/ 68 w 279"/>
                <a:gd name="T21" fmla="*/ 37 h 249"/>
                <a:gd name="T22" fmla="*/ 65 w 279"/>
                <a:gd name="T23" fmla="*/ 45 h 249"/>
                <a:gd name="T24" fmla="*/ 60 w 279"/>
                <a:gd name="T25" fmla="*/ 51 h 249"/>
                <a:gd name="T26" fmla="*/ 53 w 279"/>
                <a:gd name="T27" fmla="*/ 56 h 249"/>
                <a:gd name="T28" fmla="*/ 45 w 279"/>
                <a:gd name="T29" fmla="*/ 60 h 249"/>
                <a:gd name="T30" fmla="*/ 41 w 279"/>
                <a:gd name="T31" fmla="*/ 61 h 249"/>
                <a:gd name="T32" fmla="*/ 37 w 279"/>
                <a:gd name="T33" fmla="*/ 62 h 249"/>
                <a:gd name="T34" fmla="*/ 32 w 279"/>
                <a:gd name="T35" fmla="*/ 62 h 249"/>
                <a:gd name="T36" fmla="*/ 28 w 279"/>
                <a:gd name="T37" fmla="*/ 62 h 249"/>
                <a:gd name="T38" fmla="*/ 23 w 279"/>
                <a:gd name="T39" fmla="*/ 61 h 249"/>
                <a:gd name="T40" fmla="*/ 19 w 279"/>
                <a:gd name="T41" fmla="*/ 60 h 249"/>
                <a:gd name="T42" fmla="*/ 11 w 279"/>
                <a:gd name="T43" fmla="*/ 57 h 249"/>
                <a:gd name="T44" fmla="*/ 5 w 279"/>
                <a:gd name="T45" fmla="*/ 51 h 249"/>
                <a:gd name="T46" fmla="*/ 2 w 279"/>
                <a:gd name="T47" fmla="*/ 44 h 249"/>
                <a:gd name="T48" fmla="*/ 0 w 279"/>
                <a:gd name="T49" fmla="*/ 39 h 249"/>
                <a:gd name="T50" fmla="*/ 0 w 279"/>
                <a:gd name="T51" fmla="*/ 35 h 249"/>
                <a:gd name="T52" fmla="*/ 1 w 279"/>
                <a:gd name="T53" fmla="*/ 31 h 249"/>
                <a:gd name="T54" fmla="*/ 4 w 279"/>
                <a:gd name="T55" fmla="*/ 23 h 249"/>
                <a:gd name="T56" fmla="*/ 8 w 279"/>
                <a:gd name="T57" fmla="*/ 16 h 249"/>
                <a:gd name="T58" fmla="*/ 13 w 279"/>
                <a:gd name="T59" fmla="*/ 12 h 249"/>
                <a:gd name="T60" fmla="*/ 16 w 279"/>
                <a:gd name="T61" fmla="*/ 8 h 249"/>
                <a:gd name="T62" fmla="*/ 17 w 279"/>
                <a:gd name="T63" fmla="*/ 15 h 249"/>
                <a:gd name="T64" fmla="*/ 13 w 279"/>
                <a:gd name="T65" fmla="*/ 20 h 249"/>
                <a:gd name="T66" fmla="*/ 8 w 279"/>
                <a:gd name="T67" fmla="*/ 25 h 249"/>
                <a:gd name="T68" fmla="*/ 6 w 279"/>
                <a:gd name="T69" fmla="*/ 30 h 249"/>
                <a:gd name="T70" fmla="*/ 6 w 279"/>
                <a:gd name="T71" fmla="*/ 36 h 249"/>
                <a:gd name="T72" fmla="*/ 7 w 279"/>
                <a:gd name="T73" fmla="*/ 43 h 249"/>
                <a:gd name="T74" fmla="*/ 10 w 279"/>
                <a:gd name="T75" fmla="*/ 50 h 249"/>
                <a:gd name="T76" fmla="*/ 15 w 279"/>
                <a:gd name="T77" fmla="*/ 54 h 249"/>
                <a:gd name="T78" fmla="*/ 22 w 279"/>
                <a:gd name="T79" fmla="*/ 56 h 249"/>
                <a:gd name="T80" fmla="*/ 27 w 279"/>
                <a:gd name="T81" fmla="*/ 56 h 249"/>
                <a:gd name="T82" fmla="*/ 31 w 279"/>
                <a:gd name="T83" fmla="*/ 57 h 249"/>
                <a:gd name="T84" fmla="*/ 36 w 279"/>
                <a:gd name="T85" fmla="*/ 57 h 249"/>
                <a:gd name="T86" fmla="*/ 42 w 279"/>
                <a:gd name="T87" fmla="*/ 56 h 249"/>
                <a:gd name="T88" fmla="*/ 48 w 279"/>
                <a:gd name="T89" fmla="*/ 54 h 249"/>
                <a:gd name="T90" fmla="*/ 54 w 279"/>
                <a:gd name="T91" fmla="*/ 49 h 249"/>
                <a:gd name="T92" fmla="*/ 59 w 279"/>
                <a:gd name="T93" fmla="*/ 43 h 249"/>
                <a:gd name="T94" fmla="*/ 63 w 279"/>
                <a:gd name="T95" fmla="*/ 37 h 249"/>
                <a:gd name="T96" fmla="*/ 65 w 279"/>
                <a:gd name="T97" fmla="*/ 31 h 249"/>
                <a:gd name="T98" fmla="*/ 65 w 279"/>
                <a:gd name="T99" fmla="*/ 24 h 249"/>
                <a:gd name="T100" fmla="*/ 63 w 279"/>
                <a:gd name="T101" fmla="*/ 17 h 249"/>
                <a:gd name="T102" fmla="*/ 59 w 279"/>
                <a:gd name="T103" fmla="*/ 10 h 249"/>
                <a:gd name="T104" fmla="*/ 52 w 279"/>
                <a:gd name="T105" fmla="*/ 7 h 249"/>
                <a:gd name="T106" fmla="*/ 47 w 279"/>
                <a:gd name="T107" fmla="*/ 6 h 249"/>
                <a:gd name="T108" fmla="*/ 43 w 279"/>
                <a:gd name="T109" fmla="*/ 6 h 249"/>
                <a:gd name="T110" fmla="*/ 36 w 279"/>
                <a:gd name="T111" fmla="*/ 6 h 249"/>
                <a:gd name="T112" fmla="*/ 32 w 279"/>
                <a:gd name="T113" fmla="*/ 7 h 2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49"/>
                <a:gd name="T173" fmla="*/ 279 w 279"/>
                <a:gd name="T174" fmla="*/ 249 h 2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49">
                  <a:moveTo>
                    <a:pt x="128" y="7"/>
                  </a:moveTo>
                  <a:lnTo>
                    <a:pt x="130" y="6"/>
                  </a:lnTo>
                  <a:lnTo>
                    <a:pt x="133" y="5"/>
                  </a:lnTo>
                  <a:lnTo>
                    <a:pt x="139" y="4"/>
                  </a:lnTo>
                  <a:lnTo>
                    <a:pt x="144" y="2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8" y="1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5" y="1"/>
                  </a:lnTo>
                  <a:lnTo>
                    <a:pt x="201" y="2"/>
                  </a:lnTo>
                  <a:lnTo>
                    <a:pt x="206" y="5"/>
                  </a:lnTo>
                  <a:lnTo>
                    <a:pt x="211" y="6"/>
                  </a:lnTo>
                  <a:lnTo>
                    <a:pt x="216" y="8"/>
                  </a:lnTo>
                  <a:lnTo>
                    <a:pt x="220" y="10"/>
                  </a:lnTo>
                  <a:lnTo>
                    <a:pt x="225" y="13"/>
                  </a:lnTo>
                  <a:lnTo>
                    <a:pt x="229" y="15"/>
                  </a:lnTo>
                  <a:lnTo>
                    <a:pt x="234" y="18"/>
                  </a:lnTo>
                  <a:lnTo>
                    <a:pt x="238" y="22"/>
                  </a:lnTo>
                  <a:lnTo>
                    <a:pt x="244" y="26"/>
                  </a:lnTo>
                  <a:lnTo>
                    <a:pt x="252" y="33"/>
                  </a:lnTo>
                  <a:lnTo>
                    <a:pt x="259" y="41"/>
                  </a:lnTo>
                  <a:lnTo>
                    <a:pt x="265" y="49"/>
                  </a:lnTo>
                  <a:lnTo>
                    <a:pt x="269" y="57"/>
                  </a:lnTo>
                  <a:lnTo>
                    <a:pt x="274" y="64"/>
                  </a:lnTo>
                  <a:lnTo>
                    <a:pt x="276" y="72"/>
                  </a:lnTo>
                  <a:lnTo>
                    <a:pt x="278" y="80"/>
                  </a:lnTo>
                  <a:lnTo>
                    <a:pt x="279" y="87"/>
                  </a:lnTo>
                  <a:lnTo>
                    <a:pt x="279" y="94"/>
                  </a:lnTo>
                  <a:lnTo>
                    <a:pt x="279" y="102"/>
                  </a:lnTo>
                  <a:lnTo>
                    <a:pt x="278" y="110"/>
                  </a:lnTo>
                  <a:lnTo>
                    <a:pt x="278" y="118"/>
                  </a:lnTo>
                  <a:lnTo>
                    <a:pt x="276" y="124"/>
                  </a:lnTo>
                  <a:lnTo>
                    <a:pt x="274" y="132"/>
                  </a:lnTo>
                  <a:lnTo>
                    <a:pt x="273" y="136"/>
                  </a:lnTo>
                  <a:lnTo>
                    <a:pt x="273" y="140"/>
                  </a:lnTo>
                  <a:lnTo>
                    <a:pt x="271" y="145"/>
                  </a:lnTo>
                  <a:lnTo>
                    <a:pt x="271" y="150"/>
                  </a:lnTo>
                  <a:lnTo>
                    <a:pt x="268" y="157"/>
                  </a:lnTo>
                  <a:lnTo>
                    <a:pt x="266" y="164"/>
                  </a:lnTo>
                  <a:lnTo>
                    <a:pt x="262" y="172"/>
                  </a:lnTo>
                  <a:lnTo>
                    <a:pt x="258" y="180"/>
                  </a:lnTo>
                  <a:lnTo>
                    <a:pt x="253" y="186"/>
                  </a:lnTo>
                  <a:lnTo>
                    <a:pt x="249" y="193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5" y="217"/>
                  </a:lnTo>
                  <a:lnTo>
                    <a:pt x="218" y="221"/>
                  </a:lnTo>
                  <a:lnTo>
                    <a:pt x="211" y="227"/>
                  </a:lnTo>
                  <a:lnTo>
                    <a:pt x="204" y="230"/>
                  </a:lnTo>
                  <a:lnTo>
                    <a:pt x="196" y="234"/>
                  </a:lnTo>
                  <a:lnTo>
                    <a:pt x="188" y="237"/>
                  </a:lnTo>
                  <a:lnTo>
                    <a:pt x="180" y="241"/>
                  </a:lnTo>
                  <a:lnTo>
                    <a:pt x="177" y="241"/>
                  </a:lnTo>
                  <a:lnTo>
                    <a:pt x="171" y="242"/>
                  </a:lnTo>
                  <a:lnTo>
                    <a:pt x="166" y="243"/>
                  </a:lnTo>
                  <a:lnTo>
                    <a:pt x="163" y="244"/>
                  </a:lnTo>
                  <a:lnTo>
                    <a:pt x="159" y="244"/>
                  </a:lnTo>
                  <a:lnTo>
                    <a:pt x="154" y="245"/>
                  </a:lnTo>
                  <a:lnTo>
                    <a:pt x="149" y="245"/>
                  </a:lnTo>
                  <a:lnTo>
                    <a:pt x="146" y="248"/>
                  </a:lnTo>
                  <a:lnTo>
                    <a:pt x="141" y="248"/>
                  </a:lnTo>
                  <a:lnTo>
                    <a:pt x="137" y="248"/>
                  </a:lnTo>
                  <a:lnTo>
                    <a:pt x="132" y="248"/>
                  </a:lnTo>
                  <a:lnTo>
                    <a:pt x="128" y="249"/>
                  </a:lnTo>
                  <a:lnTo>
                    <a:pt x="123" y="249"/>
                  </a:lnTo>
                  <a:lnTo>
                    <a:pt x="119" y="249"/>
                  </a:lnTo>
                  <a:lnTo>
                    <a:pt x="113" y="249"/>
                  </a:lnTo>
                  <a:lnTo>
                    <a:pt x="109" y="249"/>
                  </a:lnTo>
                  <a:lnTo>
                    <a:pt x="105" y="248"/>
                  </a:lnTo>
                  <a:lnTo>
                    <a:pt x="100" y="248"/>
                  </a:lnTo>
                  <a:lnTo>
                    <a:pt x="96" y="246"/>
                  </a:lnTo>
                  <a:lnTo>
                    <a:pt x="91" y="246"/>
                  </a:lnTo>
                  <a:lnTo>
                    <a:pt x="87" y="245"/>
                  </a:lnTo>
                  <a:lnTo>
                    <a:pt x="83" y="244"/>
                  </a:lnTo>
                  <a:lnTo>
                    <a:pt x="79" y="243"/>
                  </a:lnTo>
                  <a:lnTo>
                    <a:pt x="74" y="243"/>
                  </a:lnTo>
                  <a:lnTo>
                    <a:pt x="66" y="240"/>
                  </a:lnTo>
                  <a:lnTo>
                    <a:pt x="58" y="236"/>
                  </a:lnTo>
                  <a:lnTo>
                    <a:pt x="51" y="233"/>
                  </a:lnTo>
                  <a:lnTo>
                    <a:pt x="44" y="229"/>
                  </a:lnTo>
                  <a:lnTo>
                    <a:pt x="36" y="225"/>
                  </a:lnTo>
                  <a:lnTo>
                    <a:pt x="30" y="219"/>
                  </a:lnTo>
                  <a:lnTo>
                    <a:pt x="23" y="212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0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2" y="171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1" y="129"/>
                  </a:lnTo>
                  <a:lnTo>
                    <a:pt x="2" y="124"/>
                  </a:lnTo>
                  <a:lnTo>
                    <a:pt x="5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4" y="94"/>
                  </a:lnTo>
                  <a:lnTo>
                    <a:pt x="18" y="87"/>
                  </a:lnTo>
                  <a:lnTo>
                    <a:pt x="23" y="80"/>
                  </a:lnTo>
                  <a:lnTo>
                    <a:pt x="27" y="73"/>
                  </a:lnTo>
                  <a:lnTo>
                    <a:pt x="32" y="67"/>
                  </a:lnTo>
                  <a:lnTo>
                    <a:pt x="36" y="62"/>
                  </a:lnTo>
                  <a:lnTo>
                    <a:pt x="41" y="57"/>
                  </a:lnTo>
                  <a:lnTo>
                    <a:pt x="44" y="51"/>
                  </a:lnTo>
                  <a:lnTo>
                    <a:pt x="49" y="48"/>
                  </a:lnTo>
                  <a:lnTo>
                    <a:pt x="51" y="43"/>
                  </a:lnTo>
                  <a:lnTo>
                    <a:pt x="56" y="41"/>
                  </a:lnTo>
                  <a:lnTo>
                    <a:pt x="60" y="37"/>
                  </a:lnTo>
                  <a:lnTo>
                    <a:pt x="63" y="35"/>
                  </a:lnTo>
                  <a:lnTo>
                    <a:pt x="75" y="53"/>
                  </a:lnTo>
                  <a:lnTo>
                    <a:pt x="73" y="55"/>
                  </a:lnTo>
                  <a:lnTo>
                    <a:pt x="68" y="59"/>
                  </a:lnTo>
                  <a:lnTo>
                    <a:pt x="65" y="62"/>
                  </a:lnTo>
                  <a:lnTo>
                    <a:pt x="62" y="66"/>
                  </a:lnTo>
                  <a:lnTo>
                    <a:pt x="58" y="70"/>
                  </a:lnTo>
                  <a:lnTo>
                    <a:pt x="54" y="75"/>
                  </a:lnTo>
                  <a:lnTo>
                    <a:pt x="49" y="80"/>
                  </a:lnTo>
                  <a:lnTo>
                    <a:pt x="44" y="84"/>
                  </a:lnTo>
                  <a:lnTo>
                    <a:pt x="40" y="89"/>
                  </a:lnTo>
                  <a:lnTo>
                    <a:pt x="38" y="95"/>
                  </a:lnTo>
                  <a:lnTo>
                    <a:pt x="32" y="100"/>
                  </a:lnTo>
                  <a:lnTo>
                    <a:pt x="30" y="106"/>
                  </a:lnTo>
                  <a:lnTo>
                    <a:pt x="27" y="111"/>
                  </a:lnTo>
                  <a:lnTo>
                    <a:pt x="26" y="116"/>
                  </a:lnTo>
                  <a:lnTo>
                    <a:pt x="24" y="121"/>
                  </a:lnTo>
                  <a:lnTo>
                    <a:pt x="23" y="127"/>
                  </a:lnTo>
                  <a:lnTo>
                    <a:pt x="23" y="134"/>
                  </a:lnTo>
                  <a:lnTo>
                    <a:pt x="23" y="140"/>
                  </a:lnTo>
                  <a:lnTo>
                    <a:pt x="23" y="146"/>
                  </a:lnTo>
                  <a:lnTo>
                    <a:pt x="23" y="153"/>
                  </a:lnTo>
                  <a:lnTo>
                    <a:pt x="24" y="161"/>
                  </a:lnTo>
                  <a:lnTo>
                    <a:pt x="26" y="169"/>
                  </a:lnTo>
                  <a:lnTo>
                    <a:pt x="27" y="175"/>
                  </a:lnTo>
                  <a:lnTo>
                    <a:pt x="30" y="181"/>
                  </a:lnTo>
                  <a:lnTo>
                    <a:pt x="32" y="187"/>
                  </a:lnTo>
                  <a:lnTo>
                    <a:pt x="36" y="194"/>
                  </a:lnTo>
                  <a:lnTo>
                    <a:pt x="39" y="200"/>
                  </a:lnTo>
                  <a:lnTo>
                    <a:pt x="43" y="205"/>
                  </a:lnTo>
                  <a:lnTo>
                    <a:pt x="48" y="209"/>
                  </a:lnTo>
                  <a:lnTo>
                    <a:pt x="54" y="213"/>
                  </a:lnTo>
                  <a:lnTo>
                    <a:pt x="58" y="216"/>
                  </a:lnTo>
                  <a:lnTo>
                    <a:pt x="64" y="218"/>
                  </a:lnTo>
                  <a:lnTo>
                    <a:pt x="70" y="220"/>
                  </a:lnTo>
                  <a:lnTo>
                    <a:pt x="78" y="222"/>
                  </a:lnTo>
                  <a:lnTo>
                    <a:pt x="86" y="225"/>
                  </a:lnTo>
                  <a:lnTo>
                    <a:pt x="94" y="226"/>
                  </a:lnTo>
                  <a:lnTo>
                    <a:pt x="97" y="226"/>
                  </a:lnTo>
                  <a:lnTo>
                    <a:pt x="101" y="227"/>
                  </a:lnTo>
                  <a:lnTo>
                    <a:pt x="106" y="227"/>
                  </a:lnTo>
                  <a:lnTo>
                    <a:pt x="112" y="228"/>
                  </a:lnTo>
                  <a:lnTo>
                    <a:pt x="115" y="228"/>
                  </a:lnTo>
                  <a:lnTo>
                    <a:pt x="120" y="228"/>
                  </a:lnTo>
                  <a:lnTo>
                    <a:pt x="123" y="228"/>
                  </a:lnTo>
                  <a:lnTo>
                    <a:pt x="128" y="228"/>
                  </a:lnTo>
                  <a:lnTo>
                    <a:pt x="132" y="228"/>
                  </a:lnTo>
                  <a:lnTo>
                    <a:pt x="137" y="228"/>
                  </a:lnTo>
                  <a:lnTo>
                    <a:pt x="141" y="228"/>
                  </a:lnTo>
                  <a:lnTo>
                    <a:pt x="146" y="229"/>
                  </a:lnTo>
                  <a:lnTo>
                    <a:pt x="153" y="227"/>
                  </a:lnTo>
                  <a:lnTo>
                    <a:pt x="161" y="227"/>
                  </a:lnTo>
                  <a:lnTo>
                    <a:pt x="166" y="226"/>
                  </a:lnTo>
                  <a:lnTo>
                    <a:pt x="173" y="225"/>
                  </a:lnTo>
                  <a:lnTo>
                    <a:pt x="179" y="222"/>
                  </a:lnTo>
                  <a:lnTo>
                    <a:pt x="185" y="219"/>
                  </a:lnTo>
                  <a:lnTo>
                    <a:pt x="190" y="216"/>
                  </a:lnTo>
                  <a:lnTo>
                    <a:pt x="197" y="211"/>
                  </a:lnTo>
                  <a:lnTo>
                    <a:pt x="202" y="207"/>
                  </a:lnTo>
                  <a:lnTo>
                    <a:pt x="209" y="202"/>
                  </a:lnTo>
                  <a:lnTo>
                    <a:pt x="214" y="196"/>
                  </a:lnTo>
                  <a:lnTo>
                    <a:pt x="220" y="192"/>
                  </a:lnTo>
                  <a:lnTo>
                    <a:pt x="225" y="185"/>
                  </a:lnTo>
                  <a:lnTo>
                    <a:pt x="230" y="179"/>
                  </a:lnTo>
                  <a:lnTo>
                    <a:pt x="235" y="173"/>
                  </a:lnTo>
                  <a:lnTo>
                    <a:pt x="241" y="167"/>
                  </a:lnTo>
                  <a:lnTo>
                    <a:pt x="244" y="161"/>
                  </a:lnTo>
                  <a:lnTo>
                    <a:pt x="247" y="155"/>
                  </a:lnTo>
                  <a:lnTo>
                    <a:pt x="251" y="150"/>
                  </a:lnTo>
                  <a:lnTo>
                    <a:pt x="254" y="145"/>
                  </a:lnTo>
                  <a:lnTo>
                    <a:pt x="255" y="138"/>
                  </a:lnTo>
                  <a:lnTo>
                    <a:pt x="257" y="132"/>
                  </a:lnTo>
                  <a:lnTo>
                    <a:pt x="258" y="126"/>
                  </a:lnTo>
                  <a:lnTo>
                    <a:pt x="259" y="120"/>
                  </a:lnTo>
                  <a:lnTo>
                    <a:pt x="259" y="112"/>
                  </a:lnTo>
                  <a:lnTo>
                    <a:pt x="259" y="105"/>
                  </a:lnTo>
                  <a:lnTo>
                    <a:pt x="258" y="97"/>
                  </a:lnTo>
                  <a:lnTo>
                    <a:pt x="258" y="90"/>
                  </a:lnTo>
                  <a:lnTo>
                    <a:pt x="255" y="82"/>
                  </a:lnTo>
                  <a:lnTo>
                    <a:pt x="253" y="75"/>
                  </a:lnTo>
                  <a:lnTo>
                    <a:pt x="251" y="69"/>
                  </a:lnTo>
                  <a:lnTo>
                    <a:pt x="247" y="62"/>
                  </a:lnTo>
                  <a:lnTo>
                    <a:pt x="243" y="55"/>
                  </a:lnTo>
                  <a:lnTo>
                    <a:pt x="238" y="49"/>
                  </a:lnTo>
                  <a:lnTo>
                    <a:pt x="234" y="43"/>
                  </a:lnTo>
                  <a:lnTo>
                    <a:pt x="229" y="39"/>
                  </a:lnTo>
                  <a:lnTo>
                    <a:pt x="221" y="34"/>
                  </a:lnTo>
                  <a:lnTo>
                    <a:pt x="214" y="31"/>
                  </a:lnTo>
                  <a:lnTo>
                    <a:pt x="206" y="29"/>
                  </a:lnTo>
                  <a:lnTo>
                    <a:pt x="200" y="26"/>
                  </a:lnTo>
                  <a:lnTo>
                    <a:pt x="195" y="26"/>
                  </a:lnTo>
                  <a:lnTo>
                    <a:pt x="190" y="25"/>
                  </a:lnTo>
                  <a:lnTo>
                    <a:pt x="186" y="25"/>
                  </a:lnTo>
                  <a:lnTo>
                    <a:pt x="181" y="25"/>
                  </a:lnTo>
                  <a:lnTo>
                    <a:pt x="177" y="25"/>
                  </a:lnTo>
                  <a:lnTo>
                    <a:pt x="172" y="25"/>
                  </a:lnTo>
                  <a:lnTo>
                    <a:pt x="169" y="25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49" y="26"/>
                  </a:lnTo>
                  <a:lnTo>
                    <a:pt x="143" y="26"/>
                  </a:lnTo>
                  <a:lnTo>
                    <a:pt x="137" y="29"/>
                  </a:lnTo>
                  <a:lnTo>
                    <a:pt x="132" y="29"/>
                  </a:lnTo>
                  <a:lnTo>
                    <a:pt x="128" y="30"/>
                  </a:lnTo>
                  <a:lnTo>
                    <a:pt x="125" y="31"/>
                  </a:lnTo>
                  <a:lnTo>
                    <a:pt x="1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21" name="Freeform 29"/>
            <p:cNvSpPr>
              <a:spLocks/>
            </p:cNvSpPr>
            <p:nvPr/>
          </p:nvSpPr>
          <p:spPr bwMode="auto">
            <a:xfrm>
              <a:off x="3137" y="1580"/>
              <a:ext cx="49" cy="24"/>
            </a:xfrm>
            <a:custGeom>
              <a:avLst/>
              <a:gdLst>
                <a:gd name="T0" fmla="*/ 0 w 99"/>
                <a:gd name="T1" fmla="*/ 6 h 49"/>
                <a:gd name="T2" fmla="*/ 1 w 99"/>
                <a:gd name="T3" fmla="*/ 6 h 49"/>
                <a:gd name="T4" fmla="*/ 2 w 99"/>
                <a:gd name="T5" fmla="*/ 5 h 49"/>
                <a:gd name="T6" fmla="*/ 3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3 h 49"/>
                <a:gd name="T14" fmla="*/ 9 w 99"/>
                <a:gd name="T15" fmla="*/ 2 h 49"/>
                <a:gd name="T16" fmla="*/ 11 w 99"/>
                <a:gd name="T17" fmla="*/ 1 h 49"/>
                <a:gd name="T18" fmla="*/ 12 w 99"/>
                <a:gd name="T19" fmla="*/ 1 h 49"/>
                <a:gd name="T20" fmla="*/ 13 w 99"/>
                <a:gd name="T21" fmla="*/ 1 h 49"/>
                <a:gd name="T22" fmla="*/ 14 w 99"/>
                <a:gd name="T23" fmla="*/ 0 h 49"/>
                <a:gd name="T24" fmla="*/ 15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3 h 49"/>
                <a:gd name="T32" fmla="*/ 19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6 h 49"/>
                <a:gd name="T40" fmla="*/ 15 w 99"/>
                <a:gd name="T41" fmla="*/ 6 h 49"/>
                <a:gd name="T42" fmla="*/ 14 w 99"/>
                <a:gd name="T43" fmla="*/ 7 h 49"/>
                <a:gd name="T44" fmla="*/ 12 w 99"/>
                <a:gd name="T45" fmla="*/ 7 h 49"/>
                <a:gd name="T46" fmla="*/ 11 w 99"/>
                <a:gd name="T47" fmla="*/ 8 h 49"/>
                <a:gd name="T48" fmla="*/ 10 w 99"/>
                <a:gd name="T49" fmla="*/ 8 h 49"/>
                <a:gd name="T50" fmla="*/ 9 w 99"/>
                <a:gd name="T51" fmla="*/ 9 h 49"/>
                <a:gd name="T52" fmla="*/ 8 w 99"/>
                <a:gd name="T53" fmla="*/ 9 h 49"/>
                <a:gd name="T54" fmla="*/ 7 w 99"/>
                <a:gd name="T55" fmla="*/ 10 h 49"/>
                <a:gd name="T56" fmla="*/ 5 w 99"/>
                <a:gd name="T57" fmla="*/ 10 h 49"/>
                <a:gd name="T58" fmla="*/ 4 w 99"/>
                <a:gd name="T59" fmla="*/ 10 h 49"/>
                <a:gd name="T60" fmla="*/ 3 w 99"/>
                <a:gd name="T61" fmla="*/ 11 h 49"/>
                <a:gd name="T62" fmla="*/ 0 w 99"/>
                <a:gd name="T63" fmla="*/ 12 h 49"/>
                <a:gd name="T64" fmla="*/ 0 w 99"/>
                <a:gd name="T65" fmla="*/ 6 h 49"/>
                <a:gd name="T66" fmla="*/ 0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3" y="27"/>
                  </a:moveTo>
                  <a:lnTo>
                    <a:pt x="4" y="26"/>
                  </a:lnTo>
                  <a:lnTo>
                    <a:pt x="11" y="23"/>
                  </a:lnTo>
                  <a:lnTo>
                    <a:pt x="14" y="19"/>
                  </a:lnTo>
                  <a:lnTo>
                    <a:pt x="20" y="17"/>
                  </a:lnTo>
                  <a:lnTo>
                    <a:pt x="26" y="15"/>
                  </a:lnTo>
                  <a:lnTo>
                    <a:pt x="32" y="13"/>
                  </a:lnTo>
                  <a:lnTo>
                    <a:pt x="37" y="9"/>
                  </a:lnTo>
                  <a:lnTo>
                    <a:pt x="44" y="7"/>
                  </a:lnTo>
                  <a:lnTo>
                    <a:pt x="49" y="5"/>
                  </a:lnTo>
                  <a:lnTo>
                    <a:pt x="55" y="4"/>
                  </a:lnTo>
                  <a:lnTo>
                    <a:pt x="59" y="1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99" y="14"/>
                  </a:lnTo>
                  <a:lnTo>
                    <a:pt x="79" y="23"/>
                  </a:lnTo>
                  <a:lnTo>
                    <a:pt x="77" y="23"/>
                  </a:lnTo>
                  <a:lnTo>
                    <a:pt x="73" y="23"/>
                  </a:lnTo>
                  <a:lnTo>
                    <a:pt x="68" y="25"/>
                  </a:lnTo>
                  <a:lnTo>
                    <a:pt x="63" y="27"/>
                  </a:lnTo>
                  <a:lnTo>
                    <a:pt x="56" y="29"/>
                  </a:lnTo>
                  <a:lnTo>
                    <a:pt x="49" y="31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3" y="41"/>
                  </a:lnTo>
                  <a:lnTo>
                    <a:pt x="18" y="43"/>
                  </a:lnTo>
                  <a:lnTo>
                    <a:pt x="15" y="45"/>
                  </a:lnTo>
                  <a:lnTo>
                    <a:pt x="0" y="49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22" name="Freeform 30"/>
            <p:cNvSpPr>
              <a:spLocks/>
            </p:cNvSpPr>
            <p:nvPr/>
          </p:nvSpPr>
          <p:spPr bwMode="auto">
            <a:xfrm>
              <a:off x="3166" y="1621"/>
              <a:ext cx="31" cy="30"/>
            </a:xfrm>
            <a:custGeom>
              <a:avLst/>
              <a:gdLst>
                <a:gd name="T0" fmla="*/ 9 w 60"/>
                <a:gd name="T1" fmla="*/ 15 h 60"/>
                <a:gd name="T2" fmla="*/ 11 w 60"/>
                <a:gd name="T3" fmla="*/ 14 h 60"/>
                <a:gd name="T4" fmla="*/ 12 w 60"/>
                <a:gd name="T5" fmla="*/ 14 h 60"/>
                <a:gd name="T6" fmla="*/ 13 w 60"/>
                <a:gd name="T7" fmla="*/ 13 h 60"/>
                <a:gd name="T8" fmla="*/ 14 w 60"/>
                <a:gd name="T9" fmla="*/ 12 h 60"/>
                <a:gd name="T10" fmla="*/ 16 w 60"/>
                <a:gd name="T11" fmla="*/ 11 h 60"/>
                <a:gd name="T12" fmla="*/ 16 w 60"/>
                <a:gd name="T13" fmla="*/ 10 h 60"/>
                <a:gd name="T14" fmla="*/ 16 w 60"/>
                <a:gd name="T15" fmla="*/ 8 h 60"/>
                <a:gd name="T16" fmla="*/ 16 w 60"/>
                <a:gd name="T17" fmla="*/ 7 h 60"/>
                <a:gd name="T18" fmla="*/ 16 w 60"/>
                <a:gd name="T19" fmla="*/ 5 h 60"/>
                <a:gd name="T20" fmla="*/ 14 w 60"/>
                <a:gd name="T21" fmla="*/ 4 h 60"/>
                <a:gd name="T22" fmla="*/ 13 w 60"/>
                <a:gd name="T23" fmla="*/ 3 h 60"/>
                <a:gd name="T24" fmla="*/ 12 w 60"/>
                <a:gd name="T25" fmla="*/ 2 h 60"/>
                <a:gd name="T26" fmla="*/ 11 w 60"/>
                <a:gd name="T27" fmla="*/ 1 h 60"/>
                <a:gd name="T28" fmla="*/ 10 w 60"/>
                <a:gd name="T29" fmla="*/ 1 h 60"/>
                <a:gd name="T30" fmla="*/ 9 w 60"/>
                <a:gd name="T31" fmla="*/ 0 h 60"/>
                <a:gd name="T32" fmla="*/ 7 w 60"/>
                <a:gd name="T33" fmla="*/ 1 h 60"/>
                <a:gd name="T34" fmla="*/ 5 w 60"/>
                <a:gd name="T35" fmla="*/ 1 h 60"/>
                <a:gd name="T36" fmla="*/ 4 w 60"/>
                <a:gd name="T37" fmla="*/ 2 h 60"/>
                <a:gd name="T38" fmla="*/ 3 w 60"/>
                <a:gd name="T39" fmla="*/ 3 h 60"/>
                <a:gd name="T40" fmla="*/ 2 w 60"/>
                <a:gd name="T41" fmla="*/ 4 h 60"/>
                <a:gd name="T42" fmla="*/ 1 w 60"/>
                <a:gd name="T43" fmla="*/ 5 h 60"/>
                <a:gd name="T44" fmla="*/ 1 w 60"/>
                <a:gd name="T45" fmla="*/ 6 h 60"/>
                <a:gd name="T46" fmla="*/ 0 w 60"/>
                <a:gd name="T47" fmla="*/ 8 h 60"/>
                <a:gd name="T48" fmla="*/ 0 w 60"/>
                <a:gd name="T49" fmla="*/ 9 h 60"/>
                <a:gd name="T50" fmla="*/ 0 w 60"/>
                <a:gd name="T51" fmla="*/ 10 h 60"/>
                <a:gd name="T52" fmla="*/ 1 w 60"/>
                <a:gd name="T53" fmla="*/ 12 h 60"/>
                <a:gd name="T54" fmla="*/ 1 w 60"/>
                <a:gd name="T55" fmla="*/ 13 h 60"/>
                <a:gd name="T56" fmla="*/ 3 w 60"/>
                <a:gd name="T57" fmla="*/ 14 h 60"/>
                <a:gd name="T58" fmla="*/ 4 w 60"/>
                <a:gd name="T59" fmla="*/ 14 h 60"/>
                <a:gd name="T60" fmla="*/ 5 w 60"/>
                <a:gd name="T61" fmla="*/ 15 h 60"/>
                <a:gd name="T62" fmla="*/ 7 w 60"/>
                <a:gd name="T63" fmla="*/ 15 h 60"/>
                <a:gd name="T64" fmla="*/ 9 w 60"/>
                <a:gd name="T65" fmla="*/ 15 h 60"/>
                <a:gd name="T66" fmla="*/ 9 w 60"/>
                <a:gd name="T67" fmla="*/ 15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"/>
                <a:gd name="T103" fmla="*/ 0 h 60"/>
                <a:gd name="T104" fmla="*/ 60 w 60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" h="60">
                  <a:moveTo>
                    <a:pt x="34" y="60"/>
                  </a:moveTo>
                  <a:lnTo>
                    <a:pt x="40" y="56"/>
                  </a:lnTo>
                  <a:lnTo>
                    <a:pt x="45" y="54"/>
                  </a:lnTo>
                  <a:lnTo>
                    <a:pt x="50" y="52"/>
                  </a:lnTo>
                  <a:lnTo>
                    <a:pt x="54" y="47"/>
                  </a:lnTo>
                  <a:lnTo>
                    <a:pt x="58" y="43"/>
                  </a:lnTo>
                  <a:lnTo>
                    <a:pt x="60" y="37"/>
                  </a:lnTo>
                  <a:lnTo>
                    <a:pt x="60" y="31"/>
                  </a:lnTo>
                  <a:lnTo>
                    <a:pt x="60" y="25"/>
                  </a:lnTo>
                  <a:lnTo>
                    <a:pt x="58" y="20"/>
                  </a:lnTo>
                  <a:lnTo>
                    <a:pt x="54" y="15"/>
                  </a:lnTo>
                  <a:lnTo>
                    <a:pt x="51" y="9"/>
                  </a:lnTo>
                  <a:lnTo>
                    <a:pt x="47" y="6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8" y="14"/>
                  </a:lnTo>
                  <a:lnTo>
                    <a:pt x="4" y="19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4" y="49"/>
                  </a:lnTo>
                  <a:lnTo>
                    <a:pt x="9" y="54"/>
                  </a:lnTo>
                  <a:lnTo>
                    <a:pt x="13" y="56"/>
                  </a:lnTo>
                  <a:lnTo>
                    <a:pt x="20" y="59"/>
                  </a:lnTo>
                  <a:lnTo>
                    <a:pt x="26" y="60"/>
                  </a:lnTo>
                  <a:lnTo>
                    <a:pt x="3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23" name="Freeform 31"/>
            <p:cNvSpPr>
              <a:spLocks/>
            </p:cNvSpPr>
            <p:nvPr/>
          </p:nvSpPr>
          <p:spPr bwMode="auto">
            <a:xfrm>
              <a:off x="3333" y="1465"/>
              <a:ext cx="141" cy="124"/>
            </a:xfrm>
            <a:custGeom>
              <a:avLst/>
              <a:gdLst>
                <a:gd name="T0" fmla="*/ 36 w 280"/>
                <a:gd name="T1" fmla="*/ 1 h 247"/>
                <a:gd name="T2" fmla="*/ 40 w 280"/>
                <a:gd name="T3" fmla="*/ 1 h 247"/>
                <a:gd name="T4" fmla="*/ 45 w 280"/>
                <a:gd name="T5" fmla="*/ 0 h 247"/>
                <a:gd name="T6" fmla="*/ 50 w 280"/>
                <a:gd name="T7" fmla="*/ 1 h 247"/>
                <a:gd name="T8" fmla="*/ 55 w 280"/>
                <a:gd name="T9" fmla="*/ 2 h 247"/>
                <a:gd name="T10" fmla="*/ 60 w 280"/>
                <a:gd name="T11" fmla="*/ 5 h 247"/>
                <a:gd name="T12" fmla="*/ 66 w 280"/>
                <a:gd name="T13" fmla="*/ 11 h 247"/>
                <a:gd name="T14" fmla="*/ 70 w 280"/>
                <a:gd name="T15" fmla="*/ 18 h 247"/>
                <a:gd name="T16" fmla="*/ 71 w 280"/>
                <a:gd name="T17" fmla="*/ 25 h 247"/>
                <a:gd name="T18" fmla="*/ 70 w 280"/>
                <a:gd name="T19" fmla="*/ 33 h 247"/>
                <a:gd name="T20" fmla="*/ 69 w 280"/>
                <a:gd name="T21" fmla="*/ 37 h 247"/>
                <a:gd name="T22" fmla="*/ 65 w 280"/>
                <a:gd name="T23" fmla="*/ 45 h 247"/>
                <a:gd name="T24" fmla="*/ 60 w 280"/>
                <a:gd name="T25" fmla="*/ 52 h 247"/>
                <a:gd name="T26" fmla="*/ 54 w 280"/>
                <a:gd name="T27" fmla="*/ 57 h 247"/>
                <a:gd name="T28" fmla="*/ 46 w 280"/>
                <a:gd name="T29" fmla="*/ 60 h 247"/>
                <a:gd name="T30" fmla="*/ 42 w 280"/>
                <a:gd name="T31" fmla="*/ 61 h 247"/>
                <a:gd name="T32" fmla="*/ 37 w 280"/>
                <a:gd name="T33" fmla="*/ 62 h 247"/>
                <a:gd name="T34" fmla="*/ 33 w 280"/>
                <a:gd name="T35" fmla="*/ 62 h 247"/>
                <a:gd name="T36" fmla="*/ 28 w 280"/>
                <a:gd name="T37" fmla="*/ 62 h 247"/>
                <a:gd name="T38" fmla="*/ 23 w 280"/>
                <a:gd name="T39" fmla="*/ 62 h 247"/>
                <a:gd name="T40" fmla="*/ 19 w 280"/>
                <a:gd name="T41" fmla="*/ 61 h 247"/>
                <a:gd name="T42" fmla="*/ 15 w 280"/>
                <a:gd name="T43" fmla="*/ 59 h 247"/>
                <a:gd name="T44" fmla="*/ 8 w 280"/>
                <a:gd name="T45" fmla="*/ 55 h 247"/>
                <a:gd name="T46" fmla="*/ 3 w 280"/>
                <a:gd name="T47" fmla="*/ 48 h 247"/>
                <a:gd name="T48" fmla="*/ 1 w 280"/>
                <a:gd name="T49" fmla="*/ 42 h 247"/>
                <a:gd name="T50" fmla="*/ 0 w 280"/>
                <a:gd name="T51" fmla="*/ 38 h 247"/>
                <a:gd name="T52" fmla="*/ 1 w 280"/>
                <a:gd name="T53" fmla="*/ 33 h 247"/>
                <a:gd name="T54" fmla="*/ 3 w 280"/>
                <a:gd name="T55" fmla="*/ 27 h 247"/>
                <a:gd name="T56" fmla="*/ 6 w 280"/>
                <a:gd name="T57" fmla="*/ 20 h 247"/>
                <a:gd name="T58" fmla="*/ 11 w 280"/>
                <a:gd name="T59" fmla="*/ 14 h 247"/>
                <a:gd name="T60" fmla="*/ 15 w 280"/>
                <a:gd name="T61" fmla="*/ 11 h 247"/>
                <a:gd name="T62" fmla="*/ 19 w 280"/>
                <a:gd name="T63" fmla="*/ 14 h 247"/>
                <a:gd name="T64" fmla="*/ 15 w 280"/>
                <a:gd name="T65" fmla="*/ 18 h 247"/>
                <a:gd name="T66" fmla="*/ 11 w 280"/>
                <a:gd name="T67" fmla="*/ 23 h 247"/>
                <a:gd name="T68" fmla="*/ 7 w 280"/>
                <a:gd name="T69" fmla="*/ 28 h 247"/>
                <a:gd name="T70" fmla="*/ 6 w 280"/>
                <a:gd name="T71" fmla="*/ 34 h 247"/>
                <a:gd name="T72" fmla="*/ 7 w 280"/>
                <a:gd name="T73" fmla="*/ 41 h 247"/>
                <a:gd name="T74" fmla="*/ 9 w 280"/>
                <a:gd name="T75" fmla="*/ 47 h 247"/>
                <a:gd name="T76" fmla="*/ 12 w 280"/>
                <a:gd name="T77" fmla="*/ 53 h 247"/>
                <a:gd name="T78" fmla="*/ 18 w 280"/>
                <a:gd name="T79" fmla="*/ 55 h 247"/>
                <a:gd name="T80" fmla="*/ 25 w 280"/>
                <a:gd name="T81" fmla="*/ 57 h 247"/>
                <a:gd name="T82" fmla="*/ 29 w 280"/>
                <a:gd name="T83" fmla="*/ 57 h 247"/>
                <a:gd name="T84" fmla="*/ 34 w 280"/>
                <a:gd name="T85" fmla="*/ 57 h 247"/>
                <a:gd name="T86" fmla="*/ 39 w 280"/>
                <a:gd name="T87" fmla="*/ 57 h 247"/>
                <a:gd name="T88" fmla="*/ 46 w 280"/>
                <a:gd name="T89" fmla="*/ 55 h 247"/>
                <a:gd name="T90" fmla="*/ 52 w 280"/>
                <a:gd name="T91" fmla="*/ 52 h 247"/>
                <a:gd name="T92" fmla="*/ 57 w 280"/>
                <a:gd name="T93" fmla="*/ 47 h 247"/>
                <a:gd name="T94" fmla="*/ 62 w 280"/>
                <a:gd name="T95" fmla="*/ 41 h 247"/>
                <a:gd name="T96" fmla="*/ 65 w 280"/>
                <a:gd name="T97" fmla="*/ 35 h 247"/>
                <a:gd name="T98" fmla="*/ 66 w 280"/>
                <a:gd name="T99" fmla="*/ 28 h 247"/>
                <a:gd name="T100" fmla="*/ 65 w 280"/>
                <a:gd name="T101" fmla="*/ 21 h 247"/>
                <a:gd name="T102" fmla="*/ 61 w 280"/>
                <a:gd name="T103" fmla="*/ 14 h 247"/>
                <a:gd name="T104" fmla="*/ 56 w 280"/>
                <a:gd name="T105" fmla="*/ 9 h 247"/>
                <a:gd name="T106" fmla="*/ 49 w 280"/>
                <a:gd name="T107" fmla="*/ 6 h 247"/>
                <a:gd name="T108" fmla="*/ 44 w 280"/>
                <a:gd name="T109" fmla="*/ 6 h 247"/>
                <a:gd name="T110" fmla="*/ 36 w 280"/>
                <a:gd name="T111" fmla="*/ 7 h 247"/>
                <a:gd name="T112" fmla="*/ 33 w 280"/>
                <a:gd name="T113" fmla="*/ 2 h 24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247"/>
                <a:gd name="T173" fmla="*/ 280 w 280"/>
                <a:gd name="T174" fmla="*/ 247 h 24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247">
                  <a:moveTo>
                    <a:pt x="129" y="7"/>
                  </a:moveTo>
                  <a:lnTo>
                    <a:pt x="131" y="6"/>
                  </a:lnTo>
                  <a:lnTo>
                    <a:pt x="134" y="4"/>
                  </a:lnTo>
                  <a:lnTo>
                    <a:pt x="140" y="3"/>
                  </a:lnTo>
                  <a:lnTo>
                    <a:pt x="146" y="2"/>
                  </a:lnTo>
                  <a:lnTo>
                    <a:pt x="153" y="1"/>
                  </a:lnTo>
                  <a:lnTo>
                    <a:pt x="156" y="1"/>
                  </a:lnTo>
                  <a:lnTo>
                    <a:pt x="159" y="1"/>
                  </a:lnTo>
                  <a:lnTo>
                    <a:pt x="164" y="1"/>
                  </a:lnTo>
                  <a:lnTo>
                    <a:pt x="168" y="1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2" y="0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6" y="1"/>
                  </a:lnTo>
                  <a:lnTo>
                    <a:pt x="202" y="2"/>
                  </a:lnTo>
                  <a:lnTo>
                    <a:pt x="207" y="4"/>
                  </a:lnTo>
                  <a:lnTo>
                    <a:pt x="212" y="6"/>
                  </a:lnTo>
                  <a:lnTo>
                    <a:pt x="216" y="8"/>
                  </a:lnTo>
                  <a:lnTo>
                    <a:pt x="221" y="10"/>
                  </a:lnTo>
                  <a:lnTo>
                    <a:pt x="227" y="12"/>
                  </a:lnTo>
                  <a:lnTo>
                    <a:pt x="231" y="15"/>
                  </a:lnTo>
                  <a:lnTo>
                    <a:pt x="236" y="18"/>
                  </a:lnTo>
                  <a:lnTo>
                    <a:pt x="240" y="22"/>
                  </a:lnTo>
                  <a:lnTo>
                    <a:pt x="245" y="26"/>
                  </a:lnTo>
                  <a:lnTo>
                    <a:pt x="253" y="33"/>
                  </a:lnTo>
                  <a:lnTo>
                    <a:pt x="260" y="41"/>
                  </a:lnTo>
                  <a:lnTo>
                    <a:pt x="265" y="48"/>
                  </a:lnTo>
                  <a:lnTo>
                    <a:pt x="270" y="56"/>
                  </a:lnTo>
                  <a:lnTo>
                    <a:pt x="273" y="63"/>
                  </a:lnTo>
                  <a:lnTo>
                    <a:pt x="277" y="71"/>
                  </a:lnTo>
                  <a:lnTo>
                    <a:pt x="278" y="77"/>
                  </a:lnTo>
                  <a:lnTo>
                    <a:pt x="280" y="85"/>
                  </a:lnTo>
                  <a:lnTo>
                    <a:pt x="280" y="92"/>
                  </a:lnTo>
                  <a:lnTo>
                    <a:pt x="280" y="100"/>
                  </a:lnTo>
                  <a:lnTo>
                    <a:pt x="279" y="108"/>
                  </a:lnTo>
                  <a:lnTo>
                    <a:pt x="278" y="115"/>
                  </a:lnTo>
                  <a:lnTo>
                    <a:pt x="277" y="123"/>
                  </a:lnTo>
                  <a:lnTo>
                    <a:pt x="276" y="131"/>
                  </a:lnTo>
                  <a:lnTo>
                    <a:pt x="273" y="136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72" y="148"/>
                  </a:lnTo>
                  <a:lnTo>
                    <a:pt x="269" y="156"/>
                  </a:lnTo>
                  <a:lnTo>
                    <a:pt x="267" y="164"/>
                  </a:lnTo>
                  <a:lnTo>
                    <a:pt x="262" y="171"/>
                  </a:lnTo>
                  <a:lnTo>
                    <a:pt x="259" y="179"/>
                  </a:lnTo>
                  <a:lnTo>
                    <a:pt x="254" y="185"/>
                  </a:lnTo>
                  <a:lnTo>
                    <a:pt x="249" y="191"/>
                  </a:lnTo>
                  <a:lnTo>
                    <a:pt x="244" y="198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6" y="217"/>
                  </a:lnTo>
                  <a:lnTo>
                    <a:pt x="219" y="221"/>
                  </a:lnTo>
                  <a:lnTo>
                    <a:pt x="213" y="226"/>
                  </a:lnTo>
                  <a:lnTo>
                    <a:pt x="205" y="229"/>
                  </a:lnTo>
                  <a:lnTo>
                    <a:pt x="197" y="234"/>
                  </a:lnTo>
                  <a:lnTo>
                    <a:pt x="189" y="236"/>
                  </a:lnTo>
                  <a:lnTo>
                    <a:pt x="182" y="240"/>
                  </a:lnTo>
                  <a:lnTo>
                    <a:pt x="178" y="240"/>
                  </a:lnTo>
                  <a:lnTo>
                    <a:pt x="173" y="242"/>
                  </a:lnTo>
                  <a:lnTo>
                    <a:pt x="168" y="243"/>
                  </a:lnTo>
                  <a:lnTo>
                    <a:pt x="164" y="244"/>
                  </a:lnTo>
                  <a:lnTo>
                    <a:pt x="159" y="244"/>
                  </a:lnTo>
                  <a:lnTo>
                    <a:pt x="155" y="245"/>
                  </a:lnTo>
                  <a:lnTo>
                    <a:pt x="150" y="245"/>
                  </a:lnTo>
                  <a:lnTo>
                    <a:pt x="147" y="246"/>
                  </a:lnTo>
                  <a:lnTo>
                    <a:pt x="142" y="246"/>
                  </a:lnTo>
                  <a:lnTo>
                    <a:pt x="138" y="247"/>
                  </a:lnTo>
                  <a:lnTo>
                    <a:pt x="133" y="247"/>
                  </a:lnTo>
                  <a:lnTo>
                    <a:pt x="129" y="247"/>
                  </a:lnTo>
                  <a:lnTo>
                    <a:pt x="124" y="247"/>
                  </a:lnTo>
                  <a:lnTo>
                    <a:pt x="119" y="247"/>
                  </a:lnTo>
                  <a:lnTo>
                    <a:pt x="115" y="247"/>
                  </a:lnTo>
                  <a:lnTo>
                    <a:pt x="110" y="247"/>
                  </a:lnTo>
                  <a:lnTo>
                    <a:pt x="106" y="247"/>
                  </a:lnTo>
                  <a:lnTo>
                    <a:pt x="101" y="246"/>
                  </a:lnTo>
                  <a:lnTo>
                    <a:pt x="97" y="245"/>
                  </a:lnTo>
                  <a:lnTo>
                    <a:pt x="92" y="245"/>
                  </a:lnTo>
                  <a:lnTo>
                    <a:pt x="88" y="244"/>
                  </a:lnTo>
                  <a:lnTo>
                    <a:pt x="84" y="243"/>
                  </a:lnTo>
                  <a:lnTo>
                    <a:pt x="80" y="243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8"/>
                  </a:lnTo>
                  <a:lnTo>
                    <a:pt x="62" y="237"/>
                  </a:lnTo>
                  <a:lnTo>
                    <a:pt x="59" y="236"/>
                  </a:lnTo>
                  <a:lnTo>
                    <a:pt x="50" y="231"/>
                  </a:lnTo>
                  <a:lnTo>
                    <a:pt x="43" y="229"/>
                  </a:lnTo>
                  <a:lnTo>
                    <a:pt x="36" y="222"/>
                  </a:lnTo>
                  <a:lnTo>
                    <a:pt x="29" y="218"/>
                  </a:lnTo>
                  <a:lnTo>
                    <a:pt x="24" y="211"/>
                  </a:lnTo>
                  <a:lnTo>
                    <a:pt x="19" y="205"/>
                  </a:lnTo>
                  <a:lnTo>
                    <a:pt x="15" y="197"/>
                  </a:lnTo>
                  <a:lnTo>
                    <a:pt x="11" y="190"/>
                  </a:lnTo>
                  <a:lnTo>
                    <a:pt x="7" y="182"/>
                  </a:lnTo>
                  <a:lnTo>
                    <a:pt x="4" y="175"/>
                  </a:lnTo>
                  <a:lnTo>
                    <a:pt x="3" y="171"/>
                  </a:lnTo>
                  <a:lnTo>
                    <a:pt x="2" y="166"/>
                  </a:lnTo>
                  <a:lnTo>
                    <a:pt x="1" y="162"/>
                  </a:lnTo>
                  <a:lnTo>
                    <a:pt x="1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1" y="141"/>
                  </a:lnTo>
                  <a:lnTo>
                    <a:pt x="1" y="137"/>
                  </a:lnTo>
                  <a:lnTo>
                    <a:pt x="1" y="132"/>
                  </a:lnTo>
                  <a:lnTo>
                    <a:pt x="2" y="129"/>
                  </a:lnTo>
                  <a:lnTo>
                    <a:pt x="2" y="124"/>
                  </a:lnTo>
                  <a:lnTo>
                    <a:pt x="4" y="116"/>
                  </a:lnTo>
                  <a:lnTo>
                    <a:pt x="9" y="108"/>
                  </a:lnTo>
                  <a:lnTo>
                    <a:pt x="11" y="100"/>
                  </a:lnTo>
                  <a:lnTo>
                    <a:pt x="15" y="92"/>
                  </a:lnTo>
                  <a:lnTo>
                    <a:pt x="19" y="85"/>
                  </a:lnTo>
                  <a:lnTo>
                    <a:pt x="24" y="79"/>
                  </a:lnTo>
                  <a:lnTo>
                    <a:pt x="28" y="72"/>
                  </a:lnTo>
                  <a:lnTo>
                    <a:pt x="33" y="66"/>
                  </a:lnTo>
                  <a:lnTo>
                    <a:pt x="37" y="60"/>
                  </a:lnTo>
                  <a:lnTo>
                    <a:pt x="42" y="56"/>
                  </a:lnTo>
                  <a:lnTo>
                    <a:pt x="45" y="51"/>
                  </a:lnTo>
                  <a:lnTo>
                    <a:pt x="50" y="48"/>
                  </a:lnTo>
                  <a:lnTo>
                    <a:pt x="52" y="43"/>
                  </a:lnTo>
                  <a:lnTo>
                    <a:pt x="57" y="41"/>
                  </a:lnTo>
                  <a:lnTo>
                    <a:pt x="61" y="36"/>
                  </a:lnTo>
                  <a:lnTo>
                    <a:pt x="64" y="35"/>
                  </a:lnTo>
                  <a:lnTo>
                    <a:pt x="76" y="52"/>
                  </a:lnTo>
                  <a:lnTo>
                    <a:pt x="74" y="55"/>
                  </a:lnTo>
                  <a:lnTo>
                    <a:pt x="69" y="59"/>
                  </a:lnTo>
                  <a:lnTo>
                    <a:pt x="66" y="61"/>
                  </a:lnTo>
                  <a:lnTo>
                    <a:pt x="61" y="65"/>
                  </a:lnTo>
                  <a:lnTo>
                    <a:pt x="58" y="69"/>
                  </a:lnTo>
                  <a:lnTo>
                    <a:pt x="54" y="74"/>
                  </a:lnTo>
                  <a:lnTo>
                    <a:pt x="50" y="79"/>
                  </a:lnTo>
                  <a:lnTo>
                    <a:pt x="45" y="83"/>
                  </a:lnTo>
                  <a:lnTo>
                    <a:pt x="41" y="89"/>
                  </a:lnTo>
                  <a:lnTo>
                    <a:pt x="37" y="93"/>
                  </a:lnTo>
                  <a:lnTo>
                    <a:pt x="33" y="99"/>
                  </a:lnTo>
                  <a:lnTo>
                    <a:pt x="31" y="105"/>
                  </a:lnTo>
                  <a:lnTo>
                    <a:pt x="27" y="110"/>
                  </a:lnTo>
                  <a:lnTo>
                    <a:pt x="27" y="116"/>
                  </a:lnTo>
                  <a:lnTo>
                    <a:pt x="25" y="121"/>
                  </a:lnTo>
                  <a:lnTo>
                    <a:pt x="24" y="126"/>
                  </a:lnTo>
                  <a:lnTo>
                    <a:pt x="24" y="133"/>
                  </a:lnTo>
                  <a:lnTo>
                    <a:pt x="24" y="140"/>
                  </a:lnTo>
                  <a:lnTo>
                    <a:pt x="24" y="146"/>
                  </a:lnTo>
                  <a:lnTo>
                    <a:pt x="24" y="153"/>
                  </a:lnTo>
                  <a:lnTo>
                    <a:pt x="25" y="161"/>
                  </a:lnTo>
                  <a:lnTo>
                    <a:pt x="27" y="169"/>
                  </a:lnTo>
                  <a:lnTo>
                    <a:pt x="28" y="174"/>
                  </a:lnTo>
                  <a:lnTo>
                    <a:pt x="31" y="181"/>
                  </a:lnTo>
                  <a:lnTo>
                    <a:pt x="33" y="187"/>
                  </a:lnTo>
                  <a:lnTo>
                    <a:pt x="36" y="194"/>
                  </a:lnTo>
                  <a:lnTo>
                    <a:pt x="38" y="199"/>
                  </a:lnTo>
                  <a:lnTo>
                    <a:pt x="43" y="205"/>
                  </a:lnTo>
                  <a:lnTo>
                    <a:pt x="46" y="209"/>
                  </a:lnTo>
                  <a:lnTo>
                    <a:pt x="52" y="213"/>
                  </a:lnTo>
                  <a:lnTo>
                    <a:pt x="57" y="215"/>
                  </a:lnTo>
                  <a:lnTo>
                    <a:pt x="62" y="218"/>
                  </a:lnTo>
                  <a:lnTo>
                    <a:pt x="69" y="220"/>
                  </a:lnTo>
                  <a:lnTo>
                    <a:pt x="78" y="222"/>
                  </a:lnTo>
                  <a:lnTo>
                    <a:pt x="85" y="223"/>
                  </a:lnTo>
                  <a:lnTo>
                    <a:pt x="94" y="225"/>
                  </a:lnTo>
                  <a:lnTo>
                    <a:pt x="99" y="225"/>
                  </a:lnTo>
                  <a:lnTo>
                    <a:pt x="103" y="226"/>
                  </a:lnTo>
                  <a:lnTo>
                    <a:pt x="108" y="227"/>
                  </a:lnTo>
                  <a:lnTo>
                    <a:pt x="113" y="227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4" y="227"/>
                  </a:lnTo>
                  <a:lnTo>
                    <a:pt x="129" y="227"/>
                  </a:lnTo>
                  <a:lnTo>
                    <a:pt x="133" y="227"/>
                  </a:lnTo>
                  <a:lnTo>
                    <a:pt x="138" y="227"/>
                  </a:lnTo>
                  <a:lnTo>
                    <a:pt x="142" y="227"/>
                  </a:lnTo>
                  <a:lnTo>
                    <a:pt x="147" y="227"/>
                  </a:lnTo>
                  <a:lnTo>
                    <a:pt x="155" y="227"/>
                  </a:lnTo>
                  <a:lnTo>
                    <a:pt x="162" y="226"/>
                  </a:lnTo>
                  <a:lnTo>
                    <a:pt x="168" y="225"/>
                  </a:lnTo>
                  <a:lnTo>
                    <a:pt x="175" y="223"/>
                  </a:lnTo>
                  <a:lnTo>
                    <a:pt x="180" y="220"/>
                  </a:lnTo>
                  <a:lnTo>
                    <a:pt x="186" y="218"/>
                  </a:lnTo>
                  <a:lnTo>
                    <a:pt x="191" y="214"/>
                  </a:lnTo>
                  <a:lnTo>
                    <a:pt x="198" y="210"/>
                  </a:lnTo>
                  <a:lnTo>
                    <a:pt x="204" y="205"/>
                  </a:lnTo>
                  <a:lnTo>
                    <a:pt x="210" y="202"/>
                  </a:lnTo>
                  <a:lnTo>
                    <a:pt x="215" y="196"/>
                  </a:lnTo>
                  <a:lnTo>
                    <a:pt x="221" y="190"/>
                  </a:lnTo>
                  <a:lnTo>
                    <a:pt x="227" y="185"/>
                  </a:lnTo>
                  <a:lnTo>
                    <a:pt x="231" y="178"/>
                  </a:lnTo>
                  <a:lnTo>
                    <a:pt x="236" y="172"/>
                  </a:lnTo>
                  <a:lnTo>
                    <a:pt x="240" y="166"/>
                  </a:lnTo>
                  <a:lnTo>
                    <a:pt x="245" y="161"/>
                  </a:lnTo>
                  <a:lnTo>
                    <a:pt x="248" y="155"/>
                  </a:lnTo>
                  <a:lnTo>
                    <a:pt x="252" y="149"/>
                  </a:lnTo>
                  <a:lnTo>
                    <a:pt x="255" y="145"/>
                  </a:lnTo>
                  <a:lnTo>
                    <a:pt x="256" y="138"/>
                  </a:lnTo>
                  <a:lnTo>
                    <a:pt x="257" y="132"/>
                  </a:lnTo>
                  <a:lnTo>
                    <a:pt x="259" y="125"/>
                  </a:lnTo>
                  <a:lnTo>
                    <a:pt x="260" y="120"/>
                  </a:lnTo>
                  <a:lnTo>
                    <a:pt x="260" y="112"/>
                  </a:lnTo>
                  <a:lnTo>
                    <a:pt x="260" y="105"/>
                  </a:lnTo>
                  <a:lnTo>
                    <a:pt x="259" y="97"/>
                  </a:lnTo>
                  <a:lnTo>
                    <a:pt x="259" y="90"/>
                  </a:lnTo>
                  <a:lnTo>
                    <a:pt x="256" y="82"/>
                  </a:lnTo>
                  <a:lnTo>
                    <a:pt x="254" y="75"/>
                  </a:lnTo>
                  <a:lnTo>
                    <a:pt x="251" y="68"/>
                  </a:lnTo>
                  <a:lnTo>
                    <a:pt x="247" y="61"/>
                  </a:lnTo>
                  <a:lnTo>
                    <a:pt x="243" y="55"/>
                  </a:lnTo>
                  <a:lnTo>
                    <a:pt x="239" y="48"/>
                  </a:lnTo>
                  <a:lnTo>
                    <a:pt x="233" y="42"/>
                  </a:lnTo>
                  <a:lnTo>
                    <a:pt x="229" y="39"/>
                  </a:lnTo>
                  <a:lnTo>
                    <a:pt x="221" y="33"/>
                  </a:lnTo>
                  <a:lnTo>
                    <a:pt x="214" y="29"/>
                  </a:lnTo>
                  <a:lnTo>
                    <a:pt x="206" y="26"/>
                  </a:lnTo>
                  <a:lnTo>
                    <a:pt x="198" y="25"/>
                  </a:lnTo>
                  <a:lnTo>
                    <a:pt x="194" y="24"/>
                  </a:lnTo>
                  <a:lnTo>
                    <a:pt x="189" y="24"/>
                  </a:lnTo>
                  <a:lnTo>
                    <a:pt x="184" y="24"/>
                  </a:lnTo>
                  <a:lnTo>
                    <a:pt x="181" y="24"/>
                  </a:lnTo>
                  <a:lnTo>
                    <a:pt x="173" y="24"/>
                  </a:lnTo>
                  <a:lnTo>
                    <a:pt x="165" y="24"/>
                  </a:lnTo>
                  <a:lnTo>
                    <a:pt x="157" y="24"/>
                  </a:lnTo>
                  <a:lnTo>
                    <a:pt x="150" y="25"/>
                  </a:lnTo>
                  <a:lnTo>
                    <a:pt x="143" y="25"/>
                  </a:lnTo>
                  <a:lnTo>
                    <a:pt x="138" y="26"/>
                  </a:lnTo>
                  <a:lnTo>
                    <a:pt x="132" y="27"/>
                  </a:lnTo>
                  <a:lnTo>
                    <a:pt x="127" y="28"/>
                  </a:lnTo>
                  <a:lnTo>
                    <a:pt x="1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24" name="Freeform 32"/>
            <p:cNvSpPr>
              <a:spLocks/>
            </p:cNvSpPr>
            <p:nvPr/>
          </p:nvSpPr>
          <p:spPr bwMode="auto">
            <a:xfrm>
              <a:off x="3364" y="1469"/>
              <a:ext cx="49" cy="24"/>
            </a:xfrm>
            <a:custGeom>
              <a:avLst/>
              <a:gdLst>
                <a:gd name="T0" fmla="*/ 1 w 99"/>
                <a:gd name="T1" fmla="*/ 6 h 49"/>
                <a:gd name="T2" fmla="*/ 1 w 99"/>
                <a:gd name="T3" fmla="*/ 6 h 49"/>
                <a:gd name="T4" fmla="*/ 3 w 99"/>
                <a:gd name="T5" fmla="*/ 5 h 49"/>
                <a:gd name="T6" fmla="*/ 4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2 h 49"/>
                <a:gd name="T14" fmla="*/ 9 w 99"/>
                <a:gd name="T15" fmla="*/ 1 h 49"/>
                <a:gd name="T16" fmla="*/ 10 w 99"/>
                <a:gd name="T17" fmla="*/ 1 h 49"/>
                <a:gd name="T18" fmla="*/ 12 w 99"/>
                <a:gd name="T19" fmla="*/ 0 h 49"/>
                <a:gd name="T20" fmla="*/ 14 w 99"/>
                <a:gd name="T21" fmla="*/ 0 h 49"/>
                <a:gd name="T22" fmla="*/ 14 w 99"/>
                <a:gd name="T23" fmla="*/ 0 h 49"/>
                <a:gd name="T24" fmla="*/ 16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2 h 49"/>
                <a:gd name="T32" fmla="*/ 20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5 h 49"/>
                <a:gd name="T40" fmla="*/ 16 w 99"/>
                <a:gd name="T41" fmla="*/ 6 h 49"/>
                <a:gd name="T42" fmla="*/ 14 w 99"/>
                <a:gd name="T43" fmla="*/ 6 h 49"/>
                <a:gd name="T44" fmla="*/ 12 w 99"/>
                <a:gd name="T45" fmla="*/ 7 h 49"/>
                <a:gd name="T46" fmla="*/ 11 w 99"/>
                <a:gd name="T47" fmla="*/ 7 h 49"/>
                <a:gd name="T48" fmla="*/ 10 w 99"/>
                <a:gd name="T49" fmla="*/ 8 h 49"/>
                <a:gd name="T50" fmla="*/ 9 w 99"/>
                <a:gd name="T51" fmla="*/ 8 h 49"/>
                <a:gd name="T52" fmla="*/ 8 w 99"/>
                <a:gd name="T53" fmla="*/ 9 h 49"/>
                <a:gd name="T54" fmla="*/ 7 w 99"/>
                <a:gd name="T55" fmla="*/ 9 h 49"/>
                <a:gd name="T56" fmla="*/ 6 w 99"/>
                <a:gd name="T57" fmla="*/ 10 h 49"/>
                <a:gd name="T58" fmla="*/ 4 w 99"/>
                <a:gd name="T59" fmla="*/ 10 h 49"/>
                <a:gd name="T60" fmla="*/ 4 w 99"/>
                <a:gd name="T61" fmla="*/ 11 h 49"/>
                <a:gd name="T62" fmla="*/ 0 w 99"/>
                <a:gd name="T63" fmla="*/ 12 h 49"/>
                <a:gd name="T64" fmla="*/ 1 w 99"/>
                <a:gd name="T65" fmla="*/ 6 h 49"/>
                <a:gd name="T66" fmla="*/ 1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4" y="27"/>
                  </a:moveTo>
                  <a:lnTo>
                    <a:pt x="5" y="25"/>
                  </a:lnTo>
                  <a:lnTo>
                    <a:pt x="12" y="21"/>
                  </a:lnTo>
                  <a:lnTo>
                    <a:pt x="16" y="18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43" y="4"/>
                  </a:lnTo>
                  <a:lnTo>
                    <a:pt x="50" y="3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99" y="11"/>
                  </a:lnTo>
                  <a:lnTo>
                    <a:pt x="80" y="20"/>
                  </a:lnTo>
                  <a:lnTo>
                    <a:pt x="79" y="20"/>
                  </a:lnTo>
                  <a:lnTo>
                    <a:pt x="74" y="21"/>
                  </a:lnTo>
                  <a:lnTo>
                    <a:pt x="69" y="23"/>
                  </a:lnTo>
                  <a:lnTo>
                    <a:pt x="64" y="25"/>
                  </a:lnTo>
                  <a:lnTo>
                    <a:pt x="57" y="27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41" y="33"/>
                  </a:lnTo>
                  <a:lnTo>
                    <a:pt x="37" y="34"/>
                  </a:lnTo>
                  <a:lnTo>
                    <a:pt x="33" y="36"/>
                  </a:lnTo>
                  <a:lnTo>
                    <a:pt x="29" y="37"/>
                  </a:lnTo>
                  <a:lnTo>
                    <a:pt x="25" y="40"/>
                  </a:lnTo>
                  <a:lnTo>
                    <a:pt x="18" y="43"/>
                  </a:lnTo>
                  <a:lnTo>
                    <a:pt x="16" y="44"/>
                  </a:lnTo>
                  <a:lnTo>
                    <a:pt x="0" y="49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25" name="Freeform 33"/>
            <p:cNvSpPr>
              <a:spLocks/>
            </p:cNvSpPr>
            <p:nvPr/>
          </p:nvSpPr>
          <p:spPr bwMode="auto">
            <a:xfrm>
              <a:off x="3393" y="1511"/>
              <a:ext cx="30" cy="29"/>
            </a:xfrm>
            <a:custGeom>
              <a:avLst/>
              <a:gdLst>
                <a:gd name="T0" fmla="*/ 8 w 62"/>
                <a:gd name="T1" fmla="*/ 14 h 59"/>
                <a:gd name="T2" fmla="*/ 10 w 62"/>
                <a:gd name="T3" fmla="*/ 14 h 59"/>
                <a:gd name="T4" fmla="*/ 11 w 62"/>
                <a:gd name="T5" fmla="*/ 13 h 59"/>
                <a:gd name="T6" fmla="*/ 12 w 62"/>
                <a:gd name="T7" fmla="*/ 12 h 59"/>
                <a:gd name="T8" fmla="*/ 14 w 62"/>
                <a:gd name="T9" fmla="*/ 11 h 59"/>
                <a:gd name="T10" fmla="*/ 14 w 62"/>
                <a:gd name="T11" fmla="*/ 10 h 59"/>
                <a:gd name="T12" fmla="*/ 15 w 62"/>
                <a:gd name="T13" fmla="*/ 8 h 59"/>
                <a:gd name="T14" fmla="*/ 15 w 62"/>
                <a:gd name="T15" fmla="*/ 7 h 59"/>
                <a:gd name="T16" fmla="*/ 15 w 62"/>
                <a:gd name="T17" fmla="*/ 6 h 59"/>
                <a:gd name="T18" fmla="*/ 14 w 62"/>
                <a:gd name="T19" fmla="*/ 4 h 59"/>
                <a:gd name="T20" fmla="*/ 14 w 62"/>
                <a:gd name="T21" fmla="*/ 3 h 59"/>
                <a:gd name="T22" fmla="*/ 13 w 62"/>
                <a:gd name="T23" fmla="*/ 2 h 59"/>
                <a:gd name="T24" fmla="*/ 11 w 62"/>
                <a:gd name="T25" fmla="*/ 1 h 59"/>
                <a:gd name="T26" fmla="*/ 10 w 62"/>
                <a:gd name="T27" fmla="*/ 0 h 59"/>
                <a:gd name="T28" fmla="*/ 9 w 62"/>
                <a:gd name="T29" fmla="*/ 0 h 59"/>
                <a:gd name="T30" fmla="*/ 7 w 62"/>
                <a:gd name="T31" fmla="*/ 0 h 59"/>
                <a:gd name="T32" fmla="*/ 7 w 62"/>
                <a:gd name="T33" fmla="*/ 0 h 59"/>
                <a:gd name="T34" fmla="*/ 5 w 62"/>
                <a:gd name="T35" fmla="*/ 0 h 59"/>
                <a:gd name="T36" fmla="*/ 4 w 62"/>
                <a:gd name="T37" fmla="*/ 1 h 59"/>
                <a:gd name="T38" fmla="*/ 3 w 62"/>
                <a:gd name="T39" fmla="*/ 2 h 59"/>
                <a:gd name="T40" fmla="*/ 2 w 62"/>
                <a:gd name="T41" fmla="*/ 3 h 59"/>
                <a:gd name="T42" fmla="*/ 1 w 62"/>
                <a:gd name="T43" fmla="*/ 4 h 59"/>
                <a:gd name="T44" fmla="*/ 0 w 62"/>
                <a:gd name="T45" fmla="*/ 5 h 59"/>
                <a:gd name="T46" fmla="*/ 0 w 62"/>
                <a:gd name="T47" fmla="*/ 7 h 59"/>
                <a:gd name="T48" fmla="*/ 0 w 62"/>
                <a:gd name="T49" fmla="*/ 8 h 59"/>
                <a:gd name="T50" fmla="*/ 0 w 62"/>
                <a:gd name="T51" fmla="*/ 10 h 59"/>
                <a:gd name="T52" fmla="*/ 0 w 62"/>
                <a:gd name="T53" fmla="*/ 11 h 59"/>
                <a:gd name="T54" fmla="*/ 1 w 62"/>
                <a:gd name="T55" fmla="*/ 12 h 59"/>
                <a:gd name="T56" fmla="*/ 2 w 62"/>
                <a:gd name="T57" fmla="*/ 13 h 59"/>
                <a:gd name="T58" fmla="*/ 3 w 62"/>
                <a:gd name="T59" fmla="*/ 13 h 59"/>
                <a:gd name="T60" fmla="*/ 5 w 62"/>
                <a:gd name="T61" fmla="*/ 14 h 59"/>
                <a:gd name="T62" fmla="*/ 7 w 62"/>
                <a:gd name="T63" fmla="*/ 14 h 59"/>
                <a:gd name="T64" fmla="*/ 8 w 62"/>
                <a:gd name="T65" fmla="*/ 14 h 59"/>
                <a:gd name="T66" fmla="*/ 8 w 62"/>
                <a:gd name="T67" fmla="*/ 14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59"/>
                <a:gd name="T104" fmla="*/ 62 w 62"/>
                <a:gd name="T105" fmla="*/ 59 h 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59">
                  <a:moveTo>
                    <a:pt x="36" y="59"/>
                  </a:moveTo>
                  <a:lnTo>
                    <a:pt x="41" y="56"/>
                  </a:lnTo>
                  <a:lnTo>
                    <a:pt x="47" y="54"/>
                  </a:lnTo>
                  <a:lnTo>
                    <a:pt x="52" y="50"/>
                  </a:lnTo>
                  <a:lnTo>
                    <a:pt x="57" y="47"/>
                  </a:lnTo>
                  <a:lnTo>
                    <a:pt x="60" y="41"/>
                  </a:lnTo>
                  <a:lnTo>
                    <a:pt x="62" y="35"/>
                  </a:lnTo>
                  <a:lnTo>
                    <a:pt x="62" y="31"/>
                  </a:lnTo>
                  <a:lnTo>
                    <a:pt x="62" y="25"/>
                  </a:lnTo>
                  <a:lnTo>
                    <a:pt x="60" y="18"/>
                  </a:lnTo>
                  <a:lnTo>
                    <a:pt x="57" y="14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5"/>
                  </a:lnTo>
                  <a:lnTo>
                    <a:pt x="12" y="8"/>
                  </a:lnTo>
                  <a:lnTo>
                    <a:pt x="8" y="13"/>
                  </a:lnTo>
                  <a:lnTo>
                    <a:pt x="4" y="17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3" y="45"/>
                  </a:lnTo>
                  <a:lnTo>
                    <a:pt x="6" y="49"/>
                  </a:lnTo>
                  <a:lnTo>
                    <a:pt x="11" y="53"/>
                  </a:lnTo>
                  <a:lnTo>
                    <a:pt x="15" y="55"/>
                  </a:lnTo>
                  <a:lnTo>
                    <a:pt x="21" y="57"/>
                  </a:lnTo>
                  <a:lnTo>
                    <a:pt x="28" y="58"/>
                  </a:lnTo>
                  <a:lnTo>
                    <a:pt x="36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2" name="Rectangle 35"/>
          <p:cNvSpPr>
            <a:spLocks noChangeArrowheads="1"/>
          </p:cNvSpPr>
          <p:nvPr/>
        </p:nvSpPr>
        <p:spPr bwMode="auto">
          <a:xfrm>
            <a:off x="517525" y="1782763"/>
            <a:ext cx="7366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P</a:t>
            </a:r>
            <a:r>
              <a:rPr lang="en-US" altLang="en-US" baseline="-25000"/>
              <a:t>alg</a:t>
            </a:r>
            <a:endParaRPr lang="en-US" altLang="en-US"/>
          </a:p>
        </p:txBody>
      </p:sp>
      <p:sp>
        <p:nvSpPr>
          <p:cNvPr id="31792" name="Rectangle 48"/>
          <p:cNvSpPr>
            <a:spLocks noChangeArrowheads="1"/>
          </p:cNvSpPr>
          <p:nvPr/>
        </p:nvSpPr>
        <p:spPr bwMode="auto">
          <a:xfrm>
            <a:off x="1358900" y="1858963"/>
            <a:ext cx="20224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≥</a:t>
            </a:r>
            <a:r>
              <a:rPr lang="en-US" altLang="en-US">
                <a:cs typeface="Times New Roman" pitchFamily="18" charset="0"/>
              </a:rPr>
              <a:t> P</a:t>
            </a:r>
            <a:r>
              <a:rPr lang="en-US" altLang="en-US" baseline="-25000">
                <a:cs typeface="Times New Roman" pitchFamily="18" charset="0"/>
              </a:rPr>
              <a:t>opt</a:t>
            </a:r>
            <a:r>
              <a:rPr lang="en-US" altLang="en-US">
                <a:cs typeface="Times New Roman" pitchFamily="18" charset="0"/>
              </a:rPr>
              <a:t> </a:t>
            </a:r>
            <a:r>
              <a:rPr lang="en-US" altLang="en-US">
                <a:sym typeface="Symbol" pitchFamily="18" charset="2"/>
              </a:rPr>
              <a:t>– n2</a:t>
            </a:r>
            <a:r>
              <a:rPr lang="en-US" altLang="en-US" baseline="30000">
                <a:sym typeface="Symbol" pitchFamily="18" charset="2"/>
              </a:rPr>
              <a:t>k</a:t>
            </a:r>
          </a:p>
        </p:txBody>
      </p:sp>
      <p:grpSp>
        <p:nvGrpSpPr>
          <p:cNvPr id="3" name="Group 67"/>
          <p:cNvGrpSpPr>
            <a:grpSpLocks/>
          </p:cNvGrpSpPr>
          <p:nvPr/>
        </p:nvGrpSpPr>
        <p:grpSpPr bwMode="auto">
          <a:xfrm>
            <a:off x="457200" y="2362200"/>
            <a:ext cx="2895600" cy="592138"/>
            <a:chOff x="288" y="1488"/>
            <a:chExt cx="1824" cy="373"/>
          </a:xfrm>
        </p:grpSpPr>
        <p:sp>
          <p:nvSpPr>
            <p:cNvPr id="19496" name="Rectangle 50"/>
            <p:cNvSpPr>
              <a:spLocks noChangeArrowheads="1"/>
            </p:cNvSpPr>
            <p:nvPr/>
          </p:nvSpPr>
          <p:spPr bwMode="auto">
            <a:xfrm>
              <a:off x="348" y="1488"/>
              <a:ext cx="47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cs typeface="Times New Roman" pitchFamily="18" charset="0"/>
                </a:rPr>
                <a:t>P</a:t>
              </a:r>
              <a:r>
                <a:rPr lang="en-US" altLang="en-US" baseline="-25000">
                  <a:cs typeface="Times New Roman" pitchFamily="18" charset="0"/>
                </a:rPr>
                <a:t>opt</a:t>
              </a:r>
              <a:endParaRPr lang="en-US" altLang="en-US">
                <a:sym typeface="Symbol" pitchFamily="18" charset="2"/>
              </a:endParaRPr>
            </a:p>
          </p:txBody>
        </p:sp>
        <p:sp>
          <p:nvSpPr>
            <p:cNvPr id="19497" name="Line 51"/>
            <p:cNvSpPr>
              <a:spLocks noChangeShapeType="1"/>
            </p:cNvSpPr>
            <p:nvPr/>
          </p:nvSpPr>
          <p:spPr bwMode="auto">
            <a:xfrm>
              <a:off x="288" y="1488"/>
              <a:ext cx="52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8" name="Rectangle 54"/>
            <p:cNvSpPr>
              <a:spLocks noChangeArrowheads="1"/>
            </p:cNvSpPr>
            <p:nvPr/>
          </p:nvSpPr>
          <p:spPr bwMode="auto">
            <a:xfrm>
              <a:off x="1311" y="1496"/>
              <a:ext cx="47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cs typeface="Times New Roman" pitchFamily="18" charset="0"/>
                </a:rPr>
                <a:t>P</a:t>
              </a:r>
              <a:r>
                <a:rPr lang="en-US" altLang="en-US" baseline="-25000">
                  <a:cs typeface="Times New Roman" pitchFamily="18" charset="0"/>
                </a:rPr>
                <a:t>opt</a:t>
              </a:r>
              <a:endParaRPr lang="en-US" altLang="en-US">
                <a:sym typeface="Symbol" pitchFamily="18" charset="2"/>
              </a:endParaRPr>
            </a:p>
          </p:txBody>
        </p:sp>
        <p:sp>
          <p:nvSpPr>
            <p:cNvPr id="19499" name="Line 55"/>
            <p:cNvSpPr>
              <a:spLocks noChangeShapeType="1"/>
            </p:cNvSpPr>
            <p:nvPr/>
          </p:nvSpPr>
          <p:spPr bwMode="auto">
            <a:xfrm flipV="1">
              <a:off x="1104" y="1488"/>
              <a:ext cx="1008" cy="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68"/>
          <p:cNvGrpSpPr>
            <a:grpSpLocks/>
          </p:cNvGrpSpPr>
          <p:nvPr/>
        </p:nvGrpSpPr>
        <p:grpSpPr bwMode="auto">
          <a:xfrm>
            <a:off x="3551238" y="1935163"/>
            <a:ext cx="1935162" cy="1074737"/>
            <a:chOff x="2237" y="1219"/>
            <a:chExt cx="1219" cy="677"/>
          </a:xfrm>
        </p:grpSpPr>
        <p:sp>
          <p:nvSpPr>
            <p:cNvPr id="19492" name="Rectangle 61"/>
            <p:cNvSpPr>
              <a:spLocks noChangeArrowheads="1"/>
            </p:cNvSpPr>
            <p:nvPr/>
          </p:nvSpPr>
          <p:spPr bwMode="auto">
            <a:xfrm>
              <a:off x="3000" y="1219"/>
              <a:ext cx="45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sym typeface="Symbol" pitchFamily="18" charset="2"/>
                </a:rPr>
                <a:t>n2</a:t>
              </a:r>
              <a:r>
                <a:rPr lang="en-US" altLang="en-US" baseline="30000">
                  <a:sym typeface="Symbol" pitchFamily="18" charset="2"/>
                </a:rPr>
                <a:t>k</a:t>
              </a:r>
            </a:p>
          </p:txBody>
        </p:sp>
        <p:sp>
          <p:nvSpPr>
            <p:cNvPr id="19493" name="Rectangle 62"/>
            <p:cNvSpPr>
              <a:spLocks noChangeArrowheads="1"/>
            </p:cNvSpPr>
            <p:nvPr/>
          </p:nvSpPr>
          <p:spPr bwMode="auto">
            <a:xfrm>
              <a:off x="2976" y="1531"/>
              <a:ext cx="47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cs typeface="Times New Roman" pitchFamily="18" charset="0"/>
                </a:rPr>
                <a:t>P</a:t>
              </a:r>
              <a:r>
                <a:rPr lang="en-US" altLang="en-US" baseline="-25000">
                  <a:cs typeface="Times New Roman" pitchFamily="18" charset="0"/>
                </a:rPr>
                <a:t>opt</a:t>
              </a:r>
              <a:endParaRPr lang="en-US" altLang="en-US">
                <a:sym typeface="Symbol" pitchFamily="18" charset="2"/>
              </a:endParaRPr>
            </a:p>
          </p:txBody>
        </p:sp>
        <p:sp>
          <p:nvSpPr>
            <p:cNvPr id="19494" name="Line 63"/>
            <p:cNvSpPr>
              <a:spLocks noChangeShapeType="1"/>
            </p:cNvSpPr>
            <p:nvPr/>
          </p:nvSpPr>
          <p:spPr bwMode="auto">
            <a:xfrm>
              <a:off x="2976" y="1536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5" name="Rectangle 65"/>
            <p:cNvSpPr>
              <a:spLocks noChangeArrowheads="1"/>
            </p:cNvSpPr>
            <p:nvPr/>
          </p:nvSpPr>
          <p:spPr bwMode="auto">
            <a:xfrm>
              <a:off x="2237" y="1320"/>
              <a:ext cx="72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/>
                <a:t>=  1 - </a:t>
              </a:r>
            </a:p>
          </p:txBody>
        </p:sp>
      </p:grpSp>
      <p:sp>
        <p:nvSpPr>
          <p:cNvPr id="31810" name="Rectangle 66"/>
          <p:cNvSpPr>
            <a:spLocks noChangeArrowheads="1"/>
          </p:cNvSpPr>
          <p:nvPr/>
        </p:nvSpPr>
        <p:spPr bwMode="auto">
          <a:xfrm>
            <a:off x="5776913" y="2025650"/>
            <a:ext cx="13795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= 1 - </a:t>
            </a:r>
            <a:r>
              <a:rPr lang="en-US" altLang="en-US" sz="4000">
                <a:sym typeface="Symbol" pitchFamily="18" charset="2"/>
              </a:rPr>
              <a:t></a:t>
            </a:r>
            <a:r>
              <a:rPr lang="en-US" altLang="en-US"/>
              <a:t> </a:t>
            </a:r>
          </a:p>
        </p:txBody>
      </p:sp>
      <p:grpSp>
        <p:nvGrpSpPr>
          <p:cNvPr id="5" name="Group 75"/>
          <p:cNvGrpSpPr>
            <a:grpSpLocks/>
          </p:cNvGrpSpPr>
          <p:nvPr/>
        </p:nvGrpSpPr>
        <p:grpSpPr bwMode="auto">
          <a:xfrm>
            <a:off x="609600" y="3032125"/>
            <a:ext cx="1900238" cy="1158875"/>
            <a:chOff x="384" y="1968"/>
            <a:chExt cx="1197" cy="730"/>
          </a:xfrm>
        </p:grpSpPr>
        <p:sp>
          <p:nvSpPr>
            <p:cNvPr id="19487" name="Rectangle 70"/>
            <p:cNvSpPr>
              <a:spLocks noChangeArrowheads="1"/>
            </p:cNvSpPr>
            <p:nvPr/>
          </p:nvSpPr>
          <p:spPr bwMode="auto">
            <a:xfrm>
              <a:off x="384" y="2179"/>
              <a:ext cx="328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sym typeface="Symbol" pitchFamily="18" charset="2"/>
                </a:rPr>
                <a:t>2</a:t>
              </a:r>
              <a:r>
                <a:rPr lang="en-US" altLang="en-US" baseline="30000">
                  <a:sym typeface="Symbol" pitchFamily="18" charset="2"/>
                </a:rPr>
                <a:t>k</a:t>
              </a:r>
            </a:p>
          </p:txBody>
        </p:sp>
        <p:sp>
          <p:nvSpPr>
            <p:cNvPr id="19488" name="Rectangle 71"/>
            <p:cNvSpPr>
              <a:spLocks noChangeArrowheads="1"/>
            </p:cNvSpPr>
            <p:nvPr/>
          </p:nvSpPr>
          <p:spPr bwMode="auto">
            <a:xfrm>
              <a:off x="904" y="1968"/>
              <a:ext cx="67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>
                  <a:sym typeface="Symbol" pitchFamily="18" charset="2"/>
                </a:rPr>
                <a:t></a:t>
              </a:r>
              <a:r>
                <a:rPr lang="en-US" altLang="en-US"/>
                <a:t> </a:t>
              </a:r>
              <a:r>
                <a:rPr lang="en-US" altLang="en-US">
                  <a:cs typeface="Times New Roman" pitchFamily="18" charset="0"/>
                </a:rPr>
                <a:t>P</a:t>
              </a:r>
              <a:r>
                <a:rPr lang="en-US" altLang="en-US" baseline="-25000">
                  <a:cs typeface="Times New Roman" pitchFamily="18" charset="0"/>
                </a:rPr>
                <a:t>opt</a:t>
              </a:r>
            </a:p>
          </p:txBody>
        </p:sp>
        <p:sp>
          <p:nvSpPr>
            <p:cNvPr id="19489" name="Line 72"/>
            <p:cNvSpPr>
              <a:spLocks noChangeShapeType="1"/>
            </p:cNvSpPr>
            <p:nvPr/>
          </p:nvSpPr>
          <p:spPr bwMode="auto">
            <a:xfrm>
              <a:off x="1000" y="2386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90" name="Rectangle 73"/>
            <p:cNvSpPr>
              <a:spLocks noChangeArrowheads="1"/>
            </p:cNvSpPr>
            <p:nvPr/>
          </p:nvSpPr>
          <p:spPr bwMode="auto">
            <a:xfrm>
              <a:off x="1144" y="2333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/>
                <a:t>n</a:t>
              </a:r>
            </a:p>
          </p:txBody>
        </p:sp>
        <p:sp>
          <p:nvSpPr>
            <p:cNvPr id="19491" name="Rectangle 74"/>
            <p:cNvSpPr>
              <a:spLocks noChangeArrowheads="1"/>
            </p:cNvSpPr>
            <p:nvPr/>
          </p:nvSpPr>
          <p:spPr bwMode="auto">
            <a:xfrm>
              <a:off x="664" y="2194"/>
              <a:ext cx="26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/>
                <a:t>=</a:t>
              </a:r>
            </a:p>
          </p:txBody>
        </p:sp>
      </p:grpSp>
      <p:sp>
        <p:nvSpPr>
          <p:cNvPr id="31820" name="Rectangle 76"/>
          <p:cNvSpPr>
            <a:spLocks noChangeArrowheads="1"/>
          </p:cNvSpPr>
          <p:nvPr/>
        </p:nvSpPr>
        <p:spPr bwMode="auto">
          <a:xfrm>
            <a:off x="152400" y="5287963"/>
            <a:ext cx="1585913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ym typeface="Symbol" pitchFamily="18" charset="2"/>
              </a:rPr>
              <a:t>P = </a:t>
            </a:r>
            <a:r>
              <a:rPr lang="en-US" altLang="en-US" baseline="-25000"/>
              <a:t>i</a:t>
            </a:r>
            <a:r>
              <a:rPr lang="en-US" altLang="en-US"/>
              <a:t> p</a:t>
            </a:r>
            <a:r>
              <a:rPr lang="en-US" altLang="en-US" baseline="-25000"/>
              <a:t>i</a:t>
            </a:r>
          </a:p>
        </p:txBody>
      </p:sp>
      <p:sp>
        <p:nvSpPr>
          <p:cNvPr id="31822" name="Rectangle 78"/>
          <p:cNvSpPr>
            <a:spLocks noChangeArrowheads="1"/>
          </p:cNvSpPr>
          <p:nvPr/>
        </p:nvSpPr>
        <p:spPr bwMode="auto">
          <a:xfrm>
            <a:off x="158750" y="4267200"/>
            <a:ext cx="31178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Time </a:t>
            </a:r>
            <a:r>
              <a:rPr lang="en-US" altLang="en-US">
                <a:solidFill>
                  <a:schemeClr val="accent1"/>
                </a:solidFill>
              </a:rPr>
              <a:t> </a:t>
            </a:r>
            <a:r>
              <a:rPr lang="en-US" altLang="en-US"/>
              <a:t>= O(n P/2</a:t>
            </a:r>
            <a:r>
              <a:rPr lang="en-US" altLang="en-US" baseline="30000"/>
              <a:t>k</a:t>
            </a:r>
            <a:r>
              <a:rPr lang="en-US" altLang="en-US"/>
              <a:t>)</a:t>
            </a:r>
          </a:p>
        </p:txBody>
      </p:sp>
      <p:grpSp>
        <p:nvGrpSpPr>
          <p:cNvPr id="6" name="Group 86"/>
          <p:cNvGrpSpPr>
            <a:grpSpLocks/>
          </p:cNvGrpSpPr>
          <p:nvPr/>
        </p:nvGrpSpPr>
        <p:grpSpPr bwMode="auto">
          <a:xfrm>
            <a:off x="3338513" y="4279900"/>
            <a:ext cx="1944687" cy="993775"/>
            <a:chOff x="2103" y="2696"/>
            <a:chExt cx="1225" cy="626"/>
          </a:xfrm>
        </p:grpSpPr>
        <p:sp>
          <p:nvSpPr>
            <p:cNvPr id="19484" name="Rectangle 79"/>
            <p:cNvSpPr>
              <a:spLocks noChangeArrowheads="1"/>
            </p:cNvSpPr>
            <p:nvPr/>
          </p:nvSpPr>
          <p:spPr bwMode="auto">
            <a:xfrm>
              <a:off x="2103" y="2696"/>
              <a:ext cx="122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= O( n</a:t>
              </a:r>
              <a:r>
                <a:rPr lang="en-US" altLang="en-US" baseline="30000"/>
                <a:t>2</a:t>
              </a:r>
              <a:r>
                <a:rPr lang="en-US" altLang="en-US"/>
                <a:t> P )</a:t>
              </a:r>
            </a:p>
          </p:txBody>
        </p:sp>
        <p:sp>
          <p:nvSpPr>
            <p:cNvPr id="19485" name="Rectangle 82"/>
            <p:cNvSpPr>
              <a:spLocks noChangeArrowheads="1"/>
            </p:cNvSpPr>
            <p:nvPr/>
          </p:nvSpPr>
          <p:spPr bwMode="auto">
            <a:xfrm>
              <a:off x="2635" y="2880"/>
              <a:ext cx="677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>
                  <a:sym typeface="Symbol" pitchFamily="18" charset="2"/>
                </a:rPr>
                <a:t></a:t>
              </a:r>
              <a:r>
                <a:rPr lang="en-US" altLang="en-US"/>
                <a:t> </a:t>
              </a:r>
              <a:r>
                <a:rPr lang="en-US" altLang="en-US">
                  <a:cs typeface="Times New Roman" pitchFamily="18" charset="0"/>
                </a:rPr>
                <a:t>P</a:t>
              </a:r>
              <a:r>
                <a:rPr lang="en-US" altLang="en-US" baseline="-25000">
                  <a:cs typeface="Times New Roman" pitchFamily="18" charset="0"/>
                </a:rPr>
                <a:t>opt</a:t>
              </a:r>
            </a:p>
          </p:txBody>
        </p:sp>
        <p:sp>
          <p:nvSpPr>
            <p:cNvPr id="19486" name="Line 83"/>
            <p:cNvSpPr>
              <a:spLocks noChangeShapeType="1"/>
            </p:cNvSpPr>
            <p:nvPr/>
          </p:nvSpPr>
          <p:spPr bwMode="auto">
            <a:xfrm>
              <a:off x="2680" y="3024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33" name="Rectangle 89"/>
          <p:cNvSpPr>
            <a:spLocks noChangeArrowheads="1"/>
          </p:cNvSpPr>
          <p:nvPr/>
        </p:nvSpPr>
        <p:spPr bwMode="auto">
          <a:xfrm>
            <a:off x="2447925" y="5287963"/>
            <a:ext cx="1276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cs typeface="Times New Roman" pitchFamily="18" charset="0"/>
              </a:rPr>
              <a:t>P</a:t>
            </a:r>
            <a:r>
              <a:rPr lang="en-US" altLang="en-US" baseline="-25000">
                <a:cs typeface="Times New Roman" pitchFamily="18" charset="0"/>
              </a:rPr>
              <a:t>opt   </a:t>
            </a:r>
            <a:r>
              <a:rPr lang="en-US" altLang="en-US"/>
              <a:t>≥</a:t>
            </a:r>
            <a:r>
              <a:rPr lang="en-US" altLang="en-US">
                <a:cs typeface="Times New Roman" pitchFamily="18" charset="0"/>
              </a:rPr>
              <a:t> </a:t>
            </a:r>
          </a:p>
        </p:txBody>
      </p:sp>
      <p:sp>
        <p:nvSpPr>
          <p:cNvPr id="31835" name="Rectangle 91"/>
          <p:cNvSpPr>
            <a:spLocks noChangeArrowheads="1"/>
          </p:cNvSpPr>
          <p:nvPr/>
        </p:nvSpPr>
        <p:spPr bwMode="auto">
          <a:xfrm>
            <a:off x="3648075" y="5318125"/>
            <a:ext cx="17621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ym typeface="Symbol" pitchFamily="18" charset="2"/>
              </a:rPr>
              <a:t>max</a:t>
            </a:r>
            <a:r>
              <a:rPr lang="en-US" altLang="en-US" baseline="-25000"/>
              <a:t>i</a:t>
            </a:r>
            <a:r>
              <a:rPr lang="en-US" altLang="en-US"/>
              <a:t> p</a:t>
            </a:r>
            <a:r>
              <a:rPr lang="en-US" altLang="en-US" baseline="-25000"/>
              <a:t>i   </a:t>
            </a:r>
            <a:r>
              <a:rPr lang="en-US" altLang="en-US"/>
              <a:t>≥</a:t>
            </a:r>
          </a:p>
        </p:txBody>
      </p:sp>
      <p:sp>
        <p:nvSpPr>
          <p:cNvPr id="31836" name="Rectangle 92"/>
          <p:cNvSpPr>
            <a:spLocks noChangeArrowheads="1"/>
          </p:cNvSpPr>
          <p:nvPr/>
        </p:nvSpPr>
        <p:spPr bwMode="auto">
          <a:xfrm>
            <a:off x="6067425" y="5287963"/>
            <a:ext cx="4095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ym typeface="Symbol" pitchFamily="18" charset="2"/>
              </a:rPr>
              <a:t>P</a:t>
            </a:r>
          </a:p>
        </p:txBody>
      </p:sp>
      <p:grpSp>
        <p:nvGrpSpPr>
          <p:cNvPr id="7" name="Group 99"/>
          <p:cNvGrpSpPr>
            <a:grpSpLocks/>
          </p:cNvGrpSpPr>
          <p:nvPr/>
        </p:nvGrpSpPr>
        <p:grpSpPr bwMode="auto">
          <a:xfrm>
            <a:off x="5943600" y="5745163"/>
            <a:ext cx="762000" cy="579437"/>
            <a:chOff x="3744" y="3696"/>
            <a:chExt cx="480" cy="365"/>
          </a:xfrm>
        </p:grpSpPr>
        <p:sp>
          <p:nvSpPr>
            <p:cNvPr id="19482" name="Line 96"/>
            <p:cNvSpPr>
              <a:spLocks noChangeShapeType="1"/>
            </p:cNvSpPr>
            <p:nvPr/>
          </p:nvSpPr>
          <p:spPr bwMode="auto">
            <a:xfrm>
              <a:off x="3744" y="3749"/>
              <a:ext cx="4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3" name="Rectangle 97"/>
            <p:cNvSpPr>
              <a:spLocks noChangeArrowheads="1"/>
            </p:cNvSpPr>
            <p:nvPr/>
          </p:nvSpPr>
          <p:spPr bwMode="auto">
            <a:xfrm>
              <a:off x="3888" y="3696"/>
              <a:ext cx="244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/>
                <a:t>n</a:t>
              </a:r>
            </a:p>
          </p:txBody>
        </p:sp>
      </p:grpSp>
      <p:grpSp>
        <p:nvGrpSpPr>
          <p:cNvPr id="8" name="Group 105"/>
          <p:cNvGrpSpPr>
            <a:grpSpLocks/>
          </p:cNvGrpSpPr>
          <p:nvPr/>
        </p:nvGrpSpPr>
        <p:grpSpPr bwMode="auto">
          <a:xfrm>
            <a:off x="304800" y="5943600"/>
            <a:ext cx="2557463" cy="993775"/>
            <a:chOff x="192" y="3744"/>
            <a:chExt cx="1611" cy="626"/>
          </a:xfrm>
        </p:grpSpPr>
        <p:sp>
          <p:nvSpPr>
            <p:cNvPr id="19478" name="Rectangle 100"/>
            <p:cNvSpPr>
              <a:spLocks noChangeArrowheads="1"/>
            </p:cNvSpPr>
            <p:nvPr/>
          </p:nvSpPr>
          <p:spPr bwMode="auto">
            <a:xfrm>
              <a:off x="192" y="3763"/>
              <a:ext cx="656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Time</a:t>
              </a:r>
            </a:p>
          </p:txBody>
        </p:sp>
        <p:sp>
          <p:nvSpPr>
            <p:cNvPr id="19479" name="Rectangle 102"/>
            <p:cNvSpPr>
              <a:spLocks noChangeArrowheads="1"/>
            </p:cNvSpPr>
            <p:nvPr/>
          </p:nvSpPr>
          <p:spPr bwMode="auto">
            <a:xfrm>
              <a:off x="848" y="3744"/>
              <a:ext cx="955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altLang="en-US"/>
                <a:t>= O( n</a:t>
              </a:r>
              <a:r>
                <a:rPr lang="en-US" altLang="en-US" baseline="30000"/>
                <a:t>3</a:t>
              </a:r>
              <a:r>
                <a:rPr lang="en-US" altLang="en-US"/>
                <a:t>)</a:t>
              </a:r>
              <a:endParaRPr lang="en-US" altLang="en-US" sz="4000">
                <a:sym typeface="Symbol" pitchFamily="18" charset="2"/>
              </a:endParaRPr>
            </a:p>
          </p:txBody>
        </p:sp>
        <p:sp>
          <p:nvSpPr>
            <p:cNvPr id="19480" name="Rectangle 103"/>
            <p:cNvSpPr>
              <a:spLocks noChangeArrowheads="1"/>
            </p:cNvSpPr>
            <p:nvPr/>
          </p:nvSpPr>
          <p:spPr bwMode="auto">
            <a:xfrm>
              <a:off x="1376" y="3928"/>
              <a:ext cx="256" cy="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>
                  <a:sym typeface="Symbol" pitchFamily="18" charset="2"/>
                </a:rPr>
                <a:t></a:t>
              </a:r>
              <a:endParaRPr lang="en-US" altLang="en-US" baseline="-25000">
                <a:cs typeface="Times New Roman" pitchFamily="18" charset="0"/>
              </a:endParaRPr>
            </a:p>
          </p:txBody>
        </p:sp>
        <p:sp>
          <p:nvSpPr>
            <p:cNvPr id="19481" name="Line 104"/>
            <p:cNvSpPr>
              <a:spLocks noChangeShapeType="1"/>
            </p:cNvSpPr>
            <p:nvPr/>
          </p:nvSpPr>
          <p:spPr bwMode="auto">
            <a:xfrm>
              <a:off x="1393" y="4072"/>
              <a:ext cx="239" cy="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850" name="Rectangle 106"/>
          <p:cNvSpPr>
            <a:spLocks noChangeArrowheads="1"/>
          </p:cNvSpPr>
          <p:nvPr/>
        </p:nvSpPr>
        <p:spPr bwMode="auto">
          <a:xfrm>
            <a:off x="8059738" y="6248400"/>
            <a:ext cx="9747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66FF"/>
                </a:solidFill>
              </a:rPr>
              <a:t>done</a:t>
            </a:r>
          </a:p>
        </p:txBody>
      </p:sp>
      <p:sp>
        <p:nvSpPr>
          <p:cNvPr id="19526" name="Rectangle 70"/>
          <p:cNvSpPr>
            <a:spLocks noChangeArrowheads="1"/>
          </p:cNvSpPr>
          <p:nvPr/>
        </p:nvSpPr>
        <p:spPr bwMode="auto">
          <a:xfrm>
            <a:off x="5562600" y="1828800"/>
            <a:ext cx="96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400"/>
              <a:t>(need)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1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1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1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92" grpId="0"/>
      <p:bldP spid="31810" grpId="0"/>
      <p:bldP spid="31820" grpId="0"/>
      <p:bldP spid="31822" grpId="0"/>
      <p:bldP spid="31833" grpId="0"/>
      <p:bldP spid="31835" grpId="0"/>
      <p:bldP spid="31836" grpId="0"/>
      <p:bldP spid="195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Text Box 40"/>
          <p:cNvSpPr txBox="1">
            <a:spLocks noChangeArrowheads="1"/>
          </p:cNvSpPr>
          <p:nvPr/>
        </p:nvSpPr>
        <p:spPr bwMode="auto">
          <a:xfrm>
            <a:off x="152400" y="1371600"/>
            <a:ext cx="87630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600" dirty="0" smtClean="0"/>
              <a:t>For </a:t>
            </a:r>
            <a:r>
              <a:rPr lang="en-US" altLang="en-US" sz="3600" dirty="0" smtClean="0"/>
              <a:t>some </a:t>
            </a:r>
            <a:r>
              <a:rPr lang="en-US" altLang="en-US" sz="3600" dirty="0" smtClean="0"/>
              <a:t>problems, the obvious greedy algorithm does not give always give the most optimal solution, but may guarantee that it gives one that is within say a factor of 2 of optimal.</a:t>
            </a:r>
            <a:endParaRPr lang="en-US" altLang="en-US" sz="3600" dirty="0"/>
          </a:p>
        </p:txBody>
      </p:sp>
      <p:sp>
        <p:nvSpPr>
          <p:cNvPr id="2062" name="Rectangle 2"/>
          <p:cNvSpPr>
            <a:spLocks noGrp="1" noChangeAspec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Approximate </a:t>
            </a:r>
            <a:r>
              <a:rPr lang="en-US" altLang="en-US" dirty="0" smtClean="0"/>
              <a:t>Greedy</a:t>
            </a:r>
            <a:endParaRPr lang="en-US" altLang="en-US" dirty="0" smtClean="0"/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152400" y="4224278"/>
            <a:ext cx="8763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 sz="3600" dirty="0" smtClean="0"/>
              <a:t>Max Cut: A random cut expects to have half the edges cross it.</a:t>
            </a:r>
            <a:endParaRPr lang="en-US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  <p:bldP spid="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spect="1"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 dirty="0" smtClean="0"/>
              <a:t>Approximate Clique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117600"/>
            <a:ext cx="85344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Clique: Given &lt;</a:t>
            </a:r>
            <a:r>
              <a:rPr lang="en-US" dirty="0" err="1"/>
              <a:t>G,k</a:t>
            </a:r>
            <a:r>
              <a:rPr lang="en-US" dirty="0"/>
              <a:t>&gt;, does G contains a k-clique? </a:t>
            </a:r>
            <a:endParaRPr lang="en-CA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940804" y="1828800"/>
            <a:ext cx="3200400" cy="1828800"/>
            <a:chOff x="1200" y="1536"/>
            <a:chExt cx="3024" cy="1632"/>
          </a:xfrm>
        </p:grpSpPr>
        <p:sp>
          <p:nvSpPr>
            <p:cNvPr id="6" name="Oval 4"/>
            <p:cNvSpPr>
              <a:spLocks noChangeAspect="1" noChangeArrowheads="1"/>
            </p:cNvSpPr>
            <p:nvPr/>
          </p:nvSpPr>
          <p:spPr bwMode="auto">
            <a:xfrm>
              <a:off x="3216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7" name="Oval 5"/>
            <p:cNvSpPr>
              <a:spLocks noChangeAspect="1" noChangeArrowheads="1"/>
            </p:cNvSpPr>
            <p:nvPr/>
          </p:nvSpPr>
          <p:spPr bwMode="auto">
            <a:xfrm>
              <a:off x="3216" y="2448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8" name="Oval 6"/>
            <p:cNvSpPr>
              <a:spLocks noChangeAspect="1" noChangeArrowheads="1"/>
            </p:cNvSpPr>
            <p:nvPr/>
          </p:nvSpPr>
          <p:spPr bwMode="auto">
            <a:xfrm>
              <a:off x="3984" y="2448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9" name="Oval 7"/>
            <p:cNvSpPr>
              <a:spLocks noChangeAspect="1" noChangeArrowheads="1"/>
            </p:cNvSpPr>
            <p:nvPr/>
          </p:nvSpPr>
          <p:spPr bwMode="auto">
            <a:xfrm>
              <a:off x="3984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cxnSp>
          <p:nvCxnSpPr>
            <p:cNvPr id="10" name="AutoShape 8"/>
            <p:cNvCxnSpPr>
              <a:cxnSpLocks noChangeShapeType="1"/>
              <a:stCxn id="6" idx="6"/>
              <a:endCxn id="9" idx="2"/>
            </p:cNvCxnSpPr>
            <p:nvPr/>
          </p:nvCxnSpPr>
          <p:spPr bwMode="auto">
            <a:xfrm>
              <a:off x="3456" y="1704"/>
              <a:ext cx="528" cy="0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9"/>
            <p:cNvCxnSpPr>
              <a:cxnSpLocks noChangeShapeType="1"/>
              <a:stCxn id="6" idx="4"/>
              <a:endCxn id="7" idx="0"/>
            </p:cNvCxnSpPr>
            <p:nvPr/>
          </p:nvCxnSpPr>
          <p:spPr bwMode="auto">
            <a:xfrm>
              <a:off x="3336" y="1824"/>
              <a:ext cx="0" cy="62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10"/>
            <p:cNvCxnSpPr>
              <a:cxnSpLocks noChangeShapeType="1"/>
              <a:stCxn id="9" idx="4"/>
              <a:endCxn id="8" idx="0"/>
            </p:cNvCxnSpPr>
            <p:nvPr/>
          </p:nvCxnSpPr>
          <p:spPr bwMode="auto">
            <a:xfrm>
              <a:off x="4104" y="1824"/>
              <a:ext cx="0" cy="62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1"/>
            <p:cNvCxnSpPr>
              <a:cxnSpLocks noChangeShapeType="1"/>
              <a:stCxn id="7" idx="6"/>
              <a:endCxn id="8" idx="2"/>
            </p:cNvCxnSpPr>
            <p:nvPr/>
          </p:nvCxnSpPr>
          <p:spPr bwMode="auto">
            <a:xfrm>
              <a:off x="3456" y="2568"/>
              <a:ext cx="528" cy="0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9" idx="3"/>
              <a:endCxn id="7" idx="7"/>
            </p:cNvCxnSpPr>
            <p:nvPr/>
          </p:nvCxnSpPr>
          <p:spPr bwMode="auto">
            <a:xfrm flipH="1">
              <a:off x="3421" y="1789"/>
              <a:ext cx="598" cy="69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3421" y="1789"/>
              <a:ext cx="598" cy="69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Oval 14"/>
            <p:cNvSpPr>
              <a:spLocks noChangeAspect="1" noChangeArrowheads="1"/>
            </p:cNvSpPr>
            <p:nvPr/>
          </p:nvSpPr>
          <p:spPr bwMode="auto">
            <a:xfrm>
              <a:off x="2413" y="2928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17" name="Oval 15"/>
            <p:cNvSpPr>
              <a:spLocks noChangeAspect="1" noChangeArrowheads="1"/>
            </p:cNvSpPr>
            <p:nvPr/>
          </p:nvSpPr>
          <p:spPr bwMode="auto">
            <a:xfrm>
              <a:off x="1200" y="2400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18" name="Oval 16"/>
            <p:cNvSpPr>
              <a:spLocks noChangeAspect="1" noChangeArrowheads="1"/>
            </p:cNvSpPr>
            <p:nvPr/>
          </p:nvSpPr>
          <p:spPr bwMode="auto">
            <a:xfrm>
              <a:off x="1968" y="2400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19" name="Oval 17"/>
            <p:cNvSpPr>
              <a:spLocks noChangeAspect="1" noChangeArrowheads="1"/>
            </p:cNvSpPr>
            <p:nvPr/>
          </p:nvSpPr>
          <p:spPr bwMode="auto">
            <a:xfrm>
              <a:off x="1968" y="1536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cxnSp>
          <p:nvCxnSpPr>
            <p:cNvPr id="20" name="AutoShape 18"/>
            <p:cNvCxnSpPr>
              <a:cxnSpLocks noChangeShapeType="1"/>
              <a:endCxn id="17" idx="5"/>
            </p:cNvCxnSpPr>
            <p:nvPr/>
          </p:nvCxnSpPr>
          <p:spPr bwMode="auto">
            <a:xfrm flipH="1" flipV="1">
              <a:off x="1405" y="2605"/>
              <a:ext cx="1008" cy="419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19"/>
            <p:cNvCxnSpPr>
              <a:cxnSpLocks noChangeShapeType="1"/>
              <a:stCxn id="19" idx="4"/>
              <a:endCxn id="18" idx="0"/>
            </p:cNvCxnSpPr>
            <p:nvPr/>
          </p:nvCxnSpPr>
          <p:spPr bwMode="auto">
            <a:xfrm>
              <a:off x="2088" y="1776"/>
              <a:ext cx="0" cy="62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20"/>
            <p:cNvCxnSpPr>
              <a:cxnSpLocks noChangeShapeType="1"/>
              <a:stCxn id="17" idx="6"/>
              <a:endCxn id="18" idx="2"/>
            </p:cNvCxnSpPr>
            <p:nvPr/>
          </p:nvCxnSpPr>
          <p:spPr bwMode="auto">
            <a:xfrm>
              <a:off x="1440" y="2520"/>
              <a:ext cx="528" cy="0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1"/>
            <p:cNvCxnSpPr>
              <a:cxnSpLocks noChangeShapeType="1"/>
              <a:stCxn id="19" idx="3"/>
              <a:endCxn id="17" idx="7"/>
            </p:cNvCxnSpPr>
            <p:nvPr/>
          </p:nvCxnSpPr>
          <p:spPr bwMode="auto">
            <a:xfrm flipH="1">
              <a:off x="1405" y="1741"/>
              <a:ext cx="598" cy="69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2"/>
            <p:cNvCxnSpPr>
              <a:cxnSpLocks noChangeShapeType="1"/>
              <a:stCxn id="16" idx="6"/>
              <a:endCxn id="7" idx="3"/>
            </p:cNvCxnSpPr>
            <p:nvPr/>
          </p:nvCxnSpPr>
          <p:spPr bwMode="auto">
            <a:xfrm flipV="1">
              <a:off x="2653" y="2653"/>
              <a:ext cx="598" cy="395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5" name="Oval 23"/>
          <p:cNvSpPr>
            <a:spLocks noChangeArrowheads="1"/>
          </p:cNvSpPr>
          <p:nvPr/>
        </p:nvSpPr>
        <p:spPr bwMode="auto">
          <a:xfrm>
            <a:off x="4826000" y="1615698"/>
            <a:ext cx="1574800" cy="1721224"/>
          </a:xfrm>
          <a:prstGeom prst="ellipse">
            <a:avLst/>
          </a:prstGeom>
          <a:noFill/>
          <a:ln w="57150" cap="sq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74320" rIns="27432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>
              <a:effectLst/>
              <a:latin typeface="Comic Sans MS" pitchFamily="66" charset="0"/>
            </a:endParaRPr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304800" y="3850382"/>
            <a:ext cx="8047038" cy="523875"/>
          </a:xfrm>
          <a:prstGeom prst="rect">
            <a:avLst/>
          </a:prstGeom>
          <a:noFill/>
          <a:ln w="38100" cap="sq">
            <a:noFill/>
            <a:miter lim="800000"/>
            <a:headEnd/>
            <a:tailEnd/>
          </a:ln>
          <a:effectLst/>
        </p:spPr>
        <p:txBody>
          <a:bodyPr wrap="none" lIns="274320" rIns="274320"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Brute Force: Try out all n choose k possible subsets.</a:t>
            </a:r>
          </a:p>
        </p:txBody>
      </p:sp>
      <p:sp>
        <p:nvSpPr>
          <p:cNvPr id="28" name="Text Box 4"/>
          <p:cNvSpPr txBox="1">
            <a:spLocks noChangeArrowheads="1"/>
          </p:cNvSpPr>
          <p:nvPr/>
        </p:nvSpPr>
        <p:spPr bwMode="auto">
          <a:xfrm>
            <a:off x="837506" y="4293295"/>
            <a:ext cx="595451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en-US" dirty="0">
                <a:effectLst/>
              </a:rPr>
              <a:t>If k = </a:t>
            </a:r>
            <a:r>
              <a:rPr lang="en-US" altLang="en-US" dirty="0">
                <a:effectLst/>
                <a:sym typeface="Symbol" pitchFamily="18" charset="2"/>
              </a:rPr>
              <a:t></a:t>
            </a:r>
            <a:r>
              <a:rPr lang="en-US" altLang="en-US" dirty="0">
                <a:effectLst/>
              </a:rPr>
              <a:t>(n) then 2</a:t>
            </a:r>
            <a:r>
              <a:rPr lang="en-US" altLang="en-US" baseline="30000" dirty="0">
                <a:effectLst/>
                <a:latin typeface="Symbol" pitchFamily="18" charset="2"/>
                <a:sym typeface="Symbol" pitchFamily="18" charset="2"/>
              </a:rPr>
              <a:t></a:t>
            </a:r>
            <a:r>
              <a:rPr lang="en-US" altLang="en-US" baseline="30000" dirty="0">
                <a:effectLst/>
              </a:rPr>
              <a:t>(n) </a:t>
            </a:r>
            <a:r>
              <a:rPr lang="en-US" altLang="en-US" dirty="0">
                <a:effectLst/>
              </a:rPr>
              <a:t>subsets to </a:t>
            </a:r>
            <a:r>
              <a:rPr lang="en-US" altLang="en-US" dirty="0" smtClean="0">
                <a:effectLst/>
              </a:rPr>
              <a:t>check</a:t>
            </a:r>
          </a:p>
          <a:p>
            <a:pPr algn="l"/>
            <a:r>
              <a:rPr lang="en-US" altLang="en-US" dirty="0" smtClean="0">
                <a:effectLst/>
              </a:rPr>
              <a:t>If </a:t>
            </a:r>
            <a:r>
              <a:rPr lang="en-US" altLang="en-US" dirty="0">
                <a:effectLst/>
              </a:rPr>
              <a:t>k=3 then</a:t>
            </a:r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2667000" y="4713982"/>
            <a:ext cx="2063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74320" rIns="27432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effectLst/>
              </a:rPr>
              <a:t>only O(n</a:t>
            </a:r>
            <a:r>
              <a:rPr lang="en-US" altLang="en-US" baseline="30000">
                <a:effectLst/>
              </a:rPr>
              <a:t>3</a:t>
            </a:r>
            <a:r>
              <a:rPr lang="en-US" altLang="en-US">
                <a:effectLst/>
              </a:rPr>
              <a:t>)</a:t>
            </a:r>
          </a:p>
        </p:txBody>
      </p:sp>
      <p:sp>
        <p:nvSpPr>
          <p:cNvPr id="30" name="Rectangle 3"/>
          <p:cNvSpPr>
            <a:spLocks noChangeArrowheads="1"/>
          </p:cNvSpPr>
          <p:nvPr/>
        </p:nvSpPr>
        <p:spPr bwMode="auto">
          <a:xfrm>
            <a:off x="-228600" y="5247382"/>
            <a:ext cx="9841797" cy="1077218"/>
          </a:xfrm>
          <a:prstGeom prst="rect">
            <a:avLst/>
          </a:prstGeom>
          <a:noFill/>
          <a:ln w="38100" cap="sq">
            <a:noFill/>
            <a:miter lim="800000"/>
            <a:headEnd/>
            <a:tailEnd/>
          </a:ln>
          <a:effectLst/>
        </p:spPr>
        <p:txBody>
          <a:bodyPr wrap="none" lIns="274320" rIns="274320">
            <a:spAutoFit/>
          </a:bodyPr>
          <a:lstStyle/>
          <a:p>
            <a:pPr algn="l">
              <a:spcBef>
                <a:spcPct val="20000"/>
              </a:spcBef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NP-Complete: </a:t>
            </a:r>
            <a:r>
              <a:rPr lang="en-US" dirty="0" err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ie</a:t>
            </a: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, if there is a poly time algorithm for it, </a:t>
            </a:r>
            <a:b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then there is one for many important problems.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739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spect="1"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kern="0" dirty="0" smtClean="0"/>
              <a:t>Approximate Clique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1117600"/>
            <a:ext cx="8534400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Clique: Given &lt;</a:t>
            </a:r>
            <a:r>
              <a:rPr lang="en-US" dirty="0" err="1"/>
              <a:t>G,k</a:t>
            </a:r>
            <a:r>
              <a:rPr lang="en-US" dirty="0"/>
              <a:t>&gt;, does G contains a k-clique? </a:t>
            </a:r>
            <a:endParaRPr lang="en-CA" dirty="0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940804" y="1828800"/>
            <a:ext cx="3200400" cy="1828800"/>
            <a:chOff x="1200" y="1536"/>
            <a:chExt cx="3024" cy="1632"/>
          </a:xfrm>
        </p:grpSpPr>
        <p:sp>
          <p:nvSpPr>
            <p:cNvPr id="6" name="Oval 4"/>
            <p:cNvSpPr>
              <a:spLocks noChangeAspect="1" noChangeArrowheads="1"/>
            </p:cNvSpPr>
            <p:nvPr/>
          </p:nvSpPr>
          <p:spPr bwMode="auto">
            <a:xfrm>
              <a:off x="3216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7" name="Oval 5"/>
            <p:cNvSpPr>
              <a:spLocks noChangeAspect="1" noChangeArrowheads="1"/>
            </p:cNvSpPr>
            <p:nvPr/>
          </p:nvSpPr>
          <p:spPr bwMode="auto">
            <a:xfrm>
              <a:off x="3216" y="2448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8" name="Oval 6"/>
            <p:cNvSpPr>
              <a:spLocks noChangeAspect="1" noChangeArrowheads="1"/>
            </p:cNvSpPr>
            <p:nvPr/>
          </p:nvSpPr>
          <p:spPr bwMode="auto">
            <a:xfrm>
              <a:off x="3984" y="2448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9" name="Oval 7"/>
            <p:cNvSpPr>
              <a:spLocks noChangeAspect="1" noChangeArrowheads="1"/>
            </p:cNvSpPr>
            <p:nvPr/>
          </p:nvSpPr>
          <p:spPr bwMode="auto">
            <a:xfrm>
              <a:off x="3984" y="1584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cxnSp>
          <p:nvCxnSpPr>
            <p:cNvPr id="10" name="AutoShape 8"/>
            <p:cNvCxnSpPr>
              <a:cxnSpLocks noChangeShapeType="1"/>
              <a:stCxn id="6" idx="6"/>
              <a:endCxn id="9" idx="2"/>
            </p:cNvCxnSpPr>
            <p:nvPr/>
          </p:nvCxnSpPr>
          <p:spPr bwMode="auto">
            <a:xfrm>
              <a:off x="3456" y="1704"/>
              <a:ext cx="528" cy="0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" name="AutoShape 9"/>
            <p:cNvCxnSpPr>
              <a:cxnSpLocks noChangeShapeType="1"/>
              <a:stCxn id="6" idx="4"/>
              <a:endCxn id="7" idx="0"/>
            </p:cNvCxnSpPr>
            <p:nvPr/>
          </p:nvCxnSpPr>
          <p:spPr bwMode="auto">
            <a:xfrm>
              <a:off x="3336" y="1824"/>
              <a:ext cx="0" cy="62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2" name="AutoShape 10"/>
            <p:cNvCxnSpPr>
              <a:cxnSpLocks noChangeShapeType="1"/>
              <a:stCxn id="9" idx="4"/>
              <a:endCxn id="8" idx="0"/>
            </p:cNvCxnSpPr>
            <p:nvPr/>
          </p:nvCxnSpPr>
          <p:spPr bwMode="auto">
            <a:xfrm>
              <a:off x="4104" y="1824"/>
              <a:ext cx="0" cy="62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3" name="AutoShape 11"/>
            <p:cNvCxnSpPr>
              <a:cxnSpLocks noChangeShapeType="1"/>
              <a:stCxn id="7" idx="6"/>
              <a:endCxn id="8" idx="2"/>
            </p:cNvCxnSpPr>
            <p:nvPr/>
          </p:nvCxnSpPr>
          <p:spPr bwMode="auto">
            <a:xfrm>
              <a:off x="3456" y="2568"/>
              <a:ext cx="528" cy="0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AutoShape 12"/>
            <p:cNvCxnSpPr>
              <a:cxnSpLocks noChangeShapeType="1"/>
              <a:stCxn id="9" idx="3"/>
              <a:endCxn id="7" idx="7"/>
            </p:cNvCxnSpPr>
            <p:nvPr/>
          </p:nvCxnSpPr>
          <p:spPr bwMode="auto">
            <a:xfrm flipH="1">
              <a:off x="3421" y="1789"/>
              <a:ext cx="598" cy="69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" name="AutoShape 13"/>
            <p:cNvCxnSpPr>
              <a:cxnSpLocks noChangeShapeType="1"/>
              <a:stCxn id="6" idx="5"/>
              <a:endCxn id="8" idx="1"/>
            </p:cNvCxnSpPr>
            <p:nvPr/>
          </p:nvCxnSpPr>
          <p:spPr bwMode="auto">
            <a:xfrm>
              <a:off x="3421" y="1789"/>
              <a:ext cx="598" cy="69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Oval 14"/>
            <p:cNvSpPr>
              <a:spLocks noChangeAspect="1" noChangeArrowheads="1"/>
            </p:cNvSpPr>
            <p:nvPr/>
          </p:nvSpPr>
          <p:spPr bwMode="auto">
            <a:xfrm>
              <a:off x="2413" y="2928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17" name="Oval 15"/>
            <p:cNvSpPr>
              <a:spLocks noChangeAspect="1" noChangeArrowheads="1"/>
            </p:cNvSpPr>
            <p:nvPr/>
          </p:nvSpPr>
          <p:spPr bwMode="auto">
            <a:xfrm>
              <a:off x="1200" y="2400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18" name="Oval 16"/>
            <p:cNvSpPr>
              <a:spLocks noChangeAspect="1" noChangeArrowheads="1"/>
            </p:cNvSpPr>
            <p:nvPr/>
          </p:nvSpPr>
          <p:spPr bwMode="auto">
            <a:xfrm>
              <a:off x="1968" y="2400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sp>
          <p:nvSpPr>
            <p:cNvPr id="19" name="Oval 17"/>
            <p:cNvSpPr>
              <a:spLocks noChangeAspect="1" noChangeArrowheads="1"/>
            </p:cNvSpPr>
            <p:nvPr/>
          </p:nvSpPr>
          <p:spPr bwMode="auto">
            <a:xfrm>
              <a:off x="1968" y="1536"/>
              <a:ext cx="240" cy="240"/>
            </a:xfrm>
            <a:prstGeom prst="ellipse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lIns="274320" rIns="274320" anchor="ctr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endParaRPr lang="en-US" altLang="en-US">
                <a:effectLst/>
                <a:latin typeface="Comic Sans MS" pitchFamily="66" charset="0"/>
              </a:endParaRPr>
            </a:p>
          </p:txBody>
        </p:sp>
        <p:cxnSp>
          <p:nvCxnSpPr>
            <p:cNvPr id="20" name="AutoShape 18"/>
            <p:cNvCxnSpPr>
              <a:cxnSpLocks noChangeShapeType="1"/>
              <a:endCxn id="17" idx="5"/>
            </p:cNvCxnSpPr>
            <p:nvPr/>
          </p:nvCxnSpPr>
          <p:spPr bwMode="auto">
            <a:xfrm flipH="1" flipV="1">
              <a:off x="1405" y="2605"/>
              <a:ext cx="1008" cy="419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19"/>
            <p:cNvCxnSpPr>
              <a:cxnSpLocks noChangeShapeType="1"/>
              <a:stCxn id="19" idx="4"/>
              <a:endCxn id="18" idx="0"/>
            </p:cNvCxnSpPr>
            <p:nvPr/>
          </p:nvCxnSpPr>
          <p:spPr bwMode="auto">
            <a:xfrm>
              <a:off x="2088" y="1776"/>
              <a:ext cx="0" cy="62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20"/>
            <p:cNvCxnSpPr>
              <a:cxnSpLocks noChangeShapeType="1"/>
              <a:stCxn id="17" idx="6"/>
              <a:endCxn id="18" idx="2"/>
            </p:cNvCxnSpPr>
            <p:nvPr/>
          </p:nvCxnSpPr>
          <p:spPr bwMode="auto">
            <a:xfrm>
              <a:off x="1440" y="2520"/>
              <a:ext cx="528" cy="0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21"/>
            <p:cNvCxnSpPr>
              <a:cxnSpLocks noChangeShapeType="1"/>
              <a:stCxn id="19" idx="3"/>
              <a:endCxn id="17" idx="7"/>
            </p:cNvCxnSpPr>
            <p:nvPr/>
          </p:nvCxnSpPr>
          <p:spPr bwMode="auto">
            <a:xfrm flipH="1">
              <a:off x="1405" y="1741"/>
              <a:ext cx="598" cy="694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AutoShape 22"/>
            <p:cNvCxnSpPr>
              <a:cxnSpLocks noChangeShapeType="1"/>
              <a:stCxn id="16" idx="6"/>
              <a:endCxn id="7" idx="3"/>
            </p:cNvCxnSpPr>
            <p:nvPr/>
          </p:nvCxnSpPr>
          <p:spPr bwMode="auto">
            <a:xfrm flipV="1">
              <a:off x="2653" y="2653"/>
              <a:ext cx="598" cy="395"/>
            </a:xfrm>
            <a:prstGeom prst="straightConnector1">
              <a:avLst/>
            </a:prstGeom>
            <a:noFill/>
            <a:ln w="57150" cap="sq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5" name="Oval 23"/>
          <p:cNvSpPr>
            <a:spLocks noChangeArrowheads="1"/>
          </p:cNvSpPr>
          <p:nvPr/>
        </p:nvSpPr>
        <p:spPr bwMode="auto">
          <a:xfrm>
            <a:off x="4826000" y="1615698"/>
            <a:ext cx="1574800" cy="1721224"/>
          </a:xfrm>
          <a:prstGeom prst="ellipse">
            <a:avLst/>
          </a:prstGeom>
          <a:noFill/>
          <a:ln w="57150" cap="sq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74320" rIns="274320" anchor="ctr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en-US" altLang="en-US">
              <a:effectLst/>
              <a:latin typeface="Comic Sans MS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400" y="3811012"/>
            <a:ext cx="9220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Given a graph </a:t>
            </a:r>
            <a:r>
              <a:rPr lang="en-US" dirty="0" smtClean="0"/>
              <a:t>G, how </a:t>
            </a:r>
            <a:r>
              <a:rPr lang="en-US" dirty="0"/>
              <a:t>well can you approximate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size of </a:t>
            </a:r>
            <a:r>
              <a:rPr lang="en-US" dirty="0" smtClean="0"/>
              <a:t>the largest clique?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Not </a:t>
            </a:r>
            <a:r>
              <a:rPr lang="en-US" dirty="0"/>
              <a:t>at all.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</a:t>
            </a:r>
            <a:r>
              <a:rPr lang="en-US" dirty="0"/>
              <a:t>is NP-complete to know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/>
              <a:t>the largest clique is </a:t>
            </a:r>
            <a:r>
              <a:rPr lang="en-US" dirty="0" smtClean="0"/>
              <a:t>of size n</a:t>
            </a:r>
            <a:r>
              <a:rPr lang="en-US" baseline="30000" dirty="0" smtClean="0">
                <a:sym typeface="Symbol"/>
              </a:rPr>
              <a:t>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/>
              <a:t>or </a:t>
            </a:r>
            <a:r>
              <a:rPr lang="en-US" dirty="0"/>
              <a:t>n</a:t>
            </a:r>
            <a:r>
              <a:rPr lang="en-US" baseline="30000" dirty="0"/>
              <a:t>1-</a:t>
            </a:r>
            <a:r>
              <a:rPr lang="en-US" baseline="30000" dirty="0">
                <a:sym typeface="Symbol"/>
              </a:rPr>
              <a:t></a:t>
            </a:r>
            <a:r>
              <a:rPr lang="en-US" dirty="0">
                <a:sym typeface="Symbol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438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j0232725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276600"/>
            <a:ext cx="831850" cy="1116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4" descr="j0232142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291138"/>
            <a:ext cx="1060450" cy="110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5" descr="j0232146"/>
          <p:cNvPicPr preferRelativeResize="0"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057400"/>
            <a:ext cx="982663" cy="108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6" descr="j0232136"/>
          <p:cNvPicPr preferRelativeResize="0"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295400"/>
            <a:ext cx="846138" cy="111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7" descr="j0232727"/>
          <p:cNvPicPr preferRelativeResize="0"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4876800"/>
            <a:ext cx="866775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8" descr="j0232156"/>
          <p:cNvPicPr preferRelativeResize="0"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715000"/>
            <a:ext cx="1498600" cy="93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9" descr="j0238687"/>
          <p:cNvPicPr preferRelativeResize="0"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85800"/>
            <a:ext cx="1063625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10" descr="j0290361"/>
          <p:cNvPicPr preferRelativeResize="0"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450" y="4875213"/>
            <a:ext cx="844550" cy="83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1" descr="j0295614"/>
          <p:cNvPicPr preferRelativeResize="0"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165225"/>
            <a:ext cx="1460500" cy="150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2" descr="j0290903"/>
          <p:cNvPicPr preferRelativeResize="0"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52600"/>
            <a:ext cx="316706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0" name="Group 13"/>
          <p:cNvGrpSpPr>
            <a:grpSpLocks/>
          </p:cNvGrpSpPr>
          <p:nvPr/>
        </p:nvGrpSpPr>
        <p:grpSpPr bwMode="auto">
          <a:xfrm>
            <a:off x="7097713" y="5954713"/>
            <a:ext cx="1436687" cy="827087"/>
            <a:chOff x="2569" y="1329"/>
            <a:chExt cx="905" cy="521"/>
          </a:xfrm>
        </p:grpSpPr>
        <p:sp>
          <p:nvSpPr>
            <p:cNvPr id="2063" name="Freeform 14"/>
            <p:cNvSpPr>
              <a:spLocks/>
            </p:cNvSpPr>
            <p:nvPr/>
          </p:nvSpPr>
          <p:spPr bwMode="auto">
            <a:xfrm>
              <a:off x="2821" y="1350"/>
              <a:ext cx="572" cy="204"/>
            </a:xfrm>
            <a:custGeom>
              <a:avLst/>
              <a:gdLst>
                <a:gd name="T0" fmla="*/ 0 w 1143"/>
                <a:gd name="T1" fmla="*/ 78 h 407"/>
                <a:gd name="T2" fmla="*/ 175 w 1143"/>
                <a:gd name="T3" fmla="*/ 0 h 407"/>
                <a:gd name="T4" fmla="*/ 286 w 1143"/>
                <a:gd name="T5" fmla="*/ 10 h 407"/>
                <a:gd name="T6" fmla="*/ 135 w 1143"/>
                <a:gd name="T7" fmla="*/ 102 h 407"/>
                <a:gd name="T8" fmla="*/ 0 w 1143"/>
                <a:gd name="T9" fmla="*/ 78 h 407"/>
                <a:gd name="T10" fmla="*/ 0 w 1143"/>
                <a:gd name="T11" fmla="*/ 78 h 4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3"/>
                <a:gd name="T19" fmla="*/ 0 h 407"/>
                <a:gd name="T20" fmla="*/ 1143 w 1143"/>
                <a:gd name="T21" fmla="*/ 407 h 4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3" h="407">
                  <a:moveTo>
                    <a:pt x="0" y="312"/>
                  </a:moveTo>
                  <a:lnTo>
                    <a:pt x="699" y="0"/>
                  </a:lnTo>
                  <a:lnTo>
                    <a:pt x="1143" y="40"/>
                  </a:lnTo>
                  <a:lnTo>
                    <a:pt x="538" y="407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2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15"/>
            <p:cNvSpPr>
              <a:spLocks/>
            </p:cNvSpPr>
            <p:nvPr/>
          </p:nvSpPr>
          <p:spPr bwMode="auto">
            <a:xfrm>
              <a:off x="2804" y="1370"/>
              <a:ext cx="613" cy="253"/>
            </a:xfrm>
            <a:custGeom>
              <a:avLst/>
              <a:gdLst>
                <a:gd name="T0" fmla="*/ 9 w 1226"/>
                <a:gd name="T1" fmla="*/ 68 h 505"/>
                <a:gd name="T2" fmla="*/ 143 w 1226"/>
                <a:gd name="T3" fmla="*/ 90 h 505"/>
                <a:gd name="T4" fmla="*/ 304 w 1226"/>
                <a:gd name="T5" fmla="*/ 0 h 505"/>
                <a:gd name="T6" fmla="*/ 307 w 1226"/>
                <a:gd name="T7" fmla="*/ 46 h 505"/>
                <a:gd name="T8" fmla="*/ 143 w 1226"/>
                <a:gd name="T9" fmla="*/ 127 h 505"/>
                <a:gd name="T10" fmla="*/ 0 w 1226"/>
                <a:gd name="T11" fmla="*/ 114 h 505"/>
                <a:gd name="T12" fmla="*/ 1 w 1226"/>
                <a:gd name="T13" fmla="*/ 81 h 505"/>
                <a:gd name="T14" fmla="*/ 9 w 1226"/>
                <a:gd name="T15" fmla="*/ 68 h 505"/>
                <a:gd name="T16" fmla="*/ 9 w 1226"/>
                <a:gd name="T17" fmla="*/ 68 h 5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26"/>
                <a:gd name="T28" fmla="*/ 0 h 505"/>
                <a:gd name="T29" fmla="*/ 1226 w 1226"/>
                <a:gd name="T30" fmla="*/ 505 h 5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26" h="505">
                  <a:moveTo>
                    <a:pt x="36" y="272"/>
                  </a:moveTo>
                  <a:lnTo>
                    <a:pt x="571" y="358"/>
                  </a:lnTo>
                  <a:lnTo>
                    <a:pt x="1214" y="0"/>
                  </a:lnTo>
                  <a:lnTo>
                    <a:pt x="1226" y="181"/>
                  </a:lnTo>
                  <a:lnTo>
                    <a:pt x="571" y="505"/>
                  </a:lnTo>
                  <a:lnTo>
                    <a:pt x="0" y="456"/>
                  </a:lnTo>
                  <a:lnTo>
                    <a:pt x="3" y="322"/>
                  </a:lnTo>
                  <a:lnTo>
                    <a:pt x="36" y="272"/>
                  </a:lnTo>
                  <a:close/>
                </a:path>
              </a:pathLst>
            </a:custGeom>
            <a:solidFill>
              <a:srgbClr val="F2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16"/>
            <p:cNvSpPr>
              <a:spLocks/>
            </p:cNvSpPr>
            <p:nvPr/>
          </p:nvSpPr>
          <p:spPr bwMode="auto">
            <a:xfrm>
              <a:off x="3356" y="1480"/>
              <a:ext cx="118" cy="109"/>
            </a:xfrm>
            <a:custGeom>
              <a:avLst/>
              <a:gdLst>
                <a:gd name="T0" fmla="*/ 23 w 236"/>
                <a:gd name="T1" fmla="*/ 4 h 216"/>
                <a:gd name="T2" fmla="*/ 21 w 236"/>
                <a:gd name="T3" fmla="*/ 5 h 216"/>
                <a:gd name="T4" fmla="*/ 19 w 236"/>
                <a:gd name="T5" fmla="*/ 5 h 216"/>
                <a:gd name="T6" fmla="*/ 15 w 236"/>
                <a:gd name="T7" fmla="*/ 6 h 216"/>
                <a:gd name="T8" fmla="*/ 13 w 236"/>
                <a:gd name="T9" fmla="*/ 7 h 216"/>
                <a:gd name="T10" fmla="*/ 11 w 236"/>
                <a:gd name="T11" fmla="*/ 9 h 216"/>
                <a:gd name="T12" fmla="*/ 7 w 236"/>
                <a:gd name="T13" fmla="*/ 11 h 216"/>
                <a:gd name="T14" fmla="*/ 6 w 236"/>
                <a:gd name="T15" fmla="*/ 13 h 216"/>
                <a:gd name="T16" fmla="*/ 4 w 236"/>
                <a:gd name="T17" fmla="*/ 16 h 216"/>
                <a:gd name="T18" fmla="*/ 3 w 236"/>
                <a:gd name="T19" fmla="*/ 19 h 216"/>
                <a:gd name="T20" fmla="*/ 2 w 236"/>
                <a:gd name="T21" fmla="*/ 22 h 216"/>
                <a:gd name="T22" fmla="*/ 1 w 236"/>
                <a:gd name="T23" fmla="*/ 25 h 216"/>
                <a:gd name="T24" fmla="*/ 0 w 236"/>
                <a:gd name="T25" fmla="*/ 28 h 216"/>
                <a:gd name="T26" fmla="*/ 0 w 236"/>
                <a:gd name="T27" fmla="*/ 32 h 216"/>
                <a:gd name="T28" fmla="*/ 0 w 236"/>
                <a:gd name="T29" fmla="*/ 35 h 216"/>
                <a:gd name="T30" fmla="*/ 1 w 236"/>
                <a:gd name="T31" fmla="*/ 37 h 216"/>
                <a:gd name="T32" fmla="*/ 1 w 236"/>
                <a:gd name="T33" fmla="*/ 40 h 216"/>
                <a:gd name="T34" fmla="*/ 2 w 236"/>
                <a:gd name="T35" fmla="*/ 42 h 216"/>
                <a:gd name="T36" fmla="*/ 3 w 236"/>
                <a:gd name="T37" fmla="*/ 45 h 216"/>
                <a:gd name="T38" fmla="*/ 5 w 236"/>
                <a:gd name="T39" fmla="*/ 48 h 216"/>
                <a:gd name="T40" fmla="*/ 7 w 236"/>
                <a:gd name="T41" fmla="*/ 50 h 216"/>
                <a:gd name="T42" fmla="*/ 10 w 236"/>
                <a:gd name="T43" fmla="*/ 51 h 216"/>
                <a:gd name="T44" fmla="*/ 13 w 236"/>
                <a:gd name="T45" fmla="*/ 52 h 216"/>
                <a:gd name="T46" fmla="*/ 17 w 236"/>
                <a:gd name="T47" fmla="*/ 53 h 216"/>
                <a:gd name="T48" fmla="*/ 21 w 236"/>
                <a:gd name="T49" fmla="*/ 54 h 216"/>
                <a:gd name="T50" fmla="*/ 25 w 236"/>
                <a:gd name="T51" fmla="*/ 55 h 216"/>
                <a:gd name="T52" fmla="*/ 29 w 236"/>
                <a:gd name="T53" fmla="*/ 55 h 216"/>
                <a:gd name="T54" fmla="*/ 31 w 236"/>
                <a:gd name="T55" fmla="*/ 55 h 216"/>
                <a:gd name="T56" fmla="*/ 34 w 236"/>
                <a:gd name="T57" fmla="*/ 55 h 216"/>
                <a:gd name="T58" fmla="*/ 37 w 236"/>
                <a:gd name="T59" fmla="*/ 54 h 216"/>
                <a:gd name="T60" fmla="*/ 41 w 236"/>
                <a:gd name="T61" fmla="*/ 53 h 216"/>
                <a:gd name="T62" fmla="*/ 44 w 236"/>
                <a:gd name="T63" fmla="*/ 51 h 216"/>
                <a:gd name="T64" fmla="*/ 47 w 236"/>
                <a:gd name="T65" fmla="*/ 49 h 216"/>
                <a:gd name="T66" fmla="*/ 50 w 236"/>
                <a:gd name="T67" fmla="*/ 47 h 216"/>
                <a:gd name="T68" fmla="*/ 52 w 236"/>
                <a:gd name="T69" fmla="*/ 44 h 216"/>
                <a:gd name="T70" fmla="*/ 54 w 236"/>
                <a:gd name="T71" fmla="*/ 42 h 216"/>
                <a:gd name="T72" fmla="*/ 56 w 236"/>
                <a:gd name="T73" fmla="*/ 38 h 216"/>
                <a:gd name="T74" fmla="*/ 57 w 236"/>
                <a:gd name="T75" fmla="*/ 35 h 216"/>
                <a:gd name="T76" fmla="*/ 58 w 236"/>
                <a:gd name="T77" fmla="*/ 32 h 216"/>
                <a:gd name="T78" fmla="*/ 59 w 236"/>
                <a:gd name="T79" fmla="*/ 28 h 216"/>
                <a:gd name="T80" fmla="*/ 59 w 236"/>
                <a:gd name="T81" fmla="*/ 25 h 216"/>
                <a:gd name="T82" fmla="*/ 59 w 236"/>
                <a:gd name="T83" fmla="*/ 22 h 216"/>
                <a:gd name="T84" fmla="*/ 59 w 236"/>
                <a:gd name="T85" fmla="*/ 19 h 216"/>
                <a:gd name="T86" fmla="*/ 59 w 236"/>
                <a:gd name="T87" fmla="*/ 15 h 216"/>
                <a:gd name="T88" fmla="*/ 58 w 236"/>
                <a:gd name="T89" fmla="*/ 12 h 216"/>
                <a:gd name="T90" fmla="*/ 57 w 236"/>
                <a:gd name="T91" fmla="*/ 10 h 216"/>
                <a:gd name="T92" fmla="*/ 56 w 236"/>
                <a:gd name="T93" fmla="*/ 7 h 216"/>
                <a:gd name="T94" fmla="*/ 54 w 236"/>
                <a:gd name="T95" fmla="*/ 5 h 216"/>
                <a:gd name="T96" fmla="*/ 51 w 236"/>
                <a:gd name="T97" fmla="*/ 3 h 216"/>
                <a:gd name="T98" fmla="*/ 49 w 236"/>
                <a:gd name="T99" fmla="*/ 1 h 216"/>
                <a:gd name="T100" fmla="*/ 46 w 236"/>
                <a:gd name="T101" fmla="*/ 1 h 216"/>
                <a:gd name="T102" fmla="*/ 44 w 236"/>
                <a:gd name="T103" fmla="*/ 1 h 216"/>
                <a:gd name="T104" fmla="*/ 41 w 236"/>
                <a:gd name="T105" fmla="*/ 0 h 216"/>
                <a:gd name="T106" fmla="*/ 39 w 236"/>
                <a:gd name="T107" fmla="*/ 1 h 216"/>
                <a:gd name="T108" fmla="*/ 36 w 236"/>
                <a:gd name="T109" fmla="*/ 1 h 216"/>
                <a:gd name="T110" fmla="*/ 34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4 h 216"/>
                <a:gd name="T120" fmla="*/ 24 w 236"/>
                <a:gd name="T121" fmla="*/ 4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4" y="14"/>
                  </a:moveTo>
                  <a:lnTo>
                    <a:pt x="92" y="14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8" y="18"/>
                  </a:lnTo>
                  <a:lnTo>
                    <a:pt x="73" y="19"/>
                  </a:lnTo>
                  <a:lnTo>
                    <a:pt x="69" y="21"/>
                  </a:lnTo>
                  <a:lnTo>
                    <a:pt x="63" y="24"/>
                  </a:lnTo>
                  <a:lnTo>
                    <a:pt x="57" y="26"/>
                  </a:lnTo>
                  <a:lnTo>
                    <a:pt x="52" y="28"/>
                  </a:lnTo>
                  <a:lnTo>
                    <a:pt x="47" y="32"/>
                  </a:lnTo>
                  <a:lnTo>
                    <a:pt x="41" y="35"/>
                  </a:lnTo>
                  <a:lnTo>
                    <a:pt x="36" y="38"/>
                  </a:lnTo>
                  <a:lnTo>
                    <a:pt x="31" y="43"/>
                  </a:lnTo>
                  <a:lnTo>
                    <a:pt x="27" y="49"/>
                  </a:lnTo>
                  <a:lnTo>
                    <a:pt x="22" y="52"/>
                  </a:lnTo>
                  <a:lnTo>
                    <a:pt x="17" y="57"/>
                  </a:lnTo>
                  <a:lnTo>
                    <a:pt x="14" y="62"/>
                  </a:lnTo>
                  <a:lnTo>
                    <a:pt x="12" y="68"/>
                  </a:lnTo>
                  <a:lnTo>
                    <a:pt x="9" y="74"/>
                  </a:lnTo>
                  <a:lnTo>
                    <a:pt x="7" y="79"/>
                  </a:lnTo>
                  <a:lnTo>
                    <a:pt x="5" y="86"/>
                  </a:lnTo>
                  <a:lnTo>
                    <a:pt x="4" y="93"/>
                  </a:lnTo>
                  <a:lnTo>
                    <a:pt x="1" y="99"/>
                  </a:lnTo>
                  <a:lnTo>
                    <a:pt x="0" y="105"/>
                  </a:lnTo>
                  <a:lnTo>
                    <a:pt x="0" y="111"/>
                  </a:lnTo>
                  <a:lnTo>
                    <a:pt x="0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1" y="147"/>
                  </a:lnTo>
                  <a:lnTo>
                    <a:pt x="3" y="152"/>
                  </a:lnTo>
                  <a:lnTo>
                    <a:pt x="3" y="157"/>
                  </a:lnTo>
                  <a:lnTo>
                    <a:pt x="5" y="163"/>
                  </a:lnTo>
                  <a:lnTo>
                    <a:pt x="6" y="167"/>
                  </a:lnTo>
                  <a:lnTo>
                    <a:pt x="7" y="172"/>
                  </a:lnTo>
                  <a:lnTo>
                    <a:pt x="9" y="176"/>
                  </a:lnTo>
                  <a:lnTo>
                    <a:pt x="13" y="181"/>
                  </a:lnTo>
                  <a:lnTo>
                    <a:pt x="19" y="188"/>
                  </a:lnTo>
                  <a:lnTo>
                    <a:pt x="27" y="195"/>
                  </a:lnTo>
                  <a:lnTo>
                    <a:pt x="30" y="198"/>
                  </a:lnTo>
                  <a:lnTo>
                    <a:pt x="36" y="200"/>
                  </a:lnTo>
                  <a:lnTo>
                    <a:pt x="40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8" y="209"/>
                  </a:lnTo>
                  <a:lnTo>
                    <a:pt x="65" y="211"/>
                  </a:lnTo>
                  <a:lnTo>
                    <a:pt x="73" y="212"/>
                  </a:lnTo>
                  <a:lnTo>
                    <a:pt x="81" y="213"/>
                  </a:lnTo>
                  <a:lnTo>
                    <a:pt x="89" y="214"/>
                  </a:lnTo>
                  <a:lnTo>
                    <a:pt x="97" y="215"/>
                  </a:lnTo>
                  <a:lnTo>
                    <a:pt x="105" y="216"/>
                  </a:lnTo>
                  <a:lnTo>
                    <a:pt x="113" y="215"/>
                  </a:lnTo>
                  <a:lnTo>
                    <a:pt x="121" y="215"/>
                  </a:lnTo>
                  <a:lnTo>
                    <a:pt x="126" y="214"/>
                  </a:lnTo>
                  <a:lnTo>
                    <a:pt x="130" y="214"/>
                  </a:lnTo>
                  <a:lnTo>
                    <a:pt x="134" y="214"/>
                  </a:lnTo>
                  <a:lnTo>
                    <a:pt x="138" y="214"/>
                  </a:lnTo>
                  <a:lnTo>
                    <a:pt x="146" y="212"/>
                  </a:lnTo>
                  <a:lnTo>
                    <a:pt x="154" y="211"/>
                  </a:lnTo>
                  <a:lnTo>
                    <a:pt x="161" y="208"/>
                  </a:lnTo>
                  <a:lnTo>
                    <a:pt x="169" y="206"/>
                  </a:lnTo>
                  <a:lnTo>
                    <a:pt x="175" y="203"/>
                  </a:lnTo>
                  <a:lnTo>
                    <a:pt x="182" y="199"/>
                  </a:lnTo>
                  <a:lnTo>
                    <a:pt x="186" y="195"/>
                  </a:lnTo>
                  <a:lnTo>
                    <a:pt x="193" y="191"/>
                  </a:lnTo>
                  <a:lnTo>
                    <a:pt x="198" y="186"/>
                  </a:lnTo>
                  <a:lnTo>
                    <a:pt x="202" y="181"/>
                  </a:lnTo>
                  <a:lnTo>
                    <a:pt x="207" y="175"/>
                  </a:lnTo>
                  <a:lnTo>
                    <a:pt x="211" y="171"/>
                  </a:lnTo>
                  <a:lnTo>
                    <a:pt x="215" y="164"/>
                  </a:lnTo>
                  <a:lnTo>
                    <a:pt x="218" y="158"/>
                  </a:lnTo>
                  <a:lnTo>
                    <a:pt x="222" y="151"/>
                  </a:lnTo>
                  <a:lnTo>
                    <a:pt x="224" y="146"/>
                  </a:lnTo>
                  <a:lnTo>
                    <a:pt x="226" y="139"/>
                  </a:lnTo>
                  <a:lnTo>
                    <a:pt x="228" y="132"/>
                  </a:lnTo>
                  <a:lnTo>
                    <a:pt x="231" y="125"/>
                  </a:lnTo>
                  <a:lnTo>
                    <a:pt x="233" y="119"/>
                  </a:lnTo>
                  <a:lnTo>
                    <a:pt x="233" y="111"/>
                  </a:lnTo>
                  <a:lnTo>
                    <a:pt x="234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5" y="85"/>
                  </a:lnTo>
                  <a:lnTo>
                    <a:pt x="235" y="78"/>
                  </a:lnTo>
                  <a:lnTo>
                    <a:pt x="235" y="73"/>
                  </a:lnTo>
                  <a:lnTo>
                    <a:pt x="235" y="66"/>
                  </a:lnTo>
                  <a:lnTo>
                    <a:pt x="234" y="59"/>
                  </a:lnTo>
                  <a:lnTo>
                    <a:pt x="233" y="53"/>
                  </a:lnTo>
                  <a:lnTo>
                    <a:pt x="231" y="46"/>
                  </a:lnTo>
                  <a:lnTo>
                    <a:pt x="231" y="42"/>
                  </a:lnTo>
                  <a:lnTo>
                    <a:pt x="227" y="37"/>
                  </a:lnTo>
                  <a:lnTo>
                    <a:pt x="225" y="33"/>
                  </a:lnTo>
                  <a:lnTo>
                    <a:pt x="223" y="28"/>
                  </a:lnTo>
                  <a:lnTo>
                    <a:pt x="220" y="24"/>
                  </a:lnTo>
                  <a:lnTo>
                    <a:pt x="214" y="17"/>
                  </a:lnTo>
                  <a:lnTo>
                    <a:pt x="206" y="11"/>
                  </a:lnTo>
                  <a:lnTo>
                    <a:pt x="201" y="9"/>
                  </a:lnTo>
                  <a:lnTo>
                    <a:pt x="198" y="6"/>
                  </a:lnTo>
                  <a:lnTo>
                    <a:pt x="193" y="4"/>
                  </a:lnTo>
                  <a:lnTo>
                    <a:pt x="188" y="4"/>
                  </a:lnTo>
                  <a:lnTo>
                    <a:pt x="184" y="2"/>
                  </a:lnTo>
                  <a:lnTo>
                    <a:pt x="179" y="2"/>
                  </a:lnTo>
                  <a:lnTo>
                    <a:pt x="174" y="1"/>
                  </a:lnTo>
                  <a:lnTo>
                    <a:pt x="169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4" y="1"/>
                  </a:lnTo>
                  <a:lnTo>
                    <a:pt x="150" y="2"/>
                  </a:lnTo>
                  <a:lnTo>
                    <a:pt x="144" y="2"/>
                  </a:lnTo>
                  <a:lnTo>
                    <a:pt x="138" y="2"/>
                  </a:lnTo>
                  <a:lnTo>
                    <a:pt x="133" y="3"/>
                  </a:lnTo>
                  <a:lnTo>
                    <a:pt x="128" y="4"/>
                  </a:lnTo>
                  <a:lnTo>
                    <a:pt x="123" y="4"/>
                  </a:lnTo>
                  <a:lnTo>
                    <a:pt x="119" y="6"/>
                  </a:lnTo>
                  <a:lnTo>
                    <a:pt x="114" y="8"/>
                  </a:lnTo>
                  <a:lnTo>
                    <a:pt x="111" y="9"/>
                  </a:lnTo>
                  <a:lnTo>
                    <a:pt x="103" y="10"/>
                  </a:lnTo>
                  <a:lnTo>
                    <a:pt x="98" y="12"/>
                  </a:lnTo>
                  <a:lnTo>
                    <a:pt x="94" y="13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17"/>
            <p:cNvSpPr>
              <a:spLocks/>
            </p:cNvSpPr>
            <p:nvPr/>
          </p:nvSpPr>
          <p:spPr bwMode="auto">
            <a:xfrm>
              <a:off x="3132" y="1597"/>
              <a:ext cx="118" cy="107"/>
            </a:xfrm>
            <a:custGeom>
              <a:avLst/>
              <a:gdLst>
                <a:gd name="T0" fmla="*/ 23 w 236"/>
                <a:gd name="T1" fmla="*/ 3 h 216"/>
                <a:gd name="T2" fmla="*/ 21 w 236"/>
                <a:gd name="T3" fmla="*/ 4 h 216"/>
                <a:gd name="T4" fmla="*/ 19 w 236"/>
                <a:gd name="T5" fmla="*/ 5 h 216"/>
                <a:gd name="T6" fmla="*/ 16 w 236"/>
                <a:gd name="T7" fmla="*/ 6 h 216"/>
                <a:gd name="T8" fmla="*/ 13 w 236"/>
                <a:gd name="T9" fmla="*/ 7 h 216"/>
                <a:gd name="T10" fmla="*/ 11 w 236"/>
                <a:gd name="T11" fmla="*/ 8 h 216"/>
                <a:gd name="T12" fmla="*/ 8 w 236"/>
                <a:gd name="T13" fmla="*/ 10 h 216"/>
                <a:gd name="T14" fmla="*/ 6 w 236"/>
                <a:gd name="T15" fmla="*/ 13 h 216"/>
                <a:gd name="T16" fmla="*/ 4 w 236"/>
                <a:gd name="T17" fmla="*/ 15 h 216"/>
                <a:gd name="T18" fmla="*/ 3 w 236"/>
                <a:gd name="T19" fmla="*/ 18 h 216"/>
                <a:gd name="T20" fmla="*/ 2 w 236"/>
                <a:gd name="T21" fmla="*/ 21 h 216"/>
                <a:gd name="T22" fmla="*/ 1 w 236"/>
                <a:gd name="T23" fmla="*/ 24 h 216"/>
                <a:gd name="T24" fmla="*/ 1 w 236"/>
                <a:gd name="T25" fmla="*/ 27 h 216"/>
                <a:gd name="T26" fmla="*/ 0 w 236"/>
                <a:gd name="T27" fmla="*/ 30 h 216"/>
                <a:gd name="T28" fmla="*/ 1 w 236"/>
                <a:gd name="T29" fmla="*/ 33 h 216"/>
                <a:gd name="T30" fmla="*/ 1 w 236"/>
                <a:gd name="T31" fmla="*/ 36 h 216"/>
                <a:gd name="T32" fmla="*/ 1 w 236"/>
                <a:gd name="T33" fmla="*/ 39 h 216"/>
                <a:gd name="T34" fmla="*/ 2 w 236"/>
                <a:gd name="T35" fmla="*/ 41 h 216"/>
                <a:gd name="T36" fmla="*/ 3 w 236"/>
                <a:gd name="T37" fmla="*/ 43 h 216"/>
                <a:gd name="T38" fmla="*/ 5 w 236"/>
                <a:gd name="T39" fmla="*/ 46 h 216"/>
                <a:gd name="T40" fmla="*/ 7 w 236"/>
                <a:gd name="T41" fmla="*/ 49 h 216"/>
                <a:gd name="T42" fmla="*/ 11 w 236"/>
                <a:gd name="T43" fmla="*/ 50 h 216"/>
                <a:gd name="T44" fmla="*/ 13 w 236"/>
                <a:gd name="T45" fmla="*/ 51 h 216"/>
                <a:gd name="T46" fmla="*/ 17 w 236"/>
                <a:gd name="T47" fmla="*/ 52 h 216"/>
                <a:gd name="T48" fmla="*/ 21 w 236"/>
                <a:gd name="T49" fmla="*/ 53 h 216"/>
                <a:gd name="T50" fmla="*/ 25 w 236"/>
                <a:gd name="T51" fmla="*/ 53 h 216"/>
                <a:gd name="T52" fmla="*/ 29 w 236"/>
                <a:gd name="T53" fmla="*/ 53 h 216"/>
                <a:gd name="T54" fmla="*/ 31 w 236"/>
                <a:gd name="T55" fmla="*/ 53 h 216"/>
                <a:gd name="T56" fmla="*/ 34 w 236"/>
                <a:gd name="T57" fmla="*/ 53 h 216"/>
                <a:gd name="T58" fmla="*/ 37 w 236"/>
                <a:gd name="T59" fmla="*/ 52 h 216"/>
                <a:gd name="T60" fmla="*/ 41 w 236"/>
                <a:gd name="T61" fmla="*/ 51 h 216"/>
                <a:gd name="T62" fmla="*/ 44 w 236"/>
                <a:gd name="T63" fmla="*/ 50 h 216"/>
                <a:gd name="T64" fmla="*/ 47 w 236"/>
                <a:gd name="T65" fmla="*/ 48 h 216"/>
                <a:gd name="T66" fmla="*/ 50 w 236"/>
                <a:gd name="T67" fmla="*/ 46 h 216"/>
                <a:gd name="T68" fmla="*/ 53 w 236"/>
                <a:gd name="T69" fmla="*/ 43 h 216"/>
                <a:gd name="T70" fmla="*/ 54 w 236"/>
                <a:gd name="T71" fmla="*/ 40 h 216"/>
                <a:gd name="T72" fmla="*/ 56 w 236"/>
                <a:gd name="T73" fmla="*/ 37 h 216"/>
                <a:gd name="T74" fmla="*/ 57 w 236"/>
                <a:gd name="T75" fmla="*/ 34 h 216"/>
                <a:gd name="T76" fmla="*/ 58 w 236"/>
                <a:gd name="T77" fmla="*/ 31 h 216"/>
                <a:gd name="T78" fmla="*/ 59 w 236"/>
                <a:gd name="T79" fmla="*/ 28 h 216"/>
                <a:gd name="T80" fmla="*/ 59 w 236"/>
                <a:gd name="T81" fmla="*/ 24 h 216"/>
                <a:gd name="T82" fmla="*/ 59 w 236"/>
                <a:gd name="T83" fmla="*/ 21 h 216"/>
                <a:gd name="T84" fmla="*/ 59 w 236"/>
                <a:gd name="T85" fmla="*/ 18 h 216"/>
                <a:gd name="T86" fmla="*/ 59 w 236"/>
                <a:gd name="T87" fmla="*/ 15 h 216"/>
                <a:gd name="T88" fmla="*/ 58 w 236"/>
                <a:gd name="T89" fmla="*/ 11 h 216"/>
                <a:gd name="T90" fmla="*/ 57 w 236"/>
                <a:gd name="T91" fmla="*/ 9 h 216"/>
                <a:gd name="T92" fmla="*/ 56 w 236"/>
                <a:gd name="T93" fmla="*/ 7 h 216"/>
                <a:gd name="T94" fmla="*/ 54 w 236"/>
                <a:gd name="T95" fmla="*/ 4 h 216"/>
                <a:gd name="T96" fmla="*/ 51 w 236"/>
                <a:gd name="T97" fmla="*/ 2 h 216"/>
                <a:gd name="T98" fmla="*/ 49 w 236"/>
                <a:gd name="T99" fmla="*/ 1 h 216"/>
                <a:gd name="T100" fmla="*/ 46 w 236"/>
                <a:gd name="T101" fmla="*/ 0 h 216"/>
                <a:gd name="T102" fmla="*/ 44 w 236"/>
                <a:gd name="T103" fmla="*/ 0 h 216"/>
                <a:gd name="T104" fmla="*/ 41 w 236"/>
                <a:gd name="T105" fmla="*/ 0 h 216"/>
                <a:gd name="T106" fmla="*/ 39 w 236"/>
                <a:gd name="T107" fmla="*/ 0 h 216"/>
                <a:gd name="T108" fmla="*/ 36 w 236"/>
                <a:gd name="T109" fmla="*/ 0 h 216"/>
                <a:gd name="T110" fmla="*/ 33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3 h 216"/>
                <a:gd name="T120" fmla="*/ 24 w 236"/>
                <a:gd name="T121" fmla="*/ 3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5" y="15"/>
                  </a:moveTo>
                  <a:lnTo>
                    <a:pt x="92" y="15"/>
                  </a:lnTo>
                  <a:lnTo>
                    <a:pt x="87" y="16"/>
                  </a:lnTo>
                  <a:lnTo>
                    <a:pt x="83" y="17"/>
                  </a:lnTo>
                  <a:lnTo>
                    <a:pt x="79" y="19"/>
                  </a:lnTo>
                  <a:lnTo>
                    <a:pt x="74" y="20"/>
                  </a:lnTo>
                  <a:lnTo>
                    <a:pt x="70" y="22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8" y="32"/>
                  </a:lnTo>
                  <a:lnTo>
                    <a:pt x="41" y="35"/>
                  </a:lnTo>
                  <a:lnTo>
                    <a:pt x="37" y="38"/>
                  </a:lnTo>
                  <a:lnTo>
                    <a:pt x="32" y="42"/>
                  </a:lnTo>
                  <a:lnTo>
                    <a:pt x="27" y="47"/>
                  </a:lnTo>
                  <a:lnTo>
                    <a:pt x="23" y="52"/>
                  </a:lnTo>
                  <a:lnTo>
                    <a:pt x="18" y="57"/>
                  </a:lnTo>
                  <a:lnTo>
                    <a:pt x="15" y="62"/>
                  </a:lnTo>
                  <a:lnTo>
                    <a:pt x="13" y="69"/>
                  </a:lnTo>
                  <a:lnTo>
                    <a:pt x="9" y="73"/>
                  </a:lnTo>
                  <a:lnTo>
                    <a:pt x="7" y="80"/>
                  </a:lnTo>
                  <a:lnTo>
                    <a:pt x="5" y="86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1" y="104"/>
                  </a:lnTo>
                  <a:lnTo>
                    <a:pt x="1" y="110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2" y="143"/>
                  </a:lnTo>
                  <a:lnTo>
                    <a:pt x="2" y="147"/>
                  </a:lnTo>
                  <a:lnTo>
                    <a:pt x="2" y="153"/>
                  </a:lnTo>
                  <a:lnTo>
                    <a:pt x="3" y="158"/>
                  </a:lnTo>
                  <a:lnTo>
                    <a:pt x="6" y="163"/>
                  </a:lnTo>
                  <a:lnTo>
                    <a:pt x="7" y="168"/>
                  </a:lnTo>
                  <a:lnTo>
                    <a:pt x="8" y="173"/>
                  </a:lnTo>
                  <a:lnTo>
                    <a:pt x="10" y="176"/>
                  </a:lnTo>
                  <a:lnTo>
                    <a:pt x="14" y="180"/>
                  </a:lnTo>
                  <a:lnTo>
                    <a:pt x="18" y="187"/>
                  </a:lnTo>
                  <a:lnTo>
                    <a:pt x="26" y="194"/>
                  </a:lnTo>
                  <a:lnTo>
                    <a:pt x="31" y="198"/>
                  </a:lnTo>
                  <a:lnTo>
                    <a:pt x="35" y="201"/>
                  </a:lnTo>
                  <a:lnTo>
                    <a:pt x="41" y="203"/>
                  </a:lnTo>
                  <a:lnTo>
                    <a:pt x="48" y="206"/>
                  </a:lnTo>
                  <a:lnTo>
                    <a:pt x="52" y="208"/>
                  </a:lnTo>
                  <a:lnTo>
                    <a:pt x="60" y="210"/>
                  </a:lnTo>
                  <a:lnTo>
                    <a:pt x="67" y="211"/>
                  </a:lnTo>
                  <a:lnTo>
                    <a:pt x="74" y="212"/>
                  </a:lnTo>
                  <a:lnTo>
                    <a:pt x="82" y="214"/>
                  </a:lnTo>
                  <a:lnTo>
                    <a:pt x="90" y="215"/>
                  </a:lnTo>
                  <a:lnTo>
                    <a:pt x="98" y="215"/>
                  </a:lnTo>
                  <a:lnTo>
                    <a:pt x="106" y="216"/>
                  </a:lnTo>
                  <a:lnTo>
                    <a:pt x="114" y="215"/>
                  </a:lnTo>
                  <a:lnTo>
                    <a:pt x="122" y="215"/>
                  </a:lnTo>
                  <a:lnTo>
                    <a:pt x="127" y="215"/>
                  </a:lnTo>
                  <a:lnTo>
                    <a:pt x="131" y="215"/>
                  </a:lnTo>
                  <a:lnTo>
                    <a:pt x="135" y="214"/>
                  </a:lnTo>
                  <a:lnTo>
                    <a:pt x="139" y="214"/>
                  </a:lnTo>
                  <a:lnTo>
                    <a:pt x="147" y="212"/>
                  </a:lnTo>
                  <a:lnTo>
                    <a:pt x="155" y="210"/>
                  </a:lnTo>
                  <a:lnTo>
                    <a:pt x="162" y="208"/>
                  </a:lnTo>
                  <a:lnTo>
                    <a:pt x="170" y="206"/>
                  </a:lnTo>
                  <a:lnTo>
                    <a:pt x="176" y="202"/>
                  </a:lnTo>
                  <a:lnTo>
                    <a:pt x="182" y="199"/>
                  </a:lnTo>
                  <a:lnTo>
                    <a:pt x="187" y="194"/>
                  </a:lnTo>
                  <a:lnTo>
                    <a:pt x="194" y="190"/>
                  </a:lnTo>
                  <a:lnTo>
                    <a:pt x="198" y="185"/>
                  </a:lnTo>
                  <a:lnTo>
                    <a:pt x="204" y="180"/>
                  </a:lnTo>
                  <a:lnTo>
                    <a:pt x="209" y="175"/>
                  </a:lnTo>
                  <a:lnTo>
                    <a:pt x="213" y="169"/>
                  </a:lnTo>
                  <a:lnTo>
                    <a:pt x="216" y="163"/>
                  </a:lnTo>
                  <a:lnTo>
                    <a:pt x="219" y="157"/>
                  </a:lnTo>
                  <a:lnTo>
                    <a:pt x="222" y="151"/>
                  </a:lnTo>
                  <a:lnTo>
                    <a:pt x="225" y="145"/>
                  </a:lnTo>
                  <a:lnTo>
                    <a:pt x="227" y="138"/>
                  </a:lnTo>
                  <a:lnTo>
                    <a:pt x="229" y="133"/>
                  </a:lnTo>
                  <a:lnTo>
                    <a:pt x="232" y="126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5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6" y="85"/>
                  </a:lnTo>
                  <a:lnTo>
                    <a:pt x="236" y="78"/>
                  </a:lnTo>
                  <a:lnTo>
                    <a:pt x="235" y="72"/>
                  </a:lnTo>
                  <a:lnTo>
                    <a:pt x="235" y="66"/>
                  </a:lnTo>
                  <a:lnTo>
                    <a:pt x="234" y="60"/>
                  </a:lnTo>
                  <a:lnTo>
                    <a:pt x="233" y="54"/>
                  </a:lnTo>
                  <a:lnTo>
                    <a:pt x="232" y="47"/>
                  </a:lnTo>
                  <a:lnTo>
                    <a:pt x="229" y="42"/>
                  </a:lnTo>
                  <a:lnTo>
                    <a:pt x="227" y="38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3" y="17"/>
                  </a:lnTo>
                  <a:lnTo>
                    <a:pt x="206" y="12"/>
                  </a:lnTo>
                  <a:lnTo>
                    <a:pt x="202" y="9"/>
                  </a:lnTo>
                  <a:lnTo>
                    <a:pt x="197" y="7"/>
                  </a:lnTo>
                  <a:lnTo>
                    <a:pt x="193" y="6"/>
                  </a:lnTo>
                  <a:lnTo>
                    <a:pt x="189" y="5"/>
                  </a:lnTo>
                  <a:lnTo>
                    <a:pt x="184" y="3"/>
                  </a:lnTo>
                  <a:lnTo>
                    <a:pt x="179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4" y="3"/>
                  </a:lnTo>
                  <a:lnTo>
                    <a:pt x="138" y="4"/>
                  </a:lnTo>
                  <a:lnTo>
                    <a:pt x="132" y="4"/>
                  </a:lnTo>
                  <a:lnTo>
                    <a:pt x="128" y="6"/>
                  </a:lnTo>
                  <a:lnTo>
                    <a:pt x="123" y="6"/>
                  </a:lnTo>
                  <a:lnTo>
                    <a:pt x="119" y="8"/>
                  </a:lnTo>
                  <a:lnTo>
                    <a:pt x="114" y="8"/>
                  </a:lnTo>
                  <a:lnTo>
                    <a:pt x="111" y="11"/>
                  </a:lnTo>
                  <a:lnTo>
                    <a:pt x="104" y="12"/>
                  </a:lnTo>
                  <a:lnTo>
                    <a:pt x="99" y="13"/>
                  </a:lnTo>
                  <a:lnTo>
                    <a:pt x="95" y="1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18"/>
            <p:cNvSpPr>
              <a:spLocks/>
            </p:cNvSpPr>
            <p:nvPr/>
          </p:nvSpPr>
          <p:spPr bwMode="auto">
            <a:xfrm>
              <a:off x="2860" y="1612"/>
              <a:ext cx="109" cy="66"/>
            </a:xfrm>
            <a:custGeom>
              <a:avLst/>
              <a:gdLst>
                <a:gd name="T0" fmla="*/ 0 w 218"/>
                <a:gd name="T1" fmla="*/ 28 h 132"/>
                <a:gd name="T2" fmla="*/ 1 w 218"/>
                <a:gd name="T3" fmla="*/ 28 h 132"/>
                <a:gd name="T4" fmla="*/ 2 w 218"/>
                <a:gd name="T5" fmla="*/ 28 h 132"/>
                <a:gd name="T6" fmla="*/ 3 w 218"/>
                <a:gd name="T7" fmla="*/ 29 h 132"/>
                <a:gd name="T8" fmla="*/ 4 w 218"/>
                <a:gd name="T9" fmla="*/ 29 h 132"/>
                <a:gd name="T10" fmla="*/ 6 w 218"/>
                <a:gd name="T11" fmla="*/ 30 h 132"/>
                <a:gd name="T12" fmla="*/ 7 w 218"/>
                <a:gd name="T13" fmla="*/ 30 h 132"/>
                <a:gd name="T14" fmla="*/ 8 w 218"/>
                <a:gd name="T15" fmla="*/ 30 h 132"/>
                <a:gd name="T16" fmla="*/ 10 w 218"/>
                <a:gd name="T17" fmla="*/ 30 h 132"/>
                <a:gd name="T18" fmla="*/ 11 w 218"/>
                <a:gd name="T19" fmla="*/ 31 h 132"/>
                <a:gd name="T20" fmla="*/ 12 w 218"/>
                <a:gd name="T21" fmla="*/ 31 h 132"/>
                <a:gd name="T22" fmla="*/ 13 w 218"/>
                <a:gd name="T23" fmla="*/ 31 h 132"/>
                <a:gd name="T24" fmla="*/ 14 w 218"/>
                <a:gd name="T25" fmla="*/ 31 h 132"/>
                <a:gd name="T26" fmla="*/ 15 w 218"/>
                <a:gd name="T27" fmla="*/ 32 h 132"/>
                <a:gd name="T28" fmla="*/ 16 w 218"/>
                <a:gd name="T29" fmla="*/ 32 h 132"/>
                <a:gd name="T30" fmla="*/ 18 w 218"/>
                <a:gd name="T31" fmla="*/ 33 h 132"/>
                <a:gd name="T32" fmla="*/ 19 w 218"/>
                <a:gd name="T33" fmla="*/ 33 h 132"/>
                <a:gd name="T34" fmla="*/ 20 w 218"/>
                <a:gd name="T35" fmla="*/ 33 h 132"/>
                <a:gd name="T36" fmla="*/ 22 w 218"/>
                <a:gd name="T37" fmla="*/ 33 h 132"/>
                <a:gd name="T38" fmla="*/ 23 w 218"/>
                <a:gd name="T39" fmla="*/ 33 h 132"/>
                <a:gd name="T40" fmla="*/ 24 w 218"/>
                <a:gd name="T41" fmla="*/ 33 h 132"/>
                <a:gd name="T42" fmla="*/ 25 w 218"/>
                <a:gd name="T43" fmla="*/ 33 h 132"/>
                <a:gd name="T44" fmla="*/ 26 w 218"/>
                <a:gd name="T45" fmla="*/ 33 h 132"/>
                <a:gd name="T46" fmla="*/ 27 w 218"/>
                <a:gd name="T47" fmla="*/ 33 h 132"/>
                <a:gd name="T48" fmla="*/ 28 w 218"/>
                <a:gd name="T49" fmla="*/ 33 h 132"/>
                <a:gd name="T50" fmla="*/ 30 w 218"/>
                <a:gd name="T51" fmla="*/ 33 h 132"/>
                <a:gd name="T52" fmla="*/ 32 w 218"/>
                <a:gd name="T53" fmla="*/ 33 h 132"/>
                <a:gd name="T54" fmla="*/ 34 w 218"/>
                <a:gd name="T55" fmla="*/ 32 h 132"/>
                <a:gd name="T56" fmla="*/ 36 w 218"/>
                <a:gd name="T57" fmla="*/ 31 h 132"/>
                <a:gd name="T58" fmla="*/ 38 w 218"/>
                <a:gd name="T59" fmla="*/ 30 h 132"/>
                <a:gd name="T60" fmla="*/ 39 w 218"/>
                <a:gd name="T61" fmla="*/ 29 h 132"/>
                <a:gd name="T62" fmla="*/ 41 w 218"/>
                <a:gd name="T63" fmla="*/ 28 h 132"/>
                <a:gd name="T64" fmla="*/ 42 w 218"/>
                <a:gd name="T65" fmla="*/ 27 h 132"/>
                <a:gd name="T66" fmla="*/ 43 w 218"/>
                <a:gd name="T67" fmla="*/ 26 h 132"/>
                <a:gd name="T68" fmla="*/ 44 w 218"/>
                <a:gd name="T69" fmla="*/ 24 h 132"/>
                <a:gd name="T70" fmla="*/ 45 w 218"/>
                <a:gd name="T71" fmla="*/ 23 h 132"/>
                <a:gd name="T72" fmla="*/ 47 w 218"/>
                <a:gd name="T73" fmla="*/ 22 h 132"/>
                <a:gd name="T74" fmla="*/ 47 w 218"/>
                <a:gd name="T75" fmla="*/ 20 h 132"/>
                <a:gd name="T76" fmla="*/ 48 w 218"/>
                <a:gd name="T77" fmla="*/ 19 h 132"/>
                <a:gd name="T78" fmla="*/ 49 w 218"/>
                <a:gd name="T79" fmla="*/ 18 h 132"/>
                <a:gd name="T80" fmla="*/ 50 w 218"/>
                <a:gd name="T81" fmla="*/ 17 h 132"/>
                <a:gd name="T82" fmla="*/ 51 w 218"/>
                <a:gd name="T83" fmla="*/ 15 h 132"/>
                <a:gd name="T84" fmla="*/ 51 w 218"/>
                <a:gd name="T85" fmla="*/ 13 h 132"/>
                <a:gd name="T86" fmla="*/ 52 w 218"/>
                <a:gd name="T87" fmla="*/ 12 h 132"/>
                <a:gd name="T88" fmla="*/ 52 w 218"/>
                <a:gd name="T89" fmla="*/ 10 h 132"/>
                <a:gd name="T90" fmla="*/ 53 w 218"/>
                <a:gd name="T91" fmla="*/ 9 h 132"/>
                <a:gd name="T92" fmla="*/ 53 w 218"/>
                <a:gd name="T93" fmla="*/ 8 h 132"/>
                <a:gd name="T94" fmla="*/ 53 w 218"/>
                <a:gd name="T95" fmla="*/ 7 h 132"/>
                <a:gd name="T96" fmla="*/ 54 w 218"/>
                <a:gd name="T97" fmla="*/ 6 h 132"/>
                <a:gd name="T98" fmla="*/ 54 w 218"/>
                <a:gd name="T99" fmla="*/ 5 h 132"/>
                <a:gd name="T100" fmla="*/ 54 w 218"/>
                <a:gd name="T101" fmla="*/ 3 h 132"/>
                <a:gd name="T102" fmla="*/ 55 w 218"/>
                <a:gd name="T103" fmla="*/ 1 h 132"/>
                <a:gd name="T104" fmla="*/ 55 w 218"/>
                <a:gd name="T105" fmla="*/ 1 h 132"/>
                <a:gd name="T106" fmla="*/ 55 w 218"/>
                <a:gd name="T107" fmla="*/ 1 h 132"/>
                <a:gd name="T108" fmla="*/ 24 w 218"/>
                <a:gd name="T109" fmla="*/ 0 h 132"/>
                <a:gd name="T110" fmla="*/ 0 w 218"/>
                <a:gd name="T111" fmla="*/ 28 h 132"/>
                <a:gd name="T112" fmla="*/ 0 w 218"/>
                <a:gd name="T113" fmla="*/ 28 h 1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8"/>
                <a:gd name="T172" fmla="*/ 0 h 132"/>
                <a:gd name="T173" fmla="*/ 218 w 218"/>
                <a:gd name="T174" fmla="*/ 132 h 1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8" h="132">
                  <a:moveTo>
                    <a:pt x="0" y="114"/>
                  </a:moveTo>
                  <a:lnTo>
                    <a:pt x="3" y="114"/>
                  </a:lnTo>
                  <a:lnTo>
                    <a:pt x="6" y="115"/>
                  </a:lnTo>
                  <a:lnTo>
                    <a:pt x="12" y="116"/>
                  </a:lnTo>
                  <a:lnTo>
                    <a:pt x="16" y="119"/>
                  </a:lnTo>
                  <a:lnTo>
                    <a:pt x="24" y="121"/>
                  </a:lnTo>
                  <a:lnTo>
                    <a:pt x="28" y="121"/>
                  </a:lnTo>
                  <a:lnTo>
                    <a:pt x="32" y="123"/>
                  </a:lnTo>
                  <a:lnTo>
                    <a:pt x="37" y="123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0" y="128"/>
                  </a:lnTo>
                  <a:lnTo>
                    <a:pt x="64" y="128"/>
                  </a:lnTo>
                  <a:lnTo>
                    <a:pt x="70" y="130"/>
                  </a:lnTo>
                  <a:lnTo>
                    <a:pt x="74" y="130"/>
                  </a:lnTo>
                  <a:lnTo>
                    <a:pt x="80" y="131"/>
                  </a:lnTo>
                  <a:lnTo>
                    <a:pt x="85" y="131"/>
                  </a:lnTo>
                  <a:lnTo>
                    <a:pt x="90" y="132"/>
                  </a:lnTo>
                  <a:lnTo>
                    <a:pt x="95" y="132"/>
                  </a:lnTo>
                  <a:lnTo>
                    <a:pt x="99" y="132"/>
                  </a:lnTo>
                  <a:lnTo>
                    <a:pt x="104" y="132"/>
                  </a:lnTo>
                  <a:lnTo>
                    <a:pt x="110" y="132"/>
                  </a:lnTo>
                  <a:lnTo>
                    <a:pt x="114" y="132"/>
                  </a:lnTo>
                  <a:lnTo>
                    <a:pt x="120" y="132"/>
                  </a:lnTo>
                  <a:lnTo>
                    <a:pt x="128" y="130"/>
                  </a:lnTo>
                  <a:lnTo>
                    <a:pt x="136" y="128"/>
                  </a:lnTo>
                  <a:lnTo>
                    <a:pt x="143" y="124"/>
                  </a:lnTo>
                  <a:lnTo>
                    <a:pt x="150" y="122"/>
                  </a:lnTo>
                  <a:lnTo>
                    <a:pt x="155" y="118"/>
                  </a:lnTo>
                  <a:lnTo>
                    <a:pt x="161" y="114"/>
                  </a:lnTo>
                  <a:lnTo>
                    <a:pt x="167" y="110"/>
                  </a:lnTo>
                  <a:lnTo>
                    <a:pt x="172" y="105"/>
                  </a:lnTo>
                  <a:lnTo>
                    <a:pt x="176" y="99"/>
                  </a:lnTo>
                  <a:lnTo>
                    <a:pt x="180" y="94"/>
                  </a:lnTo>
                  <a:lnTo>
                    <a:pt x="185" y="89"/>
                  </a:lnTo>
                  <a:lnTo>
                    <a:pt x="188" y="83"/>
                  </a:lnTo>
                  <a:lnTo>
                    <a:pt x="192" y="78"/>
                  </a:lnTo>
                  <a:lnTo>
                    <a:pt x="195" y="72"/>
                  </a:lnTo>
                  <a:lnTo>
                    <a:pt x="198" y="65"/>
                  </a:lnTo>
                  <a:lnTo>
                    <a:pt x="202" y="61"/>
                  </a:lnTo>
                  <a:lnTo>
                    <a:pt x="203" y="54"/>
                  </a:lnTo>
                  <a:lnTo>
                    <a:pt x="205" y="49"/>
                  </a:lnTo>
                  <a:lnTo>
                    <a:pt x="207" y="42"/>
                  </a:lnTo>
                  <a:lnTo>
                    <a:pt x="209" y="38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13" y="24"/>
                  </a:lnTo>
                  <a:lnTo>
                    <a:pt x="215" y="21"/>
                  </a:lnTo>
                  <a:lnTo>
                    <a:pt x="216" y="13"/>
                  </a:lnTo>
                  <a:lnTo>
                    <a:pt x="217" y="7"/>
                  </a:lnTo>
                  <a:lnTo>
                    <a:pt x="218" y="5"/>
                  </a:lnTo>
                  <a:lnTo>
                    <a:pt x="218" y="4"/>
                  </a:lnTo>
                  <a:lnTo>
                    <a:pt x="95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19"/>
            <p:cNvSpPr>
              <a:spLocks/>
            </p:cNvSpPr>
            <p:nvPr/>
          </p:nvSpPr>
          <p:spPr bwMode="auto">
            <a:xfrm>
              <a:off x="2682" y="1725"/>
              <a:ext cx="52" cy="39"/>
            </a:xfrm>
            <a:custGeom>
              <a:avLst/>
              <a:gdLst>
                <a:gd name="T0" fmla="*/ 15 w 104"/>
                <a:gd name="T1" fmla="*/ 0 h 77"/>
                <a:gd name="T2" fmla="*/ 26 w 104"/>
                <a:gd name="T3" fmla="*/ 3 h 77"/>
                <a:gd name="T4" fmla="*/ 26 w 104"/>
                <a:gd name="T5" fmla="*/ 15 h 77"/>
                <a:gd name="T6" fmla="*/ 19 w 104"/>
                <a:gd name="T7" fmla="*/ 20 h 77"/>
                <a:gd name="T8" fmla="*/ 0 w 104"/>
                <a:gd name="T9" fmla="*/ 9 h 77"/>
                <a:gd name="T10" fmla="*/ 6 w 104"/>
                <a:gd name="T11" fmla="*/ 1 h 77"/>
                <a:gd name="T12" fmla="*/ 15 w 104"/>
                <a:gd name="T13" fmla="*/ 0 h 77"/>
                <a:gd name="T14" fmla="*/ 15 w 104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77"/>
                <a:gd name="T26" fmla="*/ 104 w 104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77">
                  <a:moveTo>
                    <a:pt x="61" y="0"/>
                  </a:moveTo>
                  <a:lnTo>
                    <a:pt x="102" y="12"/>
                  </a:lnTo>
                  <a:lnTo>
                    <a:pt x="104" y="58"/>
                  </a:lnTo>
                  <a:lnTo>
                    <a:pt x="73" y="77"/>
                  </a:lnTo>
                  <a:lnTo>
                    <a:pt x="0" y="36"/>
                  </a:lnTo>
                  <a:lnTo>
                    <a:pt x="23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0"/>
            <p:cNvSpPr>
              <a:spLocks/>
            </p:cNvSpPr>
            <p:nvPr/>
          </p:nvSpPr>
          <p:spPr bwMode="auto">
            <a:xfrm>
              <a:off x="2586" y="1710"/>
              <a:ext cx="176" cy="140"/>
            </a:xfrm>
            <a:custGeom>
              <a:avLst/>
              <a:gdLst>
                <a:gd name="T0" fmla="*/ 9 w 352"/>
                <a:gd name="T1" fmla="*/ 28 h 282"/>
                <a:gd name="T2" fmla="*/ 6 w 352"/>
                <a:gd name="T3" fmla="*/ 31 h 282"/>
                <a:gd name="T4" fmla="*/ 5 w 352"/>
                <a:gd name="T5" fmla="*/ 35 h 282"/>
                <a:gd name="T6" fmla="*/ 3 w 352"/>
                <a:gd name="T7" fmla="*/ 38 h 282"/>
                <a:gd name="T8" fmla="*/ 1 w 352"/>
                <a:gd name="T9" fmla="*/ 43 h 282"/>
                <a:gd name="T10" fmla="*/ 1 w 352"/>
                <a:gd name="T11" fmla="*/ 46 h 282"/>
                <a:gd name="T12" fmla="*/ 1 w 352"/>
                <a:gd name="T13" fmla="*/ 51 h 282"/>
                <a:gd name="T14" fmla="*/ 3 w 352"/>
                <a:gd name="T15" fmla="*/ 55 h 282"/>
                <a:gd name="T16" fmla="*/ 6 w 352"/>
                <a:gd name="T17" fmla="*/ 58 h 282"/>
                <a:gd name="T18" fmla="*/ 9 w 352"/>
                <a:gd name="T19" fmla="*/ 61 h 282"/>
                <a:gd name="T20" fmla="*/ 12 w 352"/>
                <a:gd name="T21" fmla="*/ 64 h 282"/>
                <a:gd name="T22" fmla="*/ 16 w 352"/>
                <a:gd name="T23" fmla="*/ 66 h 282"/>
                <a:gd name="T24" fmla="*/ 21 w 352"/>
                <a:gd name="T25" fmla="*/ 68 h 282"/>
                <a:gd name="T26" fmla="*/ 25 w 352"/>
                <a:gd name="T27" fmla="*/ 69 h 282"/>
                <a:gd name="T28" fmla="*/ 30 w 352"/>
                <a:gd name="T29" fmla="*/ 70 h 282"/>
                <a:gd name="T30" fmla="*/ 36 w 352"/>
                <a:gd name="T31" fmla="*/ 69 h 282"/>
                <a:gd name="T32" fmla="*/ 42 w 352"/>
                <a:gd name="T33" fmla="*/ 67 h 282"/>
                <a:gd name="T34" fmla="*/ 45 w 352"/>
                <a:gd name="T35" fmla="*/ 65 h 282"/>
                <a:gd name="T36" fmla="*/ 49 w 352"/>
                <a:gd name="T37" fmla="*/ 62 h 282"/>
                <a:gd name="T38" fmla="*/ 53 w 352"/>
                <a:gd name="T39" fmla="*/ 59 h 282"/>
                <a:gd name="T40" fmla="*/ 57 w 352"/>
                <a:gd name="T41" fmla="*/ 56 h 282"/>
                <a:gd name="T42" fmla="*/ 60 w 352"/>
                <a:gd name="T43" fmla="*/ 53 h 282"/>
                <a:gd name="T44" fmla="*/ 63 w 352"/>
                <a:gd name="T45" fmla="*/ 50 h 282"/>
                <a:gd name="T46" fmla="*/ 66 w 352"/>
                <a:gd name="T47" fmla="*/ 47 h 282"/>
                <a:gd name="T48" fmla="*/ 69 w 352"/>
                <a:gd name="T49" fmla="*/ 43 h 282"/>
                <a:gd name="T50" fmla="*/ 72 w 352"/>
                <a:gd name="T51" fmla="*/ 40 h 282"/>
                <a:gd name="T52" fmla="*/ 74 w 352"/>
                <a:gd name="T53" fmla="*/ 37 h 282"/>
                <a:gd name="T54" fmla="*/ 78 w 352"/>
                <a:gd name="T55" fmla="*/ 32 h 282"/>
                <a:gd name="T56" fmla="*/ 82 w 352"/>
                <a:gd name="T57" fmla="*/ 27 h 282"/>
                <a:gd name="T58" fmla="*/ 84 w 352"/>
                <a:gd name="T59" fmla="*/ 23 h 282"/>
                <a:gd name="T60" fmla="*/ 87 w 352"/>
                <a:gd name="T61" fmla="*/ 19 h 282"/>
                <a:gd name="T62" fmla="*/ 88 w 352"/>
                <a:gd name="T63" fmla="*/ 17 h 282"/>
                <a:gd name="T64" fmla="*/ 72 w 352"/>
                <a:gd name="T65" fmla="*/ 12 h 282"/>
                <a:gd name="T66" fmla="*/ 71 w 352"/>
                <a:gd name="T67" fmla="*/ 16 h 282"/>
                <a:gd name="T68" fmla="*/ 69 w 352"/>
                <a:gd name="T69" fmla="*/ 21 h 282"/>
                <a:gd name="T70" fmla="*/ 66 w 352"/>
                <a:gd name="T71" fmla="*/ 27 h 282"/>
                <a:gd name="T72" fmla="*/ 63 w 352"/>
                <a:gd name="T73" fmla="*/ 32 h 282"/>
                <a:gd name="T74" fmla="*/ 59 w 352"/>
                <a:gd name="T75" fmla="*/ 37 h 282"/>
                <a:gd name="T76" fmla="*/ 55 w 352"/>
                <a:gd name="T77" fmla="*/ 41 h 282"/>
                <a:gd name="T78" fmla="*/ 50 w 352"/>
                <a:gd name="T79" fmla="*/ 45 h 282"/>
                <a:gd name="T80" fmla="*/ 45 w 352"/>
                <a:gd name="T81" fmla="*/ 49 h 282"/>
                <a:gd name="T82" fmla="*/ 40 w 352"/>
                <a:gd name="T83" fmla="*/ 52 h 282"/>
                <a:gd name="T84" fmla="*/ 35 w 352"/>
                <a:gd name="T85" fmla="*/ 54 h 282"/>
                <a:gd name="T86" fmla="*/ 29 w 352"/>
                <a:gd name="T87" fmla="*/ 54 h 282"/>
                <a:gd name="T88" fmla="*/ 25 w 352"/>
                <a:gd name="T89" fmla="*/ 55 h 282"/>
                <a:gd name="T90" fmla="*/ 22 w 352"/>
                <a:gd name="T91" fmla="*/ 54 h 282"/>
                <a:gd name="T92" fmla="*/ 19 w 352"/>
                <a:gd name="T93" fmla="*/ 52 h 282"/>
                <a:gd name="T94" fmla="*/ 17 w 352"/>
                <a:gd name="T95" fmla="*/ 48 h 282"/>
                <a:gd name="T96" fmla="*/ 18 w 352"/>
                <a:gd name="T97" fmla="*/ 42 h 282"/>
                <a:gd name="T98" fmla="*/ 21 w 352"/>
                <a:gd name="T99" fmla="*/ 36 h 282"/>
                <a:gd name="T100" fmla="*/ 25 w 352"/>
                <a:gd name="T101" fmla="*/ 32 h 282"/>
                <a:gd name="T102" fmla="*/ 28 w 352"/>
                <a:gd name="T103" fmla="*/ 30 h 282"/>
                <a:gd name="T104" fmla="*/ 31 w 352"/>
                <a:gd name="T105" fmla="*/ 27 h 282"/>
                <a:gd name="T106" fmla="*/ 36 w 352"/>
                <a:gd name="T107" fmla="*/ 25 h 282"/>
                <a:gd name="T108" fmla="*/ 41 w 352"/>
                <a:gd name="T109" fmla="*/ 23 h 282"/>
                <a:gd name="T110" fmla="*/ 44 w 352"/>
                <a:gd name="T111" fmla="*/ 21 h 282"/>
                <a:gd name="T112" fmla="*/ 47 w 352"/>
                <a:gd name="T113" fmla="*/ 19 h 282"/>
                <a:gd name="T114" fmla="*/ 50 w 352"/>
                <a:gd name="T115" fmla="*/ 18 h 282"/>
                <a:gd name="T116" fmla="*/ 53 w 352"/>
                <a:gd name="T117" fmla="*/ 0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2"/>
                <a:gd name="T178" fmla="*/ 0 h 282"/>
                <a:gd name="T179" fmla="*/ 352 w 352"/>
                <a:gd name="T180" fmla="*/ 282 h 28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2" h="282">
                  <a:moveTo>
                    <a:pt x="214" y="0"/>
                  </a:moveTo>
                  <a:lnTo>
                    <a:pt x="35" y="113"/>
                  </a:lnTo>
                  <a:lnTo>
                    <a:pt x="34" y="113"/>
                  </a:lnTo>
                  <a:lnTo>
                    <a:pt x="33" y="115"/>
                  </a:lnTo>
                  <a:lnTo>
                    <a:pt x="29" y="119"/>
                  </a:lnTo>
                  <a:lnTo>
                    <a:pt x="27" y="124"/>
                  </a:lnTo>
                  <a:lnTo>
                    <a:pt x="24" y="129"/>
                  </a:lnTo>
                  <a:lnTo>
                    <a:pt x="20" y="137"/>
                  </a:lnTo>
                  <a:lnTo>
                    <a:pt x="18" y="140"/>
                  </a:lnTo>
                  <a:lnTo>
                    <a:pt x="17" y="144"/>
                  </a:lnTo>
                  <a:lnTo>
                    <a:pt x="15" y="148"/>
                  </a:lnTo>
                  <a:lnTo>
                    <a:pt x="13" y="153"/>
                  </a:lnTo>
                  <a:lnTo>
                    <a:pt x="9" y="161"/>
                  </a:lnTo>
                  <a:lnTo>
                    <a:pt x="7" y="169"/>
                  </a:lnTo>
                  <a:lnTo>
                    <a:pt x="4" y="173"/>
                  </a:lnTo>
                  <a:lnTo>
                    <a:pt x="3" y="178"/>
                  </a:lnTo>
                  <a:lnTo>
                    <a:pt x="2" y="181"/>
                  </a:lnTo>
                  <a:lnTo>
                    <a:pt x="2" y="186"/>
                  </a:lnTo>
                  <a:lnTo>
                    <a:pt x="0" y="193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5" y="212"/>
                  </a:lnTo>
                  <a:lnTo>
                    <a:pt x="7" y="217"/>
                  </a:lnTo>
                  <a:lnTo>
                    <a:pt x="10" y="221"/>
                  </a:lnTo>
                  <a:lnTo>
                    <a:pt x="13" y="226"/>
                  </a:lnTo>
                  <a:lnTo>
                    <a:pt x="18" y="230"/>
                  </a:lnTo>
                  <a:lnTo>
                    <a:pt x="21" y="234"/>
                  </a:lnTo>
                  <a:lnTo>
                    <a:pt x="26" y="238"/>
                  </a:lnTo>
                  <a:lnTo>
                    <a:pt x="31" y="243"/>
                  </a:lnTo>
                  <a:lnTo>
                    <a:pt x="35" y="248"/>
                  </a:lnTo>
                  <a:lnTo>
                    <a:pt x="38" y="250"/>
                  </a:lnTo>
                  <a:lnTo>
                    <a:pt x="43" y="254"/>
                  </a:lnTo>
                  <a:lnTo>
                    <a:pt x="48" y="257"/>
                  </a:lnTo>
                  <a:lnTo>
                    <a:pt x="53" y="261"/>
                  </a:lnTo>
                  <a:lnTo>
                    <a:pt x="58" y="264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6" y="273"/>
                  </a:lnTo>
                  <a:lnTo>
                    <a:pt x="82" y="275"/>
                  </a:lnTo>
                  <a:lnTo>
                    <a:pt x="88" y="277"/>
                  </a:lnTo>
                  <a:lnTo>
                    <a:pt x="94" y="278"/>
                  </a:lnTo>
                  <a:lnTo>
                    <a:pt x="101" y="280"/>
                  </a:lnTo>
                  <a:lnTo>
                    <a:pt x="107" y="281"/>
                  </a:lnTo>
                  <a:lnTo>
                    <a:pt x="114" y="282"/>
                  </a:lnTo>
                  <a:lnTo>
                    <a:pt x="121" y="282"/>
                  </a:lnTo>
                  <a:lnTo>
                    <a:pt x="129" y="282"/>
                  </a:lnTo>
                  <a:lnTo>
                    <a:pt x="135" y="280"/>
                  </a:lnTo>
                  <a:lnTo>
                    <a:pt x="142" y="278"/>
                  </a:lnTo>
                  <a:lnTo>
                    <a:pt x="150" y="276"/>
                  </a:lnTo>
                  <a:lnTo>
                    <a:pt x="158" y="274"/>
                  </a:lnTo>
                  <a:lnTo>
                    <a:pt x="165" y="270"/>
                  </a:lnTo>
                  <a:lnTo>
                    <a:pt x="174" y="267"/>
                  </a:lnTo>
                  <a:lnTo>
                    <a:pt x="178" y="265"/>
                  </a:lnTo>
                  <a:lnTo>
                    <a:pt x="182" y="262"/>
                  </a:lnTo>
                  <a:lnTo>
                    <a:pt x="187" y="260"/>
                  </a:lnTo>
                  <a:lnTo>
                    <a:pt x="191" y="258"/>
                  </a:lnTo>
                  <a:lnTo>
                    <a:pt x="199" y="251"/>
                  </a:lnTo>
                  <a:lnTo>
                    <a:pt x="207" y="245"/>
                  </a:lnTo>
                  <a:lnTo>
                    <a:pt x="212" y="241"/>
                  </a:lnTo>
                  <a:lnTo>
                    <a:pt x="215" y="238"/>
                  </a:lnTo>
                  <a:lnTo>
                    <a:pt x="220" y="234"/>
                  </a:lnTo>
                  <a:lnTo>
                    <a:pt x="224" y="232"/>
                  </a:lnTo>
                  <a:lnTo>
                    <a:pt x="228" y="227"/>
                  </a:lnTo>
                  <a:lnTo>
                    <a:pt x="232" y="223"/>
                  </a:lnTo>
                  <a:lnTo>
                    <a:pt x="236" y="218"/>
                  </a:lnTo>
                  <a:lnTo>
                    <a:pt x="240" y="215"/>
                  </a:lnTo>
                  <a:lnTo>
                    <a:pt x="244" y="210"/>
                  </a:lnTo>
                  <a:lnTo>
                    <a:pt x="248" y="205"/>
                  </a:lnTo>
                  <a:lnTo>
                    <a:pt x="253" y="202"/>
                  </a:lnTo>
                  <a:lnTo>
                    <a:pt x="257" y="199"/>
                  </a:lnTo>
                  <a:lnTo>
                    <a:pt x="260" y="194"/>
                  </a:lnTo>
                  <a:lnTo>
                    <a:pt x="264" y="189"/>
                  </a:lnTo>
                  <a:lnTo>
                    <a:pt x="268" y="185"/>
                  </a:lnTo>
                  <a:lnTo>
                    <a:pt x="272" y="180"/>
                  </a:lnTo>
                  <a:lnTo>
                    <a:pt x="276" y="176"/>
                  </a:lnTo>
                  <a:lnTo>
                    <a:pt x="279" y="171"/>
                  </a:lnTo>
                  <a:lnTo>
                    <a:pt x="284" y="167"/>
                  </a:lnTo>
                  <a:lnTo>
                    <a:pt x="287" y="162"/>
                  </a:lnTo>
                  <a:lnTo>
                    <a:pt x="291" y="157"/>
                  </a:lnTo>
                  <a:lnTo>
                    <a:pt x="293" y="153"/>
                  </a:lnTo>
                  <a:lnTo>
                    <a:pt x="296" y="150"/>
                  </a:lnTo>
                  <a:lnTo>
                    <a:pt x="300" y="145"/>
                  </a:lnTo>
                  <a:lnTo>
                    <a:pt x="306" y="138"/>
                  </a:lnTo>
                  <a:lnTo>
                    <a:pt x="312" y="131"/>
                  </a:lnTo>
                  <a:lnTo>
                    <a:pt x="317" y="123"/>
                  </a:lnTo>
                  <a:lnTo>
                    <a:pt x="321" y="116"/>
                  </a:lnTo>
                  <a:lnTo>
                    <a:pt x="326" y="110"/>
                  </a:lnTo>
                  <a:lnTo>
                    <a:pt x="330" y="104"/>
                  </a:lnTo>
                  <a:lnTo>
                    <a:pt x="334" y="98"/>
                  </a:lnTo>
                  <a:lnTo>
                    <a:pt x="336" y="94"/>
                  </a:lnTo>
                  <a:lnTo>
                    <a:pt x="340" y="89"/>
                  </a:lnTo>
                  <a:lnTo>
                    <a:pt x="343" y="86"/>
                  </a:lnTo>
                  <a:lnTo>
                    <a:pt x="346" y="78"/>
                  </a:lnTo>
                  <a:lnTo>
                    <a:pt x="350" y="73"/>
                  </a:lnTo>
                  <a:lnTo>
                    <a:pt x="351" y="71"/>
                  </a:lnTo>
                  <a:lnTo>
                    <a:pt x="352" y="71"/>
                  </a:lnTo>
                  <a:lnTo>
                    <a:pt x="293" y="43"/>
                  </a:lnTo>
                  <a:lnTo>
                    <a:pt x="291" y="45"/>
                  </a:lnTo>
                  <a:lnTo>
                    <a:pt x="288" y="51"/>
                  </a:lnTo>
                  <a:lnTo>
                    <a:pt x="286" y="55"/>
                  </a:lnTo>
                  <a:lnTo>
                    <a:pt x="285" y="61"/>
                  </a:lnTo>
                  <a:lnTo>
                    <a:pt x="283" y="66"/>
                  </a:lnTo>
                  <a:lnTo>
                    <a:pt x="280" y="73"/>
                  </a:lnTo>
                  <a:lnTo>
                    <a:pt x="276" y="80"/>
                  </a:lnTo>
                  <a:lnTo>
                    <a:pt x="273" y="87"/>
                  </a:lnTo>
                  <a:lnTo>
                    <a:pt x="270" y="94"/>
                  </a:lnTo>
                  <a:lnTo>
                    <a:pt x="267" y="100"/>
                  </a:lnTo>
                  <a:lnTo>
                    <a:pt x="262" y="108"/>
                  </a:lnTo>
                  <a:lnTo>
                    <a:pt x="260" y="115"/>
                  </a:lnTo>
                  <a:lnTo>
                    <a:pt x="255" y="123"/>
                  </a:lnTo>
                  <a:lnTo>
                    <a:pt x="252" y="131"/>
                  </a:lnTo>
                  <a:lnTo>
                    <a:pt x="247" y="137"/>
                  </a:lnTo>
                  <a:lnTo>
                    <a:pt x="243" y="143"/>
                  </a:lnTo>
                  <a:lnTo>
                    <a:pt x="237" y="150"/>
                  </a:lnTo>
                  <a:lnTo>
                    <a:pt x="232" y="156"/>
                  </a:lnTo>
                  <a:lnTo>
                    <a:pt x="226" y="161"/>
                  </a:lnTo>
                  <a:lnTo>
                    <a:pt x="220" y="168"/>
                  </a:lnTo>
                  <a:lnTo>
                    <a:pt x="214" y="173"/>
                  </a:lnTo>
                  <a:lnTo>
                    <a:pt x="207" y="179"/>
                  </a:lnTo>
                  <a:lnTo>
                    <a:pt x="200" y="184"/>
                  </a:lnTo>
                  <a:lnTo>
                    <a:pt x="194" y="188"/>
                  </a:lnTo>
                  <a:lnTo>
                    <a:pt x="187" y="193"/>
                  </a:lnTo>
                  <a:lnTo>
                    <a:pt x="180" y="199"/>
                  </a:lnTo>
                  <a:lnTo>
                    <a:pt x="173" y="202"/>
                  </a:lnTo>
                  <a:lnTo>
                    <a:pt x="166" y="205"/>
                  </a:lnTo>
                  <a:lnTo>
                    <a:pt x="159" y="209"/>
                  </a:lnTo>
                  <a:lnTo>
                    <a:pt x="154" y="212"/>
                  </a:lnTo>
                  <a:lnTo>
                    <a:pt x="147" y="215"/>
                  </a:lnTo>
                  <a:lnTo>
                    <a:pt x="140" y="217"/>
                  </a:lnTo>
                  <a:lnTo>
                    <a:pt x="133" y="218"/>
                  </a:lnTo>
                  <a:lnTo>
                    <a:pt x="126" y="220"/>
                  </a:lnTo>
                  <a:lnTo>
                    <a:pt x="119" y="220"/>
                  </a:lnTo>
                  <a:lnTo>
                    <a:pt x="114" y="221"/>
                  </a:lnTo>
                  <a:lnTo>
                    <a:pt x="108" y="221"/>
                  </a:lnTo>
                  <a:lnTo>
                    <a:pt x="103" y="221"/>
                  </a:lnTo>
                  <a:lnTo>
                    <a:pt x="98" y="221"/>
                  </a:lnTo>
                  <a:lnTo>
                    <a:pt x="93" y="221"/>
                  </a:lnTo>
                  <a:lnTo>
                    <a:pt x="89" y="220"/>
                  </a:lnTo>
                  <a:lnTo>
                    <a:pt x="85" y="220"/>
                  </a:lnTo>
                  <a:lnTo>
                    <a:pt x="77" y="217"/>
                  </a:lnTo>
                  <a:lnTo>
                    <a:pt x="73" y="212"/>
                  </a:lnTo>
                  <a:lnTo>
                    <a:pt x="68" y="207"/>
                  </a:lnTo>
                  <a:lnTo>
                    <a:pt x="67" y="201"/>
                  </a:lnTo>
                  <a:lnTo>
                    <a:pt x="66" y="194"/>
                  </a:lnTo>
                  <a:lnTo>
                    <a:pt x="66" y="187"/>
                  </a:lnTo>
                  <a:lnTo>
                    <a:pt x="67" y="178"/>
                  </a:lnTo>
                  <a:lnTo>
                    <a:pt x="70" y="171"/>
                  </a:lnTo>
                  <a:lnTo>
                    <a:pt x="74" y="163"/>
                  </a:lnTo>
                  <a:lnTo>
                    <a:pt x="78" y="156"/>
                  </a:lnTo>
                  <a:lnTo>
                    <a:pt x="83" y="148"/>
                  </a:lnTo>
                  <a:lnTo>
                    <a:pt x="89" y="142"/>
                  </a:lnTo>
                  <a:lnTo>
                    <a:pt x="96" y="135"/>
                  </a:lnTo>
                  <a:lnTo>
                    <a:pt x="102" y="129"/>
                  </a:lnTo>
                  <a:lnTo>
                    <a:pt x="106" y="126"/>
                  </a:lnTo>
                  <a:lnTo>
                    <a:pt x="109" y="122"/>
                  </a:lnTo>
                  <a:lnTo>
                    <a:pt x="114" y="120"/>
                  </a:lnTo>
                  <a:lnTo>
                    <a:pt x="118" y="118"/>
                  </a:lnTo>
                  <a:lnTo>
                    <a:pt x="123" y="114"/>
                  </a:lnTo>
                  <a:lnTo>
                    <a:pt x="127" y="111"/>
                  </a:lnTo>
                  <a:lnTo>
                    <a:pt x="133" y="108"/>
                  </a:lnTo>
                  <a:lnTo>
                    <a:pt x="139" y="105"/>
                  </a:lnTo>
                  <a:lnTo>
                    <a:pt x="143" y="102"/>
                  </a:lnTo>
                  <a:lnTo>
                    <a:pt x="149" y="98"/>
                  </a:lnTo>
                  <a:lnTo>
                    <a:pt x="155" y="96"/>
                  </a:lnTo>
                  <a:lnTo>
                    <a:pt x="161" y="94"/>
                  </a:lnTo>
                  <a:lnTo>
                    <a:pt x="166" y="90"/>
                  </a:lnTo>
                  <a:lnTo>
                    <a:pt x="172" y="88"/>
                  </a:lnTo>
                  <a:lnTo>
                    <a:pt x="176" y="86"/>
                  </a:lnTo>
                  <a:lnTo>
                    <a:pt x="183" y="83"/>
                  </a:lnTo>
                  <a:lnTo>
                    <a:pt x="187" y="81"/>
                  </a:lnTo>
                  <a:lnTo>
                    <a:pt x="191" y="79"/>
                  </a:lnTo>
                  <a:lnTo>
                    <a:pt x="195" y="78"/>
                  </a:lnTo>
                  <a:lnTo>
                    <a:pt x="198" y="77"/>
                  </a:lnTo>
                  <a:lnTo>
                    <a:pt x="203" y="74"/>
                  </a:lnTo>
                  <a:lnTo>
                    <a:pt x="205" y="74"/>
                  </a:lnTo>
                  <a:lnTo>
                    <a:pt x="252" y="31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1"/>
            <p:cNvSpPr>
              <a:spLocks/>
            </p:cNvSpPr>
            <p:nvPr/>
          </p:nvSpPr>
          <p:spPr bwMode="auto">
            <a:xfrm>
              <a:off x="2693" y="1560"/>
              <a:ext cx="271" cy="191"/>
            </a:xfrm>
            <a:custGeom>
              <a:avLst/>
              <a:gdLst>
                <a:gd name="T0" fmla="*/ 0 w 543"/>
                <a:gd name="T1" fmla="*/ 75 h 381"/>
                <a:gd name="T2" fmla="*/ 110 w 543"/>
                <a:gd name="T3" fmla="*/ 0 h 381"/>
                <a:gd name="T4" fmla="*/ 135 w 543"/>
                <a:gd name="T5" fmla="*/ 9 h 381"/>
                <a:gd name="T6" fmla="*/ 34 w 543"/>
                <a:gd name="T7" fmla="*/ 96 h 381"/>
                <a:gd name="T8" fmla="*/ 0 w 543"/>
                <a:gd name="T9" fmla="*/ 75 h 381"/>
                <a:gd name="T10" fmla="*/ 0 w 543"/>
                <a:gd name="T11" fmla="*/ 75 h 3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3"/>
                <a:gd name="T19" fmla="*/ 0 h 381"/>
                <a:gd name="T20" fmla="*/ 543 w 543"/>
                <a:gd name="T21" fmla="*/ 381 h 3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3" h="381">
                  <a:moveTo>
                    <a:pt x="0" y="299"/>
                  </a:moveTo>
                  <a:lnTo>
                    <a:pt x="443" y="0"/>
                  </a:lnTo>
                  <a:lnTo>
                    <a:pt x="543" y="35"/>
                  </a:lnTo>
                  <a:lnTo>
                    <a:pt x="138" y="38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D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2"/>
            <p:cNvSpPr>
              <a:spLocks/>
            </p:cNvSpPr>
            <p:nvPr/>
          </p:nvSpPr>
          <p:spPr bwMode="auto">
            <a:xfrm>
              <a:off x="2784" y="1329"/>
              <a:ext cx="625" cy="215"/>
            </a:xfrm>
            <a:custGeom>
              <a:avLst/>
              <a:gdLst>
                <a:gd name="T0" fmla="*/ 0 w 1248"/>
                <a:gd name="T1" fmla="*/ 86 h 430"/>
                <a:gd name="T2" fmla="*/ 181 w 1248"/>
                <a:gd name="T3" fmla="*/ 0 h 430"/>
                <a:gd name="T4" fmla="*/ 313 w 1248"/>
                <a:gd name="T5" fmla="*/ 13 h 430"/>
                <a:gd name="T6" fmla="*/ 149 w 1248"/>
                <a:gd name="T7" fmla="*/ 108 h 430"/>
                <a:gd name="T8" fmla="*/ 146 w 1248"/>
                <a:gd name="T9" fmla="*/ 104 h 430"/>
                <a:gd name="T10" fmla="*/ 296 w 1248"/>
                <a:gd name="T11" fmla="*/ 15 h 430"/>
                <a:gd name="T12" fmla="*/ 182 w 1248"/>
                <a:gd name="T13" fmla="*/ 7 h 430"/>
                <a:gd name="T14" fmla="*/ 7 w 1248"/>
                <a:gd name="T15" fmla="*/ 89 h 430"/>
                <a:gd name="T16" fmla="*/ 0 w 1248"/>
                <a:gd name="T17" fmla="*/ 86 h 430"/>
                <a:gd name="T18" fmla="*/ 0 w 1248"/>
                <a:gd name="T19" fmla="*/ 86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8"/>
                <a:gd name="T31" fmla="*/ 0 h 430"/>
                <a:gd name="T32" fmla="*/ 1248 w 1248"/>
                <a:gd name="T33" fmla="*/ 430 h 4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8" h="430">
                  <a:moveTo>
                    <a:pt x="0" y="344"/>
                  </a:moveTo>
                  <a:lnTo>
                    <a:pt x="720" y="0"/>
                  </a:lnTo>
                  <a:lnTo>
                    <a:pt x="1248" y="51"/>
                  </a:lnTo>
                  <a:lnTo>
                    <a:pt x="595" y="430"/>
                  </a:lnTo>
                  <a:lnTo>
                    <a:pt x="583" y="413"/>
                  </a:lnTo>
                  <a:lnTo>
                    <a:pt x="1183" y="62"/>
                  </a:lnTo>
                  <a:lnTo>
                    <a:pt x="726" y="28"/>
                  </a:lnTo>
                  <a:lnTo>
                    <a:pt x="28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3"/>
            <p:cNvSpPr>
              <a:spLocks/>
            </p:cNvSpPr>
            <p:nvPr/>
          </p:nvSpPr>
          <p:spPr bwMode="auto">
            <a:xfrm>
              <a:off x="2799" y="1497"/>
              <a:ext cx="283" cy="47"/>
            </a:xfrm>
            <a:custGeom>
              <a:avLst/>
              <a:gdLst>
                <a:gd name="T0" fmla="*/ 0 w 567"/>
                <a:gd name="T1" fmla="*/ 5 h 93"/>
                <a:gd name="T2" fmla="*/ 141 w 567"/>
                <a:gd name="T3" fmla="*/ 24 h 93"/>
                <a:gd name="T4" fmla="*/ 140 w 567"/>
                <a:gd name="T5" fmla="*/ 19 h 93"/>
                <a:gd name="T6" fmla="*/ 1 w 567"/>
                <a:gd name="T7" fmla="*/ 0 h 93"/>
                <a:gd name="T8" fmla="*/ 0 w 567"/>
                <a:gd name="T9" fmla="*/ 5 h 93"/>
                <a:gd name="T10" fmla="*/ 0 w 567"/>
                <a:gd name="T11" fmla="*/ 5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7"/>
                <a:gd name="T19" fmla="*/ 0 h 93"/>
                <a:gd name="T20" fmla="*/ 567 w 56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7" h="93">
                  <a:moveTo>
                    <a:pt x="0" y="17"/>
                  </a:moveTo>
                  <a:lnTo>
                    <a:pt x="567" y="93"/>
                  </a:lnTo>
                  <a:lnTo>
                    <a:pt x="561" y="75"/>
                  </a:lnTo>
                  <a:lnTo>
                    <a:pt x="7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24"/>
            <p:cNvSpPr>
              <a:spLocks/>
            </p:cNvSpPr>
            <p:nvPr/>
          </p:nvSpPr>
          <p:spPr bwMode="auto">
            <a:xfrm>
              <a:off x="2784" y="1501"/>
              <a:ext cx="64" cy="95"/>
            </a:xfrm>
            <a:custGeom>
              <a:avLst/>
              <a:gdLst>
                <a:gd name="T0" fmla="*/ 0 w 127"/>
                <a:gd name="T1" fmla="*/ 0 h 189"/>
                <a:gd name="T2" fmla="*/ 0 w 127"/>
                <a:gd name="T3" fmla="*/ 46 h 189"/>
                <a:gd name="T4" fmla="*/ 26 w 127"/>
                <a:gd name="T5" fmla="*/ 48 h 189"/>
                <a:gd name="T6" fmla="*/ 32 w 127"/>
                <a:gd name="T7" fmla="*/ 43 h 189"/>
                <a:gd name="T8" fmla="*/ 5 w 127"/>
                <a:gd name="T9" fmla="*/ 41 h 189"/>
                <a:gd name="T10" fmla="*/ 7 w 127"/>
                <a:gd name="T11" fmla="*/ 0 h 189"/>
                <a:gd name="T12" fmla="*/ 0 w 127"/>
                <a:gd name="T13" fmla="*/ 0 h 189"/>
                <a:gd name="T14" fmla="*/ 0 w 127"/>
                <a:gd name="T15" fmla="*/ 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7"/>
                <a:gd name="T25" fmla="*/ 0 h 189"/>
                <a:gd name="T26" fmla="*/ 127 w 127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7" h="189">
                  <a:moveTo>
                    <a:pt x="0" y="0"/>
                  </a:moveTo>
                  <a:lnTo>
                    <a:pt x="0" y="183"/>
                  </a:lnTo>
                  <a:lnTo>
                    <a:pt x="104" y="189"/>
                  </a:lnTo>
                  <a:lnTo>
                    <a:pt x="127" y="170"/>
                  </a:lnTo>
                  <a:lnTo>
                    <a:pt x="20" y="16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25"/>
            <p:cNvSpPr>
              <a:spLocks/>
            </p:cNvSpPr>
            <p:nvPr/>
          </p:nvSpPr>
          <p:spPr bwMode="auto">
            <a:xfrm>
              <a:off x="2661" y="1541"/>
              <a:ext cx="315" cy="204"/>
            </a:xfrm>
            <a:custGeom>
              <a:avLst/>
              <a:gdLst>
                <a:gd name="T0" fmla="*/ 0 w 631"/>
                <a:gd name="T1" fmla="*/ 81 h 408"/>
                <a:gd name="T2" fmla="*/ 121 w 631"/>
                <a:gd name="T3" fmla="*/ 0 h 408"/>
                <a:gd name="T4" fmla="*/ 157 w 631"/>
                <a:gd name="T5" fmla="*/ 7 h 408"/>
                <a:gd name="T6" fmla="*/ 45 w 631"/>
                <a:gd name="T7" fmla="*/ 102 h 408"/>
                <a:gd name="T8" fmla="*/ 39 w 631"/>
                <a:gd name="T9" fmla="*/ 96 h 408"/>
                <a:gd name="T10" fmla="*/ 146 w 631"/>
                <a:gd name="T11" fmla="*/ 12 h 408"/>
                <a:gd name="T12" fmla="*/ 123 w 631"/>
                <a:gd name="T13" fmla="*/ 6 h 408"/>
                <a:gd name="T14" fmla="*/ 9 w 631"/>
                <a:gd name="T15" fmla="*/ 82 h 408"/>
                <a:gd name="T16" fmla="*/ 0 w 631"/>
                <a:gd name="T17" fmla="*/ 81 h 408"/>
                <a:gd name="T18" fmla="*/ 0 w 631"/>
                <a:gd name="T19" fmla="*/ 81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1"/>
                <a:gd name="T31" fmla="*/ 0 h 408"/>
                <a:gd name="T32" fmla="*/ 631 w 631"/>
                <a:gd name="T33" fmla="*/ 408 h 4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1" h="408">
                  <a:moveTo>
                    <a:pt x="0" y="322"/>
                  </a:moveTo>
                  <a:lnTo>
                    <a:pt x="487" y="0"/>
                  </a:lnTo>
                  <a:lnTo>
                    <a:pt x="631" y="31"/>
                  </a:lnTo>
                  <a:lnTo>
                    <a:pt x="181" y="408"/>
                  </a:lnTo>
                  <a:lnTo>
                    <a:pt x="156" y="384"/>
                  </a:lnTo>
                  <a:lnTo>
                    <a:pt x="584" y="46"/>
                  </a:lnTo>
                  <a:lnTo>
                    <a:pt x="494" y="25"/>
                  </a:lnTo>
                  <a:lnTo>
                    <a:pt x="38" y="328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26"/>
            <p:cNvSpPr>
              <a:spLocks/>
            </p:cNvSpPr>
            <p:nvPr/>
          </p:nvSpPr>
          <p:spPr bwMode="auto">
            <a:xfrm>
              <a:off x="2661" y="1695"/>
              <a:ext cx="95" cy="50"/>
            </a:xfrm>
            <a:custGeom>
              <a:avLst/>
              <a:gdLst>
                <a:gd name="T0" fmla="*/ 0 w 191"/>
                <a:gd name="T1" fmla="*/ 4 h 99"/>
                <a:gd name="T2" fmla="*/ 45 w 191"/>
                <a:gd name="T3" fmla="*/ 25 h 99"/>
                <a:gd name="T4" fmla="*/ 47 w 191"/>
                <a:gd name="T5" fmla="*/ 19 h 99"/>
                <a:gd name="T6" fmla="*/ 9 w 191"/>
                <a:gd name="T7" fmla="*/ 0 h 99"/>
                <a:gd name="T8" fmla="*/ 0 w 191"/>
                <a:gd name="T9" fmla="*/ 4 h 99"/>
                <a:gd name="T10" fmla="*/ 0 w 191"/>
                <a:gd name="T11" fmla="*/ 4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1"/>
                <a:gd name="T19" fmla="*/ 0 h 99"/>
                <a:gd name="T20" fmla="*/ 191 w 19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1" h="99">
                  <a:moveTo>
                    <a:pt x="0" y="13"/>
                  </a:moveTo>
                  <a:lnTo>
                    <a:pt x="181" y="99"/>
                  </a:lnTo>
                  <a:lnTo>
                    <a:pt x="191" y="74"/>
                  </a:lnTo>
                  <a:lnTo>
                    <a:pt x="3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27"/>
            <p:cNvSpPr>
              <a:spLocks/>
            </p:cNvSpPr>
            <p:nvPr/>
          </p:nvSpPr>
          <p:spPr bwMode="auto">
            <a:xfrm>
              <a:off x="2915" y="1354"/>
              <a:ext cx="498" cy="263"/>
            </a:xfrm>
            <a:custGeom>
              <a:avLst/>
              <a:gdLst>
                <a:gd name="T0" fmla="*/ 0 w 994"/>
                <a:gd name="T1" fmla="*/ 126 h 524"/>
                <a:gd name="T2" fmla="*/ 84 w 994"/>
                <a:gd name="T3" fmla="*/ 132 h 524"/>
                <a:gd name="T4" fmla="*/ 250 w 994"/>
                <a:gd name="T5" fmla="*/ 48 h 524"/>
                <a:gd name="T6" fmla="*/ 247 w 994"/>
                <a:gd name="T7" fmla="*/ 0 h 524"/>
                <a:gd name="T8" fmla="*/ 239 w 994"/>
                <a:gd name="T9" fmla="*/ 3 h 524"/>
                <a:gd name="T10" fmla="*/ 243 w 994"/>
                <a:gd name="T11" fmla="*/ 45 h 524"/>
                <a:gd name="T12" fmla="*/ 82 w 994"/>
                <a:gd name="T13" fmla="*/ 127 h 524"/>
                <a:gd name="T14" fmla="*/ 3 w 994"/>
                <a:gd name="T15" fmla="*/ 120 h 524"/>
                <a:gd name="T16" fmla="*/ 0 w 994"/>
                <a:gd name="T17" fmla="*/ 126 h 524"/>
                <a:gd name="T18" fmla="*/ 0 w 994"/>
                <a:gd name="T19" fmla="*/ 126 h 5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4"/>
                <a:gd name="T31" fmla="*/ 0 h 524"/>
                <a:gd name="T32" fmla="*/ 994 w 994"/>
                <a:gd name="T33" fmla="*/ 524 h 5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4" h="524">
                  <a:moveTo>
                    <a:pt x="0" y="501"/>
                  </a:moveTo>
                  <a:lnTo>
                    <a:pt x="334" y="524"/>
                  </a:lnTo>
                  <a:lnTo>
                    <a:pt x="994" y="189"/>
                  </a:lnTo>
                  <a:lnTo>
                    <a:pt x="986" y="0"/>
                  </a:lnTo>
                  <a:lnTo>
                    <a:pt x="955" y="10"/>
                  </a:lnTo>
                  <a:lnTo>
                    <a:pt x="971" y="178"/>
                  </a:lnTo>
                  <a:lnTo>
                    <a:pt x="328" y="504"/>
                  </a:lnTo>
                  <a:lnTo>
                    <a:pt x="11" y="477"/>
                  </a:lnTo>
                  <a:lnTo>
                    <a:pt x="0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28"/>
            <p:cNvSpPr>
              <a:spLocks/>
            </p:cNvSpPr>
            <p:nvPr/>
          </p:nvSpPr>
          <p:spPr bwMode="auto">
            <a:xfrm>
              <a:off x="2569" y="1702"/>
              <a:ext cx="182" cy="137"/>
            </a:xfrm>
            <a:custGeom>
              <a:avLst/>
              <a:gdLst>
                <a:gd name="T0" fmla="*/ 43 w 364"/>
                <a:gd name="T1" fmla="*/ 1 h 274"/>
                <a:gd name="T2" fmla="*/ 38 w 364"/>
                <a:gd name="T3" fmla="*/ 4 h 274"/>
                <a:gd name="T4" fmla="*/ 31 w 364"/>
                <a:gd name="T5" fmla="*/ 7 h 274"/>
                <a:gd name="T6" fmla="*/ 25 w 364"/>
                <a:gd name="T7" fmla="*/ 11 h 274"/>
                <a:gd name="T8" fmla="*/ 19 w 364"/>
                <a:gd name="T9" fmla="*/ 17 h 274"/>
                <a:gd name="T10" fmla="*/ 12 w 364"/>
                <a:gd name="T11" fmla="*/ 21 h 274"/>
                <a:gd name="T12" fmla="*/ 7 w 364"/>
                <a:gd name="T13" fmla="*/ 26 h 274"/>
                <a:gd name="T14" fmla="*/ 3 w 364"/>
                <a:gd name="T15" fmla="*/ 32 h 274"/>
                <a:gd name="T16" fmla="*/ 1 w 364"/>
                <a:gd name="T17" fmla="*/ 37 h 274"/>
                <a:gd name="T18" fmla="*/ 0 w 364"/>
                <a:gd name="T19" fmla="*/ 42 h 274"/>
                <a:gd name="T20" fmla="*/ 0 w 364"/>
                <a:gd name="T21" fmla="*/ 47 h 274"/>
                <a:gd name="T22" fmla="*/ 1 w 364"/>
                <a:gd name="T23" fmla="*/ 51 h 274"/>
                <a:gd name="T24" fmla="*/ 6 w 364"/>
                <a:gd name="T25" fmla="*/ 58 h 274"/>
                <a:gd name="T26" fmla="*/ 11 w 364"/>
                <a:gd name="T27" fmla="*/ 62 h 274"/>
                <a:gd name="T28" fmla="*/ 14 w 364"/>
                <a:gd name="T29" fmla="*/ 65 h 274"/>
                <a:gd name="T30" fmla="*/ 20 w 364"/>
                <a:gd name="T31" fmla="*/ 67 h 274"/>
                <a:gd name="T32" fmla="*/ 25 w 364"/>
                <a:gd name="T33" fmla="*/ 68 h 274"/>
                <a:gd name="T34" fmla="*/ 30 w 364"/>
                <a:gd name="T35" fmla="*/ 69 h 274"/>
                <a:gd name="T36" fmla="*/ 37 w 364"/>
                <a:gd name="T37" fmla="*/ 68 h 274"/>
                <a:gd name="T38" fmla="*/ 43 w 364"/>
                <a:gd name="T39" fmla="*/ 67 h 274"/>
                <a:gd name="T40" fmla="*/ 49 w 364"/>
                <a:gd name="T41" fmla="*/ 63 h 274"/>
                <a:gd name="T42" fmla="*/ 55 w 364"/>
                <a:gd name="T43" fmla="*/ 60 h 274"/>
                <a:gd name="T44" fmla="*/ 62 w 364"/>
                <a:gd name="T45" fmla="*/ 55 h 274"/>
                <a:gd name="T46" fmla="*/ 68 w 364"/>
                <a:gd name="T47" fmla="*/ 49 h 274"/>
                <a:gd name="T48" fmla="*/ 74 w 364"/>
                <a:gd name="T49" fmla="*/ 42 h 274"/>
                <a:gd name="T50" fmla="*/ 80 w 364"/>
                <a:gd name="T51" fmla="*/ 36 h 274"/>
                <a:gd name="T52" fmla="*/ 84 w 364"/>
                <a:gd name="T53" fmla="*/ 30 h 274"/>
                <a:gd name="T54" fmla="*/ 87 w 364"/>
                <a:gd name="T55" fmla="*/ 26 h 274"/>
                <a:gd name="T56" fmla="*/ 91 w 364"/>
                <a:gd name="T57" fmla="*/ 21 h 274"/>
                <a:gd name="T58" fmla="*/ 86 w 364"/>
                <a:gd name="T59" fmla="*/ 17 h 274"/>
                <a:gd name="T60" fmla="*/ 82 w 364"/>
                <a:gd name="T61" fmla="*/ 23 h 274"/>
                <a:gd name="T62" fmla="*/ 78 w 364"/>
                <a:gd name="T63" fmla="*/ 27 h 274"/>
                <a:gd name="T64" fmla="*/ 74 w 364"/>
                <a:gd name="T65" fmla="*/ 34 h 274"/>
                <a:gd name="T66" fmla="*/ 68 w 364"/>
                <a:gd name="T67" fmla="*/ 40 h 274"/>
                <a:gd name="T68" fmla="*/ 62 w 364"/>
                <a:gd name="T69" fmla="*/ 46 h 274"/>
                <a:gd name="T70" fmla="*/ 57 w 364"/>
                <a:gd name="T71" fmla="*/ 51 h 274"/>
                <a:gd name="T72" fmla="*/ 51 w 364"/>
                <a:gd name="T73" fmla="*/ 55 h 274"/>
                <a:gd name="T74" fmla="*/ 46 w 364"/>
                <a:gd name="T75" fmla="*/ 59 h 274"/>
                <a:gd name="T76" fmla="*/ 41 w 364"/>
                <a:gd name="T77" fmla="*/ 61 h 274"/>
                <a:gd name="T78" fmla="*/ 36 w 364"/>
                <a:gd name="T79" fmla="*/ 62 h 274"/>
                <a:gd name="T80" fmla="*/ 30 w 364"/>
                <a:gd name="T81" fmla="*/ 62 h 274"/>
                <a:gd name="T82" fmla="*/ 26 w 364"/>
                <a:gd name="T83" fmla="*/ 62 h 274"/>
                <a:gd name="T84" fmla="*/ 22 w 364"/>
                <a:gd name="T85" fmla="*/ 61 h 274"/>
                <a:gd name="T86" fmla="*/ 17 w 364"/>
                <a:gd name="T87" fmla="*/ 58 h 274"/>
                <a:gd name="T88" fmla="*/ 11 w 364"/>
                <a:gd name="T89" fmla="*/ 53 h 274"/>
                <a:gd name="T90" fmla="*/ 6 w 364"/>
                <a:gd name="T91" fmla="*/ 47 h 274"/>
                <a:gd name="T92" fmla="*/ 6 w 364"/>
                <a:gd name="T93" fmla="*/ 38 h 274"/>
                <a:gd name="T94" fmla="*/ 9 w 364"/>
                <a:gd name="T95" fmla="*/ 34 h 274"/>
                <a:gd name="T96" fmla="*/ 12 w 364"/>
                <a:gd name="T97" fmla="*/ 30 h 274"/>
                <a:gd name="T98" fmla="*/ 18 w 364"/>
                <a:gd name="T99" fmla="*/ 25 h 274"/>
                <a:gd name="T100" fmla="*/ 24 w 364"/>
                <a:gd name="T101" fmla="*/ 21 h 274"/>
                <a:gd name="T102" fmla="*/ 31 w 364"/>
                <a:gd name="T103" fmla="*/ 15 h 274"/>
                <a:gd name="T104" fmla="*/ 38 w 364"/>
                <a:gd name="T105" fmla="*/ 11 h 274"/>
                <a:gd name="T106" fmla="*/ 45 w 364"/>
                <a:gd name="T107" fmla="*/ 7 h 274"/>
                <a:gd name="T108" fmla="*/ 50 w 364"/>
                <a:gd name="T109" fmla="*/ 4 h 274"/>
                <a:gd name="T110" fmla="*/ 53 w 364"/>
                <a:gd name="T111" fmla="*/ 2 h 274"/>
                <a:gd name="T112" fmla="*/ 46 w 364"/>
                <a:gd name="T113" fmla="*/ 0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4"/>
                <a:gd name="T172" fmla="*/ 0 h 274"/>
                <a:gd name="T173" fmla="*/ 364 w 364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4" h="274">
                  <a:moveTo>
                    <a:pt x="183" y="0"/>
                  </a:moveTo>
                  <a:lnTo>
                    <a:pt x="181" y="0"/>
                  </a:lnTo>
                  <a:lnTo>
                    <a:pt x="177" y="3"/>
                  </a:lnTo>
                  <a:lnTo>
                    <a:pt x="172" y="5"/>
                  </a:lnTo>
                  <a:lnTo>
                    <a:pt x="164" y="9"/>
                  </a:lnTo>
                  <a:lnTo>
                    <a:pt x="159" y="12"/>
                  </a:lnTo>
                  <a:lnTo>
                    <a:pt x="155" y="14"/>
                  </a:lnTo>
                  <a:lnTo>
                    <a:pt x="149" y="17"/>
                  </a:lnTo>
                  <a:lnTo>
                    <a:pt x="144" y="21"/>
                  </a:lnTo>
                  <a:lnTo>
                    <a:pt x="139" y="23"/>
                  </a:lnTo>
                  <a:lnTo>
                    <a:pt x="132" y="28"/>
                  </a:lnTo>
                  <a:lnTo>
                    <a:pt x="126" y="31"/>
                  </a:lnTo>
                  <a:lnTo>
                    <a:pt x="120" y="36"/>
                  </a:lnTo>
                  <a:lnTo>
                    <a:pt x="114" y="39"/>
                  </a:lnTo>
                  <a:lnTo>
                    <a:pt x="108" y="42"/>
                  </a:lnTo>
                  <a:lnTo>
                    <a:pt x="101" y="47"/>
                  </a:lnTo>
                  <a:lnTo>
                    <a:pt x="94" y="52"/>
                  </a:lnTo>
                  <a:lnTo>
                    <a:pt x="87" y="56"/>
                  </a:lnTo>
                  <a:lnTo>
                    <a:pt x="80" y="61"/>
                  </a:lnTo>
                  <a:lnTo>
                    <a:pt x="75" y="65"/>
                  </a:lnTo>
                  <a:lnTo>
                    <a:pt x="69" y="71"/>
                  </a:lnTo>
                  <a:lnTo>
                    <a:pt x="62" y="76"/>
                  </a:lnTo>
                  <a:lnTo>
                    <a:pt x="55" y="81"/>
                  </a:lnTo>
                  <a:lnTo>
                    <a:pt x="50" y="86"/>
                  </a:lnTo>
                  <a:lnTo>
                    <a:pt x="44" y="92"/>
                  </a:lnTo>
                  <a:lnTo>
                    <a:pt x="39" y="96"/>
                  </a:lnTo>
                  <a:lnTo>
                    <a:pt x="34" y="102"/>
                  </a:lnTo>
                  <a:lnTo>
                    <a:pt x="29" y="106"/>
                  </a:lnTo>
                  <a:lnTo>
                    <a:pt x="25" y="113"/>
                  </a:lnTo>
                  <a:lnTo>
                    <a:pt x="20" y="118"/>
                  </a:lnTo>
                  <a:lnTo>
                    <a:pt x="17" y="123"/>
                  </a:lnTo>
                  <a:lnTo>
                    <a:pt x="13" y="128"/>
                  </a:lnTo>
                  <a:lnTo>
                    <a:pt x="11" y="134"/>
                  </a:lnTo>
                  <a:lnTo>
                    <a:pt x="7" y="138"/>
                  </a:lnTo>
                  <a:lnTo>
                    <a:pt x="5" y="144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2" y="193"/>
                  </a:lnTo>
                  <a:lnTo>
                    <a:pt x="2" y="198"/>
                  </a:lnTo>
                  <a:lnTo>
                    <a:pt x="3" y="202"/>
                  </a:lnTo>
                  <a:lnTo>
                    <a:pt x="4" y="206"/>
                  </a:lnTo>
                  <a:lnTo>
                    <a:pt x="6" y="210"/>
                  </a:lnTo>
                  <a:lnTo>
                    <a:pt x="11" y="218"/>
                  </a:lnTo>
                  <a:lnTo>
                    <a:pt x="17" y="226"/>
                  </a:lnTo>
                  <a:lnTo>
                    <a:pt x="22" y="233"/>
                  </a:lnTo>
                  <a:lnTo>
                    <a:pt x="29" y="241"/>
                  </a:lnTo>
                  <a:lnTo>
                    <a:pt x="33" y="243"/>
                  </a:lnTo>
                  <a:lnTo>
                    <a:pt x="37" y="247"/>
                  </a:lnTo>
                  <a:lnTo>
                    <a:pt x="42" y="249"/>
                  </a:lnTo>
                  <a:lnTo>
                    <a:pt x="46" y="253"/>
                  </a:lnTo>
                  <a:lnTo>
                    <a:pt x="51" y="256"/>
                  </a:lnTo>
                  <a:lnTo>
                    <a:pt x="54" y="258"/>
                  </a:lnTo>
                  <a:lnTo>
                    <a:pt x="59" y="260"/>
                  </a:lnTo>
                  <a:lnTo>
                    <a:pt x="65" y="263"/>
                  </a:lnTo>
                  <a:lnTo>
                    <a:pt x="69" y="264"/>
                  </a:lnTo>
                  <a:lnTo>
                    <a:pt x="74" y="266"/>
                  </a:lnTo>
                  <a:lnTo>
                    <a:pt x="78" y="267"/>
                  </a:lnTo>
                  <a:lnTo>
                    <a:pt x="84" y="269"/>
                  </a:lnTo>
                  <a:lnTo>
                    <a:pt x="88" y="269"/>
                  </a:lnTo>
                  <a:lnTo>
                    <a:pt x="94" y="271"/>
                  </a:lnTo>
                  <a:lnTo>
                    <a:pt x="100" y="272"/>
                  </a:lnTo>
                  <a:lnTo>
                    <a:pt x="104" y="273"/>
                  </a:lnTo>
                  <a:lnTo>
                    <a:pt x="110" y="273"/>
                  </a:lnTo>
                  <a:lnTo>
                    <a:pt x="116" y="273"/>
                  </a:lnTo>
                  <a:lnTo>
                    <a:pt x="122" y="273"/>
                  </a:lnTo>
                  <a:lnTo>
                    <a:pt x="128" y="274"/>
                  </a:lnTo>
                  <a:lnTo>
                    <a:pt x="134" y="273"/>
                  </a:lnTo>
                  <a:lnTo>
                    <a:pt x="140" y="272"/>
                  </a:lnTo>
                  <a:lnTo>
                    <a:pt x="145" y="271"/>
                  </a:lnTo>
                  <a:lnTo>
                    <a:pt x="152" y="269"/>
                  </a:lnTo>
                  <a:lnTo>
                    <a:pt x="158" y="268"/>
                  </a:lnTo>
                  <a:lnTo>
                    <a:pt x="164" y="267"/>
                  </a:lnTo>
                  <a:lnTo>
                    <a:pt x="171" y="265"/>
                  </a:lnTo>
                  <a:lnTo>
                    <a:pt x="177" y="263"/>
                  </a:lnTo>
                  <a:lnTo>
                    <a:pt x="183" y="260"/>
                  </a:lnTo>
                  <a:lnTo>
                    <a:pt x="190" y="258"/>
                  </a:lnTo>
                  <a:lnTo>
                    <a:pt x="197" y="255"/>
                  </a:lnTo>
                  <a:lnTo>
                    <a:pt x="204" y="251"/>
                  </a:lnTo>
                  <a:lnTo>
                    <a:pt x="209" y="248"/>
                  </a:lnTo>
                  <a:lnTo>
                    <a:pt x="215" y="244"/>
                  </a:lnTo>
                  <a:lnTo>
                    <a:pt x="222" y="240"/>
                  </a:lnTo>
                  <a:lnTo>
                    <a:pt x="229" y="236"/>
                  </a:lnTo>
                  <a:lnTo>
                    <a:pt x="236" y="231"/>
                  </a:lnTo>
                  <a:lnTo>
                    <a:pt x="241" y="225"/>
                  </a:lnTo>
                  <a:lnTo>
                    <a:pt x="248" y="220"/>
                  </a:lnTo>
                  <a:lnTo>
                    <a:pt x="254" y="215"/>
                  </a:lnTo>
                  <a:lnTo>
                    <a:pt x="260" y="209"/>
                  </a:lnTo>
                  <a:lnTo>
                    <a:pt x="266" y="202"/>
                  </a:lnTo>
                  <a:lnTo>
                    <a:pt x="272" y="196"/>
                  </a:lnTo>
                  <a:lnTo>
                    <a:pt x="278" y="191"/>
                  </a:lnTo>
                  <a:lnTo>
                    <a:pt x="283" y="184"/>
                  </a:lnTo>
                  <a:lnTo>
                    <a:pt x="289" y="178"/>
                  </a:lnTo>
                  <a:lnTo>
                    <a:pt x="295" y="171"/>
                  </a:lnTo>
                  <a:lnTo>
                    <a:pt x="301" y="166"/>
                  </a:lnTo>
                  <a:lnTo>
                    <a:pt x="306" y="159"/>
                  </a:lnTo>
                  <a:lnTo>
                    <a:pt x="311" y="153"/>
                  </a:lnTo>
                  <a:lnTo>
                    <a:pt x="317" y="147"/>
                  </a:lnTo>
                  <a:lnTo>
                    <a:pt x="322" y="142"/>
                  </a:lnTo>
                  <a:lnTo>
                    <a:pt x="326" y="135"/>
                  </a:lnTo>
                  <a:lnTo>
                    <a:pt x="330" y="130"/>
                  </a:lnTo>
                  <a:lnTo>
                    <a:pt x="335" y="123"/>
                  </a:lnTo>
                  <a:lnTo>
                    <a:pt x="339" y="119"/>
                  </a:lnTo>
                  <a:lnTo>
                    <a:pt x="343" y="114"/>
                  </a:lnTo>
                  <a:lnTo>
                    <a:pt x="345" y="110"/>
                  </a:lnTo>
                  <a:lnTo>
                    <a:pt x="348" y="105"/>
                  </a:lnTo>
                  <a:lnTo>
                    <a:pt x="352" y="102"/>
                  </a:lnTo>
                  <a:lnTo>
                    <a:pt x="356" y="94"/>
                  </a:lnTo>
                  <a:lnTo>
                    <a:pt x="361" y="89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46" y="66"/>
                  </a:lnTo>
                  <a:lnTo>
                    <a:pt x="345" y="68"/>
                  </a:lnTo>
                  <a:lnTo>
                    <a:pt x="343" y="71"/>
                  </a:lnTo>
                  <a:lnTo>
                    <a:pt x="338" y="76"/>
                  </a:lnTo>
                  <a:lnTo>
                    <a:pt x="334" y="84"/>
                  </a:lnTo>
                  <a:lnTo>
                    <a:pt x="330" y="87"/>
                  </a:lnTo>
                  <a:lnTo>
                    <a:pt x="327" y="92"/>
                  </a:lnTo>
                  <a:lnTo>
                    <a:pt x="323" y="96"/>
                  </a:lnTo>
                  <a:lnTo>
                    <a:pt x="320" y="101"/>
                  </a:lnTo>
                  <a:lnTo>
                    <a:pt x="315" y="105"/>
                  </a:lnTo>
                  <a:lnTo>
                    <a:pt x="312" y="111"/>
                  </a:lnTo>
                  <a:lnTo>
                    <a:pt x="307" y="117"/>
                  </a:lnTo>
                  <a:lnTo>
                    <a:pt x="303" y="123"/>
                  </a:lnTo>
                  <a:lnTo>
                    <a:pt x="298" y="129"/>
                  </a:lnTo>
                  <a:lnTo>
                    <a:pt x="293" y="135"/>
                  </a:lnTo>
                  <a:lnTo>
                    <a:pt x="287" y="141"/>
                  </a:lnTo>
                  <a:lnTo>
                    <a:pt x="282" y="147"/>
                  </a:lnTo>
                  <a:lnTo>
                    <a:pt x="277" y="153"/>
                  </a:lnTo>
                  <a:lnTo>
                    <a:pt x="272" y="160"/>
                  </a:lnTo>
                  <a:lnTo>
                    <a:pt x="266" y="166"/>
                  </a:lnTo>
                  <a:lnTo>
                    <a:pt x="262" y="172"/>
                  </a:lnTo>
                  <a:lnTo>
                    <a:pt x="255" y="178"/>
                  </a:lnTo>
                  <a:lnTo>
                    <a:pt x="250" y="184"/>
                  </a:lnTo>
                  <a:lnTo>
                    <a:pt x="244" y="190"/>
                  </a:lnTo>
                  <a:lnTo>
                    <a:pt x="239" y="195"/>
                  </a:lnTo>
                  <a:lnTo>
                    <a:pt x="233" y="201"/>
                  </a:lnTo>
                  <a:lnTo>
                    <a:pt x="228" y="207"/>
                  </a:lnTo>
                  <a:lnTo>
                    <a:pt x="222" y="211"/>
                  </a:lnTo>
                  <a:lnTo>
                    <a:pt x="217" y="216"/>
                  </a:lnTo>
                  <a:lnTo>
                    <a:pt x="210" y="219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5" y="231"/>
                  </a:lnTo>
                  <a:lnTo>
                    <a:pt x="188" y="233"/>
                  </a:lnTo>
                  <a:lnTo>
                    <a:pt x="183" y="236"/>
                  </a:lnTo>
                  <a:lnTo>
                    <a:pt x="177" y="239"/>
                  </a:lnTo>
                  <a:lnTo>
                    <a:pt x="173" y="242"/>
                  </a:lnTo>
                  <a:lnTo>
                    <a:pt x="167" y="243"/>
                  </a:lnTo>
                  <a:lnTo>
                    <a:pt x="161" y="244"/>
                  </a:lnTo>
                  <a:lnTo>
                    <a:pt x="157" y="247"/>
                  </a:lnTo>
                  <a:lnTo>
                    <a:pt x="152" y="248"/>
                  </a:lnTo>
                  <a:lnTo>
                    <a:pt x="147" y="249"/>
                  </a:lnTo>
                  <a:lnTo>
                    <a:pt x="141" y="249"/>
                  </a:lnTo>
                  <a:lnTo>
                    <a:pt x="136" y="250"/>
                  </a:lnTo>
                  <a:lnTo>
                    <a:pt x="132" y="251"/>
                  </a:lnTo>
                  <a:lnTo>
                    <a:pt x="127" y="250"/>
                  </a:lnTo>
                  <a:lnTo>
                    <a:pt x="123" y="250"/>
                  </a:lnTo>
                  <a:lnTo>
                    <a:pt x="118" y="250"/>
                  </a:lnTo>
                  <a:lnTo>
                    <a:pt x="114" y="250"/>
                  </a:lnTo>
                  <a:lnTo>
                    <a:pt x="108" y="249"/>
                  </a:lnTo>
                  <a:lnTo>
                    <a:pt x="104" y="249"/>
                  </a:lnTo>
                  <a:lnTo>
                    <a:pt x="100" y="248"/>
                  </a:lnTo>
                  <a:lnTo>
                    <a:pt x="95" y="247"/>
                  </a:lnTo>
                  <a:lnTo>
                    <a:pt x="91" y="245"/>
                  </a:lnTo>
                  <a:lnTo>
                    <a:pt x="86" y="244"/>
                  </a:lnTo>
                  <a:lnTo>
                    <a:pt x="83" y="242"/>
                  </a:lnTo>
                  <a:lnTo>
                    <a:pt x="79" y="242"/>
                  </a:lnTo>
                  <a:lnTo>
                    <a:pt x="71" y="238"/>
                  </a:lnTo>
                  <a:lnTo>
                    <a:pt x="66" y="235"/>
                  </a:lnTo>
                  <a:lnTo>
                    <a:pt x="59" y="230"/>
                  </a:lnTo>
                  <a:lnTo>
                    <a:pt x="52" y="225"/>
                  </a:lnTo>
                  <a:lnTo>
                    <a:pt x="45" y="219"/>
                  </a:lnTo>
                  <a:lnTo>
                    <a:pt x="41" y="214"/>
                  </a:lnTo>
                  <a:lnTo>
                    <a:pt x="34" y="207"/>
                  </a:lnTo>
                  <a:lnTo>
                    <a:pt x="30" y="201"/>
                  </a:lnTo>
                  <a:lnTo>
                    <a:pt x="27" y="194"/>
                  </a:lnTo>
                  <a:lnTo>
                    <a:pt x="25" y="188"/>
                  </a:lnTo>
                  <a:lnTo>
                    <a:pt x="22" y="179"/>
                  </a:lnTo>
                  <a:lnTo>
                    <a:pt x="22" y="171"/>
                  </a:lnTo>
                  <a:lnTo>
                    <a:pt x="22" y="163"/>
                  </a:lnTo>
                  <a:lnTo>
                    <a:pt x="25" y="155"/>
                  </a:lnTo>
                  <a:lnTo>
                    <a:pt x="26" y="151"/>
                  </a:lnTo>
                  <a:lnTo>
                    <a:pt x="28" y="147"/>
                  </a:lnTo>
                  <a:lnTo>
                    <a:pt x="30" y="143"/>
                  </a:lnTo>
                  <a:lnTo>
                    <a:pt x="34" y="139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9" y="122"/>
                  </a:lnTo>
                  <a:lnTo>
                    <a:pt x="53" y="117"/>
                  </a:lnTo>
                  <a:lnTo>
                    <a:pt x="58" y="112"/>
                  </a:lnTo>
                  <a:lnTo>
                    <a:pt x="63" y="106"/>
                  </a:lnTo>
                  <a:lnTo>
                    <a:pt x="70" y="102"/>
                  </a:lnTo>
                  <a:lnTo>
                    <a:pt x="76" y="97"/>
                  </a:lnTo>
                  <a:lnTo>
                    <a:pt x="83" y="93"/>
                  </a:lnTo>
                  <a:lnTo>
                    <a:pt x="90" y="88"/>
                  </a:lnTo>
                  <a:lnTo>
                    <a:pt x="96" y="84"/>
                  </a:lnTo>
                  <a:lnTo>
                    <a:pt x="103" y="78"/>
                  </a:lnTo>
                  <a:lnTo>
                    <a:pt x="110" y="73"/>
                  </a:lnTo>
                  <a:lnTo>
                    <a:pt x="117" y="68"/>
                  </a:lnTo>
                  <a:lnTo>
                    <a:pt x="125" y="63"/>
                  </a:lnTo>
                  <a:lnTo>
                    <a:pt x="132" y="58"/>
                  </a:lnTo>
                  <a:lnTo>
                    <a:pt x="139" y="54"/>
                  </a:lnTo>
                  <a:lnTo>
                    <a:pt x="145" y="49"/>
                  </a:lnTo>
                  <a:lnTo>
                    <a:pt x="152" y="46"/>
                  </a:lnTo>
                  <a:lnTo>
                    <a:pt x="159" y="41"/>
                  </a:lnTo>
                  <a:lnTo>
                    <a:pt x="166" y="37"/>
                  </a:lnTo>
                  <a:lnTo>
                    <a:pt x="172" y="32"/>
                  </a:lnTo>
                  <a:lnTo>
                    <a:pt x="179" y="30"/>
                  </a:lnTo>
                  <a:lnTo>
                    <a:pt x="184" y="25"/>
                  </a:lnTo>
                  <a:lnTo>
                    <a:pt x="190" y="22"/>
                  </a:lnTo>
                  <a:lnTo>
                    <a:pt x="195" y="19"/>
                  </a:lnTo>
                  <a:lnTo>
                    <a:pt x="200" y="16"/>
                  </a:lnTo>
                  <a:lnTo>
                    <a:pt x="204" y="14"/>
                  </a:lnTo>
                  <a:lnTo>
                    <a:pt x="208" y="12"/>
                  </a:lnTo>
                  <a:lnTo>
                    <a:pt x="212" y="9"/>
                  </a:lnTo>
                  <a:lnTo>
                    <a:pt x="215" y="8"/>
                  </a:lnTo>
                  <a:lnTo>
                    <a:pt x="218" y="6"/>
                  </a:lnTo>
                  <a:lnTo>
                    <a:pt x="221" y="6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29"/>
            <p:cNvSpPr>
              <a:spLocks/>
            </p:cNvSpPr>
            <p:nvPr/>
          </p:nvSpPr>
          <p:spPr bwMode="auto">
            <a:xfrm>
              <a:off x="2598" y="1726"/>
              <a:ext cx="120" cy="87"/>
            </a:xfrm>
            <a:custGeom>
              <a:avLst/>
              <a:gdLst>
                <a:gd name="T0" fmla="*/ 37 w 239"/>
                <a:gd name="T1" fmla="*/ 0 h 176"/>
                <a:gd name="T2" fmla="*/ 33 w 239"/>
                <a:gd name="T3" fmla="*/ 2 h 176"/>
                <a:gd name="T4" fmla="*/ 30 w 239"/>
                <a:gd name="T5" fmla="*/ 3 h 176"/>
                <a:gd name="T6" fmla="*/ 26 w 239"/>
                <a:gd name="T7" fmla="*/ 5 h 176"/>
                <a:gd name="T8" fmla="*/ 22 w 239"/>
                <a:gd name="T9" fmla="*/ 7 h 176"/>
                <a:gd name="T10" fmla="*/ 18 w 239"/>
                <a:gd name="T11" fmla="*/ 10 h 176"/>
                <a:gd name="T12" fmla="*/ 14 w 239"/>
                <a:gd name="T13" fmla="*/ 12 h 176"/>
                <a:gd name="T14" fmla="*/ 10 w 239"/>
                <a:gd name="T15" fmla="*/ 15 h 176"/>
                <a:gd name="T16" fmla="*/ 5 w 239"/>
                <a:gd name="T17" fmla="*/ 20 h 176"/>
                <a:gd name="T18" fmla="*/ 1 w 239"/>
                <a:gd name="T19" fmla="*/ 25 h 176"/>
                <a:gd name="T20" fmla="*/ 0 w 239"/>
                <a:gd name="T21" fmla="*/ 30 h 176"/>
                <a:gd name="T22" fmla="*/ 1 w 239"/>
                <a:gd name="T23" fmla="*/ 35 h 176"/>
                <a:gd name="T24" fmla="*/ 3 w 239"/>
                <a:gd name="T25" fmla="*/ 38 h 176"/>
                <a:gd name="T26" fmla="*/ 7 w 239"/>
                <a:gd name="T27" fmla="*/ 41 h 176"/>
                <a:gd name="T28" fmla="*/ 10 w 239"/>
                <a:gd name="T29" fmla="*/ 43 h 176"/>
                <a:gd name="T30" fmla="*/ 15 w 239"/>
                <a:gd name="T31" fmla="*/ 43 h 176"/>
                <a:gd name="T32" fmla="*/ 19 w 239"/>
                <a:gd name="T33" fmla="*/ 42 h 176"/>
                <a:gd name="T34" fmla="*/ 23 w 239"/>
                <a:gd name="T35" fmla="*/ 42 h 176"/>
                <a:gd name="T36" fmla="*/ 26 w 239"/>
                <a:gd name="T37" fmla="*/ 41 h 176"/>
                <a:gd name="T38" fmla="*/ 29 w 239"/>
                <a:gd name="T39" fmla="*/ 39 h 176"/>
                <a:gd name="T40" fmla="*/ 33 w 239"/>
                <a:gd name="T41" fmla="*/ 38 h 176"/>
                <a:gd name="T42" fmla="*/ 36 w 239"/>
                <a:gd name="T43" fmla="*/ 36 h 176"/>
                <a:gd name="T44" fmla="*/ 39 w 239"/>
                <a:gd name="T45" fmla="*/ 33 h 176"/>
                <a:gd name="T46" fmla="*/ 45 w 239"/>
                <a:gd name="T47" fmla="*/ 27 h 176"/>
                <a:gd name="T48" fmla="*/ 51 w 239"/>
                <a:gd name="T49" fmla="*/ 22 h 176"/>
                <a:gd name="T50" fmla="*/ 55 w 239"/>
                <a:gd name="T51" fmla="*/ 16 h 176"/>
                <a:gd name="T52" fmla="*/ 58 w 239"/>
                <a:gd name="T53" fmla="*/ 12 h 176"/>
                <a:gd name="T54" fmla="*/ 60 w 239"/>
                <a:gd name="T55" fmla="*/ 9 h 176"/>
                <a:gd name="T56" fmla="*/ 59 w 239"/>
                <a:gd name="T57" fmla="*/ 9 h 176"/>
                <a:gd name="T58" fmla="*/ 56 w 239"/>
                <a:gd name="T59" fmla="*/ 7 h 176"/>
                <a:gd name="T60" fmla="*/ 54 w 239"/>
                <a:gd name="T61" fmla="*/ 8 h 176"/>
                <a:gd name="T62" fmla="*/ 53 w 239"/>
                <a:gd name="T63" fmla="*/ 10 h 176"/>
                <a:gd name="T64" fmla="*/ 50 w 239"/>
                <a:gd name="T65" fmla="*/ 13 h 176"/>
                <a:gd name="T66" fmla="*/ 45 w 239"/>
                <a:gd name="T67" fmla="*/ 18 h 176"/>
                <a:gd name="T68" fmla="*/ 40 w 239"/>
                <a:gd name="T69" fmla="*/ 22 h 176"/>
                <a:gd name="T70" fmla="*/ 34 w 239"/>
                <a:gd name="T71" fmla="*/ 27 h 176"/>
                <a:gd name="T72" fmla="*/ 29 w 239"/>
                <a:gd name="T73" fmla="*/ 31 h 176"/>
                <a:gd name="T74" fmla="*/ 24 w 239"/>
                <a:gd name="T75" fmla="*/ 34 h 176"/>
                <a:gd name="T76" fmla="*/ 20 w 239"/>
                <a:gd name="T77" fmla="*/ 36 h 176"/>
                <a:gd name="T78" fmla="*/ 17 w 239"/>
                <a:gd name="T79" fmla="*/ 36 h 176"/>
                <a:gd name="T80" fmla="*/ 12 w 239"/>
                <a:gd name="T81" fmla="*/ 36 h 176"/>
                <a:gd name="T82" fmla="*/ 8 w 239"/>
                <a:gd name="T83" fmla="*/ 32 h 176"/>
                <a:gd name="T84" fmla="*/ 7 w 239"/>
                <a:gd name="T85" fmla="*/ 28 h 176"/>
                <a:gd name="T86" fmla="*/ 9 w 239"/>
                <a:gd name="T87" fmla="*/ 24 h 176"/>
                <a:gd name="T88" fmla="*/ 12 w 239"/>
                <a:gd name="T89" fmla="*/ 21 h 176"/>
                <a:gd name="T90" fmla="*/ 17 w 239"/>
                <a:gd name="T91" fmla="*/ 17 h 176"/>
                <a:gd name="T92" fmla="*/ 20 w 239"/>
                <a:gd name="T93" fmla="*/ 15 h 176"/>
                <a:gd name="T94" fmla="*/ 24 w 239"/>
                <a:gd name="T95" fmla="*/ 13 h 176"/>
                <a:gd name="T96" fmla="*/ 27 w 239"/>
                <a:gd name="T97" fmla="*/ 11 h 176"/>
                <a:gd name="T98" fmla="*/ 31 w 239"/>
                <a:gd name="T99" fmla="*/ 8 h 176"/>
                <a:gd name="T100" fmla="*/ 37 w 239"/>
                <a:gd name="T101" fmla="*/ 6 h 176"/>
                <a:gd name="T102" fmla="*/ 40 w 239"/>
                <a:gd name="T103" fmla="*/ 4 h 176"/>
                <a:gd name="T104" fmla="*/ 38 w 239"/>
                <a:gd name="T105" fmla="*/ 0 h 1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9"/>
                <a:gd name="T160" fmla="*/ 0 h 176"/>
                <a:gd name="T161" fmla="*/ 239 w 239"/>
                <a:gd name="T162" fmla="*/ 176 h 1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9" h="176">
                  <a:moveTo>
                    <a:pt x="149" y="0"/>
                  </a:moveTo>
                  <a:lnTo>
                    <a:pt x="148" y="0"/>
                  </a:lnTo>
                  <a:lnTo>
                    <a:pt x="145" y="1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30" y="8"/>
                  </a:lnTo>
                  <a:lnTo>
                    <a:pt x="126" y="10"/>
                  </a:lnTo>
                  <a:lnTo>
                    <a:pt x="122" y="13"/>
                  </a:lnTo>
                  <a:lnTo>
                    <a:pt x="117" y="15"/>
                  </a:lnTo>
                  <a:lnTo>
                    <a:pt x="113" y="17"/>
                  </a:lnTo>
                  <a:lnTo>
                    <a:pt x="108" y="19"/>
                  </a:lnTo>
                  <a:lnTo>
                    <a:pt x="102" y="23"/>
                  </a:lnTo>
                  <a:lnTo>
                    <a:pt x="98" y="25"/>
                  </a:lnTo>
                  <a:lnTo>
                    <a:pt x="92" y="27"/>
                  </a:lnTo>
                  <a:lnTo>
                    <a:pt x="86" y="30"/>
                  </a:lnTo>
                  <a:lnTo>
                    <a:pt x="81" y="33"/>
                  </a:lnTo>
                  <a:lnTo>
                    <a:pt x="76" y="37"/>
                  </a:lnTo>
                  <a:lnTo>
                    <a:pt x="71" y="40"/>
                  </a:lnTo>
                  <a:lnTo>
                    <a:pt x="65" y="43"/>
                  </a:lnTo>
                  <a:lnTo>
                    <a:pt x="59" y="47"/>
                  </a:lnTo>
                  <a:lnTo>
                    <a:pt x="55" y="50"/>
                  </a:lnTo>
                  <a:lnTo>
                    <a:pt x="49" y="54"/>
                  </a:lnTo>
                  <a:lnTo>
                    <a:pt x="44" y="57"/>
                  </a:lnTo>
                  <a:lnTo>
                    <a:pt x="40" y="60"/>
                  </a:lnTo>
                  <a:lnTo>
                    <a:pt x="35" y="65"/>
                  </a:lnTo>
                  <a:lnTo>
                    <a:pt x="26" y="72"/>
                  </a:lnTo>
                  <a:lnTo>
                    <a:pt x="19" y="81"/>
                  </a:lnTo>
                  <a:lnTo>
                    <a:pt x="12" y="88"/>
                  </a:lnTo>
                  <a:lnTo>
                    <a:pt x="8" y="95"/>
                  </a:lnTo>
                  <a:lnTo>
                    <a:pt x="4" y="102"/>
                  </a:lnTo>
                  <a:lnTo>
                    <a:pt x="3" y="108"/>
                  </a:lnTo>
                  <a:lnTo>
                    <a:pt x="1" y="115"/>
                  </a:lnTo>
                  <a:lnTo>
                    <a:pt x="0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3" y="141"/>
                  </a:lnTo>
                  <a:lnTo>
                    <a:pt x="6" y="146"/>
                  </a:lnTo>
                  <a:lnTo>
                    <a:pt x="8" y="151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4"/>
                  </a:lnTo>
                  <a:lnTo>
                    <a:pt x="25" y="167"/>
                  </a:lnTo>
                  <a:lnTo>
                    <a:pt x="29" y="171"/>
                  </a:lnTo>
                  <a:lnTo>
                    <a:pt x="34" y="172"/>
                  </a:lnTo>
                  <a:lnTo>
                    <a:pt x="40" y="173"/>
                  </a:lnTo>
                  <a:lnTo>
                    <a:pt x="45" y="175"/>
                  </a:lnTo>
                  <a:lnTo>
                    <a:pt x="52" y="176"/>
                  </a:lnTo>
                  <a:lnTo>
                    <a:pt x="59" y="175"/>
                  </a:lnTo>
                  <a:lnTo>
                    <a:pt x="68" y="173"/>
                  </a:lnTo>
                  <a:lnTo>
                    <a:pt x="72" y="173"/>
                  </a:lnTo>
                  <a:lnTo>
                    <a:pt x="75" y="172"/>
                  </a:lnTo>
                  <a:lnTo>
                    <a:pt x="80" y="171"/>
                  </a:lnTo>
                  <a:lnTo>
                    <a:pt x="84" y="171"/>
                  </a:lnTo>
                  <a:lnTo>
                    <a:pt x="89" y="170"/>
                  </a:lnTo>
                  <a:lnTo>
                    <a:pt x="93" y="169"/>
                  </a:lnTo>
                  <a:lnTo>
                    <a:pt x="97" y="167"/>
                  </a:lnTo>
                  <a:lnTo>
                    <a:pt x="101" y="165"/>
                  </a:lnTo>
                  <a:lnTo>
                    <a:pt x="106" y="163"/>
                  </a:lnTo>
                  <a:lnTo>
                    <a:pt x="110" y="162"/>
                  </a:lnTo>
                  <a:lnTo>
                    <a:pt x="115" y="160"/>
                  </a:lnTo>
                  <a:lnTo>
                    <a:pt x="120" y="157"/>
                  </a:lnTo>
                  <a:lnTo>
                    <a:pt x="124" y="155"/>
                  </a:lnTo>
                  <a:lnTo>
                    <a:pt x="129" y="153"/>
                  </a:lnTo>
                  <a:lnTo>
                    <a:pt x="133" y="151"/>
                  </a:lnTo>
                  <a:lnTo>
                    <a:pt x="138" y="148"/>
                  </a:lnTo>
                  <a:lnTo>
                    <a:pt x="142" y="145"/>
                  </a:lnTo>
                  <a:lnTo>
                    <a:pt x="147" y="141"/>
                  </a:lnTo>
                  <a:lnTo>
                    <a:pt x="151" y="139"/>
                  </a:lnTo>
                  <a:lnTo>
                    <a:pt x="156" y="136"/>
                  </a:lnTo>
                  <a:lnTo>
                    <a:pt x="164" y="128"/>
                  </a:lnTo>
                  <a:lnTo>
                    <a:pt x="172" y="120"/>
                  </a:lnTo>
                  <a:lnTo>
                    <a:pt x="180" y="112"/>
                  </a:lnTo>
                  <a:lnTo>
                    <a:pt x="189" y="104"/>
                  </a:lnTo>
                  <a:lnTo>
                    <a:pt x="196" y="96"/>
                  </a:lnTo>
                  <a:lnTo>
                    <a:pt x="203" y="88"/>
                  </a:lnTo>
                  <a:lnTo>
                    <a:pt x="208" y="80"/>
                  </a:lnTo>
                  <a:lnTo>
                    <a:pt x="215" y="73"/>
                  </a:lnTo>
                  <a:lnTo>
                    <a:pt x="220" y="65"/>
                  </a:lnTo>
                  <a:lnTo>
                    <a:pt x="226" y="58"/>
                  </a:lnTo>
                  <a:lnTo>
                    <a:pt x="229" y="53"/>
                  </a:lnTo>
                  <a:lnTo>
                    <a:pt x="232" y="48"/>
                  </a:lnTo>
                  <a:lnTo>
                    <a:pt x="235" y="43"/>
                  </a:lnTo>
                  <a:lnTo>
                    <a:pt x="237" y="41"/>
                  </a:lnTo>
                  <a:lnTo>
                    <a:pt x="239" y="39"/>
                  </a:lnTo>
                  <a:lnTo>
                    <a:pt x="238" y="37"/>
                  </a:lnTo>
                  <a:lnTo>
                    <a:pt x="236" y="37"/>
                  </a:lnTo>
                  <a:lnTo>
                    <a:pt x="232" y="34"/>
                  </a:lnTo>
                  <a:lnTo>
                    <a:pt x="228" y="32"/>
                  </a:lnTo>
                  <a:lnTo>
                    <a:pt x="223" y="30"/>
                  </a:lnTo>
                  <a:lnTo>
                    <a:pt x="220" y="30"/>
                  </a:lnTo>
                  <a:lnTo>
                    <a:pt x="216" y="30"/>
                  </a:lnTo>
                  <a:lnTo>
                    <a:pt x="216" y="32"/>
                  </a:lnTo>
                  <a:lnTo>
                    <a:pt x="215" y="34"/>
                  </a:lnTo>
                  <a:lnTo>
                    <a:pt x="214" y="37"/>
                  </a:lnTo>
                  <a:lnTo>
                    <a:pt x="211" y="41"/>
                  </a:lnTo>
                  <a:lnTo>
                    <a:pt x="207" y="46"/>
                  </a:lnTo>
                  <a:lnTo>
                    <a:pt x="203" y="50"/>
                  </a:lnTo>
                  <a:lnTo>
                    <a:pt x="198" y="55"/>
                  </a:lnTo>
                  <a:lnTo>
                    <a:pt x="191" y="59"/>
                  </a:lnTo>
                  <a:lnTo>
                    <a:pt x="187" y="66"/>
                  </a:lnTo>
                  <a:lnTo>
                    <a:pt x="179" y="72"/>
                  </a:lnTo>
                  <a:lnTo>
                    <a:pt x="172" y="79"/>
                  </a:lnTo>
                  <a:lnTo>
                    <a:pt x="164" y="84"/>
                  </a:lnTo>
                  <a:lnTo>
                    <a:pt x="157" y="91"/>
                  </a:lnTo>
                  <a:lnTo>
                    <a:pt x="149" y="97"/>
                  </a:lnTo>
                  <a:lnTo>
                    <a:pt x="142" y="104"/>
                  </a:lnTo>
                  <a:lnTo>
                    <a:pt x="136" y="111"/>
                  </a:lnTo>
                  <a:lnTo>
                    <a:pt x="129" y="118"/>
                  </a:lnTo>
                  <a:lnTo>
                    <a:pt x="122" y="122"/>
                  </a:lnTo>
                  <a:lnTo>
                    <a:pt x="115" y="128"/>
                  </a:lnTo>
                  <a:lnTo>
                    <a:pt x="108" y="131"/>
                  </a:lnTo>
                  <a:lnTo>
                    <a:pt x="101" y="136"/>
                  </a:lnTo>
                  <a:lnTo>
                    <a:pt x="96" y="138"/>
                  </a:lnTo>
                  <a:lnTo>
                    <a:pt x="90" y="141"/>
                  </a:lnTo>
                  <a:lnTo>
                    <a:pt x="84" y="144"/>
                  </a:lnTo>
                  <a:lnTo>
                    <a:pt x="80" y="146"/>
                  </a:lnTo>
                  <a:lnTo>
                    <a:pt x="75" y="146"/>
                  </a:lnTo>
                  <a:lnTo>
                    <a:pt x="71" y="148"/>
                  </a:lnTo>
                  <a:lnTo>
                    <a:pt x="66" y="148"/>
                  </a:lnTo>
                  <a:lnTo>
                    <a:pt x="61" y="148"/>
                  </a:lnTo>
                  <a:lnTo>
                    <a:pt x="55" y="147"/>
                  </a:lnTo>
                  <a:lnTo>
                    <a:pt x="48" y="146"/>
                  </a:lnTo>
                  <a:lnTo>
                    <a:pt x="42" y="141"/>
                  </a:lnTo>
                  <a:lnTo>
                    <a:pt x="36" y="136"/>
                  </a:lnTo>
                  <a:lnTo>
                    <a:pt x="32" y="129"/>
                  </a:lnTo>
                  <a:lnTo>
                    <a:pt x="29" y="122"/>
                  </a:lnTo>
                  <a:lnTo>
                    <a:pt x="28" y="118"/>
                  </a:lnTo>
                  <a:lnTo>
                    <a:pt x="28" y="113"/>
                  </a:lnTo>
                  <a:lnTo>
                    <a:pt x="28" y="108"/>
                  </a:lnTo>
                  <a:lnTo>
                    <a:pt x="31" y="104"/>
                  </a:lnTo>
                  <a:lnTo>
                    <a:pt x="33" y="99"/>
                  </a:lnTo>
                  <a:lnTo>
                    <a:pt x="37" y="95"/>
                  </a:lnTo>
                  <a:lnTo>
                    <a:pt x="42" y="89"/>
                  </a:lnTo>
                  <a:lnTo>
                    <a:pt x="48" y="84"/>
                  </a:lnTo>
                  <a:lnTo>
                    <a:pt x="55" y="79"/>
                  </a:lnTo>
                  <a:lnTo>
                    <a:pt x="63" y="73"/>
                  </a:lnTo>
                  <a:lnTo>
                    <a:pt x="66" y="70"/>
                  </a:lnTo>
                  <a:lnTo>
                    <a:pt x="71" y="67"/>
                  </a:lnTo>
                  <a:lnTo>
                    <a:pt x="75" y="64"/>
                  </a:lnTo>
                  <a:lnTo>
                    <a:pt x="80" y="62"/>
                  </a:lnTo>
                  <a:lnTo>
                    <a:pt x="84" y="59"/>
                  </a:lnTo>
                  <a:lnTo>
                    <a:pt x="89" y="56"/>
                  </a:lnTo>
                  <a:lnTo>
                    <a:pt x="93" y="53"/>
                  </a:lnTo>
                  <a:lnTo>
                    <a:pt x="98" y="50"/>
                  </a:lnTo>
                  <a:lnTo>
                    <a:pt x="102" y="48"/>
                  </a:lnTo>
                  <a:lnTo>
                    <a:pt x="107" y="46"/>
                  </a:lnTo>
                  <a:lnTo>
                    <a:pt x="112" y="43"/>
                  </a:lnTo>
                  <a:lnTo>
                    <a:pt x="116" y="41"/>
                  </a:lnTo>
                  <a:lnTo>
                    <a:pt x="124" y="35"/>
                  </a:lnTo>
                  <a:lnTo>
                    <a:pt x="132" y="32"/>
                  </a:lnTo>
                  <a:lnTo>
                    <a:pt x="139" y="27"/>
                  </a:lnTo>
                  <a:lnTo>
                    <a:pt x="146" y="25"/>
                  </a:lnTo>
                  <a:lnTo>
                    <a:pt x="150" y="22"/>
                  </a:lnTo>
                  <a:lnTo>
                    <a:pt x="155" y="19"/>
                  </a:lnTo>
                  <a:lnTo>
                    <a:pt x="157" y="18"/>
                  </a:lnTo>
                  <a:lnTo>
                    <a:pt x="158" y="18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30"/>
            <p:cNvSpPr>
              <a:spLocks/>
            </p:cNvSpPr>
            <p:nvPr/>
          </p:nvSpPr>
          <p:spPr bwMode="auto">
            <a:xfrm>
              <a:off x="2669" y="1726"/>
              <a:ext cx="49" cy="26"/>
            </a:xfrm>
            <a:custGeom>
              <a:avLst/>
              <a:gdLst>
                <a:gd name="T0" fmla="*/ 2 w 98"/>
                <a:gd name="T1" fmla="*/ 0 h 53"/>
                <a:gd name="T2" fmla="*/ 25 w 98"/>
                <a:gd name="T3" fmla="*/ 9 h 53"/>
                <a:gd name="T4" fmla="*/ 17 w 98"/>
                <a:gd name="T5" fmla="*/ 13 h 53"/>
                <a:gd name="T6" fmla="*/ 0 w 98"/>
                <a:gd name="T7" fmla="*/ 3 h 53"/>
                <a:gd name="T8" fmla="*/ 2 w 98"/>
                <a:gd name="T9" fmla="*/ 0 h 53"/>
                <a:gd name="T10" fmla="*/ 2 w 9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8"/>
                <a:gd name="T19" fmla="*/ 0 h 53"/>
                <a:gd name="T20" fmla="*/ 98 w 9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8" h="53">
                  <a:moveTo>
                    <a:pt x="8" y="0"/>
                  </a:moveTo>
                  <a:lnTo>
                    <a:pt x="98" y="39"/>
                  </a:lnTo>
                  <a:lnTo>
                    <a:pt x="67" y="53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31"/>
            <p:cNvSpPr>
              <a:spLocks/>
            </p:cNvSpPr>
            <p:nvPr/>
          </p:nvSpPr>
          <p:spPr bwMode="auto">
            <a:xfrm>
              <a:off x="2844" y="1596"/>
              <a:ext cx="119" cy="78"/>
            </a:xfrm>
            <a:custGeom>
              <a:avLst/>
              <a:gdLst>
                <a:gd name="T0" fmla="*/ 54 w 240"/>
                <a:gd name="T1" fmla="*/ 2 h 155"/>
                <a:gd name="T2" fmla="*/ 53 w 240"/>
                <a:gd name="T3" fmla="*/ 5 h 155"/>
                <a:gd name="T4" fmla="*/ 52 w 240"/>
                <a:gd name="T5" fmla="*/ 8 h 155"/>
                <a:gd name="T6" fmla="*/ 51 w 240"/>
                <a:gd name="T7" fmla="*/ 11 h 155"/>
                <a:gd name="T8" fmla="*/ 49 w 240"/>
                <a:gd name="T9" fmla="*/ 14 h 155"/>
                <a:gd name="T10" fmla="*/ 48 w 240"/>
                <a:gd name="T11" fmla="*/ 18 h 155"/>
                <a:gd name="T12" fmla="*/ 46 w 240"/>
                <a:gd name="T13" fmla="*/ 21 h 155"/>
                <a:gd name="T14" fmla="*/ 43 w 240"/>
                <a:gd name="T15" fmla="*/ 24 h 155"/>
                <a:gd name="T16" fmla="*/ 41 w 240"/>
                <a:gd name="T17" fmla="*/ 27 h 155"/>
                <a:gd name="T18" fmla="*/ 38 w 240"/>
                <a:gd name="T19" fmla="*/ 29 h 155"/>
                <a:gd name="T20" fmla="*/ 35 w 240"/>
                <a:gd name="T21" fmla="*/ 30 h 155"/>
                <a:gd name="T22" fmla="*/ 32 w 240"/>
                <a:gd name="T23" fmla="*/ 31 h 155"/>
                <a:gd name="T24" fmla="*/ 29 w 240"/>
                <a:gd name="T25" fmla="*/ 32 h 155"/>
                <a:gd name="T26" fmla="*/ 26 w 240"/>
                <a:gd name="T27" fmla="*/ 32 h 155"/>
                <a:gd name="T28" fmla="*/ 23 w 240"/>
                <a:gd name="T29" fmla="*/ 32 h 155"/>
                <a:gd name="T30" fmla="*/ 20 w 240"/>
                <a:gd name="T31" fmla="*/ 31 h 155"/>
                <a:gd name="T32" fmla="*/ 17 w 240"/>
                <a:gd name="T33" fmla="*/ 31 h 155"/>
                <a:gd name="T34" fmla="*/ 14 w 240"/>
                <a:gd name="T35" fmla="*/ 30 h 155"/>
                <a:gd name="T36" fmla="*/ 11 w 240"/>
                <a:gd name="T37" fmla="*/ 29 h 155"/>
                <a:gd name="T38" fmla="*/ 9 w 240"/>
                <a:gd name="T39" fmla="*/ 28 h 155"/>
                <a:gd name="T40" fmla="*/ 7 w 240"/>
                <a:gd name="T41" fmla="*/ 27 h 155"/>
                <a:gd name="T42" fmla="*/ 5 w 240"/>
                <a:gd name="T43" fmla="*/ 26 h 155"/>
                <a:gd name="T44" fmla="*/ 0 w 240"/>
                <a:gd name="T45" fmla="*/ 31 h 155"/>
                <a:gd name="T46" fmla="*/ 1 w 240"/>
                <a:gd name="T47" fmla="*/ 32 h 155"/>
                <a:gd name="T48" fmla="*/ 3 w 240"/>
                <a:gd name="T49" fmla="*/ 33 h 155"/>
                <a:gd name="T50" fmla="*/ 5 w 240"/>
                <a:gd name="T51" fmla="*/ 34 h 155"/>
                <a:gd name="T52" fmla="*/ 8 w 240"/>
                <a:gd name="T53" fmla="*/ 35 h 155"/>
                <a:gd name="T54" fmla="*/ 11 w 240"/>
                <a:gd name="T55" fmla="*/ 37 h 155"/>
                <a:gd name="T56" fmla="*/ 15 w 240"/>
                <a:gd name="T57" fmla="*/ 38 h 155"/>
                <a:gd name="T58" fmla="*/ 19 w 240"/>
                <a:gd name="T59" fmla="*/ 39 h 155"/>
                <a:gd name="T60" fmla="*/ 22 w 240"/>
                <a:gd name="T61" fmla="*/ 39 h 155"/>
                <a:gd name="T62" fmla="*/ 26 w 240"/>
                <a:gd name="T63" fmla="*/ 39 h 155"/>
                <a:gd name="T64" fmla="*/ 30 w 240"/>
                <a:gd name="T65" fmla="*/ 39 h 155"/>
                <a:gd name="T66" fmla="*/ 34 w 240"/>
                <a:gd name="T67" fmla="*/ 37 h 155"/>
                <a:gd name="T68" fmla="*/ 38 w 240"/>
                <a:gd name="T69" fmla="*/ 36 h 155"/>
                <a:gd name="T70" fmla="*/ 42 w 240"/>
                <a:gd name="T71" fmla="*/ 33 h 155"/>
                <a:gd name="T72" fmla="*/ 45 w 240"/>
                <a:gd name="T73" fmla="*/ 31 h 155"/>
                <a:gd name="T74" fmla="*/ 48 w 240"/>
                <a:gd name="T75" fmla="*/ 28 h 155"/>
                <a:gd name="T76" fmla="*/ 50 w 240"/>
                <a:gd name="T77" fmla="*/ 25 h 155"/>
                <a:gd name="T78" fmla="*/ 51 w 240"/>
                <a:gd name="T79" fmla="*/ 23 h 155"/>
                <a:gd name="T80" fmla="*/ 52 w 240"/>
                <a:gd name="T81" fmla="*/ 21 h 155"/>
                <a:gd name="T82" fmla="*/ 53 w 240"/>
                <a:gd name="T83" fmla="*/ 19 h 155"/>
                <a:gd name="T84" fmla="*/ 54 w 240"/>
                <a:gd name="T85" fmla="*/ 17 h 155"/>
                <a:gd name="T86" fmla="*/ 55 w 240"/>
                <a:gd name="T87" fmla="*/ 14 h 155"/>
                <a:gd name="T88" fmla="*/ 56 w 240"/>
                <a:gd name="T89" fmla="*/ 12 h 155"/>
                <a:gd name="T90" fmla="*/ 57 w 240"/>
                <a:gd name="T91" fmla="*/ 10 h 155"/>
                <a:gd name="T92" fmla="*/ 57 w 240"/>
                <a:gd name="T93" fmla="*/ 8 h 155"/>
                <a:gd name="T94" fmla="*/ 58 w 240"/>
                <a:gd name="T95" fmla="*/ 6 h 155"/>
                <a:gd name="T96" fmla="*/ 59 w 240"/>
                <a:gd name="T97" fmla="*/ 3 h 155"/>
                <a:gd name="T98" fmla="*/ 59 w 240"/>
                <a:gd name="T99" fmla="*/ 0 h 155"/>
                <a:gd name="T100" fmla="*/ 54 w 240"/>
                <a:gd name="T101" fmla="*/ 2 h 1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0"/>
                <a:gd name="T154" fmla="*/ 0 h 155"/>
                <a:gd name="T155" fmla="*/ 240 w 240"/>
                <a:gd name="T156" fmla="*/ 155 h 1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0" h="155">
                  <a:moveTo>
                    <a:pt x="219" y="5"/>
                  </a:moveTo>
                  <a:lnTo>
                    <a:pt x="218" y="7"/>
                  </a:lnTo>
                  <a:lnTo>
                    <a:pt x="216" y="14"/>
                  </a:lnTo>
                  <a:lnTo>
                    <a:pt x="213" y="17"/>
                  </a:lnTo>
                  <a:lnTo>
                    <a:pt x="212" y="23"/>
                  </a:lnTo>
                  <a:lnTo>
                    <a:pt x="210" y="29"/>
                  </a:lnTo>
                  <a:lnTo>
                    <a:pt x="209" y="36"/>
                  </a:lnTo>
                  <a:lnTo>
                    <a:pt x="205" y="41"/>
                  </a:lnTo>
                  <a:lnTo>
                    <a:pt x="202" y="48"/>
                  </a:lnTo>
                  <a:lnTo>
                    <a:pt x="200" y="56"/>
                  </a:lnTo>
                  <a:lnTo>
                    <a:pt x="196" y="63"/>
                  </a:lnTo>
                  <a:lnTo>
                    <a:pt x="193" y="70"/>
                  </a:lnTo>
                  <a:lnTo>
                    <a:pt x="188" y="77"/>
                  </a:lnTo>
                  <a:lnTo>
                    <a:pt x="185" y="83"/>
                  </a:lnTo>
                  <a:lnTo>
                    <a:pt x="181" y="90"/>
                  </a:lnTo>
                  <a:lnTo>
                    <a:pt x="176" y="96"/>
                  </a:lnTo>
                  <a:lnTo>
                    <a:pt x="171" y="102"/>
                  </a:lnTo>
                  <a:lnTo>
                    <a:pt x="166" y="106"/>
                  </a:lnTo>
                  <a:lnTo>
                    <a:pt x="161" y="111"/>
                  </a:lnTo>
                  <a:lnTo>
                    <a:pt x="154" y="114"/>
                  </a:lnTo>
                  <a:lnTo>
                    <a:pt x="148" y="118"/>
                  </a:lnTo>
                  <a:lnTo>
                    <a:pt x="143" y="120"/>
                  </a:lnTo>
                  <a:lnTo>
                    <a:pt x="137" y="123"/>
                  </a:lnTo>
                  <a:lnTo>
                    <a:pt x="130" y="124"/>
                  </a:lnTo>
                  <a:lnTo>
                    <a:pt x="124" y="126"/>
                  </a:lnTo>
                  <a:lnTo>
                    <a:pt x="119" y="127"/>
                  </a:lnTo>
                  <a:lnTo>
                    <a:pt x="112" y="128"/>
                  </a:lnTo>
                  <a:lnTo>
                    <a:pt x="106" y="128"/>
                  </a:lnTo>
                  <a:lnTo>
                    <a:pt x="101" y="128"/>
                  </a:lnTo>
                  <a:lnTo>
                    <a:pt x="94" y="127"/>
                  </a:lnTo>
                  <a:lnTo>
                    <a:pt x="89" y="126"/>
                  </a:lnTo>
                  <a:lnTo>
                    <a:pt x="82" y="124"/>
                  </a:lnTo>
                  <a:lnTo>
                    <a:pt x="77" y="123"/>
                  </a:lnTo>
                  <a:lnTo>
                    <a:pt x="70" y="121"/>
                  </a:lnTo>
                  <a:lnTo>
                    <a:pt x="64" y="120"/>
                  </a:lnTo>
                  <a:lnTo>
                    <a:pt x="58" y="118"/>
                  </a:lnTo>
                  <a:lnTo>
                    <a:pt x="53" y="116"/>
                  </a:lnTo>
                  <a:lnTo>
                    <a:pt x="47" y="114"/>
                  </a:lnTo>
                  <a:lnTo>
                    <a:pt x="42" y="112"/>
                  </a:lnTo>
                  <a:lnTo>
                    <a:pt x="37" y="110"/>
                  </a:lnTo>
                  <a:lnTo>
                    <a:pt x="32" y="109"/>
                  </a:lnTo>
                  <a:lnTo>
                    <a:pt x="28" y="106"/>
                  </a:lnTo>
                  <a:lnTo>
                    <a:pt x="25" y="106"/>
                  </a:lnTo>
                  <a:lnTo>
                    <a:pt x="21" y="104"/>
                  </a:lnTo>
                  <a:lnTo>
                    <a:pt x="18" y="10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6" y="127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6" y="132"/>
                  </a:lnTo>
                  <a:lnTo>
                    <a:pt x="22" y="136"/>
                  </a:lnTo>
                  <a:lnTo>
                    <a:pt x="26" y="138"/>
                  </a:lnTo>
                  <a:lnTo>
                    <a:pt x="33" y="140"/>
                  </a:lnTo>
                  <a:lnTo>
                    <a:pt x="39" y="143"/>
                  </a:lnTo>
                  <a:lnTo>
                    <a:pt x="46" y="146"/>
                  </a:lnTo>
                  <a:lnTo>
                    <a:pt x="53" y="147"/>
                  </a:lnTo>
                  <a:lnTo>
                    <a:pt x="61" y="150"/>
                  </a:lnTo>
                  <a:lnTo>
                    <a:pt x="67" y="152"/>
                  </a:lnTo>
                  <a:lnTo>
                    <a:pt x="77" y="154"/>
                  </a:lnTo>
                  <a:lnTo>
                    <a:pt x="83" y="154"/>
                  </a:lnTo>
                  <a:lnTo>
                    <a:pt x="91" y="155"/>
                  </a:lnTo>
                  <a:lnTo>
                    <a:pt x="99" y="155"/>
                  </a:lnTo>
                  <a:lnTo>
                    <a:pt x="107" y="155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31" y="151"/>
                  </a:lnTo>
                  <a:lnTo>
                    <a:pt x="139" y="148"/>
                  </a:lnTo>
                  <a:lnTo>
                    <a:pt x="146" y="144"/>
                  </a:lnTo>
                  <a:lnTo>
                    <a:pt x="154" y="142"/>
                  </a:lnTo>
                  <a:lnTo>
                    <a:pt x="162" y="137"/>
                  </a:lnTo>
                  <a:lnTo>
                    <a:pt x="170" y="132"/>
                  </a:lnTo>
                  <a:lnTo>
                    <a:pt x="176" y="127"/>
                  </a:lnTo>
                  <a:lnTo>
                    <a:pt x="183" y="121"/>
                  </a:lnTo>
                  <a:lnTo>
                    <a:pt x="189" y="114"/>
                  </a:lnTo>
                  <a:lnTo>
                    <a:pt x="196" y="109"/>
                  </a:lnTo>
                  <a:lnTo>
                    <a:pt x="199" y="104"/>
                  </a:lnTo>
                  <a:lnTo>
                    <a:pt x="201" y="99"/>
                  </a:lnTo>
                  <a:lnTo>
                    <a:pt x="203" y="95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82"/>
                  </a:lnTo>
                  <a:lnTo>
                    <a:pt x="213" y="78"/>
                  </a:lnTo>
                  <a:lnTo>
                    <a:pt x="216" y="74"/>
                  </a:lnTo>
                  <a:lnTo>
                    <a:pt x="217" y="70"/>
                  </a:lnTo>
                  <a:lnTo>
                    <a:pt x="218" y="65"/>
                  </a:lnTo>
                  <a:lnTo>
                    <a:pt x="220" y="61"/>
                  </a:lnTo>
                  <a:lnTo>
                    <a:pt x="223" y="56"/>
                  </a:lnTo>
                  <a:lnTo>
                    <a:pt x="224" y="51"/>
                  </a:lnTo>
                  <a:lnTo>
                    <a:pt x="225" y="47"/>
                  </a:lnTo>
                  <a:lnTo>
                    <a:pt x="227" y="43"/>
                  </a:lnTo>
                  <a:lnTo>
                    <a:pt x="229" y="39"/>
                  </a:lnTo>
                  <a:lnTo>
                    <a:pt x="229" y="34"/>
                  </a:lnTo>
                  <a:lnTo>
                    <a:pt x="232" y="30"/>
                  </a:lnTo>
                  <a:lnTo>
                    <a:pt x="233" y="26"/>
                  </a:lnTo>
                  <a:lnTo>
                    <a:pt x="234" y="23"/>
                  </a:lnTo>
                  <a:lnTo>
                    <a:pt x="235" y="16"/>
                  </a:lnTo>
                  <a:lnTo>
                    <a:pt x="237" y="12"/>
                  </a:lnTo>
                  <a:lnTo>
                    <a:pt x="237" y="6"/>
                  </a:lnTo>
                  <a:lnTo>
                    <a:pt x="240" y="0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32"/>
            <p:cNvSpPr>
              <a:spLocks/>
            </p:cNvSpPr>
            <p:nvPr/>
          </p:nvSpPr>
          <p:spPr bwMode="auto">
            <a:xfrm>
              <a:off x="3067" y="1537"/>
              <a:ext cx="17" cy="76"/>
            </a:xfrm>
            <a:custGeom>
              <a:avLst/>
              <a:gdLst>
                <a:gd name="T0" fmla="*/ 7 w 34"/>
                <a:gd name="T1" fmla="*/ 0 h 151"/>
                <a:gd name="T2" fmla="*/ 9 w 34"/>
                <a:gd name="T3" fmla="*/ 36 h 151"/>
                <a:gd name="T4" fmla="*/ 3 w 34"/>
                <a:gd name="T5" fmla="*/ 38 h 151"/>
                <a:gd name="T6" fmla="*/ 0 w 34"/>
                <a:gd name="T7" fmla="*/ 2 h 151"/>
                <a:gd name="T8" fmla="*/ 7 w 34"/>
                <a:gd name="T9" fmla="*/ 0 h 151"/>
                <a:gd name="T10" fmla="*/ 7 w 34"/>
                <a:gd name="T11" fmla="*/ 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51"/>
                <a:gd name="T20" fmla="*/ 34 w 34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51">
                  <a:moveTo>
                    <a:pt x="30" y="0"/>
                  </a:moveTo>
                  <a:lnTo>
                    <a:pt x="34" y="142"/>
                  </a:lnTo>
                  <a:lnTo>
                    <a:pt x="14" y="151"/>
                  </a:lnTo>
                  <a:lnTo>
                    <a:pt x="0" y="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33"/>
            <p:cNvSpPr>
              <a:spLocks/>
            </p:cNvSpPr>
            <p:nvPr/>
          </p:nvSpPr>
          <p:spPr bwMode="auto">
            <a:xfrm>
              <a:off x="2897" y="1338"/>
              <a:ext cx="400" cy="181"/>
            </a:xfrm>
            <a:custGeom>
              <a:avLst/>
              <a:gdLst>
                <a:gd name="T0" fmla="*/ 0 w 801"/>
                <a:gd name="T1" fmla="*/ 89 h 361"/>
                <a:gd name="T2" fmla="*/ 127 w 801"/>
                <a:gd name="T3" fmla="*/ 34 h 361"/>
                <a:gd name="T4" fmla="*/ 123 w 801"/>
                <a:gd name="T5" fmla="*/ 0 h 361"/>
                <a:gd name="T6" fmla="*/ 128 w 801"/>
                <a:gd name="T7" fmla="*/ 0 h 361"/>
                <a:gd name="T8" fmla="*/ 131 w 801"/>
                <a:gd name="T9" fmla="*/ 32 h 361"/>
                <a:gd name="T10" fmla="*/ 200 w 801"/>
                <a:gd name="T11" fmla="*/ 37 h 361"/>
                <a:gd name="T12" fmla="*/ 197 w 801"/>
                <a:gd name="T13" fmla="*/ 41 h 361"/>
                <a:gd name="T14" fmla="*/ 132 w 801"/>
                <a:gd name="T15" fmla="*/ 36 h 361"/>
                <a:gd name="T16" fmla="*/ 8 w 801"/>
                <a:gd name="T17" fmla="*/ 91 h 361"/>
                <a:gd name="T18" fmla="*/ 0 w 801"/>
                <a:gd name="T19" fmla="*/ 89 h 361"/>
                <a:gd name="T20" fmla="*/ 0 w 801"/>
                <a:gd name="T21" fmla="*/ 89 h 3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1"/>
                <a:gd name="T34" fmla="*/ 0 h 361"/>
                <a:gd name="T35" fmla="*/ 801 w 801"/>
                <a:gd name="T36" fmla="*/ 361 h 3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1" h="361">
                  <a:moveTo>
                    <a:pt x="0" y="353"/>
                  </a:moveTo>
                  <a:lnTo>
                    <a:pt x="509" y="133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26" y="126"/>
                  </a:lnTo>
                  <a:lnTo>
                    <a:pt x="801" y="146"/>
                  </a:lnTo>
                  <a:lnTo>
                    <a:pt x="789" y="164"/>
                  </a:lnTo>
                  <a:lnTo>
                    <a:pt x="531" y="143"/>
                  </a:lnTo>
                  <a:lnTo>
                    <a:pt x="35" y="361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34"/>
            <p:cNvSpPr>
              <a:spLocks/>
            </p:cNvSpPr>
            <p:nvPr/>
          </p:nvSpPr>
          <p:spPr bwMode="auto">
            <a:xfrm>
              <a:off x="3107" y="1576"/>
              <a:ext cx="140" cy="124"/>
            </a:xfrm>
            <a:custGeom>
              <a:avLst/>
              <a:gdLst>
                <a:gd name="T0" fmla="*/ 35 w 279"/>
                <a:gd name="T1" fmla="*/ 1 h 249"/>
                <a:gd name="T2" fmla="*/ 40 w 279"/>
                <a:gd name="T3" fmla="*/ 0 h 249"/>
                <a:gd name="T4" fmla="*/ 45 w 279"/>
                <a:gd name="T5" fmla="*/ 0 h 249"/>
                <a:gd name="T6" fmla="*/ 49 w 279"/>
                <a:gd name="T7" fmla="*/ 0 h 249"/>
                <a:gd name="T8" fmla="*/ 54 w 279"/>
                <a:gd name="T9" fmla="*/ 2 h 249"/>
                <a:gd name="T10" fmla="*/ 59 w 279"/>
                <a:gd name="T11" fmla="*/ 4 h 249"/>
                <a:gd name="T12" fmla="*/ 65 w 279"/>
                <a:gd name="T13" fmla="*/ 10 h 249"/>
                <a:gd name="T14" fmla="*/ 69 w 279"/>
                <a:gd name="T15" fmla="*/ 18 h 249"/>
                <a:gd name="T16" fmla="*/ 70 w 279"/>
                <a:gd name="T17" fmla="*/ 25 h 249"/>
                <a:gd name="T18" fmla="*/ 69 w 279"/>
                <a:gd name="T19" fmla="*/ 33 h 249"/>
                <a:gd name="T20" fmla="*/ 68 w 279"/>
                <a:gd name="T21" fmla="*/ 37 h 249"/>
                <a:gd name="T22" fmla="*/ 65 w 279"/>
                <a:gd name="T23" fmla="*/ 45 h 249"/>
                <a:gd name="T24" fmla="*/ 60 w 279"/>
                <a:gd name="T25" fmla="*/ 51 h 249"/>
                <a:gd name="T26" fmla="*/ 53 w 279"/>
                <a:gd name="T27" fmla="*/ 56 h 249"/>
                <a:gd name="T28" fmla="*/ 45 w 279"/>
                <a:gd name="T29" fmla="*/ 60 h 249"/>
                <a:gd name="T30" fmla="*/ 41 w 279"/>
                <a:gd name="T31" fmla="*/ 61 h 249"/>
                <a:gd name="T32" fmla="*/ 37 w 279"/>
                <a:gd name="T33" fmla="*/ 62 h 249"/>
                <a:gd name="T34" fmla="*/ 32 w 279"/>
                <a:gd name="T35" fmla="*/ 62 h 249"/>
                <a:gd name="T36" fmla="*/ 28 w 279"/>
                <a:gd name="T37" fmla="*/ 62 h 249"/>
                <a:gd name="T38" fmla="*/ 23 w 279"/>
                <a:gd name="T39" fmla="*/ 61 h 249"/>
                <a:gd name="T40" fmla="*/ 19 w 279"/>
                <a:gd name="T41" fmla="*/ 60 h 249"/>
                <a:gd name="T42" fmla="*/ 11 w 279"/>
                <a:gd name="T43" fmla="*/ 57 h 249"/>
                <a:gd name="T44" fmla="*/ 5 w 279"/>
                <a:gd name="T45" fmla="*/ 51 h 249"/>
                <a:gd name="T46" fmla="*/ 2 w 279"/>
                <a:gd name="T47" fmla="*/ 44 h 249"/>
                <a:gd name="T48" fmla="*/ 0 w 279"/>
                <a:gd name="T49" fmla="*/ 39 h 249"/>
                <a:gd name="T50" fmla="*/ 0 w 279"/>
                <a:gd name="T51" fmla="*/ 35 h 249"/>
                <a:gd name="T52" fmla="*/ 1 w 279"/>
                <a:gd name="T53" fmla="*/ 31 h 249"/>
                <a:gd name="T54" fmla="*/ 4 w 279"/>
                <a:gd name="T55" fmla="*/ 23 h 249"/>
                <a:gd name="T56" fmla="*/ 8 w 279"/>
                <a:gd name="T57" fmla="*/ 16 h 249"/>
                <a:gd name="T58" fmla="*/ 13 w 279"/>
                <a:gd name="T59" fmla="*/ 12 h 249"/>
                <a:gd name="T60" fmla="*/ 16 w 279"/>
                <a:gd name="T61" fmla="*/ 8 h 249"/>
                <a:gd name="T62" fmla="*/ 17 w 279"/>
                <a:gd name="T63" fmla="*/ 15 h 249"/>
                <a:gd name="T64" fmla="*/ 13 w 279"/>
                <a:gd name="T65" fmla="*/ 20 h 249"/>
                <a:gd name="T66" fmla="*/ 8 w 279"/>
                <a:gd name="T67" fmla="*/ 25 h 249"/>
                <a:gd name="T68" fmla="*/ 6 w 279"/>
                <a:gd name="T69" fmla="*/ 30 h 249"/>
                <a:gd name="T70" fmla="*/ 6 w 279"/>
                <a:gd name="T71" fmla="*/ 36 h 249"/>
                <a:gd name="T72" fmla="*/ 7 w 279"/>
                <a:gd name="T73" fmla="*/ 43 h 249"/>
                <a:gd name="T74" fmla="*/ 10 w 279"/>
                <a:gd name="T75" fmla="*/ 50 h 249"/>
                <a:gd name="T76" fmla="*/ 15 w 279"/>
                <a:gd name="T77" fmla="*/ 54 h 249"/>
                <a:gd name="T78" fmla="*/ 22 w 279"/>
                <a:gd name="T79" fmla="*/ 56 h 249"/>
                <a:gd name="T80" fmla="*/ 27 w 279"/>
                <a:gd name="T81" fmla="*/ 56 h 249"/>
                <a:gd name="T82" fmla="*/ 31 w 279"/>
                <a:gd name="T83" fmla="*/ 57 h 249"/>
                <a:gd name="T84" fmla="*/ 36 w 279"/>
                <a:gd name="T85" fmla="*/ 57 h 249"/>
                <a:gd name="T86" fmla="*/ 42 w 279"/>
                <a:gd name="T87" fmla="*/ 56 h 249"/>
                <a:gd name="T88" fmla="*/ 48 w 279"/>
                <a:gd name="T89" fmla="*/ 54 h 249"/>
                <a:gd name="T90" fmla="*/ 54 w 279"/>
                <a:gd name="T91" fmla="*/ 49 h 249"/>
                <a:gd name="T92" fmla="*/ 59 w 279"/>
                <a:gd name="T93" fmla="*/ 43 h 249"/>
                <a:gd name="T94" fmla="*/ 63 w 279"/>
                <a:gd name="T95" fmla="*/ 37 h 249"/>
                <a:gd name="T96" fmla="*/ 65 w 279"/>
                <a:gd name="T97" fmla="*/ 31 h 249"/>
                <a:gd name="T98" fmla="*/ 65 w 279"/>
                <a:gd name="T99" fmla="*/ 24 h 249"/>
                <a:gd name="T100" fmla="*/ 63 w 279"/>
                <a:gd name="T101" fmla="*/ 17 h 249"/>
                <a:gd name="T102" fmla="*/ 59 w 279"/>
                <a:gd name="T103" fmla="*/ 10 h 249"/>
                <a:gd name="T104" fmla="*/ 52 w 279"/>
                <a:gd name="T105" fmla="*/ 7 h 249"/>
                <a:gd name="T106" fmla="*/ 47 w 279"/>
                <a:gd name="T107" fmla="*/ 6 h 249"/>
                <a:gd name="T108" fmla="*/ 43 w 279"/>
                <a:gd name="T109" fmla="*/ 6 h 249"/>
                <a:gd name="T110" fmla="*/ 36 w 279"/>
                <a:gd name="T111" fmla="*/ 6 h 249"/>
                <a:gd name="T112" fmla="*/ 32 w 279"/>
                <a:gd name="T113" fmla="*/ 7 h 2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49"/>
                <a:gd name="T173" fmla="*/ 279 w 279"/>
                <a:gd name="T174" fmla="*/ 249 h 2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49">
                  <a:moveTo>
                    <a:pt x="128" y="7"/>
                  </a:moveTo>
                  <a:lnTo>
                    <a:pt x="130" y="6"/>
                  </a:lnTo>
                  <a:lnTo>
                    <a:pt x="133" y="5"/>
                  </a:lnTo>
                  <a:lnTo>
                    <a:pt x="139" y="4"/>
                  </a:lnTo>
                  <a:lnTo>
                    <a:pt x="144" y="2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8" y="1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5" y="1"/>
                  </a:lnTo>
                  <a:lnTo>
                    <a:pt x="201" y="2"/>
                  </a:lnTo>
                  <a:lnTo>
                    <a:pt x="206" y="5"/>
                  </a:lnTo>
                  <a:lnTo>
                    <a:pt x="211" y="6"/>
                  </a:lnTo>
                  <a:lnTo>
                    <a:pt x="216" y="8"/>
                  </a:lnTo>
                  <a:lnTo>
                    <a:pt x="220" y="10"/>
                  </a:lnTo>
                  <a:lnTo>
                    <a:pt x="225" y="13"/>
                  </a:lnTo>
                  <a:lnTo>
                    <a:pt x="229" y="15"/>
                  </a:lnTo>
                  <a:lnTo>
                    <a:pt x="234" y="18"/>
                  </a:lnTo>
                  <a:lnTo>
                    <a:pt x="238" y="22"/>
                  </a:lnTo>
                  <a:lnTo>
                    <a:pt x="244" y="26"/>
                  </a:lnTo>
                  <a:lnTo>
                    <a:pt x="252" y="33"/>
                  </a:lnTo>
                  <a:lnTo>
                    <a:pt x="259" y="41"/>
                  </a:lnTo>
                  <a:lnTo>
                    <a:pt x="265" y="49"/>
                  </a:lnTo>
                  <a:lnTo>
                    <a:pt x="269" y="57"/>
                  </a:lnTo>
                  <a:lnTo>
                    <a:pt x="274" y="64"/>
                  </a:lnTo>
                  <a:lnTo>
                    <a:pt x="276" y="72"/>
                  </a:lnTo>
                  <a:lnTo>
                    <a:pt x="278" y="80"/>
                  </a:lnTo>
                  <a:lnTo>
                    <a:pt x="279" y="87"/>
                  </a:lnTo>
                  <a:lnTo>
                    <a:pt x="279" y="94"/>
                  </a:lnTo>
                  <a:lnTo>
                    <a:pt x="279" y="102"/>
                  </a:lnTo>
                  <a:lnTo>
                    <a:pt x="278" y="110"/>
                  </a:lnTo>
                  <a:lnTo>
                    <a:pt x="278" y="118"/>
                  </a:lnTo>
                  <a:lnTo>
                    <a:pt x="276" y="124"/>
                  </a:lnTo>
                  <a:lnTo>
                    <a:pt x="274" y="132"/>
                  </a:lnTo>
                  <a:lnTo>
                    <a:pt x="273" y="136"/>
                  </a:lnTo>
                  <a:lnTo>
                    <a:pt x="273" y="140"/>
                  </a:lnTo>
                  <a:lnTo>
                    <a:pt x="271" y="145"/>
                  </a:lnTo>
                  <a:lnTo>
                    <a:pt x="271" y="150"/>
                  </a:lnTo>
                  <a:lnTo>
                    <a:pt x="268" y="157"/>
                  </a:lnTo>
                  <a:lnTo>
                    <a:pt x="266" y="164"/>
                  </a:lnTo>
                  <a:lnTo>
                    <a:pt x="262" y="172"/>
                  </a:lnTo>
                  <a:lnTo>
                    <a:pt x="258" y="180"/>
                  </a:lnTo>
                  <a:lnTo>
                    <a:pt x="253" y="186"/>
                  </a:lnTo>
                  <a:lnTo>
                    <a:pt x="249" y="193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5" y="217"/>
                  </a:lnTo>
                  <a:lnTo>
                    <a:pt x="218" y="221"/>
                  </a:lnTo>
                  <a:lnTo>
                    <a:pt x="211" y="227"/>
                  </a:lnTo>
                  <a:lnTo>
                    <a:pt x="204" y="230"/>
                  </a:lnTo>
                  <a:lnTo>
                    <a:pt x="196" y="234"/>
                  </a:lnTo>
                  <a:lnTo>
                    <a:pt x="188" y="237"/>
                  </a:lnTo>
                  <a:lnTo>
                    <a:pt x="180" y="241"/>
                  </a:lnTo>
                  <a:lnTo>
                    <a:pt x="177" y="241"/>
                  </a:lnTo>
                  <a:lnTo>
                    <a:pt x="171" y="242"/>
                  </a:lnTo>
                  <a:lnTo>
                    <a:pt x="166" y="243"/>
                  </a:lnTo>
                  <a:lnTo>
                    <a:pt x="163" y="244"/>
                  </a:lnTo>
                  <a:lnTo>
                    <a:pt x="159" y="244"/>
                  </a:lnTo>
                  <a:lnTo>
                    <a:pt x="154" y="245"/>
                  </a:lnTo>
                  <a:lnTo>
                    <a:pt x="149" y="245"/>
                  </a:lnTo>
                  <a:lnTo>
                    <a:pt x="146" y="248"/>
                  </a:lnTo>
                  <a:lnTo>
                    <a:pt x="141" y="248"/>
                  </a:lnTo>
                  <a:lnTo>
                    <a:pt x="137" y="248"/>
                  </a:lnTo>
                  <a:lnTo>
                    <a:pt x="132" y="248"/>
                  </a:lnTo>
                  <a:lnTo>
                    <a:pt x="128" y="249"/>
                  </a:lnTo>
                  <a:lnTo>
                    <a:pt x="123" y="249"/>
                  </a:lnTo>
                  <a:lnTo>
                    <a:pt x="119" y="249"/>
                  </a:lnTo>
                  <a:lnTo>
                    <a:pt x="113" y="249"/>
                  </a:lnTo>
                  <a:lnTo>
                    <a:pt x="109" y="249"/>
                  </a:lnTo>
                  <a:lnTo>
                    <a:pt x="105" y="248"/>
                  </a:lnTo>
                  <a:lnTo>
                    <a:pt x="100" y="248"/>
                  </a:lnTo>
                  <a:lnTo>
                    <a:pt x="96" y="246"/>
                  </a:lnTo>
                  <a:lnTo>
                    <a:pt x="91" y="246"/>
                  </a:lnTo>
                  <a:lnTo>
                    <a:pt x="87" y="245"/>
                  </a:lnTo>
                  <a:lnTo>
                    <a:pt x="83" y="244"/>
                  </a:lnTo>
                  <a:lnTo>
                    <a:pt x="79" y="243"/>
                  </a:lnTo>
                  <a:lnTo>
                    <a:pt x="74" y="243"/>
                  </a:lnTo>
                  <a:lnTo>
                    <a:pt x="66" y="240"/>
                  </a:lnTo>
                  <a:lnTo>
                    <a:pt x="58" y="236"/>
                  </a:lnTo>
                  <a:lnTo>
                    <a:pt x="51" y="233"/>
                  </a:lnTo>
                  <a:lnTo>
                    <a:pt x="44" y="229"/>
                  </a:lnTo>
                  <a:lnTo>
                    <a:pt x="36" y="225"/>
                  </a:lnTo>
                  <a:lnTo>
                    <a:pt x="30" y="219"/>
                  </a:lnTo>
                  <a:lnTo>
                    <a:pt x="23" y="212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0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2" y="171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1" y="129"/>
                  </a:lnTo>
                  <a:lnTo>
                    <a:pt x="2" y="124"/>
                  </a:lnTo>
                  <a:lnTo>
                    <a:pt x="5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4" y="94"/>
                  </a:lnTo>
                  <a:lnTo>
                    <a:pt x="18" y="87"/>
                  </a:lnTo>
                  <a:lnTo>
                    <a:pt x="23" y="80"/>
                  </a:lnTo>
                  <a:lnTo>
                    <a:pt x="27" y="73"/>
                  </a:lnTo>
                  <a:lnTo>
                    <a:pt x="32" y="67"/>
                  </a:lnTo>
                  <a:lnTo>
                    <a:pt x="36" y="62"/>
                  </a:lnTo>
                  <a:lnTo>
                    <a:pt x="41" y="57"/>
                  </a:lnTo>
                  <a:lnTo>
                    <a:pt x="44" y="51"/>
                  </a:lnTo>
                  <a:lnTo>
                    <a:pt x="49" y="48"/>
                  </a:lnTo>
                  <a:lnTo>
                    <a:pt x="51" y="43"/>
                  </a:lnTo>
                  <a:lnTo>
                    <a:pt x="56" y="41"/>
                  </a:lnTo>
                  <a:lnTo>
                    <a:pt x="60" y="37"/>
                  </a:lnTo>
                  <a:lnTo>
                    <a:pt x="63" y="35"/>
                  </a:lnTo>
                  <a:lnTo>
                    <a:pt x="75" y="53"/>
                  </a:lnTo>
                  <a:lnTo>
                    <a:pt x="73" y="55"/>
                  </a:lnTo>
                  <a:lnTo>
                    <a:pt x="68" y="59"/>
                  </a:lnTo>
                  <a:lnTo>
                    <a:pt x="65" y="62"/>
                  </a:lnTo>
                  <a:lnTo>
                    <a:pt x="62" y="66"/>
                  </a:lnTo>
                  <a:lnTo>
                    <a:pt x="58" y="70"/>
                  </a:lnTo>
                  <a:lnTo>
                    <a:pt x="54" y="75"/>
                  </a:lnTo>
                  <a:lnTo>
                    <a:pt x="49" y="80"/>
                  </a:lnTo>
                  <a:lnTo>
                    <a:pt x="44" y="84"/>
                  </a:lnTo>
                  <a:lnTo>
                    <a:pt x="40" y="89"/>
                  </a:lnTo>
                  <a:lnTo>
                    <a:pt x="38" y="95"/>
                  </a:lnTo>
                  <a:lnTo>
                    <a:pt x="32" y="100"/>
                  </a:lnTo>
                  <a:lnTo>
                    <a:pt x="30" y="106"/>
                  </a:lnTo>
                  <a:lnTo>
                    <a:pt x="27" y="111"/>
                  </a:lnTo>
                  <a:lnTo>
                    <a:pt x="26" y="116"/>
                  </a:lnTo>
                  <a:lnTo>
                    <a:pt x="24" y="121"/>
                  </a:lnTo>
                  <a:lnTo>
                    <a:pt x="23" y="127"/>
                  </a:lnTo>
                  <a:lnTo>
                    <a:pt x="23" y="134"/>
                  </a:lnTo>
                  <a:lnTo>
                    <a:pt x="23" y="140"/>
                  </a:lnTo>
                  <a:lnTo>
                    <a:pt x="23" y="146"/>
                  </a:lnTo>
                  <a:lnTo>
                    <a:pt x="23" y="153"/>
                  </a:lnTo>
                  <a:lnTo>
                    <a:pt x="24" y="161"/>
                  </a:lnTo>
                  <a:lnTo>
                    <a:pt x="26" y="169"/>
                  </a:lnTo>
                  <a:lnTo>
                    <a:pt x="27" y="175"/>
                  </a:lnTo>
                  <a:lnTo>
                    <a:pt x="30" y="181"/>
                  </a:lnTo>
                  <a:lnTo>
                    <a:pt x="32" y="187"/>
                  </a:lnTo>
                  <a:lnTo>
                    <a:pt x="36" y="194"/>
                  </a:lnTo>
                  <a:lnTo>
                    <a:pt x="39" y="200"/>
                  </a:lnTo>
                  <a:lnTo>
                    <a:pt x="43" y="205"/>
                  </a:lnTo>
                  <a:lnTo>
                    <a:pt x="48" y="209"/>
                  </a:lnTo>
                  <a:lnTo>
                    <a:pt x="54" y="213"/>
                  </a:lnTo>
                  <a:lnTo>
                    <a:pt x="58" y="216"/>
                  </a:lnTo>
                  <a:lnTo>
                    <a:pt x="64" y="218"/>
                  </a:lnTo>
                  <a:lnTo>
                    <a:pt x="70" y="220"/>
                  </a:lnTo>
                  <a:lnTo>
                    <a:pt x="78" y="222"/>
                  </a:lnTo>
                  <a:lnTo>
                    <a:pt x="86" y="225"/>
                  </a:lnTo>
                  <a:lnTo>
                    <a:pt x="94" y="226"/>
                  </a:lnTo>
                  <a:lnTo>
                    <a:pt x="97" y="226"/>
                  </a:lnTo>
                  <a:lnTo>
                    <a:pt x="101" y="227"/>
                  </a:lnTo>
                  <a:lnTo>
                    <a:pt x="106" y="227"/>
                  </a:lnTo>
                  <a:lnTo>
                    <a:pt x="112" y="228"/>
                  </a:lnTo>
                  <a:lnTo>
                    <a:pt x="115" y="228"/>
                  </a:lnTo>
                  <a:lnTo>
                    <a:pt x="120" y="228"/>
                  </a:lnTo>
                  <a:lnTo>
                    <a:pt x="123" y="228"/>
                  </a:lnTo>
                  <a:lnTo>
                    <a:pt x="128" y="228"/>
                  </a:lnTo>
                  <a:lnTo>
                    <a:pt x="132" y="228"/>
                  </a:lnTo>
                  <a:lnTo>
                    <a:pt x="137" y="228"/>
                  </a:lnTo>
                  <a:lnTo>
                    <a:pt x="141" y="228"/>
                  </a:lnTo>
                  <a:lnTo>
                    <a:pt x="146" y="229"/>
                  </a:lnTo>
                  <a:lnTo>
                    <a:pt x="153" y="227"/>
                  </a:lnTo>
                  <a:lnTo>
                    <a:pt x="161" y="227"/>
                  </a:lnTo>
                  <a:lnTo>
                    <a:pt x="166" y="226"/>
                  </a:lnTo>
                  <a:lnTo>
                    <a:pt x="173" y="225"/>
                  </a:lnTo>
                  <a:lnTo>
                    <a:pt x="179" y="222"/>
                  </a:lnTo>
                  <a:lnTo>
                    <a:pt x="185" y="219"/>
                  </a:lnTo>
                  <a:lnTo>
                    <a:pt x="190" y="216"/>
                  </a:lnTo>
                  <a:lnTo>
                    <a:pt x="197" y="211"/>
                  </a:lnTo>
                  <a:lnTo>
                    <a:pt x="202" y="207"/>
                  </a:lnTo>
                  <a:lnTo>
                    <a:pt x="209" y="202"/>
                  </a:lnTo>
                  <a:lnTo>
                    <a:pt x="214" y="196"/>
                  </a:lnTo>
                  <a:lnTo>
                    <a:pt x="220" y="192"/>
                  </a:lnTo>
                  <a:lnTo>
                    <a:pt x="225" y="185"/>
                  </a:lnTo>
                  <a:lnTo>
                    <a:pt x="230" y="179"/>
                  </a:lnTo>
                  <a:lnTo>
                    <a:pt x="235" y="173"/>
                  </a:lnTo>
                  <a:lnTo>
                    <a:pt x="241" y="167"/>
                  </a:lnTo>
                  <a:lnTo>
                    <a:pt x="244" y="161"/>
                  </a:lnTo>
                  <a:lnTo>
                    <a:pt x="247" y="155"/>
                  </a:lnTo>
                  <a:lnTo>
                    <a:pt x="251" y="150"/>
                  </a:lnTo>
                  <a:lnTo>
                    <a:pt x="254" y="145"/>
                  </a:lnTo>
                  <a:lnTo>
                    <a:pt x="255" y="138"/>
                  </a:lnTo>
                  <a:lnTo>
                    <a:pt x="257" y="132"/>
                  </a:lnTo>
                  <a:lnTo>
                    <a:pt x="258" y="126"/>
                  </a:lnTo>
                  <a:lnTo>
                    <a:pt x="259" y="120"/>
                  </a:lnTo>
                  <a:lnTo>
                    <a:pt x="259" y="112"/>
                  </a:lnTo>
                  <a:lnTo>
                    <a:pt x="259" y="105"/>
                  </a:lnTo>
                  <a:lnTo>
                    <a:pt x="258" y="97"/>
                  </a:lnTo>
                  <a:lnTo>
                    <a:pt x="258" y="90"/>
                  </a:lnTo>
                  <a:lnTo>
                    <a:pt x="255" y="82"/>
                  </a:lnTo>
                  <a:lnTo>
                    <a:pt x="253" y="75"/>
                  </a:lnTo>
                  <a:lnTo>
                    <a:pt x="251" y="69"/>
                  </a:lnTo>
                  <a:lnTo>
                    <a:pt x="247" y="62"/>
                  </a:lnTo>
                  <a:lnTo>
                    <a:pt x="243" y="55"/>
                  </a:lnTo>
                  <a:lnTo>
                    <a:pt x="238" y="49"/>
                  </a:lnTo>
                  <a:lnTo>
                    <a:pt x="234" y="43"/>
                  </a:lnTo>
                  <a:lnTo>
                    <a:pt x="229" y="39"/>
                  </a:lnTo>
                  <a:lnTo>
                    <a:pt x="221" y="34"/>
                  </a:lnTo>
                  <a:lnTo>
                    <a:pt x="214" y="31"/>
                  </a:lnTo>
                  <a:lnTo>
                    <a:pt x="206" y="29"/>
                  </a:lnTo>
                  <a:lnTo>
                    <a:pt x="200" y="26"/>
                  </a:lnTo>
                  <a:lnTo>
                    <a:pt x="195" y="26"/>
                  </a:lnTo>
                  <a:lnTo>
                    <a:pt x="190" y="25"/>
                  </a:lnTo>
                  <a:lnTo>
                    <a:pt x="186" y="25"/>
                  </a:lnTo>
                  <a:lnTo>
                    <a:pt x="181" y="25"/>
                  </a:lnTo>
                  <a:lnTo>
                    <a:pt x="177" y="25"/>
                  </a:lnTo>
                  <a:lnTo>
                    <a:pt x="172" y="25"/>
                  </a:lnTo>
                  <a:lnTo>
                    <a:pt x="169" y="25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49" y="26"/>
                  </a:lnTo>
                  <a:lnTo>
                    <a:pt x="143" y="26"/>
                  </a:lnTo>
                  <a:lnTo>
                    <a:pt x="137" y="29"/>
                  </a:lnTo>
                  <a:lnTo>
                    <a:pt x="132" y="29"/>
                  </a:lnTo>
                  <a:lnTo>
                    <a:pt x="128" y="30"/>
                  </a:lnTo>
                  <a:lnTo>
                    <a:pt x="125" y="31"/>
                  </a:lnTo>
                  <a:lnTo>
                    <a:pt x="1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35"/>
            <p:cNvSpPr>
              <a:spLocks/>
            </p:cNvSpPr>
            <p:nvPr/>
          </p:nvSpPr>
          <p:spPr bwMode="auto">
            <a:xfrm>
              <a:off x="3137" y="1580"/>
              <a:ext cx="49" cy="24"/>
            </a:xfrm>
            <a:custGeom>
              <a:avLst/>
              <a:gdLst>
                <a:gd name="T0" fmla="*/ 0 w 99"/>
                <a:gd name="T1" fmla="*/ 6 h 49"/>
                <a:gd name="T2" fmla="*/ 1 w 99"/>
                <a:gd name="T3" fmla="*/ 6 h 49"/>
                <a:gd name="T4" fmla="*/ 2 w 99"/>
                <a:gd name="T5" fmla="*/ 5 h 49"/>
                <a:gd name="T6" fmla="*/ 3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3 h 49"/>
                <a:gd name="T14" fmla="*/ 9 w 99"/>
                <a:gd name="T15" fmla="*/ 2 h 49"/>
                <a:gd name="T16" fmla="*/ 11 w 99"/>
                <a:gd name="T17" fmla="*/ 1 h 49"/>
                <a:gd name="T18" fmla="*/ 12 w 99"/>
                <a:gd name="T19" fmla="*/ 1 h 49"/>
                <a:gd name="T20" fmla="*/ 13 w 99"/>
                <a:gd name="T21" fmla="*/ 1 h 49"/>
                <a:gd name="T22" fmla="*/ 14 w 99"/>
                <a:gd name="T23" fmla="*/ 0 h 49"/>
                <a:gd name="T24" fmla="*/ 15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3 h 49"/>
                <a:gd name="T32" fmla="*/ 19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6 h 49"/>
                <a:gd name="T40" fmla="*/ 15 w 99"/>
                <a:gd name="T41" fmla="*/ 6 h 49"/>
                <a:gd name="T42" fmla="*/ 14 w 99"/>
                <a:gd name="T43" fmla="*/ 7 h 49"/>
                <a:gd name="T44" fmla="*/ 12 w 99"/>
                <a:gd name="T45" fmla="*/ 7 h 49"/>
                <a:gd name="T46" fmla="*/ 11 w 99"/>
                <a:gd name="T47" fmla="*/ 8 h 49"/>
                <a:gd name="T48" fmla="*/ 10 w 99"/>
                <a:gd name="T49" fmla="*/ 8 h 49"/>
                <a:gd name="T50" fmla="*/ 9 w 99"/>
                <a:gd name="T51" fmla="*/ 9 h 49"/>
                <a:gd name="T52" fmla="*/ 8 w 99"/>
                <a:gd name="T53" fmla="*/ 9 h 49"/>
                <a:gd name="T54" fmla="*/ 7 w 99"/>
                <a:gd name="T55" fmla="*/ 10 h 49"/>
                <a:gd name="T56" fmla="*/ 5 w 99"/>
                <a:gd name="T57" fmla="*/ 10 h 49"/>
                <a:gd name="T58" fmla="*/ 4 w 99"/>
                <a:gd name="T59" fmla="*/ 10 h 49"/>
                <a:gd name="T60" fmla="*/ 3 w 99"/>
                <a:gd name="T61" fmla="*/ 11 h 49"/>
                <a:gd name="T62" fmla="*/ 0 w 99"/>
                <a:gd name="T63" fmla="*/ 12 h 49"/>
                <a:gd name="T64" fmla="*/ 0 w 99"/>
                <a:gd name="T65" fmla="*/ 6 h 49"/>
                <a:gd name="T66" fmla="*/ 0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3" y="27"/>
                  </a:moveTo>
                  <a:lnTo>
                    <a:pt x="4" y="26"/>
                  </a:lnTo>
                  <a:lnTo>
                    <a:pt x="11" y="23"/>
                  </a:lnTo>
                  <a:lnTo>
                    <a:pt x="14" y="19"/>
                  </a:lnTo>
                  <a:lnTo>
                    <a:pt x="20" y="17"/>
                  </a:lnTo>
                  <a:lnTo>
                    <a:pt x="26" y="15"/>
                  </a:lnTo>
                  <a:lnTo>
                    <a:pt x="32" y="13"/>
                  </a:lnTo>
                  <a:lnTo>
                    <a:pt x="37" y="9"/>
                  </a:lnTo>
                  <a:lnTo>
                    <a:pt x="44" y="7"/>
                  </a:lnTo>
                  <a:lnTo>
                    <a:pt x="49" y="5"/>
                  </a:lnTo>
                  <a:lnTo>
                    <a:pt x="55" y="4"/>
                  </a:lnTo>
                  <a:lnTo>
                    <a:pt x="59" y="1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99" y="14"/>
                  </a:lnTo>
                  <a:lnTo>
                    <a:pt x="79" y="23"/>
                  </a:lnTo>
                  <a:lnTo>
                    <a:pt x="77" y="23"/>
                  </a:lnTo>
                  <a:lnTo>
                    <a:pt x="73" y="23"/>
                  </a:lnTo>
                  <a:lnTo>
                    <a:pt x="68" y="25"/>
                  </a:lnTo>
                  <a:lnTo>
                    <a:pt x="63" y="27"/>
                  </a:lnTo>
                  <a:lnTo>
                    <a:pt x="56" y="29"/>
                  </a:lnTo>
                  <a:lnTo>
                    <a:pt x="49" y="31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3" y="41"/>
                  </a:lnTo>
                  <a:lnTo>
                    <a:pt x="18" y="43"/>
                  </a:lnTo>
                  <a:lnTo>
                    <a:pt x="15" y="45"/>
                  </a:lnTo>
                  <a:lnTo>
                    <a:pt x="0" y="49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36"/>
            <p:cNvSpPr>
              <a:spLocks/>
            </p:cNvSpPr>
            <p:nvPr/>
          </p:nvSpPr>
          <p:spPr bwMode="auto">
            <a:xfrm>
              <a:off x="3166" y="1621"/>
              <a:ext cx="31" cy="30"/>
            </a:xfrm>
            <a:custGeom>
              <a:avLst/>
              <a:gdLst>
                <a:gd name="T0" fmla="*/ 9 w 60"/>
                <a:gd name="T1" fmla="*/ 15 h 60"/>
                <a:gd name="T2" fmla="*/ 11 w 60"/>
                <a:gd name="T3" fmla="*/ 14 h 60"/>
                <a:gd name="T4" fmla="*/ 12 w 60"/>
                <a:gd name="T5" fmla="*/ 14 h 60"/>
                <a:gd name="T6" fmla="*/ 13 w 60"/>
                <a:gd name="T7" fmla="*/ 13 h 60"/>
                <a:gd name="T8" fmla="*/ 14 w 60"/>
                <a:gd name="T9" fmla="*/ 12 h 60"/>
                <a:gd name="T10" fmla="*/ 16 w 60"/>
                <a:gd name="T11" fmla="*/ 11 h 60"/>
                <a:gd name="T12" fmla="*/ 16 w 60"/>
                <a:gd name="T13" fmla="*/ 10 h 60"/>
                <a:gd name="T14" fmla="*/ 16 w 60"/>
                <a:gd name="T15" fmla="*/ 8 h 60"/>
                <a:gd name="T16" fmla="*/ 16 w 60"/>
                <a:gd name="T17" fmla="*/ 7 h 60"/>
                <a:gd name="T18" fmla="*/ 16 w 60"/>
                <a:gd name="T19" fmla="*/ 5 h 60"/>
                <a:gd name="T20" fmla="*/ 14 w 60"/>
                <a:gd name="T21" fmla="*/ 4 h 60"/>
                <a:gd name="T22" fmla="*/ 13 w 60"/>
                <a:gd name="T23" fmla="*/ 3 h 60"/>
                <a:gd name="T24" fmla="*/ 12 w 60"/>
                <a:gd name="T25" fmla="*/ 2 h 60"/>
                <a:gd name="T26" fmla="*/ 11 w 60"/>
                <a:gd name="T27" fmla="*/ 1 h 60"/>
                <a:gd name="T28" fmla="*/ 10 w 60"/>
                <a:gd name="T29" fmla="*/ 1 h 60"/>
                <a:gd name="T30" fmla="*/ 9 w 60"/>
                <a:gd name="T31" fmla="*/ 0 h 60"/>
                <a:gd name="T32" fmla="*/ 7 w 60"/>
                <a:gd name="T33" fmla="*/ 1 h 60"/>
                <a:gd name="T34" fmla="*/ 5 w 60"/>
                <a:gd name="T35" fmla="*/ 1 h 60"/>
                <a:gd name="T36" fmla="*/ 4 w 60"/>
                <a:gd name="T37" fmla="*/ 2 h 60"/>
                <a:gd name="T38" fmla="*/ 3 w 60"/>
                <a:gd name="T39" fmla="*/ 3 h 60"/>
                <a:gd name="T40" fmla="*/ 2 w 60"/>
                <a:gd name="T41" fmla="*/ 4 h 60"/>
                <a:gd name="T42" fmla="*/ 1 w 60"/>
                <a:gd name="T43" fmla="*/ 5 h 60"/>
                <a:gd name="T44" fmla="*/ 1 w 60"/>
                <a:gd name="T45" fmla="*/ 6 h 60"/>
                <a:gd name="T46" fmla="*/ 0 w 60"/>
                <a:gd name="T47" fmla="*/ 8 h 60"/>
                <a:gd name="T48" fmla="*/ 0 w 60"/>
                <a:gd name="T49" fmla="*/ 9 h 60"/>
                <a:gd name="T50" fmla="*/ 0 w 60"/>
                <a:gd name="T51" fmla="*/ 10 h 60"/>
                <a:gd name="T52" fmla="*/ 1 w 60"/>
                <a:gd name="T53" fmla="*/ 12 h 60"/>
                <a:gd name="T54" fmla="*/ 1 w 60"/>
                <a:gd name="T55" fmla="*/ 13 h 60"/>
                <a:gd name="T56" fmla="*/ 3 w 60"/>
                <a:gd name="T57" fmla="*/ 14 h 60"/>
                <a:gd name="T58" fmla="*/ 4 w 60"/>
                <a:gd name="T59" fmla="*/ 14 h 60"/>
                <a:gd name="T60" fmla="*/ 5 w 60"/>
                <a:gd name="T61" fmla="*/ 15 h 60"/>
                <a:gd name="T62" fmla="*/ 7 w 60"/>
                <a:gd name="T63" fmla="*/ 15 h 60"/>
                <a:gd name="T64" fmla="*/ 9 w 60"/>
                <a:gd name="T65" fmla="*/ 15 h 60"/>
                <a:gd name="T66" fmla="*/ 9 w 60"/>
                <a:gd name="T67" fmla="*/ 15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"/>
                <a:gd name="T103" fmla="*/ 0 h 60"/>
                <a:gd name="T104" fmla="*/ 60 w 60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" h="60">
                  <a:moveTo>
                    <a:pt x="34" y="60"/>
                  </a:moveTo>
                  <a:lnTo>
                    <a:pt x="40" y="56"/>
                  </a:lnTo>
                  <a:lnTo>
                    <a:pt x="45" y="54"/>
                  </a:lnTo>
                  <a:lnTo>
                    <a:pt x="50" y="52"/>
                  </a:lnTo>
                  <a:lnTo>
                    <a:pt x="54" y="47"/>
                  </a:lnTo>
                  <a:lnTo>
                    <a:pt x="58" y="43"/>
                  </a:lnTo>
                  <a:lnTo>
                    <a:pt x="60" y="37"/>
                  </a:lnTo>
                  <a:lnTo>
                    <a:pt x="60" y="31"/>
                  </a:lnTo>
                  <a:lnTo>
                    <a:pt x="60" y="25"/>
                  </a:lnTo>
                  <a:lnTo>
                    <a:pt x="58" y="20"/>
                  </a:lnTo>
                  <a:lnTo>
                    <a:pt x="54" y="15"/>
                  </a:lnTo>
                  <a:lnTo>
                    <a:pt x="51" y="9"/>
                  </a:lnTo>
                  <a:lnTo>
                    <a:pt x="47" y="6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8" y="14"/>
                  </a:lnTo>
                  <a:lnTo>
                    <a:pt x="4" y="19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4" y="49"/>
                  </a:lnTo>
                  <a:lnTo>
                    <a:pt x="9" y="54"/>
                  </a:lnTo>
                  <a:lnTo>
                    <a:pt x="13" y="56"/>
                  </a:lnTo>
                  <a:lnTo>
                    <a:pt x="20" y="59"/>
                  </a:lnTo>
                  <a:lnTo>
                    <a:pt x="26" y="60"/>
                  </a:lnTo>
                  <a:lnTo>
                    <a:pt x="3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37"/>
            <p:cNvSpPr>
              <a:spLocks/>
            </p:cNvSpPr>
            <p:nvPr/>
          </p:nvSpPr>
          <p:spPr bwMode="auto">
            <a:xfrm>
              <a:off x="3333" y="1465"/>
              <a:ext cx="141" cy="124"/>
            </a:xfrm>
            <a:custGeom>
              <a:avLst/>
              <a:gdLst>
                <a:gd name="T0" fmla="*/ 36 w 280"/>
                <a:gd name="T1" fmla="*/ 1 h 247"/>
                <a:gd name="T2" fmla="*/ 40 w 280"/>
                <a:gd name="T3" fmla="*/ 1 h 247"/>
                <a:gd name="T4" fmla="*/ 45 w 280"/>
                <a:gd name="T5" fmla="*/ 0 h 247"/>
                <a:gd name="T6" fmla="*/ 50 w 280"/>
                <a:gd name="T7" fmla="*/ 1 h 247"/>
                <a:gd name="T8" fmla="*/ 55 w 280"/>
                <a:gd name="T9" fmla="*/ 2 h 247"/>
                <a:gd name="T10" fmla="*/ 60 w 280"/>
                <a:gd name="T11" fmla="*/ 5 h 247"/>
                <a:gd name="T12" fmla="*/ 66 w 280"/>
                <a:gd name="T13" fmla="*/ 11 h 247"/>
                <a:gd name="T14" fmla="*/ 70 w 280"/>
                <a:gd name="T15" fmla="*/ 18 h 247"/>
                <a:gd name="T16" fmla="*/ 71 w 280"/>
                <a:gd name="T17" fmla="*/ 25 h 247"/>
                <a:gd name="T18" fmla="*/ 70 w 280"/>
                <a:gd name="T19" fmla="*/ 33 h 247"/>
                <a:gd name="T20" fmla="*/ 69 w 280"/>
                <a:gd name="T21" fmla="*/ 37 h 247"/>
                <a:gd name="T22" fmla="*/ 65 w 280"/>
                <a:gd name="T23" fmla="*/ 45 h 247"/>
                <a:gd name="T24" fmla="*/ 60 w 280"/>
                <a:gd name="T25" fmla="*/ 52 h 247"/>
                <a:gd name="T26" fmla="*/ 54 w 280"/>
                <a:gd name="T27" fmla="*/ 57 h 247"/>
                <a:gd name="T28" fmla="*/ 46 w 280"/>
                <a:gd name="T29" fmla="*/ 60 h 247"/>
                <a:gd name="T30" fmla="*/ 42 w 280"/>
                <a:gd name="T31" fmla="*/ 61 h 247"/>
                <a:gd name="T32" fmla="*/ 37 w 280"/>
                <a:gd name="T33" fmla="*/ 62 h 247"/>
                <a:gd name="T34" fmla="*/ 33 w 280"/>
                <a:gd name="T35" fmla="*/ 62 h 247"/>
                <a:gd name="T36" fmla="*/ 28 w 280"/>
                <a:gd name="T37" fmla="*/ 62 h 247"/>
                <a:gd name="T38" fmla="*/ 23 w 280"/>
                <a:gd name="T39" fmla="*/ 62 h 247"/>
                <a:gd name="T40" fmla="*/ 19 w 280"/>
                <a:gd name="T41" fmla="*/ 61 h 247"/>
                <a:gd name="T42" fmla="*/ 15 w 280"/>
                <a:gd name="T43" fmla="*/ 59 h 247"/>
                <a:gd name="T44" fmla="*/ 8 w 280"/>
                <a:gd name="T45" fmla="*/ 55 h 247"/>
                <a:gd name="T46" fmla="*/ 3 w 280"/>
                <a:gd name="T47" fmla="*/ 48 h 247"/>
                <a:gd name="T48" fmla="*/ 1 w 280"/>
                <a:gd name="T49" fmla="*/ 42 h 247"/>
                <a:gd name="T50" fmla="*/ 0 w 280"/>
                <a:gd name="T51" fmla="*/ 38 h 247"/>
                <a:gd name="T52" fmla="*/ 1 w 280"/>
                <a:gd name="T53" fmla="*/ 33 h 247"/>
                <a:gd name="T54" fmla="*/ 3 w 280"/>
                <a:gd name="T55" fmla="*/ 27 h 247"/>
                <a:gd name="T56" fmla="*/ 6 w 280"/>
                <a:gd name="T57" fmla="*/ 20 h 247"/>
                <a:gd name="T58" fmla="*/ 11 w 280"/>
                <a:gd name="T59" fmla="*/ 14 h 247"/>
                <a:gd name="T60" fmla="*/ 15 w 280"/>
                <a:gd name="T61" fmla="*/ 11 h 247"/>
                <a:gd name="T62" fmla="*/ 19 w 280"/>
                <a:gd name="T63" fmla="*/ 14 h 247"/>
                <a:gd name="T64" fmla="*/ 15 w 280"/>
                <a:gd name="T65" fmla="*/ 18 h 247"/>
                <a:gd name="T66" fmla="*/ 11 w 280"/>
                <a:gd name="T67" fmla="*/ 23 h 247"/>
                <a:gd name="T68" fmla="*/ 7 w 280"/>
                <a:gd name="T69" fmla="*/ 28 h 247"/>
                <a:gd name="T70" fmla="*/ 6 w 280"/>
                <a:gd name="T71" fmla="*/ 34 h 247"/>
                <a:gd name="T72" fmla="*/ 7 w 280"/>
                <a:gd name="T73" fmla="*/ 41 h 247"/>
                <a:gd name="T74" fmla="*/ 9 w 280"/>
                <a:gd name="T75" fmla="*/ 47 h 247"/>
                <a:gd name="T76" fmla="*/ 12 w 280"/>
                <a:gd name="T77" fmla="*/ 53 h 247"/>
                <a:gd name="T78" fmla="*/ 18 w 280"/>
                <a:gd name="T79" fmla="*/ 55 h 247"/>
                <a:gd name="T80" fmla="*/ 25 w 280"/>
                <a:gd name="T81" fmla="*/ 57 h 247"/>
                <a:gd name="T82" fmla="*/ 29 w 280"/>
                <a:gd name="T83" fmla="*/ 57 h 247"/>
                <a:gd name="T84" fmla="*/ 34 w 280"/>
                <a:gd name="T85" fmla="*/ 57 h 247"/>
                <a:gd name="T86" fmla="*/ 39 w 280"/>
                <a:gd name="T87" fmla="*/ 57 h 247"/>
                <a:gd name="T88" fmla="*/ 46 w 280"/>
                <a:gd name="T89" fmla="*/ 55 h 247"/>
                <a:gd name="T90" fmla="*/ 52 w 280"/>
                <a:gd name="T91" fmla="*/ 52 h 247"/>
                <a:gd name="T92" fmla="*/ 57 w 280"/>
                <a:gd name="T93" fmla="*/ 47 h 247"/>
                <a:gd name="T94" fmla="*/ 62 w 280"/>
                <a:gd name="T95" fmla="*/ 41 h 247"/>
                <a:gd name="T96" fmla="*/ 65 w 280"/>
                <a:gd name="T97" fmla="*/ 35 h 247"/>
                <a:gd name="T98" fmla="*/ 66 w 280"/>
                <a:gd name="T99" fmla="*/ 28 h 247"/>
                <a:gd name="T100" fmla="*/ 65 w 280"/>
                <a:gd name="T101" fmla="*/ 21 h 247"/>
                <a:gd name="T102" fmla="*/ 61 w 280"/>
                <a:gd name="T103" fmla="*/ 14 h 247"/>
                <a:gd name="T104" fmla="*/ 56 w 280"/>
                <a:gd name="T105" fmla="*/ 9 h 247"/>
                <a:gd name="T106" fmla="*/ 49 w 280"/>
                <a:gd name="T107" fmla="*/ 6 h 247"/>
                <a:gd name="T108" fmla="*/ 44 w 280"/>
                <a:gd name="T109" fmla="*/ 6 h 247"/>
                <a:gd name="T110" fmla="*/ 36 w 280"/>
                <a:gd name="T111" fmla="*/ 7 h 247"/>
                <a:gd name="T112" fmla="*/ 33 w 280"/>
                <a:gd name="T113" fmla="*/ 2 h 24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247"/>
                <a:gd name="T173" fmla="*/ 280 w 280"/>
                <a:gd name="T174" fmla="*/ 247 h 24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247">
                  <a:moveTo>
                    <a:pt x="129" y="7"/>
                  </a:moveTo>
                  <a:lnTo>
                    <a:pt x="131" y="6"/>
                  </a:lnTo>
                  <a:lnTo>
                    <a:pt x="134" y="4"/>
                  </a:lnTo>
                  <a:lnTo>
                    <a:pt x="140" y="3"/>
                  </a:lnTo>
                  <a:lnTo>
                    <a:pt x="146" y="2"/>
                  </a:lnTo>
                  <a:lnTo>
                    <a:pt x="153" y="1"/>
                  </a:lnTo>
                  <a:lnTo>
                    <a:pt x="156" y="1"/>
                  </a:lnTo>
                  <a:lnTo>
                    <a:pt x="159" y="1"/>
                  </a:lnTo>
                  <a:lnTo>
                    <a:pt x="164" y="1"/>
                  </a:lnTo>
                  <a:lnTo>
                    <a:pt x="168" y="1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2" y="0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6" y="1"/>
                  </a:lnTo>
                  <a:lnTo>
                    <a:pt x="202" y="2"/>
                  </a:lnTo>
                  <a:lnTo>
                    <a:pt x="207" y="4"/>
                  </a:lnTo>
                  <a:lnTo>
                    <a:pt x="212" y="6"/>
                  </a:lnTo>
                  <a:lnTo>
                    <a:pt x="216" y="8"/>
                  </a:lnTo>
                  <a:lnTo>
                    <a:pt x="221" y="10"/>
                  </a:lnTo>
                  <a:lnTo>
                    <a:pt x="227" y="12"/>
                  </a:lnTo>
                  <a:lnTo>
                    <a:pt x="231" y="15"/>
                  </a:lnTo>
                  <a:lnTo>
                    <a:pt x="236" y="18"/>
                  </a:lnTo>
                  <a:lnTo>
                    <a:pt x="240" y="22"/>
                  </a:lnTo>
                  <a:lnTo>
                    <a:pt x="245" y="26"/>
                  </a:lnTo>
                  <a:lnTo>
                    <a:pt x="253" y="33"/>
                  </a:lnTo>
                  <a:lnTo>
                    <a:pt x="260" y="41"/>
                  </a:lnTo>
                  <a:lnTo>
                    <a:pt x="265" y="48"/>
                  </a:lnTo>
                  <a:lnTo>
                    <a:pt x="270" y="56"/>
                  </a:lnTo>
                  <a:lnTo>
                    <a:pt x="273" y="63"/>
                  </a:lnTo>
                  <a:lnTo>
                    <a:pt x="277" y="71"/>
                  </a:lnTo>
                  <a:lnTo>
                    <a:pt x="278" y="77"/>
                  </a:lnTo>
                  <a:lnTo>
                    <a:pt x="280" y="85"/>
                  </a:lnTo>
                  <a:lnTo>
                    <a:pt x="280" y="92"/>
                  </a:lnTo>
                  <a:lnTo>
                    <a:pt x="280" y="100"/>
                  </a:lnTo>
                  <a:lnTo>
                    <a:pt x="279" y="108"/>
                  </a:lnTo>
                  <a:lnTo>
                    <a:pt x="278" y="115"/>
                  </a:lnTo>
                  <a:lnTo>
                    <a:pt x="277" y="123"/>
                  </a:lnTo>
                  <a:lnTo>
                    <a:pt x="276" y="131"/>
                  </a:lnTo>
                  <a:lnTo>
                    <a:pt x="273" y="136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72" y="148"/>
                  </a:lnTo>
                  <a:lnTo>
                    <a:pt x="269" y="156"/>
                  </a:lnTo>
                  <a:lnTo>
                    <a:pt x="267" y="164"/>
                  </a:lnTo>
                  <a:lnTo>
                    <a:pt x="262" y="171"/>
                  </a:lnTo>
                  <a:lnTo>
                    <a:pt x="259" y="179"/>
                  </a:lnTo>
                  <a:lnTo>
                    <a:pt x="254" y="185"/>
                  </a:lnTo>
                  <a:lnTo>
                    <a:pt x="249" y="191"/>
                  </a:lnTo>
                  <a:lnTo>
                    <a:pt x="244" y="198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6" y="217"/>
                  </a:lnTo>
                  <a:lnTo>
                    <a:pt x="219" y="221"/>
                  </a:lnTo>
                  <a:lnTo>
                    <a:pt x="213" y="226"/>
                  </a:lnTo>
                  <a:lnTo>
                    <a:pt x="205" y="229"/>
                  </a:lnTo>
                  <a:lnTo>
                    <a:pt x="197" y="234"/>
                  </a:lnTo>
                  <a:lnTo>
                    <a:pt x="189" y="236"/>
                  </a:lnTo>
                  <a:lnTo>
                    <a:pt x="182" y="240"/>
                  </a:lnTo>
                  <a:lnTo>
                    <a:pt x="178" y="240"/>
                  </a:lnTo>
                  <a:lnTo>
                    <a:pt x="173" y="242"/>
                  </a:lnTo>
                  <a:lnTo>
                    <a:pt x="168" y="243"/>
                  </a:lnTo>
                  <a:lnTo>
                    <a:pt x="164" y="244"/>
                  </a:lnTo>
                  <a:lnTo>
                    <a:pt x="159" y="244"/>
                  </a:lnTo>
                  <a:lnTo>
                    <a:pt x="155" y="245"/>
                  </a:lnTo>
                  <a:lnTo>
                    <a:pt x="150" y="245"/>
                  </a:lnTo>
                  <a:lnTo>
                    <a:pt x="147" y="246"/>
                  </a:lnTo>
                  <a:lnTo>
                    <a:pt x="142" y="246"/>
                  </a:lnTo>
                  <a:lnTo>
                    <a:pt x="138" y="247"/>
                  </a:lnTo>
                  <a:lnTo>
                    <a:pt x="133" y="247"/>
                  </a:lnTo>
                  <a:lnTo>
                    <a:pt x="129" y="247"/>
                  </a:lnTo>
                  <a:lnTo>
                    <a:pt x="124" y="247"/>
                  </a:lnTo>
                  <a:lnTo>
                    <a:pt x="119" y="247"/>
                  </a:lnTo>
                  <a:lnTo>
                    <a:pt x="115" y="247"/>
                  </a:lnTo>
                  <a:lnTo>
                    <a:pt x="110" y="247"/>
                  </a:lnTo>
                  <a:lnTo>
                    <a:pt x="106" y="247"/>
                  </a:lnTo>
                  <a:lnTo>
                    <a:pt x="101" y="246"/>
                  </a:lnTo>
                  <a:lnTo>
                    <a:pt x="97" y="245"/>
                  </a:lnTo>
                  <a:lnTo>
                    <a:pt x="92" y="245"/>
                  </a:lnTo>
                  <a:lnTo>
                    <a:pt x="88" y="244"/>
                  </a:lnTo>
                  <a:lnTo>
                    <a:pt x="84" y="243"/>
                  </a:lnTo>
                  <a:lnTo>
                    <a:pt x="80" y="243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8"/>
                  </a:lnTo>
                  <a:lnTo>
                    <a:pt x="62" y="237"/>
                  </a:lnTo>
                  <a:lnTo>
                    <a:pt x="59" y="236"/>
                  </a:lnTo>
                  <a:lnTo>
                    <a:pt x="50" y="231"/>
                  </a:lnTo>
                  <a:lnTo>
                    <a:pt x="43" y="229"/>
                  </a:lnTo>
                  <a:lnTo>
                    <a:pt x="36" y="222"/>
                  </a:lnTo>
                  <a:lnTo>
                    <a:pt x="29" y="218"/>
                  </a:lnTo>
                  <a:lnTo>
                    <a:pt x="24" y="211"/>
                  </a:lnTo>
                  <a:lnTo>
                    <a:pt x="19" y="205"/>
                  </a:lnTo>
                  <a:lnTo>
                    <a:pt x="15" y="197"/>
                  </a:lnTo>
                  <a:lnTo>
                    <a:pt x="11" y="190"/>
                  </a:lnTo>
                  <a:lnTo>
                    <a:pt x="7" y="182"/>
                  </a:lnTo>
                  <a:lnTo>
                    <a:pt x="4" y="175"/>
                  </a:lnTo>
                  <a:lnTo>
                    <a:pt x="3" y="171"/>
                  </a:lnTo>
                  <a:lnTo>
                    <a:pt x="2" y="166"/>
                  </a:lnTo>
                  <a:lnTo>
                    <a:pt x="1" y="162"/>
                  </a:lnTo>
                  <a:lnTo>
                    <a:pt x="1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1" y="141"/>
                  </a:lnTo>
                  <a:lnTo>
                    <a:pt x="1" y="137"/>
                  </a:lnTo>
                  <a:lnTo>
                    <a:pt x="1" y="132"/>
                  </a:lnTo>
                  <a:lnTo>
                    <a:pt x="2" y="129"/>
                  </a:lnTo>
                  <a:lnTo>
                    <a:pt x="2" y="124"/>
                  </a:lnTo>
                  <a:lnTo>
                    <a:pt x="4" y="116"/>
                  </a:lnTo>
                  <a:lnTo>
                    <a:pt x="9" y="108"/>
                  </a:lnTo>
                  <a:lnTo>
                    <a:pt x="11" y="100"/>
                  </a:lnTo>
                  <a:lnTo>
                    <a:pt x="15" y="92"/>
                  </a:lnTo>
                  <a:lnTo>
                    <a:pt x="19" y="85"/>
                  </a:lnTo>
                  <a:lnTo>
                    <a:pt x="24" y="79"/>
                  </a:lnTo>
                  <a:lnTo>
                    <a:pt x="28" y="72"/>
                  </a:lnTo>
                  <a:lnTo>
                    <a:pt x="33" y="66"/>
                  </a:lnTo>
                  <a:lnTo>
                    <a:pt x="37" y="60"/>
                  </a:lnTo>
                  <a:lnTo>
                    <a:pt x="42" y="56"/>
                  </a:lnTo>
                  <a:lnTo>
                    <a:pt x="45" y="51"/>
                  </a:lnTo>
                  <a:lnTo>
                    <a:pt x="50" y="48"/>
                  </a:lnTo>
                  <a:lnTo>
                    <a:pt x="52" y="43"/>
                  </a:lnTo>
                  <a:lnTo>
                    <a:pt x="57" y="41"/>
                  </a:lnTo>
                  <a:lnTo>
                    <a:pt x="61" y="36"/>
                  </a:lnTo>
                  <a:lnTo>
                    <a:pt x="64" y="35"/>
                  </a:lnTo>
                  <a:lnTo>
                    <a:pt x="76" y="52"/>
                  </a:lnTo>
                  <a:lnTo>
                    <a:pt x="74" y="55"/>
                  </a:lnTo>
                  <a:lnTo>
                    <a:pt x="69" y="59"/>
                  </a:lnTo>
                  <a:lnTo>
                    <a:pt x="66" y="61"/>
                  </a:lnTo>
                  <a:lnTo>
                    <a:pt x="61" y="65"/>
                  </a:lnTo>
                  <a:lnTo>
                    <a:pt x="58" y="69"/>
                  </a:lnTo>
                  <a:lnTo>
                    <a:pt x="54" y="74"/>
                  </a:lnTo>
                  <a:lnTo>
                    <a:pt x="50" y="79"/>
                  </a:lnTo>
                  <a:lnTo>
                    <a:pt x="45" y="83"/>
                  </a:lnTo>
                  <a:lnTo>
                    <a:pt x="41" y="89"/>
                  </a:lnTo>
                  <a:lnTo>
                    <a:pt x="37" y="93"/>
                  </a:lnTo>
                  <a:lnTo>
                    <a:pt x="33" y="99"/>
                  </a:lnTo>
                  <a:lnTo>
                    <a:pt x="31" y="105"/>
                  </a:lnTo>
                  <a:lnTo>
                    <a:pt x="27" y="110"/>
                  </a:lnTo>
                  <a:lnTo>
                    <a:pt x="27" y="116"/>
                  </a:lnTo>
                  <a:lnTo>
                    <a:pt x="25" y="121"/>
                  </a:lnTo>
                  <a:lnTo>
                    <a:pt x="24" y="126"/>
                  </a:lnTo>
                  <a:lnTo>
                    <a:pt x="24" y="133"/>
                  </a:lnTo>
                  <a:lnTo>
                    <a:pt x="24" y="140"/>
                  </a:lnTo>
                  <a:lnTo>
                    <a:pt x="24" y="146"/>
                  </a:lnTo>
                  <a:lnTo>
                    <a:pt x="24" y="153"/>
                  </a:lnTo>
                  <a:lnTo>
                    <a:pt x="25" y="161"/>
                  </a:lnTo>
                  <a:lnTo>
                    <a:pt x="27" y="169"/>
                  </a:lnTo>
                  <a:lnTo>
                    <a:pt x="28" y="174"/>
                  </a:lnTo>
                  <a:lnTo>
                    <a:pt x="31" y="181"/>
                  </a:lnTo>
                  <a:lnTo>
                    <a:pt x="33" y="187"/>
                  </a:lnTo>
                  <a:lnTo>
                    <a:pt x="36" y="194"/>
                  </a:lnTo>
                  <a:lnTo>
                    <a:pt x="38" y="199"/>
                  </a:lnTo>
                  <a:lnTo>
                    <a:pt x="43" y="205"/>
                  </a:lnTo>
                  <a:lnTo>
                    <a:pt x="46" y="209"/>
                  </a:lnTo>
                  <a:lnTo>
                    <a:pt x="52" y="213"/>
                  </a:lnTo>
                  <a:lnTo>
                    <a:pt x="57" y="215"/>
                  </a:lnTo>
                  <a:lnTo>
                    <a:pt x="62" y="218"/>
                  </a:lnTo>
                  <a:lnTo>
                    <a:pt x="69" y="220"/>
                  </a:lnTo>
                  <a:lnTo>
                    <a:pt x="78" y="222"/>
                  </a:lnTo>
                  <a:lnTo>
                    <a:pt x="85" y="223"/>
                  </a:lnTo>
                  <a:lnTo>
                    <a:pt x="94" y="225"/>
                  </a:lnTo>
                  <a:lnTo>
                    <a:pt x="99" y="225"/>
                  </a:lnTo>
                  <a:lnTo>
                    <a:pt x="103" y="226"/>
                  </a:lnTo>
                  <a:lnTo>
                    <a:pt x="108" y="227"/>
                  </a:lnTo>
                  <a:lnTo>
                    <a:pt x="113" y="227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4" y="227"/>
                  </a:lnTo>
                  <a:lnTo>
                    <a:pt x="129" y="227"/>
                  </a:lnTo>
                  <a:lnTo>
                    <a:pt x="133" y="227"/>
                  </a:lnTo>
                  <a:lnTo>
                    <a:pt x="138" y="227"/>
                  </a:lnTo>
                  <a:lnTo>
                    <a:pt x="142" y="227"/>
                  </a:lnTo>
                  <a:lnTo>
                    <a:pt x="147" y="227"/>
                  </a:lnTo>
                  <a:lnTo>
                    <a:pt x="155" y="227"/>
                  </a:lnTo>
                  <a:lnTo>
                    <a:pt x="162" y="226"/>
                  </a:lnTo>
                  <a:lnTo>
                    <a:pt x="168" y="225"/>
                  </a:lnTo>
                  <a:lnTo>
                    <a:pt x="175" y="223"/>
                  </a:lnTo>
                  <a:lnTo>
                    <a:pt x="180" y="220"/>
                  </a:lnTo>
                  <a:lnTo>
                    <a:pt x="186" y="218"/>
                  </a:lnTo>
                  <a:lnTo>
                    <a:pt x="191" y="214"/>
                  </a:lnTo>
                  <a:lnTo>
                    <a:pt x="198" y="210"/>
                  </a:lnTo>
                  <a:lnTo>
                    <a:pt x="204" y="205"/>
                  </a:lnTo>
                  <a:lnTo>
                    <a:pt x="210" y="202"/>
                  </a:lnTo>
                  <a:lnTo>
                    <a:pt x="215" y="196"/>
                  </a:lnTo>
                  <a:lnTo>
                    <a:pt x="221" y="190"/>
                  </a:lnTo>
                  <a:lnTo>
                    <a:pt x="227" y="185"/>
                  </a:lnTo>
                  <a:lnTo>
                    <a:pt x="231" y="178"/>
                  </a:lnTo>
                  <a:lnTo>
                    <a:pt x="236" y="172"/>
                  </a:lnTo>
                  <a:lnTo>
                    <a:pt x="240" y="166"/>
                  </a:lnTo>
                  <a:lnTo>
                    <a:pt x="245" y="161"/>
                  </a:lnTo>
                  <a:lnTo>
                    <a:pt x="248" y="155"/>
                  </a:lnTo>
                  <a:lnTo>
                    <a:pt x="252" y="149"/>
                  </a:lnTo>
                  <a:lnTo>
                    <a:pt x="255" y="145"/>
                  </a:lnTo>
                  <a:lnTo>
                    <a:pt x="256" y="138"/>
                  </a:lnTo>
                  <a:lnTo>
                    <a:pt x="257" y="132"/>
                  </a:lnTo>
                  <a:lnTo>
                    <a:pt x="259" y="125"/>
                  </a:lnTo>
                  <a:lnTo>
                    <a:pt x="260" y="120"/>
                  </a:lnTo>
                  <a:lnTo>
                    <a:pt x="260" y="112"/>
                  </a:lnTo>
                  <a:lnTo>
                    <a:pt x="260" y="105"/>
                  </a:lnTo>
                  <a:lnTo>
                    <a:pt x="259" y="97"/>
                  </a:lnTo>
                  <a:lnTo>
                    <a:pt x="259" y="90"/>
                  </a:lnTo>
                  <a:lnTo>
                    <a:pt x="256" y="82"/>
                  </a:lnTo>
                  <a:lnTo>
                    <a:pt x="254" y="75"/>
                  </a:lnTo>
                  <a:lnTo>
                    <a:pt x="251" y="68"/>
                  </a:lnTo>
                  <a:lnTo>
                    <a:pt x="247" y="61"/>
                  </a:lnTo>
                  <a:lnTo>
                    <a:pt x="243" y="55"/>
                  </a:lnTo>
                  <a:lnTo>
                    <a:pt x="239" y="48"/>
                  </a:lnTo>
                  <a:lnTo>
                    <a:pt x="233" y="42"/>
                  </a:lnTo>
                  <a:lnTo>
                    <a:pt x="229" y="39"/>
                  </a:lnTo>
                  <a:lnTo>
                    <a:pt x="221" y="33"/>
                  </a:lnTo>
                  <a:lnTo>
                    <a:pt x="214" y="29"/>
                  </a:lnTo>
                  <a:lnTo>
                    <a:pt x="206" y="26"/>
                  </a:lnTo>
                  <a:lnTo>
                    <a:pt x="198" y="25"/>
                  </a:lnTo>
                  <a:lnTo>
                    <a:pt x="194" y="24"/>
                  </a:lnTo>
                  <a:lnTo>
                    <a:pt x="189" y="24"/>
                  </a:lnTo>
                  <a:lnTo>
                    <a:pt x="184" y="24"/>
                  </a:lnTo>
                  <a:lnTo>
                    <a:pt x="181" y="24"/>
                  </a:lnTo>
                  <a:lnTo>
                    <a:pt x="173" y="24"/>
                  </a:lnTo>
                  <a:lnTo>
                    <a:pt x="165" y="24"/>
                  </a:lnTo>
                  <a:lnTo>
                    <a:pt x="157" y="24"/>
                  </a:lnTo>
                  <a:lnTo>
                    <a:pt x="150" y="25"/>
                  </a:lnTo>
                  <a:lnTo>
                    <a:pt x="143" y="25"/>
                  </a:lnTo>
                  <a:lnTo>
                    <a:pt x="138" y="26"/>
                  </a:lnTo>
                  <a:lnTo>
                    <a:pt x="132" y="27"/>
                  </a:lnTo>
                  <a:lnTo>
                    <a:pt x="127" y="28"/>
                  </a:lnTo>
                  <a:lnTo>
                    <a:pt x="1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38"/>
            <p:cNvSpPr>
              <a:spLocks/>
            </p:cNvSpPr>
            <p:nvPr/>
          </p:nvSpPr>
          <p:spPr bwMode="auto">
            <a:xfrm>
              <a:off x="3364" y="1469"/>
              <a:ext cx="49" cy="24"/>
            </a:xfrm>
            <a:custGeom>
              <a:avLst/>
              <a:gdLst>
                <a:gd name="T0" fmla="*/ 1 w 99"/>
                <a:gd name="T1" fmla="*/ 6 h 49"/>
                <a:gd name="T2" fmla="*/ 1 w 99"/>
                <a:gd name="T3" fmla="*/ 6 h 49"/>
                <a:gd name="T4" fmla="*/ 3 w 99"/>
                <a:gd name="T5" fmla="*/ 5 h 49"/>
                <a:gd name="T6" fmla="*/ 4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2 h 49"/>
                <a:gd name="T14" fmla="*/ 9 w 99"/>
                <a:gd name="T15" fmla="*/ 1 h 49"/>
                <a:gd name="T16" fmla="*/ 10 w 99"/>
                <a:gd name="T17" fmla="*/ 1 h 49"/>
                <a:gd name="T18" fmla="*/ 12 w 99"/>
                <a:gd name="T19" fmla="*/ 0 h 49"/>
                <a:gd name="T20" fmla="*/ 14 w 99"/>
                <a:gd name="T21" fmla="*/ 0 h 49"/>
                <a:gd name="T22" fmla="*/ 14 w 99"/>
                <a:gd name="T23" fmla="*/ 0 h 49"/>
                <a:gd name="T24" fmla="*/ 16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2 h 49"/>
                <a:gd name="T32" fmla="*/ 20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5 h 49"/>
                <a:gd name="T40" fmla="*/ 16 w 99"/>
                <a:gd name="T41" fmla="*/ 6 h 49"/>
                <a:gd name="T42" fmla="*/ 14 w 99"/>
                <a:gd name="T43" fmla="*/ 6 h 49"/>
                <a:gd name="T44" fmla="*/ 12 w 99"/>
                <a:gd name="T45" fmla="*/ 7 h 49"/>
                <a:gd name="T46" fmla="*/ 11 w 99"/>
                <a:gd name="T47" fmla="*/ 7 h 49"/>
                <a:gd name="T48" fmla="*/ 10 w 99"/>
                <a:gd name="T49" fmla="*/ 8 h 49"/>
                <a:gd name="T50" fmla="*/ 9 w 99"/>
                <a:gd name="T51" fmla="*/ 8 h 49"/>
                <a:gd name="T52" fmla="*/ 8 w 99"/>
                <a:gd name="T53" fmla="*/ 9 h 49"/>
                <a:gd name="T54" fmla="*/ 7 w 99"/>
                <a:gd name="T55" fmla="*/ 9 h 49"/>
                <a:gd name="T56" fmla="*/ 6 w 99"/>
                <a:gd name="T57" fmla="*/ 10 h 49"/>
                <a:gd name="T58" fmla="*/ 4 w 99"/>
                <a:gd name="T59" fmla="*/ 10 h 49"/>
                <a:gd name="T60" fmla="*/ 4 w 99"/>
                <a:gd name="T61" fmla="*/ 11 h 49"/>
                <a:gd name="T62" fmla="*/ 0 w 99"/>
                <a:gd name="T63" fmla="*/ 12 h 49"/>
                <a:gd name="T64" fmla="*/ 1 w 99"/>
                <a:gd name="T65" fmla="*/ 6 h 49"/>
                <a:gd name="T66" fmla="*/ 1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4" y="27"/>
                  </a:moveTo>
                  <a:lnTo>
                    <a:pt x="5" y="25"/>
                  </a:lnTo>
                  <a:lnTo>
                    <a:pt x="12" y="21"/>
                  </a:lnTo>
                  <a:lnTo>
                    <a:pt x="16" y="18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43" y="4"/>
                  </a:lnTo>
                  <a:lnTo>
                    <a:pt x="50" y="3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99" y="11"/>
                  </a:lnTo>
                  <a:lnTo>
                    <a:pt x="80" y="20"/>
                  </a:lnTo>
                  <a:lnTo>
                    <a:pt x="79" y="20"/>
                  </a:lnTo>
                  <a:lnTo>
                    <a:pt x="74" y="21"/>
                  </a:lnTo>
                  <a:lnTo>
                    <a:pt x="69" y="23"/>
                  </a:lnTo>
                  <a:lnTo>
                    <a:pt x="64" y="25"/>
                  </a:lnTo>
                  <a:lnTo>
                    <a:pt x="57" y="27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41" y="33"/>
                  </a:lnTo>
                  <a:lnTo>
                    <a:pt x="37" y="34"/>
                  </a:lnTo>
                  <a:lnTo>
                    <a:pt x="33" y="36"/>
                  </a:lnTo>
                  <a:lnTo>
                    <a:pt x="29" y="37"/>
                  </a:lnTo>
                  <a:lnTo>
                    <a:pt x="25" y="40"/>
                  </a:lnTo>
                  <a:lnTo>
                    <a:pt x="18" y="43"/>
                  </a:lnTo>
                  <a:lnTo>
                    <a:pt x="16" y="44"/>
                  </a:lnTo>
                  <a:lnTo>
                    <a:pt x="0" y="49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39"/>
            <p:cNvSpPr>
              <a:spLocks/>
            </p:cNvSpPr>
            <p:nvPr/>
          </p:nvSpPr>
          <p:spPr bwMode="auto">
            <a:xfrm>
              <a:off x="3393" y="1511"/>
              <a:ext cx="30" cy="29"/>
            </a:xfrm>
            <a:custGeom>
              <a:avLst/>
              <a:gdLst>
                <a:gd name="T0" fmla="*/ 8 w 62"/>
                <a:gd name="T1" fmla="*/ 14 h 59"/>
                <a:gd name="T2" fmla="*/ 10 w 62"/>
                <a:gd name="T3" fmla="*/ 14 h 59"/>
                <a:gd name="T4" fmla="*/ 11 w 62"/>
                <a:gd name="T5" fmla="*/ 13 h 59"/>
                <a:gd name="T6" fmla="*/ 12 w 62"/>
                <a:gd name="T7" fmla="*/ 12 h 59"/>
                <a:gd name="T8" fmla="*/ 14 w 62"/>
                <a:gd name="T9" fmla="*/ 11 h 59"/>
                <a:gd name="T10" fmla="*/ 14 w 62"/>
                <a:gd name="T11" fmla="*/ 10 h 59"/>
                <a:gd name="T12" fmla="*/ 15 w 62"/>
                <a:gd name="T13" fmla="*/ 8 h 59"/>
                <a:gd name="T14" fmla="*/ 15 w 62"/>
                <a:gd name="T15" fmla="*/ 7 h 59"/>
                <a:gd name="T16" fmla="*/ 15 w 62"/>
                <a:gd name="T17" fmla="*/ 6 h 59"/>
                <a:gd name="T18" fmla="*/ 14 w 62"/>
                <a:gd name="T19" fmla="*/ 4 h 59"/>
                <a:gd name="T20" fmla="*/ 14 w 62"/>
                <a:gd name="T21" fmla="*/ 3 h 59"/>
                <a:gd name="T22" fmla="*/ 13 w 62"/>
                <a:gd name="T23" fmla="*/ 2 h 59"/>
                <a:gd name="T24" fmla="*/ 11 w 62"/>
                <a:gd name="T25" fmla="*/ 1 h 59"/>
                <a:gd name="T26" fmla="*/ 10 w 62"/>
                <a:gd name="T27" fmla="*/ 0 h 59"/>
                <a:gd name="T28" fmla="*/ 9 w 62"/>
                <a:gd name="T29" fmla="*/ 0 h 59"/>
                <a:gd name="T30" fmla="*/ 7 w 62"/>
                <a:gd name="T31" fmla="*/ 0 h 59"/>
                <a:gd name="T32" fmla="*/ 7 w 62"/>
                <a:gd name="T33" fmla="*/ 0 h 59"/>
                <a:gd name="T34" fmla="*/ 5 w 62"/>
                <a:gd name="T35" fmla="*/ 0 h 59"/>
                <a:gd name="T36" fmla="*/ 4 w 62"/>
                <a:gd name="T37" fmla="*/ 1 h 59"/>
                <a:gd name="T38" fmla="*/ 3 w 62"/>
                <a:gd name="T39" fmla="*/ 2 h 59"/>
                <a:gd name="T40" fmla="*/ 2 w 62"/>
                <a:gd name="T41" fmla="*/ 3 h 59"/>
                <a:gd name="T42" fmla="*/ 1 w 62"/>
                <a:gd name="T43" fmla="*/ 4 h 59"/>
                <a:gd name="T44" fmla="*/ 0 w 62"/>
                <a:gd name="T45" fmla="*/ 5 h 59"/>
                <a:gd name="T46" fmla="*/ 0 w 62"/>
                <a:gd name="T47" fmla="*/ 7 h 59"/>
                <a:gd name="T48" fmla="*/ 0 w 62"/>
                <a:gd name="T49" fmla="*/ 8 h 59"/>
                <a:gd name="T50" fmla="*/ 0 w 62"/>
                <a:gd name="T51" fmla="*/ 10 h 59"/>
                <a:gd name="T52" fmla="*/ 0 w 62"/>
                <a:gd name="T53" fmla="*/ 11 h 59"/>
                <a:gd name="T54" fmla="*/ 1 w 62"/>
                <a:gd name="T55" fmla="*/ 12 h 59"/>
                <a:gd name="T56" fmla="*/ 2 w 62"/>
                <a:gd name="T57" fmla="*/ 13 h 59"/>
                <a:gd name="T58" fmla="*/ 3 w 62"/>
                <a:gd name="T59" fmla="*/ 13 h 59"/>
                <a:gd name="T60" fmla="*/ 5 w 62"/>
                <a:gd name="T61" fmla="*/ 14 h 59"/>
                <a:gd name="T62" fmla="*/ 7 w 62"/>
                <a:gd name="T63" fmla="*/ 14 h 59"/>
                <a:gd name="T64" fmla="*/ 8 w 62"/>
                <a:gd name="T65" fmla="*/ 14 h 59"/>
                <a:gd name="T66" fmla="*/ 8 w 62"/>
                <a:gd name="T67" fmla="*/ 14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59"/>
                <a:gd name="T104" fmla="*/ 62 w 62"/>
                <a:gd name="T105" fmla="*/ 59 h 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59">
                  <a:moveTo>
                    <a:pt x="36" y="59"/>
                  </a:moveTo>
                  <a:lnTo>
                    <a:pt x="41" y="56"/>
                  </a:lnTo>
                  <a:lnTo>
                    <a:pt x="47" y="54"/>
                  </a:lnTo>
                  <a:lnTo>
                    <a:pt x="52" y="50"/>
                  </a:lnTo>
                  <a:lnTo>
                    <a:pt x="57" y="47"/>
                  </a:lnTo>
                  <a:lnTo>
                    <a:pt x="60" y="41"/>
                  </a:lnTo>
                  <a:lnTo>
                    <a:pt x="62" y="35"/>
                  </a:lnTo>
                  <a:lnTo>
                    <a:pt x="62" y="31"/>
                  </a:lnTo>
                  <a:lnTo>
                    <a:pt x="62" y="25"/>
                  </a:lnTo>
                  <a:lnTo>
                    <a:pt x="60" y="18"/>
                  </a:lnTo>
                  <a:lnTo>
                    <a:pt x="57" y="14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5"/>
                  </a:lnTo>
                  <a:lnTo>
                    <a:pt x="12" y="8"/>
                  </a:lnTo>
                  <a:lnTo>
                    <a:pt x="8" y="13"/>
                  </a:lnTo>
                  <a:lnTo>
                    <a:pt x="4" y="17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3" y="45"/>
                  </a:lnTo>
                  <a:lnTo>
                    <a:pt x="6" y="49"/>
                  </a:lnTo>
                  <a:lnTo>
                    <a:pt x="11" y="53"/>
                  </a:lnTo>
                  <a:lnTo>
                    <a:pt x="15" y="55"/>
                  </a:lnTo>
                  <a:lnTo>
                    <a:pt x="21" y="57"/>
                  </a:lnTo>
                  <a:lnTo>
                    <a:pt x="28" y="58"/>
                  </a:lnTo>
                  <a:lnTo>
                    <a:pt x="36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61" name="Text Box 40"/>
          <p:cNvSpPr txBox="1">
            <a:spLocks noChangeArrowheads="1"/>
          </p:cNvSpPr>
          <p:nvPr/>
        </p:nvSpPr>
        <p:spPr bwMode="auto">
          <a:xfrm>
            <a:off x="3816350" y="2819400"/>
            <a:ext cx="357505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3600"/>
              <a:t>Get as much value</a:t>
            </a:r>
          </a:p>
          <a:p>
            <a:pPr eaLnBrk="1" hangingPunct="1"/>
            <a:r>
              <a:rPr lang="en-US" altLang="en-US" sz="3600"/>
              <a:t>as you can</a:t>
            </a:r>
          </a:p>
          <a:p>
            <a:pPr eaLnBrk="1" hangingPunct="1"/>
            <a:r>
              <a:rPr lang="en-US" altLang="en-US" sz="3600"/>
              <a:t>into the knapsack</a:t>
            </a:r>
          </a:p>
        </p:txBody>
      </p:sp>
      <p:sp>
        <p:nvSpPr>
          <p:cNvPr id="2062" name="Rectangle 2"/>
          <p:cNvSpPr>
            <a:spLocks noGrp="1" noChangeAspec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Approximate Knapsack</a:t>
            </a:r>
          </a:p>
        </p:txBody>
      </p:sp>
    </p:spTree>
    <p:extLst>
      <p:ext uri="{BB962C8B-B14F-4D97-AF65-F5344CB8AC3E}">
        <p14:creationId xmlns:p14="http://schemas.microsoft.com/office/powerpoint/2010/main" val="18536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spec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Approximate Knapsack</a:t>
            </a:r>
          </a:p>
        </p:txBody>
      </p:sp>
      <p:pic>
        <p:nvPicPr>
          <p:cNvPr id="3075" name="Picture 3" descr="j0238687"/>
          <p:cNvPicPr preferRelativeResize="0"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2775" y="801688"/>
            <a:ext cx="885825" cy="493712"/>
          </a:xfrm>
          <a:noFill/>
        </p:spPr>
      </p:pic>
      <p:pic>
        <p:nvPicPr>
          <p:cNvPr id="3076" name="Picture 4" descr="j0290903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2400"/>
            <a:ext cx="12668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8389" name="Text Box 5"/>
          <p:cNvSpPr txBox="1">
            <a:spLocks noChangeArrowheads="1"/>
          </p:cNvSpPr>
          <p:nvPr/>
        </p:nvSpPr>
        <p:spPr bwMode="auto">
          <a:xfrm>
            <a:off x="76200" y="1876425"/>
            <a:ext cx="9372600" cy="545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accent1"/>
                </a:solidFill>
              </a:rPr>
              <a:t>Ingredients:</a:t>
            </a:r>
          </a:p>
          <a:p>
            <a:pPr lvl="1"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Instances:</a:t>
            </a:r>
            <a:r>
              <a:rPr lang="en-US" altLang="en-US"/>
              <a:t> The volume </a:t>
            </a:r>
            <a:r>
              <a:rPr lang="en-US" altLang="en-US">
                <a:solidFill>
                  <a:srgbClr val="FF66FF"/>
                </a:solidFill>
              </a:rPr>
              <a:t>V</a:t>
            </a:r>
            <a:r>
              <a:rPr lang="en-US" altLang="en-US"/>
              <a:t> of the knapsack.</a:t>
            </a:r>
            <a:br>
              <a:rPr lang="en-US" altLang="en-US"/>
            </a:br>
            <a:r>
              <a:rPr lang="en-US" altLang="en-US"/>
              <a:t>                   The volume  and price of </a:t>
            </a:r>
            <a:r>
              <a:rPr lang="en-US" altLang="en-US">
                <a:solidFill>
                  <a:srgbClr val="FF66FF"/>
                </a:solidFill>
              </a:rPr>
              <a:t>n</a:t>
            </a:r>
            <a:r>
              <a:rPr lang="en-US" altLang="en-US"/>
              <a:t> objects</a:t>
            </a:r>
            <a:br>
              <a:rPr lang="en-US" altLang="en-US"/>
            </a:br>
            <a:r>
              <a:rPr lang="en-US" altLang="en-US"/>
              <a:t>                      </a:t>
            </a:r>
            <a:r>
              <a:rPr lang="en-US" altLang="en-US">
                <a:solidFill>
                  <a:srgbClr val="FF66FF"/>
                </a:solidFill>
              </a:rPr>
              <a:t>&lt;&lt;v</a:t>
            </a:r>
            <a:r>
              <a:rPr lang="en-US" altLang="en-US" baseline="-25000">
                <a:solidFill>
                  <a:srgbClr val="FF66FF"/>
                </a:solidFill>
              </a:rPr>
              <a:t>1</a:t>
            </a:r>
            <a:r>
              <a:rPr lang="en-US" altLang="en-US">
                <a:solidFill>
                  <a:srgbClr val="FF66FF"/>
                </a:solidFill>
              </a:rPr>
              <a:t>,p</a:t>
            </a:r>
            <a:r>
              <a:rPr lang="en-US" altLang="en-US" baseline="-25000">
                <a:solidFill>
                  <a:srgbClr val="FF66FF"/>
                </a:solidFill>
              </a:rPr>
              <a:t>1</a:t>
            </a:r>
            <a:r>
              <a:rPr lang="en-US" altLang="en-US">
                <a:solidFill>
                  <a:srgbClr val="FF66FF"/>
                </a:solidFill>
              </a:rPr>
              <a:t>&gt;,&lt;v</a:t>
            </a:r>
            <a:r>
              <a:rPr lang="en-US" altLang="en-US" baseline="-25000">
                <a:solidFill>
                  <a:srgbClr val="FF66FF"/>
                </a:solidFill>
              </a:rPr>
              <a:t>2</a:t>
            </a:r>
            <a:r>
              <a:rPr lang="en-US" altLang="en-US">
                <a:solidFill>
                  <a:srgbClr val="FF66FF"/>
                </a:solidFill>
              </a:rPr>
              <a:t>,p</a:t>
            </a:r>
            <a:r>
              <a:rPr lang="en-US" altLang="en-US" baseline="-25000">
                <a:solidFill>
                  <a:srgbClr val="FF66FF"/>
                </a:solidFill>
              </a:rPr>
              <a:t>2</a:t>
            </a:r>
            <a:r>
              <a:rPr lang="en-US" altLang="en-US">
                <a:solidFill>
                  <a:srgbClr val="FF66FF"/>
                </a:solidFill>
              </a:rPr>
              <a:t>&gt;,… ,&lt;v</a:t>
            </a:r>
            <a:r>
              <a:rPr lang="en-US" altLang="en-US" baseline="-25000">
                <a:solidFill>
                  <a:srgbClr val="FF66FF"/>
                </a:solidFill>
              </a:rPr>
              <a:t>n</a:t>
            </a:r>
            <a:r>
              <a:rPr lang="en-US" altLang="en-US">
                <a:solidFill>
                  <a:srgbClr val="FF66FF"/>
                </a:solidFill>
              </a:rPr>
              <a:t>,p</a:t>
            </a:r>
            <a:r>
              <a:rPr lang="en-US" altLang="en-US" baseline="-25000">
                <a:solidFill>
                  <a:srgbClr val="FF66FF"/>
                </a:solidFill>
              </a:rPr>
              <a:t>n</a:t>
            </a:r>
            <a:r>
              <a:rPr lang="en-US" altLang="en-US">
                <a:solidFill>
                  <a:srgbClr val="FF66FF"/>
                </a:solidFill>
              </a:rPr>
              <a:t>&gt;&gt;.</a:t>
            </a:r>
          </a:p>
          <a:p>
            <a:pPr lvl="1"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Solutions:</a:t>
            </a:r>
            <a:r>
              <a:rPr lang="en-US" altLang="en-US"/>
              <a:t> A set of objects that fit in the knapsack.</a:t>
            </a:r>
          </a:p>
          <a:p>
            <a:pPr lvl="2" algn="l" eaLnBrk="1" hangingPunct="1">
              <a:buFontTx/>
              <a:buChar char="•"/>
            </a:pPr>
            <a:r>
              <a:rPr lang="en-US" altLang="en-US"/>
              <a:t>i.e.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 baseline="-25000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>
                <a:solidFill>
                  <a:srgbClr val="FF66FF"/>
                </a:solidFill>
              </a:rPr>
              <a:t>S</a:t>
            </a:r>
            <a:r>
              <a:rPr lang="en-US" altLang="en-US">
                <a:solidFill>
                  <a:srgbClr val="FF66FF"/>
                </a:solidFill>
              </a:rPr>
              <a:t> v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>
                <a:solidFill>
                  <a:srgbClr val="FF66FF"/>
                </a:solidFill>
              </a:rPr>
              <a:t>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</a:t>
            </a:r>
            <a:r>
              <a:rPr lang="en-US" altLang="en-US">
                <a:solidFill>
                  <a:srgbClr val="FF66FF"/>
                </a:solidFill>
              </a:rPr>
              <a:t> V</a:t>
            </a:r>
            <a:r>
              <a:rPr lang="en-US" altLang="en-US"/>
              <a:t>  </a:t>
            </a:r>
            <a:endParaRPr lang="en-US" altLang="en-US">
              <a:solidFill>
                <a:schemeClr val="accent2"/>
              </a:solidFill>
            </a:endParaRPr>
          </a:p>
          <a:p>
            <a:pPr lvl="1"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Cost of Solution:</a:t>
            </a:r>
            <a:r>
              <a:rPr lang="en-US" altLang="en-US"/>
              <a:t> The total value of objects in set.</a:t>
            </a:r>
          </a:p>
          <a:p>
            <a:pPr lvl="2" algn="l" eaLnBrk="1" hangingPunct="1">
              <a:buFontTx/>
              <a:buChar char="•"/>
            </a:pPr>
            <a:r>
              <a:rPr lang="en-US" altLang="en-US"/>
              <a:t>i.e.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 baseline="-25000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>
                <a:solidFill>
                  <a:srgbClr val="FF66FF"/>
                </a:solidFill>
              </a:rPr>
              <a:t>S</a:t>
            </a:r>
            <a:r>
              <a:rPr lang="en-US" altLang="en-US">
                <a:solidFill>
                  <a:srgbClr val="FF66FF"/>
                </a:solidFill>
              </a:rPr>
              <a:t> p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/>
              <a:t> </a:t>
            </a:r>
          </a:p>
          <a:p>
            <a:pPr lvl="1"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Goal:</a:t>
            </a:r>
            <a:r>
              <a:rPr lang="en-US" altLang="en-US"/>
              <a:t> Get as much value as you can </a:t>
            </a:r>
            <a:br>
              <a:rPr lang="en-US" altLang="en-US"/>
            </a:br>
            <a:r>
              <a:rPr lang="en-US" altLang="en-US"/>
              <a:t>                  into the knapsack.</a:t>
            </a:r>
          </a:p>
          <a:p>
            <a:pPr algn="l" eaLnBrk="1" hangingPunct="1"/>
            <a:endParaRPr lang="en-US" altLang="en-US"/>
          </a:p>
        </p:txBody>
      </p:sp>
      <p:pic>
        <p:nvPicPr>
          <p:cNvPr id="3078" name="Picture 6" descr="j0232136"/>
          <p:cNvPicPr preferRelativeResize="0"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6050" y="0"/>
            <a:ext cx="579438" cy="762000"/>
          </a:xfrm>
          <a:noFill/>
        </p:spPr>
      </p:pic>
      <p:grpSp>
        <p:nvGrpSpPr>
          <p:cNvPr id="3079" name="Group 7"/>
          <p:cNvGrpSpPr>
            <a:grpSpLocks/>
          </p:cNvGrpSpPr>
          <p:nvPr/>
        </p:nvGrpSpPr>
        <p:grpSpPr bwMode="auto">
          <a:xfrm>
            <a:off x="7924800" y="914400"/>
            <a:ext cx="1066800" cy="609600"/>
            <a:chOff x="2569" y="1329"/>
            <a:chExt cx="905" cy="521"/>
          </a:xfrm>
        </p:grpSpPr>
        <p:sp>
          <p:nvSpPr>
            <p:cNvPr id="3080" name="Freeform 8"/>
            <p:cNvSpPr>
              <a:spLocks/>
            </p:cNvSpPr>
            <p:nvPr/>
          </p:nvSpPr>
          <p:spPr bwMode="auto">
            <a:xfrm>
              <a:off x="2821" y="1350"/>
              <a:ext cx="572" cy="204"/>
            </a:xfrm>
            <a:custGeom>
              <a:avLst/>
              <a:gdLst>
                <a:gd name="T0" fmla="*/ 0 w 1143"/>
                <a:gd name="T1" fmla="*/ 78 h 407"/>
                <a:gd name="T2" fmla="*/ 175 w 1143"/>
                <a:gd name="T3" fmla="*/ 0 h 407"/>
                <a:gd name="T4" fmla="*/ 286 w 1143"/>
                <a:gd name="T5" fmla="*/ 10 h 407"/>
                <a:gd name="T6" fmla="*/ 135 w 1143"/>
                <a:gd name="T7" fmla="*/ 102 h 407"/>
                <a:gd name="T8" fmla="*/ 0 w 1143"/>
                <a:gd name="T9" fmla="*/ 78 h 407"/>
                <a:gd name="T10" fmla="*/ 0 w 1143"/>
                <a:gd name="T11" fmla="*/ 78 h 4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3"/>
                <a:gd name="T19" fmla="*/ 0 h 407"/>
                <a:gd name="T20" fmla="*/ 1143 w 1143"/>
                <a:gd name="T21" fmla="*/ 407 h 4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3" h="407">
                  <a:moveTo>
                    <a:pt x="0" y="312"/>
                  </a:moveTo>
                  <a:lnTo>
                    <a:pt x="699" y="0"/>
                  </a:lnTo>
                  <a:lnTo>
                    <a:pt x="1143" y="40"/>
                  </a:lnTo>
                  <a:lnTo>
                    <a:pt x="538" y="407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2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auto">
            <a:xfrm>
              <a:off x="2804" y="1370"/>
              <a:ext cx="613" cy="253"/>
            </a:xfrm>
            <a:custGeom>
              <a:avLst/>
              <a:gdLst>
                <a:gd name="T0" fmla="*/ 9 w 1226"/>
                <a:gd name="T1" fmla="*/ 68 h 505"/>
                <a:gd name="T2" fmla="*/ 143 w 1226"/>
                <a:gd name="T3" fmla="*/ 90 h 505"/>
                <a:gd name="T4" fmla="*/ 304 w 1226"/>
                <a:gd name="T5" fmla="*/ 0 h 505"/>
                <a:gd name="T6" fmla="*/ 307 w 1226"/>
                <a:gd name="T7" fmla="*/ 46 h 505"/>
                <a:gd name="T8" fmla="*/ 143 w 1226"/>
                <a:gd name="T9" fmla="*/ 127 h 505"/>
                <a:gd name="T10" fmla="*/ 0 w 1226"/>
                <a:gd name="T11" fmla="*/ 114 h 505"/>
                <a:gd name="T12" fmla="*/ 1 w 1226"/>
                <a:gd name="T13" fmla="*/ 81 h 505"/>
                <a:gd name="T14" fmla="*/ 9 w 1226"/>
                <a:gd name="T15" fmla="*/ 68 h 505"/>
                <a:gd name="T16" fmla="*/ 9 w 1226"/>
                <a:gd name="T17" fmla="*/ 68 h 5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26"/>
                <a:gd name="T28" fmla="*/ 0 h 505"/>
                <a:gd name="T29" fmla="*/ 1226 w 1226"/>
                <a:gd name="T30" fmla="*/ 505 h 5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26" h="505">
                  <a:moveTo>
                    <a:pt x="36" y="272"/>
                  </a:moveTo>
                  <a:lnTo>
                    <a:pt x="571" y="358"/>
                  </a:lnTo>
                  <a:lnTo>
                    <a:pt x="1214" y="0"/>
                  </a:lnTo>
                  <a:lnTo>
                    <a:pt x="1226" y="181"/>
                  </a:lnTo>
                  <a:lnTo>
                    <a:pt x="571" y="505"/>
                  </a:lnTo>
                  <a:lnTo>
                    <a:pt x="0" y="456"/>
                  </a:lnTo>
                  <a:lnTo>
                    <a:pt x="3" y="322"/>
                  </a:lnTo>
                  <a:lnTo>
                    <a:pt x="36" y="272"/>
                  </a:lnTo>
                  <a:close/>
                </a:path>
              </a:pathLst>
            </a:custGeom>
            <a:solidFill>
              <a:srgbClr val="F2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auto">
            <a:xfrm>
              <a:off x="3356" y="1480"/>
              <a:ext cx="118" cy="109"/>
            </a:xfrm>
            <a:custGeom>
              <a:avLst/>
              <a:gdLst>
                <a:gd name="T0" fmla="*/ 23 w 236"/>
                <a:gd name="T1" fmla="*/ 4 h 216"/>
                <a:gd name="T2" fmla="*/ 21 w 236"/>
                <a:gd name="T3" fmla="*/ 5 h 216"/>
                <a:gd name="T4" fmla="*/ 19 w 236"/>
                <a:gd name="T5" fmla="*/ 5 h 216"/>
                <a:gd name="T6" fmla="*/ 15 w 236"/>
                <a:gd name="T7" fmla="*/ 6 h 216"/>
                <a:gd name="T8" fmla="*/ 13 w 236"/>
                <a:gd name="T9" fmla="*/ 7 h 216"/>
                <a:gd name="T10" fmla="*/ 11 w 236"/>
                <a:gd name="T11" fmla="*/ 9 h 216"/>
                <a:gd name="T12" fmla="*/ 7 w 236"/>
                <a:gd name="T13" fmla="*/ 11 h 216"/>
                <a:gd name="T14" fmla="*/ 6 w 236"/>
                <a:gd name="T15" fmla="*/ 13 h 216"/>
                <a:gd name="T16" fmla="*/ 4 w 236"/>
                <a:gd name="T17" fmla="*/ 16 h 216"/>
                <a:gd name="T18" fmla="*/ 3 w 236"/>
                <a:gd name="T19" fmla="*/ 19 h 216"/>
                <a:gd name="T20" fmla="*/ 2 w 236"/>
                <a:gd name="T21" fmla="*/ 22 h 216"/>
                <a:gd name="T22" fmla="*/ 1 w 236"/>
                <a:gd name="T23" fmla="*/ 25 h 216"/>
                <a:gd name="T24" fmla="*/ 0 w 236"/>
                <a:gd name="T25" fmla="*/ 28 h 216"/>
                <a:gd name="T26" fmla="*/ 0 w 236"/>
                <a:gd name="T27" fmla="*/ 32 h 216"/>
                <a:gd name="T28" fmla="*/ 0 w 236"/>
                <a:gd name="T29" fmla="*/ 35 h 216"/>
                <a:gd name="T30" fmla="*/ 1 w 236"/>
                <a:gd name="T31" fmla="*/ 37 h 216"/>
                <a:gd name="T32" fmla="*/ 1 w 236"/>
                <a:gd name="T33" fmla="*/ 40 h 216"/>
                <a:gd name="T34" fmla="*/ 2 w 236"/>
                <a:gd name="T35" fmla="*/ 42 h 216"/>
                <a:gd name="T36" fmla="*/ 3 w 236"/>
                <a:gd name="T37" fmla="*/ 45 h 216"/>
                <a:gd name="T38" fmla="*/ 5 w 236"/>
                <a:gd name="T39" fmla="*/ 48 h 216"/>
                <a:gd name="T40" fmla="*/ 7 w 236"/>
                <a:gd name="T41" fmla="*/ 50 h 216"/>
                <a:gd name="T42" fmla="*/ 10 w 236"/>
                <a:gd name="T43" fmla="*/ 51 h 216"/>
                <a:gd name="T44" fmla="*/ 13 w 236"/>
                <a:gd name="T45" fmla="*/ 52 h 216"/>
                <a:gd name="T46" fmla="*/ 17 w 236"/>
                <a:gd name="T47" fmla="*/ 53 h 216"/>
                <a:gd name="T48" fmla="*/ 21 w 236"/>
                <a:gd name="T49" fmla="*/ 54 h 216"/>
                <a:gd name="T50" fmla="*/ 25 w 236"/>
                <a:gd name="T51" fmla="*/ 55 h 216"/>
                <a:gd name="T52" fmla="*/ 29 w 236"/>
                <a:gd name="T53" fmla="*/ 55 h 216"/>
                <a:gd name="T54" fmla="*/ 31 w 236"/>
                <a:gd name="T55" fmla="*/ 55 h 216"/>
                <a:gd name="T56" fmla="*/ 34 w 236"/>
                <a:gd name="T57" fmla="*/ 55 h 216"/>
                <a:gd name="T58" fmla="*/ 37 w 236"/>
                <a:gd name="T59" fmla="*/ 54 h 216"/>
                <a:gd name="T60" fmla="*/ 41 w 236"/>
                <a:gd name="T61" fmla="*/ 53 h 216"/>
                <a:gd name="T62" fmla="*/ 44 w 236"/>
                <a:gd name="T63" fmla="*/ 51 h 216"/>
                <a:gd name="T64" fmla="*/ 47 w 236"/>
                <a:gd name="T65" fmla="*/ 49 h 216"/>
                <a:gd name="T66" fmla="*/ 50 w 236"/>
                <a:gd name="T67" fmla="*/ 47 h 216"/>
                <a:gd name="T68" fmla="*/ 52 w 236"/>
                <a:gd name="T69" fmla="*/ 44 h 216"/>
                <a:gd name="T70" fmla="*/ 54 w 236"/>
                <a:gd name="T71" fmla="*/ 42 h 216"/>
                <a:gd name="T72" fmla="*/ 56 w 236"/>
                <a:gd name="T73" fmla="*/ 38 h 216"/>
                <a:gd name="T74" fmla="*/ 57 w 236"/>
                <a:gd name="T75" fmla="*/ 35 h 216"/>
                <a:gd name="T76" fmla="*/ 58 w 236"/>
                <a:gd name="T77" fmla="*/ 32 h 216"/>
                <a:gd name="T78" fmla="*/ 59 w 236"/>
                <a:gd name="T79" fmla="*/ 28 h 216"/>
                <a:gd name="T80" fmla="*/ 59 w 236"/>
                <a:gd name="T81" fmla="*/ 25 h 216"/>
                <a:gd name="T82" fmla="*/ 59 w 236"/>
                <a:gd name="T83" fmla="*/ 22 h 216"/>
                <a:gd name="T84" fmla="*/ 59 w 236"/>
                <a:gd name="T85" fmla="*/ 19 h 216"/>
                <a:gd name="T86" fmla="*/ 59 w 236"/>
                <a:gd name="T87" fmla="*/ 15 h 216"/>
                <a:gd name="T88" fmla="*/ 58 w 236"/>
                <a:gd name="T89" fmla="*/ 12 h 216"/>
                <a:gd name="T90" fmla="*/ 57 w 236"/>
                <a:gd name="T91" fmla="*/ 10 h 216"/>
                <a:gd name="T92" fmla="*/ 56 w 236"/>
                <a:gd name="T93" fmla="*/ 7 h 216"/>
                <a:gd name="T94" fmla="*/ 54 w 236"/>
                <a:gd name="T95" fmla="*/ 5 h 216"/>
                <a:gd name="T96" fmla="*/ 51 w 236"/>
                <a:gd name="T97" fmla="*/ 3 h 216"/>
                <a:gd name="T98" fmla="*/ 49 w 236"/>
                <a:gd name="T99" fmla="*/ 1 h 216"/>
                <a:gd name="T100" fmla="*/ 46 w 236"/>
                <a:gd name="T101" fmla="*/ 1 h 216"/>
                <a:gd name="T102" fmla="*/ 44 w 236"/>
                <a:gd name="T103" fmla="*/ 1 h 216"/>
                <a:gd name="T104" fmla="*/ 41 w 236"/>
                <a:gd name="T105" fmla="*/ 0 h 216"/>
                <a:gd name="T106" fmla="*/ 39 w 236"/>
                <a:gd name="T107" fmla="*/ 1 h 216"/>
                <a:gd name="T108" fmla="*/ 36 w 236"/>
                <a:gd name="T109" fmla="*/ 1 h 216"/>
                <a:gd name="T110" fmla="*/ 34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4 h 216"/>
                <a:gd name="T120" fmla="*/ 24 w 236"/>
                <a:gd name="T121" fmla="*/ 4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4" y="14"/>
                  </a:moveTo>
                  <a:lnTo>
                    <a:pt x="92" y="14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8" y="18"/>
                  </a:lnTo>
                  <a:lnTo>
                    <a:pt x="73" y="19"/>
                  </a:lnTo>
                  <a:lnTo>
                    <a:pt x="69" y="21"/>
                  </a:lnTo>
                  <a:lnTo>
                    <a:pt x="63" y="24"/>
                  </a:lnTo>
                  <a:lnTo>
                    <a:pt x="57" y="26"/>
                  </a:lnTo>
                  <a:lnTo>
                    <a:pt x="52" y="28"/>
                  </a:lnTo>
                  <a:lnTo>
                    <a:pt x="47" y="32"/>
                  </a:lnTo>
                  <a:lnTo>
                    <a:pt x="41" y="35"/>
                  </a:lnTo>
                  <a:lnTo>
                    <a:pt x="36" y="38"/>
                  </a:lnTo>
                  <a:lnTo>
                    <a:pt x="31" y="43"/>
                  </a:lnTo>
                  <a:lnTo>
                    <a:pt x="27" y="49"/>
                  </a:lnTo>
                  <a:lnTo>
                    <a:pt x="22" y="52"/>
                  </a:lnTo>
                  <a:lnTo>
                    <a:pt x="17" y="57"/>
                  </a:lnTo>
                  <a:lnTo>
                    <a:pt x="14" y="62"/>
                  </a:lnTo>
                  <a:lnTo>
                    <a:pt x="12" y="68"/>
                  </a:lnTo>
                  <a:lnTo>
                    <a:pt x="9" y="74"/>
                  </a:lnTo>
                  <a:lnTo>
                    <a:pt x="7" y="79"/>
                  </a:lnTo>
                  <a:lnTo>
                    <a:pt x="5" y="86"/>
                  </a:lnTo>
                  <a:lnTo>
                    <a:pt x="4" y="93"/>
                  </a:lnTo>
                  <a:lnTo>
                    <a:pt x="1" y="99"/>
                  </a:lnTo>
                  <a:lnTo>
                    <a:pt x="0" y="105"/>
                  </a:lnTo>
                  <a:lnTo>
                    <a:pt x="0" y="111"/>
                  </a:lnTo>
                  <a:lnTo>
                    <a:pt x="0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1" y="147"/>
                  </a:lnTo>
                  <a:lnTo>
                    <a:pt x="3" y="152"/>
                  </a:lnTo>
                  <a:lnTo>
                    <a:pt x="3" y="157"/>
                  </a:lnTo>
                  <a:lnTo>
                    <a:pt x="5" y="163"/>
                  </a:lnTo>
                  <a:lnTo>
                    <a:pt x="6" y="167"/>
                  </a:lnTo>
                  <a:lnTo>
                    <a:pt x="7" y="172"/>
                  </a:lnTo>
                  <a:lnTo>
                    <a:pt x="9" y="176"/>
                  </a:lnTo>
                  <a:lnTo>
                    <a:pt x="13" y="181"/>
                  </a:lnTo>
                  <a:lnTo>
                    <a:pt x="19" y="188"/>
                  </a:lnTo>
                  <a:lnTo>
                    <a:pt x="27" y="195"/>
                  </a:lnTo>
                  <a:lnTo>
                    <a:pt x="30" y="198"/>
                  </a:lnTo>
                  <a:lnTo>
                    <a:pt x="36" y="200"/>
                  </a:lnTo>
                  <a:lnTo>
                    <a:pt x="40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8" y="209"/>
                  </a:lnTo>
                  <a:lnTo>
                    <a:pt x="65" y="211"/>
                  </a:lnTo>
                  <a:lnTo>
                    <a:pt x="73" y="212"/>
                  </a:lnTo>
                  <a:lnTo>
                    <a:pt x="81" y="213"/>
                  </a:lnTo>
                  <a:lnTo>
                    <a:pt x="89" y="214"/>
                  </a:lnTo>
                  <a:lnTo>
                    <a:pt x="97" y="215"/>
                  </a:lnTo>
                  <a:lnTo>
                    <a:pt x="105" y="216"/>
                  </a:lnTo>
                  <a:lnTo>
                    <a:pt x="113" y="215"/>
                  </a:lnTo>
                  <a:lnTo>
                    <a:pt x="121" y="215"/>
                  </a:lnTo>
                  <a:lnTo>
                    <a:pt x="126" y="214"/>
                  </a:lnTo>
                  <a:lnTo>
                    <a:pt x="130" y="214"/>
                  </a:lnTo>
                  <a:lnTo>
                    <a:pt x="134" y="214"/>
                  </a:lnTo>
                  <a:lnTo>
                    <a:pt x="138" y="214"/>
                  </a:lnTo>
                  <a:lnTo>
                    <a:pt x="146" y="212"/>
                  </a:lnTo>
                  <a:lnTo>
                    <a:pt x="154" y="211"/>
                  </a:lnTo>
                  <a:lnTo>
                    <a:pt x="161" y="208"/>
                  </a:lnTo>
                  <a:lnTo>
                    <a:pt x="169" y="206"/>
                  </a:lnTo>
                  <a:lnTo>
                    <a:pt x="175" y="203"/>
                  </a:lnTo>
                  <a:lnTo>
                    <a:pt x="182" y="199"/>
                  </a:lnTo>
                  <a:lnTo>
                    <a:pt x="186" y="195"/>
                  </a:lnTo>
                  <a:lnTo>
                    <a:pt x="193" y="191"/>
                  </a:lnTo>
                  <a:lnTo>
                    <a:pt x="198" y="186"/>
                  </a:lnTo>
                  <a:lnTo>
                    <a:pt x="202" y="181"/>
                  </a:lnTo>
                  <a:lnTo>
                    <a:pt x="207" y="175"/>
                  </a:lnTo>
                  <a:lnTo>
                    <a:pt x="211" y="171"/>
                  </a:lnTo>
                  <a:lnTo>
                    <a:pt x="215" y="164"/>
                  </a:lnTo>
                  <a:lnTo>
                    <a:pt x="218" y="158"/>
                  </a:lnTo>
                  <a:lnTo>
                    <a:pt x="222" y="151"/>
                  </a:lnTo>
                  <a:lnTo>
                    <a:pt x="224" y="146"/>
                  </a:lnTo>
                  <a:lnTo>
                    <a:pt x="226" y="139"/>
                  </a:lnTo>
                  <a:lnTo>
                    <a:pt x="228" y="132"/>
                  </a:lnTo>
                  <a:lnTo>
                    <a:pt x="231" y="125"/>
                  </a:lnTo>
                  <a:lnTo>
                    <a:pt x="233" y="119"/>
                  </a:lnTo>
                  <a:lnTo>
                    <a:pt x="233" y="111"/>
                  </a:lnTo>
                  <a:lnTo>
                    <a:pt x="234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5" y="85"/>
                  </a:lnTo>
                  <a:lnTo>
                    <a:pt x="235" y="78"/>
                  </a:lnTo>
                  <a:lnTo>
                    <a:pt x="235" y="73"/>
                  </a:lnTo>
                  <a:lnTo>
                    <a:pt x="235" y="66"/>
                  </a:lnTo>
                  <a:lnTo>
                    <a:pt x="234" y="59"/>
                  </a:lnTo>
                  <a:lnTo>
                    <a:pt x="233" y="53"/>
                  </a:lnTo>
                  <a:lnTo>
                    <a:pt x="231" y="46"/>
                  </a:lnTo>
                  <a:lnTo>
                    <a:pt x="231" y="42"/>
                  </a:lnTo>
                  <a:lnTo>
                    <a:pt x="227" y="37"/>
                  </a:lnTo>
                  <a:lnTo>
                    <a:pt x="225" y="33"/>
                  </a:lnTo>
                  <a:lnTo>
                    <a:pt x="223" y="28"/>
                  </a:lnTo>
                  <a:lnTo>
                    <a:pt x="220" y="24"/>
                  </a:lnTo>
                  <a:lnTo>
                    <a:pt x="214" y="17"/>
                  </a:lnTo>
                  <a:lnTo>
                    <a:pt x="206" y="11"/>
                  </a:lnTo>
                  <a:lnTo>
                    <a:pt x="201" y="9"/>
                  </a:lnTo>
                  <a:lnTo>
                    <a:pt x="198" y="6"/>
                  </a:lnTo>
                  <a:lnTo>
                    <a:pt x="193" y="4"/>
                  </a:lnTo>
                  <a:lnTo>
                    <a:pt x="188" y="4"/>
                  </a:lnTo>
                  <a:lnTo>
                    <a:pt x="184" y="2"/>
                  </a:lnTo>
                  <a:lnTo>
                    <a:pt x="179" y="2"/>
                  </a:lnTo>
                  <a:lnTo>
                    <a:pt x="174" y="1"/>
                  </a:lnTo>
                  <a:lnTo>
                    <a:pt x="169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4" y="1"/>
                  </a:lnTo>
                  <a:lnTo>
                    <a:pt x="150" y="2"/>
                  </a:lnTo>
                  <a:lnTo>
                    <a:pt x="144" y="2"/>
                  </a:lnTo>
                  <a:lnTo>
                    <a:pt x="138" y="2"/>
                  </a:lnTo>
                  <a:lnTo>
                    <a:pt x="133" y="3"/>
                  </a:lnTo>
                  <a:lnTo>
                    <a:pt x="128" y="4"/>
                  </a:lnTo>
                  <a:lnTo>
                    <a:pt x="123" y="4"/>
                  </a:lnTo>
                  <a:lnTo>
                    <a:pt x="119" y="6"/>
                  </a:lnTo>
                  <a:lnTo>
                    <a:pt x="114" y="8"/>
                  </a:lnTo>
                  <a:lnTo>
                    <a:pt x="111" y="9"/>
                  </a:lnTo>
                  <a:lnTo>
                    <a:pt x="103" y="10"/>
                  </a:lnTo>
                  <a:lnTo>
                    <a:pt x="98" y="12"/>
                  </a:lnTo>
                  <a:lnTo>
                    <a:pt x="94" y="13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auto">
            <a:xfrm>
              <a:off x="3132" y="1597"/>
              <a:ext cx="118" cy="107"/>
            </a:xfrm>
            <a:custGeom>
              <a:avLst/>
              <a:gdLst>
                <a:gd name="T0" fmla="*/ 23 w 236"/>
                <a:gd name="T1" fmla="*/ 3 h 216"/>
                <a:gd name="T2" fmla="*/ 21 w 236"/>
                <a:gd name="T3" fmla="*/ 4 h 216"/>
                <a:gd name="T4" fmla="*/ 19 w 236"/>
                <a:gd name="T5" fmla="*/ 5 h 216"/>
                <a:gd name="T6" fmla="*/ 16 w 236"/>
                <a:gd name="T7" fmla="*/ 6 h 216"/>
                <a:gd name="T8" fmla="*/ 13 w 236"/>
                <a:gd name="T9" fmla="*/ 7 h 216"/>
                <a:gd name="T10" fmla="*/ 11 w 236"/>
                <a:gd name="T11" fmla="*/ 8 h 216"/>
                <a:gd name="T12" fmla="*/ 8 w 236"/>
                <a:gd name="T13" fmla="*/ 10 h 216"/>
                <a:gd name="T14" fmla="*/ 6 w 236"/>
                <a:gd name="T15" fmla="*/ 13 h 216"/>
                <a:gd name="T16" fmla="*/ 4 w 236"/>
                <a:gd name="T17" fmla="*/ 15 h 216"/>
                <a:gd name="T18" fmla="*/ 3 w 236"/>
                <a:gd name="T19" fmla="*/ 18 h 216"/>
                <a:gd name="T20" fmla="*/ 2 w 236"/>
                <a:gd name="T21" fmla="*/ 21 h 216"/>
                <a:gd name="T22" fmla="*/ 1 w 236"/>
                <a:gd name="T23" fmla="*/ 24 h 216"/>
                <a:gd name="T24" fmla="*/ 1 w 236"/>
                <a:gd name="T25" fmla="*/ 27 h 216"/>
                <a:gd name="T26" fmla="*/ 0 w 236"/>
                <a:gd name="T27" fmla="*/ 30 h 216"/>
                <a:gd name="T28" fmla="*/ 1 w 236"/>
                <a:gd name="T29" fmla="*/ 33 h 216"/>
                <a:gd name="T30" fmla="*/ 1 w 236"/>
                <a:gd name="T31" fmla="*/ 36 h 216"/>
                <a:gd name="T32" fmla="*/ 1 w 236"/>
                <a:gd name="T33" fmla="*/ 39 h 216"/>
                <a:gd name="T34" fmla="*/ 2 w 236"/>
                <a:gd name="T35" fmla="*/ 41 h 216"/>
                <a:gd name="T36" fmla="*/ 3 w 236"/>
                <a:gd name="T37" fmla="*/ 43 h 216"/>
                <a:gd name="T38" fmla="*/ 5 w 236"/>
                <a:gd name="T39" fmla="*/ 46 h 216"/>
                <a:gd name="T40" fmla="*/ 7 w 236"/>
                <a:gd name="T41" fmla="*/ 49 h 216"/>
                <a:gd name="T42" fmla="*/ 11 w 236"/>
                <a:gd name="T43" fmla="*/ 50 h 216"/>
                <a:gd name="T44" fmla="*/ 13 w 236"/>
                <a:gd name="T45" fmla="*/ 51 h 216"/>
                <a:gd name="T46" fmla="*/ 17 w 236"/>
                <a:gd name="T47" fmla="*/ 52 h 216"/>
                <a:gd name="T48" fmla="*/ 21 w 236"/>
                <a:gd name="T49" fmla="*/ 53 h 216"/>
                <a:gd name="T50" fmla="*/ 25 w 236"/>
                <a:gd name="T51" fmla="*/ 53 h 216"/>
                <a:gd name="T52" fmla="*/ 29 w 236"/>
                <a:gd name="T53" fmla="*/ 53 h 216"/>
                <a:gd name="T54" fmla="*/ 31 w 236"/>
                <a:gd name="T55" fmla="*/ 53 h 216"/>
                <a:gd name="T56" fmla="*/ 34 w 236"/>
                <a:gd name="T57" fmla="*/ 53 h 216"/>
                <a:gd name="T58" fmla="*/ 37 w 236"/>
                <a:gd name="T59" fmla="*/ 52 h 216"/>
                <a:gd name="T60" fmla="*/ 41 w 236"/>
                <a:gd name="T61" fmla="*/ 51 h 216"/>
                <a:gd name="T62" fmla="*/ 44 w 236"/>
                <a:gd name="T63" fmla="*/ 50 h 216"/>
                <a:gd name="T64" fmla="*/ 47 w 236"/>
                <a:gd name="T65" fmla="*/ 48 h 216"/>
                <a:gd name="T66" fmla="*/ 50 w 236"/>
                <a:gd name="T67" fmla="*/ 46 h 216"/>
                <a:gd name="T68" fmla="*/ 53 w 236"/>
                <a:gd name="T69" fmla="*/ 43 h 216"/>
                <a:gd name="T70" fmla="*/ 54 w 236"/>
                <a:gd name="T71" fmla="*/ 40 h 216"/>
                <a:gd name="T72" fmla="*/ 56 w 236"/>
                <a:gd name="T73" fmla="*/ 37 h 216"/>
                <a:gd name="T74" fmla="*/ 57 w 236"/>
                <a:gd name="T75" fmla="*/ 34 h 216"/>
                <a:gd name="T76" fmla="*/ 58 w 236"/>
                <a:gd name="T77" fmla="*/ 31 h 216"/>
                <a:gd name="T78" fmla="*/ 59 w 236"/>
                <a:gd name="T79" fmla="*/ 28 h 216"/>
                <a:gd name="T80" fmla="*/ 59 w 236"/>
                <a:gd name="T81" fmla="*/ 24 h 216"/>
                <a:gd name="T82" fmla="*/ 59 w 236"/>
                <a:gd name="T83" fmla="*/ 21 h 216"/>
                <a:gd name="T84" fmla="*/ 59 w 236"/>
                <a:gd name="T85" fmla="*/ 18 h 216"/>
                <a:gd name="T86" fmla="*/ 59 w 236"/>
                <a:gd name="T87" fmla="*/ 15 h 216"/>
                <a:gd name="T88" fmla="*/ 58 w 236"/>
                <a:gd name="T89" fmla="*/ 11 h 216"/>
                <a:gd name="T90" fmla="*/ 57 w 236"/>
                <a:gd name="T91" fmla="*/ 9 h 216"/>
                <a:gd name="T92" fmla="*/ 56 w 236"/>
                <a:gd name="T93" fmla="*/ 7 h 216"/>
                <a:gd name="T94" fmla="*/ 54 w 236"/>
                <a:gd name="T95" fmla="*/ 4 h 216"/>
                <a:gd name="T96" fmla="*/ 51 w 236"/>
                <a:gd name="T97" fmla="*/ 2 h 216"/>
                <a:gd name="T98" fmla="*/ 49 w 236"/>
                <a:gd name="T99" fmla="*/ 1 h 216"/>
                <a:gd name="T100" fmla="*/ 46 w 236"/>
                <a:gd name="T101" fmla="*/ 0 h 216"/>
                <a:gd name="T102" fmla="*/ 44 w 236"/>
                <a:gd name="T103" fmla="*/ 0 h 216"/>
                <a:gd name="T104" fmla="*/ 41 w 236"/>
                <a:gd name="T105" fmla="*/ 0 h 216"/>
                <a:gd name="T106" fmla="*/ 39 w 236"/>
                <a:gd name="T107" fmla="*/ 0 h 216"/>
                <a:gd name="T108" fmla="*/ 36 w 236"/>
                <a:gd name="T109" fmla="*/ 0 h 216"/>
                <a:gd name="T110" fmla="*/ 33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3 h 216"/>
                <a:gd name="T120" fmla="*/ 24 w 236"/>
                <a:gd name="T121" fmla="*/ 3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5" y="15"/>
                  </a:moveTo>
                  <a:lnTo>
                    <a:pt x="92" y="15"/>
                  </a:lnTo>
                  <a:lnTo>
                    <a:pt x="87" y="16"/>
                  </a:lnTo>
                  <a:lnTo>
                    <a:pt x="83" y="17"/>
                  </a:lnTo>
                  <a:lnTo>
                    <a:pt x="79" y="19"/>
                  </a:lnTo>
                  <a:lnTo>
                    <a:pt x="74" y="20"/>
                  </a:lnTo>
                  <a:lnTo>
                    <a:pt x="70" y="22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8" y="32"/>
                  </a:lnTo>
                  <a:lnTo>
                    <a:pt x="41" y="35"/>
                  </a:lnTo>
                  <a:lnTo>
                    <a:pt x="37" y="38"/>
                  </a:lnTo>
                  <a:lnTo>
                    <a:pt x="32" y="42"/>
                  </a:lnTo>
                  <a:lnTo>
                    <a:pt x="27" y="47"/>
                  </a:lnTo>
                  <a:lnTo>
                    <a:pt x="23" y="52"/>
                  </a:lnTo>
                  <a:lnTo>
                    <a:pt x="18" y="57"/>
                  </a:lnTo>
                  <a:lnTo>
                    <a:pt x="15" y="62"/>
                  </a:lnTo>
                  <a:lnTo>
                    <a:pt x="13" y="69"/>
                  </a:lnTo>
                  <a:lnTo>
                    <a:pt x="9" y="73"/>
                  </a:lnTo>
                  <a:lnTo>
                    <a:pt x="7" y="80"/>
                  </a:lnTo>
                  <a:lnTo>
                    <a:pt x="5" y="86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1" y="104"/>
                  </a:lnTo>
                  <a:lnTo>
                    <a:pt x="1" y="110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2" y="143"/>
                  </a:lnTo>
                  <a:lnTo>
                    <a:pt x="2" y="147"/>
                  </a:lnTo>
                  <a:lnTo>
                    <a:pt x="2" y="153"/>
                  </a:lnTo>
                  <a:lnTo>
                    <a:pt x="3" y="158"/>
                  </a:lnTo>
                  <a:lnTo>
                    <a:pt x="6" y="163"/>
                  </a:lnTo>
                  <a:lnTo>
                    <a:pt x="7" y="168"/>
                  </a:lnTo>
                  <a:lnTo>
                    <a:pt x="8" y="173"/>
                  </a:lnTo>
                  <a:lnTo>
                    <a:pt x="10" y="176"/>
                  </a:lnTo>
                  <a:lnTo>
                    <a:pt x="14" y="180"/>
                  </a:lnTo>
                  <a:lnTo>
                    <a:pt x="18" y="187"/>
                  </a:lnTo>
                  <a:lnTo>
                    <a:pt x="26" y="194"/>
                  </a:lnTo>
                  <a:lnTo>
                    <a:pt x="31" y="198"/>
                  </a:lnTo>
                  <a:lnTo>
                    <a:pt x="35" y="201"/>
                  </a:lnTo>
                  <a:lnTo>
                    <a:pt x="41" y="203"/>
                  </a:lnTo>
                  <a:lnTo>
                    <a:pt x="48" y="206"/>
                  </a:lnTo>
                  <a:lnTo>
                    <a:pt x="52" y="208"/>
                  </a:lnTo>
                  <a:lnTo>
                    <a:pt x="60" y="210"/>
                  </a:lnTo>
                  <a:lnTo>
                    <a:pt x="67" y="211"/>
                  </a:lnTo>
                  <a:lnTo>
                    <a:pt x="74" y="212"/>
                  </a:lnTo>
                  <a:lnTo>
                    <a:pt x="82" y="214"/>
                  </a:lnTo>
                  <a:lnTo>
                    <a:pt x="90" y="215"/>
                  </a:lnTo>
                  <a:lnTo>
                    <a:pt x="98" y="215"/>
                  </a:lnTo>
                  <a:lnTo>
                    <a:pt x="106" y="216"/>
                  </a:lnTo>
                  <a:lnTo>
                    <a:pt x="114" y="215"/>
                  </a:lnTo>
                  <a:lnTo>
                    <a:pt x="122" y="215"/>
                  </a:lnTo>
                  <a:lnTo>
                    <a:pt x="127" y="215"/>
                  </a:lnTo>
                  <a:lnTo>
                    <a:pt x="131" y="215"/>
                  </a:lnTo>
                  <a:lnTo>
                    <a:pt x="135" y="214"/>
                  </a:lnTo>
                  <a:lnTo>
                    <a:pt x="139" y="214"/>
                  </a:lnTo>
                  <a:lnTo>
                    <a:pt x="147" y="212"/>
                  </a:lnTo>
                  <a:lnTo>
                    <a:pt x="155" y="210"/>
                  </a:lnTo>
                  <a:lnTo>
                    <a:pt x="162" y="208"/>
                  </a:lnTo>
                  <a:lnTo>
                    <a:pt x="170" y="206"/>
                  </a:lnTo>
                  <a:lnTo>
                    <a:pt x="176" y="202"/>
                  </a:lnTo>
                  <a:lnTo>
                    <a:pt x="182" y="199"/>
                  </a:lnTo>
                  <a:lnTo>
                    <a:pt x="187" y="194"/>
                  </a:lnTo>
                  <a:lnTo>
                    <a:pt x="194" y="190"/>
                  </a:lnTo>
                  <a:lnTo>
                    <a:pt x="198" y="185"/>
                  </a:lnTo>
                  <a:lnTo>
                    <a:pt x="204" y="180"/>
                  </a:lnTo>
                  <a:lnTo>
                    <a:pt x="209" y="175"/>
                  </a:lnTo>
                  <a:lnTo>
                    <a:pt x="213" y="169"/>
                  </a:lnTo>
                  <a:lnTo>
                    <a:pt x="216" y="163"/>
                  </a:lnTo>
                  <a:lnTo>
                    <a:pt x="219" y="157"/>
                  </a:lnTo>
                  <a:lnTo>
                    <a:pt x="222" y="151"/>
                  </a:lnTo>
                  <a:lnTo>
                    <a:pt x="225" y="145"/>
                  </a:lnTo>
                  <a:lnTo>
                    <a:pt x="227" y="138"/>
                  </a:lnTo>
                  <a:lnTo>
                    <a:pt x="229" y="133"/>
                  </a:lnTo>
                  <a:lnTo>
                    <a:pt x="232" y="126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5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6" y="85"/>
                  </a:lnTo>
                  <a:lnTo>
                    <a:pt x="236" y="78"/>
                  </a:lnTo>
                  <a:lnTo>
                    <a:pt x="235" y="72"/>
                  </a:lnTo>
                  <a:lnTo>
                    <a:pt x="235" y="66"/>
                  </a:lnTo>
                  <a:lnTo>
                    <a:pt x="234" y="60"/>
                  </a:lnTo>
                  <a:lnTo>
                    <a:pt x="233" y="54"/>
                  </a:lnTo>
                  <a:lnTo>
                    <a:pt x="232" y="47"/>
                  </a:lnTo>
                  <a:lnTo>
                    <a:pt x="229" y="42"/>
                  </a:lnTo>
                  <a:lnTo>
                    <a:pt x="227" y="38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3" y="17"/>
                  </a:lnTo>
                  <a:lnTo>
                    <a:pt x="206" y="12"/>
                  </a:lnTo>
                  <a:lnTo>
                    <a:pt x="202" y="9"/>
                  </a:lnTo>
                  <a:lnTo>
                    <a:pt x="197" y="7"/>
                  </a:lnTo>
                  <a:lnTo>
                    <a:pt x="193" y="6"/>
                  </a:lnTo>
                  <a:lnTo>
                    <a:pt x="189" y="5"/>
                  </a:lnTo>
                  <a:lnTo>
                    <a:pt x="184" y="3"/>
                  </a:lnTo>
                  <a:lnTo>
                    <a:pt x="179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4" y="3"/>
                  </a:lnTo>
                  <a:lnTo>
                    <a:pt x="138" y="4"/>
                  </a:lnTo>
                  <a:lnTo>
                    <a:pt x="132" y="4"/>
                  </a:lnTo>
                  <a:lnTo>
                    <a:pt x="128" y="6"/>
                  </a:lnTo>
                  <a:lnTo>
                    <a:pt x="123" y="6"/>
                  </a:lnTo>
                  <a:lnTo>
                    <a:pt x="119" y="8"/>
                  </a:lnTo>
                  <a:lnTo>
                    <a:pt x="114" y="8"/>
                  </a:lnTo>
                  <a:lnTo>
                    <a:pt x="111" y="11"/>
                  </a:lnTo>
                  <a:lnTo>
                    <a:pt x="104" y="12"/>
                  </a:lnTo>
                  <a:lnTo>
                    <a:pt x="99" y="13"/>
                  </a:lnTo>
                  <a:lnTo>
                    <a:pt x="95" y="1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auto">
            <a:xfrm>
              <a:off x="2860" y="1612"/>
              <a:ext cx="109" cy="66"/>
            </a:xfrm>
            <a:custGeom>
              <a:avLst/>
              <a:gdLst>
                <a:gd name="T0" fmla="*/ 0 w 218"/>
                <a:gd name="T1" fmla="*/ 28 h 132"/>
                <a:gd name="T2" fmla="*/ 1 w 218"/>
                <a:gd name="T3" fmla="*/ 28 h 132"/>
                <a:gd name="T4" fmla="*/ 2 w 218"/>
                <a:gd name="T5" fmla="*/ 28 h 132"/>
                <a:gd name="T6" fmla="*/ 3 w 218"/>
                <a:gd name="T7" fmla="*/ 29 h 132"/>
                <a:gd name="T8" fmla="*/ 4 w 218"/>
                <a:gd name="T9" fmla="*/ 29 h 132"/>
                <a:gd name="T10" fmla="*/ 6 w 218"/>
                <a:gd name="T11" fmla="*/ 30 h 132"/>
                <a:gd name="T12" fmla="*/ 7 w 218"/>
                <a:gd name="T13" fmla="*/ 30 h 132"/>
                <a:gd name="T14" fmla="*/ 8 w 218"/>
                <a:gd name="T15" fmla="*/ 30 h 132"/>
                <a:gd name="T16" fmla="*/ 10 w 218"/>
                <a:gd name="T17" fmla="*/ 30 h 132"/>
                <a:gd name="T18" fmla="*/ 11 w 218"/>
                <a:gd name="T19" fmla="*/ 31 h 132"/>
                <a:gd name="T20" fmla="*/ 12 w 218"/>
                <a:gd name="T21" fmla="*/ 31 h 132"/>
                <a:gd name="T22" fmla="*/ 13 w 218"/>
                <a:gd name="T23" fmla="*/ 31 h 132"/>
                <a:gd name="T24" fmla="*/ 14 w 218"/>
                <a:gd name="T25" fmla="*/ 31 h 132"/>
                <a:gd name="T26" fmla="*/ 15 w 218"/>
                <a:gd name="T27" fmla="*/ 32 h 132"/>
                <a:gd name="T28" fmla="*/ 16 w 218"/>
                <a:gd name="T29" fmla="*/ 32 h 132"/>
                <a:gd name="T30" fmla="*/ 18 w 218"/>
                <a:gd name="T31" fmla="*/ 33 h 132"/>
                <a:gd name="T32" fmla="*/ 19 w 218"/>
                <a:gd name="T33" fmla="*/ 33 h 132"/>
                <a:gd name="T34" fmla="*/ 20 w 218"/>
                <a:gd name="T35" fmla="*/ 33 h 132"/>
                <a:gd name="T36" fmla="*/ 22 w 218"/>
                <a:gd name="T37" fmla="*/ 33 h 132"/>
                <a:gd name="T38" fmla="*/ 23 w 218"/>
                <a:gd name="T39" fmla="*/ 33 h 132"/>
                <a:gd name="T40" fmla="*/ 24 w 218"/>
                <a:gd name="T41" fmla="*/ 33 h 132"/>
                <a:gd name="T42" fmla="*/ 25 w 218"/>
                <a:gd name="T43" fmla="*/ 33 h 132"/>
                <a:gd name="T44" fmla="*/ 26 w 218"/>
                <a:gd name="T45" fmla="*/ 33 h 132"/>
                <a:gd name="T46" fmla="*/ 27 w 218"/>
                <a:gd name="T47" fmla="*/ 33 h 132"/>
                <a:gd name="T48" fmla="*/ 28 w 218"/>
                <a:gd name="T49" fmla="*/ 33 h 132"/>
                <a:gd name="T50" fmla="*/ 30 w 218"/>
                <a:gd name="T51" fmla="*/ 33 h 132"/>
                <a:gd name="T52" fmla="*/ 32 w 218"/>
                <a:gd name="T53" fmla="*/ 33 h 132"/>
                <a:gd name="T54" fmla="*/ 34 w 218"/>
                <a:gd name="T55" fmla="*/ 32 h 132"/>
                <a:gd name="T56" fmla="*/ 36 w 218"/>
                <a:gd name="T57" fmla="*/ 31 h 132"/>
                <a:gd name="T58" fmla="*/ 38 w 218"/>
                <a:gd name="T59" fmla="*/ 30 h 132"/>
                <a:gd name="T60" fmla="*/ 39 w 218"/>
                <a:gd name="T61" fmla="*/ 29 h 132"/>
                <a:gd name="T62" fmla="*/ 41 w 218"/>
                <a:gd name="T63" fmla="*/ 28 h 132"/>
                <a:gd name="T64" fmla="*/ 42 w 218"/>
                <a:gd name="T65" fmla="*/ 27 h 132"/>
                <a:gd name="T66" fmla="*/ 43 w 218"/>
                <a:gd name="T67" fmla="*/ 26 h 132"/>
                <a:gd name="T68" fmla="*/ 44 w 218"/>
                <a:gd name="T69" fmla="*/ 24 h 132"/>
                <a:gd name="T70" fmla="*/ 45 w 218"/>
                <a:gd name="T71" fmla="*/ 23 h 132"/>
                <a:gd name="T72" fmla="*/ 47 w 218"/>
                <a:gd name="T73" fmla="*/ 22 h 132"/>
                <a:gd name="T74" fmla="*/ 47 w 218"/>
                <a:gd name="T75" fmla="*/ 20 h 132"/>
                <a:gd name="T76" fmla="*/ 48 w 218"/>
                <a:gd name="T77" fmla="*/ 19 h 132"/>
                <a:gd name="T78" fmla="*/ 49 w 218"/>
                <a:gd name="T79" fmla="*/ 18 h 132"/>
                <a:gd name="T80" fmla="*/ 50 w 218"/>
                <a:gd name="T81" fmla="*/ 17 h 132"/>
                <a:gd name="T82" fmla="*/ 51 w 218"/>
                <a:gd name="T83" fmla="*/ 15 h 132"/>
                <a:gd name="T84" fmla="*/ 51 w 218"/>
                <a:gd name="T85" fmla="*/ 13 h 132"/>
                <a:gd name="T86" fmla="*/ 52 w 218"/>
                <a:gd name="T87" fmla="*/ 12 h 132"/>
                <a:gd name="T88" fmla="*/ 52 w 218"/>
                <a:gd name="T89" fmla="*/ 10 h 132"/>
                <a:gd name="T90" fmla="*/ 53 w 218"/>
                <a:gd name="T91" fmla="*/ 9 h 132"/>
                <a:gd name="T92" fmla="*/ 53 w 218"/>
                <a:gd name="T93" fmla="*/ 8 h 132"/>
                <a:gd name="T94" fmla="*/ 53 w 218"/>
                <a:gd name="T95" fmla="*/ 7 h 132"/>
                <a:gd name="T96" fmla="*/ 54 w 218"/>
                <a:gd name="T97" fmla="*/ 6 h 132"/>
                <a:gd name="T98" fmla="*/ 54 w 218"/>
                <a:gd name="T99" fmla="*/ 5 h 132"/>
                <a:gd name="T100" fmla="*/ 54 w 218"/>
                <a:gd name="T101" fmla="*/ 3 h 132"/>
                <a:gd name="T102" fmla="*/ 55 w 218"/>
                <a:gd name="T103" fmla="*/ 1 h 132"/>
                <a:gd name="T104" fmla="*/ 55 w 218"/>
                <a:gd name="T105" fmla="*/ 1 h 132"/>
                <a:gd name="T106" fmla="*/ 55 w 218"/>
                <a:gd name="T107" fmla="*/ 1 h 132"/>
                <a:gd name="T108" fmla="*/ 24 w 218"/>
                <a:gd name="T109" fmla="*/ 0 h 132"/>
                <a:gd name="T110" fmla="*/ 0 w 218"/>
                <a:gd name="T111" fmla="*/ 28 h 132"/>
                <a:gd name="T112" fmla="*/ 0 w 218"/>
                <a:gd name="T113" fmla="*/ 28 h 1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8"/>
                <a:gd name="T172" fmla="*/ 0 h 132"/>
                <a:gd name="T173" fmla="*/ 218 w 218"/>
                <a:gd name="T174" fmla="*/ 132 h 1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8" h="132">
                  <a:moveTo>
                    <a:pt x="0" y="114"/>
                  </a:moveTo>
                  <a:lnTo>
                    <a:pt x="3" y="114"/>
                  </a:lnTo>
                  <a:lnTo>
                    <a:pt x="6" y="115"/>
                  </a:lnTo>
                  <a:lnTo>
                    <a:pt x="12" y="116"/>
                  </a:lnTo>
                  <a:lnTo>
                    <a:pt x="16" y="119"/>
                  </a:lnTo>
                  <a:lnTo>
                    <a:pt x="24" y="121"/>
                  </a:lnTo>
                  <a:lnTo>
                    <a:pt x="28" y="121"/>
                  </a:lnTo>
                  <a:lnTo>
                    <a:pt x="32" y="123"/>
                  </a:lnTo>
                  <a:lnTo>
                    <a:pt x="37" y="123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0" y="128"/>
                  </a:lnTo>
                  <a:lnTo>
                    <a:pt x="64" y="128"/>
                  </a:lnTo>
                  <a:lnTo>
                    <a:pt x="70" y="130"/>
                  </a:lnTo>
                  <a:lnTo>
                    <a:pt x="74" y="130"/>
                  </a:lnTo>
                  <a:lnTo>
                    <a:pt x="80" y="131"/>
                  </a:lnTo>
                  <a:lnTo>
                    <a:pt x="85" y="131"/>
                  </a:lnTo>
                  <a:lnTo>
                    <a:pt x="90" y="132"/>
                  </a:lnTo>
                  <a:lnTo>
                    <a:pt x="95" y="132"/>
                  </a:lnTo>
                  <a:lnTo>
                    <a:pt x="99" y="132"/>
                  </a:lnTo>
                  <a:lnTo>
                    <a:pt x="104" y="132"/>
                  </a:lnTo>
                  <a:lnTo>
                    <a:pt x="110" y="132"/>
                  </a:lnTo>
                  <a:lnTo>
                    <a:pt x="114" y="132"/>
                  </a:lnTo>
                  <a:lnTo>
                    <a:pt x="120" y="132"/>
                  </a:lnTo>
                  <a:lnTo>
                    <a:pt x="128" y="130"/>
                  </a:lnTo>
                  <a:lnTo>
                    <a:pt x="136" y="128"/>
                  </a:lnTo>
                  <a:lnTo>
                    <a:pt x="143" y="124"/>
                  </a:lnTo>
                  <a:lnTo>
                    <a:pt x="150" y="122"/>
                  </a:lnTo>
                  <a:lnTo>
                    <a:pt x="155" y="118"/>
                  </a:lnTo>
                  <a:lnTo>
                    <a:pt x="161" y="114"/>
                  </a:lnTo>
                  <a:lnTo>
                    <a:pt x="167" y="110"/>
                  </a:lnTo>
                  <a:lnTo>
                    <a:pt x="172" y="105"/>
                  </a:lnTo>
                  <a:lnTo>
                    <a:pt x="176" y="99"/>
                  </a:lnTo>
                  <a:lnTo>
                    <a:pt x="180" y="94"/>
                  </a:lnTo>
                  <a:lnTo>
                    <a:pt x="185" y="89"/>
                  </a:lnTo>
                  <a:lnTo>
                    <a:pt x="188" y="83"/>
                  </a:lnTo>
                  <a:lnTo>
                    <a:pt x="192" y="78"/>
                  </a:lnTo>
                  <a:lnTo>
                    <a:pt x="195" y="72"/>
                  </a:lnTo>
                  <a:lnTo>
                    <a:pt x="198" y="65"/>
                  </a:lnTo>
                  <a:lnTo>
                    <a:pt x="202" y="61"/>
                  </a:lnTo>
                  <a:lnTo>
                    <a:pt x="203" y="54"/>
                  </a:lnTo>
                  <a:lnTo>
                    <a:pt x="205" y="49"/>
                  </a:lnTo>
                  <a:lnTo>
                    <a:pt x="207" y="42"/>
                  </a:lnTo>
                  <a:lnTo>
                    <a:pt x="209" y="38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13" y="24"/>
                  </a:lnTo>
                  <a:lnTo>
                    <a:pt x="215" y="21"/>
                  </a:lnTo>
                  <a:lnTo>
                    <a:pt x="216" y="13"/>
                  </a:lnTo>
                  <a:lnTo>
                    <a:pt x="217" y="7"/>
                  </a:lnTo>
                  <a:lnTo>
                    <a:pt x="218" y="5"/>
                  </a:lnTo>
                  <a:lnTo>
                    <a:pt x="218" y="4"/>
                  </a:lnTo>
                  <a:lnTo>
                    <a:pt x="95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auto">
            <a:xfrm>
              <a:off x="2682" y="1725"/>
              <a:ext cx="52" cy="39"/>
            </a:xfrm>
            <a:custGeom>
              <a:avLst/>
              <a:gdLst>
                <a:gd name="T0" fmla="*/ 15 w 104"/>
                <a:gd name="T1" fmla="*/ 0 h 77"/>
                <a:gd name="T2" fmla="*/ 26 w 104"/>
                <a:gd name="T3" fmla="*/ 3 h 77"/>
                <a:gd name="T4" fmla="*/ 26 w 104"/>
                <a:gd name="T5" fmla="*/ 15 h 77"/>
                <a:gd name="T6" fmla="*/ 19 w 104"/>
                <a:gd name="T7" fmla="*/ 20 h 77"/>
                <a:gd name="T8" fmla="*/ 0 w 104"/>
                <a:gd name="T9" fmla="*/ 9 h 77"/>
                <a:gd name="T10" fmla="*/ 6 w 104"/>
                <a:gd name="T11" fmla="*/ 1 h 77"/>
                <a:gd name="T12" fmla="*/ 15 w 104"/>
                <a:gd name="T13" fmla="*/ 0 h 77"/>
                <a:gd name="T14" fmla="*/ 15 w 104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77"/>
                <a:gd name="T26" fmla="*/ 104 w 104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77">
                  <a:moveTo>
                    <a:pt x="61" y="0"/>
                  </a:moveTo>
                  <a:lnTo>
                    <a:pt x="102" y="12"/>
                  </a:lnTo>
                  <a:lnTo>
                    <a:pt x="104" y="58"/>
                  </a:lnTo>
                  <a:lnTo>
                    <a:pt x="73" y="77"/>
                  </a:lnTo>
                  <a:lnTo>
                    <a:pt x="0" y="36"/>
                  </a:lnTo>
                  <a:lnTo>
                    <a:pt x="23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auto">
            <a:xfrm>
              <a:off x="2586" y="1710"/>
              <a:ext cx="176" cy="140"/>
            </a:xfrm>
            <a:custGeom>
              <a:avLst/>
              <a:gdLst>
                <a:gd name="T0" fmla="*/ 9 w 352"/>
                <a:gd name="T1" fmla="*/ 28 h 282"/>
                <a:gd name="T2" fmla="*/ 6 w 352"/>
                <a:gd name="T3" fmla="*/ 31 h 282"/>
                <a:gd name="T4" fmla="*/ 5 w 352"/>
                <a:gd name="T5" fmla="*/ 35 h 282"/>
                <a:gd name="T6" fmla="*/ 3 w 352"/>
                <a:gd name="T7" fmla="*/ 38 h 282"/>
                <a:gd name="T8" fmla="*/ 1 w 352"/>
                <a:gd name="T9" fmla="*/ 43 h 282"/>
                <a:gd name="T10" fmla="*/ 1 w 352"/>
                <a:gd name="T11" fmla="*/ 46 h 282"/>
                <a:gd name="T12" fmla="*/ 1 w 352"/>
                <a:gd name="T13" fmla="*/ 51 h 282"/>
                <a:gd name="T14" fmla="*/ 3 w 352"/>
                <a:gd name="T15" fmla="*/ 55 h 282"/>
                <a:gd name="T16" fmla="*/ 6 w 352"/>
                <a:gd name="T17" fmla="*/ 58 h 282"/>
                <a:gd name="T18" fmla="*/ 9 w 352"/>
                <a:gd name="T19" fmla="*/ 61 h 282"/>
                <a:gd name="T20" fmla="*/ 12 w 352"/>
                <a:gd name="T21" fmla="*/ 64 h 282"/>
                <a:gd name="T22" fmla="*/ 16 w 352"/>
                <a:gd name="T23" fmla="*/ 66 h 282"/>
                <a:gd name="T24" fmla="*/ 21 w 352"/>
                <a:gd name="T25" fmla="*/ 68 h 282"/>
                <a:gd name="T26" fmla="*/ 25 w 352"/>
                <a:gd name="T27" fmla="*/ 69 h 282"/>
                <a:gd name="T28" fmla="*/ 30 w 352"/>
                <a:gd name="T29" fmla="*/ 70 h 282"/>
                <a:gd name="T30" fmla="*/ 36 w 352"/>
                <a:gd name="T31" fmla="*/ 69 h 282"/>
                <a:gd name="T32" fmla="*/ 42 w 352"/>
                <a:gd name="T33" fmla="*/ 67 h 282"/>
                <a:gd name="T34" fmla="*/ 45 w 352"/>
                <a:gd name="T35" fmla="*/ 65 h 282"/>
                <a:gd name="T36" fmla="*/ 49 w 352"/>
                <a:gd name="T37" fmla="*/ 62 h 282"/>
                <a:gd name="T38" fmla="*/ 53 w 352"/>
                <a:gd name="T39" fmla="*/ 59 h 282"/>
                <a:gd name="T40" fmla="*/ 57 w 352"/>
                <a:gd name="T41" fmla="*/ 56 h 282"/>
                <a:gd name="T42" fmla="*/ 60 w 352"/>
                <a:gd name="T43" fmla="*/ 53 h 282"/>
                <a:gd name="T44" fmla="*/ 63 w 352"/>
                <a:gd name="T45" fmla="*/ 50 h 282"/>
                <a:gd name="T46" fmla="*/ 66 w 352"/>
                <a:gd name="T47" fmla="*/ 47 h 282"/>
                <a:gd name="T48" fmla="*/ 69 w 352"/>
                <a:gd name="T49" fmla="*/ 43 h 282"/>
                <a:gd name="T50" fmla="*/ 72 w 352"/>
                <a:gd name="T51" fmla="*/ 40 h 282"/>
                <a:gd name="T52" fmla="*/ 74 w 352"/>
                <a:gd name="T53" fmla="*/ 37 h 282"/>
                <a:gd name="T54" fmla="*/ 78 w 352"/>
                <a:gd name="T55" fmla="*/ 32 h 282"/>
                <a:gd name="T56" fmla="*/ 82 w 352"/>
                <a:gd name="T57" fmla="*/ 27 h 282"/>
                <a:gd name="T58" fmla="*/ 84 w 352"/>
                <a:gd name="T59" fmla="*/ 23 h 282"/>
                <a:gd name="T60" fmla="*/ 87 w 352"/>
                <a:gd name="T61" fmla="*/ 19 h 282"/>
                <a:gd name="T62" fmla="*/ 88 w 352"/>
                <a:gd name="T63" fmla="*/ 17 h 282"/>
                <a:gd name="T64" fmla="*/ 72 w 352"/>
                <a:gd name="T65" fmla="*/ 12 h 282"/>
                <a:gd name="T66" fmla="*/ 71 w 352"/>
                <a:gd name="T67" fmla="*/ 16 h 282"/>
                <a:gd name="T68" fmla="*/ 69 w 352"/>
                <a:gd name="T69" fmla="*/ 21 h 282"/>
                <a:gd name="T70" fmla="*/ 66 w 352"/>
                <a:gd name="T71" fmla="*/ 27 h 282"/>
                <a:gd name="T72" fmla="*/ 63 w 352"/>
                <a:gd name="T73" fmla="*/ 32 h 282"/>
                <a:gd name="T74" fmla="*/ 59 w 352"/>
                <a:gd name="T75" fmla="*/ 37 h 282"/>
                <a:gd name="T76" fmla="*/ 55 w 352"/>
                <a:gd name="T77" fmla="*/ 41 h 282"/>
                <a:gd name="T78" fmla="*/ 50 w 352"/>
                <a:gd name="T79" fmla="*/ 45 h 282"/>
                <a:gd name="T80" fmla="*/ 45 w 352"/>
                <a:gd name="T81" fmla="*/ 49 h 282"/>
                <a:gd name="T82" fmla="*/ 40 w 352"/>
                <a:gd name="T83" fmla="*/ 52 h 282"/>
                <a:gd name="T84" fmla="*/ 35 w 352"/>
                <a:gd name="T85" fmla="*/ 54 h 282"/>
                <a:gd name="T86" fmla="*/ 29 w 352"/>
                <a:gd name="T87" fmla="*/ 54 h 282"/>
                <a:gd name="T88" fmla="*/ 25 w 352"/>
                <a:gd name="T89" fmla="*/ 55 h 282"/>
                <a:gd name="T90" fmla="*/ 22 w 352"/>
                <a:gd name="T91" fmla="*/ 54 h 282"/>
                <a:gd name="T92" fmla="*/ 19 w 352"/>
                <a:gd name="T93" fmla="*/ 52 h 282"/>
                <a:gd name="T94" fmla="*/ 17 w 352"/>
                <a:gd name="T95" fmla="*/ 48 h 282"/>
                <a:gd name="T96" fmla="*/ 18 w 352"/>
                <a:gd name="T97" fmla="*/ 42 h 282"/>
                <a:gd name="T98" fmla="*/ 21 w 352"/>
                <a:gd name="T99" fmla="*/ 36 h 282"/>
                <a:gd name="T100" fmla="*/ 25 w 352"/>
                <a:gd name="T101" fmla="*/ 32 h 282"/>
                <a:gd name="T102" fmla="*/ 28 w 352"/>
                <a:gd name="T103" fmla="*/ 30 h 282"/>
                <a:gd name="T104" fmla="*/ 31 w 352"/>
                <a:gd name="T105" fmla="*/ 27 h 282"/>
                <a:gd name="T106" fmla="*/ 36 w 352"/>
                <a:gd name="T107" fmla="*/ 25 h 282"/>
                <a:gd name="T108" fmla="*/ 41 w 352"/>
                <a:gd name="T109" fmla="*/ 23 h 282"/>
                <a:gd name="T110" fmla="*/ 44 w 352"/>
                <a:gd name="T111" fmla="*/ 21 h 282"/>
                <a:gd name="T112" fmla="*/ 47 w 352"/>
                <a:gd name="T113" fmla="*/ 19 h 282"/>
                <a:gd name="T114" fmla="*/ 50 w 352"/>
                <a:gd name="T115" fmla="*/ 18 h 282"/>
                <a:gd name="T116" fmla="*/ 53 w 352"/>
                <a:gd name="T117" fmla="*/ 0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2"/>
                <a:gd name="T178" fmla="*/ 0 h 282"/>
                <a:gd name="T179" fmla="*/ 352 w 352"/>
                <a:gd name="T180" fmla="*/ 282 h 28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2" h="282">
                  <a:moveTo>
                    <a:pt x="214" y="0"/>
                  </a:moveTo>
                  <a:lnTo>
                    <a:pt x="35" y="113"/>
                  </a:lnTo>
                  <a:lnTo>
                    <a:pt x="34" y="113"/>
                  </a:lnTo>
                  <a:lnTo>
                    <a:pt x="33" y="115"/>
                  </a:lnTo>
                  <a:lnTo>
                    <a:pt x="29" y="119"/>
                  </a:lnTo>
                  <a:lnTo>
                    <a:pt x="27" y="124"/>
                  </a:lnTo>
                  <a:lnTo>
                    <a:pt x="24" y="129"/>
                  </a:lnTo>
                  <a:lnTo>
                    <a:pt x="20" y="137"/>
                  </a:lnTo>
                  <a:lnTo>
                    <a:pt x="18" y="140"/>
                  </a:lnTo>
                  <a:lnTo>
                    <a:pt x="17" y="144"/>
                  </a:lnTo>
                  <a:lnTo>
                    <a:pt x="15" y="148"/>
                  </a:lnTo>
                  <a:lnTo>
                    <a:pt x="13" y="153"/>
                  </a:lnTo>
                  <a:lnTo>
                    <a:pt x="9" y="161"/>
                  </a:lnTo>
                  <a:lnTo>
                    <a:pt x="7" y="169"/>
                  </a:lnTo>
                  <a:lnTo>
                    <a:pt x="4" y="173"/>
                  </a:lnTo>
                  <a:lnTo>
                    <a:pt x="3" y="178"/>
                  </a:lnTo>
                  <a:lnTo>
                    <a:pt x="2" y="181"/>
                  </a:lnTo>
                  <a:lnTo>
                    <a:pt x="2" y="186"/>
                  </a:lnTo>
                  <a:lnTo>
                    <a:pt x="0" y="193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5" y="212"/>
                  </a:lnTo>
                  <a:lnTo>
                    <a:pt x="7" y="217"/>
                  </a:lnTo>
                  <a:lnTo>
                    <a:pt x="10" y="221"/>
                  </a:lnTo>
                  <a:lnTo>
                    <a:pt x="13" y="226"/>
                  </a:lnTo>
                  <a:lnTo>
                    <a:pt x="18" y="230"/>
                  </a:lnTo>
                  <a:lnTo>
                    <a:pt x="21" y="234"/>
                  </a:lnTo>
                  <a:lnTo>
                    <a:pt x="26" y="238"/>
                  </a:lnTo>
                  <a:lnTo>
                    <a:pt x="31" y="243"/>
                  </a:lnTo>
                  <a:lnTo>
                    <a:pt x="35" y="248"/>
                  </a:lnTo>
                  <a:lnTo>
                    <a:pt x="38" y="250"/>
                  </a:lnTo>
                  <a:lnTo>
                    <a:pt x="43" y="254"/>
                  </a:lnTo>
                  <a:lnTo>
                    <a:pt x="48" y="257"/>
                  </a:lnTo>
                  <a:lnTo>
                    <a:pt x="53" y="261"/>
                  </a:lnTo>
                  <a:lnTo>
                    <a:pt x="58" y="264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6" y="273"/>
                  </a:lnTo>
                  <a:lnTo>
                    <a:pt x="82" y="275"/>
                  </a:lnTo>
                  <a:lnTo>
                    <a:pt x="88" y="277"/>
                  </a:lnTo>
                  <a:lnTo>
                    <a:pt x="94" y="278"/>
                  </a:lnTo>
                  <a:lnTo>
                    <a:pt x="101" y="280"/>
                  </a:lnTo>
                  <a:lnTo>
                    <a:pt x="107" y="281"/>
                  </a:lnTo>
                  <a:lnTo>
                    <a:pt x="114" y="282"/>
                  </a:lnTo>
                  <a:lnTo>
                    <a:pt x="121" y="282"/>
                  </a:lnTo>
                  <a:lnTo>
                    <a:pt x="129" y="282"/>
                  </a:lnTo>
                  <a:lnTo>
                    <a:pt x="135" y="280"/>
                  </a:lnTo>
                  <a:lnTo>
                    <a:pt x="142" y="278"/>
                  </a:lnTo>
                  <a:lnTo>
                    <a:pt x="150" y="276"/>
                  </a:lnTo>
                  <a:lnTo>
                    <a:pt x="158" y="274"/>
                  </a:lnTo>
                  <a:lnTo>
                    <a:pt x="165" y="270"/>
                  </a:lnTo>
                  <a:lnTo>
                    <a:pt x="174" y="267"/>
                  </a:lnTo>
                  <a:lnTo>
                    <a:pt x="178" y="265"/>
                  </a:lnTo>
                  <a:lnTo>
                    <a:pt x="182" y="262"/>
                  </a:lnTo>
                  <a:lnTo>
                    <a:pt x="187" y="260"/>
                  </a:lnTo>
                  <a:lnTo>
                    <a:pt x="191" y="258"/>
                  </a:lnTo>
                  <a:lnTo>
                    <a:pt x="199" y="251"/>
                  </a:lnTo>
                  <a:lnTo>
                    <a:pt x="207" y="245"/>
                  </a:lnTo>
                  <a:lnTo>
                    <a:pt x="212" y="241"/>
                  </a:lnTo>
                  <a:lnTo>
                    <a:pt x="215" y="238"/>
                  </a:lnTo>
                  <a:lnTo>
                    <a:pt x="220" y="234"/>
                  </a:lnTo>
                  <a:lnTo>
                    <a:pt x="224" y="232"/>
                  </a:lnTo>
                  <a:lnTo>
                    <a:pt x="228" y="227"/>
                  </a:lnTo>
                  <a:lnTo>
                    <a:pt x="232" y="223"/>
                  </a:lnTo>
                  <a:lnTo>
                    <a:pt x="236" y="218"/>
                  </a:lnTo>
                  <a:lnTo>
                    <a:pt x="240" y="215"/>
                  </a:lnTo>
                  <a:lnTo>
                    <a:pt x="244" y="210"/>
                  </a:lnTo>
                  <a:lnTo>
                    <a:pt x="248" y="205"/>
                  </a:lnTo>
                  <a:lnTo>
                    <a:pt x="253" y="202"/>
                  </a:lnTo>
                  <a:lnTo>
                    <a:pt x="257" y="199"/>
                  </a:lnTo>
                  <a:lnTo>
                    <a:pt x="260" y="194"/>
                  </a:lnTo>
                  <a:lnTo>
                    <a:pt x="264" y="189"/>
                  </a:lnTo>
                  <a:lnTo>
                    <a:pt x="268" y="185"/>
                  </a:lnTo>
                  <a:lnTo>
                    <a:pt x="272" y="180"/>
                  </a:lnTo>
                  <a:lnTo>
                    <a:pt x="276" y="176"/>
                  </a:lnTo>
                  <a:lnTo>
                    <a:pt x="279" y="171"/>
                  </a:lnTo>
                  <a:lnTo>
                    <a:pt x="284" y="167"/>
                  </a:lnTo>
                  <a:lnTo>
                    <a:pt x="287" y="162"/>
                  </a:lnTo>
                  <a:lnTo>
                    <a:pt x="291" y="157"/>
                  </a:lnTo>
                  <a:lnTo>
                    <a:pt x="293" y="153"/>
                  </a:lnTo>
                  <a:lnTo>
                    <a:pt x="296" y="150"/>
                  </a:lnTo>
                  <a:lnTo>
                    <a:pt x="300" y="145"/>
                  </a:lnTo>
                  <a:lnTo>
                    <a:pt x="306" y="138"/>
                  </a:lnTo>
                  <a:lnTo>
                    <a:pt x="312" y="131"/>
                  </a:lnTo>
                  <a:lnTo>
                    <a:pt x="317" y="123"/>
                  </a:lnTo>
                  <a:lnTo>
                    <a:pt x="321" y="116"/>
                  </a:lnTo>
                  <a:lnTo>
                    <a:pt x="326" y="110"/>
                  </a:lnTo>
                  <a:lnTo>
                    <a:pt x="330" y="104"/>
                  </a:lnTo>
                  <a:lnTo>
                    <a:pt x="334" y="98"/>
                  </a:lnTo>
                  <a:lnTo>
                    <a:pt x="336" y="94"/>
                  </a:lnTo>
                  <a:lnTo>
                    <a:pt x="340" y="89"/>
                  </a:lnTo>
                  <a:lnTo>
                    <a:pt x="343" y="86"/>
                  </a:lnTo>
                  <a:lnTo>
                    <a:pt x="346" y="78"/>
                  </a:lnTo>
                  <a:lnTo>
                    <a:pt x="350" y="73"/>
                  </a:lnTo>
                  <a:lnTo>
                    <a:pt x="351" y="71"/>
                  </a:lnTo>
                  <a:lnTo>
                    <a:pt x="352" y="71"/>
                  </a:lnTo>
                  <a:lnTo>
                    <a:pt x="293" y="43"/>
                  </a:lnTo>
                  <a:lnTo>
                    <a:pt x="291" y="45"/>
                  </a:lnTo>
                  <a:lnTo>
                    <a:pt x="288" y="51"/>
                  </a:lnTo>
                  <a:lnTo>
                    <a:pt x="286" y="55"/>
                  </a:lnTo>
                  <a:lnTo>
                    <a:pt x="285" y="61"/>
                  </a:lnTo>
                  <a:lnTo>
                    <a:pt x="283" y="66"/>
                  </a:lnTo>
                  <a:lnTo>
                    <a:pt x="280" y="73"/>
                  </a:lnTo>
                  <a:lnTo>
                    <a:pt x="276" y="80"/>
                  </a:lnTo>
                  <a:lnTo>
                    <a:pt x="273" y="87"/>
                  </a:lnTo>
                  <a:lnTo>
                    <a:pt x="270" y="94"/>
                  </a:lnTo>
                  <a:lnTo>
                    <a:pt x="267" y="100"/>
                  </a:lnTo>
                  <a:lnTo>
                    <a:pt x="262" y="108"/>
                  </a:lnTo>
                  <a:lnTo>
                    <a:pt x="260" y="115"/>
                  </a:lnTo>
                  <a:lnTo>
                    <a:pt x="255" y="123"/>
                  </a:lnTo>
                  <a:lnTo>
                    <a:pt x="252" y="131"/>
                  </a:lnTo>
                  <a:lnTo>
                    <a:pt x="247" y="137"/>
                  </a:lnTo>
                  <a:lnTo>
                    <a:pt x="243" y="143"/>
                  </a:lnTo>
                  <a:lnTo>
                    <a:pt x="237" y="150"/>
                  </a:lnTo>
                  <a:lnTo>
                    <a:pt x="232" y="156"/>
                  </a:lnTo>
                  <a:lnTo>
                    <a:pt x="226" y="161"/>
                  </a:lnTo>
                  <a:lnTo>
                    <a:pt x="220" y="168"/>
                  </a:lnTo>
                  <a:lnTo>
                    <a:pt x="214" y="173"/>
                  </a:lnTo>
                  <a:lnTo>
                    <a:pt x="207" y="179"/>
                  </a:lnTo>
                  <a:lnTo>
                    <a:pt x="200" y="184"/>
                  </a:lnTo>
                  <a:lnTo>
                    <a:pt x="194" y="188"/>
                  </a:lnTo>
                  <a:lnTo>
                    <a:pt x="187" y="193"/>
                  </a:lnTo>
                  <a:lnTo>
                    <a:pt x="180" y="199"/>
                  </a:lnTo>
                  <a:lnTo>
                    <a:pt x="173" y="202"/>
                  </a:lnTo>
                  <a:lnTo>
                    <a:pt x="166" y="205"/>
                  </a:lnTo>
                  <a:lnTo>
                    <a:pt x="159" y="209"/>
                  </a:lnTo>
                  <a:lnTo>
                    <a:pt x="154" y="212"/>
                  </a:lnTo>
                  <a:lnTo>
                    <a:pt x="147" y="215"/>
                  </a:lnTo>
                  <a:lnTo>
                    <a:pt x="140" y="217"/>
                  </a:lnTo>
                  <a:lnTo>
                    <a:pt x="133" y="218"/>
                  </a:lnTo>
                  <a:lnTo>
                    <a:pt x="126" y="220"/>
                  </a:lnTo>
                  <a:lnTo>
                    <a:pt x="119" y="220"/>
                  </a:lnTo>
                  <a:lnTo>
                    <a:pt x="114" y="221"/>
                  </a:lnTo>
                  <a:lnTo>
                    <a:pt x="108" y="221"/>
                  </a:lnTo>
                  <a:lnTo>
                    <a:pt x="103" y="221"/>
                  </a:lnTo>
                  <a:lnTo>
                    <a:pt x="98" y="221"/>
                  </a:lnTo>
                  <a:lnTo>
                    <a:pt x="93" y="221"/>
                  </a:lnTo>
                  <a:lnTo>
                    <a:pt x="89" y="220"/>
                  </a:lnTo>
                  <a:lnTo>
                    <a:pt x="85" y="220"/>
                  </a:lnTo>
                  <a:lnTo>
                    <a:pt x="77" y="217"/>
                  </a:lnTo>
                  <a:lnTo>
                    <a:pt x="73" y="212"/>
                  </a:lnTo>
                  <a:lnTo>
                    <a:pt x="68" y="207"/>
                  </a:lnTo>
                  <a:lnTo>
                    <a:pt x="67" y="201"/>
                  </a:lnTo>
                  <a:lnTo>
                    <a:pt x="66" y="194"/>
                  </a:lnTo>
                  <a:lnTo>
                    <a:pt x="66" y="187"/>
                  </a:lnTo>
                  <a:lnTo>
                    <a:pt x="67" y="178"/>
                  </a:lnTo>
                  <a:lnTo>
                    <a:pt x="70" y="171"/>
                  </a:lnTo>
                  <a:lnTo>
                    <a:pt x="74" y="163"/>
                  </a:lnTo>
                  <a:lnTo>
                    <a:pt x="78" y="156"/>
                  </a:lnTo>
                  <a:lnTo>
                    <a:pt x="83" y="148"/>
                  </a:lnTo>
                  <a:lnTo>
                    <a:pt x="89" y="142"/>
                  </a:lnTo>
                  <a:lnTo>
                    <a:pt x="96" y="135"/>
                  </a:lnTo>
                  <a:lnTo>
                    <a:pt x="102" y="129"/>
                  </a:lnTo>
                  <a:lnTo>
                    <a:pt x="106" y="126"/>
                  </a:lnTo>
                  <a:lnTo>
                    <a:pt x="109" y="122"/>
                  </a:lnTo>
                  <a:lnTo>
                    <a:pt x="114" y="120"/>
                  </a:lnTo>
                  <a:lnTo>
                    <a:pt x="118" y="118"/>
                  </a:lnTo>
                  <a:lnTo>
                    <a:pt x="123" y="114"/>
                  </a:lnTo>
                  <a:lnTo>
                    <a:pt x="127" y="111"/>
                  </a:lnTo>
                  <a:lnTo>
                    <a:pt x="133" y="108"/>
                  </a:lnTo>
                  <a:lnTo>
                    <a:pt x="139" y="105"/>
                  </a:lnTo>
                  <a:lnTo>
                    <a:pt x="143" y="102"/>
                  </a:lnTo>
                  <a:lnTo>
                    <a:pt x="149" y="98"/>
                  </a:lnTo>
                  <a:lnTo>
                    <a:pt x="155" y="96"/>
                  </a:lnTo>
                  <a:lnTo>
                    <a:pt x="161" y="94"/>
                  </a:lnTo>
                  <a:lnTo>
                    <a:pt x="166" y="90"/>
                  </a:lnTo>
                  <a:lnTo>
                    <a:pt x="172" y="88"/>
                  </a:lnTo>
                  <a:lnTo>
                    <a:pt x="176" y="86"/>
                  </a:lnTo>
                  <a:lnTo>
                    <a:pt x="183" y="83"/>
                  </a:lnTo>
                  <a:lnTo>
                    <a:pt x="187" y="81"/>
                  </a:lnTo>
                  <a:lnTo>
                    <a:pt x="191" y="79"/>
                  </a:lnTo>
                  <a:lnTo>
                    <a:pt x="195" y="78"/>
                  </a:lnTo>
                  <a:lnTo>
                    <a:pt x="198" y="77"/>
                  </a:lnTo>
                  <a:lnTo>
                    <a:pt x="203" y="74"/>
                  </a:lnTo>
                  <a:lnTo>
                    <a:pt x="205" y="74"/>
                  </a:lnTo>
                  <a:lnTo>
                    <a:pt x="252" y="31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auto">
            <a:xfrm>
              <a:off x="2693" y="1560"/>
              <a:ext cx="271" cy="191"/>
            </a:xfrm>
            <a:custGeom>
              <a:avLst/>
              <a:gdLst>
                <a:gd name="T0" fmla="*/ 0 w 543"/>
                <a:gd name="T1" fmla="*/ 75 h 381"/>
                <a:gd name="T2" fmla="*/ 110 w 543"/>
                <a:gd name="T3" fmla="*/ 0 h 381"/>
                <a:gd name="T4" fmla="*/ 135 w 543"/>
                <a:gd name="T5" fmla="*/ 9 h 381"/>
                <a:gd name="T6" fmla="*/ 34 w 543"/>
                <a:gd name="T7" fmla="*/ 96 h 381"/>
                <a:gd name="T8" fmla="*/ 0 w 543"/>
                <a:gd name="T9" fmla="*/ 75 h 381"/>
                <a:gd name="T10" fmla="*/ 0 w 543"/>
                <a:gd name="T11" fmla="*/ 75 h 3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3"/>
                <a:gd name="T19" fmla="*/ 0 h 381"/>
                <a:gd name="T20" fmla="*/ 543 w 543"/>
                <a:gd name="T21" fmla="*/ 381 h 3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3" h="381">
                  <a:moveTo>
                    <a:pt x="0" y="299"/>
                  </a:moveTo>
                  <a:lnTo>
                    <a:pt x="443" y="0"/>
                  </a:lnTo>
                  <a:lnTo>
                    <a:pt x="543" y="35"/>
                  </a:lnTo>
                  <a:lnTo>
                    <a:pt x="138" y="38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D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auto">
            <a:xfrm>
              <a:off x="2784" y="1329"/>
              <a:ext cx="625" cy="215"/>
            </a:xfrm>
            <a:custGeom>
              <a:avLst/>
              <a:gdLst>
                <a:gd name="T0" fmla="*/ 0 w 1248"/>
                <a:gd name="T1" fmla="*/ 86 h 430"/>
                <a:gd name="T2" fmla="*/ 181 w 1248"/>
                <a:gd name="T3" fmla="*/ 0 h 430"/>
                <a:gd name="T4" fmla="*/ 313 w 1248"/>
                <a:gd name="T5" fmla="*/ 13 h 430"/>
                <a:gd name="T6" fmla="*/ 149 w 1248"/>
                <a:gd name="T7" fmla="*/ 108 h 430"/>
                <a:gd name="T8" fmla="*/ 146 w 1248"/>
                <a:gd name="T9" fmla="*/ 104 h 430"/>
                <a:gd name="T10" fmla="*/ 296 w 1248"/>
                <a:gd name="T11" fmla="*/ 15 h 430"/>
                <a:gd name="T12" fmla="*/ 182 w 1248"/>
                <a:gd name="T13" fmla="*/ 7 h 430"/>
                <a:gd name="T14" fmla="*/ 7 w 1248"/>
                <a:gd name="T15" fmla="*/ 89 h 430"/>
                <a:gd name="T16" fmla="*/ 0 w 1248"/>
                <a:gd name="T17" fmla="*/ 86 h 430"/>
                <a:gd name="T18" fmla="*/ 0 w 1248"/>
                <a:gd name="T19" fmla="*/ 86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8"/>
                <a:gd name="T31" fmla="*/ 0 h 430"/>
                <a:gd name="T32" fmla="*/ 1248 w 1248"/>
                <a:gd name="T33" fmla="*/ 430 h 4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8" h="430">
                  <a:moveTo>
                    <a:pt x="0" y="344"/>
                  </a:moveTo>
                  <a:lnTo>
                    <a:pt x="720" y="0"/>
                  </a:lnTo>
                  <a:lnTo>
                    <a:pt x="1248" y="51"/>
                  </a:lnTo>
                  <a:lnTo>
                    <a:pt x="595" y="430"/>
                  </a:lnTo>
                  <a:lnTo>
                    <a:pt x="583" y="413"/>
                  </a:lnTo>
                  <a:lnTo>
                    <a:pt x="1183" y="62"/>
                  </a:lnTo>
                  <a:lnTo>
                    <a:pt x="726" y="28"/>
                  </a:lnTo>
                  <a:lnTo>
                    <a:pt x="28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auto">
            <a:xfrm>
              <a:off x="2799" y="1497"/>
              <a:ext cx="283" cy="47"/>
            </a:xfrm>
            <a:custGeom>
              <a:avLst/>
              <a:gdLst>
                <a:gd name="T0" fmla="*/ 0 w 567"/>
                <a:gd name="T1" fmla="*/ 5 h 93"/>
                <a:gd name="T2" fmla="*/ 141 w 567"/>
                <a:gd name="T3" fmla="*/ 24 h 93"/>
                <a:gd name="T4" fmla="*/ 140 w 567"/>
                <a:gd name="T5" fmla="*/ 19 h 93"/>
                <a:gd name="T6" fmla="*/ 1 w 567"/>
                <a:gd name="T7" fmla="*/ 0 h 93"/>
                <a:gd name="T8" fmla="*/ 0 w 567"/>
                <a:gd name="T9" fmla="*/ 5 h 93"/>
                <a:gd name="T10" fmla="*/ 0 w 567"/>
                <a:gd name="T11" fmla="*/ 5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7"/>
                <a:gd name="T19" fmla="*/ 0 h 93"/>
                <a:gd name="T20" fmla="*/ 567 w 56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7" h="93">
                  <a:moveTo>
                    <a:pt x="0" y="17"/>
                  </a:moveTo>
                  <a:lnTo>
                    <a:pt x="567" y="93"/>
                  </a:lnTo>
                  <a:lnTo>
                    <a:pt x="561" y="75"/>
                  </a:lnTo>
                  <a:lnTo>
                    <a:pt x="7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auto">
            <a:xfrm>
              <a:off x="2784" y="1501"/>
              <a:ext cx="64" cy="95"/>
            </a:xfrm>
            <a:custGeom>
              <a:avLst/>
              <a:gdLst>
                <a:gd name="T0" fmla="*/ 0 w 127"/>
                <a:gd name="T1" fmla="*/ 0 h 189"/>
                <a:gd name="T2" fmla="*/ 0 w 127"/>
                <a:gd name="T3" fmla="*/ 46 h 189"/>
                <a:gd name="T4" fmla="*/ 26 w 127"/>
                <a:gd name="T5" fmla="*/ 48 h 189"/>
                <a:gd name="T6" fmla="*/ 32 w 127"/>
                <a:gd name="T7" fmla="*/ 43 h 189"/>
                <a:gd name="T8" fmla="*/ 5 w 127"/>
                <a:gd name="T9" fmla="*/ 41 h 189"/>
                <a:gd name="T10" fmla="*/ 7 w 127"/>
                <a:gd name="T11" fmla="*/ 0 h 189"/>
                <a:gd name="T12" fmla="*/ 0 w 127"/>
                <a:gd name="T13" fmla="*/ 0 h 189"/>
                <a:gd name="T14" fmla="*/ 0 w 127"/>
                <a:gd name="T15" fmla="*/ 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7"/>
                <a:gd name="T25" fmla="*/ 0 h 189"/>
                <a:gd name="T26" fmla="*/ 127 w 127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7" h="189">
                  <a:moveTo>
                    <a:pt x="0" y="0"/>
                  </a:moveTo>
                  <a:lnTo>
                    <a:pt x="0" y="183"/>
                  </a:lnTo>
                  <a:lnTo>
                    <a:pt x="104" y="189"/>
                  </a:lnTo>
                  <a:lnTo>
                    <a:pt x="127" y="170"/>
                  </a:lnTo>
                  <a:lnTo>
                    <a:pt x="20" y="16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auto">
            <a:xfrm>
              <a:off x="2661" y="1541"/>
              <a:ext cx="315" cy="204"/>
            </a:xfrm>
            <a:custGeom>
              <a:avLst/>
              <a:gdLst>
                <a:gd name="T0" fmla="*/ 0 w 631"/>
                <a:gd name="T1" fmla="*/ 81 h 408"/>
                <a:gd name="T2" fmla="*/ 121 w 631"/>
                <a:gd name="T3" fmla="*/ 0 h 408"/>
                <a:gd name="T4" fmla="*/ 157 w 631"/>
                <a:gd name="T5" fmla="*/ 7 h 408"/>
                <a:gd name="T6" fmla="*/ 45 w 631"/>
                <a:gd name="T7" fmla="*/ 102 h 408"/>
                <a:gd name="T8" fmla="*/ 39 w 631"/>
                <a:gd name="T9" fmla="*/ 96 h 408"/>
                <a:gd name="T10" fmla="*/ 146 w 631"/>
                <a:gd name="T11" fmla="*/ 12 h 408"/>
                <a:gd name="T12" fmla="*/ 123 w 631"/>
                <a:gd name="T13" fmla="*/ 6 h 408"/>
                <a:gd name="T14" fmla="*/ 9 w 631"/>
                <a:gd name="T15" fmla="*/ 82 h 408"/>
                <a:gd name="T16" fmla="*/ 0 w 631"/>
                <a:gd name="T17" fmla="*/ 81 h 408"/>
                <a:gd name="T18" fmla="*/ 0 w 631"/>
                <a:gd name="T19" fmla="*/ 81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1"/>
                <a:gd name="T31" fmla="*/ 0 h 408"/>
                <a:gd name="T32" fmla="*/ 631 w 631"/>
                <a:gd name="T33" fmla="*/ 408 h 4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1" h="408">
                  <a:moveTo>
                    <a:pt x="0" y="322"/>
                  </a:moveTo>
                  <a:lnTo>
                    <a:pt x="487" y="0"/>
                  </a:lnTo>
                  <a:lnTo>
                    <a:pt x="631" y="31"/>
                  </a:lnTo>
                  <a:lnTo>
                    <a:pt x="181" y="408"/>
                  </a:lnTo>
                  <a:lnTo>
                    <a:pt x="156" y="384"/>
                  </a:lnTo>
                  <a:lnTo>
                    <a:pt x="584" y="46"/>
                  </a:lnTo>
                  <a:lnTo>
                    <a:pt x="494" y="25"/>
                  </a:lnTo>
                  <a:lnTo>
                    <a:pt x="38" y="328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auto">
            <a:xfrm>
              <a:off x="2661" y="1695"/>
              <a:ext cx="95" cy="50"/>
            </a:xfrm>
            <a:custGeom>
              <a:avLst/>
              <a:gdLst>
                <a:gd name="T0" fmla="*/ 0 w 191"/>
                <a:gd name="T1" fmla="*/ 4 h 99"/>
                <a:gd name="T2" fmla="*/ 45 w 191"/>
                <a:gd name="T3" fmla="*/ 25 h 99"/>
                <a:gd name="T4" fmla="*/ 47 w 191"/>
                <a:gd name="T5" fmla="*/ 19 h 99"/>
                <a:gd name="T6" fmla="*/ 9 w 191"/>
                <a:gd name="T7" fmla="*/ 0 h 99"/>
                <a:gd name="T8" fmla="*/ 0 w 191"/>
                <a:gd name="T9" fmla="*/ 4 h 99"/>
                <a:gd name="T10" fmla="*/ 0 w 191"/>
                <a:gd name="T11" fmla="*/ 4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1"/>
                <a:gd name="T19" fmla="*/ 0 h 99"/>
                <a:gd name="T20" fmla="*/ 191 w 19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1" h="99">
                  <a:moveTo>
                    <a:pt x="0" y="13"/>
                  </a:moveTo>
                  <a:lnTo>
                    <a:pt x="181" y="99"/>
                  </a:lnTo>
                  <a:lnTo>
                    <a:pt x="191" y="74"/>
                  </a:lnTo>
                  <a:lnTo>
                    <a:pt x="3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auto">
            <a:xfrm>
              <a:off x="2915" y="1354"/>
              <a:ext cx="498" cy="263"/>
            </a:xfrm>
            <a:custGeom>
              <a:avLst/>
              <a:gdLst>
                <a:gd name="T0" fmla="*/ 0 w 994"/>
                <a:gd name="T1" fmla="*/ 126 h 524"/>
                <a:gd name="T2" fmla="*/ 84 w 994"/>
                <a:gd name="T3" fmla="*/ 132 h 524"/>
                <a:gd name="T4" fmla="*/ 250 w 994"/>
                <a:gd name="T5" fmla="*/ 48 h 524"/>
                <a:gd name="T6" fmla="*/ 247 w 994"/>
                <a:gd name="T7" fmla="*/ 0 h 524"/>
                <a:gd name="T8" fmla="*/ 239 w 994"/>
                <a:gd name="T9" fmla="*/ 3 h 524"/>
                <a:gd name="T10" fmla="*/ 243 w 994"/>
                <a:gd name="T11" fmla="*/ 45 h 524"/>
                <a:gd name="T12" fmla="*/ 82 w 994"/>
                <a:gd name="T13" fmla="*/ 127 h 524"/>
                <a:gd name="T14" fmla="*/ 3 w 994"/>
                <a:gd name="T15" fmla="*/ 120 h 524"/>
                <a:gd name="T16" fmla="*/ 0 w 994"/>
                <a:gd name="T17" fmla="*/ 126 h 524"/>
                <a:gd name="T18" fmla="*/ 0 w 994"/>
                <a:gd name="T19" fmla="*/ 126 h 5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4"/>
                <a:gd name="T31" fmla="*/ 0 h 524"/>
                <a:gd name="T32" fmla="*/ 994 w 994"/>
                <a:gd name="T33" fmla="*/ 524 h 5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4" h="524">
                  <a:moveTo>
                    <a:pt x="0" y="501"/>
                  </a:moveTo>
                  <a:lnTo>
                    <a:pt x="334" y="524"/>
                  </a:lnTo>
                  <a:lnTo>
                    <a:pt x="994" y="189"/>
                  </a:lnTo>
                  <a:lnTo>
                    <a:pt x="986" y="0"/>
                  </a:lnTo>
                  <a:lnTo>
                    <a:pt x="955" y="10"/>
                  </a:lnTo>
                  <a:lnTo>
                    <a:pt x="971" y="178"/>
                  </a:lnTo>
                  <a:lnTo>
                    <a:pt x="328" y="504"/>
                  </a:lnTo>
                  <a:lnTo>
                    <a:pt x="11" y="477"/>
                  </a:lnTo>
                  <a:lnTo>
                    <a:pt x="0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auto">
            <a:xfrm>
              <a:off x="2569" y="1702"/>
              <a:ext cx="182" cy="137"/>
            </a:xfrm>
            <a:custGeom>
              <a:avLst/>
              <a:gdLst>
                <a:gd name="T0" fmla="*/ 43 w 364"/>
                <a:gd name="T1" fmla="*/ 1 h 274"/>
                <a:gd name="T2" fmla="*/ 38 w 364"/>
                <a:gd name="T3" fmla="*/ 4 h 274"/>
                <a:gd name="T4" fmla="*/ 31 w 364"/>
                <a:gd name="T5" fmla="*/ 7 h 274"/>
                <a:gd name="T6" fmla="*/ 25 w 364"/>
                <a:gd name="T7" fmla="*/ 11 h 274"/>
                <a:gd name="T8" fmla="*/ 19 w 364"/>
                <a:gd name="T9" fmla="*/ 17 h 274"/>
                <a:gd name="T10" fmla="*/ 12 w 364"/>
                <a:gd name="T11" fmla="*/ 21 h 274"/>
                <a:gd name="T12" fmla="*/ 7 w 364"/>
                <a:gd name="T13" fmla="*/ 26 h 274"/>
                <a:gd name="T14" fmla="*/ 3 w 364"/>
                <a:gd name="T15" fmla="*/ 32 h 274"/>
                <a:gd name="T16" fmla="*/ 1 w 364"/>
                <a:gd name="T17" fmla="*/ 37 h 274"/>
                <a:gd name="T18" fmla="*/ 0 w 364"/>
                <a:gd name="T19" fmla="*/ 42 h 274"/>
                <a:gd name="T20" fmla="*/ 0 w 364"/>
                <a:gd name="T21" fmla="*/ 47 h 274"/>
                <a:gd name="T22" fmla="*/ 1 w 364"/>
                <a:gd name="T23" fmla="*/ 51 h 274"/>
                <a:gd name="T24" fmla="*/ 6 w 364"/>
                <a:gd name="T25" fmla="*/ 58 h 274"/>
                <a:gd name="T26" fmla="*/ 11 w 364"/>
                <a:gd name="T27" fmla="*/ 62 h 274"/>
                <a:gd name="T28" fmla="*/ 14 w 364"/>
                <a:gd name="T29" fmla="*/ 65 h 274"/>
                <a:gd name="T30" fmla="*/ 20 w 364"/>
                <a:gd name="T31" fmla="*/ 67 h 274"/>
                <a:gd name="T32" fmla="*/ 25 w 364"/>
                <a:gd name="T33" fmla="*/ 68 h 274"/>
                <a:gd name="T34" fmla="*/ 30 w 364"/>
                <a:gd name="T35" fmla="*/ 69 h 274"/>
                <a:gd name="T36" fmla="*/ 37 w 364"/>
                <a:gd name="T37" fmla="*/ 68 h 274"/>
                <a:gd name="T38" fmla="*/ 43 w 364"/>
                <a:gd name="T39" fmla="*/ 67 h 274"/>
                <a:gd name="T40" fmla="*/ 49 w 364"/>
                <a:gd name="T41" fmla="*/ 63 h 274"/>
                <a:gd name="T42" fmla="*/ 55 w 364"/>
                <a:gd name="T43" fmla="*/ 60 h 274"/>
                <a:gd name="T44" fmla="*/ 62 w 364"/>
                <a:gd name="T45" fmla="*/ 55 h 274"/>
                <a:gd name="T46" fmla="*/ 68 w 364"/>
                <a:gd name="T47" fmla="*/ 49 h 274"/>
                <a:gd name="T48" fmla="*/ 74 w 364"/>
                <a:gd name="T49" fmla="*/ 42 h 274"/>
                <a:gd name="T50" fmla="*/ 80 w 364"/>
                <a:gd name="T51" fmla="*/ 36 h 274"/>
                <a:gd name="T52" fmla="*/ 84 w 364"/>
                <a:gd name="T53" fmla="*/ 30 h 274"/>
                <a:gd name="T54" fmla="*/ 87 w 364"/>
                <a:gd name="T55" fmla="*/ 26 h 274"/>
                <a:gd name="T56" fmla="*/ 91 w 364"/>
                <a:gd name="T57" fmla="*/ 21 h 274"/>
                <a:gd name="T58" fmla="*/ 86 w 364"/>
                <a:gd name="T59" fmla="*/ 17 h 274"/>
                <a:gd name="T60" fmla="*/ 82 w 364"/>
                <a:gd name="T61" fmla="*/ 23 h 274"/>
                <a:gd name="T62" fmla="*/ 78 w 364"/>
                <a:gd name="T63" fmla="*/ 27 h 274"/>
                <a:gd name="T64" fmla="*/ 74 w 364"/>
                <a:gd name="T65" fmla="*/ 34 h 274"/>
                <a:gd name="T66" fmla="*/ 68 w 364"/>
                <a:gd name="T67" fmla="*/ 40 h 274"/>
                <a:gd name="T68" fmla="*/ 62 w 364"/>
                <a:gd name="T69" fmla="*/ 46 h 274"/>
                <a:gd name="T70" fmla="*/ 57 w 364"/>
                <a:gd name="T71" fmla="*/ 51 h 274"/>
                <a:gd name="T72" fmla="*/ 51 w 364"/>
                <a:gd name="T73" fmla="*/ 55 h 274"/>
                <a:gd name="T74" fmla="*/ 46 w 364"/>
                <a:gd name="T75" fmla="*/ 59 h 274"/>
                <a:gd name="T76" fmla="*/ 41 w 364"/>
                <a:gd name="T77" fmla="*/ 61 h 274"/>
                <a:gd name="T78" fmla="*/ 36 w 364"/>
                <a:gd name="T79" fmla="*/ 62 h 274"/>
                <a:gd name="T80" fmla="*/ 30 w 364"/>
                <a:gd name="T81" fmla="*/ 62 h 274"/>
                <a:gd name="T82" fmla="*/ 26 w 364"/>
                <a:gd name="T83" fmla="*/ 62 h 274"/>
                <a:gd name="T84" fmla="*/ 22 w 364"/>
                <a:gd name="T85" fmla="*/ 61 h 274"/>
                <a:gd name="T86" fmla="*/ 17 w 364"/>
                <a:gd name="T87" fmla="*/ 58 h 274"/>
                <a:gd name="T88" fmla="*/ 11 w 364"/>
                <a:gd name="T89" fmla="*/ 53 h 274"/>
                <a:gd name="T90" fmla="*/ 6 w 364"/>
                <a:gd name="T91" fmla="*/ 47 h 274"/>
                <a:gd name="T92" fmla="*/ 6 w 364"/>
                <a:gd name="T93" fmla="*/ 38 h 274"/>
                <a:gd name="T94" fmla="*/ 9 w 364"/>
                <a:gd name="T95" fmla="*/ 34 h 274"/>
                <a:gd name="T96" fmla="*/ 12 w 364"/>
                <a:gd name="T97" fmla="*/ 30 h 274"/>
                <a:gd name="T98" fmla="*/ 18 w 364"/>
                <a:gd name="T99" fmla="*/ 25 h 274"/>
                <a:gd name="T100" fmla="*/ 24 w 364"/>
                <a:gd name="T101" fmla="*/ 21 h 274"/>
                <a:gd name="T102" fmla="*/ 31 w 364"/>
                <a:gd name="T103" fmla="*/ 15 h 274"/>
                <a:gd name="T104" fmla="*/ 38 w 364"/>
                <a:gd name="T105" fmla="*/ 11 h 274"/>
                <a:gd name="T106" fmla="*/ 45 w 364"/>
                <a:gd name="T107" fmla="*/ 7 h 274"/>
                <a:gd name="T108" fmla="*/ 50 w 364"/>
                <a:gd name="T109" fmla="*/ 4 h 274"/>
                <a:gd name="T110" fmla="*/ 53 w 364"/>
                <a:gd name="T111" fmla="*/ 2 h 274"/>
                <a:gd name="T112" fmla="*/ 46 w 364"/>
                <a:gd name="T113" fmla="*/ 0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4"/>
                <a:gd name="T172" fmla="*/ 0 h 274"/>
                <a:gd name="T173" fmla="*/ 364 w 364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4" h="274">
                  <a:moveTo>
                    <a:pt x="183" y="0"/>
                  </a:moveTo>
                  <a:lnTo>
                    <a:pt x="181" y="0"/>
                  </a:lnTo>
                  <a:lnTo>
                    <a:pt x="177" y="3"/>
                  </a:lnTo>
                  <a:lnTo>
                    <a:pt x="172" y="5"/>
                  </a:lnTo>
                  <a:lnTo>
                    <a:pt x="164" y="9"/>
                  </a:lnTo>
                  <a:lnTo>
                    <a:pt x="159" y="12"/>
                  </a:lnTo>
                  <a:lnTo>
                    <a:pt x="155" y="14"/>
                  </a:lnTo>
                  <a:lnTo>
                    <a:pt x="149" y="17"/>
                  </a:lnTo>
                  <a:lnTo>
                    <a:pt x="144" y="21"/>
                  </a:lnTo>
                  <a:lnTo>
                    <a:pt x="139" y="23"/>
                  </a:lnTo>
                  <a:lnTo>
                    <a:pt x="132" y="28"/>
                  </a:lnTo>
                  <a:lnTo>
                    <a:pt x="126" y="31"/>
                  </a:lnTo>
                  <a:lnTo>
                    <a:pt x="120" y="36"/>
                  </a:lnTo>
                  <a:lnTo>
                    <a:pt x="114" y="39"/>
                  </a:lnTo>
                  <a:lnTo>
                    <a:pt x="108" y="42"/>
                  </a:lnTo>
                  <a:lnTo>
                    <a:pt x="101" y="47"/>
                  </a:lnTo>
                  <a:lnTo>
                    <a:pt x="94" y="52"/>
                  </a:lnTo>
                  <a:lnTo>
                    <a:pt x="87" y="56"/>
                  </a:lnTo>
                  <a:lnTo>
                    <a:pt x="80" y="61"/>
                  </a:lnTo>
                  <a:lnTo>
                    <a:pt x="75" y="65"/>
                  </a:lnTo>
                  <a:lnTo>
                    <a:pt x="69" y="71"/>
                  </a:lnTo>
                  <a:lnTo>
                    <a:pt x="62" y="76"/>
                  </a:lnTo>
                  <a:lnTo>
                    <a:pt x="55" y="81"/>
                  </a:lnTo>
                  <a:lnTo>
                    <a:pt x="50" y="86"/>
                  </a:lnTo>
                  <a:lnTo>
                    <a:pt x="44" y="92"/>
                  </a:lnTo>
                  <a:lnTo>
                    <a:pt x="39" y="96"/>
                  </a:lnTo>
                  <a:lnTo>
                    <a:pt x="34" y="102"/>
                  </a:lnTo>
                  <a:lnTo>
                    <a:pt x="29" y="106"/>
                  </a:lnTo>
                  <a:lnTo>
                    <a:pt x="25" y="113"/>
                  </a:lnTo>
                  <a:lnTo>
                    <a:pt x="20" y="118"/>
                  </a:lnTo>
                  <a:lnTo>
                    <a:pt x="17" y="123"/>
                  </a:lnTo>
                  <a:lnTo>
                    <a:pt x="13" y="128"/>
                  </a:lnTo>
                  <a:lnTo>
                    <a:pt x="11" y="134"/>
                  </a:lnTo>
                  <a:lnTo>
                    <a:pt x="7" y="138"/>
                  </a:lnTo>
                  <a:lnTo>
                    <a:pt x="5" y="144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2" y="193"/>
                  </a:lnTo>
                  <a:lnTo>
                    <a:pt x="2" y="198"/>
                  </a:lnTo>
                  <a:lnTo>
                    <a:pt x="3" y="202"/>
                  </a:lnTo>
                  <a:lnTo>
                    <a:pt x="4" y="206"/>
                  </a:lnTo>
                  <a:lnTo>
                    <a:pt x="6" y="210"/>
                  </a:lnTo>
                  <a:lnTo>
                    <a:pt x="11" y="218"/>
                  </a:lnTo>
                  <a:lnTo>
                    <a:pt x="17" y="226"/>
                  </a:lnTo>
                  <a:lnTo>
                    <a:pt x="22" y="233"/>
                  </a:lnTo>
                  <a:lnTo>
                    <a:pt x="29" y="241"/>
                  </a:lnTo>
                  <a:lnTo>
                    <a:pt x="33" y="243"/>
                  </a:lnTo>
                  <a:lnTo>
                    <a:pt x="37" y="247"/>
                  </a:lnTo>
                  <a:lnTo>
                    <a:pt x="42" y="249"/>
                  </a:lnTo>
                  <a:lnTo>
                    <a:pt x="46" y="253"/>
                  </a:lnTo>
                  <a:lnTo>
                    <a:pt x="51" y="256"/>
                  </a:lnTo>
                  <a:lnTo>
                    <a:pt x="54" y="258"/>
                  </a:lnTo>
                  <a:lnTo>
                    <a:pt x="59" y="260"/>
                  </a:lnTo>
                  <a:lnTo>
                    <a:pt x="65" y="263"/>
                  </a:lnTo>
                  <a:lnTo>
                    <a:pt x="69" y="264"/>
                  </a:lnTo>
                  <a:lnTo>
                    <a:pt x="74" y="266"/>
                  </a:lnTo>
                  <a:lnTo>
                    <a:pt x="78" y="267"/>
                  </a:lnTo>
                  <a:lnTo>
                    <a:pt x="84" y="269"/>
                  </a:lnTo>
                  <a:lnTo>
                    <a:pt x="88" y="269"/>
                  </a:lnTo>
                  <a:lnTo>
                    <a:pt x="94" y="271"/>
                  </a:lnTo>
                  <a:lnTo>
                    <a:pt x="100" y="272"/>
                  </a:lnTo>
                  <a:lnTo>
                    <a:pt x="104" y="273"/>
                  </a:lnTo>
                  <a:lnTo>
                    <a:pt x="110" y="273"/>
                  </a:lnTo>
                  <a:lnTo>
                    <a:pt x="116" y="273"/>
                  </a:lnTo>
                  <a:lnTo>
                    <a:pt x="122" y="273"/>
                  </a:lnTo>
                  <a:lnTo>
                    <a:pt x="128" y="274"/>
                  </a:lnTo>
                  <a:lnTo>
                    <a:pt x="134" y="273"/>
                  </a:lnTo>
                  <a:lnTo>
                    <a:pt x="140" y="272"/>
                  </a:lnTo>
                  <a:lnTo>
                    <a:pt x="145" y="271"/>
                  </a:lnTo>
                  <a:lnTo>
                    <a:pt x="152" y="269"/>
                  </a:lnTo>
                  <a:lnTo>
                    <a:pt x="158" y="268"/>
                  </a:lnTo>
                  <a:lnTo>
                    <a:pt x="164" y="267"/>
                  </a:lnTo>
                  <a:lnTo>
                    <a:pt x="171" y="265"/>
                  </a:lnTo>
                  <a:lnTo>
                    <a:pt x="177" y="263"/>
                  </a:lnTo>
                  <a:lnTo>
                    <a:pt x="183" y="260"/>
                  </a:lnTo>
                  <a:lnTo>
                    <a:pt x="190" y="258"/>
                  </a:lnTo>
                  <a:lnTo>
                    <a:pt x="197" y="255"/>
                  </a:lnTo>
                  <a:lnTo>
                    <a:pt x="204" y="251"/>
                  </a:lnTo>
                  <a:lnTo>
                    <a:pt x="209" y="248"/>
                  </a:lnTo>
                  <a:lnTo>
                    <a:pt x="215" y="244"/>
                  </a:lnTo>
                  <a:lnTo>
                    <a:pt x="222" y="240"/>
                  </a:lnTo>
                  <a:lnTo>
                    <a:pt x="229" y="236"/>
                  </a:lnTo>
                  <a:lnTo>
                    <a:pt x="236" y="231"/>
                  </a:lnTo>
                  <a:lnTo>
                    <a:pt x="241" y="225"/>
                  </a:lnTo>
                  <a:lnTo>
                    <a:pt x="248" y="220"/>
                  </a:lnTo>
                  <a:lnTo>
                    <a:pt x="254" y="215"/>
                  </a:lnTo>
                  <a:lnTo>
                    <a:pt x="260" y="209"/>
                  </a:lnTo>
                  <a:lnTo>
                    <a:pt x="266" y="202"/>
                  </a:lnTo>
                  <a:lnTo>
                    <a:pt x="272" y="196"/>
                  </a:lnTo>
                  <a:lnTo>
                    <a:pt x="278" y="191"/>
                  </a:lnTo>
                  <a:lnTo>
                    <a:pt x="283" y="184"/>
                  </a:lnTo>
                  <a:lnTo>
                    <a:pt x="289" y="178"/>
                  </a:lnTo>
                  <a:lnTo>
                    <a:pt x="295" y="171"/>
                  </a:lnTo>
                  <a:lnTo>
                    <a:pt x="301" y="166"/>
                  </a:lnTo>
                  <a:lnTo>
                    <a:pt x="306" y="159"/>
                  </a:lnTo>
                  <a:lnTo>
                    <a:pt x="311" y="153"/>
                  </a:lnTo>
                  <a:lnTo>
                    <a:pt x="317" y="147"/>
                  </a:lnTo>
                  <a:lnTo>
                    <a:pt x="322" y="142"/>
                  </a:lnTo>
                  <a:lnTo>
                    <a:pt x="326" y="135"/>
                  </a:lnTo>
                  <a:lnTo>
                    <a:pt x="330" y="130"/>
                  </a:lnTo>
                  <a:lnTo>
                    <a:pt x="335" y="123"/>
                  </a:lnTo>
                  <a:lnTo>
                    <a:pt x="339" y="119"/>
                  </a:lnTo>
                  <a:lnTo>
                    <a:pt x="343" y="114"/>
                  </a:lnTo>
                  <a:lnTo>
                    <a:pt x="345" y="110"/>
                  </a:lnTo>
                  <a:lnTo>
                    <a:pt x="348" y="105"/>
                  </a:lnTo>
                  <a:lnTo>
                    <a:pt x="352" y="102"/>
                  </a:lnTo>
                  <a:lnTo>
                    <a:pt x="356" y="94"/>
                  </a:lnTo>
                  <a:lnTo>
                    <a:pt x="361" y="89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46" y="66"/>
                  </a:lnTo>
                  <a:lnTo>
                    <a:pt x="345" y="68"/>
                  </a:lnTo>
                  <a:lnTo>
                    <a:pt x="343" y="71"/>
                  </a:lnTo>
                  <a:lnTo>
                    <a:pt x="338" y="76"/>
                  </a:lnTo>
                  <a:lnTo>
                    <a:pt x="334" y="84"/>
                  </a:lnTo>
                  <a:lnTo>
                    <a:pt x="330" y="87"/>
                  </a:lnTo>
                  <a:lnTo>
                    <a:pt x="327" y="92"/>
                  </a:lnTo>
                  <a:lnTo>
                    <a:pt x="323" y="96"/>
                  </a:lnTo>
                  <a:lnTo>
                    <a:pt x="320" y="101"/>
                  </a:lnTo>
                  <a:lnTo>
                    <a:pt x="315" y="105"/>
                  </a:lnTo>
                  <a:lnTo>
                    <a:pt x="312" y="111"/>
                  </a:lnTo>
                  <a:lnTo>
                    <a:pt x="307" y="117"/>
                  </a:lnTo>
                  <a:lnTo>
                    <a:pt x="303" y="123"/>
                  </a:lnTo>
                  <a:lnTo>
                    <a:pt x="298" y="129"/>
                  </a:lnTo>
                  <a:lnTo>
                    <a:pt x="293" y="135"/>
                  </a:lnTo>
                  <a:lnTo>
                    <a:pt x="287" y="141"/>
                  </a:lnTo>
                  <a:lnTo>
                    <a:pt x="282" y="147"/>
                  </a:lnTo>
                  <a:lnTo>
                    <a:pt x="277" y="153"/>
                  </a:lnTo>
                  <a:lnTo>
                    <a:pt x="272" y="160"/>
                  </a:lnTo>
                  <a:lnTo>
                    <a:pt x="266" y="166"/>
                  </a:lnTo>
                  <a:lnTo>
                    <a:pt x="262" y="172"/>
                  </a:lnTo>
                  <a:lnTo>
                    <a:pt x="255" y="178"/>
                  </a:lnTo>
                  <a:lnTo>
                    <a:pt x="250" y="184"/>
                  </a:lnTo>
                  <a:lnTo>
                    <a:pt x="244" y="190"/>
                  </a:lnTo>
                  <a:lnTo>
                    <a:pt x="239" y="195"/>
                  </a:lnTo>
                  <a:lnTo>
                    <a:pt x="233" y="201"/>
                  </a:lnTo>
                  <a:lnTo>
                    <a:pt x="228" y="207"/>
                  </a:lnTo>
                  <a:lnTo>
                    <a:pt x="222" y="211"/>
                  </a:lnTo>
                  <a:lnTo>
                    <a:pt x="217" y="216"/>
                  </a:lnTo>
                  <a:lnTo>
                    <a:pt x="210" y="219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5" y="231"/>
                  </a:lnTo>
                  <a:lnTo>
                    <a:pt x="188" y="233"/>
                  </a:lnTo>
                  <a:lnTo>
                    <a:pt x="183" y="236"/>
                  </a:lnTo>
                  <a:lnTo>
                    <a:pt x="177" y="239"/>
                  </a:lnTo>
                  <a:lnTo>
                    <a:pt x="173" y="242"/>
                  </a:lnTo>
                  <a:lnTo>
                    <a:pt x="167" y="243"/>
                  </a:lnTo>
                  <a:lnTo>
                    <a:pt x="161" y="244"/>
                  </a:lnTo>
                  <a:lnTo>
                    <a:pt x="157" y="247"/>
                  </a:lnTo>
                  <a:lnTo>
                    <a:pt x="152" y="248"/>
                  </a:lnTo>
                  <a:lnTo>
                    <a:pt x="147" y="249"/>
                  </a:lnTo>
                  <a:lnTo>
                    <a:pt x="141" y="249"/>
                  </a:lnTo>
                  <a:lnTo>
                    <a:pt x="136" y="250"/>
                  </a:lnTo>
                  <a:lnTo>
                    <a:pt x="132" y="251"/>
                  </a:lnTo>
                  <a:lnTo>
                    <a:pt x="127" y="250"/>
                  </a:lnTo>
                  <a:lnTo>
                    <a:pt x="123" y="250"/>
                  </a:lnTo>
                  <a:lnTo>
                    <a:pt x="118" y="250"/>
                  </a:lnTo>
                  <a:lnTo>
                    <a:pt x="114" y="250"/>
                  </a:lnTo>
                  <a:lnTo>
                    <a:pt x="108" y="249"/>
                  </a:lnTo>
                  <a:lnTo>
                    <a:pt x="104" y="249"/>
                  </a:lnTo>
                  <a:lnTo>
                    <a:pt x="100" y="248"/>
                  </a:lnTo>
                  <a:lnTo>
                    <a:pt x="95" y="247"/>
                  </a:lnTo>
                  <a:lnTo>
                    <a:pt x="91" y="245"/>
                  </a:lnTo>
                  <a:lnTo>
                    <a:pt x="86" y="244"/>
                  </a:lnTo>
                  <a:lnTo>
                    <a:pt x="83" y="242"/>
                  </a:lnTo>
                  <a:lnTo>
                    <a:pt x="79" y="242"/>
                  </a:lnTo>
                  <a:lnTo>
                    <a:pt x="71" y="238"/>
                  </a:lnTo>
                  <a:lnTo>
                    <a:pt x="66" y="235"/>
                  </a:lnTo>
                  <a:lnTo>
                    <a:pt x="59" y="230"/>
                  </a:lnTo>
                  <a:lnTo>
                    <a:pt x="52" y="225"/>
                  </a:lnTo>
                  <a:lnTo>
                    <a:pt x="45" y="219"/>
                  </a:lnTo>
                  <a:lnTo>
                    <a:pt x="41" y="214"/>
                  </a:lnTo>
                  <a:lnTo>
                    <a:pt x="34" y="207"/>
                  </a:lnTo>
                  <a:lnTo>
                    <a:pt x="30" y="201"/>
                  </a:lnTo>
                  <a:lnTo>
                    <a:pt x="27" y="194"/>
                  </a:lnTo>
                  <a:lnTo>
                    <a:pt x="25" y="188"/>
                  </a:lnTo>
                  <a:lnTo>
                    <a:pt x="22" y="179"/>
                  </a:lnTo>
                  <a:lnTo>
                    <a:pt x="22" y="171"/>
                  </a:lnTo>
                  <a:lnTo>
                    <a:pt x="22" y="163"/>
                  </a:lnTo>
                  <a:lnTo>
                    <a:pt x="25" y="155"/>
                  </a:lnTo>
                  <a:lnTo>
                    <a:pt x="26" y="151"/>
                  </a:lnTo>
                  <a:lnTo>
                    <a:pt x="28" y="147"/>
                  </a:lnTo>
                  <a:lnTo>
                    <a:pt x="30" y="143"/>
                  </a:lnTo>
                  <a:lnTo>
                    <a:pt x="34" y="139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9" y="122"/>
                  </a:lnTo>
                  <a:lnTo>
                    <a:pt x="53" y="117"/>
                  </a:lnTo>
                  <a:lnTo>
                    <a:pt x="58" y="112"/>
                  </a:lnTo>
                  <a:lnTo>
                    <a:pt x="63" y="106"/>
                  </a:lnTo>
                  <a:lnTo>
                    <a:pt x="70" y="102"/>
                  </a:lnTo>
                  <a:lnTo>
                    <a:pt x="76" y="97"/>
                  </a:lnTo>
                  <a:lnTo>
                    <a:pt x="83" y="93"/>
                  </a:lnTo>
                  <a:lnTo>
                    <a:pt x="90" y="88"/>
                  </a:lnTo>
                  <a:lnTo>
                    <a:pt x="96" y="84"/>
                  </a:lnTo>
                  <a:lnTo>
                    <a:pt x="103" y="78"/>
                  </a:lnTo>
                  <a:lnTo>
                    <a:pt x="110" y="73"/>
                  </a:lnTo>
                  <a:lnTo>
                    <a:pt x="117" y="68"/>
                  </a:lnTo>
                  <a:lnTo>
                    <a:pt x="125" y="63"/>
                  </a:lnTo>
                  <a:lnTo>
                    <a:pt x="132" y="58"/>
                  </a:lnTo>
                  <a:lnTo>
                    <a:pt x="139" y="54"/>
                  </a:lnTo>
                  <a:lnTo>
                    <a:pt x="145" y="49"/>
                  </a:lnTo>
                  <a:lnTo>
                    <a:pt x="152" y="46"/>
                  </a:lnTo>
                  <a:lnTo>
                    <a:pt x="159" y="41"/>
                  </a:lnTo>
                  <a:lnTo>
                    <a:pt x="166" y="37"/>
                  </a:lnTo>
                  <a:lnTo>
                    <a:pt x="172" y="32"/>
                  </a:lnTo>
                  <a:lnTo>
                    <a:pt x="179" y="30"/>
                  </a:lnTo>
                  <a:lnTo>
                    <a:pt x="184" y="25"/>
                  </a:lnTo>
                  <a:lnTo>
                    <a:pt x="190" y="22"/>
                  </a:lnTo>
                  <a:lnTo>
                    <a:pt x="195" y="19"/>
                  </a:lnTo>
                  <a:lnTo>
                    <a:pt x="200" y="16"/>
                  </a:lnTo>
                  <a:lnTo>
                    <a:pt x="204" y="14"/>
                  </a:lnTo>
                  <a:lnTo>
                    <a:pt x="208" y="12"/>
                  </a:lnTo>
                  <a:lnTo>
                    <a:pt x="212" y="9"/>
                  </a:lnTo>
                  <a:lnTo>
                    <a:pt x="215" y="8"/>
                  </a:lnTo>
                  <a:lnTo>
                    <a:pt x="218" y="6"/>
                  </a:lnTo>
                  <a:lnTo>
                    <a:pt x="221" y="6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auto">
            <a:xfrm>
              <a:off x="2598" y="1726"/>
              <a:ext cx="120" cy="87"/>
            </a:xfrm>
            <a:custGeom>
              <a:avLst/>
              <a:gdLst>
                <a:gd name="T0" fmla="*/ 37 w 239"/>
                <a:gd name="T1" fmla="*/ 0 h 176"/>
                <a:gd name="T2" fmla="*/ 33 w 239"/>
                <a:gd name="T3" fmla="*/ 2 h 176"/>
                <a:gd name="T4" fmla="*/ 30 w 239"/>
                <a:gd name="T5" fmla="*/ 3 h 176"/>
                <a:gd name="T6" fmla="*/ 26 w 239"/>
                <a:gd name="T7" fmla="*/ 5 h 176"/>
                <a:gd name="T8" fmla="*/ 22 w 239"/>
                <a:gd name="T9" fmla="*/ 7 h 176"/>
                <a:gd name="T10" fmla="*/ 18 w 239"/>
                <a:gd name="T11" fmla="*/ 10 h 176"/>
                <a:gd name="T12" fmla="*/ 14 w 239"/>
                <a:gd name="T13" fmla="*/ 12 h 176"/>
                <a:gd name="T14" fmla="*/ 10 w 239"/>
                <a:gd name="T15" fmla="*/ 15 h 176"/>
                <a:gd name="T16" fmla="*/ 5 w 239"/>
                <a:gd name="T17" fmla="*/ 20 h 176"/>
                <a:gd name="T18" fmla="*/ 1 w 239"/>
                <a:gd name="T19" fmla="*/ 25 h 176"/>
                <a:gd name="T20" fmla="*/ 0 w 239"/>
                <a:gd name="T21" fmla="*/ 30 h 176"/>
                <a:gd name="T22" fmla="*/ 1 w 239"/>
                <a:gd name="T23" fmla="*/ 35 h 176"/>
                <a:gd name="T24" fmla="*/ 3 w 239"/>
                <a:gd name="T25" fmla="*/ 38 h 176"/>
                <a:gd name="T26" fmla="*/ 7 w 239"/>
                <a:gd name="T27" fmla="*/ 41 h 176"/>
                <a:gd name="T28" fmla="*/ 10 w 239"/>
                <a:gd name="T29" fmla="*/ 43 h 176"/>
                <a:gd name="T30" fmla="*/ 15 w 239"/>
                <a:gd name="T31" fmla="*/ 43 h 176"/>
                <a:gd name="T32" fmla="*/ 19 w 239"/>
                <a:gd name="T33" fmla="*/ 42 h 176"/>
                <a:gd name="T34" fmla="*/ 23 w 239"/>
                <a:gd name="T35" fmla="*/ 42 h 176"/>
                <a:gd name="T36" fmla="*/ 26 w 239"/>
                <a:gd name="T37" fmla="*/ 41 h 176"/>
                <a:gd name="T38" fmla="*/ 29 w 239"/>
                <a:gd name="T39" fmla="*/ 39 h 176"/>
                <a:gd name="T40" fmla="*/ 33 w 239"/>
                <a:gd name="T41" fmla="*/ 38 h 176"/>
                <a:gd name="T42" fmla="*/ 36 w 239"/>
                <a:gd name="T43" fmla="*/ 36 h 176"/>
                <a:gd name="T44" fmla="*/ 39 w 239"/>
                <a:gd name="T45" fmla="*/ 33 h 176"/>
                <a:gd name="T46" fmla="*/ 45 w 239"/>
                <a:gd name="T47" fmla="*/ 27 h 176"/>
                <a:gd name="T48" fmla="*/ 51 w 239"/>
                <a:gd name="T49" fmla="*/ 22 h 176"/>
                <a:gd name="T50" fmla="*/ 55 w 239"/>
                <a:gd name="T51" fmla="*/ 16 h 176"/>
                <a:gd name="T52" fmla="*/ 58 w 239"/>
                <a:gd name="T53" fmla="*/ 12 h 176"/>
                <a:gd name="T54" fmla="*/ 60 w 239"/>
                <a:gd name="T55" fmla="*/ 9 h 176"/>
                <a:gd name="T56" fmla="*/ 59 w 239"/>
                <a:gd name="T57" fmla="*/ 9 h 176"/>
                <a:gd name="T58" fmla="*/ 56 w 239"/>
                <a:gd name="T59" fmla="*/ 7 h 176"/>
                <a:gd name="T60" fmla="*/ 54 w 239"/>
                <a:gd name="T61" fmla="*/ 8 h 176"/>
                <a:gd name="T62" fmla="*/ 53 w 239"/>
                <a:gd name="T63" fmla="*/ 10 h 176"/>
                <a:gd name="T64" fmla="*/ 50 w 239"/>
                <a:gd name="T65" fmla="*/ 13 h 176"/>
                <a:gd name="T66" fmla="*/ 45 w 239"/>
                <a:gd name="T67" fmla="*/ 18 h 176"/>
                <a:gd name="T68" fmla="*/ 40 w 239"/>
                <a:gd name="T69" fmla="*/ 22 h 176"/>
                <a:gd name="T70" fmla="*/ 34 w 239"/>
                <a:gd name="T71" fmla="*/ 27 h 176"/>
                <a:gd name="T72" fmla="*/ 29 w 239"/>
                <a:gd name="T73" fmla="*/ 31 h 176"/>
                <a:gd name="T74" fmla="*/ 24 w 239"/>
                <a:gd name="T75" fmla="*/ 34 h 176"/>
                <a:gd name="T76" fmla="*/ 20 w 239"/>
                <a:gd name="T77" fmla="*/ 36 h 176"/>
                <a:gd name="T78" fmla="*/ 17 w 239"/>
                <a:gd name="T79" fmla="*/ 36 h 176"/>
                <a:gd name="T80" fmla="*/ 12 w 239"/>
                <a:gd name="T81" fmla="*/ 36 h 176"/>
                <a:gd name="T82" fmla="*/ 8 w 239"/>
                <a:gd name="T83" fmla="*/ 32 h 176"/>
                <a:gd name="T84" fmla="*/ 7 w 239"/>
                <a:gd name="T85" fmla="*/ 28 h 176"/>
                <a:gd name="T86" fmla="*/ 9 w 239"/>
                <a:gd name="T87" fmla="*/ 24 h 176"/>
                <a:gd name="T88" fmla="*/ 12 w 239"/>
                <a:gd name="T89" fmla="*/ 21 h 176"/>
                <a:gd name="T90" fmla="*/ 17 w 239"/>
                <a:gd name="T91" fmla="*/ 17 h 176"/>
                <a:gd name="T92" fmla="*/ 20 w 239"/>
                <a:gd name="T93" fmla="*/ 15 h 176"/>
                <a:gd name="T94" fmla="*/ 24 w 239"/>
                <a:gd name="T95" fmla="*/ 13 h 176"/>
                <a:gd name="T96" fmla="*/ 27 w 239"/>
                <a:gd name="T97" fmla="*/ 11 h 176"/>
                <a:gd name="T98" fmla="*/ 31 w 239"/>
                <a:gd name="T99" fmla="*/ 8 h 176"/>
                <a:gd name="T100" fmla="*/ 37 w 239"/>
                <a:gd name="T101" fmla="*/ 6 h 176"/>
                <a:gd name="T102" fmla="*/ 40 w 239"/>
                <a:gd name="T103" fmla="*/ 4 h 176"/>
                <a:gd name="T104" fmla="*/ 38 w 239"/>
                <a:gd name="T105" fmla="*/ 0 h 1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9"/>
                <a:gd name="T160" fmla="*/ 0 h 176"/>
                <a:gd name="T161" fmla="*/ 239 w 239"/>
                <a:gd name="T162" fmla="*/ 176 h 1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9" h="176">
                  <a:moveTo>
                    <a:pt x="149" y="0"/>
                  </a:moveTo>
                  <a:lnTo>
                    <a:pt x="148" y="0"/>
                  </a:lnTo>
                  <a:lnTo>
                    <a:pt x="145" y="1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30" y="8"/>
                  </a:lnTo>
                  <a:lnTo>
                    <a:pt x="126" y="10"/>
                  </a:lnTo>
                  <a:lnTo>
                    <a:pt x="122" y="13"/>
                  </a:lnTo>
                  <a:lnTo>
                    <a:pt x="117" y="15"/>
                  </a:lnTo>
                  <a:lnTo>
                    <a:pt x="113" y="17"/>
                  </a:lnTo>
                  <a:lnTo>
                    <a:pt x="108" y="19"/>
                  </a:lnTo>
                  <a:lnTo>
                    <a:pt x="102" y="23"/>
                  </a:lnTo>
                  <a:lnTo>
                    <a:pt x="98" y="25"/>
                  </a:lnTo>
                  <a:lnTo>
                    <a:pt x="92" y="27"/>
                  </a:lnTo>
                  <a:lnTo>
                    <a:pt x="86" y="30"/>
                  </a:lnTo>
                  <a:lnTo>
                    <a:pt x="81" y="33"/>
                  </a:lnTo>
                  <a:lnTo>
                    <a:pt x="76" y="37"/>
                  </a:lnTo>
                  <a:lnTo>
                    <a:pt x="71" y="40"/>
                  </a:lnTo>
                  <a:lnTo>
                    <a:pt x="65" y="43"/>
                  </a:lnTo>
                  <a:lnTo>
                    <a:pt x="59" y="47"/>
                  </a:lnTo>
                  <a:lnTo>
                    <a:pt x="55" y="50"/>
                  </a:lnTo>
                  <a:lnTo>
                    <a:pt x="49" y="54"/>
                  </a:lnTo>
                  <a:lnTo>
                    <a:pt x="44" y="57"/>
                  </a:lnTo>
                  <a:lnTo>
                    <a:pt x="40" y="60"/>
                  </a:lnTo>
                  <a:lnTo>
                    <a:pt x="35" y="65"/>
                  </a:lnTo>
                  <a:lnTo>
                    <a:pt x="26" y="72"/>
                  </a:lnTo>
                  <a:lnTo>
                    <a:pt x="19" y="81"/>
                  </a:lnTo>
                  <a:lnTo>
                    <a:pt x="12" y="88"/>
                  </a:lnTo>
                  <a:lnTo>
                    <a:pt x="8" y="95"/>
                  </a:lnTo>
                  <a:lnTo>
                    <a:pt x="4" y="102"/>
                  </a:lnTo>
                  <a:lnTo>
                    <a:pt x="3" y="108"/>
                  </a:lnTo>
                  <a:lnTo>
                    <a:pt x="1" y="115"/>
                  </a:lnTo>
                  <a:lnTo>
                    <a:pt x="0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3" y="141"/>
                  </a:lnTo>
                  <a:lnTo>
                    <a:pt x="6" y="146"/>
                  </a:lnTo>
                  <a:lnTo>
                    <a:pt x="8" y="151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4"/>
                  </a:lnTo>
                  <a:lnTo>
                    <a:pt x="25" y="167"/>
                  </a:lnTo>
                  <a:lnTo>
                    <a:pt x="29" y="171"/>
                  </a:lnTo>
                  <a:lnTo>
                    <a:pt x="34" y="172"/>
                  </a:lnTo>
                  <a:lnTo>
                    <a:pt x="40" y="173"/>
                  </a:lnTo>
                  <a:lnTo>
                    <a:pt x="45" y="175"/>
                  </a:lnTo>
                  <a:lnTo>
                    <a:pt x="52" y="176"/>
                  </a:lnTo>
                  <a:lnTo>
                    <a:pt x="59" y="175"/>
                  </a:lnTo>
                  <a:lnTo>
                    <a:pt x="68" y="173"/>
                  </a:lnTo>
                  <a:lnTo>
                    <a:pt x="72" y="173"/>
                  </a:lnTo>
                  <a:lnTo>
                    <a:pt x="75" y="172"/>
                  </a:lnTo>
                  <a:lnTo>
                    <a:pt x="80" y="171"/>
                  </a:lnTo>
                  <a:lnTo>
                    <a:pt x="84" y="171"/>
                  </a:lnTo>
                  <a:lnTo>
                    <a:pt x="89" y="170"/>
                  </a:lnTo>
                  <a:lnTo>
                    <a:pt x="93" y="169"/>
                  </a:lnTo>
                  <a:lnTo>
                    <a:pt x="97" y="167"/>
                  </a:lnTo>
                  <a:lnTo>
                    <a:pt x="101" y="165"/>
                  </a:lnTo>
                  <a:lnTo>
                    <a:pt x="106" y="163"/>
                  </a:lnTo>
                  <a:lnTo>
                    <a:pt x="110" y="162"/>
                  </a:lnTo>
                  <a:lnTo>
                    <a:pt x="115" y="160"/>
                  </a:lnTo>
                  <a:lnTo>
                    <a:pt x="120" y="157"/>
                  </a:lnTo>
                  <a:lnTo>
                    <a:pt x="124" y="155"/>
                  </a:lnTo>
                  <a:lnTo>
                    <a:pt x="129" y="153"/>
                  </a:lnTo>
                  <a:lnTo>
                    <a:pt x="133" y="151"/>
                  </a:lnTo>
                  <a:lnTo>
                    <a:pt x="138" y="148"/>
                  </a:lnTo>
                  <a:lnTo>
                    <a:pt x="142" y="145"/>
                  </a:lnTo>
                  <a:lnTo>
                    <a:pt x="147" y="141"/>
                  </a:lnTo>
                  <a:lnTo>
                    <a:pt x="151" y="139"/>
                  </a:lnTo>
                  <a:lnTo>
                    <a:pt x="156" y="136"/>
                  </a:lnTo>
                  <a:lnTo>
                    <a:pt x="164" y="128"/>
                  </a:lnTo>
                  <a:lnTo>
                    <a:pt x="172" y="120"/>
                  </a:lnTo>
                  <a:lnTo>
                    <a:pt x="180" y="112"/>
                  </a:lnTo>
                  <a:lnTo>
                    <a:pt x="189" y="104"/>
                  </a:lnTo>
                  <a:lnTo>
                    <a:pt x="196" y="96"/>
                  </a:lnTo>
                  <a:lnTo>
                    <a:pt x="203" y="88"/>
                  </a:lnTo>
                  <a:lnTo>
                    <a:pt x="208" y="80"/>
                  </a:lnTo>
                  <a:lnTo>
                    <a:pt x="215" y="73"/>
                  </a:lnTo>
                  <a:lnTo>
                    <a:pt x="220" y="65"/>
                  </a:lnTo>
                  <a:lnTo>
                    <a:pt x="226" y="58"/>
                  </a:lnTo>
                  <a:lnTo>
                    <a:pt x="229" y="53"/>
                  </a:lnTo>
                  <a:lnTo>
                    <a:pt x="232" y="48"/>
                  </a:lnTo>
                  <a:lnTo>
                    <a:pt x="235" y="43"/>
                  </a:lnTo>
                  <a:lnTo>
                    <a:pt x="237" y="41"/>
                  </a:lnTo>
                  <a:lnTo>
                    <a:pt x="239" y="39"/>
                  </a:lnTo>
                  <a:lnTo>
                    <a:pt x="238" y="37"/>
                  </a:lnTo>
                  <a:lnTo>
                    <a:pt x="236" y="37"/>
                  </a:lnTo>
                  <a:lnTo>
                    <a:pt x="232" y="34"/>
                  </a:lnTo>
                  <a:lnTo>
                    <a:pt x="228" y="32"/>
                  </a:lnTo>
                  <a:lnTo>
                    <a:pt x="223" y="30"/>
                  </a:lnTo>
                  <a:lnTo>
                    <a:pt x="220" y="30"/>
                  </a:lnTo>
                  <a:lnTo>
                    <a:pt x="216" y="30"/>
                  </a:lnTo>
                  <a:lnTo>
                    <a:pt x="216" y="32"/>
                  </a:lnTo>
                  <a:lnTo>
                    <a:pt x="215" y="34"/>
                  </a:lnTo>
                  <a:lnTo>
                    <a:pt x="214" y="37"/>
                  </a:lnTo>
                  <a:lnTo>
                    <a:pt x="211" y="41"/>
                  </a:lnTo>
                  <a:lnTo>
                    <a:pt x="207" y="46"/>
                  </a:lnTo>
                  <a:lnTo>
                    <a:pt x="203" y="50"/>
                  </a:lnTo>
                  <a:lnTo>
                    <a:pt x="198" y="55"/>
                  </a:lnTo>
                  <a:lnTo>
                    <a:pt x="191" y="59"/>
                  </a:lnTo>
                  <a:lnTo>
                    <a:pt x="187" y="66"/>
                  </a:lnTo>
                  <a:lnTo>
                    <a:pt x="179" y="72"/>
                  </a:lnTo>
                  <a:lnTo>
                    <a:pt x="172" y="79"/>
                  </a:lnTo>
                  <a:lnTo>
                    <a:pt x="164" y="84"/>
                  </a:lnTo>
                  <a:lnTo>
                    <a:pt x="157" y="91"/>
                  </a:lnTo>
                  <a:lnTo>
                    <a:pt x="149" y="97"/>
                  </a:lnTo>
                  <a:lnTo>
                    <a:pt x="142" y="104"/>
                  </a:lnTo>
                  <a:lnTo>
                    <a:pt x="136" y="111"/>
                  </a:lnTo>
                  <a:lnTo>
                    <a:pt x="129" y="118"/>
                  </a:lnTo>
                  <a:lnTo>
                    <a:pt x="122" y="122"/>
                  </a:lnTo>
                  <a:lnTo>
                    <a:pt x="115" y="128"/>
                  </a:lnTo>
                  <a:lnTo>
                    <a:pt x="108" y="131"/>
                  </a:lnTo>
                  <a:lnTo>
                    <a:pt x="101" y="136"/>
                  </a:lnTo>
                  <a:lnTo>
                    <a:pt x="96" y="138"/>
                  </a:lnTo>
                  <a:lnTo>
                    <a:pt x="90" y="141"/>
                  </a:lnTo>
                  <a:lnTo>
                    <a:pt x="84" y="144"/>
                  </a:lnTo>
                  <a:lnTo>
                    <a:pt x="80" y="146"/>
                  </a:lnTo>
                  <a:lnTo>
                    <a:pt x="75" y="146"/>
                  </a:lnTo>
                  <a:lnTo>
                    <a:pt x="71" y="148"/>
                  </a:lnTo>
                  <a:lnTo>
                    <a:pt x="66" y="148"/>
                  </a:lnTo>
                  <a:lnTo>
                    <a:pt x="61" y="148"/>
                  </a:lnTo>
                  <a:lnTo>
                    <a:pt x="55" y="147"/>
                  </a:lnTo>
                  <a:lnTo>
                    <a:pt x="48" y="146"/>
                  </a:lnTo>
                  <a:lnTo>
                    <a:pt x="42" y="141"/>
                  </a:lnTo>
                  <a:lnTo>
                    <a:pt x="36" y="136"/>
                  </a:lnTo>
                  <a:lnTo>
                    <a:pt x="32" y="129"/>
                  </a:lnTo>
                  <a:lnTo>
                    <a:pt x="29" y="122"/>
                  </a:lnTo>
                  <a:lnTo>
                    <a:pt x="28" y="118"/>
                  </a:lnTo>
                  <a:lnTo>
                    <a:pt x="28" y="113"/>
                  </a:lnTo>
                  <a:lnTo>
                    <a:pt x="28" y="108"/>
                  </a:lnTo>
                  <a:lnTo>
                    <a:pt x="31" y="104"/>
                  </a:lnTo>
                  <a:lnTo>
                    <a:pt x="33" y="99"/>
                  </a:lnTo>
                  <a:lnTo>
                    <a:pt x="37" y="95"/>
                  </a:lnTo>
                  <a:lnTo>
                    <a:pt x="42" y="89"/>
                  </a:lnTo>
                  <a:lnTo>
                    <a:pt x="48" y="84"/>
                  </a:lnTo>
                  <a:lnTo>
                    <a:pt x="55" y="79"/>
                  </a:lnTo>
                  <a:lnTo>
                    <a:pt x="63" y="73"/>
                  </a:lnTo>
                  <a:lnTo>
                    <a:pt x="66" y="70"/>
                  </a:lnTo>
                  <a:lnTo>
                    <a:pt x="71" y="67"/>
                  </a:lnTo>
                  <a:lnTo>
                    <a:pt x="75" y="64"/>
                  </a:lnTo>
                  <a:lnTo>
                    <a:pt x="80" y="62"/>
                  </a:lnTo>
                  <a:lnTo>
                    <a:pt x="84" y="59"/>
                  </a:lnTo>
                  <a:lnTo>
                    <a:pt x="89" y="56"/>
                  </a:lnTo>
                  <a:lnTo>
                    <a:pt x="93" y="53"/>
                  </a:lnTo>
                  <a:lnTo>
                    <a:pt x="98" y="50"/>
                  </a:lnTo>
                  <a:lnTo>
                    <a:pt x="102" y="48"/>
                  </a:lnTo>
                  <a:lnTo>
                    <a:pt x="107" y="46"/>
                  </a:lnTo>
                  <a:lnTo>
                    <a:pt x="112" y="43"/>
                  </a:lnTo>
                  <a:lnTo>
                    <a:pt x="116" y="41"/>
                  </a:lnTo>
                  <a:lnTo>
                    <a:pt x="124" y="35"/>
                  </a:lnTo>
                  <a:lnTo>
                    <a:pt x="132" y="32"/>
                  </a:lnTo>
                  <a:lnTo>
                    <a:pt x="139" y="27"/>
                  </a:lnTo>
                  <a:lnTo>
                    <a:pt x="146" y="25"/>
                  </a:lnTo>
                  <a:lnTo>
                    <a:pt x="150" y="22"/>
                  </a:lnTo>
                  <a:lnTo>
                    <a:pt x="155" y="19"/>
                  </a:lnTo>
                  <a:lnTo>
                    <a:pt x="157" y="18"/>
                  </a:lnTo>
                  <a:lnTo>
                    <a:pt x="158" y="18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auto">
            <a:xfrm>
              <a:off x="2669" y="1726"/>
              <a:ext cx="49" cy="26"/>
            </a:xfrm>
            <a:custGeom>
              <a:avLst/>
              <a:gdLst>
                <a:gd name="T0" fmla="*/ 2 w 98"/>
                <a:gd name="T1" fmla="*/ 0 h 53"/>
                <a:gd name="T2" fmla="*/ 25 w 98"/>
                <a:gd name="T3" fmla="*/ 9 h 53"/>
                <a:gd name="T4" fmla="*/ 17 w 98"/>
                <a:gd name="T5" fmla="*/ 13 h 53"/>
                <a:gd name="T6" fmla="*/ 0 w 98"/>
                <a:gd name="T7" fmla="*/ 3 h 53"/>
                <a:gd name="T8" fmla="*/ 2 w 98"/>
                <a:gd name="T9" fmla="*/ 0 h 53"/>
                <a:gd name="T10" fmla="*/ 2 w 9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8"/>
                <a:gd name="T19" fmla="*/ 0 h 53"/>
                <a:gd name="T20" fmla="*/ 98 w 9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8" h="53">
                  <a:moveTo>
                    <a:pt x="8" y="0"/>
                  </a:moveTo>
                  <a:lnTo>
                    <a:pt x="98" y="39"/>
                  </a:lnTo>
                  <a:lnTo>
                    <a:pt x="67" y="53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auto">
            <a:xfrm>
              <a:off x="2844" y="1596"/>
              <a:ext cx="119" cy="78"/>
            </a:xfrm>
            <a:custGeom>
              <a:avLst/>
              <a:gdLst>
                <a:gd name="T0" fmla="*/ 54 w 240"/>
                <a:gd name="T1" fmla="*/ 2 h 155"/>
                <a:gd name="T2" fmla="*/ 53 w 240"/>
                <a:gd name="T3" fmla="*/ 5 h 155"/>
                <a:gd name="T4" fmla="*/ 52 w 240"/>
                <a:gd name="T5" fmla="*/ 8 h 155"/>
                <a:gd name="T6" fmla="*/ 51 w 240"/>
                <a:gd name="T7" fmla="*/ 11 h 155"/>
                <a:gd name="T8" fmla="*/ 49 w 240"/>
                <a:gd name="T9" fmla="*/ 14 h 155"/>
                <a:gd name="T10" fmla="*/ 48 w 240"/>
                <a:gd name="T11" fmla="*/ 18 h 155"/>
                <a:gd name="T12" fmla="*/ 46 w 240"/>
                <a:gd name="T13" fmla="*/ 21 h 155"/>
                <a:gd name="T14" fmla="*/ 43 w 240"/>
                <a:gd name="T15" fmla="*/ 24 h 155"/>
                <a:gd name="T16" fmla="*/ 41 w 240"/>
                <a:gd name="T17" fmla="*/ 27 h 155"/>
                <a:gd name="T18" fmla="*/ 38 w 240"/>
                <a:gd name="T19" fmla="*/ 29 h 155"/>
                <a:gd name="T20" fmla="*/ 35 w 240"/>
                <a:gd name="T21" fmla="*/ 30 h 155"/>
                <a:gd name="T22" fmla="*/ 32 w 240"/>
                <a:gd name="T23" fmla="*/ 31 h 155"/>
                <a:gd name="T24" fmla="*/ 29 w 240"/>
                <a:gd name="T25" fmla="*/ 32 h 155"/>
                <a:gd name="T26" fmla="*/ 26 w 240"/>
                <a:gd name="T27" fmla="*/ 32 h 155"/>
                <a:gd name="T28" fmla="*/ 23 w 240"/>
                <a:gd name="T29" fmla="*/ 32 h 155"/>
                <a:gd name="T30" fmla="*/ 20 w 240"/>
                <a:gd name="T31" fmla="*/ 31 h 155"/>
                <a:gd name="T32" fmla="*/ 17 w 240"/>
                <a:gd name="T33" fmla="*/ 31 h 155"/>
                <a:gd name="T34" fmla="*/ 14 w 240"/>
                <a:gd name="T35" fmla="*/ 30 h 155"/>
                <a:gd name="T36" fmla="*/ 11 w 240"/>
                <a:gd name="T37" fmla="*/ 29 h 155"/>
                <a:gd name="T38" fmla="*/ 9 w 240"/>
                <a:gd name="T39" fmla="*/ 28 h 155"/>
                <a:gd name="T40" fmla="*/ 7 w 240"/>
                <a:gd name="T41" fmla="*/ 27 h 155"/>
                <a:gd name="T42" fmla="*/ 5 w 240"/>
                <a:gd name="T43" fmla="*/ 26 h 155"/>
                <a:gd name="T44" fmla="*/ 0 w 240"/>
                <a:gd name="T45" fmla="*/ 31 h 155"/>
                <a:gd name="T46" fmla="*/ 1 w 240"/>
                <a:gd name="T47" fmla="*/ 32 h 155"/>
                <a:gd name="T48" fmla="*/ 3 w 240"/>
                <a:gd name="T49" fmla="*/ 33 h 155"/>
                <a:gd name="T50" fmla="*/ 5 w 240"/>
                <a:gd name="T51" fmla="*/ 34 h 155"/>
                <a:gd name="T52" fmla="*/ 8 w 240"/>
                <a:gd name="T53" fmla="*/ 35 h 155"/>
                <a:gd name="T54" fmla="*/ 11 w 240"/>
                <a:gd name="T55" fmla="*/ 37 h 155"/>
                <a:gd name="T56" fmla="*/ 15 w 240"/>
                <a:gd name="T57" fmla="*/ 38 h 155"/>
                <a:gd name="T58" fmla="*/ 19 w 240"/>
                <a:gd name="T59" fmla="*/ 39 h 155"/>
                <a:gd name="T60" fmla="*/ 22 w 240"/>
                <a:gd name="T61" fmla="*/ 39 h 155"/>
                <a:gd name="T62" fmla="*/ 26 w 240"/>
                <a:gd name="T63" fmla="*/ 39 h 155"/>
                <a:gd name="T64" fmla="*/ 30 w 240"/>
                <a:gd name="T65" fmla="*/ 39 h 155"/>
                <a:gd name="T66" fmla="*/ 34 w 240"/>
                <a:gd name="T67" fmla="*/ 37 h 155"/>
                <a:gd name="T68" fmla="*/ 38 w 240"/>
                <a:gd name="T69" fmla="*/ 36 h 155"/>
                <a:gd name="T70" fmla="*/ 42 w 240"/>
                <a:gd name="T71" fmla="*/ 33 h 155"/>
                <a:gd name="T72" fmla="*/ 45 w 240"/>
                <a:gd name="T73" fmla="*/ 31 h 155"/>
                <a:gd name="T74" fmla="*/ 48 w 240"/>
                <a:gd name="T75" fmla="*/ 28 h 155"/>
                <a:gd name="T76" fmla="*/ 50 w 240"/>
                <a:gd name="T77" fmla="*/ 25 h 155"/>
                <a:gd name="T78" fmla="*/ 51 w 240"/>
                <a:gd name="T79" fmla="*/ 23 h 155"/>
                <a:gd name="T80" fmla="*/ 52 w 240"/>
                <a:gd name="T81" fmla="*/ 21 h 155"/>
                <a:gd name="T82" fmla="*/ 53 w 240"/>
                <a:gd name="T83" fmla="*/ 19 h 155"/>
                <a:gd name="T84" fmla="*/ 54 w 240"/>
                <a:gd name="T85" fmla="*/ 17 h 155"/>
                <a:gd name="T86" fmla="*/ 55 w 240"/>
                <a:gd name="T87" fmla="*/ 14 h 155"/>
                <a:gd name="T88" fmla="*/ 56 w 240"/>
                <a:gd name="T89" fmla="*/ 12 h 155"/>
                <a:gd name="T90" fmla="*/ 57 w 240"/>
                <a:gd name="T91" fmla="*/ 10 h 155"/>
                <a:gd name="T92" fmla="*/ 57 w 240"/>
                <a:gd name="T93" fmla="*/ 8 h 155"/>
                <a:gd name="T94" fmla="*/ 58 w 240"/>
                <a:gd name="T95" fmla="*/ 6 h 155"/>
                <a:gd name="T96" fmla="*/ 59 w 240"/>
                <a:gd name="T97" fmla="*/ 3 h 155"/>
                <a:gd name="T98" fmla="*/ 59 w 240"/>
                <a:gd name="T99" fmla="*/ 0 h 155"/>
                <a:gd name="T100" fmla="*/ 54 w 240"/>
                <a:gd name="T101" fmla="*/ 2 h 1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0"/>
                <a:gd name="T154" fmla="*/ 0 h 155"/>
                <a:gd name="T155" fmla="*/ 240 w 240"/>
                <a:gd name="T156" fmla="*/ 155 h 1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0" h="155">
                  <a:moveTo>
                    <a:pt x="219" y="5"/>
                  </a:moveTo>
                  <a:lnTo>
                    <a:pt x="218" y="7"/>
                  </a:lnTo>
                  <a:lnTo>
                    <a:pt x="216" y="14"/>
                  </a:lnTo>
                  <a:lnTo>
                    <a:pt x="213" y="17"/>
                  </a:lnTo>
                  <a:lnTo>
                    <a:pt x="212" y="23"/>
                  </a:lnTo>
                  <a:lnTo>
                    <a:pt x="210" y="29"/>
                  </a:lnTo>
                  <a:lnTo>
                    <a:pt x="209" y="36"/>
                  </a:lnTo>
                  <a:lnTo>
                    <a:pt x="205" y="41"/>
                  </a:lnTo>
                  <a:lnTo>
                    <a:pt x="202" y="48"/>
                  </a:lnTo>
                  <a:lnTo>
                    <a:pt x="200" y="56"/>
                  </a:lnTo>
                  <a:lnTo>
                    <a:pt x="196" y="63"/>
                  </a:lnTo>
                  <a:lnTo>
                    <a:pt x="193" y="70"/>
                  </a:lnTo>
                  <a:lnTo>
                    <a:pt x="188" y="77"/>
                  </a:lnTo>
                  <a:lnTo>
                    <a:pt x="185" y="83"/>
                  </a:lnTo>
                  <a:lnTo>
                    <a:pt x="181" y="90"/>
                  </a:lnTo>
                  <a:lnTo>
                    <a:pt x="176" y="96"/>
                  </a:lnTo>
                  <a:lnTo>
                    <a:pt x="171" y="102"/>
                  </a:lnTo>
                  <a:lnTo>
                    <a:pt x="166" y="106"/>
                  </a:lnTo>
                  <a:lnTo>
                    <a:pt x="161" y="111"/>
                  </a:lnTo>
                  <a:lnTo>
                    <a:pt x="154" y="114"/>
                  </a:lnTo>
                  <a:lnTo>
                    <a:pt x="148" y="118"/>
                  </a:lnTo>
                  <a:lnTo>
                    <a:pt x="143" y="120"/>
                  </a:lnTo>
                  <a:lnTo>
                    <a:pt x="137" y="123"/>
                  </a:lnTo>
                  <a:lnTo>
                    <a:pt x="130" y="124"/>
                  </a:lnTo>
                  <a:lnTo>
                    <a:pt x="124" y="126"/>
                  </a:lnTo>
                  <a:lnTo>
                    <a:pt x="119" y="127"/>
                  </a:lnTo>
                  <a:lnTo>
                    <a:pt x="112" y="128"/>
                  </a:lnTo>
                  <a:lnTo>
                    <a:pt x="106" y="128"/>
                  </a:lnTo>
                  <a:lnTo>
                    <a:pt x="101" y="128"/>
                  </a:lnTo>
                  <a:lnTo>
                    <a:pt x="94" y="127"/>
                  </a:lnTo>
                  <a:lnTo>
                    <a:pt x="89" y="126"/>
                  </a:lnTo>
                  <a:lnTo>
                    <a:pt x="82" y="124"/>
                  </a:lnTo>
                  <a:lnTo>
                    <a:pt x="77" y="123"/>
                  </a:lnTo>
                  <a:lnTo>
                    <a:pt x="70" y="121"/>
                  </a:lnTo>
                  <a:lnTo>
                    <a:pt x="64" y="120"/>
                  </a:lnTo>
                  <a:lnTo>
                    <a:pt x="58" y="118"/>
                  </a:lnTo>
                  <a:lnTo>
                    <a:pt x="53" y="116"/>
                  </a:lnTo>
                  <a:lnTo>
                    <a:pt x="47" y="114"/>
                  </a:lnTo>
                  <a:lnTo>
                    <a:pt x="42" y="112"/>
                  </a:lnTo>
                  <a:lnTo>
                    <a:pt x="37" y="110"/>
                  </a:lnTo>
                  <a:lnTo>
                    <a:pt x="32" y="109"/>
                  </a:lnTo>
                  <a:lnTo>
                    <a:pt x="28" y="106"/>
                  </a:lnTo>
                  <a:lnTo>
                    <a:pt x="25" y="106"/>
                  </a:lnTo>
                  <a:lnTo>
                    <a:pt x="21" y="104"/>
                  </a:lnTo>
                  <a:lnTo>
                    <a:pt x="18" y="10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6" y="127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6" y="132"/>
                  </a:lnTo>
                  <a:lnTo>
                    <a:pt x="22" y="136"/>
                  </a:lnTo>
                  <a:lnTo>
                    <a:pt x="26" y="138"/>
                  </a:lnTo>
                  <a:lnTo>
                    <a:pt x="33" y="140"/>
                  </a:lnTo>
                  <a:lnTo>
                    <a:pt x="39" y="143"/>
                  </a:lnTo>
                  <a:lnTo>
                    <a:pt x="46" y="146"/>
                  </a:lnTo>
                  <a:lnTo>
                    <a:pt x="53" y="147"/>
                  </a:lnTo>
                  <a:lnTo>
                    <a:pt x="61" y="150"/>
                  </a:lnTo>
                  <a:lnTo>
                    <a:pt x="67" y="152"/>
                  </a:lnTo>
                  <a:lnTo>
                    <a:pt x="77" y="154"/>
                  </a:lnTo>
                  <a:lnTo>
                    <a:pt x="83" y="154"/>
                  </a:lnTo>
                  <a:lnTo>
                    <a:pt x="91" y="155"/>
                  </a:lnTo>
                  <a:lnTo>
                    <a:pt x="99" y="155"/>
                  </a:lnTo>
                  <a:lnTo>
                    <a:pt x="107" y="155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31" y="151"/>
                  </a:lnTo>
                  <a:lnTo>
                    <a:pt x="139" y="148"/>
                  </a:lnTo>
                  <a:lnTo>
                    <a:pt x="146" y="144"/>
                  </a:lnTo>
                  <a:lnTo>
                    <a:pt x="154" y="142"/>
                  </a:lnTo>
                  <a:lnTo>
                    <a:pt x="162" y="137"/>
                  </a:lnTo>
                  <a:lnTo>
                    <a:pt x="170" y="132"/>
                  </a:lnTo>
                  <a:lnTo>
                    <a:pt x="176" y="127"/>
                  </a:lnTo>
                  <a:lnTo>
                    <a:pt x="183" y="121"/>
                  </a:lnTo>
                  <a:lnTo>
                    <a:pt x="189" y="114"/>
                  </a:lnTo>
                  <a:lnTo>
                    <a:pt x="196" y="109"/>
                  </a:lnTo>
                  <a:lnTo>
                    <a:pt x="199" y="104"/>
                  </a:lnTo>
                  <a:lnTo>
                    <a:pt x="201" y="99"/>
                  </a:lnTo>
                  <a:lnTo>
                    <a:pt x="203" y="95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82"/>
                  </a:lnTo>
                  <a:lnTo>
                    <a:pt x="213" y="78"/>
                  </a:lnTo>
                  <a:lnTo>
                    <a:pt x="216" y="74"/>
                  </a:lnTo>
                  <a:lnTo>
                    <a:pt x="217" y="70"/>
                  </a:lnTo>
                  <a:lnTo>
                    <a:pt x="218" y="65"/>
                  </a:lnTo>
                  <a:lnTo>
                    <a:pt x="220" y="61"/>
                  </a:lnTo>
                  <a:lnTo>
                    <a:pt x="223" y="56"/>
                  </a:lnTo>
                  <a:lnTo>
                    <a:pt x="224" y="51"/>
                  </a:lnTo>
                  <a:lnTo>
                    <a:pt x="225" y="47"/>
                  </a:lnTo>
                  <a:lnTo>
                    <a:pt x="227" y="43"/>
                  </a:lnTo>
                  <a:lnTo>
                    <a:pt x="229" y="39"/>
                  </a:lnTo>
                  <a:lnTo>
                    <a:pt x="229" y="34"/>
                  </a:lnTo>
                  <a:lnTo>
                    <a:pt x="232" y="30"/>
                  </a:lnTo>
                  <a:lnTo>
                    <a:pt x="233" y="26"/>
                  </a:lnTo>
                  <a:lnTo>
                    <a:pt x="234" y="23"/>
                  </a:lnTo>
                  <a:lnTo>
                    <a:pt x="235" y="16"/>
                  </a:lnTo>
                  <a:lnTo>
                    <a:pt x="237" y="12"/>
                  </a:lnTo>
                  <a:lnTo>
                    <a:pt x="237" y="6"/>
                  </a:lnTo>
                  <a:lnTo>
                    <a:pt x="240" y="0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auto">
            <a:xfrm>
              <a:off x="3067" y="1537"/>
              <a:ext cx="17" cy="76"/>
            </a:xfrm>
            <a:custGeom>
              <a:avLst/>
              <a:gdLst>
                <a:gd name="T0" fmla="*/ 7 w 34"/>
                <a:gd name="T1" fmla="*/ 0 h 151"/>
                <a:gd name="T2" fmla="*/ 9 w 34"/>
                <a:gd name="T3" fmla="*/ 36 h 151"/>
                <a:gd name="T4" fmla="*/ 3 w 34"/>
                <a:gd name="T5" fmla="*/ 38 h 151"/>
                <a:gd name="T6" fmla="*/ 0 w 34"/>
                <a:gd name="T7" fmla="*/ 2 h 151"/>
                <a:gd name="T8" fmla="*/ 7 w 34"/>
                <a:gd name="T9" fmla="*/ 0 h 151"/>
                <a:gd name="T10" fmla="*/ 7 w 34"/>
                <a:gd name="T11" fmla="*/ 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51"/>
                <a:gd name="T20" fmla="*/ 34 w 34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51">
                  <a:moveTo>
                    <a:pt x="30" y="0"/>
                  </a:moveTo>
                  <a:lnTo>
                    <a:pt x="34" y="142"/>
                  </a:lnTo>
                  <a:lnTo>
                    <a:pt x="14" y="151"/>
                  </a:lnTo>
                  <a:lnTo>
                    <a:pt x="0" y="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auto">
            <a:xfrm>
              <a:off x="2897" y="1338"/>
              <a:ext cx="400" cy="181"/>
            </a:xfrm>
            <a:custGeom>
              <a:avLst/>
              <a:gdLst>
                <a:gd name="T0" fmla="*/ 0 w 801"/>
                <a:gd name="T1" fmla="*/ 89 h 361"/>
                <a:gd name="T2" fmla="*/ 127 w 801"/>
                <a:gd name="T3" fmla="*/ 34 h 361"/>
                <a:gd name="T4" fmla="*/ 123 w 801"/>
                <a:gd name="T5" fmla="*/ 0 h 361"/>
                <a:gd name="T6" fmla="*/ 128 w 801"/>
                <a:gd name="T7" fmla="*/ 0 h 361"/>
                <a:gd name="T8" fmla="*/ 131 w 801"/>
                <a:gd name="T9" fmla="*/ 32 h 361"/>
                <a:gd name="T10" fmla="*/ 200 w 801"/>
                <a:gd name="T11" fmla="*/ 37 h 361"/>
                <a:gd name="T12" fmla="*/ 197 w 801"/>
                <a:gd name="T13" fmla="*/ 41 h 361"/>
                <a:gd name="T14" fmla="*/ 132 w 801"/>
                <a:gd name="T15" fmla="*/ 36 h 361"/>
                <a:gd name="T16" fmla="*/ 8 w 801"/>
                <a:gd name="T17" fmla="*/ 91 h 361"/>
                <a:gd name="T18" fmla="*/ 0 w 801"/>
                <a:gd name="T19" fmla="*/ 89 h 361"/>
                <a:gd name="T20" fmla="*/ 0 w 801"/>
                <a:gd name="T21" fmla="*/ 89 h 3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1"/>
                <a:gd name="T34" fmla="*/ 0 h 361"/>
                <a:gd name="T35" fmla="*/ 801 w 801"/>
                <a:gd name="T36" fmla="*/ 361 h 3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1" h="361">
                  <a:moveTo>
                    <a:pt x="0" y="353"/>
                  </a:moveTo>
                  <a:lnTo>
                    <a:pt x="509" y="133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26" y="126"/>
                  </a:lnTo>
                  <a:lnTo>
                    <a:pt x="801" y="146"/>
                  </a:lnTo>
                  <a:lnTo>
                    <a:pt x="789" y="164"/>
                  </a:lnTo>
                  <a:lnTo>
                    <a:pt x="531" y="143"/>
                  </a:lnTo>
                  <a:lnTo>
                    <a:pt x="35" y="361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auto">
            <a:xfrm>
              <a:off x="3107" y="1576"/>
              <a:ext cx="140" cy="124"/>
            </a:xfrm>
            <a:custGeom>
              <a:avLst/>
              <a:gdLst>
                <a:gd name="T0" fmla="*/ 35 w 279"/>
                <a:gd name="T1" fmla="*/ 1 h 249"/>
                <a:gd name="T2" fmla="*/ 40 w 279"/>
                <a:gd name="T3" fmla="*/ 0 h 249"/>
                <a:gd name="T4" fmla="*/ 45 w 279"/>
                <a:gd name="T5" fmla="*/ 0 h 249"/>
                <a:gd name="T6" fmla="*/ 49 w 279"/>
                <a:gd name="T7" fmla="*/ 0 h 249"/>
                <a:gd name="T8" fmla="*/ 54 w 279"/>
                <a:gd name="T9" fmla="*/ 2 h 249"/>
                <a:gd name="T10" fmla="*/ 59 w 279"/>
                <a:gd name="T11" fmla="*/ 4 h 249"/>
                <a:gd name="T12" fmla="*/ 65 w 279"/>
                <a:gd name="T13" fmla="*/ 10 h 249"/>
                <a:gd name="T14" fmla="*/ 69 w 279"/>
                <a:gd name="T15" fmla="*/ 18 h 249"/>
                <a:gd name="T16" fmla="*/ 70 w 279"/>
                <a:gd name="T17" fmla="*/ 25 h 249"/>
                <a:gd name="T18" fmla="*/ 69 w 279"/>
                <a:gd name="T19" fmla="*/ 33 h 249"/>
                <a:gd name="T20" fmla="*/ 68 w 279"/>
                <a:gd name="T21" fmla="*/ 37 h 249"/>
                <a:gd name="T22" fmla="*/ 65 w 279"/>
                <a:gd name="T23" fmla="*/ 45 h 249"/>
                <a:gd name="T24" fmla="*/ 60 w 279"/>
                <a:gd name="T25" fmla="*/ 51 h 249"/>
                <a:gd name="T26" fmla="*/ 53 w 279"/>
                <a:gd name="T27" fmla="*/ 56 h 249"/>
                <a:gd name="T28" fmla="*/ 45 w 279"/>
                <a:gd name="T29" fmla="*/ 60 h 249"/>
                <a:gd name="T30" fmla="*/ 41 w 279"/>
                <a:gd name="T31" fmla="*/ 61 h 249"/>
                <a:gd name="T32" fmla="*/ 37 w 279"/>
                <a:gd name="T33" fmla="*/ 62 h 249"/>
                <a:gd name="T34" fmla="*/ 32 w 279"/>
                <a:gd name="T35" fmla="*/ 62 h 249"/>
                <a:gd name="T36" fmla="*/ 28 w 279"/>
                <a:gd name="T37" fmla="*/ 62 h 249"/>
                <a:gd name="T38" fmla="*/ 23 w 279"/>
                <a:gd name="T39" fmla="*/ 61 h 249"/>
                <a:gd name="T40" fmla="*/ 19 w 279"/>
                <a:gd name="T41" fmla="*/ 60 h 249"/>
                <a:gd name="T42" fmla="*/ 11 w 279"/>
                <a:gd name="T43" fmla="*/ 57 h 249"/>
                <a:gd name="T44" fmla="*/ 5 w 279"/>
                <a:gd name="T45" fmla="*/ 51 h 249"/>
                <a:gd name="T46" fmla="*/ 2 w 279"/>
                <a:gd name="T47" fmla="*/ 44 h 249"/>
                <a:gd name="T48" fmla="*/ 0 w 279"/>
                <a:gd name="T49" fmla="*/ 39 h 249"/>
                <a:gd name="T50" fmla="*/ 0 w 279"/>
                <a:gd name="T51" fmla="*/ 35 h 249"/>
                <a:gd name="T52" fmla="*/ 1 w 279"/>
                <a:gd name="T53" fmla="*/ 31 h 249"/>
                <a:gd name="T54" fmla="*/ 4 w 279"/>
                <a:gd name="T55" fmla="*/ 23 h 249"/>
                <a:gd name="T56" fmla="*/ 8 w 279"/>
                <a:gd name="T57" fmla="*/ 16 h 249"/>
                <a:gd name="T58" fmla="*/ 13 w 279"/>
                <a:gd name="T59" fmla="*/ 12 h 249"/>
                <a:gd name="T60" fmla="*/ 16 w 279"/>
                <a:gd name="T61" fmla="*/ 8 h 249"/>
                <a:gd name="T62" fmla="*/ 17 w 279"/>
                <a:gd name="T63" fmla="*/ 15 h 249"/>
                <a:gd name="T64" fmla="*/ 13 w 279"/>
                <a:gd name="T65" fmla="*/ 20 h 249"/>
                <a:gd name="T66" fmla="*/ 8 w 279"/>
                <a:gd name="T67" fmla="*/ 25 h 249"/>
                <a:gd name="T68" fmla="*/ 6 w 279"/>
                <a:gd name="T69" fmla="*/ 30 h 249"/>
                <a:gd name="T70" fmla="*/ 6 w 279"/>
                <a:gd name="T71" fmla="*/ 36 h 249"/>
                <a:gd name="T72" fmla="*/ 7 w 279"/>
                <a:gd name="T73" fmla="*/ 43 h 249"/>
                <a:gd name="T74" fmla="*/ 10 w 279"/>
                <a:gd name="T75" fmla="*/ 50 h 249"/>
                <a:gd name="T76" fmla="*/ 15 w 279"/>
                <a:gd name="T77" fmla="*/ 54 h 249"/>
                <a:gd name="T78" fmla="*/ 22 w 279"/>
                <a:gd name="T79" fmla="*/ 56 h 249"/>
                <a:gd name="T80" fmla="*/ 27 w 279"/>
                <a:gd name="T81" fmla="*/ 56 h 249"/>
                <a:gd name="T82" fmla="*/ 31 w 279"/>
                <a:gd name="T83" fmla="*/ 57 h 249"/>
                <a:gd name="T84" fmla="*/ 36 w 279"/>
                <a:gd name="T85" fmla="*/ 57 h 249"/>
                <a:gd name="T86" fmla="*/ 42 w 279"/>
                <a:gd name="T87" fmla="*/ 56 h 249"/>
                <a:gd name="T88" fmla="*/ 48 w 279"/>
                <a:gd name="T89" fmla="*/ 54 h 249"/>
                <a:gd name="T90" fmla="*/ 54 w 279"/>
                <a:gd name="T91" fmla="*/ 49 h 249"/>
                <a:gd name="T92" fmla="*/ 59 w 279"/>
                <a:gd name="T93" fmla="*/ 43 h 249"/>
                <a:gd name="T94" fmla="*/ 63 w 279"/>
                <a:gd name="T95" fmla="*/ 37 h 249"/>
                <a:gd name="T96" fmla="*/ 65 w 279"/>
                <a:gd name="T97" fmla="*/ 31 h 249"/>
                <a:gd name="T98" fmla="*/ 65 w 279"/>
                <a:gd name="T99" fmla="*/ 24 h 249"/>
                <a:gd name="T100" fmla="*/ 63 w 279"/>
                <a:gd name="T101" fmla="*/ 17 h 249"/>
                <a:gd name="T102" fmla="*/ 59 w 279"/>
                <a:gd name="T103" fmla="*/ 10 h 249"/>
                <a:gd name="T104" fmla="*/ 52 w 279"/>
                <a:gd name="T105" fmla="*/ 7 h 249"/>
                <a:gd name="T106" fmla="*/ 47 w 279"/>
                <a:gd name="T107" fmla="*/ 6 h 249"/>
                <a:gd name="T108" fmla="*/ 43 w 279"/>
                <a:gd name="T109" fmla="*/ 6 h 249"/>
                <a:gd name="T110" fmla="*/ 36 w 279"/>
                <a:gd name="T111" fmla="*/ 6 h 249"/>
                <a:gd name="T112" fmla="*/ 32 w 279"/>
                <a:gd name="T113" fmla="*/ 7 h 2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49"/>
                <a:gd name="T173" fmla="*/ 279 w 279"/>
                <a:gd name="T174" fmla="*/ 249 h 2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49">
                  <a:moveTo>
                    <a:pt x="128" y="7"/>
                  </a:moveTo>
                  <a:lnTo>
                    <a:pt x="130" y="6"/>
                  </a:lnTo>
                  <a:lnTo>
                    <a:pt x="133" y="5"/>
                  </a:lnTo>
                  <a:lnTo>
                    <a:pt x="139" y="4"/>
                  </a:lnTo>
                  <a:lnTo>
                    <a:pt x="144" y="2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8" y="1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5" y="1"/>
                  </a:lnTo>
                  <a:lnTo>
                    <a:pt x="201" y="2"/>
                  </a:lnTo>
                  <a:lnTo>
                    <a:pt x="206" y="5"/>
                  </a:lnTo>
                  <a:lnTo>
                    <a:pt x="211" y="6"/>
                  </a:lnTo>
                  <a:lnTo>
                    <a:pt x="216" y="8"/>
                  </a:lnTo>
                  <a:lnTo>
                    <a:pt x="220" y="10"/>
                  </a:lnTo>
                  <a:lnTo>
                    <a:pt x="225" y="13"/>
                  </a:lnTo>
                  <a:lnTo>
                    <a:pt x="229" y="15"/>
                  </a:lnTo>
                  <a:lnTo>
                    <a:pt x="234" y="18"/>
                  </a:lnTo>
                  <a:lnTo>
                    <a:pt x="238" y="22"/>
                  </a:lnTo>
                  <a:lnTo>
                    <a:pt x="244" y="26"/>
                  </a:lnTo>
                  <a:lnTo>
                    <a:pt x="252" y="33"/>
                  </a:lnTo>
                  <a:lnTo>
                    <a:pt x="259" y="41"/>
                  </a:lnTo>
                  <a:lnTo>
                    <a:pt x="265" y="49"/>
                  </a:lnTo>
                  <a:lnTo>
                    <a:pt x="269" y="57"/>
                  </a:lnTo>
                  <a:lnTo>
                    <a:pt x="274" y="64"/>
                  </a:lnTo>
                  <a:lnTo>
                    <a:pt x="276" y="72"/>
                  </a:lnTo>
                  <a:lnTo>
                    <a:pt x="278" y="80"/>
                  </a:lnTo>
                  <a:lnTo>
                    <a:pt x="279" y="87"/>
                  </a:lnTo>
                  <a:lnTo>
                    <a:pt x="279" y="94"/>
                  </a:lnTo>
                  <a:lnTo>
                    <a:pt x="279" y="102"/>
                  </a:lnTo>
                  <a:lnTo>
                    <a:pt x="278" y="110"/>
                  </a:lnTo>
                  <a:lnTo>
                    <a:pt x="278" y="118"/>
                  </a:lnTo>
                  <a:lnTo>
                    <a:pt x="276" y="124"/>
                  </a:lnTo>
                  <a:lnTo>
                    <a:pt x="274" y="132"/>
                  </a:lnTo>
                  <a:lnTo>
                    <a:pt x="273" y="136"/>
                  </a:lnTo>
                  <a:lnTo>
                    <a:pt x="273" y="140"/>
                  </a:lnTo>
                  <a:lnTo>
                    <a:pt x="271" y="145"/>
                  </a:lnTo>
                  <a:lnTo>
                    <a:pt x="271" y="150"/>
                  </a:lnTo>
                  <a:lnTo>
                    <a:pt x="268" y="157"/>
                  </a:lnTo>
                  <a:lnTo>
                    <a:pt x="266" y="164"/>
                  </a:lnTo>
                  <a:lnTo>
                    <a:pt x="262" y="172"/>
                  </a:lnTo>
                  <a:lnTo>
                    <a:pt x="258" y="180"/>
                  </a:lnTo>
                  <a:lnTo>
                    <a:pt x="253" y="186"/>
                  </a:lnTo>
                  <a:lnTo>
                    <a:pt x="249" y="193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5" y="217"/>
                  </a:lnTo>
                  <a:lnTo>
                    <a:pt x="218" y="221"/>
                  </a:lnTo>
                  <a:lnTo>
                    <a:pt x="211" y="227"/>
                  </a:lnTo>
                  <a:lnTo>
                    <a:pt x="204" y="230"/>
                  </a:lnTo>
                  <a:lnTo>
                    <a:pt x="196" y="234"/>
                  </a:lnTo>
                  <a:lnTo>
                    <a:pt x="188" y="237"/>
                  </a:lnTo>
                  <a:lnTo>
                    <a:pt x="180" y="241"/>
                  </a:lnTo>
                  <a:lnTo>
                    <a:pt x="177" y="241"/>
                  </a:lnTo>
                  <a:lnTo>
                    <a:pt x="171" y="242"/>
                  </a:lnTo>
                  <a:lnTo>
                    <a:pt x="166" y="243"/>
                  </a:lnTo>
                  <a:lnTo>
                    <a:pt x="163" y="244"/>
                  </a:lnTo>
                  <a:lnTo>
                    <a:pt x="159" y="244"/>
                  </a:lnTo>
                  <a:lnTo>
                    <a:pt x="154" y="245"/>
                  </a:lnTo>
                  <a:lnTo>
                    <a:pt x="149" y="245"/>
                  </a:lnTo>
                  <a:lnTo>
                    <a:pt x="146" y="248"/>
                  </a:lnTo>
                  <a:lnTo>
                    <a:pt x="141" y="248"/>
                  </a:lnTo>
                  <a:lnTo>
                    <a:pt x="137" y="248"/>
                  </a:lnTo>
                  <a:lnTo>
                    <a:pt x="132" y="248"/>
                  </a:lnTo>
                  <a:lnTo>
                    <a:pt x="128" y="249"/>
                  </a:lnTo>
                  <a:lnTo>
                    <a:pt x="123" y="249"/>
                  </a:lnTo>
                  <a:lnTo>
                    <a:pt x="119" y="249"/>
                  </a:lnTo>
                  <a:lnTo>
                    <a:pt x="113" y="249"/>
                  </a:lnTo>
                  <a:lnTo>
                    <a:pt x="109" y="249"/>
                  </a:lnTo>
                  <a:lnTo>
                    <a:pt x="105" y="248"/>
                  </a:lnTo>
                  <a:lnTo>
                    <a:pt x="100" y="248"/>
                  </a:lnTo>
                  <a:lnTo>
                    <a:pt x="96" y="246"/>
                  </a:lnTo>
                  <a:lnTo>
                    <a:pt x="91" y="246"/>
                  </a:lnTo>
                  <a:lnTo>
                    <a:pt x="87" y="245"/>
                  </a:lnTo>
                  <a:lnTo>
                    <a:pt x="83" y="244"/>
                  </a:lnTo>
                  <a:lnTo>
                    <a:pt x="79" y="243"/>
                  </a:lnTo>
                  <a:lnTo>
                    <a:pt x="74" y="243"/>
                  </a:lnTo>
                  <a:lnTo>
                    <a:pt x="66" y="240"/>
                  </a:lnTo>
                  <a:lnTo>
                    <a:pt x="58" y="236"/>
                  </a:lnTo>
                  <a:lnTo>
                    <a:pt x="51" y="233"/>
                  </a:lnTo>
                  <a:lnTo>
                    <a:pt x="44" y="229"/>
                  </a:lnTo>
                  <a:lnTo>
                    <a:pt x="36" y="225"/>
                  </a:lnTo>
                  <a:lnTo>
                    <a:pt x="30" y="219"/>
                  </a:lnTo>
                  <a:lnTo>
                    <a:pt x="23" y="212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0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2" y="171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1" y="129"/>
                  </a:lnTo>
                  <a:lnTo>
                    <a:pt x="2" y="124"/>
                  </a:lnTo>
                  <a:lnTo>
                    <a:pt x="5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4" y="94"/>
                  </a:lnTo>
                  <a:lnTo>
                    <a:pt x="18" y="87"/>
                  </a:lnTo>
                  <a:lnTo>
                    <a:pt x="23" y="80"/>
                  </a:lnTo>
                  <a:lnTo>
                    <a:pt x="27" y="73"/>
                  </a:lnTo>
                  <a:lnTo>
                    <a:pt x="32" y="67"/>
                  </a:lnTo>
                  <a:lnTo>
                    <a:pt x="36" y="62"/>
                  </a:lnTo>
                  <a:lnTo>
                    <a:pt x="41" y="57"/>
                  </a:lnTo>
                  <a:lnTo>
                    <a:pt x="44" y="51"/>
                  </a:lnTo>
                  <a:lnTo>
                    <a:pt x="49" y="48"/>
                  </a:lnTo>
                  <a:lnTo>
                    <a:pt x="51" y="43"/>
                  </a:lnTo>
                  <a:lnTo>
                    <a:pt x="56" y="41"/>
                  </a:lnTo>
                  <a:lnTo>
                    <a:pt x="60" y="37"/>
                  </a:lnTo>
                  <a:lnTo>
                    <a:pt x="63" y="35"/>
                  </a:lnTo>
                  <a:lnTo>
                    <a:pt x="75" y="53"/>
                  </a:lnTo>
                  <a:lnTo>
                    <a:pt x="73" y="55"/>
                  </a:lnTo>
                  <a:lnTo>
                    <a:pt x="68" y="59"/>
                  </a:lnTo>
                  <a:lnTo>
                    <a:pt x="65" y="62"/>
                  </a:lnTo>
                  <a:lnTo>
                    <a:pt x="62" y="66"/>
                  </a:lnTo>
                  <a:lnTo>
                    <a:pt x="58" y="70"/>
                  </a:lnTo>
                  <a:lnTo>
                    <a:pt x="54" y="75"/>
                  </a:lnTo>
                  <a:lnTo>
                    <a:pt x="49" y="80"/>
                  </a:lnTo>
                  <a:lnTo>
                    <a:pt x="44" y="84"/>
                  </a:lnTo>
                  <a:lnTo>
                    <a:pt x="40" y="89"/>
                  </a:lnTo>
                  <a:lnTo>
                    <a:pt x="38" y="95"/>
                  </a:lnTo>
                  <a:lnTo>
                    <a:pt x="32" y="100"/>
                  </a:lnTo>
                  <a:lnTo>
                    <a:pt x="30" y="106"/>
                  </a:lnTo>
                  <a:lnTo>
                    <a:pt x="27" y="111"/>
                  </a:lnTo>
                  <a:lnTo>
                    <a:pt x="26" y="116"/>
                  </a:lnTo>
                  <a:lnTo>
                    <a:pt x="24" y="121"/>
                  </a:lnTo>
                  <a:lnTo>
                    <a:pt x="23" y="127"/>
                  </a:lnTo>
                  <a:lnTo>
                    <a:pt x="23" y="134"/>
                  </a:lnTo>
                  <a:lnTo>
                    <a:pt x="23" y="140"/>
                  </a:lnTo>
                  <a:lnTo>
                    <a:pt x="23" y="146"/>
                  </a:lnTo>
                  <a:lnTo>
                    <a:pt x="23" y="153"/>
                  </a:lnTo>
                  <a:lnTo>
                    <a:pt x="24" y="161"/>
                  </a:lnTo>
                  <a:lnTo>
                    <a:pt x="26" y="169"/>
                  </a:lnTo>
                  <a:lnTo>
                    <a:pt x="27" y="175"/>
                  </a:lnTo>
                  <a:lnTo>
                    <a:pt x="30" y="181"/>
                  </a:lnTo>
                  <a:lnTo>
                    <a:pt x="32" y="187"/>
                  </a:lnTo>
                  <a:lnTo>
                    <a:pt x="36" y="194"/>
                  </a:lnTo>
                  <a:lnTo>
                    <a:pt x="39" y="200"/>
                  </a:lnTo>
                  <a:lnTo>
                    <a:pt x="43" y="205"/>
                  </a:lnTo>
                  <a:lnTo>
                    <a:pt x="48" y="209"/>
                  </a:lnTo>
                  <a:lnTo>
                    <a:pt x="54" y="213"/>
                  </a:lnTo>
                  <a:lnTo>
                    <a:pt x="58" y="216"/>
                  </a:lnTo>
                  <a:lnTo>
                    <a:pt x="64" y="218"/>
                  </a:lnTo>
                  <a:lnTo>
                    <a:pt x="70" y="220"/>
                  </a:lnTo>
                  <a:lnTo>
                    <a:pt x="78" y="222"/>
                  </a:lnTo>
                  <a:lnTo>
                    <a:pt x="86" y="225"/>
                  </a:lnTo>
                  <a:lnTo>
                    <a:pt x="94" y="226"/>
                  </a:lnTo>
                  <a:lnTo>
                    <a:pt x="97" y="226"/>
                  </a:lnTo>
                  <a:lnTo>
                    <a:pt x="101" y="227"/>
                  </a:lnTo>
                  <a:lnTo>
                    <a:pt x="106" y="227"/>
                  </a:lnTo>
                  <a:lnTo>
                    <a:pt x="112" y="228"/>
                  </a:lnTo>
                  <a:lnTo>
                    <a:pt x="115" y="228"/>
                  </a:lnTo>
                  <a:lnTo>
                    <a:pt x="120" y="228"/>
                  </a:lnTo>
                  <a:lnTo>
                    <a:pt x="123" y="228"/>
                  </a:lnTo>
                  <a:lnTo>
                    <a:pt x="128" y="228"/>
                  </a:lnTo>
                  <a:lnTo>
                    <a:pt x="132" y="228"/>
                  </a:lnTo>
                  <a:lnTo>
                    <a:pt x="137" y="228"/>
                  </a:lnTo>
                  <a:lnTo>
                    <a:pt x="141" y="228"/>
                  </a:lnTo>
                  <a:lnTo>
                    <a:pt x="146" y="229"/>
                  </a:lnTo>
                  <a:lnTo>
                    <a:pt x="153" y="227"/>
                  </a:lnTo>
                  <a:lnTo>
                    <a:pt x="161" y="227"/>
                  </a:lnTo>
                  <a:lnTo>
                    <a:pt x="166" y="226"/>
                  </a:lnTo>
                  <a:lnTo>
                    <a:pt x="173" y="225"/>
                  </a:lnTo>
                  <a:lnTo>
                    <a:pt x="179" y="222"/>
                  </a:lnTo>
                  <a:lnTo>
                    <a:pt x="185" y="219"/>
                  </a:lnTo>
                  <a:lnTo>
                    <a:pt x="190" y="216"/>
                  </a:lnTo>
                  <a:lnTo>
                    <a:pt x="197" y="211"/>
                  </a:lnTo>
                  <a:lnTo>
                    <a:pt x="202" y="207"/>
                  </a:lnTo>
                  <a:lnTo>
                    <a:pt x="209" y="202"/>
                  </a:lnTo>
                  <a:lnTo>
                    <a:pt x="214" y="196"/>
                  </a:lnTo>
                  <a:lnTo>
                    <a:pt x="220" y="192"/>
                  </a:lnTo>
                  <a:lnTo>
                    <a:pt x="225" y="185"/>
                  </a:lnTo>
                  <a:lnTo>
                    <a:pt x="230" y="179"/>
                  </a:lnTo>
                  <a:lnTo>
                    <a:pt x="235" y="173"/>
                  </a:lnTo>
                  <a:lnTo>
                    <a:pt x="241" y="167"/>
                  </a:lnTo>
                  <a:lnTo>
                    <a:pt x="244" y="161"/>
                  </a:lnTo>
                  <a:lnTo>
                    <a:pt x="247" y="155"/>
                  </a:lnTo>
                  <a:lnTo>
                    <a:pt x="251" y="150"/>
                  </a:lnTo>
                  <a:lnTo>
                    <a:pt x="254" y="145"/>
                  </a:lnTo>
                  <a:lnTo>
                    <a:pt x="255" y="138"/>
                  </a:lnTo>
                  <a:lnTo>
                    <a:pt x="257" y="132"/>
                  </a:lnTo>
                  <a:lnTo>
                    <a:pt x="258" y="126"/>
                  </a:lnTo>
                  <a:lnTo>
                    <a:pt x="259" y="120"/>
                  </a:lnTo>
                  <a:lnTo>
                    <a:pt x="259" y="112"/>
                  </a:lnTo>
                  <a:lnTo>
                    <a:pt x="259" y="105"/>
                  </a:lnTo>
                  <a:lnTo>
                    <a:pt x="258" y="97"/>
                  </a:lnTo>
                  <a:lnTo>
                    <a:pt x="258" y="90"/>
                  </a:lnTo>
                  <a:lnTo>
                    <a:pt x="255" y="82"/>
                  </a:lnTo>
                  <a:lnTo>
                    <a:pt x="253" y="75"/>
                  </a:lnTo>
                  <a:lnTo>
                    <a:pt x="251" y="69"/>
                  </a:lnTo>
                  <a:lnTo>
                    <a:pt x="247" y="62"/>
                  </a:lnTo>
                  <a:lnTo>
                    <a:pt x="243" y="55"/>
                  </a:lnTo>
                  <a:lnTo>
                    <a:pt x="238" y="49"/>
                  </a:lnTo>
                  <a:lnTo>
                    <a:pt x="234" y="43"/>
                  </a:lnTo>
                  <a:lnTo>
                    <a:pt x="229" y="39"/>
                  </a:lnTo>
                  <a:lnTo>
                    <a:pt x="221" y="34"/>
                  </a:lnTo>
                  <a:lnTo>
                    <a:pt x="214" y="31"/>
                  </a:lnTo>
                  <a:lnTo>
                    <a:pt x="206" y="29"/>
                  </a:lnTo>
                  <a:lnTo>
                    <a:pt x="200" y="26"/>
                  </a:lnTo>
                  <a:lnTo>
                    <a:pt x="195" y="26"/>
                  </a:lnTo>
                  <a:lnTo>
                    <a:pt x="190" y="25"/>
                  </a:lnTo>
                  <a:lnTo>
                    <a:pt x="186" y="25"/>
                  </a:lnTo>
                  <a:lnTo>
                    <a:pt x="181" y="25"/>
                  </a:lnTo>
                  <a:lnTo>
                    <a:pt x="177" y="25"/>
                  </a:lnTo>
                  <a:lnTo>
                    <a:pt x="172" y="25"/>
                  </a:lnTo>
                  <a:lnTo>
                    <a:pt x="169" y="25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49" y="26"/>
                  </a:lnTo>
                  <a:lnTo>
                    <a:pt x="143" y="26"/>
                  </a:lnTo>
                  <a:lnTo>
                    <a:pt x="137" y="29"/>
                  </a:lnTo>
                  <a:lnTo>
                    <a:pt x="132" y="29"/>
                  </a:lnTo>
                  <a:lnTo>
                    <a:pt x="128" y="30"/>
                  </a:lnTo>
                  <a:lnTo>
                    <a:pt x="125" y="31"/>
                  </a:lnTo>
                  <a:lnTo>
                    <a:pt x="1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1" name="Freeform 29"/>
            <p:cNvSpPr>
              <a:spLocks/>
            </p:cNvSpPr>
            <p:nvPr/>
          </p:nvSpPr>
          <p:spPr bwMode="auto">
            <a:xfrm>
              <a:off x="3137" y="1580"/>
              <a:ext cx="49" cy="24"/>
            </a:xfrm>
            <a:custGeom>
              <a:avLst/>
              <a:gdLst>
                <a:gd name="T0" fmla="*/ 0 w 99"/>
                <a:gd name="T1" fmla="*/ 6 h 49"/>
                <a:gd name="T2" fmla="*/ 1 w 99"/>
                <a:gd name="T3" fmla="*/ 6 h 49"/>
                <a:gd name="T4" fmla="*/ 2 w 99"/>
                <a:gd name="T5" fmla="*/ 5 h 49"/>
                <a:gd name="T6" fmla="*/ 3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3 h 49"/>
                <a:gd name="T14" fmla="*/ 9 w 99"/>
                <a:gd name="T15" fmla="*/ 2 h 49"/>
                <a:gd name="T16" fmla="*/ 11 w 99"/>
                <a:gd name="T17" fmla="*/ 1 h 49"/>
                <a:gd name="T18" fmla="*/ 12 w 99"/>
                <a:gd name="T19" fmla="*/ 1 h 49"/>
                <a:gd name="T20" fmla="*/ 13 w 99"/>
                <a:gd name="T21" fmla="*/ 1 h 49"/>
                <a:gd name="T22" fmla="*/ 14 w 99"/>
                <a:gd name="T23" fmla="*/ 0 h 49"/>
                <a:gd name="T24" fmla="*/ 15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3 h 49"/>
                <a:gd name="T32" fmla="*/ 19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6 h 49"/>
                <a:gd name="T40" fmla="*/ 15 w 99"/>
                <a:gd name="T41" fmla="*/ 6 h 49"/>
                <a:gd name="T42" fmla="*/ 14 w 99"/>
                <a:gd name="T43" fmla="*/ 7 h 49"/>
                <a:gd name="T44" fmla="*/ 12 w 99"/>
                <a:gd name="T45" fmla="*/ 7 h 49"/>
                <a:gd name="T46" fmla="*/ 11 w 99"/>
                <a:gd name="T47" fmla="*/ 8 h 49"/>
                <a:gd name="T48" fmla="*/ 10 w 99"/>
                <a:gd name="T49" fmla="*/ 8 h 49"/>
                <a:gd name="T50" fmla="*/ 9 w 99"/>
                <a:gd name="T51" fmla="*/ 9 h 49"/>
                <a:gd name="T52" fmla="*/ 8 w 99"/>
                <a:gd name="T53" fmla="*/ 9 h 49"/>
                <a:gd name="T54" fmla="*/ 7 w 99"/>
                <a:gd name="T55" fmla="*/ 10 h 49"/>
                <a:gd name="T56" fmla="*/ 5 w 99"/>
                <a:gd name="T57" fmla="*/ 10 h 49"/>
                <a:gd name="T58" fmla="*/ 4 w 99"/>
                <a:gd name="T59" fmla="*/ 10 h 49"/>
                <a:gd name="T60" fmla="*/ 3 w 99"/>
                <a:gd name="T61" fmla="*/ 11 h 49"/>
                <a:gd name="T62" fmla="*/ 0 w 99"/>
                <a:gd name="T63" fmla="*/ 12 h 49"/>
                <a:gd name="T64" fmla="*/ 0 w 99"/>
                <a:gd name="T65" fmla="*/ 6 h 49"/>
                <a:gd name="T66" fmla="*/ 0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3" y="27"/>
                  </a:moveTo>
                  <a:lnTo>
                    <a:pt x="4" y="26"/>
                  </a:lnTo>
                  <a:lnTo>
                    <a:pt x="11" y="23"/>
                  </a:lnTo>
                  <a:lnTo>
                    <a:pt x="14" y="19"/>
                  </a:lnTo>
                  <a:lnTo>
                    <a:pt x="20" y="17"/>
                  </a:lnTo>
                  <a:lnTo>
                    <a:pt x="26" y="15"/>
                  </a:lnTo>
                  <a:lnTo>
                    <a:pt x="32" y="13"/>
                  </a:lnTo>
                  <a:lnTo>
                    <a:pt x="37" y="9"/>
                  </a:lnTo>
                  <a:lnTo>
                    <a:pt x="44" y="7"/>
                  </a:lnTo>
                  <a:lnTo>
                    <a:pt x="49" y="5"/>
                  </a:lnTo>
                  <a:lnTo>
                    <a:pt x="55" y="4"/>
                  </a:lnTo>
                  <a:lnTo>
                    <a:pt x="59" y="1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99" y="14"/>
                  </a:lnTo>
                  <a:lnTo>
                    <a:pt x="79" y="23"/>
                  </a:lnTo>
                  <a:lnTo>
                    <a:pt x="77" y="23"/>
                  </a:lnTo>
                  <a:lnTo>
                    <a:pt x="73" y="23"/>
                  </a:lnTo>
                  <a:lnTo>
                    <a:pt x="68" y="25"/>
                  </a:lnTo>
                  <a:lnTo>
                    <a:pt x="63" y="27"/>
                  </a:lnTo>
                  <a:lnTo>
                    <a:pt x="56" y="29"/>
                  </a:lnTo>
                  <a:lnTo>
                    <a:pt x="49" y="31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3" y="41"/>
                  </a:lnTo>
                  <a:lnTo>
                    <a:pt x="18" y="43"/>
                  </a:lnTo>
                  <a:lnTo>
                    <a:pt x="15" y="45"/>
                  </a:lnTo>
                  <a:lnTo>
                    <a:pt x="0" y="49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2" name="Freeform 30"/>
            <p:cNvSpPr>
              <a:spLocks/>
            </p:cNvSpPr>
            <p:nvPr/>
          </p:nvSpPr>
          <p:spPr bwMode="auto">
            <a:xfrm>
              <a:off x="3166" y="1621"/>
              <a:ext cx="31" cy="30"/>
            </a:xfrm>
            <a:custGeom>
              <a:avLst/>
              <a:gdLst>
                <a:gd name="T0" fmla="*/ 9 w 60"/>
                <a:gd name="T1" fmla="*/ 15 h 60"/>
                <a:gd name="T2" fmla="*/ 11 w 60"/>
                <a:gd name="T3" fmla="*/ 14 h 60"/>
                <a:gd name="T4" fmla="*/ 12 w 60"/>
                <a:gd name="T5" fmla="*/ 14 h 60"/>
                <a:gd name="T6" fmla="*/ 13 w 60"/>
                <a:gd name="T7" fmla="*/ 13 h 60"/>
                <a:gd name="T8" fmla="*/ 14 w 60"/>
                <a:gd name="T9" fmla="*/ 12 h 60"/>
                <a:gd name="T10" fmla="*/ 16 w 60"/>
                <a:gd name="T11" fmla="*/ 11 h 60"/>
                <a:gd name="T12" fmla="*/ 16 w 60"/>
                <a:gd name="T13" fmla="*/ 10 h 60"/>
                <a:gd name="T14" fmla="*/ 16 w 60"/>
                <a:gd name="T15" fmla="*/ 8 h 60"/>
                <a:gd name="T16" fmla="*/ 16 w 60"/>
                <a:gd name="T17" fmla="*/ 7 h 60"/>
                <a:gd name="T18" fmla="*/ 16 w 60"/>
                <a:gd name="T19" fmla="*/ 5 h 60"/>
                <a:gd name="T20" fmla="*/ 14 w 60"/>
                <a:gd name="T21" fmla="*/ 4 h 60"/>
                <a:gd name="T22" fmla="*/ 13 w 60"/>
                <a:gd name="T23" fmla="*/ 3 h 60"/>
                <a:gd name="T24" fmla="*/ 12 w 60"/>
                <a:gd name="T25" fmla="*/ 2 h 60"/>
                <a:gd name="T26" fmla="*/ 11 w 60"/>
                <a:gd name="T27" fmla="*/ 1 h 60"/>
                <a:gd name="T28" fmla="*/ 10 w 60"/>
                <a:gd name="T29" fmla="*/ 1 h 60"/>
                <a:gd name="T30" fmla="*/ 9 w 60"/>
                <a:gd name="T31" fmla="*/ 0 h 60"/>
                <a:gd name="T32" fmla="*/ 7 w 60"/>
                <a:gd name="T33" fmla="*/ 1 h 60"/>
                <a:gd name="T34" fmla="*/ 5 w 60"/>
                <a:gd name="T35" fmla="*/ 1 h 60"/>
                <a:gd name="T36" fmla="*/ 4 w 60"/>
                <a:gd name="T37" fmla="*/ 2 h 60"/>
                <a:gd name="T38" fmla="*/ 3 w 60"/>
                <a:gd name="T39" fmla="*/ 3 h 60"/>
                <a:gd name="T40" fmla="*/ 2 w 60"/>
                <a:gd name="T41" fmla="*/ 4 h 60"/>
                <a:gd name="T42" fmla="*/ 1 w 60"/>
                <a:gd name="T43" fmla="*/ 5 h 60"/>
                <a:gd name="T44" fmla="*/ 1 w 60"/>
                <a:gd name="T45" fmla="*/ 6 h 60"/>
                <a:gd name="T46" fmla="*/ 0 w 60"/>
                <a:gd name="T47" fmla="*/ 8 h 60"/>
                <a:gd name="T48" fmla="*/ 0 w 60"/>
                <a:gd name="T49" fmla="*/ 9 h 60"/>
                <a:gd name="T50" fmla="*/ 0 w 60"/>
                <a:gd name="T51" fmla="*/ 10 h 60"/>
                <a:gd name="T52" fmla="*/ 1 w 60"/>
                <a:gd name="T53" fmla="*/ 12 h 60"/>
                <a:gd name="T54" fmla="*/ 1 w 60"/>
                <a:gd name="T55" fmla="*/ 13 h 60"/>
                <a:gd name="T56" fmla="*/ 3 w 60"/>
                <a:gd name="T57" fmla="*/ 14 h 60"/>
                <a:gd name="T58" fmla="*/ 4 w 60"/>
                <a:gd name="T59" fmla="*/ 14 h 60"/>
                <a:gd name="T60" fmla="*/ 5 w 60"/>
                <a:gd name="T61" fmla="*/ 15 h 60"/>
                <a:gd name="T62" fmla="*/ 7 w 60"/>
                <a:gd name="T63" fmla="*/ 15 h 60"/>
                <a:gd name="T64" fmla="*/ 9 w 60"/>
                <a:gd name="T65" fmla="*/ 15 h 60"/>
                <a:gd name="T66" fmla="*/ 9 w 60"/>
                <a:gd name="T67" fmla="*/ 15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"/>
                <a:gd name="T103" fmla="*/ 0 h 60"/>
                <a:gd name="T104" fmla="*/ 60 w 60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" h="60">
                  <a:moveTo>
                    <a:pt x="34" y="60"/>
                  </a:moveTo>
                  <a:lnTo>
                    <a:pt x="40" y="56"/>
                  </a:lnTo>
                  <a:lnTo>
                    <a:pt x="45" y="54"/>
                  </a:lnTo>
                  <a:lnTo>
                    <a:pt x="50" y="52"/>
                  </a:lnTo>
                  <a:lnTo>
                    <a:pt x="54" y="47"/>
                  </a:lnTo>
                  <a:lnTo>
                    <a:pt x="58" y="43"/>
                  </a:lnTo>
                  <a:lnTo>
                    <a:pt x="60" y="37"/>
                  </a:lnTo>
                  <a:lnTo>
                    <a:pt x="60" y="31"/>
                  </a:lnTo>
                  <a:lnTo>
                    <a:pt x="60" y="25"/>
                  </a:lnTo>
                  <a:lnTo>
                    <a:pt x="58" y="20"/>
                  </a:lnTo>
                  <a:lnTo>
                    <a:pt x="54" y="15"/>
                  </a:lnTo>
                  <a:lnTo>
                    <a:pt x="51" y="9"/>
                  </a:lnTo>
                  <a:lnTo>
                    <a:pt x="47" y="6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8" y="14"/>
                  </a:lnTo>
                  <a:lnTo>
                    <a:pt x="4" y="19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4" y="49"/>
                  </a:lnTo>
                  <a:lnTo>
                    <a:pt x="9" y="54"/>
                  </a:lnTo>
                  <a:lnTo>
                    <a:pt x="13" y="56"/>
                  </a:lnTo>
                  <a:lnTo>
                    <a:pt x="20" y="59"/>
                  </a:lnTo>
                  <a:lnTo>
                    <a:pt x="26" y="60"/>
                  </a:lnTo>
                  <a:lnTo>
                    <a:pt x="3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/>
          </p:nvSpPr>
          <p:spPr bwMode="auto">
            <a:xfrm>
              <a:off x="3333" y="1465"/>
              <a:ext cx="141" cy="124"/>
            </a:xfrm>
            <a:custGeom>
              <a:avLst/>
              <a:gdLst>
                <a:gd name="T0" fmla="*/ 36 w 280"/>
                <a:gd name="T1" fmla="*/ 1 h 247"/>
                <a:gd name="T2" fmla="*/ 40 w 280"/>
                <a:gd name="T3" fmla="*/ 1 h 247"/>
                <a:gd name="T4" fmla="*/ 45 w 280"/>
                <a:gd name="T5" fmla="*/ 0 h 247"/>
                <a:gd name="T6" fmla="*/ 50 w 280"/>
                <a:gd name="T7" fmla="*/ 1 h 247"/>
                <a:gd name="T8" fmla="*/ 55 w 280"/>
                <a:gd name="T9" fmla="*/ 2 h 247"/>
                <a:gd name="T10" fmla="*/ 60 w 280"/>
                <a:gd name="T11" fmla="*/ 5 h 247"/>
                <a:gd name="T12" fmla="*/ 66 w 280"/>
                <a:gd name="T13" fmla="*/ 11 h 247"/>
                <a:gd name="T14" fmla="*/ 70 w 280"/>
                <a:gd name="T15" fmla="*/ 18 h 247"/>
                <a:gd name="T16" fmla="*/ 71 w 280"/>
                <a:gd name="T17" fmla="*/ 25 h 247"/>
                <a:gd name="T18" fmla="*/ 70 w 280"/>
                <a:gd name="T19" fmla="*/ 33 h 247"/>
                <a:gd name="T20" fmla="*/ 69 w 280"/>
                <a:gd name="T21" fmla="*/ 37 h 247"/>
                <a:gd name="T22" fmla="*/ 65 w 280"/>
                <a:gd name="T23" fmla="*/ 45 h 247"/>
                <a:gd name="T24" fmla="*/ 60 w 280"/>
                <a:gd name="T25" fmla="*/ 52 h 247"/>
                <a:gd name="T26" fmla="*/ 54 w 280"/>
                <a:gd name="T27" fmla="*/ 57 h 247"/>
                <a:gd name="T28" fmla="*/ 46 w 280"/>
                <a:gd name="T29" fmla="*/ 60 h 247"/>
                <a:gd name="T30" fmla="*/ 42 w 280"/>
                <a:gd name="T31" fmla="*/ 61 h 247"/>
                <a:gd name="T32" fmla="*/ 37 w 280"/>
                <a:gd name="T33" fmla="*/ 62 h 247"/>
                <a:gd name="T34" fmla="*/ 33 w 280"/>
                <a:gd name="T35" fmla="*/ 62 h 247"/>
                <a:gd name="T36" fmla="*/ 28 w 280"/>
                <a:gd name="T37" fmla="*/ 62 h 247"/>
                <a:gd name="T38" fmla="*/ 23 w 280"/>
                <a:gd name="T39" fmla="*/ 62 h 247"/>
                <a:gd name="T40" fmla="*/ 19 w 280"/>
                <a:gd name="T41" fmla="*/ 61 h 247"/>
                <a:gd name="T42" fmla="*/ 15 w 280"/>
                <a:gd name="T43" fmla="*/ 59 h 247"/>
                <a:gd name="T44" fmla="*/ 8 w 280"/>
                <a:gd name="T45" fmla="*/ 55 h 247"/>
                <a:gd name="T46" fmla="*/ 3 w 280"/>
                <a:gd name="T47" fmla="*/ 48 h 247"/>
                <a:gd name="T48" fmla="*/ 1 w 280"/>
                <a:gd name="T49" fmla="*/ 42 h 247"/>
                <a:gd name="T50" fmla="*/ 0 w 280"/>
                <a:gd name="T51" fmla="*/ 38 h 247"/>
                <a:gd name="T52" fmla="*/ 1 w 280"/>
                <a:gd name="T53" fmla="*/ 33 h 247"/>
                <a:gd name="T54" fmla="*/ 3 w 280"/>
                <a:gd name="T55" fmla="*/ 27 h 247"/>
                <a:gd name="T56" fmla="*/ 6 w 280"/>
                <a:gd name="T57" fmla="*/ 20 h 247"/>
                <a:gd name="T58" fmla="*/ 11 w 280"/>
                <a:gd name="T59" fmla="*/ 14 h 247"/>
                <a:gd name="T60" fmla="*/ 15 w 280"/>
                <a:gd name="T61" fmla="*/ 11 h 247"/>
                <a:gd name="T62" fmla="*/ 19 w 280"/>
                <a:gd name="T63" fmla="*/ 14 h 247"/>
                <a:gd name="T64" fmla="*/ 15 w 280"/>
                <a:gd name="T65" fmla="*/ 18 h 247"/>
                <a:gd name="T66" fmla="*/ 11 w 280"/>
                <a:gd name="T67" fmla="*/ 23 h 247"/>
                <a:gd name="T68" fmla="*/ 7 w 280"/>
                <a:gd name="T69" fmla="*/ 28 h 247"/>
                <a:gd name="T70" fmla="*/ 6 w 280"/>
                <a:gd name="T71" fmla="*/ 34 h 247"/>
                <a:gd name="T72" fmla="*/ 7 w 280"/>
                <a:gd name="T73" fmla="*/ 41 h 247"/>
                <a:gd name="T74" fmla="*/ 9 w 280"/>
                <a:gd name="T75" fmla="*/ 47 h 247"/>
                <a:gd name="T76" fmla="*/ 12 w 280"/>
                <a:gd name="T77" fmla="*/ 53 h 247"/>
                <a:gd name="T78" fmla="*/ 18 w 280"/>
                <a:gd name="T79" fmla="*/ 55 h 247"/>
                <a:gd name="T80" fmla="*/ 25 w 280"/>
                <a:gd name="T81" fmla="*/ 57 h 247"/>
                <a:gd name="T82" fmla="*/ 29 w 280"/>
                <a:gd name="T83" fmla="*/ 57 h 247"/>
                <a:gd name="T84" fmla="*/ 34 w 280"/>
                <a:gd name="T85" fmla="*/ 57 h 247"/>
                <a:gd name="T86" fmla="*/ 39 w 280"/>
                <a:gd name="T87" fmla="*/ 57 h 247"/>
                <a:gd name="T88" fmla="*/ 46 w 280"/>
                <a:gd name="T89" fmla="*/ 55 h 247"/>
                <a:gd name="T90" fmla="*/ 52 w 280"/>
                <a:gd name="T91" fmla="*/ 52 h 247"/>
                <a:gd name="T92" fmla="*/ 57 w 280"/>
                <a:gd name="T93" fmla="*/ 47 h 247"/>
                <a:gd name="T94" fmla="*/ 62 w 280"/>
                <a:gd name="T95" fmla="*/ 41 h 247"/>
                <a:gd name="T96" fmla="*/ 65 w 280"/>
                <a:gd name="T97" fmla="*/ 35 h 247"/>
                <a:gd name="T98" fmla="*/ 66 w 280"/>
                <a:gd name="T99" fmla="*/ 28 h 247"/>
                <a:gd name="T100" fmla="*/ 65 w 280"/>
                <a:gd name="T101" fmla="*/ 21 h 247"/>
                <a:gd name="T102" fmla="*/ 61 w 280"/>
                <a:gd name="T103" fmla="*/ 14 h 247"/>
                <a:gd name="T104" fmla="*/ 56 w 280"/>
                <a:gd name="T105" fmla="*/ 9 h 247"/>
                <a:gd name="T106" fmla="*/ 49 w 280"/>
                <a:gd name="T107" fmla="*/ 6 h 247"/>
                <a:gd name="T108" fmla="*/ 44 w 280"/>
                <a:gd name="T109" fmla="*/ 6 h 247"/>
                <a:gd name="T110" fmla="*/ 36 w 280"/>
                <a:gd name="T111" fmla="*/ 7 h 247"/>
                <a:gd name="T112" fmla="*/ 33 w 280"/>
                <a:gd name="T113" fmla="*/ 2 h 24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247"/>
                <a:gd name="T173" fmla="*/ 280 w 280"/>
                <a:gd name="T174" fmla="*/ 247 h 24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247">
                  <a:moveTo>
                    <a:pt x="129" y="7"/>
                  </a:moveTo>
                  <a:lnTo>
                    <a:pt x="131" y="6"/>
                  </a:lnTo>
                  <a:lnTo>
                    <a:pt x="134" y="4"/>
                  </a:lnTo>
                  <a:lnTo>
                    <a:pt x="140" y="3"/>
                  </a:lnTo>
                  <a:lnTo>
                    <a:pt x="146" y="2"/>
                  </a:lnTo>
                  <a:lnTo>
                    <a:pt x="153" y="1"/>
                  </a:lnTo>
                  <a:lnTo>
                    <a:pt x="156" y="1"/>
                  </a:lnTo>
                  <a:lnTo>
                    <a:pt x="159" y="1"/>
                  </a:lnTo>
                  <a:lnTo>
                    <a:pt x="164" y="1"/>
                  </a:lnTo>
                  <a:lnTo>
                    <a:pt x="168" y="1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2" y="0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6" y="1"/>
                  </a:lnTo>
                  <a:lnTo>
                    <a:pt x="202" y="2"/>
                  </a:lnTo>
                  <a:lnTo>
                    <a:pt x="207" y="4"/>
                  </a:lnTo>
                  <a:lnTo>
                    <a:pt x="212" y="6"/>
                  </a:lnTo>
                  <a:lnTo>
                    <a:pt x="216" y="8"/>
                  </a:lnTo>
                  <a:lnTo>
                    <a:pt x="221" y="10"/>
                  </a:lnTo>
                  <a:lnTo>
                    <a:pt x="227" y="12"/>
                  </a:lnTo>
                  <a:lnTo>
                    <a:pt x="231" y="15"/>
                  </a:lnTo>
                  <a:lnTo>
                    <a:pt x="236" y="18"/>
                  </a:lnTo>
                  <a:lnTo>
                    <a:pt x="240" y="22"/>
                  </a:lnTo>
                  <a:lnTo>
                    <a:pt x="245" y="26"/>
                  </a:lnTo>
                  <a:lnTo>
                    <a:pt x="253" y="33"/>
                  </a:lnTo>
                  <a:lnTo>
                    <a:pt x="260" y="41"/>
                  </a:lnTo>
                  <a:lnTo>
                    <a:pt x="265" y="48"/>
                  </a:lnTo>
                  <a:lnTo>
                    <a:pt x="270" y="56"/>
                  </a:lnTo>
                  <a:lnTo>
                    <a:pt x="273" y="63"/>
                  </a:lnTo>
                  <a:lnTo>
                    <a:pt x="277" y="71"/>
                  </a:lnTo>
                  <a:lnTo>
                    <a:pt x="278" y="77"/>
                  </a:lnTo>
                  <a:lnTo>
                    <a:pt x="280" y="85"/>
                  </a:lnTo>
                  <a:lnTo>
                    <a:pt x="280" y="92"/>
                  </a:lnTo>
                  <a:lnTo>
                    <a:pt x="280" y="100"/>
                  </a:lnTo>
                  <a:lnTo>
                    <a:pt x="279" y="108"/>
                  </a:lnTo>
                  <a:lnTo>
                    <a:pt x="278" y="115"/>
                  </a:lnTo>
                  <a:lnTo>
                    <a:pt x="277" y="123"/>
                  </a:lnTo>
                  <a:lnTo>
                    <a:pt x="276" y="131"/>
                  </a:lnTo>
                  <a:lnTo>
                    <a:pt x="273" y="136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72" y="148"/>
                  </a:lnTo>
                  <a:lnTo>
                    <a:pt x="269" y="156"/>
                  </a:lnTo>
                  <a:lnTo>
                    <a:pt x="267" y="164"/>
                  </a:lnTo>
                  <a:lnTo>
                    <a:pt x="262" y="171"/>
                  </a:lnTo>
                  <a:lnTo>
                    <a:pt x="259" y="179"/>
                  </a:lnTo>
                  <a:lnTo>
                    <a:pt x="254" y="185"/>
                  </a:lnTo>
                  <a:lnTo>
                    <a:pt x="249" y="191"/>
                  </a:lnTo>
                  <a:lnTo>
                    <a:pt x="244" y="198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6" y="217"/>
                  </a:lnTo>
                  <a:lnTo>
                    <a:pt x="219" y="221"/>
                  </a:lnTo>
                  <a:lnTo>
                    <a:pt x="213" y="226"/>
                  </a:lnTo>
                  <a:lnTo>
                    <a:pt x="205" y="229"/>
                  </a:lnTo>
                  <a:lnTo>
                    <a:pt x="197" y="234"/>
                  </a:lnTo>
                  <a:lnTo>
                    <a:pt x="189" y="236"/>
                  </a:lnTo>
                  <a:lnTo>
                    <a:pt x="182" y="240"/>
                  </a:lnTo>
                  <a:lnTo>
                    <a:pt x="178" y="240"/>
                  </a:lnTo>
                  <a:lnTo>
                    <a:pt x="173" y="242"/>
                  </a:lnTo>
                  <a:lnTo>
                    <a:pt x="168" y="243"/>
                  </a:lnTo>
                  <a:lnTo>
                    <a:pt x="164" y="244"/>
                  </a:lnTo>
                  <a:lnTo>
                    <a:pt x="159" y="244"/>
                  </a:lnTo>
                  <a:lnTo>
                    <a:pt x="155" y="245"/>
                  </a:lnTo>
                  <a:lnTo>
                    <a:pt x="150" y="245"/>
                  </a:lnTo>
                  <a:lnTo>
                    <a:pt x="147" y="246"/>
                  </a:lnTo>
                  <a:lnTo>
                    <a:pt x="142" y="246"/>
                  </a:lnTo>
                  <a:lnTo>
                    <a:pt x="138" y="247"/>
                  </a:lnTo>
                  <a:lnTo>
                    <a:pt x="133" y="247"/>
                  </a:lnTo>
                  <a:lnTo>
                    <a:pt x="129" y="247"/>
                  </a:lnTo>
                  <a:lnTo>
                    <a:pt x="124" y="247"/>
                  </a:lnTo>
                  <a:lnTo>
                    <a:pt x="119" y="247"/>
                  </a:lnTo>
                  <a:lnTo>
                    <a:pt x="115" y="247"/>
                  </a:lnTo>
                  <a:lnTo>
                    <a:pt x="110" y="247"/>
                  </a:lnTo>
                  <a:lnTo>
                    <a:pt x="106" y="247"/>
                  </a:lnTo>
                  <a:lnTo>
                    <a:pt x="101" y="246"/>
                  </a:lnTo>
                  <a:lnTo>
                    <a:pt x="97" y="245"/>
                  </a:lnTo>
                  <a:lnTo>
                    <a:pt x="92" y="245"/>
                  </a:lnTo>
                  <a:lnTo>
                    <a:pt x="88" y="244"/>
                  </a:lnTo>
                  <a:lnTo>
                    <a:pt x="84" y="243"/>
                  </a:lnTo>
                  <a:lnTo>
                    <a:pt x="80" y="243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8"/>
                  </a:lnTo>
                  <a:lnTo>
                    <a:pt x="62" y="237"/>
                  </a:lnTo>
                  <a:lnTo>
                    <a:pt x="59" y="236"/>
                  </a:lnTo>
                  <a:lnTo>
                    <a:pt x="50" y="231"/>
                  </a:lnTo>
                  <a:lnTo>
                    <a:pt x="43" y="229"/>
                  </a:lnTo>
                  <a:lnTo>
                    <a:pt x="36" y="222"/>
                  </a:lnTo>
                  <a:lnTo>
                    <a:pt x="29" y="218"/>
                  </a:lnTo>
                  <a:lnTo>
                    <a:pt x="24" y="211"/>
                  </a:lnTo>
                  <a:lnTo>
                    <a:pt x="19" y="205"/>
                  </a:lnTo>
                  <a:lnTo>
                    <a:pt x="15" y="197"/>
                  </a:lnTo>
                  <a:lnTo>
                    <a:pt x="11" y="190"/>
                  </a:lnTo>
                  <a:lnTo>
                    <a:pt x="7" y="182"/>
                  </a:lnTo>
                  <a:lnTo>
                    <a:pt x="4" y="175"/>
                  </a:lnTo>
                  <a:lnTo>
                    <a:pt x="3" y="171"/>
                  </a:lnTo>
                  <a:lnTo>
                    <a:pt x="2" y="166"/>
                  </a:lnTo>
                  <a:lnTo>
                    <a:pt x="1" y="162"/>
                  </a:lnTo>
                  <a:lnTo>
                    <a:pt x="1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1" y="141"/>
                  </a:lnTo>
                  <a:lnTo>
                    <a:pt x="1" y="137"/>
                  </a:lnTo>
                  <a:lnTo>
                    <a:pt x="1" y="132"/>
                  </a:lnTo>
                  <a:lnTo>
                    <a:pt x="2" y="129"/>
                  </a:lnTo>
                  <a:lnTo>
                    <a:pt x="2" y="124"/>
                  </a:lnTo>
                  <a:lnTo>
                    <a:pt x="4" y="116"/>
                  </a:lnTo>
                  <a:lnTo>
                    <a:pt x="9" y="108"/>
                  </a:lnTo>
                  <a:lnTo>
                    <a:pt x="11" y="100"/>
                  </a:lnTo>
                  <a:lnTo>
                    <a:pt x="15" y="92"/>
                  </a:lnTo>
                  <a:lnTo>
                    <a:pt x="19" y="85"/>
                  </a:lnTo>
                  <a:lnTo>
                    <a:pt x="24" y="79"/>
                  </a:lnTo>
                  <a:lnTo>
                    <a:pt x="28" y="72"/>
                  </a:lnTo>
                  <a:lnTo>
                    <a:pt x="33" y="66"/>
                  </a:lnTo>
                  <a:lnTo>
                    <a:pt x="37" y="60"/>
                  </a:lnTo>
                  <a:lnTo>
                    <a:pt x="42" y="56"/>
                  </a:lnTo>
                  <a:lnTo>
                    <a:pt x="45" y="51"/>
                  </a:lnTo>
                  <a:lnTo>
                    <a:pt x="50" y="48"/>
                  </a:lnTo>
                  <a:lnTo>
                    <a:pt x="52" y="43"/>
                  </a:lnTo>
                  <a:lnTo>
                    <a:pt x="57" y="41"/>
                  </a:lnTo>
                  <a:lnTo>
                    <a:pt x="61" y="36"/>
                  </a:lnTo>
                  <a:lnTo>
                    <a:pt x="64" y="35"/>
                  </a:lnTo>
                  <a:lnTo>
                    <a:pt x="76" y="52"/>
                  </a:lnTo>
                  <a:lnTo>
                    <a:pt x="74" y="55"/>
                  </a:lnTo>
                  <a:lnTo>
                    <a:pt x="69" y="59"/>
                  </a:lnTo>
                  <a:lnTo>
                    <a:pt x="66" y="61"/>
                  </a:lnTo>
                  <a:lnTo>
                    <a:pt x="61" y="65"/>
                  </a:lnTo>
                  <a:lnTo>
                    <a:pt x="58" y="69"/>
                  </a:lnTo>
                  <a:lnTo>
                    <a:pt x="54" y="74"/>
                  </a:lnTo>
                  <a:lnTo>
                    <a:pt x="50" y="79"/>
                  </a:lnTo>
                  <a:lnTo>
                    <a:pt x="45" y="83"/>
                  </a:lnTo>
                  <a:lnTo>
                    <a:pt x="41" y="89"/>
                  </a:lnTo>
                  <a:lnTo>
                    <a:pt x="37" y="93"/>
                  </a:lnTo>
                  <a:lnTo>
                    <a:pt x="33" y="99"/>
                  </a:lnTo>
                  <a:lnTo>
                    <a:pt x="31" y="105"/>
                  </a:lnTo>
                  <a:lnTo>
                    <a:pt x="27" y="110"/>
                  </a:lnTo>
                  <a:lnTo>
                    <a:pt x="27" y="116"/>
                  </a:lnTo>
                  <a:lnTo>
                    <a:pt x="25" y="121"/>
                  </a:lnTo>
                  <a:lnTo>
                    <a:pt x="24" y="126"/>
                  </a:lnTo>
                  <a:lnTo>
                    <a:pt x="24" y="133"/>
                  </a:lnTo>
                  <a:lnTo>
                    <a:pt x="24" y="140"/>
                  </a:lnTo>
                  <a:lnTo>
                    <a:pt x="24" y="146"/>
                  </a:lnTo>
                  <a:lnTo>
                    <a:pt x="24" y="153"/>
                  </a:lnTo>
                  <a:lnTo>
                    <a:pt x="25" y="161"/>
                  </a:lnTo>
                  <a:lnTo>
                    <a:pt x="27" y="169"/>
                  </a:lnTo>
                  <a:lnTo>
                    <a:pt x="28" y="174"/>
                  </a:lnTo>
                  <a:lnTo>
                    <a:pt x="31" y="181"/>
                  </a:lnTo>
                  <a:lnTo>
                    <a:pt x="33" y="187"/>
                  </a:lnTo>
                  <a:lnTo>
                    <a:pt x="36" y="194"/>
                  </a:lnTo>
                  <a:lnTo>
                    <a:pt x="38" y="199"/>
                  </a:lnTo>
                  <a:lnTo>
                    <a:pt x="43" y="205"/>
                  </a:lnTo>
                  <a:lnTo>
                    <a:pt x="46" y="209"/>
                  </a:lnTo>
                  <a:lnTo>
                    <a:pt x="52" y="213"/>
                  </a:lnTo>
                  <a:lnTo>
                    <a:pt x="57" y="215"/>
                  </a:lnTo>
                  <a:lnTo>
                    <a:pt x="62" y="218"/>
                  </a:lnTo>
                  <a:lnTo>
                    <a:pt x="69" y="220"/>
                  </a:lnTo>
                  <a:lnTo>
                    <a:pt x="78" y="222"/>
                  </a:lnTo>
                  <a:lnTo>
                    <a:pt x="85" y="223"/>
                  </a:lnTo>
                  <a:lnTo>
                    <a:pt x="94" y="225"/>
                  </a:lnTo>
                  <a:lnTo>
                    <a:pt x="99" y="225"/>
                  </a:lnTo>
                  <a:lnTo>
                    <a:pt x="103" y="226"/>
                  </a:lnTo>
                  <a:lnTo>
                    <a:pt x="108" y="227"/>
                  </a:lnTo>
                  <a:lnTo>
                    <a:pt x="113" y="227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4" y="227"/>
                  </a:lnTo>
                  <a:lnTo>
                    <a:pt x="129" y="227"/>
                  </a:lnTo>
                  <a:lnTo>
                    <a:pt x="133" y="227"/>
                  </a:lnTo>
                  <a:lnTo>
                    <a:pt x="138" y="227"/>
                  </a:lnTo>
                  <a:lnTo>
                    <a:pt x="142" y="227"/>
                  </a:lnTo>
                  <a:lnTo>
                    <a:pt x="147" y="227"/>
                  </a:lnTo>
                  <a:lnTo>
                    <a:pt x="155" y="227"/>
                  </a:lnTo>
                  <a:lnTo>
                    <a:pt x="162" y="226"/>
                  </a:lnTo>
                  <a:lnTo>
                    <a:pt x="168" y="225"/>
                  </a:lnTo>
                  <a:lnTo>
                    <a:pt x="175" y="223"/>
                  </a:lnTo>
                  <a:lnTo>
                    <a:pt x="180" y="220"/>
                  </a:lnTo>
                  <a:lnTo>
                    <a:pt x="186" y="218"/>
                  </a:lnTo>
                  <a:lnTo>
                    <a:pt x="191" y="214"/>
                  </a:lnTo>
                  <a:lnTo>
                    <a:pt x="198" y="210"/>
                  </a:lnTo>
                  <a:lnTo>
                    <a:pt x="204" y="205"/>
                  </a:lnTo>
                  <a:lnTo>
                    <a:pt x="210" y="202"/>
                  </a:lnTo>
                  <a:lnTo>
                    <a:pt x="215" y="196"/>
                  </a:lnTo>
                  <a:lnTo>
                    <a:pt x="221" y="190"/>
                  </a:lnTo>
                  <a:lnTo>
                    <a:pt x="227" y="185"/>
                  </a:lnTo>
                  <a:lnTo>
                    <a:pt x="231" y="178"/>
                  </a:lnTo>
                  <a:lnTo>
                    <a:pt x="236" y="172"/>
                  </a:lnTo>
                  <a:lnTo>
                    <a:pt x="240" y="166"/>
                  </a:lnTo>
                  <a:lnTo>
                    <a:pt x="245" y="161"/>
                  </a:lnTo>
                  <a:lnTo>
                    <a:pt x="248" y="155"/>
                  </a:lnTo>
                  <a:lnTo>
                    <a:pt x="252" y="149"/>
                  </a:lnTo>
                  <a:lnTo>
                    <a:pt x="255" y="145"/>
                  </a:lnTo>
                  <a:lnTo>
                    <a:pt x="256" y="138"/>
                  </a:lnTo>
                  <a:lnTo>
                    <a:pt x="257" y="132"/>
                  </a:lnTo>
                  <a:lnTo>
                    <a:pt x="259" y="125"/>
                  </a:lnTo>
                  <a:lnTo>
                    <a:pt x="260" y="120"/>
                  </a:lnTo>
                  <a:lnTo>
                    <a:pt x="260" y="112"/>
                  </a:lnTo>
                  <a:lnTo>
                    <a:pt x="260" y="105"/>
                  </a:lnTo>
                  <a:lnTo>
                    <a:pt x="259" y="97"/>
                  </a:lnTo>
                  <a:lnTo>
                    <a:pt x="259" y="90"/>
                  </a:lnTo>
                  <a:lnTo>
                    <a:pt x="256" y="82"/>
                  </a:lnTo>
                  <a:lnTo>
                    <a:pt x="254" y="75"/>
                  </a:lnTo>
                  <a:lnTo>
                    <a:pt x="251" y="68"/>
                  </a:lnTo>
                  <a:lnTo>
                    <a:pt x="247" y="61"/>
                  </a:lnTo>
                  <a:lnTo>
                    <a:pt x="243" y="55"/>
                  </a:lnTo>
                  <a:lnTo>
                    <a:pt x="239" y="48"/>
                  </a:lnTo>
                  <a:lnTo>
                    <a:pt x="233" y="42"/>
                  </a:lnTo>
                  <a:lnTo>
                    <a:pt x="229" y="39"/>
                  </a:lnTo>
                  <a:lnTo>
                    <a:pt x="221" y="33"/>
                  </a:lnTo>
                  <a:lnTo>
                    <a:pt x="214" y="29"/>
                  </a:lnTo>
                  <a:lnTo>
                    <a:pt x="206" y="26"/>
                  </a:lnTo>
                  <a:lnTo>
                    <a:pt x="198" y="25"/>
                  </a:lnTo>
                  <a:lnTo>
                    <a:pt x="194" y="24"/>
                  </a:lnTo>
                  <a:lnTo>
                    <a:pt x="189" y="24"/>
                  </a:lnTo>
                  <a:lnTo>
                    <a:pt x="184" y="24"/>
                  </a:lnTo>
                  <a:lnTo>
                    <a:pt x="181" y="24"/>
                  </a:lnTo>
                  <a:lnTo>
                    <a:pt x="173" y="24"/>
                  </a:lnTo>
                  <a:lnTo>
                    <a:pt x="165" y="24"/>
                  </a:lnTo>
                  <a:lnTo>
                    <a:pt x="157" y="24"/>
                  </a:lnTo>
                  <a:lnTo>
                    <a:pt x="150" y="25"/>
                  </a:lnTo>
                  <a:lnTo>
                    <a:pt x="143" y="25"/>
                  </a:lnTo>
                  <a:lnTo>
                    <a:pt x="138" y="26"/>
                  </a:lnTo>
                  <a:lnTo>
                    <a:pt x="132" y="27"/>
                  </a:lnTo>
                  <a:lnTo>
                    <a:pt x="127" y="28"/>
                  </a:lnTo>
                  <a:lnTo>
                    <a:pt x="1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/>
          </p:nvSpPr>
          <p:spPr bwMode="auto">
            <a:xfrm>
              <a:off x="3364" y="1469"/>
              <a:ext cx="49" cy="24"/>
            </a:xfrm>
            <a:custGeom>
              <a:avLst/>
              <a:gdLst>
                <a:gd name="T0" fmla="*/ 1 w 99"/>
                <a:gd name="T1" fmla="*/ 6 h 49"/>
                <a:gd name="T2" fmla="*/ 1 w 99"/>
                <a:gd name="T3" fmla="*/ 6 h 49"/>
                <a:gd name="T4" fmla="*/ 3 w 99"/>
                <a:gd name="T5" fmla="*/ 5 h 49"/>
                <a:gd name="T6" fmla="*/ 4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2 h 49"/>
                <a:gd name="T14" fmla="*/ 9 w 99"/>
                <a:gd name="T15" fmla="*/ 1 h 49"/>
                <a:gd name="T16" fmla="*/ 10 w 99"/>
                <a:gd name="T17" fmla="*/ 1 h 49"/>
                <a:gd name="T18" fmla="*/ 12 w 99"/>
                <a:gd name="T19" fmla="*/ 0 h 49"/>
                <a:gd name="T20" fmla="*/ 14 w 99"/>
                <a:gd name="T21" fmla="*/ 0 h 49"/>
                <a:gd name="T22" fmla="*/ 14 w 99"/>
                <a:gd name="T23" fmla="*/ 0 h 49"/>
                <a:gd name="T24" fmla="*/ 16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2 h 49"/>
                <a:gd name="T32" fmla="*/ 20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5 h 49"/>
                <a:gd name="T40" fmla="*/ 16 w 99"/>
                <a:gd name="T41" fmla="*/ 6 h 49"/>
                <a:gd name="T42" fmla="*/ 14 w 99"/>
                <a:gd name="T43" fmla="*/ 6 h 49"/>
                <a:gd name="T44" fmla="*/ 12 w 99"/>
                <a:gd name="T45" fmla="*/ 7 h 49"/>
                <a:gd name="T46" fmla="*/ 11 w 99"/>
                <a:gd name="T47" fmla="*/ 7 h 49"/>
                <a:gd name="T48" fmla="*/ 10 w 99"/>
                <a:gd name="T49" fmla="*/ 8 h 49"/>
                <a:gd name="T50" fmla="*/ 9 w 99"/>
                <a:gd name="T51" fmla="*/ 8 h 49"/>
                <a:gd name="T52" fmla="*/ 8 w 99"/>
                <a:gd name="T53" fmla="*/ 9 h 49"/>
                <a:gd name="T54" fmla="*/ 7 w 99"/>
                <a:gd name="T55" fmla="*/ 9 h 49"/>
                <a:gd name="T56" fmla="*/ 6 w 99"/>
                <a:gd name="T57" fmla="*/ 10 h 49"/>
                <a:gd name="T58" fmla="*/ 4 w 99"/>
                <a:gd name="T59" fmla="*/ 10 h 49"/>
                <a:gd name="T60" fmla="*/ 4 w 99"/>
                <a:gd name="T61" fmla="*/ 11 h 49"/>
                <a:gd name="T62" fmla="*/ 0 w 99"/>
                <a:gd name="T63" fmla="*/ 12 h 49"/>
                <a:gd name="T64" fmla="*/ 1 w 99"/>
                <a:gd name="T65" fmla="*/ 6 h 49"/>
                <a:gd name="T66" fmla="*/ 1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4" y="27"/>
                  </a:moveTo>
                  <a:lnTo>
                    <a:pt x="5" y="25"/>
                  </a:lnTo>
                  <a:lnTo>
                    <a:pt x="12" y="21"/>
                  </a:lnTo>
                  <a:lnTo>
                    <a:pt x="16" y="18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43" y="4"/>
                  </a:lnTo>
                  <a:lnTo>
                    <a:pt x="50" y="3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99" y="11"/>
                  </a:lnTo>
                  <a:lnTo>
                    <a:pt x="80" y="20"/>
                  </a:lnTo>
                  <a:lnTo>
                    <a:pt x="79" y="20"/>
                  </a:lnTo>
                  <a:lnTo>
                    <a:pt x="74" y="21"/>
                  </a:lnTo>
                  <a:lnTo>
                    <a:pt x="69" y="23"/>
                  </a:lnTo>
                  <a:lnTo>
                    <a:pt x="64" y="25"/>
                  </a:lnTo>
                  <a:lnTo>
                    <a:pt x="57" y="27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41" y="33"/>
                  </a:lnTo>
                  <a:lnTo>
                    <a:pt x="37" y="34"/>
                  </a:lnTo>
                  <a:lnTo>
                    <a:pt x="33" y="36"/>
                  </a:lnTo>
                  <a:lnTo>
                    <a:pt x="29" y="37"/>
                  </a:lnTo>
                  <a:lnTo>
                    <a:pt x="25" y="40"/>
                  </a:lnTo>
                  <a:lnTo>
                    <a:pt x="18" y="43"/>
                  </a:lnTo>
                  <a:lnTo>
                    <a:pt x="16" y="44"/>
                  </a:lnTo>
                  <a:lnTo>
                    <a:pt x="0" y="49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05" name="Freeform 33"/>
            <p:cNvSpPr>
              <a:spLocks/>
            </p:cNvSpPr>
            <p:nvPr/>
          </p:nvSpPr>
          <p:spPr bwMode="auto">
            <a:xfrm>
              <a:off x="3393" y="1511"/>
              <a:ext cx="30" cy="29"/>
            </a:xfrm>
            <a:custGeom>
              <a:avLst/>
              <a:gdLst>
                <a:gd name="T0" fmla="*/ 8 w 62"/>
                <a:gd name="T1" fmla="*/ 14 h 59"/>
                <a:gd name="T2" fmla="*/ 10 w 62"/>
                <a:gd name="T3" fmla="*/ 14 h 59"/>
                <a:gd name="T4" fmla="*/ 11 w 62"/>
                <a:gd name="T5" fmla="*/ 13 h 59"/>
                <a:gd name="T6" fmla="*/ 12 w 62"/>
                <a:gd name="T7" fmla="*/ 12 h 59"/>
                <a:gd name="T8" fmla="*/ 14 w 62"/>
                <a:gd name="T9" fmla="*/ 11 h 59"/>
                <a:gd name="T10" fmla="*/ 14 w 62"/>
                <a:gd name="T11" fmla="*/ 10 h 59"/>
                <a:gd name="T12" fmla="*/ 15 w 62"/>
                <a:gd name="T13" fmla="*/ 8 h 59"/>
                <a:gd name="T14" fmla="*/ 15 w 62"/>
                <a:gd name="T15" fmla="*/ 7 h 59"/>
                <a:gd name="T16" fmla="*/ 15 w 62"/>
                <a:gd name="T17" fmla="*/ 6 h 59"/>
                <a:gd name="T18" fmla="*/ 14 w 62"/>
                <a:gd name="T19" fmla="*/ 4 h 59"/>
                <a:gd name="T20" fmla="*/ 14 w 62"/>
                <a:gd name="T21" fmla="*/ 3 h 59"/>
                <a:gd name="T22" fmla="*/ 13 w 62"/>
                <a:gd name="T23" fmla="*/ 2 h 59"/>
                <a:gd name="T24" fmla="*/ 11 w 62"/>
                <a:gd name="T25" fmla="*/ 1 h 59"/>
                <a:gd name="T26" fmla="*/ 10 w 62"/>
                <a:gd name="T27" fmla="*/ 0 h 59"/>
                <a:gd name="T28" fmla="*/ 9 w 62"/>
                <a:gd name="T29" fmla="*/ 0 h 59"/>
                <a:gd name="T30" fmla="*/ 7 w 62"/>
                <a:gd name="T31" fmla="*/ 0 h 59"/>
                <a:gd name="T32" fmla="*/ 7 w 62"/>
                <a:gd name="T33" fmla="*/ 0 h 59"/>
                <a:gd name="T34" fmla="*/ 5 w 62"/>
                <a:gd name="T35" fmla="*/ 0 h 59"/>
                <a:gd name="T36" fmla="*/ 4 w 62"/>
                <a:gd name="T37" fmla="*/ 1 h 59"/>
                <a:gd name="T38" fmla="*/ 3 w 62"/>
                <a:gd name="T39" fmla="*/ 2 h 59"/>
                <a:gd name="T40" fmla="*/ 2 w 62"/>
                <a:gd name="T41" fmla="*/ 3 h 59"/>
                <a:gd name="T42" fmla="*/ 1 w 62"/>
                <a:gd name="T43" fmla="*/ 4 h 59"/>
                <a:gd name="T44" fmla="*/ 0 w 62"/>
                <a:gd name="T45" fmla="*/ 5 h 59"/>
                <a:gd name="T46" fmla="*/ 0 w 62"/>
                <a:gd name="T47" fmla="*/ 7 h 59"/>
                <a:gd name="T48" fmla="*/ 0 w 62"/>
                <a:gd name="T49" fmla="*/ 8 h 59"/>
                <a:gd name="T50" fmla="*/ 0 w 62"/>
                <a:gd name="T51" fmla="*/ 10 h 59"/>
                <a:gd name="T52" fmla="*/ 0 w 62"/>
                <a:gd name="T53" fmla="*/ 11 h 59"/>
                <a:gd name="T54" fmla="*/ 1 w 62"/>
                <a:gd name="T55" fmla="*/ 12 h 59"/>
                <a:gd name="T56" fmla="*/ 2 w 62"/>
                <a:gd name="T57" fmla="*/ 13 h 59"/>
                <a:gd name="T58" fmla="*/ 3 w 62"/>
                <a:gd name="T59" fmla="*/ 13 h 59"/>
                <a:gd name="T60" fmla="*/ 5 w 62"/>
                <a:gd name="T61" fmla="*/ 14 h 59"/>
                <a:gd name="T62" fmla="*/ 7 w 62"/>
                <a:gd name="T63" fmla="*/ 14 h 59"/>
                <a:gd name="T64" fmla="*/ 8 w 62"/>
                <a:gd name="T65" fmla="*/ 14 h 59"/>
                <a:gd name="T66" fmla="*/ 8 w 62"/>
                <a:gd name="T67" fmla="*/ 14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59"/>
                <a:gd name="T104" fmla="*/ 62 w 62"/>
                <a:gd name="T105" fmla="*/ 59 h 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59">
                  <a:moveTo>
                    <a:pt x="36" y="59"/>
                  </a:moveTo>
                  <a:lnTo>
                    <a:pt x="41" y="56"/>
                  </a:lnTo>
                  <a:lnTo>
                    <a:pt x="47" y="54"/>
                  </a:lnTo>
                  <a:lnTo>
                    <a:pt x="52" y="50"/>
                  </a:lnTo>
                  <a:lnTo>
                    <a:pt x="57" y="47"/>
                  </a:lnTo>
                  <a:lnTo>
                    <a:pt x="60" y="41"/>
                  </a:lnTo>
                  <a:lnTo>
                    <a:pt x="62" y="35"/>
                  </a:lnTo>
                  <a:lnTo>
                    <a:pt x="62" y="31"/>
                  </a:lnTo>
                  <a:lnTo>
                    <a:pt x="62" y="25"/>
                  </a:lnTo>
                  <a:lnTo>
                    <a:pt x="60" y="18"/>
                  </a:lnTo>
                  <a:lnTo>
                    <a:pt x="57" y="14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5"/>
                  </a:lnTo>
                  <a:lnTo>
                    <a:pt x="12" y="8"/>
                  </a:lnTo>
                  <a:lnTo>
                    <a:pt x="8" y="13"/>
                  </a:lnTo>
                  <a:lnTo>
                    <a:pt x="4" y="17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3" y="45"/>
                  </a:lnTo>
                  <a:lnTo>
                    <a:pt x="6" y="49"/>
                  </a:lnTo>
                  <a:lnTo>
                    <a:pt x="11" y="53"/>
                  </a:lnTo>
                  <a:lnTo>
                    <a:pt x="15" y="55"/>
                  </a:lnTo>
                  <a:lnTo>
                    <a:pt x="21" y="57"/>
                  </a:lnTo>
                  <a:lnTo>
                    <a:pt x="28" y="58"/>
                  </a:lnTo>
                  <a:lnTo>
                    <a:pt x="36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08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08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08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08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08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08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8389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0915" name="Text Box 3"/>
          <p:cNvSpPr txBox="1">
            <a:spLocks noChangeArrowheads="1"/>
          </p:cNvSpPr>
          <p:nvPr/>
        </p:nvSpPr>
        <p:spPr bwMode="auto">
          <a:xfrm>
            <a:off x="685800" y="930275"/>
            <a:ext cx="840422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Dynamic Programming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/>
              <a:t>     Running time  = </a:t>
            </a:r>
            <a:r>
              <a:rPr lang="en-US" altLang="en-US">
                <a:solidFill>
                  <a:srgbClr val="FF66FF"/>
                </a:solidFill>
                <a:sym typeface="Symbol" pitchFamily="18" charset="2"/>
              </a:rPr>
              <a:t></a:t>
            </a:r>
            <a:r>
              <a:rPr lang="en-US" altLang="en-US">
                <a:solidFill>
                  <a:srgbClr val="FF66FF"/>
                </a:solidFill>
              </a:rPr>
              <a:t>( V × n  )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                             = 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cs typeface="Arial" charset="0"/>
                <a:sym typeface="Symbol" pitchFamily="18" charset="2"/>
              </a:rPr>
              <a:t></a:t>
            </a:r>
            <a:r>
              <a:rPr lang="en-US" altLang="en-US">
                <a:solidFill>
                  <a:srgbClr val="FF66FF"/>
                </a:solidFill>
                <a:cs typeface="Arial" charset="0"/>
              </a:rPr>
              <a:t>( 2</a:t>
            </a:r>
            <a:r>
              <a:rPr lang="en-US" altLang="en-US" baseline="30000">
                <a:solidFill>
                  <a:srgbClr val="FF66FF"/>
                </a:solidFill>
                <a:cs typeface="Arial" charset="0"/>
              </a:rPr>
              <a:t>#bits in V</a:t>
            </a:r>
            <a:r>
              <a:rPr lang="en-US" altLang="en-US">
                <a:solidFill>
                  <a:srgbClr val="FF66FF"/>
                </a:solidFill>
                <a:cs typeface="Arial" charset="0"/>
              </a:rPr>
              <a:t> </a:t>
            </a:r>
            <a:r>
              <a:rPr lang="en-US" altLang="en-US">
                <a:solidFill>
                  <a:srgbClr val="FF66FF"/>
                </a:solidFill>
              </a:rPr>
              <a:t>× n  )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Poly time if size of knapsack is small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Exponential time if size is an arbitrary integer.</a:t>
            </a:r>
            <a:endParaRPr lang="en-US" altLang="en-US">
              <a:solidFill>
                <a:srgbClr val="CC0099"/>
              </a:solidFill>
            </a:endParaRPr>
          </a:p>
        </p:txBody>
      </p:sp>
      <p:sp>
        <p:nvSpPr>
          <p:cNvPr id="4" name="Rectangle 2"/>
          <p:cNvSpPr txBox="1">
            <a:spLocks noChangeAspect="1"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Approximate Knapsack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3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30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3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30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3987" name="Text Box 3"/>
          <p:cNvSpPr txBox="1">
            <a:spLocks noChangeArrowheads="1"/>
          </p:cNvSpPr>
          <p:nvPr/>
        </p:nvSpPr>
        <p:spPr bwMode="auto">
          <a:xfrm>
            <a:off x="685800" y="930275"/>
            <a:ext cx="6723063" cy="520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Dynamic Programming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/>
              <a:t>     Running time  = </a:t>
            </a:r>
            <a:r>
              <a:rPr lang="en-US" altLang="en-US">
                <a:solidFill>
                  <a:srgbClr val="FF66FF"/>
                </a:solidFill>
                <a:sym typeface="Symbol" pitchFamily="18" charset="2"/>
              </a:rPr>
              <a:t></a:t>
            </a:r>
            <a:r>
              <a:rPr lang="en-US" altLang="en-US">
                <a:solidFill>
                  <a:srgbClr val="FF66FF"/>
                </a:solidFill>
              </a:rPr>
              <a:t>( V × n  )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                             = 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cs typeface="Arial" charset="0"/>
                <a:sym typeface="Symbol" pitchFamily="18" charset="2"/>
              </a:rPr>
              <a:t></a:t>
            </a:r>
            <a:r>
              <a:rPr lang="en-US" altLang="en-US">
                <a:solidFill>
                  <a:srgbClr val="FF66FF"/>
                </a:solidFill>
                <a:cs typeface="Arial" charset="0"/>
              </a:rPr>
              <a:t>( 2</a:t>
            </a:r>
            <a:r>
              <a:rPr lang="en-US" altLang="en-US" baseline="30000">
                <a:solidFill>
                  <a:srgbClr val="FF66FF"/>
                </a:solidFill>
                <a:cs typeface="Arial" charset="0"/>
              </a:rPr>
              <a:t>#bits in V</a:t>
            </a:r>
            <a:r>
              <a:rPr lang="en-US" altLang="en-US">
                <a:solidFill>
                  <a:srgbClr val="FF66FF"/>
                </a:solidFill>
                <a:cs typeface="Arial" charset="0"/>
              </a:rPr>
              <a:t> </a:t>
            </a:r>
            <a:r>
              <a:rPr lang="en-US" altLang="en-US">
                <a:solidFill>
                  <a:srgbClr val="FF66FF"/>
                </a:solidFill>
              </a:rPr>
              <a:t>× n  )</a:t>
            </a:r>
          </a:p>
          <a:p>
            <a:pPr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NP-Complete</a:t>
            </a:r>
          </a:p>
          <a:p>
            <a:pPr algn="l" eaLnBrk="1" hangingPunct="1">
              <a:buFontTx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Approximate Algorithm</a:t>
            </a:r>
          </a:p>
          <a:p>
            <a:pPr lvl="1" algn="l" eaLnBrk="1" hangingPunct="1">
              <a:buFontTx/>
              <a:buChar char="•"/>
            </a:pPr>
            <a:r>
              <a:rPr lang="en-US" altLang="en-US">
                <a:sym typeface="Symbol" pitchFamily="18" charset="2"/>
              </a:rPr>
              <a:t>In poly-time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cs typeface="Arial" charset="0"/>
                <a:sym typeface="Symbol" pitchFamily="18" charset="2"/>
              </a:rPr>
              <a:t></a:t>
            </a:r>
            <a:r>
              <a:rPr lang="en-US" altLang="en-US">
                <a:solidFill>
                  <a:srgbClr val="FF66FF"/>
                </a:solidFill>
                <a:sym typeface="Symbol" pitchFamily="18" charset="2"/>
              </a:rPr>
              <a:t>(n</a:t>
            </a:r>
            <a:r>
              <a:rPr lang="en-US" altLang="en-US" baseline="30000">
                <a:solidFill>
                  <a:srgbClr val="FF66FF"/>
                </a:solidFill>
                <a:sym typeface="Symbol" pitchFamily="18" charset="2"/>
              </a:rPr>
              <a:t>3</a:t>
            </a:r>
            <a:r>
              <a:rPr lang="en-US" altLang="en-US">
                <a:solidFill>
                  <a:srgbClr val="FF66FF"/>
                </a:solidFill>
                <a:sym typeface="Symbol" pitchFamily="18" charset="2"/>
              </a:rPr>
              <a:t>/</a:t>
            </a:r>
            <a:r>
              <a:rPr lang="en-US" altLang="en-US" sz="3600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</a:t>
            </a:r>
            <a:r>
              <a:rPr lang="en-US" altLang="en-US">
                <a:solidFill>
                  <a:srgbClr val="FF66FF"/>
                </a:solidFill>
                <a:sym typeface="Symbol" pitchFamily="18" charset="2"/>
              </a:rPr>
              <a:t>)</a:t>
            </a:r>
            <a:r>
              <a:rPr lang="en-US" altLang="en-US">
                <a:sym typeface="Symbol" pitchFamily="18" charset="2"/>
              </a:rPr>
              <a:t>,</a:t>
            </a:r>
            <a:r>
              <a:rPr lang="en-US" altLang="en-US">
                <a:solidFill>
                  <a:srgbClr val="FF66FF"/>
                </a:solidFill>
              </a:rPr>
              <a:t> </a:t>
            </a: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  solution can be found 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that is perfect in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 baseline="-25000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>
                <a:solidFill>
                  <a:srgbClr val="FF66FF"/>
                </a:solidFill>
              </a:rPr>
              <a:t>S</a:t>
            </a:r>
            <a:r>
              <a:rPr lang="en-US" altLang="en-US">
                <a:solidFill>
                  <a:srgbClr val="FF66FF"/>
                </a:solidFill>
              </a:rPr>
              <a:t> v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>
                <a:solidFill>
                  <a:srgbClr val="FF66FF"/>
                </a:solidFill>
              </a:rPr>
              <a:t>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</a:t>
            </a:r>
            <a:r>
              <a:rPr lang="en-US" altLang="en-US">
                <a:solidFill>
                  <a:srgbClr val="FF66FF"/>
                </a:solidFill>
              </a:rPr>
              <a:t> V</a:t>
            </a:r>
            <a:r>
              <a:rPr lang="en-US" altLang="en-US"/>
              <a:t> </a:t>
            </a:r>
          </a:p>
          <a:p>
            <a:pPr lvl="1" algn="l" eaLnBrk="1" hangingPunct="1">
              <a:buFontTx/>
              <a:buChar char="•"/>
            </a:pPr>
            <a:r>
              <a:rPr lang="en-US" altLang="en-US">
                <a:solidFill>
                  <a:srgbClr val="FF66FF"/>
                </a:solidFill>
              </a:rPr>
              <a:t>(1+</a:t>
            </a:r>
            <a:r>
              <a:rPr lang="en-US" altLang="en-US" sz="3600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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)</a:t>
            </a:r>
            <a:r>
              <a:rPr lang="en-US" altLang="en-US">
                <a:latin typeface="Symbol" pitchFamily="18" charset="2"/>
                <a:sym typeface="Symbol" pitchFamily="18" charset="2"/>
              </a:rPr>
              <a:t> </a:t>
            </a:r>
            <a:r>
              <a:rPr lang="en-US" altLang="en-US">
                <a:sym typeface="Symbol" pitchFamily="18" charset="2"/>
              </a:rPr>
              <a:t>as good as optimal wrt </a:t>
            </a:r>
            <a:r>
              <a:rPr lang="en-US" altLang="en-US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  <a:r>
              <a:rPr lang="en-US" altLang="en-US" baseline="-25000">
                <a:solidFill>
                  <a:srgbClr val="FF66FF"/>
                </a:solidFill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>
                <a:solidFill>
                  <a:srgbClr val="FF66FF"/>
                </a:solidFill>
              </a:rPr>
              <a:t>S</a:t>
            </a:r>
            <a:r>
              <a:rPr lang="en-US" altLang="en-US">
                <a:solidFill>
                  <a:srgbClr val="FF66FF"/>
                </a:solidFill>
              </a:rPr>
              <a:t> p</a:t>
            </a:r>
            <a:r>
              <a:rPr lang="en-US" altLang="en-US" baseline="-25000">
                <a:solidFill>
                  <a:srgbClr val="FF66FF"/>
                </a:solidFill>
              </a:rPr>
              <a:t>i</a:t>
            </a:r>
          </a:p>
          <a:p>
            <a:pPr lvl="1" algn="l" eaLnBrk="1" hangingPunct="1">
              <a:buFontTx/>
              <a:buChar char="•"/>
            </a:pPr>
            <a:r>
              <a:rPr lang="en-US" altLang="en-US"/>
              <a:t>Eg, </a:t>
            </a:r>
            <a:r>
              <a:rPr lang="en-US" altLang="en-US" sz="3600">
                <a:solidFill>
                  <a:srgbClr val="FF66FF"/>
                </a:solidFill>
                <a:sym typeface="Symbol" pitchFamily="18" charset="2"/>
              </a:rPr>
              <a:t></a:t>
            </a:r>
            <a:r>
              <a:rPr lang="en-US" altLang="en-US">
                <a:solidFill>
                  <a:srgbClr val="FF66FF"/>
                </a:solidFill>
                <a:sym typeface="Symbol" pitchFamily="18" charset="2"/>
              </a:rPr>
              <a:t> = .001, </a:t>
            </a:r>
            <a:r>
              <a:rPr lang="en-US" altLang="en-US">
                <a:sym typeface="Symbol" pitchFamily="18" charset="2"/>
              </a:rPr>
              <a:t>Time is</a:t>
            </a:r>
            <a:r>
              <a:rPr lang="en-US" altLang="en-US">
                <a:solidFill>
                  <a:srgbClr val="FF66FF"/>
                </a:solidFill>
                <a:sym typeface="Symbol" pitchFamily="18" charset="2"/>
              </a:rPr>
              <a:t> 1000n</a:t>
            </a:r>
            <a:r>
              <a:rPr lang="en-US" altLang="en-US" baseline="30000">
                <a:solidFill>
                  <a:srgbClr val="FF66FF"/>
                </a:solidFill>
                <a:sym typeface="Symbol" pitchFamily="18" charset="2"/>
              </a:rPr>
              <a:t>3</a:t>
            </a:r>
          </a:p>
        </p:txBody>
      </p:sp>
      <p:sp>
        <p:nvSpPr>
          <p:cNvPr id="7" name="Rectangle 2"/>
          <p:cNvSpPr txBox="1">
            <a:spLocks noChangeAspect="1"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Approximate Knapsack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3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33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3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33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3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33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3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33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3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33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3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33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spect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Approximate Knapsack</a:t>
            </a:r>
          </a:p>
        </p:txBody>
      </p:sp>
      <p:pic>
        <p:nvPicPr>
          <p:cNvPr id="6147" name="Picture 3" descr="j0238687"/>
          <p:cNvPicPr preferRelativeResize="0"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962775" y="801688"/>
            <a:ext cx="885825" cy="493712"/>
          </a:xfrm>
          <a:noFill/>
        </p:spPr>
      </p:pic>
      <p:pic>
        <p:nvPicPr>
          <p:cNvPr id="6148" name="Picture 4" descr="j0290903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52400"/>
            <a:ext cx="126682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8389" name="Text Box 5"/>
          <p:cNvSpPr txBox="1">
            <a:spLocks noChangeArrowheads="1"/>
          </p:cNvSpPr>
          <p:nvPr/>
        </p:nvSpPr>
        <p:spPr bwMode="auto">
          <a:xfrm>
            <a:off x="76200" y="1876425"/>
            <a:ext cx="9372600" cy="350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olidFill>
                  <a:schemeClr val="accent1"/>
                </a:solidFill>
              </a:rPr>
              <a:t>Subinstance:</a:t>
            </a:r>
            <a:r>
              <a:rPr lang="en-US" altLang="en-US"/>
              <a:t> </a:t>
            </a:r>
            <a:r>
              <a:rPr lang="en-US" altLang="en-US">
                <a:sym typeface="Symbol" pitchFamily="18" charset="2"/>
              </a:rPr>
              <a:t></a:t>
            </a:r>
            <a:r>
              <a:rPr lang="en-US" altLang="en-US"/>
              <a:t> V’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[0..V],</a:t>
            </a:r>
            <a:r>
              <a:rPr lang="en-US" altLang="en-US">
                <a:sym typeface="Symbol" pitchFamily="18" charset="2"/>
              </a:rPr>
              <a:t> </a:t>
            </a:r>
            <a:r>
              <a:rPr lang="en-US" altLang="en-US"/>
              <a:t>i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[0..n],</a:t>
            </a:r>
            <a:br>
              <a:rPr lang="en-US" altLang="en-US"/>
            </a:br>
            <a:r>
              <a:rPr lang="en-US" altLang="en-US"/>
              <a:t>    knapsack(V’,i) = maximize </a:t>
            </a:r>
            <a:r>
              <a:rPr lang="en-US" altLang="en-US"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/>
              <a:t>i</a:t>
            </a:r>
            <a:r>
              <a:rPr lang="en-US" altLang="en-US" baseline="-25000"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/>
              <a:t>S</a:t>
            </a:r>
            <a:r>
              <a:rPr lang="en-US" altLang="en-US"/>
              <a:t> p</a:t>
            </a:r>
            <a:r>
              <a:rPr lang="en-US" altLang="en-US" baseline="-25000"/>
              <a:t>i</a:t>
            </a:r>
          </a:p>
          <a:p>
            <a:pPr lvl="1" algn="l" eaLnBrk="1" hangingPunct="1"/>
            <a:r>
              <a:rPr lang="en-US" altLang="en-US"/>
              <a:t>   subject to S </a:t>
            </a:r>
            <a:r>
              <a:rPr lang="en-US" altLang="en-US">
                <a:sym typeface="Symbol" pitchFamily="18" charset="2"/>
              </a:rPr>
              <a:t> {1..i} and </a:t>
            </a:r>
            <a:r>
              <a:rPr lang="en-US" altLang="en-US">
                <a:latin typeface="Symbol" pitchFamily="18" charset="2"/>
                <a:sym typeface="Symbol" pitchFamily="18" charset="2"/>
              </a:rPr>
              <a:t></a:t>
            </a:r>
            <a:r>
              <a:rPr lang="en-US" altLang="en-US" baseline="-25000"/>
              <a:t>i</a:t>
            </a:r>
            <a:r>
              <a:rPr lang="en-US" altLang="en-US" baseline="-25000">
                <a:latin typeface="Symbol" pitchFamily="18" charset="2"/>
                <a:sym typeface="Symbol" pitchFamily="18" charset="2"/>
              </a:rPr>
              <a:t></a:t>
            </a:r>
            <a:r>
              <a:rPr lang="en-US" altLang="en-US" baseline="-25000"/>
              <a:t>S</a:t>
            </a:r>
            <a:r>
              <a:rPr lang="en-US" altLang="en-US"/>
              <a:t> v</a:t>
            </a:r>
            <a:r>
              <a:rPr lang="en-US" altLang="en-US" baseline="-25000"/>
              <a:t>i</a:t>
            </a:r>
            <a:r>
              <a:rPr lang="en-US" altLang="en-US"/>
              <a:t> </a:t>
            </a:r>
            <a:r>
              <a:rPr lang="en-US" altLang="en-US">
                <a:latin typeface="Symbol" pitchFamily="18" charset="2"/>
                <a:sym typeface="Symbol" pitchFamily="18" charset="2"/>
              </a:rPr>
              <a:t></a:t>
            </a:r>
            <a:r>
              <a:rPr lang="en-US" altLang="en-US"/>
              <a:t> V</a:t>
            </a:r>
          </a:p>
          <a:p>
            <a:pPr algn="l" eaLnBrk="1" hangingPunct="1">
              <a:buFont typeface="Arial" charset="0"/>
              <a:buChar char="•"/>
            </a:pPr>
            <a:r>
              <a:rPr lang="en-US" altLang="en-US">
                <a:solidFill>
                  <a:schemeClr val="accent1"/>
                </a:solidFill>
              </a:rPr>
              <a:t>Recurrence Relation  </a:t>
            </a:r>
          </a:p>
          <a:p>
            <a:pPr lvl="1" algn="l" eaLnBrk="1" hangingPunct="1"/>
            <a:r>
              <a:rPr lang="en-US" altLang="en-US"/>
              <a:t> knapsack(V’,i) </a:t>
            </a:r>
            <a:br>
              <a:rPr lang="en-US" altLang="en-US"/>
            </a:br>
            <a:r>
              <a:rPr lang="en-US" altLang="en-US"/>
              <a:t>     = max( knapsack(V’,i-1),  </a:t>
            </a:r>
            <a:br>
              <a:rPr lang="en-US" altLang="en-US"/>
            </a:br>
            <a:r>
              <a:rPr lang="en-US" altLang="en-US"/>
              <a:t>                  knapsack(V’-v</a:t>
            </a:r>
            <a:r>
              <a:rPr lang="en-US" altLang="en-US" baseline="-25000"/>
              <a:t>i</a:t>
            </a:r>
            <a:r>
              <a:rPr lang="en-US" altLang="en-US"/>
              <a:t>,i-1)+p</a:t>
            </a:r>
            <a:r>
              <a:rPr lang="en-US" altLang="en-US" baseline="-25000"/>
              <a:t>i</a:t>
            </a:r>
            <a:r>
              <a:rPr lang="en-US" altLang="en-US"/>
              <a:t> )</a:t>
            </a:r>
          </a:p>
        </p:txBody>
      </p:sp>
      <p:pic>
        <p:nvPicPr>
          <p:cNvPr id="6150" name="Picture 6" descr="j0232136"/>
          <p:cNvPicPr preferRelativeResize="0">
            <a:picLocks noGrp="1" noChangeAspect="1" noChangeArrowheads="1"/>
          </p:cNvPicPr>
          <p:nvPr>
            <p:ph sz="half" idx="2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766050" y="0"/>
            <a:ext cx="579438" cy="762000"/>
          </a:xfrm>
          <a:noFill/>
        </p:spPr>
      </p:pic>
      <p:grpSp>
        <p:nvGrpSpPr>
          <p:cNvPr id="6151" name="Group 7"/>
          <p:cNvGrpSpPr>
            <a:grpSpLocks/>
          </p:cNvGrpSpPr>
          <p:nvPr/>
        </p:nvGrpSpPr>
        <p:grpSpPr bwMode="auto">
          <a:xfrm>
            <a:off x="7924800" y="914400"/>
            <a:ext cx="1066800" cy="609600"/>
            <a:chOff x="2569" y="1329"/>
            <a:chExt cx="905" cy="521"/>
          </a:xfrm>
        </p:grpSpPr>
        <p:sp>
          <p:nvSpPr>
            <p:cNvPr id="6156" name="Freeform 8"/>
            <p:cNvSpPr>
              <a:spLocks/>
            </p:cNvSpPr>
            <p:nvPr/>
          </p:nvSpPr>
          <p:spPr bwMode="auto">
            <a:xfrm>
              <a:off x="2821" y="1350"/>
              <a:ext cx="572" cy="204"/>
            </a:xfrm>
            <a:custGeom>
              <a:avLst/>
              <a:gdLst>
                <a:gd name="T0" fmla="*/ 0 w 1143"/>
                <a:gd name="T1" fmla="*/ 78 h 407"/>
                <a:gd name="T2" fmla="*/ 175 w 1143"/>
                <a:gd name="T3" fmla="*/ 0 h 407"/>
                <a:gd name="T4" fmla="*/ 286 w 1143"/>
                <a:gd name="T5" fmla="*/ 10 h 407"/>
                <a:gd name="T6" fmla="*/ 135 w 1143"/>
                <a:gd name="T7" fmla="*/ 102 h 407"/>
                <a:gd name="T8" fmla="*/ 0 w 1143"/>
                <a:gd name="T9" fmla="*/ 78 h 407"/>
                <a:gd name="T10" fmla="*/ 0 w 1143"/>
                <a:gd name="T11" fmla="*/ 78 h 40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43"/>
                <a:gd name="T19" fmla="*/ 0 h 407"/>
                <a:gd name="T20" fmla="*/ 1143 w 1143"/>
                <a:gd name="T21" fmla="*/ 407 h 40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43" h="407">
                  <a:moveTo>
                    <a:pt x="0" y="312"/>
                  </a:moveTo>
                  <a:lnTo>
                    <a:pt x="699" y="0"/>
                  </a:lnTo>
                  <a:lnTo>
                    <a:pt x="1143" y="40"/>
                  </a:lnTo>
                  <a:lnTo>
                    <a:pt x="538" y="407"/>
                  </a:lnTo>
                  <a:lnTo>
                    <a:pt x="0" y="312"/>
                  </a:lnTo>
                  <a:close/>
                </a:path>
              </a:pathLst>
            </a:custGeom>
            <a:solidFill>
              <a:srgbClr val="F2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Freeform 9"/>
            <p:cNvSpPr>
              <a:spLocks/>
            </p:cNvSpPr>
            <p:nvPr/>
          </p:nvSpPr>
          <p:spPr bwMode="auto">
            <a:xfrm>
              <a:off x="2804" y="1370"/>
              <a:ext cx="613" cy="253"/>
            </a:xfrm>
            <a:custGeom>
              <a:avLst/>
              <a:gdLst>
                <a:gd name="T0" fmla="*/ 9 w 1226"/>
                <a:gd name="T1" fmla="*/ 68 h 505"/>
                <a:gd name="T2" fmla="*/ 143 w 1226"/>
                <a:gd name="T3" fmla="*/ 90 h 505"/>
                <a:gd name="T4" fmla="*/ 304 w 1226"/>
                <a:gd name="T5" fmla="*/ 0 h 505"/>
                <a:gd name="T6" fmla="*/ 307 w 1226"/>
                <a:gd name="T7" fmla="*/ 46 h 505"/>
                <a:gd name="T8" fmla="*/ 143 w 1226"/>
                <a:gd name="T9" fmla="*/ 127 h 505"/>
                <a:gd name="T10" fmla="*/ 0 w 1226"/>
                <a:gd name="T11" fmla="*/ 114 h 505"/>
                <a:gd name="T12" fmla="*/ 1 w 1226"/>
                <a:gd name="T13" fmla="*/ 81 h 505"/>
                <a:gd name="T14" fmla="*/ 9 w 1226"/>
                <a:gd name="T15" fmla="*/ 68 h 505"/>
                <a:gd name="T16" fmla="*/ 9 w 1226"/>
                <a:gd name="T17" fmla="*/ 68 h 50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226"/>
                <a:gd name="T28" fmla="*/ 0 h 505"/>
                <a:gd name="T29" fmla="*/ 1226 w 1226"/>
                <a:gd name="T30" fmla="*/ 505 h 50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226" h="505">
                  <a:moveTo>
                    <a:pt x="36" y="272"/>
                  </a:moveTo>
                  <a:lnTo>
                    <a:pt x="571" y="358"/>
                  </a:lnTo>
                  <a:lnTo>
                    <a:pt x="1214" y="0"/>
                  </a:lnTo>
                  <a:lnTo>
                    <a:pt x="1226" y="181"/>
                  </a:lnTo>
                  <a:lnTo>
                    <a:pt x="571" y="505"/>
                  </a:lnTo>
                  <a:lnTo>
                    <a:pt x="0" y="456"/>
                  </a:lnTo>
                  <a:lnTo>
                    <a:pt x="3" y="322"/>
                  </a:lnTo>
                  <a:lnTo>
                    <a:pt x="36" y="272"/>
                  </a:lnTo>
                  <a:close/>
                </a:path>
              </a:pathLst>
            </a:custGeom>
            <a:solidFill>
              <a:srgbClr val="F24F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Freeform 10"/>
            <p:cNvSpPr>
              <a:spLocks/>
            </p:cNvSpPr>
            <p:nvPr/>
          </p:nvSpPr>
          <p:spPr bwMode="auto">
            <a:xfrm>
              <a:off x="3356" y="1480"/>
              <a:ext cx="118" cy="109"/>
            </a:xfrm>
            <a:custGeom>
              <a:avLst/>
              <a:gdLst>
                <a:gd name="T0" fmla="*/ 23 w 236"/>
                <a:gd name="T1" fmla="*/ 4 h 216"/>
                <a:gd name="T2" fmla="*/ 21 w 236"/>
                <a:gd name="T3" fmla="*/ 5 h 216"/>
                <a:gd name="T4" fmla="*/ 19 w 236"/>
                <a:gd name="T5" fmla="*/ 5 h 216"/>
                <a:gd name="T6" fmla="*/ 15 w 236"/>
                <a:gd name="T7" fmla="*/ 6 h 216"/>
                <a:gd name="T8" fmla="*/ 13 w 236"/>
                <a:gd name="T9" fmla="*/ 7 h 216"/>
                <a:gd name="T10" fmla="*/ 11 w 236"/>
                <a:gd name="T11" fmla="*/ 9 h 216"/>
                <a:gd name="T12" fmla="*/ 7 w 236"/>
                <a:gd name="T13" fmla="*/ 11 h 216"/>
                <a:gd name="T14" fmla="*/ 6 w 236"/>
                <a:gd name="T15" fmla="*/ 13 h 216"/>
                <a:gd name="T16" fmla="*/ 4 w 236"/>
                <a:gd name="T17" fmla="*/ 16 h 216"/>
                <a:gd name="T18" fmla="*/ 3 w 236"/>
                <a:gd name="T19" fmla="*/ 19 h 216"/>
                <a:gd name="T20" fmla="*/ 2 w 236"/>
                <a:gd name="T21" fmla="*/ 22 h 216"/>
                <a:gd name="T22" fmla="*/ 1 w 236"/>
                <a:gd name="T23" fmla="*/ 25 h 216"/>
                <a:gd name="T24" fmla="*/ 0 w 236"/>
                <a:gd name="T25" fmla="*/ 28 h 216"/>
                <a:gd name="T26" fmla="*/ 0 w 236"/>
                <a:gd name="T27" fmla="*/ 32 h 216"/>
                <a:gd name="T28" fmla="*/ 0 w 236"/>
                <a:gd name="T29" fmla="*/ 35 h 216"/>
                <a:gd name="T30" fmla="*/ 1 w 236"/>
                <a:gd name="T31" fmla="*/ 37 h 216"/>
                <a:gd name="T32" fmla="*/ 1 w 236"/>
                <a:gd name="T33" fmla="*/ 40 h 216"/>
                <a:gd name="T34" fmla="*/ 2 w 236"/>
                <a:gd name="T35" fmla="*/ 42 h 216"/>
                <a:gd name="T36" fmla="*/ 3 w 236"/>
                <a:gd name="T37" fmla="*/ 45 h 216"/>
                <a:gd name="T38" fmla="*/ 5 w 236"/>
                <a:gd name="T39" fmla="*/ 48 h 216"/>
                <a:gd name="T40" fmla="*/ 7 w 236"/>
                <a:gd name="T41" fmla="*/ 50 h 216"/>
                <a:gd name="T42" fmla="*/ 10 w 236"/>
                <a:gd name="T43" fmla="*/ 51 h 216"/>
                <a:gd name="T44" fmla="*/ 13 w 236"/>
                <a:gd name="T45" fmla="*/ 52 h 216"/>
                <a:gd name="T46" fmla="*/ 17 w 236"/>
                <a:gd name="T47" fmla="*/ 53 h 216"/>
                <a:gd name="T48" fmla="*/ 21 w 236"/>
                <a:gd name="T49" fmla="*/ 54 h 216"/>
                <a:gd name="T50" fmla="*/ 25 w 236"/>
                <a:gd name="T51" fmla="*/ 55 h 216"/>
                <a:gd name="T52" fmla="*/ 29 w 236"/>
                <a:gd name="T53" fmla="*/ 55 h 216"/>
                <a:gd name="T54" fmla="*/ 31 w 236"/>
                <a:gd name="T55" fmla="*/ 55 h 216"/>
                <a:gd name="T56" fmla="*/ 34 w 236"/>
                <a:gd name="T57" fmla="*/ 55 h 216"/>
                <a:gd name="T58" fmla="*/ 37 w 236"/>
                <a:gd name="T59" fmla="*/ 54 h 216"/>
                <a:gd name="T60" fmla="*/ 41 w 236"/>
                <a:gd name="T61" fmla="*/ 53 h 216"/>
                <a:gd name="T62" fmla="*/ 44 w 236"/>
                <a:gd name="T63" fmla="*/ 51 h 216"/>
                <a:gd name="T64" fmla="*/ 47 w 236"/>
                <a:gd name="T65" fmla="*/ 49 h 216"/>
                <a:gd name="T66" fmla="*/ 50 w 236"/>
                <a:gd name="T67" fmla="*/ 47 h 216"/>
                <a:gd name="T68" fmla="*/ 52 w 236"/>
                <a:gd name="T69" fmla="*/ 44 h 216"/>
                <a:gd name="T70" fmla="*/ 54 w 236"/>
                <a:gd name="T71" fmla="*/ 42 h 216"/>
                <a:gd name="T72" fmla="*/ 56 w 236"/>
                <a:gd name="T73" fmla="*/ 38 h 216"/>
                <a:gd name="T74" fmla="*/ 57 w 236"/>
                <a:gd name="T75" fmla="*/ 35 h 216"/>
                <a:gd name="T76" fmla="*/ 58 w 236"/>
                <a:gd name="T77" fmla="*/ 32 h 216"/>
                <a:gd name="T78" fmla="*/ 59 w 236"/>
                <a:gd name="T79" fmla="*/ 28 h 216"/>
                <a:gd name="T80" fmla="*/ 59 w 236"/>
                <a:gd name="T81" fmla="*/ 25 h 216"/>
                <a:gd name="T82" fmla="*/ 59 w 236"/>
                <a:gd name="T83" fmla="*/ 22 h 216"/>
                <a:gd name="T84" fmla="*/ 59 w 236"/>
                <a:gd name="T85" fmla="*/ 19 h 216"/>
                <a:gd name="T86" fmla="*/ 59 w 236"/>
                <a:gd name="T87" fmla="*/ 15 h 216"/>
                <a:gd name="T88" fmla="*/ 58 w 236"/>
                <a:gd name="T89" fmla="*/ 12 h 216"/>
                <a:gd name="T90" fmla="*/ 57 w 236"/>
                <a:gd name="T91" fmla="*/ 10 h 216"/>
                <a:gd name="T92" fmla="*/ 56 w 236"/>
                <a:gd name="T93" fmla="*/ 7 h 216"/>
                <a:gd name="T94" fmla="*/ 54 w 236"/>
                <a:gd name="T95" fmla="*/ 5 h 216"/>
                <a:gd name="T96" fmla="*/ 51 w 236"/>
                <a:gd name="T97" fmla="*/ 3 h 216"/>
                <a:gd name="T98" fmla="*/ 49 w 236"/>
                <a:gd name="T99" fmla="*/ 1 h 216"/>
                <a:gd name="T100" fmla="*/ 46 w 236"/>
                <a:gd name="T101" fmla="*/ 1 h 216"/>
                <a:gd name="T102" fmla="*/ 44 w 236"/>
                <a:gd name="T103" fmla="*/ 1 h 216"/>
                <a:gd name="T104" fmla="*/ 41 w 236"/>
                <a:gd name="T105" fmla="*/ 0 h 216"/>
                <a:gd name="T106" fmla="*/ 39 w 236"/>
                <a:gd name="T107" fmla="*/ 1 h 216"/>
                <a:gd name="T108" fmla="*/ 36 w 236"/>
                <a:gd name="T109" fmla="*/ 1 h 216"/>
                <a:gd name="T110" fmla="*/ 34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4 h 216"/>
                <a:gd name="T120" fmla="*/ 24 w 236"/>
                <a:gd name="T121" fmla="*/ 4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4" y="14"/>
                  </a:moveTo>
                  <a:lnTo>
                    <a:pt x="92" y="14"/>
                  </a:lnTo>
                  <a:lnTo>
                    <a:pt x="86" y="16"/>
                  </a:lnTo>
                  <a:lnTo>
                    <a:pt x="82" y="17"/>
                  </a:lnTo>
                  <a:lnTo>
                    <a:pt x="78" y="18"/>
                  </a:lnTo>
                  <a:lnTo>
                    <a:pt x="73" y="19"/>
                  </a:lnTo>
                  <a:lnTo>
                    <a:pt x="69" y="21"/>
                  </a:lnTo>
                  <a:lnTo>
                    <a:pt x="63" y="24"/>
                  </a:lnTo>
                  <a:lnTo>
                    <a:pt x="57" y="26"/>
                  </a:lnTo>
                  <a:lnTo>
                    <a:pt x="52" y="28"/>
                  </a:lnTo>
                  <a:lnTo>
                    <a:pt x="47" y="32"/>
                  </a:lnTo>
                  <a:lnTo>
                    <a:pt x="41" y="35"/>
                  </a:lnTo>
                  <a:lnTo>
                    <a:pt x="36" y="38"/>
                  </a:lnTo>
                  <a:lnTo>
                    <a:pt x="31" y="43"/>
                  </a:lnTo>
                  <a:lnTo>
                    <a:pt x="27" y="49"/>
                  </a:lnTo>
                  <a:lnTo>
                    <a:pt x="22" y="52"/>
                  </a:lnTo>
                  <a:lnTo>
                    <a:pt x="17" y="57"/>
                  </a:lnTo>
                  <a:lnTo>
                    <a:pt x="14" y="62"/>
                  </a:lnTo>
                  <a:lnTo>
                    <a:pt x="12" y="68"/>
                  </a:lnTo>
                  <a:lnTo>
                    <a:pt x="9" y="74"/>
                  </a:lnTo>
                  <a:lnTo>
                    <a:pt x="7" y="79"/>
                  </a:lnTo>
                  <a:lnTo>
                    <a:pt x="5" y="86"/>
                  </a:lnTo>
                  <a:lnTo>
                    <a:pt x="4" y="93"/>
                  </a:lnTo>
                  <a:lnTo>
                    <a:pt x="1" y="99"/>
                  </a:lnTo>
                  <a:lnTo>
                    <a:pt x="0" y="105"/>
                  </a:lnTo>
                  <a:lnTo>
                    <a:pt x="0" y="111"/>
                  </a:lnTo>
                  <a:lnTo>
                    <a:pt x="0" y="118"/>
                  </a:lnTo>
                  <a:lnTo>
                    <a:pt x="0" y="124"/>
                  </a:lnTo>
                  <a:lnTo>
                    <a:pt x="0" y="131"/>
                  </a:lnTo>
                  <a:lnTo>
                    <a:pt x="0" y="136"/>
                  </a:lnTo>
                  <a:lnTo>
                    <a:pt x="1" y="142"/>
                  </a:lnTo>
                  <a:lnTo>
                    <a:pt x="1" y="147"/>
                  </a:lnTo>
                  <a:lnTo>
                    <a:pt x="3" y="152"/>
                  </a:lnTo>
                  <a:lnTo>
                    <a:pt x="3" y="157"/>
                  </a:lnTo>
                  <a:lnTo>
                    <a:pt x="5" y="163"/>
                  </a:lnTo>
                  <a:lnTo>
                    <a:pt x="6" y="167"/>
                  </a:lnTo>
                  <a:lnTo>
                    <a:pt x="7" y="172"/>
                  </a:lnTo>
                  <a:lnTo>
                    <a:pt x="9" y="176"/>
                  </a:lnTo>
                  <a:lnTo>
                    <a:pt x="13" y="181"/>
                  </a:lnTo>
                  <a:lnTo>
                    <a:pt x="19" y="188"/>
                  </a:lnTo>
                  <a:lnTo>
                    <a:pt x="27" y="195"/>
                  </a:lnTo>
                  <a:lnTo>
                    <a:pt x="30" y="198"/>
                  </a:lnTo>
                  <a:lnTo>
                    <a:pt x="36" y="200"/>
                  </a:lnTo>
                  <a:lnTo>
                    <a:pt x="40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8" y="209"/>
                  </a:lnTo>
                  <a:lnTo>
                    <a:pt x="65" y="211"/>
                  </a:lnTo>
                  <a:lnTo>
                    <a:pt x="73" y="212"/>
                  </a:lnTo>
                  <a:lnTo>
                    <a:pt x="81" y="213"/>
                  </a:lnTo>
                  <a:lnTo>
                    <a:pt x="89" y="214"/>
                  </a:lnTo>
                  <a:lnTo>
                    <a:pt x="97" y="215"/>
                  </a:lnTo>
                  <a:lnTo>
                    <a:pt x="105" y="216"/>
                  </a:lnTo>
                  <a:lnTo>
                    <a:pt x="113" y="215"/>
                  </a:lnTo>
                  <a:lnTo>
                    <a:pt x="121" y="215"/>
                  </a:lnTo>
                  <a:lnTo>
                    <a:pt x="126" y="214"/>
                  </a:lnTo>
                  <a:lnTo>
                    <a:pt x="130" y="214"/>
                  </a:lnTo>
                  <a:lnTo>
                    <a:pt x="134" y="214"/>
                  </a:lnTo>
                  <a:lnTo>
                    <a:pt x="138" y="214"/>
                  </a:lnTo>
                  <a:lnTo>
                    <a:pt x="146" y="212"/>
                  </a:lnTo>
                  <a:lnTo>
                    <a:pt x="154" y="211"/>
                  </a:lnTo>
                  <a:lnTo>
                    <a:pt x="161" y="208"/>
                  </a:lnTo>
                  <a:lnTo>
                    <a:pt x="169" y="206"/>
                  </a:lnTo>
                  <a:lnTo>
                    <a:pt x="175" y="203"/>
                  </a:lnTo>
                  <a:lnTo>
                    <a:pt x="182" y="199"/>
                  </a:lnTo>
                  <a:lnTo>
                    <a:pt x="186" y="195"/>
                  </a:lnTo>
                  <a:lnTo>
                    <a:pt x="193" y="191"/>
                  </a:lnTo>
                  <a:lnTo>
                    <a:pt x="198" y="186"/>
                  </a:lnTo>
                  <a:lnTo>
                    <a:pt x="202" y="181"/>
                  </a:lnTo>
                  <a:lnTo>
                    <a:pt x="207" y="175"/>
                  </a:lnTo>
                  <a:lnTo>
                    <a:pt x="211" y="171"/>
                  </a:lnTo>
                  <a:lnTo>
                    <a:pt x="215" y="164"/>
                  </a:lnTo>
                  <a:lnTo>
                    <a:pt x="218" y="158"/>
                  </a:lnTo>
                  <a:lnTo>
                    <a:pt x="222" y="151"/>
                  </a:lnTo>
                  <a:lnTo>
                    <a:pt x="224" y="146"/>
                  </a:lnTo>
                  <a:lnTo>
                    <a:pt x="226" y="139"/>
                  </a:lnTo>
                  <a:lnTo>
                    <a:pt x="228" y="132"/>
                  </a:lnTo>
                  <a:lnTo>
                    <a:pt x="231" y="125"/>
                  </a:lnTo>
                  <a:lnTo>
                    <a:pt x="233" y="119"/>
                  </a:lnTo>
                  <a:lnTo>
                    <a:pt x="233" y="111"/>
                  </a:lnTo>
                  <a:lnTo>
                    <a:pt x="234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5" y="85"/>
                  </a:lnTo>
                  <a:lnTo>
                    <a:pt x="235" y="78"/>
                  </a:lnTo>
                  <a:lnTo>
                    <a:pt x="235" y="73"/>
                  </a:lnTo>
                  <a:lnTo>
                    <a:pt x="235" y="66"/>
                  </a:lnTo>
                  <a:lnTo>
                    <a:pt x="234" y="59"/>
                  </a:lnTo>
                  <a:lnTo>
                    <a:pt x="233" y="53"/>
                  </a:lnTo>
                  <a:lnTo>
                    <a:pt x="231" y="46"/>
                  </a:lnTo>
                  <a:lnTo>
                    <a:pt x="231" y="42"/>
                  </a:lnTo>
                  <a:lnTo>
                    <a:pt x="227" y="37"/>
                  </a:lnTo>
                  <a:lnTo>
                    <a:pt x="225" y="33"/>
                  </a:lnTo>
                  <a:lnTo>
                    <a:pt x="223" y="28"/>
                  </a:lnTo>
                  <a:lnTo>
                    <a:pt x="220" y="24"/>
                  </a:lnTo>
                  <a:lnTo>
                    <a:pt x="214" y="17"/>
                  </a:lnTo>
                  <a:lnTo>
                    <a:pt x="206" y="11"/>
                  </a:lnTo>
                  <a:lnTo>
                    <a:pt x="201" y="9"/>
                  </a:lnTo>
                  <a:lnTo>
                    <a:pt x="198" y="6"/>
                  </a:lnTo>
                  <a:lnTo>
                    <a:pt x="193" y="4"/>
                  </a:lnTo>
                  <a:lnTo>
                    <a:pt x="188" y="4"/>
                  </a:lnTo>
                  <a:lnTo>
                    <a:pt x="184" y="2"/>
                  </a:lnTo>
                  <a:lnTo>
                    <a:pt x="179" y="2"/>
                  </a:lnTo>
                  <a:lnTo>
                    <a:pt x="174" y="1"/>
                  </a:lnTo>
                  <a:lnTo>
                    <a:pt x="169" y="1"/>
                  </a:lnTo>
                  <a:lnTo>
                    <a:pt x="163" y="0"/>
                  </a:lnTo>
                  <a:lnTo>
                    <a:pt x="159" y="0"/>
                  </a:lnTo>
                  <a:lnTo>
                    <a:pt x="154" y="1"/>
                  </a:lnTo>
                  <a:lnTo>
                    <a:pt x="150" y="2"/>
                  </a:lnTo>
                  <a:lnTo>
                    <a:pt x="144" y="2"/>
                  </a:lnTo>
                  <a:lnTo>
                    <a:pt x="138" y="2"/>
                  </a:lnTo>
                  <a:lnTo>
                    <a:pt x="133" y="3"/>
                  </a:lnTo>
                  <a:lnTo>
                    <a:pt x="128" y="4"/>
                  </a:lnTo>
                  <a:lnTo>
                    <a:pt x="123" y="4"/>
                  </a:lnTo>
                  <a:lnTo>
                    <a:pt x="119" y="6"/>
                  </a:lnTo>
                  <a:lnTo>
                    <a:pt x="114" y="8"/>
                  </a:lnTo>
                  <a:lnTo>
                    <a:pt x="111" y="9"/>
                  </a:lnTo>
                  <a:lnTo>
                    <a:pt x="103" y="10"/>
                  </a:lnTo>
                  <a:lnTo>
                    <a:pt x="98" y="12"/>
                  </a:lnTo>
                  <a:lnTo>
                    <a:pt x="94" y="13"/>
                  </a:lnTo>
                  <a:lnTo>
                    <a:pt x="94" y="14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Freeform 11"/>
            <p:cNvSpPr>
              <a:spLocks/>
            </p:cNvSpPr>
            <p:nvPr/>
          </p:nvSpPr>
          <p:spPr bwMode="auto">
            <a:xfrm>
              <a:off x="3132" y="1597"/>
              <a:ext cx="118" cy="107"/>
            </a:xfrm>
            <a:custGeom>
              <a:avLst/>
              <a:gdLst>
                <a:gd name="T0" fmla="*/ 23 w 236"/>
                <a:gd name="T1" fmla="*/ 3 h 216"/>
                <a:gd name="T2" fmla="*/ 21 w 236"/>
                <a:gd name="T3" fmla="*/ 4 h 216"/>
                <a:gd name="T4" fmla="*/ 19 w 236"/>
                <a:gd name="T5" fmla="*/ 5 h 216"/>
                <a:gd name="T6" fmla="*/ 16 w 236"/>
                <a:gd name="T7" fmla="*/ 6 h 216"/>
                <a:gd name="T8" fmla="*/ 13 w 236"/>
                <a:gd name="T9" fmla="*/ 7 h 216"/>
                <a:gd name="T10" fmla="*/ 11 w 236"/>
                <a:gd name="T11" fmla="*/ 8 h 216"/>
                <a:gd name="T12" fmla="*/ 8 w 236"/>
                <a:gd name="T13" fmla="*/ 10 h 216"/>
                <a:gd name="T14" fmla="*/ 6 w 236"/>
                <a:gd name="T15" fmla="*/ 13 h 216"/>
                <a:gd name="T16" fmla="*/ 4 w 236"/>
                <a:gd name="T17" fmla="*/ 15 h 216"/>
                <a:gd name="T18" fmla="*/ 3 w 236"/>
                <a:gd name="T19" fmla="*/ 18 h 216"/>
                <a:gd name="T20" fmla="*/ 2 w 236"/>
                <a:gd name="T21" fmla="*/ 21 h 216"/>
                <a:gd name="T22" fmla="*/ 1 w 236"/>
                <a:gd name="T23" fmla="*/ 24 h 216"/>
                <a:gd name="T24" fmla="*/ 1 w 236"/>
                <a:gd name="T25" fmla="*/ 27 h 216"/>
                <a:gd name="T26" fmla="*/ 0 w 236"/>
                <a:gd name="T27" fmla="*/ 30 h 216"/>
                <a:gd name="T28" fmla="*/ 1 w 236"/>
                <a:gd name="T29" fmla="*/ 33 h 216"/>
                <a:gd name="T30" fmla="*/ 1 w 236"/>
                <a:gd name="T31" fmla="*/ 36 h 216"/>
                <a:gd name="T32" fmla="*/ 1 w 236"/>
                <a:gd name="T33" fmla="*/ 39 h 216"/>
                <a:gd name="T34" fmla="*/ 2 w 236"/>
                <a:gd name="T35" fmla="*/ 41 h 216"/>
                <a:gd name="T36" fmla="*/ 3 w 236"/>
                <a:gd name="T37" fmla="*/ 43 h 216"/>
                <a:gd name="T38" fmla="*/ 5 w 236"/>
                <a:gd name="T39" fmla="*/ 46 h 216"/>
                <a:gd name="T40" fmla="*/ 7 w 236"/>
                <a:gd name="T41" fmla="*/ 49 h 216"/>
                <a:gd name="T42" fmla="*/ 11 w 236"/>
                <a:gd name="T43" fmla="*/ 50 h 216"/>
                <a:gd name="T44" fmla="*/ 13 w 236"/>
                <a:gd name="T45" fmla="*/ 51 h 216"/>
                <a:gd name="T46" fmla="*/ 17 w 236"/>
                <a:gd name="T47" fmla="*/ 52 h 216"/>
                <a:gd name="T48" fmla="*/ 21 w 236"/>
                <a:gd name="T49" fmla="*/ 53 h 216"/>
                <a:gd name="T50" fmla="*/ 25 w 236"/>
                <a:gd name="T51" fmla="*/ 53 h 216"/>
                <a:gd name="T52" fmla="*/ 29 w 236"/>
                <a:gd name="T53" fmla="*/ 53 h 216"/>
                <a:gd name="T54" fmla="*/ 31 w 236"/>
                <a:gd name="T55" fmla="*/ 53 h 216"/>
                <a:gd name="T56" fmla="*/ 34 w 236"/>
                <a:gd name="T57" fmla="*/ 53 h 216"/>
                <a:gd name="T58" fmla="*/ 37 w 236"/>
                <a:gd name="T59" fmla="*/ 52 h 216"/>
                <a:gd name="T60" fmla="*/ 41 w 236"/>
                <a:gd name="T61" fmla="*/ 51 h 216"/>
                <a:gd name="T62" fmla="*/ 44 w 236"/>
                <a:gd name="T63" fmla="*/ 50 h 216"/>
                <a:gd name="T64" fmla="*/ 47 w 236"/>
                <a:gd name="T65" fmla="*/ 48 h 216"/>
                <a:gd name="T66" fmla="*/ 50 w 236"/>
                <a:gd name="T67" fmla="*/ 46 h 216"/>
                <a:gd name="T68" fmla="*/ 53 w 236"/>
                <a:gd name="T69" fmla="*/ 43 h 216"/>
                <a:gd name="T70" fmla="*/ 54 w 236"/>
                <a:gd name="T71" fmla="*/ 40 h 216"/>
                <a:gd name="T72" fmla="*/ 56 w 236"/>
                <a:gd name="T73" fmla="*/ 37 h 216"/>
                <a:gd name="T74" fmla="*/ 57 w 236"/>
                <a:gd name="T75" fmla="*/ 34 h 216"/>
                <a:gd name="T76" fmla="*/ 58 w 236"/>
                <a:gd name="T77" fmla="*/ 31 h 216"/>
                <a:gd name="T78" fmla="*/ 59 w 236"/>
                <a:gd name="T79" fmla="*/ 28 h 216"/>
                <a:gd name="T80" fmla="*/ 59 w 236"/>
                <a:gd name="T81" fmla="*/ 24 h 216"/>
                <a:gd name="T82" fmla="*/ 59 w 236"/>
                <a:gd name="T83" fmla="*/ 21 h 216"/>
                <a:gd name="T84" fmla="*/ 59 w 236"/>
                <a:gd name="T85" fmla="*/ 18 h 216"/>
                <a:gd name="T86" fmla="*/ 59 w 236"/>
                <a:gd name="T87" fmla="*/ 15 h 216"/>
                <a:gd name="T88" fmla="*/ 58 w 236"/>
                <a:gd name="T89" fmla="*/ 11 h 216"/>
                <a:gd name="T90" fmla="*/ 57 w 236"/>
                <a:gd name="T91" fmla="*/ 9 h 216"/>
                <a:gd name="T92" fmla="*/ 56 w 236"/>
                <a:gd name="T93" fmla="*/ 7 h 216"/>
                <a:gd name="T94" fmla="*/ 54 w 236"/>
                <a:gd name="T95" fmla="*/ 4 h 216"/>
                <a:gd name="T96" fmla="*/ 51 w 236"/>
                <a:gd name="T97" fmla="*/ 2 h 216"/>
                <a:gd name="T98" fmla="*/ 49 w 236"/>
                <a:gd name="T99" fmla="*/ 1 h 216"/>
                <a:gd name="T100" fmla="*/ 46 w 236"/>
                <a:gd name="T101" fmla="*/ 0 h 216"/>
                <a:gd name="T102" fmla="*/ 44 w 236"/>
                <a:gd name="T103" fmla="*/ 0 h 216"/>
                <a:gd name="T104" fmla="*/ 41 w 236"/>
                <a:gd name="T105" fmla="*/ 0 h 216"/>
                <a:gd name="T106" fmla="*/ 39 w 236"/>
                <a:gd name="T107" fmla="*/ 0 h 216"/>
                <a:gd name="T108" fmla="*/ 36 w 236"/>
                <a:gd name="T109" fmla="*/ 0 h 216"/>
                <a:gd name="T110" fmla="*/ 33 w 236"/>
                <a:gd name="T111" fmla="*/ 1 h 216"/>
                <a:gd name="T112" fmla="*/ 30 w 236"/>
                <a:gd name="T113" fmla="*/ 1 h 216"/>
                <a:gd name="T114" fmla="*/ 29 w 236"/>
                <a:gd name="T115" fmla="*/ 2 h 216"/>
                <a:gd name="T116" fmla="*/ 26 w 236"/>
                <a:gd name="T117" fmla="*/ 3 h 216"/>
                <a:gd name="T118" fmla="*/ 24 w 236"/>
                <a:gd name="T119" fmla="*/ 3 h 216"/>
                <a:gd name="T120" fmla="*/ 24 w 236"/>
                <a:gd name="T121" fmla="*/ 3 h 21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36"/>
                <a:gd name="T184" fmla="*/ 0 h 216"/>
                <a:gd name="T185" fmla="*/ 236 w 236"/>
                <a:gd name="T186" fmla="*/ 216 h 21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36" h="216">
                  <a:moveTo>
                    <a:pt x="95" y="15"/>
                  </a:moveTo>
                  <a:lnTo>
                    <a:pt x="92" y="15"/>
                  </a:lnTo>
                  <a:lnTo>
                    <a:pt x="87" y="16"/>
                  </a:lnTo>
                  <a:lnTo>
                    <a:pt x="83" y="17"/>
                  </a:lnTo>
                  <a:lnTo>
                    <a:pt x="79" y="19"/>
                  </a:lnTo>
                  <a:lnTo>
                    <a:pt x="74" y="20"/>
                  </a:lnTo>
                  <a:lnTo>
                    <a:pt x="70" y="22"/>
                  </a:lnTo>
                  <a:lnTo>
                    <a:pt x="64" y="24"/>
                  </a:lnTo>
                  <a:lnTo>
                    <a:pt x="58" y="27"/>
                  </a:lnTo>
                  <a:lnTo>
                    <a:pt x="52" y="29"/>
                  </a:lnTo>
                  <a:lnTo>
                    <a:pt x="48" y="32"/>
                  </a:lnTo>
                  <a:lnTo>
                    <a:pt x="41" y="35"/>
                  </a:lnTo>
                  <a:lnTo>
                    <a:pt x="37" y="38"/>
                  </a:lnTo>
                  <a:lnTo>
                    <a:pt x="32" y="42"/>
                  </a:lnTo>
                  <a:lnTo>
                    <a:pt x="27" y="47"/>
                  </a:lnTo>
                  <a:lnTo>
                    <a:pt x="23" y="52"/>
                  </a:lnTo>
                  <a:lnTo>
                    <a:pt x="18" y="57"/>
                  </a:lnTo>
                  <a:lnTo>
                    <a:pt x="15" y="62"/>
                  </a:lnTo>
                  <a:lnTo>
                    <a:pt x="13" y="69"/>
                  </a:lnTo>
                  <a:lnTo>
                    <a:pt x="9" y="73"/>
                  </a:lnTo>
                  <a:lnTo>
                    <a:pt x="7" y="80"/>
                  </a:lnTo>
                  <a:lnTo>
                    <a:pt x="5" y="86"/>
                  </a:lnTo>
                  <a:lnTo>
                    <a:pt x="5" y="93"/>
                  </a:lnTo>
                  <a:lnTo>
                    <a:pt x="2" y="98"/>
                  </a:lnTo>
                  <a:lnTo>
                    <a:pt x="1" y="104"/>
                  </a:lnTo>
                  <a:lnTo>
                    <a:pt x="1" y="110"/>
                  </a:lnTo>
                  <a:lnTo>
                    <a:pt x="1" y="118"/>
                  </a:lnTo>
                  <a:lnTo>
                    <a:pt x="0" y="123"/>
                  </a:lnTo>
                  <a:lnTo>
                    <a:pt x="0" y="129"/>
                  </a:lnTo>
                  <a:lnTo>
                    <a:pt x="1" y="136"/>
                  </a:lnTo>
                  <a:lnTo>
                    <a:pt x="2" y="143"/>
                  </a:lnTo>
                  <a:lnTo>
                    <a:pt x="2" y="147"/>
                  </a:lnTo>
                  <a:lnTo>
                    <a:pt x="2" y="153"/>
                  </a:lnTo>
                  <a:lnTo>
                    <a:pt x="3" y="158"/>
                  </a:lnTo>
                  <a:lnTo>
                    <a:pt x="6" y="163"/>
                  </a:lnTo>
                  <a:lnTo>
                    <a:pt x="7" y="168"/>
                  </a:lnTo>
                  <a:lnTo>
                    <a:pt x="8" y="173"/>
                  </a:lnTo>
                  <a:lnTo>
                    <a:pt x="10" y="176"/>
                  </a:lnTo>
                  <a:lnTo>
                    <a:pt x="14" y="180"/>
                  </a:lnTo>
                  <a:lnTo>
                    <a:pt x="18" y="187"/>
                  </a:lnTo>
                  <a:lnTo>
                    <a:pt x="26" y="194"/>
                  </a:lnTo>
                  <a:lnTo>
                    <a:pt x="31" y="198"/>
                  </a:lnTo>
                  <a:lnTo>
                    <a:pt x="35" y="201"/>
                  </a:lnTo>
                  <a:lnTo>
                    <a:pt x="41" y="203"/>
                  </a:lnTo>
                  <a:lnTo>
                    <a:pt x="48" y="206"/>
                  </a:lnTo>
                  <a:lnTo>
                    <a:pt x="52" y="208"/>
                  </a:lnTo>
                  <a:lnTo>
                    <a:pt x="60" y="210"/>
                  </a:lnTo>
                  <a:lnTo>
                    <a:pt x="67" y="211"/>
                  </a:lnTo>
                  <a:lnTo>
                    <a:pt x="74" y="212"/>
                  </a:lnTo>
                  <a:lnTo>
                    <a:pt x="82" y="214"/>
                  </a:lnTo>
                  <a:lnTo>
                    <a:pt x="90" y="215"/>
                  </a:lnTo>
                  <a:lnTo>
                    <a:pt x="98" y="215"/>
                  </a:lnTo>
                  <a:lnTo>
                    <a:pt x="106" y="216"/>
                  </a:lnTo>
                  <a:lnTo>
                    <a:pt x="114" y="215"/>
                  </a:lnTo>
                  <a:lnTo>
                    <a:pt x="122" y="215"/>
                  </a:lnTo>
                  <a:lnTo>
                    <a:pt x="127" y="215"/>
                  </a:lnTo>
                  <a:lnTo>
                    <a:pt x="131" y="215"/>
                  </a:lnTo>
                  <a:lnTo>
                    <a:pt x="135" y="214"/>
                  </a:lnTo>
                  <a:lnTo>
                    <a:pt x="139" y="214"/>
                  </a:lnTo>
                  <a:lnTo>
                    <a:pt x="147" y="212"/>
                  </a:lnTo>
                  <a:lnTo>
                    <a:pt x="155" y="210"/>
                  </a:lnTo>
                  <a:lnTo>
                    <a:pt x="162" y="208"/>
                  </a:lnTo>
                  <a:lnTo>
                    <a:pt x="170" y="206"/>
                  </a:lnTo>
                  <a:lnTo>
                    <a:pt x="176" y="202"/>
                  </a:lnTo>
                  <a:lnTo>
                    <a:pt x="182" y="199"/>
                  </a:lnTo>
                  <a:lnTo>
                    <a:pt x="187" y="194"/>
                  </a:lnTo>
                  <a:lnTo>
                    <a:pt x="194" y="190"/>
                  </a:lnTo>
                  <a:lnTo>
                    <a:pt x="198" y="185"/>
                  </a:lnTo>
                  <a:lnTo>
                    <a:pt x="204" y="180"/>
                  </a:lnTo>
                  <a:lnTo>
                    <a:pt x="209" y="175"/>
                  </a:lnTo>
                  <a:lnTo>
                    <a:pt x="213" y="169"/>
                  </a:lnTo>
                  <a:lnTo>
                    <a:pt x="216" y="163"/>
                  </a:lnTo>
                  <a:lnTo>
                    <a:pt x="219" y="157"/>
                  </a:lnTo>
                  <a:lnTo>
                    <a:pt x="222" y="151"/>
                  </a:lnTo>
                  <a:lnTo>
                    <a:pt x="225" y="145"/>
                  </a:lnTo>
                  <a:lnTo>
                    <a:pt x="227" y="138"/>
                  </a:lnTo>
                  <a:lnTo>
                    <a:pt x="229" y="133"/>
                  </a:lnTo>
                  <a:lnTo>
                    <a:pt x="232" y="126"/>
                  </a:lnTo>
                  <a:lnTo>
                    <a:pt x="234" y="120"/>
                  </a:lnTo>
                  <a:lnTo>
                    <a:pt x="234" y="113"/>
                  </a:lnTo>
                  <a:lnTo>
                    <a:pt x="235" y="105"/>
                  </a:lnTo>
                  <a:lnTo>
                    <a:pt x="235" y="98"/>
                  </a:lnTo>
                  <a:lnTo>
                    <a:pt x="236" y="92"/>
                  </a:lnTo>
                  <a:lnTo>
                    <a:pt x="236" y="85"/>
                  </a:lnTo>
                  <a:lnTo>
                    <a:pt x="236" y="78"/>
                  </a:lnTo>
                  <a:lnTo>
                    <a:pt x="235" y="72"/>
                  </a:lnTo>
                  <a:lnTo>
                    <a:pt x="235" y="66"/>
                  </a:lnTo>
                  <a:lnTo>
                    <a:pt x="234" y="60"/>
                  </a:lnTo>
                  <a:lnTo>
                    <a:pt x="233" y="54"/>
                  </a:lnTo>
                  <a:lnTo>
                    <a:pt x="232" y="47"/>
                  </a:lnTo>
                  <a:lnTo>
                    <a:pt x="229" y="42"/>
                  </a:lnTo>
                  <a:lnTo>
                    <a:pt x="227" y="38"/>
                  </a:lnTo>
                  <a:lnTo>
                    <a:pt x="225" y="33"/>
                  </a:lnTo>
                  <a:lnTo>
                    <a:pt x="222" y="29"/>
                  </a:lnTo>
                  <a:lnTo>
                    <a:pt x="220" y="25"/>
                  </a:lnTo>
                  <a:lnTo>
                    <a:pt x="213" y="17"/>
                  </a:lnTo>
                  <a:lnTo>
                    <a:pt x="206" y="12"/>
                  </a:lnTo>
                  <a:lnTo>
                    <a:pt x="202" y="9"/>
                  </a:lnTo>
                  <a:lnTo>
                    <a:pt x="197" y="7"/>
                  </a:lnTo>
                  <a:lnTo>
                    <a:pt x="193" y="6"/>
                  </a:lnTo>
                  <a:lnTo>
                    <a:pt x="189" y="5"/>
                  </a:lnTo>
                  <a:lnTo>
                    <a:pt x="184" y="3"/>
                  </a:lnTo>
                  <a:lnTo>
                    <a:pt x="179" y="1"/>
                  </a:lnTo>
                  <a:lnTo>
                    <a:pt x="173" y="0"/>
                  </a:lnTo>
                  <a:lnTo>
                    <a:pt x="169" y="0"/>
                  </a:lnTo>
                  <a:lnTo>
                    <a:pt x="164" y="0"/>
                  </a:lnTo>
                  <a:lnTo>
                    <a:pt x="159" y="0"/>
                  </a:lnTo>
                  <a:lnTo>
                    <a:pt x="153" y="1"/>
                  </a:lnTo>
                  <a:lnTo>
                    <a:pt x="148" y="3"/>
                  </a:lnTo>
                  <a:lnTo>
                    <a:pt x="144" y="3"/>
                  </a:lnTo>
                  <a:lnTo>
                    <a:pt x="138" y="4"/>
                  </a:lnTo>
                  <a:lnTo>
                    <a:pt x="132" y="4"/>
                  </a:lnTo>
                  <a:lnTo>
                    <a:pt x="128" y="6"/>
                  </a:lnTo>
                  <a:lnTo>
                    <a:pt x="123" y="6"/>
                  </a:lnTo>
                  <a:lnTo>
                    <a:pt x="119" y="8"/>
                  </a:lnTo>
                  <a:lnTo>
                    <a:pt x="114" y="8"/>
                  </a:lnTo>
                  <a:lnTo>
                    <a:pt x="111" y="11"/>
                  </a:lnTo>
                  <a:lnTo>
                    <a:pt x="104" y="12"/>
                  </a:lnTo>
                  <a:lnTo>
                    <a:pt x="99" y="13"/>
                  </a:lnTo>
                  <a:lnTo>
                    <a:pt x="95" y="15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Freeform 12"/>
            <p:cNvSpPr>
              <a:spLocks/>
            </p:cNvSpPr>
            <p:nvPr/>
          </p:nvSpPr>
          <p:spPr bwMode="auto">
            <a:xfrm>
              <a:off x="2860" y="1612"/>
              <a:ext cx="109" cy="66"/>
            </a:xfrm>
            <a:custGeom>
              <a:avLst/>
              <a:gdLst>
                <a:gd name="T0" fmla="*/ 0 w 218"/>
                <a:gd name="T1" fmla="*/ 28 h 132"/>
                <a:gd name="T2" fmla="*/ 1 w 218"/>
                <a:gd name="T3" fmla="*/ 28 h 132"/>
                <a:gd name="T4" fmla="*/ 2 w 218"/>
                <a:gd name="T5" fmla="*/ 28 h 132"/>
                <a:gd name="T6" fmla="*/ 3 w 218"/>
                <a:gd name="T7" fmla="*/ 29 h 132"/>
                <a:gd name="T8" fmla="*/ 4 w 218"/>
                <a:gd name="T9" fmla="*/ 29 h 132"/>
                <a:gd name="T10" fmla="*/ 6 w 218"/>
                <a:gd name="T11" fmla="*/ 30 h 132"/>
                <a:gd name="T12" fmla="*/ 7 w 218"/>
                <a:gd name="T13" fmla="*/ 30 h 132"/>
                <a:gd name="T14" fmla="*/ 8 w 218"/>
                <a:gd name="T15" fmla="*/ 30 h 132"/>
                <a:gd name="T16" fmla="*/ 10 w 218"/>
                <a:gd name="T17" fmla="*/ 30 h 132"/>
                <a:gd name="T18" fmla="*/ 11 w 218"/>
                <a:gd name="T19" fmla="*/ 31 h 132"/>
                <a:gd name="T20" fmla="*/ 12 w 218"/>
                <a:gd name="T21" fmla="*/ 31 h 132"/>
                <a:gd name="T22" fmla="*/ 13 w 218"/>
                <a:gd name="T23" fmla="*/ 31 h 132"/>
                <a:gd name="T24" fmla="*/ 14 w 218"/>
                <a:gd name="T25" fmla="*/ 31 h 132"/>
                <a:gd name="T26" fmla="*/ 15 w 218"/>
                <a:gd name="T27" fmla="*/ 32 h 132"/>
                <a:gd name="T28" fmla="*/ 16 w 218"/>
                <a:gd name="T29" fmla="*/ 32 h 132"/>
                <a:gd name="T30" fmla="*/ 18 w 218"/>
                <a:gd name="T31" fmla="*/ 33 h 132"/>
                <a:gd name="T32" fmla="*/ 19 w 218"/>
                <a:gd name="T33" fmla="*/ 33 h 132"/>
                <a:gd name="T34" fmla="*/ 20 w 218"/>
                <a:gd name="T35" fmla="*/ 33 h 132"/>
                <a:gd name="T36" fmla="*/ 22 w 218"/>
                <a:gd name="T37" fmla="*/ 33 h 132"/>
                <a:gd name="T38" fmla="*/ 23 w 218"/>
                <a:gd name="T39" fmla="*/ 33 h 132"/>
                <a:gd name="T40" fmla="*/ 24 w 218"/>
                <a:gd name="T41" fmla="*/ 33 h 132"/>
                <a:gd name="T42" fmla="*/ 25 w 218"/>
                <a:gd name="T43" fmla="*/ 33 h 132"/>
                <a:gd name="T44" fmla="*/ 26 w 218"/>
                <a:gd name="T45" fmla="*/ 33 h 132"/>
                <a:gd name="T46" fmla="*/ 27 w 218"/>
                <a:gd name="T47" fmla="*/ 33 h 132"/>
                <a:gd name="T48" fmla="*/ 28 w 218"/>
                <a:gd name="T49" fmla="*/ 33 h 132"/>
                <a:gd name="T50" fmla="*/ 30 w 218"/>
                <a:gd name="T51" fmla="*/ 33 h 132"/>
                <a:gd name="T52" fmla="*/ 32 w 218"/>
                <a:gd name="T53" fmla="*/ 33 h 132"/>
                <a:gd name="T54" fmla="*/ 34 w 218"/>
                <a:gd name="T55" fmla="*/ 32 h 132"/>
                <a:gd name="T56" fmla="*/ 36 w 218"/>
                <a:gd name="T57" fmla="*/ 31 h 132"/>
                <a:gd name="T58" fmla="*/ 38 w 218"/>
                <a:gd name="T59" fmla="*/ 30 h 132"/>
                <a:gd name="T60" fmla="*/ 39 w 218"/>
                <a:gd name="T61" fmla="*/ 29 h 132"/>
                <a:gd name="T62" fmla="*/ 41 w 218"/>
                <a:gd name="T63" fmla="*/ 28 h 132"/>
                <a:gd name="T64" fmla="*/ 42 w 218"/>
                <a:gd name="T65" fmla="*/ 27 h 132"/>
                <a:gd name="T66" fmla="*/ 43 w 218"/>
                <a:gd name="T67" fmla="*/ 26 h 132"/>
                <a:gd name="T68" fmla="*/ 44 w 218"/>
                <a:gd name="T69" fmla="*/ 24 h 132"/>
                <a:gd name="T70" fmla="*/ 45 w 218"/>
                <a:gd name="T71" fmla="*/ 23 h 132"/>
                <a:gd name="T72" fmla="*/ 47 w 218"/>
                <a:gd name="T73" fmla="*/ 22 h 132"/>
                <a:gd name="T74" fmla="*/ 47 w 218"/>
                <a:gd name="T75" fmla="*/ 20 h 132"/>
                <a:gd name="T76" fmla="*/ 48 w 218"/>
                <a:gd name="T77" fmla="*/ 19 h 132"/>
                <a:gd name="T78" fmla="*/ 49 w 218"/>
                <a:gd name="T79" fmla="*/ 18 h 132"/>
                <a:gd name="T80" fmla="*/ 50 w 218"/>
                <a:gd name="T81" fmla="*/ 17 h 132"/>
                <a:gd name="T82" fmla="*/ 51 w 218"/>
                <a:gd name="T83" fmla="*/ 15 h 132"/>
                <a:gd name="T84" fmla="*/ 51 w 218"/>
                <a:gd name="T85" fmla="*/ 13 h 132"/>
                <a:gd name="T86" fmla="*/ 52 w 218"/>
                <a:gd name="T87" fmla="*/ 12 h 132"/>
                <a:gd name="T88" fmla="*/ 52 w 218"/>
                <a:gd name="T89" fmla="*/ 10 h 132"/>
                <a:gd name="T90" fmla="*/ 53 w 218"/>
                <a:gd name="T91" fmla="*/ 9 h 132"/>
                <a:gd name="T92" fmla="*/ 53 w 218"/>
                <a:gd name="T93" fmla="*/ 8 h 132"/>
                <a:gd name="T94" fmla="*/ 53 w 218"/>
                <a:gd name="T95" fmla="*/ 7 h 132"/>
                <a:gd name="T96" fmla="*/ 54 w 218"/>
                <a:gd name="T97" fmla="*/ 6 h 132"/>
                <a:gd name="T98" fmla="*/ 54 w 218"/>
                <a:gd name="T99" fmla="*/ 5 h 132"/>
                <a:gd name="T100" fmla="*/ 54 w 218"/>
                <a:gd name="T101" fmla="*/ 3 h 132"/>
                <a:gd name="T102" fmla="*/ 55 w 218"/>
                <a:gd name="T103" fmla="*/ 1 h 132"/>
                <a:gd name="T104" fmla="*/ 55 w 218"/>
                <a:gd name="T105" fmla="*/ 1 h 132"/>
                <a:gd name="T106" fmla="*/ 55 w 218"/>
                <a:gd name="T107" fmla="*/ 1 h 132"/>
                <a:gd name="T108" fmla="*/ 24 w 218"/>
                <a:gd name="T109" fmla="*/ 0 h 132"/>
                <a:gd name="T110" fmla="*/ 0 w 218"/>
                <a:gd name="T111" fmla="*/ 28 h 132"/>
                <a:gd name="T112" fmla="*/ 0 w 218"/>
                <a:gd name="T113" fmla="*/ 28 h 13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8"/>
                <a:gd name="T172" fmla="*/ 0 h 132"/>
                <a:gd name="T173" fmla="*/ 218 w 218"/>
                <a:gd name="T174" fmla="*/ 132 h 13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8" h="132">
                  <a:moveTo>
                    <a:pt x="0" y="114"/>
                  </a:moveTo>
                  <a:lnTo>
                    <a:pt x="3" y="114"/>
                  </a:lnTo>
                  <a:lnTo>
                    <a:pt x="6" y="115"/>
                  </a:lnTo>
                  <a:lnTo>
                    <a:pt x="12" y="116"/>
                  </a:lnTo>
                  <a:lnTo>
                    <a:pt x="16" y="119"/>
                  </a:lnTo>
                  <a:lnTo>
                    <a:pt x="24" y="121"/>
                  </a:lnTo>
                  <a:lnTo>
                    <a:pt x="28" y="121"/>
                  </a:lnTo>
                  <a:lnTo>
                    <a:pt x="32" y="123"/>
                  </a:lnTo>
                  <a:lnTo>
                    <a:pt x="37" y="123"/>
                  </a:lnTo>
                  <a:lnTo>
                    <a:pt x="41" y="126"/>
                  </a:lnTo>
                  <a:lnTo>
                    <a:pt x="46" y="126"/>
                  </a:lnTo>
                  <a:lnTo>
                    <a:pt x="50" y="127"/>
                  </a:lnTo>
                  <a:lnTo>
                    <a:pt x="55" y="127"/>
                  </a:lnTo>
                  <a:lnTo>
                    <a:pt x="60" y="128"/>
                  </a:lnTo>
                  <a:lnTo>
                    <a:pt x="64" y="128"/>
                  </a:lnTo>
                  <a:lnTo>
                    <a:pt x="70" y="130"/>
                  </a:lnTo>
                  <a:lnTo>
                    <a:pt x="74" y="130"/>
                  </a:lnTo>
                  <a:lnTo>
                    <a:pt x="80" y="131"/>
                  </a:lnTo>
                  <a:lnTo>
                    <a:pt x="85" y="131"/>
                  </a:lnTo>
                  <a:lnTo>
                    <a:pt x="90" y="132"/>
                  </a:lnTo>
                  <a:lnTo>
                    <a:pt x="95" y="132"/>
                  </a:lnTo>
                  <a:lnTo>
                    <a:pt x="99" y="132"/>
                  </a:lnTo>
                  <a:lnTo>
                    <a:pt x="104" y="132"/>
                  </a:lnTo>
                  <a:lnTo>
                    <a:pt x="110" y="132"/>
                  </a:lnTo>
                  <a:lnTo>
                    <a:pt x="114" y="132"/>
                  </a:lnTo>
                  <a:lnTo>
                    <a:pt x="120" y="132"/>
                  </a:lnTo>
                  <a:lnTo>
                    <a:pt x="128" y="130"/>
                  </a:lnTo>
                  <a:lnTo>
                    <a:pt x="136" y="128"/>
                  </a:lnTo>
                  <a:lnTo>
                    <a:pt x="143" y="124"/>
                  </a:lnTo>
                  <a:lnTo>
                    <a:pt x="150" y="122"/>
                  </a:lnTo>
                  <a:lnTo>
                    <a:pt x="155" y="118"/>
                  </a:lnTo>
                  <a:lnTo>
                    <a:pt x="161" y="114"/>
                  </a:lnTo>
                  <a:lnTo>
                    <a:pt x="167" y="110"/>
                  </a:lnTo>
                  <a:lnTo>
                    <a:pt x="172" y="105"/>
                  </a:lnTo>
                  <a:lnTo>
                    <a:pt x="176" y="99"/>
                  </a:lnTo>
                  <a:lnTo>
                    <a:pt x="180" y="94"/>
                  </a:lnTo>
                  <a:lnTo>
                    <a:pt x="185" y="89"/>
                  </a:lnTo>
                  <a:lnTo>
                    <a:pt x="188" y="83"/>
                  </a:lnTo>
                  <a:lnTo>
                    <a:pt x="192" y="78"/>
                  </a:lnTo>
                  <a:lnTo>
                    <a:pt x="195" y="72"/>
                  </a:lnTo>
                  <a:lnTo>
                    <a:pt x="198" y="65"/>
                  </a:lnTo>
                  <a:lnTo>
                    <a:pt x="202" y="61"/>
                  </a:lnTo>
                  <a:lnTo>
                    <a:pt x="203" y="54"/>
                  </a:lnTo>
                  <a:lnTo>
                    <a:pt x="205" y="49"/>
                  </a:lnTo>
                  <a:lnTo>
                    <a:pt x="207" y="42"/>
                  </a:lnTo>
                  <a:lnTo>
                    <a:pt x="209" y="38"/>
                  </a:lnTo>
                  <a:lnTo>
                    <a:pt x="210" y="33"/>
                  </a:lnTo>
                  <a:lnTo>
                    <a:pt x="211" y="29"/>
                  </a:lnTo>
                  <a:lnTo>
                    <a:pt x="213" y="24"/>
                  </a:lnTo>
                  <a:lnTo>
                    <a:pt x="215" y="21"/>
                  </a:lnTo>
                  <a:lnTo>
                    <a:pt x="216" y="13"/>
                  </a:lnTo>
                  <a:lnTo>
                    <a:pt x="217" y="7"/>
                  </a:lnTo>
                  <a:lnTo>
                    <a:pt x="218" y="5"/>
                  </a:lnTo>
                  <a:lnTo>
                    <a:pt x="218" y="4"/>
                  </a:lnTo>
                  <a:lnTo>
                    <a:pt x="95" y="0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Freeform 13"/>
            <p:cNvSpPr>
              <a:spLocks/>
            </p:cNvSpPr>
            <p:nvPr/>
          </p:nvSpPr>
          <p:spPr bwMode="auto">
            <a:xfrm>
              <a:off x="2682" y="1725"/>
              <a:ext cx="52" cy="39"/>
            </a:xfrm>
            <a:custGeom>
              <a:avLst/>
              <a:gdLst>
                <a:gd name="T0" fmla="*/ 15 w 104"/>
                <a:gd name="T1" fmla="*/ 0 h 77"/>
                <a:gd name="T2" fmla="*/ 26 w 104"/>
                <a:gd name="T3" fmla="*/ 3 h 77"/>
                <a:gd name="T4" fmla="*/ 26 w 104"/>
                <a:gd name="T5" fmla="*/ 15 h 77"/>
                <a:gd name="T6" fmla="*/ 19 w 104"/>
                <a:gd name="T7" fmla="*/ 20 h 77"/>
                <a:gd name="T8" fmla="*/ 0 w 104"/>
                <a:gd name="T9" fmla="*/ 9 h 77"/>
                <a:gd name="T10" fmla="*/ 6 w 104"/>
                <a:gd name="T11" fmla="*/ 1 h 77"/>
                <a:gd name="T12" fmla="*/ 15 w 104"/>
                <a:gd name="T13" fmla="*/ 0 h 77"/>
                <a:gd name="T14" fmla="*/ 15 w 104"/>
                <a:gd name="T15" fmla="*/ 0 h 7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04"/>
                <a:gd name="T25" fmla="*/ 0 h 77"/>
                <a:gd name="T26" fmla="*/ 104 w 104"/>
                <a:gd name="T27" fmla="*/ 77 h 7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04" h="77">
                  <a:moveTo>
                    <a:pt x="61" y="0"/>
                  </a:moveTo>
                  <a:lnTo>
                    <a:pt x="102" y="12"/>
                  </a:lnTo>
                  <a:lnTo>
                    <a:pt x="104" y="58"/>
                  </a:lnTo>
                  <a:lnTo>
                    <a:pt x="73" y="77"/>
                  </a:lnTo>
                  <a:lnTo>
                    <a:pt x="0" y="36"/>
                  </a:lnTo>
                  <a:lnTo>
                    <a:pt x="23" y="4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2" name="Freeform 14"/>
            <p:cNvSpPr>
              <a:spLocks/>
            </p:cNvSpPr>
            <p:nvPr/>
          </p:nvSpPr>
          <p:spPr bwMode="auto">
            <a:xfrm>
              <a:off x="2586" y="1710"/>
              <a:ext cx="176" cy="140"/>
            </a:xfrm>
            <a:custGeom>
              <a:avLst/>
              <a:gdLst>
                <a:gd name="T0" fmla="*/ 9 w 352"/>
                <a:gd name="T1" fmla="*/ 28 h 282"/>
                <a:gd name="T2" fmla="*/ 6 w 352"/>
                <a:gd name="T3" fmla="*/ 31 h 282"/>
                <a:gd name="T4" fmla="*/ 5 w 352"/>
                <a:gd name="T5" fmla="*/ 35 h 282"/>
                <a:gd name="T6" fmla="*/ 3 w 352"/>
                <a:gd name="T7" fmla="*/ 38 h 282"/>
                <a:gd name="T8" fmla="*/ 1 w 352"/>
                <a:gd name="T9" fmla="*/ 43 h 282"/>
                <a:gd name="T10" fmla="*/ 1 w 352"/>
                <a:gd name="T11" fmla="*/ 46 h 282"/>
                <a:gd name="T12" fmla="*/ 1 w 352"/>
                <a:gd name="T13" fmla="*/ 51 h 282"/>
                <a:gd name="T14" fmla="*/ 3 w 352"/>
                <a:gd name="T15" fmla="*/ 55 h 282"/>
                <a:gd name="T16" fmla="*/ 6 w 352"/>
                <a:gd name="T17" fmla="*/ 58 h 282"/>
                <a:gd name="T18" fmla="*/ 9 w 352"/>
                <a:gd name="T19" fmla="*/ 61 h 282"/>
                <a:gd name="T20" fmla="*/ 12 w 352"/>
                <a:gd name="T21" fmla="*/ 64 h 282"/>
                <a:gd name="T22" fmla="*/ 16 w 352"/>
                <a:gd name="T23" fmla="*/ 66 h 282"/>
                <a:gd name="T24" fmla="*/ 21 w 352"/>
                <a:gd name="T25" fmla="*/ 68 h 282"/>
                <a:gd name="T26" fmla="*/ 25 w 352"/>
                <a:gd name="T27" fmla="*/ 69 h 282"/>
                <a:gd name="T28" fmla="*/ 30 w 352"/>
                <a:gd name="T29" fmla="*/ 70 h 282"/>
                <a:gd name="T30" fmla="*/ 36 w 352"/>
                <a:gd name="T31" fmla="*/ 69 h 282"/>
                <a:gd name="T32" fmla="*/ 42 w 352"/>
                <a:gd name="T33" fmla="*/ 67 h 282"/>
                <a:gd name="T34" fmla="*/ 45 w 352"/>
                <a:gd name="T35" fmla="*/ 65 h 282"/>
                <a:gd name="T36" fmla="*/ 49 w 352"/>
                <a:gd name="T37" fmla="*/ 62 h 282"/>
                <a:gd name="T38" fmla="*/ 53 w 352"/>
                <a:gd name="T39" fmla="*/ 59 h 282"/>
                <a:gd name="T40" fmla="*/ 57 w 352"/>
                <a:gd name="T41" fmla="*/ 56 h 282"/>
                <a:gd name="T42" fmla="*/ 60 w 352"/>
                <a:gd name="T43" fmla="*/ 53 h 282"/>
                <a:gd name="T44" fmla="*/ 63 w 352"/>
                <a:gd name="T45" fmla="*/ 50 h 282"/>
                <a:gd name="T46" fmla="*/ 66 w 352"/>
                <a:gd name="T47" fmla="*/ 47 h 282"/>
                <a:gd name="T48" fmla="*/ 69 w 352"/>
                <a:gd name="T49" fmla="*/ 43 h 282"/>
                <a:gd name="T50" fmla="*/ 72 w 352"/>
                <a:gd name="T51" fmla="*/ 40 h 282"/>
                <a:gd name="T52" fmla="*/ 74 w 352"/>
                <a:gd name="T53" fmla="*/ 37 h 282"/>
                <a:gd name="T54" fmla="*/ 78 w 352"/>
                <a:gd name="T55" fmla="*/ 32 h 282"/>
                <a:gd name="T56" fmla="*/ 82 w 352"/>
                <a:gd name="T57" fmla="*/ 27 h 282"/>
                <a:gd name="T58" fmla="*/ 84 w 352"/>
                <a:gd name="T59" fmla="*/ 23 h 282"/>
                <a:gd name="T60" fmla="*/ 87 w 352"/>
                <a:gd name="T61" fmla="*/ 19 h 282"/>
                <a:gd name="T62" fmla="*/ 88 w 352"/>
                <a:gd name="T63" fmla="*/ 17 h 282"/>
                <a:gd name="T64" fmla="*/ 72 w 352"/>
                <a:gd name="T65" fmla="*/ 12 h 282"/>
                <a:gd name="T66" fmla="*/ 71 w 352"/>
                <a:gd name="T67" fmla="*/ 16 h 282"/>
                <a:gd name="T68" fmla="*/ 69 w 352"/>
                <a:gd name="T69" fmla="*/ 21 h 282"/>
                <a:gd name="T70" fmla="*/ 66 w 352"/>
                <a:gd name="T71" fmla="*/ 27 h 282"/>
                <a:gd name="T72" fmla="*/ 63 w 352"/>
                <a:gd name="T73" fmla="*/ 32 h 282"/>
                <a:gd name="T74" fmla="*/ 59 w 352"/>
                <a:gd name="T75" fmla="*/ 37 h 282"/>
                <a:gd name="T76" fmla="*/ 55 w 352"/>
                <a:gd name="T77" fmla="*/ 41 h 282"/>
                <a:gd name="T78" fmla="*/ 50 w 352"/>
                <a:gd name="T79" fmla="*/ 45 h 282"/>
                <a:gd name="T80" fmla="*/ 45 w 352"/>
                <a:gd name="T81" fmla="*/ 49 h 282"/>
                <a:gd name="T82" fmla="*/ 40 w 352"/>
                <a:gd name="T83" fmla="*/ 52 h 282"/>
                <a:gd name="T84" fmla="*/ 35 w 352"/>
                <a:gd name="T85" fmla="*/ 54 h 282"/>
                <a:gd name="T86" fmla="*/ 29 w 352"/>
                <a:gd name="T87" fmla="*/ 54 h 282"/>
                <a:gd name="T88" fmla="*/ 25 w 352"/>
                <a:gd name="T89" fmla="*/ 55 h 282"/>
                <a:gd name="T90" fmla="*/ 22 w 352"/>
                <a:gd name="T91" fmla="*/ 54 h 282"/>
                <a:gd name="T92" fmla="*/ 19 w 352"/>
                <a:gd name="T93" fmla="*/ 52 h 282"/>
                <a:gd name="T94" fmla="*/ 17 w 352"/>
                <a:gd name="T95" fmla="*/ 48 h 282"/>
                <a:gd name="T96" fmla="*/ 18 w 352"/>
                <a:gd name="T97" fmla="*/ 42 h 282"/>
                <a:gd name="T98" fmla="*/ 21 w 352"/>
                <a:gd name="T99" fmla="*/ 36 h 282"/>
                <a:gd name="T100" fmla="*/ 25 w 352"/>
                <a:gd name="T101" fmla="*/ 32 h 282"/>
                <a:gd name="T102" fmla="*/ 28 w 352"/>
                <a:gd name="T103" fmla="*/ 30 h 282"/>
                <a:gd name="T104" fmla="*/ 31 w 352"/>
                <a:gd name="T105" fmla="*/ 27 h 282"/>
                <a:gd name="T106" fmla="*/ 36 w 352"/>
                <a:gd name="T107" fmla="*/ 25 h 282"/>
                <a:gd name="T108" fmla="*/ 41 w 352"/>
                <a:gd name="T109" fmla="*/ 23 h 282"/>
                <a:gd name="T110" fmla="*/ 44 w 352"/>
                <a:gd name="T111" fmla="*/ 21 h 282"/>
                <a:gd name="T112" fmla="*/ 47 w 352"/>
                <a:gd name="T113" fmla="*/ 19 h 282"/>
                <a:gd name="T114" fmla="*/ 50 w 352"/>
                <a:gd name="T115" fmla="*/ 18 h 282"/>
                <a:gd name="T116" fmla="*/ 53 w 352"/>
                <a:gd name="T117" fmla="*/ 0 h 28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52"/>
                <a:gd name="T178" fmla="*/ 0 h 282"/>
                <a:gd name="T179" fmla="*/ 352 w 352"/>
                <a:gd name="T180" fmla="*/ 282 h 28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52" h="282">
                  <a:moveTo>
                    <a:pt x="214" y="0"/>
                  </a:moveTo>
                  <a:lnTo>
                    <a:pt x="35" y="113"/>
                  </a:lnTo>
                  <a:lnTo>
                    <a:pt x="34" y="113"/>
                  </a:lnTo>
                  <a:lnTo>
                    <a:pt x="33" y="115"/>
                  </a:lnTo>
                  <a:lnTo>
                    <a:pt x="29" y="119"/>
                  </a:lnTo>
                  <a:lnTo>
                    <a:pt x="27" y="124"/>
                  </a:lnTo>
                  <a:lnTo>
                    <a:pt x="24" y="129"/>
                  </a:lnTo>
                  <a:lnTo>
                    <a:pt x="20" y="137"/>
                  </a:lnTo>
                  <a:lnTo>
                    <a:pt x="18" y="140"/>
                  </a:lnTo>
                  <a:lnTo>
                    <a:pt x="17" y="144"/>
                  </a:lnTo>
                  <a:lnTo>
                    <a:pt x="15" y="148"/>
                  </a:lnTo>
                  <a:lnTo>
                    <a:pt x="13" y="153"/>
                  </a:lnTo>
                  <a:lnTo>
                    <a:pt x="9" y="161"/>
                  </a:lnTo>
                  <a:lnTo>
                    <a:pt x="7" y="169"/>
                  </a:lnTo>
                  <a:lnTo>
                    <a:pt x="4" y="173"/>
                  </a:lnTo>
                  <a:lnTo>
                    <a:pt x="3" y="178"/>
                  </a:lnTo>
                  <a:lnTo>
                    <a:pt x="2" y="181"/>
                  </a:lnTo>
                  <a:lnTo>
                    <a:pt x="2" y="186"/>
                  </a:lnTo>
                  <a:lnTo>
                    <a:pt x="0" y="193"/>
                  </a:lnTo>
                  <a:lnTo>
                    <a:pt x="1" y="201"/>
                  </a:lnTo>
                  <a:lnTo>
                    <a:pt x="2" y="207"/>
                  </a:lnTo>
                  <a:lnTo>
                    <a:pt x="5" y="212"/>
                  </a:lnTo>
                  <a:lnTo>
                    <a:pt x="7" y="217"/>
                  </a:lnTo>
                  <a:lnTo>
                    <a:pt x="10" y="221"/>
                  </a:lnTo>
                  <a:lnTo>
                    <a:pt x="13" y="226"/>
                  </a:lnTo>
                  <a:lnTo>
                    <a:pt x="18" y="230"/>
                  </a:lnTo>
                  <a:lnTo>
                    <a:pt x="21" y="234"/>
                  </a:lnTo>
                  <a:lnTo>
                    <a:pt x="26" y="238"/>
                  </a:lnTo>
                  <a:lnTo>
                    <a:pt x="31" y="243"/>
                  </a:lnTo>
                  <a:lnTo>
                    <a:pt x="35" y="248"/>
                  </a:lnTo>
                  <a:lnTo>
                    <a:pt x="38" y="250"/>
                  </a:lnTo>
                  <a:lnTo>
                    <a:pt x="43" y="254"/>
                  </a:lnTo>
                  <a:lnTo>
                    <a:pt x="48" y="257"/>
                  </a:lnTo>
                  <a:lnTo>
                    <a:pt x="53" y="261"/>
                  </a:lnTo>
                  <a:lnTo>
                    <a:pt x="58" y="264"/>
                  </a:lnTo>
                  <a:lnTo>
                    <a:pt x="64" y="267"/>
                  </a:lnTo>
                  <a:lnTo>
                    <a:pt x="69" y="270"/>
                  </a:lnTo>
                  <a:lnTo>
                    <a:pt x="76" y="273"/>
                  </a:lnTo>
                  <a:lnTo>
                    <a:pt x="82" y="275"/>
                  </a:lnTo>
                  <a:lnTo>
                    <a:pt x="88" y="277"/>
                  </a:lnTo>
                  <a:lnTo>
                    <a:pt x="94" y="278"/>
                  </a:lnTo>
                  <a:lnTo>
                    <a:pt x="101" y="280"/>
                  </a:lnTo>
                  <a:lnTo>
                    <a:pt x="107" y="281"/>
                  </a:lnTo>
                  <a:lnTo>
                    <a:pt x="114" y="282"/>
                  </a:lnTo>
                  <a:lnTo>
                    <a:pt x="121" y="282"/>
                  </a:lnTo>
                  <a:lnTo>
                    <a:pt x="129" y="282"/>
                  </a:lnTo>
                  <a:lnTo>
                    <a:pt x="135" y="280"/>
                  </a:lnTo>
                  <a:lnTo>
                    <a:pt x="142" y="278"/>
                  </a:lnTo>
                  <a:lnTo>
                    <a:pt x="150" y="276"/>
                  </a:lnTo>
                  <a:lnTo>
                    <a:pt x="158" y="274"/>
                  </a:lnTo>
                  <a:lnTo>
                    <a:pt x="165" y="270"/>
                  </a:lnTo>
                  <a:lnTo>
                    <a:pt x="174" y="267"/>
                  </a:lnTo>
                  <a:lnTo>
                    <a:pt x="178" y="265"/>
                  </a:lnTo>
                  <a:lnTo>
                    <a:pt x="182" y="262"/>
                  </a:lnTo>
                  <a:lnTo>
                    <a:pt x="187" y="260"/>
                  </a:lnTo>
                  <a:lnTo>
                    <a:pt x="191" y="258"/>
                  </a:lnTo>
                  <a:lnTo>
                    <a:pt x="199" y="251"/>
                  </a:lnTo>
                  <a:lnTo>
                    <a:pt x="207" y="245"/>
                  </a:lnTo>
                  <a:lnTo>
                    <a:pt x="212" y="241"/>
                  </a:lnTo>
                  <a:lnTo>
                    <a:pt x="215" y="238"/>
                  </a:lnTo>
                  <a:lnTo>
                    <a:pt x="220" y="234"/>
                  </a:lnTo>
                  <a:lnTo>
                    <a:pt x="224" y="232"/>
                  </a:lnTo>
                  <a:lnTo>
                    <a:pt x="228" y="227"/>
                  </a:lnTo>
                  <a:lnTo>
                    <a:pt x="232" y="223"/>
                  </a:lnTo>
                  <a:lnTo>
                    <a:pt x="236" y="218"/>
                  </a:lnTo>
                  <a:lnTo>
                    <a:pt x="240" y="215"/>
                  </a:lnTo>
                  <a:lnTo>
                    <a:pt x="244" y="210"/>
                  </a:lnTo>
                  <a:lnTo>
                    <a:pt x="248" y="205"/>
                  </a:lnTo>
                  <a:lnTo>
                    <a:pt x="253" y="202"/>
                  </a:lnTo>
                  <a:lnTo>
                    <a:pt x="257" y="199"/>
                  </a:lnTo>
                  <a:lnTo>
                    <a:pt x="260" y="194"/>
                  </a:lnTo>
                  <a:lnTo>
                    <a:pt x="264" y="189"/>
                  </a:lnTo>
                  <a:lnTo>
                    <a:pt x="268" y="185"/>
                  </a:lnTo>
                  <a:lnTo>
                    <a:pt x="272" y="180"/>
                  </a:lnTo>
                  <a:lnTo>
                    <a:pt x="276" y="176"/>
                  </a:lnTo>
                  <a:lnTo>
                    <a:pt x="279" y="171"/>
                  </a:lnTo>
                  <a:lnTo>
                    <a:pt x="284" y="167"/>
                  </a:lnTo>
                  <a:lnTo>
                    <a:pt x="287" y="162"/>
                  </a:lnTo>
                  <a:lnTo>
                    <a:pt x="291" y="157"/>
                  </a:lnTo>
                  <a:lnTo>
                    <a:pt x="293" y="153"/>
                  </a:lnTo>
                  <a:lnTo>
                    <a:pt x="296" y="150"/>
                  </a:lnTo>
                  <a:lnTo>
                    <a:pt x="300" y="145"/>
                  </a:lnTo>
                  <a:lnTo>
                    <a:pt x="306" y="138"/>
                  </a:lnTo>
                  <a:lnTo>
                    <a:pt x="312" y="131"/>
                  </a:lnTo>
                  <a:lnTo>
                    <a:pt x="317" y="123"/>
                  </a:lnTo>
                  <a:lnTo>
                    <a:pt x="321" y="116"/>
                  </a:lnTo>
                  <a:lnTo>
                    <a:pt x="326" y="110"/>
                  </a:lnTo>
                  <a:lnTo>
                    <a:pt x="330" y="104"/>
                  </a:lnTo>
                  <a:lnTo>
                    <a:pt x="334" y="98"/>
                  </a:lnTo>
                  <a:lnTo>
                    <a:pt x="336" y="94"/>
                  </a:lnTo>
                  <a:lnTo>
                    <a:pt x="340" y="89"/>
                  </a:lnTo>
                  <a:lnTo>
                    <a:pt x="343" y="86"/>
                  </a:lnTo>
                  <a:lnTo>
                    <a:pt x="346" y="78"/>
                  </a:lnTo>
                  <a:lnTo>
                    <a:pt x="350" y="73"/>
                  </a:lnTo>
                  <a:lnTo>
                    <a:pt x="351" y="71"/>
                  </a:lnTo>
                  <a:lnTo>
                    <a:pt x="352" y="71"/>
                  </a:lnTo>
                  <a:lnTo>
                    <a:pt x="293" y="43"/>
                  </a:lnTo>
                  <a:lnTo>
                    <a:pt x="291" y="45"/>
                  </a:lnTo>
                  <a:lnTo>
                    <a:pt x="288" y="51"/>
                  </a:lnTo>
                  <a:lnTo>
                    <a:pt x="286" y="55"/>
                  </a:lnTo>
                  <a:lnTo>
                    <a:pt x="285" y="61"/>
                  </a:lnTo>
                  <a:lnTo>
                    <a:pt x="283" y="66"/>
                  </a:lnTo>
                  <a:lnTo>
                    <a:pt x="280" y="73"/>
                  </a:lnTo>
                  <a:lnTo>
                    <a:pt x="276" y="80"/>
                  </a:lnTo>
                  <a:lnTo>
                    <a:pt x="273" y="87"/>
                  </a:lnTo>
                  <a:lnTo>
                    <a:pt x="270" y="94"/>
                  </a:lnTo>
                  <a:lnTo>
                    <a:pt x="267" y="100"/>
                  </a:lnTo>
                  <a:lnTo>
                    <a:pt x="262" y="108"/>
                  </a:lnTo>
                  <a:lnTo>
                    <a:pt x="260" y="115"/>
                  </a:lnTo>
                  <a:lnTo>
                    <a:pt x="255" y="123"/>
                  </a:lnTo>
                  <a:lnTo>
                    <a:pt x="252" y="131"/>
                  </a:lnTo>
                  <a:lnTo>
                    <a:pt x="247" y="137"/>
                  </a:lnTo>
                  <a:lnTo>
                    <a:pt x="243" y="143"/>
                  </a:lnTo>
                  <a:lnTo>
                    <a:pt x="237" y="150"/>
                  </a:lnTo>
                  <a:lnTo>
                    <a:pt x="232" y="156"/>
                  </a:lnTo>
                  <a:lnTo>
                    <a:pt x="226" y="161"/>
                  </a:lnTo>
                  <a:lnTo>
                    <a:pt x="220" y="168"/>
                  </a:lnTo>
                  <a:lnTo>
                    <a:pt x="214" y="173"/>
                  </a:lnTo>
                  <a:lnTo>
                    <a:pt x="207" y="179"/>
                  </a:lnTo>
                  <a:lnTo>
                    <a:pt x="200" y="184"/>
                  </a:lnTo>
                  <a:lnTo>
                    <a:pt x="194" y="188"/>
                  </a:lnTo>
                  <a:lnTo>
                    <a:pt x="187" y="193"/>
                  </a:lnTo>
                  <a:lnTo>
                    <a:pt x="180" y="199"/>
                  </a:lnTo>
                  <a:lnTo>
                    <a:pt x="173" y="202"/>
                  </a:lnTo>
                  <a:lnTo>
                    <a:pt x="166" y="205"/>
                  </a:lnTo>
                  <a:lnTo>
                    <a:pt x="159" y="209"/>
                  </a:lnTo>
                  <a:lnTo>
                    <a:pt x="154" y="212"/>
                  </a:lnTo>
                  <a:lnTo>
                    <a:pt x="147" y="215"/>
                  </a:lnTo>
                  <a:lnTo>
                    <a:pt x="140" y="217"/>
                  </a:lnTo>
                  <a:lnTo>
                    <a:pt x="133" y="218"/>
                  </a:lnTo>
                  <a:lnTo>
                    <a:pt x="126" y="220"/>
                  </a:lnTo>
                  <a:lnTo>
                    <a:pt x="119" y="220"/>
                  </a:lnTo>
                  <a:lnTo>
                    <a:pt x="114" y="221"/>
                  </a:lnTo>
                  <a:lnTo>
                    <a:pt x="108" y="221"/>
                  </a:lnTo>
                  <a:lnTo>
                    <a:pt x="103" y="221"/>
                  </a:lnTo>
                  <a:lnTo>
                    <a:pt x="98" y="221"/>
                  </a:lnTo>
                  <a:lnTo>
                    <a:pt x="93" y="221"/>
                  </a:lnTo>
                  <a:lnTo>
                    <a:pt x="89" y="220"/>
                  </a:lnTo>
                  <a:lnTo>
                    <a:pt x="85" y="220"/>
                  </a:lnTo>
                  <a:lnTo>
                    <a:pt x="77" y="217"/>
                  </a:lnTo>
                  <a:lnTo>
                    <a:pt x="73" y="212"/>
                  </a:lnTo>
                  <a:lnTo>
                    <a:pt x="68" y="207"/>
                  </a:lnTo>
                  <a:lnTo>
                    <a:pt x="67" y="201"/>
                  </a:lnTo>
                  <a:lnTo>
                    <a:pt x="66" y="194"/>
                  </a:lnTo>
                  <a:lnTo>
                    <a:pt x="66" y="187"/>
                  </a:lnTo>
                  <a:lnTo>
                    <a:pt x="67" y="178"/>
                  </a:lnTo>
                  <a:lnTo>
                    <a:pt x="70" y="171"/>
                  </a:lnTo>
                  <a:lnTo>
                    <a:pt x="74" y="163"/>
                  </a:lnTo>
                  <a:lnTo>
                    <a:pt x="78" y="156"/>
                  </a:lnTo>
                  <a:lnTo>
                    <a:pt x="83" y="148"/>
                  </a:lnTo>
                  <a:lnTo>
                    <a:pt x="89" y="142"/>
                  </a:lnTo>
                  <a:lnTo>
                    <a:pt x="96" y="135"/>
                  </a:lnTo>
                  <a:lnTo>
                    <a:pt x="102" y="129"/>
                  </a:lnTo>
                  <a:lnTo>
                    <a:pt x="106" y="126"/>
                  </a:lnTo>
                  <a:lnTo>
                    <a:pt x="109" y="122"/>
                  </a:lnTo>
                  <a:lnTo>
                    <a:pt x="114" y="120"/>
                  </a:lnTo>
                  <a:lnTo>
                    <a:pt x="118" y="118"/>
                  </a:lnTo>
                  <a:lnTo>
                    <a:pt x="123" y="114"/>
                  </a:lnTo>
                  <a:lnTo>
                    <a:pt x="127" y="111"/>
                  </a:lnTo>
                  <a:lnTo>
                    <a:pt x="133" y="108"/>
                  </a:lnTo>
                  <a:lnTo>
                    <a:pt x="139" y="105"/>
                  </a:lnTo>
                  <a:lnTo>
                    <a:pt x="143" y="102"/>
                  </a:lnTo>
                  <a:lnTo>
                    <a:pt x="149" y="98"/>
                  </a:lnTo>
                  <a:lnTo>
                    <a:pt x="155" y="96"/>
                  </a:lnTo>
                  <a:lnTo>
                    <a:pt x="161" y="94"/>
                  </a:lnTo>
                  <a:lnTo>
                    <a:pt x="166" y="90"/>
                  </a:lnTo>
                  <a:lnTo>
                    <a:pt x="172" y="88"/>
                  </a:lnTo>
                  <a:lnTo>
                    <a:pt x="176" y="86"/>
                  </a:lnTo>
                  <a:lnTo>
                    <a:pt x="183" y="83"/>
                  </a:lnTo>
                  <a:lnTo>
                    <a:pt x="187" y="81"/>
                  </a:lnTo>
                  <a:lnTo>
                    <a:pt x="191" y="79"/>
                  </a:lnTo>
                  <a:lnTo>
                    <a:pt x="195" y="78"/>
                  </a:lnTo>
                  <a:lnTo>
                    <a:pt x="198" y="77"/>
                  </a:lnTo>
                  <a:lnTo>
                    <a:pt x="203" y="74"/>
                  </a:lnTo>
                  <a:lnTo>
                    <a:pt x="205" y="74"/>
                  </a:lnTo>
                  <a:lnTo>
                    <a:pt x="252" y="31"/>
                  </a:lnTo>
                  <a:lnTo>
                    <a:pt x="214" y="0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3" name="Freeform 15"/>
            <p:cNvSpPr>
              <a:spLocks/>
            </p:cNvSpPr>
            <p:nvPr/>
          </p:nvSpPr>
          <p:spPr bwMode="auto">
            <a:xfrm>
              <a:off x="2693" y="1560"/>
              <a:ext cx="271" cy="191"/>
            </a:xfrm>
            <a:custGeom>
              <a:avLst/>
              <a:gdLst>
                <a:gd name="T0" fmla="*/ 0 w 543"/>
                <a:gd name="T1" fmla="*/ 75 h 381"/>
                <a:gd name="T2" fmla="*/ 110 w 543"/>
                <a:gd name="T3" fmla="*/ 0 h 381"/>
                <a:gd name="T4" fmla="*/ 135 w 543"/>
                <a:gd name="T5" fmla="*/ 9 h 381"/>
                <a:gd name="T6" fmla="*/ 34 w 543"/>
                <a:gd name="T7" fmla="*/ 96 h 381"/>
                <a:gd name="T8" fmla="*/ 0 w 543"/>
                <a:gd name="T9" fmla="*/ 75 h 381"/>
                <a:gd name="T10" fmla="*/ 0 w 543"/>
                <a:gd name="T11" fmla="*/ 75 h 3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43"/>
                <a:gd name="T19" fmla="*/ 0 h 381"/>
                <a:gd name="T20" fmla="*/ 543 w 543"/>
                <a:gd name="T21" fmla="*/ 381 h 3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43" h="381">
                  <a:moveTo>
                    <a:pt x="0" y="299"/>
                  </a:moveTo>
                  <a:lnTo>
                    <a:pt x="443" y="0"/>
                  </a:lnTo>
                  <a:lnTo>
                    <a:pt x="543" y="35"/>
                  </a:lnTo>
                  <a:lnTo>
                    <a:pt x="138" y="381"/>
                  </a:lnTo>
                  <a:lnTo>
                    <a:pt x="0" y="299"/>
                  </a:lnTo>
                  <a:close/>
                </a:path>
              </a:pathLst>
            </a:custGeom>
            <a:solidFill>
              <a:srgbClr val="D999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4" name="Freeform 16"/>
            <p:cNvSpPr>
              <a:spLocks/>
            </p:cNvSpPr>
            <p:nvPr/>
          </p:nvSpPr>
          <p:spPr bwMode="auto">
            <a:xfrm>
              <a:off x="2784" y="1329"/>
              <a:ext cx="625" cy="215"/>
            </a:xfrm>
            <a:custGeom>
              <a:avLst/>
              <a:gdLst>
                <a:gd name="T0" fmla="*/ 0 w 1248"/>
                <a:gd name="T1" fmla="*/ 86 h 430"/>
                <a:gd name="T2" fmla="*/ 181 w 1248"/>
                <a:gd name="T3" fmla="*/ 0 h 430"/>
                <a:gd name="T4" fmla="*/ 313 w 1248"/>
                <a:gd name="T5" fmla="*/ 13 h 430"/>
                <a:gd name="T6" fmla="*/ 149 w 1248"/>
                <a:gd name="T7" fmla="*/ 108 h 430"/>
                <a:gd name="T8" fmla="*/ 146 w 1248"/>
                <a:gd name="T9" fmla="*/ 104 h 430"/>
                <a:gd name="T10" fmla="*/ 296 w 1248"/>
                <a:gd name="T11" fmla="*/ 15 h 430"/>
                <a:gd name="T12" fmla="*/ 182 w 1248"/>
                <a:gd name="T13" fmla="*/ 7 h 430"/>
                <a:gd name="T14" fmla="*/ 7 w 1248"/>
                <a:gd name="T15" fmla="*/ 89 h 430"/>
                <a:gd name="T16" fmla="*/ 0 w 1248"/>
                <a:gd name="T17" fmla="*/ 86 h 430"/>
                <a:gd name="T18" fmla="*/ 0 w 1248"/>
                <a:gd name="T19" fmla="*/ 86 h 43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248"/>
                <a:gd name="T31" fmla="*/ 0 h 430"/>
                <a:gd name="T32" fmla="*/ 1248 w 1248"/>
                <a:gd name="T33" fmla="*/ 430 h 43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248" h="430">
                  <a:moveTo>
                    <a:pt x="0" y="344"/>
                  </a:moveTo>
                  <a:lnTo>
                    <a:pt x="720" y="0"/>
                  </a:lnTo>
                  <a:lnTo>
                    <a:pt x="1248" y="51"/>
                  </a:lnTo>
                  <a:lnTo>
                    <a:pt x="595" y="430"/>
                  </a:lnTo>
                  <a:lnTo>
                    <a:pt x="583" y="413"/>
                  </a:lnTo>
                  <a:lnTo>
                    <a:pt x="1183" y="62"/>
                  </a:lnTo>
                  <a:lnTo>
                    <a:pt x="726" y="28"/>
                  </a:lnTo>
                  <a:lnTo>
                    <a:pt x="28" y="354"/>
                  </a:lnTo>
                  <a:lnTo>
                    <a:pt x="0" y="3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5" name="Freeform 17"/>
            <p:cNvSpPr>
              <a:spLocks/>
            </p:cNvSpPr>
            <p:nvPr/>
          </p:nvSpPr>
          <p:spPr bwMode="auto">
            <a:xfrm>
              <a:off x="2799" y="1497"/>
              <a:ext cx="283" cy="47"/>
            </a:xfrm>
            <a:custGeom>
              <a:avLst/>
              <a:gdLst>
                <a:gd name="T0" fmla="*/ 0 w 567"/>
                <a:gd name="T1" fmla="*/ 5 h 93"/>
                <a:gd name="T2" fmla="*/ 141 w 567"/>
                <a:gd name="T3" fmla="*/ 24 h 93"/>
                <a:gd name="T4" fmla="*/ 140 w 567"/>
                <a:gd name="T5" fmla="*/ 19 h 93"/>
                <a:gd name="T6" fmla="*/ 1 w 567"/>
                <a:gd name="T7" fmla="*/ 0 h 93"/>
                <a:gd name="T8" fmla="*/ 0 w 567"/>
                <a:gd name="T9" fmla="*/ 5 h 93"/>
                <a:gd name="T10" fmla="*/ 0 w 567"/>
                <a:gd name="T11" fmla="*/ 5 h 9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7"/>
                <a:gd name="T19" fmla="*/ 0 h 93"/>
                <a:gd name="T20" fmla="*/ 567 w 567"/>
                <a:gd name="T21" fmla="*/ 93 h 9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7" h="93">
                  <a:moveTo>
                    <a:pt x="0" y="17"/>
                  </a:moveTo>
                  <a:lnTo>
                    <a:pt x="567" y="93"/>
                  </a:lnTo>
                  <a:lnTo>
                    <a:pt x="561" y="75"/>
                  </a:lnTo>
                  <a:lnTo>
                    <a:pt x="7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Freeform 18"/>
            <p:cNvSpPr>
              <a:spLocks/>
            </p:cNvSpPr>
            <p:nvPr/>
          </p:nvSpPr>
          <p:spPr bwMode="auto">
            <a:xfrm>
              <a:off x="2784" y="1501"/>
              <a:ext cx="64" cy="95"/>
            </a:xfrm>
            <a:custGeom>
              <a:avLst/>
              <a:gdLst>
                <a:gd name="T0" fmla="*/ 0 w 127"/>
                <a:gd name="T1" fmla="*/ 0 h 189"/>
                <a:gd name="T2" fmla="*/ 0 w 127"/>
                <a:gd name="T3" fmla="*/ 46 h 189"/>
                <a:gd name="T4" fmla="*/ 26 w 127"/>
                <a:gd name="T5" fmla="*/ 48 h 189"/>
                <a:gd name="T6" fmla="*/ 32 w 127"/>
                <a:gd name="T7" fmla="*/ 43 h 189"/>
                <a:gd name="T8" fmla="*/ 5 w 127"/>
                <a:gd name="T9" fmla="*/ 41 h 189"/>
                <a:gd name="T10" fmla="*/ 7 w 127"/>
                <a:gd name="T11" fmla="*/ 0 h 189"/>
                <a:gd name="T12" fmla="*/ 0 w 127"/>
                <a:gd name="T13" fmla="*/ 0 h 189"/>
                <a:gd name="T14" fmla="*/ 0 w 127"/>
                <a:gd name="T15" fmla="*/ 0 h 18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27"/>
                <a:gd name="T25" fmla="*/ 0 h 189"/>
                <a:gd name="T26" fmla="*/ 127 w 127"/>
                <a:gd name="T27" fmla="*/ 189 h 18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27" h="189">
                  <a:moveTo>
                    <a:pt x="0" y="0"/>
                  </a:moveTo>
                  <a:lnTo>
                    <a:pt x="0" y="183"/>
                  </a:lnTo>
                  <a:lnTo>
                    <a:pt x="104" y="189"/>
                  </a:lnTo>
                  <a:lnTo>
                    <a:pt x="127" y="170"/>
                  </a:lnTo>
                  <a:lnTo>
                    <a:pt x="20" y="16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7" name="Freeform 19"/>
            <p:cNvSpPr>
              <a:spLocks/>
            </p:cNvSpPr>
            <p:nvPr/>
          </p:nvSpPr>
          <p:spPr bwMode="auto">
            <a:xfrm>
              <a:off x="2661" y="1541"/>
              <a:ext cx="315" cy="204"/>
            </a:xfrm>
            <a:custGeom>
              <a:avLst/>
              <a:gdLst>
                <a:gd name="T0" fmla="*/ 0 w 631"/>
                <a:gd name="T1" fmla="*/ 81 h 408"/>
                <a:gd name="T2" fmla="*/ 121 w 631"/>
                <a:gd name="T3" fmla="*/ 0 h 408"/>
                <a:gd name="T4" fmla="*/ 157 w 631"/>
                <a:gd name="T5" fmla="*/ 7 h 408"/>
                <a:gd name="T6" fmla="*/ 45 w 631"/>
                <a:gd name="T7" fmla="*/ 102 h 408"/>
                <a:gd name="T8" fmla="*/ 39 w 631"/>
                <a:gd name="T9" fmla="*/ 96 h 408"/>
                <a:gd name="T10" fmla="*/ 146 w 631"/>
                <a:gd name="T11" fmla="*/ 12 h 408"/>
                <a:gd name="T12" fmla="*/ 123 w 631"/>
                <a:gd name="T13" fmla="*/ 6 h 408"/>
                <a:gd name="T14" fmla="*/ 9 w 631"/>
                <a:gd name="T15" fmla="*/ 82 h 408"/>
                <a:gd name="T16" fmla="*/ 0 w 631"/>
                <a:gd name="T17" fmla="*/ 81 h 408"/>
                <a:gd name="T18" fmla="*/ 0 w 631"/>
                <a:gd name="T19" fmla="*/ 81 h 40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31"/>
                <a:gd name="T31" fmla="*/ 0 h 408"/>
                <a:gd name="T32" fmla="*/ 631 w 631"/>
                <a:gd name="T33" fmla="*/ 408 h 40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31" h="408">
                  <a:moveTo>
                    <a:pt x="0" y="322"/>
                  </a:moveTo>
                  <a:lnTo>
                    <a:pt x="487" y="0"/>
                  </a:lnTo>
                  <a:lnTo>
                    <a:pt x="631" y="31"/>
                  </a:lnTo>
                  <a:lnTo>
                    <a:pt x="181" y="408"/>
                  </a:lnTo>
                  <a:lnTo>
                    <a:pt x="156" y="384"/>
                  </a:lnTo>
                  <a:lnTo>
                    <a:pt x="584" y="46"/>
                  </a:lnTo>
                  <a:lnTo>
                    <a:pt x="494" y="25"/>
                  </a:lnTo>
                  <a:lnTo>
                    <a:pt x="38" y="328"/>
                  </a:lnTo>
                  <a:lnTo>
                    <a:pt x="0" y="32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8" name="Freeform 20"/>
            <p:cNvSpPr>
              <a:spLocks/>
            </p:cNvSpPr>
            <p:nvPr/>
          </p:nvSpPr>
          <p:spPr bwMode="auto">
            <a:xfrm>
              <a:off x="2661" y="1695"/>
              <a:ext cx="95" cy="50"/>
            </a:xfrm>
            <a:custGeom>
              <a:avLst/>
              <a:gdLst>
                <a:gd name="T0" fmla="*/ 0 w 191"/>
                <a:gd name="T1" fmla="*/ 4 h 99"/>
                <a:gd name="T2" fmla="*/ 45 w 191"/>
                <a:gd name="T3" fmla="*/ 25 h 99"/>
                <a:gd name="T4" fmla="*/ 47 w 191"/>
                <a:gd name="T5" fmla="*/ 19 h 99"/>
                <a:gd name="T6" fmla="*/ 9 w 191"/>
                <a:gd name="T7" fmla="*/ 0 h 99"/>
                <a:gd name="T8" fmla="*/ 0 w 191"/>
                <a:gd name="T9" fmla="*/ 4 h 99"/>
                <a:gd name="T10" fmla="*/ 0 w 191"/>
                <a:gd name="T11" fmla="*/ 4 h 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1"/>
                <a:gd name="T19" fmla="*/ 0 h 99"/>
                <a:gd name="T20" fmla="*/ 191 w 191"/>
                <a:gd name="T21" fmla="*/ 99 h 9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1" h="99">
                  <a:moveTo>
                    <a:pt x="0" y="13"/>
                  </a:moveTo>
                  <a:lnTo>
                    <a:pt x="181" y="99"/>
                  </a:lnTo>
                  <a:lnTo>
                    <a:pt x="191" y="74"/>
                  </a:lnTo>
                  <a:lnTo>
                    <a:pt x="37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9" name="Freeform 21"/>
            <p:cNvSpPr>
              <a:spLocks/>
            </p:cNvSpPr>
            <p:nvPr/>
          </p:nvSpPr>
          <p:spPr bwMode="auto">
            <a:xfrm>
              <a:off x="2915" y="1354"/>
              <a:ext cx="498" cy="263"/>
            </a:xfrm>
            <a:custGeom>
              <a:avLst/>
              <a:gdLst>
                <a:gd name="T0" fmla="*/ 0 w 994"/>
                <a:gd name="T1" fmla="*/ 126 h 524"/>
                <a:gd name="T2" fmla="*/ 84 w 994"/>
                <a:gd name="T3" fmla="*/ 132 h 524"/>
                <a:gd name="T4" fmla="*/ 250 w 994"/>
                <a:gd name="T5" fmla="*/ 48 h 524"/>
                <a:gd name="T6" fmla="*/ 247 w 994"/>
                <a:gd name="T7" fmla="*/ 0 h 524"/>
                <a:gd name="T8" fmla="*/ 239 w 994"/>
                <a:gd name="T9" fmla="*/ 3 h 524"/>
                <a:gd name="T10" fmla="*/ 243 w 994"/>
                <a:gd name="T11" fmla="*/ 45 h 524"/>
                <a:gd name="T12" fmla="*/ 82 w 994"/>
                <a:gd name="T13" fmla="*/ 127 h 524"/>
                <a:gd name="T14" fmla="*/ 3 w 994"/>
                <a:gd name="T15" fmla="*/ 120 h 524"/>
                <a:gd name="T16" fmla="*/ 0 w 994"/>
                <a:gd name="T17" fmla="*/ 126 h 524"/>
                <a:gd name="T18" fmla="*/ 0 w 994"/>
                <a:gd name="T19" fmla="*/ 126 h 5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994"/>
                <a:gd name="T31" fmla="*/ 0 h 524"/>
                <a:gd name="T32" fmla="*/ 994 w 994"/>
                <a:gd name="T33" fmla="*/ 524 h 5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994" h="524">
                  <a:moveTo>
                    <a:pt x="0" y="501"/>
                  </a:moveTo>
                  <a:lnTo>
                    <a:pt x="334" y="524"/>
                  </a:lnTo>
                  <a:lnTo>
                    <a:pt x="994" y="189"/>
                  </a:lnTo>
                  <a:lnTo>
                    <a:pt x="986" y="0"/>
                  </a:lnTo>
                  <a:lnTo>
                    <a:pt x="955" y="10"/>
                  </a:lnTo>
                  <a:lnTo>
                    <a:pt x="971" y="178"/>
                  </a:lnTo>
                  <a:lnTo>
                    <a:pt x="328" y="504"/>
                  </a:lnTo>
                  <a:lnTo>
                    <a:pt x="11" y="477"/>
                  </a:lnTo>
                  <a:lnTo>
                    <a:pt x="0" y="5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0" name="Freeform 22"/>
            <p:cNvSpPr>
              <a:spLocks/>
            </p:cNvSpPr>
            <p:nvPr/>
          </p:nvSpPr>
          <p:spPr bwMode="auto">
            <a:xfrm>
              <a:off x="2569" y="1702"/>
              <a:ext cx="182" cy="137"/>
            </a:xfrm>
            <a:custGeom>
              <a:avLst/>
              <a:gdLst>
                <a:gd name="T0" fmla="*/ 43 w 364"/>
                <a:gd name="T1" fmla="*/ 1 h 274"/>
                <a:gd name="T2" fmla="*/ 38 w 364"/>
                <a:gd name="T3" fmla="*/ 4 h 274"/>
                <a:gd name="T4" fmla="*/ 31 w 364"/>
                <a:gd name="T5" fmla="*/ 7 h 274"/>
                <a:gd name="T6" fmla="*/ 25 w 364"/>
                <a:gd name="T7" fmla="*/ 11 h 274"/>
                <a:gd name="T8" fmla="*/ 19 w 364"/>
                <a:gd name="T9" fmla="*/ 17 h 274"/>
                <a:gd name="T10" fmla="*/ 12 w 364"/>
                <a:gd name="T11" fmla="*/ 21 h 274"/>
                <a:gd name="T12" fmla="*/ 7 w 364"/>
                <a:gd name="T13" fmla="*/ 26 h 274"/>
                <a:gd name="T14" fmla="*/ 3 w 364"/>
                <a:gd name="T15" fmla="*/ 32 h 274"/>
                <a:gd name="T16" fmla="*/ 1 w 364"/>
                <a:gd name="T17" fmla="*/ 37 h 274"/>
                <a:gd name="T18" fmla="*/ 0 w 364"/>
                <a:gd name="T19" fmla="*/ 42 h 274"/>
                <a:gd name="T20" fmla="*/ 0 w 364"/>
                <a:gd name="T21" fmla="*/ 47 h 274"/>
                <a:gd name="T22" fmla="*/ 1 w 364"/>
                <a:gd name="T23" fmla="*/ 51 h 274"/>
                <a:gd name="T24" fmla="*/ 6 w 364"/>
                <a:gd name="T25" fmla="*/ 58 h 274"/>
                <a:gd name="T26" fmla="*/ 11 w 364"/>
                <a:gd name="T27" fmla="*/ 62 h 274"/>
                <a:gd name="T28" fmla="*/ 14 w 364"/>
                <a:gd name="T29" fmla="*/ 65 h 274"/>
                <a:gd name="T30" fmla="*/ 20 w 364"/>
                <a:gd name="T31" fmla="*/ 67 h 274"/>
                <a:gd name="T32" fmla="*/ 25 w 364"/>
                <a:gd name="T33" fmla="*/ 68 h 274"/>
                <a:gd name="T34" fmla="*/ 30 w 364"/>
                <a:gd name="T35" fmla="*/ 69 h 274"/>
                <a:gd name="T36" fmla="*/ 37 w 364"/>
                <a:gd name="T37" fmla="*/ 68 h 274"/>
                <a:gd name="T38" fmla="*/ 43 w 364"/>
                <a:gd name="T39" fmla="*/ 67 h 274"/>
                <a:gd name="T40" fmla="*/ 49 w 364"/>
                <a:gd name="T41" fmla="*/ 63 h 274"/>
                <a:gd name="T42" fmla="*/ 55 w 364"/>
                <a:gd name="T43" fmla="*/ 60 h 274"/>
                <a:gd name="T44" fmla="*/ 62 w 364"/>
                <a:gd name="T45" fmla="*/ 55 h 274"/>
                <a:gd name="T46" fmla="*/ 68 w 364"/>
                <a:gd name="T47" fmla="*/ 49 h 274"/>
                <a:gd name="T48" fmla="*/ 74 w 364"/>
                <a:gd name="T49" fmla="*/ 42 h 274"/>
                <a:gd name="T50" fmla="*/ 80 w 364"/>
                <a:gd name="T51" fmla="*/ 36 h 274"/>
                <a:gd name="T52" fmla="*/ 84 w 364"/>
                <a:gd name="T53" fmla="*/ 30 h 274"/>
                <a:gd name="T54" fmla="*/ 87 w 364"/>
                <a:gd name="T55" fmla="*/ 26 h 274"/>
                <a:gd name="T56" fmla="*/ 91 w 364"/>
                <a:gd name="T57" fmla="*/ 21 h 274"/>
                <a:gd name="T58" fmla="*/ 86 w 364"/>
                <a:gd name="T59" fmla="*/ 17 h 274"/>
                <a:gd name="T60" fmla="*/ 82 w 364"/>
                <a:gd name="T61" fmla="*/ 23 h 274"/>
                <a:gd name="T62" fmla="*/ 78 w 364"/>
                <a:gd name="T63" fmla="*/ 27 h 274"/>
                <a:gd name="T64" fmla="*/ 74 w 364"/>
                <a:gd name="T65" fmla="*/ 34 h 274"/>
                <a:gd name="T66" fmla="*/ 68 w 364"/>
                <a:gd name="T67" fmla="*/ 40 h 274"/>
                <a:gd name="T68" fmla="*/ 62 w 364"/>
                <a:gd name="T69" fmla="*/ 46 h 274"/>
                <a:gd name="T70" fmla="*/ 57 w 364"/>
                <a:gd name="T71" fmla="*/ 51 h 274"/>
                <a:gd name="T72" fmla="*/ 51 w 364"/>
                <a:gd name="T73" fmla="*/ 55 h 274"/>
                <a:gd name="T74" fmla="*/ 46 w 364"/>
                <a:gd name="T75" fmla="*/ 59 h 274"/>
                <a:gd name="T76" fmla="*/ 41 w 364"/>
                <a:gd name="T77" fmla="*/ 61 h 274"/>
                <a:gd name="T78" fmla="*/ 36 w 364"/>
                <a:gd name="T79" fmla="*/ 62 h 274"/>
                <a:gd name="T80" fmla="*/ 30 w 364"/>
                <a:gd name="T81" fmla="*/ 62 h 274"/>
                <a:gd name="T82" fmla="*/ 26 w 364"/>
                <a:gd name="T83" fmla="*/ 62 h 274"/>
                <a:gd name="T84" fmla="*/ 22 w 364"/>
                <a:gd name="T85" fmla="*/ 61 h 274"/>
                <a:gd name="T86" fmla="*/ 17 w 364"/>
                <a:gd name="T87" fmla="*/ 58 h 274"/>
                <a:gd name="T88" fmla="*/ 11 w 364"/>
                <a:gd name="T89" fmla="*/ 53 h 274"/>
                <a:gd name="T90" fmla="*/ 6 w 364"/>
                <a:gd name="T91" fmla="*/ 47 h 274"/>
                <a:gd name="T92" fmla="*/ 6 w 364"/>
                <a:gd name="T93" fmla="*/ 38 h 274"/>
                <a:gd name="T94" fmla="*/ 9 w 364"/>
                <a:gd name="T95" fmla="*/ 34 h 274"/>
                <a:gd name="T96" fmla="*/ 12 w 364"/>
                <a:gd name="T97" fmla="*/ 30 h 274"/>
                <a:gd name="T98" fmla="*/ 18 w 364"/>
                <a:gd name="T99" fmla="*/ 25 h 274"/>
                <a:gd name="T100" fmla="*/ 24 w 364"/>
                <a:gd name="T101" fmla="*/ 21 h 274"/>
                <a:gd name="T102" fmla="*/ 31 w 364"/>
                <a:gd name="T103" fmla="*/ 15 h 274"/>
                <a:gd name="T104" fmla="*/ 38 w 364"/>
                <a:gd name="T105" fmla="*/ 11 h 274"/>
                <a:gd name="T106" fmla="*/ 45 w 364"/>
                <a:gd name="T107" fmla="*/ 7 h 274"/>
                <a:gd name="T108" fmla="*/ 50 w 364"/>
                <a:gd name="T109" fmla="*/ 4 h 274"/>
                <a:gd name="T110" fmla="*/ 53 w 364"/>
                <a:gd name="T111" fmla="*/ 2 h 274"/>
                <a:gd name="T112" fmla="*/ 46 w 364"/>
                <a:gd name="T113" fmla="*/ 0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364"/>
                <a:gd name="T172" fmla="*/ 0 h 274"/>
                <a:gd name="T173" fmla="*/ 364 w 364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364" h="274">
                  <a:moveTo>
                    <a:pt x="183" y="0"/>
                  </a:moveTo>
                  <a:lnTo>
                    <a:pt x="181" y="0"/>
                  </a:lnTo>
                  <a:lnTo>
                    <a:pt x="177" y="3"/>
                  </a:lnTo>
                  <a:lnTo>
                    <a:pt x="172" y="5"/>
                  </a:lnTo>
                  <a:lnTo>
                    <a:pt x="164" y="9"/>
                  </a:lnTo>
                  <a:lnTo>
                    <a:pt x="159" y="12"/>
                  </a:lnTo>
                  <a:lnTo>
                    <a:pt x="155" y="14"/>
                  </a:lnTo>
                  <a:lnTo>
                    <a:pt x="149" y="17"/>
                  </a:lnTo>
                  <a:lnTo>
                    <a:pt x="144" y="21"/>
                  </a:lnTo>
                  <a:lnTo>
                    <a:pt x="139" y="23"/>
                  </a:lnTo>
                  <a:lnTo>
                    <a:pt x="132" y="28"/>
                  </a:lnTo>
                  <a:lnTo>
                    <a:pt x="126" y="31"/>
                  </a:lnTo>
                  <a:lnTo>
                    <a:pt x="120" y="36"/>
                  </a:lnTo>
                  <a:lnTo>
                    <a:pt x="114" y="39"/>
                  </a:lnTo>
                  <a:lnTo>
                    <a:pt x="108" y="42"/>
                  </a:lnTo>
                  <a:lnTo>
                    <a:pt x="101" y="47"/>
                  </a:lnTo>
                  <a:lnTo>
                    <a:pt x="94" y="52"/>
                  </a:lnTo>
                  <a:lnTo>
                    <a:pt x="87" y="56"/>
                  </a:lnTo>
                  <a:lnTo>
                    <a:pt x="80" y="61"/>
                  </a:lnTo>
                  <a:lnTo>
                    <a:pt x="75" y="65"/>
                  </a:lnTo>
                  <a:lnTo>
                    <a:pt x="69" y="71"/>
                  </a:lnTo>
                  <a:lnTo>
                    <a:pt x="62" y="76"/>
                  </a:lnTo>
                  <a:lnTo>
                    <a:pt x="55" y="81"/>
                  </a:lnTo>
                  <a:lnTo>
                    <a:pt x="50" y="86"/>
                  </a:lnTo>
                  <a:lnTo>
                    <a:pt x="44" y="92"/>
                  </a:lnTo>
                  <a:lnTo>
                    <a:pt x="39" y="96"/>
                  </a:lnTo>
                  <a:lnTo>
                    <a:pt x="34" y="102"/>
                  </a:lnTo>
                  <a:lnTo>
                    <a:pt x="29" y="106"/>
                  </a:lnTo>
                  <a:lnTo>
                    <a:pt x="25" y="113"/>
                  </a:lnTo>
                  <a:lnTo>
                    <a:pt x="20" y="118"/>
                  </a:lnTo>
                  <a:lnTo>
                    <a:pt x="17" y="123"/>
                  </a:lnTo>
                  <a:lnTo>
                    <a:pt x="13" y="128"/>
                  </a:lnTo>
                  <a:lnTo>
                    <a:pt x="11" y="134"/>
                  </a:lnTo>
                  <a:lnTo>
                    <a:pt x="7" y="138"/>
                  </a:lnTo>
                  <a:lnTo>
                    <a:pt x="5" y="144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0" y="159"/>
                  </a:lnTo>
                  <a:lnTo>
                    <a:pt x="0" y="165"/>
                  </a:lnTo>
                  <a:lnTo>
                    <a:pt x="0" y="169"/>
                  </a:lnTo>
                  <a:lnTo>
                    <a:pt x="0" y="175"/>
                  </a:lnTo>
                  <a:lnTo>
                    <a:pt x="0" y="178"/>
                  </a:lnTo>
                  <a:lnTo>
                    <a:pt x="0" y="184"/>
                  </a:lnTo>
                  <a:lnTo>
                    <a:pt x="0" y="188"/>
                  </a:lnTo>
                  <a:lnTo>
                    <a:pt x="2" y="193"/>
                  </a:lnTo>
                  <a:lnTo>
                    <a:pt x="2" y="198"/>
                  </a:lnTo>
                  <a:lnTo>
                    <a:pt x="3" y="202"/>
                  </a:lnTo>
                  <a:lnTo>
                    <a:pt x="4" y="206"/>
                  </a:lnTo>
                  <a:lnTo>
                    <a:pt x="6" y="210"/>
                  </a:lnTo>
                  <a:lnTo>
                    <a:pt x="11" y="218"/>
                  </a:lnTo>
                  <a:lnTo>
                    <a:pt x="17" y="226"/>
                  </a:lnTo>
                  <a:lnTo>
                    <a:pt x="22" y="233"/>
                  </a:lnTo>
                  <a:lnTo>
                    <a:pt x="29" y="241"/>
                  </a:lnTo>
                  <a:lnTo>
                    <a:pt x="33" y="243"/>
                  </a:lnTo>
                  <a:lnTo>
                    <a:pt x="37" y="247"/>
                  </a:lnTo>
                  <a:lnTo>
                    <a:pt x="42" y="249"/>
                  </a:lnTo>
                  <a:lnTo>
                    <a:pt x="46" y="253"/>
                  </a:lnTo>
                  <a:lnTo>
                    <a:pt x="51" y="256"/>
                  </a:lnTo>
                  <a:lnTo>
                    <a:pt x="54" y="258"/>
                  </a:lnTo>
                  <a:lnTo>
                    <a:pt x="59" y="260"/>
                  </a:lnTo>
                  <a:lnTo>
                    <a:pt x="65" y="263"/>
                  </a:lnTo>
                  <a:lnTo>
                    <a:pt x="69" y="264"/>
                  </a:lnTo>
                  <a:lnTo>
                    <a:pt x="74" y="266"/>
                  </a:lnTo>
                  <a:lnTo>
                    <a:pt x="78" y="267"/>
                  </a:lnTo>
                  <a:lnTo>
                    <a:pt x="84" y="269"/>
                  </a:lnTo>
                  <a:lnTo>
                    <a:pt x="88" y="269"/>
                  </a:lnTo>
                  <a:lnTo>
                    <a:pt x="94" y="271"/>
                  </a:lnTo>
                  <a:lnTo>
                    <a:pt x="100" y="272"/>
                  </a:lnTo>
                  <a:lnTo>
                    <a:pt x="104" y="273"/>
                  </a:lnTo>
                  <a:lnTo>
                    <a:pt x="110" y="273"/>
                  </a:lnTo>
                  <a:lnTo>
                    <a:pt x="116" y="273"/>
                  </a:lnTo>
                  <a:lnTo>
                    <a:pt x="122" y="273"/>
                  </a:lnTo>
                  <a:lnTo>
                    <a:pt x="128" y="274"/>
                  </a:lnTo>
                  <a:lnTo>
                    <a:pt x="134" y="273"/>
                  </a:lnTo>
                  <a:lnTo>
                    <a:pt x="140" y="272"/>
                  </a:lnTo>
                  <a:lnTo>
                    <a:pt x="145" y="271"/>
                  </a:lnTo>
                  <a:lnTo>
                    <a:pt x="152" y="269"/>
                  </a:lnTo>
                  <a:lnTo>
                    <a:pt x="158" y="268"/>
                  </a:lnTo>
                  <a:lnTo>
                    <a:pt x="164" y="267"/>
                  </a:lnTo>
                  <a:lnTo>
                    <a:pt x="171" y="265"/>
                  </a:lnTo>
                  <a:lnTo>
                    <a:pt x="177" y="263"/>
                  </a:lnTo>
                  <a:lnTo>
                    <a:pt x="183" y="260"/>
                  </a:lnTo>
                  <a:lnTo>
                    <a:pt x="190" y="258"/>
                  </a:lnTo>
                  <a:lnTo>
                    <a:pt x="197" y="255"/>
                  </a:lnTo>
                  <a:lnTo>
                    <a:pt x="204" y="251"/>
                  </a:lnTo>
                  <a:lnTo>
                    <a:pt x="209" y="248"/>
                  </a:lnTo>
                  <a:lnTo>
                    <a:pt x="215" y="244"/>
                  </a:lnTo>
                  <a:lnTo>
                    <a:pt x="222" y="240"/>
                  </a:lnTo>
                  <a:lnTo>
                    <a:pt x="229" y="236"/>
                  </a:lnTo>
                  <a:lnTo>
                    <a:pt x="236" y="231"/>
                  </a:lnTo>
                  <a:lnTo>
                    <a:pt x="241" y="225"/>
                  </a:lnTo>
                  <a:lnTo>
                    <a:pt x="248" y="220"/>
                  </a:lnTo>
                  <a:lnTo>
                    <a:pt x="254" y="215"/>
                  </a:lnTo>
                  <a:lnTo>
                    <a:pt x="260" y="209"/>
                  </a:lnTo>
                  <a:lnTo>
                    <a:pt x="266" y="202"/>
                  </a:lnTo>
                  <a:lnTo>
                    <a:pt x="272" y="196"/>
                  </a:lnTo>
                  <a:lnTo>
                    <a:pt x="278" y="191"/>
                  </a:lnTo>
                  <a:lnTo>
                    <a:pt x="283" y="184"/>
                  </a:lnTo>
                  <a:lnTo>
                    <a:pt x="289" y="178"/>
                  </a:lnTo>
                  <a:lnTo>
                    <a:pt x="295" y="171"/>
                  </a:lnTo>
                  <a:lnTo>
                    <a:pt x="301" y="166"/>
                  </a:lnTo>
                  <a:lnTo>
                    <a:pt x="306" y="159"/>
                  </a:lnTo>
                  <a:lnTo>
                    <a:pt x="311" y="153"/>
                  </a:lnTo>
                  <a:lnTo>
                    <a:pt x="317" y="147"/>
                  </a:lnTo>
                  <a:lnTo>
                    <a:pt x="322" y="142"/>
                  </a:lnTo>
                  <a:lnTo>
                    <a:pt x="326" y="135"/>
                  </a:lnTo>
                  <a:lnTo>
                    <a:pt x="330" y="130"/>
                  </a:lnTo>
                  <a:lnTo>
                    <a:pt x="335" y="123"/>
                  </a:lnTo>
                  <a:lnTo>
                    <a:pt x="339" y="119"/>
                  </a:lnTo>
                  <a:lnTo>
                    <a:pt x="343" y="114"/>
                  </a:lnTo>
                  <a:lnTo>
                    <a:pt x="345" y="110"/>
                  </a:lnTo>
                  <a:lnTo>
                    <a:pt x="348" y="105"/>
                  </a:lnTo>
                  <a:lnTo>
                    <a:pt x="352" y="102"/>
                  </a:lnTo>
                  <a:lnTo>
                    <a:pt x="356" y="94"/>
                  </a:lnTo>
                  <a:lnTo>
                    <a:pt x="361" y="89"/>
                  </a:lnTo>
                  <a:lnTo>
                    <a:pt x="363" y="86"/>
                  </a:lnTo>
                  <a:lnTo>
                    <a:pt x="364" y="86"/>
                  </a:lnTo>
                  <a:lnTo>
                    <a:pt x="346" y="66"/>
                  </a:lnTo>
                  <a:lnTo>
                    <a:pt x="345" y="68"/>
                  </a:lnTo>
                  <a:lnTo>
                    <a:pt x="343" y="71"/>
                  </a:lnTo>
                  <a:lnTo>
                    <a:pt x="338" y="76"/>
                  </a:lnTo>
                  <a:lnTo>
                    <a:pt x="334" y="84"/>
                  </a:lnTo>
                  <a:lnTo>
                    <a:pt x="330" y="87"/>
                  </a:lnTo>
                  <a:lnTo>
                    <a:pt x="327" y="92"/>
                  </a:lnTo>
                  <a:lnTo>
                    <a:pt x="323" y="96"/>
                  </a:lnTo>
                  <a:lnTo>
                    <a:pt x="320" y="101"/>
                  </a:lnTo>
                  <a:lnTo>
                    <a:pt x="315" y="105"/>
                  </a:lnTo>
                  <a:lnTo>
                    <a:pt x="312" y="111"/>
                  </a:lnTo>
                  <a:lnTo>
                    <a:pt x="307" y="117"/>
                  </a:lnTo>
                  <a:lnTo>
                    <a:pt x="303" y="123"/>
                  </a:lnTo>
                  <a:lnTo>
                    <a:pt x="298" y="129"/>
                  </a:lnTo>
                  <a:lnTo>
                    <a:pt x="293" y="135"/>
                  </a:lnTo>
                  <a:lnTo>
                    <a:pt x="287" y="141"/>
                  </a:lnTo>
                  <a:lnTo>
                    <a:pt x="282" y="147"/>
                  </a:lnTo>
                  <a:lnTo>
                    <a:pt x="277" y="153"/>
                  </a:lnTo>
                  <a:lnTo>
                    <a:pt x="272" y="160"/>
                  </a:lnTo>
                  <a:lnTo>
                    <a:pt x="266" y="166"/>
                  </a:lnTo>
                  <a:lnTo>
                    <a:pt x="262" y="172"/>
                  </a:lnTo>
                  <a:lnTo>
                    <a:pt x="255" y="178"/>
                  </a:lnTo>
                  <a:lnTo>
                    <a:pt x="250" y="184"/>
                  </a:lnTo>
                  <a:lnTo>
                    <a:pt x="244" y="190"/>
                  </a:lnTo>
                  <a:lnTo>
                    <a:pt x="239" y="195"/>
                  </a:lnTo>
                  <a:lnTo>
                    <a:pt x="233" y="201"/>
                  </a:lnTo>
                  <a:lnTo>
                    <a:pt x="228" y="207"/>
                  </a:lnTo>
                  <a:lnTo>
                    <a:pt x="222" y="211"/>
                  </a:lnTo>
                  <a:lnTo>
                    <a:pt x="217" y="216"/>
                  </a:lnTo>
                  <a:lnTo>
                    <a:pt x="210" y="219"/>
                  </a:lnTo>
                  <a:lnTo>
                    <a:pt x="206" y="223"/>
                  </a:lnTo>
                  <a:lnTo>
                    <a:pt x="199" y="227"/>
                  </a:lnTo>
                  <a:lnTo>
                    <a:pt x="195" y="231"/>
                  </a:lnTo>
                  <a:lnTo>
                    <a:pt x="188" y="233"/>
                  </a:lnTo>
                  <a:lnTo>
                    <a:pt x="183" y="236"/>
                  </a:lnTo>
                  <a:lnTo>
                    <a:pt x="177" y="239"/>
                  </a:lnTo>
                  <a:lnTo>
                    <a:pt x="173" y="242"/>
                  </a:lnTo>
                  <a:lnTo>
                    <a:pt x="167" y="243"/>
                  </a:lnTo>
                  <a:lnTo>
                    <a:pt x="161" y="244"/>
                  </a:lnTo>
                  <a:lnTo>
                    <a:pt x="157" y="247"/>
                  </a:lnTo>
                  <a:lnTo>
                    <a:pt x="152" y="248"/>
                  </a:lnTo>
                  <a:lnTo>
                    <a:pt x="147" y="249"/>
                  </a:lnTo>
                  <a:lnTo>
                    <a:pt x="141" y="249"/>
                  </a:lnTo>
                  <a:lnTo>
                    <a:pt x="136" y="250"/>
                  </a:lnTo>
                  <a:lnTo>
                    <a:pt x="132" y="251"/>
                  </a:lnTo>
                  <a:lnTo>
                    <a:pt x="127" y="250"/>
                  </a:lnTo>
                  <a:lnTo>
                    <a:pt x="123" y="250"/>
                  </a:lnTo>
                  <a:lnTo>
                    <a:pt x="118" y="250"/>
                  </a:lnTo>
                  <a:lnTo>
                    <a:pt x="114" y="250"/>
                  </a:lnTo>
                  <a:lnTo>
                    <a:pt x="108" y="249"/>
                  </a:lnTo>
                  <a:lnTo>
                    <a:pt x="104" y="249"/>
                  </a:lnTo>
                  <a:lnTo>
                    <a:pt x="100" y="248"/>
                  </a:lnTo>
                  <a:lnTo>
                    <a:pt x="95" y="247"/>
                  </a:lnTo>
                  <a:lnTo>
                    <a:pt x="91" y="245"/>
                  </a:lnTo>
                  <a:lnTo>
                    <a:pt x="86" y="244"/>
                  </a:lnTo>
                  <a:lnTo>
                    <a:pt x="83" y="242"/>
                  </a:lnTo>
                  <a:lnTo>
                    <a:pt x="79" y="242"/>
                  </a:lnTo>
                  <a:lnTo>
                    <a:pt x="71" y="238"/>
                  </a:lnTo>
                  <a:lnTo>
                    <a:pt x="66" y="235"/>
                  </a:lnTo>
                  <a:lnTo>
                    <a:pt x="59" y="230"/>
                  </a:lnTo>
                  <a:lnTo>
                    <a:pt x="52" y="225"/>
                  </a:lnTo>
                  <a:lnTo>
                    <a:pt x="45" y="219"/>
                  </a:lnTo>
                  <a:lnTo>
                    <a:pt x="41" y="214"/>
                  </a:lnTo>
                  <a:lnTo>
                    <a:pt x="34" y="207"/>
                  </a:lnTo>
                  <a:lnTo>
                    <a:pt x="30" y="201"/>
                  </a:lnTo>
                  <a:lnTo>
                    <a:pt x="27" y="194"/>
                  </a:lnTo>
                  <a:lnTo>
                    <a:pt x="25" y="188"/>
                  </a:lnTo>
                  <a:lnTo>
                    <a:pt x="22" y="179"/>
                  </a:lnTo>
                  <a:lnTo>
                    <a:pt x="22" y="171"/>
                  </a:lnTo>
                  <a:lnTo>
                    <a:pt x="22" y="163"/>
                  </a:lnTo>
                  <a:lnTo>
                    <a:pt x="25" y="155"/>
                  </a:lnTo>
                  <a:lnTo>
                    <a:pt x="26" y="151"/>
                  </a:lnTo>
                  <a:lnTo>
                    <a:pt x="28" y="147"/>
                  </a:lnTo>
                  <a:lnTo>
                    <a:pt x="30" y="143"/>
                  </a:lnTo>
                  <a:lnTo>
                    <a:pt x="34" y="139"/>
                  </a:lnTo>
                  <a:lnTo>
                    <a:pt x="36" y="135"/>
                  </a:lnTo>
                  <a:lnTo>
                    <a:pt x="39" y="130"/>
                  </a:lnTo>
                  <a:lnTo>
                    <a:pt x="44" y="126"/>
                  </a:lnTo>
                  <a:lnTo>
                    <a:pt x="49" y="122"/>
                  </a:lnTo>
                  <a:lnTo>
                    <a:pt x="53" y="117"/>
                  </a:lnTo>
                  <a:lnTo>
                    <a:pt x="58" y="112"/>
                  </a:lnTo>
                  <a:lnTo>
                    <a:pt x="63" y="106"/>
                  </a:lnTo>
                  <a:lnTo>
                    <a:pt x="70" y="102"/>
                  </a:lnTo>
                  <a:lnTo>
                    <a:pt x="76" y="97"/>
                  </a:lnTo>
                  <a:lnTo>
                    <a:pt x="83" y="93"/>
                  </a:lnTo>
                  <a:lnTo>
                    <a:pt x="90" y="88"/>
                  </a:lnTo>
                  <a:lnTo>
                    <a:pt x="96" y="84"/>
                  </a:lnTo>
                  <a:lnTo>
                    <a:pt x="103" y="78"/>
                  </a:lnTo>
                  <a:lnTo>
                    <a:pt x="110" y="73"/>
                  </a:lnTo>
                  <a:lnTo>
                    <a:pt x="117" y="68"/>
                  </a:lnTo>
                  <a:lnTo>
                    <a:pt x="125" y="63"/>
                  </a:lnTo>
                  <a:lnTo>
                    <a:pt x="132" y="58"/>
                  </a:lnTo>
                  <a:lnTo>
                    <a:pt x="139" y="54"/>
                  </a:lnTo>
                  <a:lnTo>
                    <a:pt x="145" y="49"/>
                  </a:lnTo>
                  <a:lnTo>
                    <a:pt x="152" y="46"/>
                  </a:lnTo>
                  <a:lnTo>
                    <a:pt x="159" y="41"/>
                  </a:lnTo>
                  <a:lnTo>
                    <a:pt x="166" y="37"/>
                  </a:lnTo>
                  <a:lnTo>
                    <a:pt x="172" y="32"/>
                  </a:lnTo>
                  <a:lnTo>
                    <a:pt x="179" y="30"/>
                  </a:lnTo>
                  <a:lnTo>
                    <a:pt x="184" y="25"/>
                  </a:lnTo>
                  <a:lnTo>
                    <a:pt x="190" y="22"/>
                  </a:lnTo>
                  <a:lnTo>
                    <a:pt x="195" y="19"/>
                  </a:lnTo>
                  <a:lnTo>
                    <a:pt x="200" y="16"/>
                  </a:lnTo>
                  <a:lnTo>
                    <a:pt x="204" y="14"/>
                  </a:lnTo>
                  <a:lnTo>
                    <a:pt x="208" y="12"/>
                  </a:lnTo>
                  <a:lnTo>
                    <a:pt x="212" y="9"/>
                  </a:lnTo>
                  <a:lnTo>
                    <a:pt x="215" y="8"/>
                  </a:lnTo>
                  <a:lnTo>
                    <a:pt x="218" y="6"/>
                  </a:lnTo>
                  <a:lnTo>
                    <a:pt x="221" y="6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1" name="Freeform 23"/>
            <p:cNvSpPr>
              <a:spLocks/>
            </p:cNvSpPr>
            <p:nvPr/>
          </p:nvSpPr>
          <p:spPr bwMode="auto">
            <a:xfrm>
              <a:off x="2598" y="1726"/>
              <a:ext cx="120" cy="87"/>
            </a:xfrm>
            <a:custGeom>
              <a:avLst/>
              <a:gdLst>
                <a:gd name="T0" fmla="*/ 37 w 239"/>
                <a:gd name="T1" fmla="*/ 0 h 176"/>
                <a:gd name="T2" fmla="*/ 33 w 239"/>
                <a:gd name="T3" fmla="*/ 2 h 176"/>
                <a:gd name="T4" fmla="*/ 30 w 239"/>
                <a:gd name="T5" fmla="*/ 3 h 176"/>
                <a:gd name="T6" fmla="*/ 26 w 239"/>
                <a:gd name="T7" fmla="*/ 5 h 176"/>
                <a:gd name="T8" fmla="*/ 22 w 239"/>
                <a:gd name="T9" fmla="*/ 7 h 176"/>
                <a:gd name="T10" fmla="*/ 18 w 239"/>
                <a:gd name="T11" fmla="*/ 10 h 176"/>
                <a:gd name="T12" fmla="*/ 14 w 239"/>
                <a:gd name="T13" fmla="*/ 12 h 176"/>
                <a:gd name="T14" fmla="*/ 10 w 239"/>
                <a:gd name="T15" fmla="*/ 15 h 176"/>
                <a:gd name="T16" fmla="*/ 5 w 239"/>
                <a:gd name="T17" fmla="*/ 20 h 176"/>
                <a:gd name="T18" fmla="*/ 1 w 239"/>
                <a:gd name="T19" fmla="*/ 25 h 176"/>
                <a:gd name="T20" fmla="*/ 0 w 239"/>
                <a:gd name="T21" fmla="*/ 30 h 176"/>
                <a:gd name="T22" fmla="*/ 1 w 239"/>
                <a:gd name="T23" fmla="*/ 35 h 176"/>
                <a:gd name="T24" fmla="*/ 3 w 239"/>
                <a:gd name="T25" fmla="*/ 38 h 176"/>
                <a:gd name="T26" fmla="*/ 7 w 239"/>
                <a:gd name="T27" fmla="*/ 41 h 176"/>
                <a:gd name="T28" fmla="*/ 10 w 239"/>
                <a:gd name="T29" fmla="*/ 43 h 176"/>
                <a:gd name="T30" fmla="*/ 15 w 239"/>
                <a:gd name="T31" fmla="*/ 43 h 176"/>
                <a:gd name="T32" fmla="*/ 19 w 239"/>
                <a:gd name="T33" fmla="*/ 42 h 176"/>
                <a:gd name="T34" fmla="*/ 23 w 239"/>
                <a:gd name="T35" fmla="*/ 42 h 176"/>
                <a:gd name="T36" fmla="*/ 26 w 239"/>
                <a:gd name="T37" fmla="*/ 41 h 176"/>
                <a:gd name="T38" fmla="*/ 29 w 239"/>
                <a:gd name="T39" fmla="*/ 39 h 176"/>
                <a:gd name="T40" fmla="*/ 33 w 239"/>
                <a:gd name="T41" fmla="*/ 38 h 176"/>
                <a:gd name="T42" fmla="*/ 36 w 239"/>
                <a:gd name="T43" fmla="*/ 36 h 176"/>
                <a:gd name="T44" fmla="*/ 39 w 239"/>
                <a:gd name="T45" fmla="*/ 33 h 176"/>
                <a:gd name="T46" fmla="*/ 45 w 239"/>
                <a:gd name="T47" fmla="*/ 27 h 176"/>
                <a:gd name="T48" fmla="*/ 51 w 239"/>
                <a:gd name="T49" fmla="*/ 22 h 176"/>
                <a:gd name="T50" fmla="*/ 55 w 239"/>
                <a:gd name="T51" fmla="*/ 16 h 176"/>
                <a:gd name="T52" fmla="*/ 58 w 239"/>
                <a:gd name="T53" fmla="*/ 12 h 176"/>
                <a:gd name="T54" fmla="*/ 60 w 239"/>
                <a:gd name="T55" fmla="*/ 9 h 176"/>
                <a:gd name="T56" fmla="*/ 59 w 239"/>
                <a:gd name="T57" fmla="*/ 9 h 176"/>
                <a:gd name="T58" fmla="*/ 56 w 239"/>
                <a:gd name="T59" fmla="*/ 7 h 176"/>
                <a:gd name="T60" fmla="*/ 54 w 239"/>
                <a:gd name="T61" fmla="*/ 8 h 176"/>
                <a:gd name="T62" fmla="*/ 53 w 239"/>
                <a:gd name="T63" fmla="*/ 10 h 176"/>
                <a:gd name="T64" fmla="*/ 50 w 239"/>
                <a:gd name="T65" fmla="*/ 13 h 176"/>
                <a:gd name="T66" fmla="*/ 45 w 239"/>
                <a:gd name="T67" fmla="*/ 18 h 176"/>
                <a:gd name="T68" fmla="*/ 40 w 239"/>
                <a:gd name="T69" fmla="*/ 22 h 176"/>
                <a:gd name="T70" fmla="*/ 34 w 239"/>
                <a:gd name="T71" fmla="*/ 27 h 176"/>
                <a:gd name="T72" fmla="*/ 29 w 239"/>
                <a:gd name="T73" fmla="*/ 31 h 176"/>
                <a:gd name="T74" fmla="*/ 24 w 239"/>
                <a:gd name="T75" fmla="*/ 34 h 176"/>
                <a:gd name="T76" fmla="*/ 20 w 239"/>
                <a:gd name="T77" fmla="*/ 36 h 176"/>
                <a:gd name="T78" fmla="*/ 17 w 239"/>
                <a:gd name="T79" fmla="*/ 36 h 176"/>
                <a:gd name="T80" fmla="*/ 12 w 239"/>
                <a:gd name="T81" fmla="*/ 36 h 176"/>
                <a:gd name="T82" fmla="*/ 8 w 239"/>
                <a:gd name="T83" fmla="*/ 32 h 176"/>
                <a:gd name="T84" fmla="*/ 7 w 239"/>
                <a:gd name="T85" fmla="*/ 28 h 176"/>
                <a:gd name="T86" fmla="*/ 9 w 239"/>
                <a:gd name="T87" fmla="*/ 24 h 176"/>
                <a:gd name="T88" fmla="*/ 12 w 239"/>
                <a:gd name="T89" fmla="*/ 21 h 176"/>
                <a:gd name="T90" fmla="*/ 17 w 239"/>
                <a:gd name="T91" fmla="*/ 17 h 176"/>
                <a:gd name="T92" fmla="*/ 20 w 239"/>
                <a:gd name="T93" fmla="*/ 15 h 176"/>
                <a:gd name="T94" fmla="*/ 24 w 239"/>
                <a:gd name="T95" fmla="*/ 13 h 176"/>
                <a:gd name="T96" fmla="*/ 27 w 239"/>
                <a:gd name="T97" fmla="*/ 11 h 176"/>
                <a:gd name="T98" fmla="*/ 31 w 239"/>
                <a:gd name="T99" fmla="*/ 8 h 176"/>
                <a:gd name="T100" fmla="*/ 37 w 239"/>
                <a:gd name="T101" fmla="*/ 6 h 176"/>
                <a:gd name="T102" fmla="*/ 40 w 239"/>
                <a:gd name="T103" fmla="*/ 4 h 176"/>
                <a:gd name="T104" fmla="*/ 38 w 239"/>
                <a:gd name="T105" fmla="*/ 0 h 1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39"/>
                <a:gd name="T160" fmla="*/ 0 h 176"/>
                <a:gd name="T161" fmla="*/ 239 w 239"/>
                <a:gd name="T162" fmla="*/ 176 h 1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39" h="176">
                  <a:moveTo>
                    <a:pt x="149" y="0"/>
                  </a:moveTo>
                  <a:lnTo>
                    <a:pt x="148" y="0"/>
                  </a:lnTo>
                  <a:lnTo>
                    <a:pt x="145" y="1"/>
                  </a:lnTo>
                  <a:lnTo>
                    <a:pt x="140" y="3"/>
                  </a:lnTo>
                  <a:lnTo>
                    <a:pt x="134" y="7"/>
                  </a:lnTo>
                  <a:lnTo>
                    <a:pt x="130" y="8"/>
                  </a:lnTo>
                  <a:lnTo>
                    <a:pt x="126" y="10"/>
                  </a:lnTo>
                  <a:lnTo>
                    <a:pt x="122" y="13"/>
                  </a:lnTo>
                  <a:lnTo>
                    <a:pt x="117" y="15"/>
                  </a:lnTo>
                  <a:lnTo>
                    <a:pt x="113" y="17"/>
                  </a:lnTo>
                  <a:lnTo>
                    <a:pt x="108" y="19"/>
                  </a:lnTo>
                  <a:lnTo>
                    <a:pt x="102" y="23"/>
                  </a:lnTo>
                  <a:lnTo>
                    <a:pt x="98" y="25"/>
                  </a:lnTo>
                  <a:lnTo>
                    <a:pt x="92" y="27"/>
                  </a:lnTo>
                  <a:lnTo>
                    <a:pt x="86" y="30"/>
                  </a:lnTo>
                  <a:lnTo>
                    <a:pt x="81" y="33"/>
                  </a:lnTo>
                  <a:lnTo>
                    <a:pt x="76" y="37"/>
                  </a:lnTo>
                  <a:lnTo>
                    <a:pt x="71" y="40"/>
                  </a:lnTo>
                  <a:lnTo>
                    <a:pt x="65" y="43"/>
                  </a:lnTo>
                  <a:lnTo>
                    <a:pt x="59" y="47"/>
                  </a:lnTo>
                  <a:lnTo>
                    <a:pt x="55" y="50"/>
                  </a:lnTo>
                  <a:lnTo>
                    <a:pt x="49" y="54"/>
                  </a:lnTo>
                  <a:lnTo>
                    <a:pt x="44" y="57"/>
                  </a:lnTo>
                  <a:lnTo>
                    <a:pt x="40" y="60"/>
                  </a:lnTo>
                  <a:lnTo>
                    <a:pt x="35" y="65"/>
                  </a:lnTo>
                  <a:lnTo>
                    <a:pt x="26" y="72"/>
                  </a:lnTo>
                  <a:lnTo>
                    <a:pt x="19" y="81"/>
                  </a:lnTo>
                  <a:lnTo>
                    <a:pt x="12" y="88"/>
                  </a:lnTo>
                  <a:lnTo>
                    <a:pt x="8" y="95"/>
                  </a:lnTo>
                  <a:lnTo>
                    <a:pt x="4" y="102"/>
                  </a:lnTo>
                  <a:lnTo>
                    <a:pt x="3" y="108"/>
                  </a:lnTo>
                  <a:lnTo>
                    <a:pt x="1" y="115"/>
                  </a:lnTo>
                  <a:lnTo>
                    <a:pt x="0" y="122"/>
                  </a:lnTo>
                  <a:lnTo>
                    <a:pt x="0" y="129"/>
                  </a:lnTo>
                  <a:lnTo>
                    <a:pt x="2" y="136"/>
                  </a:lnTo>
                  <a:lnTo>
                    <a:pt x="3" y="141"/>
                  </a:lnTo>
                  <a:lnTo>
                    <a:pt x="6" y="146"/>
                  </a:lnTo>
                  <a:lnTo>
                    <a:pt x="8" y="151"/>
                  </a:lnTo>
                  <a:lnTo>
                    <a:pt x="12" y="156"/>
                  </a:lnTo>
                  <a:lnTo>
                    <a:pt x="16" y="160"/>
                  </a:lnTo>
                  <a:lnTo>
                    <a:pt x="20" y="164"/>
                  </a:lnTo>
                  <a:lnTo>
                    <a:pt x="25" y="167"/>
                  </a:lnTo>
                  <a:lnTo>
                    <a:pt x="29" y="171"/>
                  </a:lnTo>
                  <a:lnTo>
                    <a:pt x="34" y="172"/>
                  </a:lnTo>
                  <a:lnTo>
                    <a:pt x="40" y="173"/>
                  </a:lnTo>
                  <a:lnTo>
                    <a:pt x="45" y="175"/>
                  </a:lnTo>
                  <a:lnTo>
                    <a:pt x="52" y="176"/>
                  </a:lnTo>
                  <a:lnTo>
                    <a:pt x="59" y="175"/>
                  </a:lnTo>
                  <a:lnTo>
                    <a:pt x="68" y="173"/>
                  </a:lnTo>
                  <a:lnTo>
                    <a:pt x="72" y="173"/>
                  </a:lnTo>
                  <a:lnTo>
                    <a:pt x="75" y="172"/>
                  </a:lnTo>
                  <a:lnTo>
                    <a:pt x="80" y="171"/>
                  </a:lnTo>
                  <a:lnTo>
                    <a:pt x="84" y="171"/>
                  </a:lnTo>
                  <a:lnTo>
                    <a:pt x="89" y="170"/>
                  </a:lnTo>
                  <a:lnTo>
                    <a:pt x="93" y="169"/>
                  </a:lnTo>
                  <a:lnTo>
                    <a:pt x="97" y="167"/>
                  </a:lnTo>
                  <a:lnTo>
                    <a:pt x="101" y="165"/>
                  </a:lnTo>
                  <a:lnTo>
                    <a:pt x="106" y="163"/>
                  </a:lnTo>
                  <a:lnTo>
                    <a:pt x="110" y="162"/>
                  </a:lnTo>
                  <a:lnTo>
                    <a:pt x="115" y="160"/>
                  </a:lnTo>
                  <a:lnTo>
                    <a:pt x="120" y="157"/>
                  </a:lnTo>
                  <a:lnTo>
                    <a:pt x="124" y="155"/>
                  </a:lnTo>
                  <a:lnTo>
                    <a:pt x="129" y="153"/>
                  </a:lnTo>
                  <a:lnTo>
                    <a:pt x="133" y="151"/>
                  </a:lnTo>
                  <a:lnTo>
                    <a:pt x="138" y="148"/>
                  </a:lnTo>
                  <a:lnTo>
                    <a:pt x="142" y="145"/>
                  </a:lnTo>
                  <a:lnTo>
                    <a:pt x="147" y="141"/>
                  </a:lnTo>
                  <a:lnTo>
                    <a:pt x="151" y="139"/>
                  </a:lnTo>
                  <a:lnTo>
                    <a:pt x="156" y="136"/>
                  </a:lnTo>
                  <a:lnTo>
                    <a:pt x="164" y="128"/>
                  </a:lnTo>
                  <a:lnTo>
                    <a:pt x="172" y="120"/>
                  </a:lnTo>
                  <a:lnTo>
                    <a:pt x="180" y="112"/>
                  </a:lnTo>
                  <a:lnTo>
                    <a:pt x="189" y="104"/>
                  </a:lnTo>
                  <a:lnTo>
                    <a:pt x="196" y="96"/>
                  </a:lnTo>
                  <a:lnTo>
                    <a:pt x="203" y="88"/>
                  </a:lnTo>
                  <a:lnTo>
                    <a:pt x="208" y="80"/>
                  </a:lnTo>
                  <a:lnTo>
                    <a:pt x="215" y="73"/>
                  </a:lnTo>
                  <a:lnTo>
                    <a:pt x="220" y="65"/>
                  </a:lnTo>
                  <a:lnTo>
                    <a:pt x="226" y="58"/>
                  </a:lnTo>
                  <a:lnTo>
                    <a:pt x="229" y="53"/>
                  </a:lnTo>
                  <a:lnTo>
                    <a:pt x="232" y="48"/>
                  </a:lnTo>
                  <a:lnTo>
                    <a:pt x="235" y="43"/>
                  </a:lnTo>
                  <a:lnTo>
                    <a:pt x="237" y="41"/>
                  </a:lnTo>
                  <a:lnTo>
                    <a:pt x="239" y="39"/>
                  </a:lnTo>
                  <a:lnTo>
                    <a:pt x="238" y="37"/>
                  </a:lnTo>
                  <a:lnTo>
                    <a:pt x="236" y="37"/>
                  </a:lnTo>
                  <a:lnTo>
                    <a:pt x="232" y="34"/>
                  </a:lnTo>
                  <a:lnTo>
                    <a:pt x="228" y="32"/>
                  </a:lnTo>
                  <a:lnTo>
                    <a:pt x="223" y="30"/>
                  </a:lnTo>
                  <a:lnTo>
                    <a:pt x="220" y="30"/>
                  </a:lnTo>
                  <a:lnTo>
                    <a:pt x="216" y="30"/>
                  </a:lnTo>
                  <a:lnTo>
                    <a:pt x="216" y="32"/>
                  </a:lnTo>
                  <a:lnTo>
                    <a:pt x="215" y="34"/>
                  </a:lnTo>
                  <a:lnTo>
                    <a:pt x="214" y="37"/>
                  </a:lnTo>
                  <a:lnTo>
                    <a:pt x="211" y="41"/>
                  </a:lnTo>
                  <a:lnTo>
                    <a:pt x="207" y="46"/>
                  </a:lnTo>
                  <a:lnTo>
                    <a:pt x="203" y="50"/>
                  </a:lnTo>
                  <a:lnTo>
                    <a:pt x="198" y="55"/>
                  </a:lnTo>
                  <a:lnTo>
                    <a:pt x="191" y="59"/>
                  </a:lnTo>
                  <a:lnTo>
                    <a:pt x="187" y="66"/>
                  </a:lnTo>
                  <a:lnTo>
                    <a:pt x="179" y="72"/>
                  </a:lnTo>
                  <a:lnTo>
                    <a:pt x="172" y="79"/>
                  </a:lnTo>
                  <a:lnTo>
                    <a:pt x="164" y="84"/>
                  </a:lnTo>
                  <a:lnTo>
                    <a:pt x="157" y="91"/>
                  </a:lnTo>
                  <a:lnTo>
                    <a:pt x="149" y="97"/>
                  </a:lnTo>
                  <a:lnTo>
                    <a:pt x="142" y="104"/>
                  </a:lnTo>
                  <a:lnTo>
                    <a:pt x="136" y="111"/>
                  </a:lnTo>
                  <a:lnTo>
                    <a:pt x="129" y="118"/>
                  </a:lnTo>
                  <a:lnTo>
                    <a:pt x="122" y="122"/>
                  </a:lnTo>
                  <a:lnTo>
                    <a:pt x="115" y="128"/>
                  </a:lnTo>
                  <a:lnTo>
                    <a:pt x="108" y="131"/>
                  </a:lnTo>
                  <a:lnTo>
                    <a:pt x="101" y="136"/>
                  </a:lnTo>
                  <a:lnTo>
                    <a:pt x="96" y="138"/>
                  </a:lnTo>
                  <a:lnTo>
                    <a:pt x="90" y="141"/>
                  </a:lnTo>
                  <a:lnTo>
                    <a:pt x="84" y="144"/>
                  </a:lnTo>
                  <a:lnTo>
                    <a:pt x="80" y="146"/>
                  </a:lnTo>
                  <a:lnTo>
                    <a:pt x="75" y="146"/>
                  </a:lnTo>
                  <a:lnTo>
                    <a:pt x="71" y="148"/>
                  </a:lnTo>
                  <a:lnTo>
                    <a:pt x="66" y="148"/>
                  </a:lnTo>
                  <a:lnTo>
                    <a:pt x="61" y="148"/>
                  </a:lnTo>
                  <a:lnTo>
                    <a:pt x="55" y="147"/>
                  </a:lnTo>
                  <a:lnTo>
                    <a:pt x="48" y="146"/>
                  </a:lnTo>
                  <a:lnTo>
                    <a:pt x="42" y="141"/>
                  </a:lnTo>
                  <a:lnTo>
                    <a:pt x="36" y="136"/>
                  </a:lnTo>
                  <a:lnTo>
                    <a:pt x="32" y="129"/>
                  </a:lnTo>
                  <a:lnTo>
                    <a:pt x="29" y="122"/>
                  </a:lnTo>
                  <a:lnTo>
                    <a:pt x="28" y="118"/>
                  </a:lnTo>
                  <a:lnTo>
                    <a:pt x="28" y="113"/>
                  </a:lnTo>
                  <a:lnTo>
                    <a:pt x="28" y="108"/>
                  </a:lnTo>
                  <a:lnTo>
                    <a:pt x="31" y="104"/>
                  </a:lnTo>
                  <a:lnTo>
                    <a:pt x="33" y="99"/>
                  </a:lnTo>
                  <a:lnTo>
                    <a:pt x="37" y="95"/>
                  </a:lnTo>
                  <a:lnTo>
                    <a:pt x="42" y="89"/>
                  </a:lnTo>
                  <a:lnTo>
                    <a:pt x="48" y="84"/>
                  </a:lnTo>
                  <a:lnTo>
                    <a:pt x="55" y="79"/>
                  </a:lnTo>
                  <a:lnTo>
                    <a:pt x="63" y="73"/>
                  </a:lnTo>
                  <a:lnTo>
                    <a:pt x="66" y="70"/>
                  </a:lnTo>
                  <a:lnTo>
                    <a:pt x="71" y="67"/>
                  </a:lnTo>
                  <a:lnTo>
                    <a:pt x="75" y="64"/>
                  </a:lnTo>
                  <a:lnTo>
                    <a:pt x="80" y="62"/>
                  </a:lnTo>
                  <a:lnTo>
                    <a:pt x="84" y="59"/>
                  </a:lnTo>
                  <a:lnTo>
                    <a:pt x="89" y="56"/>
                  </a:lnTo>
                  <a:lnTo>
                    <a:pt x="93" y="53"/>
                  </a:lnTo>
                  <a:lnTo>
                    <a:pt x="98" y="50"/>
                  </a:lnTo>
                  <a:lnTo>
                    <a:pt x="102" y="48"/>
                  </a:lnTo>
                  <a:lnTo>
                    <a:pt x="107" y="46"/>
                  </a:lnTo>
                  <a:lnTo>
                    <a:pt x="112" y="43"/>
                  </a:lnTo>
                  <a:lnTo>
                    <a:pt x="116" y="41"/>
                  </a:lnTo>
                  <a:lnTo>
                    <a:pt x="124" y="35"/>
                  </a:lnTo>
                  <a:lnTo>
                    <a:pt x="132" y="32"/>
                  </a:lnTo>
                  <a:lnTo>
                    <a:pt x="139" y="27"/>
                  </a:lnTo>
                  <a:lnTo>
                    <a:pt x="146" y="25"/>
                  </a:lnTo>
                  <a:lnTo>
                    <a:pt x="150" y="22"/>
                  </a:lnTo>
                  <a:lnTo>
                    <a:pt x="155" y="19"/>
                  </a:lnTo>
                  <a:lnTo>
                    <a:pt x="157" y="18"/>
                  </a:lnTo>
                  <a:lnTo>
                    <a:pt x="158" y="18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2" name="Freeform 24"/>
            <p:cNvSpPr>
              <a:spLocks/>
            </p:cNvSpPr>
            <p:nvPr/>
          </p:nvSpPr>
          <p:spPr bwMode="auto">
            <a:xfrm>
              <a:off x="2669" y="1726"/>
              <a:ext cx="49" cy="26"/>
            </a:xfrm>
            <a:custGeom>
              <a:avLst/>
              <a:gdLst>
                <a:gd name="T0" fmla="*/ 2 w 98"/>
                <a:gd name="T1" fmla="*/ 0 h 53"/>
                <a:gd name="T2" fmla="*/ 25 w 98"/>
                <a:gd name="T3" fmla="*/ 9 h 53"/>
                <a:gd name="T4" fmla="*/ 17 w 98"/>
                <a:gd name="T5" fmla="*/ 13 h 53"/>
                <a:gd name="T6" fmla="*/ 0 w 98"/>
                <a:gd name="T7" fmla="*/ 3 h 53"/>
                <a:gd name="T8" fmla="*/ 2 w 98"/>
                <a:gd name="T9" fmla="*/ 0 h 53"/>
                <a:gd name="T10" fmla="*/ 2 w 98"/>
                <a:gd name="T11" fmla="*/ 0 h 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98"/>
                <a:gd name="T19" fmla="*/ 0 h 53"/>
                <a:gd name="T20" fmla="*/ 98 w 98"/>
                <a:gd name="T21" fmla="*/ 53 h 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98" h="53">
                  <a:moveTo>
                    <a:pt x="8" y="0"/>
                  </a:moveTo>
                  <a:lnTo>
                    <a:pt x="98" y="39"/>
                  </a:lnTo>
                  <a:lnTo>
                    <a:pt x="67" y="53"/>
                  </a:lnTo>
                  <a:lnTo>
                    <a:pt x="0" y="15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3" name="Freeform 25"/>
            <p:cNvSpPr>
              <a:spLocks/>
            </p:cNvSpPr>
            <p:nvPr/>
          </p:nvSpPr>
          <p:spPr bwMode="auto">
            <a:xfrm>
              <a:off x="2844" y="1596"/>
              <a:ext cx="119" cy="78"/>
            </a:xfrm>
            <a:custGeom>
              <a:avLst/>
              <a:gdLst>
                <a:gd name="T0" fmla="*/ 54 w 240"/>
                <a:gd name="T1" fmla="*/ 2 h 155"/>
                <a:gd name="T2" fmla="*/ 53 w 240"/>
                <a:gd name="T3" fmla="*/ 5 h 155"/>
                <a:gd name="T4" fmla="*/ 52 w 240"/>
                <a:gd name="T5" fmla="*/ 8 h 155"/>
                <a:gd name="T6" fmla="*/ 51 w 240"/>
                <a:gd name="T7" fmla="*/ 11 h 155"/>
                <a:gd name="T8" fmla="*/ 49 w 240"/>
                <a:gd name="T9" fmla="*/ 14 h 155"/>
                <a:gd name="T10" fmla="*/ 48 w 240"/>
                <a:gd name="T11" fmla="*/ 18 h 155"/>
                <a:gd name="T12" fmla="*/ 46 w 240"/>
                <a:gd name="T13" fmla="*/ 21 h 155"/>
                <a:gd name="T14" fmla="*/ 43 w 240"/>
                <a:gd name="T15" fmla="*/ 24 h 155"/>
                <a:gd name="T16" fmla="*/ 41 w 240"/>
                <a:gd name="T17" fmla="*/ 27 h 155"/>
                <a:gd name="T18" fmla="*/ 38 w 240"/>
                <a:gd name="T19" fmla="*/ 29 h 155"/>
                <a:gd name="T20" fmla="*/ 35 w 240"/>
                <a:gd name="T21" fmla="*/ 30 h 155"/>
                <a:gd name="T22" fmla="*/ 32 w 240"/>
                <a:gd name="T23" fmla="*/ 31 h 155"/>
                <a:gd name="T24" fmla="*/ 29 w 240"/>
                <a:gd name="T25" fmla="*/ 32 h 155"/>
                <a:gd name="T26" fmla="*/ 26 w 240"/>
                <a:gd name="T27" fmla="*/ 32 h 155"/>
                <a:gd name="T28" fmla="*/ 23 w 240"/>
                <a:gd name="T29" fmla="*/ 32 h 155"/>
                <a:gd name="T30" fmla="*/ 20 w 240"/>
                <a:gd name="T31" fmla="*/ 31 h 155"/>
                <a:gd name="T32" fmla="*/ 17 w 240"/>
                <a:gd name="T33" fmla="*/ 31 h 155"/>
                <a:gd name="T34" fmla="*/ 14 w 240"/>
                <a:gd name="T35" fmla="*/ 30 h 155"/>
                <a:gd name="T36" fmla="*/ 11 w 240"/>
                <a:gd name="T37" fmla="*/ 29 h 155"/>
                <a:gd name="T38" fmla="*/ 9 w 240"/>
                <a:gd name="T39" fmla="*/ 28 h 155"/>
                <a:gd name="T40" fmla="*/ 7 w 240"/>
                <a:gd name="T41" fmla="*/ 27 h 155"/>
                <a:gd name="T42" fmla="*/ 5 w 240"/>
                <a:gd name="T43" fmla="*/ 26 h 155"/>
                <a:gd name="T44" fmla="*/ 0 w 240"/>
                <a:gd name="T45" fmla="*/ 31 h 155"/>
                <a:gd name="T46" fmla="*/ 1 w 240"/>
                <a:gd name="T47" fmla="*/ 32 h 155"/>
                <a:gd name="T48" fmla="*/ 3 w 240"/>
                <a:gd name="T49" fmla="*/ 33 h 155"/>
                <a:gd name="T50" fmla="*/ 5 w 240"/>
                <a:gd name="T51" fmla="*/ 34 h 155"/>
                <a:gd name="T52" fmla="*/ 8 w 240"/>
                <a:gd name="T53" fmla="*/ 35 h 155"/>
                <a:gd name="T54" fmla="*/ 11 w 240"/>
                <a:gd name="T55" fmla="*/ 37 h 155"/>
                <a:gd name="T56" fmla="*/ 15 w 240"/>
                <a:gd name="T57" fmla="*/ 38 h 155"/>
                <a:gd name="T58" fmla="*/ 19 w 240"/>
                <a:gd name="T59" fmla="*/ 39 h 155"/>
                <a:gd name="T60" fmla="*/ 22 w 240"/>
                <a:gd name="T61" fmla="*/ 39 h 155"/>
                <a:gd name="T62" fmla="*/ 26 w 240"/>
                <a:gd name="T63" fmla="*/ 39 h 155"/>
                <a:gd name="T64" fmla="*/ 30 w 240"/>
                <a:gd name="T65" fmla="*/ 39 h 155"/>
                <a:gd name="T66" fmla="*/ 34 w 240"/>
                <a:gd name="T67" fmla="*/ 37 h 155"/>
                <a:gd name="T68" fmla="*/ 38 w 240"/>
                <a:gd name="T69" fmla="*/ 36 h 155"/>
                <a:gd name="T70" fmla="*/ 42 w 240"/>
                <a:gd name="T71" fmla="*/ 33 h 155"/>
                <a:gd name="T72" fmla="*/ 45 w 240"/>
                <a:gd name="T73" fmla="*/ 31 h 155"/>
                <a:gd name="T74" fmla="*/ 48 w 240"/>
                <a:gd name="T75" fmla="*/ 28 h 155"/>
                <a:gd name="T76" fmla="*/ 50 w 240"/>
                <a:gd name="T77" fmla="*/ 25 h 155"/>
                <a:gd name="T78" fmla="*/ 51 w 240"/>
                <a:gd name="T79" fmla="*/ 23 h 155"/>
                <a:gd name="T80" fmla="*/ 52 w 240"/>
                <a:gd name="T81" fmla="*/ 21 h 155"/>
                <a:gd name="T82" fmla="*/ 53 w 240"/>
                <a:gd name="T83" fmla="*/ 19 h 155"/>
                <a:gd name="T84" fmla="*/ 54 w 240"/>
                <a:gd name="T85" fmla="*/ 17 h 155"/>
                <a:gd name="T86" fmla="*/ 55 w 240"/>
                <a:gd name="T87" fmla="*/ 14 h 155"/>
                <a:gd name="T88" fmla="*/ 56 w 240"/>
                <a:gd name="T89" fmla="*/ 12 h 155"/>
                <a:gd name="T90" fmla="*/ 57 w 240"/>
                <a:gd name="T91" fmla="*/ 10 h 155"/>
                <a:gd name="T92" fmla="*/ 57 w 240"/>
                <a:gd name="T93" fmla="*/ 8 h 155"/>
                <a:gd name="T94" fmla="*/ 58 w 240"/>
                <a:gd name="T95" fmla="*/ 6 h 155"/>
                <a:gd name="T96" fmla="*/ 59 w 240"/>
                <a:gd name="T97" fmla="*/ 3 h 155"/>
                <a:gd name="T98" fmla="*/ 59 w 240"/>
                <a:gd name="T99" fmla="*/ 0 h 155"/>
                <a:gd name="T100" fmla="*/ 54 w 240"/>
                <a:gd name="T101" fmla="*/ 2 h 155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40"/>
                <a:gd name="T154" fmla="*/ 0 h 155"/>
                <a:gd name="T155" fmla="*/ 240 w 240"/>
                <a:gd name="T156" fmla="*/ 155 h 155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40" h="155">
                  <a:moveTo>
                    <a:pt x="219" y="5"/>
                  </a:moveTo>
                  <a:lnTo>
                    <a:pt x="218" y="7"/>
                  </a:lnTo>
                  <a:lnTo>
                    <a:pt x="216" y="14"/>
                  </a:lnTo>
                  <a:lnTo>
                    <a:pt x="213" y="17"/>
                  </a:lnTo>
                  <a:lnTo>
                    <a:pt x="212" y="23"/>
                  </a:lnTo>
                  <a:lnTo>
                    <a:pt x="210" y="29"/>
                  </a:lnTo>
                  <a:lnTo>
                    <a:pt x="209" y="36"/>
                  </a:lnTo>
                  <a:lnTo>
                    <a:pt x="205" y="41"/>
                  </a:lnTo>
                  <a:lnTo>
                    <a:pt x="202" y="48"/>
                  </a:lnTo>
                  <a:lnTo>
                    <a:pt x="200" y="56"/>
                  </a:lnTo>
                  <a:lnTo>
                    <a:pt x="196" y="63"/>
                  </a:lnTo>
                  <a:lnTo>
                    <a:pt x="193" y="70"/>
                  </a:lnTo>
                  <a:lnTo>
                    <a:pt x="188" y="77"/>
                  </a:lnTo>
                  <a:lnTo>
                    <a:pt x="185" y="83"/>
                  </a:lnTo>
                  <a:lnTo>
                    <a:pt x="181" y="90"/>
                  </a:lnTo>
                  <a:lnTo>
                    <a:pt x="176" y="96"/>
                  </a:lnTo>
                  <a:lnTo>
                    <a:pt x="171" y="102"/>
                  </a:lnTo>
                  <a:lnTo>
                    <a:pt x="166" y="106"/>
                  </a:lnTo>
                  <a:lnTo>
                    <a:pt x="161" y="111"/>
                  </a:lnTo>
                  <a:lnTo>
                    <a:pt x="154" y="114"/>
                  </a:lnTo>
                  <a:lnTo>
                    <a:pt x="148" y="118"/>
                  </a:lnTo>
                  <a:lnTo>
                    <a:pt x="143" y="120"/>
                  </a:lnTo>
                  <a:lnTo>
                    <a:pt x="137" y="123"/>
                  </a:lnTo>
                  <a:lnTo>
                    <a:pt x="130" y="124"/>
                  </a:lnTo>
                  <a:lnTo>
                    <a:pt x="124" y="126"/>
                  </a:lnTo>
                  <a:lnTo>
                    <a:pt x="119" y="127"/>
                  </a:lnTo>
                  <a:lnTo>
                    <a:pt x="112" y="128"/>
                  </a:lnTo>
                  <a:lnTo>
                    <a:pt x="106" y="128"/>
                  </a:lnTo>
                  <a:lnTo>
                    <a:pt x="101" y="128"/>
                  </a:lnTo>
                  <a:lnTo>
                    <a:pt x="94" y="127"/>
                  </a:lnTo>
                  <a:lnTo>
                    <a:pt x="89" y="126"/>
                  </a:lnTo>
                  <a:lnTo>
                    <a:pt x="82" y="124"/>
                  </a:lnTo>
                  <a:lnTo>
                    <a:pt x="77" y="123"/>
                  </a:lnTo>
                  <a:lnTo>
                    <a:pt x="70" y="121"/>
                  </a:lnTo>
                  <a:lnTo>
                    <a:pt x="64" y="120"/>
                  </a:lnTo>
                  <a:lnTo>
                    <a:pt x="58" y="118"/>
                  </a:lnTo>
                  <a:lnTo>
                    <a:pt x="53" y="116"/>
                  </a:lnTo>
                  <a:lnTo>
                    <a:pt x="47" y="114"/>
                  </a:lnTo>
                  <a:lnTo>
                    <a:pt x="42" y="112"/>
                  </a:lnTo>
                  <a:lnTo>
                    <a:pt x="37" y="110"/>
                  </a:lnTo>
                  <a:lnTo>
                    <a:pt x="32" y="109"/>
                  </a:lnTo>
                  <a:lnTo>
                    <a:pt x="28" y="106"/>
                  </a:lnTo>
                  <a:lnTo>
                    <a:pt x="25" y="106"/>
                  </a:lnTo>
                  <a:lnTo>
                    <a:pt x="21" y="104"/>
                  </a:lnTo>
                  <a:lnTo>
                    <a:pt x="18" y="104"/>
                  </a:lnTo>
                  <a:lnTo>
                    <a:pt x="0" y="123"/>
                  </a:lnTo>
                  <a:lnTo>
                    <a:pt x="1" y="123"/>
                  </a:lnTo>
                  <a:lnTo>
                    <a:pt x="6" y="127"/>
                  </a:lnTo>
                  <a:lnTo>
                    <a:pt x="8" y="128"/>
                  </a:lnTo>
                  <a:lnTo>
                    <a:pt x="13" y="130"/>
                  </a:lnTo>
                  <a:lnTo>
                    <a:pt x="16" y="132"/>
                  </a:lnTo>
                  <a:lnTo>
                    <a:pt x="22" y="136"/>
                  </a:lnTo>
                  <a:lnTo>
                    <a:pt x="26" y="138"/>
                  </a:lnTo>
                  <a:lnTo>
                    <a:pt x="33" y="140"/>
                  </a:lnTo>
                  <a:lnTo>
                    <a:pt x="39" y="143"/>
                  </a:lnTo>
                  <a:lnTo>
                    <a:pt x="46" y="146"/>
                  </a:lnTo>
                  <a:lnTo>
                    <a:pt x="53" y="147"/>
                  </a:lnTo>
                  <a:lnTo>
                    <a:pt x="61" y="150"/>
                  </a:lnTo>
                  <a:lnTo>
                    <a:pt x="67" y="152"/>
                  </a:lnTo>
                  <a:lnTo>
                    <a:pt x="77" y="154"/>
                  </a:lnTo>
                  <a:lnTo>
                    <a:pt x="83" y="154"/>
                  </a:lnTo>
                  <a:lnTo>
                    <a:pt x="91" y="155"/>
                  </a:lnTo>
                  <a:lnTo>
                    <a:pt x="99" y="155"/>
                  </a:lnTo>
                  <a:lnTo>
                    <a:pt x="107" y="155"/>
                  </a:lnTo>
                  <a:lnTo>
                    <a:pt x="115" y="153"/>
                  </a:lnTo>
                  <a:lnTo>
                    <a:pt x="123" y="153"/>
                  </a:lnTo>
                  <a:lnTo>
                    <a:pt x="131" y="151"/>
                  </a:lnTo>
                  <a:lnTo>
                    <a:pt x="139" y="148"/>
                  </a:lnTo>
                  <a:lnTo>
                    <a:pt x="146" y="144"/>
                  </a:lnTo>
                  <a:lnTo>
                    <a:pt x="154" y="142"/>
                  </a:lnTo>
                  <a:lnTo>
                    <a:pt x="162" y="137"/>
                  </a:lnTo>
                  <a:lnTo>
                    <a:pt x="170" y="132"/>
                  </a:lnTo>
                  <a:lnTo>
                    <a:pt x="176" y="127"/>
                  </a:lnTo>
                  <a:lnTo>
                    <a:pt x="183" y="121"/>
                  </a:lnTo>
                  <a:lnTo>
                    <a:pt x="189" y="114"/>
                  </a:lnTo>
                  <a:lnTo>
                    <a:pt x="196" y="109"/>
                  </a:lnTo>
                  <a:lnTo>
                    <a:pt x="199" y="104"/>
                  </a:lnTo>
                  <a:lnTo>
                    <a:pt x="201" y="99"/>
                  </a:lnTo>
                  <a:lnTo>
                    <a:pt x="203" y="95"/>
                  </a:lnTo>
                  <a:lnTo>
                    <a:pt x="207" y="91"/>
                  </a:lnTo>
                  <a:lnTo>
                    <a:pt x="209" y="87"/>
                  </a:lnTo>
                  <a:lnTo>
                    <a:pt x="211" y="82"/>
                  </a:lnTo>
                  <a:lnTo>
                    <a:pt x="213" y="78"/>
                  </a:lnTo>
                  <a:lnTo>
                    <a:pt x="216" y="74"/>
                  </a:lnTo>
                  <a:lnTo>
                    <a:pt x="217" y="70"/>
                  </a:lnTo>
                  <a:lnTo>
                    <a:pt x="218" y="65"/>
                  </a:lnTo>
                  <a:lnTo>
                    <a:pt x="220" y="61"/>
                  </a:lnTo>
                  <a:lnTo>
                    <a:pt x="223" y="56"/>
                  </a:lnTo>
                  <a:lnTo>
                    <a:pt x="224" y="51"/>
                  </a:lnTo>
                  <a:lnTo>
                    <a:pt x="225" y="47"/>
                  </a:lnTo>
                  <a:lnTo>
                    <a:pt x="227" y="43"/>
                  </a:lnTo>
                  <a:lnTo>
                    <a:pt x="229" y="39"/>
                  </a:lnTo>
                  <a:lnTo>
                    <a:pt x="229" y="34"/>
                  </a:lnTo>
                  <a:lnTo>
                    <a:pt x="232" y="30"/>
                  </a:lnTo>
                  <a:lnTo>
                    <a:pt x="233" y="26"/>
                  </a:lnTo>
                  <a:lnTo>
                    <a:pt x="234" y="23"/>
                  </a:lnTo>
                  <a:lnTo>
                    <a:pt x="235" y="16"/>
                  </a:lnTo>
                  <a:lnTo>
                    <a:pt x="237" y="12"/>
                  </a:lnTo>
                  <a:lnTo>
                    <a:pt x="237" y="6"/>
                  </a:lnTo>
                  <a:lnTo>
                    <a:pt x="240" y="0"/>
                  </a:lnTo>
                  <a:lnTo>
                    <a:pt x="219" y="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4" name="Freeform 26"/>
            <p:cNvSpPr>
              <a:spLocks/>
            </p:cNvSpPr>
            <p:nvPr/>
          </p:nvSpPr>
          <p:spPr bwMode="auto">
            <a:xfrm>
              <a:off x="3067" y="1537"/>
              <a:ext cx="17" cy="76"/>
            </a:xfrm>
            <a:custGeom>
              <a:avLst/>
              <a:gdLst>
                <a:gd name="T0" fmla="*/ 7 w 34"/>
                <a:gd name="T1" fmla="*/ 0 h 151"/>
                <a:gd name="T2" fmla="*/ 9 w 34"/>
                <a:gd name="T3" fmla="*/ 36 h 151"/>
                <a:gd name="T4" fmla="*/ 3 w 34"/>
                <a:gd name="T5" fmla="*/ 38 h 151"/>
                <a:gd name="T6" fmla="*/ 0 w 34"/>
                <a:gd name="T7" fmla="*/ 2 h 151"/>
                <a:gd name="T8" fmla="*/ 7 w 34"/>
                <a:gd name="T9" fmla="*/ 0 h 151"/>
                <a:gd name="T10" fmla="*/ 7 w 34"/>
                <a:gd name="T11" fmla="*/ 0 h 15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51"/>
                <a:gd name="T20" fmla="*/ 34 w 34"/>
                <a:gd name="T21" fmla="*/ 151 h 15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51">
                  <a:moveTo>
                    <a:pt x="30" y="0"/>
                  </a:moveTo>
                  <a:lnTo>
                    <a:pt x="34" y="142"/>
                  </a:lnTo>
                  <a:lnTo>
                    <a:pt x="14" y="151"/>
                  </a:lnTo>
                  <a:lnTo>
                    <a:pt x="0" y="7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5" name="Freeform 27"/>
            <p:cNvSpPr>
              <a:spLocks/>
            </p:cNvSpPr>
            <p:nvPr/>
          </p:nvSpPr>
          <p:spPr bwMode="auto">
            <a:xfrm>
              <a:off x="2897" y="1338"/>
              <a:ext cx="400" cy="181"/>
            </a:xfrm>
            <a:custGeom>
              <a:avLst/>
              <a:gdLst>
                <a:gd name="T0" fmla="*/ 0 w 801"/>
                <a:gd name="T1" fmla="*/ 89 h 361"/>
                <a:gd name="T2" fmla="*/ 127 w 801"/>
                <a:gd name="T3" fmla="*/ 34 h 361"/>
                <a:gd name="T4" fmla="*/ 123 w 801"/>
                <a:gd name="T5" fmla="*/ 0 h 361"/>
                <a:gd name="T6" fmla="*/ 128 w 801"/>
                <a:gd name="T7" fmla="*/ 0 h 361"/>
                <a:gd name="T8" fmla="*/ 131 w 801"/>
                <a:gd name="T9" fmla="*/ 32 h 361"/>
                <a:gd name="T10" fmla="*/ 200 w 801"/>
                <a:gd name="T11" fmla="*/ 37 h 361"/>
                <a:gd name="T12" fmla="*/ 197 w 801"/>
                <a:gd name="T13" fmla="*/ 41 h 361"/>
                <a:gd name="T14" fmla="*/ 132 w 801"/>
                <a:gd name="T15" fmla="*/ 36 h 361"/>
                <a:gd name="T16" fmla="*/ 8 w 801"/>
                <a:gd name="T17" fmla="*/ 91 h 361"/>
                <a:gd name="T18" fmla="*/ 0 w 801"/>
                <a:gd name="T19" fmla="*/ 89 h 361"/>
                <a:gd name="T20" fmla="*/ 0 w 801"/>
                <a:gd name="T21" fmla="*/ 89 h 36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01"/>
                <a:gd name="T34" fmla="*/ 0 h 361"/>
                <a:gd name="T35" fmla="*/ 801 w 801"/>
                <a:gd name="T36" fmla="*/ 361 h 36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01" h="361">
                  <a:moveTo>
                    <a:pt x="0" y="353"/>
                  </a:moveTo>
                  <a:lnTo>
                    <a:pt x="509" y="133"/>
                  </a:lnTo>
                  <a:lnTo>
                    <a:pt x="492" y="0"/>
                  </a:lnTo>
                  <a:lnTo>
                    <a:pt x="515" y="0"/>
                  </a:lnTo>
                  <a:lnTo>
                    <a:pt x="526" y="126"/>
                  </a:lnTo>
                  <a:lnTo>
                    <a:pt x="801" y="146"/>
                  </a:lnTo>
                  <a:lnTo>
                    <a:pt x="789" y="164"/>
                  </a:lnTo>
                  <a:lnTo>
                    <a:pt x="531" y="143"/>
                  </a:lnTo>
                  <a:lnTo>
                    <a:pt x="35" y="361"/>
                  </a:lnTo>
                  <a:lnTo>
                    <a:pt x="0" y="35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6" name="Freeform 28"/>
            <p:cNvSpPr>
              <a:spLocks/>
            </p:cNvSpPr>
            <p:nvPr/>
          </p:nvSpPr>
          <p:spPr bwMode="auto">
            <a:xfrm>
              <a:off x="3107" y="1576"/>
              <a:ext cx="140" cy="124"/>
            </a:xfrm>
            <a:custGeom>
              <a:avLst/>
              <a:gdLst>
                <a:gd name="T0" fmla="*/ 35 w 279"/>
                <a:gd name="T1" fmla="*/ 1 h 249"/>
                <a:gd name="T2" fmla="*/ 40 w 279"/>
                <a:gd name="T3" fmla="*/ 0 h 249"/>
                <a:gd name="T4" fmla="*/ 45 w 279"/>
                <a:gd name="T5" fmla="*/ 0 h 249"/>
                <a:gd name="T6" fmla="*/ 49 w 279"/>
                <a:gd name="T7" fmla="*/ 0 h 249"/>
                <a:gd name="T8" fmla="*/ 54 w 279"/>
                <a:gd name="T9" fmla="*/ 2 h 249"/>
                <a:gd name="T10" fmla="*/ 59 w 279"/>
                <a:gd name="T11" fmla="*/ 4 h 249"/>
                <a:gd name="T12" fmla="*/ 65 w 279"/>
                <a:gd name="T13" fmla="*/ 10 h 249"/>
                <a:gd name="T14" fmla="*/ 69 w 279"/>
                <a:gd name="T15" fmla="*/ 18 h 249"/>
                <a:gd name="T16" fmla="*/ 70 w 279"/>
                <a:gd name="T17" fmla="*/ 25 h 249"/>
                <a:gd name="T18" fmla="*/ 69 w 279"/>
                <a:gd name="T19" fmla="*/ 33 h 249"/>
                <a:gd name="T20" fmla="*/ 68 w 279"/>
                <a:gd name="T21" fmla="*/ 37 h 249"/>
                <a:gd name="T22" fmla="*/ 65 w 279"/>
                <a:gd name="T23" fmla="*/ 45 h 249"/>
                <a:gd name="T24" fmla="*/ 60 w 279"/>
                <a:gd name="T25" fmla="*/ 51 h 249"/>
                <a:gd name="T26" fmla="*/ 53 w 279"/>
                <a:gd name="T27" fmla="*/ 56 h 249"/>
                <a:gd name="T28" fmla="*/ 45 w 279"/>
                <a:gd name="T29" fmla="*/ 60 h 249"/>
                <a:gd name="T30" fmla="*/ 41 w 279"/>
                <a:gd name="T31" fmla="*/ 61 h 249"/>
                <a:gd name="T32" fmla="*/ 37 w 279"/>
                <a:gd name="T33" fmla="*/ 62 h 249"/>
                <a:gd name="T34" fmla="*/ 32 w 279"/>
                <a:gd name="T35" fmla="*/ 62 h 249"/>
                <a:gd name="T36" fmla="*/ 28 w 279"/>
                <a:gd name="T37" fmla="*/ 62 h 249"/>
                <a:gd name="T38" fmla="*/ 23 w 279"/>
                <a:gd name="T39" fmla="*/ 61 h 249"/>
                <a:gd name="T40" fmla="*/ 19 w 279"/>
                <a:gd name="T41" fmla="*/ 60 h 249"/>
                <a:gd name="T42" fmla="*/ 11 w 279"/>
                <a:gd name="T43" fmla="*/ 57 h 249"/>
                <a:gd name="T44" fmla="*/ 5 w 279"/>
                <a:gd name="T45" fmla="*/ 51 h 249"/>
                <a:gd name="T46" fmla="*/ 2 w 279"/>
                <a:gd name="T47" fmla="*/ 44 h 249"/>
                <a:gd name="T48" fmla="*/ 0 w 279"/>
                <a:gd name="T49" fmla="*/ 39 h 249"/>
                <a:gd name="T50" fmla="*/ 0 w 279"/>
                <a:gd name="T51" fmla="*/ 35 h 249"/>
                <a:gd name="T52" fmla="*/ 1 w 279"/>
                <a:gd name="T53" fmla="*/ 31 h 249"/>
                <a:gd name="T54" fmla="*/ 4 w 279"/>
                <a:gd name="T55" fmla="*/ 23 h 249"/>
                <a:gd name="T56" fmla="*/ 8 w 279"/>
                <a:gd name="T57" fmla="*/ 16 h 249"/>
                <a:gd name="T58" fmla="*/ 13 w 279"/>
                <a:gd name="T59" fmla="*/ 12 h 249"/>
                <a:gd name="T60" fmla="*/ 16 w 279"/>
                <a:gd name="T61" fmla="*/ 8 h 249"/>
                <a:gd name="T62" fmla="*/ 17 w 279"/>
                <a:gd name="T63" fmla="*/ 15 h 249"/>
                <a:gd name="T64" fmla="*/ 13 w 279"/>
                <a:gd name="T65" fmla="*/ 20 h 249"/>
                <a:gd name="T66" fmla="*/ 8 w 279"/>
                <a:gd name="T67" fmla="*/ 25 h 249"/>
                <a:gd name="T68" fmla="*/ 6 w 279"/>
                <a:gd name="T69" fmla="*/ 30 h 249"/>
                <a:gd name="T70" fmla="*/ 6 w 279"/>
                <a:gd name="T71" fmla="*/ 36 h 249"/>
                <a:gd name="T72" fmla="*/ 7 w 279"/>
                <a:gd name="T73" fmla="*/ 43 h 249"/>
                <a:gd name="T74" fmla="*/ 10 w 279"/>
                <a:gd name="T75" fmla="*/ 50 h 249"/>
                <a:gd name="T76" fmla="*/ 15 w 279"/>
                <a:gd name="T77" fmla="*/ 54 h 249"/>
                <a:gd name="T78" fmla="*/ 22 w 279"/>
                <a:gd name="T79" fmla="*/ 56 h 249"/>
                <a:gd name="T80" fmla="*/ 27 w 279"/>
                <a:gd name="T81" fmla="*/ 56 h 249"/>
                <a:gd name="T82" fmla="*/ 31 w 279"/>
                <a:gd name="T83" fmla="*/ 57 h 249"/>
                <a:gd name="T84" fmla="*/ 36 w 279"/>
                <a:gd name="T85" fmla="*/ 57 h 249"/>
                <a:gd name="T86" fmla="*/ 42 w 279"/>
                <a:gd name="T87" fmla="*/ 56 h 249"/>
                <a:gd name="T88" fmla="*/ 48 w 279"/>
                <a:gd name="T89" fmla="*/ 54 h 249"/>
                <a:gd name="T90" fmla="*/ 54 w 279"/>
                <a:gd name="T91" fmla="*/ 49 h 249"/>
                <a:gd name="T92" fmla="*/ 59 w 279"/>
                <a:gd name="T93" fmla="*/ 43 h 249"/>
                <a:gd name="T94" fmla="*/ 63 w 279"/>
                <a:gd name="T95" fmla="*/ 37 h 249"/>
                <a:gd name="T96" fmla="*/ 65 w 279"/>
                <a:gd name="T97" fmla="*/ 31 h 249"/>
                <a:gd name="T98" fmla="*/ 65 w 279"/>
                <a:gd name="T99" fmla="*/ 24 h 249"/>
                <a:gd name="T100" fmla="*/ 63 w 279"/>
                <a:gd name="T101" fmla="*/ 17 h 249"/>
                <a:gd name="T102" fmla="*/ 59 w 279"/>
                <a:gd name="T103" fmla="*/ 10 h 249"/>
                <a:gd name="T104" fmla="*/ 52 w 279"/>
                <a:gd name="T105" fmla="*/ 7 h 249"/>
                <a:gd name="T106" fmla="*/ 47 w 279"/>
                <a:gd name="T107" fmla="*/ 6 h 249"/>
                <a:gd name="T108" fmla="*/ 43 w 279"/>
                <a:gd name="T109" fmla="*/ 6 h 249"/>
                <a:gd name="T110" fmla="*/ 36 w 279"/>
                <a:gd name="T111" fmla="*/ 6 h 249"/>
                <a:gd name="T112" fmla="*/ 32 w 279"/>
                <a:gd name="T113" fmla="*/ 7 h 24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9"/>
                <a:gd name="T172" fmla="*/ 0 h 249"/>
                <a:gd name="T173" fmla="*/ 279 w 279"/>
                <a:gd name="T174" fmla="*/ 249 h 24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9" h="249">
                  <a:moveTo>
                    <a:pt x="128" y="7"/>
                  </a:moveTo>
                  <a:lnTo>
                    <a:pt x="130" y="6"/>
                  </a:lnTo>
                  <a:lnTo>
                    <a:pt x="133" y="5"/>
                  </a:lnTo>
                  <a:lnTo>
                    <a:pt x="139" y="4"/>
                  </a:lnTo>
                  <a:lnTo>
                    <a:pt x="144" y="2"/>
                  </a:lnTo>
                  <a:lnTo>
                    <a:pt x="151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3" y="1"/>
                  </a:lnTo>
                  <a:lnTo>
                    <a:pt x="168" y="1"/>
                  </a:lnTo>
                  <a:lnTo>
                    <a:pt x="171" y="0"/>
                  </a:lnTo>
                  <a:lnTo>
                    <a:pt x="177" y="0"/>
                  </a:lnTo>
                  <a:lnTo>
                    <a:pt x="180" y="0"/>
                  </a:lnTo>
                  <a:lnTo>
                    <a:pt x="186" y="1"/>
                  </a:lnTo>
                  <a:lnTo>
                    <a:pt x="190" y="1"/>
                  </a:lnTo>
                  <a:lnTo>
                    <a:pt x="195" y="1"/>
                  </a:lnTo>
                  <a:lnTo>
                    <a:pt x="201" y="2"/>
                  </a:lnTo>
                  <a:lnTo>
                    <a:pt x="206" y="5"/>
                  </a:lnTo>
                  <a:lnTo>
                    <a:pt x="211" y="6"/>
                  </a:lnTo>
                  <a:lnTo>
                    <a:pt x="216" y="8"/>
                  </a:lnTo>
                  <a:lnTo>
                    <a:pt x="220" y="10"/>
                  </a:lnTo>
                  <a:lnTo>
                    <a:pt x="225" y="13"/>
                  </a:lnTo>
                  <a:lnTo>
                    <a:pt x="229" y="15"/>
                  </a:lnTo>
                  <a:lnTo>
                    <a:pt x="234" y="18"/>
                  </a:lnTo>
                  <a:lnTo>
                    <a:pt x="238" y="22"/>
                  </a:lnTo>
                  <a:lnTo>
                    <a:pt x="244" y="26"/>
                  </a:lnTo>
                  <a:lnTo>
                    <a:pt x="252" y="33"/>
                  </a:lnTo>
                  <a:lnTo>
                    <a:pt x="259" y="41"/>
                  </a:lnTo>
                  <a:lnTo>
                    <a:pt x="265" y="49"/>
                  </a:lnTo>
                  <a:lnTo>
                    <a:pt x="269" y="57"/>
                  </a:lnTo>
                  <a:lnTo>
                    <a:pt x="274" y="64"/>
                  </a:lnTo>
                  <a:lnTo>
                    <a:pt x="276" y="72"/>
                  </a:lnTo>
                  <a:lnTo>
                    <a:pt x="278" y="80"/>
                  </a:lnTo>
                  <a:lnTo>
                    <a:pt x="279" y="87"/>
                  </a:lnTo>
                  <a:lnTo>
                    <a:pt x="279" y="94"/>
                  </a:lnTo>
                  <a:lnTo>
                    <a:pt x="279" y="102"/>
                  </a:lnTo>
                  <a:lnTo>
                    <a:pt x="278" y="110"/>
                  </a:lnTo>
                  <a:lnTo>
                    <a:pt x="278" y="118"/>
                  </a:lnTo>
                  <a:lnTo>
                    <a:pt x="276" y="124"/>
                  </a:lnTo>
                  <a:lnTo>
                    <a:pt x="274" y="132"/>
                  </a:lnTo>
                  <a:lnTo>
                    <a:pt x="273" y="136"/>
                  </a:lnTo>
                  <a:lnTo>
                    <a:pt x="273" y="140"/>
                  </a:lnTo>
                  <a:lnTo>
                    <a:pt x="271" y="145"/>
                  </a:lnTo>
                  <a:lnTo>
                    <a:pt x="271" y="150"/>
                  </a:lnTo>
                  <a:lnTo>
                    <a:pt x="268" y="157"/>
                  </a:lnTo>
                  <a:lnTo>
                    <a:pt x="266" y="164"/>
                  </a:lnTo>
                  <a:lnTo>
                    <a:pt x="262" y="172"/>
                  </a:lnTo>
                  <a:lnTo>
                    <a:pt x="258" y="180"/>
                  </a:lnTo>
                  <a:lnTo>
                    <a:pt x="253" y="186"/>
                  </a:lnTo>
                  <a:lnTo>
                    <a:pt x="249" y="193"/>
                  </a:lnTo>
                  <a:lnTo>
                    <a:pt x="244" y="199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5" y="217"/>
                  </a:lnTo>
                  <a:lnTo>
                    <a:pt x="218" y="221"/>
                  </a:lnTo>
                  <a:lnTo>
                    <a:pt x="211" y="227"/>
                  </a:lnTo>
                  <a:lnTo>
                    <a:pt x="204" y="230"/>
                  </a:lnTo>
                  <a:lnTo>
                    <a:pt x="196" y="234"/>
                  </a:lnTo>
                  <a:lnTo>
                    <a:pt x="188" y="237"/>
                  </a:lnTo>
                  <a:lnTo>
                    <a:pt x="180" y="241"/>
                  </a:lnTo>
                  <a:lnTo>
                    <a:pt x="177" y="241"/>
                  </a:lnTo>
                  <a:lnTo>
                    <a:pt x="171" y="242"/>
                  </a:lnTo>
                  <a:lnTo>
                    <a:pt x="166" y="243"/>
                  </a:lnTo>
                  <a:lnTo>
                    <a:pt x="163" y="244"/>
                  </a:lnTo>
                  <a:lnTo>
                    <a:pt x="159" y="244"/>
                  </a:lnTo>
                  <a:lnTo>
                    <a:pt x="154" y="245"/>
                  </a:lnTo>
                  <a:lnTo>
                    <a:pt x="149" y="245"/>
                  </a:lnTo>
                  <a:lnTo>
                    <a:pt x="146" y="248"/>
                  </a:lnTo>
                  <a:lnTo>
                    <a:pt x="141" y="248"/>
                  </a:lnTo>
                  <a:lnTo>
                    <a:pt x="137" y="248"/>
                  </a:lnTo>
                  <a:lnTo>
                    <a:pt x="132" y="248"/>
                  </a:lnTo>
                  <a:lnTo>
                    <a:pt x="128" y="249"/>
                  </a:lnTo>
                  <a:lnTo>
                    <a:pt x="123" y="249"/>
                  </a:lnTo>
                  <a:lnTo>
                    <a:pt x="119" y="249"/>
                  </a:lnTo>
                  <a:lnTo>
                    <a:pt x="113" y="249"/>
                  </a:lnTo>
                  <a:lnTo>
                    <a:pt x="109" y="249"/>
                  </a:lnTo>
                  <a:lnTo>
                    <a:pt x="105" y="248"/>
                  </a:lnTo>
                  <a:lnTo>
                    <a:pt x="100" y="248"/>
                  </a:lnTo>
                  <a:lnTo>
                    <a:pt x="96" y="246"/>
                  </a:lnTo>
                  <a:lnTo>
                    <a:pt x="91" y="246"/>
                  </a:lnTo>
                  <a:lnTo>
                    <a:pt x="87" y="245"/>
                  </a:lnTo>
                  <a:lnTo>
                    <a:pt x="83" y="244"/>
                  </a:lnTo>
                  <a:lnTo>
                    <a:pt x="79" y="243"/>
                  </a:lnTo>
                  <a:lnTo>
                    <a:pt x="74" y="243"/>
                  </a:lnTo>
                  <a:lnTo>
                    <a:pt x="66" y="240"/>
                  </a:lnTo>
                  <a:lnTo>
                    <a:pt x="58" y="236"/>
                  </a:lnTo>
                  <a:lnTo>
                    <a:pt x="51" y="233"/>
                  </a:lnTo>
                  <a:lnTo>
                    <a:pt x="44" y="229"/>
                  </a:lnTo>
                  <a:lnTo>
                    <a:pt x="36" y="225"/>
                  </a:lnTo>
                  <a:lnTo>
                    <a:pt x="30" y="219"/>
                  </a:lnTo>
                  <a:lnTo>
                    <a:pt x="23" y="212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0" y="192"/>
                  </a:lnTo>
                  <a:lnTo>
                    <a:pt x="7" y="184"/>
                  </a:lnTo>
                  <a:lnTo>
                    <a:pt x="5" y="176"/>
                  </a:lnTo>
                  <a:lnTo>
                    <a:pt x="2" y="171"/>
                  </a:lnTo>
                  <a:lnTo>
                    <a:pt x="2" y="167"/>
                  </a:lnTo>
                  <a:lnTo>
                    <a:pt x="0" y="162"/>
                  </a:lnTo>
                  <a:lnTo>
                    <a:pt x="0" y="159"/>
                  </a:lnTo>
                  <a:lnTo>
                    <a:pt x="0" y="154"/>
                  </a:lnTo>
                  <a:lnTo>
                    <a:pt x="0" y="151"/>
                  </a:lnTo>
                  <a:lnTo>
                    <a:pt x="0" y="145"/>
                  </a:lnTo>
                  <a:lnTo>
                    <a:pt x="0" y="142"/>
                  </a:lnTo>
                  <a:lnTo>
                    <a:pt x="0" y="137"/>
                  </a:lnTo>
                  <a:lnTo>
                    <a:pt x="0" y="134"/>
                  </a:lnTo>
                  <a:lnTo>
                    <a:pt x="1" y="129"/>
                  </a:lnTo>
                  <a:lnTo>
                    <a:pt x="2" y="124"/>
                  </a:lnTo>
                  <a:lnTo>
                    <a:pt x="5" y="116"/>
                  </a:lnTo>
                  <a:lnTo>
                    <a:pt x="8" y="110"/>
                  </a:lnTo>
                  <a:lnTo>
                    <a:pt x="10" y="102"/>
                  </a:lnTo>
                  <a:lnTo>
                    <a:pt x="14" y="94"/>
                  </a:lnTo>
                  <a:lnTo>
                    <a:pt x="18" y="87"/>
                  </a:lnTo>
                  <a:lnTo>
                    <a:pt x="23" y="80"/>
                  </a:lnTo>
                  <a:lnTo>
                    <a:pt x="27" y="73"/>
                  </a:lnTo>
                  <a:lnTo>
                    <a:pt x="32" y="67"/>
                  </a:lnTo>
                  <a:lnTo>
                    <a:pt x="36" y="62"/>
                  </a:lnTo>
                  <a:lnTo>
                    <a:pt x="41" y="57"/>
                  </a:lnTo>
                  <a:lnTo>
                    <a:pt x="44" y="51"/>
                  </a:lnTo>
                  <a:lnTo>
                    <a:pt x="49" y="48"/>
                  </a:lnTo>
                  <a:lnTo>
                    <a:pt x="51" y="43"/>
                  </a:lnTo>
                  <a:lnTo>
                    <a:pt x="56" y="41"/>
                  </a:lnTo>
                  <a:lnTo>
                    <a:pt x="60" y="37"/>
                  </a:lnTo>
                  <a:lnTo>
                    <a:pt x="63" y="35"/>
                  </a:lnTo>
                  <a:lnTo>
                    <a:pt x="75" y="53"/>
                  </a:lnTo>
                  <a:lnTo>
                    <a:pt x="73" y="55"/>
                  </a:lnTo>
                  <a:lnTo>
                    <a:pt x="68" y="59"/>
                  </a:lnTo>
                  <a:lnTo>
                    <a:pt x="65" y="62"/>
                  </a:lnTo>
                  <a:lnTo>
                    <a:pt x="62" y="66"/>
                  </a:lnTo>
                  <a:lnTo>
                    <a:pt x="58" y="70"/>
                  </a:lnTo>
                  <a:lnTo>
                    <a:pt x="54" y="75"/>
                  </a:lnTo>
                  <a:lnTo>
                    <a:pt x="49" y="80"/>
                  </a:lnTo>
                  <a:lnTo>
                    <a:pt x="44" y="84"/>
                  </a:lnTo>
                  <a:lnTo>
                    <a:pt x="40" y="89"/>
                  </a:lnTo>
                  <a:lnTo>
                    <a:pt x="38" y="95"/>
                  </a:lnTo>
                  <a:lnTo>
                    <a:pt x="32" y="100"/>
                  </a:lnTo>
                  <a:lnTo>
                    <a:pt x="30" y="106"/>
                  </a:lnTo>
                  <a:lnTo>
                    <a:pt x="27" y="111"/>
                  </a:lnTo>
                  <a:lnTo>
                    <a:pt x="26" y="116"/>
                  </a:lnTo>
                  <a:lnTo>
                    <a:pt x="24" y="121"/>
                  </a:lnTo>
                  <a:lnTo>
                    <a:pt x="23" y="127"/>
                  </a:lnTo>
                  <a:lnTo>
                    <a:pt x="23" y="134"/>
                  </a:lnTo>
                  <a:lnTo>
                    <a:pt x="23" y="140"/>
                  </a:lnTo>
                  <a:lnTo>
                    <a:pt x="23" y="146"/>
                  </a:lnTo>
                  <a:lnTo>
                    <a:pt x="23" y="153"/>
                  </a:lnTo>
                  <a:lnTo>
                    <a:pt x="24" y="161"/>
                  </a:lnTo>
                  <a:lnTo>
                    <a:pt x="26" y="169"/>
                  </a:lnTo>
                  <a:lnTo>
                    <a:pt x="27" y="175"/>
                  </a:lnTo>
                  <a:lnTo>
                    <a:pt x="30" y="181"/>
                  </a:lnTo>
                  <a:lnTo>
                    <a:pt x="32" y="187"/>
                  </a:lnTo>
                  <a:lnTo>
                    <a:pt x="36" y="194"/>
                  </a:lnTo>
                  <a:lnTo>
                    <a:pt x="39" y="200"/>
                  </a:lnTo>
                  <a:lnTo>
                    <a:pt x="43" y="205"/>
                  </a:lnTo>
                  <a:lnTo>
                    <a:pt x="48" y="209"/>
                  </a:lnTo>
                  <a:lnTo>
                    <a:pt x="54" y="213"/>
                  </a:lnTo>
                  <a:lnTo>
                    <a:pt x="58" y="216"/>
                  </a:lnTo>
                  <a:lnTo>
                    <a:pt x="64" y="218"/>
                  </a:lnTo>
                  <a:lnTo>
                    <a:pt x="70" y="220"/>
                  </a:lnTo>
                  <a:lnTo>
                    <a:pt x="78" y="222"/>
                  </a:lnTo>
                  <a:lnTo>
                    <a:pt x="86" y="225"/>
                  </a:lnTo>
                  <a:lnTo>
                    <a:pt x="94" y="226"/>
                  </a:lnTo>
                  <a:lnTo>
                    <a:pt x="97" y="226"/>
                  </a:lnTo>
                  <a:lnTo>
                    <a:pt x="101" y="227"/>
                  </a:lnTo>
                  <a:lnTo>
                    <a:pt x="106" y="227"/>
                  </a:lnTo>
                  <a:lnTo>
                    <a:pt x="112" y="228"/>
                  </a:lnTo>
                  <a:lnTo>
                    <a:pt x="115" y="228"/>
                  </a:lnTo>
                  <a:lnTo>
                    <a:pt x="120" y="228"/>
                  </a:lnTo>
                  <a:lnTo>
                    <a:pt x="123" y="228"/>
                  </a:lnTo>
                  <a:lnTo>
                    <a:pt x="128" y="228"/>
                  </a:lnTo>
                  <a:lnTo>
                    <a:pt x="132" y="228"/>
                  </a:lnTo>
                  <a:lnTo>
                    <a:pt x="137" y="228"/>
                  </a:lnTo>
                  <a:lnTo>
                    <a:pt x="141" y="228"/>
                  </a:lnTo>
                  <a:lnTo>
                    <a:pt x="146" y="229"/>
                  </a:lnTo>
                  <a:lnTo>
                    <a:pt x="153" y="227"/>
                  </a:lnTo>
                  <a:lnTo>
                    <a:pt x="161" y="227"/>
                  </a:lnTo>
                  <a:lnTo>
                    <a:pt x="166" y="226"/>
                  </a:lnTo>
                  <a:lnTo>
                    <a:pt x="173" y="225"/>
                  </a:lnTo>
                  <a:lnTo>
                    <a:pt x="179" y="222"/>
                  </a:lnTo>
                  <a:lnTo>
                    <a:pt x="185" y="219"/>
                  </a:lnTo>
                  <a:lnTo>
                    <a:pt x="190" y="216"/>
                  </a:lnTo>
                  <a:lnTo>
                    <a:pt x="197" y="211"/>
                  </a:lnTo>
                  <a:lnTo>
                    <a:pt x="202" y="207"/>
                  </a:lnTo>
                  <a:lnTo>
                    <a:pt x="209" y="202"/>
                  </a:lnTo>
                  <a:lnTo>
                    <a:pt x="214" y="196"/>
                  </a:lnTo>
                  <a:lnTo>
                    <a:pt x="220" y="192"/>
                  </a:lnTo>
                  <a:lnTo>
                    <a:pt x="225" y="185"/>
                  </a:lnTo>
                  <a:lnTo>
                    <a:pt x="230" y="179"/>
                  </a:lnTo>
                  <a:lnTo>
                    <a:pt x="235" y="173"/>
                  </a:lnTo>
                  <a:lnTo>
                    <a:pt x="241" y="167"/>
                  </a:lnTo>
                  <a:lnTo>
                    <a:pt x="244" y="161"/>
                  </a:lnTo>
                  <a:lnTo>
                    <a:pt x="247" y="155"/>
                  </a:lnTo>
                  <a:lnTo>
                    <a:pt x="251" y="150"/>
                  </a:lnTo>
                  <a:lnTo>
                    <a:pt x="254" y="145"/>
                  </a:lnTo>
                  <a:lnTo>
                    <a:pt x="255" y="138"/>
                  </a:lnTo>
                  <a:lnTo>
                    <a:pt x="257" y="132"/>
                  </a:lnTo>
                  <a:lnTo>
                    <a:pt x="258" y="126"/>
                  </a:lnTo>
                  <a:lnTo>
                    <a:pt x="259" y="120"/>
                  </a:lnTo>
                  <a:lnTo>
                    <a:pt x="259" y="112"/>
                  </a:lnTo>
                  <a:lnTo>
                    <a:pt x="259" y="105"/>
                  </a:lnTo>
                  <a:lnTo>
                    <a:pt x="258" y="97"/>
                  </a:lnTo>
                  <a:lnTo>
                    <a:pt x="258" y="90"/>
                  </a:lnTo>
                  <a:lnTo>
                    <a:pt x="255" y="82"/>
                  </a:lnTo>
                  <a:lnTo>
                    <a:pt x="253" y="75"/>
                  </a:lnTo>
                  <a:lnTo>
                    <a:pt x="251" y="69"/>
                  </a:lnTo>
                  <a:lnTo>
                    <a:pt x="247" y="62"/>
                  </a:lnTo>
                  <a:lnTo>
                    <a:pt x="243" y="55"/>
                  </a:lnTo>
                  <a:lnTo>
                    <a:pt x="238" y="49"/>
                  </a:lnTo>
                  <a:lnTo>
                    <a:pt x="234" y="43"/>
                  </a:lnTo>
                  <a:lnTo>
                    <a:pt x="229" y="39"/>
                  </a:lnTo>
                  <a:lnTo>
                    <a:pt x="221" y="34"/>
                  </a:lnTo>
                  <a:lnTo>
                    <a:pt x="214" y="31"/>
                  </a:lnTo>
                  <a:lnTo>
                    <a:pt x="206" y="29"/>
                  </a:lnTo>
                  <a:lnTo>
                    <a:pt x="200" y="26"/>
                  </a:lnTo>
                  <a:lnTo>
                    <a:pt x="195" y="26"/>
                  </a:lnTo>
                  <a:lnTo>
                    <a:pt x="190" y="25"/>
                  </a:lnTo>
                  <a:lnTo>
                    <a:pt x="186" y="25"/>
                  </a:lnTo>
                  <a:lnTo>
                    <a:pt x="181" y="25"/>
                  </a:lnTo>
                  <a:lnTo>
                    <a:pt x="177" y="25"/>
                  </a:lnTo>
                  <a:lnTo>
                    <a:pt x="172" y="25"/>
                  </a:lnTo>
                  <a:lnTo>
                    <a:pt x="169" y="25"/>
                  </a:lnTo>
                  <a:lnTo>
                    <a:pt x="164" y="26"/>
                  </a:lnTo>
                  <a:lnTo>
                    <a:pt x="156" y="26"/>
                  </a:lnTo>
                  <a:lnTo>
                    <a:pt x="149" y="26"/>
                  </a:lnTo>
                  <a:lnTo>
                    <a:pt x="143" y="26"/>
                  </a:lnTo>
                  <a:lnTo>
                    <a:pt x="137" y="29"/>
                  </a:lnTo>
                  <a:lnTo>
                    <a:pt x="132" y="29"/>
                  </a:lnTo>
                  <a:lnTo>
                    <a:pt x="128" y="30"/>
                  </a:lnTo>
                  <a:lnTo>
                    <a:pt x="125" y="31"/>
                  </a:lnTo>
                  <a:lnTo>
                    <a:pt x="128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7" name="Freeform 29"/>
            <p:cNvSpPr>
              <a:spLocks/>
            </p:cNvSpPr>
            <p:nvPr/>
          </p:nvSpPr>
          <p:spPr bwMode="auto">
            <a:xfrm>
              <a:off x="3137" y="1580"/>
              <a:ext cx="49" cy="24"/>
            </a:xfrm>
            <a:custGeom>
              <a:avLst/>
              <a:gdLst>
                <a:gd name="T0" fmla="*/ 0 w 99"/>
                <a:gd name="T1" fmla="*/ 6 h 49"/>
                <a:gd name="T2" fmla="*/ 1 w 99"/>
                <a:gd name="T3" fmla="*/ 6 h 49"/>
                <a:gd name="T4" fmla="*/ 2 w 99"/>
                <a:gd name="T5" fmla="*/ 5 h 49"/>
                <a:gd name="T6" fmla="*/ 3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3 h 49"/>
                <a:gd name="T14" fmla="*/ 9 w 99"/>
                <a:gd name="T15" fmla="*/ 2 h 49"/>
                <a:gd name="T16" fmla="*/ 11 w 99"/>
                <a:gd name="T17" fmla="*/ 1 h 49"/>
                <a:gd name="T18" fmla="*/ 12 w 99"/>
                <a:gd name="T19" fmla="*/ 1 h 49"/>
                <a:gd name="T20" fmla="*/ 13 w 99"/>
                <a:gd name="T21" fmla="*/ 1 h 49"/>
                <a:gd name="T22" fmla="*/ 14 w 99"/>
                <a:gd name="T23" fmla="*/ 0 h 49"/>
                <a:gd name="T24" fmla="*/ 15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3 h 49"/>
                <a:gd name="T32" fmla="*/ 19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6 h 49"/>
                <a:gd name="T40" fmla="*/ 15 w 99"/>
                <a:gd name="T41" fmla="*/ 6 h 49"/>
                <a:gd name="T42" fmla="*/ 14 w 99"/>
                <a:gd name="T43" fmla="*/ 7 h 49"/>
                <a:gd name="T44" fmla="*/ 12 w 99"/>
                <a:gd name="T45" fmla="*/ 7 h 49"/>
                <a:gd name="T46" fmla="*/ 11 w 99"/>
                <a:gd name="T47" fmla="*/ 8 h 49"/>
                <a:gd name="T48" fmla="*/ 10 w 99"/>
                <a:gd name="T49" fmla="*/ 8 h 49"/>
                <a:gd name="T50" fmla="*/ 9 w 99"/>
                <a:gd name="T51" fmla="*/ 9 h 49"/>
                <a:gd name="T52" fmla="*/ 8 w 99"/>
                <a:gd name="T53" fmla="*/ 9 h 49"/>
                <a:gd name="T54" fmla="*/ 7 w 99"/>
                <a:gd name="T55" fmla="*/ 10 h 49"/>
                <a:gd name="T56" fmla="*/ 5 w 99"/>
                <a:gd name="T57" fmla="*/ 10 h 49"/>
                <a:gd name="T58" fmla="*/ 4 w 99"/>
                <a:gd name="T59" fmla="*/ 10 h 49"/>
                <a:gd name="T60" fmla="*/ 3 w 99"/>
                <a:gd name="T61" fmla="*/ 11 h 49"/>
                <a:gd name="T62" fmla="*/ 0 w 99"/>
                <a:gd name="T63" fmla="*/ 12 h 49"/>
                <a:gd name="T64" fmla="*/ 0 w 99"/>
                <a:gd name="T65" fmla="*/ 6 h 49"/>
                <a:gd name="T66" fmla="*/ 0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3" y="27"/>
                  </a:moveTo>
                  <a:lnTo>
                    <a:pt x="4" y="26"/>
                  </a:lnTo>
                  <a:lnTo>
                    <a:pt x="11" y="23"/>
                  </a:lnTo>
                  <a:lnTo>
                    <a:pt x="14" y="19"/>
                  </a:lnTo>
                  <a:lnTo>
                    <a:pt x="20" y="17"/>
                  </a:lnTo>
                  <a:lnTo>
                    <a:pt x="26" y="15"/>
                  </a:lnTo>
                  <a:lnTo>
                    <a:pt x="32" y="13"/>
                  </a:lnTo>
                  <a:lnTo>
                    <a:pt x="37" y="9"/>
                  </a:lnTo>
                  <a:lnTo>
                    <a:pt x="44" y="7"/>
                  </a:lnTo>
                  <a:lnTo>
                    <a:pt x="49" y="5"/>
                  </a:lnTo>
                  <a:lnTo>
                    <a:pt x="55" y="4"/>
                  </a:lnTo>
                  <a:lnTo>
                    <a:pt x="59" y="1"/>
                  </a:lnTo>
                  <a:lnTo>
                    <a:pt x="63" y="0"/>
                  </a:lnTo>
                  <a:lnTo>
                    <a:pt x="65" y="0"/>
                  </a:lnTo>
                  <a:lnTo>
                    <a:pt x="68" y="0"/>
                  </a:lnTo>
                  <a:lnTo>
                    <a:pt x="99" y="14"/>
                  </a:lnTo>
                  <a:lnTo>
                    <a:pt x="79" y="23"/>
                  </a:lnTo>
                  <a:lnTo>
                    <a:pt x="77" y="23"/>
                  </a:lnTo>
                  <a:lnTo>
                    <a:pt x="73" y="23"/>
                  </a:lnTo>
                  <a:lnTo>
                    <a:pt x="68" y="25"/>
                  </a:lnTo>
                  <a:lnTo>
                    <a:pt x="63" y="27"/>
                  </a:lnTo>
                  <a:lnTo>
                    <a:pt x="56" y="29"/>
                  </a:lnTo>
                  <a:lnTo>
                    <a:pt x="49" y="31"/>
                  </a:lnTo>
                  <a:lnTo>
                    <a:pt x="44" y="32"/>
                  </a:lnTo>
                  <a:lnTo>
                    <a:pt x="40" y="34"/>
                  </a:lnTo>
                  <a:lnTo>
                    <a:pt x="36" y="37"/>
                  </a:lnTo>
                  <a:lnTo>
                    <a:pt x="32" y="38"/>
                  </a:lnTo>
                  <a:lnTo>
                    <a:pt x="28" y="40"/>
                  </a:lnTo>
                  <a:lnTo>
                    <a:pt x="23" y="41"/>
                  </a:lnTo>
                  <a:lnTo>
                    <a:pt x="18" y="43"/>
                  </a:lnTo>
                  <a:lnTo>
                    <a:pt x="15" y="45"/>
                  </a:lnTo>
                  <a:lnTo>
                    <a:pt x="0" y="49"/>
                  </a:lnTo>
                  <a:lnTo>
                    <a:pt x="3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8" name="Freeform 30"/>
            <p:cNvSpPr>
              <a:spLocks/>
            </p:cNvSpPr>
            <p:nvPr/>
          </p:nvSpPr>
          <p:spPr bwMode="auto">
            <a:xfrm>
              <a:off x="3166" y="1621"/>
              <a:ext cx="31" cy="30"/>
            </a:xfrm>
            <a:custGeom>
              <a:avLst/>
              <a:gdLst>
                <a:gd name="T0" fmla="*/ 9 w 60"/>
                <a:gd name="T1" fmla="*/ 15 h 60"/>
                <a:gd name="T2" fmla="*/ 11 w 60"/>
                <a:gd name="T3" fmla="*/ 14 h 60"/>
                <a:gd name="T4" fmla="*/ 12 w 60"/>
                <a:gd name="T5" fmla="*/ 14 h 60"/>
                <a:gd name="T6" fmla="*/ 13 w 60"/>
                <a:gd name="T7" fmla="*/ 13 h 60"/>
                <a:gd name="T8" fmla="*/ 14 w 60"/>
                <a:gd name="T9" fmla="*/ 12 h 60"/>
                <a:gd name="T10" fmla="*/ 16 w 60"/>
                <a:gd name="T11" fmla="*/ 11 h 60"/>
                <a:gd name="T12" fmla="*/ 16 w 60"/>
                <a:gd name="T13" fmla="*/ 10 h 60"/>
                <a:gd name="T14" fmla="*/ 16 w 60"/>
                <a:gd name="T15" fmla="*/ 8 h 60"/>
                <a:gd name="T16" fmla="*/ 16 w 60"/>
                <a:gd name="T17" fmla="*/ 7 h 60"/>
                <a:gd name="T18" fmla="*/ 16 w 60"/>
                <a:gd name="T19" fmla="*/ 5 h 60"/>
                <a:gd name="T20" fmla="*/ 14 w 60"/>
                <a:gd name="T21" fmla="*/ 4 h 60"/>
                <a:gd name="T22" fmla="*/ 13 w 60"/>
                <a:gd name="T23" fmla="*/ 3 h 60"/>
                <a:gd name="T24" fmla="*/ 12 w 60"/>
                <a:gd name="T25" fmla="*/ 2 h 60"/>
                <a:gd name="T26" fmla="*/ 11 w 60"/>
                <a:gd name="T27" fmla="*/ 1 h 60"/>
                <a:gd name="T28" fmla="*/ 10 w 60"/>
                <a:gd name="T29" fmla="*/ 1 h 60"/>
                <a:gd name="T30" fmla="*/ 9 w 60"/>
                <a:gd name="T31" fmla="*/ 0 h 60"/>
                <a:gd name="T32" fmla="*/ 7 w 60"/>
                <a:gd name="T33" fmla="*/ 1 h 60"/>
                <a:gd name="T34" fmla="*/ 5 w 60"/>
                <a:gd name="T35" fmla="*/ 1 h 60"/>
                <a:gd name="T36" fmla="*/ 4 w 60"/>
                <a:gd name="T37" fmla="*/ 2 h 60"/>
                <a:gd name="T38" fmla="*/ 3 w 60"/>
                <a:gd name="T39" fmla="*/ 3 h 60"/>
                <a:gd name="T40" fmla="*/ 2 w 60"/>
                <a:gd name="T41" fmla="*/ 4 h 60"/>
                <a:gd name="T42" fmla="*/ 1 w 60"/>
                <a:gd name="T43" fmla="*/ 5 h 60"/>
                <a:gd name="T44" fmla="*/ 1 w 60"/>
                <a:gd name="T45" fmla="*/ 6 h 60"/>
                <a:gd name="T46" fmla="*/ 0 w 60"/>
                <a:gd name="T47" fmla="*/ 8 h 60"/>
                <a:gd name="T48" fmla="*/ 0 w 60"/>
                <a:gd name="T49" fmla="*/ 9 h 60"/>
                <a:gd name="T50" fmla="*/ 0 w 60"/>
                <a:gd name="T51" fmla="*/ 10 h 60"/>
                <a:gd name="T52" fmla="*/ 1 w 60"/>
                <a:gd name="T53" fmla="*/ 12 h 60"/>
                <a:gd name="T54" fmla="*/ 1 w 60"/>
                <a:gd name="T55" fmla="*/ 13 h 60"/>
                <a:gd name="T56" fmla="*/ 3 w 60"/>
                <a:gd name="T57" fmla="*/ 14 h 60"/>
                <a:gd name="T58" fmla="*/ 4 w 60"/>
                <a:gd name="T59" fmla="*/ 14 h 60"/>
                <a:gd name="T60" fmla="*/ 5 w 60"/>
                <a:gd name="T61" fmla="*/ 15 h 60"/>
                <a:gd name="T62" fmla="*/ 7 w 60"/>
                <a:gd name="T63" fmla="*/ 15 h 60"/>
                <a:gd name="T64" fmla="*/ 9 w 60"/>
                <a:gd name="T65" fmla="*/ 15 h 60"/>
                <a:gd name="T66" fmla="*/ 9 w 60"/>
                <a:gd name="T67" fmla="*/ 15 h 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0"/>
                <a:gd name="T103" fmla="*/ 0 h 60"/>
                <a:gd name="T104" fmla="*/ 60 w 60"/>
                <a:gd name="T105" fmla="*/ 60 h 6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0" h="60">
                  <a:moveTo>
                    <a:pt x="34" y="60"/>
                  </a:moveTo>
                  <a:lnTo>
                    <a:pt x="40" y="56"/>
                  </a:lnTo>
                  <a:lnTo>
                    <a:pt x="45" y="54"/>
                  </a:lnTo>
                  <a:lnTo>
                    <a:pt x="50" y="52"/>
                  </a:lnTo>
                  <a:lnTo>
                    <a:pt x="54" y="47"/>
                  </a:lnTo>
                  <a:lnTo>
                    <a:pt x="58" y="43"/>
                  </a:lnTo>
                  <a:lnTo>
                    <a:pt x="60" y="37"/>
                  </a:lnTo>
                  <a:lnTo>
                    <a:pt x="60" y="31"/>
                  </a:lnTo>
                  <a:lnTo>
                    <a:pt x="60" y="25"/>
                  </a:lnTo>
                  <a:lnTo>
                    <a:pt x="58" y="20"/>
                  </a:lnTo>
                  <a:lnTo>
                    <a:pt x="54" y="15"/>
                  </a:lnTo>
                  <a:lnTo>
                    <a:pt x="51" y="9"/>
                  </a:lnTo>
                  <a:lnTo>
                    <a:pt x="47" y="6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2" y="0"/>
                  </a:lnTo>
                  <a:lnTo>
                    <a:pt x="27" y="1"/>
                  </a:lnTo>
                  <a:lnTo>
                    <a:pt x="20" y="3"/>
                  </a:lnTo>
                  <a:lnTo>
                    <a:pt x="16" y="6"/>
                  </a:lnTo>
                  <a:lnTo>
                    <a:pt x="11" y="9"/>
                  </a:lnTo>
                  <a:lnTo>
                    <a:pt x="8" y="14"/>
                  </a:lnTo>
                  <a:lnTo>
                    <a:pt x="4" y="19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0" y="36"/>
                  </a:lnTo>
                  <a:lnTo>
                    <a:pt x="0" y="40"/>
                  </a:lnTo>
                  <a:lnTo>
                    <a:pt x="2" y="45"/>
                  </a:lnTo>
                  <a:lnTo>
                    <a:pt x="4" y="49"/>
                  </a:lnTo>
                  <a:lnTo>
                    <a:pt x="9" y="54"/>
                  </a:lnTo>
                  <a:lnTo>
                    <a:pt x="13" y="56"/>
                  </a:lnTo>
                  <a:lnTo>
                    <a:pt x="20" y="59"/>
                  </a:lnTo>
                  <a:lnTo>
                    <a:pt x="26" y="60"/>
                  </a:lnTo>
                  <a:lnTo>
                    <a:pt x="34" y="6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79" name="Freeform 31"/>
            <p:cNvSpPr>
              <a:spLocks/>
            </p:cNvSpPr>
            <p:nvPr/>
          </p:nvSpPr>
          <p:spPr bwMode="auto">
            <a:xfrm>
              <a:off x="3333" y="1465"/>
              <a:ext cx="141" cy="124"/>
            </a:xfrm>
            <a:custGeom>
              <a:avLst/>
              <a:gdLst>
                <a:gd name="T0" fmla="*/ 36 w 280"/>
                <a:gd name="T1" fmla="*/ 1 h 247"/>
                <a:gd name="T2" fmla="*/ 40 w 280"/>
                <a:gd name="T3" fmla="*/ 1 h 247"/>
                <a:gd name="T4" fmla="*/ 45 w 280"/>
                <a:gd name="T5" fmla="*/ 0 h 247"/>
                <a:gd name="T6" fmla="*/ 50 w 280"/>
                <a:gd name="T7" fmla="*/ 1 h 247"/>
                <a:gd name="T8" fmla="*/ 55 w 280"/>
                <a:gd name="T9" fmla="*/ 2 h 247"/>
                <a:gd name="T10" fmla="*/ 60 w 280"/>
                <a:gd name="T11" fmla="*/ 5 h 247"/>
                <a:gd name="T12" fmla="*/ 66 w 280"/>
                <a:gd name="T13" fmla="*/ 11 h 247"/>
                <a:gd name="T14" fmla="*/ 70 w 280"/>
                <a:gd name="T15" fmla="*/ 18 h 247"/>
                <a:gd name="T16" fmla="*/ 71 w 280"/>
                <a:gd name="T17" fmla="*/ 25 h 247"/>
                <a:gd name="T18" fmla="*/ 70 w 280"/>
                <a:gd name="T19" fmla="*/ 33 h 247"/>
                <a:gd name="T20" fmla="*/ 69 w 280"/>
                <a:gd name="T21" fmla="*/ 37 h 247"/>
                <a:gd name="T22" fmla="*/ 65 w 280"/>
                <a:gd name="T23" fmla="*/ 45 h 247"/>
                <a:gd name="T24" fmla="*/ 60 w 280"/>
                <a:gd name="T25" fmla="*/ 52 h 247"/>
                <a:gd name="T26" fmla="*/ 54 w 280"/>
                <a:gd name="T27" fmla="*/ 57 h 247"/>
                <a:gd name="T28" fmla="*/ 46 w 280"/>
                <a:gd name="T29" fmla="*/ 60 h 247"/>
                <a:gd name="T30" fmla="*/ 42 w 280"/>
                <a:gd name="T31" fmla="*/ 61 h 247"/>
                <a:gd name="T32" fmla="*/ 37 w 280"/>
                <a:gd name="T33" fmla="*/ 62 h 247"/>
                <a:gd name="T34" fmla="*/ 33 w 280"/>
                <a:gd name="T35" fmla="*/ 62 h 247"/>
                <a:gd name="T36" fmla="*/ 28 w 280"/>
                <a:gd name="T37" fmla="*/ 62 h 247"/>
                <a:gd name="T38" fmla="*/ 23 w 280"/>
                <a:gd name="T39" fmla="*/ 62 h 247"/>
                <a:gd name="T40" fmla="*/ 19 w 280"/>
                <a:gd name="T41" fmla="*/ 61 h 247"/>
                <a:gd name="T42" fmla="*/ 15 w 280"/>
                <a:gd name="T43" fmla="*/ 59 h 247"/>
                <a:gd name="T44" fmla="*/ 8 w 280"/>
                <a:gd name="T45" fmla="*/ 55 h 247"/>
                <a:gd name="T46" fmla="*/ 3 w 280"/>
                <a:gd name="T47" fmla="*/ 48 h 247"/>
                <a:gd name="T48" fmla="*/ 1 w 280"/>
                <a:gd name="T49" fmla="*/ 42 h 247"/>
                <a:gd name="T50" fmla="*/ 0 w 280"/>
                <a:gd name="T51" fmla="*/ 38 h 247"/>
                <a:gd name="T52" fmla="*/ 1 w 280"/>
                <a:gd name="T53" fmla="*/ 33 h 247"/>
                <a:gd name="T54" fmla="*/ 3 w 280"/>
                <a:gd name="T55" fmla="*/ 27 h 247"/>
                <a:gd name="T56" fmla="*/ 6 w 280"/>
                <a:gd name="T57" fmla="*/ 20 h 247"/>
                <a:gd name="T58" fmla="*/ 11 w 280"/>
                <a:gd name="T59" fmla="*/ 14 h 247"/>
                <a:gd name="T60" fmla="*/ 15 w 280"/>
                <a:gd name="T61" fmla="*/ 11 h 247"/>
                <a:gd name="T62" fmla="*/ 19 w 280"/>
                <a:gd name="T63" fmla="*/ 14 h 247"/>
                <a:gd name="T64" fmla="*/ 15 w 280"/>
                <a:gd name="T65" fmla="*/ 18 h 247"/>
                <a:gd name="T66" fmla="*/ 11 w 280"/>
                <a:gd name="T67" fmla="*/ 23 h 247"/>
                <a:gd name="T68" fmla="*/ 7 w 280"/>
                <a:gd name="T69" fmla="*/ 28 h 247"/>
                <a:gd name="T70" fmla="*/ 6 w 280"/>
                <a:gd name="T71" fmla="*/ 34 h 247"/>
                <a:gd name="T72" fmla="*/ 7 w 280"/>
                <a:gd name="T73" fmla="*/ 41 h 247"/>
                <a:gd name="T74" fmla="*/ 9 w 280"/>
                <a:gd name="T75" fmla="*/ 47 h 247"/>
                <a:gd name="T76" fmla="*/ 12 w 280"/>
                <a:gd name="T77" fmla="*/ 53 h 247"/>
                <a:gd name="T78" fmla="*/ 18 w 280"/>
                <a:gd name="T79" fmla="*/ 55 h 247"/>
                <a:gd name="T80" fmla="*/ 25 w 280"/>
                <a:gd name="T81" fmla="*/ 57 h 247"/>
                <a:gd name="T82" fmla="*/ 29 w 280"/>
                <a:gd name="T83" fmla="*/ 57 h 247"/>
                <a:gd name="T84" fmla="*/ 34 w 280"/>
                <a:gd name="T85" fmla="*/ 57 h 247"/>
                <a:gd name="T86" fmla="*/ 39 w 280"/>
                <a:gd name="T87" fmla="*/ 57 h 247"/>
                <a:gd name="T88" fmla="*/ 46 w 280"/>
                <a:gd name="T89" fmla="*/ 55 h 247"/>
                <a:gd name="T90" fmla="*/ 52 w 280"/>
                <a:gd name="T91" fmla="*/ 52 h 247"/>
                <a:gd name="T92" fmla="*/ 57 w 280"/>
                <a:gd name="T93" fmla="*/ 47 h 247"/>
                <a:gd name="T94" fmla="*/ 62 w 280"/>
                <a:gd name="T95" fmla="*/ 41 h 247"/>
                <a:gd name="T96" fmla="*/ 65 w 280"/>
                <a:gd name="T97" fmla="*/ 35 h 247"/>
                <a:gd name="T98" fmla="*/ 66 w 280"/>
                <a:gd name="T99" fmla="*/ 28 h 247"/>
                <a:gd name="T100" fmla="*/ 65 w 280"/>
                <a:gd name="T101" fmla="*/ 21 h 247"/>
                <a:gd name="T102" fmla="*/ 61 w 280"/>
                <a:gd name="T103" fmla="*/ 14 h 247"/>
                <a:gd name="T104" fmla="*/ 56 w 280"/>
                <a:gd name="T105" fmla="*/ 9 h 247"/>
                <a:gd name="T106" fmla="*/ 49 w 280"/>
                <a:gd name="T107" fmla="*/ 6 h 247"/>
                <a:gd name="T108" fmla="*/ 44 w 280"/>
                <a:gd name="T109" fmla="*/ 6 h 247"/>
                <a:gd name="T110" fmla="*/ 36 w 280"/>
                <a:gd name="T111" fmla="*/ 7 h 247"/>
                <a:gd name="T112" fmla="*/ 33 w 280"/>
                <a:gd name="T113" fmla="*/ 2 h 24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247"/>
                <a:gd name="T173" fmla="*/ 280 w 280"/>
                <a:gd name="T174" fmla="*/ 247 h 247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247">
                  <a:moveTo>
                    <a:pt x="129" y="7"/>
                  </a:moveTo>
                  <a:lnTo>
                    <a:pt x="131" y="6"/>
                  </a:lnTo>
                  <a:lnTo>
                    <a:pt x="134" y="4"/>
                  </a:lnTo>
                  <a:lnTo>
                    <a:pt x="140" y="3"/>
                  </a:lnTo>
                  <a:lnTo>
                    <a:pt x="146" y="2"/>
                  </a:lnTo>
                  <a:lnTo>
                    <a:pt x="153" y="1"/>
                  </a:lnTo>
                  <a:lnTo>
                    <a:pt x="156" y="1"/>
                  </a:lnTo>
                  <a:lnTo>
                    <a:pt x="159" y="1"/>
                  </a:lnTo>
                  <a:lnTo>
                    <a:pt x="164" y="1"/>
                  </a:lnTo>
                  <a:lnTo>
                    <a:pt x="168" y="1"/>
                  </a:lnTo>
                  <a:lnTo>
                    <a:pt x="173" y="0"/>
                  </a:lnTo>
                  <a:lnTo>
                    <a:pt x="178" y="0"/>
                  </a:lnTo>
                  <a:lnTo>
                    <a:pt x="182" y="0"/>
                  </a:lnTo>
                  <a:lnTo>
                    <a:pt x="187" y="1"/>
                  </a:lnTo>
                  <a:lnTo>
                    <a:pt x="191" y="1"/>
                  </a:lnTo>
                  <a:lnTo>
                    <a:pt x="196" y="1"/>
                  </a:lnTo>
                  <a:lnTo>
                    <a:pt x="202" y="2"/>
                  </a:lnTo>
                  <a:lnTo>
                    <a:pt x="207" y="4"/>
                  </a:lnTo>
                  <a:lnTo>
                    <a:pt x="212" y="6"/>
                  </a:lnTo>
                  <a:lnTo>
                    <a:pt x="216" y="8"/>
                  </a:lnTo>
                  <a:lnTo>
                    <a:pt x="221" y="10"/>
                  </a:lnTo>
                  <a:lnTo>
                    <a:pt x="227" y="12"/>
                  </a:lnTo>
                  <a:lnTo>
                    <a:pt x="231" y="15"/>
                  </a:lnTo>
                  <a:lnTo>
                    <a:pt x="236" y="18"/>
                  </a:lnTo>
                  <a:lnTo>
                    <a:pt x="240" y="22"/>
                  </a:lnTo>
                  <a:lnTo>
                    <a:pt x="245" y="26"/>
                  </a:lnTo>
                  <a:lnTo>
                    <a:pt x="253" y="33"/>
                  </a:lnTo>
                  <a:lnTo>
                    <a:pt x="260" y="41"/>
                  </a:lnTo>
                  <a:lnTo>
                    <a:pt x="265" y="48"/>
                  </a:lnTo>
                  <a:lnTo>
                    <a:pt x="270" y="56"/>
                  </a:lnTo>
                  <a:lnTo>
                    <a:pt x="273" y="63"/>
                  </a:lnTo>
                  <a:lnTo>
                    <a:pt x="277" y="71"/>
                  </a:lnTo>
                  <a:lnTo>
                    <a:pt x="278" y="77"/>
                  </a:lnTo>
                  <a:lnTo>
                    <a:pt x="280" y="85"/>
                  </a:lnTo>
                  <a:lnTo>
                    <a:pt x="280" y="92"/>
                  </a:lnTo>
                  <a:lnTo>
                    <a:pt x="280" y="100"/>
                  </a:lnTo>
                  <a:lnTo>
                    <a:pt x="279" y="108"/>
                  </a:lnTo>
                  <a:lnTo>
                    <a:pt x="278" y="115"/>
                  </a:lnTo>
                  <a:lnTo>
                    <a:pt x="277" y="123"/>
                  </a:lnTo>
                  <a:lnTo>
                    <a:pt x="276" y="131"/>
                  </a:lnTo>
                  <a:lnTo>
                    <a:pt x="273" y="136"/>
                  </a:lnTo>
                  <a:lnTo>
                    <a:pt x="273" y="139"/>
                  </a:lnTo>
                  <a:lnTo>
                    <a:pt x="272" y="144"/>
                  </a:lnTo>
                  <a:lnTo>
                    <a:pt x="272" y="148"/>
                  </a:lnTo>
                  <a:lnTo>
                    <a:pt x="269" y="156"/>
                  </a:lnTo>
                  <a:lnTo>
                    <a:pt x="267" y="164"/>
                  </a:lnTo>
                  <a:lnTo>
                    <a:pt x="262" y="171"/>
                  </a:lnTo>
                  <a:lnTo>
                    <a:pt x="259" y="179"/>
                  </a:lnTo>
                  <a:lnTo>
                    <a:pt x="254" y="185"/>
                  </a:lnTo>
                  <a:lnTo>
                    <a:pt x="249" y="191"/>
                  </a:lnTo>
                  <a:lnTo>
                    <a:pt x="244" y="198"/>
                  </a:lnTo>
                  <a:lnTo>
                    <a:pt x="238" y="205"/>
                  </a:lnTo>
                  <a:lnTo>
                    <a:pt x="231" y="211"/>
                  </a:lnTo>
                  <a:lnTo>
                    <a:pt x="226" y="217"/>
                  </a:lnTo>
                  <a:lnTo>
                    <a:pt x="219" y="221"/>
                  </a:lnTo>
                  <a:lnTo>
                    <a:pt x="213" y="226"/>
                  </a:lnTo>
                  <a:lnTo>
                    <a:pt x="205" y="229"/>
                  </a:lnTo>
                  <a:lnTo>
                    <a:pt x="197" y="234"/>
                  </a:lnTo>
                  <a:lnTo>
                    <a:pt x="189" y="236"/>
                  </a:lnTo>
                  <a:lnTo>
                    <a:pt x="182" y="240"/>
                  </a:lnTo>
                  <a:lnTo>
                    <a:pt x="178" y="240"/>
                  </a:lnTo>
                  <a:lnTo>
                    <a:pt x="173" y="242"/>
                  </a:lnTo>
                  <a:lnTo>
                    <a:pt x="168" y="243"/>
                  </a:lnTo>
                  <a:lnTo>
                    <a:pt x="164" y="244"/>
                  </a:lnTo>
                  <a:lnTo>
                    <a:pt x="159" y="244"/>
                  </a:lnTo>
                  <a:lnTo>
                    <a:pt x="155" y="245"/>
                  </a:lnTo>
                  <a:lnTo>
                    <a:pt x="150" y="245"/>
                  </a:lnTo>
                  <a:lnTo>
                    <a:pt x="147" y="246"/>
                  </a:lnTo>
                  <a:lnTo>
                    <a:pt x="142" y="246"/>
                  </a:lnTo>
                  <a:lnTo>
                    <a:pt x="138" y="247"/>
                  </a:lnTo>
                  <a:lnTo>
                    <a:pt x="133" y="247"/>
                  </a:lnTo>
                  <a:lnTo>
                    <a:pt x="129" y="247"/>
                  </a:lnTo>
                  <a:lnTo>
                    <a:pt x="124" y="247"/>
                  </a:lnTo>
                  <a:lnTo>
                    <a:pt x="119" y="247"/>
                  </a:lnTo>
                  <a:lnTo>
                    <a:pt x="115" y="247"/>
                  </a:lnTo>
                  <a:lnTo>
                    <a:pt x="110" y="247"/>
                  </a:lnTo>
                  <a:lnTo>
                    <a:pt x="106" y="247"/>
                  </a:lnTo>
                  <a:lnTo>
                    <a:pt x="101" y="246"/>
                  </a:lnTo>
                  <a:lnTo>
                    <a:pt x="97" y="245"/>
                  </a:lnTo>
                  <a:lnTo>
                    <a:pt x="92" y="245"/>
                  </a:lnTo>
                  <a:lnTo>
                    <a:pt x="88" y="244"/>
                  </a:lnTo>
                  <a:lnTo>
                    <a:pt x="84" y="243"/>
                  </a:lnTo>
                  <a:lnTo>
                    <a:pt x="80" y="243"/>
                  </a:lnTo>
                  <a:lnTo>
                    <a:pt x="76" y="242"/>
                  </a:lnTo>
                  <a:lnTo>
                    <a:pt x="72" y="240"/>
                  </a:lnTo>
                  <a:lnTo>
                    <a:pt x="67" y="238"/>
                  </a:lnTo>
                  <a:lnTo>
                    <a:pt x="62" y="237"/>
                  </a:lnTo>
                  <a:lnTo>
                    <a:pt x="59" y="236"/>
                  </a:lnTo>
                  <a:lnTo>
                    <a:pt x="50" y="231"/>
                  </a:lnTo>
                  <a:lnTo>
                    <a:pt x="43" y="229"/>
                  </a:lnTo>
                  <a:lnTo>
                    <a:pt x="36" y="222"/>
                  </a:lnTo>
                  <a:lnTo>
                    <a:pt x="29" y="218"/>
                  </a:lnTo>
                  <a:lnTo>
                    <a:pt x="24" y="211"/>
                  </a:lnTo>
                  <a:lnTo>
                    <a:pt x="19" y="205"/>
                  </a:lnTo>
                  <a:lnTo>
                    <a:pt x="15" y="197"/>
                  </a:lnTo>
                  <a:lnTo>
                    <a:pt x="11" y="190"/>
                  </a:lnTo>
                  <a:lnTo>
                    <a:pt x="7" y="182"/>
                  </a:lnTo>
                  <a:lnTo>
                    <a:pt x="4" y="175"/>
                  </a:lnTo>
                  <a:lnTo>
                    <a:pt x="3" y="171"/>
                  </a:lnTo>
                  <a:lnTo>
                    <a:pt x="2" y="166"/>
                  </a:lnTo>
                  <a:lnTo>
                    <a:pt x="1" y="162"/>
                  </a:lnTo>
                  <a:lnTo>
                    <a:pt x="1" y="158"/>
                  </a:lnTo>
                  <a:lnTo>
                    <a:pt x="0" y="154"/>
                  </a:lnTo>
                  <a:lnTo>
                    <a:pt x="0" y="150"/>
                  </a:lnTo>
                  <a:lnTo>
                    <a:pt x="0" y="145"/>
                  </a:lnTo>
                  <a:lnTo>
                    <a:pt x="1" y="141"/>
                  </a:lnTo>
                  <a:lnTo>
                    <a:pt x="1" y="137"/>
                  </a:lnTo>
                  <a:lnTo>
                    <a:pt x="1" y="132"/>
                  </a:lnTo>
                  <a:lnTo>
                    <a:pt x="2" y="129"/>
                  </a:lnTo>
                  <a:lnTo>
                    <a:pt x="2" y="124"/>
                  </a:lnTo>
                  <a:lnTo>
                    <a:pt x="4" y="116"/>
                  </a:lnTo>
                  <a:lnTo>
                    <a:pt x="9" y="108"/>
                  </a:lnTo>
                  <a:lnTo>
                    <a:pt x="11" y="100"/>
                  </a:lnTo>
                  <a:lnTo>
                    <a:pt x="15" y="92"/>
                  </a:lnTo>
                  <a:lnTo>
                    <a:pt x="19" y="85"/>
                  </a:lnTo>
                  <a:lnTo>
                    <a:pt x="24" y="79"/>
                  </a:lnTo>
                  <a:lnTo>
                    <a:pt x="28" y="72"/>
                  </a:lnTo>
                  <a:lnTo>
                    <a:pt x="33" y="66"/>
                  </a:lnTo>
                  <a:lnTo>
                    <a:pt x="37" y="60"/>
                  </a:lnTo>
                  <a:lnTo>
                    <a:pt x="42" y="56"/>
                  </a:lnTo>
                  <a:lnTo>
                    <a:pt x="45" y="51"/>
                  </a:lnTo>
                  <a:lnTo>
                    <a:pt x="50" y="48"/>
                  </a:lnTo>
                  <a:lnTo>
                    <a:pt x="52" y="43"/>
                  </a:lnTo>
                  <a:lnTo>
                    <a:pt x="57" y="41"/>
                  </a:lnTo>
                  <a:lnTo>
                    <a:pt x="61" y="36"/>
                  </a:lnTo>
                  <a:lnTo>
                    <a:pt x="64" y="35"/>
                  </a:lnTo>
                  <a:lnTo>
                    <a:pt x="76" y="52"/>
                  </a:lnTo>
                  <a:lnTo>
                    <a:pt x="74" y="55"/>
                  </a:lnTo>
                  <a:lnTo>
                    <a:pt x="69" y="59"/>
                  </a:lnTo>
                  <a:lnTo>
                    <a:pt x="66" y="61"/>
                  </a:lnTo>
                  <a:lnTo>
                    <a:pt x="61" y="65"/>
                  </a:lnTo>
                  <a:lnTo>
                    <a:pt x="58" y="69"/>
                  </a:lnTo>
                  <a:lnTo>
                    <a:pt x="54" y="74"/>
                  </a:lnTo>
                  <a:lnTo>
                    <a:pt x="50" y="79"/>
                  </a:lnTo>
                  <a:lnTo>
                    <a:pt x="45" y="83"/>
                  </a:lnTo>
                  <a:lnTo>
                    <a:pt x="41" y="89"/>
                  </a:lnTo>
                  <a:lnTo>
                    <a:pt x="37" y="93"/>
                  </a:lnTo>
                  <a:lnTo>
                    <a:pt x="33" y="99"/>
                  </a:lnTo>
                  <a:lnTo>
                    <a:pt x="31" y="105"/>
                  </a:lnTo>
                  <a:lnTo>
                    <a:pt x="27" y="110"/>
                  </a:lnTo>
                  <a:lnTo>
                    <a:pt x="27" y="116"/>
                  </a:lnTo>
                  <a:lnTo>
                    <a:pt x="25" y="121"/>
                  </a:lnTo>
                  <a:lnTo>
                    <a:pt x="24" y="126"/>
                  </a:lnTo>
                  <a:lnTo>
                    <a:pt x="24" y="133"/>
                  </a:lnTo>
                  <a:lnTo>
                    <a:pt x="24" y="140"/>
                  </a:lnTo>
                  <a:lnTo>
                    <a:pt x="24" y="146"/>
                  </a:lnTo>
                  <a:lnTo>
                    <a:pt x="24" y="153"/>
                  </a:lnTo>
                  <a:lnTo>
                    <a:pt x="25" y="161"/>
                  </a:lnTo>
                  <a:lnTo>
                    <a:pt x="27" y="169"/>
                  </a:lnTo>
                  <a:lnTo>
                    <a:pt x="28" y="174"/>
                  </a:lnTo>
                  <a:lnTo>
                    <a:pt x="31" y="181"/>
                  </a:lnTo>
                  <a:lnTo>
                    <a:pt x="33" y="187"/>
                  </a:lnTo>
                  <a:lnTo>
                    <a:pt x="36" y="194"/>
                  </a:lnTo>
                  <a:lnTo>
                    <a:pt x="38" y="199"/>
                  </a:lnTo>
                  <a:lnTo>
                    <a:pt x="43" y="205"/>
                  </a:lnTo>
                  <a:lnTo>
                    <a:pt x="46" y="209"/>
                  </a:lnTo>
                  <a:lnTo>
                    <a:pt x="52" y="213"/>
                  </a:lnTo>
                  <a:lnTo>
                    <a:pt x="57" y="215"/>
                  </a:lnTo>
                  <a:lnTo>
                    <a:pt x="62" y="218"/>
                  </a:lnTo>
                  <a:lnTo>
                    <a:pt x="69" y="220"/>
                  </a:lnTo>
                  <a:lnTo>
                    <a:pt x="78" y="222"/>
                  </a:lnTo>
                  <a:lnTo>
                    <a:pt x="85" y="223"/>
                  </a:lnTo>
                  <a:lnTo>
                    <a:pt x="94" y="225"/>
                  </a:lnTo>
                  <a:lnTo>
                    <a:pt x="99" y="225"/>
                  </a:lnTo>
                  <a:lnTo>
                    <a:pt x="103" y="226"/>
                  </a:lnTo>
                  <a:lnTo>
                    <a:pt x="108" y="227"/>
                  </a:lnTo>
                  <a:lnTo>
                    <a:pt x="113" y="227"/>
                  </a:lnTo>
                  <a:lnTo>
                    <a:pt x="116" y="227"/>
                  </a:lnTo>
                  <a:lnTo>
                    <a:pt x="121" y="227"/>
                  </a:lnTo>
                  <a:lnTo>
                    <a:pt x="124" y="227"/>
                  </a:lnTo>
                  <a:lnTo>
                    <a:pt x="129" y="227"/>
                  </a:lnTo>
                  <a:lnTo>
                    <a:pt x="133" y="227"/>
                  </a:lnTo>
                  <a:lnTo>
                    <a:pt x="138" y="227"/>
                  </a:lnTo>
                  <a:lnTo>
                    <a:pt x="142" y="227"/>
                  </a:lnTo>
                  <a:lnTo>
                    <a:pt x="147" y="227"/>
                  </a:lnTo>
                  <a:lnTo>
                    <a:pt x="155" y="227"/>
                  </a:lnTo>
                  <a:lnTo>
                    <a:pt x="162" y="226"/>
                  </a:lnTo>
                  <a:lnTo>
                    <a:pt x="168" y="225"/>
                  </a:lnTo>
                  <a:lnTo>
                    <a:pt x="175" y="223"/>
                  </a:lnTo>
                  <a:lnTo>
                    <a:pt x="180" y="220"/>
                  </a:lnTo>
                  <a:lnTo>
                    <a:pt x="186" y="218"/>
                  </a:lnTo>
                  <a:lnTo>
                    <a:pt x="191" y="214"/>
                  </a:lnTo>
                  <a:lnTo>
                    <a:pt x="198" y="210"/>
                  </a:lnTo>
                  <a:lnTo>
                    <a:pt x="204" y="205"/>
                  </a:lnTo>
                  <a:lnTo>
                    <a:pt x="210" y="202"/>
                  </a:lnTo>
                  <a:lnTo>
                    <a:pt x="215" y="196"/>
                  </a:lnTo>
                  <a:lnTo>
                    <a:pt x="221" y="190"/>
                  </a:lnTo>
                  <a:lnTo>
                    <a:pt x="227" y="185"/>
                  </a:lnTo>
                  <a:lnTo>
                    <a:pt x="231" y="178"/>
                  </a:lnTo>
                  <a:lnTo>
                    <a:pt x="236" y="172"/>
                  </a:lnTo>
                  <a:lnTo>
                    <a:pt x="240" y="166"/>
                  </a:lnTo>
                  <a:lnTo>
                    <a:pt x="245" y="161"/>
                  </a:lnTo>
                  <a:lnTo>
                    <a:pt x="248" y="155"/>
                  </a:lnTo>
                  <a:lnTo>
                    <a:pt x="252" y="149"/>
                  </a:lnTo>
                  <a:lnTo>
                    <a:pt x="255" y="145"/>
                  </a:lnTo>
                  <a:lnTo>
                    <a:pt x="256" y="138"/>
                  </a:lnTo>
                  <a:lnTo>
                    <a:pt x="257" y="132"/>
                  </a:lnTo>
                  <a:lnTo>
                    <a:pt x="259" y="125"/>
                  </a:lnTo>
                  <a:lnTo>
                    <a:pt x="260" y="120"/>
                  </a:lnTo>
                  <a:lnTo>
                    <a:pt x="260" y="112"/>
                  </a:lnTo>
                  <a:lnTo>
                    <a:pt x="260" y="105"/>
                  </a:lnTo>
                  <a:lnTo>
                    <a:pt x="259" y="97"/>
                  </a:lnTo>
                  <a:lnTo>
                    <a:pt x="259" y="90"/>
                  </a:lnTo>
                  <a:lnTo>
                    <a:pt x="256" y="82"/>
                  </a:lnTo>
                  <a:lnTo>
                    <a:pt x="254" y="75"/>
                  </a:lnTo>
                  <a:lnTo>
                    <a:pt x="251" y="68"/>
                  </a:lnTo>
                  <a:lnTo>
                    <a:pt x="247" y="61"/>
                  </a:lnTo>
                  <a:lnTo>
                    <a:pt x="243" y="55"/>
                  </a:lnTo>
                  <a:lnTo>
                    <a:pt x="239" y="48"/>
                  </a:lnTo>
                  <a:lnTo>
                    <a:pt x="233" y="42"/>
                  </a:lnTo>
                  <a:lnTo>
                    <a:pt x="229" y="39"/>
                  </a:lnTo>
                  <a:lnTo>
                    <a:pt x="221" y="33"/>
                  </a:lnTo>
                  <a:lnTo>
                    <a:pt x="214" y="29"/>
                  </a:lnTo>
                  <a:lnTo>
                    <a:pt x="206" y="26"/>
                  </a:lnTo>
                  <a:lnTo>
                    <a:pt x="198" y="25"/>
                  </a:lnTo>
                  <a:lnTo>
                    <a:pt x="194" y="24"/>
                  </a:lnTo>
                  <a:lnTo>
                    <a:pt x="189" y="24"/>
                  </a:lnTo>
                  <a:lnTo>
                    <a:pt x="184" y="24"/>
                  </a:lnTo>
                  <a:lnTo>
                    <a:pt x="181" y="24"/>
                  </a:lnTo>
                  <a:lnTo>
                    <a:pt x="173" y="24"/>
                  </a:lnTo>
                  <a:lnTo>
                    <a:pt x="165" y="24"/>
                  </a:lnTo>
                  <a:lnTo>
                    <a:pt x="157" y="24"/>
                  </a:lnTo>
                  <a:lnTo>
                    <a:pt x="150" y="25"/>
                  </a:lnTo>
                  <a:lnTo>
                    <a:pt x="143" y="25"/>
                  </a:lnTo>
                  <a:lnTo>
                    <a:pt x="138" y="26"/>
                  </a:lnTo>
                  <a:lnTo>
                    <a:pt x="132" y="27"/>
                  </a:lnTo>
                  <a:lnTo>
                    <a:pt x="127" y="28"/>
                  </a:lnTo>
                  <a:lnTo>
                    <a:pt x="129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0" name="Freeform 32"/>
            <p:cNvSpPr>
              <a:spLocks/>
            </p:cNvSpPr>
            <p:nvPr/>
          </p:nvSpPr>
          <p:spPr bwMode="auto">
            <a:xfrm>
              <a:off x="3364" y="1469"/>
              <a:ext cx="49" cy="24"/>
            </a:xfrm>
            <a:custGeom>
              <a:avLst/>
              <a:gdLst>
                <a:gd name="T0" fmla="*/ 1 w 99"/>
                <a:gd name="T1" fmla="*/ 6 h 49"/>
                <a:gd name="T2" fmla="*/ 1 w 99"/>
                <a:gd name="T3" fmla="*/ 6 h 49"/>
                <a:gd name="T4" fmla="*/ 3 w 99"/>
                <a:gd name="T5" fmla="*/ 5 h 49"/>
                <a:gd name="T6" fmla="*/ 4 w 99"/>
                <a:gd name="T7" fmla="*/ 4 h 49"/>
                <a:gd name="T8" fmla="*/ 5 w 99"/>
                <a:gd name="T9" fmla="*/ 4 h 49"/>
                <a:gd name="T10" fmla="*/ 6 w 99"/>
                <a:gd name="T11" fmla="*/ 3 h 49"/>
                <a:gd name="T12" fmla="*/ 8 w 99"/>
                <a:gd name="T13" fmla="*/ 2 h 49"/>
                <a:gd name="T14" fmla="*/ 9 w 99"/>
                <a:gd name="T15" fmla="*/ 1 h 49"/>
                <a:gd name="T16" fmla="*/ 10 w 99"/>
                <a:gd name="T17" fmla="*/ 1 h 49"/>
                <a:gd name="T18" fmla="*/ 12 w 99"/>
                <a:gd name="T19" fmla="*/ 0 h 49"/>
                <a:gd name="T20" fmla="*/ 14 w 99"/>
                <a:gd name="T21" fmla="*/ 0 h 49"/>
                <a:gd name="T22" fmla="*/ 14 w 99"/>
                <a:gd name="T23" fmla="*/ 0 h 49"/>
                <a:gd name="T24" fmla="*/ 16 w 99"/>
                <a:gd name="T25" fmla="*/ 0 h 49"/>
                <a:gd name="T26" fmla="*/ 16 w 99"/>
                <a:gd name="T27" fmla="*/ 0 h 49"/>
                <a:gd name="T28" fmla="*/ 17 w 99"/>
                <a:gd name="T29" fmla="*/ 0 h 49"/>
                <a:gd name="T30" fmla="*/ 24 w 99"/>
                <a:gd name="T31" fmla="*/ 2 h 49"/>
                <a:gd name="T32" fmla="*/ 20 w 99"/>
                <a:gd name="T33" fmla="*/ 5 h 49"/>
                <a:gd name="T34" fmla="*/ 19 w 99"/>
                <a:gd name="T35" fmla="*/ 5 h 49"/>
                <a:gd name="T36" fmla="*/ 18 w 99"/>
                <a:gd name="T37" fmla="*/ 5 h 49"/>
                <a:gd name="T38" fmla="*/ 17 w 99"/>
                <a:gd name="T39" fmla="*/ 5 h 49"/>
                <a:gd name="T40" fmla="*/ 16 w 99"/>
                <a:gd name="T41" fmla="*/ 6 h 49"/>
                <a:gd name="T42" fmla="*/ 14 w 99"/>
                <a:gd name="T43" fmla="*/ 6 h 49"/>
                <a:gd name="T44" fmla="*/ 12 w 99"/>
                <a:gd name="T45" fmla="*/ 7 h 49"/>
                <a:gd name="T46" fmla="*/ 11 w 99"/>
                <a:gd name="T47" fmla="*/ 7 h 49"/>
                <a:gd name="T48" fmla="*/ 10 w 99"/>
                <a:gd name="T49" fmla="*/ 8 h 49"/>
                <a:gd name="T50" fmla="*/ 9 w 99"/>
                <a:gd name="T51" fmla="*/ 8 h 49"/>
                <a:gd name="T52" fmla="*/ 8 w 99"/>
                <a:gd name="T53" fmla="*/ 9 h 49"/>
                <a:gd name="T54" fmla="*/ 7 w 99"/>
                <a:gd name="T55" fmla="*/ 9 h 49"/>
                <a:gd name="T56" fmla="*/ 6 w 99"/>
                <a:gd name="T57" fmla="*/ 10 h 49"/>
                <a:gd name="T58" fmla="*/ 4 w 99"/>
                <a:gd name="T59" fmla="*/ 10 h 49"/>
                <a:gd name="T60" fmla="*/ 4 w 99"/>
                <a:gd name="T61" fmla="*/ 11 h 49"/>
                <a:gd name="T62" fmla="*/ 0 w 99"/>
                <a:gd name="T63" fmla="*/ 12 h 49"/>
                <a:gd name="T64" fmla="*/ 1 w 99"/>
                <a:gd name="T65" fmla="*/ 6 h 49"/>
                <a:gd name="T66" fmla="*/ 1 w 99"/>
                <a:gd name="T67" fmla="*/ 6 h 4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9"/>
                <a:gd name="T103" fmla="*/ 0 h 49"/>
                <a:gd name="T104" fmla="*/ 99 w 99"/>
                <a:gd name="T105" fmla="*/ 49 h 4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9" h="49">
                  <a:moveTo>
                    <a:pt x="4" y="27"/>
                  </a:moveTo>
                  <a:lnTo>
                    <a:pt x="5" y="25"/>
                  </a:lnTo>
                  <a:lnTo>
                    <a:pt x="12" y="21"/>
                  </a:lnTo>
                  <a:lnTo>
                    <a:pt x="16" y="18"/>
                  </a:lnTo>
                  <a:lnTo>
                    <a:pt x="21" y="16"/>
                  </a:lnTo>
                  <a:lnTo>
                    <a:pt x="25" y="12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43" y="4"/>
                  </a:lnTo>
                  <a:lnTo>
                    <a:pt x="50" y="3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64" y="0"/>
                  </a:lnTo>
                  <a:lnTo>
                    <a:pt x="67" y="0"/>
                  </a:lnTo>
                  <a:lnTo>
                    <a:pt x="69" y="0"/>
                  </a:lnTo>
                  <a:lnTo>
                    <a:pt x="99" y="11"/>
                  </a:lnTo>
                  <a:lnTo>
                    <a:pt x="80" y="20"/>
                  </a:lnTo>
                  <a:lnTo>
                    <a:pt x="79" y="20"/>
                  </a:lnTo>
                  <a:lnTo>
                    <a:pt x="74" y="21"/>
                  </a:lnTo>
                  <a:lnTo>
                    <a:pt x="69" y="23"/>
                  </a:lnTo>
                  <a:lnTo>
                    <a:pt x="64" y="25"/>
                  </a:lnTo>
                  <a:lnTo>
                    <a:pt x="57" y="27"/>
                  </a:lnTo>
                  <a:lnTo>
                    <a:pt x="50" y="29"/>
                  </a:lnTo>
                  <a:lnTo>
                    <a:pt x="45" y="31"/>
                  </a:lnTo>
                  <a:lnTo>
                    <a:pt x="41" y="33"/>
                  </a:lnTo>
                  <a:lnTo>
                    <a:pt x="37" y="34"/>
                  </a:lnTo>
                  <a:lnTo>
                    <a:pt x="33" y="36"/>
                  </a:lnTo>
                  <a:lnTo>
                    <a:pt x="29" y="37"/>
                  </a:lnTo>
                  <a:lnTo>
                    <a:pt x="25" y="40"/>
                  </a:lnTo>
                  <a:lnTo>
                    <a:pt x="18" y="43"/>
                  </a:lnTo>
                  <a:lnTo>
                    <a:pt x="16" y="44"/>
                  </a:lnTo>
                  <a:lnTo>
                    <a:pt x="0" y="49"/>
                  </a:lnTo>
                  <a:lnTo>
                    <a:pt x="4" y="2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81" name="Freeform 33"/>
            <p:cNvSpPr>
              <a:spLocks/>
            </p:cNvSpPr>
            <p:nvPr/>
          </p:nvSpPr>
          <p:spPr bwMode="auto">
            <a:xfrm>
              <a:off x="3393" y="1511"/>
              <a:ext cx="30" cy="29"/>
            </a:xfrm>
            <a:custGeom>
              <a:avLst/>
              <a:gdLst>
                <a:gd name="T0" fmla="*/ 8 w 62"/>
                <a:gd name="T1" fmla="*/ 14 h 59"/>
                <a:gd name="T2" fmla="*/ 10 w 62"/>
                <a:gd name="T3" fmla="*/ 14 h 59"/>
                <a:gd name="T4" fmla="*/ 11 w 62"/>
                <a:gd name="T5" fmla="*/ 13 h 59"/>
                <a:gd name="T6" fmla="*/ 12 w 62"/>
                <a:gd name="T7" fmla="*/ 12 h 59"/>
                <a:gd name="T8" fmla="*/ 14 w 62"/>
                <a:gd name="T9" fmla="*/ 11 h 59"/>
                <a:gd name="T10" fmla="*/ 14 w 62"/>
                <a:gd name="T11" fmla="*/ 10 h 59"/>
                <a:gd name="T12" fmla="*/ 15 w 62"/>
                <a:gd name="T13" fmla="*/ 8 h 59"/>
                <a:gd name="T14" fmla="*/ 15 w 62"/>
                <a:gd name="T15" fmla="*/ 7 h 59"/>
                <a:gd name="T16" fmla="*/ 15 w 62"/>
                <a:gd name="T17" fmla="*/ 6 h 59"/>
                <a:gd name="T18" fmla="*/ 14 w 62"/>
                <a:gd name="T19" fmla="*/ 4 h 59"/>
                <a:gd name="T20" fmla="*/ 14 w 62"/>
                <a:gd name="T21" fmla="*/ 3 h 59"/>
                <a:gd name="T22" fmla="*/ 13 w 62"/>
                <a:gd name="T23" fmla="*/ 2 h 59"/>
                <a:gd name="T24" fmla="*/ 11 w 62"/>
                <a:gd name="T25" fmla="*/ 1 h 59"/>
                <a:gd name="T26" fmla="*/ 10 w 62"/>
                <a:gd name="T27" fmla="*/ 0 h 59"/>
                <a:gd name="T28" fmla="*/ 9 w 62"/>
                <a:gd name="T29" fmla="*/ 0 h 59"/>
                <a:gd name="T30" fmla="*/ 7 w 62"/>
                <a:gd name="T31" fmla="*/ 0 h 59"/>
                <a:gd name="T32" fmla="*/ 7 w 62"/>
                <a:gd name="T33" fmla="*/ 0 h 59"/>
                <a:gd name="T34" fmla="*/ 5 w 62"/>
                <a:gd name="T35" fmla="*/ 0 h 59"/>
                <a:gd name="T36" fmla="*/ 4 w 62"/>
                <a:gd name="T37" fmla="*/ 1 h 59"/>
                <a:gd name="T38" fmla="*/ 3 w 62"/>
                <a:gd name="T39" fmla="*/ 2 h 59"/>
                <a:gd name="T40" fmla="*/ 2 w 62"/>
                <a:gd name="T41" fmla="*/ 3 h 59"/>
                <a:gd name="T42" fmla="*/ 1 w 62"/>
                <a:gd name="T43" fmla="*/ 4 h 59"/>
                <a:gd name="T44" fmla="*/ 0 w 62"/>
                <a:gd name="T45" fmla="*/ 5 h 59"/>
                <a:gd name="T46" fmla="*/ 0 w 62"/>
                <a:gd name="T47" fmla="*/ 7 h 59"/>
                <a:gd name="T48" fmla="*/ 0 w 62"/>
                <a:gd name="T49" fmla="*/ 8 h 59"/>
                <a:gd name="T50" fmla="*/ 0 w 62"/>
                <a:gd name="T51" fmla="*/ 10 h 59"/>
                <a:gd name="T52" fmla="*/ 0 w 62"/>
                <a:gd name="T53" fmla="*/ 11 h 59"/>
                <a:gd name="T54" fmla="*/ 1 w 62"/>
                <a:gd name="T55" fmla="*/ 12 h 59"/>
                <a:gd name="T56" fmla="*/ 2 w 62"/>
                <a:gd name="T57" fmla="*/ 13 h 59"/>
                <a:gd name="T58" fmla="*/ 3 w 62"/>
                <a:gd name="T59" fmla="*/ 13 h 59"/>
                <a:gd name="T60" fmla="*/ 5 w 62"/>
                <a:gd name="T61" fmla="*/ 14 h 59"/>
                <a:gd name="T62" fmla="*/ 7 w 62"/>
                <a:gd name="T63" fmla="*/ 14 h 59"/>
                <a:gd name="T64" fmla="*/ 8 w 62"/>
                <a:gd name="T65" fmla="*/ 14 h 59"/>
                <a:gd name="T66" fmla="*/ 8 w 62"/>
                <a:gd name="T67" fmla="*/ 14 h 59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2"/>
                <a:gd name="T103" fmla="*/ 0 h 59"/>
                <a:gd name="T104" fmla="*/ 62 w 62"/>
                <a:gd name="T105" fmla="*/ 59 h 59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2" h="59">
                  <a:moveTo>
                    <a:pt x="36" y="59"/>
                  </a:moveTo>
                  <a:lnTo>
                    <a:pt x="41" y="56"/>
                  </a:lnTo>
                  <a:lnTo>
                    <a:pt x="47" y="54"/>
                  </a:lnTo>
                  <a:lnTo>
                    <a:pt x="52" y="50"/>
                  </a:lnTo>
                  <a:lnTo>
                    <a:pt x="57" y="47"/>
                  </a:lnTo>
                  <a:lnTo>
                    <a:pt x="60" y="41"/>
                  </a:lnTo>
                  <a:lnTo>
                    <a:pt x="62" y="35"/>
                  </a:lnTo>
                  <a:lnTo>
                    <a:pt x="62" y="31"/>
                  </a:lnTo>
                  <a:lnTo>
                    <a:pt x="62" y="25"/>
                  </a:lnTo>
                  <a:lnTo>
                    <a:pt x="60" y="18"/>
                  </a:lnTo>
                  <a:lnTo>
                    <a:pt x="57" y="14"/>
                  </a:lnTo>
                  <a:lnTo>
                    <a:pt x="53" y="8"/>
                  </a:lnTo>
                  <a:lnTo>
                    <a:pt x="48" y="6"/>
                  </a:lnTo>
                  <a:lnTo>
                    <a:pt x="44" y="2"/>
                  </a:lnTo>
                  <a:lnTo>
                    <a:pt x="38" y="1"/>
                  </a:lnTo>
                  <a:lnTo>
                    <a:pt x="32" y="0"/>
                  </a:lnTo>
                  <a:lnTo>
                    <a:pt x="28" y="1"/>
                  </a:lnTo>
                  <a:lnTo>
                    <a:pt x="22" y="2"/>
                  </a:lnTo>
                  <a:lnTo>
                    <a:pt x="16" y="5"/>
                  </a:lnTo>
                  <a:lnTo>
                    <a:pt x="12" y="8"/>
                  </a:lnTo>
                  <a:lnTo>
                    <a:pt x="8" y="13"/>
                  </a:lnTo>
                  <a:lnTo>
                    <a:pt x="4" y="17"/>
                  </a:lnTo>
                  <a:lnTo>
                    <a:pt x="1" y="23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0" y="40"/>
                  </a:lnTo>
                  <a:lnTo>
                    <a:pt x="3" y="45"/>
                  </a:lnTo>
                  <a:lnTo>
                    <a:pt x="6" y="49"/>
                  </a:lnTo>
                  <a:lnTo>
                    <a:pt x="11" y="53"/>
                  </a:lnTo>
                  <a:lnTo>
                    <a:pt x="15" y="55"/>
                  </a:lnTo>
                  <a:lnTo>
                    <a:pt x="21" y="57"/>
                  </a:lnTo>
                  <a:lnTo>
                    <a:pt x="28" y="58"/>
                  </a:lnTo>
                  <a:lnTo>
                    <a:pt x="36" y="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44"/>
          <p:cNvGrpSpPr>
            <a:grpSpLocks/>
          </p:cNvGrpSpPr>
          <p:nvPr/>
        </p:nvGrpSpPr>
        <p:grpSpPr bwMode="auto">
          <a:xfrm>
            <a:off x="6559550" y="4338638"/>
            <a:ext cx="1441450" cy="766762"/>
            <a:chOff x="96" y="3693"/>
            <a:chExt cx="908" cy="483"/>
          </a:xfrm>
        </p:grpSpPr>
        <p:pic>
          <p:nvPicPr>
            <p:cNvPr id="6154" name="Picture 145" descr="an02380_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696"/>
              <a:ext cx="44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5" name="Rectangle 146"/>
            <p:cNvSpPr>
              <a:spLocks noChangeArrowheads="1"/>
            </p:cNvSpPr>
            <p:nvPr/>
          </p:nvSpPr>
          <p:spPr bwMode="auto">
            <a:xfrm>
              <a:off x="546" y="3693"/>
              <a:ext cx="45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90000"/>
                </a:lnSpc>
              </a:pPr>
              <a:r>
                <a:rPr lang="en-US" altLang="en-US">
                  <a:solidFill>
                    <a:schemeClr val="hlink"/>
                  </a:solidFill>
                </a:rPr>
                <a:t>No</a:t>
              </a:r>
              <a:endParaRPr lang="en-US" altLang="en-US"/>
            </a:p>
          </p:txBody>
        </p:sp>
      </p:grpSp>
      <p:sp>
        <p:nvSpPr>
          <p:cNvPr id="42" name="Rectangle 143"/>
          <p:cNvSpPr>
            <a:spLocks noChangeArrowheads="1"/>
          </p:cNvSpPr>
          <p:nvPr/>
        </p:nvSpPr>
        <p:spPr bwMode="auto">
          <a:xfrm>
            <a:off x="7243763" y="4849813"/>
            <a:ext cx="95567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en-US" altLang="en-US">
                <a:solidFill>
                  <a:schemeClr val="hlink"/>
                </a:solidFill>
              </a:rPr>
              <a:t>Yes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08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08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08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08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8389" grpId="0" build="p" bldLvl="2" autoUpdateAnimBg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5801" name="Group 9"/>
          <p:cNvGraphicFramePr>
            <a:graphicFrameLocks noGrp="1"/>
          </p:cNvGraphicFramePr>
          <p:nvPr/>
        </p:nvGraphicFramePr>
        <p:xfrm>
          <a:off x="2819400" y="2489200"/>
          <a:ext cx="6096000" cy="4145232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89" name="Text Box 128"/>
          <p:cNvSpPr txBox="1">
            <a:spLocks noChangeArrowheads="1"/>
          </p:cNvSpPr>
          <p:nvPr/>
        </p:nvSpPr>
        <p:spPr bwMode="auto">
          <a:xfrm>
            <a:off x="2432050" y="24542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7290" name="Text Box 129"/>
          <p:cNvSpPr txBox="1">
            <a:spLocks noChangeArrowheads="1"/>
          </p:cNvSpPr>
          <p:nvPr/>
        </p:nvSpPr>
        <p:spPr bwMode="auto">
          <a:xfrm>
            <a:off x="2452688" y="294322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1825922" name="Text Box 130"/>
          <p:cNvSpPr txBox="1">
            <a:spLocks noChangeArrowheads="1"/>
          </p:cNvSpPr>
          <p:nvPr/>
        </p:nvSpPr>
        <p:spPr bwMode="auto">
          <a:xfrm>
            <a:off x="2251075" y="4514850"/>
            <a:ext cx="63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i-1</a:t>
            </a:r>
          </a:p>
        </p:txBody>
      </p:sp>
      <p:sp>
        <p:nvSpPr>
          <p:cNvPr id="7292" name="Text Box 131"/>
          <p:cNvSpPr txBox="1">
            <a:spLocks noChangeArrowheads="1"/>
          </p:cNvSpPr>
          <p:nvPr/>
        </p:nvSpPr>
        <p:spPr bwMode="auto">
          <a:xfrm>
            <a:off x="2403475" y="603885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n</a:t>
            </a:r>
          </a:p>
        </p:txBody>
      </p:sp>
      <p:sp>
        <p:nvSpPr>
          <p:cNvPr id="7293" name="Text Box 132"/>
          <p:cNvSpPr txBox="1">
            <a:spLocks noChangeArrowheads="1"/>
          </p:cNvSpPr>
          <p:nvPr/>
        </p:nvSpPr>
        <p:spPr bwMode="auto">
          <a:xfrm>
            <a:off x="289560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7294" name="Text Box 133"/>
          <p:cNvSpPr txBox="1">
            <a:spLocks noChangeArrowheads="1"/>
          </p:cNvSpPr>
          <p:nvPr/>
        </p:nvSpPr>
        <p:spPr bwMode="auto">
          <a:xfrm>
            <a:off x="3360738" y="19335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7295" name="Text Box 134"/>
          <p:cNvSpPr txBox="1">
            <a:spLocks noChangeArrowheads="1"/>
          </p:cNvSpPr>
          <p:nvPr/>
        </p:nvSpPr>
        <p:spPr bwMode="auto">
          <a:xfrm>
            <a:off x="2433638" y="34718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7296" name="Text Box 135"/>
          <p:cNvSpPr txBox="1">
            <a:spLocks noChangeArrowheads="1"/>
          </p:cNvSpPr>
          <p:nvPr/>
        </p:nvSpPr>
        <p:spPr bwMode="auto">
          <a:xfrm>
            <a:off x="387985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1825928" name="Text Box 136"/>
          <p:cNvSpPr txBox="1">
            <a:spLocks noChangeArrowheads="1"/>
          </p:cNvSpPr>
          <p:nvPr/>
        </p:nvSpPr>
        <p:spPr bwMode="auto">
          <a:xfrm>
            <a:off x="4572000" y="1935163"/>
            <a:ext cx="10255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V’-v</a:t>
            </a:r>
            <a:r>
              <a:rPr lang="en-US" altLang="en-US" baseline="-25000"/>
              <a:t>i</a:t>
            </a:r>
          </a:p>
        </p:txBody>
      </p:sp>
      <p:sp>
        <p:nvSpPr>
          <p:cNvPr id="7298" name="Text Box 137"/>
          <p:cNvSpPr txBox="1">
            <a:spLocks noChangeArrowheads="1"/>
          </p:cNvSpPr>
          <p:nvPr/>
        </p:nvSpPr>
        <p:spPr bwMode="auto">
          <a:xfrm>
            <a:off x="8432800" y="1938338"/>
            <a:ext cx="4778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V</a:t>
            </a:r>
          </a:p>
        </p:txBody>
      </p:sp>
      <p:sp>
        <p:nvSpPr>
          <p:cNvPr id="7299" name="Text Box 138"/>
          <p:cNvSpPr txBox="1">
            <a:spLocks noChangeArrowheads="1"/>
          </p:cNvSpPr>
          <p:nvPr/>
        </p:nvSpPr>
        <p:spPr bwMode="auto">
          <a:xfrm>
            <a:off x="6397625" y="1935163"/>
            <a:ext cx="612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V’</a:t>
            </a:r>
          </a:p>
        </p:txBody>
      </p:sp>
      <p:sp>
        <p:nvSpPr>
          <p:cNvPr id="1825931" name="Rectangle 139"/>
          <p:cNvSpPr>
            <a:spLocks noChangeArrowheads="1"/>
          </p:cNvSpPr>
          <p:nvPr/>
        </p:nvSpPr>
        <p:spPr bwMode="auto">
          <a:xfrm>
            <a:off x="6400800" y="4572000"/>
            <a:ext cx="457200" cy="457200"/>
          </a:xfrm>
          <a:prstGeom prst="rect">
            <a:avLst/>
          </a:prstGeom>
          <a:noFill/>
          <a:ln w="25400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301" name="Text Box 140"/>
          <p:cNvSpPr txBox="1">
            <a:spLocks noChangeArrowheads="1"/>
          </p:cNvSpPr>
          <p:nvPr/>
        </p:nvSpPr>
        <p:spPr bwMode="auto">
          <a:xfrm>
            <a:off x="2417763" y="5045075"/>
            <a:ext cx="2968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i</a:t>
            </a:r>
          </a:p>
        </p:txBody>
      </p:sp>
      <p:sp>
        <p:nvSpPr>
          <p:cNvPr id="1825933" name="Rectangle 141"/>
          <p:cNvSpPr>
            <a:spLocks noChangeArrowheads="1"/>
          </p:cNvSpPr>
          <p:nvPr/>
        </p:nvSpPr>
        <p:spPr bwMode="auto">
          <a:xfrm>
            <a:off x="6399213" y="5105400"/>
            <a:ext cx="457200" cy="457200"/>
          </a:xfrm>
          <a:prstGeom prst="rect">
            <a:avLst/>
          </a:prstGeom>
          <a:noFill/>
          <a:ln w="25400" algn="ctr">
            <a:solidFill>
              <a:srgbClr val="FF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25934" name="Rectangle 142"/>
          <p:cNvSpPr>
            <a:spLocks noChangeArrowheads="1"/>
          </p:cNvSpPr>
          <p:nvPr/>
        </p:nvSpPr>
        <p:spPr bwMode="auto">
          <a:xfrm>
            <a:off x="4875213" y="4572000"/>
            <a:ext cx="457200" cy="457200"/>
          </a:xfrm>
          <a:prstGeom prst="rect">
            <a:avLst/>
          </a:prstGeom>
          <a:noFill/>
          <a:ln w="25400" algn="ctr">
            <a:solidFill>
              <a:srgbClr val="CC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25935" name="Rectangle 143"/>
          <p:cNvSpPr>
            <a:spLocks noChangeArrowheads="1"/>
          </p:cNvSpPr>
          <p:nvPr/>
        </p:nvSpPr>
        <p:spPr bwMode="auto">
          <a:xfrm>
            <a:off x="1177925" y="4957763"/>
            <a:ext cx="955675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en-US" altLang="en-US">
                <a:solidFill>
                  <a:schemeClr val="hlink"/>
                </a:solidFill>
              </a:rPr>
              <a:t>Yes</a:t>
            </a:r>
            <a:endParaRPr lang="en-US" altLang="en-US"/>
          </a:p>
        </p:txBody>
      </p:sp>
      <p:grpSp>
        <p:nvGrpSpPr>
          <p:cNvPr id="2" name="Group 144"/>
          <p:cNvGrpSpPr>
            <a:grpSpLocks/>
          </p:cNvGrpSpPr>
          <p:nvPr/>
        </p:nvGrpSpPr>
        <p:grpSpPr bwMode="auto">
          <a:xfrm>
            <a:off x="457200" y="4495800"/>
            <a:ext cx="1441450" cy="766763"/>
            <a:chOff x="96" y="3693"/>
            <a:chExt cx="908" cy="483"/>
          </a:xfrm>
        </p:grpSpPr>
        <p:pic>
          <p:nvPicPr>
            <p:cNvPr id="7318" name="Picture 145" descr="an02380_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" y="3696"/>
              <a:ext cx="444" cy="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19" name="Rectangle 146"/>
            <p:cNvSpPr>
              <a:spLocks noChangeArrowheads="1"/>
            </p:cNvSpPr>
            <p:nvPr/>
          </p:nvSpPr>
          <p:spPr bwMode="auto">
            <a:xfrm>
              <a:off x="546" y="3693"/>
              <a:ext cx="458" cy="3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lnSpc>
                  <a:spcPct val="90000"/>
                </a:lnSpc>
              </a:pPr>
              <a:r>
                <a:rPr lang="en-US" altLang="en-US">
                  <a:solidFill>
                    <a:schemeClr val="hlink"/>
                  </a:solidFill>
                </a:rPr>
                <a:t>No</a:t>
              </a:r>
              <a:endParaRPr lang="en-US" altLang="en-US"/>
            </a:p>
          </p:txBody>
        </p:sp>
      </p:grpSp>
      <p:sp>
        <p:nvSpPr>
          <p:cNvPr id="1825939" name="Text Box 147"/>
          <p:cNvSpPr txBox="1">
            <a:spLocks noChangeArrowheads="1"/>
          </p:cNvSpPr>
          <p:nvPr/>
        </p:nvSpPr>
        <p:spPr bwMode="auto">
          <a:xfrm>
            <a:off x="103188" y="2179638"/>
            <a:ext cx="227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OptSol price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1825940" name="Text Box 148"/>
          <p:cNvSpPr txBox="1">
            <a:spLocks noChangeArrowheads="1"/>
          </p:cNvSpPr>
          <p:nvPr/>
        </p:nvSpPr>
        <p:spPr bwMode="auto">
          <a:xfrm>
            <a:off x="504825" y="5867400"/>
            <a:ext cx="1928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Our price?</a:t>
            </a:r>
          </a:p>
        </p:txBody>
      </p:sp>
      <p:grpSp>
        <p:nvGrpSpPr>
          <p:cNvPr id="3" name="Group 149"/>
          <p:cNvGrpSpPr>
            <a:grpSpLocks/>
          </p:cNvGrpSpPr>
          <p:nvPr/>
        </p:nvGrpSpPr>
        <p:grpSpPr bwMode="auto">
          <a:xfrm>
            <a:off x="6553200" y="4591050"/>
            <a:ext cx="1538288" cy="742950"/>
            <a:chOff x="4128" y="2892"/>
            <a:chExt cx="969" cy="468"/>
          </a:xfrm>
        </p:grpSpPr>
        <p:sp>
          <p:nvSpPr>
            <p:cNvPr id="7316" name="Freeform 150"/>
            <p:cNvSpPr>
              <a:spLocks/>
            </p:cNvSpPr>
            <p:nvPr/>
          </p:nvSpPr>
          <p:spPr bwMode="auto">
            <a:xfrm>
              <a:off x="4128" y="2976"/>
              <a:ext cx="344" cy="384"/>
            </a:xfrm>
            <a:custGeom>
              <a:avLst/>
              <a:gdLst>
                <a:gd name="T0" fmla="*/ 0 w 344"/>
                <a:gd name="T1" fmla="*/ 0 h 384"/>
                <a:gd name="T2" fmla="*/ 336 w 344"/>
                <a:gd name="T3" fmla="*/ 192 h 384"/>
                <a:gd name="T4" fmla="*/ 48 w 344"/>
                <a:gd name="T5" fmla="*/ 384 h 384"/>
                <a:gd name="T6" fmla="*/ 0 60000 65536"/>
                <a:gd name="T7" fmla="*/ 0 60000 65536"/>
                <a:gd name="T8" fmla="*/ 0 60000 65536"/>
                <a:gd name="T9" fmla="*/ 0 w 344"/>
                <a:gd name="T10" fmla="*/ 0 h 384"/>
                <a:gd name="T11" fmla="*/ 344 w 344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44" h="384">
                  <a:moveTo>
                    <a:pt x="0" y="0"/>
                  </a:moveTo>
                  <a:cubicBezTo>
                    <a:pt x="164" y="64"/>
                    <a:pt x="328" y="128"/>
                    <a:pt x="336" y="192"/>
                  </a:cubicBezTo>
                  <a:cubicBezTo>
                    <a:pt x="344" y="256"/>
                    <a:pt x="196" y="320"/>
                    <a:pt x="48" y="384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7" name="Text Box 151"/>
            <p:cNvSpPr txBox="1">
              <a:spLocks noChangeArrowheads="1"/>
            </p:cNvSpPr>
            <p:nvPr/>
          </p:nvSpPr>
          <p:spPr bwMode="auto">
            <a:xfrm>
              <a:off x="4454" y="2892"/>
              <a:ext cx="64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hlink"/>
                  </a:solidFill>
                </a:rPr>
                <a:t>same</a:t>
              </a:r>
            </a:p>
          </p:txBody>
        </p:sp>
      </p:grpSp>
      <p:sp>
        <p:nvSpPr>
          <p:cNvPr id="7309" name="Text Box 152"/>
          <p:cNvSpPr txBox="1">
            <a:spLocks noChangeArrowheads="1"/>
          </p:cNvSpPr>
          <p:nvPr/>
        </p:nvSpPr>
        <p:spPr bwMode="auto">
          <a:xfrm>
            <a:off x="5394325" y="4133850"/>
            <a:ext cx="1841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en-US" altLang="en-US"/>
          </a:p>
        </p:txBody>
      </p:sp>
      <p:grpSp>
        <p:nvGrpSpPr>
          <p:cNvPr id="4" name="Group 153"/>
          <p:cNvGrpSpPr>
            <a:grpSpLocks/>
          </p:cNvGrpSpPr>
          <p:nvPr/>
        </p:nvGrpSpPr>
        <p:grpSpPr bwMode="auto">
          <a:xfrm>
            <a:off x="5029200" y="4068763"/>
            <a:ext cx="1882775" cy="1265237"/>
            <a:chOff x="3168" y="2563"/>
            <a:chExt cx="1186" cy="797"/>
          </a:xfrm>
        </p:grpSpPr>
        <p:sp>
          <p:nvSpPr>
            <p:cNvPr id="7314" name="Freeform 154"/>
            <p:cNvSpPr>
              <a:spLocks/>
            </p:cNvSpPr>
            <p:nvPr/>
          </p:nvSpPr>
          <p:spPr bwMode="auto">
            <a:xfrm>
              <a:off x="3168" y="2920"/>
              <a:ext cx="960" cy="440"/>
            </a:xfrm>
            <a:custGeom>
              <a:avLst/>
              <a:gdLst>
                <a:gd name="T0" fmla="*/ 0 w 960"/>
                <a:gd name="T1" fmla="*/ 104 h 440"/>
                <a:gd name="T2" fmla="*/ 480 w 960"/>
                <a:gd name="T3" fmla="*/ 56 h 440"/>
                <a:gd name="T4" fmla="*/ 960 w 960"/>
                <a:gd name="T5" fmla="*/ 440 h 440"/>
                <a:gd name="T6" fmla="*/ 0 60000 65536"/>
                <a:gd name="T7" fmla="*/ 0 60000 65536"/>
                <a:gd name="T8" fmla="*/ 0 60000 65536"/>
                <a:gd name="T9" fmla="*/ 0 w 960"/>
                <a:gd name="T10" fmla="*/ 0 h 440"/>
                <a:gd name="T11" fmla="*/ 960 w 960"/>
                <a:gd name="T12" fmla="*/ 440 h 4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440">
                  <a:moveTo>
                    <a:pt x="0" y="104"/>
                  </a:moveTo>
                  <a:cubicBezTo>
                    <a:pt x="160" y="52"/>
                    <a:pt x="320" y="0"/>
                    <a:pt x="480" y="56"/>
                  </a:cubicBezTo>
                  <a:cubicBezTo>
                    <a:pt x="640" y="112"/>
                    <a:pt x="800" y="276"/>
                    <a:pt x="960" y="440"/>
                  </a:cubicBezTo>
                </a:path>
              </a:pathLst>
            </a:custGeom>
            <a:noFill/>
            <a:ln w="25400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15" name="Text Box 155"/>
            <p:cNvSpPr txBox="1">
              <a:spLocks noChangeArrowheads="1"/>
            </p:cNvSpPr>
            <p:nvPr/>
          </p:nvSpPr>
          <p:spPr bwMode="auto">
            <a:xfrm>
              <a:off x="3264" y="2563"/>
              <a:ext cx="1090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>
                  <a:solidFill>
                    <a:schemeClr val="hlink"/>
                  </a:solidFill>
                </a:rPr>
                <a:t>same </a:t>
              </a:r>
              <a:r>
                <a:rPr lang="en-US" altLang="en-US">
                  <a:solidFill>
                    <a:srgbClr val="FF66FF"/>
                  </a:solidFill>
                </a:rPr>
                <a:t>+ p</a:t>
              </a:r>
              <a:r>
                <a:rPr lang="en-US" altLang="en-US" baseline="-25000">
                  <a:solidFill>
                    <a:srgbClr val="FF66FF"/>
                  </a:solidFill>
                </a:rPr>
                <a:t>i</a:t>
              </a:r>
            </a:p>
          </p:txBody>
        </p:sp>
      </p:grpSp>
      <p:sp>
        <p:nvSpPr>
          <p:cNvPr id="1825948" name="Text Box 156"/>
          <p:cNvSpPr txBox="1">
            <a:spLocks noChangeArrowheads="1"/>
          </p:cNvSpPr>
          <p:nvPr/>
        </p:nvSpPr>
        <p:spPr bwMode="auto">
          <a:xfrm>
            <a:off x="5715000" y="5429250"/>
            <a:ext cx="18557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hlink"/>
                </a:solidFill>
              </a:rPr>
              <a:t>Take best </a:t>
            </a:r>
            <a:br>
              <a:rPr lang="en-US" altLang="en-US">
                <a:solidFill>
                  <a:schemeClr val="hlink"/>
                </a:solidFill>
              </a:rPr>
            </a:br>
            <a:r>
              <a:rPr lang="en-US" altLang="en-US">
                <a:solidFill>
                  <a:schemeClr val="hlink"/>
                </a:solidFill>
              </a:rPr>
              <a:t>of best.</a:t>
            </a:r>
          </a:p>
        </p:txBody>
      </p:sp>
      <p:sp>
        <p:nvSpPr>
          <p:cNvPr id="7312" name="Rectangle 38"/>
          <p:cNvSpPr>
            <a:spLocks noChangeArrowheads="1"/>
          </p:cNvSpPr>
          <p:nvPr/>
        </p:nvSpPr>
        <p:spPr bwMode="auto">
          <a:xfrm>
            <a:off x="685800" y="10668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ym typeface="Symbol" pitchFamily="18" charset="2"/>
              </a:rPr>
              <a:t></a:t>
            </a:r>
            <a:r>
              <a:rPr lang="en-US" altLang="en-US"/>
              <a:t> V’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[0..V],</a:t>
            </a:r>
            <a:r>
              <a:rPr lang="en-US" altLang="en-US">
                <a:sym typeface="Symbol" pitchFamily="18" charset="2"/>
              </a:rPr>
              <a:t> </a:t>
            </a:r>
            <a:r>
              <a:rPr lang="en-US" altLang="en-US"/>
              <a:t>i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[0..n], knapsack(V’,i) </a:t>
            </a:r>
            <a:endParaRPr lang="en-CA" altLang="en-US"/>
          </a:p>
        </p:txBody>
      </p:sp>
      <p:sp>
        <p:nvSpPr>
          <p:cNvPr id="40" name="Rectangle 2"/>
          <p:cNvSpPr txBox="1">
            <a:spLocks noChangeAspect="1"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Approximate Knapsack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5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5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5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25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5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259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25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25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25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25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25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25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25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25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25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5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25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25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5922" grpId="0"/>
      <p:bldP spid="1825928" grpId="0"/>
      <p:bldP spid="1825931" grpId="0" animBg="1"/>
      <p:bldP spid="1825933" grpId="0" animBg="1"/>
      <p:bldP spid="1825934" grpId="0" animBg="1"/>
      <p:bldP spid="1825935" grpId="0"/>
      <p:bldP spid="1825939" grpId="0"/>
      <p:bldP spid="1825940" grpId="0"/>
      <p:bldP spid="1825940" grpId="1"/>
      <p:bldP spid="1825940" grpId="2"/>
      <p:bldP spid="18259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25801" name="Group 9"/>
          <p:cNvGraphicFramePr>
            <a:graphicFrameLocks noGrp="1"/>
          </p:cNvGraphicFramePr>
          <p:nvPr/>
        </p:nvGraphicFramePr>
        <p:xfrm>
          <a:off x="2819400" y="2489200"/>
          <a:ext cx="6096000" cy="4145232"/>
        </p:xfrm>
        <a:graphic>
          <a:graphicData uri="http://schemas.openxmlformats.org/drawingml/2006/table">
            <a:tbl>
              <a:tblPr/>
              <a:tblGrid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  <a:gridCol w="508000"/>
              </a:tblGrid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313" name="Text Box 128"/>
          <p:cNvSpPr txBox="1">
            <a:spLocks noChangeArrowheads="1"/>
          </p:cNvSpPr>
          <p:nvPr/>
        </p:nvSpPr>
        <p:spPr bwMode="auto">
          <a:xfrm>
            <a:off x="2432050" y="24542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8314" name="Text Box 129"/>
          <p:cNvSpPr txBox="1">
            <a:spLocks noChangeArrowheads="1"/>
          </p:cNvSpPr>
          <p:nvPr/>
        </p:nvSpPr>
        <p:spPr bwMode="auto">
          <a:xfrm>
            <a:off x="2452688" y="294322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8315" name="Text Box 130"/>
          <p:cNvSpPr txBox="1">
            <a:spLocks noChangeArrowheads="1"/>
          </p:cNvSpPr>
          <p:nvPr/>
        </p:nvSpPr>
        <p:spPr bwMode="auto">
          <a:xfrm>
            <a:off x="2251075" y="4514850"/>
            <a:ext cx="635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i-1</a:t>
            </a:r>
          </a:p>
        </p:txBody>
      </p:sp>
      <p:sp>
        <p:nvSpPr>
          <p:cNvPr id="8316" name="Text Box 131"/>
          <p:cNvSpPr txBox="1">
            <a:spLocks noChangeArrowheads="1"/>
          </p:cNvSpPr>
          <p:nvPr/>
        </p:nvSpPr>
        <p:spPr bwMode="auto">
          <a:xfrm>
            <a:off x="2403475" y="6038850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n</a:t>
            </a:r>
          </a:p>
        </p:txBody>
      </p:sp>
      <p:sp>
        <p:nvSpPr>
          <p:cNvPr id="8317" name="Text Box 132"/>
          <p:cNvSpPr txBox="1">
            <a:spLocks noChangeArrowheads="1"/>
          </p:cNvSpPr>
          <p:nvPr/>
        </p:nvSpPr>
        <p:spPr bwMode="auto">
          <a:xfrm>
            <a:off x="289560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0</a:t>
            </a:r>
          </a:p>
        </p:txBody>
      </p:sp>
      <p:sp>
        <p:nvSpPr>
          <p:cNvPr id="8318" name="Text Box 133"/>
          <p:cNvSpPr txBox="1">
            <a:spLocks noChangeArrowheads="1"/>
          </p:cNvSpPr>
          <p:nvPr/>
        </p:nvSpPr>
        <p:spPr bwMode="auto">
          <a:xfrm>
            <a:off x="3360738" y="1933575"/>
            <a:ext cx="3873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1</a:t>
            </a:r>
          </a:p>
        </p:txBody>
      </p:sp>
      <p:sp>
        <p:nvSpPr>
          <p:cNvPr id="8319" name="Text Box 134"/>
          <p:cNvSpPr txBox="1">
            <a:spLocks noChangeArrowheads="1"/>
          </p:cNvSpPr>
          <p:nvPr/>
        </p:nvSpPr>
        <p:spPr bwMode="auto">
          <a:xfrm>
            <a:off x="2433638" y="34718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8320" name="Text Box 135"/>
          <p:cNvSpPr txBox="1">
            <a:spLocks noChangeArrowheads="1"/>
          </p:cNvSpPr>
          <p:nvPr/>
        </p:nvSpPr>
        <p:spPr bwMode="auto">
          <a:xfrm>
            <a:off x="3879850" y="1935163"/>
            <a:ext cx="3873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2</a:t>
            </a:r>
          </a:p>
        </p:txBody>
      </p:sp>
      <p:sp>
        <p:nvSpPr>
          <p:cNvPr id="8321" name="Text Box 137"/>
          <p:cNvSpPr txBox="1">
            <a:spLocks noChangeArrowheads="1"/>
          </p:cNvSpPr>
          <p:nvPr/>
        </p:nvSpPr>
        <p:spPr bwMode="auto">
          <a:xfrm>
            <a:off x="8432800" y="1938338"/>
            <a:ext cx="4778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V</a:t>
            </a:r>
          </a:p>
        </p:txBody>
      </p:sp>
      <p:sp>
        <p:nvSpPr>
          <p:cNvPr id="8322" name="Text Box 138"/>
          <p:cNvSpPr txBox="1">
            <a:spLocks noChangeArrowheads="1"/>
          </p:cNvSpPr>
          <p:nvPr/>
        </p:nvSpPr>
        <p:spPr bwMode="auto">
          <a:xfrm>
            <a:off x="6397625" y="1935163"/>
            <a:ext cx="612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V’</a:t>
            </a:r>
          </a:p>
        </p:txBody>
      </p:sp>
      <p:sp>
        <p:nvSpPr>
          <p:cNvPr id="8323" name="Text Box 140"/>
          <p:cNvSpPr txBox="1">
            <a:spLocks noChangeArrowheads="1"/>
          </p:cNvSpPr>
          <p:nvPr/>
        </p:nvSpPr>
        <p:spPr bwMode="auto">
          <a:xfrm>
            <a:off x="2417763" y="5045075"/>
            <a:ext cx="29686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/>
              <a:t>i</a:t>
            </a:r>
          </a:p>
        </p:txBody>
      </p:sp>
      <p:sp>
        <p:nvSpPr>
          <p:cNvPr id="8324" name="Text Box 147"/>
          <p:cNvSpPr txBox="1">
            <a:spLocks noChangeArrowheads="1"/>
          </p:cNvSpPr>
          <p:nvPr/>
        </p:nvSpPr>
        <p:spPr bwMode="auto">
          <a:xfrm>
            <a:off x="103188" y="2179638"/>
            <a:ext cx="22701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OptSol price</a:t>
            </a:r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8325" name="Rectangle 38"/>
          <p:cNvSpPr>
            <a:spLocks noChangeArrowheads="1"/>
          </p:cNvSpPr>
          <p:nvPr/>
        </p:nvSpPr>
        <p:spPr bwMode="auto">
          <a:xfrm>
            <a:off x="685800" y="10668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altLang="en-US">
                <a:sym typeface="Symbol" pitchFamily="18" charset="2"/>
              </a:rPr>
              <a:t></a:t>
            </a:r>
            <a:r>
              <a:rPr lang="en-US" altLang="en-US"/>
              <a:t> V’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[0..V],</a:t>
            </a:r>
            <a:r>
              <a:rPr lang="en-US" altLang="en-US">
                <a:sym typeface="Symbol" pitchFamily="18" charset="2"/>
              </a:rPr>
              <a:t> </a:t>
            </a:r>
            <a:r>
              <a:rPr lang="en-US" altLang="en-US"/>
              <a:t>i</a:t>
            </a:r>
            <a:r>
              <a:rPr lang="en-US" altLang="en-US">
                <a:sym typeface="Symbol" pitchFamily="18" charset="2"/>
              </a:rPr>
              <a:t></a:t>
            </a:r>
            <a:r>
              <a:rPr lang="en-US" altLang="en-US"/>
              <a:t>[0..n], knapsack(V’,i) </a:t>
            </a:r>
            <a:endParaRPr lang="en-CA" altLang="en-US"/>
          </a:p>
        </p:txBody>
      </p:sp>
      <p:sp>
        <p:nvSpPr>
          <p:cNvPr id="40" name="Rectangle 2"/>
          <p:cNvSpPr txBox="1">
            <a:spLocks noChangeAspect="1" noChangeArrowheads="1"/>
          </p:cNvSpPr>
          <p:nvPr/>
        </p:nvSpPr>
        <p:spPr>
          <a:xfrm>
            <a:off x="685800" y="152400"/>
            <a:ext cx="7772400" cy="1143000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r>
              <a:rPr lang="en-US" sz="4400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Approximate Knapsack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4288" y="5562600"/>
            <a:ext cx="25336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Time = O(nV)</a:t>
            </a:r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66"/>
      </a:dk2>
      <a:lt2>
        <a:srgbClr val="FFFF00"/>
      </a:lt2>
      <a:accent1>
        <a:srgbClr val="FF9900"/>
      </a:accent1>
      <a:accent2>
        <a:srgbClr val="00FFFF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hlink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hlink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33092</TotalTime>
  <Words>684</Words>
  <Application>Microsoft Office PowerPoint</Application>
  <PresentationFormat>On-screen Show (4:3)</PresentationFormat>
  <Paragraphs>224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Default Design</vt:lpstr>
      <vt:lpstr>PowerPoint Presentation</vt:lpstr>
      <vt:lpstr>Approximate Greedy</vt:lpstr>
      <vt:lpstr>Approximate Knapsack</vt:lpstr>
      <vt:lpstr>Approximate Knapsack</vt:lpstr>
      <vt:lpstr>PowerPoint Presentation</vt:lpstr>
      <vt:lpstr>PowerPoint Presentation</vt:lpstr>
      <vt:lpstr>Approximate Knapsack</vt:lpstr>
      <vt:lpstr>PowerPoint Presentation</vt:lpstr>
      <vt:lpstr>PowerPoint Presentation</vt:lpstr>
      <vt:lpstr>Approximate Knapsack</vt:lpstr>
      <vt:lpstr>Approximate Knapsack</vt:lpstr>
      <vt:lpstr>PowerPoint Presentation</vt:lpstr>
      <vt:lpstr>PowerPoint Presentation</vt:lpstr>
      <vt:lpstr>PowerPoint Presentation</vt:lpstr>
      <vt:lpstr>Approximate Knapsack</vt:lpstr>
      <vt:lpstr>PowerPoint Presentation</vt:lpstr>
      <vt:lpstr>Approximate Knapsack</vt:lpstr>
      <vt:lpstr>Approximate Knapsack</vt:lpstr>
      <vt:lpstr>Approximate Knapsack</vt:lpstr>
      <vt:lpstr>PowerPoint Presentation</vt:lpstr>
      <vt:lpstr>PowerPoint Presentation</vt:lpstr>
    </vt:vector>
  </TitlesOfParts>
  <Company>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Jeff Edmonds</dc:creator>
  <cp:lastModifiedBy>Jeff Edmonds</cp:lastModifiedBy>
  <cp:revision>298</cp:revision>
  <dcterms:created xsi:type="dcterms:W3CDTF">2000-08-25T17:31:26Z</dcterms:created>
  <dcterms:modified xsi:type="dcterms:W3CDTF">2017-03-24T19:15:03Z</dcterms:modified>
</cp:coreProperties>
</file>